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5" r:id="rId1"/>
  </p:sldMasterIdLst>
  <p:notesMasterIdLst>
    <p:notesMasterId r:id="rId61"/>
  </p:notesMasterIdLst>
  <p:sldIdLst>
    <p:sldId id="258" r:id="rId2"/>
    <p:sldId id="426" r:id="rId3"/>
    <p:sldId id="427" r:id="rId4"/>
    <p:sldId id="333" r:id="rId5"/>
    <p:sldId id="371" r:id="rId6"/>
    <p:sldId id="367" r:id="rId7"/>
    <p:sldId id="374" r:id="rId8"/>
    <p:sldId id="375" r:id="rId9"/>
    <p:sldId id="376" r:id="rId10"/>
    <p:sldId id="377" r:id="rId11"/>
    <p:sldId id="378" r:id="rId12"/>
    <p:sldId id="379" r:id="rId13"/>
    <p:sldId id="380" r:id="rId14"/>
    <p:sldId id="381" r:id="rId15"/>
    <p:sldId id="382" r:id="rId16"/>
    <p:sldId id="391" r:id="rId17"/>
    <p:sldId id="389" r:id="rId18"/>
    <p:sldId id="385" r:id="rId19"/>
    <p:sldId id="400" r:id="rId20"/>
    <p:sldId id="401" r:id="rId21"/>
    <p:sldId id="402" r:id="rId22"/>
    <p:sldId id="403" r:id="rId23"/>
    <p:sldId id="429" r:id="rId24"/>
    <p:sldId id="430" r:id="rId25"/>
    <p:sldId id="434" r:id="rId26"/>
    <p:sldId id="386" r:id="rId27"/>
    <p:sldId id="404" r:id="rId28"/>
    <p:sldId id="406" r:id="rId29"/>
    <p:sldId id="405" r:id="rId30"/>
    <p:sldId id="431" r:id="rId31"/>
    <p:sldId id="408" r:id="rId32"/>
    <p:sldId id="433" r:id="rId33"/>
    <p:sldId id="410" r:id="rId34"/>
    <p:sldId id="435" r:id="rId35"/>
    <p:sldId id="411" r:id="rId36"/>
    <p:sldId id="423" r:id="rId37"/>
    <p:sldId id="422" r:id="rId38"/>
    <p:sldId id="424" r:id="rId39"/>
    <p:sldId id="425" r:id="rId40"/>
    <p:sldId id="436" r:id="rId41"/>
    <p:sldId id="412" r:id="rId42"/>
    <p:sldId id="419" r:id="rId43"/>
    <p:sldId id="413" r:id="rId44"/>
    <p:sldId id="414" r:id="rId45"/>
    <p:sldId id="415" r:id="rId46"/>
    <p:sldId id="420" r:id="rId47"/>
    <p:sldId id="417" r:id="rId48"/>
    <p:sldId id="416" r:id="rId49"/>
    <p:sldId id="418" r:id="rId50"/>
    <p:sldId id="387" r:id="rId51"/>
    <p:sldId id="392" r:id="rId52"/>
    <p:sldId id="393" r:id="rId53"/>
    <p:sldId id="394" r:id="rId54"/>
    <p:sldId id="395" r:id="rId55"/>
    <p:sldId id="396" r:id="rId56"/>
    <p:sldId id="397" r:id="rId57"/>
    <p:sldId id="398" r:id="rId58"/>
    <p:sldId id="399" r:id="rId59"/>
    <p:sldId id="282" r:id="rId60"/>
  </p:sldIdLst>
  <p:sldSz cx="10150475" cy="7589838"/>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9999FF"/>
    <a:srgbClr val="003399"/>
    <a:srgbClr val="FFFF00"/>
    <a:srgbClr val="008080"/>
    <a:srgbClr val="FF3300"/>
    <a:srgbClr val="FF9900"/>
    <a:srgbClr val="0080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6" autoAdjust="0"/>
    <p:restoredTop sz="94581" autoAdjust="0"/>
  </p:normalViewPr>
  <p:slideViewPr>
    <p:cSldViewPr>
      <p:cViewPr varScale="1">
        <p:scale>
          <a:sx n="47" d="100"/>
          <a:sy n="47" d="100"/>
        </p:scale>
        <p:origin x="-96" y="-288"/>
      </p:cViewPr>
      <p:guideLst>
        <p:guide orient="horz" pos="2391"/>
        <p:guide pos="3197"/>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27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Rot="1" noChangeArrowheads="1" noTextEdit="1"/>
          </p:cNvSpPr>
          <p:nvPr>
            <p:ph type="sldImg" idx="2"/>
          </p:nvPr>
        </p:nvSpPr>
        <p:spPr bwMode="auto">
          <a:xfrm>
            <a:off x="1136650" y="685800"/>
            <a:ext cx="45847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BE806F9-D6F0-4FEB-A1C9-1E60D6F634BC}"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ctrTitle"/>
          </p:nvPr>
        </p:nvSpPr>
        <p:spPr>
          <a:xfrm>
            <a:off x="304800" y="609600"/>
            <a:ext cx="9144000" cy="1265238"/>
          </a:xfrm>
        </p:spPr>
        <p:txBody>
          <a:bodyPr/>
          <a:lstStyle>
            <a:lvl1pPr>
              <a:defRPr/>
            </a:lvl1pPr>
          </a:lstStyle>
          <a:p>
            <a:r>
              <a:rPr lang="en-US"/>
              <a:t>Haga clic para cambiar el estilo de título	</a:t>
            </a:r>
          </a:p>
        </p:txBody>
      </p:sp>
      <p:sp>
        <p:nvSpPr>
          <p:cNvPr id="311299" name="Rectangle 3"/>
          <p:cNvSpPr>
            <a:spLocks noGrp="1" noChangeArrowheads="1"/>
          </p:cNvSpPr>
          <p:nvPr>
            <p:ph type="subTitle" idx="1"/>
          </p:nvPr>
        </p:nvSpPr>
        <p:spPr>
          <a:xfrm>
            <a:off x="228600" y="3048000"/>
            <a:ext cx="6324600" cy="673100"/>
          </a:xfrm>
        </p:spPr>
        <p:txBody>
          <a:bodyPr/>
          <a:lstStyle>
            <a:lvl1pPr marL="0" indent="0" algn="ctr">
              <a:buFontTx/>
              <a:buNone/>
              <a:defRPr/>
            </a:lvl1pPr>
          </a:lstStyle>
          <a:p>
            <a:r>
              <a:rPr lang="en-US"/>
              <a:t>Haga clic para modificar el estilo de subtítulo del patrón</a:t>
            </a:r>
          </a:p>
        </p:txBody>
      </p:sp>
      <p:sp>
        <p:nvSpPr>
          <p:cNvPr id="311300" name="Rectangle 4"/>
          <p:cNvSpPr>
            <a:spLocks noGrp="1" noChangeArrowheads="1"/>
          </p:cNvSpPr>
          <p:nvPr>
            <p:ph type="dt" sz="half" idx="2"/>
          </p:nvPr>
        </p:nvSpPr>
        <p:spPr>
          <a:xfrm>
            <a:off x="323850" y="6858000"/>
            <a:ext cx="2114550" cy="506413"/>
          </a:xfrm>
        </p:spPr>
        <p:txBody>
          <a:bodyPr/>
          <a:lstStyle>
            <a:lvl1pPr>
              <a:defRPr/>
            </a:lvl1pPr>
          </a:lstStyle>
          <a:p>
            <a:endParaRPr lang="en-US"/>
          </a:p>
        </p:txBody>
      </p:sp>
      <p:sp>
        <p:nvSpPr>
          <p:cNvPr id="311301" name="Rectangle 5"/>
          <p:cNvSpPr>
            <a:spLocks noGrp="1" noChangeArrowheads="1"/>
          </p:cNvSpPr>
          <p:nvPr>
            <p:ph type="ftr" sz="quarter" idx="3"/>
          </p:nvPr>
        </p:nvSpPr>
        <p:spPr>
          <a:xfrm>
            <a:off x="3048000" y="6858000"/>
            <a:ext cx="4419600" cy="506413"/>
          </a:xfrm>
        </p:spPr>
        <p:txBody>
          <a:bodyPr/>
          <a:lstStyle>
            <a:lvl1pPr>
              <a:defRPr/>
            </a:lvl1pPr>
          </a:lstStyle>
          <a:p>
            <a:endParaRPr lang="en-US"/>
          </a:p>
        </p:txBody>
      </p:sp>
      <p:sp>
        <p:nvSpPr>
          <p:cNvPr id="311302" name="Rectangle 6"/>
          <p:cNvSpPr>
            <a:spLocks noGrp="1" noChangeArrowheads="1"/>
          </p:cNvSpPr>
          <p:nvPr>
            <p:ph type="sldNum" sz="quarter" idx="4"/>
          </p:nvPr>
        </p:nvSpPr>
        <p:spPr>
          <a:xfrm>
            <a:off x="8043863" y="6858000"/>
            <a:ext cx="1862137" cy="506413"/>
          </a:xfrm>
        </p:spPr>
        <p:txBody>
          <a:bodyPr/>
          <a:lstStyle>
            <a:lvl1pPr>
              <a:defRPr sz="1600"/>
            </a:lvl1pPr>
          </a:lstStyle>
          <a:p>
            <a:fld id="{EDBEBBD3-8FF9-46CC-ACED-AB42E73E1BDF}"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9DA4FD52-E2E8-44AA-B98D-8C21D622D490}"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512050" y="152400"/>
            <a:ext cx="2436813" cy="6553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96850" y="152400"/>
            <a:ext cx="7162800" cy="6553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9ABE9E49-6A30-4847-99A3-AA8DBB93AC45}"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151813" cy="9366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96850" y="1828800"/>
            <a:ext cx="4799013" cy="487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8263" y="1828800"/>
            <a:ext cx="4800600" cy="487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71450" y="6915150"/>
            <a:ext cx="2114550" cy="506413"/>
          </a:xfrm>
        </p:spPr>
        <p:txBody>
          <a:bodyPr/>
          <a:lstStyle>
            <a:lvl1pPr>
              <a:defRPr/>
            </a:lvl1pPr>
          </a:lstStyle>
          <a:p>
            <a:endParaRPr lang="en-US"/>
          </a:p>
        </p:txBody>
      </p:sp>
      <p:sp>
        <p:nvSpPr>
          <p:cNvPr id="6" name="5 Marcador de pie de página"/>
          <p:cNvSpPr>
            <a:spLocks noGrp="1"/>
          </p:cNvSpPr>
          <p:nvPr>
            <p:ph type="ftr" sz="quarter" idx="11"/>
          </p:nvPr>
        </p:nvSpPr>
        <p:spPr>
          <a:xfrm>
            <a:off x="3505200" y="6915150"/>
            <a:ext cx="3213100" cy="506413"/>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7848600" y="6884988"/>
            <a:ext cx="2114550" cy="506412"/>
          </a:xfrm>
        </p:spPr>
        <p:txBody>
          <a:bodyPr/>
          <a:lstStyle>
            <a:lvl1pPr>
              <a:defRPr/>
            </a:lvl1pPr>
          </a:lstStyle>
          <a:p>
            <a:fld id="{9C2436C3-E282-404F-833D-5A1EA02EB7FE}"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91375BE1-B435-47E8-9EC8-F6A751F4D74B}"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76800"/>
            <a:ext cx="8628062" cy="150812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60D13570-8AA4-42AD-9C8A-21B241F9468B}"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96850" y="1828800"/>
            <a:ext cx="4799013"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8263"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705CB546-16B0-45FE-B034-D04AFF048242}"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9134475" cy="126523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22B261DA-A13B-4E12-9ECC-ACEB7D84B052}"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CEB7D6F6-EC8E-496B-9263-A4F888FB81FF}"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7081163C-420A-4CB4-9A8F-9FB869015E19}"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1625"/>
            <a:ext cx="3338513" cy="128587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88112675-FC38-49C9-B89A-55FB70A9CEA1}"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89138" y="5313363"/>
            <a:ext cx="6091237" cy="627062"/>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CC2B9F2E-C7DC-48AF-B5AB-EFECA8542F16}"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bwMode="auto">
          <a:xfrm>
            <a:off x="228600" y="152400"/>
            <a:ext cx="8151813" cy="936625"/>
          </a:xfrm>
          <a:prstGeom prst="rect">
            <a:avLst/>
          </a:prstGeom>
          <a:noFill/>
          <a:ln w="9525">
            <a:noFill/>
            <a:miter lim="800000"/>
            <a:headEnd/>
            <a:tailEnd/>
          </a:ln>
          <a:effectLst/>
        </p:spPr>
        <p:txBody>
          <a:bodyPr vert="horz" wrap="square" lIns="101362" tIns="50681" rIns="101362" bIns="50681" numCol="1" anchor="ctr" anchorCtr="0" compatLnSpc="1">
            <a:prstTxWarp prst="textNoShape">
              <a:avLst/>
            </a:prstTxWarp>
          </a:bodyPr>
          <a:lstStyle/>
          <a:p>
            <a:pPr lvl="0"/>
            <a:r>
              <a:rPr lang="en-US" smtClean="0"/>
              <a:t>Haga clic para cambiar el estilo de título	</a:t>
            </a:r>
          </a:p>
        </p:txBody>
      </p:sp>
      <p:sp>
        <p:nvSpPr>
          <p:cNvPr id="310275" name="Rectangle 3"/>
          <p:cNvSpPr>
            <a:spLocks noGrp="1" noChangeArrowheads="1"/>
          </p:cNvSpPr>
          <p:nvPr>
            <p:ph type="body" idx="1"/>
          </p:nvPr>
        </p:nvSpPr>
        <p:spPr bwMode="auto">
          <a:xfrm>
            <a:off x="196850" y="1828800"/>
            <a:ext cx="9752013" cy="4876800"/>
          </a:xfrm>
          <a:prstGeom prst="rect">
            <a:avLst/>
          </a:prstGeom>
          <a:noFill/>
          <a:ln w="9525">
            <a:noFill/>
            <a:miter lim="800000"/>
            <a:headEnd/>
            <a:tailEnd/>
          </a:ln>
          <a:effectLst/>
        </p:spPr>
        <p:txBody>
          <a:bodyPr vert="horz" wrap="square" lIns="101362" tIns="50681" rIns="101362" bIns="50681"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310276" name="Rectangle 4"/>
          <p:cNvSpPr>
            <a:spLocks noGrp="1" noChangeArrowheads="1"/>
          </p:cNvSpPr>
          <p:nvPr>
            <p:ph type="dt" sz="half" idx="2"/>
          </p:nvPr>
        </p:nvSpPr>
        <p:spPr bwMode="auto">
          <a:xfrm>
            <a:off x="171450" y="6915150"/>
            <a:ext cx="2114550" cy="506413"/>
          </a:xfrm>
          <a:prstGeom prst="rect">
            <a:avLst/>
          </a:prstGeom>
          <a:noFill/>
          <a:ln w="9525">
            <a:noFill/>
            <a:miter lim="800000"/>
            <a:headEnd/>
            <a:tailEnd/>
          </a:ln>
          <a:effectLst/>
        </p:spPr>
        <p:txBody>
          <a:bodyPr vert="horz" wrap="square" lIns="101362" tIns="50681" rIns="101362" bIns="50681" numCol="1" anchor="t" anchorCtr="0" compatLnSpc="1">
            <a:prstTxWarp prst="textNoShape">
              <a:avLst/>
            </a:prstTxWarp>
          </a:bodyPr>
          <a:lstStyle>
            <a:lvl1pPr defTabSz="1014413">
              <a:defRPr sz="1400"/>
            </a:lvl1pPr>
          </a:lstStyle>
          <a:p>
            <a:endParaRPr lang="en-US"/>
          </a:p>
        </p:txBody>
      </p:sp>
      <p:sp>
        <p:nvSpPr>
          <p:cNvPr id="310277" name="Rectangle 5"/>
          <p:cNvSpPr>
            <a:spLocks noGrp="1" noChangeArrowheads="1"/>
          </p:cNvSpPr>
          <p:nvPr>
            <p:ph type="ftr" sz="quarter" idx="3"/>
          </p:nvPr>
        </p:nvSpPr>
        <p:spPr bwMode="auto">
          <a:xfrm>
            <a:off x="3505200" y="6915150"/>
            <a:ext cx="3213100" cy="506413"/>
          </a:xfrm>
          <a:prstGeom prst="rect">
            <a:avLst/>
          </a:prstGeom>
          <a:noFill/>
          <a:ln w="9525">
            <a:noFill/>
            <a:miter lim="800000"/>
            <a:headEnd/>
            <a:tailEnd/>
          </a:ln>
          <a:effectLst/>
        </p:spPr>
        <p:txBody>
          <a:bodyPr vert="horz" wrap="square" lIns="101362" tIns="50681" rIns="101362" bIns="50681" numCol="1" anchor="t" anchorCtr="0" compatLnSpc="1">
            <a:prstTxWarp prst="textNoShape">
              <a:avLst/>
            </a:prstTxWarp>
          </a:bodyPr>
          <a:lstStyle>
            <a:lvl1pPr algn="ctr" defTabSz="1014413">
              <a:defRPr sz="1400"/>
            </a:lvl1pPr>
          </a:lstStyle>
          <a:p>
            <a:endParaRPr lang="en-US"/>
          </a:p>
        </p:txBody>
      </p:sp>
      <p:sp>
        <p:nvSpPr>
          <p:cNvPr id="310278" name="Rectangle 6"/>
          <p:cNvSpPr>
            <a:spLocks noGrp="1" noChangeArrowheads="1"/>
          </p:cNvSpPr>
          <p:nvPr>
            <p:ph type="sldNum" sz="quarter" idx="4"/>
          </p:nvPr>
        </p:nvSpPr>
        <p:spPr bwMode="auto">
          <a:xfrm>
            <a:off x="7848600" y="6884988"/>
            <a:ext cx="2114550" cy="506412"/>
          </a:xfrm>
          <a:prstGeom prst="rect">
            <a:avLst/>
          </a:prstGeom>
          <a:noFill/>
          <a:ln w="9525">
            <a:noFill/>
            <a:miter lim="800000"/>
            <a:headEnd/>
            <a:tailEnd/>
          </a:ln>
          <a:effectLst/>
        </p:spPr>
        <p:txBody>
          <a:bodyPr vert="horz" wrap="square" lIns="101362" tIns="50681" rIns="101362" bIns="50681" numCol="1" anchor="t" anchorCtr="0" compatLnSpc="1">
            <a:prstTxWarp prst="textNoShape">
              <a:avLst/>
            </a:prstTxWarp>
          </a:bodyPr>
          <a:lstStyle>
            <a:lvl1pPr algn="r" defTabSz="1014413">
              <a:defRPr sz="1400"/>
            </a:lvl1pPr>
          </a:lstStyle>
          <a:p>
            <a:fld id="{7A2BE477-EC05-4441-A8B5-ED1335BECE35}"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1014413" rtl="0" eaLnBrk="0" fontAlgn="base" hangingPunct="0">
        <a:spcBef>
          <a:spcPct val="0"/>
        </a:spcBef>
        <a:spcAft>
          <a:spcPct val="0"/>
        </a:spcAft>
        <a:defRPr sz="4000" b="1">
          <a:solidFill>
            <a:schemeClr val="tx2"/>
          </a:solidFill>
          <a:latin typeface="+mj-lt"/>
          <a:ea typeface="+mj-ea"/>
          <a:cs typeface="+mj-cs"/>
        </a:defRPr>
      </a:lvl1pPr>
      <a:lvl2pPr algn="l" defTabSz="1014413" rtl="0" eaLnBrk="0" fontAlgn="base" hangingPunct="0">
        <a:spcBef>
          <a:spcPct val="0"/>
        </a:spcBef>
        <a:spcAft>
          <a:spcPct val="0"/>
        </a:spcAft>
        <a:defRPr sz="4000" b="1">
          <a:solidFill>
            <a:schemeClr val="tx2"/>
          </a:solidFill>
          <a:latin typeface="Arial" charset="0"/>
        </a:defRPr>
      </a:lvl2pPr>
      <a:lvl3pPr algn="l" defTabSz="1014413" rtl="0" eaLnBrk="0" fontAlgn="base" hangingPunct="0">
        <a:spcBef>
          <a:spcPct val="0"/>
        </a:spcBef>
        <a:spcAft>
          <a:spcPct val="0"/>
        </a:spcAft>
        <a:defRPr sz="4000" b="1">
          <a:solidFill>
            <a:schemeClr val="tx2"/>
          </a:solidFill>
          <a:latin typeface="Arial" charset="0"/>
        </a:defRPr>
      </a:lvl3pPr>
      <a:lvl4pPr algn="l" defTabSz="1014413" rtl="0" eaLnBrk="0" fontAlgn="base" hangingPunct="0">
        <a:spcBef>
          <a:spcPct val="0"/>
        </a:spcBef>
        <a:spcAft>
          <a:spcPct val="0"/>
        </a:spcAft>
        <a:defRPr sz="4000" b="1">
          <a:solidFill>
            <a:schemeClr val="tx2"/>
          </a:solidFill>
          <a:latin typeface="Arial" charset="0"/>
        </a:defRPr>
      </a:lvl4pPr>
      <a:lvl5pPr algn="l" defTabSz="1014413" rtl="0" eaLnBrk="0" fontAlgn="base" hangingPunct="0">
        <a:spcBef>
          <a:spcPct val="0"/>
        </a:spcBef>
        <a:spcAft>
          <a:spcPct val="0"/>
        </a:spcAft>
        <a:defRPr sz="4000" b="1">
          <a:solidFill>
            <a:schemeClr val="tx2"/>
          </a:solidFill>
          <a:latin typeface="Arial" charset="0"/>
        </a:defRPr>
      </a:lvl5pPr>
      <a:lvl6pPr marL="457200" algn="l" defTabSz="1014413" rtl="0" eaLnBrk="0" fontAlgn="base" hangingPunct="0">
        <a:spcBef>
          <a:spcPct val="0"/>
        </a:spcBef>
        <a:spcAft>
          <a:spcPct val="0"/>
        </a:spcAft>
        <a:defRPr sz="4000" b="1">
          <a:solidFill>
            <a:schemeClr val="tx2"/>
          </a:solidFill>
          <a:latin typeface="Arial" charset="0"/>
        </a:defRPr>
      </a:lvl6pPr>
      <a:lvl7pPr marL="914400" algn="l" defTabSz="1014413" rtl="0" eaLnBrk="0" fontAlgn="base" hangingPunct="0">
        <a:spcBef>
          <a:spcPct val="0"/>
        </a:spcBef>
        <a:spcAft>
          <a:spcPct val="0"/>
        </a:spcAft>
        <a:defRPr sz="4000" b="1">
          <a:solidFill>
            <a:schemeClr val="tx2"/>
          </a:solidFill>
          <a:latin typeface="Arial" charset="0"/>
        </a:defRPr>
      </a:lvl7pPr>
      <a:lvl8pPr marL="1371600" algn="l" defTabSz="1014413" rtl="0" eaLnBrk="0" fontAlgn="base" hangingPunct="0">
        <a:spcBef>
          <a:spcPct val="0"/>
        </a:spcBef>
        <a:spcAft>
          <a:spcPct val="0"/>
        </a:spcAft>
        <a:defRPr sz="4000" b="1">
          <a:solidFill>
            <a:schemeClr val="tx2"/>
          </a:solidFill>
          <a:latin typeface="Arial" charset="0"/>
        </a:defRPr>
      </a:lvl8pPr>
      <a:lvl9pPr marL="1828800" algn="l" defTabSz="1014413" rtl="0" eaLnBrk="0" fontAlgn="base" hangingPunct="0">
        <a:spcBef>
          <a:spcPct val="0"/>
        </a:spcBef>
        <a:spcAft>
          <a:spcPct val="0"/>
        </a:spcAft>
        <a:defRPr sz="4000" b="1">
          <a:solidFill>
            <a:schemeClr val="tx2"/>
          </a:solidFill>
          <a:latin typeface="Arial" charset="0"/>
        </a:defRPr>
      </a:lvl9pPr>
    </p:titleStyle>
    <p:bodyStyle>
      <a:lvl1pPr marL="379413" indent="-379413" algn="l" defTabSz="1014413" rtl="0" eaLnBrk="0" fontAlgn="base" hangingPunct="0">
        <a:spcBef>
          <a:spcPct val="20000"/>
        </a:spcBef>
        <a:spcAft>
          <a:spcPct val="0"/>
        </a:spcAft>
        <a:buChar char="•"/>
        <a:defRPr sz="32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800">
          <a:solidFill>
            <a:schemeClr val="tx1"/>
          </a:solidFill>
          <a:latin typeface="+mn-lt"/>
        </a:defRPr>
      </a:lvl2pPr>
      <a:lvl3pPr marL="1266825" indent="-252413" algn="l" defTabSz="1014413" rtl="0" eaLnBrk="0" fontAlgn="base" hangingPunct="0">
        <a:spcBef>
          <a:spcPct val="20000"/>
        </a:spcBef>
        <a:spcAft>
          <a:spcPct val="0"/>
        </a:spcAft>
        <a:buChar char="•"/>
        <a:defRPr sz="2400">
          <a:solidFill>
            <a:schemeClr val="tx1"/>
          </a:solidFill>
          <a:latin typeface="+mn-lt"/>
        </a:defRPr>
      </a:lvl3pPr>
      <a:lvl4pPr marL="1773238" indent="-252413" algn="l" defTabSz="1014413" rtl="0" eaLnBrk="0" fontAlgn="base" hangingPunct="0">
        <a:spcBef>
          <a:spcPct val="20000"/>
        </a:spcBef>
        <a:spcAft>
          <a:spcPct val="0"/>
        </a:spcAft>
        <a:buChar char="–"/>
        <a:defRPr sz="2000">
          <a:solidFill>
            <a:schemeClr val="tx1"/>
          </a:solidFill>
          <a:latin typeface="+mn-lt"/>
        </a:defRPr>
      </a:lvl4pPr>
      <a:lvl5pPr marL="2281238" indent="-254000" algn="l" defTabSz="1014413" rtl="0" eaLnBrk="0" fontAlgn="base" hangingPunct="0">
        <a:spcBef>
          <a:spcPct val="20000"/>
        </a:spcBef>
        <a:spcAft>
          <a:spcPct val="0"/>
        </a:spcAft>
        <a:buChar char="»"/>
        <a:defRPr sz="2000">
          <a:solidFill>
            <a:schemeClr val="tx1"/>
          </a:solidFill>
          <a:latin typeface="+mn-lt"/>
        </a:defRPr>
      </a:lvl5pPr>
      <a:lvl6pPr marL="2738438" indent="-254000" algn="l" defTabSz="1014413" rtl="0" eaLnBrk="0" fontAlgn="base" hangingPunct="0">
        <a:spcBef>
          <a:spcPct val="20000"/>
        </a:spcBef>
        <a:spcAft>
          <a:spcPct val="0"/>
        </a:spcAft>
        <a:buChar char="»"/>
        <a:defRPr sz="2000">
          <a:solidFill>
            <a:schemeClr val="tx1"/>
          </a:solidFill>
          <a:latin typeface="+mn-lt"/>
        </a:defRPr>
      </a:lvl6pPr>
      <a:lvl7pPr marL="3195638" indent="-254000" algn="l" defTabSz="1014413" rtl="0" eaLnBrk="0" fontAlgn="base" hangingPunct="0">
        <a:spcBef>
          <a:spcPct val="20000"/>
        </a:spcBef>
        <a:spcAft>
          <a:spcPct val="0"/>
        </a:spcAft>
        <a:buChar char="»"/>
        <a:defRPr sz="2000">
          <a:solidFill>
            <a:schemeClr val="tx1"/>
          </a:solidFill>
          <a:latin typeface="+mn-lt"/>
        </a:defRPr>
      </a:lvl7pPr>
      <a:lvl8pPr marL="3652838" indent="-254000" algn="l" defTabSz="1014413" rtl="0" eaLnBrk="0" fontAlgn="base" hangingPunct="0">
        <a:spcBef>
          <a:spcPct val="20000"/>
        </a:spcBef>
        <a:spcAft>
          <a:spcPct val="0"/>
        </a:spcAft>
        <a:buChar char="»"/>
        <a:defRPr sz="2000">
          <a:solidFill>
            <a:schemeClr val="tx1"/>
          </a:solidFill>
          <a:latin typeface="+mn-lt"/>
        </a:defRPr>
      </a:lvl8pPr>
      <a:lvl9pPr marL="4110038" indent="-254000" algn="l" defTabSz="1014413"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5.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21.xml"/><Relationship Id="rId5" Type="http://schemas.openxmlformats.org/officeDocument/2006/relationships/oleObject" Target="../embeddings/oleObject3.bin"/><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32.wmf"/><Relationship Id="rId3" Type="http://schemas.openxmlformats.org/officeDocument/2006/relationships/slide" Target="slide25.xml"/><Relationship Id="rId7" Type="http://schemas.openxmlformats.org/officeDocument/2006/relationships/slide" Target="slide41.xml"/><Relationship Id="rId12" Type="http://schemas.openxmlformats.org/officeDocument/2006/relationships/image" Target="../media/image31.wmf"/><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8.xml"/><Relationship Id="rId5" Type="http://schemas.openxmlformats.org/officeDocument/2006/relationships/slide" Target="slide33.xml"/><Relationship Id="rId10" Type="http://schemas.openxmlformats.org/officeDocument/2006/relationships/slide" Target="slide47.xml"/><Relationship Id="rId4" Type="http://schemas.openxmlformats.org/officeDocument/2006/relationships/slide" Target="slide31.xml"/><Relationship Id="rId9" Type="http://schemas.openxmlformats.org/officeDocument/2006/relationships/slide" Target="slide45.xml"/><Relationship Id="rId14" Type="http://schemas.openxmlformats.org/officeDocument/2006/relationships/slide" Target="slide50.xml"/></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7.xml"/><Relationship Id="rId7" Type="http://schemas.openxmlformats.org/officeDocument/2006/relationships/image" Target="../media/image33.wmf"/><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Gr_fico_de_Microsoft_Office_Excel2.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Gr_fico_de_Microsoft_Office_Excel3.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slide" Target="slide23.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5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58.xml"/><Relationship Id="rId1" Type="http://schemas.openxmlformats.org/officeDocument/2006/relationships/slideLayout" Target="../slideLayouts/slideLayout4.xml"/><Relationship Id="rId4" Type="http://schemas.openxmlformats.org/officeDocument/2006/relationships/slide" Target="slide5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5.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8"/>
          <p:cNvSpPr txBox="1">
            <a:spLocks noChangeArrowheads="1"/>
          </p:cNvSpPr>
          <p:nvPr/>
        </p:nvSpPr>
        <p:spPr bwMode="auto">
          <a:xfrm>
            <a:off x="655638" y="595313"/>
            <a:ext cx="6324600" cy="3081337"/>
          </a:xfrm>
          <a:prstGeom prst="rect">
            <a:avLst/>
          </a:prstGeom>
          <a:noFill/>
          <a:ln w="9525">
            <a:noFill/>
            <a:miter lim="800000"/>
            <a:headEnd/>
            <a:tailEnd/>
          </a:ln>
          <a:effectLst/>
        </p:spPr>
        <p:txBody>
          <a:bodyPr lIns="91436" tIns="45718" rIns="91436" bIns="45718">
            <a:spAutoFit/>
          </a:bodyPr>
          <a:lstStyle/>
          <a:p>
            <a:pPr algn="ctr" eaLnBrk="1" hangingPunct="1">
              <a:spcBef>
                <a:spcPct val="50000"/>
              </a:spcBef>
            </a:pPr>
            <a:r>
              <a:rPr lang="en-US" sz="2800" b="1" i="1">
                <a:solidFill>
                  <a:srgbClr val="008080"/>
                </a:solidFill>
                <a:latin typeface="Verdana" pitchFamily="34" charset="0"/>
                <a:cs typeface="Arial" charset="0"/>
              </a:rPr>
              <a:t>PROYECTO DE DESARROLLO REGIONAL PARA EL MANEJO DE LOS DESECHOS SÓLIDOS EN LOS CANTONES DE: MACHALA, PASAJE Y EL GUABO DE LA PROVINCIA DE EL ORO</a:t>
            </a:r>
          </a:p>
        </p:txBody>
      </p:sp>
      <p:sp>
        <p:nvSpPr>
          <p:cNvPr id="35851" name="Text Box 11"/>
          <p:cNvSpPr txBox="1">
            <a:spLocks noChangeArrowheads="1"/>
          </p:cNvSpPr>
          <p:nvPr/>
        </p:nvSpPr>
        <p:spPr bwMode="auto">
          <a:xfrm>
            <a:off x="1112838" y="4557713"/>
            <a:ext cx="5245100" cy="701675"/>
          </a:xfrm>
          <a:prstGeom prst="rect">
            <a:avLst/>
          </a:prstGeom>
          <a:noFill/>
          <a:ln w="9525">
            <a:noFill/>
            <a:miter lim="800000"/>
            <a:headEnd/>
            <a:tailEnd/>
          </a:ln>
          <a:effectLst/>
        </p:spPr>
        <p:txBody>
          <a:bodyPr lIns="91436" tIns="45718" rIns="91436" bIns="45718">
            <a:spAutoFit/>
          </a:bodyPr>
          <a:lstStyle/>
          <a:p>
            <a:pPr algn="ctr" eaLnBrk="1" hangingPunct="1"/>
            <a:r>
              <a:rPr lang="en-US" sz="2000" b="1" i="1">
                <a:solidFill>
                  <a:srgbClr val="008080"/>
                </a:solidFill>
                <a:latin typeface="Verdana" pitchFamily="34" charset="0"/>
                <a:cs typeface="Arial" charset="0"/>
              </a:rPr>
              <a:t>Calle Abril Mónica Viviana</a:t>
            </a:r>
          </a:p>
          <a:p>
            <a:pPr algn="ctr" eaLnBrk="1" hangingPunct="1"/>
            <a:r>
              <a:rPr lang="en-US" sz="2000" b="1" i="1">
                <a:solidFill>
                  <a:srgbClr val="008080"/>
                </a:solidFill>
                <a:latin typeface="Verdana" pitchFamily="34" charset="0"/>
                <a:cs typeface="Arial" charset="0"/>
              </a:rPr>
              <a:t>Argüello Torres Yadira Lissette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8">
                                            <p:txEl>
                                              <p:pRg st="0" end="0"/>
                                            </p:txEl>
                                          </p:spTgt>
                                        </p:tgtEl>
                                        <p:attrNameLst>
                                          <p:attrName>style.visibility</p:attrName>
                                        </p:attrNameLst>
                                      </p:cBhvr>
                                      <p:to>
                                        <p:strVal val="visible"/>
                                      </p:to>
                                    </p:set>
                                    <p:animEffect transition="in" filter="fade">
                                      <p:cBhvr>
                                        <p:cTn id="7" dur="5000"/>
                                        <p:tgtEl>
                                          <p:spTgt spid="3584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builtIn="1"/>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51">
                                            <p:txEl>
                                              <p:pRg st="0" end="0"/>
                                            </p:txEl>
                                          </p:spTgt>
                                        </p:tgtEl>
                                        <p:attrNameLst>
                                          <p:attrName>style.visibility</p:attrName>
                                        </p:attrNameLst>
                                      </p:cBhvr>
                                      <p:to>
                                        <p:strVal val="visible"/>
                                      </p:to>
                                    </p:set>
                                    <p:animEffect transition="in" filter="fade">
                                      <p:cBhvr>
                                        <p:cTn id="12" dur="2000"/>
                                        <p:tgtEl>
                                          <p:spTgt spid="3585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arrow.wav" builtIn="1"/>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51">
                                            <p:txEl>
                                              <p:pRg st="1" end="1"/>
                                            </p:txEl>
                                          </p:spTgt>
                                        </p:tgtEl>
                                        <p:attrNameLst>
                                          <p:attrName>style.visibility</p:attrName>
                                        </p:attrNameLst>
                                      </p:cBhvr>
                                      <p:to>
                                        <p:strVal val="visible"/>
                                      </p:to>
                                    </p:set>
                                    <p:animEffect transition="in" filter="fade">
                                      <p:cBhvr>
                                        <p:cTn id="17" dur="2000"/>
                                        <p:tgtEl>
                                          <p:spTgt spid="3585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arrow.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lgn="ctr"/>
            <a:r>
              <a:rPr lang="es-ES" sz="3600">
                <a:solidFill>
                  <a:srgbClr val="003399"/>
                </a:solidFill>
              </a:rPr>
              <a:t/>
            </a:r>
            <a:br>
              <a:rPr lang="es-ES" sz="3600">
                <a:solidFill>
                  <a:srgbClr val="003399"/>
                </a:solidFill>
              </a:rPr>
            </a:br>
            <a:r>
              <a:rPr lang="es-ES" sz="3600">
                <a:solidFill>
                  <a:srgbClr val="003399"/>
                </a:solidFill>
              </a:rPr>
              <a:t>Disposición Final</a:t>
            </a:r>
            <a:br>
              <a:rPr lang="es-ES" sz="3600">
                <a:solidFill>
                  <a:srgbClr val="003399"/>
                </a:solidFill>
              </a:rPr>
            </a:br>
            <a:endParaRPr lang="es-ES" sz="3600">
              <a:solidFill>
                <a:srgbClr val="003399"/>
              </a:solidFill>
            </a:endParaRPr>
          </a:p>
        </p:txBody>
      </p:sp>
      <p:pic>
        <p:nvPicPr>
          <p:cNvPr id="207876" name="Picture 4" descr="Imagen8"/>
          <p:cNvPicPr>
            <a:picLocks noChangeAspect="1" noChangeArrowheads="1"/>
          </p:cNvPicPr>
          <p:nvPr/>
        </p:nvPicPr>
        <p:blipFill>
          <a:blip r:embed="rId2"/>
          <a:srcRect/>
          <a:stretch>
            <a:fillRect/>
          </a:stretch>
        </p:blipFill>
        <p:spPr bwMode="auto">
          <a:xfrm>
            <a:off x="1111250" y="1433513"/>
            <a:ext cx="3506788" cy="2632075"/>
          </a:xfrm>
          <a:prstGeom prst="rect">
            <a:avLst/>
          </a:prstGeom>
          <a:noFill/>
          <a:ln w="28575">
            <a:solidFill>
              <a:srgbClr val="000000"/>
            </a:solidFill>
            <a:miter lim="800000"/>
            <a:headEnd/>
            <a:tailEnd/>
          </a:ln>
        </p:spPr>
      </p:pic>
      <p:pic>
        <p:nvPicPr>
          <p:cNvPr id="207877" name="Picture 5" descr="100_0193"/>
          <p:cNvPicPr>
            <a:picLocks noChangeAspect="1" noChangeArrowheads="1"/>
          </p:cNvPicPr>
          <p:nvPr/>
        </p:nvPicPr>
        <p:blipFill>
          <a:blip r:embed="rId3" cstate="print"/>
          <a:srcRect/>
          <a:stretch>
            <a:fillRect/>
          </a:stretch>
        </p:blipFill>
        <p:spPr bwMode="auto">
          <a:xfrm>
            <a:off x="6370638" y="2500313"/>
            <a:ext cx="3514725" cy="2638425"/>
          </a:xfrm>
          <a:prstGeom prst="rect">
            <a:avLst/>
          </a:prstGeom>
          <a:noFill/>
          <a:ln w="28575">
            <a:solidFill>
              <a:srgbClr val="000000"/>
            </a:solidFill>
            <a:miter lim="800000"/>
            <a:headEnd/>
            <a:tailEnd/>
          </a:ln>
        </p:spPr>
      </p:pic>
      <p:pic>
        <p:nvPicPr>
          <p:cNvPr id="207878" name="Picture 6" descr="100_0112"/>
          <p:cNvPicPr>
            <a:picLocks noChangeAspect="1" noChangeArrowheads="1"/>
          </p:cNvPicPr>
          <p:nvPr/>
        </p:nvPicPr>
        <p:blipFill>
          <a:blip r:embed="rId4" cstate="print"/>
          <a:srcRect/>
          <a:stretch>
            <a:fillRect/>
          </a:stretch>
        </p:blipFill>
        <p:spPr bwMode="auto">
          <a:xfrm>
            <a:off x="1646238" y="4635500"/>
            <a:ext cx="3657600" cy="2541588"/>
          </a:xfrm>
          <a:prstGeom prst="rect">
            <a:avLst/>
          </a:prstGeom>
          <a:noFill/>
          <a:ln w="38100">
            <a:solidFill>
              <a:srgbClr val="000000"/>
            </a:solidFill>
            <a:miter lim="800000"/>
            <a:headEnd/>
            <a:tailEnd/>
          </a:ln>
        </p:spPr>
      </p:pic>
      <p:sp>
        <p:nvSpPr>
          <p:cNvPr id="207880" name="Text Box 8"/>
          <p:cNvSpPr txBox="1">
            <a:spLocks noChangeArrowheads="1"/>
          </p:cNvSpPr>
          <p:nvPr/>
        </p:nvSpPr>
        <p:spPr bwMode="auto">
          <a:xfrm>
            <a:off x="6065838" y="1890713"/>
            <a:ext cx="3810000" cy="457200"/>
          </a:xfrm>
          <a:prstGeom prst="rect">
            <a:avLst/>
          </a:prstGeom>
          <a:noFill/>
          <a:ln w="9525">
            <a:noFill/>
            <a:miter lim="800000"/>
            <a:headEnd/>
            <a:tailEnd/>
          </a:ln>
          <a:effectLst/>
        </p:spPr>
        <p:txBody>
          <a:bodyPr lIns="91436" tIns="45718" rIns="91436" bIns="45718">
            <a:spAutoFit/>
          </a:bodyPr>
          <a:lstStyle/>
          <a:p>
            <a:pPr algn="ctr">
              <a:spcBef>
                <a:spcPct val="50000"/>
              </a:spcBef>
            </a:pPr>
            <a:r>
              <a:rPr lang="es-ES" b="1">
                <a:solidFill>
                  <a:srgbClr val="008080"/>
                </a:solidFill>
              </a:rPr>
              <a:t> P A S A J E </a:t>
            </a:r>
          </a:p>
        </p:txBody>
      </p:sp>
      <p:sp>
        <p:nvSpPr>
          <p:cNvPr id="207881" name="Text Box 9"/>
          <p:cNvSpPr txBox="1">
            <a:spLocks noChangeArrowheads="1"/>
          </p:cNvSpPr>
          <p:nvPr/>
        </p:nvSpPr>
        <p:spPr bwMode="auto">
          <a:xfrm>
            <a:off x="350838" y="671513"/>
            <a:ext cx="457200" cy="3743325"/>
          </a:xfrm>
          <a:prstGeom prst="rect">
            <a:avLst/>
          </a:prstGeom>
          <a:noFill/>
          <a:ln w="9525">
            <a:noFill/>
            <a:miter lim="800000"/>
            <a:headEnd/>
            <a:tailEnd/>
          </a:ln>
          <a:effectLst/>
        </p:spPr>
        <p:txBody>
          <a:bodyPr lIns="91436" tIns="45718" rIns="91436" bIns="45718">
            <a:spAutoFit/>
          </a:bodyPr>
          <a:lstStyle/>
          <a:p>
            <a:pPr>
              <a:spcBef>
                <a:spcPct val="50000"/>
              </a:spcBef>
            </a:pPr>
            <a:r>
              <a:rPr lang="es-ES" b="1">
                <a:solidFill>
                  <a:srgbClr val="008080"/>
                </a:solidFill>
              </a:rPr>
              <a:t>M</a:t>
            </a:r>
          </a:p>
          <a:p>
            <a:pPr>
              <a:spcBef>
                <a:spcPct val="50000"/>
              </a:spcBef>
            </a:pPr>
            <a:r>
              <a:rPr lang="es-ES" b="1">
                <a:solidFill>
                  <a:srgbClr val="008080"/>
                </a:solidFill>
              </a:rPr>
              <a:t>A</a:t>
            </a:r>
          </a:p>
          <a:p>
            <a:pPr>
              <a:spcBef>
                <a:spcPct val="50000"/>
              </a:spcBef>
            </a:pPr>
            <a:r>
              <a:rPr lang="es-ES" b="1">
                <a:solidFill>
                  <a:srgbClr val="008080"/>
                </a:solidFill>
              </a:rPr>
              <a:t>C</a:t>
            </a:r>
          </a:p>
          <a:p>
            <a:pPr>
              <a:spcBef>
                <a:spcPct val="50000"/>
              </a:spcBef>
            </a:pPr>
            <a:r>
              <a:rPr lang="es-ES" b="1">
                <a:solidFill>
                  <a:srgbClr val="008080"/>
                </a:solidFill>
              </a:rPr>
              <a:t>H</a:t>
            </a:r>
          </a:p>
          <a:p>
            <a:pPr>
              <a:spcBef>
                <a:spcPct val="50000"/>
              </a:spcBef>
            </a:pPr>
            <a:r>
              <a:rPr lang="es-ES" b="1">
                <a:solidFill>
                  <a:srgbClr val="008080"/>
                </a:solidFill>
              </a:rPr>
              <a:t>A</a:t>
            </a:r>
          </a:p>
          <a:p>
            <a:pPr>
              <a:spcBef>
                <a:spcPct val="50000"/>
              </a:spcBef>
            </a:pPr>
            <a:r>
              <a:rPr lang="es-ES" b="1">
                <a:solidFill>
                  <a:srgbClr val="008080"/>
                </a:solidFill>
              </a:rPr>
              <a:t>L</a:t>
            </a:r>
          </a:p>
          <a:p>
            <a:pPr>
              <a:spcBef>
                <a:spcPct val="50000"/>
              </a:spcBef>
            </a:pPr>
            <a:r>
              <a:rPr lang="es-ES" b="1">
                <a:solidFill>
                  <a:srgbClr val="008080"/>
                </a:solidFill>
              </a:rPr>
              <a:t>A</a:t>
            </a:r>
          </a:p>
        </p:txBody>
      </p:sp>
      <p:sp>
        <p:nvSpPr>
          <p:cNvPr id="207882" name="Text Box 10"/>
          <p:cNvSpPr txBox="1">
            <a:spLocks noChangeArrowheads="1"/>
          </p:cNvSpPr>
          <p:nvPr/>
        </p:nvSpPr>
        <p:spPr bwMode="auto">
          <a:xfrm>
            <a:off x="5456238" y="6919913"/>
            <a:ext cx="2590800" cy="457200"/>
          </a:xfrm>
          <a:prstGeom prst="rect">
            <a:avLst/>
          </a:prstGeom>
          <a:noFill/>
          <a:ln w="9525">
            <a:noFill/>
            <a:miter lim="800000"/>
            <a:headEnd/>
            <a:tailEnd/>
          </a:ln>
          <a:effectLst/>
        </p:spPr>
        <p:txBody>
          <a:bodyPr lIns="91436" tIns="45718" rIns="91436" bIns="45718">
            <a:spAutoFit/>
          </a:bodyPr>
          <a:lstStyle/>
          <a:p>
            <a:pPr>
              <a:spcBef>
                <a:spcPct val="50000"/>
              </a:spcBef>
            </a:pPr>
            <a:r>
              <a:rPr lang="es-ES" b="1">
                <a:solidFill>
                  <a:srgbClr val="008080"/>
                </a:solidFill>
              </a:rPr>
              <a:t>E L   G U A B O</a:t>
            </a:r>
          </a:p>
        </p:txBody>
      </p:sp>
      <p:sp>
        <p:nvSpPr>
          <p:cNvPr id="207883" name="AutoShape 11">
            <a:hlinkClick r:id="rId5" action="ppaction://hlinksldjump" highlightClick="1"/>
          </p:cNvPr>
          <p:cNvSpPr>
            <a:spLocks noChangeArrowheads="1"/>
          </p:cNvSpPr>
          <p:nvPr/>
        </p:nvSpPr>
        <p:spPr bwMode="auto">
          <a:xfrm>
            <a:off x="9342438" y="6919913"/>
            <a:ext cx="609600" cy="4572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fade">
                                      <p:cBhvr>
                                        <p:cTn id="7" dur="2000"/>
                                        <p:tgtEl>
                                          <p:spTgt spid="2078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07876"/>
                                        </p:tgtEl>
                                        <p:attrNameLst>
                                          <p:attrName>style.visibility</p:attrName>
                                        </p:attrNameLst>
                                      </p:cBhvr>
                                      <p:to>
                                        <p:strVal val="visible"/>
                                      </p:to>
                                    </p:set>
                                    <p:anim calcmode="lin" valueType="num">
                                      <p:cBhvr additive="base">
                                        <p:cTn id="12" dur="2000" fill="hold"/>
                                        <p:tgtEl>
                                          <p:spTgt spid="207876"/>
                                        </p:tgtEl>
                                        <p:attrNameLst>
                                          <p:attrName>ppt_x</p:attrName>
                                        </p:attrNameLst>
                                      </p:cBhvr>
                                      <p:tavLst>
                                        <p:tav tm="0">
                                          <p:val>
                                            <p:strVal val="0-#ppt_w/2"/>
                                          </p:val>
                                        </p:tav>
                                        <p:tav tm="100000">
                                          <p:val>
                                            <p:strVal val="#ppt_x"/>
                                          </p:val>
                                        </p:tav>
                                      </p:tavLst>
                                    </p:anim>
                                    <p:anim calcmode="lin" valueType="num">
                                      <p:cBhvr additive="base">
                                        <p:cTn id="13" dur="2000" fill="hold"/>
                                        <p:tgtEl>
                                          <p:spTgt spid="2078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207877"/>
                                        </p:tgtEl>
                                        <p:attrNameLst>
                                          <p:attrName>style.visibility</p:attrName>
                                        </p:attrNameLst>
                                      </p:cBhvr>
                                      <p:to>
                                        <p:strVal val="visible"/>
                                      </p:to>
                                    </p:set>
                                    <p:anim calcmode="lin" valueType="num">
                                      <p:cBhvr additive="base">
                                        <p:cTn id="18" dur="2000" fill="hold"/>
                                        <p:tgtEl>
                                          <p:spTgt spid="207877"/>
                                        </p:tgtEl>
                                        <p:attrNameLst>
                                          <p:attrName>ppt_x</p:attrName>
                                        </p:attrNameLst>
                                      </p:cBhvr>
                                      <p:tavLst>
                                        <p:tav tm="0">
                                          <p:val>
                                            <p:strVal val="1+#ppt_w/2"/>
                                          </p:val>
                                        </p:tav>
                                        <p:tav tm="100000">
                                          <p:val>
                                            <p:strVal val="#ppt_x"/>
                                          </p:val>
                                        </p:tav>
                                      </p:tavLst>
                                    </p:anim>
                                    <p:anim calcmode="lin" valueType="num">
                                      <p:cBhvr additive="base">
                                        <p:cTn id="19" dur="2000" fill="hold"/>
                                        <p:tgtEl>
                                          <p:spTgt spid="20787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207878"/>
                                        </p:tgtEl>
                                        <p:attrNameLst>
                                          <p:attrName>style.visibility</p:attrName>
                                        </p:attrNameLst>
                                      </p:cBhvr>
                                      <p:to>
                                        <p:strVal val="visible"/>
                                      </p:to>
                                    </p:set>
                                    <p:anim calcmode="lin" valueType="num">
                                      <p:cBhvr additive="base">
                                        <p:cTn id="24" dur="2000" fill="hold"/>
                                        <p:tgtEl>
                                          <p:spTgt spid="207878"/>
                                        </p:tgtEl>
                                        <p:attrNameLst>
                                          <p:attrName>ppt_x</p:attrName>
                                        </p:attrNameLst>
                                      </p:cBhvr>
                                      <p:tavLst>
                                        <p:tav tm="0">
                                          <p:val>
                                            <p:strVal val="1+#ppt_w/2"/>
                                          </p:val>
                                        </p:tav>
                                        <p:tav tm="100000">
                                          <p:val>
                                            <p:strVal val="#ppt_x"/>
                                          </p:val>
                                        </p:tav>
                                      </p:tavLst>
                                    </p:anim>
                                    <p:anim calcmode="lin" valueType="num">
                                      <p:cBhvr additive="base">
                                        <p:cTn id="25" dur="2000" fill="hold"/>
                                        <p:tgtEl>
                                          <p:spTgt spid="2078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lgn="ctr"/>
            <a:r>
              <a:rPr lang="en-US">
                <a:solidFill>
                  <a:srgbClr val="9999FF"/>
                </a:solidFill>
              </a:rPr>
              <a:t>ASPECTOS TÉCNICOS</a:t>
            </a:r>
            <a:endParaRPr lang="es-ES">
              <a:solidFill>
                <a:srgbClr val="9999FF"/>
              </a:solidFill>
            </a:endParaRPr>
          </a:p>
        </p:txBody>
      </p:sp>
      <p:sp>
        <p:nvSpPr>
          <p:cNvPr id="208901" name="Rectangle 5"/>
          <p:cNvSpPr>
            <a:spLocks noGrp="1" noChangeArrowheads="1"/>
          </p:cNvSpPr>
          <p:nvPr>
            <p:ph type="body" idx="1"/>
          </p:nvPr>
        </p:nvSpPr>
        <p:spPr>
          <a:noFill/>
          <a:ln/>
        </p:spPr>
        <p:txBody>
          <a:bodyPr lIns="101366" tIns="50683" rIns="101366" bIns="50683"/>
          <a:lstStyle/>
          <a:p>
            <a:pPr>
              <a:lnSpc>
                <a:spcPct val="90000"/>
              </a:lnSpc>
              <a:buFontTx/>
              <a:buNone/>
            </a:pPr>
            <a:endParaRPr lang="es-ES" sz="2800" b="1"/>
          </a:p>
          <a:p>
            <a:pPr algn="ctr">
              <a:lnSpc>
                <a:spcPct val="90000"/>
              </a:lnSpc>
              <a:buFontTx/>
              <a:buNone/>
            </a:pPr>
            <a:r>
              <a:rPr lang="es-ES" sz="3600" b="1">
                <a:solidFill>
                  <a:srgbClr val="008080"/>
                </a:solidFill>
              </a:rPr>
              <a:t>Dimensionamiento  del  Proyecto </a:t>
            </a:r>
          </a:p>
          <a:p>
            <a:pPr>
              <a:lnSpc>
                <a:spcPct val="90000"/>
              </a:lnSpc>
            </a:pPr>
            <a:endParaRPr lang="es-ES" sz="3600" b="1">
              <a:solidFill>
                <a:srgbClr val="008080"/>
              </a:solidFill>
            </a:endParaRPr>
          </a:p>
          <a:p>
            <a:pPr algn="ctr">
              <a:lnSpc>
                <a:spcPct val="90000"/>
              </a:lnSpc>
              <a:buFontTx/>
              <a:buNone/>
            </a:pPr>
            <a:r>
              <a:rPr lang="es-ES" sz="2300">
                <a:solidFill>
                  <a:srgbClr val="003399"/>
                </a:solidFill>
                <a:hlinkClick r:id="rId2" action="ppaction://hlinksldjump"/>
              </a:rPr>
              <a:t>Almacenamiento Temporal</a:t>
            </a:r>
            <a:endParaRPr lang="es-ES" sz="2300">
              <a:solidFill>
                <a:srgbClr val="003399"/>
              </a:solidFill>
            </a:endParaRPr>
          </a:p>
          <a:p>
            <a:pPr algn="ctr">
              <a:lnSpc>
                <a:spcPct val="90000"/>
              </a:lnSpc>
            </a:pPr>
            <a:endParaRPr lang="es-ES" sz="2300">
              <a:solidFill>
                <a:srgbClr val="003399"/>
              </a:solidFill>
            </a:endParaRPr>
          </a:p>
          <a:p>
            <a:pPr algn="ctr">
              <a:lnSpc>
                <a:spcPct val="90000"/>
              </a:lnSpc>
              <a:buFontTx/>
              <a:buNone/>
            </a:pPr>
            <a:r>
              <a:rPr lang="es-ES" sz="2300">
                <a:solidFill>
                  <a:srgbClr val="003399"/>
                </a:solidFill>
                <a:hlinkClick r:id="rId3" action="ppaction://hlinksldjump"/>
              </a:rPr>
              <a:t>Barrido y Limpieza de Vías y Áreas Públicas</a:t>
            </a:r>
            <a:endParaRPr lang="es-ES" sz="2300">
              <a:solidFill>
                <a:srgbClr val="003399"/>
              </a:solidFill>
            </a:endParaRPr>
          </a:p>
          <a:p>
            <a:pPr algn="ctr">
              <a:lnSpc>
                <a:spcPct val="90000"/>
              </a:lnSpc>
            </a:pPr>
            <a:endParaRPr lang="es-ES" sz="2300">
              <a:solidFill>
                <a:srgbClr val="003399"/>
              </a:solidFill>
            </a:endParaRPr>
          </a:p>
          <a:p>
            <a:pPr algn="ctr">
              <a:lnSpc>
                <a:spcPct val="90000"/>
              </a:lnSpc>
              <a:buFontTx/>
              <a:buNone/>
            </a:pPr>
            <a:r>
              <a:rPr lang="es-ES" sz="2300">
                <a:solidFill>
                  <a:srgbClr val="003399"/>
                </a:solidFill>
                <a:hlinkClick r:id="rId4" action="ppaction://hlinksldjump"/>
              </a:rPr>
              <a:t>Recolección y Transporte</a:t>
            </a:r>
            <a:endParaRPr lang="es-ES" sz="2300">
              <a:solidFill>
                <a:srgbClr val="003399"/>
              </a:solidFill>
            </a:endParaRPr>
          </a:p>
          <a:p>
            <a:pPr algn="ctr">
              <a:lnSpc>
                <a:spcPct val="90000"/>
              </a:lnSpc>
            </a:pPr>
            <a:endParaRPr lang="es-ES" sz="2300">
              <a:solidFill>
                <a:srgbClr val="003399"/>
              </a:solidFill>
            </a:endParaRPr>
          </a:p>
          <a:p>
            <a:pPr algn="ctr">
              <a:lnSpc>
                <a:spcPct val="90000"/>
              </a:lnSpc>
              <a:buFontTx/>
              <a:buNone/>
            </a:pPr>
            <a:r>
              <a:rPr lang="es-ES" sz="2300">
                <a:solidFill>
                  <a:srgbClr val="003399"/>
                </a:solidFill>
                <a:hlinkClick r:id="rId5" action="ppaction://hlinksldjump"/>
              </a:rPr>
              <a:t>Disposición Final</a:t>
            </a:r>
            <a:endParaRPr lang="es-ES" sz="2300">
              <a:solidFill>
                <a:srgbClr val="003399"/>
              </a:solidFill>
            </a:endParaRPr>
          </a:p>
        </p:txBody>
      </p:sp>
      <p:grpSp>
        <p:nvGrpSpPr>
          <p:cNvPr id="208902" name="Group 6"/>
          <p:cNvGrpSpPr>
            <a:grpSpLocks/>
          </p:cNvGrpSpPr>
          <p:nvPr/>
        </p:nvGrpSpPr>
        <p:grpSpPr bwMode="auto">
          <a:xfrm>
            <a:off x="731838" y="4862513"/>
            <a:ext cx="2484437" cy="2422525"/>
            <a:chOff x="2351" y="2256"/>
            <a:chExt cx="695" cy="717"/>
          </a:xfrm>
        </p:grpSpPr>
        <p:grpSp>
          <p:nvGrpSpPr>
            <p:cNvPr id="208903" name="Group 7"/>
            <p:cNvGrpSpPr>
              <a:grpSpLocks/>
            </p:cNvGrpSpPr>
            <p:nvPr/>
          </p:nvGrpSpPr>
          <p:grpSpPr bwMode="auto">
            <a:xfrm>
              <a:off x="2591" y="2256"/>
              <a:ext cx="455" cy="477"/>
              <a:chOff x="3549" y="3524"/>
              <a:chExt cx="455" cy="477"/>
            </a:xfrm>
          </p:grpSpPr>
          <p:sp>
            <p:nvSpPr>
              <p:cNvPr id="208904" name="Freeform 8"/>
              <p:cNvSpPr>
                <a:spLocks/>
              </p:cNvSpPr>
              <p:nvPr/>
            </p:nvSpPr>
            <p:spPr bwMode="auto">
              <a:xfrm>
                <a:off x="3549" y="3524"/>
                <a:ext cx="421" cy="477"/>
              </a:xfrm>
              <a:custGeom>
                <a:avLst/>
                <a:gdLst/>
                <a:ahLst/>
                <a:cxnLst>
                  <a:cxn ang="0">
                    <a:pos x="346" y="2"/>
                  </a:cxn>
                  <a:cxn ang="0">
                    <a:pos x="370" y="0"/>
                  </a:cxn>
                  <a:cxn ang="0">
                    <a:pos x="404" y="1"/>
                  </a:cxn>
                  <a:cxn ang="0">
                    <a:pos x="445" y="5"/>
                  </a:cxn>
                  <a:cxn ang="0">
                    <a:pos x="487" y="9"/>
                  </a:cxn>
                  <a:cxn ang="0">
                    <a:pos x="526" y="16"/>
                  </a:cxn>
                  <a:cxn ang="0">
                    <a:pos x="559" y="24"/>
                  </a:cxn>
                  <a:cxn ang="0">
                    <a:pos x="581" y="35"/>
                  </a:cxn>
                  <a:cxn ang="0">
                    <a:pos x="586" y="52"/>
                  </a:cxn>
                  <a:cxn ang="0">
                    <a:pos x="568" y="80"/>
                  </a:cxn>
                  <a:cxn ang="0">
                    <a:pos x="531" y="109"/>
                  </a:cxn>
                  <a:cxn ang="0">
                    <a:pos x="487" y="139"/>
                  </a:cxn>
                  <a:cxn ang="0">
                    <a:pos x="503" y="162"/>
                  </a:cxn>
                  <a:cxn ang="0">
                    <a:pos x="566" y="188"/>
                  </a:cxn>
                  <a:cxn ang="0">
                    <a:pos x="612" y="221"/>
                  </a:cxn>
                  <a:cxn ang="0">
                    <a:pos x="645" y="259"/>
                  </a:cxn>
                  <a:cxn ang="0">
                    <a:pos x="669" y="299"/>
                  </a:cxn>
                  <a:cxn ang="0">
                    <a:pos x="684" y="339"/>
                  </a:cxn>
                  <a:cxn ang="0">
                    <a:pos x="693" y="375"/>
                  </a:cxn>
                  <a:cxn ang="0">
                    <a:pos x="700" y="406"/>
                  </a:cxn>
                  <a:cxn ang="0">
                    <a:pos x="708" y="432"/>
                  </a:cxn>
                  <a:cxn ang="0">
                    <a:pos x="727" y="464"/>
                  </a:cxn>
                  <a:cxn ang="0">
                    <a:pos x="753" y="503"/>
                  </a:cxn>
                  <a:cxn ang="0">
                    <a:pos x="783" y="552"/>
                  </a:cxn>
                  <a:cxn ang="0">
                    <a:pos x="811" y="607"/>
                  </a:cxn>
                  <a:cxn ang="0">
                    <a:pos x="833" y="668"/>
                  </a:cxn>
                  <a:cxn ang="0">
                    <a:pos x="843" y="735"/>
                  </a:cxn>
                  <a:cxn ang="0">
                    <a:pos x="837" y="807"/>
                  </a:cxn>
                  <a:cxn ang="0">
                    <a:pos x="820" y="859"/>
                  </a:cxn>
                  <a:cxn ang="0">
                    <a:pos x="797" y="884"/>
                  </a:cxn>
                  <a:cxn ang="0">
                    <a:pos x="762" y="906"/>
                  </a:cxn>
                  <a:cxn ang="0">
                    <a:pos x="718" y="922"/>
                  </a:cxn>
                  <a:cxn ang="0">
                    <a:pos x="666" y="935"/>
                  </a:cxn>
                  <a:cxn ang="0">
                    <a:pos x="608" y="945"/>
                  </a:cxn>
                  <a:cxn ang="0">
                    <a:pos x="546" y="951"/>
                  </a:cxn>
                  <a:cxn ang="0">
                    <a:pos x="480" y="953"/>
                  </a:cxn>
                  <a:cxn ang="0">
                    <a:pos x="414" y="953"/>
                  </a:cxn>
                  <a:cxn ang="0">
                    <a:pos x="348" y="951"/>
                  </a:cxn>
                  <a:cxn ang="0">
                    <a:pos x="285" y="945"/>
                  </a:cxn>
                  <a:cxn ang="0">
                    <a:pos x="226" y="937"/>
                  </a:cxn>
                  <a:cxn ang="0">
                    <a:pos x="172" y="928"/>
                  </a:cxn>
                  <a:cxn ang="0">
                    <a:pos x="125" y="917"/>
                  </a:cxn>
                  <a:cxn ang="0">
                    <a:pos x="88" y="904"/>
                  </a:cxn>
                  <a:cxn ang="0">
                    <a:pos x="61" y="890"/>
                  </a:cxn>
                  <a:cxn ang="0">
                    <a:pos x="27" y="842"/>
                  </a:cxn>
                  <a:cxn ang="0">
                    <a:pos x="0" y="723"/>
                  </a:cxn>
                  <a:cxn ang="0">
                    <a:pos x="13" y="586"/>
                  </a:cxn>
                  <a:cxn ang="0">
                    <a:pos x="73" y="471"/>
                  </a:cxn>
                  <a:cxn ang="0">
                    <a:pos x="137" y="425"/>
                  </a:cxn>
                  <a:cxn ang="0">
                    <a:pos x="160" y="396"/>
                  </a:cxn>
                  <a:cxn ang="0">
                    <a:pos x="182" y="355"/>
                  </a:cxn>
                  <a:cxn ang="0">
                    <a:pos x="204" y="307"/>
                  </a:cxn>
                  <a:cxn ang="0">
                    <a:pos x="229" y="259"/>
                  </a:cxn>
                  <a:cxn ang="0">
                    <a:pos x="263" y="214"/>
                  </a:cxn>
                  <a:cxn ang="0">
                    <a:pos x="307" y="177"/>
                  </a:cxn>
                  <a:cxn ang="0">
                    <a:pos x="364" y="153"/>
                  </a:cxn>
                  <a:cxn ang="0">
                    <a:pos x="395" y="121"/>
                  </a:cxn>
                  <a:cxn ang="0">
                    <a:pos x="371" y="74"/>
                  </a:cxn>
                  <a:cxn ang="0">
                    <a:pos x="346" y="35"/>
                  </a:cxn>
                  <a:cxn ang="0">
                    <a:pos x="334" y="9"/>
                  </a:cxn>
                </a:cxnLst>
                <a:rect l="0" t="0" r="r" b="b"/>
                <a:pathLst>
                  <a:path w="843" h="953">
                    <a:moveTo>
                      <a:pt x="339" y="4"/>
                    </a:moveTo>
                    <a:lnTo>
                      <a:pt x="346" y="2"/>
                    </a:lnTo>
                    <a:lnTo>
                      <a:pt x="356" y="1"/>
                    </a:lnTo>
                    <a:lnTo>
                      <a:pt x="370" y="0"/>
                    </a:lnTo>
                    <a:lnTo>
                      <a:pt x="386" y="0"/>
                    </a:lnTo>
                    <a:lnTo>
                      <a:pt x="404" y="1"/>
                    </a:lnTo>
                    <a:lnTo>
                      <a:pt x="424" y="2"/>
                    </a:lnTo>
                    <a:lnTo>
                      <a:pt x="445" y="5"/>
                    </a:lnTo>
                    <a:lnTo>
                      <a:pt x="465" y="6"/>
                    </a:lnTo>
                    <a:lnTo>
                      <a:pt x="487" y="9"/>
                    </a:lnTo>
                    <a:lnTo>
                      <a:pt x="507" y="13"/>
                    </a:lnTo>
                    <a:lnTo>
                      <a:pt x="526" y="16"/>
                    </a:lnTo>
                    <a:lnTo>
                      <a:pt x="544" y="20"/>
                    </a:lnTo>
                    <a:lnTo>
                      <a:pt x="559" y="24"/>
                    </a:lnTo>
                    <a:lnTo>
                      <a:pt x="571" y="30"/>
                    </a:lnTo>
                    <a:lnTo>
                      <a:pt x="581" y="35"/>
                    </a:lnTo>
                    <a:lnTo>
                      <a:pt x="585" y="40"/>
                    </a:lnTo>
                    <a:lnTo>
                      <a:pt x="586" y="52"/>
                    </a:lnTo>
                    <a:lnTo>
                      <a:pt x="581" y="66"/>
                    </a:lnTo>
                    <a:lnTo>
                      <a:pt x="568" y="80"/>
                    </a:lnTo>
                    <a:lnTo>
                      <a:pt x="551" y="95"/>
                    </a:lnTo>
                    <a:lnTo>
                      <a:pt x="531" y="109"/>
                    </a:lnTo>
                    <a:lnTo>
                      <a:pt x="509" y="124"/>
                    </a:lnTo>
                    <a:lnTo>
                      <a:pt x="487" y="139"/>
                    </a:lnTo>
                    <a:lnTo>
                      <a:pt x="467" y="153"/>
                    </a:lnTo>
                    <a:lnTo>
                      <a:pt x="503" y="162"/>
                    </a:lnTo>
                    <a:lnTo>
                      <a:pt x="537" y="174"/>
                    </a:lnTo>
                    <a:lnTo>
                      <a:pt x="566" y="188"/>
                    </a:lnTo>
                    <a:lnTo>
                      <a:pt x="590" y="204"/>
                    </a:lnTo>
                    <a:lnTo>
                      <a:pt x="612" y="221"/>
                    </a:lnTo>
                    <a:lnTo>
                      <a:pt x="630" y="240"/>
                    </a:lnTo>
                    <a:lnTo>
                      <a:pt x="645" y="259"/>
                    </a:lnTo>
                    <a:lnTo>
                      <a:pt x="658" y="279"/>
                    </a:lnTo>
                    <a:lnTo>
                      <a:pt x="669" y="299"/>
                    </a:lnTo>
                    <a:lnTo>
                      <a:pt x="677" y="319"/>
                    </a:lnTo>
                    <a:lnTo>
                      <a:pt x="684" y="339"/>
                    </a:lnTo>
                    <a:lnTo>
                      <a:pt x="690" y="358"/>
                    </a:lnTo>
                    <a:lnTo>
                      <a:pt x="693" y="375"/>
                    </a:lnTo>
                    <a:lnTo>
                      <a:pt x="698" y="392"/>
                    </a:lnTo>
                    <a:lnTo>
                      <a:pt x="700" y="406"/>
                    </a:lnTo>
                    <a:lnTo>
                      <a:pt x="704" y="419"/>
                    </a:lnTo>
                    <a:lnTo>
                      <a:pt x="708" y="432"/>
                    </a:lnTo>
                    <a:lnTo>
                      <a:pt x="716" y="447"/>
                    </a:lnTo>
                    <a:lnTo>
                      <a:pt x="727" y="464"/>
                    </a:lnTo>
                    <a:lnTo>
                      <a:pt x="739" y="482"/>
                    </a:lnTo>
                    <a:lnTo>
                      <a:pt x="753" y="503"/>
                    </a:lnTo>
                    <a:lnTo>
                      <a:pt x="768" y="526"/>
                    </a:lnTo>
                    <a:lnTo>
                      <a:pt x="783" y="552"/>
                    </a:lnTo>
                    <a:lnTo>
                      <a:pt x="798" y="578"/>
                    </a:lnTo>
                    <a:lnTo>
                      <a:pt x="811" y="607"/>
                    </a:lnTo>
                    <a:lnTo>
                      <a:pt x="824" y="637"/>
                    </a:lnTo>
                    <a:lnTo>
                      <a:pt x="833" y="668"/>
                    </a:lnTo>
                    <a:lnTo>
                      <a:pt x="840" y="701"/>
                    </a:lnTo>
                    <a:lnTo>
                      <a:pt x="843" y="735"/>
                    </a:lnTo>
                    <a:lnTo>
                      <a:pt x="843" y="770"/>
                    </a:lnTo>
                    <a:lnTo>
                      <a:pt x="837" y="807"/>
                    </a:lnTo>
                    <a:lnTo>
                      <a:pt x="827" y="845"/>
                    </a:lnTo>
                    <a:lnTo>
                      <a:pt x="820" y="859"/>
                    </a:lnTo>
                    <a:lnTo>
                      <a:pt x="810" y="873"/>
                    </a:lnTo>
                    <a:lnTo>
                      <a:pt x="797" y="884"/>
                    </a:lnTo>
                    <a:lnTo>
                      <a:pt x="781" y="896"/>
                    </a:lnTo>
                    <a:lnTo>
                      <a:pt x="762" y="906"/>
                    </a:lnTo>
                    <a:lnTo>
                      <a:pt x="741" y="914"/>
                    </a:lnTo>
                    <a:lnTo>
                      <a:pt x="718" y="922"/>
                    </a:lnTo>
                    <a:lnTo>
                      <a:pt x="693" y="929"/>
                    </a:lnTo>
                    <a:lnTo>
                      <a:pt x="666" y="935"/>
                    </a:lnTo>
                    <a:lnTo>
                      <a:pt x="638" y="941"/>
                    </a:lnTo>
                    <a:lnTo>
                      <a:pt x="608" y="945"/>
                    </a:lnTo>
                    <a:lnTo>
                      <a:pt x="577" y="948"/>
                    </a:lnTo>
                    <a:lnTo>
                      <a:pt x="546" y="951"/>
                    </a:lnTo>
                    <a:lnTo>
                      <a:pt x="514" y="952"/>
                    </a:lnTo>
                    <a:lnTo>
                      <a:pt x="480" y="953"/>
                    </a:lnTo>
                    <a:lnTo>
                      <a:pt x="447" y="953"/>
                    </a:lnTo>
                    <a:lnTo>
                      <a:pt x="414" y="953"/>
                    </a:lnTo>
                    <a:lnTo>
                      <a:pt x="381" y="952"/>
                    </a:lnTo>
                    <a:lnTo>
                      <a:pt x="348" y="951"/>
                    </a:lnTo>
                    <a:lnTo>
                      <a:pt x="316" y="948"/>
                    </a:lnTo>
                    <a:lnTo>
                      <a:pt x="285" y="945"/>
                    </a:lnTo>
                    <a:lnTo>
                      <a:pt x="255" y="942"/>
                    </a:lnTo>
                    <a:lnTo>
                      <a:pt x="226" y="937"/>
                    </a:lnTo>
                    <a:lnTo>
                      <a:pt x="198" y="933"/>
                    </a:lnTo>
                    <a:lnTo>
                      <a:pt x="172" y="928"/>
                    </a:lnTo>
                    <a:lnTo>
                      <a:pt x="148" y="922"/>
                    </a:lnTo>
                    <a:lnTo>
                      <a:pt x="125" y="917"/>
                    </a:lnTo>
                    <a:lnTo>
                      <a:pt x="105" y="911"/>
                    </a:lnTo>
                    <a:lnTo>
                      <a:pt x="88" y="904"/>
                    </a:lnTo>
                    <a:lnTo>
                      <a:pt x="73" y="897"/>
                    </a:lnTo>
                    <a:lnTo>
                      <a:pt x="61" y="890"/>
                    </a:lnTo>
                    <a:lnTo>
                      <a:pt x="52" y="882"/>
                    </a:lnTo>
                    <a:lnTo>
                      <a:pt x="27" y="842"/>
                    </a:lnTo>
                    <a:lnTo>
                      <a:pt x="10" y="788"/>
                    </a:lnTo>
                    <a:lnTo>
                      <a:pt x="0" y="723"/>
                    </a:lnTo>
                    <a:lnTo>
                      <a:pt x="2" y="654"/>
                    </a:lnTo>
                    <a:lnTo>
                      <a:pt x="13" y="586"/>
                    </a:lnTo>
                    <a:lnTo>
                      <a:pt x="36" y="523"/>
                    </a:lnTo>
                    <a:lnTo>
                      <a:pt x="73" y="471"/>
                    </a:lnTo>
                    <a:lnTo>
                      <a:pt x="124" y="434"/>
                    </a:lnTo>
                    <a:lnTo>
                      <a:pt x="137" y="425"/>
                    </a:lnTo>
                    <a:lnTo>
                      <a:pt x="150" y="412"/>
                    </a:lnTo>
                    <a:lnTo>
                      <a:pt x="160" y="396"/>
                    </a:lnTo>
                    <a:lnTo>
                      <a:pt x="172" y="377"/>
                    </a:lnTo>
                    <a:lnTo>
                      <a:pt x="182" y="355"/>
                    </a:lnTo>
                    <a:lnTo>
                      <a:pt x="193" y="332"/>
                    </a:lnTo>
                    <a:lnTo>
                      <a:pt x="204" y="307"/>
                    </a:lnTo>
                    <a:lnTo>
                      <a:pt x="216" y="283"/>
                    </a:lnTo>
                    <a:lnTo>
                      <a:pt x="229" y="259"/>
                    </a:lnTo>
                    <a:lnTo>
                      <a:pt x="246" y="236"/>
                    </a:lnTo>
                    <a:lnTo>
                      <a:pt x="263" y="214"/>
                    </a:lnTo>
                    <a:lnTo>
                      <a:pt x="284" y="194"/>
                    </a:lnTo>
                    <a:lnTo>
                      <a:pt x="307" y="177"/>
                    </a:lnTo>
                    <a:lnTo>
                      <a:pt x="334" y="162"/>
                    </a:lnTo>
                    <a:lnTo>
                      <a:pt x="364" y="153"/>
                    </a:lnTo>
                    <a:lnTo>
                      <a:pt x="400" y="147"/>
                    </a:lnTo>
                    <a:lnTo>
                      <a:pt x="395" y="121"/>
                    </a:lnTo>
                    <a:lnTo>
                      <a:pt x="385" y="97"/>
                    </a:lnTo>
                    <a:lnTo>
                      <a:pt x="371" y="74"/>
                    </a:lnTo>
                    <a:lnTo>
                      <a:pt x="357" y="53"/>
                    </a:lnTo>
                    <a:lnTo>
                      <a:pt x="346" y="35"/>
                    </a:lnTo>
                    <a:lnTo>
                      <a:pt x="337" y="21"/>
                    </a:lnTo>
                    <a:lnTo>
                      <a:pt x="334" y="9"/>
                    </a:lnTo>
                    <a:lnTo>
                      <a:pt x="339" y="4"/>
                    </a:lnTo>
                    <a:close/>
                  </a:path>
                </a:pathLst>
              </a:custGeom>
              <a:solidFill>
                <a:srgbClr val="000000"/>
              </a:solidFill>
              <a:ln w="9525">
                <a:noFill/>
                <a:round/>
                <a:headEnd/>
                <a:tailEnd/>
              </a:ln>
            </p:spPr>
            <p:txBody>
              <a:bodyPr/>
              <a:lstStyle/>
              <a:p>
                <a:endParaRPr lang="es-ES"/>
              </a:p>
            </p:txBody>
          </p:sp>
          <p:sp>
            <p:nvSpPr>
              <p:cNvPr id="208905" name="Freeform 9"/>
              <p:cNvSpPr>
                <a:spLocks/>
              </p:cNvSpPr>
              <p:nvPr/>
            </p:nvSpPr>
            <p:spPr bwMode="auto">
              <a:xfrm>
                <a:off x="3568" y="3538"/>
                <a:ext cx="384" cy="437"/>
              </a:xfrm>
              <a:custGeom>
                <a:avLst/>
                <a:gdLst/>
                <a:ahLst/>
                <a:cxnLst>
                  <a:cxn ang="0">
                    <a:pos x="248" y="220"/>
                  </a:cxn>
                  <a:cxn ang="0">
                    <a:pos x="216" y="268"/>
                  </a:cxn>
                  <a:cxn ang="0">
                    <a:pos x="186" y="331"/>
                  </a:cxn>
                  <a:cxn ang="0">
                    <a:pos x="149" y="390"/>
                  </a:cxn>
                  <a:cxn ang="0">
                    <a:pos x="101" y="435"/>
                  </a:cxn>
                  <a:cxn ang="0">
                    <a:pos x="53" y="496"/>
                  </a:cxn>
                  <a:cxn ang="0">
                    <a:pos x="17" y="569"/>
                  </a:cxn>
                  <a:cxn ang="0">
                    <a:pos x="0" y="643"/>
                  </a:cxn>
                  <a:cxn ang="0">
                    <a:pos x="7" y="710"/>
                  </a:cxn>
                  <a:cxn ang="0">
                    <a:pos x="23" y="765"/>
                  </a:cxn>
                  <a:cxn ang="0">
                    <a:pos x="51" y="810"/>
                  </a:cxn>
                  <a:cxn ang="0">
                    <a:pos x="99" y="843"/>
                  </a:cxn>
                  <a:cxn ang="0">
                    <a:pos x="156" y="860"/>
                  </a:cxn>
                  <a:cxn ang="0">
                    <a:pos x="217" y="868"/>
                  </a:cxn>
                  <a:cxn ang="0">
                    <a:pos x="293" y="873"/>
                  </a:cxn>
                  <a:cxn ang="0">
                    <a:pos x="377" y="873"/>
                  </a:cxn>
                  <a:cxn ang="0">
                    <a:pos x="463" y="868"/>
                  </a:cxn>
                  <a:cxn ang="0">
                    <a:pos x="545" y="860"/>
                  </a:cxn>
                  <a:cxn ang="0">
                    <a:pos x="614" y="846"/>
                  </a:cxn>
                  <a:cxn ang="0">
                    <a:pos x="665" y="829"/>
                  </a:cxn>
                  <a:cxn ang="0">
                    <a:pos x="705" y="797"/>
                  </a:cxn>
                  <a:cxn ang="0">
                    <a:pos x="745" y="753"/>
                  </a:cxn>
                  <a:cxn ang="0">
                    <a:pos x="767" y="708"/>
                  </a:cxn>
                  <a:cxn ang="0">
                    <a:pos x="762" y="655"/>
                  </a:cxn>
                  <a:cxn ang="0">
                    <a:pos x="727" y="595"/>
                  </a:cxn>
                  <a:cxn ang="0">
                    <a:pos x="683" y="533"/>
                  </a:cxn>
                  <a:cxn ang="0">
                    <a:pos x="643" y="471"/>
                  </a:cxn>
                  <a:cxn ang="0">
                    <a:pos x="617" y="412"/>
                  </a:cxn>
                  <a:cxn ang="0">
                    <a:pos x="613" y="368"/>
                  </a:cxn>
                  <a:cxn ang="0">
                    <a:pos x="607" y="336"/>
                  </a:cxn>
                  <a:cxn ang="0">
                    <a:pos x="593" y="300"/>
                  </a:cxn>
                  <a:cxn ang="0">
                    <a:pos x="574" y="264"/>
                  </a:cxn>
                  <a:cxn ang="0">
                    <a:pos x="547" y="229"/>
                  </a:cxn>
                  <a:cxn ang="0">
                    <a:pos x="513" y="197"/>
                  </a:cxn>
                  <a:cxn ang="0">
                    <a:pos x="470" y="170"/>
                  </a:cxn>
                  <a:cxn ang="0">
                    <a:pos x="419" y="153"/>
                  </a:cxn>
                  <a:cxn ang="0">
                    <a:pos x="393" y="144"/>
                  </a:cxn>
                  <a:cxn ang="0">
                    <a:pos x="401" y="125"/>
                  </a:cxn>
                  <a:cxn ang="0">
                    <a:pos x="416" y="98"/>
                  </a:cxn>
                  <a:cxn ang="0">
                    <a:pos x="439" y="74"/>
                  </a:cxn>
                  <a:cxn ang="0">
                    <a:pos x="465" y="60"/>
                  </a:cxn>
                  <a:cxn ang="0">
                    <a:pos x="490" y="45"/>
                  </a:cxn>
                  <a:cxn ang="0">
                    <a:pos x="494" y="28"/>
                  </a:cxn>
                  <a:cxn ang="0">
                    <a:pos x="463" y="13"/>
                  </a:cxn>
                  <a:cxn ang="0">
                    <a:pos x="394" y="2"/>
                  </a:cxn>
                  <a:cxn ang="0">
                    <a:pos x="358" y="1"/>
                  </a:cxn>
                  <a:cxn ang="0">
                    <a:pos x="358" y="14"/>
                  </a:cxn>
                  <a:cxn ang="0">
                    <a:pos x="378" y="44"/>
                  </a:cxn>
                  <a:cxn ang="0">
                    <a:pos x="400" y="90"/>
                  </a:cxn>
                  <a:cxn ang="0">
                    <a:pos x="386" y="131"/>
                  </a:cxn>
                  <a:cxn ang="0">
                    <a:pos x="345" y="167"/>
                  </a:cxn>
                  <a:cxn ang="0">
                    <a:pos x="293" y="194"/>
                  </a:cxn>
                </a:cxnLst>
                <a:rect l="0" t="0" r="r" b="b"/>
                <a:pathLst>
                  <a:path w="768" h="873">
                    <a:moveTo>
                      <a:pt x="266" y="206"/>
                    </a:moveTo>
                    <a:lnTo>
                      <a:pt x="248" y="220"/>
                    </a:lnTo>
                    <a:lnTo>
                      <a:pt x="232" y="242"/>
                    </a:lnTo>
                    <a:lnTo>
                      <a:pt x="216" y="268"/>
                    </a:lnTo>
                    <a:lnTo>
                      <a:pt x="202" y="299"/>
                    </a:lnTo>
                    <a:lnTo>
                      <a:pt x="186" y="331"/>
                    </a:lnTo>
                    <a:lnTo>
                      <a:pt x="168" y="361"/>
                    </a:lnTo>
                    <a:lnTo>
                      <a:pt x="149" y="390"/>
                    </a:lnTo>
                    <a:lnTo>
                      <a:pt x="126" y="412"/>
                    </a:lnTo>
                    <a:lnTo>
                      <a:pt x="101" y="435"/>
                    </a:lnTo>
                    <a:lnTo>
                      <a:pt x="76" y="463"/>
                    </a:lnTo>
                    <a:lnTo>
                      <a:pt x="53" y="496"/>
                    </a:lnTo>
                    <a:lnTo>
                      <a:pt x="34" y="531"/>
                    </a:lnTo>
                    <a:lnTo>
                      <a:pt x="17" y="569"/>
                    </a:lnTo>
                    <a:lnTo>
                      <a:pt x="5" y="607"/>
                    </a:lnTo>
                    <a:lnTo>
                      <a:pt x="0" y="643"/>
                    </a:lnTo>
                    <a:lnTo>
                      <a:pt x="2" y="678"/>
                    </a:lnTo>
                    <a:lnTo>
                      <a:pt x="7" y="710"/>
                    </a:lnTo>
                    <a:lnTo>
                      <a:pt x="14" y="739"/>
                    </a:lnTo>
                    <a:lnTo>
                      <a:pt x="23" y="765"/>
                    </a:lnTo>
                    <a:lnTo>
                      <a:pt x="35" y="788"/>
                    </a:lnTo>
                    <a:lnTo>
                      <a:pt x="51" y="810"/>
                    </a:lnTo>
                    <a:lnTo>
                      <a:pt x="72" y="828"/>
                    </a:lnTo>
                    <a:lnTo>
                      <a:pt x="99" y="843"/>
                    </a:lnTo>
                    <a:lnTo>
                      <a:pt x="134" y="855"/>
                    </a:lnTo>
                    <a:lnTo>
                      <a:pt x="156" y="860"/>
                    </a:lnTo>
                    <a:lnTo>
                      <a:pt x="185" y="864"/>
                    </a:lnTo>
                    <a:lnTo>
                      <a:pt x="217" y="868"/>
                    </a:lnTo>
                    <a:lnTo>
                      <a:pt x="254" y="870"/>
                    </a:lnTo>
                    <a:lnTo>
                      <a:pt x="293" y="873"/>
                    </a:lnTo>
                    <a:lnTo>
                      <a:pt x="334" y="873"/>
                    </a:lnTo>
                    <a:lnTo>
                      <a:pt x="377" y="873"/>
                    </a:lnTo>
                    <a:lnTo>
                      <a:pt x="421" y="870"/>
                    </a:lnTo>
                    <a:lnTo>
                      <a:pt x="463" y="868"/>
                    </a:lnTo>
                    <a:lnTo>
                      <a:pt x="506" y="864"/>
                    </a:lnTo>
                    <a:lnTo>
                      <a:pt x="545" y="860"/>
                    </a:lnTo>
                    <a:lnTo>
                      <a:pt x="582" y="854"/>
                    </a:lnTo>
                    <a:lnTo>
                      <a:pt x="614" y="846"/>
                    </a:lnTo>
                    <a:lnTo>
                      <a:pt x="643" y="838"/>
                    </a:lnTo>
                    <a:lnTo>
                      <a:pt x="665" y="829"/>
                    </a:lnTo>
                    <a:lnTo>
                      <a:pt x="681" y="818"/>
                    </a:lnTo>
                    <a:lnTo>
                      <a:pt x="705" y="797"/>
                    </a:lnTo>
                    <a:lnTo>
                      <a:pt x="727" y="775"/>
                    </a:lnTo>
                    <a:lnTo>
                      <a:pt x="745" y="753"/>
                    </a:lnTo>
                    <a:lnTo>
                      <a:pt x="759" y="731"/>
                    </a:lnTo>
                    <a:lnTo>
                      <a:pt x="767" y="708"/>
                    </a:lnTo>
                    <a:lnTo>
                      <a:pt x="768" y="683"/>
                    </a:lnTo>
                    <a:lnTo>
                      <a:pt x="762" y="655"/>
                    </a:lnTo>
                    <a:lnTo>
                      <a:pt x="748" y="626"/>
                    </a:lnTo>
                    <a:lnTo>
                      <a:pt x="727" y="595"/>
                    </a:lnTo>
                    <a:lnTo>
                      <a:pt x="705" y="564"/>
                    </a:lnTo>
                    <a:lnTo>
                      <a:pt x="683" y="533"/>
                    </a:lnTo>
                    <a:lnTo>
                      <a:pt x="661" y="502"/>
                    </a:lnTo>
                    <a:lnTo>
                      <a:pt x="643" y="471"/>
                    </a:lnTo>
                    <a:lnTo>
                      <a:pt x="628" y="441"/>
                    </a:lnTo>
                    <a:lnTo>
                      <a:pt x="617" y="412"/>
                    </a:lnTo>
                    <a:lnTo>
                      <a:pt x="614" y="383"/>
                    </a:lnTo>
                    <a:lnTo>
                      <a:pt x="613" y="368"/>
                    </a:lnTo>
                    <a:lnTo>
                      <a:pt x="611" y="353"/>
                    </a:lnTo>
                    <a:lnTo>
                      <a:pt x="607" y="336"/>
                    </a:lnTo>
                    <a:lnTo>
                      <a:pt x="601" y="319"/>
                    </a:lnTo>
                    <a:lnTo>
                      <a:pt x="593" y="300"/>
                    </a:lnTo>
                    <a:lnTo>
                      <a:pt x="585" y="282"/>
                    </a:lnTo>
                    <a:lnTo>
                      <a:pt x="574" y="264"/>
                    </a:lnTo>
                    <a:lnTo>
                      <a:pt x="561" y="246"/>
                    </a:lnTo>
                    <a:lnTo>
                      <a:pt x="547" y="229"/>
                    </a:lnTo>
                    <a:lnTo>
                      <a:pt x="530" y="212"/>
                    </a:lnTo>
                    <a:lnTo>
                      <a:pt x="513" y="197"/>
                    </a:lnTo>
                    <a:lnTo>
                      <a:pt x="492" y="183"/>
                    </a:lnTo>
                    <a:lnTo>
                      <a:pt x="470" y="170"/>
                    </a:lnTo>
                    <a:lnTo>
                      <a:pt x="446" y="161"/>
                    </a:lnTo>
                    <a:lnTo>
                      <a:pt x="419" y="153"/>
                    </a:lnTo>
                    <a:lnTo>
                      <a:pt x="392" y="147"/>
                    </a:lnTo>
                    <a:lnTo>
                      <a:pt x="393" y="144"/>
                    </a:lnTo>
                    <a:lnTo>
                      <a:pt x="396" y="137"/>
                    </a:lnTo>
                    <a:lnTo>
                      <a:pt x="401" y="125"/>
                    </a:lnTo>
                    <a:lnTo>
                      <a:pt x="408" y="112"/>
                    </a:lnTo>
                    <a:lnTo>
                      <a:pt x="416" y="98"/>
                    </a:lnTo>
                    <a:lnTo>
                      <a:pt x="426" y="85"/>
                    </a:lnTo>
                    <a:lnTo>
                      <a:pt x="439" y="74"/>
                    </a:lnTo>
                    <a:lnTo>
                      <a:pt x="452" y="66"/>
                    </a:lnTo>
                    <a:lnTo>
                      <a:pt x="465" y="60"/>
                    </a:lnTo>
                    <a:lnTo>
                      <a:pt x="479" y="52"/>
                    </a:lnTo>
                    <a:lnTo>
                      <a:pt x="490" y="45"/>
                    </a:lnTo>
                    <a:lnTo>
                      <a:pt x="495" y="36"/>
                    </a:lnTo>
                    <a:lnTo>
                      <a:pt x="494" y="28"/>
                    </a:lnTo>
                    <a:lnTo>
                      <a:pt x="485" y="21"/>
                    </a:lnTo>
                    <a:lnTo>
                      <a:pt x="463" y="13"/>
                    </a:lnTo>
                    <a:lnTo>
                      <a:pt x="429" y="7"/>
                    </a:lnTo>
                    <a:lnTo>
                      <a:pt x="394" y="2"/>
                    </a:lnTo>
                    <a:lnTo>
                      <a:pt x="371" y="0"/>
                    </a:lnTo>
                    <a:lnTo>
                      <a:pt x="358" y="1"/>
                    </a:lnTo>
                    <a:lnTo>
                      <a:pt x="355" y="6"/>
                    </a:lnTo>
                    <a:lnTo>
                      <a:pt x="358" y="14"/>
                    </a:lnTo>
                    <a:lnTo>
                      <a:pt x="366" y="26"/>
                    </a:lnTo>
                    <a:lnTo>
                      <a:pt x="378" y="44"/>
                    </a:lnTo>
                    <a:lnTo>
                      <a:pt x="392" y="66"/>
                    </a:lnTo>
                    <a:lnTo>
                      <a:pt x="400" y="90"/>
                    </a:lnTo>
                    <a:lnTo>
                      <a:pt x="398" y="112"/>
                    </a:lnTo>
                    <a:lnTo>
                      <a:pt x="386" y="131"/>
                    </a:lnTo>
                    <a:lnTo>
                      <a:pt x="368" y="150"/>
                    </a:lnTo>
                    <a:lnTo>
                      <a:pt x="345" y="167"/>
                    </a:lnTo>
                    <a:lnTo>
                      <a:pt x="319" y="182"/>
                    </a:lnTo>
                    <a:lnTo>
                      <a:pt x="293" y="194"/>
                    </a:lnTo>
                    <a:lnTo>
                      <a:pt x="266" y="206"/>
                    </a:lnTo>
                    <a:close/>
                  </a:path>
                </a:pathLst>
              </a:custGeom>
              <a:solidFill>
                <a:schemeClr val="hlink"/>
              </a:solidFill>
              <a:ln w="9525">
                <a:noFill/>
                <a:round/>
                <a:headEnd/>
                <a:tailEnd/>
              </a:ln>
            </p:spPr>
            <p:txBody>
              <a:bodyPr/>
              <a:lstStyle/>
              <a:p>
                <a:endParaRPr lang="es-ES"/>
              </a:p>
            </p:txBody>
          </p:sp>
          <p:sp>
            <p:nvSpPr>
              <p:cNvPr id="208906" name="Freeform 10"/>
              <p:cNvSpPr>
                <a:spLocks/>
              </p:cNvSpPr>
              <p:nvPr/>
            </p:nvSpPr>
            <p:spPr bwMode="auto">
              <a:xfrm>
                <a:off x="3778" y="3644"/>
                <a:ext cx="59" cy="59"/>
              </a:xfrm>
              <a:custGeom>
                <a:avLst/>
                <a:gdLst/>
                <a:ahLst/>
                <a:cxnLst>
                  <a:cxn ang="0">
                    <a:pos x="74" y="5"/>
                  </a:cxn>
                  <a:cxn ang="0">
                    <a:pos x="82" y="10"/>
                  </a:cxn>
                  <a:cxn ang="0">
                    <a:pos x="92" y="17"/>
                  </a:cxn>
                  <a:cxn ang="0">
                    <a:pos x="101" y="27"/>
                  </a:cxn>
                  <a:cxn ang="0">
                    <a:pos x="109" y="39"/>
                  </a:cxn>
                  <a:cxn ang="0">
                    <a:pos x="115" y="54"/>
                  </a:cxn>
                  <a:cxn ang="0">
                    <a:pos x="118" y="72"/>
                  </a:cxn>
                  <a:cxn ang="0">
                    <a:pos x="118" y="93"/>
                  </a:cxn>
                  <a:cxn ang="0">
                    <a:pos x="115" y="118"/>
                  </a:cxn>
                  <a:cxn ang="0">
                    <a:pos x="103" y="85"/>
                  </a:cxn>
                  <a:cxn ang="0">
                    <a:pos x="88" y="61"/>
                  </a:cxn>
                  <a:cxn ang="0">
                    <a:pos x="72" y="42"/>
                  </a:cxn>
                  <a:cxn ang="0">
                    <a:pos x="55" y="31"/>
                  </a:cxn>
                  <a:cxn ang="0">
                    <a:pos x="38" y="24"/>
                  </a:cxn>
                  <a:cxn ang="0">
                    <a:pos x="23" y="19"/>
                  </a:cxn>
                  <a:cxn ang="0">
                    <a:pos x="10" y="17"/>
                  </a:cxn>
                  <a:cxn ang="0">
                    <a:pos x="2" y="16"/>
                  </a:cxn>
                  <a:cxn ang="0">
                    <a:pos x="0" y="13"/>
                  </a:cxn>
                  <a:cxn ang="0">
                    <a:pos x="3" y="10"/>
                  </a:cxn>
                  <a:cxn ang="0">
                    <a:pos x="10" y="6"/>
                  </a:cxn>
                  <a:cxn ang="0">
                    <a:pos x="21" y="3"/>
                  </a:cxn>
                  <a:cxn ang="0">
                    <a:pos x="34" y="1"/>
                  </a:cxn>
                  <a:cxn ang="0">
                    <a:pos x="48" y="0"/>
                  </a:cxn>
                  <a:cxn ang="0">
                    <a:pos x="62" y="1"/>
                  </a:cxn>
                  <a:cxn ang="0">
                    <a:pos x="74" y="5"/>
                  </a:cxn>
                </a:cxnLst>
                <a:rect l="0" t="0" r="r" b="b"/>
                <a:pathLst>
                  <a:path w="118" h="118">
                    <a:moveTo>
                      <a:pt x="74" y="5"/>
                    </a:moveTo>
                    <a:lnTo>
                      <a:pt x="82" y="10"/>
                    </a:lnTo>
                    <a:lnTo>
                      <a:pt x="92" y="17"/>
                    </a:lnTo>
                    <a:lnTo>
                      <a:pt x="101" y="27"/>
                    </a:lnTo>
                    <a:lnTo>
                      <a:pt x="109" y="39"/>
                    </a:lnTo>
                    <a:lnTo>
                      <a:pt x="115" y="54"/>
                    </a:lnTo>
                    <a:lnTo>
                      <a:pt x="118" y="72"/>
                    </a:lnTo>
                    <a:lnTo>
                      <a:pt x="118" y="93"/>
                    </a:lnTo>
                    <a:lnTo>
                      <a:pt x="115" y="118"/>
                    </a:lnTo>
                    <a:lnTo>
                      <a:pt x="103" y="85"/>
                    </a:lnTo>
                    <a:lnTo>
                      <a:pt x="88" y="61"/>
                    </a:lnTo>
                    <a:lnTo>
                      <a:pt x="72" y="42"/>
                    </a:lnTo>
                    <a:lnTo>
                      <a:pt x="55" y="31"/>
                    </a:lnTo>
                    <a:lnTo>
                      <a:pt x="38" y="24"/>
                    </a:lnTo>
                    <a:lnTo>
                      <a:pt x="23" y="19"/>
                    </a:lnTo>
                    <a:lnTo>
                      <a:pt x="10" y="17"/>
                    </a:lnTo>
                    <a:lnTo>
                      <a:pt x="2" y="16"/>
                    </a:lnTo>
                    <a:lnTo>
                      <a:pt x="0" y="13"/>
                    </a:lnTo>
                    <a:lnTo>
                      <a:pt x="3" y="10"/>
                    </a:lnTo>
                    <a:lnTo>
                      <a:pt x="10" y="6"/>
                    </a:lnTo>
                    <a:lnTo>
                      <a:pt x="21" y="3"/>
                    </a:lnTo>
                    <a:lnTo>
                      <a:pt x="34" y="1"/>
                    </a:lnTo>
                    <a:lnTo>
                      <a:pt x="48" y="0"/>
                    </a:lnTo>
                    <a:lnTo>
                      <a:pt x="62" y="1"/>
                    </a:lnTo>
                    <a:lnTo>
                      <a:pt x="74" y="5"/>
                    </a:lnTo>
                    <a:close/>
                  </a:path>
                </a:pathLst>
              </a:custGeom>
              <a:solidFill>
                <a:srgbClr val="FFFFFF"/>
              </a:solidFill>
              <a:ln w="9525">
                <a:noFill/>
                <a:round/>
                <a:headEnd/>
                <a:tailEnd/>
              </a:ln>
            </p:spPr>
            <p:txBody>
              <a:bodyPr/>
              <a:lstStyle/>
              <a:p>
                <a:endParaRPr lang="es-ES"/>
              </a:p>
            </p:txBody>
          </p:sp>
          <p:sp>
            <p:nvSpPr>
              <p:cNvPr id="208907" name="Freeform 11"/>
              <p:cNvSpPr>
                <a:spLocks/>
              </p:cNvSpPr>
              <p:nvPr/>
            </p:nvSpPr>
            <p:spPr bwMode="auto">
              <a:xfrm>
                <a:off x="3841" y="3532"/>
                <a:ext cx="40" cy="39"/>
              </a:xfrm>
              <a:custGeom>
                <a:avLst/>
                <a:gdLst/>
                <a:ahLst/>
                <a:cxnLst>
                  <a:cxn ang="0">
                    <a:pos x="50" y="0"/>
                  </a:cxn>
                  <a:cxn ang="0">
                    <a:pos x="47" y="17"/>
                  </a:cxn>
                  <a:cxn ang="0">
                    <a:pos x="42" y="32"/>
                  </a:cxn>
                  <a:cxn ang="0">
                    <a:pos x="34" y="46"/>
                  </a:cxn>
                  <a:cxn ang="0">
                    <a:pos x="26" y="58"/>
                  </a:cxn>
                  <a:cxn ang="0">
                    <a:pos x="16" y="67"/>
                  </a:cxn>
                  <a:cxn ang="0">
                    <a:pos x="8" y="73"/>
                  </a:cxn>
                  <a:cxn ang="0">
                    <a:pos x="3" y="77"/>
                  </a:cxn>
                  <a:cxn ang="0">
                    <a:pos x="0" y="79"/>
                  </a:cxn>
                  <a:cxn ang="0">
                    <a:pos x="50" y="79"/>
                  </a:cxn>
                  <a:cxn ang="0">
                    <a:pos x="80" y="39"/>
                  </a:cxn>
                  <a:cxn ang="0">
                    <a:pos x="50" y="0"/>
                  </a:cxn>
                </a:cxnLst>
                <a:rect l="0" t="0" r="r" b="b"/>
                <a:pathLst>
                  <a:path w="80" h="79">
                    <a:moveTo>
                      <a:pt x="50" y="0"/>
                    </a:moveTo>
                    <a:lnTo>
                      <a:pt x="47" y="17"/>
                    </a:lnTo>
                    <a:lnTo>
                      <a:pt x="42" y="32"/>
                    </a:lnTo>
                    <a:lnTo>
                      <a:pt x="34" y="46"/>
                    </a:lnTo>
                    <a:lnTo>
                      <a:pt x="26" y="58"/>
                    </a:lnTo>
                    <a:lnTo>
                      <a:pt x="16" y="67"/>
                    </a:lnTo>
                    <a:lnTo>
                      <a:pt x="8" y="73"/>
                    </a:lnTo>
                    <a:lnTo>
                      <a:pt x="3" y="77"/>
                    </a:lnTo>
                    <a:lnTo>
                      <a:pt x="0" y="79"/>
                    </a:lnTo>
                    <a:lnTo>
                      <a:pt x="50" y="79"/>
                    </a:lnTo>
                    <a:lnTo>
                      <a:pt x="80" y="39"/>
                    </a:lnTo>
                    <a:lnTo>
                      <a:pt x="50" y="0"/>
                    </a:lnTo>
                    <a:close/>
                  </a:path>
                </a:pathLst>
              </a:custGeom>
              <a:solidFill>
                <a:srgbClr val="000000"/>
              </a:solidFill>
              <a:ln w="9525">
                <a:noFill/>
                <a:round/>
                <a:headEnd/>
                <a:tailEnd/>
              </a:ln>
            </p:spPr>
            <p:txBody>
              <a:bodyPr/>
              <a:lstStyle/>
              <a:p>
                <a:endParaRPr lang="es-ES"/>
              </a:p>
            </p:txBody>
          </p:sp>
          <p:sp>
            <p:nvSpPr>
              <p:cNvPr id="208908" name="Freeform 12"/>
              <p:cNvSpPr>
                <a:spLocks/>
              </p:cNvSpPr>
              <p:nvPr/>
            </p:nvSpPr>
            <p:spPr bwMode="auto">
              <a:xfrm>
                <a:off x="3935" y="3867"/>
                <a:ext cx="69" cy="128"/>
              </a:xfrm>
              <a:custGeom>
                <a:avLst/>
                <a:gdLst/>
                <a:ahLst/>
                <a:cxnLst>
                  <a:cxn ang="0">
                    <a:pos x="108" y="0"/>
                  </a:cxn>
                  <a:cxn ang="0">
                    <a:pos x="107" y="15"/>
                  </a:cxn>
                  <a:cxn ang="0">
                    <a:pos x="103" y="50"/>
                  </a:cxn>
                  <a:cxn ang="0">
                    <a:pos x="100" y="91"/>
                  </a:cxn>
                  <a:cxn ang="0">
                    <a:pos x="99" y="128"/>
                  </a:cxn>
                  <a:cxn ang="0">
                    <a:pos x="97" y="145"/>
                  </a:cxn>
                  <a:cxn ang="0">
                    <a:pos x="88" y="165"/>
                  </a:cxn>
                  <a:cxn ang="0">
                    <a:pos x="78" y="185"/>
                  </a:cxn>
                  <a:cxn ang="0">
                    <a:pos x="64" y="207"/>
                  </a:cxn>
                  <a:cxn ang="0">
                    <a:pos x="48" y="227"/>
                  </a:cxn>
                  <a:cxn ang="0">
                    <a:pos x="32" y="242"/>
                  </a:cxn>
                  <a:cxn ang="0">
                    <a:pos x="15" y="253"/>
                  </a:cxn>
                  <a:cxn ang="0">
                    <a:pos x="0" y="257"/>
                  </a:cxn>
                  <a:cxn ang="0">
                    <a:pos x="30" y="253"/>
                  </a:cxn>
                  <a:cxn ang="0">
                    <a:pos x="53" y="249"/>
                  </a:cxn>
                  <a:cxn ang="0">
                    <a:pos x="71" y="244"/>
                  </a:cxn>
                  <a:cxn ang="0">
                    <a:pos x="85" y="237"/>
                  </a:cxn>
                  <a:cxn ang="0">
                    <a:pos x="95" y="230"/>
                  </a:cxn>
                  <a:cxn ang="0">
                    <a:pos x="105" y="221"/>
                  </a:cxn>
                  <a:cxn ang="0">
                    <a:pos x="112" y="211"/>
                  </a:cxn>
                  <a:cxn ang="0">
                    <a:pos x="118" y="197"/>
                  </a:cxn>
                  <a:cxn ang="0">
                    <a:pos x="130" y="160"/>
                  </a:cxn>
                  <a:cxn ang="0">
                    <a:pos x="136" y="119"/>
                  </a:cxn>
                  <a:cxn ang="0">
                    <a:pos x="138" y="84"/>
                  </a:cxn>
                  <a:cxn ang="0">
                    <a:pos x="138" y="69"/>
                  </a:cxn>
                  <a:cxn ang="0">
                    <a:pos x="108" y="0"/>
                  </a:cxn>
                </a:cxnLst>
                <a:rect l="0" t="0" r="r" b="b"/>
                <a:pathLst>
                  <a:path w="138" h="257">
                    <a:moveTo>
                      <a:pt x="108" y="0"/>
                    </a:moveTo>
                    <a:lnTo>
                      <a:pt x="107" y="15"/>
                    </a:lnTo>
                    <a:lnTo>
                      <a:pt x="103" y="50"/>
                    </a:lnTo>
                    <a:lnTo>
                      <a:pt x="100" y="91"/>
                    </a:lnTo>
                    <a:lnTo>
                      <a:pt x="99" y="128"/>
                    </a:lnTo>
                    <a:lnTo>
                      <a:pt x="97" y="145"/>
                    </a:lnTo>
                    <a:lnTo>
                      <a:pt x="88" y="165"/>
                    </a:lnTo>
                    <a:lnTo>
                      <a:pt x="78" y="185"/>
                    </a:lnTo>
                    <a:lnTo>
                      <a:pt x="64" y="207"/>
                    </a:lnTo>
                    <a:lnTo>
                      <a:pt x="48" y="227"/>
                    </a:lnTo>
                    <a:lnTo>
                      <a:pt x="32" y="242"/>
                    </a:lnTo>
                    <a:lnTo>
                      <a:pt x="15" y="253"/>
                    </a:lnTo>
                    <a:lnTo>
                      <a:pt x="0" y="257"/>
                    </a:lnTo>
                    <a:lnTo>
                      <a:pt x="30" y="253"/>
                    </a:lnTo>
                    <a:lnTo>
                      <a:pt x="53" y="249"/>
                    </a:lnTo>
                    <a:lnTo>
                      <a:pt x="71" y="244"/>
                    </a:lnTo>
                    <a:lnTo>
                      <a:pt x="85" y="237"/>
                    </a:lnTo>
                    <a:lnTo>
                      <a:pt x="95" y="230"/>
                    </a:lnTo>
                    <a:lnTo>
                      <a:pt x="105" y="221"/>
                    </a:lnTo>
                    <a:lnTo>
                      <a:pt x="112" y="211"/>
                    </a:lnTo>
                    <a:lnTo>
                      <a:pt x="118" y="197"/>
                    </a:lnTo>
                    <a:lnTo>
                      <a:pt x="130" y="160"/>
                    </a:lnTo>
                    <a:lnTo>
                      <a:pt x="136" y="119"/>
                    </a:lnTo>
                    <a:lnTo>
                      <a:pt x="138" y="84"/>
                    </a:lnTo>
                    <a:lnTo>
                      <a:pt x="138" y="69"/>
                    </a:lnTo>
                    <a:lnTo>
                      <a:pt x="108" y="0"/>
                    </a:lnTo>
                    <a:close/>
                  </a:path>
                </a:pathLst>
              </a:custGeom>
              <a:solidFill>
                <a:srgbClr val="000000"/>
              </a:solidFill>
              <a:ln w="9525">
                <a:noFill/>
                <a:round/>
                <a:headEnd/>
                <a:tailEnd/>
              </a:ln>
            </p:spPr>
            <p:txBody>
              <a:bodyPr/>
              <a:lstStyle/>
              <a:p>
                <a:endParaRPr lang="es-ES"/>
              </a:p>
            </p:txBody>
          </p:sp>
        </p:grpSp>
        <p:grpSp>
          <p:nvGrpSpPr>
            <p:cNvPr id="208909" name="Group 13"/>
            <p:cNvGrpSpPr>
              <a:grpSpLocks/>
            </p:cNvGrpSpPr>
            <p:nvPr/>
          </p:nvGrpSpPr>
          <p:grpSpPr bwMode="auto">
            <a:xfrm>
              <a:off x="2543" y="2496"/>
              <a:ext cx="455" cy="477"/>
              <a:chOff x="3549" y="2372"/>
              <a:chExt cx="455" cy="477"/>
            </a:xfrm>
          </p:grpSpPr>
          <p:sp>
            <p:nvSpPr>
              <p:cNvPr id="208910" name="Freeform 14"/>
              <p:cNvSpPr>
                <a:spLocks/>
              </p:cNvSpPr>
              <p:nvPr/>
            </p:nvSpPr>
            <p:spPr bwMode="auto">
              <a:xfrm>
                <a:off x="3549" y="2372"/>
                <a:ext cx="421" cy="477"/>
              </a:xfrm>
              <a:custGeom>
                <a:avLst/>
                <a:gdLst/>
                <a:ahLst/>
                <a:cxnLst>
                  <a:cxn ang="0">
                    <a:pos x="346" y="2"/>
                  </a:cxn>
                  <a:cxn ang="0">
                    <a:pos x="370" y="0"/>
                  </a:cxn>
                  <a:cxn ang="0">
                    <a:pos x="404" y="1"/>
                  </a:cxn>
                  <a:cxn ang="0">
                    <a:pos x="445" y="5"/>
                  </a:cxn>
                  <a:cxn ang="0">
                    <a:pos x="487" y="9"/>
                  </a:cxn>
                  <a:cxn ang="0">
                    <a:pos x="526" y="16"/>
                  </a:cxn>
                  <a:cxn ang="0">
                    <a:pos x="559" y="24"/>
                  </a:cxn>
                  <a:cxn ang="0">
                    <a:pos x="581" y="35"/>
                  </a:cxn>
                  <a:cxn ang="0">
                    <a:pos x="586" y="52"/>
                  </a:cxn>
                  <a:cxn ang="0">
                    <a:pos x="568" y="80"/>
                  </a:cxn>
                  <a:cxn ang="0">
                    <a:pos x="531" y="109"/>
                  </a:cxn>
                  <a:cxn ang="0">
                    <a:pos x="487" y="139"/>
                  </a:cxn>
                  <a:cxn ang="0">
                    <a:pos x="503" y="162"/>
                  </a:cxn>
                  <a:cxn ang="0">
                    <a:pos x="566" y="188"/>
                  </a:cxn>
                  <a:cxn ang="0">
                    <a:pos x="612" y="221"/>
                  </a:cxn>
                  <a:cxn ang="0">
                    <a:pos x="645" y="259"/>
                  </a:cxn>
                  <a:cxn ang="0">
                    <a:pos x="669" y="299"/>
                  </a:cxn>
                  <a:cxn ang="0">
                    <a:pos x="684" y="339"/>
                  </a:cxn>
                  <a:cxn ang="0">
                    <a:pos x="693" y="375"/>
                  </a:cxn>
                  <a:cxn ang="0">
                    <a:pos x="700" y="406"/>
                  </a:cxn>
                  <a:cxn ang="0">
                    <a:pos x="708" y="432"/>
                  </a:cxn>
                  <a:cxn ang="0">
                    <a:pos x="727" y="464"/>
                  </a:cxn>
                  <a:cxn ang="0">
                    <a:pos x="753" y="503"/>
                  </a:cxn>
                  <a:cxn ang="0">
                    <a:pos x="783" y="552"/>
                  </a:cxn>
                  <a:cxn ang="0">
                    <a:pos x="811" y="607"/>
                  </a:cxn>
                  <a:cxn ang="0">
                    <a:pos x="833" y="668"/>
                  </a:cxn>
                  <a:cxn ang="0">
                    <a:pos x="843" y="735"/>
                  </a:cxn>
                  <a:cxn ang="0">
                    <a:pos x="837" y="807"/>
                  </a:cxn>
                  <a:cxn ang="0">
                    <a:pos x="820" y="859"/>
                  </a:cxn>
                  <a:cxn ang="0">
                    <a:pos x="797" y="884"/>
                  </a:cxn>
                  <a:cxn ang="0">
                    <a:pos x="762" y="906"/>
                  </a:cxn>
                  <a:cxn ang="0">
                    <a:pos x="718" y="922"/>
                  </a:cxn>
                  <a:cxn ang="0">
                    <a:pos x="666" y="935"/>
                  </a:cxn>
                  <a:cxn ang="0">
                    <a:pos x="608" y="945"/>
                  </a:cxn>
                  <a:cxn ang="0">
                    <a:pos x="546" y="951"/>
                  </a:cxn>
                  <a:cxn ang="0">
                    <a:pos x="480" y="953"/>
                  </a:cxn>
                  <a:cxn ang="0">
                    <a:pos x="414" y="953"/>
                  </a:cxn>
                  <a:cxn ang="0">
                    <a:pos x="348" y="951"/>
                  </a:cxn>
                  <a:cxn ang="0">
                    <a:pos x="285" y="945"/>
                  </a:cxn>
                  <a:cxn ang="0">
                    <a:pos x="226" y="937"/>
                  </a:cxn>
                  <a:cxn ang="0">
                    <a:pos x="172" y="928"/>
                  </a:cxn>
                  <a:cxn ang="0">
                    <a:pos x="125" y="917"/>
                  </a:cxn>
                  <a:cxn ang="0">
                    <a:pos x="88" y="904"/>
                  </a:cxn>
                  <a:cxn ang="0">
                    <a:pos x="61" y="890"/>
                  </a:cxn>
                  <a:cxn ang="0">
                    <a:pos x="27" y="842"/>
                  </a:cxn>
                  <a:cxn ang="0">
                    <a:pos x="0" y="723"/>
                  </a:cxn>
                  <a:cxn ang="0">
                    <a:pos x="13" y="586"/>
                  </a:cxn>
                  <a:cxn ang="0">
                    <a:pos x="73" y="471"/>
                  </a:cxn>
                  <a:cxn ang="0">
                    <a:pos x="137" y="425"/>
                  </a:cxn>
                  <a:cxn ang="0">
                    <a:pos x="160" y="396"/>
                  </a:cxn>
                  <a:cxn ang="0">
                    <a:pos x="182" y="355"/>
                  </a:cxn>
                  <a:cxn ang="0">
                    <a:pos x="204" y="307"/>
                  </a:cxn>
                  <a:cxn ang="0">
                    <a:pos x="229" y="259"/>
                  </a:cxn>
                  <a:cxn ang="0">
                    <a:pos x="263" y="214"/>
                  </a:cxn>
                  <a:cxn ang="0">
                    <a:pos x="307" y="177"/>
                  </a:cxn>
                  <a:cxn ang="0">
                    <a:pos x="364" y="153"/>
                  </a:cxn>
                  <a:cxn ang="0">
                    <a:pos x="395" y="121"/>
                  </a:cxn>
                  <a:cxn ang="0">
                    <a:pos x="371" y="74"/>
                  </a:cxn>
                  <a:cxn ang="0">
                    <a:pos x="346" y="35"/>
                  </a:cxn>
                  <a:cxn ang="0">
                    <a:pos x="334" y="9"/>
                  </a:cxn>
                </a:cxnLst>
                <a:rect l="0" t="0" r="r" b="b"/>
                <a:pathLst>
                  <a:path w="843" h="953">
                    <a:moveTo>
                      <a:pt x="339" y="4"/>
                    </a:moveTo>
                    <a:lnTo>
                      <a:pt x="346" y="2"/>
                    </a:lnTo>
                    <a:lnTo>
                      <a:pt x="356" y="1"/>
                    </a:lnTo>
                    <a:lnTo>
                      <a:pt x="370" y="0"/>
                    </a:lnTo>
                    <a:lnTo>
                      <a:pt x="386" y="0"/>
                    </a:lnTo>
                    <a:lnTo>
                      <a:pt x="404" y="1"/>
                    </a:lnTo>
                    <a:lnTo>
                      <a:pt x="424" y="2"/>
                    </a:lnTo>
                    <a:lnTo>
                      <a:pt x="445" y="5"/>
                    </a:lnTo>
                    <a:lnTo>
                      <a:pt x="465" y="6"/>
                    </a:lnTo>
                    <a:lnTo>
                      <a:pt x="487" y="9"/>
                    </a:lnTo>
                    <a:lnTo>
                      <a:pt x="507" y="13"/>
                    </a:lnTo>
                    <a:lnTo>
                      <a:pt x="526" y="16"/>
                    </a:lnTo>
                    <a:lnTo>
                      <a:pt x="544" y="20"/>
                    </a:lnTo>
                    <a:lnTo>
                      <a:pt x="559" y="24"/>
                    </a:lnTo>
                    <a:lnTo>
                      <a:pt x="571" y="30"/>
                    </a:lnTo>
                    <a:lnTo>
                      <a:pt x="581" y="35"/>
                    </a:lnTo>
                    <a:lnTo>
                      <a:pt x="585" y="40"/>
                    </a:lnTo>
                    <a:lnTo>
                      <a:pt x="586" y="52"/>
                    </a:lnTo>
                    <a:lnTo>
                      <a:pt x="581" y="66"/>
                    </a:lnTo>
                    <a:lnTo>
                      <a:pt x="568" y="80"/>
                    </a:lnTo>
                    <a:lnTo>
                      <a:pt x="551" y="95"/>
                    </a:lnTo>
                    <a:lnTo>
                      <a:pt x="531" y="109"/>
                    </a:lnTo>
                    <a:lnTo>
                      <a:pt x="509" y="124"/>
                    </a:lnTo>
                    <a:lnTo>
                      <a:pt x="487" y="139"/>
                    </a:lnTo>
                    <a:lnTo>
                      <a:pt x="467" y="153"/>
                    </a:lnTo>
                    <a:lnTo>
                      <a:pt x="503" y="162"/>
                    </a:lnTo>
                    <a:lnTo>
                      <a:pt x="537" y="174"/>
                    </a:lnTo>
                    <a:lnTo>
                      <a:pt x="566" y="188"/>
                    </a:lnTo>
                    <a:lnTo>
                      <a:pt x="590" y="204"/>
                    </a:lnTo>
                    <a:lnTo>
                      <a:pt x="612" y="221"/>
                    </a:lnTo>
                    <a:lnTo>
                      <a:pt x="630" y="240"/>
                    </a:lnTo>
                    <a:lnTo>
                      <a:pt x="645" y="259"/>
                    </a:lnTo>
                    <a:lnTo>
                      <a:pt x="658" y="279"/>
                    </a:lnTo>
                    <a:lnTo>
                      <a:pt x="669" y="299"/>
                    </a:lnTo>
                    <a:lnTo>
                      <a:pt x="677" y="319"/>
                    </a:lnTo>
                    <a:lnTo>
                      <a:pt x="684" y="339"/>
                    </a:lnTo>
                    <a:lnTo>
                      <a:pt x="690" y="358"/>
                    </a:lnTo>
                    <a:lnTo>
                      <a:pt x="693" y="375"/>
                    </a:lnTo>
                    <a:lnTo>
                      <a:pt x="698" y="392"/>
                    </a:lnTo>
                    <a:lnTo>
                      <a:pt x="700" y="406"/>
                    </a:lnTo>
                    <a:lnTo>
                      <a:pt x="704" y="419"/>
                    </a:lnTo>
                    <a:lnTo>
                      <a:pt x="708" y="432"/>
                    </a:lnTo>
                    <a:lnTo>
                      <a:pt x="716" y="447"/>
                    </a:lnTo>
                    <a:lnTo>
                      <a:pt x="727" y="464"/>
                    </a:lnTo>
                    <a:lnTo>
                      <a:pt x="739" y="482"/>
                    </a:lnTo>
                    <a:lnTo>
                      <a:pt x="753" y="503"/>
                    </a:lnTo>
                    <a:lnTo>
                      <a:pt x="768" y="526"/>
                    </a:lnTo>
                    <a:lnTo>
                      <a:pt x="783" y="552"/>
                    </a:lnTo>
                    <a:lnTo>
                      <a:pt x="798" y="578"/>
                    </a:lnTo>
                    <a:lnTo>
                      <a:pt x="811" y="607"/>
                    </a:lnTo>
                    <a:lnTo>
                      <a:pt x="824" y="637"/>
                    </a:lnTo>
                    <a:lnTo>
                      <a:pt x="833" y="668"/>
                    </a:lnTo>
                    <a:lnTo>
                      <a:pt x="840" y="701"/>
                    </a:lnTo>
                    <a:lnTo>
                      <a:pt x="843" y="735"/>
                    </a:lnTo>
                    <a:lnTo>
                      <a:pt x="843" y="770"/>
                    </a:lnTo>
                    <a:lnTo>
                      <a:pt x="837" y="807"/>
                    </a:lnTo>
                    <a:lnTo>
                      <a:pt x="827" y="845"/>
                    </a:lnTo>
                    <a:lnTo>
                      <a:pt x="820" y="859"/>
                    </a:lnTo>
                    <a:lnTo>
                      <a:pt x="810" y="873"/>
                    </a:lnTo>
                    <a:lnTo>
                      <a:pt x="797" y="884"/>
                    </a:lnTo>
                    <a:lnTo>
                      <a:pt x="781" y="896"/>
                    </a:lnTo>
                    <a:lnTo>
                      <a:pt x="762" y="906"/>
                    </a:lnTo>
                    <a:lnTo>
                      <a:pt x="741" y="914"/>
                    </a:lnTo>
                    <a:lnTo>
                      <a:pt x="718" y="922"/>
                    </a:lnTo>
                    <a:lnTo>
                      <a:pt x="693" y="929"/>
                    </a:lnTo>
                    <a:lnTo>
                      <a:pt x="666" y="935"/>
                    </a:lnTo>
                    <a:lnTo>
                      <a:pt x="638" y="941"/>
                    </a:lnTo>
                    <a:lnTo>
                      <a:pt x="608" y="945"/>
                    </a:lnTo>
                    <a:lnTo>
                      <a:pt x="577" y="948"/>
                    </a:lnTo>
                    <a:lnTo>
                      <a:pt x="546" y="951"/>
                    </a:lnTo>
                    <a:lnTo>
                      <a:pt x="514" y="952"/>
                    </a:lnTo>
                    <a:lnTo>
                      <a:pt x="480" y="953"/>
                    </a:lnTo>
                    <a:lnTo>
                      <a:pt x="447" y="953"/>
                    </a:lnTo>
                    <a:lnTo>
                      <a:pt x="414" y="953"/>
                    </a:lnTo>
                    <a:lnTo>
                      <a:pt x="381" y="952"/>
                    </a:lnTo>
                    <a:lnTo>
                      <a:pt x="348" y="951"/>
                    </a:lnTo>
                    <a:lnTo>
                      <a:pt x="316" y="948"/>
                    </a:lnTo>
                    <a:lnTo>
                      <a:pt x="285" y="945"/>
                    </a:lnTo>
                    <a:lnTo>
                      <a:pt x="255" y="942"/>
                    </a:lnTo>
                    <a:lnTo>
                      <a:pt x="226" y="937"/>
                    </a:lnTo>
                    <a:lnTo>
                      <a:pt x="198" y="933"/>
                    </a:lnTo>
                    <a:lnTo>
                      <a:pt x="172" y="928"/>
                    </a:lnTo>
                    <a:lnTo>
                      <a:pt x="148" y="922"/>
                    </a:lnTo>
                    <a:lnTo>
                      <a:pt x="125" y="917"/>
                    </a:lnTo>
                    <a:lnTo>
                      <a:pt x="105" y="911"/>
                    </a:lnTo>
                    <a:lnTo>
                      <a:pt x="88" y="904"/>
                    </a:lnTo>
                    <a:lnTo>
                      <a:pt x="73" y="897"/>
                    </a:lnTo>
                    <a:lnTo>
                      <a:pt x="61" y="890"/>
                    </a:lnTo>
                    <a:lnTo>
                      <a:pt x="52" y="882"/>
                    </a:lnTo>
                    <a:lnTo>
                      <a:pt x="27" y="842"/>
                    </a:lnTo>
                    <a:lnTo>
                      <a:pt x="10" y="788"/>
                    </a:lnTo>
                    <a:lnTo>
                      <a:pt x="0" y="723"/>
                    </a:lnTo>
                    <a:lnTo>
                      <a:pt x="2" y="654"/>
                    </a:lnTo>
                    <a:lnTo>
                      <a:pt x="13" y="586"/>
                    </a:lnTo>
                    <a:lnTo>
                      <a:pt x="36" y="523"/>
                    </a:lnTo>
                    <a:lnTo>
                      <a:pt x="73" y="471"/>
                    </a:lnTo>
                    <a:lnTo>
                      <a:pt x="124" y="434"/>
                    </a:lnTo>
                    <a:lnTo>
                      <a:pt x="137" y="425"/>
                    </a:lnTo>
                    <a:lnTo>
                      <a:pt x="150" y="412"/>
                    </a:lnTo>
                    <a:lnTo>
                      <a:pt x="160" y="396"/>
                    </a:lnTo>
                    <a:lnTo>
                      <a:pt x="172" y="377"/>
                    </a:lnTo>
                    <a:lnTo>
                      <a:pt x="182" y="355"/>
                    </a:lnTo>
                    <a:lnTo>
                      <a:pt x="193" y="332"/>
                    </a:lnTo>
                    <a:lnTo>
                      <a:pt x="204" y="307"/>
                    </a:lnTo>
                    <a:lnTo>
                      <a:pt x="216" y="283"/>
                    </a:lnTo>
                    <a:lnTo>
                      <a:pt x="229" y="259"/>
                    </a:lnTo>
                    <a:lnTo>
                      <a:pt x="246" y="236"/>
                    </a:lnTo>
                    <a:lnTo>
                      <a:pt x="263" y="214"/>
                    </a:lnTo>
                    <a:lnTo>
                      <a:pt x="284" y="194"/>
                    </a:lnTo>
                    <a:lnTo>
                      <a:pt x="307" y="177"/>
                    </a:lnTo>
                    <a:lnTo>
                      <a:pt x="334" y="162"/>
                    </a:lnTo>
                    <a:lnTo>
                      <a:pt x="364" y="153"/>
                    </a:lnTo>
                    <a:lnTo>
                      <a:pt x="400" y="147"/>
                    </a:lnTo>
                    <a:lnTo>
                      <a:pt x="395" y="121"/>
                    </a:lnTo>
                    <a:lnTo>
                      <a:pt x="385" y="97"/>
                    </a:lnTo>
                    <a:lnTo>
                      <a:pt x="371" y="74"/>
                    </a:lnTo>
                    <a:lnTo>
                      <a:pt x="357" y="53"/>
                    </a:lnTo>
                    <a:lnTo>
                      <a:pt x="346" y="35"/>
                    </a:lnTo>
                    <a:lnTo>
                      <a:pt x="337" y="21"/>
                    </a:lnTo>
                    <a:lnTo>
                      <a:pt x="334" y="9"/>
                    </a:lnTo>
                    <a:lnTo>
                      <a:pt x="339" y="4"/>
                    </a:lnTo>
                    <a:close/>
                  </a:path>
                </a:pathLst>
              </a:custGeom>
              <a:solidFill>
                <a:srgbClr val="000000"/>
              </a:solidFill>
              <a:ln w="9525">
                <a:noFill/>
                <a:round/>
                <a:headEnd/>
                <a:tailEnd/>
              </a:ln>
            </p:spPr>
            <p:txBody>
              <a:bodyPr/>
              <a:lstStyle/>
              <a:p>
                <a:endParaRPr lang="es-ES"/>
              </a:p>
            </p:txBody>
          </p:sp>
          <p:sp>
            <p:nvSpPr>
              <p:cNvPr id="208911" name="Freeform 15"/>
              <p:cNvSpPr>
                <a:spLocks/>
              </p:cNvSpPr>
              <p:nvPr/>
            </p:nvSpPr>
            <p:spPr bwMode="auto">
              <a:xfrm>
                <a:off x="3568" y="2386"/>
                <a:ext cx="384" cy="437"/>
              </a:xfrm>
              <a:custGeom>
                <a:avLst/>
                <a:gdLst/>
                <a:ahLst/>
                <a:cxnLst>
                  <a:cxn ang="0">
                    <a:pos x="248" y="220"/>
                  </a:cxn>
                  <a:cxn ang="0">
                    <a:pos x="216" y="268"/>
                  </a:cxn>
                  <a:cxn ang="0">
                    <a:pos x="186" y="331"/>
                  </a:cxn>
                  <a:cxn ang="0">
                    <a:pos x="149" y="390"/>
                  </a:cxn>
                  <a:cxn ang="0">
                    <a:pos x="101" y="435"/>
                  </a:cxn>
                  <a:cxn ang="0">
                    <a:pos x="53" y="496"/>
                  </a:cxn>
                  <a:cxn ang="0">
                    <a:pos x="17" y="569"/>
                  </a:cxn>
                  <a:cxn ang="0">
                    <a:pos x="0" y="643"/>
                  </a:cxn>
                  <a:cxn ang="0">
                    <a:pos x="7" y="710"/>
                  </a:cxn>
                  <a:cxn ang="0">
                    <a:pos x="23" y="765"/>
                  </a:cxn>
                  <a:cxn ang="0">
                    <a:pos x="51" y="810"/>
                  </a:cxn>
                  <a:cxn ang="0">
                    <a:pos x="99" y="843"/>
                  </a:cxn>
                  <a:cxn ang="0">
                    <a:pos x="156" y="860"/>
                  </a:cxn>
                  <a:cxn ang="0">
                    <a:pos x="217" y="868"/>
                  </a:cxn>
                  <a:cxn ang="0">
                    <a:pos x="293" y="873"/>
                  </a:cxn>
                  <a:cxn ang="0">
                    <a:pos x="377" y="873"/>
                  </a:cxn>
                  <a:cxn ang="0">
                    <a:pos x="463" y="868"/>
                  </a:cxn>
                  <a:cxn ang="0">
                    <a:pos x="545" y="860"/>
                  </a:cxn>
                  <a:cxn ang="0">
                    <a:pos x="614" y="846"/>
                  </a:cxn>
                  <a:cxn ang="0">
                    <a:pos x="665" y="829"/>
                  </a:cxn>
                  <a:cxn ang="0">
                    <a:pos x="705" y="797"/>
                  </a:cxn>
                  <a:cxn ang="0">
                    <a:pos x="745" y="753"/>
                  </a:cxn>
                  <a:cxn ang="0">
                    <a:pos x="767" y="708"/>
                  </a:cxn>
                  <a:cxn ang="0">
                    <a:pos x="762" y="655"/>
                  </a:cxn>
                  <a:cxn ang="0">
                    <a:pos x="727" y="595"/>
                  </a:cxn>
                  <a:cxn ang="0">
                    <a:pos x="683" y="533"/>
                  </a:cxn>
                  <a:cxn ang="0">
                    <a:pos x="643" y="471"/>
                  </a:cxn>
                  <a:cxn ang="0">
                    <a:pos x="617" y="412"/>
                  </a:cxn>
                  <a:cxn ang="0">
                    <a:pos x="613" y="368"/>
                  </a:cxn>
                  <a:cxn ang="0">
                    <a:pos x="607" y="336"/>
                  </a:cxn>
                  <a:cxn ang="0">
                    <a:pos x="593" y="300"/>
                  </a:cxn>
                  <a:cxn ang="0">
                    <a:pos x="574" y="264"/>
                  </a:cxn>
                  <a:cxn ang="0">
                    <a:pos x="547" y="229"/>
                  </a:cxn>
                  <a:cxn ang="0">
                    <a:pos x="513" y="197"/>
                  </a:cxn>
                  <a:cxn ang="0">
                    <a:pos x="470" y="170"/>
                  </a:cxn>
                  <a:cxn ang="0">
                    <a:pos x="419" y="153"/>
                  </a:cxn>
                  <a:cxn ang="0">
                    <a:pos x="393" y="144"/>
                  </a:cxn>
                  <a:cxn ang="0">
                    <a:pos x="401" y="125"/>
                  </a:cxn>
                  <a:cxn ang="0">
                    <a:pos x="416" y="98"/>
                  </a:cxn>
                  <a:cxn ang="0">
                    <a:pos x="439" y="74"/>
                  </a:cxn>
                  <a:cxn ang="0">
                    <a:pos x="465" y="60"/>
                  </a:cxn>
                  <a:cxn ang="0">
                    <a:pos x="490" y="45"/>
                  </a:cxn>
                  <a:cxn ang="0">
                    <a:pos x="494" y="28"/>
                  </a:cxn>
                  <a:cxn ang="0">
                    <a:pos x="463" y="13"/>
                  </a:cxn>
                  <a:cxn ang="0">
                    <a:pos x="394" y="2"/>
                  </a:cxn>
                  <a:cxn ang="0">
                    <a:pos x="358" y="1"/>
                  </a:cxn>
                  <a:cxn ang="0">
                    <a:pos x="358" y="14"/>
                  </a:cxn>
                  <a:cxn ang="0">
                    <a:pos x="378" y="44"/>
                  </a:cxn>
                  <a:cxn ang="0">
                    <a:pos x="400" y="90"/>
                  </a:cxn>
                  <a:cxn ang="0">
                    <a:pos x="386" y="131"/>
                  </a:cxn>
                  <a:cxn ang="0">
                    <a:pos x="345" y="167"/>
                  </a:cxn>
                  <a:cxn ang="0">
                    <a:pos x="293" y="194"/>
                  </a:cxn>
                </a:cxnLst>
                <a:rect l="0" t="0" r="r" b="b"/>
                <a:pathLst>
                  <a:path w="768" h="873">
                    <a:moveTo>
                      <a:pt x="266" y="206"/>
                    </a:moveTo>
                    <a:lnTo>
                      <a:pt x="248" y="220"/>
                    </a:lnTo>
                    <a:lnTo>
                      <a:pt x="232" y="242"/>
                    </a:lnTo>
                    <a:lnTo>
                      <a:pt x="216" y="268"/>
                    </a:lnTo>
                    <a:lnTo>
                      <a:pt x="202" y="299"/>
                    </a:lnTo>
                    <a:lnTo>
                      <a:pt x="186" y="331"/>
                    </a:lnTo>
                    <a:lnTo>
                      <a:pt x="168" y="361"/>
                    </a:lnTo>
                    <a:lnTo>
                      <a:pt x="149" y="390"/>
                    </a:lnTo>
                    <a:lnTo>
                      <a:pt x="126" y="412"/>
                    </a:lnTo>
                    <a:lnTo>
                      <a:pt x="101" y="435"/>
                    </a:lnTo>
                    <a:lnTo>
                      <a:pt x="76" y="463"/>
                    </a:lnTo>
                    <a:lnTo>
                      <a:pt x="53" y="496"/>
                    </a:lnTo>
                    <a:lnTo>
                      <a:pt x="34" y="531"/>
                    </a:lnTo>
                    <a:lnTo>
                      <a:pt x="17" y="569"/>
                    </a:lnTo>
                    <a:lnTo>
                      <a:pt x="5" y="607"/>
                    </a:lnTo>
                    <a:lnTo>
                      <a:pt x="0" y="643"/>
                    </a:lnTo>
                    <a:lnTo>
                      <a:pt x="2" y="678"/>
                    </a:lnTo>
                    <a:lnTo>
                      <a:pt x="7" y="710"/>
                    </a:lnTo>
                    <a:lnTo>
                      <a:pt x="14" y="739"/>
                    </a:lnTo>
                    <a:lnTo>
                      <a:pt x="23" y="765"/>
                    </a:lnTo>
                    <a:lnTo>
                      <a:pt x="35" y="788"/>
                    </a:lnTo>
                    <a:lnTo>
                      <a:pt x="51" y="810"/>
                    </a:lnTo>
                    <a:lnTo>
                      <a:pt x="72" y="828"/>
                    </a:lnTo>
                    <a:lnTo>
                      <a:pt x="99" y="843"/>
                    </a:lnTo>
                    <a:lnTo>
                      <a:pt x="134" y="855"/>
                    </a:lnTo>
                    <a:lnTo>
                      <a:pt x="156" y="860"/>
                    </a:lnTo>
                    <a:lnTo>
                      <a:pt x="185" y="864"/>
                    </a:lnTo>
                    <a:lnTo>
                      <a:pt x="217" y="868"/>
                    </a:lnTo>
                    <a:lnTo>
                      <a:pt x="254" y="870"/>
                    </a:lnTo>
                    <a:lnTo>
                      <a:pt x="293" y="873"/>
                    </a:lnTo>
                    <a:lnTo>
                      <a:pt x="334" y="873"/>
                    </a:lnTo>
                    <a:lnTo>
                      <a:pt x="377" y="873"/>
                    </a:lnTo>
                    <a:lnTo>
                      <a:pt x="421" y="870"/>
                    </a:lnTo>
                    <a:lnTo>
                      <a:pt x="463" y="868"/>
                    </a:lnTo>
                    <a:lnTo>
                      <a:pt x="506" y="864"/>
                    </a:lnTo>
                    <a:lnTo>
                      <a:pt x="545" y="860"/>
                    </a:lnTo>
                    <a:lnTo>
                      <a:pt x="582" y="854"/>
                    </a:lnTo>
                    <a:lnTo>
                      <a:pt x="614" y="846"/>
                    </a:lnTo>
                    <a:lnTo>
                      <a:pt x="643" y="838"/>
                    </a:lnTo>
                    <a:lnTo>
                      <a:pt x="665" y="829"/>
                    </a:lnTo>
                    <a:lnTo>
                      <a:pt x="681" y="818"/>
                    </a:lnTo>
                    <a:lnTo>
                      <a:pt x="705" y="797"/>
                    </a:lnTo>
                    <a:lnTo>
                      <a:pt x="727" y="775"/>
                    </a:lnTo>
                    <a:lnTo>
                      <a:pt x="745" y="753"/>
                    </a:lnTo>
                    <a:lnTo>
                      <a:pt x="759" y="731"/>
                    </a:lnTo>
                    <a:lnTo>
                      <a:pt x="767" y="708"/>
                    </a:lnTo>
                    <a:lnTo>
                      <a:pt x="768" y="683"/>
                    </a:lnTo>
                    <a:lnTo>
                      <a:pt x="762" y="655"/>
                    </a:lnTo>
                    <a:lnTo>
                      <a:pt x="748" y="626"/>
                    </a:lnTo>
                    <a:lnTo>
                      <a:pt x="727" y="595"/>
                    </a:lnTo>
                    <a:lnTo>
                      <a:pt x="705" y="564"/>
                    </a:lnTo>
                    <a:lnTo>
                      <a:pt x="683" y="533"/>
                    </a:lnTo>
                    <a:lnTo>
                      <a:pt x="661" y="502"/>
                    </a:lnTo>
                    <a:lnTo>
                      <a:pt x="643" y="471"/>
                    </a:lnTo>
                    <a:lnTo>
                      <a:pt x="628" y="441"/>
                    </a:lnTo>
                    <a:lnTo>
                      <a:pt x="617" y="412"/>
                    </a:lnTo>
                    <a:lnTo>
                      <a:pt x="614" y="383"/>
                    </a:lnTo>
                    <a:lnTo>
                      <a:pt x="613" y="368"/>
                    </a:lnTo>
                    <a:lnTo>
                      <a:pt x="611" y="353"/>
                    </a:lnTo>
                    <a:lnTo>
                      <a:pt x="607" y="336"/>
                    </a:lnTo>
                    <a:lnTo>
                      <a:pt x="601" y="319"/>
                    </a:lnTo>
                    <a:lnTo>
                      <a:pt x="593" y="300"/>
                    </a:lnTo>
                    <a:lnTo>
                      <a:pt x="585" y="282"/>
                    </a:lnTo>
                    <a:lnTo>
                      <a:pt x="574" y="264"/>
                    </a:lnTo>
                    <a:lnTo>
                      <a:pt x="561" y="246"/>
                    </a:lnTo>
                    <a:lnTo>
                      <a:pt x="547" y="229"/>
                    </a:lnTo>
                    <a:lnTo>
                      <a:pt x="530" y="212"/>
                    </a:lnTo>
                    <a:lnTo>
                      <a:pt x="513" y="197"/>
                    </a:lnTo>
                    <a:lnTo>
                      <a:pt x="492" y="183"/>
                    </a:lnTo>
                    <a:lnTo>
                      <a:pt x="470" y="170"/>
                    </a:lnTo>
                    <a:lnTo>
                      <a:pt x="446" y="161"/>
                    </a:lnTo>
                    <a:lnTo>
                      <a:pt x="419" y="153"/>
                    </a:lnTo>
                    <a:lnTo>
                      <a:pt x="392" y="147"/>
                    </a:lnTo>
                    <a:lnTo>
                      <a:pt x="393" y="144"/>
                    </a:lnTo>
                    <a:lnTo>
                      <a:pt x="396" y="137"/>
                    </a:lnTo>
                    <a:lnTo>
                      <a:pt x="401" y="125"/>
                    </a:lnTo>
                    <a:lnTo>
                      <a:pt x="408" y="112"/>
                    </a:lnTo>
                    <a:lnTo>
                      <a:pt x="416" y="98"/>
                    </a:lnTo>
                    <a:lnTo>
                      <a:pt x="426" y="85"/>
                    </a:lnTo>
                    <a:lnTo>
                      <a:pt x="439" y="74"/>
                    </a:lnTo>
                    <a:lnTo>
                      <a:pt x="452" y="66"/>
                    </a:lnTo>
                    <a:lnTo>
                      <a:pt x="465" y="60"/>
                    </a:lnTo>
                    <a:lnTo>
                      <a:pt x="479" y="52"/>
                    </a:lnTo>
                    <a:lnTo>
                      <a:pt x="490" y="45"/>
                    </a:lnTo>
                    <a:lnTo>
                      <a:pt x="495" y="36"/>
                    </a:lnTo>
                    <a:lnTo>
                      <a:pt x="494" y="28"/>
                    </a:lnTo>
                    <a:lnTo>
                      <a:pt x="485" y="21"/>
                    </a:lnTo>
                    <a:lnTo>
                      <a:pt x="463" y="13"/>
                    </a:lnTo>
                    <a:lnTo>
                      <a:pt x="429" y="7"/>
                    </a:lnTo>
                    <a:lnTo>
                      <a:pt x="394" y="2"/>
                    </a:lnTo>
                    <a:lnTo>
                      <a:pt x="371" y="0"/>
                    </a:lnTo>
                    <a:lnTo>
                      <a:pt x="358" y="1"/>
                    </a:lnTo>
                    <a:lnTo>
                      <a:pt x="355" y="6"/>
                    </a:lnTo>
                    <a:lnTo>
                      <a:pt x="358" y="14"/>
                    </a:lnTo>
                    <a:lnTo>
                      <a:pt x="366" y="26"/>
                    </a:lnTo>
                    <a:lnTo>
                      <a:pt x="378" y="44"/>
                    </a:lnTo>
                    <a:lnTo>
                      <a:pt x="392" y="66"/>
                    </a:lnTo>
                    <a:lnTo>
                      <a:pt x="400" y="90"/>
                    </a:lnTo>
                    <a:lnTo>
                      <a:pt x="398" y="112"/>
                    </a:lnTo>
                    <a:lnTo>
                      <a:pt x="386" y="131"/>
                    </a:lnTo>
                    <a:lnTo>
                      <a:pt x="368" y="150"/>
                    </a:lnTo>
                    <a:lnTo>
                      <a:pt x="345" y="167"/>
                    </a:lnTo>
                    <a:lnTo>
                      <a:pt x="319" y="182"/>
                    </a:lnTo>
                    <a:lnTo>
                      <a:pt x="293" y="194"/>
                    </a:lnTo>
                    <a:lnTo>
                      <a:pt x="266" y="206"/>
                    </a:lnTo>
                    <a:close/>
                  </a:path>
                </a:pathLst>
              </a:custGeom>
              <a:solidFill>
                <a:srgbClr val="000080"/>
              </a:solidFill>
              <a:ln w="9525">
                <a:noFill/>
                <a:round/>
                <a:headEnd/>
                <a:tailEnd/>
              </a:ln>
            </p:spPr>
            <p:txBody>
              <a:bodyPr/>
              <a:lstStyle/>
              <a:p>
                <a:endParaRPr lang="es-ES"/>
              </a:p>
            </p:txBody>
          </p:sp>
          <p:sp>
            <p:nvSpPr>
              <p:cNvPr id="208912" name="Freeform 16"/>
              <p:cNvSpPr>
                <a:spLocks/>
              </p:cNvSpPr>
              <p:nvPr/>
            </p:nvSpPr>
            <p:spPr bwMode="auto">
              <a:xfrm>
                <a:off x="3778" y="2492"/>
                <a:ext cx="59" cy="59"/>
              </a:xfrm>
              <a:custGeom>
                <a:avLst/>
                <a:gdLst/>
                <a:ahLst/>
                <a:cxnLst>
                  <a:cxn ang="0">
                    <a:pos x="74" y="5"/>
                  </a:cxn>
                  <a:cxn ang="0">
                    <a:pos x="82" y="10"/>
                  </a:cxn>
                  <a:cxn ang="0">
                    <a:pos x="92" y="17"/>
                  </a:cxn>
                  <a:cxn ang="0">
                    <a:pos x="101" y="27"/>
                  </a:cxn>
                  <a:cxn ang="0">
                    <a:pos x="109" y="39"/>
                  </a:cxn>
                  <a:cxn ang="0">
                    <a:pos x="115" y="54"/>
                  </a:cxn>
                  <a:cxn ang="0">
                    <a:pos x="118" y="72"/>
                  </a:cxn>
                  <a:cxn ang="0">
                    <a:pos x="118" y="93"/>
                  </a:cxn>
                  <a:cxn ang="0">
                    <a:pos x="115" y="118"/>
                  </a:cxn>
                  <a:cxn ang="0">
                    <a:pos x="103" y="85"/>
                  </a:cxn>
                  <a:cxn ang="0">
                    <a:pos x="88" y="61"/>
                  </a:cxn>
                  <a:cxn ang="0">
                    <a:pos x="72" y="42"/>
                  </a:cxn>
                  <a:cxn ang="0">
                    <a:pos x="55" y="31"/>
                  </a:cxn>
                  <a:cxn ang="0">
                    <a:pos x="38" y="24"/>
                  </a:cxn>
                  <a:cxn ang="0">
                    <a:pos x="23" y="19"/>
                  </a:cxn>
                  <a:cxn ang="0">
                    <a:pos x="10" y="17"/>
                  </a:cxn>
                  <a:cxn ang="0">
                    <a:pos x="2" y="16"/>
                  </a:cxn>
                  <a:cxn ang="0">
                    <a:pos x="0" y="13"/>
                  </a:cxn>
                  <a:cxn ang="0">
                    <a:pos x="3" y="10"/>
                  </a:cxn>
                  <a:cxn ang="0">
                    <a:pos x="10" y="6"/>
                  </a:cxn>
                  <a:cxn ang="0">
                    <a:pos x="21" y="3"/>
                  </a:cxn>
                  <a:cxn ang="0">
                    <a:pos x="34" y="1"/>
                  </a:cxn>
                  <a:cxn ang="0">
                    <a:pos x="48" y="0"/>
                  </a:cxn>
                  <a:cxn ang="0">
                    <a:pos x="62" y="1"/>
                  </a:cxn>
                  <a:cxn ang="0">
                    <a:pos x="74" y="5"/>
                  </a:cxn>
                </a:cxnLst>
                <a:rect l="0" t="0" r="r" b="b"/>
                <a:pathLst>
                  <a:path w="118" h="118">
                    <a:moveTo>
                      <a:pt x="74" y="5"/>
                    </a:moveTo>
                    <a:lnTo>
                      <a:pt x="82" y="10"/>
                    </a:lnTo>
                    <a:lnTo>
                      <a:pt x="92" y="17"/>
                    </a:lnTo>
                    <a:lnTo>
                      <a:pt x="101" y="27"/>
                    </a:lnTo>
                    <a:lnTo>
                      <a:pt x="109" y="39"/>
                    </a:lnTo>
                    <a:lnTo>
                      <a:pt x="115" y="54"/>
                    </a:lnTo>
                    <a:lnTo>
                      <a:pt x="118" y="72"/>
                    </a:lnTo>
                    <a:lnTo>
                      <a:pt x="118" y="93"/>
                    </a:lnTo>
                    <a:lnTo>
                      <a:pt x="115" y="118"/>
                    </a:lnTo>
                    <a:lnTo>
                      <a:pt x="103" y="85"/>
                    </a:lnTo>
                    <a:lnTo>
                      <a:pt x="88" y="61"/>
                    </a:lnTo>
                    <a:lnTo>
                      <a:pt x="72" y="42"/>
                    </a:lnTo>
                    <a:lnTo>
                      <a:pt x="55" y="31"/>
                    </a:lnTo>
                    <a:lnTo>
                      <a:pt x="38" y="24"/>
                    </a:lnTo>
                    <a:lnTo>
                      <a:pt x="23" y="19"/>
                    </a:lnTo>
                    <a:lnTo>
                      <a:pt x="10" y="17"/>
                    </a:lnTo>
                    <a:lnTo>
                      <a:pt x="2" y="16"/>
                    </a:lnTo>
                    <a:lnTo>
                      <a:pt x="0" y="13"/>
                    </a:lnTo>
                    <a:lnTo>
                      <a:pt x="3" y="10"/>
                    </a:lnTo>
                    <a:lnTo>
                      <a:pt x="10" y="6"/>
                    </a:lnTo>
                    <a:lnTo>
                      <a:pt x="21" y="3"/>
                    </a:lnTo>
                    <a:lnTo>
                      <a:pt x="34" y="1"/>
                    </a:lnTo>
                    <a:lnTo>
                      <a:pt x="48" y="0"/>
                    </a:lnTo>
                    <a:lnTo>
                      <a:pt x="62" y="1"/>
                    </a:lnTo>
                    <a:lnTo>
                      <a:pt x="74" y="5"/>
                    </a:lnTo>
                    <a:close/>
                  </a:path>
                </a:pathLst>
              </a:custGeom>
              <a:solidFill>
                <a:srgbClr val="FFFFFF"/>
              </a:solidFill>
              <a:ln w="9525">
                <a:noFill/>
                <a:round/>
                <a:headEnd/>
                <a:tailEnd/>
              </a:ln>
            </p:spPr>
            <p:txBody>
              <a:bodyPr/>
              <a:lstStyle/>
              <a:p>
                <a:endParaRPr lang="es-ES"/>
              </a:p>
            </p:txBody>
          </p:sp>
          <p:sp>
            <p:nvSpPr>
              <p:cNvPr id="208913" name="Freeform 17"/>
              <p:cNvSpPr>
                <a:spLocks/>
              </p:cNvSpPr>
              <p:nvPr/>
            </p:nvSpPr>
            <p:spPr bwMode="auto">
              <a:xfrm>
                <a:off x="3841" y="2380"/>
                <a:ext cx="40" cy="39"/>
              </a:xfrm>
              <a:custGeom>
                <a:avLst/>
                <a:gdLst/>
                <a:ahLst/>
                <a:cxnLst>
                  <a:cxn ang="0">
                    <a:pos x="50" y="0"/>
                  </a:cxn>
                  <a:cxn ang="0">
                    <a:pos x="47" y="17"/>
                  </a:cxn>
                  <a:cxn ang="0">
                    <a:pos x="42" y="32"/>
                  </a:cxn>
                  <a:cxn ang="0">
                    <a:pos x="34" y="46"/>
                  </a:cxn>
                  <a:cxn ang="0">
                    <a:pos x="26" y="58"/>
                  </a:cxn>
                  <a:cxn ang="0">
                    <a:pos x="16" y="67"/>
                  </a:cxn>
                  <a:cxn ang="0">
                    <a:pos x="8" y="73"/>
                  </a:cxn>
                  <a:cxn ang="0">
                    <a:pos x="3" y="77"/>
                  </a:cxn>
                  <a:cxn ang="0">
                    <a:pos x="0" y="79"/>
                  </a:cxn>
                  <a:cxn ang="0">
                    <a:pos x="50" y="79"/>
                  </a:cxn>
                  <a:cxn ang="0">
                    <a:pos x="80" y="39"/>
                  </a:cxn>
                  <a:cxn ang="0">
                    <a:pos x="50" y="0"/>
                  </a:cxn>
                </a:cxnLst>
                <a:rect l="0" t="0" r="r" b="b"/>
                <a:pathLst>
                  <a:path w="80" h="79">
                    <a:moveTo>
                      <a:pt x="50" y="0"/>
                    </a:moveTo>
                    <a:lnTo>
                      <a:pt x="47" y="17"/>
                    </a:lnTo>
                    <a:lnTo>
                      <a:pt x="42" y="32"/>
                    </a:lnTo>
                    <a:lnTo>
                      <a:pt x="34" y="46"/>
                    </a:lnTo>
                    <a:lnTo>
                      <a:pt x="26" y="58"/>
                    </a:lnTo>
                    <a:lnTo>
                      <a:pt x="16" y="67"/>
                    </a:lnTo>
                    <a:lnTo>
                      <a:pt x="8" y="73"/>
                    </a:lnTo>
                    <a:lnTo>
                      <a:pt x="3" y="77"/>
                    </a:lnTo>
                    <a:lnTo>
                      <a:pt x="0" y="79"/>
                    </a:lnTo>
                    <a:lnTo>
                      <a:pt x="50" y="79"/>
                    </a:lnTo>
                    <a:lnTo>
                      <a:pt x="80" y="39"/>
                    </a:lnTo>
                    <a:lnTo>
                      <a:pt x="50" y="0"/>
                    </a:lnTo>
                    <a:close/>
                  </a:path>
                </a:pathLst>
              </a:custGeom>
              <a:solidFill>
                <a:srgbClr val="000000"/>
              </a:solidFill>
              <a:ln w="9525">
                <a:noFill/>
                <a:round/>
                <a:headEnd/>
                <a:tailEnd/>
              </a:ln>
            </p:spPr>
            <p:txBody>
              <a:bodyPr/>
              <a:lstStyle/>
              <a:p>
                <a:endParaRPr lang="es-ES"/>
              </a:p>
            </p:txBody>
          </p:sp>
          <p:sp>
            <p:nvSpPr>
              <p:cNvPr id="208914" name="Freeform 18"/>
              <p:cNvSpPr>
                <a:spLocks/>
              </p:cNvSpPr>
              <p:nvPr/>
            </p:nvSpPr>
            <p:spPr bwMode="auto">
              <a:xfrm>
                <a:off x="3935" y="2715"/>
                <a:ext cx="69" cy="128"/>
              </a:xfrm>
              <a:custGeom>
                <a:avLst/>
                <a:gdLst/>
                <a:ahLst/>
                <a:cxnLst>
                  <a:cxn ang="0">
                    <a:pos x="108" y="0"/>
                  </a:cxn>
                  <a:cxn ang="0">
                    <a:pos x="107" y="15"/>
                  </a:cxn>
                  <a:cxn ang="0">
                    <a:pos x="103" y="50"/>
                  </a:cxn>
                  <a:cxn ang="0">
                    <a:pos x="100" y="91"/>
                  </a:cxn>
                  <a:cxn ang="0">
                    <a:pos x="99" y="128"/>
                  </a:cxn>
                  <a:cxn ang="0">
                    <a:pos x="97" y="145"/>
                  </a:cxn>
                  <a:cxn ang="0">
                    <a:pos x="88" y="165"/>
                  </a:cxn>
                  <a:cxn ang="0">
                    <a:pos x="78" y="185"/>
                  </a:cxn>
                  <a:cxn ang="0">
                    <a:pos x="64" y="207"/>
                  </a:cxn>
                  <a:cxn ang="0">
                    <a:pos x="48" y="227"/>
                  </a:cxn>
                  <a:cxn ang="0">
                    <a:pos x="32" y="242"/>
                  </a:cxn>
                  <a:cxn ang="0">
                    <a:pos x="15" y="253"/>
                  </a:cxn>
                  <a:cxn ang="0">
                    <a:pos x="0" y="257"/>
                  </a:cxn>
                  <a:cxn ang="0">
                    <a:pos x="30" y="253"/>
                  </a:cxn>
                  <a:cxn ang="0">
                    <a:pos x="53" y="249"/>
                  </a:cxn>
                  <a:cxn ang="0">
                    <a:pos x="71" y="244"/>
                  </a:cxn>
                  <a:cxn ang="0">
                    <a:pos x="85" y="237"/>
                  </a:cxn>
                  <a:cxn ang="0">
                    <a:pos x="95" y="230"/>
                  </a:cxn>
                  <a:cxn ang="0">
                    <a:pos x="105" y="221"/>
                  </a:cxn>
                  <a:cxn ang="0">
                    <a:pos x="112" y="211"/>
                  </a:cxn>
                  <a:cxn ang="0">
                    <a:pos x="118" y="197"/>
                  </a:cxn>
                  <a:cxn ang="0">
                    <a:pos x="130" y="160"/>
                  </a:cxn>
                  <a:cxn ang="0">
                    <a:pos x="136" y="119"/>
                  </a:cxn>
                  <a:cxn ang="0">
                    <a:pos x="138" y="84"/>
                  </a:cxn>
                  <a:cxn ang="0">
                    <a:pos x="138" y="69"/>
                  </a:cxn>
                  <a:cxn ang="0">
                    <a:pos x="108" y="0"/>
                  </a:cxn>
                </a:cxnLst>
                <a:rect l="0" t="0" r="r" b="b"/>
                <a:pathLst>
                  <a:path w="138" h="257">
                    <a:moveTo>
                      <a:pt x="108" y="0"/>
                    </a:moveTo>
                    <a:lnTo>
                      <a:pt x="107" y="15"/>
                    </a:lnTo>
                    <a:lnTo>
                      <a:pt x="103" y="50"/>
                    </a:lnTo>
                    <a:lnTo>
                      <a:pt x="100" y="91"/>
                    </a:lnTo>
                    <a:lnTo>
                      <a:pt x="99" y="128"/>
                    </a:lnTo>
                    <a:lnTo>
                      <a:pt x="97" y="145"/>
                    </a:lnTo>
                    <a:lnTo>
                      <a:pt x="88" y="165"/>
                    </a:lnTo>
                    <a:lnTo>
                      <a:pt x="78" y="185"/>
                    </a:lnTo>
                    <a:lnTo>
                      <a:pt x="64" y="207"/>
                    </a:lnTo>
                    <a:lnTo>
                      <a:pt x="48" y="227"/>
                    </a:lnTo>
                    <a:lnTo>
                      <a:pt x="32" y="242"/>
                    </a:lnTo>
                    <a:lnTo>
                      <a:pt x="15" y="253"/>
                    </a:lnTo>
                    <a:lnTo>
                      <a:pt x="0" y="257"/>
                    </a:lnTo>
                    <a:lnTo>
                      <a:pt x="30" y="253"/>
                    </a:lnTo>
                    <a:lnTo>
                      <a:pt x="53" y="249"/>
                    </a:lnTo>
                    <a:lnTo>
                      <a:pt x="71" y="244"/>
                    </a:lnTo>
                    <a:lnTo>
                      <a:pt x="85" y="237"/>
                    </a:lnTo>
                    <a:lnTo>
                      <a:pt x="95" y="230"/>
                    </a:lnTo>
                    <a:lnTo>
                      <a:pt x="105" y="221"/>
                    </a:lnTo>
                    <a:lnTo>
                      <a:pt x="112" y="211"/>
                    </a:lnTo>
                    <a:lnTo>
                      <a:pt x="118" y="197"/>
                    </a:lnTo>
                    <a:lnTo>
                      <a:pt x="130" y="160"/>
                    </a:lnTo>
                    <a:lnTo>
                      <a:pt x="136" y="119"/>
                    </a:lnTo>
                    <a:lnTo>
                      <a:pt x="138" y="84"/>
                    </a:lnTo>
                    <a:lnTo>
                      <a:pt x="138" y="69"/>
                    </a:lnTo>
                    <a:lnTo>
                      <a:pt x="108" y="0"/>
                    </a:lnTo>
                    <a:close/>
                  </a:path>
                </a:pathLst>
              </a:custGeom>
              <a:solidFill>
                <a:srgbClr val="000000"/>
              </a:solidFill>
              <a:ln w="9525">
                <a:noFill/>
                <a:round/>
                <a:headEnd/>
                <a:tailEnd/>
              </a:ln>
            </p:spPr>
            <p:txBody>
              <a:bodyPr/>
              <a:lstStyle/>
              <a:p>
                <a:endParaRPr lang="es-ES"/>
              </a:p>
            </p:txBody>
          </p:sp>
        </p:grpSp>
        <p:grpSp>
          <p:nvGrpSpPr>
            <p:cNvPr id="208915" name="Group 19"/>
            <p:cNvGrpSpPr>
              <a:grpSpLocks/>
            </p:cNvGrpSpPr>
            <p:nvPr/>
          </p:nvGrpSpPr>
          <p:grpSpPr bwMode="auto">
            <a:xfrm>
              <a:off x="2351" y="2304"/>
              <a:ext cx="455" cy="477"/>
              <a:chOff x="3549" y="1364"/>
              <a:chExt cx="455" cy="477"/>
            </a:xfrm>
          </p:grpSpPr>
          <p:sp>
            <p:nvSpPr>
              <p:cNvPr id="208916" name="Freeform 20"/>
              <p:cNvSpPr>
                <a:spLocks/>
              </p:cNvSpPr>
              <p:nvPr/>
            </p:nvSpPr>
            <p:spPr bwMode="auto">
              <a:xfrm>
                <a:off x="3549" y="1364"/>
                <a:ext cx="421" cy="477"/>
              </a:xfrm>
              <a:custGeom>
                <a:avLst/>
                <a:gdLst/>
                <a:ahLst/>
                <a:cxnLst>
                  <a:cxn ang="0">
                    <a:pos x="346" y="2"/>
                  </a:cxn>
                  <a:cxn ang="0">
                    <a:pos x="370" y="0"/>
                  </a:cxn>
                  <a:cxn ang="0">
                    <a:pos x="404" y="1"/>
                  </a:cxn>
                  <a:cxn ang="0">
                    <a:pos x="445" y="5"/>
                  </a:cxn>
                  <a:cxn ang="0">
                    <a:pos x="487" y="9"/>
                  </a:cxn>
                  <a:cxn ang="0">
                    <a:pos x="526" y="16"/>
                  </a:cxn>
                  <a:cxn ang="0">
                    <a:pos x="559" y="24"/>
                  </a:cxn>
                  <a:cxn ang="0">
                    <a:pos x="581" y="35"/>
                  </a:cxn>
                  <a:cxn ang="0">
                    <a:pos x="586" y="52"/>
                  </a:cxn>
                  <a:cxn ang="0">
                    <a:pos x="568" y="80"/>
                  </a:cxn>
                  <a:cxn ang="0">
                    <a:pos x="531" y="109"/>
                  </a:cxn>
                  <a:cxn ang="0">
                    <a:pos x="487" y="139"/>
                  </a:cxn>
                  <a:cxn ang="0">
                    <a:pos x="503" y="162"/>
                  </a:cxn>
                  <a:cxn ang="0">
                    <a:pos x="566" y="188"/>
                  </a:cxn>
                  <a:cxn ang="0">
                    <a:pos x="612" y="221"/>
                  </a:cxn>
                  <a:cxn ang="0">
                    <a:pos x="645" y="259"/>
                  </a:cxn>
                  <a:cxn ang="0">
                    <a:pos x="669" y="299"/>
                  </a:cxn>
                  <a:cxn ang="0">
                    <a:pos x="684" y="339"/>
                  </a:cxn>
                  <a:cxn ang="0">
                    <a:pos x="693" y="375"/>
                  </a:cxn>
                  <a:cxn ang="0">
                    <a:pos x="700" y="406"/>
                  </a:cxn>
                  <a:cxn ang="0">
                    <a:pos x="708" y="432"/>
                  </a:cxn>
                  <a:cxn ang="0">
                    <a:pos x="727" y="464"/>
                  </a:cxn>
                  <a:cxn ang="0">
                    <a:pos x="753" y="503"/>
                  </a:cxn>
                  <a:cxn ang="0">
                    <a:pos x="783" y="552"/>
                  </a:cxn>
                  <a:cxn ang="0">
                    <a:pos x="811" y="607"/>
                  </a:cxn>
                  <a:cxn ang="0">
                    <a:pos x="833" y="668"/>
                  </a:cxn>
                  <a:cxn ang="0">
                    <a:pos x="843" y="735"/>
                  </a:cxn>
                  <a:cxn ang="0">
                    <a:pos x="837" y="807"/>
                  </a:cxn>
                  <a:cxn ang="0">
                    <a:pos x="820" y="859"/>
                  </a:cxn>
                  <a:cxn ang="0">
                    <a:pos x="797" y="884"/>
                  </a:cxn>
                  <a:cxn ang="0">
                    <a:pos x="762" y="906"/>
                  </a:cxn>
                  <a:cxn ang="0">
                    <a:pos x="718" y="922"/>
                  </a:cxn>
                  <a:cxn ang="0">
                    <a:pos x="666" y="935"/>
                  </a:cxn>
                  <a:cxn ang="0">
                    <a:pos x="608" y="945"/>
                  </a:cxn>
                  <a:cxn ang="0">
                    <a:pos x="546" y="951"/>
                  </a:cxn>
                  <a:cxn ang="0">
                    <a:pos x="480" y="953"/>
                  </a:cxn>
                  <a:cxn ang="0">
                    <a:pos x="414" y="953"/>
                  </a:cxn>
                  <a:cxn ang="0">
                    <a:pos x="348" y="951"/>
                  </a:cxn>
                  <a:cxn ang="0">
                    <a:pos x="285" y="945"/>
                  </a:cxn>
                  <a:cxn ang="0">
                    <a:pos x="226" y="937"/>
                  </a:cxn>
                  <a:cxn ang="0">
                    <a:pos x="172" y="928"/>
                  </a:cxn>
                  <a:cxn ang="0">
                    <a:pos x="125" y="917"/>
                  </a:cxn>
                  <a:cxn ang="0">
                    <a:pos x="88" y="904"/>
                  </a:cxn>
                  <a:cxn ang="0">
                    <a:pos x="61" y="890"/>
                  </a:cxn>
                  <a:cxn ang="0">
                    <a:pos x="27" y="842"/>
                  </a:cxn>
                  <a:cxn ang="0">
                    <a:pos x="0" y="723"/>
                  </a:cxn>
                  <a:cxn ang="0">
                    <a:pos x="13" y="586"/>
                  </a:cxn>
                  <a:cxn ang="0">
                    <a:pos x="73" y="471"/>
                  </a:cxn>
                  <a:cxn ang="0">
                    <a:pos x="137" y="425"/>
                  </a:cxn>
                  <a:cxn ang="0">
                    <a:pos x="160" y="396"/>
                  </a:cxn>
                  <a:cxn ang="0">
                    <a:pos x="182" y="355"/>
                  </a:cxn>
                  <a:cxn ang="0">
                    <a:pos x="204" y="307"/>
                  </a:cxn>
                  <a:cxn ang="0">
                    <a:pos x="229" y="259"/>
                  </a:cxn>
                  <a:cxn ang="0">
                    <a:pos x="263" y="214"/>
                  </a:cxn>
                  <a:cxn ang="0">
                    <a:pos x="307" y="177"/>
                  </a:cxn>
                  <a:cxn ang="0">
                    <a:pos x="364" y="153"/>
                  </a:cxn>
                  <a:cxn ang="0">
                    <a:pos x="395" y="121"/>
                  </a:cxn>
                  <a:cxn ang="0">
                    <a:pos x="371" y="74"/>
                  </a:cxn>
                  <a:cxn ang="0">
                    <a:pos x="346" y="35"/>
                  </a:cxn>
                  <a:cxn ang="0">
                    <a:pos x="334" y="9"/>
                  </a:cxn>
                </a:cxnLst>
                <a:rect l="0" t="0" r="r" b="b"/>
                <a:pathLst>
                  <a:path w="843" h="953">
                    <a:moveTo>
                      <a:pt x="339" y="4"/>
                    </a:moveTo>
                    <a:lnTo>
                      <a:pt x="346" y="2"/>
                    </a:lnTo>
                    <a:lnTo>
                      <a:pt x="356" y="1"/>
                    </a:lnTo>
                    <a:lnTo>
                      <a:pt x="370" y="0"/>
                    </a:lnTo>
                    <a:lnTo>
                      <a:pt x="386" y="0"/>
                    </a:lnTo>
                    <a:lnTo>
                      <a:pt x="404" y="1"/>
                    </a:lnTo>
                    <a:lnTo>
                      <a:pt x="424" y="2"/>
                    </a:lnTo>
                    <a:lnTo>
                      <a:pt x="445" y="5"/>
                    </a:lnTo>
                    <a:lnTo>
                      <a:pt x="465" y="6"/>
                    </a:lnTo>
                    <a:lnTo>
                      <a:pt x="487" y="9"/>
                    </a:lnTo>
                    <a:lnTo>
                      <a:pt x="507" y="13"/>
                    </a:lnTo>
                    <a:lnTo>
                      <a:pt x="526" y="16"/>
                    </a:lnTo>
                    <a:lnTo>
                      <a:pt x="544" y="20"/>
                    </a:lnTo>
                    <a:lnTo>
                      <a:pt x="559" y="24"/>
                    </a:lnTo>
                    <a:lnTo>
                      <a:pt x="571" y="30"/>
                    </a:lnTo>
                    <a:lnTo>
                      <a:pt x="581" y="35"/>
                    </a:lnTo>
                    <a:lnTo>
                      <a:pt x="585" y="40"/>
                    </a:lnTo>
                    <a:lnTo>
                      <a:pt x="586" y="52"/>
                    </a:lnTo>
                    <a:lnTo>
                      <a:pt x="581" y="66"/>
                    </a:lnTo>
                    <a:lnTo>
                      <a:pt x="568" y="80"/>
                    </a:lnTo>
                    <a:lnTo>
                      <a:pt x="551" y="95"/>
                    </a:lnTo>
                    <a:lnTo>
                      <a:pt x="531" y="109"/>
                    </a:lnTo>
                    <a:lnTo>
                      <a:pt x="509" y="124"/>
                    </a:lnTo>
                    <a:lnTo>
                      <a:pt x="487" y="139"/>
                    </a:lnTo>
                    <a:lnTo>
                      <a:pt x="467" y="153"/>
                    </a:lnTo>
                    <a:lnTo>
                      <a:pt x="503" y="162"/>
                    </a:lnTo>
                    <a:lnTo>
                      <a:pt x="537" y="174"/>
                    </a:lnTo>
                    <a:lnTo>
                      <a:pt x="566" y="188"/>
                    </a:lnTo>
                    <a:lnTo>
                      <a:pt x="590" y="204"/>
                    </a:lnTo>
                    <a:lnTo>
                      <a:pt x="612" y="221"/>
                    </a:lnTo>
                    <a:lnTo>
                      <a:pt x="630" y="240"/>
                    </a:lnTo>
                    <a:lnTo>
                      <a:pt x="645" y="259"/>
                    </a:lnTo>
                    <a:lnTo>
                      <a:pt x="658" y="279"/>
                    </a:lnTo>
                    <a:lnTo>
                      <a:pt x="669" y="299"/>
                    </a:lnTo>
                    <a:lnTo>
                      <a:pt x="677" y="319"/>
                    </a:lnTo>
                    <a:lnTo>
                      <a:pt x="684" y="339"/>
                    </a:lnTo>
                    <a:lnTo>
                      <a:pt x="690" y="358"/>
                    </a:lnTo>
                    <a:lnTo>
                      <a:pt x="693" y="375"/>
                    </a:lnTo>
                    <a:lnTo>
                      <a:pt x="698" y="392"/>
                    </a:lnTo>
                    <a:lnTo>
                      <a:pt x="700" y="406"/>
                    </a:lnTo>
                    <a:lnTo>
                      <a:pt x="704" y="419"/>
                    </a:lnTo>
                    <a:lnTo>
                      <a:pt x="708" y="432"/>
                    </a:lnTo>
                    <a:lnTo>
                      <a:pt x="716" y="447"/>
                    </a:lnTo>
                    <a:lnTo>
                      <a:pt x="727" y="464"/>
                    </a:lnTo>
                    <a:lnTo>
                      <a:pt x="739" y="482"/>
                    </a:lnTo>
                    <a:lnTo>
                      <a:pt x="753" y="503"/>
                    </a:lnTo>
                    <a:lnTo>
                      <a:pt x="768" y="526"/>
                    </a:lnTo>
                    <a:lnTo>
                      <a:pt x="783" y="552"/>
                    </a:lnTo>
                    <a:lnTo>
                      <a:pt x="798" y="578"/>
                    </a:lnTo>
                    <a:lnTo>
                      <a:pt x="811" y="607"/>
                    </a:lnTo>
                    <a:lnTo>
                      <a:pt x="824" y="637"/>
                    </a:lnTo>
                    <a:lnTo>
                      <a:pt x="833" y="668"/>
                    </a:lnTo>
                    <a:lnTo>
                      <a:pt x="840" y="701"/>
                    </a:lnTo>
                    <a:lnTo>
                      <a:pt x="843" y="735"/>
                    </a:lnTo>
                    <a:lnTo>
                      <a:pt x="843" y="770"/>
                    </a:lnTo>
                    <a:lnTo>
                      <a:pt x="837" y="807"/>
                    </a:lnTo>
                    <a:lnTo>
                      <a:pt x="827" y="845"/>
                    </a:lnTo>
                    <a:lnTo>
                      <a:pt x="820" y="859"/>
                    </a:lnTo>
                    <a:lnTo>
                      <a:pt x="810" y="873"/>
                    </a:lnTo>
                    <a:lnTo>
                      <a:pt x="797" y="884"/>
                    </a:lnTo>
                    <a:lnTo>
                      <a:pt x="781" y="896"/>
                    </a:lnTo>
                    <a:lnTo>
                      <a:pt x="762" y="906"/>
                    </a:lnTo>
                    <a:lnTo>
                      <a:pt x="741" y="914"/>
                    </a:lnTo>
                    <a:lnTo>
                      <a:pt x="718" y="922"/>
                    </a:lnTo>
                    <a:lnTo>
                      <a:pt x="693" y="929"/>
                    </a:lnTo>
                    <a:lnTo>
                      <a:pt x="666" y="935"/>
                    </a:lnTo>
                    <a:lnTo>
                      <a:pt x="638" y="941"/>
                    </a:lnTo>
                    <a:lnTo>
                      <a:pt x="608" y="945"/>
                    </a:lnTo>
                    <a:lnTo>
                      <a:pt x="577" y="948"/>
                    </a:lnTo>
                    <a:lnTo>
                      <a:pt x="546" y="951"/>
                    </a:lnTo>
                    <a:lnTo>
                      <a:pt x="514" y="952"/>
                    </a:lnTo>
                    <a:lnTo>
                      <a:pt x="480" y="953"/>
                    </a:lnTo>
                    <a:lnTo>
                      <a:pt x="447" y="953"/>
                    </a:lnTo>
                    <a:lnTo>
                      <a:pt x="414" y="953"/>
                    </a:lnTo>
                    <a:lnTo>
                      <a:pt x="381" y="952"/>
                    </a:lnTo>
                    <a:lnTo>
                      <a:pt x="348" y="951"/>
                    </a:lnTo>
                    <a:lnTo>
                      <a:pt x="316" y="948"/>
                    </a:lnTo>
                    <a:lnTo>
                      <a:pt x="285" y="945"/>
                    </a:lnTo>
                    <a:lnTo>
                      <a:pt x="255" y="942"/>
                    </a:lnTo>
                    <a:lnTo>
                      <a:pt x="226" y="937"/>
                    </a:lnTo>
                    <a:lnTo>
                      <a:pt x="198" y="933"/>
                    </a:lnTo>
                    <a:lnTo>
                      <a:pt x="172" y="928"/>
                    </a:lnTo>
                    <a:lnTo>
                      <a:pt x="148" y="922"/>
                    </a:lnTo>
                    <a:lnTo>
                      <a:pt x="125" y="917"/>
                    </a:lnTo>
                    <a:lnTo>
                      <a:pt x="105" y="911"/>
                    </a:lnTo>
                    <a:lnTo>
                      <a:pt x="88" y="904"/>
                    </a:lnTo>
                    <a:lnTo>
                      <a:pt x="73" y="897"/>
                    </a:lnTo>
                    <a:lnTo>
                      <a:pt x="61" y="890"/>
                    </a:lnTo>
                    <a:lnTo>
                      <a:pt x="52" y="882"/>
                    </a:lnTo>
                    <a:lnTo>
                      <a:pt x="27" y="842"/>
                    </a:lnTo>
                    <a:lnTo>
                      <a:pt x="10" y="788"/>
                    </a:lnTo>
                    <a:lnTo>
                      <a:pt x="0" y="723"/>
                    </a:lnTo>
                    <a:lnTo>
                      <a:pt x="2" y="654"/>
                    </a:lnTo>
                    <a:lnTo>
                      <a:pt x="13" y="586"/>
                    </a:lnTo>
                    <a:lnTo>
                      <a:pt x="36" y="523"/>
                    </a:lnTo>
                    <a:lnTo>
                      <a:pt x="73" y="471"/>
                    </a:lnTo>
                    <a:lnTo>
                      <a:pt x="124" y="434"/>
                    </a:lnTo>
                    <a:lnTo>
                      <a:pt x="137" y="425"/>
                    </a:lnTo>
                    <a:lnTo>
                      <a:pt x="150" y="412"/>
                    </a:lnTo>
                    <a:lnTo>
                      <a:pt x="160" y="396"/>
                    </a:lnTo>
                    <a:lnTo>
                      <a:pt x="172" y="377"/>
                    </a:lnTo>
                    <a:lnTo>
                      <a:pt x="182" y="355"/>
                    </a:lnTo>
                    <a:lnTo>
                      <a:pt x="193" y="332"/>
                    </a:lnTo>
                    <a:lnTo>
                      <a:pt x="204" y="307"/>
                    </a:lnTo>
                    <a:lnTo>
                      <a:pt x="216" y="283"/>
                    </a:lnTo>
                    <a:lnTo>
                      <a:pt x="229" y="259"/>
                    </a:lnTo>
                    <a:lnTo>
                      <a:pt x="246" y="236"/>
                    </a:lnTo>
                    <a:lnTo>
                      <a:pt x="263" y="214"/>
                    </a:lnTo>
                    <a:lnTo>
                      <a:pt x="284" y="194"/>
                    </a:lnTo>
                    <a:lnTo>
                      <a:pt x="307" y="177"/>
                    </a:lnTo>
                    <a:lnTo>
                      <a:pt x="334" y="162"/>
                    </a:lnTo>
                    <a:lnTo>
                      <a:pt x="364" y="153"/>
                    </a:lnTo>
                    <a:lnTo>
                      <a:pt x="400" y="147"/>
                    </a:lnTo>
                    <a:lnTo>
                      <a:pt x="395" y="121"/>
                    </a:lnTo>
                    <a:lnTo>
                      <a:pt x="385" y="97"/>
                    </a:lnTo>
                    <a:lnTo>
                      <a:pt x="371" y="74"/>
                    </a:lnTo>
                    <a:lnTo>
                      <a:pt x="357" y="53"/>
                    </a:lnTo>
                    <a:lnTo>
                      <a:pt x="346" y="35"/>
                    </a:lnTo>
                    <a:lnTo>
                      <a:pt x="337" y="21"/>
                    </a:lnTo>
                    <a:lnTo>
                      <a:pt x="334" y="9"/>
                    </a:lnTo>
                    <a:lnTo>
                      <a:pt x="339" y="4"/>
                    </a:lnTo>
                    <a:close/>
                  </a:path>
                </a:pathLst>
              </a:custGeom>
              <a:solidFill>
                <a:srgbClr val="000000"/>
              </a:solidFill>
              <a:ln w="9525">
                <a:noFill/>
                <a:round/>
                <a:headEnd/>
                <a:tailEnd/>
              </a:ln>
            </p:spPr>
            <p:txBody>
              <a:bodyPr/>
              <a:lstStyle/>
              <a:p>
                <a:endParaRPr lang="es-ES"/>
              </a:p>
            </p:txBody>
          </p:sp>
          <p:sp>
            <p:nvSpPr>
              <p:cNvPr id="208917" name="Freeform 21"/>
              <p:cNvSpPr>
                <a:spLocks/>
              </p:cNvSpPr>
              <p:nvPr/>
            </p:nvSpPr>
            <p:spPr bwMode="auto">
              <a:xfrm>
                <a:off x="3568" y="1378"/>
                <a:ext cx="384" cy="437"/>
              </a:xfrm>
              <a:custGeom>
                <a:avLst/>
                <a:gdLst/>
                <a:ahLst/>
                <a:cxnLst>
                  <a:cxn ang="0">
                    <a:pos x="248" y="220"/>
                  </a:cxn>
                  <a:cxn ang="0">
                    <a:pos x="216" y="268"/>
                  </a:cxn>
                  <a:cxn ang="0">
                    <a:pos x="186" y="331"/>
                  </a:cxn>
                  <a:cxn ang="0">
                    <a:pos x="149" y="390"/>
                  </a:cxn>
                  <a:cxn ang="0">
                    <a:pos x="101" y="435"/>
                  </a:cxn>
                  <a:cxn ang="0">
                    <a:pos x="53" y="496"/>
                  </a:cxn>
                  <a:cxn ang="0">
                    <a:pos x="17" y="569"/>
                  </a:cxn>
                  <a:cxn ang="0">
                    <a:pos x="0" y="643"/>
                  </a:cxn>
                  <a:cxn ang="0">
                    <a:pos x="7" y="710"/>
                  </a:cxn>
                  <a:cxn ang="0">
                    <a:pos x="23" y="765"/>
                  </a:cxn>
                  <a:cxn ang="0">
                    <a:pos x="51" y="810"/>
                  </a:cxn>
                  <a:cxn ang="0">
                    <a:pos x="99" y="843"/>
                  </a:cxn>
                  <a:cxn ang="0">
                    <a:pos x="156" y="860"/>
                  </a:cxn>
                  <a:cxn ang="0">
                    <a:pos x="217" y="868"/>
                  </a:cxn>
                  <a:cxn ang="0">
                    <a:pos x="293" y="873"/>
                  </a:cxn>
                  <a:cxn ang="0">
                    <a:pos x="377" y="873"/>
                  </a:cxn>
                  <a:cxn ang="0">
                    <a:pos x="463" y="868"/>
                  </a:cxn>
                  <a:cxn ang="0">
                    <a:pos x="545" y="860"/>
                  </a:cxn>
                  <a:cxn ang="0">
                    <a:pos x="614" y="846"/>
                  </a:cxn>
                  <a:cxn ang="0">
                    <a:pos x="665" y="829"/>
                  </a:cxn>
                  <a:cxn ang="0">
                    <a:pos x="705" y="797"/>
                  </a:cxn>
                  <a:cxn ang="0">
                    <a:pos x="745" y="753"/>
                  </a:cxn>
                  <a:cxn ang="0">
                    <a:pos x="767" y="708"/>
                  </a:cxn>
                  <a:cxn ang="0">
                    <a:pos x="762" y="655"/>
                  </a:cxn>
                  <a:cxn ang="0">
                    <a:pos x="727" y="595"/>
                  </a:cxn>
                  <a:cxn ang="0">
                    <a:pos x="683" y="533"/>
                  </a:cxn>
                  <a:cxn ang="0">
                    <a:pos x="643" y="471"/>
                  </a:cxn>
                  <a:cxn ang="0">
                    <a:pos x="617" y="412"/>
                  </a:cxn>
                  <a:cxn ang="0">
                    <a:pos x="613" y="368"/>
                  </a:cxn>
                  <a:cxn ang="0">
                    <a:pos x="607" y="336"/>
                  </a:cxn>
                  <a:cxn ang="0">
                    <a:pos x="593" y="300"/>
                  </a:cxn>
                  <a:cxn ang="0">
                    <a:pos x="574" y="264"/>
                  </a:cxn>
                  <a:cxn ang="0">
                    <a:pos x="547" y="229"/>
                  </a:cxn>
                  <a:cxn ang="0">
                    <a:pos x="513" y="197"/>
                  </a:cxn>
                  <a:cxn ang="0">
                    <a:pos x="470" y="170"/>
                  </a:cxn>
                  <a:cxn ang="0">
                    <a:pos x="419" y="153"/>
                  </a:cxn>
                  <a:cxn ang="0">
                    <a:pos x="393" y="144"/>
                  </a:cxn>
                  <a:cxn ang="0">
                    <a:pos x="401" y="125"/>
                  </a:cxn>
                  <a:cxn ang="0">
                    <a:pos x="416" y="98"/>
                  </a:cxn>
                  <a:cxn ang="0">
                    <a:pos x="439" y="74"/>
                  </a:cxn>
                  <a:cxn ang="0">
                    <a:pos x="465" y="60"/>
                  </a:cxn>
                  <a:cxn ang="0">
                    <a:pos x="490" y="45"/>
                  </a:cxn>
                  <a:cxn ang="0">
                    <a:pos x="494" y="28"/>
                  </a:cxn>
                  <a:cxn ang="0">
                    <a:pos x="463" y="13"/>
                  </a:cxn>
                  <a:cxn ang="0">
                    <a:pos x="394" y="2"/>
                  </a:cxn>
                  <a:cxn ang="0">
                    <a:pos x="358" y="1"/>
                  </a:cxn>
                  <a:cxn ang="0">
                    <a:pos x="358" y="14"/>
                  </a:cxn>
                  <a:cxn ang="0">
                    <a:pos x="378" y="44"/>
                  </a:cxn>
                  <a:cxn ang="0">
                    <a:pos x="400" y="90"/>
                  </a:cxn>
                  <a:cxn ang="0">
                    <a:pos x="386" y="131"/>
                  </a:cxn>
                  <a:cxn ang="0">
                    <a:pos x="345" y="167"/>
                  </a:cxn>
                  <a:cxn ang="0">
                    <a:pos x="293" y="194"/>
                  </a:cxn>
                </a:cxnLst>
                <a:rect l="0" t="0" r="r" b="b"/>
                <a:pathLst>
                  <a:path w="768" h="873">
                    <a:moveTo>
                      <a:pt x="266" y="206"/>
                    </a:moveTo>
                    <a:lnTo>
                      <a:pt x="248" y="220"/>
                    </a:lnTo>
                    <a:lnTo>
                      <a:pt x="232" y="242"/>
                    </a:lnTo>
                    <a:lnTo>
                      <a:pt x="216" y="268"/>
                    </a:lnTo>
                    <a:lnTo>
                      <a:pt x="202" y="299"/>
                    </a:lnTo>
                    <a:lnTo>
                      <a:pt x="186" y="331"/>
                    </a:lnTo>
                    <a:lnTo>
                      <a:pt x="168" y="361"/>
                    </a:lnTo>
                    <a:lnTo>
                      <a:pt x="149" y="390"/>
                    </a:lnTo>
                    <a:lnTo>
                      <a:pt x="126" y="412"/>
                    </a:lnTo>
                    <a:lnTo>
                      <a:pt x="101" y="435"/>
                    </a:lnTo>
                    <a:lnTo>
                      <a:pt x="76" y="463"/>
                    </a:lnTo>
                    <a:lnTo>
                      <a:pt x="53" y="496"/>
                    </a:lnTo>
                    <a:lnTo>
                      <a:pt x="34" y="531"/>
                    </a:lnTo>
                    <a:lnTo>
                      <a:pt x="17" y="569"/>
                    </a:lnTo>
                    <a:lnTo>
                      <a:pt x="5" y="607"/>
                    </a:lnTo>
                    <a:lnTo>
                      <a:pt x="0" y="643"/>
                    </a:lnTo>
                    <a:lnTo>
                      <a:pt x="2" y="678"/>
                    </a:lnTo>
                    <a:lnTo>
                      <a:pt x="7" y="710"/>
                    </a:lnTo>
                    <a:lnTo>
                      <a:pt x="14" y="739"/>
                    </a:lnTo>
                    <a:lnTo>
                      <a:pt x="23" y="765"/>
                    </a:lnTo>
                    <a:lnTo>
                      <a:pt x="35" y="788"/>
                    </a:lnTo>
                    <a:lnTo>
                      <a:pt x="51" y="810"/>
                    </a:lnTo>
                    <a:lnTo>
                      <a:pt x="72" y="828"/>
                    </a:lnTo>
                    <a:lnTo>
                      <a:pt x="99" y="843"/>
                    </a:lnTo>
                    <a:lnTo>
                      <a:pt x="134" y="855"/>
                    </a:lnTo>
                    <a:lnTo>
                      <a:pt x="156" y="860"/>
                    </a:lnTo>
                    <a:lnTo>
                      <a:pt x="185" y="864"/>
                    </a:lnTo>
                    <a:lnTo>
                      <a:pt x="217" y="868"/>
                    </a:lnTo>
                    <a:lnTo>
                      <a:pt x="254" y="870"/>
                    </a:lnTo>
                    <a:lnTo>
                      <a:pt x="293" y="873"/>
                    </a:lnTo>
                    <a:lnTo>
                      <a:pt x="334" y="873"/>
                    </a:lnTo>
                    <a:lnTo>
                      <a:pt x="377" y="873"/>
                    </a:lnTo>
                    <a:lnTo>
                      <a:pt x="421" y="870"/>
                    </a:lnTo>
                    <a:lnTo>
                      <a:pt x="463" y="868"/>
                    </a:lnTo>
                    <a:lnTo>
                      <a:pt x="506" y="864"/>
                    </a:lnTo>
                    <a:lnTo>
                      <a:pt x="545" y="860"/>
                    </a:lnTo>
                    <a:lnTo>
                      <a:pt x="582" y="854"/>
                    </a:lnTo>
                    <a:lnTo>
                      <a:pt x="614" y="846"/>
                    </a:lnTo>
                    <a:lnTo>
                      <a:pt x="643" y="838"/>
                    </a:lnTo>
                    <a:lnTo>
                      <a:pt x="665" y="829"/>
                    </a:lnTo>
                    <a:lnTo>
                      <a:pt x="681" y="818"/>
                    </a:lnTo>
                    <a:lnTo>
                      <a:pt x="705" y="797"/>
                    </a:lnTo>
                    <a:lnTo>
                      <a:pt x="727" y="775"/>
                    </a:lnTo>
                    <a:lnTo>
                      <a:pt x="745" y="753"/>
                    </a:lnTo>
                    <a:lnTo>
                      <a:pt x="759" y="731"/>
                    </a:lnTo>
                    <a:lnTo>
                      <a:pt x="767" y="708"/>
                    </a:lnTo>
                    <a:lnTo>
                      <a:pt x="768" y="683"/>
                    </a:lnTo>
                    <a:lnTo>
                      <a:pt x="762" y="655"/>
                    </a:lnTo>
                    <a:lnTo>
                      <a:pt x="748" y="626"/>
                    </a:lnTo>
                    <a:lnTo>
                      <a:pt x="727" y="595"/>
                    </a:lnTo>
                    <a:lnTo>
                      <a:pt x="705" y="564"/>
                    </a:lnTo>
                    <a:lnTo>
                      <a:pt x="683" y="533"/>
                    </a:lnTo>
                    <a:lnTo>
                      <a:pt x="661" y="502"/>
                    </a:lnTo>
                    <a:lnTo>
                      <a:pt x="643" y="471"/>
                    </a:lnTo>
                    <a:lnTo>
                      <a:pt x="628" y="441"/>
                    </a:lnTo>
                    <a:lnTo>
                      <a:pt x="617" y="412"/>
                    </a:lnTo>
                    <a:lnTo>
                      <a:pt x="614" y="383"/>
                    </a:lnTo>
                    <a:lnTo>
                      <a:pt x="613" y="368"/>
                    </a:lnTo>
                    <a:lnTo>
                      <a:pt x="611" y="353"/>
                    </a:lnTo>
                    <a:lnTo>
                      <a:pt x="607" y="336"/>
                    </a:lnTo>
                    <a:lnTo>
                      <a:pt x="601" y="319"/>
                    </a:lnTo>
                    <a:lnTo>
                      <a:pt x="593" y="300"/>
                    </a:lnTo>
                    <a:lnTo>
                      <a:pt x="585" y="282"/>
                    </a:lnTo>
                    <a:lnTo>
                      <a:pt x="574" y="264"/>
                    </a:lnTo>
                    <a:lnTo>
                      <a:pt x="561" y="246"/>
                    </a:lnTo>
                    <a:lnTo>
                      <a:pt x="547" y="229"/>
                    </a:lnTo>
                    <a:lnTo>
                      <a:pt x="530" y="212"/>
                    </a:lnTo>
                    <a:lnTo>
                      <a:pt x="513" y="197"/>
                    </a:lnTo>
                    <a:lnTo>
                      <a:pt x="492" y="183"/>
                    </a:lnTo>
                    <a:lnTo>
                      <a:pt x="470" y="170"/>
                    </a:lnTo>
                    <a:lnTo>
                      <a:pt x="446" y="161"/>
                    </a:lnTo>
                    <a:lnTo>
                      <a:pt x="419" y="153"/>
                    </a:lnTo>
                    <a:lnTo>
                      <a:pt x="392" y="147"/>
                    </a:lnTo>
                    <a:lnTo>
                      <a:pt x="393" y="144"/>
                    </a:lnTo>
                    <a:lnTo>
                      <a:pt x="396" y="137"/>
                    </a:lnTo>
                    <a:lnTo>
                      <a:pt x="401" y="125"/>
                    </a:lnTo>
                    <a:lnTo>
                      <a:pt x="408" y="112"/>
                    </a:lnTo>
                    <a:lnTo>
                      <a:pt x="416" y="98"/>
                    </a:lnTo>
                    <a:lnTo>
                      <a:pt x="426" y="85"/>
                    </a:lnTo>
                    <a:lnTo>
                      <a:pt x="439" y="74"/>
                    </a:lnTo>
                    <a:lnTo>
                      <a:pt x="452" y="66"/>
                    </a:lnTo>
                    <a:lnTo>
                      <a:pt x="465" y="60"/>
                    </a:lnTo>
                    <a:lnTo>
                      <a:pt x="479" y="52"/>
                    </a:lnTo>
                    <a:lnTo>
                      <a:pt x="490" y="45"/>
                    </a:lnTo>
                    <a:lnTo>
                      <a:pt x="495" y="36"/>
                    </a:lnTo>
                    <a:lnTo>
                      <a:pt x="494" y="28"/>
                    </a:lnTo>
                    <a:lnTo>
                      <a:pt x="485" y="21"/>
                    </a:lnTo>
                    <a:lnTo>
                      <a:pt x="463" y="13"/>
                    </a:lnTo>
                    <a:lnTo>
                      <a:pt x="429" y="7"/>
                    </a:lnTo>
                    <a:lnTo>
                      <a:pt x="394" y="2"/>
                    </a:lnTo>
                    <a:lnTo>
                      <a:pt x="371" y="0"/>
                    </a:lnTo>
                    <a:lnTo>
                      <a:pt x="358" y="1"/>
                    </a:lnTo>
                    <a:lnTo>
                      <a:pt x="355" y="6"/>
                    </a:lnTo>
                    <a:lnTo>
                      <a:pt x="358" y="14"/>
                    </a:lnTo>
                    <a:lnTo>
                      <a:pt x="366" y="26"/>
                    </a:lnTo>
                    <a:lnTo>
                      <a:pt x="378" y="44"/>
                    </a:lnTo>
                    <a:lnTo>
                      <a:pt x="392" y="66"/>
                    </a:lnTo>
                    <a:lnTo>
                      <a:pt x="400" y="90"/>
                    </a:lnTo>
                    <a:lnTo>
                      <a:pt x="398" y="112"/>
                    </a:lnTo>
                    <a:lnTo>
                      <a:pt x="386" y="131"/>
                    </a:lnTo>
                    <a:lnTo>
                      <a:pt x="368" y="150"/>
                    </a:lnTo>
                    <a:lnTo>
                      <a:pt x="345" y="167"/>
                    </a:lnTo>
                    <a:lnTo>
                      <a:pt x="319" y="182"/>
                    </a:lnTo>
                    <a:lnTo>
                      <a:pt x="293" y="194"/>
                    </a:lnTo>
                    <a:lnTo>
                      <a:pt x="266" y="206"/>
                    </a:lnTo>
                    <a:close/>
                  </a:path>
                </a:pathLst>
              </a:custGeom>
              <a:solidFill>
                <a:schemeClr val="accent1"/>
              </a:solidFill>
              <a:ln w="9525">
                <a:noFill/>
                <a:round/>
                <a:headEnd/>
                <a:tailEnd/>
              </a:ln>
            </p:spPr>
            <p:txBody>
              <a:bodyPr/>
              <a:lstStyle/>
              <a:p>
                <a:endParaRPr lang="es-ES"/>
              </a:p>
            </p:txBody>
          </p:sp>
          <p:sp>
            <p:nvSpPr>
              <p:cNvPr id="208918" name="Freeform 22"/>
              <p:cNvSpPr>
                <a:spLocks/>
              </p:cNvSpPr>
              <p:nvPr/>
            </p:nvSpPr>
            <p:spPr bwMode="auto">
              <a:xfrm>
                <a:off x="3778" y="1484"/>
                <a:ext cx="59" cy="59"/>
              </a:xfrm>
              <a:custGeom>
                <a:avLst/>
                <a:gdLst/>
                <a:ahLst/>
                <a:cxnLst>
                  <a:cxn ang="0">
                    <a:pos x="74" y="5"/>
                  </a:cxn>
                  <a:cxn ang="0">
                    <a:pos x="82" y="10"/>
                  </a:cxn>
                  <a:cxn ang="0">
                    <a:pos x="92" y="17"/>
                  </a:cxn>
                  <a:cxn ang="0">
                    <a:pos x="101" y="27"/>
                  </a:cxn>
                  <a:cxn ang="0">
                    <a:pos x="109" y="39"/>
                  </a:cxn>
                  <a:cxn ang="0">
                    <a:pos x="115" y="54"/>
                  </a:cxn>
                  <a:cxn ang="0">
                    <a:pos x="118" y="72"/>
                  </a:cxn>
                  <a:cxn ang="0">
                    <a:pos x="118" y="93"/>
                  </a:cxn>
                  <a:cxn ang="0">
                    <a:pos x="115" y="118"/>
                  </a:cxn>
                  <a:cxn ang="0">
                    <a:pos x="103" y="85"/>
                  </a:cxn>
                  <a:cxn ang="0">
                    <a:pos x="88" y="61"/>
                  </a:cxn>
                  <a:cxn ang="0">
                    <a:pos x="72" y="42"/>
                  </a:cxn>
                  <a:cxn ang="0">
                    <a:pos x="55" y="31"/>
                  </a:cxn>
                  <a:cxn ang="0">
                    <a:pos x="38" y="24"/>
                  </a:cxn>
                  <a:cxn ang="0">
                    <a:pos x="23" y="19"/>
                  </a:cxn>
                  <a:cxn ang="0">
                    <a:pos x="10" y="17"/>
                  </a:cxn>
                  <a:cxn ang="0">
                    <a:pos x="2" y="16"/>
                  </a:cxn>
                  <a:cxn ang="0">
                    <a:pos x="0" y="13"/>
                  </a:cxn>
                  <a:cxn ang="0">
                    <a:pos x="3" y="10"/>
                  </a:cxn>
                  <a:cxn ang="0">
                    <a:pos x="10" y="6"/>
                  </a:cxn>
                  <a:cxn ang="0">
                    <a:pos x="21" y="3"/>
                  </a:cxn>
                  <a:cxn ang="0">
                    <a:pos x="34" y="1"/>
                  </a:cxn>
                  <a:cxn ang="0">
                    <a:pos x="48" y="0"/>
                  </a:cxn>
                  <a:cxn ang="0">
                    <a:pos x="62" y="1"/>
                  </a:cxn>
                  <a:cxn ang="0">
                    <a:pos x="74" y="5"/>
                  </a:cxn>
                </a:cxnLst>
                <a:rect l="0" t="0" r="r" b="b"/>
                <a:pathLst>
                  <a:path w="118" h="118">
                    <a:moveTo>
                      <a:pt x="74" y="5"/>
                    </a:moveTo>
                    <a:lnTo>
                      <a:pt x="82" y="10"/>
                    </a:lnTo>
                    <a:lnTo>
                      <a:pt x="92" y="17"/>
                    </a:lnTo>
                    <a:lnTo>
                      <a:pt x="101" y="27"/>
                    </a:lnTo>
                    <a:lnTo>
                      <a:pt x="109" y="39"/>
                    </a:lnTo>
                    <a:lnTo>
                      <a:pt x="115" y="54"/>
                    </a:lnTo>
                    <a:lnTo>
                      <a:pt x="118" y="72"/>
                    </a:lnTo>
                    <a:lnTo>
                      <a:pt x="118" y="93"/>
                    </a:lnTo>
                    <a:lnTo>
                      <a:pt x="115" y="118"/>
                    </a:lnTo>
                    <a:lnTo>
                      <a:pt x="103" y="85"/>
                    </a:lnTo>
                    <a:lnTo>
                      <a:pt x="88" y="61"/>
                    </a:lnTo>
                    <a:lnTo>
                      <a:pt x="72" y="42"/>
                    </a:lnTo>
                    <a:lnTo>
                      <a:pt x="55" y="31"/>
                    </a:lnTo>
                    <a:lnTo>
                      <a:pt x="38" y="24"/>
                    </a:lnTo>
                    <a:lnTo>
                      <a:pt x="23" y="19"/>
                    </a:lnTo>
                    <a:lnTo>
                      <a:pt x="10" y="17"/>
                    </a:lnTo>
                    <a:lnTo>
                      <a:pt x="2" y="16"/>
                    </a:lnTo>
                    <a:lnTo>
                      <a:pt x="0" y="13"/>
                    </a:lnTo>
                    <a:lnTo>
                      <a:pt x="3" y="10"/>
                    </a:lnTo>
                    <a:lnTo>
                      <a:pt x="10" y="6"/>
                    </a:lnTo>
                    <a:lnTo>
                      <a:pt x="21" y="3"/>
                    </a:lnTo>
                    <a:lnTo>
                      <a:pt x="34" y="1"/>
                    </a:lnTo>
                    <a:lnTo>
                      <a:pt x="48" y="0"/>
                    </a:lnTo>
                    <a:lnTo>
                      <a:pt x="62" y="1"/>
                    </a:lnTo>
                    <a:lnTo>
                      <a:pt x="74" y="5"/>
                    </a:lnTo>
                    <a:close/>
                  </a:path>
                </a:pathLst>
              </a:custGeom>
              <a:solidFill>
                <a:srgbClr val="FFFFFF"/>
              </a:solidFill>
              <a:ln w="9525">
                <a:noFill/>
                <a:round/>
                <a:headEnd/>
                <a:tailEnd/>
              </a:ln>
            </p:spPr>
            <p:txBody>
              <a:bodyPr/>
              <a:lstStyle/>
              <a:p>
                <a:endParaRPr lang="es-ES"/>
              </a:p>
            </p:txBody>
          </p:sp>
          <p:sp>
            <p:nvSpPr>
              <p:cNvPr id="208919" name="Freeform 23"/>
              <p:cNvSpPr>
                <a:spLocks/>
              </p:cNvSpPr>
              <p:nvPr/>
            </p:nvSpPr>
            <p:spPr bwMode="auto">
              <a:xfrm>
                <a:off x="3841" y="1372"/>
                <a:ext cx="40" cy="39"/>
              </a:xfrm>
              <a:custGeom>
                <a:avLst/>
                <a:gdLst/>
                <a:ahLst/>
                <a:cxnLst>
                  <a:cxn ang="0">
                    <a:pos x="50" y="0"/>
                  </a:cxn>
                  <a:cxn ang="0">
                    <a:pos x="47" y="17"/>
                  </a:cxn>
                  <a:cxn ang="0">
                    <a:pos x="42" y="32"/>
                  </a:cxn>
                  <a:cxn ang="0">
                    <a:pos x="34" y="46"/>
                  </a:cxn>
                  <a:cxn ang="0">
                    <a:pos x="26" y="58"/>
                  </a:cxn>
                  <a:cxn ang="0">
                    <a:pos x="16" y="67"/>
                  </a:cxn>
                  <a:cxn ang="0">
                    <a:pos x="8" y="73"/>
                  </a:cxn>
                  <a:cxn ang="0">
                    <a:pos x="3" y="77"/>
                  </a:cxn>
                  <a:cxn ang="0">
                    <a:pos x="0" y="79"/>
                  </a:cxn>
                  <a:cxn ang="0">
                    <a:pos x="50" y="79"/>
                  </a:cxn>
                  <a:cxn ang="0">
                    <a:pos x="80" y="39"/>
                  </a:cxn>
                  <a:cxn ang="0">
                    <a:pos x="50" y="0"/>
                  </a:cxn>
                </a:cxnLst>
                <a:rect l="0" t="0" r="r" b="b"/>
                <a:pathLst>
                  <a:path w="80" h="79">
                    <a:moveTo>
                      <a:pt x="50" y="0"/>
                    </a:moveTo>
                    <a:lnTo>
                      <a:pt x="47" y="17"/>
                    </a:lnTo>
                    <a:lnTo>
                      <a:pt x="42" y="32"/>
                    </a:lnTo>
                    <a:lnTo>
                      <a:pt x="34" y="46"/>
                    </a:lnTo>
                    <a:lnTo>
                      <a:pt x="26" y="58"/>
                    </a:lnTo>
                    <a:lnTo>
                      <a:pt x="16" y="67"/>
                    </a:lnTo>
                    <a:lnTo>
                      <a:pt x="8" y="73"/>
                    </a:lnTo>
                    <a:lnTo>
                      <a:pt x="3" y="77"/>
                    </a:lnTo>
                    <a:lnTo>
                      <a:pt x="0" y="79"/>
                    </a:lnTo>
                    <a:lnTo>
                      <a:pt x="50" y="79"/>
                    </a:lnTo>
                    <a:lnTo>
                      <a:pt x="80" y="39"/>
                    </a:lnTo>
                    <a:lnTo>
                      <a:pt x="50" y="0"/>
                    </a:lnTo>
                    <a:close/>
                  </a:path>
                </a:pathLst>
              </a:custGeom>
              <a:solidFill>
                <a:srgbClr val="000000"/>
              </a:solidFill>
              <a:ln w="9525">
                <a:noFill/>
                <a:round/>
                <a:headEnd/>
                <a:tailEnd/>
              </a:ln>
            </p:spPr>
            <p:txBody>
              <a:bodyPr/>
              <a:lstStyle/>
              <a:p>
                <a:endParaRPr lang="es-ES"/>
              </a:p>
            </p:txBody>
          </p:sp>
          <p:sp>
            <p:nvSpPr>
              <p:cNvPr id="208920" name="Freeform 24"/>
              <p:cNvSpPr>
                <a:spLocks/>
              </p:cNvSpPr>
              <p:nvPr/>
            </p:nvSpPr>
            <p:spPr bwMode="auto">
              <a:xfrm>
                <a:off x="3935" y="1707"/>
                <a:ext cx="69" cy="128"/>
              </a:xfrm>
              <a:custGeom>
                <a:avLst/>
                <a:gdLst/>
                <a:ahLst/>
                <a:cxnLst>
                  <a:cxn ang="0">
                    <a:pos x="108" y="0"/>
                  </a:cxn>
                  <a:cxn ang="0">
                    <a:pos x="107" y="15"/>
                  </a:cxn>
                  <a:cxn ang="0">
                    <a:pos x="103" y="50"/>
                  </a:cxn>
                  <a:cxn ang="0">
                    <a:pos x="100" y="91"/>
                  </a:cxn>
                  <a:cxn ang="0">
                    <a:pos x="99" y="128"/>
                  </a:cxn>
                  <a:cxn ang="0">
                    <a:pos x="97" y="145"/>
                  </a:cxn>
                  <a:cxn ang="0">
                    <a:pos x="88" y="165"/>
                  </a:cxn>
                  <a:cxn ang="0">
                    <a:pos x="78" y="185"/>
                  </a:cxn>
                  <a:cxn ang="0">
                    <a:pos x="64" y="207"/>
                  </a:cxn>
                  <a:cxn ang="0">
                    <a:pos x="48" y="227"/>
                  </a:cxn>
                  <a:cxn ang="0">
                    <a:pos x="32" y="242"/>
                  </a:cxn>
                  <a:cxn ang="0">
                    <a:pos x="15" y="253"/>
                  </a:cxn>
                  <a:cxn ang="0">
                    <a:pos x="0" y="257"/>
                  </a:cxn>
                  <a:cxn ang="0">
                    <a:pos x="30" y="253"/>
                  </a:cxn>
                  <a:cxn ang="0">
                    <a:pos x="53" y="249"/>
                  </a:cxn>
                  <a:cxn ang="0">
                    <a:pos x="71" y="244"/>
                  </a:cxn>
                  <a:cxn ang="0">
                    <a:pos x="85" y="237"/>
                  </a:cxn>
                  <a:cxn ang="0">
                    <a:pos x="95" y="230"/>
                  </a:cxn>
                  <a:cxn ang="0">
                    <a:pos x="105" y="221"/>
                  </a:cxn>
                  <a:cxn ang="0">
                    <a:pos x="112" y="211"/>
                  </a:cxn>
                  <a:cxn ang="0">
                    <a:pos x="118" y="197"/>
                  </a:cxn>
                  <a:cxn ang="0">
                    <a:pos x="130" y="160"/>
                  </a:cxn>
                  <a:cxn ang="0">
                    <a:pos x="136" y="119"/>
                  </a:cxn>
                  <a:cxn ang="0">
                    <a:pos x="138" y="84"/>
                  </a:cxn>
                  <a:cxn ang="0">
                    <a:pos x="138" y="69"/>
                  </a:cxn>
                  <a:cxn ang="0">
                    <a:pos x="108" y="0"/>
                  </a:cxn>
                </a:cxnLst>
                <a:rect l="0" t="0" r="r" b="b"/>
                <a:pathLst>
                  <a:path w="138" h="257">
                    <a:moveTo>
                      <a:pt x="108" y="0"/>
                    </a:moveTo>
                    <a:lnTo>
                      <a:pt x="107" y="15"/>
                    </a:lnTo>
                    <a:lnTo>
                      <a:pt x="103" y="50"/>
                    </a:lnTo>
                    <a:lnTo>
                      <a:pt x="100" y="91"/>
                    </a:lnTo>
                    <a:lnTo>
                      <a:pt x="99" y="128"/>
                    </a:lnTo>
                    <a:lnTo>
                      <a:pt x="97" y="145"/>
                    </a:lnTo>
                    <a:lnTo>
                      <a:pt x="88" y="165"/>
                    </a:lnTo>
                    <a:lnTo>
                      <a:pt x="78" y="185"/>
                    </a:lnTo>
                    <a:lnTo>
                      <a:pt x="64" y="207"/>
                    </a:lnTo>
                    <a:lnTo>
                      <a:pt x="48" y="227"/>
                    </a:lnTo>
                    <a:lnTo>
                      <a:pt x="32" y="242"/>
                    </a:lnTo>
                    <a:lnTo>
                      <a:pt x="15" y="253"/>
                    </a:lnTo>
                    <a:lnTo>
                      <a:pt x="0" y="257"/>
                    </a:lnTo>
                    <a:lnTo>
                      <a:pt x="30" y="253"/>
                    </a:lnTo>
                    <a:lnTo>
                      <a:pt x="53" y="249"/>
                    </a:lnTo>
                    <a:lnTo>
                      <a:pt x="71" y="244"/>
                    </a:lnTo>
                    <a:lnTo>
                      <a:pt x="85" y="237"/>
                    </a:lnTo>
                    <a:lnTo>
                      <a:pt x="95" y="230"/>
                    </a:lnTo>
                    <a:lnTo>
                      <a:pt x="105" y="221"/>
                    </a:lnTo>
                    <a:lnTo>
                      <a:pt x="112" y="211"/>
                    </a:lnTo>
                    <a:lnTo>
                      <a:pt x="118" y="197"/>
                    </a:lnTo>
                    <a:lnTo>
                      <a:pt x="130" y="160"/>
                    </a:lnTo>
                    <a:lnTo>
                      <a:pt x="136" y="119"/>
                    </a:lnTo>
                    <a:lnTo>
                      <a:pt x="138" y="84"/>
                    </a:lnTo>
                    <a:lnTo>
                      <a:pt x="138" y="69"/>
                    </a:lnTo>
                    <a:lnTo>
                      <a:pt x="108" y="0"/>
                    </a:lnTo>
                    <a:close/>
                  </a:path>
                </a:pathLst>
              </a:custGeom>
              <a:solidFill>
                <a:srgbClr val="000000"/>
              </a:solidFill>
              <a:ln w="9525">
                <a:noFill/>
                <a:round/>
                <a:headEnd/>
                <a:tailEnd/>
              </a:ln>
            </p:spPr>
            <p:txBody>
              <a:bodyPr/>
              <a:lstStyle/>
              <a:p>
                <a:endParaRPr lang="es-ES"/>
              </a:p>
            </p:txBody>
          </p:sp>
        </p:grpSp>
      </p:grpSp>
      <p:sp>
        <p:nvSpPr>
          <p:cNvPr id="208921" name="AutoShape 25">
            <a:hlinkClick r:id="rId6" action="ppaction://hlinksldjump" highlightClick="1"/>
          </p:cNvPr>
          <p:cNvSpPr>
            <a:spLocks noChangeArrowheads="1"/>
          </p:cNvSpPr>
          <p:nvPr/>
        </p:nvSpPr>
        <p:spPr bwMode="auto">
          <a:xfrm>
            <a:off x="9037638" y="6843713"/>
            <a:ext cx="762000" cy="4572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08898"/>
                                        </p:tgtEl>
                                        <p:attrNameLst>
                                          <p:attrName>style.visibility</p:attrName>
                                        </p:attrNameLst>
                                      </p:cBhvr>
                                      <p:to>
                                        <p:strVal val="visible"/>
                                      </p:to>
                                    </p:set>
                                    <p:animEffect transition="in" filter="fade">
                                      <p:cBhvr>
                                        <p:cTn id="7" dur="2000"/>
                                        <p:tgtEl>
                                          <p:spTgt spid="2088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208901">
                                            <p:txEl>
                                              <p:pRg st="1" end="1"/>
                                            </p:txEl>
                                          </p:spTgt>
                                        </p:tgtEl>
                                        <p:attrNameLst>
                                          <p:attrName>style.visibility</p:attrName>
                                        </p:attrNameLst>
                                      </p:cBhvr>
                                      <p:to>
                                        <p:strVal val="visible"/>
                                      </p:to>
                                    </p:set>
                                    <p:animEffect transition="in" filter="diamond(out)">
                                      <p:cBhvr>
                                        <p:cTn id="12" dur="2000"/>
                                        <p:tgtEl>
                                          <p:spTgt spid="2089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08901">
                                            <p:txEl>
                                              <p:pRg st="3" end="3"/>
                                            </p:txEl>
                                          </p:spTgt>
                                        </p:tgtEl>
                                        <p:attrNameLst>
                                          <p:attrName>style.visibility</p:attrName>
                                        </p:attrNameLst>
                                      </p:cBhvr>
                                      <p:to>
                                        <p:strVal val="visible"/>
                                      </p:to>
                                    </p:set>
                                    <p:animEffect transition="in" filter="blinds(vertical)">
                                      <p:cBhvr>
                                        <p:cTn id="17" dur="2000"/>
                                        <p:tgtEl>
                                          <p:spTgt spid="208901">
                                            <p:txEl>
                                              <p:pRg st="3" end="3"/>
                                            </p:txEl>
                                          </p:spTgt>
                                        </p:tgtEl>
                                      </p:cBhvr>
                                    </p:animEffect>
                                  </p:childTnLst>
                                </p:cTn>
                              </p:par>
                              <p:par>
                                <p:cTn id="18" presetID="3" presetClass="entr" presetSubtype="5" fill="hold" nodeType="withEffect">
                                  <p:stCondLst>
                                    <p:cond delay="0"/>
                                  </p:stCondLst>
                                  <p:childTnLst>
                                    <p:set>
                                      <p:cBhvr>
                                        <p:cTn id="19" dur="1" fill="hold">
                                          <p:stCondLst>
                                            <p:cond delay="0"/>
                                          </p:stCondLst>
                                        </p:cTn>
                                        <p:tgtEl>
                                          <p:spTgt spid="208901">
                                            <p:txEl>
                                              <p:pRg st="5" end="5"/>
                                            </p:txEl>
                                          </p:spTgt>
                                        </p:tgtEl>
                                        <p:attrNameLst>
                                          <p:attrName>style.visibility</p:attrName>
                                        </p:attrNameLst>
                                      </p:cBhvr>
                                      <p:to>
                                        <p:strVal val="visible"/>
                                      </p:to>
                                    </p:set>
                                    <p:animEffect transition="in" filter="blinds(vertical)">
                                      <p:cBhvr>
                                        <p:cTn id="20" dur="2000"/>
                                        <p:tgtEl>
                                          <p:spTgt spid="208901">
                                            <p:txEl>
                                              <p:pRg st="5" end="5"/>
                                            </p:txEl>
                                          </p:spTgt>
                                        </p:tgtEl>
                                      </p:cBhvr>
                                    </p:animEffect>
                                  </p:childTnLst>
                                </p:cTn>
                              </p:par>
                              <p:par>
                                <p:cTn id="21" presetID="3" presetClass="entr" presetSubtype="5" fill="hold" nodeType="withEffect">
                                  <p:stCondLst>
                                    <p:cond delay="0"/>
                                  </p:stCondLst>
                                  <p:childTnLst>
                                    <p:set>
                                      <p:cBhvr>
                                        <p:cTn id="22" dur="1" fill="hold">
                                          <p:stCondLst>
                                            <p:cond delay="0"/>
                                          </p:stCondLst>
                                        </p:cTn>
                                        <p:tgtEl>
                                          <p:spTgt spid="208901">
                                            <p:txEl>
                                              <p:pRg st="7" end="7"/>
                                            </p:txEl>
                                          </p:spTgt>
                                        </p:tgtEl>
                                        <p:attrNameLst>
                                          <p:attrName>style.visibility</p:attrName>
                                        </p:attrNameLst>
                                      </p:cBhvr>
                                      <p:to>
                                        <p:strVal val="visible"/>
                                      </p:to>
                                    </p:set>
                                    <p:animEffect transition="in" filter="blinds(vertical)">
                                      <p:cBhvr>
                                        <p:cTn id="23" dur="2000"/>
                                        <p:tgtEl>
                                          <p:spTgt spid="208901">
                                            <p:txEl>
                                              <p:pRg st="7" end="7"/>
                                            </p:txEl>
                                          </p:spTgt>
                                        </p:tgtEl>
                                      </p:cBhvr>
                                    </p:animEffect>
                                  </p:childTnLst>
                                </p:cTn>
                              </p:par>
                              <p:par>
                                <p:cTn id="24" presetID="3" presetClass="entr" presetSubtype="5" fill="hold" nodeType="withEffect">
                                  <p:stCondLst>
                                    <p:cond delay="0"/>
                                  </p:stCondLst>
                                  <p:childTnLst>
                                    <p:set>
                                      <p:cBhvr>
                                        <p:cTn id="25" dur="1" fill="hold">
                                          <p:stCondLst>
                                            <p:cond delay="0"/>
                                          </p:stCondLst>
                                        </p:cTn>
                                        <p:tgtEl>
                                          <p:spTgt spid="208901">
                                            <p:txEl>
                                              <p:pRg st="9" end="9"/>
                                            </p:txEl>
                                          </p:spTgt>
                                        </p:tgtEl>
                                        <p:attrNameLst>
                                          <p:attrName>style.visibility</p:attrName>
                                        </p:attrNameLst>
                                      </p:cBhvr>
                                      <p:to>
                                        <p:strVal val="visible"/>
                                      </p:to>
                                    </p:set>
                                    <p:animEffect transition="in" filter="blinds(vertical)">
                                      <p:cBhvr>
                                        <p:cTn id="26" dur="2000"/>
                                        <p:tgtEl>
                                          <p:spTgt spid="20890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lgn="ctr"/>
            <a:r>
              <a:rPr lang="es-ES" sz="3200">
                <a:solidFill>
                  <a:srgbClr val="003399"/>
                </a:solidFill>
              </a:rPr>
              <a:t/>
            </a:r>
            <a:br>
              <a:rPr lang="es-ES" sz="3200">
                <a:solidFill>
                  <a:srgbClr val="003399"/>
                </a:solidFill>
              </a:rPr>
            </a:br>
            <a:r>
              <a:rPr lang="es-ES" sz="3200">
                <a:solidFill>
                  <a:srgbClr val="003399"/>
                </a:solidFill>
              </a:rPr>
              <a:t>Almacenamiento Temporal</a:t>
            </a:r>
            <a:br>
              <a:rPr lang="es-ES" sz="3200">
                <a:solidFill>
                  <a:srgbClr val="003399"/>
                </a:solidFill>
              </a:rPr>
            </a:br>
            <a:endParaRPr lang="es-ES" sz="3200">
              <a:solidFill>
                <a:srgbClr val="003399"/>
              </a:solidFill>
            </a:endParaRPr>
          </a:p>
        </p:txBody>
      </p:sp>
      <p:sp>
        <p:nvSpPr>
          <p:cNvPr id="209924" name="Rectangle 4"/>
          <p:cNvSpPr>
            <a:spLocks noGrp="1" noChangeArrowheads="1"/>
          </p:cNvSpPr>
          <p:nvPr>
            <p:ph type="body" sz="half" idx="1"/>
          </p:nvPr>
        </p:nvSpPr>
        <p:spPr>
          <a:xfrm>
            <a:off x="0" y="1281113"/>
            <a:ext cx="6370638" cy="4267200"/>
          </a:xfrm>
        </p:spPr>
        <p:txBody>
          <a:bodyPr/>
          <a:lstStyle/>
          <a:p>
            <a:pPr>
              <a:lnSpc>
                <a:spcPct val="80000"/>
              </a:lnSpc>
            </a:pPr>
            <a:endParaRPr lang="es-ES" sz="1800" b="1" i="1">
              <a:solidFill>
                <a:srgbClr val="006600"/>
              </a:solidFill>
            </a:endParaRPr>
          </a:p>
          <a:p>
            <a:pPr>
              <a:lnSpc>
                <a:spcPct val="80000"/>
              </a:lnSpc>
            </a:pPr>
            <a:r>
              <a:rPr lang="es-ES" sz="1800" b="1" i="1">
                <a:solidFill>
                  <a:srgbClr val="006600"/>
                </a:solidFill>
              </a:rPr>
              <a:t>Recipientes para desechos peatonales</a:t>
            </a:r>
          </a:p>
          <a:p>
            <a:pPr>
              <a:lnSpc>
                <a:spcPct val="80000"/>
              </a:lnSpc>
              <a:buFontTx/>
              <a:buNone/>
            </a:pPr>
            <a:endParaRPr lang="es-ES" sz="1800">
              <a:solidFill>
                <a:srgbClr val="006600"/>
              </a:solidFill>
            </a:endParaRPr>
          </a:p>
          <a:p>
            <a:pPr>
              <a:lnSpc>
                <a:spcPct val="80000"/>
              </a:lnSpc>
              <a:buFontTx/>
              <a:buNone/>
            </a:pPr>
            <a:r>
              <a:rPr lang="es-ES" sz="1800">
                <a:solidFill>
                  <a:srgbClr val="006600"/>
                </a:solidFill>
              </a:rPr>
              <a:t>      </a:t>
            </a:r>
          </a:p>
          <a:p>
            <a:pPr>
              <a:lnSpc>
                <a:spcPct val="80000"/>
              </a:lnSpc>
              <a:buFontTx/>
              <a:buNone/>
            </a:pPr>
            <a:endParaRPr lang="es-ES" sz="1800" i="1">
              <a:solidFill>
                <a:srgbClr val="006600"/>
              </a:solidFill>
            </a:endParaRPr>
          </a:p>
          <a:p>
            <a:pPr>
              <a:lnSpc>
                <a:spcPct val="80000"/>
              </a:lnSpc>
            </a:pPr>
            <a:r>
              <a:rPr lang="es-ES" sz="1800" b="1" i="1">
                <a:solidFill>
                  <a:srgbClr val="006600"/>
                </a:solidFill>
              </a:rPr>
              <a:t>Almacenamiento en domicilios</a:t>
            </a:r>
          </a:p>
          <a:p>
            <a:pPr>
              <a:lnSpc>
                <a:spcPct val="80000"/>
              </a:lnSpc>
              <a:buFontTx/>
              <a:buNone/>
            </a:pPr>
            <a:endParaRPr lang="es-ES" sz="1800" b="1" i="1">
              <a:solidFill>
                <a:srgbClr val="006600"/>
              </a:solidFill>
            </a:endParaRPr>
          </a:p>
          <a:p>
            <a:pPr>
              <a:lnSpc>
                <a:spcPct val="80000"/>
              </a:lnSpc>
            </a:pPr>
            <a:endParaRPr lang="es-ES" sz="1800" b="1" i="1">
              <a:solidFill>
                <a:srgbClr val="006600"/>
              </a:solidFill>
            </a:endParaRPr>
          </a:p>
          <a:p>
            <a:pPr>
              <a:lnSpc>
                <a:spcPct val="80000"/>
              </a:lnSpc>
              <a:buFontTx/>
              <a:buNone/>
            </a:pPr>
            <a:endParaRPr lang="es-ES" sz="1800" b="1" i="1">
              <a:solidFill>
                <a:srgbClr val="006600"/>
              </a:solidFill>
            </a:endParaRPr>
          </a:p>
          <a:p>
            <a:pPr>
              <a:lnSpc>
                <a:spcPct val="80000"/>
              </a:lnSpc>
            </a:pPr>
            <a:r>
              <a:rPr lang="es-ES" sz="1800" b="1" i="1">
                <a:solidFill>
                  <a:srgbClr val="006600"/>
                </a:solidFill>
              </a:rPr>
              <a:t>Almacenamiento para comerciantes de mercados</a:t>
            </a:r>
          </a:p>
          <a:p>
            <a:pPr>
              <a:lnSpc>
                <a:spcPct val="80000"/>
              </a:lnSpc>
              <a:buFontTx/>
              <a:buNone/>
            </a:pPr>
            <a:r>
              <a:rPr lang="es-ES" sz="1800">
                <a:solidFill>
                  <a:srgbClr val="006600"/>
                </a:solidFill>
              </a:rPr>
              <a:t>.</a:t>
            </a:r>
          </a:p>
          <a:p>
            <a:pPr>
              <a:lnSpc>
                <a:spcPct val="80000"/>
              </a:lnSpc>
              <a:buFontTx/>
              <a:buNone/>
            </a:pPr>
            <a:endParaRPr lang="es-ES" sz="1800">
              <a:solidFill>
                <a:srgbClr val="006600"/>
              </a:solidFill>
            </a:endParaRPr>
          </a:p>
          <a:p>
            <a:pPr>
              <a:lnSpc>
                <a:spcPct val="80000"/>
              </a:lnSpc>
              <a:buFontTx/>
              <a:buNone/>
            </a:pPr>
            <a:endParaRPr lang="es-ES" sz="1800">
              <a:solidFill>
                <a:srgbClr val="006600"/>
              </a:solidFill>
            </a:endParaRPr>
          </a:p>
          <a:p>
            <a:pPr>
              <a:lnSpc>
                <a:spcPct val="80000"/>
              </a:lnSpc>
            </a:pPr>
            <a:r>
              <a:rPr lang="es-ES" sz="1800" b="1">
                <a:solidFill>
                  <a:srgbClr val="006600"/>
                </a:solidFill>
              </a:rPr>
              <a:t>Almacenamiento en fuentes de gran generación</a:t>
            </a:r>
          </a:p>
          <a:p>
            <a:pPr>
              <a:lnSpc>
                <a:spcPct val="80000"/>
              </a:lnSpc>
              <a:buFontTx/>
              <a:buNone/>
            </a:pPr>
            <a:endParaRPr lang="es-ES" sz="1800" b="1">
              <a:solidFill>
                <a:srgbClr val="006600"/>
              </a:solidFill>
            </a:endParaRPr>
          </a:p>
          <a:p>
            <a:pPr>
              <a:lnSpc>
                <a:spcPct val="80000"/>
              </a:lnSpc>
            </a:pPr>
            <a:endParaRPr lang="es-ES" sz="1800" b="1">
              <a:solidFill>
                <a:srgbClr val="006600"/>
              </a:solidFill>
            </a:endParaRPr>
          </a:p>
          <a:p>
            <a:pPr>
              <a:lnSpc>
                <a:spcPct val="80000"/>
              </a:lnSpc>
              <a:buFontTx/>
              <a:buNone/>
            </a:pPr>
            <a:endParaRPr lang="es-ES" sz="1800" b="1">
              <a:solidFill>
                <a:srgbClr val="006600"/>
              </a:solidFill>
            </a:endParaRPr>
          </a:p>
          <a:p>
            <a:pPr>
              <a:lnSpc>
                <a:spcPct val="80000"/>
              </a:lnSpc>
            </a:pPr>
            <a:r>
              <a:rPr lang="es-ES" sz="1800" b="1">
                <a:solidFill>
                  <a:srgbClr val="006600"/>
                </a:solidFill>
              </a:rPr>
              <a:t>Almacenamiento en los establecimientos de salud</a:t>
            </a:r>
            <a:endParaRPr lang="es-ES" sz="1800">
              <a:solidFill>
                <a:srgbClr val="006600"/>
              </a:solidFill>
            </a:endParaRPr>
          </a:p>
          <a:p>
            <a:pPr>
              <a:lnSpc>
                <a:spcPct val="80000"/>
              </a:lnSpc>
              <a:buFontTx/>
              <a:buNone/>
            </a:pPr>
            <a:endParaRPr lang="es-ES" sz="2000" i="1">
              <a:solidFill>
                <a:srgbClr val="006600"/>
              </a:solidFill>
            </a:endParaRPr>
          </a:p>
        </p:txBody>
      </p:sp>
      <p:pic>
        <p:nvPicPr>
          <p:cNvPr id="209927" name="Picture 7" descr="DSCF0788"/>
          <p:cNvPicPr>
            <a:picLocks noChangeAspect="1" noChangeArrowheads="1"/>
          </p:cNvPicPr>
          <p:nvPr>
            <p:ph sz="half" idx="2"/>
          </p:nvPr>
        </p:nvPicPr>
        <p:blipFill>
          <a:blip r:embed="rId2"/>
          <a:srcRect/>
          <a:stretch>
            <a:fillRect/>
          </a:stretch>
        </p:blipFill>
        <p:spPr>
          <a:xfrm>
            <a:off x="6446838" y="1433513"/>
            <a:ext cx="2035175" cy="2743200"/>
          </a:xfrm>
          <a:noFill/>
          <a:ln w="38100">
            <a:solidFill>
              <a:srgbClr val="000000"/>
            </a:solidFill>
          </a:ln>
        </p:spPr>
      </p:pic>
      <p:pic>
        <p:nvPicPr>
          <p:cNvPr id="209929" name="Picture 9" descr="FOTOS BIOPELIGROSOS 005"/>
          <p:cNvPicPr>
            <a:picLocks noChangeAspect="1" noChangeArrowheads="1"/>
          </p:cNvPicPr>
          <p:nvPr/>
        </p:nvPicPr>
        <p:blipFill>
          <a:blip r:embed="rId3" cstate="print"/>
          <a:srcRect l="29730" t="7210" r="16216"/>
          <a:stretch>
            <a:fillRect/>
          </a:stretch>
        </p:blipFill>
        <p:spPr bwMode="auto">
          <a:xfrm>
            <a:off x="7894638" y="4635500"/>
            <a:ext cx="1928812" cy="2124075"/>
          </a:xfrm>
          <a:prstGeom prst="rect">
            <a:avLst/>
          </a:prstGeom>
          <a:noFill/>
          <a:ln w="50800">
            <a:solidFill>
              <a:srgbClr val="FF3300"/>
            </a:solidFill>
            <a:miter lim="800000"/>
            <a:headEnd/>
            <a:tailEnd/>
          </a:ln>
        </p:spPr>
      </p:pic>
      <p:sp>
        <p:nvSpPr>
          <p:cNvPr id="209930" name="AutoShape 10">
            <a:hlinkClick r:id="rId4" action="ppaction://hlinksldjump" highlightClick="1"/>
          </p:cNvPr>
          <p:cNvSpPr>
            <a:spLocks noChangeArrowheads="1"/>
          </p:cNvSpPr>
          <p:nvPr/>
        </p:nvSpPr>
        <p:spPr bwMode="auto">
          <a:xfrm>
            <a:off x="9342438" y="6843713"/>
            <a:ext cx="609600" cy="5334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922"/>
                                        </p:tgtEl>
                                        <p:attrNameLst>
                                          <p:attrName>style.visibility</p:attrName>
                                        </p:attrNameLst>
                                      </p:cBhvr>
                                      <p:to>
                                        <p:strVal val="visible"/>
                                      </p:to>
                                    </p:set>
                                    <p:animEffect transition="in" filter="fade">
                                      <p:cBhvr>
                                        <p:cTn id="7" dur="2000"/>
                                        <p:tgtEl>
                                          <p:spTgt spid="2099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 fill="hold">
                                          <p:stCondLst>
                                            <p:cond delay="0"/>
                                          </p:stCondLst>
                                        </p:cTn>
                                        <p:tgtEl>
                                          <p:spTgt spid="209924">
                                            <p:txEl>
                                              <p:pRg st="1" end="1"/>
                                            </p:txEl>
                                          </p:spTgt>
                                        </p:tgtEl>
                                        <p:attrNameLst>
                                          <p:attrName>style.visibility</p:attrName>
                                        </p:attrNameLst>
                                      </p:cBhvr>
                                      <p:to>
                                        <p:strVal val="visible"/>
                                      </p:to>
                                    </p:set>
                                    <p:anim calcmode="lin" valueType="num">
                                      <p:cBhvr additive="base">
                                        <p:cTn id="12" dur="5000" fill="hold"/>
                                        <p:tgtEl>
                                          <p:spTgt spid="209924">
                                            <p:txEl>
                                              <p:pRg st="1" end="1"/>
                                            </p:txEl>
                                          </p:spTgt>
                                        </p:tgtEl>
                                        <p:attrNameLst>
                                          <p:attrName>ppt_x</p:attrName>
                                        </p:attrNameLst>
                                      </p:cBhvr>
                                      <p:tavLst>
                                        <p:tav tm="0">
                                          <p:val>
                                            <p:strVal val="1+#ppt_w/2"/>
                                          </p:val>
                                        </p:tav>
                                        <p:tav tm="100000">
                                          <p:val>
                                            <p:strVal val="#ppt_x"/>
                                          </p:val>
                                        </p:tav>
                                      </p:tavLst>
                                    </p:anim>
                                    <p:anim calcmode="lin" valueType="num">
                                      <p:cBhvr additive="base">
                                        <p:cTn id="13" dur="5000" fill="hold"/>
                                        <p:tgtEl>
                                          <p:spTgt spid="209924">
                                            <p:txEl>
                                              <p:pRg st="1" end="1"/>
                                            </p:txEl>
                                          </p:spTgt>
                                        </p:tgtEl>
                                        <p:attrNameLst>
                                          <p:attrName>ppt_y</p:attrName>
                                        </p:attrNameLst>
                                      </p:cBhvr>
                                      <p:tavLst>
                                        <p:tav tm="0">
                                          <p:val>
                                            <p:strVal val="#ppt_y"/>
                                          </p:val>
                                        </p:tav>
                                        <p:tav tm="100000">
                                          <p:val>
                                            <p:strVal val="#ppt_y"/>
                                          </p:val>
                                        </p:tav>
                                      </p:tavLst>
                                    </p:anim>
                                  </p:childTnLst>
                                </p:cTn>
                              </p:par>
                              <p:par>
                                <p:cTn id="14" presetID="7" presetClass="entr" presetSubtype="2" fill="hold" nodeType="withEffect">
                                  <p:stCondLst>
                                    <p:cond delay="0"/>
                                  </p:stCondLst>
                                  <p:childTnLst>
                                    <p:set>
                                      <p:cBhvr>
                                        <p:cTn id="15" dur="1" fill="hold">
                                          <p:stCondLst>
                                            <p:cond delay="0"/>
                                          </p:stCondLst>
                                        </p:cTn>
                                        <p:tgtEl>
                                          <p:spTgt spid="209924">
                                            <p:txEl>
                                              <p:pRg st="3" end="3"/>
                                            </p:txEl>
                                          </p:spTgt>
                                        </p:tgtEl>
                                        <p:attrNameLst>
                                          <p:attrName>style.visibility</p:attrName>
                                        </p:attrNameLst>
                                      </p:cBhvr>
                                      <p:to>
                                        <p:strVal val="visible"/>
                                      </p:to>
                                    </p:set>
                                    <p:anim calcmode="lin" valueType="num">
                                      <p:cBhvr additive="base">
                                        <p:cTn id="16" dur="5000" fill="hold"/>
                                        <p:tgtEl>
                                          <p:spTgt spid="209924">
                                            <p:txEl>
                                              <p:pRg st="3" end="3"/>
                                            </p:txEl>
                                          </p:spTgt>
                                        </p:tgtEl>
                                        <p:attrNameLst>
                                          <p:attrName>ppt_x</p:attrName>
                                        </p:attrNameLst>
                                      </p:cBhvr>
                                      <p:tavLst>
                                        <p:tav tm="0">
                                          <p:val>
                                            <p:strVal val="1+#ppt_w/2"/>
                                          </p:val>
                                        </p:tav>
                                        <p:tav tm="100000">
                                          <p:val>
                                            <p:strVal val="#ppt_x"/>
                                          </p:val>
                                        </p:tav>
                                      </p:tavLst>
                                    </p:anim>
                                    <p:anim calcmode="lin" valueType="num">
                                      <p:cBhvr additive="base">
                                        <p:cTn id="17" dur="5000" fill="hold"/>
                                        <p:tgtEl>
                                          <p:spTgt spid="209924">
                                            <p:txEl>
                                              <p:pRg st="3" end="3"/>
                                            </p:txEl>
                                          </p:spTgt>
                                        </p:tgtEl>
                                        <p:attrNameLst>
                                          <p:attrName>ppt_y</p:attrName>
                                        </p:attrNameLst>
                                      </p:cBhvr>
                                      <p:tavLst>
                                        <p:tav tm="0">
                                          <p:val>
                                            <p:strVal val="#ppt_y"/>
                                          </p:val>
                                        </p:tav>
                                        <p:tav tm="100000">
                                          <p:val>
                                            <p:strVal val="#ppt_y"/>
                                          </p:val>
                                        </p:tav>
                                      </p:tavLst>
                                    </p:anim>
                                  </p:childTnLst>
                                </p:cTn>
                              </p:par>
                              <p:par>
                                <p:cTn id="18" presetID="7" presetClass="entr" presetSubtype="2" fill="hold" nodeType="withEffect">
                                  <p:stCondLst>
                                    <p:cond delay="0"/>
                                  </p:stCondLst>
                                  <p:childTnLst>
                                    <p:set>
                                      <p:cBhvr>
                                        <p:cTn id="19" dur="1" fill="hold">
                                          <p:stCondLst>
                                            <p:cond delay="0"/>
                                          </p:stCondLst>
                                        </p:cTn>
                                        <p:tgtEl>
                                          <p:spTgt spid="209924">
                                            <p:txEl>
                                              <p:pRg st="5" end="5"/>
                                            </p:txEl>
                                          </p:spTgt>
                                        </p:tgtEl>
                                        <p:attrNameLst>
                                          <p:attrName>style.visibility</p:attrName>
                                        </p:attrNameLst>
                                      </p:cBhvr>
                                      <p:to>
                                        <p:strVal val="visible"/>
                                      </p:to>
                                    </p:set>
                                    <p:anim calcmode="lin" valueType="num">
                                      <p:cBhvr additive="base">
                                        <p:cTn id="20" dur="5000" fill="hold"/>
                                        <p:tgtEl>
                                          <p:spTgt spid="209924">
                                            <p:txEl>
                                              <p:pRg st="5" end="5"/>
                                            </p:txEl>
                                          </p:spTgt>
                                        </p:tgtEl>
                                        <p:attrNameLst>
                                          <p:attrName>ppt_x</p:attrName>
                                        </p:attrNameLst>
                                      </p:cBhvr>
                                      <p:tavLst>
                                        <p:tav tm="0">
                                          <p:val>
                                            <p:strVal val="1+#ppt_w/2"/>
                                          </p:val>
                                        </p:tav>
                                        <p:tav tm="100000">
                                          <p:val>
                                            <p:strVal val="#ppt_x"/>
                                          </p:val>
                                        </p:tav>
                                      </p:tavLst>
                                    </p:anim>
                                    <p:anim calcmode="lin" valueType="num">
                                      <p:cBhvr additive="base">
                                        <p:cTn id="21" dur="5000" fill="hold"/>
                                        <p:tgtEl>
                                          <p:spTgt spid="209924">
                                            <p:txEl>
                                              <p:pRg st="5" end="5"/>
                                            </p:txEl>
                                          </p:spTgt>
                                        </p:tgtEl>
                                        <p:attrNameLst>
                                          <p:attrName>ppt_y</p:attrName>
                                        </p:attrNameLst>
                                      </p:cBhvr>
                                      <p:tavLst>
                                        <p:tav tm="0">
                                          <p:val>
                                            <p:strVal val="#ppt_y"/>
                                          </p:val>
                                        </p:tav>
                                        <p:tav tm="100000">
                                          <p:val>
                                            <p:strVal val="#ppt_y"/>
                                          </p:val>
                                        </p:tav>
                                      </p:tavLst>
                                    </p:anim>
                                  </p:childTnLst>
                                </p:cTn>
                              </p:par>
                              <p:par>
                                <p:cTn id="22" presetID="7" presetClass="entr" presetSubtype="2" fill="hold" nodeType="withEffect">
                                  <p:stCondLst>
                                    <p:cond delay="0"/>
                                  </p:stCondLst>
                                  <p:childTnLst>
                                    <p:set>
                                      <p:cBhvr>
                                        <p:cTn id="23" dur="1" fill="hold">
                                          <p:stCondLst>
                                            <p:cond delay="0"/>
                                          </p:stCondLst>
                                        </p:cTn>
                                        <p:tgtEl>
                                          <p:spTgt spid="209924">
                                            <p:txEl>
                                              <p:pRg st="9" end="9"/>
                                            </p:txEl>
                                          </p:spTgt>
                                        </p:tgtEl>
                                        <p:attrNameLst>
                                          <p:attrName>style.visibility</p:attrName>
                                        </p:attrNameLst>
                                      </p:cBhvr>
                                      <p:to>
                                        <p:strVal val="visible"/>
                                      </p:to>
                                    </p:set>
                                    <p:anim calcmode="lin" valueType="num">
                                      <p:cBhvr additive="base">
                                        <p:cTn id="24" dur="5000" fill="hold"/>
                                        <p:tgtEl>
                                          <p:spTgt spid="209924">
                                            <p:txEl>
                                              <p:pRg st="9" end="9"/>
                                            </p:txEl>
                                          </p:spTgt>
                                        </p:tgtEl>
                                        <p:attrNameLst>
                                          <p:attrName>ppt_x</p:attrName>
                                        </p:attrNameLst>
                                      </p:cBhvr>
                                      <p:tavLst>
                                        <p:tav tm="0">
                                          <p:val>
                                            <p:strVal val="1+#ppt_w/2"/>
                                          </p:val>
                                        </p:tav>
                                        <p:tav tm="100000">
                                          <p:val>
                                            <p:strVal val="#ppt_x"/>
                                          </p:val>
                                        </p:tav>
                                      </p:tavLst>
                                    </p:anim>
                                    <p:anim calcmode="lin" valueType="num">
                                      <p:cBhvr additive="base">
                                        <p:cTn id="25" dur="5000" fill="hold"/>
                                        <p:tgtEl>
                                          <p:spTgt spid="209924">
                                            <p:txEl>
                                              <p:pRg st="9" end="9"/>
                                            </p:txEl>
                                          </p:spTgt>
                                        </p:tgtEl>
                                        <p:attrNameLst>
                                          <p:attrName>ppt_y</p:attrName>
                                        </p:attrNameLst>
                                      </p:cBhvr>
                                      <p:tavLst>
                                        <p:tav tm="0">
                                          <p:val>
                                            <p:strVal val="#ppt_y"/>
                                          </p:val>
                                        </p:tav>
                                        <p:tav tm="100000">
                                          <p:val>
                                            <p:strVal val="#ppt_y"/>
                                          </p:val>
                                        </p:tav>
                                      </p:tavLst>
                                    </p:anim>
                                  </p:childTnLst>
                                </p:cTn>
                              </p:par>
                              <p:par>
                                <p:cTn id="26" presetID="7" presetClass="entr" presetSubtype="2" fill="hold" nodeType="withEffect">
                                  <p:stCondLst>
                                    <p:cond delay="0"/>
                                  </p:stCondLst>
                                  <p:childTnLst>
                                    <p:set>
                                      <p:cBhvr>
                                        <p:cTn id="27" dur="1" fill="hold">
                                          <p:stCondLst>
                                            <p:cond delay="0"/>
                                          </p:stCondLst>
                                        </p:cTn>
                                        <p:tgtEl>
                                          <p:spTgt spid="209924">
                                            <p:txEl>
                                              <p:pRg st="10" end="10"/>
                                            </p:txEl>
                                          </p:spTgt>
                                        </p:tgtEl>
                                        <p:attrNameLst>
                                          <p:attrName>style.visibility</p:attrName>
                                        </p:attrNameLst>
                                      </p:cBhvr>
                                      <p:to>
                                        <p:strVal val="visible"/>
                                      </p:to>
                                    </p:set>
                                    <p:anim calcmode="lin" valueType="num">
                                      <p:cBhvr additive="base">
                                        <p:cTn id="28" dur="5000" fill="hold"/>
                                        <p:tgtEl>
                                          <p:spTgt spid="209924">
                                            <p:txEl>
                                              <p:pRg st="10" end="10"/>
                                            </p:txEl>
                                          </p:spTgt>
                                        </p:tgtEl>
                                        <p:attrNameLst>
                                          <p:attrName>ppt_x</p:attrName>
                                        </p:attrNameLst>
                                      </p:cBhvr>
                                      <p:tavLst>
                                        <p:tav tm="0">
                                          <p:val>
                                            <p:strVal val="1+#ppt_w/2"/>
                                          </p:val>
                                        </p:tav>
                                        <p:tav tm="100000">
                                          <p:val>
                                            <p:strVal val="#ppt_x"/>
                                          </p:val>
                                        </p:tav>
                                      </p:tavLst>
                                    </p:anim>
                                    <p:anim calcmode="lin" valueType="num">
                                      <p:cBhvr additive="base">
                                        <p:cTn id="29" dur="5000" fill="hold"/>
                                        <p:tgtEl>
                                          <p:spTgt spid="209924">
                                            <p:txEl>
                                              <p:pRg st="10" end="10"/>
                                            </p:txEl>
                                          </p:spTgt>
                                        </p:tgtEl>
                                        <p:attrNameLst>
                                          <p:attrName>ppt_y</p:attrName>
                                        </p:attrNameLst>
                                      </p:cBhvr>
                                      <p:tavLst>
                                        <p:tav tm="0">
                                          <p:val>
                                            <p:strVal val="#ppt_y"/>
                                          </p:val>
                                        </p:tav>
                                        <p:tav tm="100000">
                                          <p:val>
                                            <p:strVal val="#ppt_y"/>
                                          </p:val>
                                        </p:tav>
                                      </p:tavLst>
                                    </p:anim>
                                  </p:childTnLst>
                                </p:cTn>
                              </p:par>
                              <p:par>
                                <p:cTn id="30" presetID="7" presetClass="entr" presetSubtype="2" fill="hold" nodeType="withEffect">
                                  <p:stCondLst>
                                    <p:cond delay="0"/>
                                  </p:stCondLst>
                                  <p:childTnLst>
                                    <p:set>
                                      <p:cBhvr>
                                        <p:cTn id="31" dur="1" fill="hold">
                                          <p:stCondLst>
                                            <p:cond delay="0"/>
                                          </p:stCondLst>
                                        </p:cTn>
                                        <p:tgtEl>
                                          <p:spTgt spid="209924">
                                            <p:txEl>
                                              <p:pRg st="13" end="13"/>
                                            </p:txEl>
                                          </p:spTgt>
                                        </p:tgtEl>
                                        <p:attrNameLst>
                                          <p:attrName>style.visibility</p:attrName>
                                        </p:attrNameLst>
                                      </p:cBhvr>
                                      <p:to>
                                        <p:strVal val="visible"/>
                                      </p:to>
                                    </p:set>
                                    <p:anim calcmode="lin" valueType="num">
                                      <p:cBhvr additive="base">
                                        <p:cTn id="32" dur="5000" fill="hold"/>
                                        <p:tgtEl>
                                          <p:spTgt spid="209924">
                                            <p:txEl>
                                              <p:pRg st="13" end="13"/>
                                            </p:txEl>
                                          </p:spTgt>
                                        </p:tgtEl>
                                        <p:attrNameLst>
                                          <p:attrName>ppt_x</p:attrName>
                                        </p:attrNameLst>
                                      </p:cBhvr>
                                      <p:tavLst>
                                        <p:tav tm="0">
                                          <p:val>
                                            <p:strVal val="1+#ppt_w/2"/>
                                          </p:val>
                                        </p:tav>
                                        <p:tav tm="100000">
                                          <p:val>
                                            <p:strVal val="#ppt_x"/>
                                          </p:val>
                                        </p:tav>
                                      </p:tavLst>
                                    </p:anim>
                                    <p:anim calcmode="lin" valueType="num">
                                      <p:cBhvr additive="base">
                                        <p:cTn id="33" dur="5000" fill="hold"/>
                                        <p:tgtEl>
                                          <p:spTgt spid="209924">
                                            <p:txEl>
                                              <p:pRg st="13" end="13"/>
                                            </p:txEl>
                                          </p:spTgt>
                                        </p:tgtEl>
                                        <p:attrNameLst>
                                          <p:attrName>ppt_y</p:attrName>
                                        </p:attrNameLst>
                                      </p:cBhvr>
                                      <p:tavLst>
                                        <p:tav tm="0">
                                          <p:val>
                                            <p:strVal val="#ppt_y"/>
                                          </p:val>
                                        </p:tav>
                                        <p:tav tm="100000">
                                          <p:val>
                                            <p:strVal val="#ppt_y"/>
                                          </p:val>
                                        </p:tav>
                                      </p:tavLst>
                                    </p:anim>
                                  </p:childTnLst>
                                </p:cTn>
                              </p:par>
                              <p:par>
                                <p:cTn id="34" presetID="7" presetClass="entr" presetSubtype="2" fill="hold" nodeType="withEffect">
                                  <p:stCondLst>
                                    <p:cond delay="0"/>
                                  </p:stCondLst>
                                  <p:childTnLst>
                                    <p:set>
                                      <p:cBhvr>
                                        <p:cTn id="35" dur="1" fill="hold">
                                          <p:stCondLst>
                                            <p:cond delay="0"/>
                                          </p:stCondLst>
                                        </p:cTn>
                                        <p:tgtEl>
                                          <p:spTgt spid="209924">
                                            <p:txEl>
                                              <p:pRg st="17" end="17"/>
                                            </p:txEl>
                                          </p:spTgt>
                                        </p:tgtEl>
                                        <p:attrNameLst>
                                          <p:attrName>style.visibility</p:attrName>
                                        </p:attrNameLst>
                                      </p:cBhvr>
                                      <p:to>
                                        <p:strVal val="visible"/>
                                      </p:to>
                                    </p:set>
                                    <p:anim calcmode="lin" valueType="num">
                                      <p:cBhvr additive="base">
                                        <p:cTn id="36" dur="5000" fill="hold"/>
                                        <p:tgtEl>
                                          <p:spTgt spid="209924">
                                            <p:txEl>
                                              <p:pRg st="17" end="17"/>
                                            </p:txEl>
                                          </p:spTgt>
                                        </p:tgtEl>
                                        <p:attrNameLst>
                                          <p:attrName>ppt_x</p:attrName>
                                        </p:attrNameLst>
                                      </p:cBhvr>
                                      <p:tavLst>
                                        <p:tav tm="0">
                                          <p:val>
                                            <p:strVal val="1+#ppt_w/2"/>
                                          </p:val>
                                        </p:tav>
                                        <p:tav tm="100000">
                                          <p:val>
                                            <p:strVal val="#ppt_x"/>
                                          </p:val>
                                        </p:tav>
                                      </p:tavLst>
                                    </p:anim>
                                    <p:anim calcmode="lin" valueType="num">
                                      <p:cBhvr additive="base">
                                        <p:cTn id="37" dur="5000" fill="hold"/>
                                        <p:tgtEl>
                                          <p:spTgt spid="209924">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3" presetClass="entr" presetSubtype="32" fill="hold" nodeType="clickEffect">
                                  <p:stCondLst>
                                    <p:cond delay="0"/>
                                  </p:stCondLst>
                                  <p:childTnLst>
                                    <p:set>
                                      <p:cBhvr>
                                        <p:cTn id="41" dur="1" fill="hold">
                                          <p:stCondLst>
                                            <p:cond delay="0"/>
                                          </p:stCondLst>
                                        </p:cTn>
                                        <p:tgtEl>
                                          <p:spTgt spid="209927"/>
                                        </p:tgtEl>
                                        <p:attrNameLst>
                                          <p:attrName>style.visibility</p:attrName>
                                        </p:attrNameLst>
                                      </p:cBhvr>
                                      <p:to>
                                        <p:strVal val="visible"/>
                                      </p:to>
                                    </p:set>
                                    <p:animEffect transition="in" filter="plus(out)">
                                      <p:cBhvr>
                                        <p:cTn id="42" dur="2000"/>
                                        <p:tgtEl>
                                          <p:spTgt spid="209927"/>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209929"/>
                                        </p:tgtEl>
                                        <p:attrNameLst>
                                          <p:attrName>style.visibility</p:attrName>
                                        </p:attrNameLst>
                                      </p:cBhvr>
                                      <p:to>
                                        <p:strVal val="visible"/>
                                      </p:to>
                                    </p:set>
                                    <p:animEffect transition="in" filter="plus(in)">
                                      <p:cBhvr>
                                        <p:cTn id="47" dur="2000"/>
                                        <p:tgtEl>
                                          <p:spTgt spid="209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a:r>
              <a:rPr lang="es-ES" sz="3200">
                <a:solidFill>
                  <a:srgbClr val="003399"/>
                </a:solidFill>
              </a:rPr>
              <a:t/>
            </a:r>
            <a:br>
              <a:rPr lang="es-ES" sz="3200">
                <a:solidFill>
                  <a:srgbClr val="003399"/>
                </a:solidFill>
              </a:rPr>
            </a:br>
            <a:r>
              <a:rPr lang="es-ES" sz="3200">
                <a:solidFill>
                  <a:srgbClr val="003399"/>
                </a:solidFill>
              </a:rPr>
              <a:t>Barrido y Limpieza de Vías y Áreas Públicas</a:t>
            </a:r>
            <a:br>
              <a:rPr lang="es-ES" sz="3200">
                <a:solidFill>
                  <a:srgbClr val="003399"/>
                </a:solidFill>
              </a:rPr>
            </a:br>
            <a:endParaRPr lang="es-ES" sz="3200">
              <a:solidFill>
                <a:srgbClr val="003399"/>
              </a:solidFill>
            </a:endParaRPr>
          </a:p>
        </p:txBody>
      </p:sp>
      <p:sp>
        <p:nvSpPr>
          <p:cNvPr id="210947" name="Rectangle 3"/>
          <p:cNvSpPr>
            <a:spLocks noGrp="1" noChangeArrowheads="1"/>
          </p:cNvSpPr>
          <p:nvPr>
            <p:ph type="body" idx="1"/>
          </p:nvPr>
        </p:nvSpPr>
        <p:spPr/>
        <p:txBody>
          <a:bodyPr/>
          <a:lstStyle/>
          <a:p>
            <a:pPr>
              <a:lnSpc>
                <a:spcPct val="90000"/>
              </a:lnSpc>
            </a:pPr>
            <a:r>
              <a:rPr lang="es-ES" sz="2300">
                <a:solidFill>
                  <a:srgbClr val="006600"/>
                </a:solidFill>
              </a:rPr>
              <a:t>Personal requerido</a:t>
            </a:r>
          </a:p>
          <a:p>
            <a:pPr>
              <a:lnSpc>
                <a:spcPct val="90000"/>
              </a:lnSpc>
              <a:buFontTx/>
              <a:buNone/>
            </a:pPr>
            <a:endParaRPr lang="es-ES" sz="2300">
              <a:solidFill>
                <a:srgbClr val="006600"/>
              </a:solidFill>
            </a:endParaRPr>
          </a:p>
          <a:p>
            <a:pPr lvl="1">
              <a:lnSpc>
                <a:spcPct val="90000"/>
              </a:lnSpc>
            </a:pPr>
            <a:r>
              <a:rPr lang="es-ES" sz="2000">
                <a:solidFill>
                  <a:srgbClr val="006600"/>
                </a:solidFill>
              </a:rPr>
              <a:t>Machala		97   obreros</a:t>
            </a:r>
          </a:p>
          <a:p>
            <a:pPr lvl="1">
              <a:lnSpc>
                <a:spcPct val="90000"/>
              </a:lnSpc>
            </a:pPr>
            <a:r>
              <a:rPr lang="es-ES" sz="2000">
                <a:solidFill>
                  <a:srgbClr val="006600"/>
                </a:solidFill>
              </a:rPr>
              <a:t>Pasaje 		19   obreros</a:t>
            </a:r>
          </a:p>
          <a:p>
            <a:pPr lvl="1">
              <a:lnSpc>
                <a:spcPct val="90000"/>
              </a:lnSpc>
            </a:pPr>
            <a:r>
              <a:rPr lang="es-ES" sz="2000">
                <a:solidFill>
                  <a:srgbClr val="006600"/>
                </a:solidFill>
              </a:rPr>
              <a:t>El Guabo 		  7   obreros</a:t>
            </a:r>
          </a:p>
          <a:p>
            <a:pPr lvl="1">
              <a:lnSpc>
                <a:spcPct val="90000"/>
              </a:lnSpc>
              <a:buFontTx/>
              <a:buNone/>
            </a:pPr>
            <a:endParaRPr lang="es-ES" sz="2000">
              <a:solidFill>
                <a:srgbClr val="006600"/>
              </a:solidFill>
            </a:endParaRPr>
          </a:p>
          <a:p>
            <a:pPr>
              <a:lnSpc>
                <a:spcPct val="90000"/>
              </a:lnSpc>
            </a:pPr>
            <a:r>
              <a:rPr lang="es-ES" sz="2300">
                <a:solidFill>
                  <a:srgbClr val="006600"/>
                </a:solidFill>
              </a:rPr>
              <a:t>Accesorios y herramientas</a:t>
            </a:r>
          </a:p>
          <a:p>
            <a:pPr>
              <a:lnSpc>
                <a:spcPct val="90000"/>
              </a:lnSpc>
            </a:pPr>
            <a:endParaRPr lang="es-ES" sz="2300">
              <a:solidFill>
                <a:srgbClr val="006600"/>
              </a:solidFill>
            </a:endParaRPr>
          </a:p>
          <a:p>
            <a:pPr lvl="1">
              <a:lnSpc>
                <a:spcPct val="90000"/>
              </a:lnSpc>
            </a:pPr>
            <a:r>
              <a:rPr lang="es-ES" sz="2000">
                <a:solidFill>
                  <a:srgbClr val="006600"/>
                </a:solidFill>
              </a:rPr>
              <a:t>Carretilla provista de un tanque de 55 galones por cada dos obreros</a:t>
            </a:r>
          </a:p>
          <a:p>
            <a:pPr lvl="1">
              <a:lnSpc>
                <a:spcPct val="90000"/>
              </a:lnSpc>
            </a:pPr>
            <a:r>
              <a:rPr lang="es-ES" sz="2000">
                <a:solidFill>
                  <a:srgbClr val="006600"/>
                </a:solidFill>
              </a:rPr>
              <a:t>Escobas y los recogedores necesarios. </a:t>
            </a:r>
          </a:p>
          <a:p>
            <a:pPr>
              <a:lnSpc>
                <a:spcPct val="90000"/>
              </a:lnSpc>
            </a:pPr>
            <a:endParaRPr lang="es-ES" sz="2300">
              <a:solidFill>
                <a:srgbClr val="006600"/>
              </a:solidFill>
            </a:endParaRPr>
          </a:p>
          <a:p>
            <a:pPr algn="ctr">
              <a:lnSpc>
                <a:spcPct val="90000"/>
              </a:lnSpc>
              <a:buFontTx/>
              <a:buNone/>
            </a:pPr>
            <a:r>
              <a:rPr lang="es-ES" sz="2300">
                <a:solidFill>
                  <a:srgbClr val="006600"/>
                </a:solidFill>
              </a:rPr>
              <a:t>Al personal de barrido se le deberá dotar de equipos de protección personal. </a:t>
            </a:r>
          </a:p>
        </p:txBody>
      </p:sp>
      <p:sp>
        <p:nvSpPr>
          <p:cNvPr id="210948" name="AutoShape 4">
            <a:hlinkClick r:id="rId2" action="ppaction://hlinksldjump" highlightClick="1"/>
          </p:cNvPr>
          <p:cNvSpPr>
            <a:spLocks noChangeArrowheads="1"/>
          </p:cNvSpPr>
          <p:nvPr/>
        </p:nvSpPr>
        <p:spPr bwMode="auto">
          <a:xfrm>
            <a:off x="9342438" y="6843713"/>
            <a:ext cx="533400" cy="5334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fade">
                                      <p:cBhvr>
                                        <p:cTn id="7" dur="2000"/>
                                        <p:tgtEl>
                                          <p:spTgt spid="2109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0947">
                                            <p:txEl>
                                              <p:pRg st="0" end="0"/>
                                            </p:txEl>
                                          </p:spTgt>
                                        </p:tgtEl>
                                        <p:attrNameLst>
                                          <p:attrName>style.visibility</p:attrName>
                                        </p:attrNameLst>
                                      </p:cBhvr>
                                      <p:to>
                                        <p:strVal val="visible"/>
                                      </p:to>
                                    </p:set>
                                    <p:animEffect transition="in" filter="checkerboard(across)">
                                      <p:cBhvr>
                                        <p:cTn id="12" dur="2000"/>
                                        <p:tgtEl>
                                          <p:spTgt spid="210947">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10947">
                                            <p:txEl>
                                              <p:pRg st="2" end="2"/>
                                            </p:txEl>
                                          </p:spTgt>
                                        </p:tgtEl>
                                        <p:attrNameLst>
                                          <p:attrName>style.visibility</p:attrName>
                                        </p:attrNameLst>
                                      </p:cBhvr>
                                      <p:to>
                                        <p:strVal val="visible"/>
                                      </p:to>
                                    </p:set>
                                    <p:animEffect transition="in" filter="checkerboard(across)">
                                      <p:cBhvr>
                                        <p:cTn id="15" dur="2000"/>
                                        <p:tgtEl>
                                          <p:spTgt spid="210947">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10947">
                                            <p:txEl>
                                              <p:pRg st="3" end="3"/>
                                            </p:txEl>
                                          </p:spTgt>
                                        </p:tgtEl>
                                        <p:attrNameLst>
                                          <p:attrName>style.visibility</p:attrName>
                                        </p:attrNameLst>
                                      </p:cBhvr>
                                      <p:to>
                                        <p:strVal val="visible"/>
                                      </p:to>
                                    </p:set>
                                    <p:animEffect transition="in" filter="checkerboard(across)">
                                      <p:cBhvr>
                                        <p:cTn id="18" dur="2000"/>
                                        <p:tgtEl>
                                          <p:spTgt spid="210947">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10947">
                                            <p:txEl>
                                              <p:pRg st="4" end="4"/>
                                            </p:txEl>
                                          </p:spTgt>
                                        </p:tgtEl>
                                        <p:attrNameLst>
                                          <p:attrName>style.visibility</p:attrName>
                                        </p:attrNameLst>
                                      </p:cBhvr>
                                      <p:to>
                                        <p:strVal val="visible"/>
                                      </p:to>
                                    </p:set>
                                    <p:animEffect transition="in" filter="checkerboard(across)">
                                      <p:cBhvr>
                                        <p:cTn id="21" dur="2000"/>
                                        <p:tgtEl>
                                          <p:spTgt spid="21094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5" fill="hold" nodeType="clickEffect">
                                  <p:stCondLst>
                                    <p:cond delay="0"/>
                                  </p:stCondLst>
                                  <p:childTnLst>
                                    <p:set>
                                      <p:cBhvr>
                                        <p:cTn id="25" dur="1" fill="hold">
                                          <p:stCondLst>
                                            <p:cond delay="0"/>
                                          </p:stCondLst>
                                        </p:cTn>
                                        <p:tgtEl>
                                          <p:spTgt spid="210947">
                                            <p:txEl>
                                              <p:pRg st="6" end="6"/>
                                            </p:txEl>
                                          </p:spTgt>
                                        </p:tgtEl>
                                        <p:attrNameLst>
                                          <p:attrName>style.visibility</p:attrName>
                                        </p:attrNameLst>
                                      </p:cBhvr>
                                      <p:to>
                                        <p:strVal val="visible"/>
                                      </p:to>
                                    </p:set>
                                    <p:animEffect transition="in" filter="blinds(vertical)">
                                      <p:cBhvr>
                                        <p:cTn id="26" dur="2000"/>
                                        <p:tgtEl>
                                          <p:spTgt spid="210947">
                                            <p:txEl>
                                              <p:pRg st="6" end="6"/>
                                            </p:txEl>
                                          </p:spTgt>
                                        </p:tgtEl>
                                      </p:cBhvr>
                                    </p:animEffect>
                                  </p:childTnLst>
                                </p:cTn>
                              </p:par>
                              <p:par>
                                <p:cTn id="27" presetID="3" presetClass="entr" presetSubtype="5" fill="hold" nodeType="withEffect">
                                  <p:stCondLst>
                                    <p:cond delay="0"/>
                                  </p:stCondLst>
                                  <p:childTnLst>
                                    <p:set>
                                      <p:cBhvr>
                                        <p:cTn id="28" dur="1" fill="hold">
                                          <p:stCondLst>
                                            <p:cond delay="0"/>
                                          </p:stCondLst>
                                        </p:cTn>
                                        <p:tgtEl>
                                          <p:spTgt spid="210947">
                                            <p:txEl>
                                              <p:pRg st="8" end="8"/>
                                            </p:txEl>
                                          </p:spTgt>
                                        </p:tgtEl>
                                        <p:attrNameLst>
                                          <p:attrName>style.visibility</p:attrName>
                                        </p:attrNameLst>
                                      </p:cBhvr>
                                      <p:to>
                                        <p:strVal val="visible"/>
                                      </p:to>
                                    </p:set>
                                    <p:animEffect transition="in" filter="blinds(vertical)">
                                      <p:cBhvr>
                                        <p:cTn id="29" dur="2000"/>
                                        <p:tgtEl>
                                          <p:spTgt spid="210947">
                                            <p:txEl>
                                              <p:pRg st="8" end="8"/>
                                            </p:txEl>
                                          </p:spTgt>
                                        </p:tgtEl>
                                      </p:cBhvr>
                                    </p:animEffect>
                                  </p:childTnLst>
                                </p:cTn>
                              </p:par>
                              <p:par>
                                <p:cTn id="30" presetID="3" presetClass="entr" presetSubtype="5" fill="hold" nodeType="withEffect">
                                  <p:stCondLst>
                                    <p:cond delay="0"/>
                                  </p:stCondLst>
                                  <p:childTnLst>
                                    <p:set>
                                      <p:cBhvr>
                                        <p:cTn id="31" dur="1" fill="hold">
                                          <p:stCondLst>
                                            <p:cond delay="0"/>
                                          </p:stCondLst>
                                        </p:cTn>
                                        <p:tgtEl>
                                          <p:spTgt spid="210947">
                                            <p:txEl>
                                              <p:pRg st="9" end="9"/>
                                            </p:txEl>
                                          </p:spTgt>
                                        </p:tgtEl>
                                        <p:attrNameLst>
                                          <p:attrName>style.visibility</p:attrName>
                                        </p:attrNameLst>
                                      </p:cBhvr>
                                      <p:to>
                                        <p:strVal val="visible"/>
                                      </p:to>
                                    </p:set>
                                    <p:animEffect transition="in" filter="blinds(vertical)">
                                      <p:cBhvr>
                                        <p:cTn id="32" dur="2000"/>
                                        <p:tgtEl>
                                          <p:spTgt spid="210947">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0947">
                                            <p:txEl>
                                              <p:pRg st="11" end="11"/>
                                            </p:txEl>
                                          </p:spTgt>
                                        </p:tgtEl>
                                        <p:attrNameLst>
                                          <p:attrName>style.visibility</p:attrName>
                                        </p:attrNameLst>
                                      </p:cBhvr>
                                      <p:to>
                                        <p:strVal val="visible"/>
                                      </p:to>
                                    </p:set>
                                    <p:animEffect transition="in" filter="wipe(down)">
                                      <p:cBhvr>
                                        <p:cTn id="37" dur="2000"/>
                                        <p:tgtEl>
                                          <p:spTgt spid="2109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algn="ctr"/>
            <a:r>
              <a:rPr lang="es-ES" sz="3200">
                <a:solidFill>
                  <a:srgbClr val="003399"/>
                </a:solidFill>
              </a:rPr>
              <a:t/>
            </a:r>
            <a:br>
              <a:rPr lang="es-ES" sz="3200">
                <a:solidFill>
                  <a:srgbClr val="003399"/>
                </a:solidFill>
              </a:rPr>
            </a:br>
            <a:r>
              <a:rPr lang="es-ES" sz="3200">
                <a:solidFill>
                  <a:srgbClr val="003399"/>
                </a:solidFill>
              </a:rPr>
              <a:t>Recolección y Transporte</a:t>
            </a:r>
            <a:br>
              <a:rPr lang="es-ES" sz="3200">
                <a:solidFill>
                  <a:srgbClr val="003399"/>
                </a:solidFill>
              </a:rPr>
            </a:br>
            <a:endParaRPr lang="es-ES" sz="3200">
              <a:solidFill>
                <a:srgbClr val="003399"/>
              </a:solidFill>
            </a:endParaRPr>
          </a:p>
        </p:txBody>
      </p:sp>
      <p:sp>
        <p:nvSpPr>
          <p:cNvPr id="211971" name="Rectangle 3"/>
          <p:cNvSpPr>
            <a:spLocks noGrp="1" noChangeArrowheads="1"/>
          </p:cNvSpPr>
          <p:nvPr>
            <p:ph type="body" idx="1"/>
          </p:nvPr>
        </p:nvSpPr>
        <p:spPr>
          <a:xfrm>
            <a:off x="196850" y="1204913"/>
            <a:ext cx="9752013" cy="5943600"/>
          </a:xfrm>
        </p:spPr>
        <p:txBody>
          <a:bodyPr/>
          <a:lstStyle/>
          <a:p>
            <a:pPr>
              <a:lnSpc>
                <a:spcPct val="80000"/>
              </a:lnSpc>
            </a:pPr>
            <a:r>
              <a:rPr lang="es-ES" sz="2900">
                <a:solidFill>
                  <a:srgbClr val="006600"/>
                </a:solidFill>
              </a:rPr>
              <a:t>Cobertura del sistema</a:t>
            </a:r>
          </a:p>
          <a:p>
            <a:pPr>
              <a:lnSpc>
                <a:spcPct val="80000"/>
              </a:lnSpc>
              <a:buFontTx/>
              <a:buNone/>
            </a:pPr>
            <a:r>
              <a:rPr lang="es-ES" sz="2900">
                <a:solidFill>
                  <a:srgbClr val="006600"/>
                </a:solidFill>
              </a:rPr>
              <a:t>			</a:t>
            </a:r>
            <a:r>
              <a:rPr lang="es-ES" sz="1700" b="1">
                <a:solidFill>
                  <a:srgbClr val="006600"/>
                </a:solidFill>
              </a:rPr>
              <a:t>AÑO</a:t>
            </a:r>
            <a:r>
              <a:rPr lang="es-ES" sz="1700">
                <a:solidFill>
                  <a:srgbClr val="006600"/>
                </a:solidFill>
              </a:rPr>
              <a:t>				</a:t>
            </a:r>
            <a:r>
              <a:rPr lang="es-ES" sz="1700" b="1">
                <a:solidFill>
                  <a:srgbClr val="006600"/>
                </a:solidFill>
              </a:rPr>
              <a:t>COBERTURA</a:t>
            </a:r>
            <a:endParaRPr lang="es-ES" sz="1700">
              <a:solidFill>
                <a:srgbClr val="006600"/>
              </a:solidFill>
            </a:endParaRPr>
          </a:p>
          <a:p>
            <a:pPr>
              <a:lnSpc>
                <a:spcPct val="80000"/>
              </a:lnSpc>
              <a:buFontTx/>
              <a:buNone/>
            </a:pPr>
            <a:r>
              <a:rPr lang="es-ES" sz="1700">
                <a:solidFill>
                  <a:srgbClr val="006600"/>
                </a:solidFill>
              </a:rPr>
              <a:t>			2007				   85%</a:t>
            </a:r>
          </a:p>
          <a:p>
            <a:pPr>
              <a:lnSpc>
                <a:spcPct val="80000"/>
              </a:lnSpc>
              <a:buFontTx/>
              <a:buNone/>
            </a:pPr>
            <a:r>
              <a:rPr lang="es-ES" sz="1700">
                <a:solidFill>
                  <a:srgbClr val="006600"/>
                </a:solidFill>
              </a:rPr>
              <a:t>			2010				   90%</a:t>
            </a:r>
          </a:p>
          <a:p>
            <a:pPr>
              <a:lnSpc>
                <a:spcPct val="80000"/>
              </a:lnSpc>
              <a:buFontTx/>
              <a:buNone/>
            </a:pPr>
            <a:r>
              <a:rPr lang="es-ES" sz="1700">
                <a:solidFill>
                  <a:srgbClr val="006600"/>
                </a:solidFill>
              </a:rPr>
              <a:t>			2013				   95%</a:t>
            </a:r>
          </a:p>
          <a:p>
            <a:pPr lvl="4">
              <a:lnSpc>
                <a:spcPct val="80000"/>
              </a:lnSpc>
              <a:buFontTx/>
              <a:buNone/>
            </a:pPr>
            <a:endParaRPr lang="es-ES" sz="1200">
              <a:solidFill>
                <a:srgbClr val="006600"/>
              </a:solidFill>
            </a:endParaRPr>
          </a:p>
          <a:p>
            <a:pPr>
              <a:lnSpc>
                <a:spcPct val="80000"/>
              </a:lnSpc>
            </a:pPr>
            <a:r>
              <a:rPr lang="es-ES" sz="2900">
                <a:solidFill>
                  <a:srgbClr val="006600"/>
                </a:solidFill>
              </a:rPr>
              <a:t>Método de recolección</a:t>
            </a:r>
          </a:p>
          <a:p>
            <a:pPr lvl="2">
              <a:lnSpc>
                <a:spcPct val="80000"/>
              </a:lnSpc>
            </a:pPr>
            <a:r>
              <a:rPr lang="es-ES" sz="2000">
                <a:solidFill>
                  <a:srgbClr val="006600"/>
                </a:solidFill>
              </a:rPr>
              <a:t>Método “puerta a puerta” </a:t>
            </a:r>
          </a:p>
          <a:p>
            <a:pPr>
              <a:lnSpc>
                <a:spcPct val="80000"/>
              </a:lnSpc>
            </a:pPr>
            <a:endParaRPr lang="es-ES" sz="2900">
              <a:solidFill>
                <a:srgbClr val="006600"/>
              </a:solidFill>
            </a:endParaRPr>
          </a:p>
          <a:p>
            <a:pPr>
              <a:lnSpc>
                <a:spcPct val="80000"/>
              </a:lnSpc>
            </a:pPr>
            <a:r>
              <a:rPr lang="es-ES" sz="2900">
                <a:solidFill>
                  <a:srgbClr val="006600"/>
                </a:solidFill>
              </a:rPr>
              <a:t>Accesorios y herramientas</a:t>
            </a:r>
          </a:p>
          <a:p>
            <a:pPr lvl="1">
              <a:lnSpc>
                <a:spcPct val="80000"/>
              </a:lnSpc>
            </a:pPr>
            <a:r>
              <a:rPr lang="es-ES" sz="1800">
                <a:solidFill>
                  <a:srgbClr val="006600"/>
                </a:solidFill>
              </a:rPr>
              <a:t>Mascarillas descartables</a:t>
            </a:r>
          </a:p>
          <a:p>
            <a:pPr lvl="1">
              <a:lnSpc>
                <a:spcPct val="80000"/>
              </a:lnSpc>
            </a:pPr>
            <a:r>
              <a:rPr lang="es-ES" sz="1800">
                <a:solidFill>
                  <a:srgbClr val="006600"/>
                </a:solidFill>
              </a:rPr>
              <a:t>Dos gorras / año por persona</a:t>
            </a:r>
          </a:p>
          <a:p>
            <a:pPr lvl="1">
              <a:lnSpc>
                <a:spcPct val="80000"/>
              </a:lnSpc>
            </a:pPr>
            <a:r>
              <a:rPr lang="es-ES" sz="1800">
                <a:solidFill>
                  <a:srgbClr val="006600"/>
                </a:solidFill>
              </a:rPr>
              <a:t>Cuatro overoles / año por persona o uniformes similares adecuados para este tipo de tareas</a:t>
            </a:r>
          </a:p>
          <a:p>
            <a:pPr lvl="1">
              <a:lnSpc>
                <a:spcPct val="80000"/>
              </a:lnSpc>
            </a:pPr>
            <a:r>
              <a:rPr lang="es-ES" sz="1800">
                <a:solidFill>
                  <a:srgbClr val="006600"/>
                </a:solidFill>
              </a:rPr>
              <a:t>Un par de zapatos / año por persona</a:t>
            </a:r>
          </a:p>
          <a:p>
            <a:pPr lvl="1">
              <a:lnSpc>
                <a:spcPct val="80000"/>
              </a:lnSpc>
            </a:pPr>
            <a:r>
              <a:rPr lang="es-ES" sz="1800">
                <a:solidFill>
                  <a:srgbClr val="006600"/>
                </a:solidFill>
              </a:rPr>
              <a:t>Cuatro camisetas / año por persona </a:t>
            </a:r>
          </a:p>
          <a:p>
            <a:pPr lvl="1">
              <a:lnSpc>
                <a:spcPct val="80000"/>
              </a:lnSpc>
            </a:pPr>
            <a:r>
              <a:rPr lang="es-ES" sz="1800">
                <a:solidFill>
                  <a:srgbClr val="006600"/>
                </a:solidFill>
              </a:rPr>
              <a:t>Un impermeable / año por persona</a:t>
            </a:r>
          </a:p>
          <a:p>
            <a:pPr lvl="1">
              <a:lnSpc>
                <a:spcPct val="80000"/>
              </a:lnSpc>
            </a:pPr>
            <a:r>
              <a:rPr lang="es-ES" sz="1800">
                <a:solidFill>
                  <a:srgbClr val="006600"/>
                </a:solidFill>
              </a:rPr>
              <a:t>Guantes</a:t>
            </a:r>
          </a:p>
          <a:p>
            <a:pPr lvl="2">
              <a:lnSpc>
                <a:spcPct val="80000"/>
              </a:lnSpc>
            </a:pPr>
            <a:endParaRPr lang="es-ES" sz="1600">
              <a:solidFill>
                <a:srgbClr val="006600"/>
              </a:solidFill>
            </a:endParaRPr>
          </a:p>
          <a:p>
            <a:pPr>
              <a:lnSpc>
                <a:spcPct val="80000"/>
              </a:lnSpc>
              <a:buFontTx/>
              <a:buNone/>
            </a:pPr>
            <a:endParaRPr lang="es-ES" sz="2900">
              <a:solidFill>
                <a:srgbClr val="006600"/>
              </a:solidFill>
            </a:endParaRPr>
          </a:p>
        </p:txBody>
      </p:sp>
      <p:pic>
        <p:nvPicPr>
          <p:cNvPr id="212153" name="Picture 185" descr="levantando contenedor"/>
          <p:cNvPicPr>
            <a:picLocks noChangeAspect="1" noChangeArrowheads="1"/>
          </p:cNvPicPr>
          <p:nvPr/>
        </p:nvPicPr>
        <p:blipFill>
          <a:blip r:embed="rId2"/>
          <a:srcRect/>
          <a:stretch>
            <a:fillRect/>
          </a:stretch>
        </p:blipFill>
        <p:spPr bwMode="auto">
          <a:xfrm>
            <a:off x="7894638" y="2500313"/>
            <a:ext cx="1878012" cy="1919287"/>
          </a:xfrm>
          <a:prstGeom prst="rect">
            <a:avLst/>
          </a:prstGeom>
          <a:noFill/>
          <a:ln w="9525">
            <a:noFill/>
            <a:miter lim="800000"/>
            <a:headEnd/>
            <a:tailEnd/>
          </a:ln>
        </p:spPr>
      </p:pic>
      <p:sp>
        <p:nvSpPr>
          <p:cNvPr id="212154" name="AutoShape 186">
            <a:hlinkClick r:id="rId3" action="ppaction://hlinksldjump" highlightClick="1"/>
          </p:cNvPr>
          <p:cNvSpPr>
            <a:spLocks noChangeArrowheads="1"/>
          </p:cNvSpPr>
          <p:nvPr/>
        </p:nvSpPr>
        <p:spPr bwMode="auto">
          <a:xfrm>
            <a:off x="9342438" y="6767513"/>
            <a:ext cx="533400" cy="5334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1970"/>
                                        </p:tgtEl>
                                        <p:attrNameLst>
                                          <p:attrName>style.visibility</p:attrName>
                                        </p:attrNameLst>
                                      </p:cBhvr>
                                      <p:to>
                                        <p:strVal val="visible"/>
                                      </p:to>
                                    </p:set>
                                    <p:animEffect transition="in" filter="fade">
                                      <p:cBhvr>
                                        <p:cTn id="7" dur="2000"/>
                                        <p:tgtEl>
                                          <p:spTgt spid="2119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1971">
                                            <p:txEl>
                                              <p:pRg st="0" end="0"/>
                                            </p:txEl>
                                          </p:spTgt>
                                        </p:tgtEl>
                                        <p:attrNameLst>
                                          <p:attrName>style.visibility</p:attrName>
                                        </p:attrNameLst>
                                      </p:cBhvr>
                                      <p:to>
                                        <p:strVal val="visible"/>
                                      </p:to>
                                    </p:set>
                                    <p:animEffect transition="in" filter="checkerboard(across)">
                                      <p:cBhvr>
                                        <p:cTn id="12" dur="2000"/>
                                        <p:tgtEl>
                                          <p:spTgt spid="211971">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11971">
                                            <p:txEl>
                                              <p:pRg st="1" end="1"/>
                                            </p:txEl>
                                          </p:spTgt>
                                        </p:tgtEl>
                                        <p:attrNameLst>
                                          <p:attrName>style.visibility</p:attrName>
                                        </p:attrNameLst>
                                      </p:cBhvr>
                                      <p:to>
                                        <p:strVal val="visible"/>
                                      </p:to>
                                    </p:set>
                                    <p:animEffect transition="in" filter="checkerboard(across)">
                                      <p:cBhvr>
                                        <p:cTn id="15" dur="2000"/>
                                        <p:tgtEl>
                                          <p:spTgt spid="211971">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11971">
                                            <p:txEl>
                                              <p:pRg st="2" end="2"/>
                                            </p:txEl>
                                          </p:spTgt>
                                        </p:tgtEl>
                                        <p:attrNameLst>
                                          <p:attrName>style.visibility</p:attrName>
                                        </p:attrNameLst>
                                      </p:cBhvr>
                                      <p:to>
                                        <p:strVal val="visible"/>
                                      </p:to>
                                    </p:set>
                                    <p:animEffect transition="in" filter="checkerboard(across)">
                                      <p:cBhvr>
                                        <p:cTn id="18" dur="2000"/>
                                        <p:tgtEl>
                                          <p:spTgt spid="211971">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11971">
                                            <p:txEl>
                                              <p:pRg st="3" end="3"/>
                                            </p:txEl>
                                          </p:spTgt>
                                        </p:tgtEl>
                                        <p:attrNameLst>
                                          <p:attrName>style.visibility</p:attrName>
                                        </p:attrNameLst>
                                      </p:cBhvr>
                                      <p:to>
                                        <p:strVal val="visible"/>
                                      </p:to>
                                    </p:set>
                                    <p:animEffect transition="in" filter="checkerboard(across)">
                                      <p:cBhvr>
                                        <p:cTn id="21" dur="2000"/>
                                        <p:tgtEl>
                                          <p:spTgt spid="211971">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11971">
                                            <p:txEl>
                                              <p:pRg st="4" end="4"/>
                                            </p:txEl>
                                          </p:spTgt>
                                        </p:tgtEl>
                                        <p:attrNameLst>
                                          <p:attrName>style.visibility</p:attrName>
                                        </p:attrNameLst>
                                      </p:cBhvr>
                                      <p:to>
                                        <p:strVal val="visible"/>
                                      </p:to>
                                    </p:set>
                                    <p:animEffect transition="in" filter="checkerboard(across)">
                                      <p:cBhvr>
                                        <p:cTn id="24" dur="2000"/>
                                        <p:tgtEl>
                                          <p:spTgt spid="21197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5" fill="hold" nodeType="clickEffect">
                                  <p:stCondLst>
                                    <p:cond delay="0"/>
                                  </p:stCondLst>
                                  <p:childTnLst>
                                    <p:set>
                                      <p:cBhvr>
                                        <p:cTn id="28" dur="1" fill="hold">
                                          <p:stCondLst>
                                            <p:cond delay="0"/>
                                          </p:stCondLst>
                                        </p:cTn>
                                        <p:tgtEl>
                                          <p:spTgt spid="211971">
                                            <p:txEl>
                                              <p:pRg st="6" end="6"/>
                                            </p:txEl>
                                          </p:spTgt>
                                        </p:tgtEl>
                                        <p:attrNameLst>
                                          <p:attrName>style.visibility</p:attrName>
                                        </p:attrNameLst>
                                      </p:cBhvr>
                                      <p:to>
                                        <p:strVal val="visible"/>
                                      </p:to>
                                    </p:set>
                                    <p:animEffect transition="in" filter="checkerboard(down)">
                                      <p:cBhvr>
                                        <p:cTn id="29" dur="2000"/>
                                        <p:tgtEl>
                                          <p:spTgt spid="211971">
                                            <p:txEl>
                                              <p:pRg st="6" end="6"/>
                                            </p:txEl>
                                          </p:spTgt>
                                        </p:tgtEl>
                                      </p:cBhvr>
                                    </p:animEffect>
                                  </p:childTnLst>
                                </p:cTn>
                              </p:par>
                              <p:par>
                                <p:cTn id="30" presetID="5" presetClass="entr" presetSubtype="5" fill="hold" nodeType="withEffect">
                                  <p:stCondLst>
                                    <p:cond delay="0"/>
                                  </p:stCondLst>
                                  <p:childTnLst>
                                    <p:set>
                                      <p:cBhvr>
                                        <p:cTn id="31" dur="1" fill="hold">
                                          <p:stCondLst>
                                            <p:cond delay="0"/>
                                          </p:stCondLst>
                                        </p:cTn>
                                        <p:tgtEl>
                                          <p:spTgt spid="211971">
                                            <p:txEl>
                                              <p:pRg st="7" end="7"/>
                                            </p:txEl>
                                          </p:spTgt>
                                        </p:tgtEl>
                                        <p:attrNameLst>
                                          <p:attrName>style.visibility</p:attrName>
                                        </p:attrNameLst>
                                      </p:cBhvr>
                                      <p:to>
                                        <p:strVal val="visible"/>
                                      </p:to>
                                    </p:set>
                                    <p:animEffect transition="in" filter="checkerboard(down)">
                                      <p:cBhvr>
                                        <p:cTn id="32" dur="2000"/>
                                        <p:tgtEl>
                                          <p:spTgt spid="21197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11971">
                                            <p:txEl>
                                              <p:pRg st="9" end="9"/>
                                            </p:txEl>
                                          </p:spTgt>
                                        </p:tgtEl>
                                        <p:attrNameLst>
                                          <p:attrName>style.visibility</p:attrName>
                                        </p:attrNameLst>
                                      </p:cBhvr>
                                      <p:to>
                                        <p:strVal val="visible"/>
                                      </p:to>
                                    </p:set>
                                    <p:animEffect transition="in" filter="checkerboard(across)">
                                      <p:cBhvr>
                                        <p:cTn id="37" dur="2000"/>
                                        <p:tgtEl>
                                          <p:spTgt spid="211971">
                                            <p:txEl>
                                              <p:pRg st="9" end="9"/>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211971">
                                            <p:txEl>
                                              <p:pRg st="10" end="10"/>
                                            </p:txEl>
                                          </p:spTgt>
                                        </p:tgtEl>
                                        <p:attrNameLst>
                                          <p:attrName>style.visibility</p:attrName>
                                        </p:attrNameLst>
                                      </p:cBhvr>
                                      <p:to>
                                        <p:strVal val="visible"/>
                                      </p:to>
                                    </p:set>
                                    <p:animEffect transition="in" filter="checkerboard(across)">
                                      <p:cBhvr>
                                        <p:cTn id="40" dur="2000"/>
                                        <p:tgtEl>
                                          <p:spTgt spid="211971">
                                            <p:txEl>
                                              <p:pRg st="10" end="10"/>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211971">
                                            <p:txEl>
                                              <p:pRg st="11" end="11"/>
                                            </p:txEl>
                                          </p:spTgt>
                                        </p:tgtEl>
                                        <p:attrNameLst>
                                          <p:attrName>style.visibility</p:attrName>
                                        </p:attrNameLst>
                                      </p:cBhvr>
                                      <p:to>
                                        <p:strVal val="visible"/>
                                      </p:to>
                                    </p:set>
                                    <p:animEffect transition="in" filter="checkerboard(across)">
                                      <p:cBhvr>
                                        <p:cTn id="43" dur="2000"/>
                                        <p:tgtEl>
                                          <p:spTgt spid="211971">
                                            <p:txEl>
                                              <p:pRg st="11" end="11"/>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211971">
                                            <p:txEl>
                                              <p:pRg st="12" end="12"/>
                                            </p:txEl>
                                          </p:spTgt>
                                        </p:tgtEl>
                                        <p:attrNameLst>
                                          <p:attrName>style.visibility</p:attrName>
                                        </p:attrNameLst>
                                      </p:cBhvr>
                                      <p:to>
                                        <p:strVal val="visible"/>
                                      </p:to>
                                    </p:set>
                                    <p:animEffect transition="in" filter="checkerboard(across)">
                                      <p:cBhvr>
                                        <p:cTn id="46" dur="2000"/>
                                        <p:tgtEl>
                                          <p:spTgt spid="211971">
                                            <p:txEl>
                                              <p:pRg st="12" end="12"/>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211971">
                                            <p:txEl>
                                              <p:pRg st="13" end="13"/>
                                            </p:txEl>
                                          </p:spTgt>
                                        </p:tgtEl>
                                        <p:attrNameLst>
                                          <p:attrName>style.visibility</p:attrName>
                                        </p:attrNameLst>
                                      </p:cBhvr>
                                      <p:to>
                                        <p:strVal val="visible"/>
                                      </p:to>
                                    </p:set>
                                    <p:animEffect transition="in" filter="checkerboard(across)">
                                      <p:cBhvr>
                                        <p:cTn id="49" dur="2000"/>
                                        <p:tgtEl>
                                          <p:spTgt spid="211971">
                                            <p:txEl>
                                              <p:pRg st="13" end="13"/>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211971">
                                            <p:txEl>
                                              <p:pRg st="14" end="14"/>
                                            </p:txEl>
                                          </p:spTgt>
                                        </p:tgtEl>
                                        <p:attrNameLst>
                                          <p:attrName>style.visibility</p:attrName>
                                        </p:attrNameLst>
                                      </p:cBhvr>
                                      <p:to>
                                        <p:strVal val="visible"/>
                                      </p:to>
                                    </p:set>
                                    <p:animEffect transition="in" filter="checkerboard(across)">
                                      <p:cBhvr>
                                        <p:cTn id="52" dur="2000"/>
                                        <p:tgtEl>
                                          <p:spTgt spid="211971">
                                            <p:txEl>
                                              <p:pRg st="14" end="14"/>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211971">
                                            <p:txEl>
                                              <p:pRg st="15" end="15"/>
                                            </p:txEl>
                                          </p:spTgt>
                                        </p:tgtEl>
                                        <p:attrNameLst>
                                          <p:attrName>style.visibility</p:attrName>
                                        </p:attrNameLst>
                                      </p:cBhvr>
                                      <p:to>
                                        <p:strVal val="visible"/>
                                      </p:to>
                                    </p:set>
                                    <p:animEffect transition="in" filter="checkerboard(across)">
                                      <p:cBhvr>
                                        <p:cTn id="55" dur="2000"/>
                                        <p:tgtEl>
                                          <p:spTgt spid="211971">
                                            <p:txEl>
                                              <p:pRg st="15" end="15"/>
                                            </p:txEl>
                                          </p:spTgt>
                                        </p:tgtEl>
                                      </p:cBhvr>
                                    </p:animEffect>
                                  </p:childTnLst>
                                </p:cTn>
                              </p:par>
                              <p:par>
                                <p:cTn id="56" presetID="5" presetClass="entr" presetSubtype="10" fill="hold" nodeType="withEffect">
                                  <p:stCondLst>
                                    <p:cond delay="0"/>
                                  </p:stCondLst>
                                  <p:childTnLst>
                                    <p:set>
                                      <p:cBhvr>
                                        <p:cTn id="57" dur="1" fill="hold">
                                          <p:stCondLst>
                                            <p:cond delay="0"/>
                                          </p:stCondLst>
                                        </p:cTn>
                                        <p:tgtEl>
                                          <p:spTgt spid="211971">
                                            <p:txEl>
                                              <p:pRg st="16" end="16"/>
                                            </p:txEl>
                                          </p:spTgt>
                                        </p:tgtEl>
                                        <p:attrNameLst>
                                          <p:attrName>style.visibility</p:attrName>
                                        </p:attrNameLst>
                                      </p:cBhvr>
                                      <p:to>
                                        <p:strVal val="visible"/>
                                      </p:to>
                                    </p:set>
                                    <p:animEffect transition="in" filter="checkerboard(across)">
                                      <p:cBhvr>
                                        <p:cTn id="58" dur="2000"/>
                                        <p:tgtEl>
                                          <p:spTgt spid="211971">
                                            <p:txEl>
                                              <p:pRg st="16" end="1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5" fill="hold" nodeType="clickEffect">
                                  <p:stCondLst>
                                    <p:cond delay="0"/>
                                  </p:stCondLst>
                                  <p:childTnLst>
                                    <p:set>
                                      <p:cBhvr>
                                        <p:cTn id="62" dur="1" fill="hold">
                                          <p:stCondLst>
                                            <p:cond delay="0"/>
                                          </p:stCondLst>
                                        </p:cTn>
                                        <p:tgtEl>
                                          <p:spTgt spid="212153"/>
                                        </p:tgtEl>
                                        <p:attrNameLst>
                                          <p:attrName>style.visibility</p:attrName>
                                        </p:attrNameLst>
                                      </p:cBhvr>
                                      <p:to>
                                        <p:strVal val="visible"/>
                                      </p:to>
                                    </p:set>
                                    <p:animEffect transition="in" filter="blinds(vertical)">
                                      <p:cBhvr>
                                        <p:cTn id="63" dur="2000"/>
                                        <p:tgtEl>
                                          <p:spTgt spid="212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lgn="ctr"/>
            <a:r>
              <a:rPr lang="es-ES" sz="3200">
                <a:solidFill>
                  <a:srgbClr val="003399"/>
                </a:solidFill>
              </a:rPr>
              <a:t/>
            </a:r>
            <a:br>
              <a:rPr lang="es-ES" sz="3200">
                <a:solidFill>
                  <a:srgbClr val="003399"/>
                </a:solidFill>
              </a:rPr>
            </a:br>
            <a:r>
              <a:rPr lang="es-ES" sz="3200">
                <a:solidFill>
                  <a:srgbClr val="003399"/>
                </a:solidFill>
              </a:rPr>
              <a:t>Disposición Final</a:t>
            </a:r>
            <a:br>
              <a:rPr lang="es-ES" sz="3200">
                <a:solidFill>
                  <a:srgbClr val="003399"/>
                </a:solidFill>
              </a:rPr>
            </a:br>
            <a:endParaRPr lang="es-ES" sz="3200">
              <a:solidFill>
                <a:srgbClr val="003399"/>
              </a:solidFill>
            </a:endParaRPr>
          </a:p>
        </p:txBody>
      </p:sp>
      <p:sp>
        <p:nvSpPr>
          <p:cNvPr id="212995" name="Rectangle 3"/>
          <p:cNvSpPr>
            <a:spLocks noGrp="1" noChangeArrowheads="1"/>
          </p:cNvSpPr>
          <p:nvPr>
            <p:ph type="body" idx="1"/>
          </p:nvPr>
        </p:nvSpPr>
        <p:spPr>
          <a:xfrm>
            <a:off x="196850" y="1357313"/>
            <a:ext cx="9752013" cy="5348287"/>
          </a:xfrm>
        </p:spPr>
        <p:txBody>
          <a:bodyPr/>
          <a:lstStyle/>
          <a:p>
            <a:pPr>
              <a:lnSpc>
                <a:spcPct val="80000"/>
              </a:lnSpc>
            </a:pPr>
            <a:r>
              <a:rPr lang="es-ES" sz="2800">
                <a:solidFill>
                  <a:srgbClr val="008080"/>
                </a:solidFill>
              </a:rPr>
              <a:t>Métodos constructivos para el relleno sanitario</a:t>
            </a:r>
          </a:p>
          <a:p>
            <a:pPr lvl="1">
              <a:lnSpc>
                <a:spcPct val="80000"/>
              </a:lnSpc>
            </a:pPr>
            <a:endParaRPr lang="es-ES" sz="2400">
              <a:solidFill>
                <a:srgbClr val="008080"/>
              </a:solidFill>
            </a:endParaRPr>
          </a:p>
          <a:p>
            <a:pPr lvl="1">
              <a:lnSpc>
                <a:spcPct val="80000"/>
              </a:lnSpc>
            </a:pPr>
            <a:r>
              <a:rPr lang="es-ES" sz="2400">
                <a:solidFill>
                  <a:srgbClr val="008000"/>
                </a:solidFill>
                <a:hlinkClick r:id="rId2" action="ppaction://hlinksldjump"/>
              </a:rPr>
              <a:t>Método denominado “trinchera” con el método de “área”. </a:t>
            </a:r>
            <a:endParaRPr lang="es-ES" sz="2400">
              <a:solidFill>
                <a:srgbClr val="008000"/>
              </a:solidFill>
            </a:endParaRPr>
          </a:p>
          <a:p>
            <a:pPr>
              <a:lnSpc>
                <a:spcPct val="80000"/>
              </a:lnSpc>
            </a:pPr>
            <a:endParaRPr lang="es-ES" sz="2800">
              <a:solidFill>
                <a:srgbClr val="008000"/>
              </a:solidFill>
            </a:endParaRPr>
          </a:p>
          <a:p>
            <a:pPr>
              <a:lnSpc>
                <a:spcPct val="80000"/>
              </a:lnSpc>
              <a:buFontTx/>
              <a:buNone/>
            </a:pPr>
            <a:endParaRPr lang="es-ES" sz="2800">
              <a:solidFill>
                <a:srgbClr val="008000"/>
              </a:solidFill>
            </a:endParaRPr>
          </a:p>
          <a:p>
            <a:pPr>
              <a:lnSpc>
                <a:spcPct val="80000"/>
              </a:lnSpc>
            </a:pPr>
            <a:r>
              <a:rPr lang="es-ES" sz="2800">
                <a:solidFill>
                  <a:srgbClr val="008080"/>
                </a:solidFill>
              </a:rPr>
              <a:t>Terreno</a:t>
            </a:r>
          </a:p>
          <a:p>
            <a:pPr lvl="1">
              <a:lnSpc>
                <a:spcPct val="80000"/>
              </a:lnSpc>
            </a:pPr>
            <a:r>
              <a:rPr lang="es-ES" sz="2400">
                <a:solidFill>
                  <a:srgbClr val="008000"/>
                </a:solidFill>
              </a:rPr>
              <a:t>Disposición de los Desechos Sólidos 			18 Has.</a:t>
            </a:r>
          </a:p>
          <a:p>
            <a:pPr lvl="1">
              <a:lnSpc>
                <a:spcPct val="80000"/>
              </a:lnSpc>
            </a:pPr>
            <a:r>
              <a:rPr lang="es-ES" sz="2400">
                <a:solidFill>
                  <a:srgbClr val="008000"/>
                </a:solidFill>
              </a:rPr>
              <a:t>Área Administrativa, báscula, cortina </a:t>
            </a:r>
          </a:p>
          <a:p>
            <a:pPr lvl="1">
              <a:lnSpc>
                <a:spcPct val="80000"/>
              </a:lnSpc>
              <a:buFontTx/>
              <a:buNone/>
            </a:pPr>
            <a:r>
              <a:rPr lang="es-ES" sz="2400">
                <a:solidFill>
                  <a:srgbClr val="008000"/>
                </a:solidFill>
              </a:rPr>
              <a:t>vegetal, almacenamiento de lixiviados			  2 Has.</a:t>
            </a:r>
          </a:p>
          <a:p>
            <a:pPr lvl="1">
              <a:lnSpc>
                <a:spcPct val="80000"/>
              </a:lnSpc>
              <a:buFontTx/>
              <a:buNone/>
            </a:pPr>
            <a:endParaRPr lang="es-ES" sz="2400">
              <a:solidFill>
                <a:srgbClr val="008000"/>
              </a:solidFill>
            </a:endParaRPr>
          </a:p>
          <a:p>
            <a:pPr lvl="1">
              <a:lnSpc>
                <a:spcPct val="80000"/>
              </a:lnSpc>
              <a:buFontTx/>
              <a:buNone/>
            </a:pPr>
            <a:r>
              <a:rPr lang="es-ES" sz="2400">
                <a:solidFill>
                  <a:srgbClr val="008000"/>
                </a:solidFill>
              </a:rPr>
              <a:t>						</a:t>
            </a:r>
            <a:r>
              <a:rPr lang="es-ES" sz="2400" b="1">
                <a:solidFill>
                  <a:srgbClr val="008000"/>
                </a:solidFill>
              </a:rPr>
              <a:t>TOTAL	</a:t>
            </a:r>
            <a:r>
              <a:rPr lang="es-ES" sz="2400">
                <a:solidFill>
                  <a:srgbClr val="008000"/>
                </a:solidFill>
              </a:rPr>
              <a:t>	20 Has		</a:t>
            </a:r>
          </a:p>
        </p:txBody>
      </p:sp>
      <p:sp>
        <p:nvSpPr>
          <p:cNvPr id="213001" name="AutoShape 9">
            <a:hlinkClick r:id="rId3" action="ppaction://hlinksldjump" highlightClick="1"/>
          </p:cNvPr>
          <p:cNvSpPr>
            <a:spLocks noChangeArrowheads="1"/>
          </p:cNvSpPr>
          <p:nvPr/>
        </p:nvSpPr>
        <p:spPr bwMode="auto">
          <a:xfrm>
            <a:off x="9037638" y="6919913"/>
            <a:ext cx="838200" cy="517525"/>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fade">
                                      <p:cBhvr>
                                        <p:cTn id="7" dur="2000"/>
                                        <p:tgtEl>
                                          <p:spTgt spid="21299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Effect transition="in" filter="plus(in)">
                                      <p:cBhvr>
                                        <p:cTn id="12" dur="2000"/>
                                        <p:tgtEl>
                                          <p:spTgt spid="212995">
                                            <p:txEl>
                                              <p:pRg st="0" end="0"/>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212995">
                                            <p:txEl>
                                              <p:pRg st="2" end="2"/>
                                            </p:txEl>
                                          </p:spTgt>
                                        </p:tgtEl>
                                        <p:attrNameLst>
                                          <p:attrName>style.visibility</p:attrName>
                                        </p:attrNameLst>
                                      </p:cBhvr>
                                      <p:to>
                                        <p:strVal val="visible"/>
                                      </p:to>
                                    </p:set>
                                    <p:animEffect transition="in" filter="plus(in)">
                                      <p:cBhvr>
                                        <p:cTn id="15" dur="2000"/>
                                        <p:tgtEl>
                                          <p:spTgt spid="2129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32" fill="hold" nodeType="clickEffect">
                                  <p:stCondLst>
                                    <p:cond delay="0"/>
                                  </p:stCondLst>
                                  <p:childTnLst>
                                    <p:set>
                                      <p:cBhvr>
                                        <p:cTn id="19" dur="1" fill="hold">
                                          <p:stCondLst>
                                            <p:cond delay="0"/>
                                          </p:stCondLst>
                                        </p:cTn>
                                        <p:tgtEl>
                                          <p:spTgt spid="212995">
                                            <p:txEl>
                                              <p:pRg st="5" end="5"/>
                                            </p:txEl>
                                          </p:spTgt>
                                        </p:tgtEl>
                                        <p:attrNameLst>
                                          <p:attrName>style.visibility</p:attrName>
                                        </p:attrNameLst>
                                      </p:cBhvr>
                                      <p:to>
                                        <p:strVal val="visible"/>
                                      </p:to>
                                    </p:set>
                                    <p:animEffect transition="in" filter="plus(out)">
                                      <p:cBhvr>
                                        <p:cTn id="20" dur="2000"/>
                                        <p:tgtEl>
                                          <p:spTgt spid="212995">
                                            <p:txEl>
                                              <p:pRg st="5" end="5"/>
                                            </p:txEl>
                                          </p:spTgt>
                                        </p:tgtEl>
                                      </p:cBhvr>
                                    </p:animEffect>
                                  </p:childTnLst>
                                </p:cTn>
                              </p:par>
                              <p:par>
                                <p:cTn id="21" presetID="13" presetClass="entr" presetSubtype="32" fill="hold" nodeType="withEffect">
                                  <p:stCondLst>
                                    <p:cond delay="0"/>
                                  </p:stCondLst>
                                  <p:childTnLst>
                                    <p:set>
                                      <p:cBhvr>
                                        <p:cTn id="22" dur="1" fill="hold">
                                          <p:stCondLst>
                                            <p:cond delay="0"/>
                                          </p:stCondLst>
                                        </p:cTn>
                                        <p:tgtEl>
                                          <p:spTgt spid="212995">
                                            <p:txEl>
                                              <p:pRg st="6" end="6"/>
                                            </p:txEl>
                                          </p:spTgt>
                                        </p:tgtEl>
                                        <p:attrNameLst>
                                          <p:attrName>style.visibility</p:attrName>
                                        </p:attrNameLst>
                                      </p:cBhvr>
                                      <p:to>
                                        <p:strVal val="visible"/>
                                      </p:to>
                                    </p:set>
                                    <p:animEffect transition="in" filter="plus(out)">
                                      <p:cBhvr>
                                        <p:cTn id="23" dur="2000"/>
                                        <p:tgtEl>
                                          <p:spTgt spid="212995">
                                            <p:txEl>
                                              <p:pRg st="6" end="6"/>
                                            </p:txEl>
                                          </p:spTgt>
                                        </p:tgtEl>
                                      </p:cBhvr>
                                    </p:animEffect>
                                  </p:childTnLst>
                                </p:cTn>
                              </p:par>
                              <p:par>
                                <p:cTn id="24" presetID="13" presetClass="entr" presetSubtype="32" fill="hold" nodeType="withEffect">
                                  <p:stCondLst>
                                    <p:cond delay="0"/>
                                  </p:stCondLst>
                                  <p:childTnLst>
                                    <p:set>
                                      <p:cBhvr>
                                        <p:cTn id="25" dur="1" fill="hold">
                                          <p:stCondLst>
                                            <p:cond delay="0"/>
                                          </p:stCondLst>
                                        </p:cTn>
                                        <p:tgtEl>
                                          <p:spTgt spid="212995">
                                            <p:txEl>
                                              <p:pRg st="7" end="7"/>
                                            </p:txEl>
                                          </p:spTgt>
                                        </p:tgtEl>
                                        <p:attrNameLst>
                                          <p:attrName>style.visibility</p:attrName>
                                        </p:attrNameLst>
                                      </p:cBhvr>
                                      <p:to>
                                        <p:strVal val="visible"/>
                                      </p:to>
                                    </p:set>
                                    <p:animEffect transition="in" filter="plus(out)">
                                      <p:cBhvr>
                                        <p:cTn id="26" dur="2000"/>
                                        <p:tgtEl>
                                          <p:spTgt spid="212995">
                                            <p:txEl>
                                              <p:pRg st="7" end="7"/>
                                            </p:txEl>
                                          </p:spTgt>
                                        </p:tgtEl>
                                      </p:cBhvr>
                                    </p:animEffect>
                                  </p:childTnLst>
                                </p:cTn>
                              </p:par>
                              <p:par>
                                <p:cTn id="27" presetID="13" presetClass="entr" presetSubtype="32" fill="hold" nodeType="withEffect">
                                  <p:stCondLst>
                                    <p:cond delay="0"/>
                                  </p:stCondLst>
                                  <p:childTnLst>
                                    <p:set>
                                      <p:cBhvr>
                                        <p:cTn id="28" dur="1" fill="hold">
                                          <p:stCondLst>
                                            <p:cond delay="0"/>
                                          </p:stCondLst>
                                        </p:cTn>
                                        <p:tgtEl>
                                          <p:spTgt spid="212995">
                                            <p:txEl>
                                              <p:pRg st="8" end="8"/>
                                            </p:txEl>
                                          </p:spTgt>
                                        </p:tgtEl>
                                        <p:attrNameLst>
                                          <p:attrName>style.visibility</p:attrName>
                                        </p:attrNameLst>
                                      </p:cBhvr>
                                      <p:to>
                                        <p:strVal val="visible"/>
                                      </p:to>
                                    </p:set>
                                    <p:animEffect transition="in" filter="plus(out)">
                                      <p:cBhvr>
                                        <p:cTn id="29" dur="2000"/>
                                        <p:tgtEl>
                                          <p:spTgt spid="212995">
                                            <p:txEl>
                                              <p:pRg st="8" end="8"/>
                                            </p:txEl>
                                          </p:spTgt>
                                        </p:tgtEl>
                                      </p:cBhvr>
                                    </p:animEffect>
                                  </p:childTnLst>
                                </p:cTn>
                              </p:par>
                              <p:par>
                                <p:cTn id="30" presetID="13" presetClass="entr" presetSubtype="32" fill="hold" nodeType="withEffect">
                                  <p:stCondLst>
                                    <p:cond delay="0"/>
                                  </p:stCondLst>
                                  <p:childTnLst>
                                    <p:set>
                                      <p:cBhvr>
                                        <p:cTn id="31" dur="1" fill="hold">
                                          <p:stCondLst>
                                            <p:cond delay="0"/>
                                          </p:stCondLst>
                                        </p:cTn>
                                        <p:tgtEl>
                                          <p:spTgt spid="212995">
                                            <p:txEl>
                                              <p:pRg st="10" end="10"/>
                                            </p:txEl>
                                          </p:spTgt>
                                        </p:tgtEl>
                                        <p:attrNameLst>
                                          <p:attrName>style.visibility</p:attrName>
                                        </p:attrNameLst>
                                      </p:cBhvr>
                                      <p:to>
                                        <p:strVal val="visible"/>
                                      </p:to>
                                    </p:set>
                                    <p:animEffect transition="in" filter="plus(out)">
                                      <p:cBhvr>
                                        <p:cTn id="32" dur="2000"/>
                                        <p:tgtEl>
                                          <p:spTgt spid="2129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algn="ctr"/>
            <a:r>
              <a:rPr lang="es-ES" sz="3200">
                <a:solidFill>
                  <a:srgbClr val="008000"/>
                </a:solidFill>
              </a:rPr>
              <a:t>Método denominado “trinchera” con el método de “área”.</a:t>
            </a:r>
          </a:p>
        </p:txBody>
      </p:sp>
      <p:pic>
        <p:nvPicPr>
          <p:cNvPr id="231427" name="Picture 3" descr="RELLENO_PAUL_30_09_03 003"/>
          <p:cNvPicPr>
            <a:picLocks noChangeAspect="1" noChangeArrowheads="1"/>
          </p:cNvPicPr>
          <p:nvPr>
            <p:ph type="body" idx="1"/>
          </p:nvPr>
        </p:nvPicPr>
        <p:blipFill>
          <a:blip r:embed="rId3" cstate="print"/>
          <a:srcRect/>
          <a:stretch>
            <a:fillRect/>
          </a:stretch>
        </p:blipFill>
        <p:spPr>
          <a:xfrm>
            <a:off x="198438" y="1281113"/>
            <a:ext cx="3048000" cy="2286000"/>
          </a:xfrm>
          <a:noFill/>
          <a:ln/>
        </p:spPr>
      </p:pic>
      <p:sp>
        <p:nvSpPr>
          <p:cNvPr id="231428" name="Rectangle 4"/>
          <p:cNvSpPr>
            <a:spLocks noChangeArrowheads="1"/>
          </p:cNvSpPr>
          <p:nvPr/>
        </p:nvSpPr>
        <p:spPr bwMode="auto">
          <a:xfrm>
            <a:off x="0" y="3719513"/>
            <a:ext cx="3581400" cy="517525"/>
          </a:xfrm>
          <a:prstGeom prst="rect">
            <a:avLst/>
          </a:prstGeom>
          <a:noFill/>
          <a:ln w="9525">
            <a:noFill/>
            <a:miter lim="800000"/>
            <a:headEnd/>
            <a:tailEnd/>
          </a:ln>
          <a:effectLst/>
        </p:spPr>
        <p:txBody>
          <a:bodyPr lIns="91436" tIns="45718" rIns="91436" bIns="45718">
            <a:spAutoFit/>
          </a:bodyPr>
          <a:lstStyle/>
          <a:p>
            <a:r>
              <a:rPr lang="es-ES" sz="1400" b="1">
                <a:solidFill>
                  <a:srgbClr val="008080"/>
                </a:solidFill>
                <a:latin typeface="Verdana" pitchFamily="34" charset="0"/>
              </a:rPr>
              <a:t>Compactación del suelo primera capa de arcilla</a:t>
            </a:r>
          </a:p>
        </p:txBody>
      </p:sp>
      <p:graphicFrame>
        <p:nvGraphicFramePr>
          <p:cNvPr id="231429" name="Object 5"/>
          <p:cNvGraphicFramePr>
            <a:graphicFrameLocks noChangeAspect="1"/>
          </p:cNvGraphicFramePr>
          <p:nvPr/>
        </p:nvGraphicFramePr>
        <p:xfrm>
          <a:off x="6827838" y="1204913"/>
          <a:ext cx="3046412" cy="1963737"/>
        </p:xfrm>
        <a:graphic>
          <a:graphicData uri="http://schemas.openxmlformats.org/presentationml/2006/ole">
            <p:oleObj spid="_x0000_s231429" name="Image File" r:id="rId4" imgW="4063492" imgH="3047619" progId="ImageExpertImage">
              <p:embed/>
            </p:oleObj>
          </a:graphicData>
        </a:graphic>
      </p:graphicFrame>
      <p:sp>
        <p:nvSpPr>
          <p:cNvPr id="231430" name="Rectangle 6"/>
          <p:cNvSpPr>
            <a:spLocks noChangeArrowheads="1"/>
          </p:cNvSpPr>
          <p:nvPr/>
        </p:nvSpPr>
        <p:spPr bwMode="auto">
          <a:xfrm>
            <a:off x="6370638" y="3414713"/>
            <a:ext cx="4267200" cy="517525"/>
          </a:xfrm>
          <a:prstGeom prst="rect">
            <a:avLst/>
          </a:prstGeom>
          <a:noFill/>
          <a:ln w="9525">
            <a:noFill/>
            <a:miter lim="800000"/>
            <a:headEnd/>
            <a:tailEnd/>
          </a:ln>
          <a:effectLst/>
        </p:spPr>
        <p:txBody>
          <a:bodyPr lIns="91436" tIns="45718" rIns="91436" bIns="45718">
            <a:spAutoFit/>
          </a:bodyPr>
          <a:lstStyle/>
          <a:p>
            <a:r>
              <a:rPr lang="es-ES" sz="1400" b="1">
                <a:solidFill>
                  <a:srgbClr val="008080"/>
                </a:solidFill>
                <a:latin typeface="Verdana" pitchFamily="34" charset="0"/>
              </a:rPr>
              <a:t>Impermeabilización del suelo para evitar filtración lixiviados</a:t>
            </a:r>
          </a:p>
        </p:txBody>
      </p:sp>
      <p:pic>
        <p:nvPicPr>
          <p:cNvPr id="231431" name="Picture 7" descr="Image077"/>
          <p:cNvPicPr>
            <a:picLocks noChangeAspect="1" noChangeArrowheads="1"/>
          </p:cNvPicPr>
          <p:nvPr/>
        </p:nvPicPr>
        <p:blipFill>
          <a:blip r:embed="rId5"/>
          <a:srcRect/>
          <a:stretch>
            <a:fillRect/>
          </a:stretch>
        </p:blipFill>
        <p:spPr bwMode="auto">
          <a:xfrm>
            <a:off x="198438" y="4635500"/>
            <a:ext cx="3429000" cy="2198688"/>
          </a:xfrm>
          <a:prstGeom prst="rect">
            <a:avLst/>
          </a:prstGeom>
          <a:noFill/>
          <a:ln w="9525">
            <a:noFill/>
            <a:miter lim="800000"/>
            <a:headEnd/>
            <a:tailEnd/>
          </a:ln>
        </p:spPr>
      </p:pic>
      <p:sp>
        <p:nvSpPr>
          <p:cNvPr id="231432" name="Rectangle 8"/>
          <p:cNvSpPr>
            <a:spLocks noChangeArrowheads="1"/>
          </p:cNvSpPr>
          <p:nvPr/>
        </p:nvSpPr>
        <p:spPr bwMode="auto">
          <a:xfrm>
            <a:off x="198438" y="7046913"/>
            <a:ext cx="3687762" cy="303212"/>
          </a:xfrm>
          <a:prstGeom prst="rect">
            <a:avLst/>
          </a:prstGeom>
          <a:noFill/>
          <a:ln w="9525">
            <a:noFill/>
            <a:miter lim="800000"/>
            <a:headEnd/>
            <a:tailEnd/>
          </a:ln>
          <a:effectLst/>
        </p:spPr>
        <p:txBody>
          <a:bodyPr wrap="none" lIns="91436" tIns="45718" rIns="91436" bIns="45718">
            <a:spAutoFit/>
          </a:bodyPr>
          <a:lstStyle/>
          <a:p>
            <a:r>
              <a:rPr lang="es-ES" sz="1400" b="1">
                <a:solidFill>
                  <a:srgbClr val="008080"/>
                </a:solidFill>
                <a:latin typeface="Verdana" pitchFamily="34" charset="0"/>
              </a:rPr>
              <a:t>Drenes de recolección de lixiviados</a:t>
            </a:r>
          </a:p>
        </p:txBody>
      </p:sp>
      <p:pic>
        <p:nvPicPr>
          <p:cNvPr id="231433" name="Picture 9" descr="44"/>
          <p:cNvPicPr>
            <a:picLocks noChangeAspect="1" noChangeArrowheads="1"/>
          </p:cNvPicPr>
          <p:nvPr/>
        </p:nvPicPr>
        <p:blipFill>
          <a:blip r:embed="rId6" cstate="print"/>
          <a:srcRect b="2942"/>
          <a:stretch>
            <a:fillRect/>
          </a:stretch>
        </p:blipFill>
        <p:spPr bwMode="auto">
          <a:xfrm>
            <a:off x="6523038" y="4176713"/>
            <a:ext cx="3429000" cy="2241550"/>
          </a:xfrm>
          <a:prstGeom prst="rect">
            <a:avLst/>
          </a:prstGeom>
          <a:noFill/>
        </p:spPr>
      </p:pic>
      <p:sp>
        <p:nvSpPr>
          <p:cNvPr id="231434" name="Rectangle 10"/>
          <p:cNvSpPr>
            <a:spLocks noChangeArrowheads="1"/>
          </p:cNvSpPr>
          <p:nvPr/>
        </p:nvSpPr>
        <p:spPr bwMode="auto">
          <a:xfrm>
            <a:off x="5570538" y="6538913"/>
            <a:ext cx="4579937" cy="639762"/>
          </a:xfrm>
          <a:prstGeom prst="rect">
            <a:avLst/>
          </a:prstGeom>
          <a:noFill/>
          <a:ln w="9525">
            <a:noFill/>
            <a:miter lim="800000"/>
            <a:headEnd/>
            <a:tailEnd/>
          </a:ln>
          <a:effectLst/>
        </p:spPr>
        <p:txBody>
          <a:bodyPr lIns="91436" tIns="45718" rIns="91436" bIns="45718">
            <a:spAutoFit/>
          </a:bodyPr>
          <a:lstStyle/>
          <a:p>
            <a:r>
              <a:rPr kumimoji="1" lang="es-MX" sz="1200" b="1">
                <a:solidFill>
                  <a:srgbClr val="008080"/>
                </a:solidFill>
                <a:latin typeface="Verdana" pitchFamily="34" charset="0"/>
              </a:rPr>
              <a:t>Construcción de ductos de gases: Colocación de ductos y empate al dren PRINCIPAL de recolección de lixiviados</a:t>
            </a:r>
            <a:endParaRPr kumimoji="1" lang="es-ES" sz="1200" b="1">
              <a:solidFill>
                <a:srgbClr val="008080"/>
              </a:solidFill>
              <a:latin typeface="Verdana" pitchFamily="34" charset="0"/>
            </a:endParaRPr>
          </a:p>
        </p:txBody>
      </p:sp>
      <p:graphicFrame>
        <p:nvGraphicFramePr>
          <p:cNvPr id="231435" name="Object 11"/>
          <p:cNvGraphicFramePr>
            <a:graphicFrameLocks noChangeAspect="1"/>
          </p:cNvGraphicFramePr>
          <p:nvPr/>
        </p:nvGraphicFramePr>
        <p:xfrm>
          <a:off x="3779838" y="2043113"/>
          <a:ext cx="2438400" cy="2430462"/>
        </p:xfrm>
        <a:graphic>
          <a:graphicData uri="http://schemas.openxmlformats.org/presentationml/2006/ole">
            <p:oleObj spid="_x0000_s231435" name="Imagen de mapa de bits" r:id="rId7" imgW="8476190" imgH="5428571" progId="Paint.Picture">
              <p:embed/>
            </p:oleObj>
          </a:graphicData>
        </a:graphic>
      </p:graphicFrame>
      <p:sp>
        <p:nvSpPr>
          <p:cNvPr id="231436" name="Rectangle 12"/>
          <p:cNvSpPr>
            <a:spLocks noChangeArrowheads="1"/>
          </p:cNvSpPr>
          <p:nvPr/>
        </p:nvSpPr>
        <p:spPr bwMode="auto">
          <a:xfrm>
            <a:off x="3703638" y="4710113"/>
            <a:ext cx="2851150" cy="730250"/>
          </a:xfrm>
          <a:prstGeom prst="rect">
            <a:avLst/>
          </a:prstGeom>
          <a:noFill/>
          <a:ln w="9525">
            <a:noFill/>
            <a:miter lim="800000"/>
            <a:headEnd/>
            <a:tailEnd/>
          </a:ln>
          <a:effectLst/>
        </p:spPr>
        <p:txBody>
          <a:bodyPr lIns="91436" tIns="45718" rIns="91436" bIns="45718">
            <a:spAutoFit/>
          </a:bodyPr>
          <a:lstStyle/>
          <a:p>
            <a:r>
              <a:rPr lang="es-ES" sz="1400" b="1">
                <a:solidFill>
                  <a:srgbClr val="008080"/>
                </a:solidFill>
                <a:latin typeface="Verdana" pitchFamily="34" charset="0"/>
              </a:rPr>
              <a:t>Operación del relleno sanitario en celdas por terrazas</a:t>
            </a:r>
          </a:p>
        </p:txBody>
      </p:sp>
      <p:sp>
        <p:nvSpPr>
          <p:cNvPr id="231437" name="AutoShape 13">
            <a:hlinkClick r:id="rId8" action="ppaction://hlinksldjump" highlightClick="1"/>
          </p:cNvPr>
          <p:cNvSpPr>
            <a:spLocks noChangeArrowheads="1"/>
          </p:cNvSpPr>
          <p:nvPr/>
        </p:nvSpPr>
        <p:spPr bwMode="auto">
          <a:xfrm>
            <a:off x="9266238" y="7072313"/>
            <a:ext cx="685800" cy="517525"/>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fade">
                                      <p:cBhvr>
                                        <p:cTn id="7" dur="2000"/>
                                        <p:tgtEl>
                                          <p:spTgt spid="2314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1427"/>
                                        </p:tgtEl>
                                        <p:attrNameLst>
                                          <p:attrName>style.visibility</p:attrName>
                                        </p:attrNameLst>
                                      </p:cBhvr>
                                      <p:to>
                                        <p:strVal val="visible"/>
                                      </p:to>
                                    </p:set>
                                    <p:anim calcmode="lin" valueType="num">
                                      <p:cBhvr additive="base">
                                        <p:cTn id="12" dur="2000" fill="hold"/>
                                        <p:tgtEl>
                                          <p:spTgt spid="231427"/>
                                        </p:tgtEl>
                                        <p:attrNameLst>
                                          <p:attrName>ppt_x</p:attrName>
                                        </p:attrNameLst>
                                      </p:cBhvr>
                                      <p:tavLst>
                                        <p:tav tm="0">
                                          <p:val>
                                            <p:strVal val="#ppt_x"/>
                                          </p:val>
                                        </p:tav>
                                        <p:tav tm="100000">
                                          <p:val>
                                            <p:strVal val="#ppt_x"/>
                                          </p:val>
                                        </p:tav>
                                      </p:tavLst>
                                    </p:anim>
                                    <p:anim calcmode="lin" valueType="num">
                                      <p:cBhvr additive="base">
                                        <p:cTn id="13" dur="2000" fill="hold"/>
                                        <p:tgtEl>
                                          <p:spTgt spid="2314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1428">
                                            <p:txEl>
                                              <p:pRg st="0" end="0"/>
                                            </p:txEl>
                                          </p:spTgt>
                                        </p:tgtEl>
                                        <p:attrNameLst>
                                          <p:attrName>style.visibility</p:attrName>
                                        </p:attrNameLst>
                                      </p:cBhvr>
                                      <p:to>
                                        <p:strVal val="visible"/>
                                      </p:to>
                                    </p:set>
                                    <p:anim calcmode="lin" valueType="num">
                                      <p:cBhvr additive="base">
                                        <p:cTn id="18" dur="500" fill="hold"/>
                                        <p:tgtEl>
                                          <p:spTgt spid="23142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14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1431"/>
                                        </p:tgtEl>
                                        <p:attrNameLst>
                                          <p:attrName>style.visibility</p:attrName>
                                        </p:attrNameLst>
                                      </p:cBhvr>
                                      <p:to>
                                        <p:strVal val="visible"/>
                                      </p:to>
                                    </p:set>
                                    <p:anim calcmode="lin" valueType="num">
                                      <p:cBhvr additive="base">
                                        <p:cTn id="24" dur="2000" fill="hold"/>
                                        <p:tgtEl>
                                          <p:spTgt spid="231431"/>
                                        </p:tgtEl>
                                        <p:attrNameLst>
                                          <p:attrName>ppt_x</p:attrName>
                                        </p:attrNameLst>
                                      </p:cBhvr>
                                      <p:tavLst>
                                        <p:tav tm="0">
                                          <p:val>
                                            <p:strVal val="0-#ppt_w/2"/>
                                          </p:val>
                                        </p:tav>
                                        <p:tav tm="100000">
                                          <p:val>
                                            <p:strVal val="#ppt_x"/>
                                          </p:val>
                                        </p:tav>
                                      </p:tavLst>
                                    </p:anim>
                                    <p:anim calcmode="lin" valueType="num">
                                      <p:cBhvr additive="base">
                                        <p:cTn id="25" dur="2000" fill="hold"/>
                                        <p:tgtEl>
                                          <p:spTgt spid="23143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31432"/>
                                        </p:tgtEl>
                                        <p:attrNameLst>
                                          <p:attrName>style.visibility</p:attrName>
                                        </p:attrNameLst>
                                      </p:cBhvr>
                                      <p:to>
                                        <p:strVal val="visible"/>
                                      </p:to>
                                    </p:set>
                                    <p:anim calcmode="lin" valueType="num">
                                      <p:cBhvr additive="base">
                                        <p:cTn id="30" dur="2000" fill="hold"/>
                                        <p:tgtEl>
                                          <p:spTgt spid="231432"/>
                                        </p:tgtEl>
                                        <p:attrNameLst>
                                          <p:attrName>ppt_x</p:attrName>
                                        </p:attrNameLst>
                                      </p:cBhvr>
                                      <p:tavLst>
                                        <p:tav tm="0">
                                          <p:val>
                                            <p:strVal val="0-#ppt_w/2"/>
                                          </p:val>
                                        </p:tav>
                                        <p:tav tm="100000">
                                          <p:val>
                                            <p:strVal val="#ppt_x"/>
                                          </p:val>
                                        </p:tav>
                                      </p:tavLst>
                                    </p:anim>
                                    <p:anim calcmode="lin" valueType="num">
                                      <p:cBhvr additive="base">
                                        <p:cTn id="31" dur="2000" fill="hold"/>
                                        <p:tgtEl>
                                          <p:spTgt spid="23143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31429"/>
                                        </p:tgtEl>
                                        <p:attrNameLst>
                                          <p:attrName>style.visibility</p:attrName>
                                        </p:attrNameLst>
                                      </p:cBhvr>
                                      <p:to>
                                        <p:strVal val="visible"/>
                                      </p:to>
                                    </p:set>
                                    <p:anim calcmode="lin" valueType="num">
                                      <p:cBhvr additive="base">
                                        <p:cTn id="36" dur="2000" fill="hold"/>
                                        <p:tgtEl>
                                          <p:spTgt spid="231429"/>
                                        </p:tgtEl>
                                        <p:attrNameLst>
                                          <p:attrName>ppt_x</p:attrName>
                                        </p:attrNameLst>
                                      </p:cBhvr>
                                      <p:tavLst>
                                        <p:tav tm="0">
                                          <p:val>
                                            <p:strVal val="1+#ppt_w/2"/>
                                          </p:val>
                                        </p:tav>
                                        <p:tav tm="100000">
                                          <p:val>
                                            <p:strVal val="#ppt_x"/>
                                          </p:val>
                                        </p:tav>
                                      </p:tavLst>
                                    </p:anim>
                                    <p:anim calcmode="lin" valueType="num">
                                      <p:cBhvr additive="base">
                                        <p:cTn id="37" dur="2000" fill="hold"/>
                                        <p:tgtEl>
                                          <p:spTgt spid="23142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231430"/>
                                        </p:tgtEl>
                                        <p:attrNameLst>
                                          <p:attrName>style.visibility</p:attrName>
                                        </p:attrNameLst>
                                      </p:cBhvr>
                                      <p:to>
                                        <p:strVal val="visible"/>
                                      </p:to>
                                    </p:set>
                                    <p:anim calcmode="lin" valueType="num">
                                      <p:cBhvr additive="base">
                                        <p:cTn id="42" dur="2000" fill="hold"/>
                                        <p:tgtEl>
                                          <p:spTgt spid="231430"/>
                                        </p:tgtEl>
                                        <p:attrNameLst>
                                          <p:attrName>ppt_x</p:attrName>
                                        </p:attrNameLst>
                                      </p:cBhvr>
                                      <p:tavLst>
                                        <p:tav tm="0">
                                          <p:val>
                                            <p:strVal val="1+#ppt_w/2"/>
                                          </p:val>
                                        </p:tav>
                                        <p:tav tm="100000">
                                          <p:val>
                                            <p:strVal val="#ppt_x"/>
                                          </p:val>
                                        </p:tav>
                                      </p:tavLst>
                                    </p:anim>
                                    <p:anim calcmode="lin" valueType="num">
                                      <p:cBhvr additive="base">
                                        <p:cTn id="43" dur="2000" fill="hold"/>
                                        <p:tgtEl>
                                          <p:spTgt spid="23143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nodeType="clickEffect">
                                  <p:stCondLst>
                                    <p:cond delay="0"/>
                                  </p:stCondLst>
                                  <p:childTnLst>
                                    <p:set>
                                      <p:cBhvr>
                                        <p:cTn id="47" dur="1" fill="hold">
                                          <p:stCondLst>
                                            <p:cond delay="0"/>
                                          </p:stCondLst>
                                        </p:cTn>
                                        <p:tgtEl>
                                          <p:spTgt spid="231433"/>
                                        </p:tgtEl>
                                        <p:attrNameLst>
                                          <p:attrName>style.visibility</p:attrName>
                                        </p:attrNameLst>
                                      </p:cBhvr>
                                      <p:to>
                                        <p:strVal val="visible"/>
                                      </p:to>
                                    </p:set>
                                    <p:anim calcmode="lin" valueType="num">
                                      <p:cBhvr additive="base">
                                        <p:cTn id="48" dur="2000" fill="hold"/>
                                        <p:tgtEl>
                                          <p:spTgt spid="231433"/>
                                        </p:tgtEl>
                                        <p:attrNameLst>
                                          <p:attrName>ppt_x</p:attrName>
                                        </p:attrNameLst>
                                      </p:cBhvr>
                                      <p:tavLst>
                                        <p:tav tm="0">
                                          <p:val>
                                            <p:strVal val="1+#ppt_w/2"/>
                                          </p:val>
                                        </p:tav>
                                        <p:tav tm="100000">
                                          <p:val>
                                            <p:strVal val="#ppt_x"/>
                                          </p:val>
                                        </p:tav>
                                      </p:tavLst>
                                    </p:anim>
                                    <p:anim calcmode="lin" valueType="num">
                                      <p:cBhvr additive="base">
                                        <p:cTn id="49" dur="2000" fill="hold"/>
                                        <p:tgtEl>
                                          <p:spTgt spid="231433"/>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3" fill="hold" grpId="0" nodeType="clickEffect">
                                  <p:stCondLst>
                                    <p:cond delay="0"/>
                                  </p:stCondLst>
                                  <p:childTnLst>
                                    <p:set>
                                      <p:cBhvr>
                                        <p:cTn id="53" dur="1" fill="hold">
                                          <p:stCondLst>
                                            <p:cond delay="0"/>
                                          </p:stCondLst>
                                        </p:cTn>
                                        <p:tgtEl>
                                          <p:spTgt spid="231434"/>
                                        </p:tgtEl>
                                        <p:attrNameLst>
                                          <p:attrName>style.visibility</p:attrName>
                                        </p:attrNameLst>
                                      </p:cBhvr>
                                      <p:to>
                                        <p:strVal val="visible"/>
                                      </p:to>
                                    </p:set>
                                    <p:anim calcmode="lin" valueType="num">
                                      <p:cBhvr additive="base">
                                        <p:cTn id="54" dur="2000" fill="hold"/>
                                        <p:tgtEl>
                                          <p:spTgt spid="231434"/>
                                        </p:tgtEl>
                                        <p:attrNameLst>
                                          <p:attrName>ppt_x</p:attrName>
                                        </p:attrNameLst>
                                      </p:cBhvr>
                                      <p:tavLst>
                                        <p:tav tm="0">
                                          <p:val>
                                            <p:strVal val="1+#ppt_w/2"/>
                                          </p:val>
                                        </p:tav>
                                        <p:tav tm="100000">
                                          <p:val>
                                            <p:strVal val="#ppt_x"/>
                                          </p:val>
                                        </p:tav>
                                      </p:tavLst>
                                    </p:anim>
                                    <p:anim calcmode="lin" valueType="num">
                                      <p:cBhvr additive="base">
                                        <p:cTn id="55" dur="2000" fill="hold"/>
                                        <p:tgtEl>
                                          <p:spTgt spid="231434"/>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31435"/>
                                        </p:tgtEl>
                                        <p:attrNameLst>
                                          <p:attrName>style.visibility</p:attrName>
                                        </p:attrNameLst>
                                      </p:cBhvr>
                                      <p:to>
                                        <p:strVal val="visible"/>
                                      </p:to>
                                    </p:set>
                                    <p:anim calcmode="lin" valueType="num">
                                      <p:cBhvr additive="base">
                                        <p:cTn id="60" dur="2000" fill="hold"/>
                                        <p:tgtEl>
                                          <p:spTgt spid="231435"/>
                                        </p:tgtEl>
                                        <p:attrNameLst>
                                          <p:attrName>ppt_x</p:attrName>
                                        </p:attrNameLst>
                                      </p:cBhvr>
                                      <p:tavLst>
                                        <p:tav tm="0">
                                          <p:val>
                                            <p:strVal val="#ppt_x"/>
                                          </p:val>
                                        </p:tav>
                                        <p:tav tm="100000">
                                          <p:val>
                                            <p:strVal val="#ppt_x"/>
                                          </p:val>
                                        </p:tav>
                                      </p:tavLst>
                                    </p:anim>
                                    <p:anim calcmode="lin" valueType="num">
                                      <p:cBhvr additive="base">
                                        <p:cTn id="61" dur="2000" fill="hold"/>
                                        <p:tgtEl>
                                          <p:spTgt spid="23143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31436"/>
                                        </p:tgtEl>
                                        <p:attrNameLst>
                                          <p:attrName>style.visibility</p:attrName>
                                        </p:attrNameLst>
                                      </p:cBhvr>
                                      <p:to>
                                        <p:strVal val="visible"/>
                                      </p:to>
                                    </p:set>
                                    <p:anim calcmode="lin" valueType="num">
                                      <p:cBhvr additive="base">
                                        <p:cTn id="66" dur="2000" fill="hold"/>
                                        <p:tgtEl>
                                          <p:spTgt spid="231436"/>
                                        </p:tgtEl>
                                        <p:attrNameLst>
                                          <p:attrName>ppt_x</p:attrName>
                                        </p:attrNameLst>
                                      </p:cBhvr>
                                      <p:tavLst>
                                        <p:tav tm="0">
                                          <p:val>
                                            <p:strVal val="#ppt_x"/>
                                          </p:val>
                                        </p:tav>
                                        <p:tav tm="100000">
                                          <p:val>
                                            <p:strVal val="#ppt_x"/>
                                          </p:val>
                                        </p:tav>
                                      </p:tavLst>
                                    </p:anim>
                                    <p:anim calcmode="lin" valueType="num">
                                      <p:cBhvr additive="base">
                                        <p:cTn id="67" dur="2000" fill="hold"/>
                                        <p:tgtEl>
                                          <p:spTgt spid="231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P spid="231430" grpId="0"/>
      <p:bldP spid="231432" grpId="0"/>
      <p:bldP spid="231434" grpId="0"/>
      <p:bldP spid="2314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algn="ctr"/>
            <a:r>
              <a:rPr lang="es-ES" sz="4400">
                <a:solidFill>
                  <a:srgbClr val="008000"/>
                </a:solidFill>
              </a:rPr>
              <a:t>Vía El Guabo - Pasaje</a:t>
            </a:r>
          </a:p>
        </p:txBody>
      </p:sp>
      <p:pic>
        <p:nvPicPr>
          <p:cNvPr id="226308" name="Picture 4" descr="100_0175"/>
          <p:cNvPicPr>
            <a:picLocks noChangeAspect="1" noChangeArrowheads="1"/>
          </p:cNvPicPr>
          <p:nvPr>
            <p:ph type="body" idx="1"/>
          </p:nvPr>
        </p:nvPicPr>
        <p:blipFill>
          <a:blip r:embed="rId3" cstate="print"/>
          <a:srcRect/>
          <a:stretch>
            <a:fillRect/>
          </a:stretch>
        </p:blipFill>
        <p:spPr>
          <a:xfrm>
            <a:off x="350838" y="4252913"/>
            <a:ext cx="3786187" cy="2840037"/>
          </a:xfrm>
          <a:noFill/>
          <a:ln w="19050">
            <a:solidFill>
              <a:srgbClr val="000000"/>
            </a:solidFill>
          </a:ln>
        </p:spPr>
      </p:pic>
      <p:pic>
        <p:nvPicPr>
          <p:cNvPr id="226309" name="Picture 5" descr="100_0177"/>
          <p:cNvPicPr>
            <a:picLocks noChangeAspect="1" noChangeArrowheads="1"/>
          </p:cNvPicPr>
          <p:nvPr/>
        </p:nvPicPr>
        <p:blipFill>
          <a:blip r:embed="rId4" cstate="print"/>
          <a:srcRect/>
          <a:stretch>
            <a:fillRect/>
          </a:stretch>
        </p:blipFill>
        <p:spPr bwMode="auto">
          <a:xfrm>
            <a:off x="5303838" y="1357313"/>
            <a:ext cx="3971925" cy="2971800"/>
          </a:xfrm>
          <a:prstGeom prst="rect">
            <a:avLst/>
          </a:prstGeom>
          <a:noFill/>
          <a:ln w="19050">
            <a:solidFill>
              <a:srgbClr val="000000"/>
            </a:solidFill>
            <a:miter lim="800000"/>
            <a:headEnd/>
            <a:tailEnd/>
          </a:ln>
        </p:spPr>
      </p:pic>
      <p:graphicFrame>
        <p:nvGraphicFramePr>
          <p:cNvPr id="226310" name="Object 6"/>
          <p:cNvGraphicFramePr>
            <a:graphicFrameLocks/>
          </p:cNvGraphicFramePr>
          <p:nvPr/>
        </p:nvGraphicFramePr>
        <p:xfrm>
          <a:off x="1265238" y="1662113"/>
          <a:ext cx="1692275" cy="1828800"/>
        </p:xfrm>
        <a:graphic>
          <a:graphicData uri="http://schemas.openxmlformats.org/presentationml/2006/ole">
            <p:oleObj spid="_x0000_s226310" name="Clip" r:id="rId5" imgW="3792240" imgH="4959000" progId="MS_ClipArt_Gallery.2">
              <p:embed/>
            </p:oleObj>
          </a:graphicData>
        </a:graphic>
      </p:graphicFrame>
      <p:sp>
        <p:nvSpPr>
          <p:cNvPr id="226311" name="AutoShape 7">
            <a:hlinkClick r:id="rId6" action="ppaction://hlinksldjump" highlightClick="1"/>
          </p:cNvPr>
          <p:cNvSpPr>
            <a:spLocks noChangeArrowheads="1"/>
          </p:cNvSpPr>
          <p:nvPr/>
        </p:nvSpPr>
        <p:spPr bwMode="auto">
          <a:xfrm>
            <a:off x="9190038" y="6843713"/>
            <a:ext cx="533400" cy="5334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306"/>
                                        </p:tgtEl>
                                        <p:attrNameLst>
                                          <p:attrName>style.visibility</p:attrName>
                                        </p:attrNameLst>
                                      </p:cBhvr>
                                      <p:to>
                                        <p:strVal val="visible"/>
                                      </p:to>
                                    </p:set>
                                    <p:animEffect transition="in" filter="fade">
                                      <p:cBhvr>
                                        <p:cTn id="7" dur="2000"/>
                                        <p:tgtEl>
                                          <p:spTgt spid="226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6310"/>
                                        </p:tgtEl>
                                        <p:attrNameLst>
                                          <p:attrName>style.visibility</p:attrName>
                                        </p:attrNameLst>
                                      </p:cBhvr>
                                      <p:to>
                                        <p:strVal val="visible"/>
                                      </p:to>
                                    </p:set>
                                    <p:animEffect transition="in" filter="wipe(down)">
                                      <p:cBhvr>
                                        <p:cTn id="12" dur="500"/>
                                        <p:tgtEl>
                                          <p:spTgt spid="2263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26309"/>
                                        </p:tgtEl>
                                        <p:attrNameLst>
                                          <p:attrName>style.visibility</p:attrName>
                                        </p:attrNameLst>
                                      </p:cBhvr>
                                      <p:to>
                                        <p:strVal val="visible"/>
                                      </p:to>
                                    </p:set>
                                    <p:animEffect transition="in" filter="blinds(vertical)">
                                      <p:cBhvr>
                                        <p:cTn id="17" dur="2000"/>
                                        <p:tgtEl>
                                          <p:spTgt spid="22630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6308"/>
                                        </p:tgtEl>
                                        <p:attrNameLst>
                                          <p:attrName>style.visibility</p:attrName>
                                        </p:attrNameLst>
                                      </p:cBhvr>
                                      <p:to>
                                        <p:strVal val="visible"/>
                                      </p:to>
                                    </p:set>
                                    <p:animEffect transition="in" filter="blinds(horizontal)">
                                      <p:cBhvr>
                                        <p:cTn id="22" dur="500"/>
                                        <p:tgtEl>
                                          <p:spTgt spid="226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body" idx="1"/>
          </p:nvPr>
        </p:nvSpPr>
        <p:spPr>
          <a:xfrm>
            <a:off x="0" y="1357313"/>
            <a:ext cx="9752013" cy="669925"/>
          </a:xfrm>
        </p:spPr>
        <p:txBody>
          <a:bodyPr/>
          <a:lstStyle/>
          <a:p>
            <a:pPr algn="ctr">
              <a:buFontTx/>
              <a:buNone/>
            </a:pPr>
            <a:r>
              <a:rPr lang="es-ES" b="1">
                <a:solidFill>
                  <a:srgbClr val="003399"/>
                </a:solidFill>
              </a:rPr>
              <a:t>Análisis de la Oferta</a:t>
            </a:r>
          </a:p>
        </p:txBody>
      </p:sp>
      <p:graphicFrame>
        <p:nvGraphicFramePr>
          <p:cNvPr id="222328" name="Group 120"/>
          <p:cNvGraphicFramePr>
            <a:graphicFrameLocks noGrp="1"/>
          </p:cNvGraphicFramePr>
          <p:nvPr/>
        </p:nvGraphicFramePr>
        <p:xfrm>
          <a:off x="2560638" y="2424113"/>
          <a:ext cx="5862637" cy="2870196"/>
        </p:xfrm>
        <a:graphic>
          <a:graphicData uri="http://schemas.openxmlformats.org/drawingml/2006/table">
            <a:tbl>
              <a:tblPr/>
              <a:tblGrid>
                <a:gridCol w="4110037"/>
                <a:gridCol w="1752600"/>
              </a:tblGrid>
              <a:tr h="11588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Población 2005</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Generación Per-capita</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Cantidad de desechos recogidos por día</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Cantidad de desechos generados por semana</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(244069* 0.58 * 7) / 1000    </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Cantidad de desechos recogido por semana</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115.1 * 6</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244069</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0,58 Kg./hab./día</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115.1 tn/día</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6600"/>
                        </a:solidFill>
                        <a:effectLst/>
                        <a:latin typeface="Arial"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990.2 tn/semana</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6600"/>
                        </a:solidFill>
                        <a:effectLst/>
                        <a:latin typeface="Arial"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690.60 tn/semana</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6600"/>
                          </a:solidFill>
                          <a:effectLst/>
                          <a:latin typeface="Arial" charset="0"/>
                          <a:ea typeface="Times New Roman" pitchFamily="18" charset="0"/>
                          <a:cs typeface="Arial" charset="0"/>
                        </a:rPr>
                        <a:t>COBERTURA Machala</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(690.60 / 990.2) * 100</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6600"/>
                          </a:solidFill>
                          <a:effectLst/>
                          <a:latin typeface="Arial" charset="0"/>
                          <a:ea typeface="Times New Roman" pitchFamily="18" charset="0"/>
                          <a:cs typeface="Arial" charset="0"/>
                        </a:rPr>
                        <a:t>70%</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69,70%       </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22329" name="Group 121"/>
          <p:cNvGraphicFramePr>
            <a:graphicFrameLocks noGrp="1"/>
          </p:cNvGraphicFramePr>
          <p:nvPr/>
        </p:nvGraphicFramePr>
        <p:xfrm>
          <a:off x="2560638" y="5624513"/>
          <a:ext cx="5867400" cy="579116"/>
        </p:xfrm>
        <a:graphic>
          <a:graphicData uri="http://schemas.openxmlformats.org/drawingml/2006/table">
            <a:tbl>
              <a:tblPr/>
              <a:tblGrid>
                <a:gridCol w="4114800"/>
                <a:gridCol w="1752600"/>
              </a:tblGrid>
              <a:tr h="5032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6600"/>
                          </a:solidFill>
                          <a:effectLst/>
                          <a:latin typeface="Arial" charset="0"/>
                          <a:ea typeface="Times New Roman" pitchFamily="18" charset="0"/>
                          <a:cs typeface="Arial" charset="0"/>
                        </a:rPr>
                        <a:t>COBERTURA Pasaje</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(191.34 / 246.12) * 100</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6600"/>
                          </a:solidFill>
                          <a:effectLst/>
                          <a:latin typeface="Arial" charset="0"/>
                          <a:ea typeface="Times New Roman" pitchFamily="18" charset="0"/>
                          <a:cs typeface="Arial" charset="0"/>
                        </a:rPr>
                        <a:t>78%</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77.74%       </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2265" name="Rectangle 57"/>
          <p:cNvSpPr>
            <a:spLocks noChangeArrowheads="1"/>
          </p:cNvSpPr>
          <p:nvPr/>
        </p:nvSpPr>
        <p:spPr bwMode="auto">
          <a:xfrm>
            <a:off x="0" y="3816350"/>
            <a:ext cx="184150" cy="457200"/>
          </a:xfrm>
          <a:prstGeom prst="rect">
            <a:avLst/>
          </a:prstGeom>
          <a:noFill/>
          <a:ln w="9525">
            <a:noFill/>
            <a:miter lim="800000"/>
            <a:headEnd/>
            <a:tailEnd/>
          </a:ln>
          <a:effectLst/>
        </p:spPr>
        <p:txBody>
          <a:bodyPr wrap="none" lIns="91436" tIns="45718" rIns="91436" bIns="45718" anchor="ctr">
            <a:spAutoFit/>
          </a:bodyPr>
          <a:lstStyle/>
          <a:p>
            <a:endParaRPr lang="es-ES"/>
          </a:p>
        </p:txBody>
      </p:sp>
      <p:graphicFrame>
        <p:nvGraphicFramePr>
          <p:cNvPr id="222330" name="Group 122"/>
          <p:cNvGraphicFramePr>
            <a:graphicFrameLocks noGrp="1"/>
          </p:cNvGraphicFramePr>
          <p:nvPr/>
        </p:nvGraphicFramePr>
        <p:xfrm>
          <a:off x="2636838" y="6615113"/>
          <a:ext cx="5867400" cy="579116"/>
        </p:xfrm>
        <a:graphic>
          <a:graphicData uri="http://schemas.openxmlformats.org/drawingml/2006/table">
            <a:tbl>
              <a:tblPr/>
              <a:tblGrid>
                <a:gridCol w="4114800"/>
                <a:gridCol w="1752600"/>
              </a:tblGrid>
              <a:tr h="48101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6600"/>
                          </a:solidFill>
                          <a:effectLst/>
                          <a:latin typeface="Arial" charset="0"/>
                          <a:ea typeface="Times New Roman" pitchFamily="18" charset="0"/>
                          <a:cs typeface="Arial" charset="0"/>
                        </a:rPr>
                        <a:t>COBERTURA El Guabo</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(133.38 / 164.98) * 100</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6600"/>
                          </a:solidFill>
                          <a:effectLst/>
                          <a:latin typeface="Arial" charset="0"/>
                          <a:ea typeface="Times New Roman" pitchFamily="18" charset="0"/>
                          <a:cs typeface="Arial" charset="0"/>
                        </a:rPr>
                        <a:t>80.85%</a:t>
                      </a:r>
                      <a:endParaRPr kumimoji="0" lang="en-US" sz="1600" b="0" i="0" u="none" strike="noStrike" cap="none" normalizeH="0" baseline="0" smtClean="0">
                        <a:ln>
                          <a:noFill/>
                        </a:ln>
                        <a:solidFill>
                          <a:srgbClr val="0066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ea typeface="Times New Roman" pitchFamily="18" charset="0"/>
                          <a:cs typeface="Arial" charset="0"/>
                        </a:rPr>
                        <a:t>80.85%       </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2331" name="Rectangle 123"/>
          <p:cNvSpPr>
            <a:spLocks noGrp="1" noChangeArrowheads="1"/>
          </p:cNvSpPr>
          <p:nvPr>
            <p:ph type="title"/>
          </p:nvPr>
        </p:nvSpPr>
        <p:spPr>
          <a:noFill/>
          <a:ln/>
        </p:spPr>
        <p:txBody>
          <a:bodyPr/>
          <a:lstStyle/>
          <a:p>
            <a:pPr algn="ctr" defTabSz="914400"/>
            <a:r>
              <a:rPr lang="es-ES">
                <a:solidFill>
                  <a:srgbClr val="9999FF"/>
                </a:solidFill>
              </a:rPr>
              <a:t>ESTUDIO DE MERCADO</a:t>
            </a:r>
          </a:p>
        </p:txBody>
      </p:sp>
      <p:sp>
        <p:nvSpPr>
          <p:cNvPr id="222332" name="Line 124"/>
          <p:cNvSpPr>
            <a:spLocks noChangeShapeType="1"/>
          </p:cNvSpPr>
          <p:nvPr/>
        </p:nvSpPr>
        <p:spPr bwMode="auto">
          <a:xfrm>
            <a:off x="579438" y="1281113"/>
            <a:ext cx="7924800" cy="0"/>
          </a:xfrm>
          <a:prstGeom prst="line">
            <a:avLst/>
          </a:prstGeom>
          <a:noFill/>
          <a:ln w="63500">
            <a:solidFill>
              <a:srgbClr val="008080"/>
            </a:solidFill>
            <a:round/>
            <a:headEnd/>
            <a:tailEnd/>
          </a:ln>
          <a:effectLst/>
        </p:spPr>
        <p:txBody>
          <a:bodyP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331"/>
                                        </p:tgtEl>
                                        <p:attrNameLst>
                                          <p:attrName>style.visibility</p:attrName>
                                        </p:attrNameLst>
                                      </p:cBhvr>
                                      <p:to>
                                        <p:strVal val="visible"/>
                                      </p:to>
                                    </p:set>
                                    <p:animEffect transition="in" filter="fade">
                                      <p:cBhvr>
                                        <p:cTn id="7" dur="2000"/>
                                        <p:tgtEl>
                                          <p:spTgt spid="22233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22211">
                                            <p:txEl>
                                              <p:pRg st="0" end="0"/>
                                            </p:txEl>
                                          </p:spTgt>
                                        </p:tgtEl>
                                        <p:attrNameLst>
                                          <p:attrName>style.visibility</p:attrName>
                                        </p:attrNameLst>
                                      </p:cBhvr>
                                      <p:to>
                                        <p:strVal val="visible"/>
                                      </p:to>
                                    </p:set>
                                    <p:animEffect transition="in" filter="plus(in)">
                                      <p:cBhvr>
                                        <p:cTn id="12" dur="2000"/>
                                        <p:tgtEl>
                                          <p:spTgt spid="222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2328"/>
                                        </p:tgtEl>
                                        <p:attrNameLst>
                                          <p:attrName>style.visibility</p:attrName>
                                        </p:attrNameLst>
                                      </p:cBhvr>
                                      <p:to>
                                        <p:strVal val="visible"/>
                                      </p:to>
                                    </p:set>
                                    <p:animEffect transition="in" filter="checkerboard(across)">
                                      <p:cBhvr>
                                        <p:cTn id="17" dur="500"/>
                                        <p:tgtEl>
                                          <p:spTgt spid="22232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nodeType="clickEffect">
                                  <p:stCondLst>
                                    <p:cond delay="0"/>
                                  </p:stCondLst>
                                  <p:childTnLst>
                                    <p:set>
                                      <p:cBhvr>
                                        <p:cTn id="21" dur="1" fill="hold">
                                          <p:stCondLst>
                                            <p:cond delay="0"/>
                                          </p:stCondLst>
                                        </p:cTn>
                                        <p:tgtEl>
                                          <p:spTgt spid="222329"/>
                                        </p:tgtEl>
                                        <p:attrNameLst>
                                          <p:attrName>style.visibility</p:attrName>
                                        </p:attrNameLst>
                                      </p:cBhvr>
                                      <p:to>
                                        <p:strVal val="visible"/>
                                      </p:to>
                                    </p:set>
                                    <p:animEffect transition="in" filter="checkerboard(down)">
                                      <p:cBhvr>
                                        <p:cTn id="22" dur="1000"/>
                                        <p:tgtEl>
                                          <p:spTgt spid="22232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22330"/>
                                        </p:tgtEl>
                                        <p:attrNameLst>
                                          <p:attrName>style.visibility</p:attrName>
                                        </p:attrNameLst>
                                      </p:cBhvr>
                                      <p:to>
                                        <p:strVal val="visible"/>
                                      </p:to>
                                    </p:set>
                                    <p:animEffect transition="in" filter="checkerboard(across)">
                                      <p:cBhvr>
                                        <p:cTn id="27" dur="1000"/>
                                        <p:tgtEl>
                                          <p:spTgt spid="222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33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3" name="Rectangle 3"/>
          <p:cNvSpPr>
            <a:spLocks noGrp="1" noChangeArrowheads="1"/>
          </p:cNvSpPr>
          <p:nvPr>
            <p:ph type="body" idx="1"/>
          </p:nvPr>
        </p:nvSpPr>
        <p:spPr>
          <a:xfrm>
            <a:off x="0" y="366713"/>
            <a:ext cx="9752013" cy="669925"/>
          </a:xfrm>
        </p:spPr>
        <p:txBody>
          <a:bodyPr/>
          <a:lstStyle/>
          <a:p>
            <a:pPr algn="ctr">
              <a:buFontTx/>
              <a:buNone/>
            </a:pPr>
            <a:r>
              <a:rPr lang="es-ES" sz="3600" b="1">
                <a:solidFill>
                  <a:srgbClr val="003399"/>
                </a:solidFill>
              </a:rPr>
              <a:t>Análisis de la Demanda</a:t>
            </a:r>
          </a:p>
        </p:txBody>
      </p:sp>
      <p:sp>
        <p:nvSpPr>
          <p:cNvPr id="250884" name="Rectangle 4"/>
          <p:cNvSpPr>
            <a:spLocks noChangeArrowheads="1"/>
          </p:cNvSpPr>
          <p:nvPr/>
        </p:nvSpPr>
        <p:spPr bwMode="auto">
          <a:xfrm>
            <a:off x="0" y="2803525"/>
            <a:ext cx="184150" cy="457200"/>
          </a:xfrm>
          <a:prstGeom prst="rect">
            <a:avLst/>
          </a:prstGeom>
          <a:noFill/>
          <a:ln w="9525">
            <a:noFill/>
            <a:miter lim="800000"/>
            <a:headEnd/>
            <a:tailEnd/>
          </a:ln>
          <a:effectLst/>
        </p:spPr>
        <p:txBody>
          <a:bodyPr wrap="none" lIns="91436" tIns="45718" rIns="91436" bIns="45718" anchor="ctr">
            <a:spAutoFit/>
          </a:bodyPr>
          <a:lstStyle/>
          <a:p>
            <a:endParaRPr lang="es-ES"/>
          </a:p>
        </p:txBody>
      </p:sp>
      <p:sp>
        <p:nvSpPr>
          <p:cNvPr id="250962" name="Rectangle 82"/>
          <p:cNvSpPr>
            <a:spLocks noChangeArrowheads="1"/>
          </p:cNvSpPr>
          <p:nvPr/>
        </p:nvSpPr>
        <p:spPr bwMode="auto">
          <a:xfrm>
            <a:off x="4014788" y="4375150"/>
            <a:ext cx="2565400" cy="336550"/>
          </a:xfrm>
          <a:prstGeom prst="rect">
            <a:avLst/>
          </a:prstGeom>
          <a:noFill/>
          <a:ln w="9525">
            <a:noFill/>
            <a:miter lim="800000"/>
            <a:headEnd/>
            <a:tailEnd/>
          </a:ln>
          <a:effectLst/>
        </p:spPr>
        <p:txBody>
          <a:bodyPr wrap="none" lIns="91436" tIns="45718" rIns="91436" bIns="45718" anchor="ctr">
            <a:spAutoFit/>
          </a:bodyPr>
          <a:lstStyle/>
          <a:p>
            <a:pPr algn="ctr"/>
            <a:r>
              <a:rPr lang="en-US" sz="1600">
                <a:solidFill>
                  <a:srgbClr val="008000"/>
                </a:solidFill>
                <a:ea typeface="Times New Roman" pitchFamily="18" charset="0"/>
                <a:cs typeface="Arial" charset="0"/>
              </a:rPr>
              <a:t>Fuente: Censo INEC 2001</a:t>
            </a:r>
          </a:p>
        </p:txBody>
      </p:sp>
      <p:graphicFrame>
        <p:nvGraphicFramePr>
          <p:cNvPr id="251073" name="Group 193"/>
          <p:cNvGraphicFramePr>
            <a:graphicFrameLocks noGrp="1"/>
          </p:cNvGraphicFramePr>
          <p:nvPr/>
        </p:nvGraphicFramePr>
        <p:xfrm>
          <a:off x="2332038" y="2119313"/>
          <a:ext cx="5486400" cy="2008187"/>
        </p:xfrm>
        <a:graphic>
          <a:graphicData uri="http://schemas.openxmlformats.org/drawingml/2006/table">
            <a:tbl>
              <a:tblPr/>
              <a:tblGrid>
                <a:gridCol w="1828800"/>
                <a:gridCol w="1828800"/>
                <a:gridCol w="1828800"/>
              </a:tblGrid>
              <a:tr h="912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Arial" charset="0"/>
                          <a:ea typeface="Times New Roman" pitchFamily="18" charset="0"/>
                          <a:cs typeface="Arial" charset="0"/>
                        </a:rPr>
                        <a:t>CIUDAD</a:t>
                      </a:r>
                      <a:endParaRPr kumimoji="0" lang="en-US" sz="1800" b="0" i="0" u="none" strike="noStrike" cap="none" normalizeH="0" baseline="0" smtClean="0">
                        <a:ln>
                          <a:noFill/>
                        </a:ln>
                        <a:solidFill>
                          <a:srgbClr val="008000"/>
                        </a:solidFill>
                        <a:effectLst/>
                        <a:latin typeface="Arial" charset="0"/>
                        <a:ea typeface="Times New Roman" pitchFamily="18" charset="0"/>
                        <a:cs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Arial" charset="0"/>
                          <a:ea typeface="Times New Roman" pitchFamily="18" charset="0"/>
                          <a:cs typeface="Arial" charset="0"/>
                        </a:rPr>
                        <a:t>POBLACIÓN</a:t>
                      </a:r>
                      <a:endParaRPr kumimoji="0" lang="en-US" sz="1800" b="0" i="0" u="none" strike="noStrike" cap="none" normalizeH="0" baseline="0" smtClean="0">
                        <a:ln>
                          <a:noFill/>
                        </a:ln>
                        <a:solidFill>
                          <a:srgbClr val="00800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Arial" charset="0"/>
                          <a:ea typeface="Times New Roman" pitchFamily="18" charset="0"/>
                          <a:cs typeface="Arial" charset="0"/>
                        </a:rPr>
                        <a:t>(2001)</a:t>
                      </a:r>
                      <a:endParaRPr kumimoji="0" lang="en-US" sz="1800" b="0" i="0" u="none" strike="noStrike" cap="none" normalizeH="0" baseline="0" smtClean="0">
                        <a:ln>
                          <a:noFill/>
                        </a:ln>
                        <a:solidFill>
                          <a:srgbClr val="008000"/>
                        </a:solidFill>
                        <a:effectLst/>
                        <a:latin typeface="Arial" charset="0"/>
                        <a:ea typeface="Times New Roman" pitchFamily="18" charset="0"/>
                        <a:cs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Arial" charset="0"/>
                          <a:ea typeface="Times New Roman" pitchFamily="18" charset="0"/>
                          <a:cs typeface="Arial" charset="0"/>
                        </a:rPr>
                        <a:t>TASA DE</a:t>
                      </a:r>
                      <a:endParaRPr kumimoji="0" lang="en-US" sz="1800" b="0" i="0" u="none" strike="noStrike" cap="none" normalizeH="0" baseline="0" smtClean="0">
                        <a:ln>
                          <a:noFill/>
                        </a:ln>
                        <a:solidFill>
                          <a:srgbClr val="00800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Arial" charset="0"/>
                          <a:ea typeface="Times New Roman" pitchFamily="18" charset="0"/>
                          <a:cs typeface="Arial" charset="0"/>
                        </a:rPr>
                        <a:t>CRECIMIENTO</a:t>
                      </a:r>
                      <a:endParaRPr kumimoji="0" lang="en-US" sz="1800" b="0" i="0" u="none" strike="noStrike" cap="none" normalizeH="0" baseline="0" smtClean="0">
                        <a:ln>
                          <a:noFill/>
                        </a:ln>
                        <a:solidFill>
                          <a:srgbClr val="008000"/>
                        </a:solidFill>
                        <a:effectLst/>
                        <a:latin typeface="Arial" charset="0"/>
                        <a:ea typeface="Times New Roman" pitchFamily="18" charset="0"/>
                        <a:cs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Arial" charset="0"/>
                          <a:ea typeface="Times New Roman" pitchFamily="18" charset="0"/>
                          <a:cs typeface="Arial" charset="0"/>
                        </a:rPr>
                        <a:t>Machala</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Arial" charset="0"/>
                          <a:ea typeface="Times New Roman" pitchFamily="18" charset="0"/>
                          <a:cs typeface="Arial" charset="0"/>
                        </a:rPr>
                        <a:t>217.696</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Arial" charset="0"/>
                          <a:ea typeface="Times New Roman" pitchFamily="18" charset="0"/>
                          <a:cs typeface="Arial" charset="0"/>
                        </a:rPr>
                        <a:t>2,9</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Arial" charset="0"/>
                          <a:ea typeface="Times New Roman" pitchFamily="18" charset="0"/>
                          <a:cs typeface="Arial" charset="0"/>
                        </a:rPr>
                        <a:t>El Guabo</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Arial" charset="0"/>
                          <a:ea typeface="Times New Roman" pitchFamily="18" charset="0"/>
                          <a:cs typeface="Arial" charset="0"/>
                        </a:rPr>
                        <a:t>41.078</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Arial" charset="0"/>
                          <a:ea typeface="Times New Roman" pitchFamily="18" charset="0"/>
                          <a:cs typeface="Arial" charset="0"/>
                        </a:rPr>
                        <a:t>3,5</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Arial" charset="0"/>
                          <a:ea typeface="Times New Roman" pitchFamily="18" charset="0"/>
                          <a:cs typeface="Arial" charset="0"/>
                        </a:rPr>
                        <a:t>Pasaje</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Arial" charset="0"/>
                          <a:ea typeface="Times New Roman" pitchFamily="18" charset="0"/>
                          <a:cs typeface="Arial" charset="0"/>
                        </a:rPr>
                        <a:t>62.959</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Arial" charset="0"/>
                          <a:ea typeface="Times New Roman" pitchFamily="18" charset="0"/>
                          <a:cs typeface="Arial" charset="0"/>
                        </a:rPr>
                        <a:t>1,8</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250883"/>
                                        </p:tgtEl>
                                        <p:attrNameLst>
                                          <p:attrName>style.visibility</p:attrName>
                                        </p:attrNameLst>
                                      </p:cBhvr>
                                      <p:to>
                                        <p:strVal val="visible"/>
                                      </p:to>
                                    </p:set>
                                    <p:animEffect transition="in" filter="plus(out)">
                                      <p:cBhvr>
                                        <p:cTn id="7" dur="500"/>
                                        <p:tgtEl>
                                          <p:spTgt spid="25088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251073"/>
                                        </p:tgtEl>
                                        <p:attrNameLst>
                                          <p:attrName>style.visibility</p:attrName>
                                        </p:attrNameLst>
                                      </p:cBhvr>
                                      <p:to>
                                        <p:strVal val="visible"/>
                                      </p:to>
                                    </p:set>
                                    <p:anim to="" calcmode="lin" valueType="num">
                                      <p:cBhvr>
                                        <p:cTn id="12" dur="1" fill="hold"/>
                                        <p:tgtEl>
                                          <p:spTgt spid="25107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algn="ctr"/>
            <a:r>
              <a:rPr lang="es-ES">
                <a:solidFill>
                  <a:srgbClr val="9999FF"/>
                </a:solidFill>
              </a:rPr>
              <a:t>ANTECEDENTES</a:t>
            </a:r>
          </a:p>
        </p:txBody>
      </p:sp>
      <p:pic>
        <p:nvPicPr>
          <p:cNvPr id="347140" name="Picture 4" descr="DSCF0212"/>
          <p:cNvPicPr>
            <a:picLocks noChangeAspect="1" noChangeArrowheads="1"/>
          </p:cNvPicPr>
          <p:nvPr/>
        </p:nvPicPr>
        <p:blipFill>
          <a:blip r:embed="rId2"/>
          <a:srcRect l="14305" t="10866" b="10236"/>
          <a:stretch>
            <a:fillRect/>
          </a:stretch>
        </p:blipFill>
        <p:spPr bwMode="auto">
          <a:xfrm>
            <a:off x="2636838" y="4557713"/>
            <a:ext cx="5334000" cy="2733675"/>
          </a:xfrm>
          <a:prstGeom prst="rect">
            <a:avLst/>
          </a:prstGeom>
          <a:noFill/>
          <a:ln w="19050">
            <a:solidFill>
              <a:schemeClr val="tx1"/>
            </a:solidFill>
            <a:miter lim="800000"/>
            <a:headEnd/>
            <a:tailEnd/>
          </a:ln>
        </p:spPr>
      </p:pic>
      <p:pic>
        <p:nvPicPr>
          <p:cNvPr id="347143" name="Picture 7" descr="100_0107"/>
          <p:cNvPicPr>
            <a:picLocks noChangeAspect="1" noChangeArrowheads="1"/>
          </p:cNvPicPr>
          <p:nvPr/>
        </p:nvPicPr>
        <p:blipFill>
          <a:blip r:embed="rId3" cstate="print"/>
          <a:srcRect/>
          <a:stretch>
            <a:fillRect/>
          </a:stretch>
        </p:blipFill>
        <p:spPr bwMode="auto">
          <a:xfrm>
            <a:off x="731838" y="1357313"/>
            <a:ext cx="3962400" cy="2843212"/>
          </a:xfrm>
          <a:prstGeom prst="rect">
            <a:avLst/>
          </a:prstGeom>
          <a:noFill/>
          <a:ln w="12700">
            <a:solidFill>
              <a:srgbClr val="000000"/>
            </a:solidFill>
            <a:miter lim="800000"/>
            <a:headEnd/>
            <a:tailEnd/>
          </a:ln>
        </p:spPr>
      </p:pic>
      <p:pic>
        <p:nvPicPr>
          <p:cNvPr id="347145" name="Picture 9" descr="DSCF0345"/>
          <p:cNvPicPr>
            <a:picLocks noChangeAspect="1" noChangeArrowheads="1"/>
          </p:cNvPicPr>
          <p:nvPr/>
        </p:nvPicPr>
        <p:blipFill>
          <a:blip r:embed="rId4"/>
          <a:srcRect/>
          <a:stretch>
            <a:fillRect/>
          </a:stretch>
        </p:blipFill>
        <p:spPr bwMode="auto">
          <a:xfrm>
            <a:off x="5608638" y="1357313"/>
            <a:ext cx="3962400" cy="2797175"/>
          </a:xfrm>
          <a:prstGeom prst="rect">
            <a:avLst/>
          </a:prstGeom>
          <a:noFill/>
          <a:ln w="127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fade">
                                      <p:cBhvr>
                                        <p:cTn id="7" dur="2000"/>
                                        <p:tgtEl>
                                          <p:spTgt spid="3471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7143"/>
                                        </p:tgtEl>
                                        <p:attrNameLst>
                                          <p:attrName>style.visibility</p:attrName>
                                        </p:attrNameLst>
                                      </p:cBhvr>
                                      <p:to>
                                        <p:strVal val="visible"/>
                                      </p:to>
                                    </p:set>
                                    <p:animEffect transition="in" filter="checkerboard(across)">
                                      <p:cBhvr>
                                        <p:cTn id="12" dur="500"/>
                                        <p:tgtEl>
                                          <p:spTgt spid="34714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47145"/>
                                        </p:tgtEl>
                                        <p:attrNameLst>
                                          <p:attrName>style.visibility</p:attrName>
                                        </p:attrNameLst>
                                      </p:cBhvr>
                                      <p:to>
                                        <p:strVal val="visible"/>
                                      </p:to>
                                    </p:set>
                                    <p:animEffect transition="in" filter="diamond(in)">
                                      <p:cBhvr>
                                        <p:cTn id="17" dur="2000"/>
                                        <p:tgtEl>
                                          <p:spTgt spid="34714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7140"/>
                                        </p:tgtEl>
                                        <p:attrNameLst>
                                          <p:attrName>style.visibility</p:attrName>
                                        </p:attrNameLst>
                                      </p:cBhvr>
                                      <p:to>
                                        <p:strVal val="visible"/>
                                      </p:to>
                                    </p:set>
                                    <p:anim calcmode="lin" valueType="num">
                                      <p:cBhvr additive="base">
                                        <p:cTn id="22" dur="500" fill="hold"/>
                                        <p:tgtEl>
                                          <p:spTgt spid="347140"/>
                                        </p:tgtEl>
                                        <p:attrNameLst>
                                          <p:attrName>ppt_x</p:attrName>
                                        </p:attrNameLst>
                                      </p:cBhvr>
                                      <p:tavLst>
                                        <p:tav tm="0">
                                          <p:val>
                                            <p:strVal val="#ppt_x"/>
                                          </p:val>
                                        </p:tav>
                                        <p:tav tm="100000">
                                          <p:val>
                                            <p:strVal val="#ppt_x"/>
                                          </p:val>
                                        </p:tav>
                                      </p:tavLst>
                                    </p:anim>
                                    <p:anim calcmode="lin" valueType="num">
                                      <p:cBhvr additive="base">
                                        <p:cTn id="23" dur="500" fill="hold"/>
                                        <p:tgtEl>
                                          <p:spTgt spid="347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body" idx="1"/>
          </p:nvPr>
        </p:nvSpPr>
        <p:spPr>
          <a:xfrm>
            <a:off x="396875" y="1509713"/>
            <a:ext cx="9753600" cy="673100"/>
          </a:xfrm>
        </p:spPr>
        <p:txBody>
          <a:bodyPr/>
          <a:lstStyle/>
          <a:p>
            <a:r>
              <a:rPr lang="es-ES">
                <a:solidFill>
                  <a:srgbClr val="008000"/>
                </a:solidFill>
              </a:rPr>
              <a:t>Proyección de la Población</a:t>
            </a:r>
          </a:p>
        </p:txBody>
      </p:sp>
      <p:graphicFrame>
        <p:nvGraphicFramePr>
          <p:cNvPr id="252206" name="Group 302"/>
          <p:cNvGraphicFramePr>
            <a:graphicFrameLocks noGrp="1"/>
          </p:cNvGraphicFramePr>
          <p:nvPr/>
        </p:nvGraphicFramePr>
        <p:xfrm>
          <a:off x="3019425" y="2424113"/>
          <a:ext cx="3879850" cy="4614862"/>
        </p:xfrm>
        <a:graphic>
          <a:graphicData uri="http://schemas.openxmlformats.org/drawingml/2006/table">
            <a:tbl>
              <a:tblPr/>
              <a:tblGrid>
                <a:gridCol w="774700"/>
                <a:gridCol w="777875"/>
                <a:gridCol w="774700"/>
                <a:gridCol w="776288"/>
                <a:gridCol w="776287"/>
              </a:tblGrid>
              <a:tr h="266700">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endParaRPr>
                    </a:p>
                  </a:txBody>
                  <a:tcPr marL="91436" marR="91436" marT="45718" marB="45718"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Machala</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Pasaje</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El Guabo</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Total</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667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2005</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244.068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67.615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47.137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358.820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2006</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251.146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68.832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48.787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368.765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2007</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258.429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70.071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50.494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378.995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2008</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265.924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71.332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52.262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389.518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2009</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273.635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72.616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54.091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400.343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2010</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281.571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73.923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55.984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411.478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2011</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289.736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75.254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57.943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422.934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2012</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298.139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76.609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59.971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434.719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2013</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306.785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77.988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62.070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446.843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2014</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315.682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79.391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64.243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459.316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2015</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324.836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80.820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66.491   </a:t>
                      </a: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472.148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blinds(horizontal)">
                                      <p:cBhvr>
                                        <p:cTn id="7" dur="500"/>
                                        <p:tgtEl>
                                          <p:spTgt spid="251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52206"/>
                                        </p:tgtEl>
                                        <p:attrNameLst>
                                          <p:attrName>style.visibility</p:attrName>
                                        </p:attrNameLst>
                                      </p:cBhvr>
                                      <p:to>
                                        <p:strVal val="visible"/>
                                      </p:to>
                                    </p:set>
                                    <p:anim to="" calcmode="lin" valueType="num">
                                      <p:cBhvr>
                                        <p:cTn id="12" dur="1" fill="hold"/>
                                        <p:tgtEl>
                                          <p:spTgt spid="2522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Grp="1" noChangeArrowheads="1"/>
          </p:cNvSpPr>
          <p:nvPr>
            <p:ph type="body" idx="1"/>
          </p:nvPr>
        </p:nvSpPr>
        <p:spPr>
          <a:xfrm>
            <a:off x="198438" y="1433513"/>
            <a:ext cx="9753600" cy="595312"/>
          </a:xfrm>
        </p:spPr>
        <p:txBody>
          <a:bodyPr/>
          <a:lstStyle/>
          <a:p>
            <a:r>
              <a:rPr lang="es-ES">
                <a:solidFill>
                  <a:srgbClr val="006600"/>
                </a:solidFill>
              </a:rPr>
              <a:t>Parámetros para determinar la Demanda</a:t>
            </a:r>
          </a:p>
        </p:txBody>
      </p:sp>
      <p:sp>
        <p:nvSpPr>
          <p:cNvPr id="252932" name="Rectangle 4"/>
          <p:cNvSpPr>
            <a:spLocks noChangeArrowheads="1"/>
          </p:cNvSpPr>
          <p:nvPr/>
        </p:nvSpPr>
        <p:spPr bwMode="auto">
          <a:xfrm>
            <a:off x="198438" y="2347913"/>
            <a:ext cx="9753600" cy="533400"/>
          </a:xfrm>
          <a:prstGeom prst="rect">
            <a:avLst/>
          </a:prstGeom>
          <a:noFill/>
          <a:ln w="9525">
            <a:noFill/>
            <a:miter lim="800000"/>
            <a:headEnd/>
            <a:tailEnd/>
          </a:ln>
          <a:effectLst/>
        </p:spPr>
        <p:txBody>
          <a:bodyPr lIns="101366" tIns="50683" rIns="101366" bIns="50683"/>
          <a:lstStyle/>
          <a:p>
            <a:pPr marL="342900" indent="-342900">
              <a:spcBef>
                <a:spcPct val="20000"/>
              </a:spcBef>
            </a:pPr>
            <a:r>
              <a:rPr lang="es-ES" sz="3200"/>
              <a:t>	</a:t>
            </a:r>
            <a:r>
              <a:rPr lang="es-ES" sz="2300"/>
              <a:t>-</a:t>
            </a:r>
            <a:r>
              <a:rPr lang="es-ES" sz="3200"/>
              <a:t> </a:t>
            </a:r>
            <a:r>
              <a:rPr lang="es-ES" sz="2300">
                <a:solidFill>
                  <a:srgbClr val="008000"/>
                </a:solidFill>
              </a:rPr>
              <a:t>Generación per-capita                     - Cobertura de recolección</a:t>
            </a:r>
          </a:p>
        </p:txBody>
      </p:sp>
      <p:graphicFrame>
        <p:nvGraphicFramePr>
          <p:cNvPr id="253062" name="Group 134"/>
          <p:cNvGraphicFramePr>
            <a:graphicFrameLocks noGrp="1"/>
          </p:cNvGraphicFramePr>
          <p:nvPr/>
        </p:nvGraphicFramePr>
        <p:xfrm>
          <a:off x="579438" y="3184525"/>
          <a:ext cx="3657600" cy="1244600"/>
        </p:xfrm>
        <a:graphic>
          <a:graphicData uri="http://schemas.openxmlformats.org/drawingml/2006/table">
            <a:tbl>
              <a:tblPr/>
              <a:tblGrid>
                <a:gridCol w="1562100"/>
                <a:gridCol w="2095500"/>
              </a:tblGrid>
              <a:tr h="396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99"/>
                          </a:solidFill>
                          <a:effectLst/>
                          <a:latin typeface="Arial" charset="0"/>
                          <a:ea typeface="Times New Roman" pitchFamily="18" charset="0"/>
                          <a:cs typeface="Arial" charset="0"/>
                        </a:rPr>
                        <a:t>Cantón</a:t>
                      </a:r>
                      <a:endParaRPr kumimoji="0" lang="en-US" sz="1400" b="0" i="0" u="none" strike="noStrike" cap="none" normalizeH="0" baseline="0" smtClean="0">
                        <a:ln>
                          <a:noFill/>
                        </a:ln>
                        <a:solidFill>
                          <a:srgbClr val="003399"/>
                        </a:solidFill>
                        <a:effectLst/>
                        <a:latin typeface="Arial" charset="0"/>
                        <a:ea typeface="Times New Roman" pitchFamily="18" charset="0"/>
                        <a:cs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99"/>
                          </a:solidFill>
                          <a:effectLst/>
                          <a:latin typeface="Arial" charset="0"/>
                          <a:ea typeface="Times New Roman" pitchFamily="18" charset="0"/>
                          <a:cs typeface="Arial" charset="0"/>
                        </a:rPr>
                        <a:t>Generación per-capita</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99"/>
                          </a:solidFill>
                          <a:effectLst/>
                          <a:latin typeface="Arial" charset="0"/>
                          <a:ea typeface="Times New Roman" pitchFamily="18" charset="0"/>
                          <a:cs typeface="Arial" charset="0"/>
                        </a:rPr>
                        <a:t>Kg./hab. x día</a:t>
                      </a:r>
                      <a:endParaRPr kumimoji="0" lang="en-US" sz="1400" b="0" i="0" u="none" strike="noStrike" cap="none" normalizeH="0" baseline="0" smtClean="0">
                        <a:ln>
                          <a:noFill/>
                        </a:ln>
                        <a:solidFill>
                          <a:srgbClr val="003399"/>
                        </a:solidFill>
                        <a:effectLst/>
                        <a:latin typeface="Arial" charset="0"/>
                        <a:ea typeface="Times New Roman" pitchFamily="18" charset="0"/>
                        <a:cs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Machala</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Pasaje</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El Guabo</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0.58</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0.52</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0.50</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53061" name="Group 133"/>
          <p:cNvGraphicFramePr>
            <a:graphicFrameLocks noGrp="1"/>
          </p:cNvGraphicFramePr>
          <p:nvPr/>
        </p:nvGraphicFramePr>
        <p:xfrm>
          <a:off x="3398838" y="5548313"/>
          <a:ext cx="3657600" cy="1457325"/>
        </p:xfrm>
        <a:graphic>
          <a:graphicData uri="http://schemas.openxmlformats.org/drawingml/2006/table">
            <a:tbl>
              <a:tblPr/>
              <a:tblGrid>
                <a:gridCol w="1525587"/>
                <a:gridCol w="2132013"/>
              </a:tblGrid>
              <a:tr h="396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99"/>
                          </a:solidFill>
                          <a:effectLst/>
                          <a:latin typeface="Arial" charset="0"/>
                          <a:ea typeface="Times New Roman" pitchFamily="18" charset="0"/>
                          <a:cs typeface="Arial" charset="0"/>
                        </a:rPr>
                        <a:t>Cantón</a:t>
                      </a:r>
                      <a:endParaRPr kumimoji="0" lang="en-US" sz="1400" b="0" i="0" u="none" strike="noStrike" cap="none" normalizeH="0" baseline="0" smtClean="0">
                        <a:ln>
                          <a:noFill/>
                        </a:ln>
                        <a:solidFill>
                          <a:srgbClr val="003399"/>
                        </a:solidFill>
                        <a:effectLst/>
                        <a:latin typeface="Arial" charset="0"/>
                        <a:ea typeface="Times New Roman" pitchFamily="18" charset="0"/>
                        <a:cs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99"/>
                          </a:solidFill>
                          <a:effectLst/>
                          <a:latin typeface="Arial" charset="0"/>
                          <a:ea typeface="Times New Roman" pitchFamily="18" charset="0"/>
                          <a:cs typeface="Arial" charset="0"/>
                        </a:rPr>
                        <a:t>Producción diaria media</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99"/>
                          </a:solidFill>
                          <a:effectLst/>
                          <a:latin typeface="Arial" charset="0"/>
                          <a:ea typeface="Times New Roman" pitchFamily="18" charset="0"/>
                          <a:cs typeface="Arial" charset="0"/>
                        </a:rPr>
                        <a:t>Toneladas/día</a:t>
                      </a:r>
                      <a:endParaRPr kumimoji="0" lang="en-US" sz="1400" b="0" i="0" u="none" strike="noStrike" cap="none" normalizeH="0" baseline="0" smtClean="0">
                        <a:ln>
                          <a:noFill/>
                        </a:ln>
                        <a:solidFill>
                          <a:srgbClr val="003399"/>
                        </a:solidFill>
                        <a:effectLst/>
                        <a:latin typeface="Arial" charset="0"/>
                        <a:ea typeface="Times New Roman" pitchFamily="18" charset="0"/>
                        <a:cs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Machala</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Pasaje</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El Guabo</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141.56</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35.16</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23.57</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53063" name="Group 135"/>
          <p:cNvGraphicFramePr>
            <a:graphicFrameLocks noGrp="1"/>
          </p:cNvGraphicFramePr>
          <p:nvPr/>
        </p:nvGraphicFramePr>
        <p:xfrm>
          <a:off x="5456238" y="3184525"/>
          <a:ext cx="3884612" cy="1244600"/>
        </p:xfrm>
        <a:graphic>
          <a:graphicData uri="http://schemas.openxmlformats.org/drawingml/2006/table">
            <a:tbl>
              <a:tblPr/>
              <a:tblGrid>
                <a:gridCol w="1524000"/>
                <a:gridCol w="2360612"/>
              </a:tblGrid>
              <a:tr h="396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99"/>
                          </a:solidFill>
                          <a:effectLst/>
                          <a:latin typeface="Arial" charset="0"/>
                          <a:ea typeface="Times New Roman" pitchFamily="18" charset="0"/>
                          <a:cs typeface="Arial" charset="0"/>
                        </a:rPr>
                        <a:t>Cantón</a:t>
                      </a:r>
                      <a:endParaRPr kumimoji="0" lang="en-US" sz="1400" b="0" i="0" u="none" strike="noStrike" cap="none" normalizeH="0" baseline="0" smtClean="0">
                        <a:ln>
                          <a:noFill/>
                        </a:ln>
                        <a:solidFill>
                          <a:srgbClr val="003399"/>
                        </a:solidFill>
                        <a:effectLst/>
                        <a:latin typeface="Arial" charset="0"/>
                        <a:ea typeface="Times New Roman" pitchFamily="18" charset="0"/>
                        <a:cs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99"/>
                          </a:solidFill>
                          <a:effectLst/>
                          <a:latin typeface="Arial" charset="0"/>
                          <a:ea typeface="Times New Roman" pitchFamily="18" charset="0"/>
                          <a:cs typeface="Arial" charset="0"/>
                        </a:rPr>
                        <a:t>Cobertura de recolección</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99"/>
                          </a:solidFill>
                          <a:effectLst/>
                          <a:latin typeface="Arial" charset="0"/>
                          <a:ea typeface="Times New Roman" pitchFamily="18" charset="0"/>
                          <a:cs typeface="Arial" charset="0"/>
                        </a:rPr>
                        <a:t>%</a:t>
                      </a:r>
                      <a:endParaRPr kumimoji="0" lang="en-US" sz="1400" b="0" i="0" u="none" strike="noStrike" cap="none" normalizeH="0" baseline="0" smtClean="0">
                        <a:ln>
                          <a:noFill/>
                        </a:ln>
                        <a:solidFill>
                          <a:srgbClr val="003399"/>
                        </a:solidFill>
                        <a:effectLst/>
                        <a:latin typeface="Arial" charset="0"/>
                        <a:ea typeface="Times New Roman" pitchFamily="18" charset="0"/>
                        <a:cs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Machala</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Pasaje</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El Guabo</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70</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78</a:t>
                      </a:r>
                      <a:endParaRPr kumimoji="0" lang="en-US" sz="14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3399"/>
                          </a:solidFill>
                          <a:effectLst/>
                          <a:latin typeface="Arial" charset="0"/>
                          <a:ea typeface="Times New Roman" pitchFamily="18" charset="0"/>
                          <a:cs typeface="Arial" charset="0"/>
                        </a:rPr>
                        <a:t>81</a:t>
                      </a: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3029" name="Rectangle 101"/>
          <p:cNvSpPr>
            <a:spLocks noChangeArrowheads="1"/>
          </p:cNvSpPr>
          <p:nvPr/>
        </p:nvSpPr>
        <p:spPr bwMode="auto">
          <a:xfrm>
            <a:off x="198438" y="4710113"/>
            <a:ext cx="9753600" cy="534987"/>
          </a:xfrm>
          <a:prstGeom prst="rect">
            <a:avLst/>
          </a:prstGeom>
          <a:noFill/>
          <a:ln w="9525">
            <a:noFill/>
            <a:miter lim="800000"/>
            <a:headEnd/>
            <a:tailEnd/>
          </a:ln>
          <a:effectLst/>
        </p:spPr>
        <p:txBody>
          <a:bodyPr lIns="101366" tIns="50683" rIns="101366" bIns="50683"/>
          <a:lstStyle/>
          <a:p>
            <a:pPr marL="342900" indent="-342900">
              <a:spcBef>
                <a:spcPct val="20000"/>
              </a:spcBef>
            </a:pPr>
            <a:r>
              <a:rPr lang="es-ES" sz="3200"/>
              <a:t>	</a:t>
            </a:r>
            <a:r>
              <a:rPr lang="es-ES" sz="2300"/>
              <a:t>                                 </a:t>
            </a:r>
            <a:r>
              <a:rPr lang="es-ES" sz="2300">
                <a:solidFill>
                  <a:srgbClr val="008000"/>
                </a:solidFill>
              </a:rPr>
              <a:t>- Producción diaria media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wipe(up)">
                                      <p:cBhvr>
                                        <p:cTn id="7" dur="2000"/>
                                        <p:tgtEl>
                                          <p:spTgt spid="252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2932">
                                            <p:txEl>
                                              <p:pRg st="0" end="0"/>
                                            </p:txEl>
                                          </p:spTgt>
                                        </p:tgtEl>
                                        <p:attrNameLst>
                                          <p:attrName>style.visibility</p:attrName>
                                        </p:attrNameLst>
                                      </p:cBhvr>
                                      <p:to>
                                        <p:strVal val="visible"/>
                                      </p:to>
                                    </p:set>
                                    <p:animEffect transition="in" filter="checkerboard(across)">
                                      <p:cBhvr>
                                        <p:cTn id="12" dur="500"/>
                                        <p:tgtEl>
                                          <p:spTgt spid="2529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53062"/>
                                        </p:tgtEl>
                                        <p:attrNameLst>
                                          <p:attrName>style.visibility</p:attrName>
                                        </p:attrNameLst>
                                      </p:cBhvr>
                                      <p:to>
                                        <p:strVal val="visible"/>
                                      </p:to>
                                    </p:set>
                                    <p:anim to="" calcmode="lin" valueType="num">
                                      <p:cBhvr>
                                        <p:cTn id="17" dur="1" fill="hold"/>
                                        <p:tgtEl>
                                          <p:spTgt spid="25306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53063"/>
                                        </p:tgtEl>
                                        <p:attrNameLst>
                                          <p:attrName>style.visibility</p:attrName>
                                        </p:attrNameLst>
                                      </p:cBhvr>
                                      <p:to>
                                        <p:strVal val="visible"/>
                                      </p:to>
                                    </p:set>
                                    <p:anim to="" calcmode="lin" valueType="num">
                                      <p:cBhvr>
                                        <p:cTn id="22" dur="1" fill="hold"/>
                                        <p:tgtEl>
                                          <p:spTgt spid="253063"/>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53029">
                                            <p:txEl>
                                              <p:pRg st="0" end="0"/>
                                            </p:txEl>
                                          </p:spTgt>
                                        </p:tgtEl>
                                        <p:attrNameLst>
                                          <p:attrName>style.visibility</p:attrName>
                                        </p:attrNameLst>
                                      </p:cBhvr>
                                      <p:to>
                                        <p:strVal val="visible"/>
                                      </p:to>
                                    </p:set>
                                    <p:animEffect transition="in" filter="checkerboard(across)">
                                      <p:cBhvr>
                                        <p:cTn id="27" dur="500"/>
                                        <p:tgtEl>
                                          <p:spTgt spid="25302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53061"/>
                                        </p:tgtEl>
                                        <p:attrNameLst>
                                          <p:attrName>style.visibility</p:attrName>
                                        </p:attrNameLst>
                                      </p:cBhvr>
                                      <p:to>
                                        <p:strVal val="visible"/>
                                      </p:to>
                                    </p:set>
                                    <p:anim to="" calcmode="lin" valueType="num">
                                      <p:cBhvr>
                                        <p:cTn id="32" dur="1" fill="hold"/>
                                        <p:tgtEl>
                                          <p:spTgt spid="253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ChangeArrowheads="1"/>
          </p:cNvSpPr>
          <p:nvPr>
            <p:ph type="body" idx="1"/>
          </p:nvPr>
        </p:nvSpPr>
        <p:spPr>
          <a:xfrm>
            <a:off x="396875" y="1281113"/>
            <a:ext cx="9753600" cy="671512"/>
          </a:xfrm>
        </p:spPr>
        <p:txBody>
          <a:bodyPr/>
          <a:lstStyle/>
          <a:p>
            <a:r>
              <a:rPr lang="es-ES">
                <a:solidFill>
                  <a:srgbClr val="006600"/>
                </a:solidFill>
              </a:rPr>
              <a:t>Demanda Futura del Servicio</a:t>
            </a:r>
          </a:p>
        </p:txBody>
      </p:sp>
      <p:graphicFrame>
        <p:nvGraphicFramePr>
          <p:cNvPr id="361609" name="Group 2185"/>
          <p:cNvGraphicFramePr>
            <a:graphicFrameLocks noGrp="1"/>
          </p:cNvGraphicFramePr>
          <p:nvPr/>
        </p:nvGraphicFramePr>
        <p:xfrm>
          <a:off x="1722438" y="2500313"/>
          <a:ext cx="6781800" cy="3589337"/>
        </p:xfrm>
        <a:graphic>
          <a:graphicData uri="http://schemas.openxmlformats.org/drawingml/2006/table">
            <a:tbl>
              <a:tblPr/>
              <a:tblGrid>
                <a:gridCol w="941387"/>
                <a:gridCol w="942975"/>
                <a:gridCol w="941388"/>
                <a:gridCol w="942975"/>
                <a:gridCol w="1108075"/>
                <a:gridCol w="914400"/>
                <a:gridCol w="990600"/>
              </a:tblGrid>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RELLENO SANITARIO</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s-ES"/>
                    </a:p>
                  </a:txBody>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Desechos</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Volumen</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Volumen</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Nº</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Año</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Población</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Cobertura</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Recolectados</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requerido</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acumulado</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solid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(Ton./dìa)</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(m3/año)</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(m3)</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2005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358820</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75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150,40</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2006</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368766</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75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154,57</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86.797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86.797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2007</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378995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75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158,88</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89.222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176.019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2008</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389519</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75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163,30</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91.697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267.716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2009</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400344</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75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167,85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94.259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361.975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2010</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411480</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85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195,51</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109.786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471.761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2011</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422936</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85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200,97</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112.855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584.616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7</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2012</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434720</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85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206,59</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116.006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700.622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8</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2013</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446844</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85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212,35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119.241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819.863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9</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2014</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459318</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85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218,29</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122.580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942.443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2015</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472150</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90</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237,62</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133.435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1.075.878   </a:t>
                      </a: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 calcmode="lin" valueType="num">
                                      <p:cBhvr additive="base">
                                        <p:cTn id="7" dur="500" fill="hold"/>
                                        <p:tgtEl>
                                          <p:spTgt spid="253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61609"/>
                                        </p:tgtEl>
                                        <p:attrNameLst>
                                          <p:attrName>style.visibility</p:attrName>
                                        </p:attrNameLst>
                                      </p:cBhvr>
                                      <p:to>
                                        <p:strVal val="visible"/>
                                      </p:to>
                                    </p:set>
                                    <p:animEffect transition="in" filter="blinds(horizontal)">
                                      <p:cBhvr>
                                        <p:cTn id="13" dur="500"/>
                                        <p:tgtEl>
                                          <p:spTgt spid="361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type="body" idx="1"/>
          </p:nvPr>
        </p:nvSpPr>
        <p:spPr>
          <a:xfrm>
            <a:off x="198438" y="1662113"/>
            <a:ext cx="9752012" cy="4876800"/>
          </a:xfrm>
        </p:spPr>
        <p:txBody>
          <a:bodyPr/>
          <a:lstStyle/>
          <a:p>
            <a:pPr algn="ctr">
              <a:lnSpc>
                <a:spcPct val="90000"/>
              </a:lnSpc>
              <a:buFontTx/>
              <a:buNone/>
            </a:pPr>
            <a:r>
              <a:rPr lang="es-ES" sz="2800">
                <a:solidFill>
                  <a:srgbClr val="006600"/>
                </a:solidFill>
                <a:hlinkClick r:id="rId2" action="ppaction://hlinksldjump"/>
              </a:rPr>
              <a:t>Inversión</a:t>
            </a:r>
            <a:r>
              <a:rPr lang="es-ES" sz="2800">
                <a:solidFill>
                  <a:srgbClr val="006600"/>
                </a:solidFill>
              </a:rPr>
              <a:t> </a:t>
            </a:r>
          </a:p>
          <a:p>
            <a:pPr algn="ctr">
              <a:lnSpc>
                <a:spcPct val="90000"/>
              </a:lnSpc>
              <a:buFontTx/>
              <a:buNone/>
            </a:pPr>
            <a:r>
              <a:rPr lang="es-ES" sz="2800">
                <a:solidFill>
                  <a:srgbClr val="003399"/>
                </a:solidFill>
                <a:hlinkClick r:id="rId3" action="ppaction://hlinksldjump"/>
              </a:rPr>
              <a:t>Depreciación</a:t>
            </a:r>
            <a:endParaRPr lang="es-ES" sz="2800">
              <a:solidFill>
                <a:srgbClr val="006600"/>
              </a:solidFill>
            </a:endParaRPr>
          </a:p>
          <a:p>
            <a:pPr algn="ctr">
              <a:lnSpc>
                <a:spcPct val="90000"/>
              </a:lnSpc>
              <a:buFontTx/>
              <a:buNone/>
            </a:pPr>
            <a:r>
              <a:rPr lang="es-ES" sz="2800">
                <a:solidFill>
                  <a:srgbClr val="006600"/>
                </a:solidFill>
                <a:hlinkClick r:id="rId4" action="ppaction://hlinksldjump"/>
              </a:rPr>
              <a:t>Financiamiento</a:t>
            </a:r>
            <a:endParaRPr lang="es-ES" sz="2800">
              <a:solidFill>
                <a:srgbClr val="006600"/>
              </a:solidFill>
            </a:endParaRPr>
          </a:p>
          <a:p>
            <a:pPr algn="ctr">
              <a:lnSpc>
                <a:spcPct val="90000"/>
              </a:lnSpc>
              <a:buFontTx/>
              <a:buNone/>
            </a:pPr>
            <a:r>
              <a:rPr lang="es-ES" sz="2800">
                <a:solidFill>
                  <a:srgbClr val="006600"/>
                </a:solidFill>
                <a:hlinkClick r:id="rId5" action="ppaction://hlinksldjump"/>
              </a:rPr>
              <a:t>Costos de Producción</a:t>
            </a:r>
            <a:endParaRPr lang="es-ES" sz="2800">
              <a:solidFill>
                <a:srgbClr val="006600"/>
              </a:solidFill>
            </a:endParaRPr>
          </a:p>
          <a:p>
            <a:pPr algn="ctr">
              <a:lnSpc>
                <a:spcPct val="90000"/>
              </a:lnSpc>
              <a:buFontTx/>
              <a:buNone/>
            </a:pPr>
            <a:r>
              <a:rPr lang="es-ES" sz="2800">
                <a:solidFill>
                  <a:srgbClr val="006600"/>
                </a:solidFill>
                <a:hlinkClick r:id="rId6" action="ppaction://hlinksldjump"/>
              </a:rPr>
              <a:t>Ingresos y Utilidades</a:t>
            </a:r>
            <a:endParaRPr lang="es-ES" sz="2800">
              <a:solidFill>
                <a:srgbClr val="006600"/>
              </a:solidFill>
            </a:endParaRPr>
          </a:p>
          <a:p>
            <a:pPr algn="ctr">
              <a:lnSpc>
                <a:spcPct val="90000"/>
              </a:lnSpc>
              <a:buFontTx/>
              <a:buNone/>
            </a:pPr>
            <a:r>
              <a:rPr lang="es-ES" sz="2800">
                <a:solidFill>
                  <a:srgbClr val="006600"/>
                </a:solidFill>
                <a:hlinkClick r:id="rId7" action="ppaction://hlinksldjump"/>
              </a:rPr>
              <a:t>Estado de Flujo de Efectivo</a:t>
            </a:r>
            <a:endParaRPr lang="es-ES" sz="2800">
              <a:solidFill>
                <a:srgbClr val="006600"/>
              </a:solidFill>
            </a:endParaRPr>
          </a:p>
          <a:p>
            <a:pPr algn="ctr">
              <a:lnSpc>
                <a:spcPct val="90000"/>
              </a:lnSpc>
              <a:buFontTx/>
              <a:buNone/>
            </a:pPr>
            <a:r>
              <a:rPr lang="es-ES" sz="2800">
                <a:solidFill>
                  <a:srgbClr val="006600"/>
                </a:solidFill>
                <a:hlinkClick r:id="rId8" action="ppaction://hlinksldjump"/>
              </a:rPr>
              <a:t>Estado de Pérdidas y Ganancias</a:t>
            </a:r>
            <a:endParaRPr lang="es-ES" sz="2800">
              <a:solidFill>
                <a:srgbClr val="006600"/>
              </a:solidFill>
            </a:endParaRPr>
          </a:p>
          <a:p>
            <a:pPr algn="ctr">
              <a:lnSpc>
                <a:spcPct val="90000"/>
              </a:lnSpc>
              <a:buFontTx/>
              <a:buNone/>
            </a:pPr>
            <a:r>
              <a:rPr lang="es-ES" sz="2800">
                <a:solidFill>
                  <a:srgbClr val="006600"/>
                </a:solidFill>
                <a:hlinkClick r:id="rId9" action="ppaction://hlinksldjump"/>
              </a:rPr>
              <a:t>Balance General</a:t>
            </a:r>
            <a:endParaRPr lang="es-ES" sz="2800">
              <a:solidFill>
                <a:srgbClr val="006600"/>
              </a:solidFill>
            </a:endParaRPr>
          </a:p>
          <a:p>
            <a:pPr algn="ctr">
              <a:lnSpc>
                <a:spcPct val="90000"/>
              </a:lnSpc>
              <a:buFontTx/>
              <a:buNone/>
            </a:pPr>
            <a:r>
              <a:rPr lang="es-ES" sz="2800">
                <a:solidFill>
                  <a:srgbClr val="006600"/>
                </a:solidFill>
                <a:hlinkClick r:id="rId10" action="ppaction://hlinksldjump"/>
              </a:rPr>
              <a:t>Evaluación Financiera</a:t>
            </a:r>
            <a:endParaRPr lang="es-ES" sz="2800">
              <a:solidFill>
                <a:srgbClr val="006600"/>
              </a:solidFill>
            </a:endParaRPr>
          </a:p>
          <a:p>
            <a:pPr algn="ctr">
              <a:lnSpc>
                <a:spcPct val="90000"/>
              </a:lnSpc>
              <a:buFontTx/>
              <a:buNone/>
            </a:pPr>
            <a:r>
              <a:rPr lang="es-ES" sz="2800">
                <a:solidFill>
                  <a:srgbClr val="006600"/>
                </a:solidFill>
                <a:hlinkClick r:id="rId11" action="ppaction://hlinksldjump"/>
              </a:rPr>
              <a:t>Análisis de Sensibilidad</a:t>
            </a:r>
            <a:endParaRPr lang="es-ES" sz="2800">
              <a:solidFill>
                <a:srgbClr val="006600"/>
              </a:solidFill>
            </a:endParaRPr>
          </a:p>
          <a:p>
            <a:pPr algn="ctr">
              <a:lnSpc>
                <a:spcPct val="90000"/>
              </a:lnSpc>
              <a:buFontTx/>
              <a:buNone/>
            </a:pPr>
            <a:endParaRPr lang="es-ES" sz="2800">
              <a:solidFill>
                <a:srgbClr val="006600"/>
              </a:solidFill>
            </a:endParaRPr>
          </a:p>
          <a:p>
            <a:pPr>
              <a:lnSpc>
                <a:spcPct val="90000"/>
              </a:lnSpc>
              <a:buFontTx/>
              <a:buNone/>
            </a:pPr>
            <a:endParaRPr lang="es-ES" sz="2800">
              <a:solidFill>
                <a:srgbClr val="003399"/>
              </a:solidFill>
            </a:endParaRPr>
          </a:p>
          <a:p>
            <a:pPr>
              <a:lnSpc>
                <a:spcPct val="90000"/>
              </a:lnSpc>
            </a:pPr>
            <a:endParaRPr lang="es-ES" sz="2800">
              <a:solidFill>
                <a:srgbClr val="006600"/>
              </a:solidFill>
            </a:endParaRPr>
          </a:p>
          <a:p>
            <a:pPr>
              <a:lnSpc>
                <a:spcPct val="90000"/>
              </a:lnSpc>
            </a:pPr>
            <a:endParaRPr lang="es-ES" sz="2800"/>
          </a:p>
        </p:txBody>
      </p:sp>
      <p:sp>
        <p:nvSpPr>
          <p:cNvPr id="352261" name="Rectangle 5"/>
          <p:cNvSpPr>
            <a:spLocks noGrp="1" noChangeArrowheads="1"/>
          </p:cNvSpPr>
          <p:nvPr>
            <p:ph type="title"/>
          </p:nvPr>
        </p:nvSpPr>
        <p:spPr>
          <a:noFill/>
          <a:ln/>
        </p:spPr>
        <p:txBody>
          <a:bodyPr/>
          <a:lstStyle/>
          <a:p>
            <a:pPr algn="ctr" defTabSz="914400"/>
            <a:r>
              <a:rPr lang="en-US" sz="4400">
                <a:solidFill>
                  <a:srgbClr val="9999FF"/>
                </a:solidFill>
              </a:rPr>
              <a:t>EVALUACIÓN FINANCIERA</a:t>
            </a:r>
            <a:endParaRPr lang="es-ES" sz="4400">
              <a:solidFill>
                <a:srgbClr val="9999FF"/>
              </a:solidFill>
            </a:endParaRPr>
          </a:p>
        </p:txBody>
      </p:sp>
      <p:pic>
        <p:nvPicPr>
          <p:cNvPr id="352263" name="Picture 7" descr="j0300840"/>
          <p:cNvPicPr>
            <a:picLocks noChangeAspect="1" noChangeArrowheads="1"/>
          </p:cNvPicPr>
          <p:nvPr/>
        </p:nvPicPr>
        <p:blipFill>
          <a:blip r:embed="rId12"/>
          <a:srcRect/>
          <a:stretch>
            <a:fillRect/>
          </a:stretch>
        </p:blipFill>
        <p:spPr bwMode="auto">
          <a:xfrm>
            <a:off x="350838" y="1433513"/>
            <a:ext cx="1814512" cy="1528762"/>
          </a:xfrm>
          <a:prstGeom prst="rect">
            <a:avLst/>
          </a:prstGeom>
          <a:noFill/>
        </p:spPr>
      </p:pic>
      <p:pic>
        <p:nvPicPr>
          <p:cNvPr id="352265" name="Picture 9" descr="j0222015"/>
          <p:cNvPicPr>
            <a:picLocks noChangeAspect="1" noChangeArrowheads="1"/>
          </p:cNvPicPr>
          <p:nvPr/>
        </p:nvPicPr>
        <p:blipFill>
          <a:blip r:embed="rId13"/>
          <a:srcRect/>
          <a:stretch>
            <a:fillRect/>
          </a:stretch>
        </p:blipFill>
        <p:spPr bwMode="auto">
          <a:xfrm>
            <a:off x="8123238" y="3567113"/>
            <a:ext cx="1779587" cy="1787525"/>
          </a:xfrm>
          <a:prstGeom prst="rect">
            <a:avLst/>
          </a:prstGeom>
          <a:noFill/>
        </p:spPr>
      </p:pic>
      <p:sp>
        <p:nvSpPr>
          <p:cNvPr id="352266" name="Line 10"/>
          <p:cNvSpPr>
            <a:spLocks noChangeShapeType="1"/>
          </p:cNvSpPr>
          <p:nvPr/>
        </p:nvSpPr>
        <p:spPr bwMode="auto">
          <a:xfrm>
            <a:off x="579438" y="1281113"/>
            <a:ext cx="7924800" cy="0"/>
          </a:xfrm>
          <a:prstGeom prst="line">
            <a:avLst/>
          </a:prstGeom>
          <a:noFill/>
          <a:ln w="63500">
            <a:solidFill>
              <a:srgbClr val="008080"/>
            </a:solidFill>
            <a:round/>
            <a:headEnd/>
            <a:tailEnd/>
          </a:ln>
          <a:effectLst/>
        </p:spPr>
        <p:txBody>
          <a:bodyPr/>
          <a:lstStyle/>
          <a:p>
            <a:endParaRPr lang="es-ES"/>
          </a:p>
        </p:txBody>
      </p:sp>
      <p:sp>
        <p:nvSpPr>
          <p:cNvPr id="352267" name="AutoShape 11">
            <a:hlinkClick r:id="rId14" action="ppaction://hlinksldjump" highlightClick="1"/>
          </p:cNvPr>
          <p:cNvSpPr>
            <a:spLocks noChangeArrowheads="1"/>
          </p:cNvSpPr>
          <p:nvPr/>
        </p:nvSpPr>
        <p:spPr bwMode="auto">
          <a:xfrm>
            <a:off x="8885238" y="6615113"/>
            <a:ext cx="914400" cy="6096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2261"/>
                                        </p:tgtEl>
                                        <p:attrNameLst>
                                          <p:attrName>style.visibility</p:attrName>
                                        </p:attrNameLst>
                                      </p:cBhvr>
                                      <p:to>
                                        <p:strVal val="visible"/>
                                      </p:to>
                                    </p:set>
                                    <p:animEffect transition="in" filter="fade">
                                      <p:cBhvr>
                                        <p:cTn id="7" dur="2000"/>
                                        <p:tgtEl>
                                          <p:spTgt spid="3522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2263"/>
                                        </p:tgtEl>
                                        <p:attrNameLst>
                                          <p:attrName>style.visibility</p:attrName>
                                        </p:attrNameLst>
                                      </p:cBhvr>
                                      <p:to>
                                        <p:strVal val="visible"/>
                                      </p:to>
                                    </p:set>
                                    <p:animEffect transition="in" filter="wipe(down)">
                                      <p:cBhvr>
                                        <p:cTn id="12" dur="500"/>
                                        <p:tgtEl>
                                          <p:spTgt spid="352263"/>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352265"/>
                                        </p:tgtEl>
                                        <p:attrNameLst>
                                          <p:attrName>style.visibility</p:attrName>
                                        </p:attrNameLst>
                                      </p:cBhvr>
                                      <p:to>
                                        <p:strVal val="visible"/>
                                      </p:to>
                                    </p:set>
                                    <p:anim calcmode="lin" valueType="num">
                                      <p:cBhvr>
                                        <p:cTn id="17" dur="500" decel="50000" fill="hold">
                                          <p:stCondLst>
                                            <p:cond delay="0"/>
                                          </p:stCondLst>
                                        </p:cTn>
                                        <p:tgtEl>
                                          <p:spTgt spid="35226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5226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52265"/>
                                        </p:tgtEl>
                                        <p:attrNameLst>
                                          <p:attrName>ppt_w</p:attrName>
                                        </p:attrNameLst>
                                      </p:cBhvr>
                                      <p:tavLst>
                                        <p:tav tm="0">
                                          <p:val>
                                            <p:strVal val="#ppt_w*.05"/>
                                          </p:val>
                                        </p:tav>
                                        <p:tav tm="100000">
                                          <p:val>
                                            <p:strVal val="#ppt_w"/>
                                          </p:val>
                                        </p:tav>
                                      </p:tavLst>
                                    </p:anim>
                                    <p:anim calcmode="lin" valueType="num">
                                      <p:cBhvr>
                                        <p:cTn id="20" dur="1000" fill="hold"/>
                                        <p:tgtEl>
                                          <p:spTgt spid="35226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5226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5226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5226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52265"/>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52259">
                                            <p:txEl>
                                              <p:pRg st="0" end="0"/>
                                            </p:txEl>
                                          </p:spTgt>
                                        </p:tgtEl>
                                        <p:attrNameLst>
                                          <p:attrName>style.visibility</p:attrName>
                                        </p:attrNameLst>
                                      </p:cBhvr>
                                      <p:to>
                                        <p:strVal val="visible"/>
                                      </p:to>
                                    </p:set>
                                    <p:anim to="" calcmode="lin" valueType="num">
                                      <p:cBhvr>
                                        <p:cTn id="29" dur="1" fill="hold"/>
                                        <p:tgtEl>
                                          <p:spTgt spid="352259">
                                            <p:txEl>
                                              <p:pRg st="0" end="0"/>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352259">
                                            <p:txEl>
                                              <p:pRg st="1" end="1"/>
                                            </p:txEl>
                                          </p:spTgt>
                                        </p:tgtEl>
                                        <p:attrNameLst>
                                          <p:attrName>style.visibility</p:attrName>
                                        </p:attrNameLst>
                                      </p:cBhvr>
                                      <p:to>
                                        <p:strVal val="visible"/>
                                      </p:to>
                                    </p:set>
                                    <p:anim to="" calcmode="lin" valueType="num">
                                      <p:cBhvr>
                                        <p:cTn id="32" dur="1" fill="hold"/>
                                        <p:tgtEl>
                                          <p:spTgt spid="352259">
                                            <p:txEl>
                                              <p:pRg st="1" end="1"/>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352259">
                                            <p:txEl>
                                              <p:pRg st="2" end="2"/>
                                            </p:txEl>
                                          </p:spTgt>
                                        </p:tgtEl>
                                        <p:attrNameLst>
                                          <p:attrName>style.visibility</p:attrName>
                                        </p:attrNameLst>
                                      </p:cBhvr>
                                      <p:to>
                                        <p:strVal val="visible"/>
                                      </p:to>
                                    </p:set>
                                    <p:anim to="" calcmode="lin" valueType="num">
                                      <p:cBhvr>
                                        <p:cTn id="35" dur="1" fill="hold"/>
                                        <p:tgtEl>
                                          <p:spTgt spid="352259">
                                            <p:txEl>
                                              <p:pRg st="2" end="2"/>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52259">
                                            <p:txEl>
                                              <p:pRg st="3" end="3"/>
                                            </p:txEl>
                                          </p:spTgt>
                                        </p:tgtEl>
                                        <p:attrNameLst>
                                          <p:attrName>style.visibility</p:attrName>
                                        </p:attrNameLst>
                                      </p:cBhvr>
                                      <p:to>
                                        <p:strVal val="visible"/>
                                      </p:to>
                                    </p:set>
                                    <p:anim to="" calcmode="lin" valueType="num">
                                      <p:cBhvr>
                                        <p:cTn id="38" dur="1" fill="hold"/>
                                        <p:tgtEl>
                                          <p:spTgt spid="352259">
                                            <p:txEl>
                                              <p:pRg st="3" end="3"/>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352259">
                                            <p:txEl>
                                              <p:pRg st="4" end="4"/>
                                            </p:txEl>
                                          </p:spTgt>
                                        </p:tgtEl>
                                        <p:attrNameLst>
                                          <p:attrName>style.visibility</p:attrName>
                                        </p:attrNameLst>
                                      </p:cBhvr>
                                      <p:to>
                                        <p:strVal val="visible"/>
                                      </p:to>
                                    </p:set>
                                    <p:anim to="" calcmode="lin" valueType="num">
                                      <p:cBhvr>
                                        <p:cTn id="41" dur="1" fill="hold"/>
                                        <p:tgtEl>
                                          <p:spTgt spid="352259">
                                            <p:txEl>
                                              <p:pRg st="4" end="4"/>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352259">
                                            <p:txEl>
                                              <p:pRg st="5" end="5"/>
                                            </p:txEl>
                                          </p:spTgt>
                                        </p:tgtEl>
                                        <p:attrNameLst>
                                          <p:attrName>style.visibility</p:attrName>
                                        </p:attrNameLst>
                                      </p:cBhvr>
                                      <p:to>
                                        <p:strVal val="visible"/>
                                      </p:to>
                                    </p:set>
                                    <p:anim to="" calcmode="lin" valueType="num">
                                      <p:cBhvr>
                                        <p:cTn id="44" dur="1" fill="hold"/>
                                        <p:tgtEl>
                                          <p:spTgt spid="352259">
                                            <p:txEl>
                                              <p:pRg st="5" end="5"/>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352259">
                                            <p:txEl>
                                              <p:pRg st="6" end="6"/>
                                            </p:txEl>
                                          </p:spTgt>
                                        </p:tgtEl>
                                        <p:attrNameLst>
                                          <p:attrName>style.visibility</p:attrName>
                                        </p:attrNameLst>
                                      </p:cBhvr>
                                      <p:to>
                                        <p:strVal val="visible"/>
                                      </p:to>
                                    </p:set>
                                    <p:anim to="" calcmode="lin" valueType="num">
                                      <p:cBhvr>
                                        <p:cTn id="47" dur="1" fill="hold"/>
                                        <p:tgtEl>
                                          <p:spTgt spid="352259">
                                            <p:txEl>
                                              <p:pRg st="6" end="6"/>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352259">
                                            <p:txEl>
                                              <p:pRg st="7" end="7"/>
                                            </p:txEl>
                                          </p:spTgt>
                                        </p:tgtEl>
                                        <p:attrNameLst>
                                          <p:attrName>style.visibility</p:attrName>
                                        </p:attrNameLst>
                                      </p:cBhvr>
                                      <p:to>
                                        <p:strVal val="visible"/>
                                      </p:to>
                                    </p:set>
                                    <p:anim to="" calcmode="lin" valueType="num">
                                      <p:cBhvr>
                                        <p:cTn id="50" dur="1" fill="hold"/>
                                        <p:tgtEl>
                                          <p:spTgt spid="352259">
                                            <p:txEl>
                                              <p:pRg st="7" end="7"/>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352259">
                                            <p:txEl>
                                              <p:pRg st="8" end="8"/>
                                            </p:txEl>
                                          </p:spTgt>
                                        </p:tgtEl>
                                        <p:attrNameLst>
                                          <p:attrName>style.visibility</p:attrName>
                                        </p:attrNameLst>
                                      </p:cBhvr>
                                      <p:to>
                                        <p:strVal val="visible"/>
                                      </p:to>
                                    </p:set>
                                    <p:anim to="" calcmode="lin" valueType="num">
                                      <p:cBhvr>
                                        <p:cTn id="53" dur="1" fill="hold"/>
                                        <p:tgtEl>
                                          <p:spTgt spid="352259">
                                            <p:txEl>
                                              <p:pRg st="8" end="8"/>
                                            </p:txEl>
                                          </p:spTgt>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352259">
                                            <p:txEl>
                                              <p:pRg st="9" end="9"/>
                                            </p:txEl>
                                          </p:spTgt>
                                        </p:tgtEl>
                                        <p:attrNameLst>
                                          <p:attrName>style.visibility</p:attrName>
                                        </p:attrNameLst>
                                      </p:cBhvr>
                                      <p:to>
                                        <p:strVal val="visible"/>
                                      </p:to>
                                    </p:set>
                                    <p:anim to="" calcmode="lin" valueType="num">
                                      <p:cBhvr>
                                        <p:cTn id="56" dur="1" fill="hold"/>
                                        <p:tgtEl>
                                          <p:spTgt spid="352259">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noChangeArrowheads="1"/>
          </p:cNvSpPr>
          <p:nvPr>
            <p:ph type="body" idx="1"/>
          </p:nvPr>
        </p:nvSpPr>
        <p:spPr/>
        <p:txBody>
          <a:bodyPr/>
          <a:lstStyle/>
          <a:p>
            <a:pPr lvl="1"/>
            <a:r>
              <a:rPr lang="es-ES" sz="2400">
                <a:solidFill>
                  <a:srgbClr val="006600"/>
                </a:solidFill>
                <a:hlinkClick r:id="rId2" action="ppaction://hlinksldjump"/>
              </a:rPr>
              <a:t>Herramientas e Implementos</a:t>
            </a:r>
            <a:endParaRPr lang="es-ES" sz="2400">
              <a:solidFill>
                <a:srgbClr val="006600"/>
              </a:solidFill>
            </a:endParaRPr>
          </a:p>
          <a:p>
            <a:pPr lvl="1">
              <a:buFontTx/>
              <a:buNone/>
            </a:pPr>
            <a:endParaRPr lang="es-ES" sz="2400">
              <a:solidFill>
                <a:srgbClr val="006600"/>
              </a:solidFill>
            </a:endParaRPr>
          </a:p>
          <a:p>
            <a:pPr lvl="1"/>
            <a:r>
              <a:rPr lang="es-ES" sz="2400">
                <a:solidFill>
                  <a:srgbClr val="006600"/>
                </a:solidFill>
                <a:hlinkClick r:id="rId3" action="ppaction://hlinksldjump"/>
              </a:rPr>
              <a:t>Costo Horario de Vehículo Recolector de Carga Posterior/Carga Frontal</a:t>
            </a:r>
            <a:endParaRPr lang="es-ES" sz="2400">
              <a:solidFill>
                <a:srgbClr val="006600"/>
              </a:solidFill>
            </a:endParaRPr>
          </a:p>
          <a:p>
            <a:pPr lvl="1">
              <a:buFontTx/>
              <a:buNone/>
            </a:pPr>
            <a:endParaRPr lang="es-ES" sz="2400">
              <a:solidFill>
                <a:srgbClr val="006600"/>
              </a:solidFill>
            </a:endParaRPr>
          </a:p>
          <a:p>
            <a:pPr lvl="1"/>
            <a:r>
              <a:rPr lang="es-ES" sz="2400">
                <a:solidFill>
                  <a:srgbClr val="006600"/>
                </a:solidFill>
                <a:hlinkClick r:id="rId4" action="ppaction://hlinksldjump"/>
              </a:rPr>
              <a:t>Costo Maquinaria</a:t>
            </a:r>
            <a:endParaRPr lang="es-ES" sz="2400">
              <a:solidFill>
                <a:srgbClr val="006600"/>
              </a:solidFill>
            </a:endParaRPr>
          </a:p>
          <a:p>
            <a:pPr lvl="1"/>
            <a:endParaRPr lang="es-ES" sz="2400">
              <a:solidFill>
                <a:srgbClr val="006600"/>
              </a:solidFill>
            </a:endParaRPr>
          </a:p>
          <a:p>
            <a:pPr lvl="1"/>
            <a:r>
              <a:rPr lang="es-ES" sz="2400">
                <a:solidFill>
                  <a:srgbClr val="006600"/>
                </a:solidFill>
                <a:hlinkClick r:id="rId5" action="ppaction://hlinksldjump"/>
              </a:rPr>
              <a:t>Costo de Vehículos Recolectores</a:t>
            </a:r>
            <a:endParaRPr lang="es-ES" sz="2400">
              <a:solidFill>
                <a:srgbClr val="006600"/>
              </a:solidFill>
            </a:endParaRPr>
          </a:p>
          <a:p>
            <a:pPr lvl="1"/>
            <a:endParaRPr lang="es-ES" sz="2400">
              <a:solidFill>
                <a:srgbClr val="006600"/>
              </a:solidFill>
            </a:endParaRPr>
          </a:p>
          <a:p>
            <a:pPr lvl="1"/>
            <a:r>
              <a:rPr lang="es-ES" sz="2400">
                <a:solidFill>
                  <a:srgbClr val="006600"/>
                </a:solidFill>
                <a:hlinkClick r:id="rId6" action="ppaction://hlinksldjump"/>
              </a:rPr>
              <a:t>Infraestructura</a:t>
            </a:r>
          </a:p>
          <a:p>
            <a:pPr>
              <a:buFontTx/>
              <a:buNone/>
            </a:pPr>
            <a:r>
              <a:rPr lang="es-ES" sz="2800">
                <a:hlinkClick r:id="rId6" action="ppaction://hlinksldjump"/>
              </a:rPr>
              <a:t/>
            </a:r>
            <a:br>
              <a:rPr lang="es-ES" sz="2800">
                <a:hlinkClick r:id="rId6" action="ppaction://hlinksldjump"/>
              </a:rPr>
            </a:br>
            <a:endParaRPr lang="es-ES" sz="2800"/>
          </a:p>
        </p:txBody>
      </p:sp>
      <p:sp>
        <p:nvSpPr>
          <p:cNvPr id="353285" name="Rectangle 5"/>
          <p:cNvSpPr>
            <a:spLocks noGrp="1" noChangeArrowheads="1"/>
          </p:cNvSpPr>
          <p:nvPr>
            <p:ph type="title"/>
          </p:nvPr>
        </p:nvSpPr>
        <p:spPr>
          <a:noFill/>
          <a:ln/>
        </p:spPr>
        <p:txBody>
          <a:bodyPr/>
          <a:lstStyle/>
          <a:p>
            <a:pPr marL="342900" indent="-342900" algn="ctr" defTabSz="914400"/>
            <a:r>
              <a:rPr lang="es-ES" sz="5400" b="0">
                <a:solidFill>
                  <a:srgbClr val="003399"/>
                </a:solidFill>
              </a:rPr>
              <a:t>Inversión</a:t>
            </a:r>
          </a:p>
        </p:txBody>
      </p:sp>
      <p:pic>
        <p:nvPicPr>
          <p:cNvPr id="353287" name="Picture 7" descr="j0187423"/>
          <p:cNvPicPr>
            <a:picLocks noChangeAspect="1" noChangeArrowheads="1"/>
          </p:cNvPicPr>
          <p:nvPr/>
        </p:nvPicPr>
        <p:blipFill>
          <a:blip r:embed="rId7"/>
          <a:srcRect/>
          <a:stretch>
            <a:fillRect/>
          </a:stretch>
        </p:blipFill>
        <p:spPr bwMode="auto">
          <a:xfrm>
            <a:off x="7056438" y="4100513"/>
            <a:ext cx="2203450" cy="2284412"/>
          </a:xfrm>
          <a:prstGeom prst="rect">
            <a:avLst/>
          </a:prstGeom>
          <a:noFill/>
        </p:spPr>
      </p:pic>
      <p:sp>
        <p:nvSpPr>
          <p:cNvPr id="353289" name="AutoShape 9">
            <a:hlinkClick r:id="rId8" action="ppaction://hlinksldjump" highlightClick="1"/>
          </p:cNvPr>
          <p:cNvSpPr>
            <a:spLocks noChangeArrowheads="1"/>
          </p:cNvSpPr>
          <p:nvPr/>
        </p:nvSpPr>
        <p:spPr bwMode="auto">
          <a:xfrm>
            <a:off x="9037638" y="6691313"/>
            <a:ext cx="762000" cy="5334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04" name="Group 4"/>
          <p:cNvGraphicFramePr>
            <a:graphicFrameLocks noGrp="1"/>
          </p:cNvGraphicFramePr>
          <p:nvPr/>
        </p:nvGraphicFramePr>
        <p:xfrm>
          <a:off x="131763" y="1912938"/>
          <a:ext cx="9886950" cy="3762375"/>
        </p:xfrm>
        <a:graphic>
          <a:graphicData uri="http://schemas.openxmlformats.org/drawingml/2006/table">
            <a:tbl>
              <a:tblPr/>
              <a:tblGrid>
                <a:gridCol w="1616075"/>
                <a:gridCol w="784225"/>
                <a:gridCol w="784225"/>
                <a:gridCol w="784225"/>
                <a:gridCol w="784225"/>
                <a:gridCol w="784225"/>
                <a:gridCol w="869950"/>
                <a:gridCol w="869950"/>
                <a:gridCol w="869950"/>
                <a:gridCol w="869950"/>
                <a:gridCol w="869950"/>
              </a:tblGrid>
              <a:tr h="33337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Activo</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2006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2007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2008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2009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sng" strike="noStrike" cap="none" normalizeH="0" baseline="0" smtClean="0">
                          <a:ln>
                            <a:noFill/>
                          </a:ln>
                          <a:solidFill>
                            <a:schemeClr val="tx1"/>
                          </a:solidFill>
                          <a:effectLst/>
                          <a:latin typeface="Arial" charset="0"/>
                          <a:cs typeface="Arial" charset="0"/>
                        </a:rPr>
                        <a:t>Terreno y Edificio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Terreno (m2)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Oficinas y Guardianías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$ 616,82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$ 616,82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$ 616,82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$ 616,82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$ 616,82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$ 616,82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$ 616,82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$ 616,82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$ 616,82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$ 616,82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sng" strike="noStrike" cap="none" normalizeH="0" baseline="0" smtClean="0">
                          <a:ln>
                            <a:noFill/>
                          </a:ln>
                          <a:solidFill>
                            <a:schemeClr val="tx1"/>
                          </a:solidFill>
                          <a:effectLst/>
                          <a:latin typeface="Arial" charset="0"/>
                          <a:cs typeface="Arial" charset="0"/>
                        </a:rPr>
                        <a:t>Maquinaria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Equipo de Bombeo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$ 1.666,67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$ 1.666,67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$ 1.666,67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$ 1.912,54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$ 1.912,54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$ 1.912,54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$ 2.120,47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$ 2.120,47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$ 2.120,47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$ 2.351,00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Bàscula de Pesaje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$ 3.762,31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$ 3.762,31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$ 3.762,31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Tractor</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$ 7.857,14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Retroexcavadora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$ 11.842,86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$ 11.842,86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$ 11.842,86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$ 11.842,86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$ 11.842,86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$ 11.842,86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$ 11.842,86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sng" strike="noStrike" cap="none" normalizeH="0" baseline="0" smtClean="0">
                          <a:ln>
                            <a:noFill/>
                          </a:ln>
                          <a:solidFill>
                            <a:schemeClr val="tx1"/>
                          </a:solidFill>
                          <a:effectLst/>
                          <a:latin typeface="Arial" charset="0"/>
                          <a:cs typeface="Arial" charset="0"/>
                        </a:rPr>
                        <a:t>Vehìculos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Vehìculos de Carga Frontal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$ 67.200,00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$ 67.200,00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$ 67.200,00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$ 67.200,00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$ 93.804,17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$ 93.804,17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$ 93.804,17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$ 26.604,17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$ 26.604,17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$ 26.604,17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Vehìculo de Carga Posterior</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$ 51.200,00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$ 51.200,00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$ 65.391,59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$ 65.391,59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$ 65.391,59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$ 65.391,59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$ 81.676,76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$ 47.331,92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$ 64.777,01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$ 50.585,42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Volqueta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$ 9.685,71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$ 9.685,71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$ 9.685,71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$ 9.685,71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$ 9.685,71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$ 9.685,71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$ 9.685,71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TOTAL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$ 152.926,34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$ 152.926,34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$ 167.117,93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$ 167.363,80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$ 193.967,97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$ 193.967,97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$ 210.461,08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$ 80.435,69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$ 97.880,77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$ 83.919,72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Depreciacion Acumulada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$ 152.926,34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$ 305.852,68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$ 472.970,61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$ 640.334,41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$ 834.302,39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$ 1.028.270,36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$ 1.238.731,44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$ 1.319.167,12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$ 1.417.047,90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$ 1.500.967,61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622" name="Rectangle 222"/>
          <p:cNvSpPr>
            <a:spLocks noGrp="1" noChangeArrowheads="1"/>
          </p:cNvSpPr>
          <p:nvPr>
            <p:ph type="title"/>
          </p:nvPr>
        </p:nvSpPr>
        <p:spPr/>
        <p:txBody>
          <a:bodyPr/>
          <a:lstStyle/>
          <a:p>
            <a:pPr algn="ctr"/>
            <a:r>
              <a:rPr lang="es-ES">
                <a:solidFill>
                  <a:srgbClr val="006600"/>
                </a:solidFill>
              </a:rPr>
              <a:t>Depreciación</a:t>
            </a:r>
          </a:p>
        </p:txBody>
      </p:sp>
      <p:sp>
        <p:nvSpPr>
          <p:cNvPr id="358623" name="AutoShape 223">
            <a:hlinkClick r:id="rId2" action="ppaction://hlinksldjump" highlightClick="1"/>
          </p:cNvPr>
          <p:cNvSpPr>
            <a:spLocks noChangeArrowheads="1"/>
          </p:cNvSpPr>
          <p:nvPr/>
        </p:nvSpPr>
        <p:spPr bwMode="auto">
          <a:xfrm>
            <a:off x="8809038" y="6843713"/>
            <a:ext cx="762000" cy="5334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861" name="Group 629"/>
          <p:cNvGraphicFramePr>
            <a:graphicFrameLocks noGrp="1"/>
          </p:cNvGraphicFramePr>
          <p:nvPr>
            <p:ph idx="1"/>
          </p:nvPr>
        </p:nvGraphicFramePr>
        <p:xfrm>
          <a:off x="1341438" y="1281113"/>
          <a:ext cx="7162800" cy="4953000"/>
        </p:xfrm>
        <a:graphic>
          <a:graphicData uri="http://schemas.openxmlformats.org/drawingml/2006/table">
            <a:tbl>
              <a:tblPr/>
              <a:tblGrid>
                <a:gridCol w="1711325"/>
                <a:gridCol w="1492250"/>
                <a:gridCol w="1009650"/>
                <a:gridCol w="1384300"/>
                <a:gridCol w="1565275"/>
              </a:tblGrid>
              <a:tr h="330200">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DESCRIPCION</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COSTO UNITARIO</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VIDA UTIL</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DEPRECIACION</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COSTO UNITARIO</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solidFill>
                      <a:srgbClr val="FFCC99"/>
                    </a:solidFill>
                  </a:tcPr>
                </a:tc>
              </a:tr>
              <a:tr h="333375">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(DOLARES)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(DIAS)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DIARIA (DOLARES)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MES (DOLARES)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30200">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CARRETILLA</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105,60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365,00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0,29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8,68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ESCOBA</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3,30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15,00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0,22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6,60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RECOGEDOR</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3,96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365,00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0,01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0,33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OVEROL</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22,39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365,00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0,06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1,84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GUANTES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4,20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15,00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0,28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8,40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MASCARILLAS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0,80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6,00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0,13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4,00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GORRAS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2,80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180,00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0,02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0,47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ZAPATOS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8,40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120,00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0,07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2,10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CAMISETAS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5,60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180,00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0,03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0,93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IMPERMEABLES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7,00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365,00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0,02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0,58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EQUIPO</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COSTO UNITARIO</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VIDA UTIL</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DEPRECIACION</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COSTO UNITARIO</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r>
              <a:tr h="330200">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COMUNICACIÓN</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(DOLARES)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(DIAS)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DIARIA (DOLARES)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MENSUAL (DOLARES)</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30200">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RADIO TRANSMISOR</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300</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730</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0,41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ctr" defTabSz="1014413"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12,33     </a:t>
                      </a:r>
                      <a:endParaRPr kumimoji="0" lang="en-US" sz="9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3855" name="Rectangle 623"/>
          <p:cNvSpPr>
            <a:spLocks noGrp="1" noChangeArrowheads="1"/>
          </p:cNvSpPr>
          <p:nvPr>
            <p:ph type="title"/>
          </p:nvPr>
        </p:nvSpPr>
        <p:spPr/>
        <p:txBody>
          <a:bodyPr/>
          <a:lstStyle/>
          <a:p>
            <a:pPr algn="ctr"/>
            <a:r>
              <a:rPr lang="en-US" sz="2500">
                <a:solidFill>
                  <a:srgbClr val="006600"/>
                </a:solidFill>
                <a:cs typeface="Arial" charset="0"/>
              </a:rPr>
              <a:t/>
            </a:r>
            <a:br>
              <a:rPr lang="en-US" sz="2500">
                <a:solidFill>
                  <a:srgbClr val="006600"/>
                </a:solidFill>
                <a:cs typeface="Arial" charset="0"/>
              </a:rPr>
            </a:br>
            <a:r>
              <a:rPr lang="en-US" sz="2500">
                <a:solidFill>
                  <a:srgbClr val="006600"/>
                </a:solidFill>
                <a:cs typeface="Arial" charset="0"/>
              </a:rPr>
              <a:t>Herramientas e Implementos</a:t>
            </a:r>
            <a:r>
              <a:rPr lang="en-US" sz="4300">
                <a:solidFill>
                  <a:srgbClr val="006600"/>
                </a:solidFill>
              </a:rPr>
              <a:t/>
            </a:r>
            <a:br>
              <a:rPr lang="en-US" sz="4300">
                <a:solidFill>
                  <a:srgbClr val="006600"/>
                </a:solidFill>
              </a:rPr>
            </a:br>
            <a:endParaRPr lang="es-ES" sz="4300">
              <a:solidFill>
                <a:srgbClr val="006600"/>
              </a:solidFill>
            </a:endParaRPr>
          </a:p>
        </p:txBody>
      </p:sp>
      <p:sp>
        <p:nvSpPr>
          <p:cNvPr id="223862" name="AutoShape 630">
            <a:hlinkClick r:id="rId2" action="ppaction://hlinksldjump" highlightClick="1"/>
          </p:cNvPr>
          <p:cNvSpPr>
            <a:spLocks noChangeArrowheads="1"/>
          </p:cNvSpPr>
          <p:nvPr/>
        </p:nvSpPr>
        <p:spPr bwMode="auto">
          <a:xfrm>
            <a:off x="9266238" y="6767513"/>
            <a:ext cx="609600" cy="5334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p:cNvSpPr>
            <a:spLocks noGrp="1" noChangeArrowheads="1"/>
          </p:cNvSpPr>
          <p:nvPr>
            <p:ph type="body" idx="1"/>
          </p:nvPr>
        </p:nvSpPr>
        <p:spPr>
          <a:xfrm>
            <a:off x="396875" y="366713"/>
            <a:ext cx="9753600" cy="671512"/>
          </a:xfrm>
        </p:spPr>
        <p:txBody>
          <a:bodyPr/>
          <a:lstStyle/>
          <a:p>
            <a:pPr algn="ctr">
              <a:lnSpc>
                <a:spcPct val="80000"/>
              </a:lnSpc>
              <a:buFontTx/>
              <a:buNone/>
            </a:pPr>
            <a:r>
              <a:rPr lang="es-ES" sz="2400" b="1">
                <a:solidFill>
                  <a:srgbClr val="006600"/>
                </a:solidFill>
              </a:rPr>
              <a:t>Costo Horario de Vehículo Recolector:</a:t>
            </a:r>
          </a:p>
          <a:p>
            <a:pPr algn="ctr">
              <a:lnSpc>
                <a:spcPct val="80000"/>
              </a:lnSpc>
              <a:buFontTx/>
              <a:buNone/>
            </a:pPr>
            <a:r>
              <a:rPr lang="es-ES" sz="2400" b="1">
                <a:solidFill>
                  <a:srgbClr val="006600"/>
                </a:solidFill>
              </a:rPr>
              <a:t>Carga Posterior/ Carga Frontal</a:t>
            </a:r>
          </a:p>
        </p:txBody>
      </p:sp>
      <p:graphicFrame>
        <p:nvGraphicFramePr>
          <p:cNvPr id="255181" name="Group 205"/>
          <p:cNvGraphicFramePr>
            <a:graphicFrameLocks noGrp="1"/>
          </p:cNvGraphicFramePr>
          <p:nvPr/>
        </p:nvGraphicFramePr>
        <p:xfrm>
          <a:off x="2255838" y="1814513"/>
          <a:ext cx="5715000" cy="1825625"/>
        </p:xfrm>
        <a:graphic>
          <a:graphicData uri="http://schemas.openxmlformats.org/drawingml/2006/table">
            <a:tbl>
              <a:tblPr/>
              <a:tblGrid>
                <a:gridCol w="1930400"/>
                <a:gridCol w="2011362"/>
                <a:gridCol w="1773238"/>
              </a:tblGrid>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Carga Posterior</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Carga Frontal</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r>
              <a:tr h="3048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c/hora</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c/hora</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048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Cargos Fijos</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7,49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13,11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Consumos</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9,49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11,96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COSTO TOTAL</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16,98</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25,07</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5182" name="Text Box 206"/>
          <p:cNvSpPr txBox="1">
            <a:spLocks noChangeArrowheads="1"/>
          </p:cNvSpPr>
          <p:nvPr/>
        </p:nvSpPr>
        <p:spPr bwMode="auto">
          <a:xfrm>
            <a:off x="1112838" y="4329113"/>
            <a:ext cx="2819400" cy="2843212"/>
          </a:xfrm>
          <a:prstGeom prst="rect">
            <a:avLst/>
          </a:prstGeom>
          <a:noFill/>
          <a:ln w="9525">
            <a:noFill/>
            <a:miter lim="800000"/>
            <a:headEnd/>
            <a:tailEnd/>
          </a:ln>
          <a:effectLst/>
        </p:spPr>
        <p:txBody>
          <a:bodyPr>
            <a:spAutoFit/>
          </a:bodyPr>
          <a:lstStyle/>
          <a:p>
            <a:pPr>
              <a:spcBef>
                <a:spcPct val="50000"/>
              </a:spcBef>
            </a:pPr>
            <a:r>
              <a:rPr lang="es-ES" sz="1800" b="1" u="sng">
                <a:solidFill>
                  <a:srgbClr val="003399"/>
                </a:solidFill>
              </a:rPr>
              <a:t>Cargos Fijos:</a:t>
            </a:r>
          </a:p>
          <a:p>
            <a:pPr>
              <a:spcBef>
                <a:spcPct val="50000"/>
              </a:spcBef>
            </a:pPr>
            <a:r>
              <a:rPr lang="es-ES" sz="1800"/>
              <a:t>	</a:t>
            </a:r>
            <a:r>
              <a:rPr lang="es-ES" sz="1800">
                <a:solidFill>
                  <a:srgbClr val="006600"/>
                </a:solidFill>
              </a:rPr>
              <a:t>Depreciación</a:t>
            </a:r>
          </a:p>
          <a:p>
            <a:pPr>
              <a:spcBef>
                <a:spcPct val="50000"/>
              </a:spcBef>
            </a:pPr>
            <a:r>
              <a:rPr lang="es-ES" sz="1800">
                <a:solidFill>
                  <a:srgbClr val="006600"/>
                </a:solidFill>
              </a:rPr>
              <a:t>	Inversión</a:t>
            </a:r>
          </a:p>
          <a:p>
            <a:pPr>
              <a:spcBef>
                <a:spcPct val="50000"/>
              </a:spcBef>
            </a:pPr>
            <a:r>
              <a:rPr lang="es-ES" sz="1800">
                <a:solidFill>
                  <a:srgbClr val="006600"/>
                </a:solidFill>
              </a:rPr>
              <a:t>	Seguros</a:t>
            </a:r>
          </a:p>
          <a:p>
            <a:pPr>
              <a:spcBef>
                <a:spcPct val="50000"/>
              </a:spcBef>
            </a:pPr>
            <a:r>
              <a:rPr lang="es-ES" sz="1800">
                <a:solidFill>
                  <a:srgbClr val="006600"/>
                </a:solidFill>
              </a:rPr>
              <a:t>	Mantenimiento</a:t>
            </a:r>
          </a:p>
          <a:p>
            <a:pPr>
              <a:spcBef>
                <a:spcPct val="50000"/>
              </a:spcBef>
            </a:pPr>
            <a:r>
              <a:rPr lang="es-ES" sz="1800"/>
              <a:t> </a:t>
            </a:r>
          </a:p>
          <a:p>
            <a:pPr>
              <a:spcBef>
                <a:spcPct val="50000"/>
              </a:spcBef>
            </a:pPr>
            <a:endParaRPr lang="es-ES" sz="1800"/>
          </a:p>
        </p:txBody>
      </p:sp>
      <p:sp>
        <p:nvSpPr>
          <p:cNvPr id="255183" name="Text Box 207"/>
          <p:cNvSpPr txBox="1">
            <a:spLocks noChangeArrowheads="1"/>
          </p:cNvSpPr>
          <p:nvPr/>
        </p:nvSpPr>
        <p:spPr bwMode="auto">
          <a:xfrm>
            <a:off x="5075238" y="4252913"/>
            <a:ext cx="2819400" cy="2843212"/>
          </a:xfrm>
          <a:prstGeom prst="rect">
            <a:avLst/>
          </a:prstGeom>
          <a:noFill/>
          <a:ln w="9525">
            <a:noFill/>
            <a:miter lim="800000"/>
            <a:headEnd/>
            <a:tailEnd/>
          </a:ln>
          <a:effectLst/>
        </p:spPr>
        <p:txBody>
          <a:bodyPr>
            <a:spAutoFit/>
          </a:bodyPr>
          <a:lstStyle/>
          <a:p>
            <a:pPr>
              <a:spcBef>
                <a:spcPct val="50000"/>
              </a:spcBef>
            </a:pPr>
            <a:r>
              <a:rPr lang="es-ES" sz="1800" b="1" u="sng">
                <a:solidFill>
                  <a:srgbClr val="003399"/>
                </a:solidFill>
              </a:rPr>
              <a:t>Consumos:</a:t>
            </a:r>
          </a:p>
          <a:p>
            <a:pPr>
              <a:spcBef>
                <a:spcPct val="50000"/>
              </a:spcBef>
            </a:pPr>
            <a:r>
              <a:rPr lang="es-ES" sz="1800"/>
              <a:t>	</a:t>
            </a:r>
            <a:r>
              <a:rPr lang="es-ES" sz="1800">
                <a:solidFill>
                  <a:srgbClr val="006600"/>
                </a:solidFill>
              </a:rPr>
              <a:t>Combustible</a:t>
            </a:r>
          </a:p>
          <a:p>
            <a:pPr>
              <a:spcBef>
                <a:spcPct val="50000"/>
              </a:spcBef>
            </a:pPr>
            <a:r>
              <a:rPr lang="es-ES" sz="1800">
                <a:solidFill>
                  <a:srgbClr val="006600"/>
                </a:solidFill>
              </a:rPr>
              <a:t>	Diesel</a:t>
            </a:r>
          </a:p>
          <a:p>
            <a:pPr>
              <a:spcBef>
                <a:spcPct val="50000"/>
              </a:spcBef>
            </a:pPr>
            <a:r>
              <a:rPr lang="es-ES" sz="1800">
                <a:solidFill>
                  <a:srgbClr val="006600"/>
                </a:solidFill>
              </a:rPr>
              <a:t>	Aceite Motor</a:t>
            </a:r>
          </a:p>
          <a:p>
            <a:pPr>
              <a:spcBef>
                <a:spcPct val="50000"/>
              </a:spcBef>
            </a:pPr>
            <a:r>
              <a:rPr lang="es-ES" sz="1800">
                <a:solidFill>
                  <a:srgbClr val="006600"/>
                </a:solidFill>
              </a:rPr>
              <a:t>	Aceite Hidráulico</a:t>
            </a:r>
          </a:p>
          <a:p>
            <a:pPr>
              <a:spcBef>
                <a:spcPct val="50000"/>
              </a:spcBef>
            </a:pPr>
            <a:r>
              <a:rPr lang="es-ES" sz="1800">
                <a:solidFill>
                  <a:srgbClr val="006600"/>
                </a:solidFill>
              </a:rPr>
              <a:t> </a:t>
            </a:r>
          </a:p>
          <a:p>
            <a:pPr>
              <a:spcBef>
                <a:spcPct val="50000"/>
              </a:spcBef>
            </a:pPr>
            <a:endParaRPr lang="es-ES" sz="1800">
              <a:solidFill>
                <a:srgbClr val="006600"/>
              </a:solidFill>
            </a:endParaRPr>
          </a:p>
        </p:txBody>
      </p:sp>
      <p:pic>
        <p:nvPicPr>
          <p:cNvPr id="255184" name="Picture 208" descr="MCj03266880000[1]"/>
          <p:cNvPicPr>
            <a:picLocks noChangeAspect="1" noChangeArrowheads="1"/>
          </p:cNvPicPr>
          <p:nvPr/>
        </p:nvPicPr>
        <p:blipFill>
          <a:blip r:embed="rId2"/>
          <a:srcRect/>
          <a:stretch>
            <a:fillRect/>
          </a:stretch>
        </p:blipFill>
        <p:spPr bwMode="auto">
          <a:xfrm>
            <a:off x="274638" y="1052513"/>
            <a:ext cx="1630362" cy="1387475"/>
          </a:xfrm>
          <a:prstGeom prst="rect">
            <a:avLst/>
          </a:prstGeom>
          <a:noFill/>
          <a:ln w="9525">
            <a:noFill/>
            <a:miter lim="800000"/>
            <a:headEnd/>
            <a:tailEnd/>
          </a:ln>
        </p:spPr>
      </p:pic>
      <p:sp>
        <p:nvSpPr>
          <p:cNvPr id="255185" name="AutoShape 209">
            <a:hlinkClick r:id="rId3" action="ppaction://hlinksldjump" highlightClick="1"/>
          </p:cNvPr>
          <p:cNvSpPr>
            <a:spLocks noChangeArrowheads="1"/>
          </p:cNvSpPr>
          <p:nvPr/>
        </p:nvSpPr>
        <p:spPr bwMode="auto">
          <a:xfrm>
            <a:off x="9037638" y="6615113"/>
            <a:ext cx="685800" cy="6096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algn="ctr"/>
            <a:r>
              <a:rPr lang="es-ES" sz="3600">
                <a:solidFill>
                  <a:srgbClr val="006600"/>
                </a:solidFill>
              </a:rPr>
              <a:t>Costo Maquinaria</a:t>
            </a:r>
          </a:p>
        </p:txBody>
      </p:sp>
      <p:graphicFrame>
        <p:nvGraphicFramePr>
          <p:cNvPr id="312896" name="Group 576"/>
          <p:cNvGraphicFramePr>
            <a:graphicFrameLocks noGrp="1"/>
          </p:cNvGraphicFramePr>
          <p:nvPr/>
        </p:nvGraphicFramePr>
        <p:xfrm>
          <a:off x="579438" y="1585913"/>
          <a:ext cx="9024937" cy="4230687"/>
        </p:xfrm>
        <a:graphic>
          <a:graphicData uri="http://schemas.openxmlformats.org/drawingml/2006/table">
            <a:tbl>
              <a:tblPr/>
              <a:tblGrid>
                <a:gridCol w="2044700"/>
                <a:gridCol w="955675"/>
                <a:gridCol w="1217612"/>
                <a:gridCol w="1171575"/>
                <a:gridCol w="1171575"/>
                <a:gridCol w="2463800"/>
              </a:tblGrid>
              <a:tr h="43338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DESCRIPCIÓN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HORAS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HORARIO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SEMANAL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MENSUAL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OBSERVACIONES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318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SEMANA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(DÓLARES)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(DÓLARES)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(DÓLARES)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333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TRACTOR</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30,00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1.560,00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6.240,00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Costo de mercado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VOLQUETA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960,00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3.840,00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Costo de mercado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RETROEXCAVADORA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25,00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1.200,00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4.800,00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Costo de mercado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50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EQUIPO DE BOMBEO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375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0,14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52,08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208,33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Costo = USD $.5000 - 1500 horas/mes - Vida útil = 2 años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34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BÁSCULA PESAJE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625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0,10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59,52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238,10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Costo = USD $.20000 - 2500 horas/mes - Vida útil = 7 años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2897" name="AutoShape 577">
            <a:hlinkClick r:id="rId2" action="ppaction://hlinksldjump" highlightClick="1"/>
          </p:cNvPr>
          <p:cNvSpPr>
            <a:spLocks noChangeArrowheads="1"/>
          </p:cNvSpPr>
          <p:nvPr/>
        </p:nvSpPr>
        <p:spPr bwMode="auto">
          <a:xfrm>
            <a:off x="8809038" y="6691313"/>
            <a:ext cx="762000" cy="5334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algn="ctr"/>
            <a:r>
              <a:rPr lang="es-ES" sz="3600">
                <a:solidFill>
                  <a:srgbClr val="006600"/>
                </a:solidFill>
              </a:rPr>
              <a:t>Costo de Vehículos Recolectores</a:t>
            </a:r>
          </a:p>
        </p:txBody>
      </p:sp>
      <p:sp>
        <p:nvSpPr>
          <p:cNvPr id="256294" name="Line 294"/>
          <p:cNvSpPr>
            <a:spLocks noChangeShapeType="1"/>
          </p:cNvSpPr>
          <p:nvPr/>
        </p:nvSpPr>
        <p:spPr bwMode="auto">
          <a:xfrm>
            <a:off x="6327775" y="2228850"/>
            <a:ext cx="0" cy="0"/>
          </a:xfrm>
          <a:prstGeom prst="line">
            <a:avLst/>
          </a:prstGeom>
          <a:noFill/>
          <a:ln w="12700" cap="rnd">
            <a:solidFill>
              <a:srgbClr val="000000"/>
            </a:solidFill>
            <a:round/>
            <a:headEnd/>
            <a:tailEnd/>
          </a:ln>
          <a:effectLst/>
        </p:spPr>
        <p:txBody>
          <a:bodyPr/>
          <a:lstStyle/>
          <a:p>
            <a:endParaRPr lang="es-ES"/>
          </a:p>
        </p:txBody>
      </p:sp>
      <p:graphicFrame>
        <p:nvGraphicFramePr>
          <p:cNvPr id="256824" name="Group 824"/>
          <p:cNvGraphicFramePr>
            <a:graphicFrameLocks noGrp="1"/>
          </p:cNvGraphicFramePr>
          <p:nvPr/>
        </p:nvGraphicFramePr>
        <p:xfrm>
          <a:off x="579438" y="1357313"/>
          <a:ext cx="8077200" cy="4497387"/>
        </p:xfrm>
        <a:graphic>
          <a:graphicData uri="http://schemas.openxmlformats.org/drawingml/2006/table">
            <a:tbl>
              <a:tblPr/>
              <a:tblGrid>
                <a:gridCol w="2833687"/>
                <a:gridCol w="1379538"/>
                <a:gridCol w="1758950"/>
                <a:gridCol w="2105025"/>
              </a:tblGrid>
              <a:tr h="2667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solidFill>
                      <a:srgbClr val="FFCC99"/>
                    </a:solidFill>
                  </a:tcPr>
                </a:tc>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2006</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c hMerge="1">
                  <a:txBody>
                    <a:bodyPr/>
                    <a:lstStyle/>
                    <a:p>
                      <a:endParaRPr lang="es-ES"/>
                    </a:p>
                  </a:txBody>
                  <a:tcPr/>
                </a:tc>
              </a:tr>
              <a:tr h="2952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DESCRIPCIÓN</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No. TOTAL DE</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COSTO HORARIO</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SUBTOTAL MENSUAL</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r>
              <a:tr h="295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HORAS / MES</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(DÓLARES)</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(DÓLARES)</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95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5302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No. vehículos recolectores de carga posterior requeridos para operación normal (Turno diurno)</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912</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16,98   </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15.485,76   </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No. vehículos recolectores de carga posterior requeridos para operación normal (Turno nocturno)</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322</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16,98   </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5.467,56   </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02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No. vehículos de carga posterior para recolección de desechos de mercados y depósitos</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168</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16,98   </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2.852,64   </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 ) No. vehículos recolectores de carga posterior requeridos para reemplazo en caso de mantenimiento o reparaciones</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240</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16,98   </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4.075,20   </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No. vehículos recolectores de carga frontal</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24</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25,07   </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601,68   </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1666</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28.482,84   </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825" name="AutoShape 825">
            <a:hlinkClick r:id="rId2" action="ppaction://hlinksldjump" highlightClick="1"/>
          </p:cNvPr>
          <p:cNvSpPr>
            <a:spLocks noChangeArrowheads="1"/>
          </p:cNvSpPr>
          <p:nvPr/>
        </p:nvSpPr>
        <p:spPr bwMode="auto">
          <a:xfrm>
            <a:off x="9113838" y="6843713"/>
            <a:ext cx="685800" cy="5334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4" name="Picture 4" descr="Imagen18"/>
          <p:cNvPicPr>
            <a:picLocks noChangeAspect="1" noChangeArrowheads="1"/>
          </p:cNvPicPr>
          <p:nvPr/>
        </p:nvPicPr>
        <p:blipFill>
          <a:blip r:embed="rId2"/>
          <a:srcRect/>
          <a:stretch>
            <a:fillRect/>
          </a:stretch>
        </p:blipFill>
        <p:spPr bwMode="auto">
          <a:xfrm>
            <a:off x="5303838" y="3871913"/>
            <a:ext cx="3962400" cy="2716212"/>
          </a:xfrm>
          <a:prstGeom prst="rect">
            <a:avLst/>
          </a:prstGeom>
          <a:noFill/>
          <a:ln w="12700">
            <a:solidFill>
              <a:srgbClr val="008080"/>
            </a:solidFill>
            <a:miter lim="800000"/>
            <a:headEnd/>
            <a:tailEnd/>
          </a:ln>
        </p:spPr>
      </p:pic>
      <p:pic>
        <p:nvPicPr>
          <p:cNvPr id="348166" name="Picture 6" descr="DSCF0347"/>
          <p:cNvPicPr preferRelativeResize="0">
            <a:picLocks noChangeArrowheads="1"/>
          </p:cNvPicPr>
          <p:nvPr/>
        </p:nvPicPr>
        <p:blipFill>
          <a:blip r:embed="rId3"/>
          <a:srcRect/>
          <a:stretch>
            <a:fillRect/>
          </a:stretch>
        </p:blipFill>
        <p:spPr bwMode="auto">
          <a:xfrm>
            <a:off x="427038" y="3719513"/>
            <a:ext cx="3962400" cy="2727325"/>
          </a:xfrm>
          <a:prstGeom prst="rect">
            <a:avLst/>
          </a:prstGeom>
          <a:noFill/>
          <a:ln w="12700">
            <a:solidFill>
              <a:srgbClr val="000000"/>
            </a:solidFill>
            <a:miter lim="800000"/>
            <a:headEnd/>
            <a:tailEnd/>
          </a:ln>
        </p:spPr>
      </p:pic>
      <p:pic>
        <p:nvPicPr>
          <p:cNvPr id="348168" name="Picture 8" descr="100_0196"/>
          <p:cNvPicPr>
            <a:picLocks noChangeAspect="1" noChangeArrowheads="1"/>
          </p:cNvPicPr>
          <p:nvPr/>
        </p:nvPicPr>
        <p:blipFill>
          <a:blip r:embed="rId4" cstate="print"/>
          <a:srcRect/>
          <a:stretch>
            <a:fillRect/>
          </a:stretch>
        </p:blipFill>
        <p:spPr bwMode="auto">
          <a:xfrm>
            <a:off x="5303838" y="900113"/>
            <a:ext cx="3962400" cy="2684462"/>
          </a:xfrm>
          <a:prstGeom prst="rect">
            <a:avLst/>
          </a:prstGeom>
          <a:noFill/>
          <a:ln w="19050">
            <a:solidFill>
              <a:srgbClr val="000000"/>
            </a:solidFill>
            <a:miter lim="800000"/>
            <a:headEnd/>
            <a:tailEnd/>
          </a:ln>
        </p:spPr>
      </p:pic>
      <p:pic>
        <p:nvPicPr>
          <p:cNvPr id="348169" name="Picture 9" descr="Imagen7"/>
          <p:cNvPicPr>
            <a:picLocks noChangeAspect="1" noChangeArrowheads="1"/>
          </p:cNvPicPr>
          <p:nvPr/>
        </p:nvPicPr>
        <p:blipFill>
          <a:blip r:embed="rId5"/>
          <a:srcRect/>
          <a:stretch>
            <a:fillRect/>
          </a:stretch>
        </p:blipFill>
        <p:spPr bwMode="auto">
          <a:xfrm>
            <a:off x="427038" y="366713"/>
            <a:ext cx="3962400" cy="27686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8169"/>
                                        </p:tgtEl>
                                        <p:attrNameLst>
                                          <p:attrName>style.visibility</p:attrName>
                                        </p:attrNameLst>
                                      </p:cBhvr>
                                      <p:to>
                                        <p:strVal val="visible"/>
                                      </p:to>
                                    </p:set>
                                    <p:animEffect transition="in" filter="checkerboard(across)">
                                      <p:cBhvr>
                                        <p:cTn id="7" dur="500"/>
                                        <p:tgtEl>
                                          <p:spTgt spid="348169"/>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48164"/>
                                        </p:tgtEl>
                                        <p:attrNameLst>
                                          <p:attrName>style.visibility</p:attrName>
                                        </p:attrNameLst>
                                      </p:cBhvr>
                                      <p:to>
                                        <p:strVal val="visible"/>
                                      </p:to>
                                    </p:set>
                                    <p:animEffect transition="in" filter="plus(in)">
                                      <p:cBhvr>
                                        <p:cTn id="12" dur="2000"/>
                                        <p:tgtEl>
                                          <p:spTgt spid="34816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8166"/>
                                        </p:tgtEl>
                                        <p:attrNameLst>
                                          <p:attrName>style.visibility</p:attrName>
                                        </p:attrNameLst>
                                      </p:cBhvr>
                                      <p:to>
                                        <p:strVal val="visible"/>
                                      </p:to>
                                    </p:set>
                                    <p:anim calcmode="lin" valueType="num">
                                      <p:cBhvr additive="base">
                                        <p:cTn id="17" dur="500" fill="hold"/>
                                        <p:tgtEl>
                                          <p:spTgt spid="348166"/>
                                        </p:tgtEl>
                                        <p:attrNameLst>
                                          <p:attrName>ppt_x</p:attrName>
                                        </p:attrNameLst>
                                      </p:cBhvr>
                                      <p:tavLst>
                                        <p:tav tm="0">
                                          <p:val>
                                            <p:strVal val="#ppt_x"/>
                                          </p:val>
                                        </p:tav>
                                        <p:tav tm="100000">
                                          <p:val>
                                            <p:strVal val="#ppt_x"/>
                                          </p:val>
                                        </p:tav>
                                      </p:tavLst>
                                    </p:anim>
                                    <p:anim calcmode="lin" valueType="num">
                                      <p:cBhvr additive="base">
                                        <p:cTn id="18" dur="500" fill="hold"/>
                                        <p:tgtEl>
                                          <p:spTgt spid="34816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48168"/>
                                        </p:tgtEl>
                                        <p:attrNameLst>
                                          <p:attrName>style.visibility</p:attrName>
                                        </p:attrNameLst>
                                      </p:cBhvr>
                                      <p:to>
                                        <p:strVal val="visible"/>
                                      </p:to>
                                    </p:set>
                                    <p:anim calcmode="lin" valueType="num">
                                      <p:cBhvr additive="base">
                                        <p:cTn id="23" dur="500" fill="hold"/>
                                        <p:tgtEl>
                                          <p:spTgt spid="348168"/>
                                        </p:tgtEl>
                                        <p:attrNameLst>
                                          <p:attrName>ppt_x</p:attrName>
                                        </p:attrNameLst>
                                      </p:cBhvr>
                                      <p:tavLst>
                                        <p:tav tm="0">
                                          <p:val>
                                            <p:strVal val="#ppt_x"/>
                                          </p:val>
                                        </p:tav>
                                        <p:tav tm="100000">
                                          <p:val>
                                            <p:strVal val="#ppt_x"/>
                                          </p:val>
                                        </p:tav>
                                      </p:tavLst>
                                    </p:anim>
                                    <p:anim calcmode="lin" valueType="num">
                                      <p:cBhvr additive="base">
                                        <p:cTn id="24" dur="500" fill="hold"/>
                                        <p:tgtEl>
                                          <p:spTgt spid="348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algn="ctr"/>
            <a:r>
              <a:rPr lang="es-ES" sz="3600">
                <a:solidFill>
                  <a:srgbClr val="006600"/>
                </a:solidFill>
              </a:rPr>
              <a:t>Infraestructura</a:t>
            </a:r>
          </a:p>
        </p:txBody>
      </p:sp>
      <p:graphicFrame>
        <p:nvGraphicFramePr>
          <p:cNvPr id="355925" name="Group 597"/>
          <p:cNvGraphicFramePr>
            <a:graphicFrameLocks noGrp="1"/>
          </p:cNvGraphicFramePr>
          <p:nvPr/>
        </p:nvGraphicFramePr>
        <p:xfrm>
          <a:off x="884238" y="1357313"/>
          <a:ext cx="7772400" cy="5253037"/>
        </p:xfrm>
        <a:graphic>
          <a:graphicData uri="http://schemas.openxmlformats.org/drawingml/2006/table">
            <a:tbl>
              <a:tblPr/>
              <a:tblGrid>
                <a:gridCol w="971550"/>
                <a:gridCol w="5207000"/>
                <a:gridCol w="1593850"/>
              </a:tblGrid>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RUBRO</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DESCRIPCION</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CTO. TOTAL</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APERTURA DE VIA DE ACCESO SECUNDARIA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11.475,34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MOVIMIENTO DE TIERRAS: PREPARACIÓN DEL TERRENO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366.044,05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FOSA SÉPTICA PARA RECOLECCION DE LIXIVIADOS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1.542,22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DRENES INTERNOS (LIXIVIADOS)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42.672,52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CHIMENEAS PARA ELIMINACION DE GASES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4.692,29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OFICINAS Y GUARDIANIA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6.168,27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UNIDAD SANITARIA INTEGRAL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2.280,75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TANQUE ELEVADO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859,21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ZANJAS PARA FILTRANTES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2.129,38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CUNETAS DE CORONACIÓN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1.069,50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PUERTA DE INGRESO AL RELLENO SANITARIO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1.461,91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SUMINISTROS DE DISPOSITIVOS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9.958,10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CERRAMIENTO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73.500,00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OBRAS COMPLEMENTARIAS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661.034,20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SUB TOTAL</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1.184.887,74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80975">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IVA 12%</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142.186,53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TOTAL</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  1.327.074,27   </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355926" name="AutoShape 598">
            <a:hlinkClick r:id="rId2" action="ppaction://hlinksldjump" highlightClick="1"/>
          </p:cNvPr>
          <p:cNvSpPr>
            <a:spLocks noChangeArrowheads="1"/>
          </p:cNvSpPr>
          <p:nvPr/>
        </p:nvSpPr>
        <p:spPr bwMode="auto">
          <a:xfrm>
            <a:off x="9190038" y="6919913"/>
            <a:ext cx="685800" cy="4572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algn="ctr"/>
            <a:r>
              <a:rPr lang="es-ES" sz="5400" b="0">
                <a:solidFill>
                  <a:srgbClr val="003399"/>
                </a:solidFill>
              </a:rPr>
              <a:t>Financiamiento</a:t>
            </a:r>
            <a:endParaRPr lang="es-ES" sz="3600"/>
          </a:p>
        </p:txBody>
      </p:sp>
      <p:sp>
        <p:nvSpPr>
          <p:cNvPr id="315397" name="Rectangle 5"/>
          <p:cNvSpPr>
            <a:spLocks noChangeArrowheads="1"/>
          </p:cNvSpPr>
          <p:nvPr/>
        </p:nvSpPr>
        <p:spPr bwMode="auto">
          <a:xfrm>
            <a:off x="0" y="2532063"/>
            <a:ext cx="10150475" cy="0"/>
          </a:xfrm>
          <a:prstGeom prst="rect">
            <a:avLst/>
          </a:prstGeom>
          <a:noFill/>
          <a:ln w="9525">
            <a:noFill/>
            <a:miter lim="800000"/>
            <a:headEnd/>
            <a:tailEnd/>
          </a:ln>
          <a:effectLst/>
        </p:spPr>
        <p:txBody>
          <a:bodyPr wrap="none" anchor="ctr">
            <a:spAutoFit/>
          </a:bodyPr>
          <a:lstStyle/>
          <a:p>
            <a:endParaRPr lang="es-ES"/>
          </a:p>
        </p:txBody>
      </p:sp>
      <p:graphicFrame>
        <p:nvGraphicFramePr>
          <p:cNvPr id="315396" name="Object 4"/>
          <p:cNvGraphicFramePr>
            <a:graphicFrameLocks noChangeAspect="1"/>
          </p:cNvGraphicFramePr>
          <p:nvPr/>
        </p:nvGraphicFramePr>
        <p:xfrm>
          <a:off x="1341438" y="1509713"/>
          <a:ext cx="7010400" cy="4572000"/>
        </p:xfrm>
        <a:graphic>
          <a:graphicData uri="http://schemas.openxmlformats.org/presentationml/2006/ole">
            <p:oleObj spid="_x0000_s315396" name="Gráfico" r:id="rId3" imgW="4152900" imgH="2524049" progId="Excel.Chart.8">
              <p:embed/>
            </p:oleObj>
          </a:graphicData>
        </a:graphic>
      </p:graphicFrame>
      <p:sp>
        <p:nvSpPr>
          <p:cNvPr id="315508" name="AutoShape 116">
            <a:hlinkClick r:id="" action="ppaction://hlinkshowjump?jump=nextslide" highlightClick="1"/>
          </p:cNvPr>
          <p:cNvSpPr>
            <a:spLocks noChangeArrowheads="1"/>
          </p:cNvSpPr>
          <p:nvPr/>
        </p:nvSpPr>
        <p:spPr bwMode="auto">
          <a:xfrm>
            <a:off x="9190038" y="6919913"/>
            <a:ext cx="609600" cy="3810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7492" name="Group 116"/>
          <p:cNvGraphicFramePr>
            <a:graphicFrameLocks noGrp="1"/>
          </p:cNvGraphicFramePr>
          <p:nvPr>
            <p:ph type="body" idx="1"/>
          </p:nvPr>
        </p:nvGraphicFramePr>
        <p:xfrm>
          <a:off x="196850" y="1281113"/>
          <a:ext cx="9752013" cy="5484812"/>
        </p:xfrm>
        <a:graphic>
          <a:graphicData uri="http://schemas.openxmlformats.org/drawingml/2006/table">
            <a:tbl>
              <a:tblPr/>
              <a:tblGrid>
                <a:gridCol w="1204913"/>
                <a:gridCol w="1204912"/>
                <a:gridCol w="1206500"/>
                <a:gridCol w="1752600"/>
                <a:gridCol w="2411413"/>
                <a:gridCol w="1971675"/>
              </a:tblGrid>
              <a:tr h="336550">
                <a:tc grid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Black" pitchFamily="34" charset="0"/>
                          <a:ea typeface="Times New Roman" pitchFamily="18" charset="0"/>
                          <a:cs typeface="Arial" charset="0"/>
                        </a:rPr>
                        <a:t>AMORTIZACIÓN</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7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Plazo</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10,00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años </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Pagos Anuales </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1,00   </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Tasa</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8,29%</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Período de Gracia </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     </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PERÍODO</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 CUOTA </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 INTERÈS </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 AMORTIZACIÓN </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 CAPITAL AMORTIZADO </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 PAGO ANUAL </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2385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1.685.610,40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254.501,32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139.737,10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114.764,22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139.737,10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1.570.846,18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254.501,32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130.223,15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124.278,17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269.960,25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1.446.568,01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254.501,32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119.920,49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134.580,83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389.880,74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1.311.987,18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254.501,32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108.763,74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145.737,58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498.644,48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1.166.249,59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254.501,32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96.682,09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157.819,23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595.326,57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1.008.430,36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254.501,32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83.598,88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170.902,44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678.925,44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837.527,92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254.501,32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69.431,06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185.070,26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748.356,51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652.457,67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254.501,32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54.088,74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200.412,58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802.445,25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452.045,09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254.501,32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37.474,54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217.026,78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839.919,79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235.018,30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254.501,32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19.483,02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235.018,30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859.402,80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7493" name="AutoShape 117">
            <a:hlinkClick r:id="rId2" action="ppaction://hlinksldjump" highlightClick="1"/>
          </p:cNvPr>
          <p:cNvSpPr>
            <a:spLocks noChangeArrowheads="1"/>
          </p:cNvSpPr>
          <p:nvPr/>
        </p:nvSpPr>
        <p:spPr bwMode="auto">
          <a:xfrm>
            <a:off x="9266238" y="7072313"/>
            <a:ext cx="685800" cy="517525"/>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lgn="ctr"/>
            <a:r>
              <a:rPr lang="es-ES">
                <a:solidFill>
                  <a:srgbClr val="003399"/>
                </a:solidFill>
              </a:rPr>
              <a:t>Costos de Producción</a:t>
            </a:r>
          </a:p>
        </p:txBody>
      </p:sp>
      <p:graphicFrame>
        <p:nvGraphicFramePr>
          <p:cNvPr id="319111" name="Group 1671"/>
          <p:cNvGraphicFramePr>
            <a:graphicFrameLocks noGrp="1"/>
          </p:cNvGraphicFramePr>
          <p:nvPr/>
        </p:nvGraphicFramePr>
        <p:xfrm>
          <a:off x="503238" y="1433513"/>
          <a:ext cx="4275137" cy="5597525"/>
        </p:xfrm>
        <a:graphic>
          <a:graphicData uri="http://schemas.openxmlformats.org/drawingml/2006/table">
            <a:tbl>
              <a:tblPr/>
              <a:tblGrid>
                <a:gridCol w="2495550"/>
                <a:gridCol w="1779587"/>
              </a:tblGrid>
              <a:tr h="285750">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COSTOS DIRECTOS</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r>
              <a:tr h="28892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Detalle</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Monto</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BARRIDO Y LIMPIEZA DE CALLES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436.287,73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873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Mano de Obra</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379.670,74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Equipos de protección personal</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56.616,99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RECOLECCIÓN BARRIDO</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75.450,57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88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Mano de Obra</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70.392,19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Herramientas e Implementos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4.022,76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Equipo</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1.035,62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RECOLECCIÓN</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583.182,57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873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Mano de Obra</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503.622,44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Herramientas e Implementos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46.343,04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Equipo</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33.217,09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DISPOSICIÓN FINAL</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66.354,71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88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Mano de Obra</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29.770,20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Herramientas e Implementos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2.379,09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Equipo</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34.205,41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TOTAL</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1.161.275,58</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bl>
          </a:graphicData>
        </a:graphic>
      </p:graphicFrame>
      <p:graphicFrame>
        <p:nvGraphicFramePr>
          <p:cNvPr id="319105" name="Group 1665"/>
          <p:cNvGraphicFramePr>
            <a:graphicFrameLocks noGrp="1"/>
          </p:cNvGraphicFramePr>
          <p:nvPr/>
        </p:nvGraphicFramePr>
        <p:xfrm>
          <a:off x="5532438" y="1738313"/>
          <a:ext cx="3625850" cy="5181600"/>
        </p:xfrm>
        <a:graphic>
          <a:graphicData uri="http://schemas.openxmlformats.org/drawingml/2006/table">
            <a:tbl>
              <a:tblPr/>
              <a:tblGrid>
                <a:gridCol w="2438400"/>
                <a:gridCol w="1187450"/>
              </a:tblGrid>
              <a:tr h="342900">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COSTO INDIRECTOS</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r>
              <a:tr h="3460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Detalle</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Monto</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BARRIDO Y LIMPIEZA DE CALLES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218.143,87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444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Administración (30%)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130.886,32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Imprevistos (20%)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87.257,55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RECOLECCIÓN BARRIDO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37.725,28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444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Administración (30%)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22.635,17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Imprevistos (20%)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15.090,11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RECOLECCIÓN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291.591,28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460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Administración (30%)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174.954,77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Imprevistos (20%)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116.636,51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DISPOSICIÓN FINAL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33.177,35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460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Administración (30%)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19.906,41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Imprevistos (20%)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13.270,94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TOTAL</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     580.637,79   </a:t>
                      </a: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bl>
          </a:graphicData>
        </a:graphic>
      </p:graphicFrame>
      <p:sp>
        <p:nvSpPr>
          <p:cNvPr id="319113" name="AutoShape 1673">
            <a:hlinkClick r:id="" action="ppaction://hlinkshowjump?jump=nextslide" highlightClick="1"/>
          </p:cNvPr>
          <p:cNvSpPr>
            <a:spLocks noChangeArrowheads="1"/>
          </p:cNvSpPr>
          <p:nvPr/>
        </p:nvSpPr>
        <p:spPr bwMode="auto">
          <a:xfrm>
            <a:off x="9418638" y="6996113"/>
            <a:ext cx="731837" cy="3810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algn="ctr"/>
            <a:r>
              <a:rPr lang="es-ES">
                <a:solidFill>
                  <a:srgbClr val="003399"/>
                </a:solidFill>
              </a:rPr>
              <a:t>Costos de Producción</a:t>
            </a:r>
          </a:p>
        </p:txBody>
      </p:sp>
      <p:sp>
        <p:nvSpPr>
          <p:cNvPr id="359715" name="AutoShape 291">
            <a:hlinkClick r:id="rId2" action="ppaction://hlinksldjump" highlightClick="1"/>
          </p:cNvPr>
          <p:cNvSpPr>
            <a:spLocks noChangeArrowheads="1"/>
          </p:cNvSpPr>
          <p:nvPr/>
        </p:nvSpPr>
        <p:spPr bwMode="auto">
          <a:xfrm>
            <a:off x="9342438" y="6843713"/>
            <a:ext cx="655637" cy="533400"/>
          </a:xfrm>
          <a:prstGeom prst="actionButtonReturn">
            <a:avLst/>
          </a:prstGeom>
          <a:solidFill>
            <a:schemeClr val="accent1"/>
          </a:solidFill>
          <a:ln w="9525">
            <a:noFill/>
            <a:miter lim="800000"/>
            <a:headEnd/>
            <a:tailEnd/>
          </a:ln>
          <a:effectLst/>
        </p:spPr>
        <p:txBody>
          <a:bodyPr wrap="none" anchor="ctr"/>
          <a:lstStyle/>
          <a:p>
            <a:endParaRPr lang="es-ES"/>
          </a:p>
        </p:txBody>
      </p:sp>
      <p:graphicFrame>
        <p:nvGraphicFramePr>
          <p:cNvPr id="360105" name="Group 681"/>
          <p:cNvGraphicFramePr>
            <a:graphicFrameLocks noGrp="1"/>
          </p:cNvGraphicFramePr>
          <p:nvPr/>
        </p:nvGraphicFramePr>
        <p:xfrm>
          <a:off x="503238" y="1966913"/>
          <a:ext cx="9144000" cy="4533900"/>
        </p:xfrm>
        <a:graphic>
          <a:graphicData uri="http://schemas.openxmlformats.org/drawingml/2006/table">
            <a:tbl>
              <a:tblPr/>
              <a:tblGrid>
                <a:gridCol w="1949450"/>
                <a:gridCol w="1389062"/>
                <a:gridCol w="858838"/>
                <a:gridCol w="1423987"/>
                <a:gridCol w="1322388"/>
                <a:gridCol w="776287"/>
                <a:gridCol w="1423988"/>
              </a:tblGrid>
              <a:tr h="492125">
                <a:tc gridSpan="7">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Costos de Reparación</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44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2013</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s-ES"/>
                    </a:p>
                  </a:txBody>
                  <a:tcPr/>
                </a:tc>
                <a:tc hMerge="1">
                  <a:txBody>
                    <a:bodyPr/>
                    <a:lstStyle/>
                    <a:p>
                      <a:endParaRPr lang="es-ES"/>
                    </a:p>
                  </a:txBody>
                  <a:tcPr/>
                </a:tc>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2015</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s-ES"/>
                    </a:p>
                  </a:txBody>
                  <a:tcPr/>
                </a:tc>
                <a:tc hMerge="1">
                  <a:txBody>
                    <a:bodyPr/>
                    <a:lstStyle/>
                    <a:p>
                      <a:endParaRPr lang="es-ES"/>
                    </a:p>
                  </a:txBody>
                  <a:tcPr/>
                </a:tc>
              </a:tr>
              <a:tr h="7397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Cto. Unitario</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Cant.</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Cto. Total</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Cto. Unitario</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Cant.</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Cto. Total</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595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Vehículo Carga Frontal</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$ 41.295,13</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$ 123.885,39</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Vehìculo Carga Posterior</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$ 23.597,22</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$ 94.388,87</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$ 25.277,93</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$ 25.277,93</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Volqueta</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$ 17.855,93</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$ 17.855,93</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Tractor</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$ 14.484,90</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$ 14.484,90</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Retroexcavadora</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$ 21.832,69</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$ 21.832,69</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Costos Totales</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$ 272.447,79</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$ 25.277,93</a:t>
                      </a:r>
                      <a:endParaRPr kumimoji="0" lang="en-US" sz="4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263" name="Group 775"/>
          <p:cNvGraphicFramePr>
            <a:graphicFrameLocks noGrp="1"/>
          </p:cNvGraphicFramePr>
          <p:nvPr/>
        </p:nvGraphicFramePr>
        <p:xfrm>
          <a:off x="655638" y="1347788"/>
          <a:ext cx="8231187" cy="5226050"/>
        </p:xfrm>
        <a:graphic>
          <a:graphicData uri="http://schemas.openxmlformats.org/drawingml/2006/table">
            <a:tbl>
              <a:tblPr/>
              <a:tblGrid>
                <a:gridCol w="3071812"/>
                <a:gridCol w="1031875"/>
                <a:gridCol w="1031875"/>
                <a:gridCol w="1031875"/>
                <a:gridCol w="1031875"/>
                <a:gridCol w="1031875"/>
              </a:tblGrid>
              <a:tr h="228600">
                <a:tc gridSpan="6">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CÁLCULO DE INGRESOS</a:t>
                      </a:r>
                      <a:endParaRPr kumimoji="0" lang="en-US" sz="2800" b="1"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 </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2006</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2007</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2008</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2009</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2010</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Presupuesto Operativo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1741913,37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1802647,77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1945798,09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2049437,85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2213140,58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Nº. Toneladas Manejadas por dìa</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155,12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159,45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163,89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168,45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173,14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No. Toneladas manejadas por año (ton)</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48397,44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49748,40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51133,68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52556,40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54019,68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Càlculo del Costo Operativo Unitario (COU)   $/ton/año</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35,99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36,24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38,05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39,00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40,97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Càlculo del Costo Operativo Unitario (COU)   $/ton/mes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3,00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3,02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3,17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3,25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3,41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Distribución de Contribuyentes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2006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2007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2008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2009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2010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Población</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368.765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378.995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389.518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400.343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411.478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sng" strike="noStrike" cap="none" normalizeH="0" baseline="0" smtClean="0">
                          <a:ln>
                            <a:noFill/>
                          </a:ln>
                          <a:solidFill>
                            <a:schemeClr val="tx1"/>
                          </a:solidFill>
                          <a:effectLst/>
                          <a:latin typeface="Arial" charset="0"/>
                          <a:cs typeface="Arial" charset="0"/>
                        </a:rPr>
                        <a:t>a) Generadores Comunes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Residencial / Domèstico (19,54)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72.057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74.056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76.112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78.227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80.403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Comercial  (2,77)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10.215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10.498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10.790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11.089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11.398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Industrial / Artesanal  (0,19)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701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720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740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761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782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Industrias que no son generadores especiales  (0,014)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52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53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55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56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58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Otros  (0,22)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811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834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857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881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905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sng" strike="noStrike" cap="none" normalizeH="0" baseline="0" smtClean="0">
                          <a:ln>
                            <a:noFill/>
                          </a:ln>
                          <a:solidFill>
                            <a:schemeClr val="tx1"/>
                          </a:solidFill>
                          <a:effectLst/>
                          <a:latin typeface="Arial" charset="0"/>
                          <a:cs typeface="Arial" charset="0"/>
                        </a:rPr>
                        <a:t>b) Generadores Especiales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Industrias y Otros   (0,012)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44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45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47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48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49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sng" strike="noStrike" cap="none" normalizeH="0" baseline="0" smtClean="0">
                          <a:ln>
                            <a:noFill/>
                          </a:ln>
                          <a:solidFill>
                            <a:schemeClr val="tx1"/>
                          </a:solidFill>
                          <a:effectLst/>
                          <a:latin typeface="Arial" charset="0"/>
                          <a:cs typeface="Arial" charset="0"/>
                        </a:rPr>
                        <a:t>c) Generadores de Desechos Peligrosos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Clínicas y Hospitales   (0,004)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900" b="0" i="0" u="sng" strike="noStrike" cap="none" normalizeH="0" baseline="0" smtClean="0">
                          <a:ln>
                            <a:noFill/>
                          </a:ln>
                          <a:solidFill>
                            <a:schemeClr val="tx1"/>
                          </a:solidFill>
                          <a:effectLst/>
                          <a:latin typeface="Arial" charset="0"/>
                          <a:cs typeface="Arial" charset="0"/>
                        </a:rPr>
                        <a:t>Total Contribuyentes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83.894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86.221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88.615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91.078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93.611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0261" name="Rectangle 773"/>
          <p:cNvSpPr>
            <a:spLocks noGrp="1" noChangeArrowheads="1"/>
          </p:cNvSpPr>
          <p:nvPr>
            <p:ph type="title"/>
          </p:nvPr>
        </p:nvSpPr>
        <p:spPr>
          <a:noFill/>
          <a:ln/>
        </p:spPr>
        <p:txBody>
          <a:bodyPr/>
          <a:lstStyle/>
          <a:p>
            <a:pPr algn="ctr"/>
            <a:r>
              <a:rPr lang="es-ES" b="0">
                <a:solidFill>
                  <a:srgbClr val="003399"/>
                </a:solidFill>
              </a:rPr>
              <a:t>Ingresos y Utilidades</a:t>
            </a:r>
          </a:p>
        </p:txBody>
      </p:sp>
      <p:sp>
        <p:nvSpPr>
          <p:cNvPr id="320265" name="AutoShape 777">
            <a:hlinkClick r:id="" action="ppaction://hlinkshowjump?jump=nextslide" highlightClick="1"/>
          </p:cNvPr>
          <p:cNvSpPr>
            <a:spLocks noChangeArrowheads="1"/>
          </p:cNvSpPr>
          <p:nvPr/>
        </p:nvSpPr>
        <p:spPr bwMode="auto">
          <a:xfrm>
            <a:off x="9190038" y="6843713"/>
            <a:ext cx="609600" cy="4572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4429" name="Group 365"/>
          <p:cNvGraphicFramePr>
            <a:graphicFrameLocks noGrp="1"/>
          </p:cNvGraphicFramePr>
          <p:nvPr/>
        </p:nvGraphicFramePr>
        <p:xfrm>
          <a:off x="808038" y="290513"/>
          <a:ext cx="8610600" cy="6997700"/>
        </p:xfrm>
        <a:graphic>
          <a:graphicData uri="http://schemas.openxmlformats.org/drawingml/2006/table">
            <a:tbl>
              <a:tblPr/>
              <a:tblGrid>
                <a:gridCol w="3124200"/>
                <a:gridCol w="1219200"/>
                <a:gridCol w="1066800"/>
                <a:gridCol w="1066800"/>
                <a:gridCol w="1066800"/>
                <a:gridCol w="1066800"/>
              </a:tblGrid>
              <a:tr h="228600">
                <a:tc gridSpan="6">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CÁLCULO DE INGRESOS</a:t>
                      </a:r>
                      <a:endParaRPr kumimoji="0" lang="en-US"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8600">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CALCULO DEL CARGO FIJO GLOBAL</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2006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2007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2008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2009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2010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Inversión Inicial</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363.569,22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363.569,22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363.569,22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363.569,22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363.569,22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Otras Inversiones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19.270,35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19.270,35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19.270,35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Otras Inversiones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2.238,05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2.238,05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Otras Inversiones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36.125,03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1" i="0" u="sng" strike="noStrike" cap="none" normalizeH="0" baseline="0" smtClean="0">
                          <a:ln>
                            <a:noFill/>
                          </a:ln>
                          <a:solidFill>
                            <a:schemeClr val="tx1"/>
                          </a:solidFill>
                          <a:effectLst/>
                          <a:latin typeface="Arial" charset="0"/>
                          <a:cs typeface="Arial" charset="0"/>
                        </a:rPr>
                        <a:t>TOTAL</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363.569,22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363.569,22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382.839,57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385.077,62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421.202,65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Cargo fijo anual por contribuyente</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4,33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4,22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4,32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4,23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4,50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Cargo fijo mes por contribuyente</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0,36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0,35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0,36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0,35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0,37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Cantidad de Basura generada por familia por mes(tn)</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0,087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0,087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0,087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0,087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0,087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80975">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Costo operacional mensual por familia (Co) - ($/mes)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3,13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3,15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3,31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3,39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3,56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4405" name="AutoShape 341">
            <a:hlinkClick r:id="" action="ppaction://hlinkshowjump?jump=nextslide" highlightClick="1"/>
          </p:cNvPr>
          <p:cNvSpPr>
            <a:spLocks noChangeArrowheads="1"/>
          </p:cNvSpPr>
          <p:nvPr/>
        </p:nvSpPr>
        <p:spPr bwMode="auto">
          <a:xfrm>
            <a:off x="9190038" y="6843713"/>
            <a:ext cx="609600" cy="4572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54" name="Group 914"/>
          <p:cNvGraphicFramePr>
            <a:graphicFrameLocks noGrp="1"/>
          </p:cNvGraphicFramePr>
          <p:nvPr/>
        </p:nvGraphicFramePr>
        <p:xfrm>
          <a:off x="1341438" y="671513"/>
          <a:ext cx="7351712" cy="3295650"/>
        </p:xfrm>
        <a:graphic>
          <a:graphicData uri="http://schemas.openxmlformats.org/drawingml/2006/table">
            <a:tbl>
              <a:tblPr/>
              <a:tblGrid>
                <a:gridCol w="3986212"/>
                <a:gridCol w="673100"/>
                <a:gridCol w="673100"/>
                <a:gridCol w="673100"/>
                <a:gridCol w="673100"/>
                <a:gridCol w="673100"/>
              </a:tblGrid>
              <a:tr h="371475">
                <a:tc gridSpan="6">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CÁLCULO DE INGRESOS</a:t>
                      </a:r>
                      <a:endParaRPr kumimoji="0" lang="en-US" sz="32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1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TARIFA GENERADORES COMUNES</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2006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2007</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2008</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2009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2010</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17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Costo operacional mensual por familia (Co)</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3,13</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3,15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3,31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3,39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3,56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159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Factor de reajuste de costos operativos (Fr)</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2,29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2,29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2,29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2,29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2,29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7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Cargo fijo mensual por contribuyente (Cf)</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0,37</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59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Factor de reajuste por intereses (Fi)</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7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Factor de subsidio solidario (Ks)-residencial</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59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Factor de subsidio solidario (Ks)-comercial</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7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Factor de subsidio solidario (Ks)-no especial</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43955" name="Group 915"/>
          <p:cNvGraphicFramePr>
            <a:graphicFrameLocks noGrp="1"/>
          </p:cNvGraphicFramePr>
          <p:nvPr/>
        </p:nvGraphicFramePr>
        <p:xfrm>
          <a:off x="1417638" y="4481513"/>
          <a:ext cx="7353300" cy="1651000"/>
        </p:xfrm>
        <a:graphic>
          <a:graphicData uri="http://schemas.openxmlformats.org/drawingml/2006/table">
            <a:tbl>
              <a:tblPr/>
              <a:tblGrid>
                <a:gridCol w="3225800"/>
                <a:gridCol w="825500"/>
                <a:gridCol w="825500"/>
                <a:gridCol w="825500"/>
                <a:gridCol w="825500"/>
                <a:gridCol w="825500"/>
              </a:tblGrid>
              <a:tr h="635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99"/>
                          </a:solidFill>
                          <a:effectLst/>
                          <a:latin typeface="Arial" charset="0"/>
                          <a:cs typeface="Arial" charset="0"/>
                        </a:rPr>
                        <a:t>TGC = (Co * Fr+Cf * Fi) * Ks</a:t>
                      </a:r>
                      <a:endParaRPr kumimoji="0" lang="en-U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TGC Residencial</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2,21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2,23</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2,34</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2,39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2,51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381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TGC Comercial</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4,43</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4,45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4,67</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4,78</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5,03</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36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TGC no Especiales</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8,12</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8,16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8,57</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8,77</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9,22</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343956" name="AutoShape 916">
            <a:hlinkClick r:id="" action="ppaction://hlinkshowjump?jump=nextslide" highlightClick="1"/>
          </p:cNvPr>
          <p:cNvSpPr>
            <a:spLocks noChangeArrowheads="1"/>
          </p:cNvSpPr>
          <p:nvPr/>
        </p:nvSpPr>
        <p:spPr bwMode="auto">
          <a:xfrm>
            <a:off x="9190038" y="6843713"/>
            <a:ext cx="609600" cy="4572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5384" name="Group 296"/>
          <p:cNvGraphicFramePr>
            <a:graphicFrameLocks noGrp="1"/>
          </p:cNvGraphicFramePr>
          <p:nvPr/>
        </p:nvGraphicFramePr>
        <p:xfrm>
          <a:off x="1112838" y="939800"/>
          <a:ext cx="8305800" cy="6405563"/>
        </p:xfrm>
        <a:graphic>
          <a:graphicData uri="http://schemas.openxmlformats.org/drawingml/2006/table">
            <a:tbl>
              <a:tblPr/>
              <a:tblGrid>
                <a:gridCol w="4157662"/>
                <a:gridCol w="804863"/>
                <a:gridCol w="804862"/>
                <a:gridCol w="804863"/>
                <a:gridCol w="804862"/>
                <a:gridCol w="928688"/>
              </a:tblGrid>
              <a:tr h="228600">
                <a:tc gridSpan="6">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CÁLCULO DE INGRESOS</a:t>
                      </a:r>
                      <a:endParaRPr kumimoji="0" lang="en-US" sz="32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1925">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TARIFA PARA GENERADORES ESPECIALES</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2006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2007</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2008</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2009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2010</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Costo Operativo Unitario (COU)</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3,00</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3,02</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3,17</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3,25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3,41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Número de contenedores recogidos por mes (N)</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V. estàndar de los contenedores metálicos (m3)</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3,28</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3,28</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3,28</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3,28</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3,28</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Peso espec. Prom. de los desechos c/generador (d)-(kg)</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3,49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3,49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3,49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3,49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3,49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Factor de reajuste de costos operativos (Fr)</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2,29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2,29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2,29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2,29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2,29</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Cargo fijo mensual por contribuyente (Cf)</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0,36</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0,37</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Factor de reajuste por intereses (Fi)</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0,61</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Factor de subsidio solidario (Ks)</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1,5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000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99"/>
                          </a:solidFill>
                          <a:effectLst/>
                          <a:latin typeface="Arial" charset="0"/>
                          <a:cs typeface="Arial" charset="0"/>
                        </a:rPr>
                        <a:t>TGE = ((COU* N*Vc* d) * Fr + CF * Fi) * Ks</a:t>
                      </a: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6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TGE = </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118,05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118,84</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124,80</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127,87</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134,35</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345385" name="AutoShape 297">
            <a:hlinkClick r:id="" action="ppaction://hlinkshowjump?jump=nextslide" highlightClick="1"/>
          </p:cNvPr>
          <p:cNvSpPr>
            <a:spLocks noChangeArrowheads="1"/>
          </p:cNvSpPr>
          <p:nvPr/>
        </p:nvSpPr>
        <p:spPr bwMode="auto">
          <a:xfrm>
            <a:off x="9342438" y="6386513"/>
            <a:ext cx="609600" cy="4572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6475" name="Group 363"/>
          <p:cNvGraphicFramePr>
            <a:graphicFrameLocks noGrp="1"/>
          </p:cNvGraphicFramePr>
          <p:nvPr/>
        </p:nvGraphicFramePr>
        <p:xfrm>
          <a:off x="884238" y="442913"/>
          <a:ext cx="8545512" cy="6904037"/>
        </p:xfrm>
        <a:graphic>
          <a:graphicData uri="http://schemas.openxmlformats.org/drawingml/2006/table">
            <a:tbl>
              <a:tblPr/>
              <a:tblGrid>
                <a:gridCol w="4799012"/>
                <a:gridCol w="749300"/>
                <a:gridCol w="749300"/>
                <a:gridCol w="749300"/>
                <a:gridCol w="749300"/>
                <a:gridCol w="749300"/>
              </a:tblGrid>
              <a:tr h="228600">
                <a:tc gridSpan="6">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CÁLCULO DE INGRESOS</a:t>
                      </a:r>
                      <a:endParaRPr kumimoji="0" lang="en-US"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1925">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TARIFA PARA GENERADORES ESPECIALES (Peligrosos)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2006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2007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2008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2009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2010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Costo de Recolección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500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517,5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535,61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554,36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573,76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Cantidad de desechos recolectados (kg/mes)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6800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6800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7253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7253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7253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Costo Unitario ($/mes)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Número de establecimientos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15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Costo Unitario (CU)</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Peso de desechos pelig. Recolec./mes en c/establecimiento (P)-(kg)</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1063,08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1063,08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1063,08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1063,08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1063,08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Factor de reajuste de costos operativos (Fr)</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2,29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2,29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2,29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2,29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2,29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Cargo fijo mensual por contribuyente (Cf)</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0,36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0,35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0,36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0,35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0,37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Factor de reajuste por intereses (Fi)</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0,61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0,61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0,61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0,61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0,61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Factor por peligrosidad  (Kp)</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000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Arial" charset="0"/>
                          <a:cs typeface="Arial" charset="0"/>
                        </a:rPr>
                        <a:t>TDP = (CU * P * Fr + CF * Fi )  *  Kp</a:t>
                      </a:r>
                      <a:endParaRPr kumimoji="0" lang="en-US" sz="2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TDP =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357,80</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370,29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359,34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371,89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384,92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346477" name="AutoShape 365">
            <a:hlinkClick r:id="" action="ppaction://hlinkshowjump?jump=nextslide" highlightClick="1"/>
          </p:cNvPr>
          <p:cNvSpPr>
            <a:spLocks noChangeArrowheads="1"/>
          </p:cNvSpPr>
          <p:nvPr/>
        </p:nvSpPr>
        <p:spPr bwMode="auto">
          <a:xfrm>
            <a:off x="9266238" y="6310313"/>
            <a:ext cx="609600" cy="4572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1" name="Rectangle 3"/>
          <p:cNvSpPr>
            <a:spLocks noGrp="1" noChangeArrowheads="1"/>
          </p:cNvSpPr>
          <p:nvPr>
            <p:ph type="body" sz="half" idx="1"/>
          </p:nvPr>
        </p:nvSpPr>
        <p:spPr>
          <a:xfrm>
            <a:off x="503238" y="1509713"/>
            <a:ext cx="2438400" cy="4876800"/>
          </a:xfrm>
        </p:spPr>
        <p:txBody>
          <a:bodyPr/>
          <a:lstStyle/>
          <a:p>
            <a:pPr>
              <a:buClr>
                <a:schemeClr val="tx1"/>
              </a:buClr>
              <a:buFontTx/>
              <a:buBlip>
                <a:blip r:embed="rId2"/>
              </a:buBlip>
            </a:pPr>
            <a:r>
              <a:rPr lang="es-ES" sz="2800" b="1" u="sng">
                <a:solidFill>
                  <a:srgbClr val="008080"/>
                </a:solidFill>
                <a:latin typeface="Century Gothic" pitchFamily="34" charset="0"/>
              </a:rPr>
              <a:t>Machala</a:t>
            </a:r>
          </a:p>
          <a:p>
            <a:pPr>
              <a:buClr>
                <a:schemeClr val="tx1"/>
              </a:buClr>
              <a:buFontTx/>
              <a:buNone/>
            </a:pPr>
            <a:endParaRPr lang="es-ES" sz="2000">
              <a:solidFill>
                <a:srgbClr val="008080"/>
              </a:solidFill>
            </a:endParaRPr>
          </a:p>
          <a:p>
            <a:pPr>
              <a:buClr>
                <a:schemeClr val="tx1"/>
              </a:buClr>
              <a:buFontTx/>
              <a:buBlip>
                <a:blip r:embed="rId2"/>
              </a:buBlip>
            </a:pPr>
            <a:r>
              <a:rPr lang="es-ES" sz="2000" b="1">
                <a:solidFill>
                  <a:srgbClr val="008080"/>
                </a:solidFill>
              </a:rPr>
              <a:t>Extensión </a:t>
            </a:r>
          </a:p>
          <a:p>
            <a:pPr lvl="1">
              <a:buClr>
                <a:schemeClr val="tx1"/>
              </a:buClr>
              <a:buFontTx/>
              <a:buBlip>
                <a:blip r:embed="rId2"/>
              </a:buBlip>
            </a:pPr>
            <a:r>
              <a:rPr lang="es-ES" sz="1800">
                <a:solidFill>
                  <a:srgbClr val="008080"/>
                </a:solidFill>
              </a:rPr>
              <a:t>349.9 Km2 </a:t>
            </a:r>
          </a:p>
          <a:p>
            <a:pPr>
              <a:buClr>
                <a:schemeClr val="tx1"/>
              </a:buClr>
              <a:buFontTx/>
              <a:buBlip>
                <a:blip r:embed="rId2"/>
              </a:buBlip>
            </a:pPr>
            <a:endParaRPr lang="es-ES" sz="2000">
              <a:solidFill>
                <a:srgbClr val="008080"/>
              </a:solidFill>
            </a:endParaRPr>
          </a:p>
          <a:p>
            <a:pPr>
              <a:buClr>
                <a:schemeClr val="tx1"/>
              </a:buClr>
              <a:buFontTx/>
              <a:buBlip>
                <a:blip r:embed="rId2"/>
              </a:buBlip>
            </a:pPr>
            <a:r>
              <a:rPr lang="es-ES" sz="2000" b="1">
                <a:solidFill>
                  <a:srgbClr val="008080"/>
                </a:solidFill>
              </a:rPr>
              <a:t>Altura</a:t>
            </a:r>
          </a:p>
          <a:p>
            <a:pPr lvl="1">
              <a:buClr>
                <a:schemeClr val="tx1"/>
              </a:buClr>
              <a:buFontTx/>
              <a:buBlip>
                <a:blip r:embed="rId2"/>
              </a:buBlip>
            </a:pPr>
            <a:r>
              <a:rPr lang="es-ES" sz="1800">
                <a:solidFill>
                  <a:srgbClr val="008080"/>
                </a:solidFill>
              </a:rPr>
              <a:t>6 m. SNM.</a:t>
            </a:r>
          </a:p>
          <a:p>
            <a:pPr>
              <a:buClr>
                <a:schemeClr val="tx1"/>
              </a:buClr>
              <a:buFontTx/>
              <a:buBlip>
                <a:blip r:embed="rId2"/>
              </a:buBlip>
            </a:pPr>
            <a:endParaRPr lang="es-ES" sz="2000">
              <a:solidFill>
                <a:srgbClr val="008080"/>
              </a:solidFill>
              <a:ea typeface="Times New Roman" pitchFamily="18" charset="0"/>
              <a:cs typeface="Arial" charset="0"/>
            </a:endParaRPr>
          </a:p>
          <a:p>
            <a:pPr>
              <a:buClr>
                <a:schemeClr val="tx1"/>
              </a:buClr>
              <a:buFontTx/>
              <a:buBlip>
                <a:blip r:embed="rId2"/>
              </a:buBlip>
            </a:pPr>
            <a:r>
              <a:rPr lang="es-ES" sz="2000" b="1">
                <a:solidFill>
                  <a:srgbClr val="008080"/>
                </a:solidFill>
                <a:ea typeface="Times New Roman" pitchFamily="18" charset="0"/>
                <a:cs typeface="Arial" charset="0"/>
              </a:rPr>
              <a:t>Población</a:t>
            </a:r>
          </a:p>
          <a:p>
            <a:pPr lvl="1">
              <a:buClr>
                <a:schemeClr val="tx1"/>
              </a:buClr>
              <a:buFontTx/>
              <a:buBlip>
                <a:blip r:embed="rId2"/>
              </a:buBlip>
            </a:pPr>
            <a:r>
              <a:rPr lang="es-ES" sz="1800">
                <a:solidFill>
                  <a:srgbClr val="008080"/>
                </a:solidFill>
                <a:ea typeface="Times New Roman" pitchFamily="18" charset="0"/>
                <a:cs typeface="Arial" charset="0"/>
              </a:rPr>
              <a:t>244.068 habitantes</a:t>
            </a:r>
            <a:endParaRPr lang="es-ES" sz="1800">
              <a:solidFill>
                <a:srgbClr val="008080"/>
              </a:solidFill>
              <a:latin typeface="Century Gothic" pitchFamily="34" charset="0"/>
            </a:endParaRPr>
          </a:p>
        </p:txBody>
      </p:sp>
      <p:sp>
        <p:nvSpPr>
          <p:cNvPr id="124932" name="Line 4"/>
          <p:cNvSpPr>
            <a:spLocks noChangeShapeType="1"/>
          </p:cNvSpPr>
          <p:nvPr/>
        </p:nvSpPr>
        <p:spPr bwMode="auto">
          <a:xfrm>
            <a:off x="579438" y="1281113"/>
            <a:ext cx="7924800" cy="0"/>
          </a:xfrm>
          <a:prstGeom prst="line">
            <a:avLst/>
          </a:prstGeom>
          <a:noFill/>
          <a:ln w="63500">
            <a:solidFill>
              <a:srgbClr val="008080"/>
            </a:solidFill>
            <a:round/>
            <a:headEnd/>
            <a:tailEnd/>
          </a:ln>
          <a:effectLst/>
        </p:spPr>
        <p:txBody>
          <a:bodyPr/>
          <a:lstStyle/>
          <a:p>
            <a:endParaRPr lang="es-ES"/>
          </a:p>
        </p:txBody>
      </p:sp>
      <p:sp>
        <p:nvSpPr>
          <p:cNvPr id="124944" name="Rectangle 16"/>
          <p:cNvSpPr>
            <a:spLocks noGrp="1" noChangeArrowheads="1"/>
          </p:cNvSpPr>
          <p:nvPr>
            <p:ph type="title"/>
          </p:nvPr>
        </p:nvSpPr>
        <p:spPr>
          <a:xfrm>
            <a:off x="1568450" y="152400"/>
            <a:ext cx="6097588" cy="936625"/>
          </a:xfrm>
          <a:noFill/>
          <a:ln/>
        </p:spPr>
        <p:txBody>
          <a:bodyPr lIns="101366" tIns="50683" rIns="101366" bIns="50683"/>
          <a:lstStyle/>
          <a:p>
            <a:pPr algn="ctr"/>
            <a:r>
              <a:rPr lang="es-ES" sz="3600">
                <a:solidFill>
                  <a:srgbClr val="9999FF"/>
                </a:solidFill>
              </a:rPr>
              <a:t>INFORMACIÓN GENERAL</a:t>
            </a:r>
          </a:p>
        </p:txBody>
      </p:sp>
      <p:sp>
        <p:nvSpPr>
          <p:cNvPr id="124946" name="Rectangle 18"/>
          <p:cNvSpPr>
            <a:spLocks noChangeArrowheads="1"/>
          </p:cNvSpPr>
          <p:nvPr/>
        </p:nvSpPr>
        <p:spPr bwMode="auto">
          <a:xfrm>
            <a:off x="3246438" y="1509713"/>
            <a:ext cx="2438400" cy="4876800"/>
          </a:xfrm>
          <a:prstGeom prst="rect">
            <a:avLst/>
          </a:prstGeom>
          <a:noFill/>
          <a:ln w="9525">
            <a:noFill/>
            <a:miter lim="800000"/>
            <a:headEnd/>
            <a:tailEnd/>
          </a:ln>
          <a:effectLst/>
        </p:spPr>
        <p:txBody>
          <a:bodyPr lIns="101366" tIns="50683" rIns="101366" bIns="50683"/>
          <a:lstStyle/>
          <a:p>
            <a:pPr marL="379413" indent="-379413" defTabSz="1014413">
              <a:lnSpc>
                <a:spcPct val="80000"/>
              </a:lnSpc>
              <a:spcBef>
                <a:spcPct val="20000"/>
              </a:spcBef>
              <a:buFontTx/>
              <a:buChar char="•"/>
            </a:pPr>
            <a:endParaRPr lang="es-ES" sz="3600" b="1">
              <a:latin typeface="Century Gothic" pitchFamily="34" charset="0"/>
            </a:endParaRPr>
          </a:p>
        </p:txBody>
      </p:sp>
      <p:sp>
        <p:nvSpPr>
          <p:cNvPr id="124947" name="Rectangle 19"/>
          <p:cNvSpPr>
            <a:spLocks noChangeArrowheads="1"/>
          </p:cNvSpPr>
          <p:nvPr/>
        </p:nvSpPr>
        <p:spPr bwMode="auto">
          <a:xfrm>
            <a:off x="3703638" y="1509713"/>
            <a:ext cx="2438400" cy="4876800"/>
          </a:xfrm>
          <a:prstGeom prst="rect">
            <a:avLst/>
          </a:prstGeom>
          <a:noFill/>
          <a:ln w="9525">
            <a:noFill/>
            <a:miter lim="800000"/>
            <a:headEnd/>
            <a:tailEnd/>
          </a:ln>
          <a:effectLst/>
        </p:spPr>
        <p:txBody>
          <a:bodyPr lIns="101366" tIns="50683" rIns="101366" bIns="50683"/>
          <a:lstStyle/>
          <a:p>
            <a:pPr marL="379413" indent="-379413" defTabSz="1014413">
              <a:spcBef>
                <a:spcPct val="20000"/>
              </a:spcBef>
              <a:buClr>
                <a:schemeClr val="tx1"/>
              </a:buClr>
              <a:buFontTx/>
              <a:buBlip>
                <a:blip r:embed="rId2"/>
              </a:buBlip>
            </a:pPr>
            <a:r>
              <a:rPr lang="es-ES" sz="2800" b="1" u="sng">
                <a:solidFill>
                  <a:srgbClr val="008080"/>
                </a:solidFill>
                <a:latin typeface="Century Gothic" pitchFamily="34" charset="0"/>
              </a:rPr>
              <a:t>Pasaje</a:t>
            </a:r>
          </a:p>
          <a:p>
            <a:pPr marL="379413" indent="-379413" defTabSz="1014413">
              <a:spcBef>
                <a:spcPct val="20000"/>
              </a:spcBef>
              <a:buClr>
                <a:schemeClr val="tx1"/>
              </a:buClr>
              <a:buFontTx/>
              <a:buBlip>
                <a:blip r:embed="rId2"/>
              </a:buBlip>
            </a:pPr>
            <a:endParaRPr lang="es-ES" sz="2000">
              <a:solidFill>
                <a:srgbClr val="008080"/>
              </a:solidFill>
            </a:endParaRPr>
          </a:p>
          <a:p>
            <a:pPr marL="379413" indent="-379413" defTabSz="1014413">
              <a:spcBef>
                <a:spcPct val="20000"/>
              </a:spcBef>
              <a:buClr>
                <a:schemeClr val="tx1"/>
              </a:buClr>
              <a:buFontTx/>
              <a:buBlip>
                <a:blip r:embed="rId2"/>
              </a:buBlip>
            </a:pPr>
            <a:r>
              <a:rPr lang="es-ES" sz="2000" b="1">
                <a:solidFill>
                  <a:srgbClr val="008080"/>
                </a:solidFill>
              </a:rPr>
              <a:t>Extensión</a:t>
            </a:r>
          </a:p>
          <a:p>
            <a:pPr marL="823913" lvl="1" indent="-317500" defTabSz="1014413">
              <a:spcBef>
                <a:spcPct val="20000"/>
              </a:spcBef>
              <a:buClr>
                <a:schemeClr val="tx1"/>
              </a:buClr>
              <a:buFontTx/>
              <a:buBlip>
                <a:blip r:embed="rId2"/>
              </a:buBlip>
            </a:pPr>
            <a:r>
              <a:rPr lang="es-ES" sz="1800">
                <a:solidFill>
                  <a:srgbClr val="008080"/>
                </a:solidFill>
              </a:rPr>
              <a:t>480 Km2</a:t>
            </a:r>
          </a:p>
          <a:p>
            <a:pPr marL="379413" indent="-379413" defTabSz="1014413">
              <a:spcBef>
                <a:spcPct val="20000"/>
              </a:spcBef>
              <a:buClr>
                <a:schemeClr val="tx1"/>
              </a:buClr>
              <a:buFontTx/>
              <a:buBlip>
                <a:blip r:embed="rId2"/>
              </a:buBlip>
            </a:pPr>
            <a:endParaRPr lang="es-ES" sz="2000">
              <a:solidFill>
                <a:srgbClr val="008080"/>
              </a:solidFill>
            </a:endParaRPr>
          </a:p>
          <a:p>
            <a:pPr marL="379413" indent="-379413" defTabSz="1014413">
              <a:spcBef>
                <a:spcPct val="20000"/>
              </a:spcBef>
              <a:buClr>
                <a:schemeClr val="tx1"/>
              </a:buClr>
              <a:buFontTx/>
              <a:buBlip>
                <a:blip r:embed="rId2"/>
              </a:buBlip>
            </a:pPr>
            <a:r>
              <a:rPr lang="es-ES" sz="2000" b="1">
                <a:solidFill>
                  <a:srgbClr val="008080"/>
                </a:solidFill>
              </a:rPr>
              <a:t>Altura </a:t>
            </a:r>
          </a:p>
          <a:p>
            <a:pPr marL="823913" lvl="1" indent="-317500" defTabSz="1014413">
              <a:spcBef>
                <a:spcPct val="20000"/>
              </a:spcBef>
              <a:buClr>
                <a:schemeClr val="tx1"/>
              </a:buClr>
              <a:buFontTx/>
              <a:buBlip>
                <a:blip r:embed="rId2"/>
              </a:buBlip>
            </a:pPr>
            <a:r>
              <a:rPr lang="es-ES" sz="1800">
                <a:solidFill>
                  <a:srgbClr val="008080"/>
                </a:solidFill>
              </a:rPr>
              <a:t>18m. SNM</a:t>
            </a:r>
          </a:p>
          <a:p>
            <a:pPr marL="379413" indent="-379413" defTabSz="1014413">
              <a:spcBef>
                <a:spcPct val="20000"/>
              </a:spcBef>
              <a:buClr>
                <a:schemeClr val="tx1"/>
              </a:buClr>
              <a:buFontTx/>
              <a:buBlip>
                <a:blip r:embed="rId2"/>
              </a:buBlip>
            </a:pPr>
            <a:endParaRPr lang="es-ES" sz="2000">
              <a:solidFill>
                <a:srgbClr val="008080"/>
              </a:solidFill>
              <a:ea typeface="Times New Roman" pitchFamily="18" charset="0"/>
              <a:cs typeface="Arial" charset="0"/>
            </a:endParaRPr>
          </a:p>
          <a:p>
            <a:pPr marL="379413" indent="-379413" defTabSz="1014413">
              <a:spcBef>
                <a:spcPct val="20000"/>
              </a:spcBef>
              <a:buClr>
                <a:schemeClr val="tx1"/>
              </a:buClr>
              <a:buFontTx/>
              <a:buBlip>
                <a:blip r:embed="rId2"/>
              </a:buBlip>
            </a:pPr>
            <a:r>
              <a:rPr lang="es-ES" sz="2000" b="1">
                <a:solidFill>
                  <a:srgbClr val="008080"/>
                </a:solidFill>
                <a:ea typeface="Times New Roman" pitchFamily="18" charset="0"/>
                <a:cs typeface="Arial" charset="0"/>
              </a:rPr>
              <a:t>Población</a:t>
            </a:r>
          </a:p>
          <a:p>
            <a:pPr marL="823913" lvl="1" indent="-317500" defTabSz="1014413">
              <a:spcBef>
                <a:spcPct val="20000"/>
              </a:spcBef>
              <a:buClr>
                <a:schemeClr val="tx1"/>
              </a:buClr>
              <a:buFontTx/>
              <a:buBlip>
                <a:blip r:embed="rId2"/>
              </a:buBlip>
            </a:pPr>
            <a:r>
              <a:rPr lang="es-ES" sz="1800">
                <a:solidFill>
                  <a:srgbClr val="008080"/>
                </a:solidFill>
                <a:ea typeface="Times New Roman" pitchFamily="18" charset="0"/>
                <a:cs typeface="Arial" charset="0"/>
              </a:rPr>
              <a:t>67.615 habitantes</a:t>
            </a:r>
            <a:endParaRPr lang="es-ES" sz="1800">
              <a:solidFill>
                <a:srgbClr val="008080"/>
              </a:solidFill>
            </a:endParaRPr>
          </a:p>
          <a:p>
            <a:pPr marL="379413" indent="-379413" defTabSz="1014413">
              <a:spcBef>
                <a:spcPct val="20000"/>
              </a:spcBef>
              <a:buFontTx/>
              <a:buChar char="•"/>
            </a:pPr>
            <a:endParaRPr lang="es-ES" sz="2000">
              <a:solidFill>
                <a:srgbClr val="008080"/>
              </a:solidFill>
            </a:endParaRPr>
          </a:p>
        </p:txBody>
      </p:sp>
      <p:sp>
        <p:nvSpPr>
          <p:cNvPr id="124948" name="Rectangle 20"/>
          <p:cNvSpPr>
            <a:spLocks noChangeArrowheads="1"/>
          </p:cNvSpPr>
          <p:nvPr/>
        </p:nvSpPr>
        <p:spPr bwMode="auto">
          <a:xfrm>
            <a:off x="6599238" y="1509713"/>
            <a:ext cx="2439987" cy="4876800"/>
          </a:xfrm>
          <a:prstGeom prst="rect">
            <a:avLst/>
          </a:prstGeom>
          <a:noFill/>
          <a:ln w="9525">
            <a:noFill/>
            <a:miter lim="800000"/>
            <a:headEnd/>
            <a:tailEnd/>
          </a:ln>
          <a:effectLst/>
        </p:spPr>
        <p:txBody>
          <a:bodyPr lIns="101366" tIns="50683" rIns="101366" bIns="50683"/>
          <a:lstStyle/>
          <a:p>
            <a:pPr marL="379413" indent="-379413" defTabSz="1014413">
              <a:spcBef>
                <a:spcPct val="20000"/>
              </a:spcBef>
              <a:buClr>
                <a:schemeClr val="tx1"/>
              </a:buClr>
              <a:buFontTx/>
              <a:buBlip>
                <a:blip r:embed="rId2"/>
              </a:buBlip>
            </a:pPr>
            <a:r>
              <a:rPr lang="es-ES" sz="2800" b="1" u="sng">
                <a:solidFill>
                  <a:srgbClr val="008080"/>
                </a:solidFill>
                <a:latin typeface="Century Gothic" pitchFamily="34" charset="0"/>
              </a:rPr>
              <a:t>El Guabo</a:t>
            </a:r>
          </a:p>
          <a:p>
            <a:pPr marL="379413" indent="-379413" defTabSz="1014413">
              <a:spcBef>
                <a:spcPct val="20000"/>
              </a:spcBef>
              <a:buClr>
                <a:schemeClr val="tx1"/>
              </a:buClr>
            </a:pPr>
            <a:endParaRPr lang="es-ES" sz="2000">
              <a:solidFill>
                <a:srgbClr val="008080"/>
              </a:solidFill>
            </a:endParaRPr>
          </a:p>
          <a:p>
            <a:pPr marL="379413" indent="-379413" defTabSz="1014413">
              <a:spcBef>
                <a:spcPct val="20000"/>
              </a:spcBef>
              <a:buClr>
                <a:schemeClr val="tx1"/>
              </a:buClr>
              <a:buFontTx/>
              <a:buBlip>
                <a:blip r:embed="rId2"/>
              </a:buBlip>
            </a:pPr>
            <a:r>
              <a:rPr lang="es-ES" sz="2000" b="1">
                <a:solidFill>
                  <a:srgbClr val="008080"/>
                </a:solidFill>
              </a:rPr>
              <a:t>Extensión</a:t>
            </a:r>
          </a:p>
          <a:p>
            <a:pPr marL="823913" lvl="1" indent="-317500" defTabSz="1014413">
              <a:spcBef>
                <a:spcPct val="20000"/>
              </a:spcBef>
              <a:buClr>
                <a:schemeClr val="tx1"/>
              </a:buClr>
              <a:buFontTx/>
              <a:buBlip>
                <a:blip r:embed="rId2"/>
              </a:buBlip>
            </a:pPr>
            <a:r>
              <a:rPr lang="es-ES" sz="1800">
                <a:solidFill>
                  <a:srgbClr val="008080"/>
                </a:solidFill>
              </a:rPr>
              <a:t> 604.1 km2 </a:t>
            </a:r>
          </a:p>
          <a:p>
            <a:pPr marL="379413" indent="-379413" defTabSz="1014413">
              <a:spcBef>
                <a:spcPct val="20000"/>
              </a:spcBef>
              <a:buClr>
                <a:schemeClr val="tx1"/>
              </a:buClr>
              <a:buFontTx/>
              <a:buBlip>
                <a:blip r:embed="rId2"/>
              </a:buBlip>
            </a:pPr>
            <a:endParaRPr lang="es-ES" sz="2000">
              <a:solidFill>
                <a:srgbClr val="008080"/>
              </a:solidFill>
            </a:endParaRPr>
          </a:p>
          <a:p>
            <a:pPr marL="379413" indent="-379413" defTabSz="1014413">
              <a:spcBef>
                <a:spcPct val="20000"/>
              </a:spcBef>
              <a:buClr>
                <a:schemeClr val="tx1"/>
              </a:buClr>
              <a:buFontTx/>
              <a:buBlip>
                <a:blip r:embed="rId2"/>
              </a:buBlip>
            </a:pPr>
            <a:r>
              <a:rPr lang="es-ES" sz="2000" b="1">
                <a:solidFill>
                  <a:srgbClr val="008080"/>
                </a:solidFill>
              </a:rPr>
              <a:t>Altura</a:t>
            </a:r>
          </a:p>
          <a:p>
            <a:pPr marL="823913" lvl="1" indent="-317500" defTabSz="1014413">
              <a:spcBef>
                <a:spcPct val="20000"/>
              </a:spcBef>
              <a:buClr>
                <a:schemeClr val="tx1"/>
              </a:buClr>
              <a:buFontTx/>
              <a:buBlip>
                <a:blip r:embed="rId2"/>
              </a:buBlip>
            </a:pPr>
            <a:r>
              <a:rPr lang="es-ES" sz="1800">
                <a:solidFill>
                  <a:srgbClr val="008080"/>
                </a:solidFill>
              </a:rPr>
              <a:t>9m. SNM.</a:t>
            </a:r>
          </a:p>
          <a:p>
            <a:pPr marL="379413" indent="-379413" defTabSz="1014413">
              <a:spcBef>
                <a:spcPct val="20000"/>
              </a:spcBef>
              <a:buClr>
                <a:schemeClr val="tx1"/>
              </a:buClr>
              <a:buFontTx/>
              <a:buBlip>
                <a:blip r:embed="rId2"/>
              </a:buBlip>
            </a:pPr>
            <a:endParaRPr lang="es-ES" sz="2000">
              <a:solidFill>
                <a:srgbClr val="008080"/>
              </a:solidFill>
              <a:ea typeface="Times New Roman" pitchFamily="18" charset="0"/>
              <a:cs typeface="Arial" charset="0"/>
            </a:endParaRPr>
          </a:p>
          <a:p>
            <a:pPr marL="379413" indent="-379413" defTabSz="1014413">
              <a:spcBef>
                <a:spcPct val="20000"/>
              </a:spcBef>
              <a:buClr>
                <a:schemeClr val="tx1"/>
              </a:buClr>
              <a:buFontTx/>
              <a:buBlip>
                <a:blip r:embed="rId2"/>
              </a:buBlip>
            </a:pPr>
            <a:r>
              <a:rPr lang="es-ES" sz="2000" b="1">
                <a:solidFill>
                  <a:srgbClr val="008080"/>
                </a:solidFill>
                <a:ea typeface="Times New Roman" pitchFamily="18" charset="0"/>
                <a:cs typeface="Arial" charset="0"/>
              </a:rPr>
              <a:t>Población</a:t>
            </a:r>
          </a:p>
          <a:p>
            <a:pPr marL="823913" lvl="1" indent="-317500" defTabSz="1014413">
              <a:spcBef>
                <a:spcPct val="20000"/>
              </a:spcBef>
              <a:buClr>
                <a:schemeClr val="tx1"/>
              </a:buClr>
              <a:buFontTx/>
              <a:buBlip>
                <a:blip r:embed="rId2"/>
              </a:buBlip>
            </a:pPr>
            <a:r>
              <a:rPr lang="es-ES" sz="1800">
                <a:solidFill>
                  <a:srgbClr val="008080"/>
                </a:solidFill>
                <a:ea typeface="Times New Roman" pitchFamily="18" charset="0"/>
                <a:cs typeface="Arial" charset="0"/>
              </a:rPr>
              <a:t>47.137 habitantes</a:t>
            </a:r>
          </a:p>
          <a:p>
            <a:pPr marL="379413" indent="-379413" defTabSz="1014413">
              <a:spcBef>
                <a:spcPct val="20000"/>
              </a:spcBef>
              <a:buClr>
                <a:schemeClr val="tx1"/>
              </a:buClr>
              <a:buFontTx/>
              <a:buBlip>
                <a:blip r:embed="rId2"/>
              </a:buBlip>
            </a:pPr>
            <a:endParaRPr lang="es-ES"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44"/>
                                        </p:tgtEl>
                                        <p:attrNameLst>
                                          <p:attrName>style.visibility</p:attrName>
                                        </p:attrNameLst>
                                      </p:cBhvr>
                                      <p:to>
                                        <p:strVal val="visible"/>
                                      </p:to>
                                    </p:set>
                                    <p:animEffect transition="in" filter="fade">
                                      <p:cBhvr>
                                        <p:cTn id="7" dur="2000"/>
                                        <p:tgtEl>
                                          <p:spTgt spid="1249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4931">
                                            <p:txEl>
                                              <p:pRg st="0" end="0"/>
                                            </p:txEl>
                                          </p:spTgt>
                                        </p:tgtEl>
                                        <p:attrNameLst>
                                          <p:attrName>style.visibility</p:attrName>
                                        </p:attrNameLst>
                                      </p:cBhvr>
                                      <p:to>
                                        <p:strVal val="visible"/>
                                      </p:to>
                                    </p:set>
                                    <p:animEffect transition="in" filter="wipe(down)">
                                      <p:cBhvr>
                                        <p:cTn id="12" dur="500"/>
                                        <p:tgtEl>
                                          <p:spTgt spid="1249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wipe(down)">
                                      <p:cBhvr>
                                        <p:cTn id="17" dur="500"/>
                                        <p:tgtEl>
                                          <p:spTgt spid="124931">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4931">
                                            <p:txEl>
                                              <p:pRg st="3" end="3"/>
                                            </p:txEl>
                                          </p:spTgt>
                                        </p:tgtEl>
                                        <p:attrNameLst>
                                          <p:attrName>style.visibility</p:attrName>
                                        </p:attrNameLst>
                                      </p:cBhvr>
                                      <p:to>
                                        <p:strVal val="visible"/>
                                      </p:to>
                                    </p:set>
                                    <p:animEffect transition="in" filter="wipe(down)">
                                      <p:cBhvr>
                                        <p:cTn id="20" dur="500"/>
                                        <p:tgtEl>
                                          <p:spTgt spid="12493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4931">
                                            <p:txEl>
                                              <p:pRg st="5" end="5"/>
                                            </p:txEl>
                                          </p:spTgt>
                                        </p:tgtEl>
                                        <p:attrNameLst>
                                          <p:attrName>style.visibility</p:attrName>
                                        </p:attrNameLst>
                                      </p:cBhvr>
                                      <p:to>
                                        <p:strVal val="visible"/>
                                      </p:to>
                                    </p:set>
                                    <p:animEffect transition="in" filter="wipe(down)">
                                      <p:cBhvr>
                                        <p:cTn id="25" dur="500"/>
                                        <p:tgtEl>
                                          <p:spTgt spid="124931">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4931">
                                            <p:txEl>
                                              <p:pRg st="6" end="6"/>
                                            </p:txEl>
                                          </p:spTgt>
                                        </p:tgtEl>
                                        <p:attrNameLst>
                                          <p:attrName>style.visibility</p:attrName>
                                        </p:attrNameLst>
                                      </p:cBhvr>
                                      <p:to>
                                        <p:strVal val="visible"/>
                                      </p:to>
                                    </p:set>
                                    <p:animEffect transition="in" filter="wipe(down)">
                                      <p:cBhvr>
                                        <p:cTn id="28" dur="500"/>
                                        <p:tgtEl>
                                          <p:spTgt spid="124931">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4931">
                                            <p:txEl>
                                              <p:pRg st="8" end="8"/>
                                            </p:txEl>
                                          </p:spTgt>
                                        </p:tgtEl>
                                        <p:attrNameLst>
                                          <p:attrName>style.visibility</p:attrName>
                                        </p:attrNameLst>
                                      </p:cBhvr>
                                      <p:to>
                                        <p:strVal val="visible"/>
                                      </p:to>
                                    </p:set>
                                    <p:animEffect transition="in" filter="wipe(down)">
                                      <p:cBhvr>
                                        <p:cTn id="33" dur="500"/>
                                        <p:tgtEl>
                                          <p:spTgt spid="124931">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4931">
                                            <p:txEl>
                                              <p:pRg st="9" end="9"/>
                                            </p:txEl>
                                          </p:spTgt>
                                        </p:tgtEl>
                                        <p:attrNameLst>
                                          <p:attrName>style.visibility</p:attrName>
                                        </p:attrNameLst>
                                      </p:cBhvr>
                                      <p:to>
                                        <p:strVal val="visible"/>
                                      </p:to>
                                    </p:set>
                                    <p:animEffect transition="in" filter="wipe(down)">
                                      <p:cBhvr>
                                        <p:cTn id="36" dur="500"/>
                                        <p:tgtEl>
                                          <p:spTgt spid="124931">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24947">
                                            <p:txEl>
                                              <p:pRg st="0" end="0"/>
                                            </p:txEl>
                                          </p:spTgt>
                                        </p:tgtEl>
                                        <p:attrNameLst>
                                          <p:attrName>style.visibility</p:attrName>
                                        </p:attrNameLst>
                                      </p:cBhvr>
                                      <p:to>
                                        <p:strVal val="visible"/>
                                      </p:to>
                                    </p:set>
                                    <p:animEffect transition="in" filter="wipe(down)">
                                      <p:cBhvr>
                                        <p:cTn id="41" dur="500"/>
                                        <p:tgtEl>
                                          <p:spTgt spid="12494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24947">
                                            <p:txEl>
                                              <p:pRg st="2" end="2"/>
                                            </p:txEl>
                                          </p:spTgt>
                                        </p:tgtEl>
                                        <p:attrNameLst>
                                          <p:attrName>style.visibility</p:attrName>
                                        </p:attrNameLst>
                                      </p:cBhvr>
                                      <p:to>
                                        <p:strVal val="visible"/>
                                      </p:to>
                                    </p:set>
                                    <p:animEffect transition="in" filter="wipe(down)">
                                      <p:cBhvr>
                                        <p:cTn id="46" dur="500"/>
                                        <p:tgtEl>
                                          <p:spTgt spid="124947">
                                            <p:txEl>
                                              <p:pRg st="2" end="2"/>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124947">
                                            <p:txEl>
                                              <p:pRg st="3" end="3"/>
                                            </p:txEl>
                                          </p:spTgt>
                                        </p:tgtEl>
                                        <p:attrNameLst>
                                          <p:attrName>style.visibility</p:attrName>
                                        </p:attrNameLst>
                                      </p:cBhvr>
                                      <p:to>
                                        <p:strVal val="visible"/>
                                      </p:to>
                                    </p:set>
                                    <p:animEffect transition="in" filter="wipe(down)">
                                      <p:cBhvr>
                                        <p:cTn id="49" dur="500"/>
                                        <p:tgtEl>
                                          <p:spTgt spid="124947">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4947">
                                            <p:txEl>
                                              <p:pRg st="5" end="5"/>
                                            </p:txEl>
                                          </p:spTgt>
                                        </p:tgtEl>
                                        <p:attrNameLst>
                                          <p:attrName>style.visibility</p:attrName>
                                        </p:attrNameLst>
                                      </p:cBhvr>
                                      <p:to>
                                        <p:strVal val="visible"/>
                                      </p:to>
                                    </p:set>
                                    <p:animEffect transition="in" filter="wipe(down)">
                                      <p:cBhvr>
                                        <p:cTn id="54" dur="500"/>
                                        <p:tgtEl>
                                          <p:spTgt spid="124947">
                                            <p:txEl>
                                              <p:pRg st="5" end="5"/>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124947">
                                            <p:txEl>
                                              <p:pRg st="6" end="6"/>
                                            </p:txEl>
                                          </p:spTgt>
                                        </p:tgtEl>
                                        <p:attrNameLst>
                                          <p:attrName>style.visibility</p:attrName>
                                        </p:attrNameLst>
                                      </p:cBhvr>
                                      <p:to>
                                        <p:strVal val="visible"/>
                                      </p:to>
                                    </p:set>
                                    <p:animEffect transition="in" filter="wipe(down)">
                                      <p:cBhvr>
                                        <p:cTn id="57" dur="500"/>
                                        <p:tgtEl>
                                          <p:spTgt spid="12494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24947">
                                            <p:txEl>
                                              <p:pRg st="8" end="8"/>
                                            </p:txEl>
                                          </p:spTgt>
                                        </p:tgtEl>
                                        <p:attrNameLst>
                                          <p:attrName>style.visibility</p:attrName>
                                        </p:attrNameLst>
                                      </p:cBhvr>
                                      <p:to>
                                        <p:strVal val="visible"/>
                                      </p:to>
                                    </p:set>
                                    <p:animEffect transition="in" filter="wipe(down)">
                                      <p:cBhvr>
                                        <p:cTn id="62" dur="500"/>
                                        <p:tgtEl>
                                          <p:spTgt spid="124947">
                                            <p:txEl>
                                              <p:pRg st="8" end="8"/>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124947">
                                            <p:txEl>
                                              <p:pRg st="9" end="9"/>
                                            </p:txEl>
                                          </p:spTgt>
                                        </p:tgtEl>
                                        <p:attrNameLst>
                                          <p:attrName>style.visibility</p:attrName>
                                        </p:attrNameLst>
                                      </p:cBhvr>
                                      <p:to>
                                        <p:strVal val="visible"/>
                                      </p:to>
                                    </p:set>
                                    <p:animEffect transition="in" filter="wipe(down)">
                                      <p:cBhvr>
                                        <p:cTn id="65" dur="500"/>
                                        <p:tgtEl>
                                          <p:spTgt spid="124947">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24948">
                                            <p:txEl>
                                              <p:pRg st="0" end="0"/>
                                            </p:txEl>
                                          </p:spTgt>
                                        </p:tgtEl>
                                        <p:attrNameLst>
                                          <p:attrName>style.visibility</p:attrName>
                                        </p:attrNameLst>
                                      </p:cBhvr>
                                      <p:to>
                                        <p:strVal val="visible"/>
                                      </p:to>
                                    </p:set>
                                    <p:animEffect transition="in" filter="wipe(down)">
                                      <p:cBhvr>
                                        <p:cTn id="70" dur="500"/>
                                        <p:tgtEl>
                                          <p:spTgt spid="124948">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24948">
                                            <p:txEl>
                                              <p:pRg st="2" end="2"/>
                                            </p:txEl>
                                          </p:spTgt>
                                        </p:tgtEl>
                                        <p:attrNameLst>
                                          <p:attrName>style.visibility</p:attrName>
                                        </p:attrNameLst>
                                      </p:cBhvr>
                                      <p:to>
                                        <p:strVal val="visible"/>
                                      </p:to>
                                    </p:set>
                                    <p:animEffect transition="in" filter="wipe(down)">
                                      <p:cBhvr>
                                        <p:cTn id="75" dur="500"/>
                                        <p:tgtEl>
                                          <p:spTgt spid="124948">
                                            <p:txEl>
                                              <p:pRg st="2" end="2"/>
                                            </p:txEl>
                                          </p:spTgt>
                                        </p:tgtEl>
                                      </p:cBhvr>
                                    </p:animEffect>
                                  </p:childTnLst>
                                </p:cTn>
                              </p:par>
                              <p:par>
                                <p:cTn id="76" presetID="22" presetClass="entr" presetSubtype="4" fill="hold" nodeType="withEffect">
                                  <p:stCondLst>
                                    <p:cond delay="0"/>
                                  </p:stCondLst>
                                  <p:childTnLst>
                                    <p:set>
                                      <p:cBhvr>
                                        <p:cTn id="77" dur="1" fill="hold">
                                          <p:stCondLst>
                                            <p:cond delay="0"/>
                                          </p:stCondLst>
                                        </p:cTn>
                                        <p:tgtEl>
                                          <p:spTgt spid="124948">
                                            <p:txEl>
                                              <p:pRg st="3" end="3"/>
                                            </p:txEl>
                                          </p:spTgt>
                                        </p:tgtEl>
                                        <p:attrNameLst>
                                          <p:attrName>style.visibility</p:attrName>
                                        </p:attrNameLst>
                                      </p:cBhvr>
                                      <p:to>
                                        <p:strVal val="visible"/>
                                      </p:to>
                                    </p:set>
                                    <p:animEffect transition="in" filter="wipe(down)">
                                      <p:cBhvr>
                                        <p:cTn id="78" dur="500"/>
                                        <p:tgtEl>
                                          <p:spTgt spid="124948">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24948">
                                            <p:txEl>
                                              <p:pRg st="5" end="5"/>
                                            </p:txEl>
                                          </p:spTgt>
                                        </p:tgtEl>
                                        <p:attrNameLst>
                                          <p:attrName>style.visibility</p:attrName>
                                        </p:attrNameLst>
                                      </p:cBhvr>
                                      <p:to>
                                        <p:strVal val="visible"/>
                                      </p:to>
                                    </p:set>
                                    <p:animEffect transition="in" filter="wipe(down)">
                                      <p:cBhvr>
                                        <p:cTn id="83" dur="500"/>
                                        <p:tgtEl>
                                          <p:spTgt spid="124948">
                                            <p:txEl>
                                              <p:pRg st="5" end="5"/>
                                            </p:txEl>
                                          </p:spTgt>
                                        </p:tgtEl>
                                      </p:cBhvr>
                                    </p:animEffect>
                                  </p:childTnLst>
                                </p:cTn>
                              </p:par>
                              <p:par>
                                <p:cTn id="84" presetID="22" presetClass="entr" presetSubtype="4" fill="hold" nodeType="withEffect">
                                  <p:stCondLst>
                                    <p:cond delay="0"/>
                                  </p:stCondLst>
                                  <p:childTnLst>
                                    <p:set>
                                      <p:cBhvr>
                                        <p:cTn id="85" dur="1" fill="hold">
                                          <p:stCondLst>
                                            <p:cond delay="0"/>
                                          </p:stCondLst>
                                        </p:cTn>
                                        <p:tgtEl>
                                          <p:spTgt spid="124948">
                                            <p:txEl>
                                              <p:pRg st="6" end="6"/>
                                            </p:txEl>
                                          </p:spTgt>
                                        </p:tgtEl>
                                        <p:attrNameLst>
                                          <p:attrName>style.visibility</p:attrName>
                                        </p:attrNameLst>
                                      </p:cBhvr>
                                      <p:to>
                                        <p:strVal val="visible"/>
                                      </p:to>
                                    </p:set>
                                    <p:animEffect transition="in" filter="wipe(down)">
                                      <p:cBhvr>
                                        <p:cTn id="86" dur="500"/>
                                        <p:tgtEl>
                                          <p:spTgt spid="124948">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124948">
                                            <p:txEl>
                                              <p:pRg st="8" end="8"/>
                                            </p:txEl>
                                          </p:spTgt>
                                        </p:tgtEl>
                                        <p:attrNameLst>
                                          <p:attrName>style.visibility</p:attrName>
                                        </p:attrNameLst>
                                      </p:cBhvr>
                                      <p:to>
                                        <p:strVal val="visible"/>
                                      </p:to>
                                    </p:set>
                                    <p:animEffect transition="in" filter="wipe(down)">
                                      <p:cBhvr>
                                        <p:cTn id="91" dur="500"/>
                                        <p:tgtEl>
                                          <p:spTgt spid="124948">
                                            <p:txEl>
                                              <p:pRg st="8" end="8"/>
                                            </p:txEl>
                                          </p:spTgt>
                                        </p:tgtEl>
                                      </p:cBhvr>
                                    </p:animEffect>
                                  </p:childTnLst>
                                </p:cTn>
                              </p:par>
                              <p:par>
                                <p:cTn id="92" presetID="22" presetClass="entr" presetSubtype="4" fill="hold" nodeType="withEffect">
                                  <p:stCondLst>
                                    <p:cond delay="0"/>
                                  </p:stCondLst>
                                  <p:childTnLst>
                                    <p:set>
                                      <p:cBhvr>
                                        <p:cTn id="93" dur="1" fill="hold">
                                          <p:stCondLst>
                                            <p:cond delay="0"/>
                                          </p:stCondLst>
                                        </p:cTn>
                                        <p:tgtEl>
                                          <p:spTgt spid="124948">
                                            <p:txEl>
                                              <p:pRg st="9" end="9"/>
                                            </p:txEl>
                                          </p:spTgt>
                                        </p:tgtEl>
                                        <p:attrNameLst>
                                          <p:attrName>style.visibility</p:attrName>
                                        </p:attrNameLst>
                                      </p:cBhvr>
                                      <p:to>
                                        <p:strVal val="visible"/>
                                      </p:to>
                                    </p:set>
                                    <p:animEffect transition="in" filter="wipe(down)">
                                      <p:cBhvr>
                                        <p:cTn id="94" dur="500"/>
                                        <p:tgtEl>
                                          <p:spTgt spid="12494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P spid="12494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228600" y="152400"/>
            <a:ext cx="8151813" cy="442913"/>
          </a:xfrm>
        </p:spPr>
        <p:txBody>
          <a:bodyPr/>
          <a:lstStyle/>
          <a:p>
            <a:pPr algn="ctr"/>
            <a:r>
              <a:rPr lang="es-ES" sz="3600">
                <a:solidFill>
                  <a:srgbClr val="003399"/>
                </a:solidFill>
              </a:rPr>
              <a:t>Ingresos Totales</a:t>
            </a:r>
          </a:p>
        </p:txBody>
      </p:sp>
      <p:graphicFrame>
        <p:nvGraphicFramePr>
          <p:cNvPr id="361278" name="Group 830"/>
          <p:cNvGraphicFramePr>
            <a:graphicFrameLocks noGrp="1"/>
          </p:cNvGraphicFramePr>
          <p:nvPr/>
        </p:nvGraphicFramePr>
        <p:xfrm>
          <a:off x="350838" y="1662113"/>
          <a:ext cx="9367837" cy="4757737"/>
        </p:xfrm>
        <a:graphic>
          <a:graphicData uri="http://schemas.openxmlformats.org/drawingml/2006/table">
            <a:tbl>
              <a:tblPr/>
              <a:tblGrid>
                <a:gridCol w="1417637"/>
                <a:gridCol w="784225"/>
                <a:gridCol w="892175"/>
                <a:gridCol w="784225"/>
                <a:gridCol w="784225"/>
                <a:gridCol w="784225"/>
                <a:gridCol w="784225"/>
                <a:gridCol w="784225"/>
                <a:gridCol w="784225"/>
                <a:gridCol w="784225"/>
                <a:gridCol w="784225"/>
              </a:tblGrid>
              <a:tr h="3032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AÑOS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2006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2007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2008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2009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2010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2011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2012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2013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2014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2015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762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Tarifa de Generadores Comunes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2.502.570,18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2.585.755,28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2.787.723,54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2.931.058,93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3.164.726,49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2.893.756,28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3.107.991,99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3.260.596,67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3.430.159,45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3.618.344,70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Residencial /Domèstica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1.862.522,38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1.924.432,37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2.074.746,00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2.181.422,48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2.355.328,12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2.153.660,21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2.313.103,81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2.426.678,90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2.552.874,95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2.692.930,66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Comercial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528.710,89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546.285,17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588.954,43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619.236,49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668.602,77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611.355,66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656.616,63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688.856,99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724.680,04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764.437,40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Industria Artesanal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65.068,29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67.231,16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72.482,45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76.209,25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82.284,75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75.239,36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80.809,62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84.777,43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89.186,16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94.079,09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Industrias no generadoras especiales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4.772,97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4.931,63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5.316,83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5.590,20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6.035,86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5.519,06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5.927,65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6.218,70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6.542,10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6.901,01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Otros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41.495,65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42.874,96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46.223,84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48.600,51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52.475,00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47.981,99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51.534,28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54.064,65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56.876,20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59.996,54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Tarifa de Generadores Especiales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60.916,17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62.998,55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67.962,92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71.540,16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77.218,86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70.438,83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75.696,19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78.107,42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83.518,49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88.199,77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Tarifa de Generadores Desechos Peligrosos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64.403,90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66.653,09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64.681,51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66.940,88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69.286,08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71.985,80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74.504,40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72.888,86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75.384,26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73.919,53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TOTAL</a:t>
                      </a:r>
                      <a:endParaRPr kumimoji="0" lang="en-US" sz="24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2.627.890,26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2.715.406,91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2.920.367,97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3.069.539,97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3.311.231,44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3.036.180,90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3.258.192,58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3.411.592,96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3.589.062,20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3.780.464,01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1279" name="AutoShape 831">
            <a:hlinkClick r:id="rId2" action="ppaction://hlinksldjump"/>
          </p:cNvPr>
          <p:cNvSpPr>
            <a:spLocks noChangeArrowheads="1"/>
          </p:cNvSpPr>
          <p:nvPr/>
        </p:nvSpPr>
        <p:spPr bwMode="auto">
          <a:xfrm>
            <a:off x="9342438" y="6843713"/>
            <a:ext cx="579437" cy="593725"/>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6040" name="Group 5288"/>
          <p:cNvGraphicFramePr>
            <a:graphicFrameLocks noGrp="1"/>
          </p:cNvGraphicFramePr>
          <p:nvPr/>
        </p:nvGraphicFramePr>
        <p:xfrm>
          <a:off x="503238" y="595313"/>
          <a:ext cx="9067800" cy="6991350"/>
        </p:xfrm>
        <a:graphic>
          <a:graphicData uri="http://schemas.openxmlformats.org/drawingml/2006/table">
            <a:tbl>
              <a:tblPr/>
              <a:tblGrid>
                <a:gridCol w="1655762"/>
                <a:gridCol w="1120775"/>
                <a:gridCol w="1274763"/>
                <a:gridCol w="1220787"/>
                <a:gridCol w="1274763"/>
                <a:gridCol w="1273175"/>
                <a:gridCol w="1247775"/>
              </a:tblGrid>
              <a:tr h="192088">
                <a:tc row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DETALLE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6">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AÑOS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2088">
                <a:tc vMerge="1">
                  <a:txBody>
                    <a:bodyPr/>
                    <a:lstStyle/>
                    <a:p>
                      <a:endParaRPr lang="es-E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sng" strike="noStrike" cap="none" normalizeH="0" baseline="0" smtClean="0">
                          <a:ln>
                            <a:noFill/>
                          </a:ln>
                          <a:solidFill>
                            <a:schemeClr val="tx1"/>
                          </a:solidFill>
                          <a:effectLst/>
                          <a:latin typeface="Arial" charset="0"/>
                          <a:cs typeface="Arial" charset="0"/>
                        </a:rPr>
                        <a:t>2005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1" i="0" u="sng" strike="noStrike" cap="none" normalizeH="0" baseline="0" smtClean="0">
                          <a:ln>
                            <a:noFill/>
                          </a:ln>
                          <a:solidFill>
                            <a:schemeClr val="tx1"/>
                          </a:solidFill>
                          <a:effectLst/>
                          <a:latin typeface="Arial" charset="0"/>
                          <a:cs typeface="Arial" charset="0"/>
                        </a:rPr>
                        <a:t>2006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1" i="0" u="sng" strike="noStrike" cap="none" normalizeH="0" baseline="0" smtClean="0">
                          <a:ln>
                            <a:noFill/>
                          </a:ln>
                          <a:solidFill>
                            <a:schemeClr val="tx1"/>
                          </a:solidFill>
                          <a:effectLst/>
                          <a:latin typeface="Arial" charset="0"/>
                          <a:cs typeface="Arial" charset="0"/>
                        </a:rPr>
                        <a:t>2007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1" i="0" u="sng" strike="noStrike" cap="none" normalizeH="0" baseline="0" smtClean="0">
                          <a:ln>
                            <a:noFill/>
                          </a:ln>
                          <a:solidFill>
                            <a:schemeClr val="tx1"/>
                          </a:solidFill>
                          <a:effectLst/>
                          <a:latin typeface="Arial" charset="0"/>
                          <a:cs typeface="Arial" charset="0"/>
                        </a:rPr>
                        <a:t>2008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1" i="0" u="sng" strike="noStrike" cap="none" normalizeH="0" baseline="0" smtClean="0">
                          <a:ln>
                            <a:noFill/>
                          </a:ln>
                          <a:solidFill>
                            <a:schemeClr val="tx1"/>
                          </a:solidFill>
                          <a:effectLst/>
                          <a:latin typeface="Arial" charset="0"/>
                          <a:cs typeface="Arial" charset="0"/>
                        </a:rPr>
                        <a:t>2009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1" i="0" u="sng" strike="noStrike" cap="none" normalizeH="0" baseline="0" smtClean="0">
                          <a:ln>
                            <a:noFill/>
                          </a:ln>
                          <a:solidFill>
                            <a:schemeClr val="tx1"/>
                          </a:solidFill>
                          <a:effectLst/>
                          <a:latin typeface="Arial" charset="0"/>
                          <a:cs typeface="Arial" charset="0"/>
                        </a:rPr>
                        <a:t>2010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(+)Ingresos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2.627.890,26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2.715.406,91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2.920.367,97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3.069.539,97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3.311.231,44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Tarifa de Recolección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2.627.890,26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2.715.406,91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2.920.367,97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3.069.539,97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3.311.231,44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Tarifa de Generadores Comunes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2.502.570,18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2.585.755,28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2.787.723,54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2.931.058,93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3.164.726,49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Tarifa de Generadores Especiales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60.916,17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62.998,55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67.962,92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71.540,16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77.218,86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Tarifa de Generadores Peligrosos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64.403,90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66.653,09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64.681,51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66.940,88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69.286,08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(-)Costos Directos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1.161.275,58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1.201.765,18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1.297.198,73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1.366.291,90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1.475.427,06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5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Barrido y Limpieza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436.287,73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451.557,80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474.961,71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491.585,37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516.931,52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Recolección Barrido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75.450,57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78.091,34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103.917,26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107.554,36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136.056,27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Recolección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583.182,57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604.625,75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649.654,14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697.024,21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751.052,28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Disposición Final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66.354,71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67.490,29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68.665,62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70.127,95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71.386,99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(-)Costos Indirectos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580.637,79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600.882,59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648.599,36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683.145,95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737.713,53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Barrido y Limpieza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218.143,87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225.778,90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237.480,86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245.792,69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258.465,76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Recolección Barrido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37.725,28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39.045,67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51.958,63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53.777,18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68.028,13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Recolección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291.591,28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302.312,88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324.827,07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348.512,11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375.526,14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Disposición Final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33.177,35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33.745,15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34.332,81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35.063,98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35.693,50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(-)Otros Costos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Costos Reparación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(-)Intereses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139.735,53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130.221,68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119.919,14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108.762,51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       96.681,00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(-)Depreciación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$ 152.926,34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$ 152.926,34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$ 167.117,93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$ 167.363,80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$ 193.967,97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1" u="none" strike="noStrike" cap="none" normalizeH="0" baseline="0" smtClean="0">
                          <a:ln>
                            <a:noFill/>
                          </a:ln>
                          <a:solidFill>
                            <a:schemeClr val="tx1"/>
                          </a:solidFill>
                          <a:effectLst/>
                          <a:latin typeface="Arial" charset="0"/>
                          <a:cs typeface="Arial" charset="0"/>
                        </a:rPr>
                        <a:t>(=)UTILIDAD NETA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1" u="none" strike="noStrike" cap="none" normalizeH="0" baseline="0" smtClean="0">
                          <a:ln>
                            <a:noFill/>
                          </a:ln>
                          <a:solidFill>
                            <a:schemeClr val="tx1"/>
                          </a:solidFill>
                          <a:effectLst/>
                          <a:latin typeface="Arial" charset="0"/>
                          <a:cs typeface="Arial" charset="0"/>
                        </a:rPr>
                        <a:t>    593.315,02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1" u="none" strike="noStrike" cap="none" normalizeH="0" baseline="0" smtClean="0">
                          <a:ln>
                            <a:noFill/>
                          </a:ln>
                          <a:solidFill>
                            <a:schemeClr val="tx1"/>
                          </a:solidFill>
                          <a:effectLst/>
                          <a:latin typeface="Arial" charset="0"/>
                          <a:cs typeface="Arial" charset="0"/>
                        </a:rPr>
                        <a:t>    629.611,12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1" u="none" strike="noStrike" cap="none" normalizeH="0" baseline="0" smtClean="0">
                          <a:ln>
                            <a:noFill/>
                          </a:ln>
                          <a:solidFill>
                            <a:schemeClr val="tx1"/>
                          </a:solidFill>
                          <a:effectLst/>
                          <a:latin typeface="Arial" charset="0"/>
                          <a:cs typeface="Arial" charset="0"/>
                        </a:rPr>
                        <a:t>    687.532,81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1" u="none" strike="noStrike" cap="none" normalizeH="0" baseline="0" smtClean="0">
                          <a:ln>
                            <a:noFill/>
                          </a:ln>
                          <a:solidFill>
                            <a:schemeClr val="tx1"/>
                          </a:solidFill>
                          <a:effectLst/>
                          <a:latin typeface="Arial" charset="0"/>
                          <a:cs typeface="Arial" charset="0"/>
                        </a:rPr>
                        <a:t>   743.975,80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1" u="none" strike="noStrike" cap="none" normalizeH="0" baseline="0" smtClean="0">
                          <a:ln>
                            <a:noFill/>
                          </a:ln>
                          <a:solidFill>
                            <a:schemeClr val="tx1"/>
                          </a:solidFill>
                          <a:effectLst/>
                          <a:latin typeface="Arial" charset="0"/>
                          <a:cs typeface="Arial" charset="0"/>
                        </a:rPr>
                        <a:t>   807.441,88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Depreciación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152.926,34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152.926,34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167.117,93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167.363,80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193.967,97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Inversiòn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2.407.987,76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99.341,12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5.737,62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186.229,21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(-)Amortización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114.762,93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124.276,77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134.579,32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145.735,94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157.817,45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Valor de Desecho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Flujo de Caja  del Ejercicio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2.407.987,76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631.478,43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658.260,68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620.730,30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759.866,04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657.363,18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Saldo Anterior</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631.478,43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2.196.553,35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3.707.172,59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5.518.376,56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Flujo de Caja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2.407.987,76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631.478,43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2.196.553,35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3.707.172,59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5.518.376,56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7.148.737,84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6038" name="Text Box 5286"/>
          <p:cNvSpPr txBox="1">
            <a:spLocks noChangeArrowheads="1"/>
          </p:cNvSpPr>
          <p:nvPr/>
        </p:nvSpPr>
        <p:spPr bwMode="auto">
          <a:xfrm>
            <a:off x="1646238" y="0"/>
            <a:ext cx="7010400" cy="519113"/>
          </a:xfrm>
          <a:prstGeom prst="rect">
            <a:avLst/>
          </a:prstGeom>
          <a:noFill/>
          <a:ln w="9525">
            <a:noFill/>
            <a:miter lim="800000"/>
            <a:headEnd/>
            <a:tailEnd/>
          </a:ln>
          <a:effectLst/>
        </p:spPr>
        <p:txBody>
          <a:bodyPr>
            <a:spAutoFit/>
          </a:bodyPr>
          <a:lstStyle/>
          <a:p>
            <a:pPr algn="ctr">
              <a:spcBef>
                <a:spcPct val="50000"/>
              </a:spcBef>
            </a:pPr>
            <a:r>
              <a:rPr lang="es-ES" sz="2800">
                <a:solidFill>
                  <a:srgbClr val="003399"/>
                </a:solidFill>
              </a:rPr>
              <a:t>Estado de Flujo de Efectivo</a:t>
            </a:r>
          </a:p>
        </p:txBody>
      </p:sp>
      <p:sp>
        <p:nvSpPr>
          <p:cNvPr id="336044" name="AutoShape 5292">
            <a:hlinkClick r:id="" action="ppaction://hlinkshowjump?jump=nextslide" highlightClick="1"/>
          </p:cNvPr>
          <p:cNvSpPr>
            <a:spLocks noChangeArrowheads="1"/>
          </p:cNvSpPr>
          <p:nvPr/>
        </p:nvSpPr>
        <p:spPr bwMode="auto">
          <a:xfrm>
            <a:off x="9723438" y="7132638"/>
            <a:ext cx="427037" cy="4572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057" name="Group 1161"/>
          <p:cNvGraphicFramePr>
            <a:graphicFrameLocks noGrp="1"/>
          </p:cNvGraphicFramePr>
          <p:nvPr/>
        </p:nvGraphicFramePr>
        <p:xfrm>
          <a:off x="808038" y="976313"/>
          <a:ext cx="8610600" cy="5708650"/>
        </p:xfrm>
        <a:graphic>
          <a:graphicData uri="http://schemas.openxmlformats.org/drawingml/2006/table">
            <a:tbl>
              <a:tblPr/>
              <a:tblGrid>
                <a:gridCol w="1789112"/>
                <a:gridCol w="1347788"/>
                <a:gridCol w="1376362"/>
                <a:gridCol w="1300163"/>
                <a:gridCol w="1382712"/>
                <a:gridCol w="1414463"/>
              </a:tblGrid>
              <a:tr h="192088">
                <a:tc row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DETALLE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5">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AÑOS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2088">
                <a:tc vMerge="1">
                  <a:txBody>
                    <a:bodyPr/>
                    <a:lstStyle/>
                    <a:p>
                      <a:endParaRPr lang="es-E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chemeClr val="tx1"/>
                          </a:solidFill>
                          <a:effectLst/>
                          <a:latin typeface="Arial" charset="0"/>
                          <a:cs typeface="Arial" charset="0"/>
                        </a:rPr>
                        <a:t>2011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chemeClr val="tx1"/>
                          </a:solidFill>
                          <a:effectLst/>
                          <a:latin typeface="Arial" charset="0"/>
                          <a:cs typeface="Arial" charset="0"/>
                        </a:rPr>
                        <a:t>2012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chemeClr val="tx1"/>
                          </a:solidFill>
                          <a:effectLst/>
                          <a:latin typeface="Arial" charset="0"/>
                          <a:cs typeface="Arial" charset="0"/>
                        </a:rPr>
                        <a:t>2013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chemeClr val="tx1"/>
                          </a:solidFill>
                          <a:effectLst/>
                          <a:latin typeface="Arial" charset="0"/>
                          <a:cs typeface="Arial" charset="0"/>
                        </a:rPr>
                        <a:t>2014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chemeClr val="tx1"/>
                          </a:solidFill>
                          <a:effectLst/>
                          <a:latin typeface="Arial" charset="0"/>
                          <a:cs typeface="Arial" charset="0"/>
                        </a:rPr>
                        <a:t>2015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(+)Ingresos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3.036.180,90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3.258.192,58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3.411.592,96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3.589.062,20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3.780.464,01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Tarifa de Recolección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3.036.180,90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3.258.192,58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3.411.592,96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3.589.062,20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3.780.464,01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Tarifa de Generadores Comunes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2.893.756,28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3.107.991,99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3.260.596,67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3.430.159,45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3.618.344,70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Tarifa de Generadores Especiales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70.438,83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75.696,19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78.107,42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83.518,49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88.199,77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Tarifa de Generadores Peligrosos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71.985,80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74.504,40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72.888,86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75.384,26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73.919,53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(-)Costos Directos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1.525.871,56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1.640.776,40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1.691.327,48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1.812.762,72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1.915.787,00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Barrido y Limpieza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535.024,12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562.470,43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582.156,90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611.873,98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633.289,57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Recolección Barrido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140.818,24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172.246,31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178.274,93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212.901,41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220.352,96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Recolección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777.339,11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831.812,91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883.733,54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939.380,45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1.011.811,71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Disposición Final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72.690,10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74.246,74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47.162,11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48.606,89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50.332,77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(-)Costos Indirectos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762.935,78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820.388,20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845.663,74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906.381,36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957.893,50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Barrido y Limpieza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267.512,06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281.235,22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291.078,45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305.936,99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316.644,78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Recolección Barrido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70.409,12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86.123,15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89.137,46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106.450,70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110.176,48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Recolección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388.669,56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415.906,46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441.866,77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469.690,22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505.905,85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Disposición Final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36.345,05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37.123,37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23.581,06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24.303,45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25.166,38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(-)Otros Costos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272.447,79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25.277,93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Costos Reparación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272.447,79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25.277,93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(-)Intereses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83.597,94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69.430,28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54.088,13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37.474,12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19.482,80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(-)Depreciación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$ 193.967,97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$ 210.461,08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$ 80.435,69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$ 97.880,77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$ 83.919,72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1" u="none" strike="noStrike" cap="none" normalizeH="0" baseline="0" smtClean="0">
                          <a:ln>
                            <a:noFill/>
                          </a:ln>
                          <a:solidFill>
                            <a:schemeClr val="tx1"/>
                          </a:solidFill>
                          <a:effectLst/>
                          <a:latin typeface="Arial" charset="0"/>
                          <a:cs typeface="Arial" charset="0"/>
                        </a:rPr>
                        <a:t>(=)UTILIDAD NETA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1" u="none" strike="noStrike" cap="none" normalizeH="0" baseline="0" smtClean="0">
                          <a:ln>
                            <a:noFill/>
                          </a:ln>
                          <a:solidFill>
                            <a:schemeClr val="tx1"/>
                          </a:solidFill>
                          <a:effectLst/>
                          <a:latin typeface="Arial" charset="0"/>
                          <a:cs typeface="Arial" charset="0"/>
                        </a:rPr>
                        <a:t>   469.807,65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1" u="none" strike="noStrike" cap="none" normalizeH="0" baseline="0" smtClean="0">
                          <a:ln>
                            <a:noFill/>
                          </a:ln>
                          <a:solidFill>
                            <a:schemeClr val="tx1"/>
                          </a:solidFill>
                          <a:effectLst/>
                          <a:latin typeface="Arial" charset="0"/>
                          <a:cs typeface="Arial" charset="0"/>
                        </a:rPr>
                        <a:t>     517.136,63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1" u="none" strike="noStrike" cap="none" normalizeH="0" baseline="0" smtClean="0">
                          <a:ln>
                            <a:noFill/>
                          </a:ln>
                          <a:solidFill>
                            <a:schemeClr val="tx1"/>
                          </a:solidFill>
                          <a:effectLst/>
                          <a:latin typeface="Arial" charset="0"/>
                          <a:cs typeface="Arial" charset="0"/>
                        </a:rPr>
                        <a:t>   467.630,13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1" u="none" strike="noStrike" cap="none" normalizeH="0" baseline="0" smtClean="0">
                          <a:ln>
                            <a:noFill/>
                          </a:ln>
                          <a:solidFill>
                            <a:schemeClr val="tx1"/>
                          </a:solidFill>
                          <a:effectLst/>
                          <a:latin typeface="Arial" charset="0"/>
                          <a:cs typeface="Arial" charset="0"/>
                        </a:rPr>
                        <a:t>   734.563,23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1" u="none" strike="noStrike" cap="none" normalizeH="0" baseline="0" smtClean="0">
                          <a:ln>
                            <a:noFill/>
                          </a:ln>
                          <a:solidFill>
                            <a:schemeClr val="tx1"/>
                          </a:solidFill>
                          <a:effectLst/>
                          <a:latin typeface="Arial" charset="0"/>
                          <a:cs typeface="Arial" charset="0"/>
                        </a:rPr>
                        <a:t>    778.103,07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Depreciación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193.967,97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210.461,08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80.435,69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97.880,77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83.919,72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Inversiòn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120.357,62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144.322,27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122.115,60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7.052,99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(-)Amortización</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170.900,52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185.068,17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200.410,32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217.024,34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235.015,66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Valor de Desecho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2.273.384,97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Flujo de Caja  del Ejercicio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492.875,10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422.171,91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203.333,22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493.304,05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2.893.339,10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Saldo Anterior</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7.148.737,84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8.476.289,08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9.690.769,25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10.498.256,34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11.918.913,13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Flujo de Caja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8.476.289,08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9.690.769,25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10.498.256,34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11.918.913,13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Arial" charset="0"/>
                        </a:rPr>
                        <a:t>           18.175.622,65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8054" name="Text Box 1158"/>
          <p:cNvSpPr txBox="1">
            <a:spLocks noChangeArrowheads="1"/>
          </p:cNvSpPr>
          <p:nvPr/>
        </p:nvSpPr>
        <p:spPr bwMode="auto">
          <a:xfrm>
            <a:off x="731838" y="290513"/>
            <a:ext cx="7620000" cy="641350"/>
          </a:xfrm>
          <a:prstGeom prst="rect">
            <a:avLst/>
          </a:prstGeom>
          <a:noFill/>
          <a:ln w="9525">
            <a:noFill/>
            <a:miter lim="800000"/>
            <a:headEnd/>
            <a:tailEnd/>
          </a:ln>
          <a:effectLst/>
        </p:spPr>
        <p:txBody>
          <a:bodyPr>
            <a:spAutoFit/>
          </a:bodyPr>
          <a:lstStyle/>
          <a:p>
            <a:pPr algn="ctr">
              <a:spcBef>
                <a:spcPct val="50000"/>
              </a:spcBef>
            </a:pPr>
            <a:r>
              <a:rPr lang="es-ES" sz="3600" b="1">
                <a:solidFill>
                  <a:srgbClr val="003399"/>
                </a:solidFill>
              </a:rPr>
              <a:t>Estado de Flujo de Efectivo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algn="ctr"/>
            <a:r>
              <a:rPr lang="es-ES" sz="3200">
                <a:solidFill>
                  <a:srgbClr val="003399"/>
                </a:solidFill>
              </a:rPr>
              <a:t>Estado de Pérdidas y Ganancias</a:t>
            </a:r>
          </a:p>
        </p:txBody>
      </p:sp>
      <p:graphicFrame>
        <p:nvGraphicFramePr>
          <p:cNvPr id="324768" name="Group 1184"/>
          <p:cNvGraphicFramePr>
            <a:graphicFrameLocks noGrp="1"/>
          </p:cNvGraphicFramePr>
          <p:nvPr/>
        </p:nvGraphicFramePr>
        <p:xfrm>
          <a:off x="1341438" y="1281113"/>
          <a:ext cx="7499350" cy="5830887"/>
        </p:xfrm>
        <a:graphic>
          <a:graphicData uri="http://schemas.openxmlformats.org/drawingml/2006/table">
            <a:tbl>
              <a:tblPr/>
              <a:tblGrid>
                <a:gridCol w="2038350"/>
                <a:gridCol w="1092200"/>
                <a:gridCol w="1092200"/>
                <a:gridCol w="1092200"/>
                <a:gridCol w="1092200"/>
                <a:gridCol w="1092200"/>
              </a:tblGrid>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Años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2006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2007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2008</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2009</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Ingresos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2.627.890,26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2.715.406,91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2.920.367,97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3.069.539,97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3.311.231,44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Tarifa de Recolección</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2.627.890,26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2.715.406,91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2.920.367,97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3.069.539,97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3.311.231,44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Egresos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1.741.913,37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1.802.647,77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1.945.798,09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2.049.437,85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2.213.140,58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Costos Directos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1.161.275,58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1.201.765,18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1.297.198,73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1.366.291,90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1.475.427,06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Costos Indirectos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580.637,79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600.882,59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648.599,36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683.145,95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737.713,53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Otros costos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UTILIDAD BRUTA</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885.976,89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912.759,14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974.569,88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1.020.102,12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1.098.090,85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Depreciación</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152.926,34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152.926,34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167.117,93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167.363,80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193.967,97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UTILIDAD ANTES DE INTERES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733.050,55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759.832,80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807.451,95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852.738,31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904.122,88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Intereses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139.735,53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130.221,68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119.919,14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108.762,51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96.681,00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UTILIDAD NETA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593.315,02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629.611,12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687.532,81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743.975,80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807.441,88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Utilidad Acumulada</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593.315,02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1.222.926,14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1.910.458,95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2.654.434,75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3.461.876,63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4769" name="AutoShape 1185">
            <a:hlinkClick r:id="" action="ppaction://hlinkshowjump?jump=nextslide" highlightClick="1"/>
          </p:cNvPr>
          <p:cNvSpPr>
            <a:spLocks noChangeArrowheads="1"/>
          </p:cNvSpPr>
          <p:nvPr/>
        </p:nvSpPr>
        <p:spPr bwMode="auto">
          <a:xfrm>
            <a:off x="9190038" y="6843713"/>
            <a:ext cx="609600" cy="4572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algn="ctr"/>
            <a:r>
              <a:rPr lang="es-ES" sz="3200">
                <a:solidFill>
                  <a:srgbClr val="003399"/>
                </a:solidFill>
              </a:rPr>
              <a:t>Estado de Pérdidas y Ganancias</a:t>
            </a:r>
          </a:p>
        </p:txBody>
      </p:sp>
      <p:graphicFrame>
        <p:nvGraphicFramePr>
          <p:cNvPr id="326191" name="Group 559"/>
          <p:cNvGraphicFramePr>
            <a:graphicFrameLocks noGrp="1"/>
          </p:cNvGraphicFramePr>
          <p:nvPr/>
        </p:nvGraphicFramePr>
        <p:xfrm>
          <a:off x="1189038" y="1281113"/>
          <a:ext cx="7499350" cy="6013450"/>
        </p:xfrm>
        <a:graphic>
          <a:graphicData uri="http://schemas.openxmlformats.org/drawingml/2006/table">
            <a:tbl>
              <a:tblPr/>
              <a:tblGrid>
                <a:gridCol w="2038350"/>
                <a:gridCol w="1092200"/>
                <a:gridCol w="1092200"/>
                <a:gridCol w="1092200"/>
                <a:gridCol w="1092200"/>
                <a:gridCol w="1092200"/>
              </a:tblGrid>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Años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Ingresos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3.036.180,90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3.258.192,58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3.411.592,96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3.589.062,20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3.780.464,01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Tarifa de Recolección</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3.036.180,90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3.258.192,58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3.411.592,96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3.589.062,20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3.780.464,01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Egresos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2.288.807,35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2.461.164,59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2.809.439,01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2.719.144,08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2.898.958,43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Costos Directos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1.525.871,56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1.640.776,40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1.691.327,48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1.812.762,72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1.915.787,00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Costos Indirectos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762.935,78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820.388,20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845.663,74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906.381,36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957.893,50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Otros costos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272.447,79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25.277,93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UTILIDAD BRUTA</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747.373,56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797.027,98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602.153,95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869.918,11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881.505,58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Depreciación</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193.967,97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210.461,08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80.435,69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97.880,77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83.919,72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UTILIDAD ANTES DE INTERES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553.405,58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586.566,91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521.718,26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772.037,34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797.585,86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Intereses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83.597,94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69.430,28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54.088,13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37.474,12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19.482,80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UTILIDAD NETA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469.807,65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517.136,63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467.630,13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734.563,23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778.103,07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Utilidad Acumulada</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3.931.684,27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4.448.820,90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4.916.451,03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5.651.014,25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6.429.117,32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6192" name="AutoShape 560">
            <a:hlinkClick r:id="rId2" action="ppaction://hlinksldjump"/>
          </p:cNvPr>
          <p:cNvSpPr>
            <a:spLocks noChangeArrowheads="1"/>
          </p:cNvSpPr>
          <p:nvPr/>
        </p:nvSpPr>
        <p:spPr bwMode="auto">
          <a:xfrm>
            <a:off x="9342438" y="6843713"/>
            <a:ext cx="579437" cy="593725"/>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9561" name="Group 1641"/>
          <p:cNvGraphicFramePr>
            <a:graphicFrameLocks noGrp="1"/>
          </p:cNvGraphicFramePr>
          <p:nvPr/>
        </p:nvGraphicFramePr>
        <p:xfrm>
          <a:off x="1112838" y="0"/>
          <a:ext cx="7616825" cy="8158163"/>
        </p:xfrm>
        <a:graphic>
          <a:graphicData uri="http://schemas.openxmlformats.org/drawingml/2006/table">
            <a:tbl>
              <a:tblPr/>
              <a:tblGrid>
                <a:gridCol w="1711325"/>
                <a:gridCol w="989012"/>
                <a:gridCol w="960438"/>
                <a:gridCol w="989012"/>
                <a:gridCol w="989013"/>
                <a:gridCol w="989012"/>
                <a:gridCol w="989013"/>
              </a:tblGrid>
              <a:tr h="303213">
                <a:tc gridSpan="7">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3399"/>
                          </a:solidFill>
                          <a:effectLst/>
                          <a:latin typeface="Arial" charset="0"/>
                          <a:cs typeface="Arial" charset="0"/>
                        </a:rPr>
                        <a:t>BALANCE GENERAL</a:t>
                      </a:r>
                      <a:endParaRPr kumimoji="0" lang="en-US" sz="4000" b="0" i="0" u="none" strike="noStrike" cap="none" normalizeH="0" baseline="0" smtClean="0">
                        <a:ln>
                          <a:noFill/>
                        </a:ln>
                        <a:solidFill>
                          <a:srgbClr val="003399"/>
                        </a:solidFill>
                        <a:effectLst/>
                        <a:latin typeface="Arial"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272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DETALLE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2005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2006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2007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2008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2009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ACTIVOS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sng" strike="noStrike" cap="none" normalizeH="0" baseline="0" smtClean="0">
                          <a:ln>
                            <a:noFill/>
                          </a:ln>
                          <a:solidFill>
                            <a:schemeClr val="tx1"/>
                          </a:solidFill>
                          <a:effectLst/>
                          <a:latin typeface="Arial" charset="0"/>
                          <a:cs typeface="Arial" charset="0"/>
                        </a:rPr>
                        <a:t>Activo Circulante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Caja/Bancos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1.088.517,15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771.213,96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1.007.473,22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1.066.274,47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1.117.730,17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1.196.068,40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Cuenta por Cobrar</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218.990,85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226.283,91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243.364,00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255.795,00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275.935,95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Herramientas e Implementos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109.361,88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113.189,55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121.029,01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127.316,12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136.527,87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Activo Circulante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1.088.517,15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1.099.566,70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1.346.946,68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1.430.667,48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1.500.841,29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1.608.532,22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sng" strike="noStrike" cap="none" normalizeH="0" baseline="0" smtClean="0">
                          <a:ln>
                            <a:noFill/>
                          </a:ln>
                          <a:solidFill>
                            <a:schemeClr val="tx1"/>
                          </a:solidFill>
                          <a:effectLst/>
                          <a:latin typeface="Arial" charset="0"/>
                          <a:cs typeface="Arial" charset="0"/>
                        </a:rPr>
                        <a:t>Activo Fijo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Terreno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Infraestructura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Equipos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5.737,62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5.737,62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Vehículos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896.600,00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896.600,00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995.941,12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995.941,12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1.182.170,33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Maquinaria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157.900,00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157.900,00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157.900,00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157.900,00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157.900,00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Depreciación Acumulada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152.926,34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305.852,68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472.970,61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640.334,41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834.302,39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Activo Fijo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2.293.647,93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2.140.721,59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2.072.944,78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1.906.318,60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1.898.579,83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sng" strike="noStrike" cap="none" normalizeH="0" baseline="0" smtClean="0">
                          <a:ln>
                            <a:noFill/>
                          </a:ln>
                          <a:solidFill>
                            <a:schemeClr val="tx1"/>
                          </a:solidFill>
                          <a:effectLst/>
                          <a:latin typeface="Arial" charset="0"/>
                          <a:cs typeface="Arial" charset="0"/>
                        </a:rPr>
                        <a:t>Activo Diferido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Otros Activos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209.006,84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665.697,49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1.270.931,23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2.033.223,08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2.658.442,92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Activo Diferido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209.006,84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665.697,49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1.270.931,23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2.033.223,08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2.658.442,92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TOTAL ACTIVO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2.415.591,43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3.602.221,47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4.153.365,76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4.774.543,49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5.440.382,97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6.165.554,97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PASIVOS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sng" strike="noStrike" cap="none" normalizeH="0" baseline="0" smtClean="0">
                          <a:ln>
                            <a:noFill/>
                          </a:ln>
                          <a:solidFill>
                            <a:schemeClr val="tx1"/>
                          </a:solidFill>
                          <a:effectLst/>
                          <a:latin typeface="Arial" charset="0"/>
                          <a:cs typeface="Arial" charset="0"/>
                        </a:rPr>
                        <a:t>Pasivo Corriente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Documentos por Pagar C/P</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Porción Corriente Deuda L/P</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114.762,93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124.276,77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134.579,32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145.735,94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157.817,45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Pasivos Circulante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114.762,93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124.276,77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134.579,32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145.735,94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157.817,45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sng" strike="noStrike" cap="none" normalizeH="0" baseline="0" smtClean="0">
                          <a:ln>
                            <a:noFill/>
                          </a:ln>
                          <a:solidFill>
                            <a:schemeClr val="tx1"/>
                          </a:solidFill>
                          <a:effectLst/>
                          <a:latin typeface="Arial" charset="0"/>
                          <a:cs typeface="Arial" charset="0"/>
                        </a:rPr>
                        <a:t>Pasivo a  Largo Plazo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Obligaciones Bancarias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1.685.591,43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1.570.828,51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1.446.551,73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1.311.972,42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1.166.236,47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1.008.419,02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Pasivos a Largo Plazo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1.685.591,43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1.570.828,51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1.446.551,73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1.311.972,42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1.166.236,47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1.008.419,02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Pasivo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1.685.591,43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1.685.591,43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1.570.828,51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1.446.551,73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1.311.972,42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1.166.236,47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PATRIMONIO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Capital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Utilidad Acumulada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593.315,02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1.222.926,14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1.910.458,95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2.654.434,75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3.461.876,63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Utilidad Neta del Ejercicio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593.315,02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629.611,12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687.532,81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743.975,80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807.441,88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Patrimonio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1.916.630,04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2.582.537,25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3.327.991,76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4.128.410,55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4.999.318,50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TOTAL PASIVO Y PATRIMONIO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2.415.591,43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3.602.221,47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4.153.365,76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4.774.543,49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5.440.382,97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6.165.554,97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514350">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339562" name="AutoShape 1642">
            <a:hlinkClick r:id="" action="ppaction://hlinkshowjump?jump=nextslide" highlightClick="1"/>
          </p:cNvPr>
          <p:cNvSpPr>
            <a:spLocks noChangeArrowheads="1"/>
          </p:cNvSpPr>
          <p:nvPr/>
        </p:nvSpPr>
        <p:spPr bwMode="auto">
          <a:xfrm>
            <a:off x="9190038" y="6843713"/>
            <a:ext cx="609600" cy="4572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1351" name="Group 1383"/>
          <p:cNvGraphicFramePr>
            <a:graphicFrameLocks noGrp="1"/>
          </p:cNvGraphicFramePr>
          <p:nvPr/>
        </p:nvGraphicFramePr>
        <p:xfrm>
          <a:off x="1762125" y="14288"/>
          <a:ext cx="6627813" cy="7627937"/>
        </p:xfrm>
        <a:graphic>
          <a:graphicData uri="http://schemas.openxmlformats.org/drawingml/2006/table">
            <a:tbl>
              <a:tblPr/>
              <a:tblGrid>
                <a:gridCol w="1711325"/>
                <a:gridCol w="989013"/>
                <a:gridCol w="960437"/>
                <a:gridCol w="989013"/>
                <a:gridCol w="989012"/>
                <a:gridCol w="989013"/>
              </a:tblGrid>
              <a:tr h="200025">
                <a:tc gridSpan="6">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3399"/>
                          </a:solidFill>
                          <a:effectLst/>
                          <a:latin typeface="Arial" charset="0"/>
                          <a:cs typeface="Arial" charset="0"/>
                        </a:rPr>
                        <a:t>BALANCE GENERAL</a:t>
                      </a:r>
                      <a:endParaRPr kumimoji="0" lang="en-US" sz="4000" b="0" i="0" u="none" strike="noStrike" cap="none" normalizeH="0" baseline="0" smtClean="0">
                        <a:ln>
                          <a:noFill/>
                        </a:ln>
                        <a:solidFill>
                          <a:srgbClr val="003399"/>
                        </a:solidFill>
                        <a:effectLst/>
                        <a:latin typeface="Arial"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79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DETALLE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2013</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2015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ACTIVOS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sng" strike="noStrike" cap="none" normalizeH="0" baseline="0" smtClean="0">
                          <a:ln>
                            <a:noFill/>
                          </a:ln>
                          <a:solidFill>
                            <a:schemeClr val="tx1"/>
                          </a:solidFill>
                          <a:effectLst/>
                          <a:latin typeface="Arial" charset="0"/>
                          <a:cs typeface="Arial" charset="0"/>
                        </a:rPr>
                        <a:t>Activo Circulante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Caja/Bancos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852.408,99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864.974,89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673.259,67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937.193,19</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945.578,44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Cuenta por Cobrar</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253.015,08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271.516,05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284.299,41</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299.088,52</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315.038,67</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Herramientas e Implementos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141.306,34</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151.070,66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158.298,16</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168.572,28</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177.333,75</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Activo Circulante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1.246.730,41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1.287.561,59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1.115.857,25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1.404.853,98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1.437.950,85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sng" strike="noStrike" cap="none" normalizeH="0" baseline="0" smtClean="0">
                          <a:ln>
                            <a:noFill/>
                          </a:ln>
                          <a:solidFill>
                            <a:schemeClr val="tx1"/>
                          </a:solidFill>
                          <a:effectLst/>
                          <a:latin typeface="Arial" charset="0"/>
                          <a:cs typeface="Arial" charset="0"/>
                        </a:rPr>
                        <a:t>Activo Fijo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Terreno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Infraestructura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1.327.074,27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Equipos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5.737,62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6.361,40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6.361,40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6.361,40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7.052,99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Vehículos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1.182.170,33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1.296.166,56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1.414.152,65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1.536.268,25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1.536.268,25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Maquinaria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157.900,00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157.900,00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26.336,18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26.336,18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26.336,18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Depreciación Acumulada</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1.028.270,36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1.238.731,44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1.319.167,12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1.417.047,90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1.500.967,61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Activo Fijo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1.704.611,86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1.608.770,79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1.514.757,37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1.538.992,20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1.455.764,08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sng" strike="noStrike" cap="none" normalizeH="0" baseline="0" smtClean="0">
                          <a:ln>
                            <a:noFill/>
                          </a:ln>
                          <a:solidFill>
                            <a:schemeClr val="tx1"/>
                          </a:solidFill>
                          <a:effectLst/>
                          <a:latin typeface="Arial" charset="0"/>
                          <a:cs typeface="Arial" charset="0"/>
                        </a:rPr>
                        <a:t>Activo Diferido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Otros Activos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3.188.568,67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3.637.143,64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4.135.916,86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4.623.771,29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5.278.521,10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Activo Diferido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3.188.568,67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3.637.143,64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4.135.916,86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4.623.771,29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5.278.521,10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TOTAL ACTIVO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6.139.910,94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6.533.476,02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6.766.531,48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7.567.617,48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8.172.236,04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PASIVOS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sng" strike="noStrike" cap="none" normalizeH="0" baseline="0" smtClean="0">
                          <a:ln>
                            <a:noFill/>
                          </a:ln>
                          <a:solidFill>
                            <a:schemeClr val="tx1"/>
                          </a:solidFill>
                          <a:effectLst/>
                          <a:latin typeface="Arial" charset="0"/>
                          <a:cs typeface="Arial" charset="0"/>
                        </a:rPr>
                        <a:t>Pasivo Corriente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Documentos por Pagar C/P</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Porción Corriente Deuda L/P</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170.900,52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185.068,17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200.410,32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217.024,34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235.015,66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Pasivos Circulante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170.900,52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185.068,17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200.410,32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217.024,34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235.015,66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sng" strike="noStrike" cap="none" normalizeH="0" baseline="0" smtClean="0">
                          <a:ln>
                            <a:noFill/>
                          </a:ln>
                          <a:solidFill>
                            <a:schemeClr val="tx1"/>
                          </a:solidFill>
                          <a:effectLst/>
                          <a:latin typeface="Arial" charset="0"/>
                          <a:cs typeface="Arial" charset="0"/>
                        </a:rPr>
                        <a:t>Pasivo a  Largo Plazo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Obligaciones Bancarias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837.518,50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652.450,32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452.040,00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235.015,66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Pasivos a Largo Plazo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837.518,50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652.450,32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452.040,00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235.015,66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Pasivo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1.008.419,02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837.518,50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652.450,32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452.040,00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235.015,66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PATRIMONIO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Capital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730.000,00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Utilidad Acumulada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3.931.684,27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4.448.820,90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4.916.451,03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5.651.014,25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6.429.117,32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Utilidad Neta del Ejercicio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469.807,65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517.136,63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467.630,13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734.563,23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778.103,07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Total Patrimonio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5.131.491,92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5.695.957,52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6.114.081,16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7.115.577,48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7.937.220,38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TOTAL PASIVO Y PATRIMONIO</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6.139.910,94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6.533.476,02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6.766.531,48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7.567.617,48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8.172.236,04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341352" name="AutoShape 1384">
            <a:hlinkClick r:id="rId2" action="ppaction://hlinksldjump"/>
          </p:cNvPr>
          <p:cNvSpPr>
            <a:spLocks noChangeArrowheads="1"/>
          </p:cNvSpPr>
          <p:nvPr/>
        </p:nvSpPr>
        <p:spPr bwMode="auto">
          <a:xfrm>
            <a:off x="9342438" y="6843713"/>
            <a:ext cx="579437" cy="593725"/>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algn="ctr"/>
            <a:r>
              <a:rPr lang="es-ES">
                <a:solidFill>
                  <a:srgbClr val="003399"/>
                </a:solidFill>
              </a:rPr>
              <a:t>Evaluación Financiera</a:t>
            </a:r>
          </a:p>
        </p:txBody>
      </p:sp>
      <p:sp>
        <p:nvSpPr>
          <p:cNvPr id="329731" name="Rectangle 3"/>
          <p:cNvSpPr>
            <a:spLocks noGrp="1" noChangeArrowheads="1"/>
          </p:cNvSpPr>
          <p:nvPr>
            <p:ph type="body" idx="1"/>
          </p:nvPr>
        </p:nvSpPr>
        <p:spPr>
          <a:xfrm>
            <a:off x="196850" y="1828800"/>
            <a:ext cx="9752013" cy="747713"/>
          </a:xfrm>
        </p:spPr>
        <p:txBody>
          <a:bodyPr/>
          <a:lstStyle/>
          <a:p>
            <a:r>
              <a:rPr lang="es-ES">
                <a:solidFill>
                  <a:srgbClr val="006600"/>
                </a:solidFill>
              </a:rPr>
              <a:t>WACC, VAN y TIR</a:t>
            </a:r>
          </a:p>
        </p:txBody>
      </p:sp>
      <p:graphicFrame>
        <p:nvGraphicFramePr>
          <p:cNvPr id="329776" name="Group 48"/>
          <p:cNvGraphicFramePr>
            <a:graphicFrameLocks noGrp="1"/>
          </p:cNvGraphicFramePr>
          <p:nvPr/>
        </p:nvGraphicFramePr>
        <p:xfrm>
          <a:off x="3246438" y="3338513"/>
          <a:ext cx="3479800" cy="1185862"/>
        </p:xfrm>
        <a:graphic>
          <a:graphicData uri="http://schemas.openxmlformats.org/drawingml/2006/table">
            <a:tbl>
              <a:tblPr/>
              <a:tblGrid>
                <a:gridCol w="1574800"/>
                <a:gridCol w="1905000"/>
              </a:tblGrid>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VAN</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$1.438.033,37 </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TIR</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24,90%</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43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WACC</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12%</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329777" name="AutoShape 49">
            <a:hlinkClick r:id="rId2" action="ppaction://hlinksldjump"/>
          </p:cNvPr>
          <p:cNvSpPr>
            <a:spLocks noChangeArrowheads="1"/>
          </p:cNvSpPr>
          <p:nvPr/>
        </p:nvSpPr>
        <p:spPr bwMode="auto">
          <a:xfrm>
            <a:off x="9342438" y="6843713"/>
            <a:ext cx="579437" cy="593725"/>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algn="ctr"/>
            <a:r>
              <a:rPr lang="es-ES">
                <a:solidFill>
                  <a:srgbClr val="003399"/>
                </a:solidFill>
              </a:rPr>
              <a:t>Análisis de Sensibilidad</a:t>
            </a:r>
          </a:p>
        </p:txBody>
      </p:sp>
      <p:graphicFrame>
        <p:nvGraphicFramePr>
          <p:cNvPr id="328829" name="Group 125"/>
          <p:cNvGraphicFramePr>
            <a:graphicFrameLocks noGrp="1"/>
          </p:cNvGraphicFramePr>
          <p:nvPr/>
        </p:nvGraphicFramePr>
        <p:xfrm>
          <a:off x="2484438" y="1357313"/>
          <a:ext cx="5181600" cy="2279650"/>
        </p:xfrm>
        <a:graphic>
          <a:graphicData uri="http://schemas.openxmlformats.org/drawingml/2006/table">
            <a:tbl>
              <a:tblPr/>
              <a:tblGrid>
                <a:gridCol w="208280"/>
                <a:gridCol w="3048000"/>
                <a:gridCol w="965200"/>
                <a:gridCol w="965200"/>
              </a:tblGrid>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SUPUESTOS</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VAN</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TIR</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Situación Inicial</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1.438.033,37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24,90%</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Incremento del 10% en el cobro de las tarifas</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2.984.527,67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37,66%</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Disminución del 10% en el cobro de las tarifas</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108.460,93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10,97%</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Incremento del 10% en los costos totales</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354.202,62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15,34%</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Disminución del 10% en los costos totales</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2.521.864,11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33,72%</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8824" name="Rectangle 120"/>
          <p:cNvSpPr>
            <a:spLocks noChangeArrowheads="1"/>
          </p:cNvSpPr>
          <p:nvPr/>
        </p:nvSpPr>
        <p:spPr bwMode="auto">
          <a:xfrm>
            <a:off x="0" y="1903413"/>
            <a:ext cx="10150475" cy="0"/>
          </a:xfrm>
          <a:prstGeom prst="rect">
            <a:avLst/>
          </a:prstGeom>
          <a:noFill/>
          <a:ln w="9525">
            <a:noFill/>
            <a:miter lim="800000"/>
            <a:headEnd/>
            <a:tailEnd/>
          </a:ln>
          <a:effectLst/>
        </p:spPr>
        <p:txBody>
          <a:bodyPr wrap="none" anchor="ctr">
            <a:spAutoFit/>
          </a:bodyPr>
          <a:lstStyle/>
          <a:p>
            <a:endParaRPr lang="es-ES"/>
          </a:p>
        </p:txBody>
      </p:sp>
      <p:graphicFrame>
        <p:nvGraphicFramePr>
          <p:cNvPr id="328823" name="Object 119"/>
          <p:cNvGraphicFramePr>
            <a:graphicFrameLocks noChangeAspect="1"/>
          </p:cNvGraphicFramePr>
          <p:nvPr/>
        </p:nvGraphicFramePr>
        <p:xfrm>
          <a:off x="2484438" y="3948113"/>
          <a:ext cx="5181600" cy="3276600"/>
        </p:xfrm>
        <a:graphic>
          <a:graphicData uri="http://schemas.openxmlformats.org/presentationml/2006/ole">
            <p:oleObj spid="_x0000_s328823" name="Gráfico" r:id="rId3" imgW="5200802" imgH="3933749" progId="Excel.Chart.8">
              <p:embed/>
            </p:oleObj>
          </a:graphicData>
        </a:graphic>
      </p:graphicFrame>
      <p:sp>
        <p:nvSpPr>
          <p:cNvPr id="328830" name="AutoShape 126">
            <a:hlinkClick r:id="" action="ppaction://hlinkshowjump?jump=nextslide" highlightClick="1"/>
          </p:cNvPr>
          <p:cNvSpPr>
            <a:spLocks noChangeArrowheads="1"/>
          </p:cNvSpPr>
          <p:nvPr/>
        </p:nvSpPr>
        <p:spPr bwMode="auto">
          <a:xfrm>
            <a:off x="9190038" y="6843713"/>
            <a:ext cx="609600" cy="4572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pPr algn="ctr"/>
            <a:r>
              <a:rPr lang="es-ES">
                <a:solidFill>
                  <a:srgbClr val="003399"/>
                </a:solidFill>
              </a:rPr>
              <a:t>Análisis de Sensibilidad</a:t>
            </a:r>
            <a:endParaRPr lang="es-ES"/>
          </a:p>
        </p:txBody>
      </p:sp>
      <p:graphicFrame>
        <p:nvGraphicFramePr>
          <p:cNvPr id="330875" name="Group 123"/>
          <p:cNvGraphicFramePr>
            <a:graphicFrameLocks noGrp="1"/>
          </p:cNvGraphicFramePr>
          <p:nvPr/>
        </p:nvGraphicFramePr>
        <p:xfrm>
          <a:off x="2484438" y="1509713"/>
          <a:ext cx="5181600" cy="2279650"/>
        </p:xfrm>
        <a:graphic>
          <a:graphicData uri="http://schemas.openxmlformats.org/drawingml/2006/table">
            <a:tbl>
              <a:tblPr/>
              <a:tblGrid>
                <a:gridCol w="208280"/>
                <a:gridCol w="3048000"/>
                <a:gridCol w="965200"/>
                <a:gridCol w="965200"/>
              </a:tblGrid>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SUPUESTOS</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VAN</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TIR</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Situación Inicial</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1.438.033,37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24,90%</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Incremento del 15% en el cobro de las tarifas</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3.719.067,16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43,70%</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Disminución del 15% en el cobro de las tarifas</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881.708,09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3,36%</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Incremento del 15% en los costos totales</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187.712,75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10,17%</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Disminución del 15% en los costos totales</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3.063.779,49   </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37,94%</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0872" name="Rectangle 120"/>
          <p:cNvSpPr>
            <a:spLocks noChangeArrowheads="1"/>
          </p:cNvSpPr>
          <p:nvPr/>
        </p:nvSpPr>
        <p:spPr bwMode="auto">
          <a:xfrm>
            <a:off x="0" y="1979613"/>
            <a:ext cx="10150475" cy="0"/>
          </a:xfrm>
          <a:prstGeom prst="rect">
            <a:avLst/>
          </a:prstGeom>
          <a:noFill/>
          <a:ln w="9525">
            <a:noFill/>
            <a:miter lim="800000"/>
            <a:headEnd/>
            <a:tailEnd/>
          </a:ln>
          <a:effectLst/>
        </p:spPr>
        <p:txBody>
          <a:bodyPr wrap="none" anchor="ctr">
            <a:spAutoFit/>
          </a:bodyPr>
          <a:lstStyle/>
          <a:p>
            <a:endParaRPr lang="es-ES"/>
          </a:p>
        </p:txBody>
      </p:sp>
      <p:graphicFrame>
        <p:nvGraphicFramePr>
          <p:cNvPr id="330871" name="Object 119"/>
          <p:cNvGraphicFramePr>
            <a:graphicFrameLocks noChangeAspect="1"/>
          </p:cNvGraphicFramePr>
          <p:nvPr/>
        </p:nvGraphicFramePr>
        <p:xfrm>
          <a:off x="2484438" y="3948113"/>
          <a:ext cx="5248275" cy="3340100"/>
        </p:xfrm>
        <a:graphic>
          <a:graphicData uri="http://schemas.openxmlformats.org/presentationml/2006/ole">
            <p:oleObj spid="_x0000_s330871" name="Gráfico" r:id="rId3" imgW="5257800" imgH="3781349" progId="Excel.Chart.8">
              <p:embed/>
            </p:oleObj>
          </a:graphicData>
        </a:graphic>
      </p:graphicFrame>
      <p:sp>
        <p:nvSpPr>
          <p:cNvPr id="330876" name="AutoShape 124">
            <a:hlinkClick r:id="rId4" action="ppaction://hlinksldjump"/>
          </p:cNvPr>
          <p:cNvSpPr>
            <a:spLocks noChangeArrowheads="1"/>
          </p:cNvSpPr>
          <p:nvPr/>
        </p:nvSpPr>
        <p:spPr bwMode="auto">
          <a:xfrm>
            <a:off x="9342438" y="6843713"/>
            <a:ext cx="579437" cy="593725"/>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algn="ctr"/>
            <a:r>
              <a:rPr lang="es-ES">
                <a:solidFill>
                  <a:schemeClr val="hlink"/>
                </a:solidFill>
              </a:rPr>
              <a:t/>
            </a:r>
            <a:br>
              <a:rPr lang="es-ES">
                <a:solidFill>
                  <a:schemeClr val="hlink"/>
                </a:solidFill>
              </a:rPr>
            </a:br>
            <a:r>
              <a:rPr lang="es-ES" sz="2800">
                <a:solidFill>
                  <a:srgbClr val="9999FF"/>
                </a:solidFill>
              </a:rPr>
              <a:t>ASPECTOS INSTITUCIONALES Y JURÍDICOS</a:t>
            </a:r>
          </a:p>
        </p:txBody>
      </p:sp>
      <p:sp>
        <p:nvSpPr>
          <p:cNvPr id="201731" name="Rectangle 3"/>
          <p:cNvSpPr>
            <a:spLocks noGrp="1" noChangeArrowheads="1"/>
          </p:cNvSpPr>
          <p:nvPr>
            <p:ph type="body" idx="1"/>
          </p:nvPr>
        </p:nvSpPr>
        <p:spPr>
          <a:xfrm>
            <a:off x="198438" y="1509713"/>
            <a:ext cx="9750425" cy="5562600"/>
          </a:xfrm>
        </p:spPr>
        <p:txBody>
          <a:bodyPr/>
          <a:lstStyle/>
          <a:p>
            <a:pPr>
              <a:lnSpc>
                <a:spcPct val="80000"/>
              </a:lnSpc>
            </a:pPr>
            <a:endParaRPr lang="es-ES" sz="1600"/>
          </a:p>
          <a:p>
            <a:pPr>
              <a:lnSpc>
                <a:spcPct val="80000"/>
              </a:lnSpc>
            </a:pPr>
            <a:endParaRPr lang="es-ES" sz="1600"/>
          </a:p>
          <a:p>
            <a:pPr>
              <a:lnSpc>
                <a:spcPct val="80000"/>
              </a:lnSpc>
            </a:pPr>
            <a:r>
              <a:rPr lang="es-ES" sz="2800">
                <a:solidFill>
                  <a:srgbClr val="008080"/>
                </a:solidFill>
              </a:rPr>
              <a:t>PROPUESTA</a:t>
            </a:r>
          </a:p>
          <a:p>
            <a:pPr>
              <a:lnSpc>
                <a:spcPct val="80000"/>
              </a:lnSpc>
            </a:pPr>
            <a:endParaRPr lang="es-ES" sz="2800">
              <a:solidFill>
                <a:srgbClr val="008080"/>
              </a:solidFill>
            </a:endParaRPr>
          </a:p>
          <a:p>
            <a:pPr algn="ctr">
              <a:lnSpc>
                <a:spcPct val="80000"/>
              </a:lnSpc>
              <a:buFontTx/>
              <a:buNone/>
            </a:pPr>
            <a:r>
              <a:rPr lang="es-ES" sz="2300">
                <a:solidFill>
                  <a:srgbClr val="008080"/>
                </a:solidFill>
                <a:hlinkClick r:id="" action="ppaction://hlinkshowjump?jump=nextslide"/>
              </a:rPr>
              <a:t>Sistema de Mancomunidad de Cantones</a:t>
            </a:r>
            <a:endParaRPr lang="es-ES" sz="2300">
              <a:solidFill>
                <a:srgbClr val="008080"/>
              </a:solidFill>
            </a:endParaRPr>
          </a:p>
          <a:p>
            <a:pPr>
              <a:lnSpc>
                <a:spcPct val="80000"/>
              </a:lnSpc>
            </a:pPr>
            <a:endParaRPr lang="es-ES" sz="2300">
              <a:solidFill>
                <a:srgbClr val="008080"/>
              </a:solidFill>
            </a:endParaRPr>
          </a:p>
          <a:p>
            <a:pPr algn="ctr">
              <a:lnSpc>
                <a:spcPct val="80000"/>
              </a:lnSpc>
              <a:buFontTx/>
              <a:buNone/>
            </a:pPr>
            <a:r>
              <a:rPr lang="es-ES" sz="2300">
                <a:solidFill>
                  <a:srgbClr val="008000"/>
                </a:solidFill>
                <a:hlinkClick r:id="rId2" action="ppaction://hlinksldjump"/>
              </a:rPr>
              <a:t>Ventajas</a:t>
            </a:r>
            <a:r>
              <a:rPr lang="es-ES" sz="2300">
                <a:solidFill>
                  <a:srgbClr val="008000"/>
                </a:solidFill>
              </a:rPr>
              <a:t>					</a:t>
            </a:r>
            <a:r>
              <a:rPr lang="es-ES" sz="2300">
                <a:solidFill>
                  <a:srgbClr val="008000"/>
                </a:solidFill>
                <a:hlinkClick r:id="rId3" action="ppaction://hlinksldjump"/>
              </a:rPr>
              <a:t>Desventajas</a:t>
            </a:r>
          </a:p>
          <a:p>
            <a:pPr algn="ctr">
              <a:lnSpc>
                <a:spcPct val="80000"/>
              </a:lnSpc>
            </a:pPr>
            <a:endParaRPr lang="es-ES" sz="2300"/>
          </a:p>
          <a:p>
            <a:pPr algn="ctr">
              <a:lnSpc>
                <a:spcPct val="80000"/>
              </a:lnSpc>
              <a:buFontTx/>
              <a:buNone/>
            </a:pPr>
            <a:r>
              <a:rPr lang="es-ES" sz="2800">
                <a:solidFill>
                  <a:srgbClr val="008000"/>
                </a:solidFill>
              </a:rPr>
              <a:t>Empresa Pública de Aseo Municipal</a:t>
            </a:r>
          </a:p>
          <a:p>
            <a:pPr>
              <a:lnSpc>
                <a:spcPct val="80000"/>
              </a:lnSpc>
            </a:pPr>
            <a:endParaRPr lang="es-ES" sz="2800">
              <a:solidFill>
                <a:srgbClr val="008000"/>
              </a:solidFill>
            </a:endParaRPr>
          </a:p>
          <a:p>
            <a:pPr>
              <a:lnSpc>
                <a:spcPct val="80000"/>
              </a:lnSpc>
            </a:pPr>
            <a:endParaRPr lang="es-ES" sz="2800"/>
          </a:p>
          <a:p>
            <a:pPr algn="ctr">
              <a:lnSpc>
                <a:spcPct val="80000"/>
              </a:lnSpc>
              <a:buFontTx/>
              <a:buNone/>
            </a:pPr>
            <a:r>
              <a:rPr lang="es-ES" sz="2300">
                <a:solidFill>
                  <a:srgbClr val="008080"/>
                </a:solidFill>
              </a:rPr>
              <a:t>Objetivo General </a:t>
            </a:r>
          </a:p>
          <a:p>
            <a:pPr algn="ctr">
              <a:lnSpc>
                <a:spcPct val="80000"/>
              </a:lnSpc>
              <a:buFontTx/>
              <a:buNone/>
            </a:pPr>
            <a:endParaRPr lang="es-ES" sz="2300">
              <a:solidFill>
                <a:srgbClr val="008080"/>
              </a:solidFill>
            </a:endParaRPr>
          </a:p>
          <a:p>
            <a:pPr algn="ctr">
              <a:lnSpc>
                <a:spcPct val="80000"/>
              </a:lnSpc>
              <a:buFontTx/>
              <a:buNone/>
            </a:pPr>
            <a:r>
              <a:rPr lang="es-ES" sz="2000">
                <a:solidFill>
                  <a:srgbClr val="008080"/>
                </a:solidFill>
              </a:rPr>
              <a:t>Lograr que los servicios de aseo mejoren considerablemente mediante la administración de Mancomunidad de Cantones. </a:t>
            </a:r>
          </a:p>
          <a:p>
            <a:pPr>
              <a:lnSpc>
                <a:spcPct val="80000"/>
              </a:lnSpc>
            </a:pPr>
            <a:endParaRPr lang="es-ES" sz="2000" b="1"/>
          </a:p>
        </p:txBody>
      </p:sp>
      <p:sp>
        <p:nvSpPr>
          <p:cNvPr id="201734" name="Line 6"/>
          <p:cNvSpPr>
            <a:spLocks noChangeShapeType="1"/>
          </p:cNvSpPr>
          <p:nvPr/>
        </p:nvSpPr>
        <p:spPr bwMode="auto">
          <a:xfrm>
            <a:off x="579438" y="1281113"/>
            <a:ext cx="7924800" cy="0"/>
          </a:xfrm>
          <a:prstGeom prst="line">
            <a:avLst/>
          </a:prstGeom>
          <a:noFill/>
          <a:ln w="63500">
            <a:solidFill>
              <a:srgbClr val="008080"/>
            </a:solidFill>
            <a:round/>
            <a:headEnd/>
            <a:tailEnd/>
          </a:ln>
          <a:effectLst/>
        </p:spPr>
        <p:txBody>
          <a:bodyPr/>
          <a:lstStyle/>
          <a:p>
            <a:endParaRPr lang="es-E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2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1731">
                                            <p:txEl>
                                              <p:pRg st="2" end="2"/>
                                            </p:txEl>
                                          </p:spTgt>
                                        </p:tgtEl>
                                        <p:attrNameLst>
                                          <p:attrName>style.visibility</p:attrName>
                                        </p:attrNameLst>
                                      </p:cBhvr>
                                      <p:to>
                                        <p:strVal val="visible"/>
                                      </p:to>
                                    </p:set>
                                    <p:anim calcmode="lin" valueType="num">
                                      <p:cBhvr additive="base">
                                        <p:cTn id="12" dur="500" fill="hold"/>
                                        <p:tgtEl>
                                          <p:spTgt spid="20173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1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01731">
                                            <p:txEl>
                                              <p:pRg st="4" end="4"/>
                                            </p:txEl>
                                          </p:spTgt>
                                        </p:tgtEl>
                                        <p:attrNameLst>
                                          <p:attrName>style.visibility</p:attrName>
                                        </p:attrNameLst>
                                      </p:cBhvr>
                                      <p:to>
                                        <p:strVal val="visible"/>
                                      </p:to>
                                    </p:set>
                                    <p:animEffect transition="in" filter="checkerboard(across)">
                                      <p:cBhvr>
                                        <p:cTn id="18" dur="1000"/>
                                        <p:tgtEl>
                                          <p:spTgt spid="20173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01731">
                                            <p:txEl>
                                              <p:pRg st="6" end="6"/>
                                            </p:txEl>
                                          </p:spTgt>
                                        </p:tgtEl>
                                        <p:attrNameLst>
                                          <p:attrName>style.visibility</p:attrName>
                                        </p:attrNameLst>
                                      </p:cBhvr>
                                      <p:to>
                                        <p:strVal val="visible"/>
                                      </p:to>
                                    </p:set>
                                    <p:animEffect transition="in" filter="checkerboard(across)">
                                      <p:cBhvr>
                                        <p:cTn id="23" dur="1000"/>
                                        <p:tgtEl>
                                          <p:spTgt spid="201731">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01731">
                                            <p:txEl>
                                              <p:pRg st="8" end="8"/>
                                            </p:txEl>
                                          </p:spTgt>
                                        </p:tgtEl>
                                        <p:attrNameLst>
                                          <p:attrName>style.visibility</p:attrName>
                                        </p:attrNameLst>
                                      </p:cBhvr>
                                      <p:to>
                                        <p:strVal val="visible"/>
                                      </p:to>
                                    </p:set>
                                    <p:animEffect transition="in" filter="diamond(in)">
                                      <p:cBhvr>
                                        <p:cTn id="28" dur="2000"/>
                                        <p:tgtEl>
                                          <p:spTgt spid="201731">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01731">
                                            <p:txEl>
                                              <p:pRg st="11" end="11"/>
                                            </p:txEl>
                                          </p:spTgt>
                                        </p:tgtEl>
                                        <p:attrNameLst>
                                          <p:attrName>style.visibility</p:attrName>
                                        </p:attrNameLst>
                                      </p:cBhvr>
                                      <p:to>
                                        <p:strVal val="visible"/>
                                      </p:to>
                                    </p:set>
                                    <p:animEffect transition="in" filter="blinds(horizontal)">
                                      <p:cBhvr>
                                        <p:cTn id="33" dur="500"/>
                                        <p:tgtEl>
                                          <p:spTgt spid="201731">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1731">
                                            <p:txEl>
                                              <p:pRg st="13" end="13"/>
                                            </p:txEl>
                                          </p:spTgt>
                                        </p:tgtEl>
                                        <p:attrNameLst>
                                          <p:attrName>style.visibility</p:attrName>
                                        </p:attrNameLst>
                                      </p:cBhvr>
                                      <p:to>
                                        <p:strVal val="visible"/>
                                      </p:to>
                                    </p:set>
                                    <p:anim calcmode="lin" valueType="num">
                                      <p:cBhvr additive="base">
                                        <p:cTn id="38" dur="500" fill="hold"/>
                                        <p:tgtEl>
                                          <p:spTgt spid="201731">
                                            <p:txEl>
                                              <p:pRg st="13" end="1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173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228600" y="306388"/>
            <a:ext cx="8151813" cy="760412"/>
          </a:xfrm>
        </p:spPr>
        <p:txBody>
          <a:bodyPr/>
          <a:lstStyle/>
          <a:p>
            <a:pPr algn="ctr"/>
            <a:r>
              <a:rPr lang="en-US" sz="3600">
                <a:solidFill>
                  <a:srgbClr val="9999FF"/>
                </a:solidFill>
              </a:rPr>
              <a:t>EVALUACIÓN ECONÓMICA-SOCIAL</a:t>
            </a:r>
            <a:endParaRPr lang="es-ES" sz="3600">
              <a:solidFill>
                <a:srgbClr val="9999FF"/>
              </a:solidFill>
            </a:endParaRPr>
          </a:p>
        </p:txBody>
      </p:sp>
      <p:sp>
        <p:nvSpPr>
          <p:cNvPr id="224259" name="Rectangle 3"/>
          <p:cNvSpPr>
            <a:spLocks noGrp="1" noChangeArrowheads="1"/>
          </p:cNvSpPr>
          <p:nvPr>
            <p:ph type="body" idx="1"/>
          </p:nvPr>
        </p:nvSpPr>
        <p:spPr>
          <a:xfrm>
            <a:off x="196850" y="1433513"/>
            <a:ext cx="9752013" cy="5867400"/>
          </a:xfrm>
        </p:spPr>
        <p:txBody>
          <a:bodyPr/>
          <a:lstStyle/>
          <a:p>
            <a:pPr>
              <a:buFontTx/>
              <a:buNone/>
            </a:pPr>
            <a:r>
              <a:rPr lang="es-ES" sz="1900" b="1">
                <a:solidFill>
                  <a:srgbClr val="003399"/>
                </a:solidFill>
              </a:rPr>
              <a:t>METODOLOGÍA DE  EVALUACIÓN: BENEFICIOS – COSTOS PRECIOS SOMBRA</a:t>
            </a:r>
            <a:endParaRPr lang="es-ES" sz="1900">
              <a:solidFill>
                <a:srgbClr val="003399"/>
              </a:solidFill>
            </a:endParaRPr>
          </a:p>
          <a:p>
            <a:pPr>
              <a:buFontTx/>
              <a:buNone/>
            </a:pPr>
            <a:endParaRPr lang="es-ES" sz="1900">
              <a:solidFill>
                <a:srgbClr val="003399"/>
              </a:solidFill>
            </a:endParaRPr>
          </a:p>
          <a:p>
            <a:pPr>
              <a:buFontTx/>
              <a:buNone/>
            </a:pPr>
            <a:r>
              <a:rPr lang="es-ES" sz="2000" b="1">
                <a:solidFill>
                  <a:srgbClr val="006600"/>
                </a:solidFill>
              </a:rPr>
              <a:t>PRECIOS SOMBRA.-</a:t>
            </a:r>
            <a:r>
              <a:rPr lang="es-ES" sz="2000">
                <a:solidFill>
                  <a:srgbClr val="006600"/>
                </a:solidFill>
              </a:rPr>
              <a:t> Los precios sombra son los valores que reflejan el verdadero costo para la sociedad de utilizar el servicio de recolección de desechos.</a:t>
            </a:r>
            <a:r>
              <a:rPr lang="es-ES" sz="2300">
                <a:solidFill>
                  <a:srgbClr val="006600"/>
                </a:solidFill>
              </a:rPr>
              <a:t> </a:t>
            </a:r>
          </a:p>
          <a:p>
            <a:pPr>
              <a:buFontTx/>
              <a:buNone/>
            </a:pPr>
            <a:endParaRPr lang="es-ES" sz="2000">
              <a:solidFill>
                <a:srgbClr val="006600"/>
              </a:solidFill>
            </a:endParaRPr>
          </a:p>
          <a:p>
            <a:pPr>
              <a:buFontTx/>
              <a:buNone/>
            </a:pPr>
            <a:r>
              <a:rPr lang="es-ES" sz="2000">
                <a:solidFill>
                  <a:srgbClr val="006600"/>
                </a:solidFill>
              </a:rPr>
              <a:t>Se ha considerado utilizar factores sociales que permitan descontar los precios de mercado a precios sociales. </a:t>
            </a:r>
          </a:p>
        </p:txBody>
      </p:sp>
      <p:graphicFrame>
        <p:nvGraphicFramePr>
          <p:cNvPr id="224360" name="Group 104"/>
          <p:cNvGraphicFramePr>
            <a:graphicFrameLocks noGrp="1"/>
          </p:cNvGraphicFramePr>
          <p:nvPr/>
        </p:nvGraphicFramePr>
        <p:xfrm>
          <a:off x="2560638" y="4329113"/>
          <a:ext cx="5181600" cy="3070225"/>
        </p:xfrm>
        <a:graphic>
          <a:graphicData uri="http://schemas.openxmlformats.org/drawingml/2006/table">
            <a:tbl>
              <a:tblPr/>
              <a:tblGrid>
                <a:gridCol w="3649662"/>
                <a:gridCol w="1531938"/>
              </a:tblGrid>
              <a:tr h="171450">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6600"/>
                          </a:solidFill>
                          <a:effectLst/>
                          <a:latin typeface="Arial" charset="0"/>
                          <a:cs typeface="Arial" charset="0"/>
                        </a:rPr>
                        <a:t>TABLA 6.1: FACTORES DE AJUSTE SOCIAL</a:t>
                      </a:r>
                      <a:endParaRPr kumimoji="0" lang="en-US" sz="3200" b="0" i="0" u="none" strike="noStrike" cap="none" normalizeH="0" baseline="0" smtClean="0">
                        <a:ln>
                          <a:noFill/>
                        </a:ln>
                        <a:solidFill>
                          <a:srgbClr val="006600"/>
                        </a:solidFill>
                        <a:effectLst/>
                        <a:latin typeface="Arial" charset="0"/>
                      </a:endParaRPr>
                    </a:p>
                  </a:txBody>
                  <a:tcPr marL="91436" marR="91436" marT="45718" marB="45718"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228600">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6600"/>
                          </a:solidFill>
                          <a:effectLst/>
                          <a:latin typeface="Arial" charset="0"/>
                          <a:cs typeface="Arial" charset="0"/>
                        </a:rPr>
                        <a:t>CATEGORIA</a:t>
                      </a:r>
                      <a:endParaRPr kumimoji="0" lang="en-US" sz="3200" b="0" i="0" u="none" strike="noStrike" cap="none" normalizeH="0" baseline="0" smtClean="0">
                        <a:ln>
                          <a:noFill/>
                        </a:ln>
                        <a:solidFill>
                          <a:srgbClr val="006600"/>
                        </a:solidFill>
                        <a:effectLst/>
                        <a:latin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6600"/>
                          </a:solidFill>
                          <a:effectLst/>
                          <a:latin typeface="Arial" charset="0"/>
                          <a:cs typeface="Arial" charset="0"/>
                        </a:rPr>
                        <a:t>FACTOR</a:t>
                      </a:r>
                      <a:endParaRPr kumimoji="0" lang="en-US" sz="3200" b="0" i="0" u="none" strike="noStrike" cap="none" normalizeH="0" baseline="0" smtClean="0">
                        <a:ln>
                          <a:noFill/>
                        </a:ln>
                        <a:solidFill>
                          <a:srgbClr val="006600"/>
                        </a:solidFill>
                        <a:effectLst/>
                        <a:latin typeface="Arial" charset="0"/>
                      </a:endParaRPr>
                    </a:p>
                  </a:txBody>
                  <a:tcPr marL="91436" marR="91436" marT="45718" marB="45718"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28600">
                <a:tc>
                  <a:txBody>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6600"/>
                          </a:solidFill>
                          <a:effectLst/>
                          <a:latin typeface="Arial" charset="0"/>
                          <a:cs typeface="Arial" charset="0"/>
                        </a:rPr>
                        <a:t>Mano de Obra no Calificada</a:t>
                      </a:r>
                      <a:endParaRPr kumimoji="0" lang="es-ES" sz="4000" b="0" i="0" u="none" strike="noStrike" cap="none" normalizeH="0" baseline="0" smtClean="0">
                        <a:ln>
                          <a:noFill/>
                        </a:ln>
                        <a:solidFill>
                          <a:srgbClr val="006600"/>
                        </a:solidFill>
                        <a:effectLst/>
                        <a:latin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6600"/>
                          </a:solidFill>
                          <a:effectLst/>
                          <a:latin typeface="Arial" charset="0"/>
                          <a:cs typeface="Arial" charset="0"/>
                        </a:rPr>
                        <a:t>0.15</a:t>
                      </a:r>
                      <a:endParaRPr kumimoji="0" lang="es-ES" sz="4000" b="0" i="0" u="none" strike="noStrike" cap="none" normalizeH="0" baseline="0" smtClean="0">
                        <a:ln>
                          <a:noFill/>
                        </a:ln>
                        <a:solidFill>
                          <a:srgbClr val="006600"/>
                        </a:solidFill>
                        <a:effectLst/>
                        <a:latin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06388">
                <a:tc>
                  <a:txBody>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6600"/>
                          </a:solidFill>
                          <a:effectLst/>
                          <a:latin typeface="Arial" charset="0"/>
                          <a:cs typeface="Arial" charset="0"/>
                        </a:rPr>
                        <a:t>Mano de Obra Calificada</a:t>
                      </a:r>
                      <a:endParaRPr kumimoji="0" lang="es-ES" sz="4000" b="0" i="0" u="none" strike="noStrike" cap="none" normalizeH="0" baseline="0" smtClean="0">
                        <a:ln>
                          <a:noFill/>
                        </a:ln>
                        <a:solidFill>
                          <a:srgbClr val="006600"/>
                        </a:solidFill>
                        <a:effectLst/>
                        <a:latin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6600"/>
                          </a:solidFill>
                          <a:effectLst/>
                          <a:latin typeface="Arial" charset="0"/>
                          <a:cs typeface="Arial" charset="0"/>
                        </a:rPr>
                        <a:t>1</a:t>
                      </a:r>
                      <a:endParaRPr kumimoji="0" lang="es-ES" sz="4000" b="0" i="0" u="none" strike="noStrike" cap="none" normalizeH="0" baseline="0" smtClean="0">
                        <a:ln>
                          <a:noFill/>
                        </a:ln>
                        <a:solidFill>
                          <a:srgbClr val="006600"/>
                        </a:solidFill>
                        <a:effectLst/>
                        <a:latin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28600">
                <a:tc>
                  <a:txBody>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6600"/>
                          </a:solidFill>
                          <a:effectLst/>
                          <a:latin typeface="Arial" charset="0"/>
                          <a:cs typeface="Arial" charset="0"/>
                        </a:rPr>
                        <a:t>Bienes y Servicios Nacionales</a:t>
                      </a:r>
                      <a:endParaRPr kumimoji="0" lang="es-ES" sz="4000" b="0" i="0" u="none" strike="noStrike" cap="none" normalizeH="0" baseline="0" smtClean="0">
                        <a:ln>
                          <a:noFill/>
                        </a:ln>
                        <a:solidFill>
                          <a:srgbClr val="006600"/>
                        </a:solidFill>
                        <a:effectLst/>
                        <a:latin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6600"/>
                          </a:solidFill>
                          <a:effectLst/>
                          <a:latin typeface="Arial" charset="0"/>
                          <a:cs typeface="Arial" charset="0"/>
                        </a:rPr>
                        <a:t>1.12</a:t>
                      </a:r>
                      <a:endParaRPr kumimoji="0" lang="es-ES" sz="4000" b="0" i="0" u="none" strike="noStrike" cap="none" normalizeH="0" baseline="0" smtClean="0">
                        <a:ln>
                          <a:noFill/>
                        </a:ln>
                        <a:solidFill>
                          <a:srgbClr val="006600"/>
                        </a:solidFill>
                        <a:effectLst/>
                        <a:latin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28600">
                <a:tc>
                  <a:txBody>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6600"/>
                          </a:solidFill>
                          <a:effectLst/>
                          <a:latin typeface="Arial" charset="0"/>
                          <a:cs typeface="Arial" charset="0"/>
                        </a:rPr>
                        <a:t>Bienes Importados</a:t>
                      </a:r>
                      <a:endParaRPr kumimoji="0" lang="es-ES" sz="4000" b="0" i="0" u="none" strike="noStrike" cap="none" normalizeH="0" baseline="0" smtClean="0">
                        <a:ln>
                          <a:noFill/>
                        </a:ln>
                        <a:solidFill>
                          <a:srgbClr val="006600"/>
                        </a:solidFill>
                        <a:effectLst/>
                        <a:latin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6600"/>
                          </a:solidFill>
                          <a:effectLst/>
                          <a:latin typeface="Arial" charset="0"/>
                          <a:cs typeface="Arial" charset="0"/>
                        </a:rPr>
                        <a:t>1.15</a:t>
                      </a:r>
                      <a:endParaRPr kumimoji="0" lang="es-ES" sz="4000" b="0" i="0" u="none" strike="noStrike" cap="none" normalizeH="0" baseline="0" smtClean="0">
                        <a:ln>
                          <a:noFill/>
                        </a:ln>
                        <a:solidFill>
                          <a:srgbClr val="006600"/>
                        </a:solidFill>
                        <a:effectLst/>
                        <a:latin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2100">
                <a:tc>
                  <a:txBody>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6600"/>
                          </a:solidFill>
                          <a:effectLst/>
                          <a:latin typeface="Arial" charset="0"/>
                          <a:cs typeface="Arial" charset="0"/>
                        </a:rPr>
                        <a:t>Tasas</a:t>
                      </a:r>
                      <a:endParaRPr kumimoji="0" lang="es-ES" sz="4000" b="0" i="0" u="none" strike="noStrike" cap="none" normalizeH="0" baseline="0" smtClean="0">
                        <a:ln>
                          <a:noFill/>
                        </a:ln>
                        <a:solidFill>
                          <a:srgbClr val="006600"/>
                        </a:solidFill>
                        <a:effectLst/>
                        <a:latin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6600"/>
                          </a:solidFill>
                          <a:effectLst/>
                          <a:latin typeface="Arial" charset="0"/>
                          <a:cs typeface="Arial" charset="0"/>
                        </a:rPr>
                        <a:t>0.41</a:t>
                      </a:r>
                      <a:endParaRPr kumimoji="0" lang="es-ES" sz="4000" b="0" i="0" u="none" strike="noStrike" cap="none" normalizeH="0" baseline="0" smtClean="0">
                        <a:ln>
                          <a:noFill/>
                        </a:ln>
                        <a:solidFill>
                          <a:srgbClr val="006600"/>
                        </a:solidFill>
                        <a:effectLst/>
                        <a:latin typeface="Arial" charset="0"/>
                      </a:endParaRPr>
                    </a:p>
                  </a:txBody>
                  <a:tcPr marL="91436"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61925">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6600"/>
                          </a:solidFill>
                          <a:effectLst/>
                          <a:latin typeface="Arial" charset="0"/>
                          <a:cs typeface="Arial" charset="0"/>
                        </a:rPr>
                        <a:t> Fuente: Departamento de Manejo de Proyectos</a:t>
                      </a:r>
                      <a:endParaRPr kumimoji="0" lang="en-US" sz="3600" b="0" i="0" u="none" strike="noStrike" cap="none" normalizeH="0" baseline="0" smtClean="0">
                        <a:ln>
                          <a:noFill/>
                        </a:ln>
                        <a:solidFill>
                          <a:srgbClr val="006600"/>
                        </a:solidFill>
                        <a:effectLst/>
                        <a:latin typeface="Arial" charset="0"/>
                      </a:endParaRPr>
                    </a:p>
                  </a:txBody>
                  <a:tcPr marL="91436" marR="91436" marT="45718" marB="45718" anchor="b" horzOverflow="overflow">
                    <a:lnL cap="flat">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r>
              <a:tr h="161925">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6600"/>
                          </a:solidFill>
                          <a:effectLst/>
                          <a:latin typeface="Arial" charset="0"/>
                          <a:cs typeface="Arial" charset="0"/>
                        </a:rPr>
                        <a:t>Banco del  Estado</a:t>
                      </a:r>
                      <a:endParaRPr kumimoji="0" lang="en-US" sz="3600" b="0" i="0" u="none" strike="noStrike" cap="none" normalizeH="0" baseline="0" smtClean="0">
                        <a:ln>
                          <a:noFill/>
                        </a:ln>
                        <a:solidFill>
                          <a:srgbClr val="006600"/>
                        </a:solidFill>
                        <a:effectLst/>
                        <a:latin typeface="Arial" charset="0"/>
                      </a:endParaRPr>
                    </a:p>
                  </a:txBody>
                  <a:tcPr marL="91436" marR="91436" marT="45718" marB="45718" anchor="b" horzOverflow="overflow">
                    <a:lnL cap="flat">
                      <a:noFill/>
                    </a:lnL>
                    <a:lnR cap="flat">
                      <a:noFill/>
                    </a:lnR>
                    <a:lnT>
                      <a:noFill/>
                    </a:lnT>
                    <a:lnB>
                      <a:noFill/>
                    </a:lnB>
                    <a:lnTlToBr>
                      <a:noFill/>
                    </a:lnTlToBr>
                    <a:lnBlToTr>
                      <a:noFill/>
                    </a:lnBlToTr>
                    <a:noFill/>
                  </a:tcPr>
                </a:tc>
                <a:tc hMerge="1">
                  <a:txBody>
                    <a:bodyPr/>
                    <a:lstStyle/>
                    <a:p>
                      <a:endParaRPr lang="es-ES"/>
                    </a:p>
                  </a:txBody>
                  <a:tcPr/>
                </a:tc>
              </a:tr>
              <a:tr h="161925">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6600"/>
                          </a:solidFill>
                          <a:effectLst/>
                          <a:latin typeface="Arial" charset="0"/>
                          <a:cs typeface="Arial" charset="0"/>
                        </a:rPr>
                        <a:t>Elaborado por las autoras</a:t>
                      </a:r>
                      <a:endParaRPr kumimoji="0" lang="en-US" sz="3600" b="0" i="0" u="none" strike="noStrike" cap="none" normalizeH="0" baseline="0" smtClean="0">
                        <a:ln>
                          <a:noFill/>
                        </a:ln>
                        <a:solidFill>
                          <a:srgbClr val="006600"/>
                        </a:solidFill>
                        <a:effectLst/>
                        <a:latin typeface="Arial" charset="0"/>
                      </a:endParaRPr>
                    </a:p>
                  </a:txBody>
                  <a:tcPr marL="91436" marR="91436" marT="45718" marB="45718" anchor="b" horzOverflow="overflow">
                    <a:lnL cap="flat">
                      <a:noFill/>
                    </a:lnL>
                    <a:lnR cap="flat">
                      <a:noFill/>
                    </a:lnR>
                    <a:lnT>
                      <a:noFill/>
                    </a:lnT>
                    <a:lnB cap="flat">
                      <a:noFill/>
                    </a:lnB>
                    <a:lnTlToBr>
                      <a:noFill/>
                    </a:lnTlToBr>
                    <a:lnBlToTr>
                      <a:noFill/>
                    </a:lnBlToTr>
                    <a:noFill/>
                  </a:tcPr>
                </a:tc>
                <a:tc hMerge="1">
                  <a:txBody>
                    <a:bodyPr/>
                    <a:lstStyle/>
                    <a:p>
                      <a:endParaRPr lang="es-ES"/>
                    </a:p>
                  </a:txBody>
                  <a:tcPr/>
                </a:tc>
              </a:tr>
            </a:tbl>
          </a:graphicData>
        </a:graphic>
      </p:graphicFrame>
      <p:sp>
        <p:nvSpPr>
          <p:cNvPr id="224361" name="Line 105"/>
          <p:cNvSpPr>
            <a:spLocks noChangeShapeType="1"/>
          </p:cNvSpPr>
          <p:nvPr/>
        </p:nvSpPr>
        <p:spPr bwMode="auto">
          <a:xfrm>
            <a:off x="579438" y="1281113"/>
            <a:ext cx="7924800" cy="0"/>
          </a:xfrm>
          <a:prstGeom prst="line">
            <a:avLst/>
          </a:prstGeom>
          <a:noFill/>
          <a:ln w="63500">
            <a:solidFill>
              <a:srgbClr val="008080"/>
            </a:solidFill>
            <a:round/>
            <a:headEnd/>
            <a:tailEnd/>
          </a:ln>
          <a:effectLst/>
        </p:spPr>
        <p:txBody>
          <a:bodyPr/>
          <a:lstStyle/>
          <a:p>
            <a:endParaRPr lang="es-ES"/>
          </a:p>
        </p:txBody>
      </p:sp>
      <p:sp>
        <p:nvSpPr>
          <p:cNvPr id="224362" name="AutoShape 106">
            <a:hlinkClick r:id="" action="ppaction://hlinkshowjump?jump=nextslide" highlightClick="1"/>
          </p:cNvPr>
          <p:cNvSpPr>
            <a:spLocks noChangeArrowheads="1"/>
          </p:cNvSpPr>
          <p:nvPr/>
        </p:nvSpPr>
        <p:spPr bwMode="auto">
          <a:xfrm>
            <a:off x="9190038" y="6919913"/>
            <a:ext cx="609600" cy="3810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28600" y="152400"/>
            <a:ext cx="8505825" cy="936625"/>
          </a:xfrm>
        </p:spPr>
        <p:txBody>
          <a:bodyPr/>
          <a:lstStyle/>
          <a:p>
            <a:pPr algn="ctr"/>
            <a:r>
              <a:rPr lang="es-ES" sz="3600" b="0">
                <a:solidFill>
                  <a:srgbClr val="003399"/>
                </a:solidFill>
              </a:rPr>
              <a:t>PRECIOS SOMBRA</a:t>
            </a:r>
          </a:p>
        </p:txBody>
      </p:sp>
      <p:sp>
        <p:nvSpPr>
          <p:cNvPr id="233475" name="Rectangle 3"/>
          <p:cNvSpPr>
            <a:spLocks noGrp="1" noChangeArrowheads="1"/>
          </p:cNvSpPr>
          <p:nvPr>
            <p:ph type="body" idx="1"/>
          </p:nvPr>
        </p:nvSpPr>
        <p:spPr>
          <a:xfrm>
            <a:off x="396875" y="1357313"/>
            <a:ext cx="9478963" cy="5791200"/>
          </a:xfrm>
        </p:spPr>
        <p:txBody>
          <a:bodyPr/>
          <a:lstStyle/>
          <a:p>
            <a:pPr>
              <a:lnSpc>
                <a:spcPct val="80000"/>
              </a:lnSpc>
            </a:pPr>
            <a:r>
              <a:rPr lang="es-ES" sz="2600" b="1" i="1">
                <a:solidFill>
                  <a:srgbClr val="006600"/>
                </a:solidFill>
              </a:rPr>
              <a:t>Factor de Ajuste Social de la Mano de Obra</a:t>
            </a:r>
            <a:endParaRPr lang="es-ES" sz="2600" i="1">
              <a:solidFill>
                <a:srgbClr val="006600"/>
              </a:solidFill>
            </a:endParaRPr>
          </a:p>
          <a:p>
            <a:pPr lvl="1">
              <a:lnSpc>
                <a:spcPct val="80000"/>
              </a:lnSpc>
            </a:pPr>
            <a:r>
              <a:rPr lang="es-ES" sz="2400" i="1">
                <a:solidFill>
                  <a:srgbClr val="006600"/>
                </a:solidFill>
              </a:rPr>
              <a:t>Mano de Obra no Calificada</a:t>
            </a:r>
            <a:endParaRPr lang="es-ES" sz="2400" b="1" i="1">
              <a:solidFill>
                <a:srgbClr val="006600"/>
              </a:solidFill>
            </a:endParaRPr>
          </a:p>
          <a:p>
            <a:pPr>
              <a:lnSpc>
                <a:spcPct val="80000"/>
              </a:lnSpc>
              <a:buFontTx/>
              <a:buNone/>
            </a:pPr>
            <a:endParaRPr lang="es-ES" sz="2600" b="1" i="1">
              <a:solidFill>
                <a:srgbClr val="006600"/>
              </a:solidFill>
            </a:endParaRPr>
          </a:p>
          <a:p>
            <a:pPr>
              <a:lnSpc>
                <a:spcPct val="80000"/>
              </a:lnSpc>
            </a:pPr>
            <a:r>
              <a:rPr lang="es-ES" sz="2600" b="1" i="1">
                <a:solidFill>
                  <a:srgbClr val="006600"/>
                </a:solidFill>
              </a:rPr>
              <a:t>Factor de Ajuste Social de  Bienes y Servicios</a:t>
            </a:r>
            <a:endParaRPr lang="es-ES" sz="2600" i="1">
              <a:solidFill>
                <a:srgbClr val="006600"/>
              </a:solidFill>
            </a:endParaRPr>
          </a:p>
          <a:p>
            <a:pPr lvl="1">
              <a:lnSpc>
                <a:spcPct val="80000"/>
              </a:lnSpc>
            </a:pPr>
            <a:r>
              <a:rPr lang="es-ES" sz="2400" i="1">
                <a:solidFill>
                  <a:srgbClr val="006600"/>
                </a:solidFill>
              </a:rPr>
              <a:t>Bienes Importados</a:t>
            </a:r>
          </a:p>
          <a:p>
            <a:pPr lvl="1">
              <a:lnSpc>
                <a:spcPct val="80000"/>
              </a:lnSpc>
            </a:pPr>
            <a:r>
              <a:rPr lang="es-ES" sz="2400" i="1">
                <a:solidFill>
                  <a:srgbClr val="006600"/>
                </a:solidFill>
              </a:rPr>
              <a:t>Bienes y Servicios Nacionales</a:t>
            </a:r>
            <a:endParaRPr lang="es-ES" sz="2400" b="1" i="1">
              <a:solidFill>
                <a:srgbClr val="006600"/>
              </a:solidFill>
            </a:endParaRPr>
          </a:p>
          <a:p>
            <a:pPr>
              <a:lnSpc>
                <a:spcPct val="80000"/>
              </a:lnSpc>
            </a:pPr>
            <a:endParaRPr lang="es-ES" sz="3300" b="1" i="1">
              <a:solidFill>
                <a:srgbClr val="006600"/>
              </a:solidFill>
            </a:endParaRPr>
          </a:p>
          <a:p>
            <a:pPr>
              <a:lnSpc>
                <a:spcPct val="80000"/>
              </a:lnSpc>
            </a:pPr>
            <a:r>
              <a:rPr lang="es-ES" sz="2600" b="1" i="1">
                <a:solidFill>
                  <a:srgbClr val="006600"/>
                </a:solidFill>
              </a:rPr>
              <a:t>Factor de Ajuste Social de la Tasa de Recolección de Basura </a:t>
            </a:r>
            <a:endParaRPr lang="es-ES" sz="2600">
              <a:solidFill>
                <a:srgbClr val="006600"/>
              </a:solidFill>
            </a:endParaRPr>
          </a:p>
          <a:p>
            <a:pPr lvl="1">
              <a:lnSpc>
                <a:spcPct val="80000"/>
              </a:lnSpc>
            </a:pPr>
            <a:r>
              <a:rPr lang="es-ES" sz="2400">
                <a:solidFill>
                  <a:srgbClr val="006600"/>
                </a:solidFill>
              </a:rPr>
              <a:t>Coeficiente de GINI		0.41 Hogares Urbanos</a:t>
            </a:r>
          </a:p>
          <a:p>
            <a:pPr lvl="2">
              <a:lnSpc>
                <a:spcPct val="80000"/>
              </a:lnSpc>
            </a:pPr>
            <a:endParaRPr lang="es-ES" sz="2500">
              <a:solidFill>
                <a:srgbClr val="008000"/>
              </a:solidFill>
            </a:endParaRPr>
          </a:p>
          <a:p>
            <a:pPr lvl="2">
              <a:lnSpc>
                <a:spcPct val="80000"/>
              </a:lnSpc>
            </a:pPr>
            <a:r>
              <a:rPr lang="es-ES" sz="2500">
                <a:solidFill>
                  <a:srgbClr val="008000"/>
                </a:solidFill>
              </a:rPr>
              <a:t>El coeficiente de GINI mide la concentración del ingreso, cuando el valor del coeficiente es cero se habla de perfecta igualdad y cuando es uno existe desigualdad total.</a:t>
            </a:r>
          </a:p>
        </p:txBody>
      </p:sp>
      <p:sp>
        <p:nvSpPr>
          <p:cNvPr id="233476" name="AutoShape 4"/>
          <p:cNvSpPr>
            <a:spLocks noChangeArrowheads="1"/>
          </p:cNvSpPr>
          <p:nvPr/>
        </p:nvSpPr>
        <p:spPr bwMode="auto">
          <a:xfrm>
            <a:off x="4389438" y="4938713"/>
            <a:ext cx="533400" cy="228600"/>
          </a:xfrm>
          <a:prstGeom prst="rightArrow">
            <a:avLst>
              <a:gd name="adj1" fmla="val 50000"/>
              <a:gd name="adj2" fmla="val 58333"/>
            </a:avLst>
          </a:prstGeom>
          <a:solidFill>
            <a:schemeClr val="accent1"/>
          </a:solidFill>
          <a:ln w="9525">
            <a:solidFill>
              <a:schemeClr val="tx1"/>
            </a:solidFill>
            <a:miter lim="800000"/>
            <a:headEnd/>
            <a:tailEnd/>
          </a:ln>
          <a:effectLst/>
        </p:spPr>
        <p:txBody>
          <a:bodyPr wrap="none" anchor="ctr"/>
          <a:lstStyle/>
          <a:p>
            <a:endParaRPr lang="es-ES"/>
          </a:p>
        </p:txBody>
      </p:sp>
      <p:pic>
        <p:nvPicPr>
          <p:cNvPr id="233477" name="Picture 5" descr="j0240695"/>
          <p:cNvPicPr>
            <a:picLocks noChangeAspect="1" noChangeArrowheads="1"/>
          </p:cNvPicPr>
          <p:nvPr/>
        </p:nvPicPr>
        <p:blipFill>
          <a:blip r:embed="rId2"/>
          <a:srcRect/>
          <a:stretch>
            <a:fillRect/>
          </a:stretch>
        </p:blipFill>
        <p:spPr bwMode="auto">
          <a:xfrm>
            <a:off x="274638" y="214313"/>
            <a:ext cx="1295400" cy="1130300"/>
          </a:xfrm>
          <a:prstGeom prst="rect">
            <a:avLst/>
          </a:prstGeom>
          <a:noFill/>
        </p:spPr>
      </p:pic>
      <p:pic>
        <p:nvPicPr>
          <p:cNvPr id="233478" name="Picture 6" descr="j0187423"/>
          <p:cNvPicPr>
            <a:picLocks noChangeAspect="1" noChangeArrowheads="1"/>
          </p:cNvPicPr>
          <p:nvPr/>
        </p:nvPicPr>
        <p:blipFill>
          <a:blip r:embed="rId3"/>
          <a:srcRect/>
          <a:stretch>
            <a:fillRect/>
          </a:stretch>
        </p:blipFill>
        <p:spPr bwMode="auto">
          <a:xfrm>
            <a:off x="8047038" y="2652713"/>
            <a:ext cx="1397000" cy="1447800"/>
          </a:xfrm>
          <a:prstGeom prst="rect">
            <a:avLst/>
          </a:prstGeom>
          <a:noFill/>
        </p:spPr>
      </p:pic>
      <p:sp>
        <p:nvSpPr>
          <p:cNvPr id="233479" name="AutoShape 7">
            <a:hlinkClick r:id="" action="ppaction://hlinkshowjump?jump=nextslide" highlightClick="1"/>
          </p:cNvPr>
          <p:cNvSpPr>
            <a:spLocks noChangeArrowheads="1"/>
          </p:cNvSpPr>
          <p:nvPr/>
        </p:nvSpPr>
        <p:spPr bwMode="auto">
          <a:xfrm>
            <a:off x="9190038" y="6919913"/>
            <a:ext cx="609600" cy="3810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1" name="Rectangle 5"/>
          <p:cNvSpPr>
            <a:spLocks noGrp="1" noChangeArrowheads="1"/>
          </p:cNvSpPr>
          <p:nvPr>
            <p:ph type="body" sz="half" idx="1"/>
          </p:nvPr>
        </p:nvSpPr>
        <p:spPr>
          <a:xfrm>
            <a:off x="198438" y="1433513"/>
            <a:ext cx="3886200" cy="5424487"/>
          </a:xfrm>
        </p:spPr>
        <p:txBody>
          <a:bodyPr/>
          <a:lstStyle/>
          <a:p>
            <a:r>
              <a:rPr lang="es-ES" sz="2500">
                <a:solidFill>
                  <a:srgbClr val="003399"/>
                </a:solidFill>
              </a:rPr>
              <a:t>Beneficios</a:t>
            </a:r>
          </a:p>
          <a:p>
            <a:endParaRPr lang="es-ES" sz="2500">
              <a:solidFill>
                <a:srgbClr val="003399"/>
              </a:solidFill>
            </a:endParaRPr>
          </a:p>
          <a:p>
            <a:pPr lvl="1"/>
            <a:r>
              <a:rPr lang="es-ES" sz="2100" b="1">
                <a:solidFill>
                  <a:srgbClr val="006600"/>
                </a:solidFill>
              </a:rPr>
              <a:t>No Cuantificables</a:t>
            </a:r>
          </a:p>
          <a:p>
            <a:pPr lvl="2"/>
            <a:r>
              <a:rPr lang="es-ES" sz="1800">
                <a:solidFill>
                  <a:srgbClr val="006600"/>
                </a:solidFill>
              </a:rPr>
              <a:t>Bienestar de la comunidad</a:t>
            </a:r>
          </a:p>
          <a:p>
            <a:pPr lvl="2"/>
            <a:r>
              <a:rPr lang="es-ES" sz="1800">
                <a:solidFill>
                  <a:srgbClr val="006600"/>
                </a:solidFill>
              </a:rPr>
              <a:t>Mejorar la calidad de vida de los habitantes</a:t>
            </a:r>
          </a:p>
          <a:p>
            <a:pPr lvl="2"/>
            <a:r>
              <a:rPr lang="es-ES" sz="1800">
                <a:solidFill>
                  <a:srgbClr val="006600"/>
                </a:solidFill>
              </a:rPr>
              <a:t>Evitar la propagación de enfermedades</a:t>
            </a:r>
          </a:p>
          <a:p>
            <a:pPr lvl="1">
              <a:buFontTx/>
              <a:buNone/>
            </a:pPr>
            <a:endParaRPr lang="es-ES" sz="2100">
              <a:solidFill>
                <a:srgbClr val="006600"/>
              </a:solidFill>
            </a:endParaRPr>
          </a:p>
          <a:p>
            <a:pPr lvl="1"/>
            <a:r>
              <a:rPr lang="es-ES" sz="2100" b="1">
                <a:solidFill>
                  <a:srgbClr val="006600"/>
                </a:solidFill>
              </a:rPr>
              <a:t>Cuantificables</a:t>
            </a:r>
          </a:p>
          <a:p>
            <a:pPr lvl="2"/>
            <a:r>
              <a:rPr lang="es-ES" sz="1800">
                <a:solidFill>
                  <a:srgbClr val="006600"/>
                </a:solidFill>
              </a:rPr>
              <a:t>Cobro de la Tasa de Recolección de la Basura.</a:t>
            </a:r>
          </a:p>
        </p:txBody>
      </p:sp>
      <p:sp>
        <p:nvSpPr>
          <p:cNvPr id="234502" name="Rectangle 6"/>
          <p:cNvSpPr>
            <a:spLocks noGrp="1" noChangeArrowheads="1"/>
          </p:cNvSpPr>
          <p:nvPr>
            <p:ph type="body" sz="half" idx="2"/>
          </p:nvPr>
        </p:nvSpPr>
        <p:spPr>
          <a:xfrm>
            <a:off x="5380038" y="1357313"/>
            <a:ext cx="4343400" cy="4876800"/>
          </a:xfrm>
        </p:spPr>
        <p:txBody>
          <a:bodyPr/>
          <a:lstStyle/>
          <a:p>
            <a:pPr>
              <a:lnSpc>
                <a:spcPct val="80000"/>
              </a:lnSpc>
            </a:pPr>
            <a:r>
              <a:rPr lang="es-ES" sz="2400">
                <a:solidFill>
                  <a:srgbClr val="003399"/>
                </a:solidFill>
              </a:rPr>
              <a:t>Costos</a:t>
            </a:r>
          </a:p>
          <a:p>
            <a:pPr lvl="1">
              <a:lnSpc>
                <a:spcPct val="80000"/>
              </a:lnSpc>
            </a:pPr>
            <a:r>
              <a:rPr lang="es-ES" sz="2000" b="1" i="1">
                <a:solidFill>
                  <a:srgbClr val="006600"/>
                </a:solidFill>
              </a:rPr>
              <a:t>Costos de Personal</a:t>
            </a:r>
          </a:p>
          <a:p>
            <a:pPr lvl="2">
              <a:lnSpc>
                <a:spcPct val="80000"/>
              </a:lnSpc>
            </a:pPr>
            <a:r>
              <a:rPr lang="es-ES" sz="1800" b="1" i="1">
                <a:solidFill>
                  <a:srgbClr val="006600"/>
                </a:solidFill>
              </a:rPr>
              <a:t>Sueldos y Salarios</a:t>
            </a:r>
          </a:p>
          <a:p>
            <a:pPr lvl="3">
              <a:lnSpc>
                <a:spcPct val="80000"/>
              </a:lnSpc>
            </a:pPr>
            <a:r>
              <a:rPr lang="es-ES" sz="1600">
                <a:solidFill>
                  <a:srgbClr val="006600"/>
                </a:solidFill>
              </a:rPr>
              <a:t>Personal de Barrido y Limpieza</a:t>
            </a:r>
          </a:p>
          <a:p>
            <a:pPr lvl="3">
              <a:lnSpc>
                <a:spcPct val="80000"/>
              </a:lnSpc>
            </a:pPr>
            <a:r>
              <a:rPr lang="es-ES" sz="1600">
                <a:solidFill>
                  <a:srgbClr val="006600"/>
                </a:solidFill>
              </a:rPr>
              <a:t>Recolección y Barrido</a:t>
            </a:r>
          </a:p>
          <a:p>
            <a:pPr lvl="3">
              <a:lnSpc>
                <a:spcPct val="80000"/>
              </a:lnSpc>
            </a:pPr>
            <a:r>
              <a:rPr lang="es-ES" sz="1600">
                <a:solidFill>
                  <a:srgbClr val="006600"/>
                </a:solidFill>
              </a:rPr>
              <a:t>Recolección</a:t>
            </a:r>
          </a:p>
          <a:p>
            <a:pPr lvl="3">
              <a:lnSpc>
                <a:spcPct val="80000"/>
              </a:lnSpc>
            </a:pPr>
            <a:r>
              <a:rPr lang="es-ES" sz="1600">
                <a:solidFill>
                  <a:srgbClr val="006600"/>
                </a:solidFill>
              </a:rPr>
              <a:t>Disposición Final y,</a:t>
            </a:r>
          </a:p>
          <a:p>
            <a:pPr lvl="3">
              <a:lnSpc>
                <a:spcPct val="80000"/>
              </a:lnSpc>
            </a:pPr>
            <a:r>
              <a:rPr lang="es-ES" sz="1600">
                <a:solidFill>
                  <a:srgbClr val="006600"/>
                </a:solidFill>
              </a:rPr>
              <a:t>Relleno Sanitario</a:t>
            </a:r>
          </a:p>
          <a:p>
            <a:pPr lvl="3">
              <a:lnSpc>
                <a:spcPct val="80000"/>
              </a:lnSpc>
            </a:pPr>
            <a:endParaRPr lang="es-ES" sz="1600" b="1" i="1">
              <a:solidFill>
                <a:srgbClr val="006600"/>
              </a:solidFill>
            </a:endParaRPr>
          </a:p>
          <a:p>
            <a:pPr lvl="1">
              <a:lnSpc>
                <a:spcPct val="80000"/>
              </a:lnSpc>
            </a:pPr>
            <a:r>
              <a:rPr lang="es-ES" sz="2000" b="1" i="1">
                <a:solidFill>
                  <a:srgbClr val="006600"/>
                </a:solidFill>
              </a:rPr>
              <a:t>Costos de Herramientas e Implementos</a:t>
            </a:r>
          </a:p>
          <a:p>
            <a:pPr lvl="2">
              <a:lnSpc>
                <a:spcPct val="80000"/>
              </a:lnSpc>
            </a:pPr>
            <a:r>
              <a:rPr lang="es-ES" sz="1800">
                <a:solidFill>
                  <a:srgbClr val="006600"/>
                </a:solidFill>
              </a:rPr>
              <a:t>Uniformes </a:t>
            </a:r>
          </a:p>
          <a:p>
            <a:pPr lvl="2">
              <a:lnSpc>
                <a:spcPct val="80000"/>
              </a:lnSpc>
            </a:pPr>
            <a:r>
              <a:rPr lang="es-ES" sz="1800">
                <a:solidFill>
                  <a:srgbClr val="006600"/>
                </a:solidFill>
              </a:rPr>
              <a:t>herramientas e implementos </a:t>
            </a:r>
          </a:p>
          <a:p>
            <a:pPr lvl="2">
              <a:lnSpc>
                <a:spcPct val="80000"/>
              </a:lnSpc>
            </a:pPr>
            <a:endParaRPr lang="es-ES" sz="1800" b="1" i="1">
              <a:solidFill>
                <a:srgbClr val="006600"/>
              </a:solidFill>
            </a:endParaRPr>
          </a:p>
          <a:p>
            <a:pPr lvl="1">
              <a:lnSpc>
                <a:spcPct val="80000"/>
              </a:lnSpc>
            </a:pPr>
            <a:r>
              <a:rPr lang="es-ES" sz="2000" b="1" i="1">
                <a:solidFill>
                  <a:srgbClr val="006600"/>
                </a:solidFill>
              </a:rPr>
              <a:t>Costos de Inversión</a:t>
            </a:r>
            <a:endParaRPr lang="es-ES" sz="2000" b="1">
              <a:solidFill>
                <a:srgbClr val="006600"/>
              </a:solidFill>
            </a:endParaRPr>
          </a:p>
          <a:p>
            <a:pPr lvl="2">
              <a:lnSpc>
                <a:spcPct val="80000"/>
              </a:lnSpc>
            </a:pPr>
            <a:r>
              <a:rPr lang="es-ES" sz="1800">
                <a:solidFill>
                  <a:srgbClr val="006600"/>
                </a:solidFill>
              </a:rPr>
              <a:t>Equipos, </a:t>
            </a:r>
          </a:p>
          <a:p>
            <a:pPr lvl="2">
              <a:lnSpc>
                <a:spcPct val="80000"/>
              </a:lnSpc>
            </a:pPr>
            <a:r>
              <a:rPr lang="es-ES" sz="1800">
                <a:solidFill>
                  <a:srgbClr val="006600"/>
                </a:solidFill>
              </a:rPr>
              <a:t>Maquinarias y </a:t>
            </a:r>
          </a:p>
          <a:p>
            <a:pPr lvl="2">
              <a:lnSpc>
                <a:spcPct val="80000"/>
              </a:lnSpc>
            </a:pPr>
            <a:r>
              <a:rPr lang="es-ES" sz="1800">
                <a:solidFill>
                  <a:srgbClr val="006600"/>
                </a:solidFill>
              </a:rPr>
              <a:t>Vehículos. </a:t>
            </a:r>
          </a:p>
          <a:p>
            <a:pPr lvl="2">
              <a:lnSpc>
                <a:spcPct val="80000"/>
              </a:lnSpc>
            </a:pPr>
            <a:endParaRPr lang="es-ES" sz="1800">
              <a:solidFill>
                <a:srgbClr val="006600"/>
              </a:solidFill>
            </a:endParaRPr>
          </a:p>
          <a:p>
            <a:pPr lvl="2">
              <a:lnSpc>
                <a:spcPct val="80000"/>
              </a:lnSpc>
            </a:pPr>
            <a:endParaRPr lang="es-ES" sz="1800">
              <a:solidFill>
                <a:srgbClr val="006600"/>
              </a:solidFill>
            </a:endParaRPr>
          </a:p>
          <a:p>
            <a:pPr lvl="2">
              <a:lnSpc>
                <a:spcPct val="80000"/>
              </a:lnSpc>
            </a:pPr>
            <a:endParaRPr lang="es-ES" sz="1600"/>
          </a:p>
        </p:txBody>
      </p:sp>
      <p:sp>
        <p:nvSpPr>
          <p:cNvPr id="234503" name="Rectangle 7"/>
          <p:cNvSpPr>
            <a:spLocks noGrp="1" noChangeArrowheads="1"/>
          </p:cNvSpPr>
          <p:nvPr>
            <p:ph type="title"/>
          </p:nvPr>
        </p:nvSpPr>
        <p:spPr/>
        <p:txBody>
          <a:bodyPr/>
          <a:lstStyle/>
          <a:p>
            <a:pPr algn="ctr"/>
            <a:r>
              <a:rPr lang="en-US" sz="3600" i="1">
                <a:solidFill>
                  <a:srgbClr val="9999FF"/>
                </a:solidFill>
              </a:rPr>
              <a:t>EVALUACIÓN ECONÓMICA-SOCIAL</a:t>
            </a:r>
            <a:endParaRPr lang="es-ES" sz="3600" i="1">
              <a:solidFill>
                <a:srgbClr val="9999FF"/>
              </a:solidFill>
            </a:endParaRPr>
          </a:p>
        </p:txBody>
      </p:sp>
      <p:pic>
        <p:nvPicPr>
          <p:cNvPr id="234506" name="Picture 10" descr="j0301252"/>
          <p:cNvPicPr>
            <a:picLocks noChangeAspect="1" noChangeArrowheads="1"/>
          </p:cNvPicPr>
          <p:nvPr/>
        </p:nvPicPr>
        <p:blipFill>
          <a:blip r:embed="rId2"/>
          <a:srcRect/>
          <a:stretch>
            <a:fillRect/>
          </a:stretch>
        </p:blipFill>
        <p:spPr bwMode="auto">
          <a:xfrm>
            <a:off x="4160838" y="2424113"/>
            <a:ext cx="1533525" cy="2590800"/>
          </a:xfrm>
          <a:prstGeom prst="rect">
            <a:avLst/>
          </a:prstGeom>
          <a:noFill/>
        </p:spPr>
      </p:pic>
      <p:sp>
        <p:nvSpPr>
          <p:cNvPr id="234507" name="AutoShape 11">
            <a:hlinkClick r:id="" action="ppaction://hlinkshowjump?jump=nextslide" highlightClick="1"/>
          </p:cNvPr>
          <p:cNvSpPr>
            <a:spLocks noChangeArrowheads="1"/>
          </p:cNvSpPr>
          <p:nvPr/>
        </p:nvSpPr>
        <p:spPr bwMode="auto">
          <a:xfrm>
            <a:off x="9190038" y="6919913"/>
            <a:ext cx="609600" cy="3810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Grp="1" noChangeArrowheads="1"/>
          </p:cNvSpPr>
          <p:nvPr>
            <p:ph type="body" sz="half" idx="1"/>
          </p:nvPr>
        </p:nvSpPr>
        <p:spPr>
          <a:xfrm>
            <a:off x="196850" y="1828800"/>
            <a:ext cx="4797425" cy="4876800"/>
          </a:xfrm>
        </p:spPr>
        <p:txBody>
          <a:bodyPr/>
          <a:lstStyle/>
          <a:p>
            <a:pPr>
              <a:lnSpc>
                <a:spcPct val="80000"/>
              </a:lnSpc>
            </a:pPr>
            <a:r>
              <a:rPr lang="es-ES">
                <a:solidFill>
                  <a:srgbClr val="003399"/>
                </a:solidFill>
              </a:rPr>
              <a:t>Tasa Social de Descuento</a:t>
            </a:r>
          </a:p>
          <a:p>
            <a:pPr>
              <a:lnSpc>
                <a:spcPct val="80000"/>
              </a:lnSpc>
            </a:pPr>
            <a:endParaRPr lang="es-ES" sz="2000"/>
          </a:p>
          <a:p>
            <a:pPr lvl="1">
              <a:lnSpc>
                <a:spcPct val="80000"/>
              </a:lnSpc>
            </a:pPr>
            <a:r>
              <a:rPr lang="es-ES" sz="1800">
                <a:solidFill>
                  <a:srgbClr val="006600"/>
                </a:solidFill>
              </a:rPr>
              <a:t>La Tasa Social de Descuento representa el costo en el que incurre la sociedad cuando el sector público extrae recursos para financiar sus proyectos.</a:t>
            </a:r>
          </a:p>
          <a:p>
            <a:pPr lvl="1">
              <a:lnSpc>
                <a:spcPct val="80000"/>
              </a:lnSpc>
            </a:pPr>
            <a:endParaRPr lang="es-ES" sz="1800">
              <a:solidFill>
                <a:srgbClr val="006600"/>
              </a:solidFill>
            </a:endParaRPr>
          </a:p>
          <a:p>
            <a:pPr lvl="1">
              <a:lnSpc>
                <a:spcPct val="80000"/>
              </a:lnSpc>
              <a:buFontTx/>
              <a:buNone/>
            </a:pPr>
            <a:endParaRPr lang="es-ES" sz="1800">
              <a:solidFill>
                <a:srgbClr val="006600"/>
              </a:solidFill>
            </a:endParaRPr>
          </a:p>
          <a:p>
            <a:pPr lvl="1">
              <a:lnSpc>
                <a:spcPct val="80000"/>
              </a:lnSpc>
            </a:pPr>
            <a:r>
              <a:rPr lang="es-ES" sz="2000" b="1">
                <a:solidFill>
                  <a:srgbClr val="006600"/>
                </a:solidFill>
                <a:ea typeface="Times New Roman" pitchFamily="18" charset="0"/>
                <a:cs typeface="Arial" charset="0"/>
              </a:rPr>
              <a:t>Proyectos Sociales      		</a:t>
            </a:r>
          </a:p>
          <a:p>
            <a:pPr lvl="1">
              <a:lnSpc>
                <a:spcPct val="80000"/>
              </a:lnSpc>
            </a:pPr>
            <a:endParaRPr lang="es-ES" sz="2000" b="1">
              <a:solidFill>
                <a:srgbClr val="006600"/>
              </a:solidFill>
              <a:ea typeface="Times New Roman" pitchFamily="18" charset="0"/>
              <a:cs typeface="Arial" charset="0"/>
            </a:endParaRPr>
          </a:p>
          <a:p>
            <a:pPr lvl="1">
              <a:lnSpc>
                <a:spcPct val="80000"/>
              </a:lnSpc>
            </a:pPr>
            <a:endParaRPr lang="es-ES" sz="2000" b="1">
              <a:solidFill>
                <a:srgbClr val="006600"/>
              </a:solidFill>
              <a:ea typeface="Times New Roman" pitchFamily="18" charset="0"/>
              <a:cs typeface="Arial" charset="0"/>
            </a:endParaRPr>
          </a:p>
          <a:p>
            <a:pPr lvl="4">
              <a:lnSpc>
                <a:spcPct val="80000"/>
              </a:lnSpc>
              <a:buFontTx/>
              <a:buNone/>
            </a:pPr>
            <a:r>
              <a:rPr lang="es-ES" sz="1400">
                <a:solidFill>
                  <a:srgbClr val="006600"/>
                </a:solidFill>
                <a:ea typeface="Times New Roman" pitchFamily="18" charset="0"/>
                <a:cs typeface="Arial" charset="0"/>
              </a:rPr>
              <a:t>		</a:t>
            </a:r>
            <a:r>
              <a:rPr lang="es-ES" sz="2400" b="1">
                <a:solidFill>
                  <a:srgbClr val="006600"/>
                </a:solidFill>
                <a:ea typeface="Times New Roman" pitchFamily="18" charset="0"/>
                <a:cs typeface="Arial" charset="0"/>
              </a:rPr>
              <a:t>12%</a:t>
            </a:r>
          </a:p>
          <a:p>
            <a:pPr lvl="1">
              <a:lnSpc>
                <a:spcPct val="80000"/>
              </a:lnSpc>
            </a:pPr>
            <a:endParaRPr lang="es-ES" sz="3200" b="1">
              <a:solidFill>
                <a:srgbClr val="006600"/>
              </a:solidFill>
              <a:ea typeface="Times New Roman" pitchFamily="18" charset="0"/>
              <a:cs typeface="Arial" charset="0"/>
            </a:endParaRPr>
          </a:p>
          <a:p>
            <a:pPr lvl="1">
              <a:lnSpc>
                <a:spcPct val="80000"/>
              </a:lnSpc>
              <a:buFontTx/>
              <a:buNone/>
            </a:pPr>
            <a:endParaRPr lang="es-ES" sz="1800">
              <a:solidFill>
                <a:srgbClr val="006600"/>
              </a:solidFill>
              <a:ea typeface="Times New Roman" pitchFamily="18" charset="0"/>
              <a:cs typeface="Arial" charset="0"/>
            </a:endParaRPr>
          </a:p>
        </p:txBody>
      </p:sp>
      <p:sp>
        <p:nvSpPr>
          <p:cNvPr id="235526" name="Rectangle 6"/>
          <p:cNvSpPr>
            <a:spLocks noGrp="1" noChangeArrowheads="1"/>
          </p:cNvSpPr>
          <p:nvPr>
            <p:ph type="body" sz="half" idx="2"/>
          </p:nvPr>
        </p:nvSpPr>
        <p:spPr>
          <a:xfrm>
            <a:off x="5151438" y="1828800"/>
            <a:ext cx="4797425" cy="4876800"/>
          </a:xfrm>
        </p:spPr>
        <p:txBody>
          <a:bodyPr/>
          <a:lstStyle/>
          <a:p>
            <a:pPr>
              <a:lnSpc>
                <a:spcPct val="80000"/>
              </a:lnSpc>
            </a:pPr>
            <a:r>
              <a:rPr lang="es-ES">
                <a:solidFill>
                  <a:srgbClr val="003399"/>
                </a:solidFill>
              </a:rPr>
              <a:t>Valor Actual Neto</a:t>
            </a:r>
          </a:p>
          <a:p>
            <a:pPr>
              <a:lnSpc>
                <a:spcPct val="80000"/>
              </a:lnSpc>
            </a:pPr>
            <a:endParaRPr lang="es-ES">
              <a:solidFill>
                <a:srgbClr val="003399"/>
              </a:solidFill>
            </a:endParaRPr>
          </a:p>
          <a:p>
            <a:pPr algn="ctr">
              <a:lnSpc>
                <a:spcPct val="80000"/>
              </a:lnSpc>
            </a:pPr>
            <a:r>
              <a:rPr lang="es-ES" sz="2400" b="1" u="sng">
                <a:solidFill>
                  <a:srgbClr val="006600"/>
                </a:solidFill>
                <a:hlinkClick r:id="rId2" action="ppaction://hlinksldjump"/>
              </a:rPr>
              <a:t>Flujo de Caja Social </a:t>
            </a:r>
            <a:endParaRPr lang="es-ES" sz="2400" b="1" u="sng">
              <a:solidFill>
                <a:srgbClr val="006600"/>
              </a:solidFill>
            </a:endParaRPr>
          </a:p>
          <a:p>
            <a:pPr>
              <a:lnSpc>
                <a:spcPct val="80000"/>
              </a:lnSpc>
            </a:pPr>
            <a:endParaRPr lang="es-ES" sz="2400" b="1" u="sng">
              <a:solidFill>
                <a:srgbClr val="006600"/>
              </a:solidFill>
            </a:endParaRPr>
          </a:p>
          <a:p>
            <a:pPr lvl="1">
              <a:lnSpc>
                <a:spcPct val="80000"/>
              </a:lnSpc>
            </a:pPr>
            <a:r>
              <a:rPr lang="es-ES" sz="1800">
                <a:solidFill>
                  <a:srgbClr val="006600"/>
                </a:solidFill>
              </a:rPr>
              <a:t>VAN 	    $2’500,041.17 	 </a:t>
            </a:r>
          </a:p>
          <a:p>
            <a:pPr lvl="1">
              <a:lnSpc>
                <a:spcPct val="80000"/>
              </a:lnSpc>
            </a:pPr>
            <a:r>
              <a:rPr lang="es-ES" sz="1800">
                <a:solidFill>
                  <a:srgbClr val="006600"/>
                </a:solidFill>
              </a:rPr>
              <a:t>TIR 		37.58%, </a:t>
            </a:r>
          </a:p>
          <a:p>
            <a:pPr>
              <a:lnSpc>
                <a:spcPct val="80000"/>
              </a:lnSpc>
            </a:pPr>
            <a:endParaRPr lang="es-ES" sz="2000">
              <a:solidFill>
                <a:srgbClr val="006600"/>
              </a:solidFill>
            </a:endParaRPr>
          </a:p>
          <a:p>
            <a:pPr algn="ctr">
              <a:lnSpc>
                <a:spcPct val="80000"/>
              </a:lnSpc>
            </a:pPr>
            <a:endParaRPr lang="es-ES" sz="2000" b="1">
              <a:solidFill>
                <a:srgbClr val="006600"/>
              </a:solidFill>
            </a:endParaRPr>
          </a:p>
          <a:p>
            <a:pPr algn="ctr">
              <a:lnSpc>
                <a:spcPct val="80000"/>
              </a:lnSpc>
            </a:pPr>
            <a:r>
              <a:rPr lang="es-ES" sz="2000" b="1">
                <a:solidFill>
                  <a:srgbClr val="006600"/>
                </a:solidFill>
              </a:rPr>
              <a:t>“Si los beneficios sociales de un proyecto pueden compensar a los pérdidas del mismo y todavía gozar de un buen efecto positivo, el proyecto puede considerarse como un aporte al bienestar socioeconómico”.</a:t>
            </a:r>
          </a:p>
        </p:txBody>
      </p:sp>
      <p:sp>
        <p:nvSpPr>
          <p:cNvPr id="235527" name="Rectangle 7"/>
          <p:cNvSpPr>
            <a:spLocks noGrp="1" noChangeArrowheads="1"/>
          </p:cNvSpPr>
          <p:nvPr>
            <p:ph type="title"/>
          </p:nvPr>
        </p:nvSpPr>
        <p:spPr>
          <a:noFill/>
          <a:ln/>
        </p:spPr>
        <p:txBody>
          <a:bodyPr lIns="101366" tIns="50683" rIns="101366" bIns="50683"/>
          <a:lstStyle/>
          <a:p>
            <a:pPr algn="ctr"/>
            <a:r>
              <a:rPr lang="en-US" sz="3600">
                <a:solidFill>
                  <a:srgbClr val="9999FF"/>
                </a:solidFill>
              </a:rPr>
              <a:t>EVALUACIÓN ECONÓMICA-SOCIAL</a:t>
            </a:r>
            <a:endParaRPr lang="es-ES" sz="3600">
              <a:solidFill>
                <a:srgbClr val="9999FF"/>
              </a:solidFill>
            </a:endParaRPr>
          </a:p>
        </p:txBody>
      </p:sp>
      <p:sp>
        <p:nvSpPr>
          <p:cNvPr id="235528" name="AutoShape 8"/>
          <p:cNvSpPr>
            <a:spLocks noChangeArrowheads="1"/>
          </p:cNvSpPr>
          <p:nvPr/>
        </p:nvSpPr>
        <p:spPr bwMode="auto">
          <a:xfrm>
            <a:off x="1951038" y="4710113"/>
            <a:ext cx="763587" cy="685800"/>
          </a:xfrm>
          <a:prstGeom prst="curvedRightArrow">
            <a:avLst>
              <a:gd name="adj1" fmla="val 20000"/>
              <a:gd name="adj2" fmla="val 40000"/>
              <a:gd name="adj3" fmla="val 37114"/>
            </a:avLst>
          </a:prstGeom>
          <a:solidFill>
            <a:schemeClr val="accent1"/>
          </a:solidFill>
          <a:ln w="9525">
            <a:solidFill>
              <a:schemeClr val="tx1"/>
            </a:solidFill>
            <a:miter lim="800000"/>
            <a:headEnd/>
            <a:tailEnd/>
          </a:ln>
          <a:effectLst/>
        </p:spPr>
        <p:txBody>
          <a:bodyPr wrap="none" anchor="ctr"/>
          <a:lstStyle/>
          <a:p>
            <a:endParaRPr lang="es-ES"/>
          </a:p>
        </p:txBody>
      </p:sp>
      <p:sp>
        <p:nvSpPr>
          <p:cNvPr id="235529" name="Line 9"/>
          <p:cNvSpPr>
            <a:spLocks noChangeShapeType="1"/>
          </p:cNvSpPr>
          <p:nvPr/>
        </p:nvSpPr>
        <p:spPr bwMode="auto">
          <a:xfrm>
            <a:off x="579438" y="1281113"/>
            <a:ext cx="7924800" cy="0"/>
          </a:xfrm>
          <a:prstGeom prst="line">
            <a:avLst/>
          </a:prstGeom>
          <a:noFill/>
          <a:ln w="63500">
            <a:solidFill>
              <a:srgbClr val="008080"/>
            </a:solidFill>
            <a:round/>
            <a:headEnd/>
            <a:tailEnd/>
          </a:ln>
          <a:effectLst/>
        </p:spPr>
        <p:txBody>
          <a:bodyPr/>
          <a:lstStyle/>
          <a:p>
            <a:endParaRPr lang="es-ES"/>
          </a:p>
        </p:txBody>
      </p:sp>
      <p:sp>
        <p:nvSpPr>
          <p:cNvPr id="235530" name="AutoShape 10">
            <a:hlinkClick r:id="rId3" action="ppaction://hlinksldjump" highlightClick="1"/>
          </p:cNvPr>
          <p:cNvSpPr>
            <a:spLocks noChangeArrowheads="1"/>
          </p:cNvSpPr>
          <p:nvPr/>
        </p:nvSpPr>
        <p:spPr bwMode="auto">
          <a:xfrm>
            <a:off x="9190038" y="6919913"/>
            <a:ext cx="609600" cy="3810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lgn="ctr"/>
            <a:r>
              <a:rPr lang="es-ES" sz="4400" b="0">
                <a:solidFill>
                  <a:srgbClr val="003399"/>
                </a:solidFill>
              </a:rPr>
              <a:t>Flujo de Caja Social</a:t>
            </a:r>
          </a:p>
        </p:txBody>
      </p:sp>
      <p:graphicFrame>
        <p:nvGraphicFramePr>
          <p:cNvPr id="240346" name="Group 1754"/>
          <p:cNvGraphicFramePr>
            <a:graphicFrameLocks noGrp="1"/>
          </p:cNvGraphicFramePr>
          <p:nvPr/>
        </p:nvGraphicFramePr>
        <p:xfrm>
          <a:off x="41275" y="1585913"/>
          <a:ext cx="10123488" cy="5602287"/>
        </p:xfrm>
        <a:graphic>
          <a:graphicData uri="http://schemas.openxmlformats.org/drawingml/2006/table">
            <a:tbl>
              <a:tblPr/>
              <a:tblGrid>
                <a:gridCol w="1219200"/>
                <a:gridCol w="817563"/>
                <a:gridCol w="909637"/>
                <a:gridCol w="784225"/>
                <a:gridCol w="784225"/>
                <a:gridCol w="903288"/>
                <a:gridCol w="784225"/>
                <a:gridCol w="784225"/>
                <a:gridCol w="784225"/>
                <a:gridCol w="784225"/>
                <a:gridCol w="784225"/>
                <a:gridCol w="784225"/>
              </a:tblGrid>
              <a:tr h="3540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DETALLE</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2005</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2006</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2007</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2008</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2009</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2010</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2011</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2012</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2013</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2014</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2015</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429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847.118,06</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874.938,80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929.070,40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975.643,74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1.036.216,99</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928.544,23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995.677,54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1.041.703,97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1.089.272,93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1.146.215,40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 Ingresos Operacionales</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1.077.435,01</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1.113.316,83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1.197.350,87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1.258.511,39</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1.357.604,89</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1.244.834,17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1.335.858,96</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1.398.753,11</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1.471.515,50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1.549.990,24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Tasa de Recolección de Basura</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1.077.435,01</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1.113.316,83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1.197.350,87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1.258.511,39</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1.357.604,89</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1.244.834,17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1.335.858,96</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1.398.753,11</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1.471.515,50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1.549.990,24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(B) Egresos Operacionales</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230.316,94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238.378,04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268.280,46</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282.867,65</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321.387,89</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316.289,94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340.181,42</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357.049,14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382.242,57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403.774,84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Sueldos y Salarios</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147.518,34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152.681,48</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165.352,81</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174.286,43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188.767,15</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195.374,00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210.547,17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220.937,67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236.989,54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250.576,51</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Uniformes</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82.798,61</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85.696,56</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102.927,66</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108.581,22</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132.620,74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120.915,94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129.634,24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136.111,47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145.253,03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153.198,33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   Inversiones Fijas</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-2.205.649,65</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-14.845,93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-15.365,54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-110.772,52</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-22.191,99</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-194.951,22</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-18.205,72</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-133.765,96</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-157.259,33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-137.121,33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-28.266,62</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Maquinarias, Vehículos y Equipos</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-1.020.761,90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0,00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0,00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-94.610,59</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-5.464,40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-177.361,15</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0,00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-114.626,30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-137.449,78</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-116.300,57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-6.717,14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Herramientas</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-14.845,93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-15.365,54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-16.161,92</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-16.727,59</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-17.590,07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-18.205,72</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-19.139,66</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-19.809,54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-20.820,75</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-21.549,48</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Infraestructura</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-1.184.887,74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1" i="0" u="sng" strike="noStrike" cap="none" normalizeH="0" baseline="0" smtClean="0">
                          <a:ln>
                            <a:noFill/>
                          </a:ln>
                          <a:solidFill>
                            <a:schemeClr val="tx1"/>
                          </a:solidFill>
                          <a:effectLst/>
                          <a:latin typeface="Arial" charset="0"/>
                          <a:cs typeface="Arial" charset="0"/>
                        </a:rPr>
                        <a:t>FLUJO CAJA NETO</a:t>
                      </a:r>
                      <a:endParaRPr kumimoji="0" lang="en-US" sz="28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-2.205.649,65</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832.272,13</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859.573,26</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818.297,89</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953.451,75</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841.265,77</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910.338,51</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861.911,58</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884.444,64</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952.151,60</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charset="0"/>
                          <a:cs typeface="Arial" charset="0"/>
                        </a:rPr>
                        <a:t>1.117.948,79</a:t>
                      </a:r>
                      <a:endParaRPr kumimoji="0" lang="en-US" sz="2400" b="0" i="0" u="none" strike="noStrike" cap="none" normalizeH="0" baseline="0" smtClean="0">
                        <a:ln>
                          <a:noFill/>
                        </a:ln>
                        <a:solidFill>
                          <a:schemeClr val="tx1"/>
                        </a:solidFill>
                        <a:effectLst/>
                        <a:latin typeface="Arial" charset="0"/>
                      </a:endParaRPr>
                    </a:p>
                  </a:txBody>
                  <a:tcPr marL="91436" marR="91436"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240343" name="AutoShape 1751">
            <a:hlinkClick r:id="rId2" action="ppaction://hlinksldjump" highlightClick="1"/>
          </p:cNvPr>
          <p:cNvSpPr>
            <a:spLocks noChangeArrowheads="1"/>
          </p:cNvSpPr>
          <p:nvPr/>
        </p:nvSpPr>
        <p:spPr bwMode="auto">
          <a:xfrm>
            <a:off x="9571038" y="7300913"/>
            <a:ext cx="579437" cy="288925"/>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lgn="ctr"/>
            <a:r>
              <a:rPr lang="en-US">
                <a:solidFill>
                  <a:srgbClr val="9999FF"/>
                </a:solidFill>
              </a:rPr>
              <a:t>EVALUACIÓN AMBIENTAL</a:t>
            </a:r>
            <a:endParaRPr lang="es-ES">
              <a:solidFill>
                <a:srgbClr val="9999FF"/>
              </a:solidFill>
            </a:endParaRPr>
          </a:p>
        </p:txBody>
      </p:sp>
      <p:sp>
        <p:nvSpPr>
          <p:cNvPr id="240643" name="Rectangle 3"/>
          <p:cNvSpPr>
            <a:spLocks noGrp="1" noChangeArrowheads="1"/>
          </p:cNvSpPr>
          <p:nvPr>
            <p:ph type="body" idx="1"/>
          </p:nvPr>
        </p:nvSpPr>
        <p:spPr>
          <a:xfrm>
            <a:off x="196850" y="1509713"/>
            <a:ext cx="9752013" cy="5195887"/>
          </a:xfrm>
        </p:spPr>
        <p:txBody>
          <a:bodyPr/>
          <a:lstStyle/>
          <a:p>
            <a:pPr algn="ctr">
              <a:buFontTx/>
              <a:buNone/>
            </a:pPr>
            <a:r>
              <a:rPr lang="es-ES" sz="1800" b="1">
                <a:solidFill>
                  <a:srgbClr val="003399"/>
                </a:solidFill>
              </a:rPr>
              <a:t>EVALUACIÓN AMBIENTAL DEL PROYECTO</a:t>
            </a:r>
            <a:r>
              <a:rPr lang="es-ES">
                <a:solidFill>
                  <a:srgbClr val="006600"/>
                </a:solidFill>
              </a:rPr>
              <a:t> </a:t>
            </a:r>
          </a:p>
          <a:p>
            <a:pPr>
              <a:buFontTx/>
              <a:buNone/>
            </a:pPr>
            <a:r>
              <a:rPr lang="es-ES" sz="1600">
                <a:solidFill>
                  <a:srgbClr val="006600"/>
                </a:solidFill>
              </a:rPr>
              <a:t>Logros</a:t>
            </a:r>
          </a:p>
          <a:p>
            <a:endParaRPr lang="es-ES" sz="1600">
              <a:solidFill>
                <a:srgbClr val="006600"/>
              </a:solidFill>
            </a:endParaRPr>
          </a:p>
        </p:txBody>
      </p:sp>
      <p:grpSp>
        <p:nvGrpSpPr>
          <p:cNvPr id="240644" name="Group 4"/>
          <p:cNvGrpSpPr>
            <a:grpSpLocks noChangeAspect="1"/>
          </p:cNvGrpSpPr>
          <p:nvPr/>
        </p:nvGrpSpPr>
        <p:grpSpPr bwMode="auto">
          <a:xfrm>
            <a:off x="2408238" y="3719513"/>
            <a:ext cx="5143500" cy="3086100"/>
            <a:chOff x="2247" y="4909"/>
            <a:chExt cx="7200" cy="4320"/>
          </a:xfrm>
        </p:grpSpPr>
        <p:sp>
          <p:nvSpPr>
            <p:cNvPr id="240645" name="AutoShape 5"/>
            <p:cNvSpPr>
              <a:spLocks noChangeAspect="1" noChangeArrowheads="1"/>
            </p:cNvSpPr>
            <p:nvPr/>
          </p:nvSpPr>
          <p:spPr bwMode="auto">
            <a:xfrm>
              <a:off x="2247" y="4909"/>
              <a:ext cx="7200" cy="4320"/>
            </a:xfrm>
            <a:prstGeom prst="rect">
              <a:avLst/>
            </a:prstGeom>
            <a:noFill/>
            <a:ln w="9525">
              <a:noFill/>
              <a:miter lim="800000"/>
              <a:headEnd/>
              <a:tailEnd/>
            </a:ln>
          </p:spPr>
          <p:txBody>
            <a:bodyPr/>
            <a:lstStyle/>
            <a:p>
              <a:endParaRPr lang="es-ES"/>
            </a:p>
          </p:txBody>
        </p:sp>
        <p:sp>
          <p:nvSpPr>
            <p:cNvPr id="240646" name="Rectangle 6"/>
            <p:cNvSpPr>
              <a:spLocks noChangeAspect="1" noChangeArrowheads="1"/>
            </p:cNvSpPr>
            <p:nvPr/>
          </p:nvSpPr>
          <p:spPr bwMode="auto">
            <a:xfrm>
              <a:off x="2727" y="5229"/>
              <a:ext cx="2240" cy="640"/>
            </a:xfrm>
            <a:prstGeom prst="rect">
              <a:avLst/>
            </a:prstGeom>
            <a:solidFill>
              <a:srgbClr val="FFFFFF"/>
            </a:solidFill>
            <a:ln w="9525">
              <a:solidFill>
                <a:srgbClr val="006600"/>
              </a:solidFill>
              <a:miter lim="800000"/>
              <a:headEnd/>
              <a:tailEnd/>
            </a:ln>
          </p:spPr>
          <p:txBody>
            <a:bodyPr lIns="91436" tIns="45718" rIns="91436" bIns="45718"/>
            <a:lstStyle/>
            <a:p>
              <a:pPr algn="ctr"/>
              <a:r>
                <a:rPr lang="es-ES" sz="1000">
                  <a:solidFill>
                    <a:srgbClr val="008000"/>
                  </a:solidFill>
                </a:rPr>
                <a:t>Beneficios para la Salud Pública</a:t>
              </a:r>
              <a:endParaRPr lang="es-ES" sz="1800">
                <a:solidFill>
                  <a:srgbClr val="008000"/>
                </a:solidFill>
                <a:latin typeface="Verdana" pitchFamily="34" charset="0"/>
              </a:endParaRPr>
            </a:p>
          </p:txBody>
        </p:sp>
        <p:sp>
          <p:nvSpPr>
            <p:cNvPr id="240647" name="Rectangle 7"/>
            <p:cNvSpPr>
              <a:spLocks noChangeAspect="1" noChangeArrowheads="1"/>
            </p:cNvSpPr>
            <p:nvPr/>
          </p:nvSpPr>
          <p:spPr bwMode="auto">
            <a:xfrm>
              <a:off x="6727" y="5229"/>
              <a:ext cx="2240" cy="640"/>
            </a:xfrm>
            <a:prstGeom prst="rect">
              <a:avLst/>
            </a:prstGeom>
            <a:solidFill>
              <a:srgbClr val="FFFFFF"/>
            </a:solidFill>
            <a:ln w="9525">
              <a:solidFill>
                <a:srgbClr val="006600"/>
              </a:solidFill>
              <a:miter lim="800000"/>
              <a:headEnd/>
              <a:tailEnd/>
            </a:ln>
          </p:spPr>
          <p:txBody>
            <a:bodyPr lIns="91436" tIns="45718" rIns="91436" bIns="45718"/>
            <a:lstStyle/>
            <a:p>
              <a:pPr algn="ctr"/>
              <a:r>
                <a:rPr lang="es-ES" sz="1000">
                  <a:solidFill>
                    <a:srgbClr val="008000"/>
                  </a:solidFill>
                </a:rPr>
                <a:t>Beneficios para el Medio Ambiente</a:t>
              </a:r>
              <a:endParaRPr lang="es-ES" sz="1800">
                <a:solidFill>
                  <a:srgbClr val="008000"/>
                </a:solidFill>
                <a:latin typeface="Verdana" pitchFamily="34" charset="0"/>
              </a:endParaRPr>
            </a:p>
          </p:txBody>
        </p:sp>
        <p:sp>
          <p:nvSpPr>
            <p:cNvPr id="240648" name="Line 8"/>
            <p:cNvSpPr>
              <a:spLocks noChangeAspect="1" noChangeShapeType="1"/>
            </p:cNvSpPr>
            <p:nvPr/>
          </p:nvSpPr>
          <p:spPr bwMode="auto">
            <a:xfrm>
              <a:off x="3847" y="4909"/>
              <a:ext cx="0" cy="320"/>
            </a:xfrm>
            <a:prstGeom prst="line">
              <a:avLst/>
            </a:prstGeom>
            <a:noFill/>
            <a:ln w="9525">
              <a:solidFill>
                <a:srgbClr val="000000"/>
              </a:solidFill>
              <a:round/>
              <a:headEnd/>
              <a:tailEnd/>
            </a:ln>
          </p:spPr>
          <p:txBody>
            <a:bodyPr/>
            <a:lstStyle/>
            <a:p>
              <a:endParaRPr lang="es-ES"/>
            </a:p>
          </p:txBody>
        </p:sp>
        <p:sp>
          <p:nvSpPr>
            <p:cNvPr id="240649" name="Line 9"/>
            <p:cNvSpPr>
              <a:spLocks noChangeAspect="1" noChangeShapeType="1"/>
            </p:cNvSpPr>
            <p:nvPr/>
          </p:nvSpPr>
          <p:spPr bwMode="auto">
            <a:xfrm>
              <a:off x="7847" y="4909"/>
              <a:ext cx="0" cy="320"/>
            </a:xfrm>
            <a:prstGeom prst="line">
              <a:avLst/>
            </a:prstGeom>
            <a:noFill/>
            <a:ln w="9525">
              <a:solidFill>
                <a:srgbClr val="000000"/>
              </a:solidFill>
              <a:round/>
              <a:headEnd/>
              <a:tailEnd/>
            </a:ln>
          </p:spPr>
          <p:txBody>
            <a:bodyPr/>
            <a:lstStyle/>
            <a:p>
              <a:endParaRPr lang="es-ES"/>
            </a:p>
          </p:txBody>
        </p:sp>
        <p:sp>
          <p:nvSpPr>
            <p:cNvPr id="240650" name="Rectangle 10"/>
            <p:cNvSpPr>
              <a:spLocks noChangeAspect="1" noChangeArrowheads="1"/>
            </p:cNvSpPr>
            <p:nvPr/>
          </p:nvSpPr>
          <p:spPr bwMode="auto">
            <a:xfrm>
              <a:off x="4007" y="6509"/>
              <a:ext cx="3840" cy="800"/>
            </a:xfrm>
            <a:prstGeom prst="rect">
              <a:avLst/>
            </a:prstGeom>
            <a:solidFill>
              <a:srgbClr val="FFFFFF"/>
            </a:solidFill>
            <a:ln w="9525">
              <a:solidFill>
                <a:srgbClr val="006600"/>
              </a:solidFill>
              <a:miter lim="800000"/>
              <a:headEnd/>
              <a:tailEnd/>
            </a:ln>
          </p:spPr>
          <p:txBody>
            <a:bodyPr lIns="91436" tIns="45718" rIns="91436" bIns="45718"/>
            <a:lstStyle/>
            <a:p>
              <a:pPr algn="ctr"/>
              <a:endParaRPr lang="es-ES" sz="1000" b="1"/>
            </a:p>
            <a:p>
              <a:pPr algn="ctr"/>
              <a:r>
                <a:rPr lang="es-ES" sz="1200" b="1">
                  <a:solidFill>
                    <a:srgbClr val="008000"/>
                  </a:solidFill>
                </a:rPr>
                <a:t>EFICIENCIA EN EL MANEJO DE LOS RESIDUOS SÓLIDOS</a:t>
              </a:r>
              <a:endParaRPr lang="es-ES" sz="1800">
                <a:solidFill>
                  <a:srgbClr val="008000"/>
                </a:solidFill>
                <a:latin typeface="Verdana" pitchFamily="34" charset="0"/>
              </a:endParaRPr>
            </a:p>
          </p:txBody>
        </p:sp>
        <p:sp>
          <p:nvSpPr>
            <p:cNvPr id="240651" name="Line 11"/>
            <p:cNvSpPr>
              <a:spLocks noChangeAspect="1" noChangeShapeType="1"/>
            </p:cNvSpPr>
            <p:nvPr/>
          </p:nvSpPr>
          <p:spPr bwMode="auto">
            <a:xfrm>
              <a:off x="4487" y="6189"/>
              <a:ext cx="2880" cy="1"/>
            </a:xfrm>
            <a:prstGeom prst="line">
              <a:avLst/>
            </a:prstGeom>
            <a:noFill/>
            <a:ln w="9525">
              <a:solidFill>
                <a:srgbClr val="000000"/>
              </a:solidFill>
              <a:round/>
              <a:headEnd/>
              <a:tailEnd/>
            </a:ln>
          </p:spPr>
          <p:txBody>
            <a:bodyPr/>
            <a:lstStyle/>
            <a:p>
              <a:endParaRPr lang="es-ES"/>
            </a:p>
          </p:txBody>
        </p:sp>
        <p:sp>
          <p:nvSpPr>
            <p:cNvPr id="240652" name="Line 12"/>
            <p:cNvSpPr>
              <a:spLocks noChangeAspect="1" noChangeShapeType="1"/>
            </p:cNvSpPr>
            <p:nvPr/>
          </p:nvSpPr>
          <p:spPr bwMode="auto">
            <a:xfrm>
              <a:off x="6087" y="6189"/>
              <a:ext cx="1" cy="320"/>
            </a:xfrm>
            <a:prstGeom prst="line">
              <a:avLst/>
            </a:prstGeom>
            <a:noFill/>
            <a:ln w="9525">
              <a:solidFill>
                <a:srgbClr val="000000"/>
              </a:solidFill>
              <a:round/>
              <a:headEnd/>
              <a:tailEnd/>
            </a:ln>
          </p:spPr>
          <p:txBody>
            <a:bodyPr/>
            <a:lstStyle/>
            <a:p>
              <a:endParaRPr lang="es-ES"/>
            </a:p>
          </p:txBody>
        </p:sp>
        <p:sp>
          <p:nvSpPr>
            <p:cNvPr id="240653" name="Line 13"/>
            <p:cNvSpPr>
              <a:spLocks noChangeAspect="1" noChangeShapeType="1"/>
            </p:cNvSpPr>
            <p:nvPr/>
          </p:nvSpPr>
          <p:spPr bwMode="auto">
            <a:xfrm flipV="1">
              <a:off x="4487" y="5869"/>
              <a:ext cx="0" cy="320"/>
            </a:xfrm>
            <a:prstGeom prst="line">
              <a:avLst/>
            </a:prstGeom>
            <a:noFill/>
            <a:ln w="9525">
              <a:solidFill>
                <a:srgbClr val="000000"/>
              </a:solidFill>
              <a:round/>
              <a:headEnd/>
              <a:tailEnd/>
            </a:ln>
          </p:spPr>
          <p:txBody>
            <a:bodyPr/>
            <a:lstStyle/>
            <a:p>
              <a:endParaRPr lang="es-ES"/>
            </a:p>
          </p:txBody>
        </p:sp>
        <p:sp>
          <p:nvSpPr>
            <p:cNvPr id="240654" name="Line 14"/>
            <p:cNvSpPr>
              <a:spLocks noChangeAspect="1" noChangeShapeType="1"/>
            </p:cNvSpPr>
            <p:nvPr/>
          </p:nvSpPr>
          <p:spPr bwMode="auto">
            <a:xfrm flipV="1">
              <a:off x="7367" y="5869"/>
              <a:ext cx="0" cy="320"/>
            </a:xfrm>
            <a:prstGeom prst="line">
              <a:avLst/>
            </a:prstGeom>
            <a:noFill/>
            <a:ln w="9525">
              <a:solidFill>
                <a:srgbClr val="000000"/>
              </a:solidFill>
              <a:round/>
              <a:headEnd/>
              <a:tailEnd/>
            </a:ln>
          </p:spPr>
          <p:txBody>
            <a:bodyPr/>
            <a:lstStyle/>
            <a:p>
              <a:endParaRPr lang="es-ES"/>
            </a:p>
          </p:txBody>
        </p:sp>
        <p:sp>
          <p:nvSpPr>
            <p:cNvPr id="240655" name="Rectangle 15"/>
            <p:cNvSpPr>
              <a:spLocks noChangeAspect="1" noChangeArrowheads="1"/>
            </p:cNvSpPr>
            <p:nvPr/>
          </p:nvSpPr>
          <p:spPr bwMode="auto">
            <a:xfrm>
              <a:off x="4167" y="8109"/>
              <a:ext cx="3680" cy="640"/>
            </a:xfrm>
            <a:prstGeom prst="rect">
              <a:avLst/>
            </a:prstGeom>
            <a:solidFill>
              <a:srgbClr val="FFFFFF"/>
            </a:solidFill>
            <a:ln w="9525">
              <a:solidFill>
                <a:srgbClr val="006600"/>
              </a:solidFill>
              <a:miter lim="800000"/>
              <a:headEnd/>
              <a:tailEnd/>
            </a:ln>
          </p:spPr>
          <p:txBody>
            <a:bodyPr lIns="91436" tIns="45718" rIns="91436" bIns="45718"/>
            <a:lstStyle/>
            <a:p>
              <a:pPr algn="ctr"/>
              <a:r>
                <a:rPr lang="es-ES" sz="1600" i="1">
                  <a:solidFill>
                    <a:srgbClr val="008000"/>
                  </a:solidFill>
                </a:rPr>
                <a:t>Relleno Sanitario</a:t>
              </a:r>
              <a:endParaRPr lang="es-ES" sz="1800">
                <a:solidFill>
                  <a:srgbClr val="008000"/>
                </a:solidFill>
                <a:latin typeface="Verdana" pitchFamily="34" charset="0"/>
              </a:endParaRPr>
            </a:p>
          </p:txBody>
        </p:sp>
        <p:sp>
          <p:nvSpPr>
            <p:cNvPr id="240656" name="Line 16"/>
            <p:cNvSpPr>
              <a:spLocks noChangeAspect="1" noChangeShapeType="1"/>
            </p:cNvSpPr>
            <p:nvPr/>
          </p:nvSpPr>
          <p:spPr bwMode="auto">
            <a:xfrm flipV="1">
              <a:off x="6087" y="7309"/>
              <a:ext cx="0" cy="800"/>
            </a:xfrm>
            <a:prstGeom prst="line">
              <a:avLst/>
            </a:prstGeom>
            <a:noFill/>
            <a:ln w="9525">
              <a:solidFill>
                <a:srgbClr val="000000"/>
              </a:solidFill>
              <a:round/>
              <a:headEnd/>
              <a:tailEnd type="triangle" w="med" len="med"/>
            </a:ln>
          </p:spPr>
          <p:txBody>
            <a:bodyPr/>
            <a:lstStyle/>
            <a:p>
              <a:endParaRPr lang="es-ES"/>
            </a:p>
          </p:txBody>
        </p:sp>
      </p:grpSp>
      <p:sp>
        <p:nvSpPr>
          <p:cNvPr id="240657" name="Rectangle 17"/>
          <p:cNvSpPr>
            <a:spLocks noChangeArrowheads="1"/>
          </p:cNvSpPr>
          <p:nvPr/>
        </p:nvSpPr>
        <p:spPr bwMode="auto">
          <a:xfrm>
            <a:off x="2408238" y="2881313"/>
            <a:ext cx="5257800" cy="342900"/>
          </a:xfrm>
          <a:prstGeom prst="rect">
            <a:avLst/>
          </a:prstGeom>
          <a:solidFill>
            <a:srgbClr val="FFFFFF"/>
          </a:solidFill>
          <a:ln w="9525">
            <a:solidFill>
              <a:srgbClr val="006600"/>
            </a:solidFill>
            <a:miter lim="800000"/>
            <a:headEnd/>
            <a:tailEnd/>
          </a:ln>
        </p:spPr>
        <p:txBody>
          <a:bodyPr lIns="91436" tIns="45718" rIns="91436" bIns="45718"/>
          <a:lstStyle/>
          <a:p>
            <a:pPr algn="ctr"/>
            <a:r>
              <a:rPr lang="es-ES" sz="1000" b="1">
                <a:solidFill>
                  <a:srgbClr val="008000"/>
                </a:solidFill>
              </a:rPr>
              <a:t>Menor Degradación de los Recursos Naturales y Propagación de las Enfermedades</a:t>
            </a:r>
            <a:endParaRPr lang="es-ES" sz="1800">
              <a:solidFill>
                <a:srgbClr val="008000"/>
              </a:solidFill>
              <a:latin typeface="Verdana" pitchFamily="34" charset="0"/>
            </a:endParaRPr>
          </a:p>
        </p:txBody>
      </p:sp>
      <p:sp>
        <p:nvSpPr>
          <p:cNvPr id="240658" name="Line 18"/>
          <p:cNvSpPr>
            <a:spLocks noChangeShapeType="1"/>
          </p:cNvSpPr>
          <p:nvPr/>
        </p:nvSpPr>
        <p:spPr bwMode="auto">
          <a:xfrm>
            <a:off x="3551238" y="3719513"/>
            <a:ext cx="2895600" cy="0"/>
          </a:xfrm>
          <a:prstGeom prst="line">
            <a:avLst/>
          </a:prstGeom>
          <a:noFill/>
          <a:ln w="9525">
            <a:solidFill>
              <a:srgbClr val="006600"/>
            </a:solidFill>
            <a:round/>
            <a:headEnd/>
            <a:tailEnd/>
          </a:ln>
          <a:effectLst/>
        </p:spPr>
        <p:txBody>
          <a:bodyPr/>
          <a:lstStyle/>
          <a:p>
            <a:endParaRPr lang="es-ES"/>
          </a:p>
        </p:txBody>
      </p:sp>
      <p:sp>
        <p:nvSpPr>
          <p:cNvPr id="240659" name="Line 19"/>
          <p:cNvSpPr>
            <a:spLocks noChangeShapeType="1"/>
          </p:cNvSpPr>
          <p:nvPr/>
        </p:nvSpPr>
        <p:spPr bwMode="auto">
          <a:xfrm>
            <a:off x="4999038" y="3262313"/>
            <a:ext cx="0" cy="457200"/>
          </a:xfrm>
          <a:prstGeom prst="line">
            <a:avLst/>
          </a:prstGeom>
          <a:noFill/>
          <a:ln w="9525">
            <a:solidFill>
              <a:srgbClr val="006600"/>
            </a:solidFill>
            <a:round/>
            <a:headEnd/>
            <a:tailEnd/>
          </a:ln>
          <a:effectLst/>
        </p:spPr>
        <p:txBody>
          <a:bodyPr/>
          <a:lstStyle/>
          <a:p>
            <a:endParaRPr lang="es-ES"/>
          </a:p>
        </p:txBody>
      </p:sp>
      <p:sp>
        <p:nvSpPr>
          <p:cNvPr id="240660" name="Rectangle 20"/>
          <p:cNvSpPr>
            <a:spLocks noChangeArrowheads="1"/>
          </p:cNvSpPr>
          <p:nvPr/>
        </p:nvSpPr>
        <p:spPr bwMode="auto">
          <a:xfrm>
            <a:off x="274638" y="6391275"/>
            <a:ext cx="1504950" cy="368300"/>
          </a:xfrm>
          <a:prstGeom prst="rect">
            <a:avLst/>
          </a:prstGeom>
          <a:noFill/>
          <a:ln w="9525">
            <a:noFill/>
            <a:miter lim="800000"/>
            <a:headEnd/>
            <a:tailEnd/>
          </a:ln>
          <a:effectLst/>
        </p:spPr>
        <p:txBody>
          <a:bodyPr wrap="none" lIns="91436" tIns="45718" rIns="91436" bIns="45718">
            <a:spAutoFit/>
          </a:bodyPr>
          <a:lstStyle/>
          <a:p>
            <a:pPr lvl="1">
              <a:spcBef>
                <a:spcPct val="20000"/>
              </a:spcBef>
            </a:pPr>
            <a:r>
              <a:rPr lang="es-ES" sz="1800">
                <a:solidFill>
                  <a:srgbClr val="006600"/>
                </a:solidFill>
              </a:rPr>
              <a:t>Medidas</a:t>
            </a:r>
          </a:p>
        </p:txBody>
      </p:sp>
      <p:sp>
        <p:nvSpPr>
          <p:cNvPr id="240662" name="Text Box 22"/>
          <p:cNvSpPr txBox="1">
            <a:spLocks noChangeArrowheads="1"/>
          </p:cNvSpPr>
          <p:nvPr/>
        </p:nvSpPr>
        <p:spPr bwMode="auto">
          <a:xfrm>
            <a:off x="6829425" y="7072313"/>
            <a:ext cx="2665413" cy="304800"/>
          </a:xfrm>
          <a:prstGeom prst="rect">
            <a:avLst/>
          </a:prstGeom>
          <a:noFill/>
          <a:ln w="9525">
            <a:noFill/>
            <a:miter lim="800000"/>
            <a:headEnd/>
            <a:tailEnd/>
          </a:ln>
          <a:effectLst/>
        </p:spPr>
        <p:txBody>
          <a:bodyPr lIns="91436" tIns="45718" rIns="91436" bIns="45718">
            <a:spAutoFit/>
          </a:bodyPr>
          <a:lstStyle/>
          <a:p>
            <a:pPr algn="ctr">
              <a:spcBef>
                <a:spcPct val="50000"/>
              </a:spcBef>
            </a:pPr>
            <a:r>
              <a:rPr lang="es-ES" sz="1400">
                <a:solidFill>
                  <a:srgbClr val="008000"/>
                </a:solidFill>
                <a:latin typeface="Verdana" pitchFamily="34" charset="0"/>
              </a:rPr>
              <a:t>Elaborado por las Autoras</a:t>
            </a:r>
          </a:p>
        </p:txBody>
      </p:sp>
      <p:sp>
        <p:nvSpPr>
          <p:cNvPr id="240663" name="Line 23"/>
          <p:cNvSpPr>
            <a:spLocks noChangeShapeType="1"/>
          </p:cNvSpPr>
          <p:nvPr/>
        </p:nvSpPr>
        <p:spPr bwMode="auto">
          <a:xfrm flipV="1">
            <a:off x="427038" y="2957513"/>
            <a:ext cx="0" cy="3124200"/>
          </a:xfrm>
          <a:prstGeom prst="line">
            <a:avLst/>
          </a:prstGeom>
          <a:noFill/>
          <a:ln w="9525">
            <a:solidFill>
              <a:srgbClr val="006600"/>
            </a:solidFill>
            <a:round/>
            <a:headEnd/>
            <a:tailEnd type="triangle" w="med" len="med"/>
          </a:ln>
          <a:effectLst/>
        </p:spPr>
        <p:txBody>
          <a:bodyPr/>
          <a:lstStyle/>
          <a:p>
            <a:endParaRPr lang="es-ES"/>
          </a:p>
        </p:txBody>
      </p:sp>
      <p:pic>
        <p:nvPicPr>
          <p:cNvPr id="240665" name="Picture 25" descr="j0293240"/>
          <p:cNvPicPr>
            <a:picLocks noChangeAspect="1" noChangeArrowheads="1"/>
          </p:cNvPicPr>
          <p:nvPr/>
        </p:nvPicPr>
        <p:blipFill>
          <a:blip r:embed="rId2"/>
          <a:srcRect/>
          <a:stretch>
            <a:fillRect/>
          </a:stretch>
        </p:blipFill>
        <p:spPr bwMode="auto">
          <a:xfrm>
            <a:off x="7742238" y="4786313"/>
            <a:ext cx="1946275" cy="1435100"/>
          </a:xfrm>
          <a:prstGeom prst="rect">
            <a:avLst/>
          </a:prstGeom>
          <a:noFill/>
        </p:spPr>
      </p:pic>
      <p:sp>
        <p:nvSpPr>
          <p:cNvPr id="240666" name="Line 26"/>
          <p:cNvSpPr>
            <a:spLocks noChangeShapeType="1"/>
          </p:cNvSpPr>
          <p:nvPr/>
        </p:nvSpPr>
        <p:spPr bwMode="auto">
          <a:xfrm>
            <a:off x="579438" y="1281113"/>
            <a:ext cx="7924800" cy="0"/>
          </a:xfrm>
          <a:prstGeom prst="line">
            <a:avLst/>
          </a:prstGeom>
          <a:noFill/>
          <a:ln w="63500">
            <a:solidFill>
              <a:srgbClr val="008080"/>
            </a:solidFill>
            <a:round/>
            <a:headEnd/>
            <a:tailEnd/>
          </a:ln>
          <a:effectLst/>
        </p:spPr>
        <p:txBody>
          <a:bodyPr/>
          <a:lstStyle/>
          <a:p>
            <a:endParaRPr lang="es-ES"/>
          </a:p>
        </p:txBody>
      </p:sp>
      <p:sp>
        <p:nvSpPr>
          <p:cNvPr id="240667" name="AutoShape 27">
            <a:hlinkClick r:id="" action="ppaction://hlinkshowjump?jump=nextslide" highlightClick="1"/>
          </p:cNvPr>
          <p:cNvSpPr>
            <a:spLocks noChangeArrowheads="1"/>
          </p:cNvSpPr>
          <p:nvPr/>
        </p:nvSpPr>
        <p:spPr bwMode="auto">
          <a:xfrm>
            <a:off x="9190038" y="6615113"/>
            <a:ext cx="609600" cy="3810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algn="ctr"/>
            <a:r>
              <a:rPr lang="en-US" i="1">
                <a:solidFill>
                  <a:srgbClr val="003399"/>
                </a:solidFill>
              </a:rPr>
              <a:t>Impactos del Proyecto</a:t>
            </a:r>
            <a:endParaRPr lang="es-ES" i="1">
              <a:solidFill>
                <a:srgbClr val="003399"/>
              </a:solidFill>
            </a:endParaRPr>
          </a:p>
        </p:txBody>
      </p:sp>
      <p:sp>
        <p:nvSpPr>
          <p:cNvPr id="241668" name="Rectangle 4"/>
          <p:cNvSpPr>
            <a:spLocks noGrp="1" noChangeArrowheads="1"/>
          </p:cNvSpPr>
          <p:nvPr>
            <p:ph type="body" sz="half" idx="1"/>
          </p:nvPr>
        </p:nvSpPr>
        <p:spPr>
          <a:xfrm>
            <a:off x="198438" y="1433513"/>
            <a:ext cx="3962400" cy="5410200"/>
          </a:xfrm>
        </p:spPr>
        <p:txBody>
          <a:bodyPr/>
          <a:lstStyle/>
          <a:p>
            <a:pPr>
              <a:lnSpc>
                <a:spcPct val="80000"/>
              </a:lnSpc>
            </a:pPr>
            <a:r>
              <a:rPr lang="es-ES" b="1">
                <a:solidFill>
                  <a:srgbClr val="006600"/>
                </a:solidFill>
              </a:rPr>
              <a:t>Negativos</a:t>
            </a:r>
          </a:p>
          <a:p>
            <a:pPr>
              <a:lnSpc>
                <a:spcPct val="80000"/>
              </a:lnSpc>
            </a:pPr>
            <a:endParaRPr lang="es-ES">
              <a:solidFill>
                <a:srgbClr val="006600"/>
              </a:solidFill>
            </a:endParaRPr>
          </a:p>
          <a:p>
            <a:pPr>
              <a:lnSpc>
                <a:spcPct val="80000"/>
              </a:lnSpc>
            </a:pPr>
            <a:r>
              <a:rPr lang="es-ES" sz="2000">
                <a:solidFill>
                  <a:srgbClr val="006600"/>
                </a:solidFill>
              </a:rPr>
              <a:t>Construcción del Relleno Sanitario</a:t>
            </a:r>
          </a:p>
          <a:p>
            <a:pPr>
              <a:lnSpc>
                <a:spcPct val="80000"/>
              </a:lnSpc>
            </a:pPr>
            <a:endParaRPr lang="es-ES" sz="2000">
              <a:solidFill>
                <a:srgbClr val="006600"/>
              </a:solidFill>
            </a:endParaRPr>
          </a:p>
          <a:p>
            <a:pPr lvl="2">
              <a:lnSpc>
                <a:spcPct val="80000"/>
              </a:lnSpc>
            </a:pPr>
            <a:r>
              <a:rPr lang="es-ES" sz="1800">
                <a:solidFill>
                  <a:srgbClr val="006600"/>
                </a:solidFill>
              </a:rPr>
              <a:t>generación de gases </a:t>
            </a:r>
          </a:p>
          <a:p>
            <a:pPr lvl="2">
              <a:lnSpc>
                <a:spcPct val="80000"/>
              </a:lnSpc>
            </a:pPr>
            <a:r>
              <a:rPr lang="es-ES" sz="1800">
                <a:solidFill>
                  <a:srgbClr val="006600"/>
                </a:solidFill>
              </a:rPr>
              <a:t>contaminación de las aguas subterráneas y superficiales</a:t>
            </a:r>
          </a:p>
          <a:p>
            <a:pPr lvl="2">
              <a:lnSpc>
                <a:spcPct val="80000"/>
              </a:lnSpc>
              <a:buFontTx/>
              <a:buNone/>
            </a:pPr>
            <a:endParaRPr lang="es-ES" sz="1800">
              <a:solidFill>
                <a:srgbClr val="006600"/>
              </a:solidFill>
            </a:endParaRPr>
          </a:p>
          <a:p>
            <a:pPr>
              <a:lnSpc>
                <a:spcPct val="80000"/>
              </a:lnSpc>
            </a:pPr>
            <a:r>
              <a:rPr lang="es-ES" sz="2000">
                <a:solidFill>
                  <a:srgbClr val="006600"/>
                </a:solidFill>
              </a:rPr>
              <a:t>Destrucción del hábitat</a:t>
            </a:r>
            <a:r>
              <a:rPr lang="es-ES" sz="2400">
                <a:solidFill>
                  <a:srgbClr val="006600"/>
                </a:solidFill>
              </a:rPr>
              <a:t> </a:t>
            </a:r>
          </a:p>
        </p:txBody>
      </p:sp>
      <p:sp>
        <p:nvSpPr>
          <p:cNvPr id="241669" name="Rectangle 5"/>
          <p:cNvSpPr>
            <a:spLocks noGrp="1" noChangeArrowheads="1"/>
          </p:cNvSpPr>
          <p:nvPr>
            <p:ph type="body" sz="half" idx="2"/>
          </p:nvPr>
        </p:nvSpPr>
        <p:spPr>
          <a:xfrm>
            <a:off x="4541838" y="1433513"/>
            <a:ext cx="5410200" cy="5410200"/>
          </a:xfrm>
        </p:spPr>
        <p:txBody>
          <a:bodyPr/>
          <a:lstStyle/>
          <a:p>
            <a:pPr>
              <a:lnSpc>
                <a:spcPct val="80000"/>
              </a:lnSpc>
            </a:pPr>
            <a:r>
              <a:rPr lang="es-ES" b="1">
                <a:solidFill>
                  <a:srgbClr val="006600"/>
                </a:solidFill>
              </a:rPr>
              <a:t>Positivos</a:t>
            </a:r>
          </a:p>
          <a:p>
            <a:pPr>
              <a:lnSpc>
                <a:spcPct val="80000"/>
              </a:lnSpc>
            </a:pPr>
            <a:endParaRPr lang="es-ES" b="1">
              <a:solidFill>
                <a:srgbClr val="006600"/>
              </a:solidFill>
            </a:endParaRPr>
          </a:p>
          <a:p>
            <a:pPr>
              <a:lnSpc>
                <a:spcPct val="80000"/>
              </a:lnSpc>
            </a:pPr>
            <a:r>
              <a:rPr lang="es-ES" sz="2000">
                <a:solidFill>
                  <a:srgbClr val="006600"/>
                </a:solidFill>
              </a:rPr>
              <a:t>Beneficios a la Salud Pública</a:t>
            </a:r>
          </a:p>
          <a:p>
            <a:pPr>
              <a:lnSpc>
                <a:spcPct val="80000"/>
              </a:lnSpc>
            </a:pPr>
            <a:endParaRPr lang="es-ES" sz="2000" b="1" i="1" u="sng">
              <a:solidFill>
                <a:srgbClr val="006600"/>
              </a:solidFill>
            </a:endParaRPr>
          </a:p>
          <a:p>
            <a:pPr lvl="1">
              <a:lnSpc>
                <a:spcPct val="80000"/>
              </a:lnSpc>
            </a:pPr>
            <a:r>
              <a:rPr lang="es-ES" sz="1800">
                <a:solidFill>
                  <a:srgbClr val="006600"/>
                </a:solidFill>
              </a:rPr>
              <a:t>Ejemplos de residuos peligrosos y sus efectos sobre la salud humana. </a:t>
            </a:r>
          </a:p>
          <a:p>
            <a:pPr lvl="1">
              <a:lnSpc>
                <a:spcPct val="80000"/>
              </a:lnSpc>
            </a:pPr>
            <a:endParaRPr lang="es-ES" sz="1800">
              <a:solidFill>
                <a:srgbClr val="006600"/>
              </a:solidFill>
            </a:endParaRPr>
          </a:p>
          <a:p>
            <a:pPr lvl="1">
              <a:lnSpc>
                <a:spcPct val="80000"/>
              </a:lnSpc>
            </a:pPr>
            <a:r>
              <a:rPr lang="es-ES" sz="1800">
                <a:solidFill>
                  <a:srgbClr val="006600"/>
                </a:solidFill>
              </a:rPr>
              <a:t>Enfermedades transmitidas por vectores relacionados con residuos sólidos.</a:t>
            </a:r>
          </a:p>
          <a:p>
            <a:pPr lvl="1">
              <a:lnSpc>
                <a:spcPct val="80000"/>
              </a:lnSpc>
            </a:pPr>
            <a:endParaRPr lang="es-ES" sz="1600">
              <a:solidFill>
                <a:srgbClr val="006600"/>
              </a:solidFill>
            </a:endParaRPr>
          </a:p>
          <a:p>
            <a:pPr>
              <a:lnSpc>
                <a:spcPct val="80000"/>
              </a:lnSpc>
            </a:pPr>
            <a:r>
              <a:rPr lang="es-ES" sz="2000">
                <a:solidFill>
                  <a:srgbClr val="006600"/>
                </a:solidFill>
              </a:rPr>
              <a:t>Beneficios sobre el Medio Ambiente</a:t>
            </a:r>
            <a:r>
              <a:rPr lang="es-ES" sz="2400">
                <a:solidFill>
                  <a:srgbClr val="006600"/>
                </a:solidFill>
              </a:rPr>
              <a:t> </a:t>
            </a:r>
          </a:p>
          <a:p>
            <a:pPr lvl="1">
              <a:lnSpc>
                <a:spcPct val="80000"/>
              </a:lnSpc>
            </a:pPr>
            <a:endParaRPr lang="es-ES">
              <a:solidFill>
                <a:srgbClr val="006600"/>
              </a:solidFill>
            </a:endParaRPr>
          </a:p>
          <a:p>
            <a:pPr lvl="1">
              <a:lnSpc>
                <a:spcPct val="80000"/>
              </a:lnSpc>
            </a:pPr>
            <a:r>
              <a:rPr lang="es-ES" sz="1800">
                <a:solidFill>
                  <a:srgbClr val="006600"/>
                </a:solidFill>
              </a:rPr>
              <a:t>Tratamiento de líquidos percolados a través de un reactor anaerobio que no requiere mantenimiento especial.  </a:t>
            </a:r>
          </a:p>
          <a:p>
            <a:pPr lvl="1">
              <a:lnSpc>
                <a:spcPct val="80000"/>
              </a:lnSpc>
            </a:pPr>
            <a:endParaRPr lang="es-ES" sz="1800">
              <a:solidFill>
                <a:srgbClr val="006600"/>
              </a:solidFill>
            </a:endParaRPr>
          </a:p>
          <a:p>
            <a:pPr lvl="1"/>
            <a:r>
              <a:rPr lang="es-ES" sz="1800">
                <a:solidFill>
                  <a:srgbClr val="006600"/>
                </a:solidFill>
              </a:rPr>
              <a:t>Control de gases producidos por la descomposición de los residuos en el relleno se ha previsto la construcción de chimeneas de ventilación.</a:t>
            </a:r>
          </a:p>
          <a:p>
            <a:pPr>
              <a:lnSpc>
                <a:spcPct val="80000"/>
              </a:lnSpc>
              <a:buFontTx/>
              <a:buNone/>
            </a:pPr>
            <a:endParaRPr lang="es-ES" sz="800">
              <a:solidFill>
                <a:srgbClr val="006600"/>
              </a:solidFill>
            </a:endParaRPr>
          </a:p>
        </p:txBody>
      </p:sp>
      <p:pic>
        <p:nvPicPr>
          <p:cNvPr id="241671" name="Picture 7" descr="j0332364"/>
          <p:cNvPicPr>
            <a:picLocks noChangeAspect="1" noChangeArrowheads="1"/>
          </p:cNvPicPr>
          <p:nvPr/>
        </p:nvPicPr>
        <p:blipFill>
          <a:blip r:embed="rId2"/>
          <a:srcRect/>
          <a:stretch>
            <a:fillRect/>
          </a:stretch>
        </p:blipFill>
        <p:spPr bwMode="auto">
          <a:xfrm>
            <a:off x="1111250" y="5167313"/>
            <a:ext cx="1831975" cy="1474787"/>
          </a:xfrm>
          <a:prstGeom prst="rect">
            <a:avLst/>
          </a:prstGeom>
          <a:noFill/>
        </p:spPr>
      </p:pic>
      <p:pic>
        <p:nvPicPr>
          <p:cNvPr id="241672" name="Picture 8" descr="j0240719"/>
          <p:cNvPicPr>
            <a:picLocks noChangeAspect="1" noChangeArrowheads="1"/>
          </p:cNvPicPr>
          <p:nvPr/>
        </p:nvPicPr>
        <p:blipFill>
          <a:blip r:embed="rId3"/>
          <a:srcRect/>
          <a:stretch>
            <a:fillRect/>
          </a:stretch>
        </p:blipFill>
        <p:spPr bwMode="auto">
          <a:xfrm>
            <a:off x="9278938" y="1585913"/>
            <a:ext cx="871537" cy="1371600"/>
          </a:xfrm>
          <a:prstGeom prst="rect">
            <a:avLst/>
          </a:prstGeom>
          <a:noFill/>
          <a:ln w="9525">
            <a:noFill/>
            <a:miter lim="800000"/>
            <a:headEnd/>
            <a:tailEnd/>
          </a:ln>
        </p:spPr>
      </p:pic>
      <p:sp>
        <p:nvSpPr>
          <p:cNvPr id="241673" name="AutoShape 9">
            <a:hlinkClick r:id="" action="ppaction://hlinkshowjump?jump=nextslide" highlightClick="1"/>
          </p:cNvPr>
          <p:cNvSpPr>
            <a:spLocks noChangeArrowheads="1"/>
          </p:cNvSpPr>
          <p:nvPr/>
        </p:nvSpPr>
        <p:spPr bwMode="auto">
          <a:xfrm>
            <a:off x="9540875" y="7208838"/>
            <a:ext cx="609600" cy="3810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algn="ctr"/>
            <a:r>
              <a:rPr lang="es-ES">
                <a:solidFill>
                  <a:srgbClr val="003399"/>
                </a:solidFill>
              </a:rPr>
              <a:t>Matriz de Impacto Ambiental</a:t>
            </a:r>
            <a:br>
              <a:rPr lang="es-ES">
                <a:solidFill>
                  <a:srgbClr val="003399"/>
                </a:solidFill>
              </a:rPr>
            </a:br>
            <a:endParaRPr lang="es-ES" sz="2000">
              <a:solidFill>
                <a:srgbClr val="003399"/>
              </a:solidFill>
            </a:endParaRPr>
          </a:p>
        </p:txBody>
      </p:sp>
      <p:sp>
        <p:nvSpPr>
          <p:cNvPr id="242692" name="Rectangle 4"/>
          <p:cNvSpPr>
            <a:spLocks noGrp="1" noChangeArrowheads="1"/>
          </p:cNvSpPr>
          <p:nvPr>
            <p:ph type="body" sz="half" idx="1"/>
          </p:nvPr>
        </p:nvSpPr>
        <p:spPr>
          <a:xfrm>
            <a:off x="196850" y="1828800"/>
            <a:ext cx="4797425" cy="4876800"/>
          </a:xfrm>
        </p:spPr>
        <p:txBody>
          <a:bodyPr/>
          <a:lstStyle/>
          <a:p>
            <a:pPr>
              <a:lnSpc>
                <a:spcPct val="80000"/>
              </a:lnSpc>
            </a:pPr>
            <a:r>
              <a:rPr lang="es-ES" sz="2000" b="1">
                <a:solidFill>
                  <a:srgbClr val="006600"/>
                </a:solidFill>
                <a:hlinkClick r:id="rId2" action="ppaction://hlinksldjump"/>
              </a:rPr>
              <a:t>La Matriz de Leopold</a:t>
            </a:r>
            <a:r>
              <a:rPr lang="es-ES" sz="1400">
                <a:solidFill>
                  <a:srgbClr val="006600"/>
                </a:solidFill>
                <a:hlinkClick r:id="rId2" action="ppaction://hlinksldjump"/>
              </a:rPr>
              <a:t> </a:t>
            </a:r>
            <a:endParaRPr lang="es-ES" sz="1400">
              <a:solidFill>
                <a:srgbClr val="006600"/>
              </a:solidFill>
            </a:endParaRPr>
          </a:p>
          <a:p>
            <a:pPr>
              <a:lnSpc>
                <a:spcPct val="80000"/>
              </a:lnSpc>
            </a:pPr>
            <a:endParaRPr lang="es-ES" sz="1400">
              <a:solidFill>
                <a:srgbClr val="006600"/>
              </a:solidFill>
            </a:endParaRPr>
          </a:p>
          <a:p>
            <a:pPr lvl="1">
              <a:lnSpc>
                <a:spcPct val="80000"/>
              </a:lnSpc>
            </a:pPr>
            <a:r>
              <a:rPr lang="es-ES" sz="1600">
                <a:solidFill>
                  <a:srgbClr val="008000"/>
                </a:solidFill>
              </a:rPr>
              <a:t>Es un método universalmente empleado para realizar la evaluación del impacto ambiental que puede producir un determinado proyecto. </a:t>
            </a:r>
          </a:p>
          <a:p>
            <a:pPr>
              <a:lnSpc>
                <a:spcPct val="80000"/>
              </a:lnSpc>
            </a:pPr>
            <a:endParaRPr lang="es-ES" sz="1800">
              <a:solidFill>
                <a:srgbClr val="008000"/>
              </a:solidFill>
            </a:endParaRPr>
          </a:p>
          <a:p>
            <a:pPr lvl="1">
              <a:lnSpc>
                <a:spcPct val="80000"/>
              </a:lnSpc>
            </a:pPr>
            <a:r>
              <a:rPr lang="es-ES" sz="1600">
                <a:solidFill>
                  <a:srgbClr val="008000"/>
                </a:solidFill>
              </a:rPr>
              <a:t>Es una matriz interactiva simple donde se muestran las acciones del proyecto o actividades en un eje y los factores o componentes ambientales posiblemente afectados en el otro eje de la matriz. </a:t>
            </a:r>
          </a:p>
          <a:p>
            <a:pPr>
              <a:lnSpc>
                <a:spcPct val="80000"/>
              </a:lnSpc>
            </a:pPr>
            <a:endParaRPr lang="es-ES" sz="1800">
              <a:solidFill>
                <a:srgbClr val="008000"/>
              </a:solidFill>
            </a:endParaRPr>
          </a:p>
          <a:p>
            <a:pPr lvl="1">
              <a:lnSpc>
                <a:spcPct val="80000"/>
              </a:lnSpc>
            </a:pPr>
            <a:r>
              <a:rPr lang="es-ES" sz="1600">
                <a:solidFill>
                  <a:srgbClr val="008000"/>
                </a:solidFill>
              </a:rPr>
              <a:t>Cuando se presume que una acción determinada va a provocar un cambio en un factor ambiental, éste se apunta en el punto de la intersección de la matriz y se describe además su magnitud e importancia</a:t>
            </a:r>
          </a:p>
        </p:txBody>
      </p:sp>
      <p:sp>
        <p:nvSpPr>
          <p:cNvPr id="242693" name="Rectangle 5"/>
          <p:cNvSpPr>
            <a:spLocks noGrp="1" noChangeArrowheads="1"/>
          </p:cNvSpPr>
          <p:nvPr>
            <p:ph type="body" sz="half" idx="2"/>
          </p:nvPr>
        </p:nvSpPr>
        <p:spPr>
          <a:xfrm>
            <a:off x="5151438" y="1828800"/>
            <a:ext cx="4797425" cy="4876800"/>
          </a:xfrm>
        </p:spPr>
        <p:txBody>
          <a:bodyPr/>
          <a:lstStyle/>
          <a:p>
            <a:pPr>
              <a:lnSpc>
                <a:spcPct val="80000"/>
              </a:lnSpc>
            </a:pPr>
            <a:r>
              <a:rPr lang="es-ES" sz="2000" b="1">
                <a:solidFill>
                  <a:srgbClr val="006600"/>
                </a:solidFill>
              </a:rPr>
              <a:t>Resultados</a:t>
            </a:r>
          </a:p>
          <a:p>
            <a:pPr>
              <a:lnSpc>
                <a:spcPct val="80000"/>
              </a:lnSpc>
            </a:pPr>
            <a:endParaRPr lang="es-ES" sz="1400" b="1">
              <a:solidFill>
                <a:srgbClr val="006600"/>
              </a:solidFill>
            </a:endParaRPr>
          </a:p>
          <a:p>
            <a:pPr lvl="1">
              <a:lnSpc>
                <a:spcPct val="80000"/>
              </a:lnSpc>
            </a:pPr>
            <a:r>
              <a:rPr lang="es-ES" sz="1600">
                <a:solidFill>
                  <a:srgbClr val="008000"/>
                </a:solidFill>
              </a:rPr>
              <a:t>De acuerdo al análisis de la Matriz se concluye que el Relleno Sanitario causa  efectos negativos, siendo los factores más afectados:</a:t>
            </a:r>
          </a:p>
          <a:p>
            <a:pPr>
              <a:lnSpc>
                <a:spcPct val="80000"/>
              </a:lnSpc>
            </a:pPr>
            <a:endParaRPr lang="es-ES" sz="1800">
              <a:solidFill>
                <a:srgbClr val="008000"/>
              </a:solidFill>
            </a:endParaRPr>
          </a:p>
          <a:p>
            <a:pPr lvl="2">
              <a:lnSpc>
                <a:spcPct val="80000"/>
              </a:lnSpc>
            </a:pPr>
            <a:r>
              <a:rPr lang="es-ES" sz="1600">
                <a:solidFill>
                  <a:srgbClr val="008000"/>
                </a:solidFill>
              </a:rPr>
              <a:t>flora, fauna </a:t>
            </a:r>
          </a:p>
          <a:p>
            <a:pPr lvl="2">
              <a:lnSpc>
                <a:spcPct val="80000"/>
              </a:lnSpc>
            </a:pPr>
            <a:r>
              <a:rPr lang="es-ES" sz="1600">
                <a:solidFill>
                  <a:srgbClr val="008000"/>
                </a:solidFill>
              </a:rPr>
              <a:t>olores en la acción de generación del biogás y,</a:t>
            </a:r>
          </a:p>
          <a:p>
            <a:pPr lvl="2">
              <a:lnSpc>
                <a:spcPct val="80000"/>
              </a:lnSpc>
            </a:pPr>
            <a:r>
              <a:rPr lang="es-ES" sz="1600">
                <a:solidFill>
                  <a:srgbClr val="008000"/>
                </a:solidFill>
              </a:rPr>
              <a:t>en la acción de generación de lixiviados incluyendo las aguas superficiales y el suelo.</a:t>
            </a:r>
          </a:p>
          <a:p>
            <a:pPr lvl="1">
              <a:lnSpc>
                <a:spcPct val="80000"/>
              </a:lnSpc>
            </a:pPr>
            <a:endParaRPr lang="es-ES" sz="1600">
              <a:solidFill>
                <a:srgbClr val="008000"/>
              </a:solidFill>
            </a:endParaRPr>
          </a:p>
          <a:p>
            <a:pPr lvl="1">
              <a:lnSpc>
                <a:spcPct val="80000"/>
              </a:lnSpc>
            </a:pPr>
            <a:r>
              <a:rPr lang="es-ES" sz="1600">
                <a:solidFill>
                  <a:srgbClr val="008000"/>
                </a:solidFill>
              </a:rPr>
              <a:t>Sin embargo, es una de las mejores alternativas  en el manejo de los desechos sólidos, ya que minimiza la contaminación ambiental siempre que se realice una concienciación ambiental en la ciudadanía, la misma que mejora su calidad de vida generándole mas puestos de trabajo.  </a:t>
            </a:r>
          </a:p>
        </p:txBody>
      </p:sp>
      <p:pic>
        <p:nvPicPr>
          <p:cNvPr id="242694" name="Picture 6" descr="científico átomos en mov"/>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3703638" y="5929313"/>
            <a:ext cx="1371600" cy="1371600"/>
          </a:xfrm>
          <a:prstGeom prst="rect">
            <a:avLst/>
          </a:prstGeom>
          <a:solidFill>
            <a:schemeClr val="hlink"/>
          </a:solidFill>
          <a:ln w="9525">
            <a:noFill/>
            <a:miter lim="800000"/>
            <a:headEnd/>
            <a:tailEnd/>
          </a:ln>
        </p:spPr>
      </p:pic>
      <p:sp>
        <p:nvSpPr>
          <p:cNvPr id="242695" name="AutoShape 7">
            <a:hlinkClick r:id="rId4" action="ppaction://hlinksldjump" highlightClick="1"/>
          </p:cNvPr>
          <p:cNvSpPr>
            <a:spLocks noChangeArrowheads="1"/>
          </p:cNvSpPr>
          <p:nvPr/>
        </p:nvSpPr>
        <p:spPr bwMode="auto">
          <a:xfrm>
            <a:off x="9190038" y="6919913"/>
            <a:ext cx="609600" cy="3810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ctr"/>
            <a:r>
              <a:rPr lang="es-ES" sz="4400" b="0">
                <a:solidFill>
                  <a:srgbClr val="003399"/>
                </a:solidFill>
              </a:rPr>
              <a:t>La Matriz de Leopold</a:t>
            </a:r>
          </a:p>
        </p:txBody>
      </p:sp>
      <p:sp>
        <p:nvSpPr>
          <p:cNvPr id="247811" name="Rectangle 3"/>
          <p:cNvSpPr>
            <a:spLocks noGrp="1" noChangeArrowheads="1"/>
          </p:cNvSpPr>
          <p:nvPr>
            <p:ph type="body" idx="1"/>
          </p:nvPr>
        </p:nvSpPr>
        <p:spPr/>
        <p:txBody>
          <a:bodyPr/>
          <a:lstStyle/>
          <a:p>
            <a:endParaRPr lang="es-E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62000" y="927100"/>
            <a:ext cx="8626475" cy="1096963"/>
          </a:xfrm>
        </p:spPr>
        <p:txBody>
          <a:bodyPr/>
          <a:lstStyle/>
          <a:p>
            <a:pPr algn="ctr"/>
            <a:r>
              <a:rPr lang="es-CR" b="0">
                <a:solidFill>
                  <a:schemeClr val="tx1"/>
                </a:solidFill>
                <a:latin typeface="Comic Sans MS" pitchFamily="66" charset="0"/>
              </a:rPr>
              <a:t>Es una solución conjunta</a:t>
            </a:r>
            <a:endParaRPr lang="es-CR">
              <a:solidFill>
                <a:schemeClr val="tx1"/>
              </a:solidFill>
            </a:endParaRPr>
          </a:p>
        </p:txBody>
      </p:sp>
      <p:sp>
        <p:nvSpPr>
          <p:cNvPr id="65539" name="Rectangle 3"/>
          <p:cNvSpPr>
            <a:spLocks noGrp="1" noChangeArrowheads="1"/>
          </p:cNvSpPr>
          <p:nvPr>
            <p:ph type="body" idx="1"/>
          </p:nvPr>
        </p:nvSpPr>
        <p:spPr>
          <a:xfrm>
            <a:off x="654050" y="4481513"/>
            <a:ext cx="8729663" cy="2170112"/>
          </a:xfrm>
        </p:spPr>
        <p:txBody>
          <a:bodyPr/>
          <a:lstStyle/>
          <a:p>
            <a:pPr>
              <a:lnSpc>
                <a:spcPct val="90000"/>
              </a:lnSpc>
              <a:buFontTx/>
              <a:buNone/>
            </a:pPr>
            <a:r>
              <a:rPr lang="es-CR" sz="2800" b="1">
                <a:solidFill>
                  <a:srgbClr val="008000"/>
                </a:solidFill>
                <a:latin typeface="Bookman Old Style" pitchFamily="18" charset="0"/>
              </a:rPr>
              <a:t>“</a:t>
            </a:r>
            <a:r>
              <a:rPr lang="es-CR" sz="2800" b="1" i="1">
                <a:solidFill>
                  <a:srgbClr val="008000"/>
                </a:solidFill>
                <a:latin typeface="Bookman Old Style" pitchFamily="18" charset="0"/>
              </a:rPr>
              <a:t>Solo hay un rincón en el universo que usted puede estar seguro de mejorar: </a:t>
            </a:r>
          </a:p>
          <a:p>
            <a:pPr>
              <a:lnSpc>
                <a:spcPct val="90000"/>
              </a:lnSpc>
              <a:buFontTx/>
              <a:buNone/>
            </a:pPr>
            <a:r>
              <a:rPr lang="es-CR" sz="2800" b="1" i="1">
                <a:solidFill>
                  <a:srgbClr val="008000"/>
                </a:solidFill>
                <a:latin typeface="Bookman Old Style" pitchFamily="18" charset="0"/>
              </a:rPr>
              <a:t>	Usted mismo</a:t>
            </a:r>
            <a:r>
              <a:rPr lang="es-CR" b="1" i="1">
                <a:solidFill>
                  <a:srgbClr val="66FFCC"/>
                </a:solidFill>
                <a:latin typeface="Brush Script MT" pitchFamily="66" charset="0"/>
              </a:rPr>
              <a:t>”</a:t>
            </a:r>
            <a:r>
              <a:rPr lang="es-CR" i="1">
                <a:latin typeface="Brush Script MT" pitchFamily="66" charset="0"/>
              </a:rPr>
              <a:t>	</a:t>
            </a:r>
            <a:r>
              <a:rPr lang="es-CR"/>
              <a:t>		</a:t>
            </a:r>
            <a:r>
              <a:rPr lang="es-CR" sz="2000">
                <a:latin typeface="Arial Narrow" pitchFamily="34" charset="0"/>
              </a:rPr>
              <a:t>Aldoux Huxley</a:t>
            </a:r>
            <a:endParaRPr lang="es-CR"/>
          </a:p>
        </p:txBody>
      </p:sp>
      <p:grpSp>
        <p:nvGrpSpPr>
          <p:cNvPr id="65540" name="Group 4"/>
          <p:cNvGrpSpPr>
            <a:grpSpLocks/>
          </p:cNvGrpSpPr>
          <p:nvPr/>
        </p:nvGrpSpPr>
        <p:grpSpPr bwMode="auto">
          <a:xfrm>
            <a:off x="3235325" y="2530475"/>
            <a:ext cx="3403600" cy="1547813"/>
            <a:chOff x="1296" y="1152"/>
            <a:chExt cx="1931" cy="881"/>
          </a:xfrm>
        </p:grpSpPr>
        <p:graphicFrame>
          <p:nvGraphicFramePr>
            <p:cNvPr id="65541" name="Object 5"/>
            <p:cNvGraphicFramePr>
              <a:graphicFrameLocks noChangeAspect="1"/>
            </p:cNvGraphicFramePr>
            <p:nvPr/>
          </p:nvGraphicFramePr>
          <p:xfrm>
            <a:off x="2784" y="1200"/>
            <a:ext cx="443" cy="797"/>
          </p:xfrm>
          <a:graphic>
            <a:graphicData uri="http://schemas.openxmlformats.org/presentationml/2006/ole">
              <p:oleObj spid="_x0000_s65541" name="Clip" r:id="rId3" imgW="703800" imgH="1266120" progId="MS_ClipArt_Gallery.2">
                <p:embed/>
              </p:oleObj>
            </a:graphicData>
          </a:graphic>
        </p:graphicFrame>
        <p:graphicFrame>
          <p:nvGraphicFramePr>
            <p:cNvPr id="65542" name="Object 6"/>
            <p:cNvGraphicFramePr>
              <a:graphicFrameLocks noChangeAspect="1"/>
            </p:cNvGraphicFramePr>
            <p:nvPr/>
          </p:nvGraphicFramePr>
          <p:xfrm>
            <a:off x="1824" y="1200"/>
            <a:ext cx="443" cy="797"/>
          </p:xfrm>
          <a:graphic>
            <a:graphicData uri="http://schemas.openxmlformats.org/presentationml/2006/ole">
              <p:oleObj spid="_x0000_s65542" name="Clip" r:id="rId4" imgW="703800" imgH="1266120" progId="MS_ClipArt_Gallery.2">
                <p:embed/>
              </p:oleObj>
            </a:graphicData>
          </a:graphic>
        </p:graphicFrame>
        <p:graphicFrame>
          <p:nvGraphicFramePr>
            <p:cNvPr id="65543" name="Object 7"/>
            <p:cNvGraphicFramePr>
              <a:graphicFrameLocks noChangeAspect="1"/>
            </p:cNvGraphicFramePr>
            <p:nvPr/>
          </p:nvGraphicFramePr>
          <p:xfrm>
            <a:off x="2256" y="1152"/>
            <a:ext cx="550" cy="832"/>
          </p:xfrm>
          <a:graphic>
            <a:graphicData uri="http://schemas.openxmlformats.org/presentationml/2006/ole">
              <p:oleObj spid="_x0000_s65543" name="Clip" r:id="rId5" imgW="874080" imgH="1320840" progId="MS_ClipArt_Gallery.2">
                <p:embed/>
              </p:oleObj>
            </a:graphicData>
          </a:graphic>
        </p:graphicFrame>
        <p:graphicFrame>
          <p:nvGraphicFramePr>
            <p:cNvPr id="65544" name="Object 8"/>
            <p:cNvGraphicFramePr>
              <a:graphicFrameLocks noChangeAspect="1"/>
            </p:cNvGraphicFramePr>
            <p:nvPr/>
          </p:nvGraphicFramePr>
          <p:xfrm>
            <a:off x="1296" y="1152"/>
            <a:ext cx="537" cy="881"/>
          </p:xfrm>
          <a:graphic>
            <a:graphicData uri="http://schemas.openxmlformats.org/presentationml/2006/ole">
              <p:oleObj spid="_x0000_s65544" name="Clip" r:id="rId6" imgW="853920" imgH="1399680" progId="MS_ClipArt_Gallery.2">
                <p:embed/>
              </p:oleObj>
            </a:graphicData>
          </a:graphic>
        </p:graphicFrame>
      </p:grpSp>
      <p:sp>
        <p:nvSpPr>
          <p:cNvPr id="65546" name="AutoShape 10">
            <a:hlinkClick r:id="" action="ppaction://hlinkshowjump?jump=firstslide" highlightClick="1"/>
          </p:cNvPr>
          <p:cNvSpPr>
            <a:spLocks noChangeArrowheads="1"/>
          </p:cNvSpPr>
          <p:nvPr/>
        </p:nvSpPr>
        <p:spPr bwMode="auto">
          <a:xfrm>
            <a:off x="8809038" y="6462713"/>
            <a:ext cx="914400" cy="8382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350838" y="214313"/>
            <a:ext cx="8153400" cy="936625"/>
          </a:xfrm>
        </p:spPr>
        <p:txBody>
          <a:bodyPr/>
          <a:lstStyle/>
          <a:p>
            <a:pPr algn="ctr"/>
            <a:r>
              <a:rPr lang="en-US">
                <a:solidFill>
                  <a:srgbClr val="9999FF"/>
                </a:solidFill>
              </a:rPr>
              <a:t>ASPECTOS TÉCNICOS</a:t>
            </a:r>
            <a:endParaRPr lang="es-ES">
              <a:solidFill>
                <a:srgbClr val="9999FF"/>
              </a:solidFill>
            </a:endParaRPr>
          </a:p>
        </p:txBody>
      </p:sp>
      <p:sp>
        <p:nvSpPr>
          <p:cNvPr id="195588" name="Line 4"/>
          <p:cNvSpPr>
            <a:spLocks noChangeShapeType="1"/>
          </p:cNvSpPr>
          <p:nvPr/>
        </p:nvSpPr>
        <p:spPr bwMode="auto">
          <a:xfrm>
            <a:off x="579438" y="1281113"/>
            <a:ext cx="7924800" cy="0"/>
          </a:xfrm>
          <a:prstGeom prst="line">
            <a:avLst/>
          </a:prstGeom>
          <a:noFill/>
          <a:ln w="63500">
            <a:solidFill>
              <a:srgbClr val="008080"/>
            </a:solidFill>
            <a:round/>
            <a:headEnd/>
            <a:tailEnd/>
          </a:ln>
          <a:effectLst/>
        </p:spPr>
        <p:txBody>
          <a:bodyPr/>
          <a:lstStyle/>
          <a:p>
            <a:endParaRPr lang="es-ES"/>
          </a:p>
        </p:txBody>
      </p:sp>
      <p:grpSp>
        <p:nvGrpSpPr>
          <p:cNvPr id="195590" name="Group 6"/>
          <p:cNvGrpSpPr>
            <a:grpSpLocks/>
          </p:cNvGrpSpPr>
          <p:nvPr/>
        </p:nvGrpSpPr>
        <p:grpSpPr bwMode="auto">
          <a:xfrm>
            <a:off x="731838" y="5167313"/>
            <a:ext cx="2484437" cy="2422525"/>
            <a:chOff x="2351" y="2256"/>
            <a:chExt cx="695" cy="717"/>
          </a:xfrm>
        </p:grpSpPr>
        <p:grpSp>
          <p:nvGrpSpPr>
            <p:cNvPr id="195591" name="Group 7"/>
            <p:cNvGrpSpPr>
              <a:grpSpLocks/>
            </p:cNvGrpSpPr>
            <p:nvPr/>
          </p:nvGrpSpPr>
          <p:grpSpPr bwMode="auto">
            <a:xfrm>
              <a:off x="2591" y="2256"/>
              <a:ext cx="455" cy="477"/>
              <a:chOff x="3549" y="3524"/>
              <a:chExt cx="455" cy="477"/>
            </a:xfrm>
          </p:grpSpPr>
          <p:sp>
            <p:nvSpPr>
              <p:cNvPr id="195592" name="Freeform 8"/>
              <p:cNvSpPr>
                <a:spLocks/>
              </p:cNvSpPr>
              <p:nvPr/>
            </p:nvSpPr>
            <p:spPr bwMode="auto">
              <a:xfrm>
                <a:off x="3549" y="3524"/>
                <a:ext cx="421" cy="477"/>
              </a:xfrm>
              <a:custGeom>
                <a:avLst/>
                <a:gdLst/>
                <a:ahLst/>
                <a:cxnLst>
                  <a:cxn ang="0">
                    <a:pos x="346" y="2"/>
                  </a:cxn>
                  <a:cxn ang="0">
                    <a:pos x="370" y="0"/>
                  </a:cxn>
                  <a:cxn ang="0">
                    <a:pos x="404" y="1"/>
                  </a:cxn>
                  <a:cxn ang="0">
                    <a:pos x="445" y="5"/>
                  </a:cxn>
                  <a:cxn ang="0">
                    <a:pos x="487" y="9"/>
                  </a:cxn>
                  <a:cxn ang="0">
                    <a:pos x="526" y="16"/>
                  </a:cxn>
                  <a:cxn ang="0">
                    <a:pos x="559" y="24"/>
                  </a:cxn>
                  <a:cxn ang="0">
                    <a:pos x="581" y="35"/>
                  </a:cxn>
                  <a:cxn ang="0">
                    <a:pos x="586" y="52"/>
                  </a:cxn>
                  <a:cxn ang="0">
                    <a:pos x="568" y="80"/>
                  </a:cxn>
                  <a:cxn ang="0">
                    <a:pos x="531" y="109"/>
                  </a:cxn>
                  <a:cxn ang="0">
                    <a:pos x="487" y="139"/>
                  </a:cxn>
                  <a:cxn ang="0">
                    <a:pos x="503" y="162"/>
                  </a:cxn>
                  <a:cxn ang="0">
                    <a:pos x="566" y="188"/>
                  </a:cxn>
                  <a:cxn ang="0">
                    <a:pos x="612" y="221"/>
                  </a:cxn>
                  <a:cxn ang="0">
                    <a:pos x="645" y="259"/>
                  </a:cxn>
                  <a:cxn ang="0">
                    <a:pos x="669" y="299"/>
                  </a:cxn>
                  <a:cxn ang="0">
                    <a:pos x="684" y="339"/>
                  </a:cxn>
                  <a:cxn ang="0">
                    <a:pos x="693" y="375"/>
                  </a:cxn>
                  <a:cxn ang="0">
                    <a:pos x="700" y="406"/>
                  </a:cxn>
                  <a:cxn ang="0">
                    <a:pos x="708" y="432"/>
                  </a:cxn>
                  <a:cxn ang="0">
                    <a:pos x="727" y="464"/>
                  </a:cxn>
                  <a:cxn ang="0">
                    <a:pos x="753" y="503"/>
                  </a:cxn>
                  <a:cxn ang="0">
                    <a:pos x="783" y="552"/>
                  </a:cxn>
                  <a:cxn ang="0">
                    <a:pos x="811" y="607"/>
                  </a:cxn>
                  <a:cxn ang="0">
                    <a:pos x="833" y="668"/>
                  </a:cxn>
                  <a:cxn ang="0">
                    <a:pos x="843" y="735"/>
                  </a:cxn>
                  <a:cxn ang="0">
                    <a:pos x="837" y="807"/>
                  </a:cxn>
                  <a:cxn ang="0">
                    <a:pos x="820" y="859"/>
                  </a:cxn>
                  <a:cxn ang="0">
                    <a:pos x="797" y="884"/>
                  </a:cxn>
                  <a:cxn ang="0">
                    <a:pos x="762" y="906"/>
                  </a:cxn>
                  <a:cxn ang="0">
                    <a:pos x="718" y="922"/>
                  </a:cxn>
                  <a:cxn ang="0">
                    <a:pos x="666" y="935"/>
                  </a:cxn>
                  <a:cxn ang="0">
                    <a:pos x="608" y="945"/>
                  </a:cxn>
                  <a:cxn ang="0">
                    <a:pos x="546" y="951"/>
                  </a:cxn>
                  <a:cxn ang="0">
                    <a:pos x="480" y="953"/>
                  </a:cxn>
                  <a:cxn ang="0">
                    <a:pos x="414" y="953"/>
                  </a:cxn>
                  <a:cxn ang="0">
                    <a:pos x="348" y="951"/>
                  </a:cxn>
                  <a:cxn ang="0">
                    <a:pos x="285" y="945"/>
                  </a:cxn>
                  <a:cxn ang="0">
                    <a:pos x="226" y="937"/>
                  </a:cxn>
                  <a:cxn ang="0">
                    <a:pos x="172" y="928"/>
                  </a:cxn>
                  <a:cxn ang="0">
                    <a:pos x="125" y="917"/>
                  </a:cxn>
                  <a:cxn ang="0">
                    <a:pos x="88" y="904"/>
                  </a:cxn>
                  <a:cxn ang="0">
                    <a:pos x="61" y="890"/>
                  </a:cxn>
                  <a:cxn ang="0">
                    <a:pos x="27" y="842"/>
                  </a:cxn>
                  <a:cxn ang="0">
                    <a:pos x="0" y="723"/>
                  </a:cxn>
                  <a:cxn ang="0">
                    <a:pos x="13" y="586"/>
                  </a:cxn>
                  <a:cxn ang="0">
                    <a:pos x="73" y="471"/>
                  </a:cxn>
                  <a:cxn ang="0">
                    <a:pos x="137" y="425"/>
                  </a:cxn>
                  <a:cxn ang="0">
                    <a:pos x="160" y="396"/>
                  </a:cxn>
                  <a:cxn ang="0">
                    <a:pos x="182" y="355"/>
                  </a:cxn>
                  <a:cxn ang="0">
                    <a:pos x="204" y="307"/>
                  </a:cxn>
                  <a:cxn ang="0">
                    <a:pos x="229" y="259"/>
                  </a:cxn>
                  <a:cxn ang="0">
                    <a:pos x="263" y="214"/>
                  </a:cxn>
                  <a:cxn ang="0">
                    <a:pos x="307" y="177"/>
                  </a:cxn>
                  <a:cxn ang="0">
                    <a:pos x="364" y="153"/>
                  </a:cxn>
                  <a:cxn ang="0">
                    <a:pos x="395" y="121"/>
                  </a:cxn>
                  <a:cxn ang="0">
                    <a:pos x="371" y="74"/>
                  </a:cxn>
                  <a:cxn ang="0">
                    <a:pos x="346" y="35"/>
                  </a:cxn>
                  <a:cxn ang="0">
                    <a:pos x="334" y="9"/>
                  </a:cxn>
                </a:cxnLst>
                <a:rect l="0" t="0" r="r" b="b"/>
                <a:pathLst>
                  <a:path w="843" h="953">
                    <a:moveTo>
                      <a:pt x="339" y="4"/>
                    </a:moveTo>
                    <a:lnTo>
                      <a:pt x="346" y="2"/>
                    </a:lnTo>
                    <a:lnTo>
                      <a:pt x="356" y="1"/>
                    </a:lnTo>
                    <a:lnTo>
                      <a:pt x="370" y="0"/>
                    </a:lnTo>
                    <a:lnTo>
                      <a:pt x="386" y="0"/>
                    </a:lnTo>
                    <a:lnTo>
                      <a:pt x="404" y="1"/>
                    </a:lnTo>
                    <a:lnTo>
                      <a:pt x="424" y="2"/>
                    </a:lnTo>
                    <a:lnTo>
                      <a:pt x="445" y="5"/>
                    </a:lnTo>
                    <a:lnTo>
                      <a:pt x="465" y="6"/>
                    </a:lnTo>
                    <a:lnTo>
                      <a:pt x="487" y="9"/>
                    </a:lnTo>
                    <a:lnTo>
                      <a:pt x="507" y="13"/>
                    </a:lnTo>
                    <a:lnTo>
                      <a:pt x="526" y="16"/>
                    </a:lnTo>
                    <a:lnTo>
                      <a:pt x="544" y="20"/>
                    </a:lnTo>
                    <a:lnTo>
                      <a:pt x="559" y="24"/>
                    </a:lnTo>
                    <a:lnTo>
                      <a:pt x="571" y="30"/>
                    </a:lnTo>
                    <a:lnTo>
                      <a:pt x="581" y="35"/>
                    </a:lnTo>
                    <a:lnTo>
                      <a:pt x="585" y="40"/>
                    </a:lnTo>
                    <a:lnTo>
                      <a:pt x="586" y="52"/>
                    </a:lnTo>
                    <a:lnTo>
                      <a:pt x="581" y="66"/>
                    </a:lnTo>
                    <a:lnTo>
                      <a:pt x="568" y="80"/>
                    </a:lnTo>
                    <a:lnTo>
                      <a:pt x="551" y="95"/>
                    </a:lnTo>
                    <a:lnTo>
                      <a:pt x="531" y="109"/>
                    </a:lnTo>
                    <a:lnTo>
                      <a:pt x="509" y="124"/>
                    </a:lnTo>
                    <a:lnTo>
                      <a:pt x="487" y="139"/>
                    </a:lnTo>
                    <a:lnTo>
                      <a:pt x="467" y="153"/>
                    </a:lnTo>
                    <a:lnTo>
                      <a:pt x="503" y="162"/>
                    </a:lnTo>
                    <a:lnTo>
                      <a:pt x="537" y="174"/>
                    </a:lnTo>
                    <a:lnTo>
                      <a:pt x="566" y="188"/>
                    </a:lnTo>
                    <a:lnTo>
                      <a:pt x="590" y="204"/>
                    </a:lnTo>
                    <a:lnTo>
                      <a:pt x="612" y="221"/>
                    </a:lnTo>
                    <a:lnTo>
                      <a:pt x="630" y="240"/>
                    </a:lnTo>
                    <a:lnTo>
                      <a:pt x="645" y="259"/>
                    </a:lnTo>
                    <a:lnTo>
                      <a:pt x="658" y="279"/>
                    </a:lnTo>
                    <a:lnTo>
                      <a:pt x="669" y="299"/>
                    </a:lnTo>
                    <a:lnTo>
                      <a:pt x="677" y="319"/>
                    </a:lnTo>
                    <a:lnTo>
                      <a:pt x="684" y="339"/>
                    </a:lnTo>
                    <a:lnTo>
                      <a:pt x="690" y="358"/>
                    </a:lnTo>
                    <a:lnTo>
                      <a:pt x="693" y="375"/>
                    </a:lnTo>
                    <a:lnTo>
                      <a:pt x="698" y="392"/>
                    </a:lnTo>
                    <a:lnTo>
                      <a:pt x="700" y="406"/>
                    </a:lnTo>
                    <a:lnTo>
                      <a:pt x="704" y="419"/>
                    </a:lnTo>
                    <a:lnTo>
                      <a:pt x="708" y="432"/>
                    </a:lnTo>
                    <a:lnTo>
                      <a:pt x="716" y="447"/>
                    </a:lnTo>
                    <a:lnTo>
                      <a:pt x="727" y="464"/>
                    </a:lnTo>
                    <a:lnTo>
                      <a:pt x="739" y="482"/>
                    </a:lnTo>
                    <a:lnTo>
                      <a:pt x="753" y="503"/>
                    </a:lnTo>
                    <a:lnTo>
                      <a:pt x="768" y="526"/>
                    </a:lnTo>
                    <a:lnTo>
                      <a:pt x="783" y="552"/>
                    </a:lnTo>
                    <a:lnTo>
                      <a:pt x="798" y="578"/>
                    </a:lnTo>
                    <a:lnTo>
                      <a:pt x="811" y="607"/>
                    </a:lnTo>
                    <a:lnTo>
                      <a:pt x="824" y="637"/>
                    </a:lnTo>
                    <a:lnTo>
                      <a:pt x="833" y="668"/>
                    </a:lnTo>
                    <a:lnTo>
                      <a:pt x="840" y="701"/>
                    </a:lnTo>
                    <a:lnTo>
                      <a:pt x="843" y="735"/>
                    </a:lnTo>
                    <a:lnTo>
                      <a:pt x="843" y="770"/>
                    </a:lnTo>
                    <a:lnTo>
                      <a:pt x="837" y="807"/>
                    </a:lnTo>
                    <a:lnTo>
                      <a:pt x="827" y="845"/>
                    </a:lnTo>
                    <a:lnTo>
                      <a:pt x="820" y="859"/>
                    </a:lnTo>
                    <a:lnTo>
                      <a:pt x="810" y="873"/>
                    </a:lnTo>
                    <a:lnTo>
                      <a:pt x="797" y="884"/>
                    </a:lnTo>
                    <a:lnTo>
                      <a:pt x="781" y="896"/>
                    </a:lnTo>
                    <a:lnTo>
                      <a:pt x="762" y="906"/>
                    </a:lnTo>
                    <a:lnTo>
                      <a:pt x="741" y="914"/>
                    </a:lnTo>
                    <a:lnTo>
                      <a:pt x="718" y="922"/>
                    </a:lnTo>
                    <a:lnTo>
                      <a:pt x="693" y="929"/>
                    </a:lnTo>
                    <a:lnTo>
                      <a:pt x="666" y="935"/>
                    </a:lnTo>
                    <a:lnTo>
                      <a:pt x="638" y="941"/>
                    </a:lnTo>
                    <a:lnTo>
                      <a:pt x="608" y="945"/>
                    </a:lnTo>
                    <a:lnTo>
                      <a:pt x="577" y="948"/>
                    </a:lnTo>
                    <a:lnTo>
                      <a:pt x="546" y="951"/>
                    </a:lnTo>
                    <a:lnTo>
                      <a:pt x="514" y="952"/>
                    </a:lnTo>
                    <a:lnTo>
                      <a:pt x="480" y="953"/>
                    </a:lnTo>
                    <a:lnTo>
                      <a:pt x="447" y="953"/>
                    </a:lnTo>
                    <a:lnTo>
                      <a:pt x="414" y="953"/>
                    </a:lnTo>
                    <a:lnTo>
                      <a:pt x="381" y="952"/>
                    </a:lnTo>
                    <a:lnTo>
                      <a:pt x="348" y="951"/>
                    </a:lnTo>
                    <a:lnTo>
                      <a:pt x="316" y="948"/>
                    </a:lnTo>
                    <a:lnTo>
                      <a:pt x="285" y="945"/>
                    </a:lnTo>
                    <a:lnTo>
                      <a:pt x="255" y="942"/>
                    </a:lnTo>
                    <a:lnTo>
                      <a:pt x="226" y="937"/>
                    </a:lnTo>
                    <a:lnTo>
                      <a:pt x="198" y="933"/>
                    </a:lnTo>
                    <a:lnTo>
                      <a:pt x="172" y="928"/>
                    </a:lnTo>
                    <a:lnTo>
                      <a:pt x="148" y="922"/>
                    </a:lnTo>
                    <a:lnTo>
                      <a:pt x="125" y="917"/>
                    </a:lnTo>
                    <a:lnTo>
                      <a:pt x="105" y="911"/>
                    </a:lnTo>
                    <a:lnTo>
                      <a:pt x="88" y="904"/>
                    </a:lnTo>
                    <a:lnTo>
                      <a:pt x="73" y="897"/>
                    </a:lnTo>
                    <a:lnTo>
                      <a:pt x="61" y="890"/>
                    </a:lnTo>
                    <a:lnTo>
                      <a:pt x="52" y="882"/>
                    </a:lnTo>
                    <a:lnTo>
                      <a:pt x="27" y="842"/>
                    </a:lnTo>
                    <a:lnTo>
                      <a:pt x="10" y="788"/>
                    </a:lnTo>
                    <a:lnTo>
                      <a:pt x="0" y="723"/>
                    </a:lnTo>
                    <a:lnTo>
                      <a:pt x="2" y="654"/>
                    </a:lnTo>
                    <a:lnTo>
                      <a:pt x="13" y="586"/>
                    </a:lnTo>
                    <a:lnTo>
                      <a:pt x="36" y="523"/>
                    </a:lnTo>
                    <a:lnTo>
                      <a:pt x="73" y="471"/>
                    </a:lnTo>
                    <a:lnTo>
                      <a:pt x="124" y="434"/>
                    </a:lnTo>
                    <a:lnTo>
                      <a:pt x="137" y="425"/>
                    </a:lnTo>
                    <a:lnTo>
                      <a:pt x="150" y="412"/>
                    </a:lnTo>
                    <a:lnTo>
                      <a:pt x="160" y="396"/>
                    </a:lnTo>
                    <a:lnTo>
                      <a:pt x="172" y="377"/>
                    </a:lnTo>
                    <a:lnTo>
                      <a:pt x="182" y="355"/>
                    </a:lnTo>
                    <a:lnTo>
                      <a:pt x="193" y="332"/>
                    </a:lnTo>
                    <a:lnTo>
                      <a:pt x="204" y="307"/>
                    </a:lnTo>
                    <a:lnTo>
                      <a:pt x="216" y="283"/>
                    </a:lnTo>
                    <a:lnTo>
                      <a:pt x="229" y="259"/>
                    </a:lnTo>
                    <a:lnTo>
                      <a:pt x="246" y="236"/>
                    </a:lnTo>
                    <a:lnTo>
                      <a:pt x="263" y="214"/>
                    </a:lnTo>
                    <a:lnTo>
                      <a:pt x="284" y="194"/>
                    </a:lnTo>
                    <a:lnTo>
                      <a:pt x="307" y="177"/>
                    </a:lnTo>
                    <a:lnTo>
                      <a:pt x="334" y="162"/>
                    </a:lnTo>
                    <a:lnTo>
                      <a:pt x="364" y="153"/>
                    </a:lnTo>
                    <a:lnTo>
                      <a:pt x="400" y="147"/>
                    </a:lnTo>
                    <a:lnTo>
                      <a:pt x="395" y="121"/>
                    </a:lnTo>
                    <a:lnTo>
                      <a:pt x="385" y="97"/>
                    </a:lnTo>
                    <a:lnTo>
                      <a:pt x="371" y="74"/>
                    </a:lnTo>
                    <a:lnTo>
                      <a:pt x="357" y="53"/>
                    </a:lnTo>
                    <a:lnTo>
                      <a:pt x="346" y="35"/>
                    </a:lnTo>
                    <a:lnTo>
                      <a:pt x="337" y="21"/>
                    </a:lnTo>
                    <a:lnTo>
                      <a:pt x="334" y="9"/>
                    </a:lnTo>
                    <a:lnTo>
                      <a:pt x="339" y="4"/>
                    </a:lnTo>
                    <a:close/>
                  </a:path>
                </a:pathLst>
              </a:custGeom>
              <a:solidFill>
                <a:srgbClr val="000000"/>
              </a:solidFill>
              <a:ln w="9525">
                <a:noFill/>
                <a:round/>
                <a:headEnd/>
                <a:tailEnd/>
              </a:ln>
            </p:spPr>
            <p:txBody>
              <a:bodyPr/>
              <a:lstStyle/>
              <a:p>
                <a:endParaRPr lang="es-ES"/>
              </a:p>
            </p:txBody>
          </p:sp>
          <p:sp>
            <p:nvSpPr>
              <p:cNvPr id="195593" name="Freeform 9"/>
              <p:cNvSpPr>
                <a:spLocks/>
              </p:cNvSpPr>
              <p:nvPr/>
            </p:nvSpPr>
            <p:spPr bwMode="auto">
              <a:xfrm>
                <a:off x="3568" y="3538"/>
                <a:ext cx="384" cy="437"/>
              </a:xfrm>
              <a:custGeom>
                <a:avLst/>
                <a:gdLst/>
                <a:ahLst/>
                <a:cxnLst>
                  <a:cxn ang="0">
                    <a:pos x="248" y="220"/>
                  </a:cxn>
                  <a:cxn ang="0">
                    <a:pos x="216" y="268"/>
                  </a:cxn>
                  <a:cxn ang="0">
                    <a:pos x="186" y="331"/>
                  </a:cxn>
                  <a:cxn ang="0">
                    <a:pos x="149" y="390"/>
                  </a:cxn>
                  <a:cxn ang="0">
                    <a:pos x="101" y="435"/>
                  </a:cxn>
                  <a:cxn ang="0">
                    <a:pos x="53" y="496"/>
                  </a:cxn>
                  <a:cxn ang="0">
                    <a:pos x="17" y="569"/>
                  </a:cxn>
                  <a:cxn ang="0">
                    <a:pos x="0" y="643"/>
                  </a:cxn>
                  <a:cxn ang="0">
                    <a:pos x="7" y="710"/>
                  </a:cxn>
                  <a:cxn ang="0">
                    <a:pos x="23" y="765"/>
                  </a:cxn>
                  <a:cxn ang="0">
                    <a:pos x="51" y="810"/>
                  </a:cxn>
                  <a:cxn ang="0">
                    <a:pos x="99" y="843"/>
                  </a:cxn>
                  <a:cxn ang="0">
                    <a:pos x="156" y="860"/>
                  </a:cxn>
                  <a:cxn ang="0">
                    <a:pos x="217" y="868"/>
                  </a:cxn>
                  <a:cxn ang="0">
                    <a:pos x="293" y="873"/>
                  </a:cxn>
                  <a:cxn ang="0">
                    <a:pos x="377" y="873"/>
                  </a:cxn>
                  <a:cxn ang="0">
                    <a:pos x="463" y="868"/>
                  </a:cxn>
                  <a:cxn ang="0">
                    <a:pos x="545" y="860"/>
                  </a:cxn>
                  <a:cxn ang="0">
                    <a:pos x="614" y="846"/>
                  </a:cxn>
                  <a:cxn ang="0">
                    <a:pos x="665" y="829"/>
                  </a:cxn>
                  <a:cxn ang="0">
                    <a:pos x="705" y="797"/>
                  </a:cxn>
                  <a:cxn ang="0">
                    <a:pos x="745" y="753"/>
                  </a:cxn>
                  <a:cxn ang="0">
                    <a:pos x="767" y="708"/>
                  </a:cxn>
                  <a:cxn ang="0">
                    <a:pos x="762" y="655"/>
                  </a:cxn>
                  <a:cxn ang="0">
                    <a:pos x="727" y="595"/>
                  </a:cxn>
                  <a:cxn ang="0">
                    <a:pos x="683" y="533"/>
                  </a:cxn>
                  <a:cxn ang="0">
                    <a:pos x="643" y="471"/>
                  </a:cxn>
                  <a:cxn ang="0">
                    <a:pos x="617" y="412"/>
                  </a:cxn>
                  <a:cxn ang="0">
                    <a:pos x="613" y="368"/>
                  </a:cxn>
                  <a:cxn ang="0">
                    <a:pos x="607" y="336"/>
                  </a:cxn>
                  <a:cxn ang="0">
                    <a:pos x="593" y="300"/>
                  </a:cxn>
                  <a:cxn ang="0">
                    <a:pos x="574" y="264"/>
                  </a:cxn>
                  <a:cxn ang="0">
                    <a:pos x="547" y="229"/>
                  </a:cxn>
                  <a:cxn ang="0">
                    <a:pos x="513" y="197"/>
                  </a:cxn>
                  <a:cxn ang="0">
                    <a:pos x="470" y="170"/>
                  </a:cxn>
                  <a:cxn ang="0">
                    <a:pos x="419" y="153"/>
                  </a:cxn>
                  <a:cxn ang="0">
                    <a:pos x="393" y="144"/>
                  </a:cxn>
                  <a:cxn ang="0">
                    <a:pos x="401" y="125"/>
                  </a:cxn>
                  <a:cxn ang="0">
                    <a:pos x="416" y="98"/>
                  </a:cxn>
                  <a:cxn ang="0">
                    <a:pos x="439" y="74"/>
                  </a:cxn>
                  <a:cxn ang="0">
                    <a:pos x="465" y="60"/>
                  </a:cxn>
                  <a:cxn ang="0">
                    <a:pos x="490" y="45"/>
                  </a:cxn>
                  <a:cxn ang="0">
                    <a:pos x="494" y="28"/>
                  </a:cxn>
                  <a:cxn ang="0">
                    <a:pos x="463" y="13"/>
                  </a:cxn>
                  <a:cxn ang="0">
                    <a:pos x="394" y="2"/>
                  </a:cxn>
                  <a:cxn ang="0">
                    <a:pos x="358" y="1"/>
                  </a:cxn>
                  <a:cxn ang="0">
                    <a:pos x="358" y="14"/>
                  </a:cxn>
                  <a:cxn ang="0">
                    <a:pos x="378" y="44"/>
                  </a:cxn>
                  <a:cxn ang="0">
                    <a:pos x="400" y="90"/>
                  </a:cxn>
                  <a:cxn ang="0">
                    <a:pos x="386" y="131"/>
                  </a:cxn>
                  <a:cxn ang="0">
                    <a:pos x="345" y="167"/>
                  </a:cxn>
                  <a:cxn ang="0">
                    <a:pos x="293" y="194"/>
                  </a:cxn>
                </a:cxnLst>
                <a:rect l="0" t="0" r="r" b="b"/>
                <a:pathLst>
                  <a:path w="768" h="873">
                    <a:moveTo>
                      <a:pt x="266" y="206"/>
                    </a:moveTo>
                    <a:lnTo>
                      <a:pt x="248" y="220"/>
                    </a:lnTo>
                    <a:lnTo>
                      <a:pt x="232" y="242"/>
                    </a:lnTo>
                    <a:lnTo>
                      <a:pt x="216" y="268"/>
                    </a:lnTo>
                    <a:lnTo>
                      <a:pt x="202" y="299"/>
                    </a:lnTo>
                    <a:lnTo>
                      <a:pt x="186" y="331"/>
                    </a:lnTo>
                    <a:lnTo>
                      <a:pt x="168" y="361"/>
                    </a:lnTo>
                    <a:lnTo>
                      <a:pt x="149" y="390"/>
                    </a:lnTo>
                    <a:lnTo>
                      <a:pt x="126" y="412"/>
                    </a:lnTo>
                    <a:lnTo>
                      <a:pt x="101" y="435"/>
                    </a:lnTo>
                    <a:lnTo>
                      <a:pt x="76" y="463"/>
                    </a:lnTo>
                    <a:lnTo>
                      <a:pt x="53" y="496"/>
                    </a:lnTo>
                    <a:lnTo>
                      <a:pt x="34" y="531"/>
                    </a:lnTo>
                    <a:lnTo>
                      <a:pt x="17" y="569"/>
                    </a:lnTo>
                    <a:lnTo>
                      <a:pt x="5" y="607"/>
                    </a:lnTo>
                    <a:lnTo>
                      <a:pt x="0" y="643"/>
                    </a:lnTo>
                    <a:lnTo>
                      <a:pt x="2" y="678"/>
                    </a:lnTo>
                    <a:lnTo>
                      <a:pt x="7" y="710"/>
                    </a:lnTo>
                    <a:lnTo>
                      <a:pt x="14" y="739"/>
                    </a:lnTo>
                    <a:lnTo>
                      <a:pt x="23" y="765"/>
                    </a:lnTo>
                    <a:lnTo>
                      <a:pt x="35" y="788"/>
                    </a:lnTo>
                    <a:lnTo>
                      <a:pt x="51" y="810"/>
                    </a:lnTo>
                    <a:lnTo>
                      <a:pt x="72" y="828"/>
                    </a:lnTo>
                    <a:lnTo>
                      <a:pt x="99" y="843"/>
                    </a:lnTo>
                    <a:lnTo>
                      <a:pt x="134" y="855"/>
                    </a:lnTo>
                    <a:lnTo>
                      <a:pt x="156" y="860"/>
                    </a:lnTo>
                    <a:lnTo>
                      <a:pt x="185" y="864"/>
                    </a:lnTo>
                    <a:lnTo>
                      <a:pt x="217" y="868"/>
                    </a:lnTo>
                    <a:lnTo>
                      <a:pt x="254" y="870"/>
                    </a:lnTo>
                    <a:lnTo>
                      <a:pt x="293" y="873"/>
                    </a:lnTo>
                    <a:lnTo>
                      <a:pt x="334" y="873"/>
                    </a:lnTo>
                    <a:lnTo>
                      <a:pt x="377" y="873"/>
                    </a:lnTo>
                    <a:lnTo>
                      <a:pt x="421" y="870"/>
                    </a:lnTo>
                    <a:lnTo>
                      <a:pt x="463" y="868"/>
                    </a:lnTo>
                    <a:lnTo>
                      <a:pt x="506" y="864"/>
                    </a:lnTo>
                    <a:lnTo>
                      <a:pt x="545" y="860"/>
                    </a:lnTo>
                    <a:lnTo>
                      <a:pt x="582" y="854"/>
                    </a:lnTo>
                    <a:lnTo>
                      <a:pt x="614" y="846"/>
                    </a:lnTo>
                    <a:lnTo>
                      <a:pt x="643" y="838"/>
                    </a:lnTo>
                    <a:lnTo>
                      <a:pt x="665" y="829"/>
                    </a:lnTo>
                    <a:lnTo>
                      <a:pt x="681" y="818"/>
                    </a:lnTo>
                    <a:lnTo>
                      <a:pt x="705" y="797"/>
                    </a:lnTo>
                    <a:lnTo>
                      <a:pt x="727" y="775"/>
                    </a:lnTo>
                    <a:lnTo>
                      <a:pt x="745" y="753"/>
                    </a:lnTo>
                    <a:lnTo>
                      <a:pt x="759" y="731"/>
                    </a:lnTo>
                    <a:lnTo>
                      <a:pt x="767" y="708"/>
                    </a:lnTo>
                    <a:lnTo>
                      <a:pt x="768" y="683"/>
                    </a:lnTo>
                    <a:lnTo>
                      <a:pt x="762" y="655"/>
                    </a:lnTo>
                    <a:lnTo>
                      <a:pt x="748" y="626"/>
                    </a:lnTo>
                    <a:lnTo>
                      <a:pt x="727" y="595"/>
                    </a:lnTo>
                    <a:lnTo>
                      <a:pt x="705" y="564"/>
                    </a:lnTo>
                    <a:lnTo>
                      <a:pt x="683" y="533"/>
                    </a:lnTo>
                    <a:lnTo>
                      <a:pt x="661" y="502"/>
                    </a:lnTo>
                    <a:lnTo>
                      <a:pt x="643" y="471"/>
                    </a:lnTo>
                    <a:lnTo>
                      <a:pt x="628" y="441"/>
                    </a:lnTo>
                    <a:lnTo>
                      <a:pt x="617" y="412"/>
                    </a:lnTo>
                    <a:lnTo>
                      <a:pt x="614" y="383"/>
                    </a:lnTo>
                    <a:lnTo>
                      <a:pt x="613" y="368"/>
                    </a:lnTo>
                    <a:lnTo>
                      <a:pt x="611" y="353"/>
                    </a:lnTo>
                    <a:lnTo>
                      <a:pt x="607" y="336"/>
                    </a:lnTo>
                    <a:lnTo>
                      <a:pt x="601" y="319"/>
                    </a:lnTo>
                    <a:lnTo>
                      <a:pt x="593" y="300"/>
                    </a:lnTo>
                    <a:lnTo>
                      <a:pt x="585" y="282"/>
                    </a:lnTo>
                    <a:lnTo>
                      <a:pt x="574" y="264"/>
                    </a:lnTo>
                    <a:lnTo>
                      <a:pt x="561" y="246"/>
                    </a:lnTo>
                    <a:lnTo>
                      <a:pt x="547" y="229"/>
                    </a:lnTo>
                    <a:lnTo>
                      <a:pt x="530" y="212"/>
                    </a:lnTo>
                    <a:lnTo>
                      <a:pt x="513" y="197"/>
                    </a:lnTo>
                    <a:lnTo>
                      <a:pt x="492" y="183"/>
                    </a:lnTo>
                    <a:lnTo>
                      <a:pt x="470" y="170"/>
                    </a:lnTo>
                    <a:lnTo>
                      <a:pt x="446" y="161"/>
                    </a:lnTo>
                    <a:lnTo>
                      <a:pt x="419" y="153"/>
                    </a:lnTo>
                    <a:lnTo>
                      <a:pt x="392" y="147"/>
                    </a:lnTo>
                    <a:lnTo>
                      <a:pt x="393" y="144"/>
                    </a:lnTo>
                    <a:lnTo>
                      <a:pt x="396" y="137"/>
                    </a:lnTo>
                    <a:lnTo>
                      <a:pt x="401" y="125"/>
                    </a:lnTo>
                    <a:lnTo>
                      <a:pt x="408" y="112"/>
                    </a:lnTo>
                    <a:lnTo>
                      <a:pt x="416" y="98"/>
                    </a:lnTo>
                    <a:lnTo>
                      <a:pt x="426" y="85"/>
                    </a:lnTo>
                    <a:lnTo>
                      <a:pt x="439" y="74"/>
                    </a:lnTo>
                    <a:lnTo>
                      <a:pt x="452" y="66"/>
                    </a:lnTo>
                    <a:lnTo>
                      <a:pt x="465" y="60"/>
                    </a:lnTo>
                    <a:lnTo>
                      <a:pt x="479" y="52"/>
                    </a:lnTo>
                    <a:lnTo>
                      <a:pt x="490" y="45"/>
                    </a:lnTo>
                    <a:lnTo>
                      <a:pt x="495" y="36"/>
                    </a:lnTo>
                    <a:lnTo>
                      <a:pt x="494" y="28"/>
                    </a:lnTo>
                    <a:lnTo>
                      <a:pt x="485" y="21"/>
                    </a:lnTo>
                    <a:lnTo>
                      <a:pt x="463" y="13"/>
                    </a:lnTo>
                    <a:lnTo>
                      <a:pt x="429" y="7"/>
                    </a:lnTo>
                    <a:lnTo>
                      <a:pt x="394" y="2"/>
                    </a:lnTo>
                    <a:lnTo>
                      <a:pt x="371" y="0"/>
                    </a:lnTo>
                    <a:lnTo>
                      <a:pt x="358" y="1"/>
                    </a:lnTo>
                    <a:lnTo>
                      <a:pt x="355" y="6"/>
                    </a:lnTo>
                    <a:lnTo>
                      <a:pt x="358" y="14"/>
                    </a:lnTo>
                    <a:lnTo>
                      <a:pt x="366" y="26"/>
                    </a:lnTo>
                    <a:lnTo>
                      <a:pt x="378" y="44"/>
                    </a:lnTo>
                    <a:lnTo>
                      <a:pt x="392" y="66"/>
                    </a:lnTo>
                    <a:lnTo>
                      <a:pt x="400" y="90"/>
                    </a:lnTo>
                    <a:lnTo>
                      <a:pt x="398" y="112"/>
                    </a:lnTo>
                    <a:lnTo>
                      <a:pt x="386" y="131"/>
                    </a:lnTo>
                    <a:lnTo>
                      <a:pt x="368" y="150"/>
                    </a:lnTo>
                    <a:lnTo>
                      <a:pt x="345" y="167"/>
                    </a:lnTo>
                    <a:lnTo>
                      <a:pt x="319" y="182"/>
                    </a:lnTo>
                    <a:lnTo>
                      <a:pt x="293" y="194"/>
                    </a:lnTo>
                    <a:lnTo>
                      <a:pt x="266" y="206"/>
                    </a:lnTo>
                    <a:close/>
                  </a:path>
                </a:pathLst>
              </a:custGeom>
              <a:solidFill>
                <a:schemeClr val="hlink"/>
              </a:solidFill>
              <a:ln w="9525">
                <a:noFill/>
                <a:round/>
                <a:headEnd/>
                <a:tailEnd/>
              </a:ln>
            </p:spPr>
            <p:txBody>
              <a:bodyPr/>
              <a:lstStyle/>
              <a:p>
                <a:endParaRPr lang="es-ES"/>
              </a:p>
            </p:txBody>
          </p:sp>
          <p:sp>
            <p:nvSpPr>
              <p:cNvPr id="195594" name="Freeform 10"/>
              <p:cNvSpPr>
                <a:spLocks/>
              </p:cNvSpPr>
              <p:nvPr/>
            </p:nvSpPr>
            <p:spPr bwMode="auto">
              <a:xfrm>
                <a:off x="3778" y="3644"/>
                <a:ext cx="59" cy="59"/>
              </a:xfrm>
              <a:custGeom>
                <a:avLst/>
                <a:gdLst/>
                <a:ahLst/>
                <a:cxnLst>
                  <a:cxn ang="0">
                    <a:pos x="74" y="5"/>
                  </a:cxn>
                  <a:cxn ang="0">
                    <a:pos x="82" y="10"/>
                  </a:cxn>
                  <a:cxn ang="0">
                    <a:pos x="92" y="17"/>
                  </a:cxn>
                  <a:cxn ang="0">
                    <a:pos x="101" y="27"/>
                  </a:cxn>
                  <a:cxn ang="0">
                    <a:pos x="109" y="39"/>
                  </a:cxn>
                  <a:cxn ang="0">
                    <a:pos x="115" y="54"/>
                  </a:cxn>
                  <a:cxn ang="0">
                    <a:pos x="118" y="72"/>
                  </a:cxn>
                  <a:cxn ang="0">
                    <a:pos x="118" y="93"/>
                  </a:cxn>
                  <a:cxn ang="0">
                    <a:pos x="115" y="118"/>
                  </a:cxn>
                  <a:cxn ang="0">
                    <a:pos x="103" y="85"/>
                  </a:cxn>
                  <a:cxn ang="0">
                    <a:pos x="88" y="61"/>
                  </a:cxn>
                  <a:cxn ang="0">
                    <a:pos x="72" y="42"/>
                  </a:cxn>
                  <a:cxn ang="0">
                    <a:pos x="55" y="31"/>
                  </a:cxn>
                  <a:cxn ang="0">
                    <a:pos x="38" y="24"/>
                  </a:cxn>
                  <a:cxn ang="0">
                    <a:pos x="23" y="19"/>
                  </a:cxn>
                  <a:cxn ang="0">
                    <a:pos x="10" y="17"/>
                  </a:cxn>
                  <a:cxn ang="0">
                    <a:pos x="2" y="16"/>
                  </a:cxn>
                  <a:cxn ang="0">
                    <a:pos x="0" y="13"/>
                  </a:cxn>
                  <a:cxn ang="0">
                    <a:pos x="3" y="10"/>
                  </a:cxn>
                  <a:cxn ang="0">
                    <a:pos x="10" y="6"/>
                  </a:cxn>
                  <a:cxn ang="0">
                    <a:pos x="21" y="3"/>
                  </a:cxn>
                  <a:cxn ang="0">
                    <a:pos x="34" y="1"/>
                  </a:cxn>
                  <a:cxn ang="0">
                    <a:pos x="48" y="0"/>
                  </a:cxn>
                  <a:cxn ang="0">
                    <a:pos x="62" y="1"/>
                  </a:cxn>
                  <a:cxn ang="0">
                    <a:pos x="74" y="5"/>
                  </a:cxn>
                </a:cxnLst>
                <a:rect l="0" t="0" r="r" b="b"/>
                <a:pathLst>
                  <a:path w="118" h="118">
                    <a:moveTo>
                      <a:pt x="74" y="5"/>
                    </a:moveTo>
                    <a:lnTo>
                      <a:pt x="82" y="10"/>
                    </a:lnTo>
                    <a:lnTo>
                      <a:pt x="92" y="17"/>
                    </a:lnTo>
                    <a:lnTo>
                      <a:pt x="101" y="27"/>
                    </a:lnTo>
                    <a:lnTo>
                      <a:pt x="109" y="39"/>
                    </a:lnTo>
                    <a:lnTo>
                      <a:pt x="115" y="54"/>
                    </a:lnTo>
                    <a:lnTo>
                      <a:pt x="118" y="72"/>
                    </a:lnTo>
                    <a:lnTo>
                      <a:pt x="118" y="93"/>
                    </a:lnTo>
                    <a:lnTo>
                      <a:pt x="115" y="118"/>
                    </a:lnTo>
                    <a:lnTo>
                      <a:pt x="103" y="85"/>
                    </a:lnTo>
                    <a:lnTo>
                      <a:pt x="88" y="61"/>
                    </a:lnTo>
                    <a:lnTo>
                      <a:pt x="72" y="42"/>
                    </a:lnTo>
                    <a:lnTo>
                      <a:pt x="55" y="31"/>
                    </a:lnTo>
                    <a:lnTo>
                      <a:pt x="38" y="24"/>
                    </a:lnTo>
                    <a:lnTo>
                      <a:pt x="23" y="19"/>
                    </a:lnTo>
                    <a:lnTo>
                      <a:pt x="10" y="17"/>
                    </a:lnTo>
                    <a:lnTo>
                      <a:pt x="2" y="16"/>
                    </a:lnTo>
                    <a:lnTo>
                      <a:pt x="0" y="13"/>
                    </a:lnTo>
                    <a:lnTo>
                      <a:pt x="3" y="10"/>
                    </a:lnTo>
                    <a:lnTo>
                      <a:pt x="10" y="6"/>
                    </a:lnTo>
                    <a:lnTo>
                      <a:pt x="21" y="3"/>
                    </a:lnTo>
                    <a:lnTo>
                      <a:pt x="34" y="1"/>
                    </a:lnTo>
                    <a:lnTo>
                      <a:pt x="48" y="0"/>
                    </a:lnTo>
                    <a:lnTo>
                      <a:pt x="62" y="1"/>
                    </a:lnTo>
                    <a:lnTo>
                      <a:pt x="74" y="5"/>
                    </a:lnTo>
                    <a:close/>
                  </a:path>
                </a:pathLst>
              </a:custGeom>
              <a:solidFill>
                <a:srgbClr val="FFFFFF"/>
              </a:solidFill>
              <a:ln w="9525">
                <a:noFill/>
                <a:round/>
                <a:headEnd/>
                <a:tailEnd/>
              </a:ln>
            </p:spPr>
            <p:txBody>
              <a:bodyPr/>
              <a:lstStyle/>
              <a:p>
                <a:endParaRPr lang="es-ES"/>
              </a:p>
            </p:txBody>
          </p:sp>
          <p:sp>
            <p:nvSpPr>
              <p:cNvPr id="195595" name="Freeform 11"/>
              <p:cNvSpPr>
                <a:spLocks/>
              </p:cNvSpPr>
              <p:nvPr/>
            </p:nvSpPr>
            <p:spPr bwMode="auto">
              <a:xfrm>
                <a:off x="3841" y="3532"/>
                <a:ext cx="40" cy="39"/>
              </a:xfrm>
              <a:custGeom>
                <a:avLst/>
                <a:gdLst/>
                <a:ahLst/>
                <a:cxnLst>
                  <a:cxn ang="0">
                    <a:pos x="50" y="0"/>
                  </a:cxn>
                  <a:cxn ang="0">
                    <a:pos x="47" y="17"/>
                  </a:cxn>
                  <a:cxn ang="0">
                    <a:pos x="42" y="32"/>
                  </a:cxn>
                  <a:cxn ang="0">
                    <a:pos x="34" y="46"/>
                  </a:cxn>
                  <a:cxn ang="0">
                    <a:pos x="26" y="58"/>
                  </a:cxn>
                  <a:cxn ang="0">
                    <a:pos x="16" y="67"/>
                  </a:cxn>
                  <a:cxn ang="0">
                    <a:pos x="8" y="73"/>
                  </a:cxn>
                  <a:cxn ang="0">
                    <a:pos x="3" y="77"/>
                  </a:cxn>
                  <a:cxn ang="0">
                    <a:pos x="0" y="79"/>
                  </a:cxn>
                  <a:cxn ang="0">
                    <a:pos x="50" y="79"/>
                  </a:cxn>
                  <a:cxn ang="0">
                    <a:pos x="80" y="39"/>
                  </a:cxn>
                  <a:cxn ang="0">
                    <a:pos x="50" y="0"/>
                  </a:cxn>
                </a:cxnLst>
                <a:rect l="0" t="0" r="r" b="b"/>
                <a:pathLst>
                  <a:path w="80" h="79">
                    <a:moveTo>
                      <a:pt x="50" y="0"/>
                    </a:moveTo>
                    <a:lnTo>
                      <a:pt x="47" y="17"/>
                    </a:lnTo>
                    <a:lnTo>
                      <a:pt x="42" y="32"/>
                    </a:lnTo>
                    <a:lnTo>
                      <a:pt x="34" y="46"/>
                    </a:lnTo>
                    <a:lnTo>
                      <a:pt x="26" y="58"/>
                    </a:lnTo>
                    <a:lnTo>
                      <a:pt x="16" y="67"/>
                    </a:lnTo>
                    <a:lnTo>
                      <a:pt x="8" y="73"/>
                    </a:lnTo>
                    <a:lnTo>
                      <a:pt x="3" y="77"/>
                    </a:lnTo>
                    <a:lnTo>
                      <a:pt x="0" y="79"/>
                    </a:lnTo>
                    <a:lnTo>
                      <a:pt x="50" y="79"/>
                    </a:lnTo>
                    <a:lnTo>
                      <a:pt x="80" y="39"/>
                    </a:lnTo>
                    <a:lnTo>
                      <a:pt x="50" y="0"/>
                    </a:lnTo>
                    <a:close/>
                  </a:path>
                </a:pathLst>
              </a:custGeom>
              <a:solidFill>
                <a:srgbClr val="000000"/>
              </a:solidFill>
              <a:ln w="9525">
                <a:noFill/>
                <a:round/>
                <a:headEnd/>
                <a:tailEnd/>
              </a:ln>
            </p:spPr>
            <p:txBody>
              <a:bodyPr/>
              <a:lstStyle/>
              <a:p>
                <a:endParaRPr lang="es-ES"/>
              </a:p>
            </p:txBody>
          </p:sp>
          <p:sp>
            <p:nvSpPr>
              <p:cNvPr id="195596" name="Freeform 12"/>
              <p:cNvSpPr>
                <a:spLocks/>
              </p:cNvSpPr>
              <p:nvPr/>
            </p:nvSpPr>
            <p:spPr bwMode="auto">
              <a:xfrm>
                <a:off x="3935" y="3867"/>
                <a:ext cx="69" cy="128"/>
              </a:xfrm>
              <a:custGeom>
                <a:avLst/>
                <a:gdLst/>
                <a:ahLst/>
                <a:cxnLst>
                  <a:cxn ang="0">
                    <a:pos x="108" y="0"/>
                  </a:cxn>
                  <a:cxn ang="0">
                    <a:pos x="107" y="15"/>
                  </a:cxn>
                  <a:cxn ang="0">
                    <a:pos x="103" y="50"/>
                  </a:cxn>
                  <a:cxn ang="0">
                    <a:pos x="100" y="91"/>
                  </a:cxn>
                  <a:cxn ang="0">
                    <a:pos x="99" y="128"/>
                  </a:cxn>
                  <a:cxn ang="0">
                    <a:pos x="97" y="145"/>
                  </a:cxn>
                  <a:cxn ang="0">
                    <a:pos x="88" y="165"/>
                  </a:cxn>
                  <a:cxn ang="0">
                    <a:pos x="78" y="185"/>
                  </a:cxn>
                  <a:cxn ang="0">
                    <a:pos x="64" y="207"/>
                  </a:cxn>
                  <a:cxn ang="0">
                    <a:pos x="48" y="227"/>
                  </a:cxn>
                  <a:cxn ang="0">
                    <a:pos x="32" y="242"/>
                  </a:cxn>
                  <a:cxn ang="0">
                    <a:pos x="15" y="253"/>
                  </a:cxn>
                  <a:cxn ang="0">
                    <a:pos x="0" y="257"/>
                  </a:cxn>
                  <a:cxn ang="0">
                    <a:pos x="30" y="253"/>
                  </a:cxn>
                  <a:cxn ang="0">
                    <a:pos x="53" y="249"/>
                  </a:cxn>
                  <a:cxn ang="0">
                    <a:pos x="71" y="244"/>
                  </a:cxn>
                  <a:cxn ang="0">
                    <a:pos x="85" y="237"/>
                  </a:cxn>
                  <a:cxn ang="0">
                    <a:pos x="95" y="230"/>
                  </a:cxn>
                  <a:cxn ang="0">
                    <a:pos x="105" y="221"/>
                  </a:cxn>
                  <a:cxn ang="0">
                    <a:pos x="112" y="211"/>
                  </a:cxn>
                  <a:cxn ang="0">
                    <a:pos x="118" y="197"/>
                  </a:cxn>
                  <a:cxn ang="0">
                    <a:pos x="130" y="160"/>
                  </a:cxn>
                  <a:cxn ang="0">
                    <a:pos x="136" y="119"/>
                  </a:cxn>
                  <a:cxn ang="0">
                    <a:pos x="138" y="84"/>
                  </a:cxn>
                  <a:cxn ang="0">
                    <a:pos x="138" y="69"/>
                  </a:cxn>
                  <a:cxn ang="0">
                    <a:pos x="108" y="0"/>
                  </a:cxn>
                </a:cxnLst>
                <a:rect l="0" t="0" r="r" b="b"/>
                <a:pathLst>
                  <a:path w="138" h="257">
                    <a:moveTo>
                      <a:pt x="108" y="0"/>
                    </a:moveTo>
                    <a:lnTo>
                      <a:pt x="107" y="15"/>
                    </a:lnTo>
                    <a:lnTo>
                      <a:pt x="103" y="50"/>
                    </a:lnTo>
                    <a:lnTo>
                      <a:pt x="100" y="91"/>
                    </a:lnTo>
                    <a:lnTo>
                      <a:pt x="99" y="128"/>
                    </a:lnTo>
                    <a:lnTo>
                      <a:pt x="97" y="145"/>
                    </a:lnTo>
                    <a:lnTo>
                      <a:pt x="88" y="165"/>
                    </a:lnTo>
                    <a:lnTo>
                      <a:pt x="78" y="185"/>
                    </a:lnTo>
                    <a:lnTo>
                      <a:pt x="64" y="207"/>
                    </a:lnTo>
                    <a:lnTo>
                      <a:pt x="48" y="227"/>
                    </a:lnTo>
                    <a:lnTo>
                      <a:pt x="32" y="242"/>
                    </a:lnTo>
                    <a:lnTo>
                      <a:pt x="15" y="253"/>
                    </a:lnTo>
                    <a:lnTo>
                      <a:pt x="0" y="257"/>
                    </a:lnTo>
                    <a:lnTo>
                      <a:pt x="30" y="253"/>
                    </a:lnTo>
                    <a:lnTo>
                      <a:pt x="53" y="249"/>
                    </a:lnTo>
                    <a:lnTo>
                      <a:pt x="71" y="244"/>
                    </a:lnTo>
                    <a:lnTo>
                      <a:pt x="85" y="237"/>
                    </a:lnTo>
                    <a:lnTo>
                      <a:pt x="95" y="230"/>
                    </a:lnTo>
                    <a:lnTo>
                      <a:pt x="105" y="221"/>
                    </a:lnTo>
                    <a:lnTo>
                      <a:pt x="112" y="211"/>
                    </a:lnTo>
                    <a:lnTo>
                      <a:pt x="118" y="197"/>
                    </a:lnTo>
                    <a:lnTo>
                      <a:pt x="130" y="160"/>
                    </a:lnTo>
                    <a:lnTo>
                      <a:pt x="136" y="119"/>
                    </a:lnTo>
                    <a:lnTo>
                      <a:pt x="138" y="84"/>
                    </a:lnTo>
                    <a:lnTo>
                      <a:pt x="138" y="69"/>
                    </a:lnTo>
                    <a:lnTo>
                      <a:pt x="108" y="0"/>
                    </a:lnTo>
                    <a:close/>
                  </a:path>
                </a:pathLst>
              </a:custGeom>
              <a:solidFill>
                <a:srgbClr val="000000"/>
              </a:solidFill>
              <a:ln w="9525">
                <a:noFill/>
                <a:round/>
                <a:headEnd/>
                <a:tailEnd/>
              </a:ln>
            </p:spPr>
            <p:txBody>
              <a:bodyPr/>
              <a:lstStyle/>
              <a:p>
                <a:endParaRPr lang="es-ES"/>
              </a:p>
            </p:txBody>
          </p:sp>
        </p:grpSp>
        <p:grpSp>
          <p:nvGrpSpPr>
            <p:cNvPr id="195597" name="Group 13"/>
            <p:cNvGrpSpPr>
              <a:grpSpLocks/>
            </p:cNvGrpSpPr>
            <p:nvPr/>
          </p:nvGrpSpPr>
          <p:grpSpPr bwMode="auto">
            <a:xfrm>
              <a:off x="2543" y="2496"/>
              <a:ext cx="455" cy="477"/>
              <a:chOff x="3549" y="2372"/>
              <a:chExt cx="455" cy="477"/>
            </a:xfrm>
          </p:grpSpPr>
          <p:sp>
            <p:nvSpPr>
              <p:cNvPr id="195598" name="Freeform 14"/>
              <p:cNvSpPr>
                <a:spLocks/>
              </p:cNvSpPr>
              <p:nvPr/>
            </p:nvSpPr>
            <p:spPr bwMode="auto">
              <a:xfrm>
                <a:off x="3549" y="2372"/>
                <a:ext cx="421" cy="477"/>
              </a:xfrm>
              <a:custGeom>
                <a:avLst/>
                <a:gdLst/>
                <a:ahLst/>
                <a:cxnLst>
                  <a:cxn ang="0">
                    <a:pos x="346" y="2"/>
                  </a:cxn>
                  <a:cxn ang="0">
                    <a:pos x="370" y="0"/>
                  </a:cxn>
                  <a:cxn ang="0">
                    <a:pos x="404" y="1"/>
                  </a:cxn>
                  <a:cxn ang="0">
                    <a:pos x="445" y="5"/>
                  </a:cxn>
                  <a:cxn ang="0">
                    <a:pos x="487" y="9"/>
                  </a:cxn>
                  <a:cxn ang="0">
                    <a:pos x="526" y="16"/>
                  </a:cxn>
                  <a:cxn ang="0">
                    <a:pos x="559" y="24"/>
                  </a:cxn>
                  <a:cxn ang="0">
                    <a:pos x="581" y="35"/>
                  </a:cxn>
                  <a:cxn ang="0">
                    <a:pos x="586" y="52"/>
                  </a:cxn>
                  <a:cxn ang="0">
                    <a:pos x="568" y="80"/>
                  </a:cxn>
                  <a:cxn ang="0">
                    <a:pos x="531" y="109"/>
                  </a:cxn>
                  <a:cxn ang="0">
                    <a:pos x="487" y="139"/>
                  </a:cxn>
                  <a:cxn ang="0">
                    <a:pos x="503" y="162"/>
                  </a:cxn>
                  <a:cxn ang="0">
                    <a:pos x="566" y="188"/>
                  </a:cxn>
                  <a:cxn ang="0">
                    <a:pos x="612" y="221"/>
                  </a:cxn>
                  <a:cxn ang="0">
                    <a:pos x="645" y="259"/>
                  </a:cxn>
                  <a:cxn ang="0">
                    <a:pos x="669" y="299"/>
                  </a:cxn>
                  <a:cxn ang="0">
                    <a:pos x="684" y="339"/>
                  </a:cxn>
                  <a:cxn ang="0">
                    <a:pos x="693" y="375"/>
                  </a:cxn>
                  <a:cxn ang="0">
                    <a:pos x="700" y="406"/>
                  </a:cxn>
                  <a:cxn ang="0">
                    <a:pos x="708" y="432"/>
                  </a:cxn>
                  <a:cxn ang="0">
                    <a:pos x="727" y="464"/>
                  </a:cxn>
                  <a:cxn ang="0">
                    <a:pos x="753" y="503"/>
                  </a:cxn>
                  <a:cxn ang="0">
                    <a:pos x="783" y="552"/>
                  </a:cxn>
                  <a:cxn ang="0">
                    <a:pos x="811" y="607"/>
                  </a:cxn>
                  <a:cxn ang="0">
                    <a:pos x="833" y="668"/>
                  </a:cxn>
                  <a:cxn ang="0">
                    <a:pos x="843" y="735"/>
                  </a:cxn>
                  <a:cxn ang="0">
                    <a:pos x="837" y="807"/>
                  </a:cxn>
                  <a:cxn ang="0">
                    <a:pos x="820" y="859"/>
                  </a:cxn>
                  <a:cxn ang="0">
                    <a:pos x="797" y="884"/>
                  </a:cxn>
                  <a:cxn ang="0">
                    <a:pos x="762" y="906"/>
                  </a:cxn>
                  <a:cxn ang="0">
                    <a:pos x="718" y="922"/>
                  </a:cxn>
                  <a:cxn ang="0">
                    <a:pos x="666" y="935"/>
                  </a:cxn>
                  <a:cxn ang="0">
                    <a:pos x="608" y="945"/>
                  </a:cxn>
                  <a:cxn ang="0">
                    <a:pos x="546" y="951"/>
                  </a:cxn>
                  <a:cxn ang="0">
                    <a:pos x="480" y="953"/>
                  </a:cxn>
                  <a:cxn ang="0">
                    <a:pos x="414" y="953"/>
                  </a:cxn>
                  <a:cxn ang="0">
                    <a:pos x="348" y="951"/>
                  </a:cxn>
                  <a:cxn ang="0">
                    <a:pos x="285" y="945"/>
                  </a:cxn>
                  <a:cxn ang="0">
                    <a:pos x="226" y="937"/>
                  </a:cxn>
                  <a:cxn ang="0">
                    <a:pos x="172" y="928"/>
                  </a:cxn>
                  <a:cxn ang="0">
                    <a:pos x="125" y="917"/>
                  </a:cxn>
                  <a:cxn ang="0">
                    <a:pos x="88" y="904"/>
                  </a:cxn>
                  <a:cxn ang="0">
                    <a:pos x="61" y="890"/>
                  </a:cxn>
                  <a:cxn ang="0">
                    <a:pos x="27" y="842"/>
                  </a:cxn>
                  <a:cxn ang="0">
                    <a:pos x="0" y="723"/>
                  </a:cxn>
                  <a:cxn ang="0">
                    <a:pos x="13" y="586"/>
                  </a:cxn>
                  <a:cxn ang="0">
                    <a:pos x="73" y="471"/>
                  </a:cxn>
                  <a:cxn ang="0">
                    <a:pos x="137" y="425"/>
                  </a:cxn>
                  <a:cxn ang="0">
                    <a:pos x="160" y="396"/>
                  </a:cxn>
                  <a:cxn ang="0">
                    <a:pos x="182" y="355"/>
                  </a:cxn>
                  <a:cxn ang="0">
                    <a:pos x="204" y="307"/>
                  </a:cxn>
                  <a:cxn ang="0">
                    <a:pos x="229" y="259"/>
                  </a:cxn>
                  <a:cxn ang="0">
                    <a:pos x="263" y="214"/>
                  </a:cxn>
                  <a:cxn ang="0">
                    <a:pos x="307" y="177"/>
                  </a:cxn>
                  <a:cxn ang="0">
                    <a:pos x="364" y="153"/>
                  </a:cxn>
                  <a:cxn ang="0">
                    <a:pos x="395" y="121"/>
                  </a:cxn>
                  <a:cxn ang="0">
                    <a:pos x="371" y="74"/>
                  </a:cxn>
                  <a:cxn ang="0">
                    <a:pos x="346" y="35"/>
                  </a:cxn>
                  <a:cxn ang="0">
                    <a:pos x="334" y="9"/>
                  </a:cxn>
                </a:cxnLst>
                <a:rect l="0" t="0" r="r" b="b"/>
                <a:pathLst>
                  <a:path w="843" h="953">
                    <a:moveTo>
                      <a:pt x="339" y="4"/>
                    </a:moveTo>
                    <a:lnTo>
                      <a:pt x="346" y="2"/>
                    </a:lnTo>
                    <a:lnTo>
                      <a:pt x="356" y="1"/>
                    </a:lnTo>
                    <a:lnTo>
                      <a:pt x="370" y="0"/>
                    </a:lnTo>
                    <a:lnTo>
                      <a:pt x="386" y="0"/>
                    </a:lnTo>
                    <a:lnTo>
                      <a:pt x="404" y="1"/>
                    </a:lnTo>
                    <a:lnTo>
                      <a:pt x="424" y="2"/>
                    </a:lnTo>
                    <a:lnTo>
                      <a:pt x="445" y="5"/>
                    </a:lnTo>
                    <a:lnTo>
                      <a:pt x="465" y="6"/>
                    </a:lnTo>
                    <a:lnTo>
                      <a:pt x="487" y="9"/>
                    </a:lnTo>
                    <a:lnTo>
                      <a:pt x="507" y="13"/>
                    </a:lnTo>
                    <a:lnTo>
                      <a:pt x="526" y="16"/>
                    </a:lnTo>
                    <a:lnTo>
                      <a:pt x="544" y="20"/>
                    </a:lnTo>
                    <a:lnTo>
                      <a:pt x="559" y="24"/>
                    </a:lnTo>
                    <a:lnTo>
                      <a:pt x="571" y="30"/>
                    </a:lnTo>
                    <a:lnTo>
                      <a:pt x="581" y="35"/>
                    </a:lnTo>
                    <a:lnTo>
                      <a:pt x="585" y="40"/>
                    </a:lnTo>
                    <a:lnTo>
                      <a:pt x="586" y="52"/>
                    </a:lnTo>
                    <a:lnTo>
                      <a:pt x="581" y="66"/>
                    </a:lnTo>
                    <a:lnTo>
                      <a:pt x="568" y="80"/>
                    </a:lnTo>
                    <a:lnTo>
                      <a:pt x="551" y="95"/>
                    </a:lnTo>
                    <a:lnTo>
                      <a:pt x="531" y="109"/>
                    </a:lnTo>
                    <a:lnTo>
                      <a:pt x="509" y="124"/>
                    </a:lnTo>
                    <a:lnTo>
                      <a:pt x="487" y="139"/>
                    </a:lnTo>
                    <a:lnTo>
                      <a:pt x="467" y="153"/>
                    </a:lnTo>
                    <a:lnTo>
                      <a:pt x="503" y="162"/>
                    </a:lnTo>
                    <a:lnTo>
                      <a:pt x="537" y="174"/>
                    </a:lnTo>
                    <a:lnTo>
                      <a:pt x="566" y="188"/>
                    </a:lnTo>
                    <a:lnTo>
                      <a:pt x="590" y="204"/>
                    </a:lnTo>
                    <a:lnTo>
                      <a:pt x="612" y="221"/>
                    </a:lnTo>
                    <a:lnTo>
                      <a:pt x="630" y="240"/>
                    </a:lnTo>
                    <a:lnTo>
                      <a:pt x="645" y="259"/>
                    </a:lnTo>
                    <a:lnTo>
                      <a:pt x="658" y="279"/>
                    </a:lnTo>
                    <a:lnTo>
                      <a:pt x="669" y="299"/>
                    </a:lnTo>
                    <a:lnTo>
                      <a:pt x="677" y="319"/>
                    </a:lnTo>
                    <a:lnTo>
                      <a:pt x="684" y="339"/>
                    </a:lnTo>
                    <a:lnTo>
                      <a:pt x="690" y="358"/>
                    </a:lnTo>
                    <a:lnTo>
                      <a:pt x="693" y="375"/>
                    </a:lnTo>
                    <a:lnTo>
                      <a:pt x="698" y="392"/>
                    </a:lnTo>
                    <a:lnTo>
                      <a:pt x="700" y="406"/>
                    </a:lnTo>
                    <a:lnTo>
                      <a:pt x="704" y="419"/>
                    </a:lnTo>
                    <a:lnTo>
                      <a:pt x="708" y="432"/>
                    </a:lnTo>
                    <a:lnTo>
                      <a:pt x="716" y="447"/>
                    </a:lnTo>
                    <a:lnTo>
                      <a:pt x="727" y="464"/>
                    </a:lnTo>
                    <a:lnTo>
                      <a:pt x="739" y="482"/>
                    </a:lnTo>
                    <a:lnTo>
                      <a:pt x="753" y="503"/>
                    </a:lnTo>
                    <a:lnTo>
                      <a:pt x="768" y="526"/>
                    </a:lnTo>
                    <a:lnTo>
                      <a:pt x="783" y="552"/>
                    </a:lnTo>
                    <a:lnTo>
                      <a:pt x="798" y="578"/>
                    </a:lnTo>
                    <a:lnTo>
                      <a:pt x="811" y="607"/>
                    </a:lnTo>
                    <a:lnTo>
                      <a:pt x="824" y="637"/>
                    </a:lnTo>
                    <a:lnTo>
                      <a:pt x="833" y="668"/>
                    </a:lnTo>
                    <a:lnTo>
                      <a:pt x="840" y="701"/>
                    </a:lnTo>
                    <a:lnTo>
                      <a:pt x="843" y="735"/>
                    </a:lnTo>
                    <a:lnTo>
                      <a:pt x="843" y="770"/>
                    </a:lnTo>
                    <a:lnTo>
                      <a:pt x="837" y="807"/>
                    </a:lnTo>
                    <a:lnTo>
                      <a:pt x="827" y="845"/>
                    </a:lnTo>
                    <a:lnTo>
                      <a:pt x="820" y="859"/>
                    </a:lnTo>
                    <a:lnTo>
                      <a:pt x="810" y="873"/>
                    </a:lnTo>
                    <a:lnTo>
                      <a:pt x="797" y="884"/>
                    </a:lnTo>
                    <a:lnTo>
                      <a:pt x="781" y="896"/>
                    </a:lnTo>
                    <a:lnTo>
                      <a:pt x="762" y="906"/>
                    </a:lnTo>
                    <a:lnTo>
                      <a:pt x="741" y="914"/>
                    </a:lnTo>
                    <a:lnTo>
                      <a:pt x="718" y="922"/>
                    </a:lnTo>
                    <a:lnTo>
                      <a:pt x="693" y="929"/>
                    </a:lnTo>
                    <a:lnTo>
                      <a:pt x="666" y="935"/>
                    </a:lnTo>
                    <a:lnTo>
                      <a:pt x="638" y="941"/>
                    </a:lnTo>
                    <a:lnTo>
                      <a:pt x="608" y="945"/>
                    </a:lnTo>
                    <a:lnTo>
                      <a:pt x="577" y="948"/>
                    </a:lnTo>
                    <a:lnTo>
                      <a:pt x="546" y="951"/>
                    </a:lnTo>
                    <a:lnTo>
                      <a:pt x="514" y="952"/>
                    </a:lnTo>
                    <a:lnTo>
                      <a:pt x="480" y="953"/>
                    </a:lnTo>
                    <a:lnTo>
                      <a:pt x="447" y="953"/>
                    </a:lnTo>
                    <a:lnTo>
                      <a:pt x="414" y="953"/>
                    </a:lnTo>
                    <a:lnTo>
                      <a:pt x="381" y="952"/>
                    </a:lnTo>
                    <a:lnTo>
                      <a:pt x="348" y="951"/>
                    </a:lnTo>
                    <a:lnTo>
                      <a:pt x="316" y="948"/>
                    </a:lnTo>
                    <a:lnTo>
                      <a:pt x="285" y="945"/>
                    </a:lnTo>
                    <a:lnTo>
                      <a:pt x="255" y="942"/>
                    </a:lnTo>
                    <a:lnTo>
                      <a:pt x="226" y="937"/>
                    </a:lnTo>
                    <a:lnTo>
                      <a:pt x="198" y="933"/>
                    </a:lnTo>
                    <a:lnTo>
                      <a:pt x="172" y="928"/>
                    </a:lnTo>
                    <a:lnTo>
                      <a:pt x="148" y="922"/>
                    </a:lnTo>
                    <a:lnTo>
                      <a:pt x="125" y="917"/>
                    </a:lnTo>
                    <a:lnTo>
                      <a:pt x="105" y="911"/>
                    </a:lnTo>
                    <a:lnTo>
                      <a:pt x="88" y="904"/>
                    </a:lnTo>
                    <a:lnTo>
                      <a:pt x="73" y="897"/>
                    </a:lnTo>
                    <a:lnTo>
                      <a:pt x="61" y="890"/>
                    </a:lnTo>
                    <a:lnTo>
                      <a:pt x="52" y="882"/>
                    </a:lnTo>
                    <a:lnTo>
                      <a:pt x="27" y="842"/>
                    </a:lnTo>
                    <a:lnTo>
                      <a:pt x="10" y="788"/>
                    </a:lnTo>
                    <a:lnTo>
                      <a:pt x="0" y="723"/>
                    </a:lnTo>
                    <a:lnTo>
                      <a:pt x="2" y="654"/>
                    </a:lnTo>
                    <a:lnTo>
                      <a:pt x="13" y="586"/>
                    </a:lnTo>
                    <a:lnTo>
                      <a:pt x="36" y="523"/>
                    </a:lnTo>
                    <a:lnTo>
                      <a:pt x="73" y="471"/>
                    </a:lnTo>
                    <a:lnTo>
                      <a:pt x="124" y="434"/>
                    </a:lnTo>
                    <a:lnTo>
                      <a:pt x="137" y="425"/>
                    </a:lnTo>
                    <a:lnTo>
                      <a:pt x="150" y="412"/>
                    </a:lnTo>
                    <a:lnTo>
                      <a:pt x="160" y="396"/>
                    </a:lnTo>
                    <a:lnTo>
                      <a:pt x="172" y="377"/>
                    </a:lnTo>
                    <a:lnTo>
                      <a:pt x="182" y="355"/>
                    </a:lnTo>
                    <a:lnTo>
                      <a:pt x="193" y="332"/>
                    </a:lnTo>
                    <a:lnTo>
                      <a:pt x="204" y="307"/>
                    </a:lnTo>
                    <a:lnTo>
                      <a:pt x="216" y="283"/>
                    </a:lnTo>
                    <a:lnTo>
                      <a:pt x="229" y="259"/>
                    </a:lnTo>
                    <a:lnTo>
                      <a:pt x="246" y="236"/>
                    </a:lnTo>
                    <a:lnTo>
                      <a:pt x="263" y="214"/>
                    </a:lnTo>
                    <a:lnTo>
                      <a:pt x="284" y="194"/>
                    </a:lnTo>
                    <a:lnTo>
                      <a:pt x="307" y="177"/>
                    </a:lnTo>
                    <a:lnTo>
                      <a:pt x="334" y="162"/>
                    </a:lnTo>
                    <a:lnTo>
                      <a:pt x="364" y="153"/>
                    </a:lnTo>
                    <a:lnTo>
                      <a:pt x="400" y="147"/>
                    </a:lnTo>
                    <a:lnTo>
                      <a:pt x="395" y="121"/>
                    </a:lnTo>
                    <a:lnTo>
                      <a:pt x="385" y="97"/>
                    </a:lnTo>
                    <a:lnTo>
                      <a:pt x="371" y="74"/>
                    </a:lnTo>
                    <a:lnTo>
                      <a:pt x="357" y="53"/>
                    </a:lnTo>
                    <a:lnTo>
                      <a:pt x="346" y="35"/>
                    </a:lnTo>
                    <a:lnTo>
                      <a:pt x="337" y="21"/>
                    </a:lnTo>
                    <a:lnTo>
                      <a:pt x="334" y="9"/>
                    </a:lnTo>
                    <a:lnTo>
                      <a:pt x="339" y="4"/>
                    </a:lnTo>
                    <a:close/>
                  </a:path>
                </a:pathLst>
              </a:custGeom>
              <a:solidFill>
                <a:srgbClr val="000000"/>
              </a:solidFill>
              <a:ln w="9525">
                <a:noFill/>
                <a:round/>
                <a:headEnd/>
                <a:tailEnd/>
              </a:ln>
            </p:spPr>
            <p:txBody>
              <a:bodyPr/>
              <a:lstStyle/>
              <a:p>
                <a:endParaRPr lang="es-ES"/>
              </a:p>
            </p:txBody>
          </p:sp>
          <p:sp>
            <p:nvSpPr>
              <p:cNvPr id="195599" name="Freeform 15"/>
              <p:cNvSpPr>
                <a:spLocks/>
              </p:cNvSpPr>
              <p:nvPr/>
            </p:nvSpPr>
            <p:spPr bwMode="auto">
              <a:xfrm>
                <a:off x="3568" y="2386"/>
                <a:ext cx="384" cy="437"/>
              </a:xfrm>
              <a:custGeom>
                <a:avLst/>
                <a:gdLst/>
                <a:ahLst/>
                <a:cxnLst>
                  <a:cxn ang="0">
                    <a:pos x="248" y="220"/>
                  </a:cxn>
                  <a:cxn ang="0">
                    <a:pos x="216" y="268"/>
                  </a:cxn>
                  <a:cxn ang="0">
                    <a:pos x="186" y="331"/>
                  </a:cxn>
                  <a:cxn ang="0">
                    <a:pos x="149" y="390"/>
                  </a:cxn>
                  <a:cxn ang="0">
                    <a:pos x="101" y="435"/>
                  </a:cxn>
                  <a:cxn ang="0">
                    <a:pos x="53" y="496"/>
                  </a:cxn>
                  <a:cxn ang="0">
                    <a:pos x="17" y="569"/>
                  </a:cxn>
                  <a:cxn ang="0">
                    <a:pos x="0" y="643"/>
                  </a:cxn>
                  <a:cxn ang="0">
                    <a:pos x="7" y="710"/>
                  </a:cxn>
                  <a:cxn ang="0">
                    <a:pos x="23" y="765"/>
                  </a:cxn>
                  <a:cxn ang="0">
                    <a:pos x="51" y="810"/>
                  </a:cxn>
                  <a:cxn ang="0">
                    <a:pos x="99" y="843"/>
                  </a:cxn>
                  <a:cxn ang="0">
                    <a:pos x="156" y="860"/>
                  </a:cxn>
                  <a:cxn ang="0">
                    <a:pos x="217" y="868"/>
                  </a:cxn>
                  <a:cxn ang="0">
                    <a:pos x="293" y="873"/>
                  </a:cxn>
                  <a:cxn ang="0">
                    <a:pos x="377" y="873"/>
                  </a:cxn>
                  <a:cxn ang="0">
                    <a:pos x="463" y="868"/>
                  </a:cxn>
                  <a:cxn ang="0">
                    <a:pos x="545" y="860"/>
                  </a:cxn>
                  <a:cxn ang="0">
                    <a:pos x="614" y="846"/>
                  </a:cxn>
                  <a:cxn ang="0">
                    <a:pos x="665" y="829"/>
                  </a:cxn>
                  <a:cxn ang="0">
                    <a:pos x="705" y="797"/>
                  </a:cxn>
                  <a:cxn ang="0">
                    <a:pos x="745" y="753"/>
                  </a:cxn>
                  <a:cxn ang="0">
                    <a:pos x="767" y="708"/>
                  </a:cxn>
                  <a:cxn ang="0">
                    <a:pos x="762" y="655"/>
                  </a:cxn>
                  <a:cxn ang="0">
                    <a:pos x="727" y="595"/>
                  </a:cxn>
                  <a:cxn ang="0">
                    <a:pos x="683" y="533"/>
                  </a:cxn>
                  <a:cxn ang="0">
                    <a:pos x="643" y="471"/>
                  </a:cxn>
                  <a:cxn ang="0">
                    <a:pos x="617" y="412"/>
                  </a:cxn>
                  <a:cxn ang="0">
                    <a:pos x="613" y="368"/>
                  </a:cxn>
                  <a:cxn ang="0">
                    <a:pos x="607" y="336"/>
                  </a:cxn>
                  <a:cxn ang="0">
                    <a:pos x="593" y="300"/>
                  </a:cxn>
                  <a:cxn ang="0">
                    <a:pos x="574" y="264"/>
                  </a:cxn>
                  <a:cxn ang="0">
                    <a:pos x="547" y="229"/>
                  </a:cxn>
                  <a:cxn ang="0">
                    <a:pos x="513" y="197"/>
                  </a:cxn>
                  <a:cxn ang="0">
                    <a:pos x="470" y="170"/>
                  </a:cxn>
                  <a:cxn ang="0">
                    <a:pos x="419" y="153"/>
                  </a:cxn>
                  <a:cxn ang="0">
                    <a:pos x="393" y="144"/>
                  </a:cxn>
                  <a:cxn ang="0">
                    <a:pos x="401" y="125"/>
                  </a:cxn>
                  <a:cxn ang="0">
                    <a:pos x="416" y="98"/>
                  </a:cxn>
                  <a:cxn ang="0">
                    <a:pos x="439" y="74"/>
                  </a:cxn>
                  <a:cxn ang="0">
                    <a:pos x="465" y="60"/>
                  </a:cxn>
                  <a:cxn ang="0">
                    <a:pos x="490" y="45"/>
                  </a:cxn>
                  <a:cxn ang="0">
                    <a:pos x="494" y="28"/>
                  </a:cxn>
                  <a:cxn ang="0">
                    <a:pos x="463" y="13"/>
                  </a:cxn>
                  <a:cxn ang="0">
                    <a:pos x="394" y="2"/>
                  </a:cxn>
                  <a:cxn ang="0">
                    <a:pos x="358" y="1"/>
                  </a:cxn>
                  <a:cxn ang="0">
                    <a:pos x="358" y="14"/>
                  </a:cxn>
                  <a:cxn ang="0">
                    <a:pos x="378" y="44"/>
                  </a:cxn>
                  <a:cxn ang="0">
                    <a:pos x="400" y="90"/>
                  </a:cxn>
                  <a:cxn ang="0">
                    <a:pos x="386" y="131"/>
                  </a:cxn>
                  <a:cxn ang="0">
                    <a:pos x="345" y="167"/>
                  </a:cxn>
                  <a:cxn ang="0">
                    <a:pos x="293" y="194"/>
                  </a:cxn>
                </a:cxnLst>
                <a:rect l="0" t="0" r="r" b="b"/>
                <a:pathLst>
                  <a:path w="768" h="873">
                    <a:moveTo>
                      <a:pt x="266" y="206"/>
                    </a:moveTo>
                    <a:lnTo>
                      <a:pt x="248" y="220"/>
                    </a:lnTo>
                    <a:lnTo>
                      <a:pt x="232" y="242"/>
                    </a:lnTo>
                    <a:lnTo>
                      <a:pt x="216" y="268"/>
                    </a:lnTo>
                    <a:lnTo>
                      <a:pt x="202" y="299"/>
                    </a:lnTo>
                    <a:lnTo>
                      <a:pt x="186" y="331"/>
                    </a:lnTo>
                    <a:lnTo>
                      <a:pt x="168" y="361"/>
                    </a:lnTo>
                    <a:lnTo>
                      <a:pt x="149" y="390"/>
                    </a:lnTo>
                    <a:lnTo>
                      <a:pt x="126" y="412"/>
                    </a:lnTo>
                    <a:lnTo>
                      <a:pt x="101" y="435"/>
                    </a:lnTo>
                    <a:lnTo>
                      <a:pt x="76" y="463"/>
                    </a:lnTo>
                    <a:lnTo>
                      <a:pt x="53" y="496"/>
                    </a:lnTo>
                    <a:lnTo>
                      <a:pt x="34" y="531"/>
                    </a:lnTo>
                    <a:lnTo>
                      <a:pt x="17" y="569"/>
                    </a:lnTo>
                    <a:lnTo>
                      <a:pt x="5" y="607"/>
                    </a:lnTo>
                    <a:lnTo>
                      <a:pt x="0" y="643"/>
                    </a:lnTo>
                    <a:lnTo>
                      <a:pt x="2" y="678"/>
                    </a:lnTo>
                    <a:lnTo>
                      <a:pt x="7" y="710"/>
                    </a:lnTo>
                    <a:lnTo>
                      <a:pt x="14" y="739"/>
                    </a:lnTo>
                    <a:lnTo>
                      <a:pt x="23" y="765"/>
                    </a:lnTo>
                    <a:lnTo>
                      <a:pt x="35" y="788"/>
                    </a:lnTo>
                    <a:lnTo>
                      <a:pt x="51" y="810"/>
                    </a:lnTo>
                    <a:lnTo>
                      <a:pt x="72" y="828"/>
                    </a:lnTo>
                    <a:lnTo>
                      <a:pt x="99" y="843"/>
                    </a:lnTo>
                    <a:lnTo>
                      <a:pt x="134" y="855"/>
                    </a:lnTo>
                    <a:lnTo>
                      <a:pt x="156" y="860"/>
                    </a:lnTo>
                    <a:lnTo>
                      <a:pt x="185" y="864"/>
                    </a:lnTo>
                    <a:lnTo>
                      <a:pt x="217" y="868"/>
                    </a:lnTo>
                    <a:lnTo>
                      <a:pt x="254" y="870"/>
                    </a:lnTo>
                    <a:lnTo>
                      <a:pt x="293" y="873"/>
                    </a:lnTo>
                    <a:lnTo>
                      <a:pt x="334" y="873"/>
                    </a:lnTo>
                    <a:lnTo>
                      <a:pt x="377" y="873"/>
                    </a:lnTo>
                    <a:lnTo>
                      <a:pt x="421" y="870"/>
                    </a:lnTo>
                    <a:lnTo>
                      <a:pt x="463" y="868"/>
                    </a:lnTo>
                    <a:lnTo>
                      <a:pt x="506" y="864"/>
                    </a:lnTo>
                    <a:lnTo>
                      <a:pt x="545" y="860"/>
                    </a:lnTo>
                    <a:lnTo>
                      <a:pt x="582" y="854"/>
                    </a:lnTo>
                    <a:lnTo>
                      <a:pt x="614" y="846"/>
                    </a:lnTo>
                    <a:lnTo>
                      <a:pt x="643" y="838"/>
                    </a:lnTo>
                    <a:lnTo>
                      <a:pt x="665" y="829"/>
                    </a:lnTo>
                    <a:lnTo>
                      <a:pt x="681" y="818"/>
                    </a:lnTo>
                    <a:lnTo>
                      <a:pt x="705" y="797"/>
                    </a:lnTo>
                    <a:lnTo>
                      <a:pt x="727" y="775"/>
                    </a:lnTo>
                    <a:lnTo>
                      <a:pt x="745" y="753"/>
                    </a:lnTo>
                    <a:lnTo>
                      <a:pt x="759" y="731"/>
                    </a:lnTo>
                    <a:lnTo>
                      <a:pt x="767" y="708"/>
                    </a:lnTo>
                    <a:lnTo>
                      <a:pt x="768" y="683"/>
                    </a:lnTo>
                    <a:lnTo>
                      <a:pt x="762" y="655"/>
                    </a:lnTo>
                    <a:lnTo>
                      <a:pt x="748" y="626"/>
                    </a:lnTo>
                    <a:lnTo>
                      <a:pt x="727" y="595"/>
                    </a:lnTo>
                    <a:lnTo>
                      <a:pt x="705" y="564"/>
                    </a:lnTo>
                    <a:lnTo>
                      <a:pt x="683" y="533"/>
                    </a:lnTo>
                    <a:lnTo>
                      <a:pt x="661" y="502"/>
                    </a:lnTo>
                    <a:lnTo>
                      <a:pt x="643" y="471"/>
                    </a:lnTo>
                    <a:lnTo>
                      <a:pt x="628" y="441"/>
                    </a:lnTo>
                    <a:lnTo>
                      <a:pt x="617" y="412"/>
                    </a:lnTo>
                    <a:lnTo>
                      <a:pt x="614" y="383"/>
                    </a:lnTo>
                    <a:lnTo>
                      <a:pt x="613" y="368"/>
                    </a:lnTo>
                    <a:lnTo>
                      <a:pt x="611" y="353"/>
                    </a:lnTo>
                    <a:lnTo>
                      <a:pt x="607" y="336"/>
                    </a:lnTo>
                    <a:lnTo>
                      <a:pt x="601" y="319"/>
                    </a:lnTo>
                    <a:lnTo>
                      <a:pt x="593" y="300"/>
                    </a:lnTo>
                    <a:lnTo>
                      <a:pt x="585" y="282"/>
                    </a:lnTo>
                    <a:lnTo>
                      <a:pt x="574" y="264"/>
                    </a:lnTo>
                    <a:lnTo>
                      <a:pt x="561" y="246"/>
                    </a:lnTo>
                    <a:lnTo>
                      <a:pt x="547" y="229"/>
                    </a:lnTo>
                    <a:lnTo>
                      <a:pt x="530" y="212"/>
                    </a:lnTo>
                    <a:lnTo>
                      <a:pt x="513" y="197"/>
                    </a:lnTo>
                    <a:lnTo>
                      <a:pt x="492" y="183"/>
                    </a:lnTo>
                    <a:lnTo>
                      <a:pt x="470" y="170"/>
                    </a:lnTo>
                    <a:lnTo>
                      <a:pt x="446" y="161"/>
                    </a:lnTo>
                    <a:lnTo>
                      <a:pt x="419" y="153"/>
                    </a:lnTo>
                    <a:lnTo>
                      <a:pt x="392" y="147"/>
                    </a:lnTo>
                    <a:lnTo>
                      <a:pt x="393" y="144"/>
                    </a:lnTo>
                    <a:lnTo>
                      <a:pt x="396" y="137"/>
                    </a:lnTo>
                    <a:lnTo>
                      <a:pt x="401" y="125"/>
                    </a:lnTo>
                    <a:lnTo>
                      <a:pt x="408" y="112"/>
                    </a:lnTo>
                    <a:lnTo>
                      <a:pt x="416" y="98"/>
                    </a:lnTo>
                    <a:lnTo>
                      <a:pt x="426" y="85"/>
                    </a:lnTo>
                    <a:lnTo>
                      <a:pt x="439" y="74"/>
                    </a:lnTo>
                    <a:lnTo>
                      <a:pt x="452" y="66"/>
                    </a:lnTo>
                    <a:lnTo>
                      <a:pt x="465" y="60"/>
                    </a:lnTo>
                    <a:lnTo>
                      <a:pt x="479" y="52"/>
                    </a:lnTo>
                    <a:lnTo>
                      <a:pt x="490" y="45"/>
                    </a:lnTo>
                    <a:lnTo>
                      <a:pt x="495" y="36"/>
                    </a:lnTo>
                    <a:lnTo>
                      <a:pt x="494" y="28"/>
                    </a:lnTo>
                    <a:lnTo>
                      <a:pt x="485" y="21"/>
                    </a:lnTo>
                    <a:lnTo>
                      <a:pt x="463" y="13"/>
                    </a:lnTo>
                    <a:lnTo>
                      <a:pt x="429" y="7"/>
                    </a:lnTo>
                    <a:lnTo>
                      <a:pt x="394" y="2"/>
                    </a:lnTo>
                    <a:lnTo>
                      <a:pt x="371" y="0"/>
                    </a:lnTo>
                    <a:lnTo>
                      <a:pt x="358" y="1"/>
                    </a:lnTo>
                    <a:lnTo>
                      <a:pt x="355" y="6"/>
                    </a:lnTo>
                    <a:lnTo>
                      <a:pt x="358" y="14"/>
                    </a:lnTo>
                    <a:lnTo>
                      <a:pt x="366" y="26"/>
                    </a:lnTo>
                    <a:lnTo>
                      <a:pt x="378" y="44"/>
                    </a:lnTo>
                    <a:lnTo>
                      <a:pt x="392" y="66"/>
                    </a:lnTo>
                    <a:lnTo>
                      <a:pt x="400" y="90"/>
                    </a:lnTo>
                    <a:lnTo>
                      <a:pt x="398" y="112"/>
                    </a:lnTo>
                    <a:lnTo>
                      <a:pt x="386" y="131"/>
                    </a:lnTo>
                    <a:lnTo>
                      <a:pt x="368" y="150"/>
                    </a:lnTo>
                    <a:lnTo>
                      <a:pt x="345" y="167"/>
                    </a:lnTo>
                    <a:lnTo>
                      <a:pt x="319" y="182"/>
                    </a:lnTo>
                    <a:lnTo>
                      <a:pt x="293" y="194"/>
                    </a:lnTo>
                    <a:lnTo>
                      <a:pt x="266" y="206"/>
                    </a:lnTo>
                    <a:close/>
                  </a:path>
                </a:pathLst>
              </a:custGeom>
              <a:solidFill>
                <a:srgbClr val="000080"/>
              </a:solidFill>
              <a:ln w="9525">
                <a:noFill/>
                <a:round/>
                <a:headEnd/>
                <a:tailEnd/>
              </a:ln>
            </p:spPr>
            <p:txBody>
              <a:bodyPr/>
              <a:lstStyle/>
              <a:p>
                <a:endParaRPr lang="es-ES"/>
              </a:p>
            </p:txBody>
          </p:sp>
          <p:sp>
            <p:nvSpPr>
              <p:cNvPr id="195600" name="Freeform 16"/>
              <p:cNvSpPr>
                <a:spLocks/>
              </p:cNvSpPr>
              <p:nvPr/>
            </p:nvSpPr>
            <p:spPr bwMode="auto">
              <a:xfrm>
                <a:off x="3778" y="2492"/>
                <a:ext cx="59" cy="59"/>
              </a:xfrm>
              <a:custGeom>
                <a:avLst/>
                <a:gdLst/>
                <a:ahLst/>
                <a:cxnLst>
                  <a:cxn ang="0">
                    <a:pos x="74" y="5"/>
                  </a:cxn>
                  <a:cxn ang="0">
                    <a:pos x="82" y="10"/>
                  </a:cxn>
                  <a:cxn ang="0">
                    <a:pos x="92" y="17"/>
                  </a:cxn>
                  <a:cxn ang="0">
                    <a:pos x="101" y="27"/>
                  </a:cxn>
                  <a:cxn ang="0">
                    <a:pos x="109" y="39"/>
                  </a:cxn>
                  <a:cxn ang="0">
                    <a:pos x="115" y="54"/>
                  </a:cxn>
                  <a:cxn ang="0">
                    <a:pos x="118" y="72"/>
                  </a:cxn>
                  <a:cxn ang="0">
                    <a:pos x="118" y="93"/>
                  </a:cxn>
                  <a:cxn ang="0">
                    <a:pos x="115" y="118"/>
                  </a:cxn>
                  <a:cxn ang="0">
                    <a:pos x="103" y="85"/>
                  </a:cxn>
                  <a:cxn ang="0">
                    <a:pos x="88" y="61"/>
                  </a:cxn>
                  <a:cxn ang="0">
                    <a:pos x="72" y="42"/>
                  </a:cxn>
                  <a:cxn ang="0">
                    <a:pos x="55" y="31"/>
                  </a:cxn>
                  <a:cxn ang="0">
                    <a:pos x="38" y="24"/>
                  </a:cxn>
                  <a:cxn ang="0">
                    <a:pos x="23" y="19"/>
                  </a:cxn>
                  <a:cxn ang="0">
                    <a:pos x="10" y="17"/>
                  </a:cxn>
                  <a:cxn ang="0">
                    <a:pos x="2" y="16"/>
                  </a:cxn>
                  <a:cxn ang="0">
                    <a:pos x="0" y="13"/>
                  </a:cxn>
                  <a:cxn ang="0">
                    <a:pos x="3" y="10"/>
                  </a:cxn>
                  <a:cxn ang="0">
                    <a:pos x="10" y="6"/>
                  </a:cxn>
                  <a:cxn ang="0">
                    <a:pos x="21" y="3"/>
                  </a:cxn>
                  <a:cxn ang="0">
                    <a:pos x="34" y="1"/>
                  </a:cxn>
                  <a:cxn ang="0">
                    <a:pos x="48" y="0"/>
                  </a:cxn>
                  <a:cxn ang="0">
                    <a:pos x="62" y="1"/>
                  </a:cxn>
                  <a:cxn ang="0">
                    <a:pos x="74" y="5"/>
                  </a:cxn>
                </a:cxnLst>
                <a:rect l="0" t="0" r="r" b="b"/>
                <a:pathLst>
                  <a:path w="118" h="118">
                    <a:moveTo>
                      <a:pt x="74" y="5"/>
                    </a:moveTo>
                    <a:lnTo>
                      <a:pt x="82" y="10"/>
                    </a:lnTo>
                    <a:lnTo>
                      <a:pt x="92" y="17"/>
                    </a:lnTo>
                    <a:lnTo>
                      <a:pt x="101" y="27"/>
                    </a:lnTo>
                    <a:lnTo>
                      <a:pt x="109" y="39"/>
                    </a:lnTo>
                    <a:lnTo>
                      <a:pt x="115" y="54"/>
                    </a:lnTo>
                    <a:lnTo>
                      <a:pt x="118" y="72"/>
                    </a:lnTo>
                    <a:lnTo>
                      <a:pt x="118" y="93"/>
                    </a:lnTo>
                    <a:lnTo>
                      <a:pt x="115" y="118"/>
                    </a:lnTo>
                    <a:lnTo>
                      <a:pt x="103" y="85"/>
                    </a:lnTo>
                    <a:lnTo>
                      <a:pt x="88" y="61"/>
                    </a:lnTo>
                    <a:lnTo>
                      <a:pt x="72" y="42"/>
                    </a:lnTo>
                    <a:lnTo>
                      <a:pt x="55" y="31"/>
                    </a:lnTo>
                    <a:lnTo>
                      <a:pt x="38" y="24"/>
                    </a:lnTo>
                    <a:lnTo>
                      <a:pt x="23" y="19"/>
                    </a:lnTo>
                    <a:lnTo>
                      <a:pt x="10" y="17"/>
                    </a:lnTo>
                    <a:lnTo>
                      <a:pt x="2" y="16"/>
                    </a:lnTo>
                    <a:lnTo>
                      <a:pt x="0" y="13"/>
                    </a:lnTo>
                    <a:lnTo>
                      <a:pt x="3" y="10"/>
                    </a:lnTo>
                    <a:lnTo>
                      <a:pt x="10" y="6"/>
                    </a:lnTo>
                    <a:lnTo>
                      <a:pt x="21" y="3"/>
                    </a:lnTo>
                    <a:lnTo>
                      <a:pt x="34" y="1"/>
                    </a:lnTo>
                    <a:lnTo>
                      <a:pt x="48" y="0"/>
                    </a:lnTo>
                    <a:lnTo>
                      <a:pt x="62" y="1"/>
                    </a:lnTo>
                    <a:lnTo>
                      <a:pt x="74" y="5"/>
                    </a:lnTo>
                    <a:close/>
                  </a:path>
                </a:pathLst>
              </a:custGeom>
              <a:solidFill>
                <a:srgbClr val="FFFFFF"/>
              </a:solidFill>
              <a:ln w="9525">
                <a:noFill/>
                <a:round/>
                <a:headEnd/>
                <a:tailEnd/>
              </a:ln>
            </p:spPr>
            <p:txBody>
              <a:bodyPr/>
              <a:lstStyle/>
              <a:p>
                <a:endParaRPr lang="es-ES"/>
              </a:p>
            </p:txBody>
          </p:sp>
          <p:sp>
            <p:nvSpPr>
              <p:cNvPr id="195601" name="Freeform 17"/>
              <p:cNvSpPr>
                <a:spLocks/>
              </p:cNvSpPr>
              <p:nvPr/>
            </p:nvSpPr>
            <p:spPr bwMode="auto">
              <a:xfrm>
                <a:off x="3841" y="2380"/>
                <a:ext cx="40" cy="39"/>
              </a:xfrm>
              <a:custGeom>
                <a:avLst/>
                <a:gdLst/>
                <a:ahLst/>
                <a:cxnLst>
                  <a:cxn ang="0">
                    <a:pos x="50" y="0"/>
                  </a:cxn>
                  <a:cxn ang="0">
                    <a:pos x="47" y="17"/>
                  </a:cxn>
                  <a:cxn ang="0">
                    <a:pos x="42" y="32"/>
                  </a:cxn>
                  <a:cxn ang="0">
                    <a:pos x="34" y="46"/>
                  </a:cxn>
                  <a:cxn ang="0">
                    <a:pos x="26" y="58"/>
                  </a:cxn>
                  <a:cxn ang="0">
                    <a:pos x="16" y="67"/>
                  </a:cxn>
                  <a:cxn ang="0">
                    <a:pos x="8" y="73"/>
                  </a:cxn>
                  <a:cxn ang="0">
                    <a:pos x="3" y="77"/>
                  </a:cxn>
                  <a:cxn ang="0">
                    <a:pos x="0" y="79"/>
                  </a:cxn>
                  <a:cxn ang="0">
                    <a:pos x="50" y="79"/>
                  </a:cxn>
                  <a:cxn ang="0">
                    <a:pos x="80" y="39"/>
                  </a:cxn>
                  <a:cxn ang="0">
                    <a:pos x="50" y="0"/>
                  </a:cxn>
                </a:cxnLst>
                <a:rect l="0" t="0" r="r" b="b"/>
                <a:pathLst>
                  <a:path w="80" h="79">
                    <a:moveTo>
                      <a:pt x="50" y="0"/>
                    </a:moveTo>
                    <a:lnTo>
                      <a:pt x="47" y="17"/>
                    </a:lnTo>
                    <a:lnTo>
                      <a:pt x="42" y="32"/>
                    </a:lnTo>
                    <a:lnTo>
                      <a:pt x="34" y="46"/>
                    </a:lnTo>
                    <a:lnTo>
                      <a:pt x="26" y="58"/>
                    </a:lnTo>
                    <a:lnTo>
                      <a:pt x="16" y="67"/>
                    </a:lnTo>
                    <a:lnTo>
                      <a:pt x="8" y="73"/>
                    </a:lnTo>
                    <a:lnTo>
                      <a:pt x="3" y="77"/>
                    </a:lnTo>
                    <a:lnTo>
                      <a:pt x="0" y="79"/>
                    </a:lnTo>
                    <a:lnTo>
                      <a:pt x="50" y="79"/>
                    </a:lnTo>
                    <a:lnTo>
                      <a:pt x="80" y="39"/>
                    </a:lnTo>
                    <a:lnTo>
                      <a:pt x="50" y="0"/>
                    </a:lnTo>
                    <a:close/>
                  </a:path>
                </a:pathLst>
              </a:custGeom>
              <a:solidFill>
                <a:srgbClr val="000000"/>
              </a:solidFill>
              <a:ln w="9525">
                <a:noFill/>
                <a:round/>
                <a:headEnd/>
                <a:tailEnd/>
              </a:ln>
            </p:spPr>
            <p:txBody>
              <a:bodyPr/>
              <a:lstStyle/>
              <a:p>
                <a:endParaRPr lang="es-ES"/>
              </a:p>
            </p:txBody>
          </p:sp>
          <p:sp>
            <p:nvSpPr>
              <p:cNvPr id="195602" name="Freeform 18"/>
              <p:cNvSpPr>
                <a:spLocks/>
              </p:cNvSpPr>
              <p:nvPr/>
            </p:nvSpPr>
            <p:spPr bwMode="auto">
              <a:xfrm>
                <a:off x="3935" y="2715"/>
                <a:ext cx="69" cy="128"/>
              </a:xfrm>
              <a:custGeom>
                <a:avLst/>
                <a:gdLst/>
                <a:ahLst/>
                <a:cxnLst>
                  <a:cxn ang="0">
                    <a:pos x="108" y="0"/>
                  </a:cxn>
                  <a:cxn ang="0">
                    <a:pos x="107" y="15"/>
                  </a:cxn>
                  <a:cxn ang="0">
                    <a:pos x="103" y="50"/>
                  </a:cxn>
                  <a:cxn ang="0">
                    <a:pos x="100" y="91"/>
                  </a:cxn>
                  <a:cxn ang="0">
                    <a:pos x="99" y="128"/>
                  </a:cxn>
                  <a:cxn ang="0">
                    <a:pos x="97" y="145"/>
                  </a:cxn>
                  <a:cxn ang="0">
                    <a:pos x="88" y="165"/>
                  </a:cxn>
                  <a:cxn ang="0">
                    <a:pos x="78" y="185"/>
                  </a:cxn>
                  <a:cxn ang="0">
                    <a:pos x="64" y="207"/>
                  </a:cxn>
                  <a:cxn ang="0">
                    <a:pos x="48" y="227"/>
                  </a:cxn>
                  <a:cxn ang="0">
                    <a:pos x="32" y="242"/>
                  </a:cxn>
                  <a:cxn ang="0">
                    <a:pos x="15" y="253"/>
                  </a:cxn>
                  <a:cxn ang="0">
                    <a:pos x="0" y="257"/>
                  </a:cxn>
                  <a:cxn ang="0">
                    <a:pos x="30" y="253"/>
                  </a:cxn>
                  <a:cxn ang="0">
                    <a:pos x="53" y="249"/>
                  </a:cxn>
                  <a:cxn ang="0">
                    <a:pos x="71" y="244"/>
                  </a:cxn>
                  <a:cxn ang="0">
                    <a:pos x="85" y="237"/>
                  </a:cxn>
                  <a:cxn ang="0">
                    <a:pos x="95" y="230"/>
                  </a:cxn>
                  <a:cxn ang="0">
                    <a:pos x="105" y="221"/>
                  </a:cxn>
                  <a:cxn ang="0">
                    <a:pos x="112" y="211"/>
                  </a:cxn>
                  <a:cxn ang="0">
                    <a:pos x="118" y="197"/>
                  </a:cxn>
                  <a:cxn ang="0">
                    <a:pos x="130" y="160"/>
                  </a:cxn>
                  <a:cxn ang="0">
                    <a:pos x="136" y="119"/>
                  </a:cxn>
                  <a:cxn ang="0">
                    <a:pos x="138" y="84"/>
                  </a:cxn>
                  <a:cxn ang="0">
                    <a:pos x="138" y="69"/>
                  </a:cxn>
                  <a:cxn ang="0">
                    <a:pos x="108" y="0"/>
                  </a:cxn>
                </a:cxnLst>
                <a:rect l="0" t="0" r="r" b="b"/>
                <a:pathLst>
                  <a:path w="138" h="257">
                    <a:moveTo>
                      <a:pt x="108" y="0"/>
                    </a:moveTo>
                    <a:lnTo>
                      <a:pt x="107" y="15"/>
                    </a:lnTo>
                    <a:lnTo>
                      <a:pt x="103" y="50"/>
                    </a:lnTo>
                    <a:lnTo>
                      <a:pt x="100" y="91"/>
                    </a:lnTo>
                    <a:lnTo>
                      <a:pt x="99" y="128"/>
                    </a:lnTo>
                    <a:lnTo>
                      <a:pt x="97" y="145"/>
                    </a:lnTo>
                    <a:lnTo>
                      <a:pt x="88" y="165"/>
                    </a:lnTo>
                    <a:lnTo>
                      <a:pt x="78" y="185"/>
                    </a:lnTo>
                    <a:lnTo>
                      <a:pt x="64" y="207"/>
                    </a:lnTo>
                    <a:lnTo>
                      <a:pt x="48" y="227"/>
                    </a:lnTo>
                    <a:lnTo>
                      <a:pt x="32" y="242"/>
                    </a:lnTo>
                    <a:lnTo>
                      <a:pt x="15" y="253"/>
                    </a:lnTo>
                    <a:lnTo>
                      <a:pt x="0" y="257"/>
                    </a:lnTo>
                    <a:lnTo>
                      <a:pt x="30" y="253"/>
                    </a:lnTo>
                    <a:lnTo>
                      <a:pt x="53" y="249"/>
                    </a:lnTo>
                    <a:lnTo>
                      <a:pt x="71" y="244"/>
                    </a:lnTo>
                    <a:lnTo>
                      <a:pt x="85" y="237"/>
                    </a:lnTo>
                    <a:lnTo>
                      <a:pt x="95" y="230"/>
                    </a:lnTo>
                    <a:lnTo>
                      <a:pt x="105" y="221"/>
                    </a:lnTo>
                    <a:lnTo>
                      <a:pt x="112" y="211"/>
                    </a:lnTo>
                    <a:lnTo>
                      <a:pt x="118" y="197"/>
                    </a:lnTo>
                    <a:lnTo>
                      <a:pt x="130" y="160"/>
                    </a:lnTo>
                    <a:lnTo>
                      <a:pt x="136" y="119"/>
                    </a:lnTo>
                    <a:lnTo>
                      <a:pt x="138" y="84"/>
                    </a:lnTo>
                    <a:lnTo>
                      <a:pt x="138" y="69"/>
                    </a:lnTo>
                    <a:lnTo>
                      <a:pt x="108" y="0"/>
                    </a:lnTo>
                    <a:close/>
                  </a:path>
                </a:pathLst>
              </a:custGeom>
              <a:solidFill>
                <a:srgbClr val="000000"/>
              </a:solidFill>
              <a:ln w="9525">
                <a:noFill/>
                <a:round/>
                <a:headEnd/>
                <a:tailEnd/>
              </a:ln>
            </p:spPr>
            <p:txBody>
              <a:bodyPr/>
              <a:lstStyle/>
              <a:p>
                <a:endParaRPr lang="es-ES"/>
              </a:p>
            </p:txBody>
          </p:sp>
        </p:grpSp>
        <p:grpSp>
          <p:nvGrpSpPr>
            <p:cNvPr id="195603" name="Group 19"/>
            <p:cNvGrpSpPr>
              <a:grpSpLocks/>
            </p:cNvGrpSpPr>
            <p:nvPr/>
          </p:nvGrpSpPr>
          <p:grpSpPr bwMode="auto">
            <a:xfrm>
              <a:off x="2351" y="2304"/>
              <a:ext cx="455" cy="477"/>
              <a:chOff x="3549" y="1364"/>
              <a:chExt cx="455" cy="477"/>
            </a:xfrm>
          </p:grpSpPr>
          <p:sp>
            <p:nvSpPr>
              <p:cNvPr id="195604" name="Freeform 20"/>
              <p:cNvSpPr>
                <a:spLocks/>
              </p:cNvSpPr>
              <p:nvPr/>
            </p:nvSpPr>
            <p:spPr bwMode="auto">
              <a:xfrm>
                <a:off x="3549" y="1364"/>
                <a:ext cx="421" cy="477"/>
              </a:xfrm>
              <a:custGeom>
                <a:avLst/>
                <a:gdLst/>
                <a:ahLst/>
                <a:cxnLst>
                  <a:cxn ang="0">
                    <a:pos x="346" y="2"/>
                  </a:cxn>
                  <a:cxn ang="0">
                    <a:pos x="370" y="0"/>
                  </a:cxn>
                  <a:cxn ang="0">
                    <a:pos x="404" y="1"/>
                  </a:cxn>
                  <a:cxn ang="0">
                    <a:pos x="445" y="5"/>
                  </a:cxn>
                  <a:cxn ang="0">
                    <a:pos x="487" y="9"/>
                  </a:cxn>
                  <a:cxn ang="0">
                    <a:pos x="526" y="16"/>
                  </a:cxn>
                  <a:cxn ang="0">
                    <a:pos x="559" y="24"/>
                  </a:cxn>
                  <a:cxn ang="0">
                    <a:pos x="581" y="35"/>
                  </a:cxn>
                  <a:cxn ang="0">
                    <a:pos x="586" y="52"/>
                  </a:cxn>
                  <a:cxn ang="0">
                    <a:pos x="568" y="80"/>
                  </a:cxn>
                  <a:cxn ang="0">
                    <a:pos x="531" y="109"/>
                  </a:cxn>
                  <a:cxn ang="0">
                    <a:pos x="487" y="139"/>
                  </a:cxn>
                  <a:cxn ang="0">
                    <a:pos x="503" y="162"/>
                  </a:cxn>
                  <a:cxn ang="0">
                    <a:pos x="566" y="188"/>
                  </a:cxn>
                  <a:cxn ang="0">
                    <a:pos x="612" y="221"/>
                  </a:cxn>
                  <a:cxn ang="0">
                    <a:pos x="645" y="259"/>
                  </a:cxn>
                  <a:cxn ang="0">
                    <a:pos x="669" y="299"/>
                  </a:cxn>
                  <a:cxn ang="0">
                    <a:pos x="684" y="339"/>
                  </a:cxn>
                  <a:cxn ang="0">
                    <a:pos x="693" y="375"/>
                  </a:cxn>
                  <a:cxn ang="0">
                    <a:pos x="700" y="406"/>
                  </a:cxn>
                  <a:cxn ang="0">
                    <a:pos x="708" y="432"/>
                  </a:cxn>
                  <a:cxn ang="0">
                    <a:pos x="727" y="464"/>
                  </a:cxn>
                  <a:cxn ang="0">
                    <a:pos x="753" y="503"/>
                  </a:cxn>
                  <a:cxn ang="0">
                    <a:pos x="783" y="552"/>
                  </a:cxn>
                  <a:cxn ang="0">
                    <a:pos x="811" y="607"/>
                  </a:cxn>
                  <a:cxn ang="0">
                    <a:pos x="833" y="668"/>
                  </a:cxn>
                  <a:cxn ang="0">
                    <a:pos x="843" y="735"/>
                  </a:cxn>
                  <a:cxn ang="0">
                    <a:pos x="837" y="807"/>
                  </a:cxn>
                  <a:cxn ang="0">
                    <a:pos x="820" y="859"/>
                  </a:cxn>
                  <a:cxn ang="0">
                    <a:pos x="797" y="884"/>
                  </a:cxn>
                  <a:cxn ang="0">
                    <a:pos x="762" y="906"/>
                  </a:cxn>
                  <a:cxn ang="0">
                    <a:pos x="718" y="922"/>
                  </a:cxn>
                  <a:cxn ang="0">
                    <a:pos x="666" y="935"/>
                  </a:cxn>
                  <a:cxn ang="0">
                    <a:pos x="608" y="945"/>
                  </a:cxn>
                  <a:cxn ang="0">
                    <a:pos x="546" y="951"/>
                  </a:cxn>
                  <a:cxn ang="0">
                    <a:pos x="480" y="953"/>
                  </a:cxn>
                  <a:cxn ang="0">
                    <a:pos x="414" y="953"/>
                  </a:cxn>
                  <a:cxn ang="0">
                    <a:pos x="348" y="951"/>
                  </a:cxn>
                  <a:cxn ang="0">
                    <a:pos x="285" y="945"/>
                  </a:cxn>
                  <a:cxn ang="0">
                    <a:pos x="226" y="937"/>
                  </a:cxn>
                  <a:cxn ang="0">
                    <a:pos x="172" y="928"/>
                  </a:cxn>
                  <a:cxn ang="0">
                    <a:pos x="125" y="917"/>
                  </a:cxn>
                  <a:cxn ang="0">
                    <a:pos x="88" y="904"/>
                  </a:cxn>
                  <a:cxn ang="0">
                    <a:pos x="61" y="890"/>
                  </a:cxn>
                  <a:cxn ang="0">
                    <a:pos x="27" y="842"/>
                  </a:cxn>
                  <a:cxn ang="0">
                    <a:pos x="0" y="723"/>
                  </a:cxn>
                  <a:cxn ang="0">
                    <a:pos x="13" y="586"/>
                  </a:cxn>
                  <a:cxn ang="0">
                    <a:pos x="73" y="471"/>
                  </a:cxn>
                  <a:cxn ang="0">
                    <a:pos x="137" y="425"/>
                  </a:cxn>
                  <a:cxn ang="0">
                    <a:pos x="160" y="396"/>
                  </a:cxn>
                  <a:cxn ang="0">
                    <a:pos x="182" y="355"/>
                  </a:cxn>
                  <a:cxn ang="0">
                    <a:pos x="204" y="307"/>
                  </a:cxn>
                  <a:cxn ang="0">
                    <a:pos x="229" y="259"/>
                  </a:cxn>
                  <a:cxn ang="0">
                    <a:pos x="263" y="214"/>
                  </a:cxn>
                  <a:cxn ang="0">
                    <a:pos x="307" y="177"/>
                  </a:cxn>
                  <a:cxn ang="0">
                    <a:pos x="364" y="153"/>
                  </a:cxn>
                  <a:cxn ang="0">
                    <a:pos x="395" y="121"/>
                  </a:cxn>
                  <a:cxn ang="0">
                    <a:pos x="371" y="74"/>
                  </a:cxn>
                  <a:cxn ang="0">
                    <a:pos x="346" y="35"/>
                  </a:cxn>
                  <a:cxn ang="0">
                    <a:pos x="334" y="9"/>
                  </a:cxn>
                </a:cxnLst>
                <a:rect l="0" t="0" r="r" b="b"/>
                <a:pathLst>
                  <a:path w="843" h="953">
                    <a:moveTo>
                      <a:pt x="339" y="4"/>
                    </a:moveTo>
                    <a:lnTo>
                      <a:pt x="346" y="2"/>
                    </a:lnTo>
                    <a:lnTo>
                      <a:pt x="356" y="1"/>
                    </a:lnTo>
                    <a:lnTo>
                      <a:pt x="370" y="0"/>
                    </a:lnTo>
                    <a:lnTo>
                      <a:pt x="386" y="0"/>
                    </a:lnTo>
                    <a:lnTo>
                      <a:pt x="404" y="1"/>
                    </a:lnTo>
                    <a:lnTo>
                      <a:pt x="424" y="2"/>
                    </a:lnTo>
                    <a:lnTo>
                      <a:pt x="445" y="5"/>
                    </a:lnTo>
                    <a:lnTo>
                      <a:pt x="465" y="6"/>
                    </a:lnTo>
                    <a:lnTo>
                      <a:pt x="487" y="9"/>
                    </a:lnTo>
                    <a:lnTo>
                      <a:pt x="507" y="13"/>
                    </a:lnTo>
                    <a:lnTo>
                      <a:pt x="526" y="16"/>
                    </a:lnTo>
                    <a:lnTo>
                      <a:pt x="544" y="20"/>
                    </a:lnTo>
                    <a:lnTo>
                      <a:pt x="559" y="24"/>
                    </a:lnTo>
                    <a:lnTo>
                      <a:pt x="571" y="30"/>
                    </a:lnTo>
                    <a:lnTo>
                      <a:pt x="581" y="35"/>
                    </a:lnTo>
                    <a:lnTo>
                      <a:pt x="585" y="40"/>
                    </a:lnTo>
                    <a:lnTo>
                      <a:pt x="586" y="52"/>
                    </a:lnTo>
                    <a:lnTo>
                      <a:pt x="581" y="66"/>
                    </a:lnTo>
                    <a:lnTo>
                      <a:pt x="568" y="80"/>
                    </a:lnTo>
                    <a:lnTo>
                      <a:pt x="551" y="95"/>
                    </a:lnTo>
                    <a:lnTo>
                      <a:pt x="531" y="109"/>
                    </a:lnTo>
                    <a:lnTo>
                      <a:pt x="509" y="124"/>
                    </a:lnTo>
                    <a:lnTo>
                      <a:pt x="487" y="139"/>
                    </a:lnTo>
                    <a:lnTo>
                      <a:pt x="467" y="153"/>
                    </a:lnTo>
                    <a:lnTo>
                      <a:pt x="503" y="162"/>
                    </a:lnTo>
                    <a:lnTo>
                      <a:pt x="537" y="174"/>
                    </a:lnTo>
                    <a:lnTo>
                      <a:pt x="566" y="188"/>
                    </a:lnTo>
                    <a:lnTo>
                      <a:pt x="590" y="204"/>
                    </a:lnTo>
                    <a:lnTo>
                      <a:pt x="612" y="221"/>
                    </a:lnTo>
                    <a:lnTo>
                      <a:pt x="630" y="240"/>
                    </a:lnTo>
                    <a:lnTo>
                      <a:pt x="645" y="259"/>
                    </a:lnTo>
                    <a:lnTo>
                      <a:pt x="658" y="279"/>
                    </a:lnTo>
                    <a:lnTo>
                      <a:pt x="669" y="299"/>
                    </a:lnTo>
                    <a:lnTo>
                      <a:pt x="677" y="319"/>
                    </a:lnTo>
                    <a:lnTo>
                      <a:pt x="684" y="339"/>
                    </a:lnTo>
                    <a:lnTo>
                      <a:pt x="690" y="358"/>
                    </a:lnTo>
                    <a:lnTo>
                      <a:pt x="693" y="375"/>
                    </a:lnTo>
                    <a:lnTo>
                      <a:pt x="698" y="392"/>
                    </a:lnTo>
                    <a:lnTo>
                      <a:pt x="700" y="406"/>
                    </a:lnTo>
                    <a:lnTo>
                      <a:pt x="704" y="419"/>
                    </a:lnTo>
                    <a:lnTo>
                      <a:pt x="708" y="432"/>
                    </a:lnTo>
                    <a:lnTo>
                      <a:pt x="716" y="447"/>
                    </a:lnTo>
                    <a:lnTo>
                      <a:pt x="727" y="464"/>
                    </a:lnTo>
                    <a:lnTo>
                      <a:pt x="739" y="482"/>
                    </a:lnTo>
                    <a:lnTo>
                      <a:pt x="753" y="503"/>
                    </a:lnTo>
                    <a:lnTo>
                      <a:pt x="768" y="526"/>
                    </a:lnTo>
                    <a:lnTo>
                      <a:pt x="783" y="552"/>
                    </a:lnTo>
                    <a:lnTo>
                      <a:pt x="798" y="578"/>
                    </a:lnTo>
                    <a:lnTo>
                      <a:pt x="811" y="607"/>
                    </a:lnTo>
                    <a:lnTo>
                      <a:pt x="824" y="637"/>
                    </a:lnTo>
                    <a:lnTo>
                      <a:pt x="833" y="668"/>
                    </a:lnTo>
                    <a:lnTo>
                      <a:pt x="840" y="701"/>
                    </a:lnTo>
                    <a:lnTo>
                      <a:pt x="843" y="735"/>
                    </a:lnTo>
                    <a:lnTo>
                      <a:pt x="843" y="770"/>
                    </a:lnTo>
                    <a:lnTo>
                      <a:pt x="837" y="807"/>
                    </a:lnTo>
                    <a:lnTo>
                      <a:pt x="827" y="845"/>
                    </a:lnTo>
                    <a:lnTo>
                      <a:pt x="820" y="859"/>
                    </a:lnTo>
                    <a:lnTo>
                      <a:pt x="810" y="873"/>
                    </a:lnTo>
                    <a:lnTo>
                      <a:pt x="797" y="884"/>
                    </a:lnTo>
                    <a:lnTo>
                      <a:pt x="781" y="896"/>
                    </a:lnTo>
                    <a:lnTo>
                      <a:pt x="762" y="906"/>
                    </a:lnTo>
                    <a:lnTo>
                      <a:pt x="741" y="914"/>
                    </a:lnTo>
                    <a:lnTo>
                      <a:pt x="718" y="922"/>
                    </a:lnTo>
                    <a:lnTo>
                      <a:pt x="693" y="929"/>
                    </a:lnTo>
                    <a:lnTo>
                      <a:pt x="666" y="935"/>
                    </a:lnTo>
                    <a:lnTo>
                      <a:pt x="638" y="941"/>
                    </a:lnTo>
                    <a:lnTo>
                      <a:pt x="608" y="945"/>
                    </a:lnTo>
                    <a:lnTo>
                      <a:pt x="577" y="948"/>
                    </a:lnTo>
                    <a:lnTo>
                      <a:pt x="546" y="951"/>
                    </a:lnTo>
                    <a:lnTo>
                      <a:pt x="514" y="952"/>
                    </a:lnTo>
                    <a:lnTo>
                      <a:pt x="480" y="953"/>
                    </a:lnTo>
                    <a:lnTo>
                      <a:pt x="447" y="953"/>
                    </a:lnTo>
                    <a:lnTo>
                      <a:pt x="414" y="953"/>
                    </a:lnTo>
                    <a:lnTo>
                      <a:pt x="381" y="952"/>
                    </a:lnTo>
                    <a:lnTo>
                      <a:pt x="348" y="951"/>
                    </a:lnTo>
                    <a:lnTo>
                      <a:pt x="316" y="948"/>
                    </a:lnTo>
                    <a:lnTo>
                      <a:pt x="285" y="945"/>
                    </a:lnTo>
                    <a:lnTo>
                      <a:pt x="255" y="942"/>
                    </a:lnTo>
                    <a:lnTo>
                      <a:pt x="226" y="937"/>
                    </a:lnTo>
                    <a:lnTo>
                      <a:pt x="198" y="933"/>
                    </a:lnTo>
                    <a:lnTo>
                      <a:pt x="172" y="928"/>
                    </a:lnTo>
                    <a:lnTo>
                      <a:pt x="148" y="922"/>
                    </a:lnTo>
                    <a:lnTo>
                      <a:pt x="125" y="917"/>
                    </a:lnTo>
                    <a:lnTo>
                      <a:pt x="105" y="911"/>
                    </a:lnTo>
                    <a:lnTo>
                      <a:pt x="88" y="904"/>
                    </a:lnTo>
                    <a:lnTo>
                      <a:pt x="73" y="897"/>
                    </a:lnTo>
                    <a:lnTo>
                      <a:pt x="61" y="890"/>
                    </a:lnTo>
                    <a:lnTo>
                      <a:pt x="52" y="882"/>
                    </a:lnTo>
                    <a:lnTo>
                      <a:pt x="27" y="842"/>
                    </a:lnTo>
                    <a:lnTo>
                      <a:pt x="10" y="788"/>
                    </a:lnTo>
                    <a:lnTo>
                      <a:pt x="0" y="723"/>
                    </a:lnTo>
                    <a:lnTo>
                      <a:pt x="2" y="654"/>
                    </a:lnTo>
                    <a:lnTo>
                      <a:pt x="13" y="586"/>
                    </a:lnTo>
                    <a:lnTo>
                      <a:pt x="36" y="523"/>
                    </a:lnTo>
                    <a:lnTo>
                      <a:pt x="73" y="471"/>
                    </a:lnTo>
                    <a:lnTo>
                      <a:pt x="124" y="434"/>
                    </a:lnTo>
                    <a:lnTo>
                      <a:pt x="137" y="425"/>
                    </a:lnTo>
                    <a:lnTo>
                      <a:pt x="150" y="412"/>
                    </a:lnTo>
                    <a:lnTo>
                      <a:pt x="160" y="396"/>
                    </a:lnTo>
                    <a:lnTo>
                      <a:pt x="172" y="377"/>
                    </a:lnTo>
                    <a:lnTo>
                      <a:pt x="182" y="355"/>
                    </a:lnTo>
                    <a:lnTo>
                      <a:pt x="193" y="332"/>
                    </a:lnTo>
                    <a:lnTo>
                      <a:pt x="204" y="307"/>
                    </a:lnTo>
                    <a:lnTo>
                      <a:pt x="216" y="283"/>
                    </a:lnTo>
                    <a:lnTo>
                      <a:pt x="229" y="259"/>
                    </a:lnTo>
                    <a:lnTo>
                      <a:pt x="246" y="236"/>
                    </a:lnTo>
                    <a:lnTo>
                      <a:pt x="263" y="214"/>
                    </a:lnTo>
                    <a:lnTo>
                      <a:pt x="284" y="194"/>
                    </a:lnTo>
                    <a:lnTo>
                      <a:pt x="307" y="177"/>
                    </a:lnTo>
                    <a:lnTo>
                      <a:pt x="334" y="162"/>
                    </a:lnTo>
                    <a:lnTo>
                      <a:pt x="364" y="153"/>
                    </a:lnTo>
                    <a:lnTo>
                      <a:pt x="400" y="147"/>
                    </a:lnTo>
                    <a:lnTo>
                      <a:pt x="395" y="121"/>
                    </a:lnTo>
                    <a:lnTo>
                      <a:pt x="385" y="97"/>
                    </a:lnTo>
                    <a:lnTo>
                      <a:pt x="371" y="74"/>
                    </a:lnTo>
                    <a:lnTo>
                      <a:pt x="357" y="53"/>
                    </a:lnTo>
                    <a:lnTo>
                      <a:pt x="346" y="35"/>
                    </a:lnTo>
                    <a:lnTo>
                      <a:pt x="337" y="21"/>
                    </a:lnTo>
                    <a:lnTo>
                      <a:pt x="334" y="9"/>
                    </a:lnTo>
                    <a:lnTo>
                      <a:pt x="339" y="4"/>
                    </a:lnTo>
                    <a:close/>
                  </a:path>
                </a:pathLst>
              </a:custGeom>
              <a:solidFill>
                <a:srgbClr val="000000"/>
              </a:solidFill>
              <a:ln w="9525">
                <a:noFill/>
                <a:round/>
                <a:headEnd/>
                <a:tailEnd/>
              </a:ln>
            </p:spPr>
            <p:txBody>
              <a:bodyPr/>
              <a:lstStyle/>
              <a:p>
                <a:endParaRPr lang="es-ES"/>
              </a:p>
            </p:txBody>
          </p:sp>
          <p:sp>
            <p:nvSpPr>
              <p:cNvPr id="195605" name="Freeform 21"/>
              <p:cNvSpPr>
                <a:spLocks/>
              </p:cNvSpPr>
              <p:nvPr/>
            </p:nvSpPr>
            <p:spPr bwMode="auto">
              <a:xfrm>
                <a:off x="3568" y="1378"/>
                <a:ext cx="384" cy="437"/>
              </a:xfrm>
              <a:custGeom>
                <a:avLst/>
                <a:gdLst/>
                <a:ahLst/>
                <a:cxnLst>
                  <a:cxn ang="0">
                    <a:pos x="248" y="220"/>
                  </a:cxn>
                  <a:cxn ang="0">
                    <a:pos x="216" y="268"/>
                  </a:cxn>
                  <a:cxn ang="0">
                    <a:pos x="186" y="331"/>
                  </a:cxn>
                  <a:cxn ang="0">
                    <a:pos x="149" y="390"/>
                  </a:cxn>
                  <a:cxn ang="0">
                    <a:pos x="101" y="435"/>
                  </a:cxn>
                  <a:cxn ang="0">
                    <a:pos x="53" y="496"/>
                  </a:cxn>
                  <a:cxn ang="0">
                    <a:pos x="17" y="569"/>
                  </a:cxn>
                  <a:cxn ang="0">
                    <a:pos x="0" y="643"/>
                  </a:cxn>
                  <a:cxn ang="0">
                    <a:pos x="7" y="710"/>
                  </a:cxn>
                  <a:cxn ang="0">
                    <a:pos x="23" y="765"/>
                  </a:cxn>
                  <a:cxn ang="0">
                    <a:pos x="51" y="810"/>
                  </a:cxn>
                  <a:cxn ang="0">
                    <a:pos x="99" y="843"/>
                  </a:cxn>
                  <a:cxn ang="0">
                    <a:pos x="156" y="860"/>
                  </a:cxn>
                  <a:cxn ang="0">
                    <a:pos x="217" y="868"/>
                  </a:cxn>
                  <a:cxn ang="0">
                    <a:pos x="293" y="873"/>
                  </a:cxn>
                  <a:cxn ang="0">
                    <a:pos x="377" y="873"/>
                  </a:cxn>
                  <a:cxn ang="0">
                    <a:pos x="463" y="868"/>
                  </a:cxn>
                  <a:cxn ang="0">
                    <a:pos x="545" y="860"/>
                  </a:cxn>
                  <a:cxn ang="0">
                    <a:pos x="614" y="846"/>
                  </a:cxn>
                  <a:cxn ang="0">
                    <a:pos x="665" y="829"/>
                  </a:cxn>
                  <a:cxn ang="0">
                    <a:pos x="705" y="797"/>
                  </a:cxn>
                  <a:cxn ang="0">
                    <a:pos x="745" y="753"/>
                  </a:cxn>
                  <a:cxn ang="0">
                    <a:pos x="767" y="708"/>
                  </a:cxn>
                  <a:cxn ang="0">
                    <a:pos x="762" y="655"/>
                  </a:cxn>
                  <a:cxn ang="0">
                    <a:pos x="727" y="595"/>
                  </a:cxn>
                  <a:cxn ang="0">
                    <a:pos x="683" y="533"/>
                  </a:cxn>
                  <a:cxn ang="0">
                    <a:pos x="643" y="471"/>
                  </a:cxn>
                  <a:cxn ang="0">
                    <a:pos x="617" y="412"/>
                  </a:cxn>
                  <a:cxn ang="0">
                    <a:pos x="613" y="368"/>
                  </a:cxn>
                  <a:cxn ang="0">
                    <a:pos x="607" y="336"/>
                  </a:cxn>
                  <a:cxn ang="0">
                    <a:pos x="593" y="300"/>
                  </a:cxn>
                  <a:cxn ang="0">
                    <a:pos x="574" y="264"/>
                  </a:cxn>
                  <a:cxn ang="0">
                    <a:pos x="547" y="229"/>
                  </a:cxn>
                  <a:cxn ang="0">
                    <a:pos x="513" y="197"/>
                  </a:cxn>
                  <a:cxn ang="0">
                    <a:pos x="470" y="170"/>
                  </a:cxn>
                  <a:cxn ang="0">
                    <a:pos x="419" y="153"/>
                  </a:cxn>
                  <a:cxn ang="0">
                    <a:pos x="393" y="144"/>
                  </a:cxn>
                  <a:cxn ang="0">
                    <a:pos x="401" y="125"/>
                  </a:cxn>
                  <a:cxn ang="0">
                    <a:pos x="416" y="98"/>
                  </a:cxn>
                  <a:cxn ang="0">
                    <a:pos x="439" y="74"/>
                  </a:cxn>
                  <a:cxn ang="0">
                    <a:pos x="465" y="60"/>
                  </a:cxn>
                  <a:cxn ang="0">
                    <a:pos x="490" y="45"/>
                  </a:cxn>
                  <a:cxn ang="0">
                    <a:pos x="494" y="28"/>
                  </a:cxn>
                  <a:cxn ang="0">
                    <a:pos x="463" y="13"/>
                  </a:cxn>
                  <a:cxn ang="0">
                    <a:pos x="394" y="2"/>
                  </a:cxn>
                  <a:cxn ang="0">
                    <a:pos x="358" y="1"/>
                  </a:cxn>
                  <a:cxn ang="0">
                    <a:pos x="358" y="14"/>
                  </a:cxn>
                  <a:cxn ang="0">
                    <a:pos x="378" y="44"/>
                  </a:cxn>
                  <a:cxn ang="0">
                    <a:pos x="400" y="90"/>
                  </a:cxn>
                  <a:cxn ang="0">
                    <a:pos x="386" y="131"/>
                  </a:cxn>
                  <a:cxn ang="0">
                    <a:pos x="345" y="167"/>
                  </a:cxn>
                  <a:cxn ang="0">
                    <a:pos x="293" y="194"/>
                  </a:cxn>
                </a:cxnLst>
                <a:rect l="0" t="0" r="r" b="b"/>
                <a:pathLst>
                  <a:path w="768" h="873">
                    <a:moveTo>
                      <a:pt x="266" y="206"/>
                    </a:moveTo>
                    <a:lnTo>
                      <a:pt x="248" y="220"/>
                    </a:lnTo>
                    <a:lnTo>
                      <a:pt x="232" y="242"/>
                    </a:lnTo>
                    <a:lnTo>
                      <a:pt x="216" y="268"/>
                    </a:lnTo>
                    <a:lnTo>
                      <a:pt x="202" y="299"/>
                    </a:lnTo>
                    <a:lnTo>
                      <a:pt x="186" y="331"/>
                    </a:lnTo>
                    <a:lnTo>
                      <a:pt x="168" y="361"/>
                    </a:lnTo>
                    <a:lnTo>
                      <a:pt x="149" y="390"/>
                    </a:lnTo>
                    <a:lnTo>
                      <a:pt x="126" y="412"/>
                    </a:lnTo>
                    <a:lnTo>
                      <a:pt x="101" y="435"/>
                    </a:lnTo>
                    <a:lnTo>
                      <a:pt x="76" y="463"/>
                    </a:lnTo>
                    <a:lnTo>
                      <a:pt x="53" y="496"/>
                    </a:lnTo>
                    <a:lnTo>
                      <a:pt x="34" y="531"/>
                    </a:lnTo>
                    <a:lnTo>
                      <a:pt x="17" y="569"/>
                    </a:lnTo>
                    <a:lnTo>
                      <a:pt x="5" y="607"/>
                    </a:lnTo>
                    <a:lnTo>
                      <a:pt x="0" y="643"/>
                    </a:lnTo>
                    <a:lnTo>
                      <a:pt x="2" y="678"/>
                    </a:lnTo>
                    <a:lnTo>
                      <a:pt x="7" y="710"/>
                    </a:lnTo>
                    <a:lnTo>
                      <a:pt x="14" y="739"/>
                    </a:lnTo>
                    <a:lnTo>
                      <a:pt x="23" y="765"/>
                    </a:lnTo>
                    <a:lnTo>
                      <a:pt x="35" y="788"/>
                    </a:lnTo>
                    <a:lnTo>
                      <a:pt x="51" y="810"/>
                    </a:lnTo>
                    <a:lnTo>
                      <a:pt x="72" y="828"/>
                    </a:lnTo>
                    <a:lnTo>
                      <a:pt x="99" y="843"/>
                    </a:lnTo>
                    <a:lnTo>
                      <a:pt x="134" y="855"/>
                    </a:lnTo>
                    <a:lnTo>
                      <a:pt x="156" y="860"/>
                    </a:lnTo>
                    <a:lnTo>
                      <a:pt x="185" y="864"/>
                    </a:lnTo>
                    <a:lnTo>
                      <a:pt x="217" y="868"/>
                    </a:lnTo>
                    <a:lnTo>
                      <a:pt x="254" y="870"/>
                    </a:lnTo>
                    <a:lnTo>
                      <a:pt x="293" y="873"/>
                    </a:lnTo>
                    <a:lnTo>
                      <a:pt x="334" y="873"/>
                    </a:lnTo>
                    <a:lnTo>
                      <a:pt x="377" y="873"/>
                    </a:lnTo>
                    <a:lnTo>
                      <a:pt x="421" y="870"/>
                    </a:lnTo>
                    <a:lnTo>
                      <a:pt x="463" y="868"/>
                    </a:lnTo>
                    <a:lnTo>
                      <a:pt x="506" y="864"/>
                    </a:lnTo>
                    <a:lnTo>
                      <a:pt x="545" y="860"/>
                    </a:lnTo>
                    <a:lnTo>
                      <a:pt x="582" y="854"/>
                    </a:lnTo>
                    <a:lnTo>
                      <a:pt x="614" y="846"/>
                    </a:lnTo>
                    <a:lnTo>
                      <a:pt x="643" y="838"/>
                    </a:lnTo>
                    <a:lnTo>
                      <a:pt x="665" y="829"/>
                    </a:lnTo>
                    <a:lnTo>
                      <a:pt x="681" y="818"/>
                    </a:lnTo>
                    <a:lnTo>
                      <a:pt x="705" y="797"/>
                    </a:lnTo>
                    <a:lnTo>
                      <a:pt x="727" y="775"/>
                    </a:lnTo>
                    <a:lnTo>
                      <a:pt x="745" y="753"/>
                    </a:lnTo>
                    <a:lnTo>
                      <a:pt x="759" y="731"/>
                    </a:lnTo>
                    <a:lnTo>
                      <a:pt x="767" y="708"/>
                    </a:lnTo>
                    <a:lnTo>
                      <a:pt x="768" y="683"/>
                    </a:lnTo>
                    <a:lnTo>
                      <a:pt x="762" y="655"/>
                    </a:lnTo>
                    <a:lnTo>
                      <a:pt x="748" y="626"/>
                    </a:lnTo>
                    <a:lnTo>
                      <a:pt x="727" y="595"/>
                    </a:lnTo>
                    <a:lnTo>
                      <a:pt x="705" y="564"/>
                    </a:lnTo>
                    <a:lnTo>
                      <a:pt x="683" y="533"/>
                    </a:lnTo>
                    <a:lnTo>
                      <a:pt x="661" y="502"/>
                    </a:lnTo>
                    <a:lnTo>
                      <a:pt x="643" y="471"/>
                    </a:lnTo>
                    <a:lnTo>
                      <a:pt x="628" y="441"/>
                    </a:lnTo>
                    <a:lnTo>
                      <a:pt x="617" y="412"/>
                    </a:lnTo>
                    <a:lnTo>
                      <a:pt x="614" y="383"/>
                    </a:lnTo>
                    <a:lnTo>
                      <a:pt x="613" y="368"/>
                    </a:lnTo>
                    <a:lnTo>
                      <a:pt x="611" y="353"/>
                    </a:lnTo>
                    <a:lnTo>
                      <a:pt x="607" y="336"/>
                    </a:lnTo>
                    <a:lnTo>
                      <a:pt x="601" y="319"/>
                    </a:lnTo>
                    <a:lnTo>
                      <a:pt x="593" y="300"/>
                    </a:lnTo>
                    <a:lnTo>
                      <a:pt x="585" y="282"/>
                    </a:lnTo>
                    <a:lnTo>
                      <a:pt x="574" y="264"/>
                    </a:lnTo>
                    <a:lnTo>
                      <a:pt x="561" y="246"/>
                    </a:lnTo>
                    <a:lnTo>
                      <a:pt x="547" y="229"/>
                    </a:lnTo>
                    <a:lnTo>
                      <a:pt x="530" y="212"/>
                    </a:lnTo>
                    <a:lnTo>
                      <a:pt x="513" y="197"/>
                    </a:lnTo>
                    <a:lnTo>
                      <a:pt x="492" y="183"/>
                    </a:lnTo>
                    <a:lnTo>
                      <a:pt x="470" y="170"/>
                    </a:lnTo>
                    <a:lnTo>
                      <a:pt x="446" y="161"/>
                    </a:lnTo>
                    <a:lnTo>
                      <a:pt x="419" y="153"/>
                    </a:lnTo>
                    <a:lnTo>
                      <a:pt x="392" y="147"/>
                    </a:lnTo>
                    <a:lnTo>
                      <a:pt x="393" y="144"/>
                    </a:lnTo>
                    <a:lnTo>
                      <a:pt x="396" y="137"/>
                    </a:lnTo>
                    <a:lnTo>
                      <a:pt x="401" y="125"/>
                    </a:lnTo>
                    <a:lnTo>
                      <a:pt x="408" y="112"/>
                    </a:lnTo>
                    <a:lnTo>
                      <a:pt x="416" y="98"/>
                    </a:lnTo>
                    <a:lnTo>
                      <a:pt x="426" y="85"/>
                    </a:lnTo>
                    <a:lnTo>
                      <a:pt x="439" y="74"/>
                    </a:lnTo>
                    <a:lnTo>
                      <a:pt x="452" y="66"/>
                    </a:lnTo>
                    <a:lnTo>
                      <a:pt x="465" y="60"/>
                    </a:lnTo>
                    <a:lnTo>
                      <a:pt x="479" y="52"/>
                    </a:lnTo>
                    <a:lnTo>
                      <a:pt x="490" y="45"/>
                    </a:lnTo>
                    <a:lnTo>
                      <a:pt x="495" y="36"/>
                    </a:lnTo>
                    <a:lnTo>
                      <a:pt x="494" y="28"/>
                    </a:lnTo>
                    <a:lnTo>
                      <a:pt x="485" y="21"/>
                    </a:lnTo>
                    <a:lnTo>
                      <a:pt x="463" y="13"/>
                    </a:lnTo>
                    <a:lnTo>
                      <a:pt x="429" y="7"/>
                    </a:lnTo>
                    <a:lnTo>
                      <a:pt x="394" y="2"/>
                    </a:lnTo>
                    <a:lnTo>
                      <a:pt x="371" y="0"/>
                    </a:lnTo>
                    <a:lnTo>
                      <a:pt x="358" y="1"/>
                    </a:lnTo>
                    <a:lnTo>
                      <a:pt x="355" y="6"/>
                    </a:lnTo>
                    <a:lnTo>
                      <a:pt x="358" y="14"/>
                    </a:lnTo>
                    <a:lnTo>
                      <a:pt x="366" y="26"/>
                    </a:lnTo>
                    <a:lnTo>
                      <a:pt x="378" y="44"/>
                    </a:lnTo>
                    <a:lnTo>
                      <a:pt x="392" y="66"/>
                    </a:lnTo>
                    <a:lnTo>
                      <a:pt x="400" y="90"/>
                    </a:lnTo>
                    <a:lnTo>
                      <a:pt x="398" y="112"/>
                    </a:lnTo>
                    <a:lnTo>
                      <a:pt x="386" y="131"/>
                    </a:lnTo>
                    <a:lnTo>
                      <a:pt x="368" y="150"/>
                    </a:lnTo>
                    <a:lnTo>
                      <a:pt x="345" y="167"/>
                    </a:lnTo>
                    <a:lnTo>
                      <a:pt x="319" y="182"/>
                    </a:lnTo>
                    <a:lnTo>
                      <a:pt x="293" y="194"/>
                    </a:lnTo>
                    <a:lnTo>
                      <a:pt x="266" y="206"/>
                    </a:lnTo>
                    <a:close/>
                  </a:path>
                </a:pathLst>
              </a:custGeom>
              <a:solidFill>
                <a:schemeClr val="accent1"/>
              </a:solidFill>
              <a:ln w="9525">
                <a:noFill/>
                <a:round/>
                <a:headEnd/>
                <a:tailEnd/>
              </a:ln>
            </p:spPr>
            <p:txBody>
              <a:bodyPr/>
              <a:lstStyle/>
              <a:p>
                <a:endParaRPr lang="es-ES"/>
              </a:p>
            </p:txBody>
          </p:sp>
          <p:sp>
            <p:nvSpPr>
              <p:cNvPr id="195606" name="Freeform 22"/>
              <p:cNvSpPr>
                <a:spLocks/>
              </p:cNvSpPr>
              <p:nvPr/>
            </p:nvSpPr>
            <p:spPr bwMode="auto">
              <a:xfrm>
                <a:off x="3778" y="1484"/>
                <a:ext cx="59" cy="59"/>
              </a:xfrm>
              <a:custGeom>
                <a:avLst/>
                <a:gdLst/>
                <a:ahLst/>
                <a:cxnLst>
                  <a:cxn ang="0">
                    <a:pos x="74" y="5"/>
                  </a:cxn>
                  <a:cxn ang="0">
                    <a:pos x="82" y="10"/>
                  </a:cxn>
                  <a:cxn ang="0">
                    <a:pos x="92" y="17"/>
                  </a:cxn>
                  <a:cxn ang="0">
                    <a:pos x="101" y="27"/>
                  </a:cxn>
                  <a:cxn ang="0">
                    <a:pos x="109" y="39"/>
                  </a:cxn>
                  <a:cxn ang="0">
                    <a:pos x="115" y="54"/>
                  </a:cxn>
                  <a:cxn ang="0">
                    <a:pos x="118" y="72"/>
                  </a:cxn>
                  <a:cxn ang="0">
                    <a:pos x="118" y="93"/>
                  </a:cxn>
                  <a:cxn ang="0">
                    <a:pos x="115" y="118"/>
                  </a:cxn>
                  <a:cxn ang="0">
                    <a:pos x="103" y="85"/>
                  </a:cxn>
                  <a:cxn ang="0">
                    <a:pos x="88" y="61"/>
                  </a:cxn>
                  <a:cxn ang="0">
                    <a:pos x="72" y="42"/>
                  </a:cxn>
                  <a:cxn ang="0">
                    <a:pos x="55" y="31"/>
                  </a:cxn>
                  <a:cxn ang="0">
                    <a:pos x="38" y="24"/>
                  </a:cxn>
                  <a:cxn ang="0">
                    <a:pos x="23" y="19"/>
                  </a:cxn>
                  <a:cxn ang="0">
                    <a:pos x="10" y="17"/>
                  </a:cxn>
                  <a:cxn ang="0">
                    <a:pos x="2" y="16"/>
                  </a:cxn>
                  <a:cxn ang="0">
                    <a:pos x="0" y="13"/>
                  </a:cxn>
                  <a:cxn ang="0">
                    <a:pos x="3" y="10"/>
                  </a:cxn>
                  <a:cxn ang="0">
                    <a:pos x="10" y="6"/>
                  </a:cxn>
                  <a:cxn ang="0">
                    <a:pos x="21" y="3"/>
                  </a:cxn>
                  <a:cxn ang="0">
                    <a:pos x="34" y="1"/>
                  </a:cxn>
                  <a:cxn ang="0">
                    <a:pos x="48" y="0"/>
                  </a:cxn>
                  <a:cxn ang="0">
                    <a:pos x="62" y="1"/>
                  </a:cxn>
                  <a:cxn ang="0">
                    <a:pos x="74" y="5"/>
                  </a:cxn>
                </a:cxnLst>
                <a:rect l="0" t="0" r="r" b="b"/>
                <a:pathLst>
                  <a:path w="118" h="118">
                    <a:moveTo>
                      <a:pt x="74" y="5"/>
                    </a:moveTo>
                    <a:lnTo>
                      <a:pt x="82" y="10"/>
                    </a:lnTo>
                    <a:lnTo>
                      <a:pt x="92" y="17"/>
                    </a:lnTo>
                    <a:lnTo>
                      <a:pt x="101" y="27"/>
                    </a:lnTo>
                    <a:lnTo>
                      <a:pt x="109" y="39"/>
                    </a:lnTo>
                    <a:lnTo>
                      <a:pt x="115" y="54"/>
                    </a:lnTo>
                    <a:lnTo>
                      <a:pt x="118" y="72"/>
                    </a:lnTo>
                    <a:lnTo>
                      <a:pt x="118" y="93"/>
                    </a:lnTo>
                    <a:lnTo>
                      <a:pt x="115" y="118"/>
                    </a:lnTo>
                    <a:lnTo>
                      <a:pt x="103" y="85"/>
                    </a:lnTo>
                    <a:lnTo>
                      <a:pt x="88" y="61"/>
                    </a:lnTo>
                    <a:lnTo>
                      <a:pt x="72" y="42"/>
                    </a:lnTo>
                    <a:lnTo>
                      <a:pt x="55" y="31"/>
                    </a:lnTo>
                    <a:lnTo>
                      <a:pt x="38" y="24"/>
                    </a:lnTo>
                    <a:lnTo>
                      <a:pt x="23" y="19"/>
                    </a:lnTo>
                    <a:lnTo>
                      <a:pt x="10" y="17"/>
                    </a:lnTo>
                    <a:lnTo>
                      <a:pt x="2" y="16"/>
                    </a:lnTo>
                    <a:lnTo>
                      <a:pt x="0" y="13"/>
                    </a:lnTo>
                    <a:lnTo>
                      <a:pt x="3" y="10"/>
                    </a:lnTo>
                    <a:lnTo>
                      <a:pt x="10" y="6"/>
                    </a:lnTo>
                    <a:lnTo>
                      <a:pt x="21" y="3"/>
                    </a:lnTo>
                    <a:lnTo>
                      <a:pt x="34" y="1"/>
                    </a:lnTo>
                    <a:lnTo>
                      <a:pt x="48" y="0"/>
                    </a:lnTo>
                    <a:lnTo>
                      <a:pt x="62" y="1"/>
                    </a:lnTo>
                    <a:lnTo>
                      <a:pt x="74" y="5"/>
                    </a:lnTo>
                    <a:close/>
                  </a:path>
                </a:pathLst>
              </a:custGeom>
              <a:solidFill>
                <a:srgbClr val="FFFFFF"/>
              </a:solidFill>
              <a:ln w="9525">
                <a:noFill/>
                <a:round/>
                <a:headEnd/>
                <a:tailEnd/>
              </a:ln>
            </p:spPr>
            <p:txBody>
              <a:bodyPr/>
              <a:lstStyle/>
              <a:p>
                <a:endParaRPr lang="es-ES"/>
              </a:p>
            </p:txBody>
          </p:sp>
          <p:sp>
            <p:nvSpPr>
              <p:cNvPr id="195607" name="Freeform 23"/>
              <p:cNvSpPr>
                <a:spLocks/>
              </p:cNvSpPr>
              <p:nvPr/>
            </p:nvSpPr>
            <p:spPr bwMode="auto">
              <a:xfrm>
                <a:off x="3841" y="1372"/>
                <a:ext cx="40" cy="39"/>
              </a:xfrm>
              <a:custGeom>
                <a:avLst/>
                <a:gdLst/>
                <a:ahLst/>
                <a:cxnLst>
                  <a:cxn ang="0">
                    <a:pos x="50" y="0"/>
                  </a:cxn>
                  <a:cxn ang="0">
                    <a:pos x="47" y="17"/>
                  </a:cxn>
                  <a:cxn ang="0">
                    <a:pos x="42" y="32"/>
                  </a:cxn>
                  <a:cxn ang="0">
                    <a:pos x="34" y="46"/>
                  </a:cxn>
                  <a:cxn ang="0">
                    <a:pos x="26" y="58"/>
                  </a:cxn>
                  <a:cxn ang="0">
                    <a:pos x="16" y="67"/>
                  </a:cxn>
                  <a:cxn ang="0">
                    <a:pos x="8" y="73"/>
                  </a:cxn>
                  <a:cxn ang="0">
                    <a:pos x="3" y="77"/>
                  </a:cxn>
                  <a:cxn ang="0">
                    <a:pos x="0" y="79"/>
                  </a:cxn>
                  <a:cxn ang="0">
                    <a:pos x="50" y="79"/>
                  </a:cxn>
                  <a:cxn ang="0">
                    <a:pos x="80" y="39"/>
                  </a:cxn>
                  <a:cxn ang="0">
                    <a:pos x="50" y="0"/>
                  </a:cxn>
                </a:cxnLst>
                <a:rect l="0" t="0" r="r" b="b"/>
                <a:pathLst>
                  <a:path w="80" h="79">
                    <a:moveTo>
                      <a:pt x="50" y="0"/>
                    </a:moveTo>
                    <a:lnTo>
                      <a:pt x="47" y="17"/>
                    </a:lnTo>
                    <a:lnTo>
                      <a:pt x="42" y="32"/>
                    </a:lnTo>
                    <a:lnTo>
                      <a:pt x="34" y="46"/>
                    </a:lnTo>
                    <a:lnTo>
                      <a:pt x="26" y="58"/>
                    </a:lnTo>
                    <a:lnTo>
                      <a:pt x="16" y="67"/>
                    </a:lnTo>
                    <a:lnTo>
                      <a:pt x="8" y="73"/>
                    </a:lnTo>
                    <a:lnTo>
                      <a:pt x="3" y="77"/>
                    </a:lnTo>
                    <a:lnTo>
                      <a:pt x="0" y="79"/>
                    </a:lnTo>
                    <a:lnTo>
                      <a:pt x="50" y="79"/>
                    </a:lnTo>
                    <a:lnTo>
                      <a:pt x="80" y="39"/>
                    </a:lnTo>
                    <a:lnTo>
                      <a:pt x="50" y="0"/>
                    </a:lnTo>
                    <a:close/>
                  </a:path>
                </a:pathLst>
              </a:custGeom>
              <a:solidFill>
                <a:srgbClr val="000000"/>
              </a:solidFill>
              <a:ln w="9525">
                <a:noFill/>
                <a:round/>
                <a:headEnd/>
                <a:tailEnd/>
              </a:ln>
            </p:spPr>
            <p:txBody>
              <a:bodyPr/>
              <a:lstStyle/>
              <a:p>
                <a:endParaRPr lang="es-ES"/>
              </a:p>
            </p:txBody>
          </p:sp>
          <p:sp>
            <p:nvSpPr>
              <p:cNvPr id="195608" name="Freeform 24"/>
              <p:cNvSpPr>
                <a:spLocks/>
              </p:cNvSpPr>
              <p:nvPr/>
            </p:nvSpPr>
            <p:spPr bwMode="auto">
              <a:xfrm>
                <a:off x="3935" y="1707"/>
                <a:ext cx="69" cy="128"/>
              </a:xfrm>
              <a:custGeom>
                <a:avLst/>
                <a:gdLst/>
                <a:ahLst/>
                <a:cxnLst>
                  <a:cxn ang="0">
                    <a:pos x="108" y="0"/>
                  </a:cxn>
                  <a:cxn ang="0">
                    <a:pos x="107" y="15"/>
                  </a:cxn>
                  <a:cxn ang="0">
                    <a:pos x="103" y="50"/>
                  </a:cxn>
                  <a:cxn ang="0">
                    <a:pos x="100" y="91"/>
                  </a:cxn>
                  <a:cxn ang="0">
                    <a:pos x="99" y="128"/>
                  </a:cxn>
                  <a:cxn ang="0">
                    <a:pos x="97" y="145"/>
                  </a:cxn>
                  <a:cxn ang="0">
                    <a:pos x="88" y="165"/>
                  </a:cxn>
                  <a:cxn ang="0">
                    <a:pos x="78" y="185"/>
                  </a:cxn>
                  <a:cxn ang="0">
                    <a:pos x="64" y="207"/>
                  </a:cxn>
                  <a:cxn ang="0">
                    <a:pos x="48" y="227"/>
                  </a:cxn>
                  <a:cxn ang="0">
                    <a:pos x="32" y="242"/>
                  </a:cxn>
                  <a:cxn ang="0">
                    <a:pos x="15" y="253"/>
                  </a:cxn>
                  <a:cxn ang="0">
                    <a:pos x="0" y="257"/>
                  </a:cxn>
                  <a:cxn ang="0">
                    <a:pos x="30" y="253"/>
                  </a:cxn>
                  <a:cxn ang="0">
                    <a:pos x="53" y="249"/>
                  </a:cxn>
                  <a:cxn ang="0">
                    <a:pos x="71" y="244"/>
                  </a:cxn>
                  <a:cxn ang="0">
                    <a:pos x="85" y="237"/>
                  </a:cxn>
                  <a:cxn ang="0">
                    <a:pos x="95" y="230"/>
                  </a:cxn>
                  <a:cxn ang="0">
                    <a:pos x="105" y="221"/>
                  </a:cxn>
                  <a:cxn ang="0">
                    <a:pos x="112" y="211"/>
                  </a:cxn>
                  <a:cxn ang="0">
                    <a:pos x="118" y="197"/>
                  </a:cxn>
                  <a:cxn ang="0">
                    <a:pos x="130" y="160"/>
                  </a:cxn>
                  <a:cxn ang="0">
                    <a:pos x="136" y="119"/>
                  </a:cxn>
                  <a:cxn ang="0">
                    <a:pos x="138" y="84"/>
                  </a:cxn>
                  <a:cxn ang="0">
                    <a:pos x="138" y="69"/>
                  </a:cxn>
                  <a:cxn ang="0">
                    <a:pos x="108" y="0"/>
                  </a:cxn>
                </a:cxnLst>
                <a:rect l="0" t="0" r="r" b="b"/>
                <a:pathLst>
                  <a:path w="138" h="257">
                    <a:moveTo>
                      <a:pt x="108" y="0"/>
                    </a:moveTo>
                    <a:lnTo>
                      <a:pt x="107" y="15"/>
                    </a:lnTo>
                    <a:lnTo>
                      <a:pt x="103" y="50"/>
                    </a:lnTo>
                    <a:lnTo>
                      <a:pt x="100" y="91"/>
                    </a:lnTo>
                    <a:lnTo>
                      <a:pt x="99" y="128"/>
                    </a:lnTo>
                    <a:lnTo>
                      <a:pt x="97" y="145"/>
                    </a:lnTo>
                    <a:lnTo>
                      <a:pt x="88" y="165"/>
                    </a:lnTo>
                    <a:lnTo>
                      <a:pt x="78" y="185"/>
                    </a:lnTo>
                    <a:lnTo>
                      <a:pt x="64" y="207"/>
                    </a:lnTo>
                    <a:lnTo>
                      <a:pt x="48" y="227"/>
                    </a:lnTo>
                    <a:lnTo>
                      <a:pt x="32" y="242"/>
                    </a:lnTo>
                    <a:lnTo>
                      <a:pt x="15" y="253"/>
                    </a:lnTo>
                    <a:lnTo>
                      <a:pt x="0" y="257"/>
                    </a:lnTo>
                    <a:lnTo>
                      <a:pt x="30" y="253"/>
                    </a:lnTo>
                    <a:lnTo>
                      <a:pt x="53" y="249"/>
                    </a:lnTo>
                    <a:lnTo>
                      <a:pt x="71" y="244"/>
                    </a:lnTo>
                    <a:lnTo>
                      <a:pt x="85" y="237"/>
                    </a:lnTo>
                    <a:lnTo>
                      <a:pt x="95" y="230"/>
                    </a:lnTo>
                    <a:lnTo>
                      <a:pt x="105" y="221"/>
                    </a:lnTo>
                    <a:lnTo>
                      <a:pt x="112" y="211"/>
                    </a:lnTo>
                    <a:lnTo>
                      <a:pt x="118" y="197"/>
                    </a:lnTo>
                    <a:lnTo>
                      <a:pt x="130" y="160"/>
                    </a:lnTo>
                    <a:lnTo>
                      <a:pt x="136" y="119"/>
                    </a:lnTo>
                    <a:lnTo>
                      <a:pt x="138" y="84"/>
                    </a:lnTo>
                    <a:lnTo>
                      <a:pt x="138" y="69"/>
                    </a:lnTo>
                    <a:lnTo>
                      <a:pt x="108" y="0"/>
                    </a:lnTo>
                    <a:close/>
                  </a:path>
                </a:pathLst>
              </a:custGeom>
              <a:solidFill>
                <a:srgbClr val="000000"/>
              </a:solidFill>
              <a:ln w="9525">
                <a:noFill/>
                <a:round/>
                <a:headEnd/>
                <a:tailEnd/>
              </a:ln>
            </p:spPr>
            <p:txBody>
              <a:bodyPr/>
              <a:lstStyle/>
              <a:p>
                <a:endParaRPr lang="es-ES"/>
              </a:p>
            </p:txBody>
          </p:sp>
        </p:grpSp>
      </p:grpSp>
      <p:sp>
        <p:nvSpPr>
          <p:cNvPr id="195609" name="Rectangle 25"/>
          <p:cNvSpPr>
            <a:spLocks noGrp="1" noChangeArrowheads="1"/>
          </p:cNvSpPr>
          <p:nvPr>
            <p:ph type="body" idx="1"/>
          </p:nvPr>
        </p:nvSpPr>
        <p:spPr>
          <a:xfrm>
            <a:off x="396875" y="1585913"/>
            <a:ext cx="9753600" cy="4875212"/>
          </a:xfrm>
        </p:spPr>
        <p:txBody>
          <a:bodyPr/>
          <a:lstStyle/>
          <a:p>
            <a:pPr algn="ctr">
              <a:lnSpc>
                <a:spcPct val="80000"/>
              </a:lnSpc>
              <a:buFontTx/>
              <a:buNone/>
            </a:pPr>
            <a:r>
              <a:rPr lang="es-ES" sz="3600" b="1">
                <a:solidFill>
                  <a:srgbClr val="008000"/>
                </a:solidFill>
              </a:rPr>
              <a:t>Descripción y Evaluación del Sistema Actual de Desechos Sólidos</a:t>
            </a:r>
          </a:p>
          <a:p>
            <a:pPr algn="ctr">
              <a:lnSpc>
                <a:spcPct val="80000"/>
              </a:lnSpc>
              <a:buFontTx/>
              <a:buNone/>
            </a:pPr>
            <a:endParaRPr lang="es-ES" sz="3600" b="1">
              <a:solidFill>
                <a:srgbClr val="008000"/>
              </a:solidFill>
            </a:endParaRPr>
          </a:p>
          <a:p>
            <a:pPr algn="ctr">
              <a:lnSpc>
                <a:spcPct val="80000"/>
              </a:lnSpc>
              <a:buFontTx/>
              <a:buNone/>
            </a:pPr>
            <a:r>
              <a:rPr lang="es-ES" sz="2800">
                <a:solidFill>
                  <a:srgbClr val="008000"/>
                </a:solidFill>
                <a:hlinkClick r:id="rId2" action="ppaction://hlinksldjump"/>
              </a:rPr>
              <a:t>Almacenamiento Temporal</a:t>
            </a:r>
            <a:endParaRPr lang="es-ES" sz="2800">
              <a:solidFill>
                <a:srgbClr val="008000"/>
              </a:solidFill>
            </a:endParaRPr>
          </a:p>
          <a:p>
            <a:pPr algn="ctr">
              <a:lnSpc>
                <a:spcPct val="80000"/>
              </a:lnSpc>
              <a:buFontTx/>
              <a:buNone/>
            </a:pPr>
            <a:endParaRPr lang="es-ES" sz="2800">
              <a:solidFill>
                <a:srgbClr val="008000"/>
              </a:solidFill>
            </a:endParaRPr>
          </a:p>
          <a:p>
            <a:pPr algn="ctr">
              <a:lnSpc>
                <a:spcPct val="80000"/>
              </a:lnSpc>
              <a:buFontTx/>
              <a:buNone/>
            </a:pPr>
            <a:r>
              <a:rPr lang="es-ES" sz="2800">
                <a:solidFill>
                  <a:srgbClr val="003399"/>
                </a:solidFill>
                <a:hlinkClick r:id="rId3" action="ppaction://hlinksldjump"/>
              </a:rPr>
              <a:t>Barrido y Limpieza de Vías y Áreas Públicas</a:t>
            </a:r>
            <a:endParaRPr lang="es-ES" sz="2800">
              <a:solidFill>
                <a:srgbClr val="003399"/>
              </a:solidFill>
            </a:endParaRPr>
          </a:p>
          <a:p>
            <a:pPr algn="ctr">
              <a:lnSpc>
                <a:spcPct val="80000"/>
              </a:lnSpc>
              <a:buFontTx/>
              <a:buNone/>
            </a:pPr>
            <a:endParaRPr lang="es-ES" sz="2800">
              <a:solidFill>
                <a:srgbClr val="003399"/>
              </a:solidFill>
            </a:endParaRPr>
          </a:p>
          <a:p>
            <a:pPr algn="ctr">
              <a:lnSpc>
                <a:spcPct val="80000"/>
              </a:lnSpc>
              <a:buFontTx/>
              <a:buNone/>
            </a:pPr>
            <a:r>
              <a:rPr lang="es-ES" sz="2800">
                <a:solidFill>
                  <a:srgbClr val="003399"/>
                </a:solidFill>
                <a:hlinkClick r:id="rId4" action="ppaction://hlinksldjump"/>
              </a:rPr>
              <a:t>Recolección y Transporte</a:t>
            </a:r>
            <a:endParaRPr lang="es-ES" sz="2800">
              <a:solidFill>
                <a:srgbClr val="003399"/>
              </a:solidFill>
            </a:endParaRPr>
          </a:p>
          <a:p>
            <a:pPr algn="ctr">
              <a:lnSpc>
                <a:spcPct val="80000"/>
              </a:lnSpc>
              <a:buFontTx/>
              <a:buNone/>
            </a:pPr>
            <a:endParaRPr lang="es-ES" sz="2800">
              <a:solidFill>
                <a:srgbClr val="003399"/>
              </a:solidFill>
            </a:endParaRPr>
          </a:p>
          <a:p>
            <a:pPr algn="ctr">
              <a:lnSpc>
                <a:spcPct val="80000"/>
              </a:lnSpc>
              <a:buFontTx/>
              <a:buNone/>
            </a:pPr>
            <a:r>
              <a:rPr lang="es-ES" sz="2800">
                <a:solidFill>
                  <a:srgbClr val="003399"/>
                </a:solidFill>
                <a:hlinkClick r:id="rId5" action="ppaction://hlinksldjump"/>
              </a:rPr>
              <a:t>Disposición Final</a:t>
            </a:r>
            <a:endParaRPr lang="es-ES" sz="2800">
              <a:solidFill>
                <a:srgbClr val="003399"/>
              </a:solidFill>
            </a:endParaRPr>
          </a:p>
        </p:txBody>
      </p:sp>
      <p:sp>
        <p:nvSpPr>
          <p:cNvPr id="195612" name="AutoShape 28">
            <a:hlinkClick r:id="rId6" action="ppaction://hlinksldjump" highlightClick="1"/>
          </p:cNvPr>
          <p:cNvSpPr>
            <a:spLocks noChangeArrowheads="1"/>
          </p:cNvSpPr>
          <p:nvPr/>
        </p:nvSpPr>
        <p:spPr bwMode="auto">
          <a:xfrm>
            <a:off x="9190038" y="6843713"/>
            <a:ext cx="685800" cy="533400"/>
          </a:xfrm>
          <a:prstGeom prst="actionButtonForwardNext">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fade">
                                      <p:cBhvr>
                                        <p:cTn id="7" dur="2000"/>
                                        <p:tgtEl>
                                          <p:spTgt spid="1955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5609">
                                            <p:txEl>
                                              <p:pRg st="0" end="0"/>
                                            </p:txEl>
                                          </p:spTgt>
                                        </p:tgtEl>
                                        <p:attrNameLst>
                                          <p:attrName>style.visibility</p:attrName>
                                        </p:attrNameLst>
                                      </p:cBhvr>
                                      <p:to>
                                        <p:strVal val="visible"/>
                                      </p:to>
                                    </p:set>
                                    <p:animEffect transition="in" filter="diamond(in)">
                                      <p:cBhvr>
                                        <p:cTn id="12" dur="2000"/>
                                        <p:tgtEl>
                                          <p:spTgt spid="1956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algn="ctr"/>
            <a:r>
              <a:rPr lang="es-ES" sz="3600">
                <a:solidFill>
                  <a:srgbClr val="003399"/>
                </a:solidFill>
              </a:rPr>
              <a:t>Almacenamiento Temporal</a:t>
            </a:r>
          </a:p>
        </p:txBody>
      </p:sp>
      <p:pic>
        <p:nvPicPr>
          <p:cNvPr id="204804" name="Picture 4" descr="100_0127"/>
          <p:cNvPicPr>
            <a:picLocks noChangeAspect="1" noChangeArrowheads="1"/>
          </p:cNvPicPr>
          <p:nvPr>
            <p:ph type="body" idx="1"/>
          </p:nvPr>
        </p:nvPicPr>
        <p:blipFill>
          <a:blip r:embed="rId2" cstate="print"/>
          <a:srcRect/>
          <a:stretch>
            <a:fillRect/>
          </a:stretch>
        </p:blipFill>
        <p:spPr>
          <a:xfrm>
            <a:off x="809625" y="1433513"/>
            <a:ext cx="3275013" cy="2400300"/>
          </a:xfrm>
          <a:noFill/>
          <a:ln w="38100">
            <a:solidFill>
              <a:srgbClr val="000000"/>
            </a:solidFill>
          </a:ln>
        </p:spPr>
      </p:pic>
      <p:pic>
        <p:nvPicPr>
          <p:cNvPr id="204806" name="Picture 6" descr="100_0108"/>
          <p:cNvPicPr>
            <a:picLocks noChangeAspect="1" noChangeArrowheads="1"/>
          </p:cNvPicPr>
          <p:nvPr/>
        </p:nvPicPr>
        <p:blipFill>
          <a:blip r:embed="rId3" cstate="print"/>
          <a:srcRect/>
          <a:stretch>
            <a:fillRect/>
          </a:stretch>
        </p:blipFill>
        <p:spPr bwMode="auto">
          <a:xfrm>
            <a:off x="808038" y="4481513"/>
            <a:ext cx="3352800" cy="2438400"/>
          </a:xfrm>
          <a:prstGeom prst="rect">
            <a:avLst/>
          </a:prstGeom>
          <a:noFill/>
          <a:ln w="38100">
            <a:solidFill>
              <a:srgbClr val="000000"/>
            </a:solidFill>
            <a:miter lim="800000"/>
            <a:headEnd/>
            <a:tailEnd/>
          </a:ln>
        </p:spPr>
      </p:pic>
      <p:sp>
        <p:nvSpPr>
          <p:cNvPr id="204809" name="Text Box 9"/>
          <p:cNvSpPr txBox="1">
            <a:spLocks noChangeArrowheads="1"/>
          </p:cNvSpPr>
          <p:nvPr/>
        </p:nvSpPr>
        <p:spPr bwMode="auto">
          <a:xfrm>
            <a:off x="1570038" y="3948113"/>
            <a:ext cx="1600200" cy="366712"/>
          </a:xfrm>
          <a:prstGeom prst="rect">
            <a:avLst/>
          </a:prstGeom>
          <a:noFill/>
          <a:ln w="9525">
            <a:noFill/>
            <a:miter lim="800000"/>
            <a:headEnd/>
            <a:tailEnd/>
          </a:ln>
          <a:effectLst/>
        </p:spPr>
        <p:txBody>
          <a:bodyPr lIns="91436" tIns="45718" rIns="91436" bIns="45718">
            <a:spAutoFit/>
          </a:bodyPr>
          <a:lstStyle/>
          <a:p>
            <a:pPr>
              <a:spcBef>
                <a:spcPct val="50000"/>
              </a:spcBef>
            </a:pPr>
            <a:r>
              <a:rPr lang="es-ES" sz="1800" b="1">
                <a:solidFill>
                  <a:srgbClr val="008080"/>
                </a:solidFill>
              </a:rPr>
              <a:t>F U N D A S</a:t>
            </a:r>
          </a:p>
        </p:txBody>
      </p:sp>
      <p:pic>
        <p:nvPicPr>
          <p:cNvPr id="204810" name="Picture 10" descr="100_0106"/>
          <p:cNvPicPr>
            <a:picLocks noChangeAspect="1" noChangeArrowheads="1"/>
          </p:cNvPicPr>
          <p:nvPr/>
        </p:nvPicPr>
        <p:blipFill>
          <a:blip r:embed="rId4" cstate="print"/>
          <a:srcRect/>
          <a:stretch>
            <a:fillRect/>
          </a:stretch>
        </p:blipFill>
        <p:spPr bwMode="auto">
          <a:xfrm>
            <a:off x="5608638" y="4481513"/>
            <a:ext cx="3351212" cy="2478087"/>
          </a:xfrm>
          <a:prstGeom prst="rect">
            <a:avLst/>
          </a:prstGeom>
          <a:noFill/>
          <a:ln w="38100">
            <a:solidFill>
              <a:srgbClr val="000000"/>
            </a:solidFill>
            <a:miter lim="800000"/>
            <a:headEnd/>
            <a:tailEnd/>
          </a:ln>
        </p:spPr>
      </p:pic>
      <p:sp>
        <p:nvSpPr>
          <p:cNvPr id="204811" name="Text Box 11"/>
          <p:cNvSpPr txBox="1">
            <a:spLocks noChangeArrowheads="1"/>
          </p:cNvSpPr>
          <p:nvPr/>
        </p:nvSpPr>
        <p:spPr bwMode="auto">
          <a:xfrm>
            <a:off x="6142038" y="7072313"/>
            <a:ext cx="2514600" cy="366712"/>
          </a:xfrm>
          <a:prstGeom prst="rect">
            <a:avLst/>
          </a:prstGeom>
          <a:noFill/>
          <a:ln w="9525">
            <a:noFill/>
            <a:miter lim="800000"/>
            <a:headEnd/>
            <a:tailEnd/>
          </a:ln>
          <a:effectLst/>
        </p:spPr>
        <p:txBody>
          <a:bodyPr lIns="91436" tIns="45718" rIns="91436" bIns="45718">
            <a:spAutoFit/>
          </a:bodyPr>
          <a:lstStyle/>
          <a:p>
            <a:pPr>
              <a:spcBef>
                <a:spcPct val="50000"/>
              </a:spcBef>
            </a:pPr>
            <a:r>
              <a:rPr lang="es-ES" sz="1800" b="1">
                <a:solidFill>
                  <a:srgbClr val="008080"/>
                </a:solidFill>
              </a:rPr>
              <a:t>C A N A S T I L L A S</a:t>
            </a:r>
          </a:p>
        </p:txBody>
      </p:sp>
      <p:pic>
        <p:nvPicPr>
          <p:cNvPr id="204812" name="Picture 12" descr="DSCF0345"/>
          <p:cNvPicPr>
            <a:picLocks noChangeAspect="1" noChangeArrowheads="1"/>
          </p:cNvPicPr>
          <p:nvPr/>
        </p:nvPicPr>
        <p:blipFill>
          <a:blip r:embed="rId5"/>
          <a:srcRect/>
          <a:stretch>
            <a:fillRect/>
          </a:stretch>
        </p:blipFill>
        <p:spPr bwMode="auto">
          <a:xfrm>
            <a:off x="5608638" y="1433513"/>
            <a:ext cx="3276600" cy="2438400"/>
          </a:xfrm>
          <a:prstGeom prst="rect">
            <a:avLst/>
          </a:prstGeom>
          <a:noFill/>
          <a:ln w="28575">
            <a:solidFill>
              <a:schemeClr val="tx1"/>
            </a:solidFill>
            <a:miter lim="800000"/>
            <a:headEnd/>
            <a:tailEnd/>
          </a:ln>
        </p:spPr>
      </p:pic>
      <p:sp>
        <p:nvSpPr>
          <p:cNvPr id="204813" name="Text Box 13"/>
          <p:cNvSpPr txBox="1">
            <a:spLocks noChangeArrowheads="1"/>
          </p:cNvSpPr>
          <p:nvPr/>
        </p:nvSpPr>
        <p:spPr bwMode="auto">
          <a:xfrm>
            <a:off x="1036638" y="7072313"/>
            <a:ext cx="2897187" cy="365125"/>
          </a:xfrm>
          <a:prstGeom prst="rect">
            <a:avLst/>
          </a:prstGeom>
          <a:noFill/>
          <a:ln w="9525">
            <a:noFill/>
            <a:miter lim="800000"/>
            <a:headEnd/>
            <a:tailEnd/>
          </a:ln>
          <a:effectLst/>
        </p:spPr>
        <p:txBody>
          <a:bodyPr lIns="91436" tIns="45718" rIns="91436" bIns="45718">
            <a:spAutoFit/>
          </a:bodyPr>
          <a:lstStyle/>
          <a:p>
            <a:pPr algn="ctr">
              <a:spcBef>
                <a:spcPct val="50000"/>
              </a:spcBef>
            </a:pPr>
            <a:r>
              <a:rPr lang="es-ES" sz="1800" b="1">
                <a:solidFill>
                  <a:srgbClr val="008080"/>
                </a:solidFill>
              </a:rPr>
              <a:t>P A P E L E R A S</a:t>
            </a:r>
            <a:r>
              <a:rPr lang="es-ES" sz="1800">
                <a:latin typeface="Verdana" pitchFamily="34" charset="0"/>
              </a:rPr>
              <a:t> </a:t>
            </a:r>
          </a:p>
        </p:txBody>
      </p:sp>
      <p:sp>
        <p:nvSpPr>
          <p:cNvPr id="204814" name="Text Box 14"/>
          <p:cNvSpPr txBox="1">
            <a:spLocks noChangeArrowheads="1"/>
          </p:cNvSpPr>
          <p:nvPr/>
        </p:nvSpPr>
        <p:spPr bwMode="auto">
          <a:xfrm>
            <a:off x="6142038" y="3948113"/>
            <a:ext cx="2971800" cy="366712"/>
          </a:xfrm>
          <a:prstGeom prst="rect">
            <a:avLst/>
          </a:prstGeom>
          <a:noFill/>
          <a:ln w="9525">
            <a:noFill/>
            <a:miter lim="800000"/>
            <a:headEnd/>
            <a:tailEnd/>
          </a:ln>
          <a:effectLst/>
        </p:spPr>
        <p:txBody>
          <a:bodyPr lIns="91436" tIns="45718" rIns="91436" bIns="45718">
            <a:spAutoFit/>
          </a:bodyPr>
          <a:lstStyle/>
          <a:p>
            <a:pPr>
              <a:spcBef>
                <a:spcPct val="50000"/>
              </a:spcBef>
            </a:pPr>
            <a:r>
              <a:rPr lang="es-ES" sz="1800" b="1">
                <a:solidFill>
                  <a:srgbClr val="008080"/>
                </a:solidFill>
              </a:rPr>
              <a:t>C O N T E N E D O R</a:t>
            </a:r>
          </a:p>
        </p:txBody>
      </p:sp>
      <p:sp>
        <p:nvSpPr>
          <p:cNvPr id="204815" name="AutoShape 15">
            <a:hlinkClick r:id="rId6" action="ppaction://hlinksldjump" highlightClick="1"/>
          </p:cNvPr>
          <p:cNvSpPr>
            <a:spLocks noChangeArrowheads="1"/>
          </p:cNvSpPr>
          <p:nvPr/>
        </p:nvSpPr>
        <p:spPr bwMode="auto">
          <a:xfrm>
            <a:off x="9342438" y="6919913"/>
            <a:ext cx="609600" cy="4572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fade">
                                      <p:cBhvr>
                                        <p:cTn id="7" dur="1000"/>
                                        <p:tgtEl>
                                          <p:spTgt spid="2048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04"/>
                                        </p:tgtEl>
                                        <p:attrNameLst>
                                          <p:attrName>style.visibility</p:attrName>
                                        </p:attrNameLst>
                                      </p:cBhvr>
                                      <p:to>
                                        <p:strVal val="visible"/>
                                      </p:to>
                                    </p:set>
                                    <p:animEffect transition="in" filter="blinds(horizontal)">
                                      <p:cBhvr>
                                        <p:cTn id="12" dur="2000"/>
                                        <p:tgtEl>
                                          <p:spTgt spid="20480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4812"/>
                                        </p:tgtEl>
                                        <p:attrNameLst>
                                          <p:attrName>style.visibility</p:attrName>
                                        </p:attrNameLst>
                                      </p:cBhvr>
                                      <p:to>
                                        <p:strVal val="visible"/>
                                      </p:to>
                                    </p:set>
                                    <p:animEffect transition="in" filter="checkerboard(across)">
                                      <p:cBhvr>
                                        <p:cTn id="17" dur="2000"/>
                                        <p:tgtEl>
                                          <p:spTgt spid="2048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204810"/>
                                        </p:tgtEl>
                                        <p:attrNameLst>
                                          <p:attrName>style.visibility</p:attrName>
                                        </p:attrNameLst>
                                      </p:cBhvr>
                                      <p:to>
                                        <p:strVal val="visible"/>
                                      </p:to>
                                    </p:set>
                                    <p:animEffect transition="in" filter="blinds(vertical)">
                                      <p:cBhvr>
                                        <p:cTn id="22" dur="2000"/>
                                        <p:tgtEl>
                                          <p:spTgt spid="2048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4806"/>
                                        </p:tgtEl>
                                        <p:attrNameLst>
                                          <p:attrName>style.visibility</p:attrName>
                                        </p:attrNameLst>
                                      </p:cBhvr>
                                      <p:to>
                                        <p:strVal val="visible"/>
                                      </p:to>
                                    </p:set>
                                    <p:anim calcmode="lin" valueType="num">
                                      <p:cBhvr additive="base">
                                        <p:cTn id="27" dur="2000" fill="hold"/>
                                        <p:tgtEl>
                                          <p:spTgt spid="204806"/>
                                        </p:tgtEl>
                                        <p:attrNameLst>
                                          <p:attrName>ppt_x</p:attrName>
                                        </p:attrNameLst>
                                      </p:cBhvr>
                                      <p:tavLst>
                                        <p:tav tm="0">
                                          <p:val>
                                            <p:strVal val="#ppt_x"/>
                                          </p:val>
                                        </p:tav>
                                        <p:tav tm="100000">
                                          <p:val>
                                            <p:strVal val="#ppt_x"/>
                                          </p:val>
                                        </p:tav>
                                      </p:tavLst>
                                    </p:anim>
                                    <p:anim calcmode="lin" valueType="num">
                                      <p:cBhvr additive="base">
                                        <p:cTn id="28" dur="2000" fill="hold"/>
                                        <p:tgtEl>
                                          <p:spTgt spid="204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gn="ctr"/>
            <a:r>
              <a:rPr lang="es-ES" sz="2800">
                <a:solidFill>
                  <a:srgbClr val="003399"/>
                </a:solidFill>
              </a:rPr>
              <a:t/>
            </a:r>
            <a:br>
              <a:rPr lang="es-ES" sz="2800">
                <a:solidFill>
                  <a:srgbClr val="003399"/>
                </a:solidFill>
              </a:rPr>
            </a:br>
            <a:r>
              <a:rPr lang="es-ES" sz="3200">
                <a:solidFill>
                  <a:srgbClr val="003399"/>
                </a:solidFill>
              </a:rPr>
              <a:t>Barrido y Limpieza de Vías y Áreas Públicas</a:t>
            </a:r>
            <a:br>
              <a:rPr lang="es-ES" sz="3200">
                <a:solidFill>
                  <a:srgbClr val="003399"/>
                </a:solidFill>
              </a:rPr>
            </a:br>
            <a:endParaRPr lang="es-ES" sz="3200">
              <a:solidFill>
                <a:srgbClr val="003399"/>
              </a:solidFill>
            </a:endParaRPr>
          </a:p>
        </p:txBody>
      </p:sp>
      <p:pic>
        <p:nvPicPr>
          <p:cNvPr id="205828" name="Picture 4" descr="DSCF0332"/>
          <p:cNvPicPr>
            <a:picLocks noChangeAspect="1" noChangeArrowheads="1"/>
          </p:cNvPicPr>
          <p:nvPr>
            <p:ph type="body" idx="1"/>
          </p:nvPr>
        </p:nvPicPr>
        <p:blipFill>
          <a:blip r:embed="rId2"/>
          <a:srcRect/>
          <a:stretch>
            <a:fillRect/>
          </a:stretch>
        </p:blipFill>
        <p:spPr>
          <a:xfrm>
            <a:off x="579438" y="1585913"/>
            <a:ext cx="3732212" cy="2800350"/>
          </a:xfrm>
          <a:noFill/>
          <a:ln w="50800">
            <a:solidFill>
              <a:schemeClr val="tx1"/>
            </a:solidFill>
          </a:ln>
        </p:spPr>
      </p:pic>
      <p:pic>
        <p:nvPicPr>
          <p:cNvPr id="205829" name="Picture 5" descr="DSCF0331"/>
          <p:cNvPicPr>
            <a:picLocks noChangeAspect="1" noChangeArrowheads="1"/>
          </p:cNvPicPr>
          <p:nvPr/>
        </p:nvPicPr>
        <p:blipFill>
          <a:blip r:embed="rId3"/>
          <a:srcRect/>
          <a:stretch>
            <a:fillRect/>
          </a:stretch>
        </p:blipFill>
        <p:spPr bwMode="auto">
          <a:xfrm>
            <a:off x="5303838" y="3795713"/>
            <a:ext cx="3962400" cy="3044825"/>
          </a:xfrm>
          <a:prstGeom prst="rect">
            <a:avLst/>
          </a:prstGeom>
          <a:noFill/>
          <a:ln w="50800">
            <a:solidFill>
              <a:schemeClr val="tx1"/>
            </a:solidFill>
            <a:miter lim="800000"/>
            <a:headEnd/>
            <a:tailEnd/>
          </a:ln>
        </p:spPr>
      </p:pic>
      <p:sp>
        <p:nvSpPr>
          <p:cNvPr id="205830" name="Text Box 6"/>
          <p:cNvSpPr txBox="1">
            <a:spLocks noChangeArrowheads="1"/>
          </p:cNvSpPr>
          <p:nvPr/>
        </p:nvSpPr>
        <p:spPr bwMode="auto">
          <a:xfrm>
            <a:off x="5608638" y="2578100"/>
            <a:ext cx="2895600" cy="455613"/>
          </a:xfrm>
          <a:prstGeom prst="rect">
            <a:avLst/>
          </a:prstGeom>
          <a:noFill/>
          <a:ln w="9525">
            <a:noFill/>
            <a:miter lim="800000"/>
            <a:headEnd/>
            <a:tailEnd/>
          </a:ln>
          <a:effectLst/>
        </p:spPr>
        <p:txBody>
          <a:bodyPr lIns="91436" tIns="45718" rIns="91436" bIns="45718">
            <a:spAutoFit/>
          </a:bodyPr>
          <a:lstStyle/>
          <a:p>
            <a:pPr>
              <a:spcBef>
                <a:spcPct val="50000"/>
              </a:spcBef>
            </a:pPr>
            <a:r>
              <a:rPr lang="es-ES" b="1">
                <a:solidFill>
                  <a:srgbClr val="008080"/>
                </a:solidFill>
              </a:rPr>
              <a:t>C A L L E S</a:t>
            </a:r>
          </a:p>
        </p:txBody>
      </p:sp>
      <p:sp>
        <p:nvSpPr>
          <p:cNvPr id="205831" name="Text Box 7"/>
          <p:cNvSpPr txBox="1">
            <a:spLocks noChangeArrowheads="1"/>
          </p:cNvSpPr>
          <p:nvPr/>
        </p:nvSpPr>
        <p:spPr bwMode="auto">
          <a:xfrm>
            <a:off x="4770438" y="4176713"/>
            <a:ext cx="533400" cy="458787"/>
          </a:xfrm>
          <a:prstGeom prst="rect">
            <a:avLst/>
          </a:prstGeom>
          <a:noFill/>
          <a:ln w="9525">
            <a:noFill/>
            <a:miter lim="800000"/>
            <a:headEnd/>
            <a:tailEnd/>
          </a:ln>
          <a:effectLst/>
        </p:spPr>
        <p:txBody>
          <a:bodyPr lIns="91436" tIns="45718" rIns="91436" bIns="45718">
            <a:spAutoFit/>
          </a:bodyPr>
          <a:lstStyle/>
          <a:p>
            <a:pPr>
              <a:spcBef>
                <a:spcPct val="50000"/>
              </a:spcBef>
            </a:pPr>
            <a:r>
              <a:rPr lang="es-ES" b="1">
                <a:solidFill>
                  <a:srgbClr val="008080"/>
                </a:solidFill>
              </a:rPr>
              <a:t>&amp;</a:t>
            </a:r>
          </a:p>
        </p:txBody>
      </p:sp>
      <p:sp>
        <p:nvSpPr>
          <p:cNvPr id="205832" name="Text Box 8"/>
          <p:cNvSpPr txBox="1">
            <a:spLocks noChangeArrowheads="1"/>
          </p:cNvSpPr>
          <p:nvPr/>
        </p:nvSpPr>
        <p:spPr bwMode="auto">
          <a:xfrm>
            <a:off x="2714625" y="5548313"/>
            <a:ext cx="2436813" cy="457200"/>
          </a:xfrm>
          <a:prstGeom prst="rect">
            <a:avLst/>
          </a:prstGeom>
          <a:noFill/>
          <a:ln w="9525">
            <a:noFill/>
            <a:miter lim="800000"/>
            <a:headEnd/>
            <a:tailEnd/>
          </a:ln>
          <a:effectLst/>
        </p:spPr>
        <p:txBody>
          <a:bodyPr lIns="91436" tIns="45718" rIns="91436" bIns="45718">
            <a:spAutoFit/>
          </a:bodyPr>
          <a:lstStyle/>
          <a:p>
            <a:pPr>
              <a:spcBef>
                <a:spcPct val="50000"/>
              </a:spcBef>
            </a:pPr>
            <a:r>
              <a:rPr lang="es-ES" b="1">
                <a:solidFill>
                  <a:srgbClr val="008080"/>
                </a:solidFill>
              </a:rPr>
              <a:t>A V E N I D A S</a:t>
            </a:r>
          </a:p>
        </p:txBody>
      </p:sp>
      <p:sp>
        <p:nvSpPr>
          <p:cNvPr id="205833" name="AutoShape 9">
            <a:hlinkClick r:id="rId4" action="ppaction://hlinksldjump" highlightClick="1"/>
          </p:cNvPr>
          <p:cNvSpPr>
            <a:spLocks noChangeArrowheads="1"/>
          </p:cNvSpPr>
          <p:nvPr/>
        </p:nvSpPr>
        <p:spPr bwMode="auto">
          <a:xfrm>
            <a:off x="9494838" y="6919913"/>
            <a:ext cx="457200" cy="4572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826"/>
                                        </p:tgtEl>
                                        <p:attrNameLst>
                                          <p:attrName>style.visibility</p:attrName>
                                        </p:attrNameLst>
                                      </p:cBhvr>
                                      <p:to>
                                        <p:strVal val="visible"/>
                                      </p:to>
                                    </p:set>
                                    <p:animEffect transition="in" filter="fade">
                                      <p:cBhvr>
                                        <p:cTn id="7" dur="2000"/>
                                        <p:tgtEl>
                                          <p:spTgt spid="2058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05828"/>
                                        </p:tgtEl>
                                        <p:attrNameLst>
                                          <p:attrName>style.visibility</p:attrName>
                                        </p:attrNameLst>
                                      </p:cBhvr>
                                      <p:to>
                                        <p:strVal val="visible"/>
                                      </p:to>
                                    </p:set>
                                    <p:anim calcmode="lin" valueType="num">
                                      <p:cBhvr additive="base">
                                        <p:cTn id="12" dur="2000" fill="hold"/>
                                        <p:tgtEl>
                                          <p:spTgt spid="205828"/>
                                        </p:tgtEl>
                                        <p:attrNameLst>
                                          <p:attrName>ppt_x</p:attrName>
                                        </p:attrNameLst>
                                      </p:cBhvr>
                                      <p:tavLst>
                                        <p:tav tm="0">
                                          <p:val>
                                            <p:strVal val="#ppt_x"/>
                                          </p:val>
                                        </p:tav>
                                        <p:tav tm="100000">
                                          <p:val>
                                            <p:strVal val="#ppt_x"/>
                                          </p:val>
                                        </p:tav>
                                      </p:tavLst>
                                    </p:anim>
                                    <p:anim calcmode="lin" valueType="num">
                                      <p:cBhvr additive="base">
                                        <p:cTn id="13" dur="2000" fill="hold"/>
                                        <p:tgtEl>
                                          <p:spTgt spid="20582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829"/>
                                        </p:tgtEl>
                                        <p:attrNameLst>
                                          <p:attrName>style.visibility</p:attrName>
                                        </p:attrNameLst>
                                      </p:cBhvr>
                                      <p:to>
                                        <p:strVal val="visible"/>
                                      </p:to>
                                    </p:set>
                                    <p:anim calcmode="lin" valueType="num">
                                      <p:cBhvr additive="base">
                                        <p:cTn id="18" dur="2000" fill="hold"/>
                                        <p:tgtEl>
                                          <p:spTgt spid="205829"/>
                                        </p:tgtEl>
                                        <p:attrNameLst>
                                          <p:attrName>ppt_x</p:attrName>
                                        </p:attrNameLst>
                                      </p:cBhvr>
                                      <p:tavLst>
                                        <p:tav tm="0">
                                          <p:val>
                                            <p:strVal val="#ppt_x"/>
                                          </p:val>
                                        </p:tav>
                                        <p:tav tm="100000">
                                          <p:val>
                                            <p:strVal val="#ppt_x"/>
                                          </p:val>
                                        </p:tav>
                                      </p:tavLst>
                                    </p:anim>
                                    <p:anim calcmode="lin" valueType="num">
                                      <p:cBhvr additive="base">
                                        <p:cTn id="19" dur="2000" fill="hold"/>
                                        <p:tgtEl>
                                          <p:spTgt spid="205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gn="ctr"/>
            <a:r>
              <a:rPr lang="es-ES" sz="3600">
                <a:solidFill>
                  <a:srgbClr val="003399"/>
                </a:solidFill>
              </a:rPr>
              <a:t/>
            </a:r>
            <a:br>
              <a:rPr lang="es-ES" sz="3600">
                <a:solidFill>
                  <a:srgbClr val="003399"/>
                </a:solidFill>
              </a:rPr>
            </a:br>
            <a:r>
              <a:rPr lang="es-ES" sz="3600">
                <a:solidFill>
                  <a:srgbClr val="003399"/>
                </a:solidFill>
              </a:rPr>
              <a:t>Recolección y Transporte</a:t>
            </a:r>
            <a:br>
              <a:rPr lang="es-ES" sz="3600">
                <a:solidFill>
                  <a:srgbClr val="003399"/>
                </a:solidFill>
              </a:rPr>
            </a:br>
            <a:endParaRPr lang="es-ES" sz="3600">
              <a:solidFill>
                <a:srgbClr val="003399"/>
              </a:solidFill>
            </a:endParaRPr>
          </a:p>
        </p:txBody>
      </p:sp>
      <p:pic>
        <p:nvPicPr>
          <p:cNvPr id="206852" name="Picture 4" descr="DSCF0321"/>
          <p:cNvPicPr>
            <a:picLocks noChangeAspect="1" noChangeArrowheads="1"/>
          </p:cNvPicPr>
          <p:nvPr>
            <p:ph type="body" idx="1"/>
          </p:nvPr>
        </p:nvPicPr>
        <p:blipFill>
          <a:blip r:embed="rId2"/>
          <a:srcRect/>
          <a:stretch>
            <a:fillRect/>
          </a:stretch>
        </p:blipFill>
        <p:spPr>
          <a:xfrm>
            <a:off x="2713038" y="2197100"/>
            <a:ext cx="4648200" cy="3492500"/>
          </a:xfrm>
          <a:noFill/>
          <a:ln w="38100">
            <a:solidFill>
              <a:srgbClr val="000000"/>
            </a:solidFill>
          </a:ln>
        </p:spPr>
      </p:pic>
      <p:sp>
        <p:nvSpPr>
          <p:cNvPr id="206853" name="AutoShape 5">
            <a:hlinkClick r:id="rId3" action="ppaction://hlinksldjump" highlightClick="1"/>
          </p:cNvPr>
          <p:cNvSpPr>
            <a:spLocks noChangeArrowheads="1"/>
          </p:cNvSpPr>
          <p:nvPr/>
        </p:nvSpPr>
        <p:spPr bwMode="auto">
          <a:xfrm>
            <a:off x="9266238" y="6919913"/>
            <a:ext cx="533400" cy="4572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fade">
                                      <p:cBhvr>
                                        <p:cTn id="7" dur="2000"/>
                                        <p:tgtEl>
                                          <p:spTgt spid="20685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6852"/>
                                        </p:tgtEl>
                                        <p:attrNameLst>
                                          <p:attrName>style.visibility</p:attrName>
                                        </p:attrNameLst>
                                      </p:cBhvr>
                                      <p:to>
                                        <p:strVal val="visible"/>
                                      </p:to>
                                    </p:set>
                                    <p:anim to="" calcmode="lin" valueType="num">
                                      <p:cBhvr>
                                        <p:cTn id="12" dur="1" fill="hold"/>
                                        <p:tgtEl>
                                          <p:spTgt spid="2068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Lst>
  </p:timing>
</p:sld>
</file>

<file path=ppt/theme/theme1.xml><?xml version="1.0" encoding="utf-8"?>
<a:theme xmlns:a="http://schemas.openxmlformats.org/drawingml/2006/main" name="01087576">
  <a:themeElements>
    <a:clrScheme name="01087576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108757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0108757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08757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08757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08757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08757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08757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08757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08757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08757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08757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08757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08757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1087576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1929</TotalTime>
  <Words>5402</Words>
  <Application>Microsoft PowerPoint</Application>
  <PresentationFormat>Personalizado</PresentationFormat>
  <Paragraphs>2882</Paragraphs>
  <Slides>59</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4</vt:i4>
      </vt:variant>
      <vt:variant>
        <vt:lpstr>Títulos de diapositiva</vt:lpstr>
      </vt:variant>
      <vt:variant>
        <vt:i4>59</vt:i4>
      </vt:variant>
    </vt:vector>
  </HeadingPairs>
  <TitlesOfParts>
    <vt:vector size="73" baseType="lpstr">
      <vt:lpstr>Arial</vt:lpstr>
      <vt:lpstr>Verdana</vt:lpstr>
      <vt:lpstr>Century Gothic</vt:lpstr>
      <vt:lpstr>Times New Roman</vt:lpstr>
      <vt:lpstr>Arial Black</vt:lpstr>
      <vt:lpstr>Comic Sans MS</vt:lpstr>
      <vt:lpstr>Bookman Old Style</vt:lpstr>
      <vt:lpstr>Brush Script MT</vt:lpstr>
      <vt:lpstr>Arial Narrow</vt:lpstr>
      <vt:lpstr>01087576</vt:lpstr>
      <vt:lpstr>Microsoft Clip Gallery</vt:lpstr>
      <vt:lpstr>Image Expert Picture</vt:lpstr>
      <vt:lpstr>Imagen de mapa de bits</vt:lpstr>
      <vt:lpstr>Gráfico de Microsoft Excel</vt:lpstr>
      <vt:lpstr>Diapositiva 1</vt:lpstr>
      <vt:lpstr>ANTECEDENTES</vt:lpstr>
      <vt:lpstr>Diapositiva 3</vt:lpstr>
      <vt:lpstr>INFORMACIÓN GENERAL</vt:lpstr>
      <vt:lpstr> ASPECTOS INSTITUCIONALES Y JURÍDICOS</vt:lpstr>
      <vt:lpstr>ASPECTOS TÉCNICOS</vt:lpstr>
      <vt:lpstr>Almacenamiento Temporal</vt:lpstr>
      <vt:lpstr> Barrido y Limpieza de Vías y Áreas Públicas </vt:lpstr>
      <vt:lpstr> Recolección y Transporte </vt:lpstr>
      <vt:lpstr> Disposición Final </vt:lpstr>
      <vt:lpstr>ASPECTOS TÉCNICOS</vt:lpstr>
      <vt:lpstr> Almacenamiento Temporal </vt:lpstr>
      <vt:lpstr> Barrido y Limpieza de Vías y Áreas Públicas </vt:lpstr>
      <vt:lpstr> Recolección y Transporte </vt:lpstr>
      <vt:lpstr> Disposición Final </vt:lpstr>
      <vt:lpstr>Método denominado “trinchera” con el método de “área”.</vt:lpstr>
      <vt:lpstr>Vía El Guabo - Pasaje</vt:lpstr>
      <vt:lpstr>ESTUDIO DE MERCADO</vt:lpstr>
      <vt:lpstr>Diapositiva 19</vt:lpstr>
      <vt:lpstr>Diapositiva 20</vt:lpstr>
      <vt:lpstr>Diapositiva 21</vt:lpstr>
      <vt:lpstr>Diapositiva 22</vt:lpstr>
      <vt:lpstr>EVALUACIÓN FINANCIERA</vt:lpstr>
      <vt:lpstr>Inversión</vt:lpstr>
      <vt:lpstr>Depreciación</vt:lpstr>
      <vt:lpstr> Herramientas e Implementos </vt:lpstr>
      <vt:lpstr>Diapositiva 27</vt:lpstr>
      <vt:lpstr>Costo Maquinaria</vt:lpstr>
      <vt:lpstr>Costo de Vehículos Recolectores</vt:lpstr>
      <vt:lpstr>Infraestructura</vt:lpstr>
      <vt:lpstr>Financiamiento</vt:lpstr>
      <vt:lpstr>Diapositiva 32</vt:lpstr>
      <vt:lpstr>Costos de Producción</vt:lpstr>
      <vt:lpstr>Costos de Producción</vt:lpstr>
      <vt:lpstr>Ingresos y Utilidades</vt:lpstr>
      <vt:lpstr>Diapositiva 36</vt:lpstr>
      <vt:lpstr>Diapositiva 37</vt:lpstr>
      <vt:lpstr>Diapositiva 38</vt:lpstr>
      <vt:lpstr>Diapositiva 39</vt:lpstr>
      <vt:lpstr>Ingresos Totales</vt:lpstr>
      <vt:lpstr>Diapositiva 41</vt:lpstr>
      <vt:lpstr>Diapositiva 42</vt:lpstr>
      <vt:lpstr>Estado de Pérdidas y Ganancias</vt:lpstr>
      <vt:lpstr>Estado de Pérdidas y Ganancias</vt:lpstr>
      <vt:lpstr>Diapositiva 45</vt:lpstr>
      <vt:lpstr>Diapositiva 46</vt:lpstr>
      <vt:lpstr>Evaluación Financiera</vt:lpstr>
      <vt:lpstr>Análisis de Sensibilidad</vt:lpstr>
      <vt:lpstr>Análisis de Sensibilidad</vt:lpstr>
      <vt:lpstr>EVALUACIÓN ECONÓMICA-SOCIAL</vt:lpstr>
      <vt:lpstr>PRECIOS SOMBRA</vt:lpstr>
      <vt:lpstr>EVALUACIÓN ECONÓMICA-SOCIAL</vt:lpstr>
      <vt:lpstr>EVALUACIÓN ECONÓMICA-SOCIAL</vt:lpstr>
      <vt:lpstr>Flujo de Caja Social</vt:lpstr>
      <vt:lpstr>EVALUACIÓN AMBIENTAL</vt:lpstr>
      <vt:lpstr>Impactos del Proyecto</vt:lpstr>
      <vt:lpstr>Matriz de Impacto Ambiental </vt:lpstr>
      <vt:lpstr>La Matriz de Leopold</vt:lpstr>
      <vt:lpstr>Es una solución conjunta</vt:lpstr>
    </vt:vector>
  </TitlesOfParts>
  <Manager/>
  <Company>EARTH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mespino</dc:creator>
  <cp:keywords/>
  <dc:description/>
  <cp:lastModifiedBy>Administrador</cp:lastModifiedBy>
  <cp:revision>245</cp:revision>
  <cp:lastPrinted>1601-01-01T00:00:00Z</cp:lastPrinted>
  <dcterms:created xsi:type="dcterms:W3CDTF">2004-05-26T16:31:41Z</dcterms:created>
  <dcterms:modified xsi:type="dcterms:W3CDTF">2009-12-14T19:50:06Z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TC010875761033</vt:lpwstr>
  </property>
</Properties>
</file>