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sldIdLst>
    <p:sldId id="256" r:id="rId2"/>
    <p:sldId id="268" r:id="rId3"/>
    <p:sldId id="270" r:id="rId4"/>
    <p:sldId id="271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69" r:id="rId17"/>
    <p:sldId id="266" r:id="rId18"/>
    <p:sldId id="272" r:id="rId19"/>
    <p:sldId id="273" r:id="rId20"/>
    <p:sldId id="274" r:id="rId21"/>
    <p:sldId id="275" r:id="rId22"/>
    <p:sldId id="265" r:id="rId23"/>
    <p:sldId id="26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1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29151F-8F01-4B35-8B7E-8AC44A1A2AA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F15153-1FE8-422A-A2DD-C30B0A4CE63A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89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40B1C-AB69-4859-9DF4-4A6277859AB1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40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AD620-B0F3-464B-94F5-60E989E37B25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46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346CA-F845-4A10-8926-CE477C62A271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491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F901DF-B728-4B6C-89AE-4A43547E81F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0BA67-0B41-4039-B469-E5F741FAB0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3AC24-190E-4122-B130-FC18859E41C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00D1-B60F-46CC-9048-83533E787B0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F3C8D-0E01-4870-BC74-4A65B7C0631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FA28C-BD9D-4E1E-8169-48FA2AC36D6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A125-EA3C-410D-B498-48F5F5863D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CE3D5-A936-4DA3-BC51-B9E864E5C6A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AA3E9-51C4-407C-9F1B-D3755CCAA34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929CF-4996-46C4-A80D-93E6F2AD49B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BF082-D3F5-48E1-B8BF-3E6394DE1D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086A3B-4135-4962-BF93-A6F99D0EAAA5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s-ES_tradnl" sz="5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CAPÍTULO  # 2</a:t>
            </a: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971800"/>
            <a:ext cx="8305800" cy="2667000"/>
          </a:xfrm>
        </p:spPr>
        <p:txBody>
          <a:bodyPr/>
          <a:lstStyle/>
          <a:p>
            <a:r>
              <a:rPr lang="es-ES_tradnl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TEORÍA ELÁSTICA E INELÁSTICA, DUCTILIDAD Y MATERIALES</a:t>
            </a:r>
            <a:endParaRPr lang="es-ES_trad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0" name="Object 0"/>
          <p:cNvGraphicFramePr>
            <a:graphicFrameLocks noChangeAspect="1"/>
          </p:cNvGraphicFramePr>
          <p:nvPr/>
        </p:nvGraphicFramePr>
        <p:xfrm>
          <a:off x="0" y="-20638"/>
          <a:ext cx="9144000" cy="6878638"/>
        </p:xfrm>
        <a:graphic>
          <a:graphicData uri="http://schemas.openxmlformats.org/presentationml/2006/ole">
            <p:oleObj spid="_x0000_s51200" name="Documento" r:id="rId3" imgW="5707440" imgH="50007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4" name="Object 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52224" name="Documento" r:id="rId3" imgW="5707440" imgH="38440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4343400"/>
          </a:xfrm>
        </p:spPr>
        <p:txBody>
          <a:bodyPr/>
          <a:lstStyle/>
          <a:p>
            <a:pPr algn="just"/>
            <a:r>
              <a:rPr lang="es-ES_tradnl" sz="2800"/>
              <a:t>EL </a:t>
            </a: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TFC  </a:t>
            </a:r>
            <a:r>
              <a:rPr lang="es-ES_tradnl" sz="2800"/>
              <a:t>(TISSUE DE FIBRES DE CARBONE)                (FRANCIA)</a:t>
            </a:r>
          </a:p>
          <a:p>
            <a:pPr lvl="4"/>
            <a:r>
              <a:rPr lang="es-ES_tradnl" sz="2400"/>
              <a:t>POCO PESO</a:t>
            </a:r>
          </a:p>
          <a:p>
            <a:pPr lvl="4"/>
            <a:r>
              <a:rPr lang="es-ES_tradnl" sz="2400"/>
              <a:t>GRAN FLEXIBILIDAD</a:t>
            </a:r>
          </a:p>
          <a:p>
            <a:pPr lvl="4"/>
            <a:r>
              <a:rPr lang="es-ES_tradnl" sz="2400"/>
              <a:t>FACILIDAD DE APLICACIÓN</a:t>
            </a:r>
          </a:p>
          <a:p>
            <a:endParaRPr lang="es-ES_tradnl" sz="2800"/>
          </a:p>
          <a:p>
            <a:pPr algn="just"/>
            <a:r>
              <a:rPr lang="es-ES_tradnl" sz="2800"/>
              <a:t>EL </a:t>
            </a: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MBRACE</a:t>
            </a:r>
            <a:r>
              <a:rPr lang="es-ES_tradnl" sz="2800" b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TM</a:t>
            </a:r>
            <a:r>
              <a:rPr lang="es-ES_tradnl" sz="2800"/>
              <a:t>  DE MASTER BUILDERS TECNOLOGIES (USA)</a:t>
            </a:r>
          </a:p>
          <a:p>
            <a:pPr lvl="4" algn="just"/>
            <a:r>
              <a:rPr lang="es-ES_tradnl" sz="2400"/>
              <a:t>LAS FIBRAS SON COMPUESTAS</a:t>
            </a:r>
            <a:endParaRPr lang="es-ES_tradnl" sz="180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04800" y="381000"/>
            <a:ext cx="853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600" b="1">
                <a:solidFill>
                  <a:schemeClr val="tx2"/>
                </a:solidFill>
              </a:rPr>
              <a:t>OTROS SISTEMAS DE REFORZAMIENTO ESTRUCTURAL PASIVO</a:t>
            </a:r>
            <a:endParaRPr lang="es-ES_tradnl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  <p:bldP spid="4403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534400" cy="1676400"/>
          </a:xfrm>
          <a:noFill/>
          <a:ln/>
        </p:spPr>
        <p:txBody>
          <a:bodyPr/>
          <a:lstStyle/>
          <a:p>
            <a:r>
              <a:rPr lang="es-ES_tradnl" sz="3600" b="1"/>
              <a:t>PLATINA DE CARBONO</a:t>
            </a:r>
            <a:br>
              <a:rPr lang="es-ES_tradnl" sz="3600" b="1"/>
            </a:br>
            <a:r>
              <a:rPr lang="es-ES_tradnl" sz="3600" b="1"/>
              <a:t>CFRP</a:t>
            </a:r>
            <a:endParaRPr lang="es-ES_tradnl" sz="320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7620000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_tradnl" sz="2800"/>
              <a:t> </a:t>
            </a:r>
          </a:p>
          <a:p>
            <a:pPr algn="just"/>
            <a:r>
              <a:rPr lang="es-ES_tradnl" sz="2800"/>
              <a:t>FORMA TRADICIONAL		FORMA</a:t>
            </a:r>
          </a:p>
          <a:p>
            <a:pPr algn="just"/>
            <a:r>
              <a:rPr lang="es-ES_tradnl" sz="2800"/>
              <a:t>DE UTILIZARLO				PASIVA</a:t>
            </a:r>
          </a:p>
          <a:p>
            <a:pPr algn="just"/>
            <a:endParaRPr lang="es-ES_tradnl" sz="2800"/>
          </a:p>
          <a:p>
            <a:pPr algn="just"/>
            <a:endParaRPr lang="es-ES_tradnl" sz="2800"/>
          </a:p>
          <a:p>
            <a:pPr algn="just"/>
            <a:endParaRPr lang="es-ES_tradnl" sz="2800"/>
          </a:p>
          <a:p>
            <a:pPr algn="just"/>
            <a:r>
              <a:rPr lang="es-ES_tradnl" sz="2800"/>
              <a:t>FORMA PROPUESTA EN		FORMA</a:t>
            </a:r>
          </a:p>
          <a:p>
            <a:pPr algn="just"/>
            <a:r>
              <a:rPr lang="es-ES_tradnl" sz="2800"/>
              <a:t>ESTE PROYECTO			ACTIVA</a:t>
            </a:r>
          </a:p>
          <a:p>
            <a:pPr algn="just"/>
            <a:endParaRPr lang="es-ES_tradnl" sz="2800"/>
          </a:p>
          <a:p>
            <a:pPr algn="just"/>
            <a:endParaRPr lang="es-ES_tradnl"/>
          </a:p>
        </p:txBody>
      </p:sp>
      <p:sp>
        <p:nvSpPr>
          <p:cNvPr id="45060" name="AutoShape 4"/>
          <p:cNvSpPr>
            <a:spLocks/>
          </p:cNvSpPr>
          <p:nvPr/>
        </p:nvSpPr>
        <p:spPr bwMode="auto">
          <a:xfrm>
            <a:off x="4876800" y="2438400"/>
            <a:ext cx="762000" cy="1066800"/>
          </a:xfrm>
          <a:prstGeom prst="leftBrace">
            <a:avLst>
              <a:gd name="adj1" fmla="val 1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5061" name="AutoShape 5"/>
          <p:cNvSpPr>
            <a:spLocks/>
          </p:cNvSpPr>
          <p:nvPr/>
        </p:nvSpPr>
        <p:spPr bwMode="auto">
          <a:xfrm>
            <a:off x="5029200" y="4572000"/>
            <a:ext cx="762000" cy="1066800"/>
          </a:xfrm>
          <a:prstGeom prst="leftBrace">
            <a:avLst>
              <a:gd name="adj1" fmla="val 1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autoUpdateAnimBg="0"/>
      <p:bldP spid="45060" grpId="0" animBg="1"/>
      <p:bldP spid="450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143000"/>
          </a:xfrm>
        </p:spPr>
        <p:txBody>
          <a:bodyPr/>
          <a:lstStyle/>
          <a:p>
            <a:r>
              <a:rPr lang="es-ES_tradnl" sz="32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APLICACIÓN DEL SISTEMA DE TENSADO DE CFRP</a:t>
            </a:r>
            <a:endParaRPr lang="es-ES_tradn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algn="just">
              <a:buFont typeface="Webdings" pitchFamily="18" charset="2"/>
              <a:buChar char="a"/>
            </a:pPr>
            <a:r>
              <a:rPr lang="es-ES_tradnl" sz="2800"/>
              <a:t>SE APROVECHA LA ALTA CAPACIDAD DE DEFORMACIÓN DE LA PLATINA.</a:t>
            </a:r>
          </a:p>
          <a:p>
            <a:pPr algn="just">
              <a:buFont typeface="Webdings" pitchFamily="18" charset="2"/>
              <a:buChar char="a"/>
            </a:pPr>
            <a:r>
              <a:rPr lang="es-ES_tradnl" sz="2800"/>
              <a:t>SE ACTIVA EL REFORZAMIENTO TAMBIÉN PARA CARGA MUERTA.</a:t>
            </a:r>
          </a:p>
          <a:p>
            <a:pPr algn="just">
              <a:buFont typeface="Webdings" pitchFamily="18" charset="2"/>
              <a:buChar char="a"/>
            </a:pPr>
            <a:r>
              <a:rPr lang="es-ES_tradnl" sz="2800"/>
              <a:t>SE ASEGURA LA TOMA DE FUERZAS DE TRACCIÓN INCLUSO PARA BAJAS TEMPERATURAS</a:t>
            </a:r>
          </a:p>
          <a:p>
            <a:pPr algn="just">
              <a:buFont typeface="Webdings" pitchFamily="18" charset="2"/>
              <a:buChar char="a"/>
            </a:pPr>
            <a:r>
              <a:rPr lang="es-ES_tradnl" sz="2800"/>
              <a:t>QUEDA ASEGURADO EL REGRESO AL ESTADO ORIGINAL SIN RASTRO DE FISURACIÓN.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_tradnl" sz="2800"/>
              <a:t> AL TENSAR UNA CFRP (PLATINA DE CARBONO)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  <p:bldP spid="471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8305800" cy="1676400"/>
          </a:xfrm>
        </p:spPr>
        <p:txBody>
          <a:bodyPr/>
          <a:lstStyle/>
          <a:p>
            <a:r>
              <a:rPr lang="es-ES_tradnl" b="1"/>
              <a:t>SISTEMA:</a:t>
            </a:r>
            <a:r>
              <a:rPr lang="es-ES_tradnl"/>
              <a:t/>
            </a:r>
            <a:br>
              <a:rPr lang="es-ES_tradnl"/>
            </a:b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LEOBA CARBODUR</a:t>
            </a:r>
            <a:endParaRPr lang="es-ES_tradnl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7848600" cy="3276600"/>
          </a:xfrm>
        </p:spPr>
        <p:txBody>
          <a:bodyPr/>
          <a:lstStyle/>
          <a:p>
            <a:pPr algn="just"/>
            <a:r>
              <a:rPr lang="es-ES_tradnl" sz="2800"/>
              <a:t>ESTE SISTEMA CONSISTE EN EL PRETENSADO DE PLATINAS DE FIBRAS DE CARBONO ( CFRP ) COMO ELEMENTOS DE TENSIONAMIENTO SUPERFICIAL, ADHERIDAS POSTERIORMENTE Y RESISTENTES AL CORTE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09600" y="1219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TEORÍAS  DE DISEÑOS ACTUALES</a:t>
            </a:r>
            <a:endParaRPr lang="es-ES_tradnl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algn="just"/>
            <a:r>
              <a:rPr lang="es-ES_tradnl" sz="3000"/>
              <a:t>SUGIERE QUE UNA VEZ QUE EL ACERO HA LLEGADO AL ESFUERZO DE FLUENCIA, EL HORMIGÓN CIRCUNDANTE COMIENZA A FISURARSE Y LUEGO A AGRIETARSE.</a:t>
            </a:r>
          </a:p>
          <a:p>
            <a:pPr algn="just"/>
            <a:endParaRPr lang="es-ES_tradnl" sz="3000"/>
          </a:p>
          <a:p>
            <a:pPr algn="just"/>
            <a:r>
              <a:rPr lang="es-ES_tradnl" sz="3000"/>
              <a:t>SE CONSIDERA UNA INERCIA EFECTIVA O “INERCIA AGRIETADA”  ( % Inercia Inicial )</a:t>
            </a:r>
            <a:endParaRPr lang="es-ES_tradnl" sz="28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" y="304800"/>
            <a:ext cx="8305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DISEÑO POR FLUENCIA - DUCTILIDAD</a:t>
            </a:r>
            <a:endParaRPr lang="es-ES_tradnl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02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es-ES_tradnl" sz="3400"/>
          </a:p>
          <a:p>
            <a:pPr algn="just"/>
            <a:r>
              <a:rPr lang="es-ES_tradnl" sz="3400"/>
              <a:t>CALCULA LAS DIMENSIONES DE CONCRETO Y LA CANTIDAD DE REFUERZO, DE MANERA TAL QUE RESISTAN LAS FUERZAS RESULTANTES DE CIERTOS CASOS DE SOBRECARGA. </a:t>
            </a:r>
          </a:p>
          <a:p>
            <a:pPr algn="just"/>
            <a:endParaRPr lang="es-ES_tradnl" sz="3400"/>
          </a:p>
          <a:p>
            <a:pPr algn="just"/>
            <a:endParaRPr lang="es-ES_tradnl"/>
          </a:p>
        </p:txBody>
      </p:sp>
      <p:sp>
        <p:nvSpPr>
          <p:cNvPr id="30725" name="Rectangle 1029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DISEÑO POR FLUENCIA - DUCTILIDAD</a:t>
            </a:r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DISEÑO POR FLUENCIA - DUCTILIDAD</a:t>
            </a:r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sz="3400"/>
              <a:t>EL DISEÑO DE LOS ELEMENTOS SE REALIZA CON BASE A LA TEORÍA ELÁSTICA, SIEMPRE Y CUANDO LOS ESFUERZOS DE CARGAS DE SERVICIO PERMANEZCAN POR DEBAJO DE ESTOS LÍMITES.</a:t>
            </a:r>
          </a:p>
          <a:p>
            <a:pPr algn="just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09600" y="1219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MATERIALES TRADICIONALES</a:t>
            </a:r>
            <a:endParaRPr lang="es-ES_tradnl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</a:rPr>
              <a:t>DISEÑO POR FLUENCIA - DUCTILIDAD</a:t>
            </a:r>
            <a:endParaRPr lang="es-E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MX"/>
              <a:t>EL MÉTODO DE CARGAS DE SERVICIO NO PERMITE UNA EVALUACIÓN EXPLÍCITA .</a:t>
            </a:r>
          </a:p>
          <a:p>
            <a:pPr algn="just"/>
            <a:r>
              <a:rPr lang="es-MX"/>
              <a:t>EL MÉTODO DE DISEÑO A LA RESISTENCIA PUEDE AJUSTAR:</a:t>
            </a:r>
          </a:p>
          <a:p>
            <a:pPr lvl="1" algn="just"/>
            <a:r>
              <a:rPr lang="es-MX"/>
              <a:t> FACTORES INDIVIDUALES DE CARGA.</a:t>
            </a:r>
          </a:p>
          <a:p>
            <a:pPr lvl="1" algn="just"/>
            <a:r>
              <a:rPr lang="es-MX"/>
              <a:t>COEFICIENTES DE REDUCCIÓN DE RESITENCIA.</a:t>
            </a:r>
          </a:p>
          <a:p>
            <a:pPr algn="just"/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s-MX"/>
          </a:p>
          <a:p>
            <a:pPr lvl="1"/>
            <a:r>
              <a:rPr lang="es-MX"/>
              <a:t>CÁLCULO DE LA RESISTENCIA CONSIDERANDO LA ACCIÓN INELÁSTICA.</a:t>
            </a:r>
          </a:p>
          <a:p>
            <a:pPr lvl="1"/>
            <a:endParaRPr lang="es-MX"/>
          </a:p>
          <a:p>
            <a:pPr lvl="1"/>
            <a:r>
              <a:rPr lang="es-MX"/>
              <a:t>CONTROL DE DEFLEXIONES Y AGRIETAMEINTO.</a:t>
            </a:r>
            <a:endParaRPr lang="es-E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</a:rPr>
              <a:t>DISEÑO POR FLUENCIA - DUCTILIDAD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543800" cy="1066800"/>
          </a:xfrm>
          <a:noFill/>
          <a:ln/>
        </p:spPr>
        <p:txBody>
          <a:bodyPr/>
          <a:lstStyle/>
          <a:p>
            <a:r>
              <a:rPr lang="es-ES_tradnl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CONTROL DE DEFLEXIONES</a:t>
            </a:r>
            <a:endParaRPr lang="es-ES_tradnl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752600" y="1676400"/>
          <a:ext cx="6705600" cy="1524000"/>
        </p:xfrm>
        <a:graphic>
          <a:graphicData uri="http://schemas.openxmlformats.org/presentationml/2006/ole">
            <p:oleObj spid="_x0000_s17416" name="Ecuación" r:id="rId3" imgW="939600" imgH="419040" progId="Equation.3">
              <p:embed/>
            </p:oleObj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914400" y="1143000"/>
            <a:ext cx="2801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ZapfDingbats BT" pitchFamily="2" charset="2"/>
              <a:buChar char="+"/>
            </a:pPr>
            <a:r>
              <a:rPr lang="es-ES_tradnl" sz="2800" b="1"/>
              <a:t>     ELÁSTICA</a:t>
            </a:r>
            <a:endParaRPr lang="es-ES_tradnl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914400" y="3429000"/>
            <a:ext cx="502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ZapfDingbats BT" pitchFamily="2" charset="2"/>
              <a:buChar char="+"/>
            </a:pPr>
            <a:r>
              <a:rPr lang="es-ES_tradnl" sz="2800" b="1"/>
              <a:t>     ESFUERZO ADMISIBLE</a:t>
            </a: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752600" y="5486400"/>
          <a:ext cx="6781800" cy="1066800"/>
        </p:xfrm>
        <a:graphic>
          <a:graphicData uri="http://schemas.openxmlformats.org/presentationml/2006/ole">
            <p:oleObj spid="_x0000_s17420" name="Ecuación" r:id="rId4" imgW="1587240" imgH="253800" progId="Equation.3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752600" y="4114800"/>
          <a:ext cx="6781800" cy="990600"/>
        </p:xfrm>
        <a:graphic>
          <a:graphicData uri="http://schemas.openxmlformats.org/presentationml/2006/ole">
            <p:oleObj spid="_x0000_s17421" name="Ecuación" r:id="rId5" imgW="2197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s-ES_tradnl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CAUSAS DE PÉRDIDAS EN EL PRESFUERZO:</a:t>
            </a:r>
            <a:endParaRPr lang="es-ES_tradnl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 algn="just"/>
            <a:r>
              <a:rPr lang="es-ES_tradnl" sz="2800"/>
              <a:t>ACORTAMIENTO ELÁSTICO DEL CONCRETO</a:t>
            </a:r>
          </a:p>
          <a:p>
            <a:pPr algn="just">
              <a:lnSpc>
                <a:spcPct val="130000"/>
              </a:lnSpc>
            </a:pPr>
            <a:r>
              <a:rPr lang="es-ES_tradnl" sz="2800"/>
              <a:t>DEFORMACIÓN PLÁSTICA DEL CONCRETO</a:t>
            </a:r>
          </a:p>
          <a:p>
            <a:pPr algn="just">
              <a:lnSpc>
                <a:spcPct val="130000"/>
              </a:lnSpc>
            </a:pPr>
            <a:r>
              <a:rPr lang="es-ES_tradnl" sz="2800"/>
              <a:t>CONTRACCIÓN DEL CONCRETO (SHINKRAGE)</a:t>
            </a:r>
          </a:p>
          <a:p>
            <a:pPr algn="just">
              <a:lnSpc>
                <a:spcPct val="130000"/>
              </a:lnSpc>
            </a:pPr>
            <a:r>
              <a:rPr lang="es-ES_tradnl" sz="2800"/>
              <a:t>RELAJAMIENTO DEL ESFUERZO EN EL ACERO (O DEFORMACIÓN PLASTICA DEL ACERO)</a:t>
            </a:r>
          </a:p>
          <a:p>
            <a:pPr algn="just">
              <a:lnSpc>
                <a:spcPct val="130000"/>
              </a:lnSpc>
            </a:pPr>
            <a:r>
              <a:rPr lang="es-ES_tradnl" sz="2800"/>
              <a:t>ABSORCIÓN DEL ANCLAJE</a:t>
            </a:r>
          </a:p>
          <a:p>
            <a:pPr algn="just">
              <a:lnSpc>
                <a:spcPct val="120000"/>
              </a:lnSpc>
            </a:pPr>
            <a:r>
              <a:rPr lang="es-ES_tradnl" sz="2800"/>
              <a:t>FRICCIÓN</a:t>
            </a:r>
          </a:p>
          <a:p>
            <a:pPr algn="just">
              <a:lnSpc>
                <a:spcPct val="120000"/>
              </a:lnSpc>
            </a:pPr>
            <a:r>
              <a:rPr lang="es-ES_tradnl" sz="2800"/>
              <a:t>FLEXIÓN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Wingdings" pitchFamily="2" charset="2"/>
              <a:buChar char="­"/>
            </a:pPr>
            <a:r>
              <a:rPr lang="es-ES_tradnl" sz="3600" b="1" u="sng"/>
              <a:t>	</a:t>
            </a:r>
            <a:r>
              <a:rPr lang="es-ES_tradnl" sz="4000" b="1" u="sng"/>
              <a:t>HORMIGÓN</a:t>
            </a:r>
            <a:endParaRPr lang="es-ES_tradn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3000"/>
              <a:t>HORMIGÓN CONVENCIONAL</a:t>
            </a:r>
          </a:p>
          <a:p>
            <a:r>
              <a:rPr lang="es-ES_tradnl" sz="3000"/>
              <a:t>HORMIGONES DE ALTO DESEMPEÑO</a:t>
            </a:r>
          </a:p>
          <a:p>
            <a:r>
              <a:rPr lang="es-ES_tradnl" sz="3000"/>
              <a:t>HORMIGONES ESPECIALES</a:t>
            </a:r>
            <a:endParaRPr lang="es-ES_tradnl"/>
          </a:p>
          <a:p>
            <a:pPr lvl="4"/>
            <a:r>
              <a:rPr lang="es-ES_tradnl"/>
              <a:t>HORMIGÓN LIGERO ESTRUCTURAL</a:t>
            </a:r>
          </a:p>
          <a:p>
            <a:pPr lvl="4" algn="just"/>
            <a:r>
              <a:rPr lang="es-ES_tradnl"/>
              <a:t>HORMIGÓN DE BAJA DENSIDAD Y RESISTENCIA MODERADA</a:t>
            </a:r>
          </a:p>
          <a:p>
            <a:pPr lvl="4" algn="just"/>
            <a:r>
              <a:rPr lang="es-ES_tradnl"/>
              <a:t>HORMIGÓN DE GRAN PESO</a:t>
            </a:r>
          </a:p>
          <a:p>
            <a:pPr lvl="4" algn="just"/>
            <a:r>
              <a:rPr lang="es-ES_tradnl"/>
              <a:t>HORMIGÓN DE ALTA RESISTENCIA</a:t>
            </a:r>
          </a:p>
          <a:p>
            <a:pPr lvl="4" algn="just"/>
            <a:r>
              <a:rPr lang="es-ES_tradnl"/>
              <a:t>HORMIGÓN CON AGREGADO PRESOLADO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Wingdings" pitchFamily="2" charset="2"/>
              <a:buChar char="­"/>
            </a:pPr>
            <a:r>
              <a:rPr lang="es-ES_tradnl" sz="3600" b="1" u="sng"/>
              <a:t>	ACERO</a:t>
            </a:r>
            <a:endParaRPr lang="es-ES_tradn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3000"/>
              <a:t>ACERO DE REFUERZO</a:t>
            </a:r>
          </a:p>
          <a:p>
            <a:r>
              <a:rPr lang="es-ES_tradnl" sz="3000"/>
              <a:t>ACERO DE PRESFUERZO</a:t>
            </a:r>
          </a:p>
          <a:p>
            <a:r>
              <a:rPr lang="es-ES_tradnl" sz="3000"/>
              <a:t>PLATINAS DE ACERO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066800" y="609600"/>
            <a:ext cx="723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MATERIALES COMPUESTOS Y DE ÚLTIMA GENERACIÓN</a:t>
            </a:r>
            <a:endParaRPr lang="es-ES_tradnl" sz="4400">
              <a:solidFill>
                <a:schemeClr val="tx2"/>
              </a:solidFill>
            </a:endParaRPr>
          </a:p>
        </p:txBody>
      </p:sp>
      <p:pic>
        <p:nvPicPr>
          <p:cNvPr id="34819" name="Picture 3" descr="C:\Mis documentos\ESPOL\Tópicos\FOTO-DIAPOSITIVA\pegado de la plati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367088"/>
            <a:ext cx="6019800" cy="303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752600"/>
            <a:ext cx="8915400" cy="4572000"/>
          </a:xfrm>
        </p:spPr>
        <p:txBody>
          <a:bodyPr/>
          <a:lstStyle/>
          <a:p>
            <a:pPr algn="just"/>
            <a:r>
              <a:rPr lang="es-ES_tradnl" sz="2400"/>
              <a:t>			LAS PANTALLAS</a:t>
            </a:r>
          </a:p>
          <a:p>
            <a:pPr algn="just"/>
            <a:r>
              <a:rPr lang="es-ES_tradnl" sz="2400"/>
              <a:t>GLOBAL:		LOS ARRIOSTRAMIENTOS</a:t>
            </a:r>
          </a:p>
          <a:p>
            <a:pPr algn="just"/>
            <a:r>
              <a:rPr lang="es-ES_tradnl" sz="2400"/>
              <a:t>			EL CONCRETO DE ALTO DESEMPEÑO</a:t>
            </a:r>
          </a:p>
          <a:p>
            <a:pPr algn="just"/>
            <a:endParaRPr lang="es-ES_tradnl" sz="2400"/>
          </a:p>
          <a:p>
            <a:pPr algn="just"/>
            <a:endParaRPr lang="es-ES_tradnl" sz="2400"/>
          </a:p>
          <a:p>
            <a:pPr algn="just"/>
            <a:r>
              <a:rPr lang="es-ES_tradnl" sz="2400"/>
              <a:t>		&lt;&lt; ENCAMISADOS &gt;&gt; DE CONCRETO Y ACERO</a:t>
            </a:r>
          </a:p>
          <a:p>
            <a:pPr algn="just"/>
            <a:r>
              <a:rPr lang="es-ES_tradnl" sz="2400"/>
              <a:t>		&lt;&lt; GROUTS &gt;&gt; O MORTEROS DE RELLENO</a:t>
            </a:r>
          </a:p>
          <a:p>
            <a:pPr algn="just"/>
            <a:r>
              <a:rPr lang="es-ES_tradnl" sz="2400"/>
              <a:t>LOCAL:	CARBON FIBER REINFORCED POLYMER (CFRP)</a:t>
            </a:r>
          </a:p>
          <a:p>
            <a:pPr algn="just"/>
            <a:r>
              <a:rPr lang="es-ES_tradnl" sz="2400"/>
              <a:t>		GLASS FIBER REINFORCED POLYMER (CFRG)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9600" y="5334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MÉTODOS UTILIZADOS PARA REFORZAMIENTOS ESTRUCTURALES:</a:t>
            </a:r>
            <a:endParaRPr lang="es-ES_tradnl" sz="2000" b="1"/>
          </a:p>
        </p:txBody>
      </p:sp>
      <p:sp>
        <p:nvSpPr>
          <p:cNvPr id="35844" name="AutoShape 4"/>
          <p:cNvSpPr>
            <a:spLocks/>
          </p:cNvSpPr>
          <p:nvPr/>
        </p:nvSpPr>
        <p:spPr bwMode="auto">
          <a:xfrm>
            <a:off x="2286000" y="1828800"/>
            <a:ext cx="457200" cy="12192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>
            <a:off x="1524000" y="3962400"/>
            <a:ext cx="533400" cy="1905000"/>
          </a:xfrm>
          <a:prstGeom prst="leftBrace">
            <a:avLst>
              <a:gd name="adj1" fmla="val 297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  <p:bldP spid="35843" grpId="0" autoUpdateAnimBg="0"/>
      <p:bldP spid="35844" grpId="0" animBg="1"/>
      <p:bldP spid="358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S_tradnl" sz="3200" b="1"/>
              <a:t>REFORZAMIENTO CON SISTEMAS DE FIBRAS DE CARBONO - CFRP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572000"/>
          </a:xfrm>
        </p:spPr>
        <p:txBody>
          <a:bodyPr/>
          <a:lstStyle/>
          <a:p>
            <a:pPr algn="just"/>
            <a:r>
              <a:rPr lang="es-ES_tradnl" sz="2400"/>
              <a:t>SON UNA COMBINACIÓN DE FIBRAS DE CARBONO EN UNA MATRIZ DE RESINA EPÓXICA.</a:t>
            </a:r>
          </a:p>
          <a:p>
            <a:pPr algn="just"/>
            <a:r>
              <a:rPr lang="es-ES_tradnl" sz="2400"/>
              <a:t>DENSIDAD BAJA.</a:t>
            </a:r>
          </a:p>
          <a:p>
            <a:pPr algn="just"/>
            <a:r>
              <a:rPr lang="es-ES_tradnl" sz="2400"/>
              <a:t>SU RESISTENCIA RADICA EN LA DIRECCIÓN LONGITUDINAL DE LA FIBRA.</a:t>
            </a:r>
          </a:p>
          <a:p>
            <a:pPr algn="just"/>
            <a:r>
              <a:rPr lang="es-ES_tradnl" sz="2400"/>
              <a:t>LA RESISTENCIA EN LA DIRECCIÓN TRANSVERSAL ASÍ COMO AL CORTANTE TIENEN VALORES BAJOS.</a:t>
            </a:r>
          </a:p>
          <a:p>
            <a:pPr algn="just"/>
            <a:r>
              <a:rPr lang="es-ES_tradnl" sz="2400"/>
              <a:t>DURABILIDAD FRENTE A LOS AGENTES CORRROSIVOS.</a:t>
            </a:r>
          </a:p>
          <a:p>
            <a:pPr algn="just"/>
            <a:r>
              <a:rPr lang="es-ES_tradnl" sz="2400"/>
              <a:t>NO SE RECOMIENDA SU EXPOSICIÓN A LOS RAYOS ULTRAVIOLETAS (UV)  O ALTAS TEMPERATURAS.</a:t>
            </a:r>
          </a:p>
          <a:p>
            <a:pPr algn="just"/>
            <a:endParaRPr lang="es-ES_tradnl"/>
          </a:p>
          <a:p>
            <a:endParaRPr lang="es-ES_tradnl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CARACTERÍSTICA: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  <p:bldP spid="368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Mis documentos\ESPOL\Tópicos\FOTO-DIAPOSITIVA\PLATINA TENSION MECAN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724400"/>
            <a:ext cx="7696200" cy="1690688"/>
          </a:xfrm>
          <a:prstGeom prst="rect">
            <a:avLst/>
          </a:prstGeom>
          <a:noFill/>
        </p:spPr>
      </p:pic>
      <p:pic>
        <p:nvPicPr>
          <p:cNvPr id="37891" name="Picture 3" descr="C:\Mis documentos\ESPOL\Tópicos\FOTO-DIAPOSITIVA\foto platina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1219200"/>
            <a:ext cx="7772400" cy="3295650"/>
          </a:xfrm>
          <a:prstGeom prst="rect">
            <a:avLst/>
          </a:prstGeo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799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PLATINA DE CARBONO - CFRP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PEGI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6629400" cy="1143000"/>
          </a:xfrm>
        </p:spPr>
        <p:txBody>
          <a:bodyPr/>
          <a:lstStyle/>
          <a:p>
            <a:r>
              <a:rPr lang="es-ES_tradnl" sz="3600" b="1"/>
              <a:t>TIPOS  DE LÁMINAS - CFRP:</a:t>
            </a:r>
            <a:endParaRPr lang="es-ES_tradnl" sz="32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" y="53340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_tradnl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PARA NUESTRO ENSAYO SE UTILIZARÁ EL DENOMINADO   </a:t>
            </a:r>
            <a:r>
              <a:rPr lang="es-ES_tradnl" sz="3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S512</a:t>
            </a:r>
            <a:endParaRPr lang="es-ES_tradnl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610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_tradnl" sz="2800"/>
              <a:t>EXISTEN 3 TIPOS:</a:t>
            </a:r>
          </a:p>
          <a:p>
            <a:pPr algn="just"/>
            <a:endParaRPr lang="es-ES_tradnl" sz="2800"/>
          </a:p>
          <a:p>
            <a:pPr algn="just"/>
            <a:r>
              <a:rPr lang="es-ES_tradnl" sz="2800"/>
              <a:t>TIPO  S   =&gt;	EN REFORZAMIENTO DE 					 CONCRETO</a:t>
            </a:r>
          </a:p>
          <a:p>
            <a:pPr algn="just"/>
            <a:r>
              <a:rPr lang="es-ES_tradnl" sz="2800"/>
              <a:t>TIPO  M  =&gt;	EN REFORZAMIENTO DE 					 CONCRETO</a:t>
            </a:r>
          </a:p>
          <a:p>
            <a:pPr algn="just"/>
            <a:r>
              <a:rPr lang="es-ES_tradnl" sz="2800"/>
              <a:t>TIPO  H   =&gt;	 EN ELEMENTOS DE MADERA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autoUpdateAnimBg="0"/>
      <p:bldP spid="39940" grpId="0" build="p" autoUpdateAnimBg="0"/>
    </p:bldLst>
  </p:timing>
</p:sld>
</file>

<file path=ppt/theme/theme1.xml><?xml version="1.0" encoding="utf-8"?>
<a:theme xmlns:a="http://schemas.openxmlformats.org/drawingml/2006/main" name="Impulso">
  <a:themeElements>
    <a:clrScheme name="Impulso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presentaciones\IMPULSO.POT</Template>
  <TotalTime>421</TotalTime>
  <Words>524</Words>
  <Application>Microsoft PowerPoint</Application>
  <PresentationFormat>Presentación en pantalla (4:3)</PresentationFormat>
  <Paragraphs>103</Paragraphs>
  <Slides>23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Times New Roman</vt:lpstr>
      <vt:lpstr>Wingdings</vt:lpstr>
      <vt:lpstr>Webdings</vt:lpstr>
      <vt:lpstr>ZapfDingbats BT</vt:lpstr>
      <vt:lpstr>Impulso</vt:lpstr>
      <vt:lpstr>Ecuación de MS Editor de ecuaciones 3.0</vt:lpstr>
      <vt:lpstr>Documento de Microsoft Word</vt:lpstr>
      <vt:lpstr>CAPÍTULO  # 2</vt:lpstr>
      <vt:lpstr>Diapositiva 2</vt:lpstr>
      <vt:lpstr> HORMIGÓN</vt:lpstr>
      <vt:lpstr> ACERO</vt:lpstr>
      <vt:lpstr>Diapositiva 5</vt:lpstr>
      <vt:lpstr>Diapositiva 6</vt:lpstr>
      <vt:lpstr>REFORZAMIENTO CON SISTEMAS DE FIBRAS DE CARBONO - CFRP</vt:lpstr>
      <vt:lpstr>Diapositiva 8</vt:lpstr>
      <vt:lpstr>TIPOS  DE LÁMINAS - CFRP:</vt:lpstr>
      <vt:lpstr>Diapositiva 10</vt:lpstr>
      <vt:lpstr>Diapositiva 11</vt:lpstr>
      <vt:lpstr>Diapositiva 12</vt:lpstr>
      <vt:lpstr>PLATINA DE CARBONO CFRP</vt:lpstr>
      <vt:lpstr>APLICACIÓN DEL SISTEMA DE TENSADO DE CFRP</vt:lpstr>
      <vt:lpstr>SISTEMA:  LEOBA CARBODUR</vt:lpstr>
      <vt:lpstr>Diapositiva 16</vt:lpstr>
      <vt:lpstr>Diapositiva 17</vt:lpstr>
      <vt:lpstr>DISEÑO POR FLUENCIA - DUCTILIDAD</vt:lpstr>
      <vt:lpstr>DISEÑO POR FLUENCIA - DUCTILIDAD</vt:lpstr>
      <vt:lpstr>DISEÑO POR FLUENCIA - DUCTILIDAD</vt:lpstr>
      <vt:lpstr>DISEÑO POR FLUENCIA - DUCTILIDAD</vt:lpstr>
      <vt:lpstr>CONTROL DE DEFLEXIONES</vt:lpstr>
      <vt:lpstr>CAUSAS DE PÉRDIDAS EN EL PRESFUERZO: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Ing. Rubén Núñez</dc:creator>
  <cp:lastModifiedBy>Administrador</cp:lastModifiedBy>
  <cp:revision>31</cp:revision>
  <dcterms:created xsi:type="dcterms:W3CDTF">2002-06-26T01:05:58Z</dcterms:created>
  <dcterms:modified xsi:type="dcterms:W3CDTF">2009-12-23T15:25:32Z</dcterms:modified>
</cp:coreProperties>
</file>