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326" r:id="rId3"/>
    <p:sldId id="327" r:id="rId4"/>
    <p:sldId id="328" r:id="rId5"/>
    <p:sldId id="264" r:id="rId6"/>
    <p:sldId id="267" r:id="rId7"/>
    <p:sldId id="324" r:id="rId8"/>
    <p:sldId id="271" r:id="rId9"/>
    <p:sldId id="274" r:id="rId10"/>
    <p:sldId id="275" r:id="rId11"/>
    <p:sldId id="276" r:id="rId12"/>
    <p:sldId id="277" r:id="rId13"/>
    <p:sldId id="280" r:id="rId14"/>
    <p:sldId id="283" r:id="rId15"/>
    <p:sldId id="284" r:id="rId16"/>
    <p:sldId id="285" r:id="rId17"/>
    <p:sldId id="333" r:id="rId18"/>
    <p:sldId id="322" r:id="rId19"/>
    <p:sldId id="287" r:id="rId20"/>
    <p:sldId id="323" r:id="rId21"/>
    <p:sldId id="289" r:id="rId22"/>
    <p:sldId id="290" r:id="rId23"/>
    <p:sldId id="292" r:id="rId24"/>
    <p:sldId id="295" r:id="rId25"/>
    <p:sldId id="294" r:id="rId26"/>
    <p:sldId id="296" r:id="rId27"/>
    <p:sldId id="297" r:id="rId28"/>
    <p:sldId id="298" r:id="rId29"/>
    <p:sldId id="299" r:id="rId30"/>
    <p:sldId id="300" r:id="rId31"/>
    <p:sldId id="301" r:id="rId32"/>
    <p:sldId id="330" r:id="rId33"/>
    <p:sldId id="302" r:id="rId34"/>
    <p:sldId id="303" r:id="rId35"/>
    <p:sldId id="331"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20" r:id="rId49"/>
  </p:sldIdLst>
  <p:sldSz cx="9144000" cy="6858000" type="screen4x3"/>
  <p:notesSz cx="6858000" cy="9144000"/>
  <p:defaultTextStyle>
    <a:defPPr>
      <a:defRPr lang="es-ES"/>
    </a:defPPr>
    <a:lvl1pPr algn="l" rtl="0" fontAlgn="base">
      <a:spcBef>
        <a:spcPct val="0"/>
      </a:spcBef>
      <a:spcAft>
        <a:spcPct val="0"/>
      </a:spcAft>
      <a:defRPr sz="2400" b="1" kern="1200">
        <a:solidFill>
          <a:schemeClr val="bg1"/>
        </a:solidFill>
        <a:latin typeface="Times New Roman" pitchFamily="18" charset="0"/>
        <a:ea typeface="+mn-ea"/>
        <a:cs typeface="+mn-cs"/>
      </a:defRPr>
    </a:lvl1pPr>
    <a:lvl2pPr marL="457200" algn="l" rtl="0" fontAlgn="base">
      <a:spcBef>
        <a:spcPct val="0"/>
      </a:spcBef>
      <a:spcAft>
        <a:spcPct val="0"/>
      </a:spcAft>
      <a:defRPr sz="2400" b="1" kern="1200">
        <a:solidFill>
          <a:schemeClr val="bg1"/>
        </a:solidFill>
        <a:latin typeface="Times New Roman" pitchFamily="18" charset="0"/>
        <a:ea typeface="+mn-ea"/>
        <a:cs typeface="+mn-cs"/>
      </a:defRPr>
    </a:lvl2pPr>
    <a:lvl3pPr marL="914400" algn="l" rtl="0" fontAlgn="base">
      <a:spcBef>
        <a:spcPct val="0"/>
      </a:spcBef>
      <a:spcAft>
        <a:spcPct val="0"/>
      </a:spcAft>
      <a:defRPr sz="2400" b="1" kern="1200">
        <a:solidFill>
          <a:schemeClr val="bg1"/>
        </a:solidFill>
        <a:latin typeface="Times New Roman" pitchFamily="18" charset="0"/>
        <a:ea typeface="+mn-ea"/>
        <a:cs typeface="+mn-cs"/>
      </a:defRPr>
    </a:lvl3pPr>
    <a:lvl4pPr marL="1371600" algn="l" rtl="0" fontAlgn="base">
      <a:spcBef>
        <a:spcPct val="0"/>
      </a:spcBef>
      <a:spcAft>
        <a:spcPct val="0"/>
      </a:spcAft>
      <a:defRPr sz="2400" b="1" kern="1200">
        <a:solidFill>
          <a:schemeClr val="bg1"/>
        </a:solidFill>
        <a:latin typeface="Times New Roman" pitchFamily="18" charset="0"/>
        <a:ea typeface="+mn-ea"/>
        <a:cs typeface="+mn-cs"/>
      </a:defRPr>
    </a:lvl4pPr>
    <a:lvl5pPr marL="1828800" algn="l" rtl="0" fontAlgn="base">
      <a:spcBef>
        <a:spcPct val="0"/>
      </a:spcBef>
      <a:spcAft>
        <a:spcPct val="0"/>
      </a:spcAft>
      <a:defRPr sz="2400" b="1" kern="1200">
        <a:solidFill>
          <a:schemeClr val="bg1"/>
        </a:solidFill>
        <a:latin typeface="Times New Roman" pitchFamily="18" charset="0"/>
        <a:ea typeface="+mn-ea"/>
        <a:cs typeface="+mn-cs"/>
      </a:defRPr>
    </a:lvl5pPr>
    <a:lvl6pPr marL="2286000" algn="l" defTabSz="914400" rtl="0" eaLnBrk="1" latinLnBrk="0" hangingPunct="1">
      <a:defRPr sz="2400" b="1" kern="1200">
        <a:solidFill>
          <a:schemeClr val="bg1"/>
        </a:solidFill>
        <a:latin typeface="Times New Roman" pitchFamily="18" charset="0"/>
        <a:ea typeface="+mn-ea"/>
        <a:cs typeface="+mn-cs"/>
      </a:defRPr>
    </a:lvl6pPr>
    <a:lvl7pPr marL="2743200" algn="l" defTabSz="914400" rtl="0" eaLnBrk="1" latinLnBrk="0" hangingPunct="1">
      <a:defRPr sz="2400" b="1" kern="1200">
        <a:solidFill>
          <a:schemeClr val="bg1"/>
        </a:solidFill>
        <a:latin typeface="Times New Roman" pitchFamily="18" charset="0"/>
        <a:ea typeface="+mn-ea"/>
        <a:cs typeface="+mn-cs"/>
      </a:defRPr>
    </a:lvl7pPr>
    <a:lvl8pPr marL="3200400" algn="l" defTabSz="914400" rtl="0" eaLnBrk="1" latinLnBrk="0" hangingPunct="1">
      <a:defRPr sz="2400" b="1" kern="1200">
        <a:solidFill>
          <a:schemeClr val="bg1"/>
        </a:solidFill>
        <a:latin typeface="Times New Roman" pitchFamily="18" charset="0"/>
        <a:ea typeface="+mn-ea"/>
        <a:cs typeface="+mn-cs"/>
      </a:defRPr>
    </a:lvl8pPr>
    <a:lvl9pPr marL="3657600" algn="l" defTabSz="914400" rtl="0" eaLnBrk="1" latinLnBrk="0" hangingPunct="1">
      <a:defRPr sz="2400" b="1"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32448" autoAdjust="0"/>
    <p:restoredTop sz="90929"/>
  </p:normalViewPr>
  <p:slideViewPr>
    <p:cSldViewPr>
      <p:cViewPr>
        <p:scale>
          <a:sx n="32" d="100"/>
          <a:sy n="32" d="100"/>
        </p:scale>
        <p:origin x="-210"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0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8114FD6-4373-4E8F-8F4A-224A86568E74}"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0FFA2D5-ACE8-42AE-8295-8FF33D1141E2}"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357190B-0843-4834-8B23-F7E55677FCB7}"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525CAD6-99DE-4396-8816-7FD2233F68B5}"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177EE8C-2E1B-4DD5-A0A5-1597EFF7F1EC}"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D07E0A8-15C4-47C9-BEC4-CB8C467B45E7}"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0533AD8E-56D1-4F47-AD27-23E49B4EDC10}"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B76F7478-1CAD-4596-A90C-35114F8FB726}"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5EA2EBBE-2BCD-43B9-8E76-A1FCD0E9F2DE}"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7B17148B-1E8F-422E-BE6F-D67862A4A6E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79D8012-65F8-4E36-8B8E-21784CB3A766}"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FDBB7952-F7E7-453F-BEA6-A60ED288E05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6.bin"/><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7.bin"/><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8.bin"/><Relationship Id="rId5" Type="http://schemas.openxmlformats.org/officeDocument/2006/relationships/image" Target="../media/image2.jpeg"/><Relationship Id="rId4" Type="http://schemas.openxmlformats.org/officeDocument/2006/relationships/audio" Target="../media/audio4.wav"/></Relationships>
</file>

<file path=ppt/slides/_rels/slide3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9.bin"/><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hyperlink" Target="http://www.icbo.org/" TargetMode="Externa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100000">
              <a:schemeClr val="tx1"/>
            </a:gs>
          </a:gsLst>
          <a:lin ang="0" scaled="1"/>
        </a:gra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s-ES_tradnl" b="1" u="sng">
                <a:solidFill>
                  <a:schemeClr val="bg1"/>
                </a:solidFill>
                <a:effectLst>
                  <a:outerShdw blurRad="38100" dist="38100" dir="2700000" algn="tl">
                    <a:srgbClr val="000000"/>
                  </a:outerShdw>
                </a:effectLst>
              </a:rPr>
              <a:t>ANÁLISIS DE LA OBRA</a:t>
            </a:r>
            <a:endParaRPr lang="es-ES" b="1">
              <a:solidFill>
                <a:schemeClr val="bg1"/>
              </a:solidFill>
            </a:endParaRPr>
          </a:p>
        </p:txBody>
      </p:sp>
      <p:sp>
        <p:nvSpPr>
          <p:cNvPr id="113667" name="Rectangle 3"/>
          <p:cNvSpPr>
            <a:spLocks noGrp="1" noChangeArrowheads="1"/>
          </p:cNvSpPr>
          <p:nvPr>
            <p:ph type="body" idx="1"/>
          </p:nvPr>
        </p:nvSpPr>
        <p:spPr/>
        <p:txBody>
          <a:bodyPr/>
          <a:lstStyle/>
          <a:p>
            <a:pPr algn="ctr">
              <a:buFontTx/>
              <a:buNone/>
            </a:pPr>
            <a:r>
              <a:rPr lang="es-ES" sz="2800" b="1">
                <a:solidFill>
                  <a:schemeClr val="bg1"/>
                </a:solidFill>
                <a:latin typeface="Arial" charset="0"/>
                <a:cs typeface="Arial" charset="0"/>
              </a:rPr>
              <a:t> Tipología Estructural Empleada </a:t>
            </a:r>
            <a:endParaRPr lang="es-ES_tradnl" sz="2800" b="1">
              <a:solidFill>
                <a:schemeClr val="bg1"/>
              </a:solidFill>
              <a:latin typeface="Arial" charset="0"/>
              <a:cs typeface="Arial" charset="0"/>
            </a:endParaRPr>
          </a:p>
          <a:p>
            <a:pPr>
              <a:buFontTx/>
              <a:buNone/>
            </a:pPr>
            <a:endParaRPr lang="es-ES" sz="2800" b="1">
              <a:solidFill>
                <a:schemeClr val="bg1"/>
              </a:solidFill>
              <a:cs typeface="Times New Roman" pitchFamily="18" charset="0"/>
            </a:endParaRPr>
          </a:p>
          <a:p>
            <a:pPr algn="just"/>
            <a:r>
              <a:rPr lang="es-MX" sz="2800" b="1">
                <a:solidFill>
                  <a:schemeClr val="bg1"/>
                </a:solidFill>
                <a:latin typeface="Arial" charset="0"/>
                <a:cs typeface="Arial" charset="0"/>
              </a:rPr>
              <a:t>P</a:t>
            </a:r>
            <a:r>
              <a:rPr lang="es-ES" sz="2800" b="1">
                <a:solidFill>
                  <a:schemeClr val="bg1"/>
                </a:solidFill>
                <a:latin typeface="Arial" charset="0"/>
                <a:cs typeface="Arial" charset="0"/>
              </a:rPr>
              <a:t>órtico con vigas simplemente apoyadas,</a:t>
            </a:r>
            <a:r>
              <a:rPr lang="es-MX" sz="2800" b="1">
                <a:solidFill>
                  <a:schemeClr val="bg1"/>
                </a:solidFill>
                <a:latin typeface="Arial" charset="0"/>
                <a:cs typeface="Arial" charset="0"/>
              </a:rPr>
              <a:t> </a:t>
            </a:r>
            <a:r>
              <a:rPr lang="es-ES" sz="2800" b="1">
                <a:solidFill>
                  <a:schemeClr val="bg1"/>
                </a:solidFill>
                <a:latin typeface="Arial" charset="0"/>
                <a:cs typeface="Times New Roman" pitchFamily="18" charset="0"/>
              </a:rPr>
              <a:t>a semejanza de un pórtico con paredes armadas (dual system).</a:t>
            </a:r>
            <a:r>
              <a:rPr lang="es-ES" sz="2800" b="1">
                <a:solidFill>
                  <a:schemeClr val="bg1"/>
                </a:solidFill>
                <a:latin typeface="Arial" charset="0"/>
                <a:cs typeface="Arial" charset="0"/>
              </a:rPr>
              <a:t> </a:t>
            </a:r>
            <a:r>
              <a:rPr lang="es-ES" sz="2800" b="1">
                <a:solidFill>
                  <a:schemeClr val="bg1"/>
                </a:solidFill>
                <a:latin typeface="Arial" charset="0"/>
                <a:cs typeface="Times New Roman" pitchFamily="18" charset="0"/>
              </a:rPr>
              <a:t>Los tableros se apoyan simplemente en las pilas y los muros son parte de los estribos  lo que hace que el sistema sea isostático.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randombar(horizontal)">
                                      <p:cBhvr>
                                        <p:cTn id="7" dur="500"/>
                                        <p:tgtEl>
                                          <p:spTgt spid="1136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667">
                                            <p:txEl>
                                              <p:pRg st="0" end="0"/>
                                            </p:txEl>
                                          </p:spTgt>
                                        </p:tgtEl>
                                        <p:attrNameLst>
                                          <p:attrName>style.visibility</p:attrName>
                                        </p:attrNameLst>
                                      </p:cBhvr>
                                      <p:to>
                                        <p:strVal val="visible"/>
                                      </p:to>
                                    </p:set>
                                    <p:animEffect transition="in" filter="dissolve">
                                      <p:cBhvr>
                                        <p:cTn id="12" dur="500"/>
                                        <p:tgtEl>
                                          <p:spTgt spid="1136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dissolve">
                                      <p:cBhvr>
                                        <p:cTn id="17" dur="500"/>
                                        <p:tgtEl>
                                          <p:spTgt spid="1136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utoUpdateAnimBg="0"/>
      <p:bldP spid="11366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s-ES" b="1">
                <a:latin typeface="Arial" charset="0"/>
                <a:cs typeface="Arial" charset="0"/>
              </a:rPr>
              <a:t>Causas de las Deflexiones:</a:t>
            </a:r>
            <a:r>
              <a:rPr lang="es-ES_tradnl" b="1">
                <a:latin typeface="Arial" charset="0"/>
                <a:cs typeface="Arial" charset="0"/>
              </a:rPr>
              <a:t/>
            </a:r>
            <a:br>
              <a:rPr lang="es-ES_tradnl" b="1">
                <a:latin typeface="Arial" charset="0"/>
                <a:cs typeface="Arial" charset="0"/>
              </a:rPr>
            </a:br>
            <a:r>
              <a:rPr lang="es-ES_tradnl" b="1">
                <a:latin typeface="Arial" charset="0"/>
                <a:cs typeface="Arial" charset="0"/>
              </a:rPr>
              <a:t>                                      </a:t>
            </a:r>
            <a:r>
              <a:rPr lang="es-ES_tradnl" sz="3200" i="1">
                <a:latin typeface="Arial" charset="0"/>
                <a:cs typeface="Arial" charset="0"/>
              </a:rPr>
              <a:t>Cont...</a:t>
            </a:r>
            <a:endParaRPr lang="es-ES" sz="3200" i="1">
              <a:latin typeface="Arial" charset="0"/>
              <a:cs typeface="Arial" charset="0"/>
            </a:endParaRPr>
          </a:p>
        </p:txBody>
      </p:sp>
      <p:sp>
        <p:nvSpPr>
          <p:cNvPr id="22531" name="Rectangle 3"/>
          <p:cNvSpPr>
            <a:spLocks noGrp="1" noChangeArrowheads="1"/>
          </p:cNvSpPr>
          <p:nvPr>
            <p:ph type="body" idx="1"/>
          </p:nvPr>
        </p:nvSpPr>
        <p:spPr/>
        <p:txBody>
          <a:bodyPr/>
          <a:lstStyle/>
          <a:p>
            <a:pPr algn="just">
              <a:buFont typeface="Wingdings" pitchFamily="2" charset="2"/>
              <a:buChar char="§"/>
            </a:pPr>
            <a:r>
              <a:rPr lang="es-ES" sz="2800">
                <a:latin typeface="Arial" charset="0"/>
                <a:cs typeface="Arial" charset="0"/>
              </a:rPr>
              <a:t>La Inercia depende mucho m</a:t>
            </a:r>
            <a:r>
              <a:rPr lang="es-ES_tradnl" sz="2800">
                <a:latin typeface="Arial" charset="0"/>
                <a:cs typeface="Arial" charset="0"/>
              </a:rPr>
              <a:t>á</a:t>
            </a:r>
            <a:r>
              <a:rPr lang="es-ES" sz="2800">
                <a:latin typeface="Arial" charset="0"/>
                <a:cs typeface="Arial" charset="0"/>
              </a:rPr>
              <a:t>s de la altura que de la base de las vigas</a:t>
            </a:r>
            <a:r>
              <a:rPr lang="es-ES_tradnl" sz="2800">
                <a:latin typeface="Arial" charset="0"/>
                <a:cs typeface="Arial" charset="0"/>
              </a:rPr>
              <a:t>.</a:t>
            </a:r>
          </a:p>
          <a:p>
            <a:pPr algn="just">
              <a:buFont typeface="Wingdings" pitchFamily="2" charset="2"/>
              <a:buChar char="§"/>
            </a:pPr>
            <a:r>
              <a:rPr lang="es-ES_tradnl" sz="2800">
                <a:latin typeface="Arial" charset="0"/>
                <a:cs typeface="Arial" charset="0"/>
              </a:rPr>
              <a:t>Valores pequeños de inercia resultan en deflexiones considerables.</a:t>
            </a:r>
          </a:p>
          <a:p>
            <a:pPr algn="just">
              <a:buFont typeface="Wingdings" pitchFamily="2" charset="2"/>
              <a:buChar char="§"/>
            </a:pPr>
            <a:r>
              <a:rPr lang="es-ES" sz="2800">
                <a:latin typeface="Arial" charset="0"/>
                <a:cs typeface="Arial" charset="0"/>
              </a:rPr>
              <a:t>La relación altura / base es cercana a 1, cuando lo que se considera normal son valores próximos a 2</a:t>
            </a:r>
            <a:r>
              <a:rPr lang="es-ES_tradnl" sz="2800">
                <a:latin typeface="Arial" charset="0"/>
                <a:cs typeface="Arial" charset="0"/>
              </a:rPr>
              <a:t> en términos de relaciones de rigidez</a:t>
            </a:r>
            <a:r>
              <a:rPr lang="es-ES" sz="2800">
                <a:latin typeface="Arial" charset="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additive="base">
                                        <p:cTn id="13"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 calcmode="lin" valueType="num">
                                      <p:cBhvr additive="base">
                                        <p:cTn id="19"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1">
                                            <p:txEl>
                                              <p:pRg st="2" end="2"/>
                                            </p:txEl>
                                          </p:spTgt>
                                        </p:tgtEl>
                                        <p:attrNameLst>
                                          <p:attrName>style.visibility</p:attrName>
                                        </p:attrNameLst>
                                      </p:cBhvr>
                                      <p:to>
                                        <p:strVal val="visible"/>
                                      </p:to>
                                    </p:set>
                                    <p:anim calcmode="lin" valueType="num">
                                      <p:cBhvr additive="base">
                                        <p:cTn id="25"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s-ES" b="1">
                <a:latin typeface="Arial" charset="0"/>
                <a:cs typeface="Arial" charset="0"/>
              </a:rPr>
              <a:t>Causas de las Deflexiones:</a:t>
            </a:r>
            <a:r>
              <a:rPr lang="es-ES_tradnl" b="1">
                <a:latin typeface="Arial" charset="0"/>
                <a:cs typeface="Arial" charset="0"/>
              </a:rPr>
              <a:t/>
            </a:r>
            <a:br>
              <a:rPr lang="es-ES_tradnl" b="1">
                <a:latin typeface="Arial" charset="0"/>
                <a:cs typeface="Arial" charset="0"/>
              </a:rPr>
            </a:br>
            <a:r>
              <a:rPr lang="es-ES_tradnl" b="1">
                <a:latin typeface="Arial" charset="0"/>
                <a:cs typeface="Arial" charset="0"/>
              </a:rPr>
              <a:t>                                      </a:t>
            </a:r>
            <a:r>
              <a:rPr lang="es-ES_tradnl" sz="3200" i="1">
                <a:latin typeface="Arial" charset="0"/>
                <a:cs typeface="Arial" charset="0"/>
              </a:rPr>
              <a:t>Cont...</a:t>
            </a:r>
            <a:endParaRPr lang="es-ES" sz="3200" i="1">
              <a:latin typeface="Arial" charset="0"/>
              <a:cs typeface="Arial" charset="0"/>
            </a:endParaRPr>
          </a:p>
        </p:txBody>
      </p:sp>
      <p:sp>
        <p:nvSpPr>
          <p:cNvPr id="23555" name="Rectangle 3"/>
          <p:cNvSpPr>
            <a:spLocks noGrp="1" noChangeArrowheads="1"/>
          </p:cNvSpPr>
          <p:nvPr>
            <p:ph type="body" idx="1"/>
          </p:nvPr>
        </p:nvSpPr>
        <p:spPr/>
        <p:txBody>
          <a:bodyPr/>
          <a:lstStyle/>
          <a:p>
            <a:pPr algn="just">
              <a:lnSpc>
                <a:spcPct val="90000"/>
              </a:lnSpc>
              <a:buFont typeface="Wingdings" pitchFamily="2" charset="2"/>
              <a:buNone/>
            </a:pPr>
            <a:r>
              <a:rPr lang="es-ES_tradnl" sz="2800">
                <a:latin typeface="Arial" charset="0"/>
                <a:cs typeface="Arial" charset="0"/>
              </a:rPr>
              <a:t>Este diseño hubiese sido válido sí y solo sí:</a:t>
            </a:r>
          </a:p>
          <a:p>
            <a:pPr algn="just">
              <a:lnSpc>
                <a:spcPct val="90000"/>
              </a:lnSpc>
              <a:buFont typeface="Wingdings" pitchFamily="2" charset="2"/>
              <a:buChar char="§"/>
            </a:pPr>
            <a:endParaRPr lang="es-ES_tradnl" sz="2800">
              <a:latin typeface="Arial" charset="0"/>
              <a:cs typeface="Arial" charset="0"/>
            </a:endParaRPr>
          </a:p>
          <a:p>
            <a:pPr algn="just">
              <a:lnSpc>
                <a:spcPct val="90000"/>
              </a:lnSpc>
              <a:buFont typeface="Wingdings" pitchFamily="2" charset="2"/>
              <a:buChar char="§"/>
            </a:pPr>
            <a:r>
              <a:rPr lang="es-ES_tradnl" sz="2800">
                <a:latin typeface="Arial" charset="0"/>
                <a:cs typeface="Arial" charset="0"/>
              </a:rPr>
              <a:t>E</a:t>
            </a:r>
            <a:r>
              <a:rPr lang="es-ES" sz="2800">
                <a:latin typeface="Arial" charset="0"/>
                <a:cs typeface="Arial" charset="0"/>
              </a:rPr>
              <a:t>l adosamiento de las vigas proporcionaría </a:t>
            </a:r>
            <a:r>
              <a:rPr lang="es-ES_tradnl" sz="2800">
                <a:latin typeface="Arial" charset="0"/>
                <a:cs typeface="Arial" charset="0"/>
              </a:rPr>
              <a:t>una </a:t>
            </a:r>
            <a:r>
              <a:rPr lang="es-ES" sz="2800">
                <a:latin typeface="Arial" charset="0"/>
                <a:cs typeface="Arial" charset="0"/>
              </a:rPr>
              <a:t>rigidez suficiente por el número de las vigas antes que por la altura de las mismas.</a:t>
            </a:r>
            <a:r>
              <a:rPr lang="es-ES_tradnl" sz="2800">
                <a:latin typeface="Arial" charset="0"/>
                <a:cs typeface="Arial" charset="0"/>
              </a:rPr>
              <a:t>  </a:t>
            </a:r>
          </a:p>
          <a:p>
            <a:pPr algn="just">
              <a:lnSpc>
                <a:spcPct val="90000"/>
              </a:lnSpc>
              <a:buFont typeface="Wingdings" pitchFamily="2" charset="2"/>
              <a:buChar char="§"/>
            </a:pPr>
            <a:r>
              <a:rPr lang="es-ES_tradnl" sz="2800">
                <a:latin typeface="Arial" charset="0"/>
                <a:cs typeface="Arial" charset="0"/>
              </a:rPr>
              <a:t>L</a:t>
            </a:r>
            <a:r>
              <a:rPr lang="es-ES" sz="2800">
                <a:latin typeface="Arial" charset="0"/>
                <a:cs typeface="Arial" charset="0"/>
              </a:rPr>
              <a:t>a transferencia de cargas entre vigas fuera efectiva</a:t>
            </a:r>
            <a:r>
              <a:rPr lang="es-ES_tradnl" sz="2800">
                <a:latin typeface="Arial" charset="0"/>
                <a:cs typeface="Arial" charset="0"/>
              </a:rPr>
              <a:t>.</a:t>
            </a:r>
          </a:p>
          <a:p>
            <a:pPr algn="just">
              <a:lnSpc>
                <a:spcPct val="90000"/>
              </a:lnSpc>
              <a:buFont typeface="Wingdings" pitchFamily="2" charset="2"/>
              <a:buChar char="§"/>
            </a:pPr>
            <a:r>
              <a:rPr lang="es-ES_tradnl" sz="2800">
                <a:latin typeface="Arial" charset="0"/>
                <a:cs typeface="Arial" charset="0"/>
              </a:rPr>
              <a:t>E</a:t>
            </a:r>
            <a:r>
              <a:rPr lang="es-ES" sz="2800">
                <a:latin typeface="Arial" charset="0"/>
                <a:cs typeface="Arial" charset="0"/>
              </a:rPr>
              <a:t>l</a:t>
            </a:r>
            <a:r>
              <a:rPr lang="es-ES_tradnl" sz="2800">
                <a:latin typeface="Arial" charset="0"/>
                <a:cs typeface="Arial" charset="0"/>
              </a:rPr>
              <a:t> </a:t>
            </a:r>
            <a:r>
              <a:rPr lang="es-ES" sz="2800">
                <a:latin typeface="Arial" charset="0"/>
                <a:cs typeface="Arial" charset="0"/>
              </a:rPr>
              <a:t>tráfico sobre el paso elevado permaneciera en los valores de proyecto</a:t>
            </a:r>
            <a:endParaRPr lang="es-ES_tradnl" sz="2800">
              <a:latin typeface="Arial" charset="0"/>
              <a:cs typeface="Arial" charset="0"/>
            </a:endParaRPr>
          </a:p>
          <a:p>
            <a:pPr algn="just">
              <a:lnSpc>
                <a:spcPct val="90000"/>
              </a:lnSpc>
              <a:buFont typeface="Wingdings" pitchFamily="2" charset="2"/>
              <a:buNone/>
            </a:pPr>
            <a:endParaRPr lang="es-ES" sz="2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s-ES" b="1">
                <a:latin typeface="Arial" charset="0"/>
                <a:cs typeface="Arial" charset="0"/>
              </a:rPr>
              <a:t>Causas de las Deflexiones:</a:t>
            </a:r>
            <a:r>
              <a:rPr lang="es-ES_tradnl" b="1">
                <a:latin typeface="Arial" charset="0"/>
                <a:cs typeface="Arial" charset="0"/>
              </a:rPr>
              <a:t/>
            </a:r>
            <a:br>
              <a:rPr lang="es-ES_tradnl" b="1">
                <a:latin typeface="Arial" charset="0"/>
                <a:cs typeface="Arial" charset="0"/>
              </a:rPr>
            </a:br>
            <a:r>
              <a:rPr lang="es-ES_tradnl" b="1">
                <a:latin typeface="Arial" charset="0"/>
                <a:cs typeface="Arial" charset="0"/>
              </a:rPr>
              <a:t>                                      </a:t>
            </a:r>
            <a:r>
              <a:rPr lang="es-ES_tradnl" sz="3200" i="1">
                <a:latin typeface="Arial" charset="0"/>
                <a:cs typeface="Arial" charset="0"/>
              </a:rPr>
              <a:t>Cont...</a:t>
            </a:r>
            <a:endParaRPr lang="es-ES" sz="3200" i="1">
              <a:latin typeface="Arial" charset="0"/>
              <a:cs typeface="Arial" charset="0"/>
            </a:endParaRPr>
          </a:p>
        </p:txBody>
      </p:sp>
      <p:sp>
        <p:nvSpPr>
          <p:cNvPr id="24579" name="Rectangle 3"/>
          <p:cNvSpPr>
            <a:spLocks noGrp="1" noChangeArrowheads="1"/>
          </p:cNvSpPr>
          <p:nvPr>
            <p:ph type="body" idx="1"/>
          </p:nvPr>
        </p:nvSpPr>
        <p:spPr/>
        <p:txBody>
          <a:bodyPr/>
          <a:lstStyle/>
          <a:p>
            <a:pPr algn="just">
              <a:buFont typeface="Wingdings" pitchFamily="2" charset="2"/>
              <a:buChar char="§"/>
            </a:pPr>
            <a:r>
              <a:rPr lang="es-ES" sz="2800">
                <a:latin typeface="Arial" charset="0"/>
                <a:cs typeface="Arial" charset="0"/>
              </a:rPr>
              <a:t>En este c</a:t>
            </a:r>
            <a:r>
              <a:rPr lang="es-ES_tradnl" sz="2800">
                <a:latin typeface="Arial" charset="0"/>
                <a:cs typeface="Arial" charset="0"/>
              </a:rPr>
              <a:t>aso éstas últimas </a:t>
            </a:r>
            <a:r>
              <a:rPr lang="es-ES" sz="2800">
                <a:latin typeface="Arial" charset="0"/>
                <a:cs typeface="Arial" charset="0"/>
              </a:rPr>
              <a:t> condiciones </a:t>
            </a:r>
            <a:r>
              <a:rPr lang="es-ES_tradnl" sz="2800">
                <a:latin typeface="Arial" charset="0"/>
                <a:cs typeface="Arial" charset="0"/>
              </a:rPr>
              <a:t>         </a:t>
            </a:r>
            <a:r>
              <a:rPr lang="es-ES" sz="2800">
                <a:latin typeface="Arial" charset="0"/>
                <a:cs typeface="Arial" charset="0"/>
              </a:rPr>
              <a:t>no se cumplen</a:t>
            </a:r>
            <a:r>
              <a:rPr lang="es-ES_tradnl" sz="2800">
                <a:latin typeface="Arial" charset="0"/>
                <a:cs typeface="Arial" charset="0"/>
              </a:rPr>
              <a:t>, por las siguientes razones:</a:t>
            </a:r>
          </a:p>
          <a:p>
            <a:pPr lvl="1" algn="just">
              <a:buFont typeface="Wingdings" pitchFamily="2" charset="2"/>
              <a:buChar char="Ø"/>
            </a:pPr>
            <a:r>
              <a:rPr lang="es-ES_tradnl">
                <a:latin typeface="Arial" charset="0"/>
                <a:cs typeface="Arial" charset="0"/>
              </a:rPr>
              <a:t>Inefectividad de los diafragmas  (volúmenes pequeños).</a:t>
            </a:r>
          </a:p>
          <a:p>
            <a:pPr lvl="1" algn="just">
              <a:buFont typeface="Wingdings" pitchFamily="2" charset="2"/>
              <a:buChar char="Ø"/>
            </a:pPr>
            <a:r>
              <a:rPr lang="es-ES_tradnl">
                <a:latin typeface="Arial" charset="0"/>
                <a:cs typeface="Arial" charset="0"/>
              </a:rPr>
              <a:t>Ausencia de transferencia de cargas a las vigas laterales.</a:t>
            </a:r>
          </a:p>
          <a:p>
            <a:pPr lvl="1" algn="just">
              <a:buFont typeface="Wingdings" pitchFamily="2" charset="2"/>
              <a:buChar char="Ø"/>
            </a:pPr>
            <a:r>
              <a:rPr lang="es-ES_tradnl">
                <a:latin typeface="Arial" charset="0"/>
                <a:cs typeface="Arial" charset="0"/>
              </a:rPr>
              <a:t>El número de líneas de diafragmas.</a:t>
            </a:r>
            <a:r>
              <a:rPr lang="es-ES_tradnl" sz="2500">
                <a:latin typeface="Arial" charset="0"/>
                <a:cs typeface="Arial" charset="0"/>
              </a:rPr>
              <a:t>    </a:t>
            </a:r>
            <a:endParaRPr lang="es-ES" sz="2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par>
                                <p:cTn id="15" presetID="2" presetClass="entr" presetSubtype="8" fill="hold" grpId="0" nodeType="with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 calcmode="lin" valueType="num">
                                      <p:cBhvr additive="base">
                                        <p:cTn id="17"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57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builtIn="1"/>
                                        </p:tgtEl>
                                      </p:cMediaNode>
                                    </p:audio>
                                  </p:subTnLst>
                                </p:cTn>
                              </p:par>
                              <p:par>
                                <p:cTn id="19" presetID="2" presetClass="entr" presetSubtype="8" fill="hold" grpId="0" nodeType="with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 calcmode="lin" valueType="num">
                                      <p:cBhvr additive="base">
                                        <p:cTn id="21"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457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whoosh.wav" builtIn="1"/>
                                        </p:tgtEl>
                                      </p:cMediaNode>
                                    </p:audio>
                                  </p:subTnLst>
                                </p:cTn>
                              </p:par>
                              <p:par>
                                <p:cTn id="23" presetID="2" presetClass="entr" presetSubtype="8" fill="hold" grpId="0" nodeType="with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457200"/>
            <a:ext cx="7772400" cy="914400"/>
          </a:xfrm>
        </p:spPr>
        <p:txBody>
          <a:bodyPr/>
          <a:lstStyle/>
          <a:p>
            <a:pPr algn="just"/>
            <a:r>
              <a:rPr lang="es-ES" sz="4000" b="1">
                <a:latin typeface="Arial" charset="0"/>
                <a:cs typeface="Arial" charset="0"/>
              </a:rPr>
              <a:t>Diagn</a:t>
            </a:r>
            <a:r>
              <a:rPr lang="es-ES_tradnl" sz="4000" b="1">
                <a:latin typeface="Arial" charset="0"/>
                <a:cs typeface="Arial" charset="0"/>
              </a:rPr>
              <a:t>ó</a:t>
            </a:r>
            <a:r>
              <a:rPr lang="es-ES" sz="4000" b="1">
                <a:latin typeface="Arial" charset="0"/>
                <a:cs typeface="Arial" charset="0"/>
              </a:rPr>
              <a:t>stico de la Peligrosidad</a:t>
            </a:r>
          </a:p>
        </p:txBody>
      </p:sp>
      <p:sp>
        <p:nvSpPr>
          <p:cNvPr id="61443" name="Rectangle 3"/>
          <p:cNvSpPr>
            <a:spLocks noGrp="1" noChangeArrowheads="1"/>
          </p:cNvSpPr>
          <p:nvPr>
            <p:ph type="body" idx="1"/>
          </p:nvPr>
        </p:nvSpPr>
        <p:spPr>
          <a:xfrm>
            <a:off x="685800" y="1447800"/>
            <a:ext cx="7772400" cy="4648200"/>
          </a:xfrm>
        </p:spPr>
        <p:txBody>
          <a:bodyPr/>
          <a:lstStyle/>
          <a:p>
            <a:pPr algn="just"/>
            <a:r>
              <a:rPr lang="es-ES_tradnl" sz="2800">
                <a:latin typeface="Arial" charset="0"/>
                <a:cs typeface="Arial" charset="0"/>
              </a:rPr>
              <a:t>La presencia de</a:t>
            </a:r>
            <a:r>
              <a:rPr lang="es-ES" sz="2800">
                <a:latin typeface="Arial" charset="0"/>
                <a:cs typeface="Arial" charset="0"/>
              </a:rPr>
              <a:t> flechas</a:t>
            </a:r>
            <a:r>
              <a:rPr lang="es-ES_tradnl" sz="2800">
                <a:latin typeface="Arial" charset="0"/>
                <a:cs typeface="Arial" charset="0"/>
              </a:rPr>
              <a:t> considerables </a:t>
            </a:r>
            <a:r>
              <a:rPr lang="es-ES" sz="2800">
                <a:latin typeface="Arial" charset="0"/>
                <a:cs typeface="Arial" charset="0"/>
              </a:rPr>
              <a:t>constituye un </a:t>
            </a:r>
            <a:r>
              <a:rPr lang="es-ES_tradnl" sz="2800">
                <a:latin typeface="Arial" charset="0"/>
                <a:cs typeface="Arial" charset="0"/>
              </a:rPr>
              <a:t>problema funcional que de no ser tratado a tiempo se puede convertir en un problema </a:t>
            </a:r>
            <a:r>
              <a:rPr lang="es-ES" sz="2800">
                <a:latin typeface="Arial" charset="0"/>
                <a:cs typeface="Arial" charset="0"/>
              </a:rPr>
              <a:t>estructura</a:t>
            </a:r>
            <a:r>
              <a:rPr lang="es-ES_tradnl" sz="2800">
                <a:latin typeface="Arial" charset="0"/>
                <a:cs typeface="Arial" charset="0"/>
              </a:rPr>
              <a:t>l.</a:t>
            </a:r>
          </a:p>
          <a:p>
            <a:pPr algn="just">
              <a:buFont typeface="Wingdings" pitchFamily="2" charset="2"/>
              <a:buChar char="§"/>
            </a:pPr>
            <a:r>
              <a:rPr lang="es-ES_tradnl" sz="2800">
                <a:latin typeface="Arial" charset="0"/>
                <a:cs typeface="Arial" charset="0"/>
              </a:rPr>
              <a:t>El control de deflexiones es necesario.</a:t>
            </a:r>
            <a:endParaRPr lang="es-ES_tradnl" sz="2800"/>
          </a:p>
          <a:p>
            <a:pPr algn="just">
              <a:buFont typeface="Wingdings" pitchFamily="2" charset="2"/>
              <a:buChar char="§"/>
            </a:pPr>
            <a:r>
              <a:rPr lang="es-ES_tradnl" sz="2800">
                <a:latin typeface="Arial" charset="0"/>
                <a:cs typeface="Arial" charset="0"/>
              </a:rPr>
              <a:t>P</a:t>
            </a:r>
            <a:r>
              <a:rPr lang="es-ES" sz="2800">
                <a:latin typeface="Arial" charset="0"/>
                <a:cs typeface="Arial" charset="0"/>
              </a:rPr>
              <a:t>ara claros simples o continuos, la deflexión debida a la carga viva más e</a:t>
            </a:r>
            <a:r>
              <a:rPr lang="es-ES_tradnl" sz="2800">
                <a:latin typeface="Arial" charset="0"/>
                <a:cs typeface="Arial" charset="0"/>
              </a:rPr>
              <a:t>l</a:t>
            </a:r>
            <a:r>
              <a:rPr lang="es-ES" sz="2800">
                <a:latin typeface="Arial" charset="0"/>
                <a:cs typeface="Arial" charset="0"/>
              </a:rPr>
              <a:t> impacto no debe sobrepasar 1/800 del claro. </a:t>
            </a:r>
            <a:endParaRPr lang="es-ES_tradnl" sz="2800">
              <a:latin typeface="Arial" charset="0"/>
              <a:cs typeface="Arial" charset="0"/>
            </a:endParaRPr>
          </a:p>
          <a:p>
            <a:pPr algn="just">
              <a:buFont typeface="Wingdings" pitchFamily="2" charset="2"/>
              <a:buChar char="§"/>
            </a:pPr>
            <a:r>
              <a:rPr lang="es-ES" sz="2800">
                <a:latin typeface="Arial" charset="0"/>
                <a:cs typeface="Arial" charset="0"/>
              </a:rPr>
              <a:t>Para vigas de 30 metros de longitud, este valor corresponde a 3,75 centímetros.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anim calcmode="lin" valueType="num">
                                      <p:cBhvr additive="base">
                                        <p:cTn id="13" dur="500" fill="hold"/>
                                        <p:tgtEl>
                                          <p:spTgt spid="614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43">
                                            <p:txEl>
                                              <p:pRg st="2" end="2"/>
                                            </p:txEl>
                                          </p:spTgt>
                                        </p:tgtEl>
                                        <p:attrNameLst>
                                          <p:attrName>style.visibility</p:attrName>
                                        </p:attrNameLst>
                                      </p:cBhvr>
                                      <p:to>
                                        <p:strVal val="visible"/>
                                      </p:to>
                                    </p:set>
                                    <p:anim calcmode="lin" valueType="num">
                                      <p:cBhvr additive="base">
                                        <p:cTn id="19" dur="500" fill="hold"/>
                                        <p:tgtEl>
                                          <p:spTgt spid="614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4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43">
                                            <p:txEl>
                                              <p:pRg st="3" end="3"/>
                                            </p:txEl>
                                          </p:spTgt>
                                        </p:tgtEl>
                                        <p:attrNameLst>
                                          <p:attrName>style.visibility</p:attrName>
                                        </p:attrNameLst>
                                      </p:cBhvr>
                                      <p:to>
                                        <p:strVal val="visible"/>
                                      </p:to>
                                    </p:set>
                                    <p:anim calcmode="lin" valueType="num">
                                      <p:cBhvr additive="base">
                                        <p:cTn id="25" dur="500" fill="hold"/>
                                        <p:tgtEl>
                                          <p:spTgt spid="614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4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42"/>
                                        </p:tgtEl>
                                        <p:attrNameLst>
                                          <p:attrName>style.visibility</p:attrName>
                                        </p:attrNameLst>
                                      </p:cBhvr>
                                      <p:to>
                                        <p:strVal val="visible"/>
                                      </p:to>
                                    </p:set>
                                    <p:anim calcmode="lin" valueType="num">
                                      <p:cBhvr additive="base">
                                        <p:cTn id="31" dur="500" fill="hold"/>
                                        <p:tgtEl>
                                          <p:spTgt spid="61442"/>
                                        </p:tgtEl>
                                        <p:attrNameLst>
                                          <p:attrName>ppt_x</p:attrName>
                                        </p:attrNameLst>
                                      </p:cBhvr>
                                      <p:tavLst>
                                        <p:tav tm="0">
                                          <p:val>
                                            <p:strVal val="0-#ppt_w/2"/>
                                          </p:val>
                                        </p:tav>
                                        <p:tav tm="100000">
                                          <p:val>
                                            <p:strVal val="#ppt_x"/>
                                          </p:val>
                                        </p:tav>
                                      </p:tavLst>
                                    </p:anim>
                                    <p:anim calcmode="lin" valueType="num">
                                      <p:cBhvr additive="base">
                                        <p:cTn id="32" dur="500" fill="hold"/>
                                        <p:tgtEl>
                                          <p:spTgt spid="6144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utoUpdateAnimBg="0"/>
      <p:bldP spid="614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s-ES" sz="4000" b="1">
                <a:latin typeface="Arial" charset="0"/>
                <a:cs typeface="Arial" charset="0"/>
              </a:rPr>
              <a:t>Diagn</a:t>
            </a:r>
            <a:r>
              <a:rPr lang="es-ES_tradnl" sz="4000" b="1">
                <a:latin typeface="Arial" charset="0"/>
                <a:cs typeface="Arial" charset="0"/>
              </a:rPr>
              <a:t>ó</a:t>
            </a:r>
            <a:r>
              <a:rPr lang="es-ES" sz="4000" b="1">
                <a:latin typeface="Arial" charset="0"/>
                <a:cs typeface="Arial" charset="0"/>
              </a:rPr>
              <a:t>stico de la Peligrosidad</a:t>
            </a:r>
            <a:r>
              <a:rPr lang="es-ES_tradnl" sz="4000" b="1">
                <a:latin typeface="Arial" charset="0"/>
                <a:cs typeface="Arial" charset="0"/>
              </a:rPr>
              <a:t/>
            </a:r>
            <a:br>
              <a:rPr lang="es-ES_tradnl" sz="4000" b="1">
                <a:latin typeface="Arial" charset="0"/>
                <a:cs typeface="Arial" charset="0"/>
              </a:rPr>
            </a:br>
            <a:r>
              <a:rPr lang="es-ES_tradnl" sz="4000" b="1">
                <a:latin typeface="Arial" charset="0"/>
                <a:cs typeface="Arial" charset="0"/>
              </a:rPr>
              <a:t>                                             </a:t>
            </a:r>
            <a:r>
              <a:rPr lang="es-ES_tradnl" sz="3200" i="1">
                <a:latin typeface="Arial" charset="0"/>
                <a:cs typeface="Arial" charset="0"/>
              </a:rPr>
              <a:t>Cont...</a:t>
            </a:r>
            <a:endParaRPr lang="es-ES" sz="3200" i="1">
              <a:latin typeface="Arial" charset="0"/>
              <a:cs typeface="Arial" charset="0"/>
            </a:endParaRPr>
          </a:p>
        </p:txBody>
      </p:sp>
      <p:sp>
        <p:nvSpPr>
          <p:cNvPr id="64515" name="Rectangle 3"/>
          <p:cNvSpPr>
            <a:spLocks noGrp="1" noChangeArrowheads="1"/>
          </p:cNvSpPr>
          <p:nvPr>
            <p:ph type="body" idx="1"/>
          </p:nvPr>
        </p:nvSpPr>
        <p:spPr/>
        <p:txBody>
          <a:bodyPr/>
          <a:lstStyle/>
          <a:p>
            <a:pPr algn="just"/>
            <a:r>
              <a:rPr lang="es-ES_tradnl" sz="2800">
                <a:latin typeface="Arial" charset="0"/>
                <a:cs typeface="Arial" charset="0"/>
              </a:rPr>
              <a:t>Lo más conveniente es la  </a:t>
            </a:r>
            <a:r>
              <a:rPr lang="es-ES" sz="2800">
                <a:latin typeface="Arial" charset="0"/>
                <a:cs typeface="Arial" charset="0"/>
              </a:rPr>
              <a:t>recuperación de flechas a fin de introducir sus valores en el rango considerado admisible por las normas internacionales vigentes, pero no por considerar que dichas flechas constituyan un peligro para la estructura en si.</a:t>
            </a:r>
            <a:r>
              <a:rPr lang="es-ES_tradnl" sz="2800">
                <a:latin typeface="Arial" charset="0"/>
                <a:cs typeface="Arial" charset="0"/>
              </a:rPr>
              <a:t>   </a:t>
            </a:r>
            <a:endParaRPr lang="es-ES" sz="2800">
              <a:latin typeface="Courier New" pitchFamily="49" charset="0"/>
              <a:cs typeface="Courier New" pitchFamily="49" charset="0"/>
            </a:endParaRPr>
          </a:p>
          <a:p>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0-#ppt_w/2"/>
                                          </p:val>
                                        </p:tav>
                                        <p:tav tm="100000">
                                          <p:val>
                                            <p:strVal val="#ppt_x"/>
                                          </p:val>
                                        </p:tav>
                                      </p:tavLst>
                                    </p:anim>
                                    <p:anim calcmode="lin" valueType="num">
                                      <p:cBhvr additive="base">
                                        <p:cTn id="8" dur="500" fill="hold"/>
                                        <p:tgtEl>
                                          <p:spTgt spid="645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15">
                                            <p:txEl>
                                              <p:pRg st="0" end="0"/>
                                            </p:txEl>
                                          </p:spTgt>
                                        </p:tgtEl>
                                        <p:attrNameLst>
                                          <p:attrName>style.visibility</p:attrName>
                                        </p:attrNameLst>
                                      </p:cBhvr>
                                      <p:to>
                                        <p:strVal val="visible"/>
                                      </p:to>
                                    </p:set>
                                    <p:anim calcmode="lin" valueType="num">
                                      <p:cBhvr additive="base">
                                        <p:cTn id="13" dur="500" fill="hold"/>
                                        <p:tgtEl>
                                          <p:spTgt spid="645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45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s-ES" sz="4000" b="1">
                <a:latin typeface="Arial" charset="0"/>
                <a:cs typeface="Arial" charset="0"/>
              </a:rPr>
              <a:t>Diagn</a:t>
            </a:r>
            <a:r>
              <a:rPr lang="es-ES_tradnl" sz="4000" b="1">
                <a:latin typeface="Arial" charset="0"/>
                <a:cs typeface="Arial" charset="0"/>
              </a:rPr>
              <a:t>ó</a:t>
            </a:r>
            <a:r>
              <a:rPr lang="es-ES" sz="4000" b="1">
                <a:latin typeface="Arial" charset="0"/>
                <a:cs typeface="Arial" charset="0"/>
              </a:rPr>
              <a:t>stico de la Peligrosidad</a:t>
            </a:r>
            <a:r>
              <a:rPr lang="es-ES_tradnl" sz="4000" b="1">
                <a:latin typeface="Arial" charset="0"/>
                <a:cs typeface="Arial" charset="0"/>
              </a:rPr>
              <a:t/>
            </a:r>
            <a:br>
              <a:rPr lang="es-ES_tradnl" sz="4000" b="1">
                <a:latin typeface="Arial" charset="0"/>
                <a:cs typeface="Arial" charset="0"/>
              </a:rPr>
            </a:br>
            <a:r>
              <a:rPr lang="es-ES_tradnl" sz="4000" b="1">
                <a:latin typeface="Arial" charset="0"/>
                <a:cs typeface="Arial" charset="0"/>
              </a:rPr>
              <a:t>                                            </a:t>
            </a:r>
            <a:r>
              <a:rPr lang="es-ES_tradnl" sz="3200" i="1">
                <a:latin typeface="Arial" charset="0"/>
                <a:cs typeface="Arial" charset="0"/>
              </a:rPr>
              <a:t>Cont...</a:t>
            </a:r>
            <a:endParaRPr lang="es-ES" sz="3200" b="1">
              <a:latin typeface="Arial" charset="0"/>
              <a:cs typeface="Arial" charset="0"/>
            </a:endParaRPr>
          </a:p>
        </p:txBody>
      </p:sp>
      <p:sp>
        <p:nvSpPr>
          <p:cNvPr id="65539" name="Rectangle 3"/>
          <p:cNvSpPr>
            <a:spLocks noGrp="1" noChangeArrowheads="1"/>
          </p:cNvSpPr>
          <p:nvPr>
            <p:ph type="body" idx="1"/>
          </p:nvPr>
        </p:nvSpPr>
        <p:spPr/>
        <p:txBody>
          <a:bodyPr/>
          <a:lstStyle/>
          <a:p>
            <a:pPr algn="just">
              <a:lnSpc>
                <a:spcPct val="90000"/>
              </a:lnSpc>
            </a:pPr>
            <a:r>
              <a:rPr lang="es-ES" sz="2800">
                <a:latin typeface="Arial" charset="0"/>
                <a:cs typeface="Arial" charset="0"/>
              </a:rPr>
              <a:t>La recuperación de las flechas </a:t>
            </a:r>
            <a:r>
              <a:rPr lang="es-ES_tradnl" sz="2800">
                <a:latin typeface="Arial" charset="0"/>
                <a:cs typeface="Arial" charset="0"/>
              </a:rPr>
              <a:t>se traduce en </a:t>
            </a:r>
            <a:r>
              <a:rPr lang="es-ES" sz="2800">
                <a:latin typeface="Arial" charset="0"/>
                <a:cs typeface="Arial" charset="0"/>
              </a:rPr>
              <a:t>incremento de resistencia de las vigas y por tanto en la capacidad actual de los pasos elevados.</a:t>
            </a:r>
            <a:endParaRPr lang="es-ES_tradnl" sz="2800">
              <a:latin typeface="Arial" charset="0"/>
              <a:cs typeface="Arial" charset="0"/>
            </a:endParaRPr>
          </a:p>
          <a:p>
            <a:pPr algn="just">
              <a:lnSpc>
                <a:spcPct val="90000"/>
              </a:lnSpc>
            </a:pPr>
            <a:r>
              <a:rPr lang="es-ES" sz="2800">
                <a:latin typeface="Arial" charset="0"/>
                <a:cs typeface="Arial" charset="0"/>
              </a:rPr>
              <a:t>Así mismo</a:t>
            </a:r>
            <a:r>
              <a:rPr lang="es-ES_tradnl" sz="2800">
                <a:latin typeface="Arial" charset="0"/>
                <a:cs typeface="Arial" charset="0"/>
              </a:rPr>
              <a:t> </a:t>
            </a:r>
            <a:r>
              <a:rPr lang="es-ES" sz="2800">
                <a:latin typeface="Arial" charset="0"/>
                <a:cs typeface="Arial" charset="0"/>
              </a:rPr>
              <a:t>se traducirá en un</a:t>
            </a:r>
            <a:r>
              <a:rPr lang="es-ES_tradnl" sz="2800">
                <a:latin typeface="Arial" charset="0"/>
                <a:cs typeface="Arial" charset="0"/>
              </a:rPr>
              <a:t>a</a:t>
            </a:r>
            <a:r>
              <a:rPr lang="es-ES" sz="2800">
                <a:latin typeface="Arial" charset="0"/>
                <a:cs typeface="Arial" charset="0"/>
              </a:rPr>
              <a:t> mayor </a:t>
            </a:r>
            <a:r>
              <a:rPr lang="es-ES_tradnl" sz="2800">
                <a:latin typeface="Arial" charset="0"/>
                <a:cs typeface="Arial" charset="0"/>
              </a:rPr>
              <a:t>comodidad </a:t>
            </a:r>
            <a:r>
              <a:rPr lang="es-ES" sz="2800">
                <a:latin typeface="Arial" charset="0"/>
                <a:cs typeface="Arial" charset="0"/>
              </a:rPr>
              <a:t> para los conductores que usan estos traficados pasos.</a:t>
            </a:r>
            <a:r>
              <a:rPr lang="es-ES_tradnl" sz="2800">
                <a:latin typeface="Courier New" pitchFamily="49" charset="0"/>
                <a:cs typeface="Courier New" pitchFamily="49" charset="0"/>
              </a:rPr>
              <a:t> </a:t>
            </a:r>
          </a:p>
          <a:p>
            <a:pPr algn="just">
              <a:lnSpc>
                <a:spcPct val="90000"/>
              </a:lnSpc>
            </a:pPr>
            <a:r>
              <a:rPr lang="es-ES" sz="2800">
                <a:latin typeface="Arial" charset="0"/>
                <a:cs typeface="Arial" charset="0"/>
              </a:rPr>
              <a:t>Todas estas consideraciones justifican el trabajo de recuperación de las flechas</a:t>
            </a:r>
            <a:r>
              <a:rPr lang="es-ES_tradnl" sz="2800">
                <a:latin typeface="Arial" charset="0"/>
                <a:cs typeface="Arial" charset="0"/>
              </a:rPr>
              <a:t>.</a:t>
            </a:r>
            <a:endParaRPr lang="es-ES" sz="2800">
              <a:latin typeface="Courier New" pitchFamily="49" charset="0"/>
              <a:cs typeface="Courier New" pitchFamily="49" charset="0"/>
            </a:endParaRPr>
          </a:p>
          <a:p>
            <a:pPr algn="just">
              <a:lnSpc>
                <a:spcPct val="90000"/>
              </a:lnSpc>
              <a:buFontTx/>
              <a:buNone/>
            </a:pPr>
            <a:r>
              <a:rPr lang="es-ES_tradnl" sz="2400">
                <a:latin typeface="Courier New" pitchFamily="49" charset="0"/>
                <a:cs typeface="Courier New" pitchFamily="49" charset="0"/>
              </a:rPr>
              <a:t> </a:t>
            </a:r>
            <a:endParaRPr lang="es-ES" sz="2400">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 fill="hold"/>
                                        <p:tgtEl>
                                          <p:spTgt spid="65538"/>
                                        </p:tgtEl>
                                        <p:attrNameLst>
                                          <p:attrName>ppt_x</p:attrName>
                                        </p:attrNameLst>
                                      </p:cBhvr>
                                      <p:tavLst>
                                        <p:tav tm="0">
                                          <p:val>
                                            <p:strVal val="0-#ppt_w/2"/>
                                          </p:val>
                                        </p:tav>
                                        <p:tav tm="100000">
                                          <p:val>
                                            <p:strVal val="#ppt_x"/>
                                          </p:val>
                                        </p:tav>
                                      </p:tavLst>
                                    </p:anim>
                                    <p:anim calcmode="lin" valueType="num">
                                      <p:cBhvr additive="base">
                                        <p:cTn id="8" dur="500" fill="hold"/>
                                        <p:tgtEl>
                                          <p:spTgt spid="6553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0" end="0"/>
                                            </p:txEl>
                                          </p:spTgt>
                                        </p:tgtEl>
                                        <p:attrNameLst>
                                          <p:attrName>style.visibility</p:attrName>
                                        </p:attrNameLst>
                                      </p:cBhvr>
                                      <p:to>
                                        <p:strVal val="visible"/>
                                      </p:to>
                                    </p:set>
                                    <p:anim calcmode="lin" valueType="num">
                                      <p:cBhvr additive="base">
                                        <p:cTn id="13"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1" end="1"/>
                                            </p:txEl>
                                          </p:spTgt>
                                        </p:tgtEl>
                                        <p:attrNameLst>
                                          <p:attrName>style.visibility</p:attrName>
                                        </p:attrNameLst>
                                      </p:cBhvr>
                                      <p:to>
                                        <p:strVal val="visible"/>
                                      </p:to>
                                    </p:set>
                                    <p:anim calcmode="lin" valueType="num">
                                      <p:cBhvr additive="base">
                                        <p:cTn id="19"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39">
                                            <p:txEl>
                                              <p:pRg st="2" end="2"/>
                                            </p:txEl>
                                          </p:spTgt>
                                        </p:tgtEl>
                                        <p:attrNameLst>
                                          <p:attrName>style.visibility</p:attrName>
                                        </p:attrNameLst>
                                      </p:cBhvr>
                                      <p:to>
                                        <p:strVal val="visible"/>
                                      </p:to>
                                    </p:set>
                                    <p:anim calcmode="lin" valueType="num">
                                      <p:cBhvr additive="base">
                                        <p:cTn id="25"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55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5539">
                                            <p:txEl>
                                              <p:pRg st="3" end="3"/>
                                            </p:txEl>
                                          </p:spTgt>
                                        </p:tgtEl>
                                        <p:attrNameLst>
                                          <p:attrName>style.visibility</p:attrName>
                                        </p:attrNameLst>
                                      </p:cBhvr>
                                      <p:to>
                                        <p:strVal val="visible"/>
                                      </p:to>
                                    </p:set>
                                    <p:anim calcmode="lin" valueType="num">
                                      <p:cBhvr additive="base">
                                        <p:cTn id="31"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55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609600"/>
            <a:ext cx="7696200" cy="1143000"/>
          </a:xfrm>
        </p:spPr>
        <p:txBody>
          <a:bodyPr/>
          <a:lstStyle/>
          <a:p>
            <a:r>
              <a:rPr lang="es-MX" sz="4000" b="1">
                <a:latin typeface="Arial" charset="0"/>
                <a:cs typeface="Arial" charset="0"/>
              </a:rPr>
              <a:t>3.4. Justificación de Ensayos </a:t>
            </a:r>
            <a:endParaRPr lang="es-ES" sz="4000" b="1">
              <a:latin typeface="Arial" charset="0"/>
              <a:cs typeface="Arial" charset="0"/>
            </a:endParaRPr>
          </a:p>
        </p:txBody>
      </p:sp>
      <p:sp>
        <p:nvSpPr>
          <p:cNvPr id="66563" name="Rectangle 3"/>
          <p:cNvSpPr>
            <a:spLocks noGrp="1" noChangeArrowheads="1"/>
          </p:cNvSpPr>
          <p:nvPr>
            <p:ph type="body" idx="1"/>
          </p:nvPr>
        </p:nvSpPr>
        <p:spPr>
          <a:xfrm>
            <a:off x="609600" y="1524000"/>
            <a:ext cx="7772400" cy="4572000"/>
          </a:xfrm>
        </p:spPr>
        <p:txBody>
          <a:bodyPr/>
          <a:lstStyle/>
          <a:p>
            <a:pPr algn="just">
              <a:buFont typeface="Wingdings" pitchFamily="2" charset="2"/>
              <a:buChar char="§"/>
            </a:pPr>
            <a:endParaRPr lang="es-MX">
              <a:cs typeface="Times New Roman" pitchFamily="18" charset="0"/>
            </a:endParaRPr>
          </a:p>
          <a:p>
            <a:pPr algn="just">
              <a:buFont typeface="Wingdings" pitchFamily="2" charset="2"/>
              <a:buChar char="§"/>
            </a:pPr>
            <a:r>
              <a:rPr lang="es-MX">
                <a:cs typeface="Times New Roman" pitchFamily="18" charset="0"/>
              </a:rPr>
              <a:t>  </a:t>
            </a:r>
            <a:r>
              <a:rPr lang="es-MX">
                <a:latin typeface="Arial" charset="0"/>
                <a:cs typeface="Arial" charset="0"/>
              </a:rPr>
              <a:t>La dificultad que presenta el ensayar la viga in situ.</a:t>
            </a:r>
          </a:p>
          <a:p>
            <a:pPr algn="just">
              <a:buFont typeface="Wingdings" pitchFamily="2" charset="2"/>
              <a:buChar char="§"/>
            </a:pPr>
            <a:r>
              <a:rPr lang="es-MX">
                <a:latin typeface="Arial" charset="0"/>
                <a:cs typeface="Times New Roman" pitchFamily="18" charset="0"/>
              </a:rPr>
              <a:t>Altos costos que hubiesen generado.</a:t>
            </a:r>
          </a:p>
          <a:p>
            <a:pPr algn="just">
              <a:buFont typeface="Wingdings" pitchFamily="2" charset="2"/>
              <a:buChar char="§"/>
            </a:pPr>
            <a:r>
              <a:rPr lang="es-MX">
                <a:latin typeface="Arial" charset="0"/>
                <a:cs typeface="Times New Roman" pitchFamily="18" charset="0"/>
              </a:rPr>
              <a:t>Facilidad de repetición de los ensayos, en elementos  más manejables.</a:t>
            </a:r>
          </a:p>
          <a:p>
            <a:pPr algn="just">
              <a:buFont typeface="Wingdings" pitchFamily="2" charset="2"/>
              <a:buNone/>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0-#ppt_w/2"/>
                                          </p:val>
                                        </p:tav>
                                        <p:tav tm="100000">
                                          <p:val>
                                            <p:strVal val="#ppt_x"/>
                                          </p:val>
                                        </p:tav>
                                      </p:tavLst>
                                    </p:anim>
                                    <p:anim calcmode="lin" valueType="num">
                                      <p:cBhvr additive="base">
                                        <p:cTn id="8" dur="500" fill="hold"/>
                                        <p:tgtEl>
                                          <p:spTgt spid="665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P spid="665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5715000"/>
            <a:ext cx="8162925" cy="519113"/>
          </a:xfrm>
        </p:spPr>
        <p:txBody>
          <a:bodyPr/>
          <a:lstStyle/>
          <a:p>
            <a:r>
              <a:rPr lang="es-ES_tradnl" sz="2800" b="1">
                <a:latin typeface="Arial" charset="0"/>
              </a:rPr>
              <a:t>Paso a desnivel Av. Américas - Calle Los Ríos</a:t>
            </a:r>
            <a:endParaRPr lang="es-ES" sz="2800" b="1">
              <a:latin typeface="Arial" charset="0"/>
            </a:endParaRPr>
          </a:p>
        </p:txBody>
      </p:sp>
      <p:pic>
        <p:nvPicPr>
          <p:cNvPr id="122883" name="Picture 3" descr="D:\RESPALDO\RESPALDO\Mis documentos\PROYECTO DE GRADO\FOTO-DIAPOSITIVA\av. americas - los rios tablero principal.JPG"/>
          <p:cNvPicPr>
            <a:picLocks noChangeAspect="1" noChangeArrowheads="1"/>
          </p:cNvPicPr>
          <p:nvPr/>
        </p:nvPicPr>
        <p:blipFill>
          <a:blip r:embed="rId2"/>
          <a:srcRect/>
          <a:stretch>
            <a:fillRect/>
          </a:stretch>
        </p:blipFill>
        <p:spPr bwMode="auto">
          <a:xfrm>
            <a:off x="457200" y="990600"/>
            <a:ext cx="8305800" cy="4191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s-MX" sz="4000" b="1">
                <a:latin typeface="Arial" charset="0"/>
                <a:cs typeface="Arial" charset="0"/>
              </a:rPr>
              <a:t>Justificación de Ensayos</a:t>
            </a:r>
            <a:endParaRPr lang="es-ES"/>
          </a:p>
        </p:txBody>
      </p:sp>
      <p:sp>
        <p:nvSpPr>
          <p:cNvPr id="108547" name="Rectangle 3"/>
          <p:cNvSpPr>
            <a:spLocks noGrp="1" noChangeArrowheads="1"/>
          </p:cNvSpPr>
          <p:nvPr>
            <p:ph type="body" idx="1"/>
          </p:nvPr>
        </p:nvSpPr>
        <p:spPr/>
        <p:txBody>
          <a:bodyPr/>
          <a:lstStyle/>
          <a:p>
            <a:pPr algn="just"/>
            <a:r>
              <a:rPr lang="es-MX">
                <a:latin typeface="Arial" charset="0"/>
                <a:cs typeface="Times New Roman" pitchFamily="18" charset="0"/>
              </a:rPr>
              <a:t>Como solución a estos inconvenientes, se decidió trabajar con elementos prefabricados proporcionados por la empresa PRECRETO S.A. del Grupo La Cemento Nacional de Guayaquil.</a:t>
            </a:r>
          </a:p>
          <a:p>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381000"/>
            <a:ext cx="7772400" cy="1219200"/>
          </a:xfrm>
        </p:spPr>
        <p:txBody>
          <a:bodyPr/>
          <a:lstStyle/>
          <a:p>
            <a:r>
              <a:rPr lang="es-MX" sz="4000" b="1">
                <a:latin typeface="Arial" charset="0"/>
                <a:cs typeface="Arial" charset="0"/>
              </a:rPr>
              <a:t>Justificación de Ensayos</a:t>
            </a:r>
            <a:br>
              <a:rPr lang="es-MX" sz="4000" b="1">
                <a:latin typeface="Arial" charset="0"/>
                <a:cs typeface="Arial" charset="0"/>
              </a:rPr>
            </a:br>
            <a:r>
              <a:rPr lang="es-MX" sz="4000" b="1">
                <a:latin typeface="Arial" charset="0"/>
                <a:cs typeface="Arial" charset="0"/>
              </a:rPr>
              <a:t>                                    </a:t>
            </a:r>
            <a:r>
              <a:rPr lang="es-MX" sz="3200" i="1">
                <a:latin typeface="Arial" charset="0"/>
                <a:cs typeface="Arial" charset="0"/>
              </a:rPr>
              <a:t>Cont...</a:t>
            </a:r>
            <a:endParaRPr lang="es-ES" sz="3200" i="1">
              <a:latin typeface="Arial" charset="0"/>
              <a:cs typeface="Arial" charset="0"/>
            </a:endParaRPr>
          </a:p>
        </p:txBody>
      </p:sp>
      <p:sp>
        <p:nvSpPr>
          <p:cNvPr id="68611" name="Rectangle 3"/>
          <p:cNvSpPr>
            <a:spLocks noGrp="1" noChangeArrowheads="1"/>
          </p:cNvSpPr>
          <p:nvPr>
            <p:ph type="body" idx="1"/>
          </p:nvPr>
        </p:nvSpPr>
        <p:spPr>
          <a:xfrm>
            <a:off x="685800" y="1600200"/>
            <a:ext cx="7772400" cy="4495800"/>
          </a:xfrm>
        </p:spPr>
        <p:txBody>
          <a:bodyPr/>
          <a:lstStyle/>
          <a:p>
            <a:endParaRPr lang="es-MX">
              <a:latin typeface="Arial" charset="0"/>
              <a:cs typeface="Times New Roman" pitchFamily="18" charset="0"/>
            </a:endParaRPr>
          </a:p>
          <a:p>
            <a:r>
              <a:rPr lang="es-MX">
                <a:latin typeface="Arial" charset="0"/>
                <a:cs typeface="Times New Roman" pitchFamily="18" charset="0"/>
              </a:rPr>
              <a:t>Esta propuesta brindará una idea más amplia del comportamiento de los diferentes elementos y secciones de hormigón frente a cargas impuestas y la posibilidad de recuperación de resistencia y deflexión. </a:t>
            </a:r>
          </a:p>
          <a:p>
            <a:pPr>
              <a:buFontTx/>
              <a:buNone/>
            </a:pPr>
            <a:endParaRPr lang="es-MX">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0-#ppt_w/2"/>
                                          </p:val>
                                        </p:tav>
                                        <p:tav tm="100000">
                                          <p:val>
                                            <p:strVal val="#ppt_x"/>
                                          </p:val>
                                        </p:tav>
                                      </p:tavLst>
                                    </p:anim>
                                    <p:anim calcmode="lin" valueType="num">
                                      <p:cBhvr additive="base">
                                        <p:cTn id="8" dur="500" fill="hold"/>
                                        <p:tgtEl>
                                          <p:spTgt spid="686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100000">
              <a:schemeClr val="tx1"/>
            </a:gs>
          </a:gsLst>
          <a:lin ang="0" scaled="1"/>
        </a:gra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s-ES" sz="4000" b="1">
                <a:solidFill>
                  <a:schemeClr val="bg1"/>
                </a:solidFill>
                <a:latin typeface="Arial" charset="0"/>
                <a:cs typeface="Arial" charset="0"/>
              </a:rPr>
              <a:t>Detalle Geométrico </a:t>
            </a:r>
            <a:r>
              <a:rPr lang="es-ES_tradnl" sz="4000" b="1">
                <a:solidFill>
                  <a:schemeClr val="bg1"/>
                </a:solidFill>
                <a:latin typeface="Arial" charset="0"/>
                <a:cs typeface="Arial" charset="0"/>
              </a:rPr>
              <a:t>d</a:t>
            </a:r>
            <a:r>
              <a:rPr lang="es-ES" sz="4000" b="1">
                <a:solidFill>
                  <a:schemeClr val="bg1"/>
                </a:solidFill>
                <a:latin typeface="Arial" charset="0"/>
                <a:cs typeface="Arial" charset="0"/>
              </a:rPr>
              <a:t>e </a:t>
            </a:r>
            <a:r>
              <a:rPr lang="es-ES_tradnl" sz="4000" b="1">
                <a:solidFill>
                  <a:schemeClr val="bg1"/>
                </a:solidFill>
                <a:latin typeface="Arial" charset="0"/>
                <a:cs typeface="Arial" charset="0"/>
              </a:rPr>
              <a:t>l</a:t>
            </a:r>
            <a:r>
              <a:rPr lang="es-ES" sz="4000" b="1">
                <a:solidFill>
                  <a:schemeClr val="bg1"/>
                </a:solidFill>
                <a:latin typeface="Arial" charset="0"/>
                <a:cs typeface="Arial" charset="0"/>
              </a:rPr>
              <a:t>a</a:t>
            </a:r>
            <a:r>
              <a:rPr lang="es-ES_tradnl" sz="4000" b="1">
                <a:solidFill>
                  <a:schemeClr val="bg1"/>
                </a:solidFill>
                <a:latin typeface="Arial" charset="0"/>
                <a:cs typeface="Arial" charset="0"/>
              </a:rPr>
              <a:t> </a:t>
            </a:r>
            <a:r>
              <a:rPr lang="es-ES" sz="4000" b="1">
                <a:solidFill>
                  <a:schemeClr val="bg1"/>
                </a:solidFill>
                <a:latin typeface="Arial" charset="0"/>
                <a:cs typeface="Arial" charset="0"/>
              </a:rPr>
              <a:t>Obra </a:t>
            </a:r>
            <a:r>
              <a:rPr lang="es-ES_tradnl" sz="4000" b="1">
                <a:solidFill>
                  <a:schemeClr val="bg1"/>
                </a:solidFill>
                <a:latin typeface="Arial" charset="0"/>
                <a:cs typeface="Arial" charset="0"/>
              </a:rPr>
              <a:t>e</a:t>
            </a:r>
            <a:r>
              <a:rPr lang="es-ES" sz="4000" b="1">
                <a:solidFill>
                  <a:schemeClr val="bg1"/>
                </a:solidFill>
                <a:latin typeface="Arial" charset="0"/>
                <a:cs typeface="Arial" charset="0"/>
              </a:rPr>
              <a:t>n Estudio</a:t>
            </a:r>
          </a:p>
        </p:txBody>
      </p:sp>
      <p:sp>
        <p:nvSpPr>
          <p:cNvPr id="114691" name="Rectangle 3"/>
          <p:cNvSpPr>
            <a:spLocks noGrp="1" noChangeArrowheads="1"/>
          </p:cNvSpPr>
          <p:nvPr>
            <p:ph type="body" idx="1"/>
          </p:nvPr>
        </p:nvSpPr>
        <p:spPr/>
        <p:txBody>
          <a:bodyPr/>
          <a:lstStyle/>
          <a:p>
            <a:pPr>
              <a:lnSpc>
                <a:spcPct val="90000"/>
              </a:lnSpc>
            </a:pPr>
            <a:r>
              <a:rPr lang="es-MX" sz="2800" b="1">
                <a:solidFill>
                  <a:schemeClr val="bg1"/>
                </a:solidFill>
                <a:latin typeface="Arial" charset="0"/>
              </a:rPr>
              <a:t>Infraestructura:</a:t>
            </a:r>
          </a:p>
          <a:p>
            <a:pPr>
              <a:lnSpc>
                <a:spcPct val="90000"/>
              </a:lnSpc>
              <a:buFontTx/>
              <a:buNone/>
            </a:pPr>
            <a:r>
              <a:rPr lang="es-MX" sz="2000" b="1">
                <a:solidFill>
                  <a:schemeClr val="bg1"/>
                </a:solidFill>
                <a:latin typeface="Arial" charset="0"/>
                <a:cs typeface="Times New Roman" pitchFamily="18" charset="0"/>
              </a:rPr>
              <a:t>	</a:t>
            </a:r>
            <a:r>
              <a:rPr lang="es-ES" sz="2800" b="1">
                <a:solidFill>
                  <a:schemeClr val="bg1"/>
                </a:solidFill>
                <a:latin typeface="Arial" charset="0"/>
                <a:cs typeface="Times New Roman" pitchFamily="18" charset="0"/>
              </a:rPr>
              <a:t>Cinco tramos</a:t>
            </a:r>
            <a:r>
              <a:rPr lang="es-MX" sz="2800" b="1">
                <a:solidFill>
                  <a:schemeClr val="bg1"/>
                </a:solidFill>
                <a:latin typeface="Arial" charset="0"/>
                <a:cs typeface="Times New Roman" pitchFamily="18" charset="0"/>
              </a:rPr>
              <a:t> sobre cuatro pilas irregulares de tres pilares c/u</a:t>
            </a:r>
            <a:r>
              <a:rPr lang="es-ES" sz="2800" b="1">
                <a:solidFill>
                  <a:schemeClr val="bg1"/>
                </a:solidFill>
                <a:latin typeface="Arial" charset="0"/>
                <a:cs typeface="Times New Roman" pitchFamily="18" charset="0"/>
              </a:rPr>
              <a:t>, con aproches</a:t>
            </a:r>
            <a:r>
              <a:rPr lang="es-MX" sz="2800" b="1">
                <a:solidFill>
                  <a:schemeClr val="bg1"/>
                </a:solidFill>
                <a:latin typeface="Arial" charset="0"/>
                <a:cs typeface="Times New Roman" pitchFamily="18" charset="0"/>
              </a:rPr>
              <a:t> c</a:t>
            </a:r>
            <a:r>
              <a:rPr lang="es-ES" sz="2800" b="1">
                <a:solidFill>
                  <a:schemeClr val="bg1"/>
                </a:solidFill>
                <a:latin typeface="Arial" charset="0"/>
                <a:cs typeface="Times New Roman" pitchFamily="18" charset="0"/>
              </a:rPr>
              <a:t>onfinad</a:t>
            </a:r>
            <a:r>
              <a:rPr lang="es-MX" sz="2800" b="1">
                <a:solidFill>
                  <a:schemeClr val="bg1"/>
                </a:solidFill>
                <a:latin typeface="Arial" charset="0"/>
                <a:cs typeface="Times New Roman" pitchFamily="18" charset="0"/>
              </a:rPr>
              <a:t>o</a:t>
            </a:r>
            <a:r>
              <a:rPr lang="es-ES" sz="2800" b="1">
                <a:solidFill>
                  <a:schemeClr val="bg1"/>
                </a:solidFill>
                <a:latin typeface="Arial" charset="0"/>
                <a:cs typeface="Times New Roman" pitchFamily="18" charset="0"/>
              </a:rPr>
              <a:t>s con muros laterales de hormigón armado.</a:t>
            </a:r>
            <a:endParaRPr lang="es-MX" sz="2800" b="1">
              <a:solidFill>
                <a:schemeClr val="bg1"/>
              </a:solidFill>
              <a:latin typeface="Arial" charset="0"/>
              <a:cs typeface="Times New Roman" pitchFamily="18" charset="0"/>
            </a:endParaRPr>
          </a:p>
          <a:p>
            <a:pPr>
              <a:lnSpc>
                <a:spcPct val="90000"/>
              </a:lnSpc>
            </a:pPr>
            <a:r>
              <a:rPr lang="es-MX" sz="2800" b="1">
                <a:solidFill>
                  <a:schemeClr val="bg1"/>
                </a:solidFill>
                <a:latin typeface="Arial" charset="0"/>
              </a:rPr>
              <a:t>Superestructura:</a:t>
            </a:r>
          </a:p>
          <a:p>
            <a:pPr>
              <a:lnSpc>
                <a:spcPct val="90000"/>
              </a:lnSpc>
              <a:buFontTx/>
              <a:buNone/>
            </a:pPr>
            <a:r>
              <a:rPr lang="es-MX" sz="2800" b="1">
                <a:solidFill>
                  <a:schemeClr val="bg1"/>
                </a:solidFill>
                <a:latin typeface="Arial" charset="0"/>
                <a:cs typeface="Arial" charset="0"/>
              </a:rPr>
              <a:t>	Tableros de 11 Vigas tipo I, Presforzadas de Aprox 37.76 m de largo y 1.38 m de peralte, dejando una fuga en las alas inferiores de 10 cm, dando un ancho total de 11.34 m para 3 carriles.</a:t>
            </a:r>
            <a:r>
              <a:rPr lang="es-ES" sz="2800" b="1">
                <a:solidFill>
                  <a:schemeClr val="bg1"/>
                </a:solidFill>
              </a:rPr>
              <a:t> </a:t>
            </a:r>
            <a:r>
              <a:rPr lang="es-ES" sz="2800" b="1">
                <a:solidFill>
                  <a:schemeClr val="bg1"/>
                </a:solidFill>
                <a:cs typeface="Times New Roman" pitchFamily="18" charset="0"/>
              </a:rPr>
              <a:t>     </a:t>
            </a:r>
            <a:endParaRPr lang="es-ES"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dissolve">
                                      <p:cBhvr>
                                        <p:cTn id="7" dur="500"/>
                                        <p:tgtEl>
                                          <p:spTgt spid="1146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Effect transition="in" filter="wipe(left)">
                                      <p:cBhvr>
                                        <p:cTn id="12" dur="500"/>
                                        <p:tgtEl>
                                          <p:spTgt spid="1146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4691">
                                            <p:txEl>
                                              <p:pRg st="1" end="1"/>
                                            </p:txEl>
                                          </p:spTgt>
                                        </p:tgtEl>
                                        <p:attrNameLst>
                                          <p:attrName>style.visibility</p:attrName>
                                        </p:attrNameLst>
                                      </p:cBhvr>
                                      <p:to>
                                        <p:strVal val="visible"/>
                                      </p:to>
                                    </p:set>
                                    <p:animEffect transition="in" filter="wipe(left)">
                                      <p:cBhvr>
                                        <p:cTn id="17" dur="500"/>
                                        <p:tgtEl>
                                          <p:spTgt spid="1146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4691">
                                            <p:txEl>
                                              <p:pRg st="2" end="2"/>
                                            </p:txEl>
                                          </p:spTgt>
                                        </p:tgtEl>
                                        <p:attrNameLst>
                                          <p:attrName>style.visibility</p:attrName>
                                        </p:attrNameLst>
                                      </p:cBhvr>
                                      <p:to>
                                        <p:strVal val="visible"/>
                                      </p:to>
                                    </p:set>
                                    <p:animEffect transition="in" filter="wipe(left)">
                                      <p:cBhvr>
                                        <p:cTn id="22" dur="500"/>
                                        <p:tgtEl>
                                          <p:spTgt spid="1146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4691">
                                            <p:txEl>
                                              <p:pRg st="3" end="3"/>
                                            </p:txEl>
                                          </p:spTgt>
                                        </p:tgtEl>
                                        <p:attrNameLst>
                                          <p:attrName>style.visibility</p:attrName>
                                        </p:attrNameLst>
                                      </p:cBhvr>
                                      <p:to>
                                        <p:strVal val="visible"/>
                                      </p:to>
                                    </p:set>
                                    <p:animEffect transition="in" filter="wipe(left)">
                                      <p:cBhvr>
                                        <p:cTn id="27" dur="500"/>
                                        <p:tgtEl>
                                          <p:spTgt spid="1146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utoUpdateAnimBg="0"/>
      <p:bldP spid="11469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s-MX" sz="4000" b="1">
                <a:latin typeface="Arial" charset="0"/>
                <a:cs typeface="Arial" charset="0"/>
              </a:rPr>
              <a:t>Justificación de Ensayos</a:t>
            </a:r>
            <a:br>
              <a:rPr lang="es-MX" sz="4000" b="1">
                <a:latin typeface="Arial" charset="0"/>
                <a:cs typeface="Arial" charset="0"/>
              </a:rPr>
            </a:br>
            <a:r>
              <a:rPr lang="es-MX" sz="4000" b="1">
                <a:latin typeface="Arial" charset="0"/>
                <a:cs typeface="Arial" charset="0"/>
              </a:rPr>
              <a:t>                                    </a:t>
            </a:r>
            <a:r>
              <a:rPr lang="es-MX" sz="3200" i="1">
                <a:latin typeface="Arial" charset="0"/>
                <a:cs typeface="Arial" charset="0"/>
              </a:rPr>
              <a:t>Cont...</a:t>
            </a:r>
            <a:endParaRPr lang="es-ES" sz="3200" i="1">
              <a:latin typeface="Arial" charset="0"/>
              <a:cs typeface="Arial" charset="0"/>
            </a:endParaRPr>
          </a:p>
        </p:txBody>
      </p:sp>
      <p:sp>
        <p:nvSpPr>
          <p:cNvPr id="109571" name="Rectangle 3"/>
          <p:cNvSpPr>
            <a:spLocks noGrp="1" noChangeArrowheads="1"/>
          </p:cNvSpPr>
          <p:nvPr>
            <p:ph type="body" idx="1"/>
          </p:nvPr>
        </p:nvSpPr>
        <p:spPr/>
        <p:txBody>
          <a:bodyPr/>
          <a:lstStyle/>
          <a:p>
            <a:r>
              <a:rPr lang="es-MX">
                <a:latin typeface="Arial" charset="0"/>
                <a:cs typeface="Times New Roman" pitchFamily="18" charset="0"/>
              </a:rPr>
              <a:t>Permitirá asímismo la inferencia en otro tipo de secciones y elementos y por tanto la generalización del comportamiento de cualquier otro tipo de estructura de hormigón armado y presforzado. </a:t>
            </a:r>
          </a:p>
          <a:p>
            <a:endParaRPr lang="es-E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MX" sz="4000" b="1">
                <a:latin typeface="Arial" charset="0"/>
                <a:cs typeface="Arial" charset="0"/>
              </a:rPr>
              <a:t>3.5. Detalle Geométrico de los Elementos a Ensayar</a:t>
            </a:r>
            <a:endParaRPr lang="es-ES" sz="4000" i="1">
              <a:cs typeface="Times New Roman" pitchFamily="18" charset="0"/>
            </a:endParaRPr>
          </a:p>
        </p:txBody>
      </p:sp>
      <p:sp>
        <p:nvSpPr>
          <p:cNvPr id="70659" name="Rectangle 3"/>
          <p:cNvSpPr>
            <a:spLocks noGrp="1" noChangeArrowheads="1"/>
          </p:cNvSpPr>
          <p:nvPr>
            <p:ph type="body" idx="1"/>
          </p:nvPr>
        </p:nvSpPr>
        <p:spPr/>
        <p:txBody>
          <a:bodyPr/>
          <a:lstStyle/>
          <a:p>
            <a:pPr algn="just">
              <a:buFontTx/>
              <a:buNone/>
            </a:pPr>
            <a:r>
              <a:rPr lang="es-MX" sz="2800" b="1">
                <a:latin typeface="Arial" charset="0"/>
                <a:cs typeface="Arial" charset="0"/>
              </a:rPr>
              <a:t>Descripción Geométrica:</a:t>
            </a:r>
            <a:endParaRPr lang="es-ES" sz="2800">
              <a:cs typeface="Times New Roman" pitchFamily="18" charset="0"/>
            </a:endParaRPr>
          </a:p>
          <a:p>
            <a:pPr algn="just"/>
            <a:r>
              <a:rPr lang="es-MX" sz="2800">
                <a:latin typeface="Arial" charset="0"/>
                <a:cs typeface="Arial" charset="0"/>
              </a:rPr>
              <a:t>Longitud = 7.2 metros,</a:t>
            </a:r>
          </a:p>
          <a:p>
            <a:pPr algn="just"/>
            <a:r>
              <a:rPr lang="es-MX" sz="2800">
                <a:latin typeface="Arial" charset="0"/>
                <a:cs typeface="Arial" charset="0"/>
              </a:rPr>
              <a:t>Peralte = 30 cm</a:t>
            </a:r>
          </a:p>
          <a:p>
            <a:pPr algn="just"/>
            <a:r>
              <a:rPr lang="es-MX" sz="2800">
                <a:latin typeface="Arial" charset="0"/>
                <a:cs typeface="Arial" charset="0"/>
              </a:rPr>
              <a:t>Ancho superior = 12.5 cm.</a:t>
            </a:r>
          </a:p>
          <a:p>
            <a:pPr algn="just"/>
            <a:r>
              <a:rPr lang="es-MX" sz="2800">
                <a:latin typeface="Arial" charset="0"/>
                <a:cs typeface="Arial" charset="0"/>
              </a:rPr>
              <a:t>Ancho inferior = 8 cm.</a:t>
            </a:r>
          </a:p>
          <a:p>
            <a:pPr algn="just"/>
            <a:r>
              <a:rPr lang="es-MX" sz="2800">
                <a:latin typeface="Arial" charset="0"/>
                <a:cs typeface="Arial" charset="0"/>
              </a:rPr>
              <a:t>f’c = 420 Kg/cm</a:t>
            </a:r>
            <a:r>
              <a:rPr lang="es-MX" sz="2800" baseline="30000">
                <a:latin typeface="Arial" charset="0"/>
                <a:cs typeface="Arial" charset="0"/>
              </a:rPr>
              <a:t>2</a:t>
            </a:r>
            <a:endParaRPr lang="es-MX" sz="2800">
              <a:latin typeface="Arial" charset="0"/>
              <a:cs typeface="Arial" charset="0"/>
            </a:endParaRPr>
          </a:p>
          <a:p>
            <a:pPr algn="just"/>
            <a:r>
              <a:rPr lang="es-MX" sz="2800">
                <a:latin typeface="Arial" charset="0"/>
                <a:cs typeface="Arial" charset="0"/>
              </a:rPr>
              <a:t>1 Torón superior  </a:t>
            </a:r>
            <a:r>
              <a:rPr lang="es-MX" sz="2800">
                <a:latin typeface="Arial" charset="0"/>
                <a:cs typeface="Arial" charset="0"/>
                <a:sym typeface="Symbol" pitchFamily="18" charset="2"/>
              </a:rPr>
              <a:t></a:t>
            </a:r>
            <a:r>
              <a:rPr lang="es-MX" sz="2800">
                <a:latin typeface="Arial" charset="0"/>
                <a:cs typeface="Arial" charset="0"/>
              </a:rPr>
              <a:t> = 6 mm</a:t>
            </a:r>
          </a:p>
          <a:p>
            <a:pPr algn="just"/>
            <a:r>
              <a:rPr lang="es-MX" sz="2800">
                <a:latin typeface="Arial" charset="0"/>
                <a:cs typeface="Arial" charset="0"/>
              </a:rPr>
              <a:t> Fpu = 250 Ksi,  Fo= 2780 Kg.</a:t>
            </a:r>
          </a:p>
          <a:p>
            <a:pPr algn="just">
              <a:buFontTx/>
              <a:buNone/>
            </a:pPr>
            <a:endParaRPr lang="es-MX" sz="28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0-#ppt_w/2"/>
                                          </p:val>
                                        </p:tav>
                                        <p:tav tm="100000">
                                          <p:val>
                                            <p:strVal val="#ppt_x"/>
                                          </p:val>
                                        </p:tav>
                                      </p:tavLst>
                                    </p:anim>
                                    <p:anim calcmode="lin" valueType="num">
                                      <p:cBhvr additive="base">
                                        <p:cTn id="8" dur="500" fill="hold"/>
                                        <p:tgtEl>
                                          <p:spTgt spid="7065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0659">
                                            <p:txEl>
                                              <p:pRg st="0" end="0"/>
                                            </p:txEl>
                                          </p:spTgt>
                                        </p:tgtEl>
                                        <p:attrNameLst>
                                          <p:attrName>style.visibility</p:attrName>
                                        </p:attrNameLst>
                                      </p:cBhvr>
                                      <p:to>
                                        <p:strVal val="visible"/>
                                      </p:to>
                                    </p:set>
                                    <p:anim calcmode="lin" valueType="num">
                                      <p:cBhvr additive="base">
                                        <p:cTn id="13" dur="500" fill="hold"/>
                                        <p:tgtEl>
                                          <p:spTgt spid="706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06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0659">
                                            <p:txEl>
                                              <p:pRg st="1" end="1"/>
                                            </p:txEl>
                                          </p:spTgt>
                                        </p:tgtEl>
                                        <p:attrNameLst>
                                          <p:attrName>style.visibility</p:attrName>
                                        </p:attrNameLst>
                                      </p:cBhvr>
                                      <p:to>
                                        <p:strVal val="visible"/>
                                      </p:to>
                                    </p:set>
                                    <p:anim calcmode="lin" valueType="num">
                                      <p:cBhvr additive="base">
                                        <p:cTn id="19" dur="500" fill="hold"/>
                                        <p:tgtEl>
                                          <p:spTgt spid="706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06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0659">
                                            <p:txEl>
                                              <p:pRg st="2" end="2"/>
                                            </p:txEl>
                                          </p:spTgt>
                                        </p:tgtEl>
                                        <p:attrNameLst>
                                          <p:attrName>style.visibility</p:attrName>
                                        </p:attrNameLst>
                                      </p:cBhvr>
                                      <p:to>
                                        <p:strVal val="visible"/>
                                      </p:to>
                                    </p:set>
                                    <p:anim calcmode="lin" valueType="num">
                                      <p:cBhvr additive="base">
                                        <p:cTn id="25" dur="500" fill="hold"/>
                                        <p:tgtEl>
                                          <p:spTgt spid="7065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06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0659">
                                            <p:txEl>
                                              <p:pRg st="3" end="3"/>
                                            </p:txEl>
                                          </p:spTgt>
                                        </p:tgtEl>
                                        <p:attrNameLst>
                                          <p:attrName>style.visibility</p:attrName>
                                        </p:attrNameLst>
                                      </p:cBhvr>
                                      <p:to>
                                        <p:strVal val="visible"/>
                                      </p:to>
                                    </p:set>
                                    <p:anim calcmode="lin" valueType="num">
                                      <p:cBhvr additive="base">
                                        <p:cTn id="31" dur="500" fill="hold"/>
                                        <p:tgtEl>
                                          <p:spTgt spid="7065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06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0659">
                                            <p:txEl>
                                              <p:pRg st="4" end="4"/>
                                            </p:txEl>
                                          </p:spTgt>
                                        </p:tgtEl>
                                        <p:attrNameLst>
                                          <p:attrName>style.visibility</p:attrName>
                                        </p:attrNameLst>
                                      </p:cBhvr>
                                      <p:to>
                                        <p:strVal val="visible"/>
                                      </p:to>
                                    </p:set>
                                    <p:anim calcmode="lin" valueType="num">
                                      <p:cBhvr additive="base">
                                        <p:cTn id="37" dur="500" fill="hold"/>
                                        <p:tgtEl>
                                          <p:spTgt spid="7065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065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builtIn="1"/>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0659">
                                            <p:txEl>
                                              <p:pRg st="5" end="5"/>
                                            </p:txEl>
                                          </p:spTgt>
                                        </p:tgtEl>
                                        <p:attrNameLst>
                                          <p:attrName>style.visibility</p:attrName>
                                        </p:attrNameLst>
                                      </p:cBhvr>
                                      <p:to>
                                        <p:strVal val="visible"/>
                                      </p:to>
                                    </p:set>
                                    <p:anim calcmode="lin" valueType="num">
                                      <p:cBhvr additive="base">
                                        <p:cTn id="43" dur="500" fill="hold"/>
                                        <p:tgtEl>
                                          <p:spTgt spid="70659">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065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builtIn="1"/>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0659">
                                            <p:txEl>
                                              <p:pRg st="6" end="6"/>
                                            </p:txEl>
                                          </p:spTgt>
                                        </p:tgtEl>
                                        <p:attrNameLst>
                                          <p:attrName>style.visibility</p:attrName>
                                        </p:attrNameLst>
                                      </p:cBhvr>
                                      <p:to>
                                        <p:strVal val="visible"/>
                                      </p:to>
                                    </p:set>
                                    <p:anim calcmode="lin" valueType="num">
                                      <p:cBhvr additive="base">
                                        <p:cTn id="49" dur="500" fill="hold"/>
                                        <p:tgtEl>
                                          <p:spTgt spid="70659">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065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builtIn="1"/>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0659">
                                            <p:txEl>
                                              <p:pRg st="7" end="7"/>
                                            </p:txEl>
                                          </p:spTgt>
                                        </p:tgtEl>
                                        <p:attrNameLst>
                                          <p:attrName>style.visibility</p:attrName>
                                        </p:attrNameLst>
                                      </p:cBhvr>
                                      <p:to>
                                        <p:strVal val="visible"/>
                                      </p:to>
                                    </p:set>
                                    <p:anim calcmode="lin" valueType="num">
                                      <p:cBhvr additive="base">
                                        <p:cTn id="55" dur="500" fill="hold"/>
                                        <p:tgtEl>
                                          <p:spTgt spid="70659">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0659">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utoUpdateAnimBg="0"/>
      <p:bldP spid="7065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s-MX" sz="4000" b="1">
                <a:latin typeface="Arial" charset="0"/>
                <a:cs typeface="Arial" charset="0"/>
              </a:rPr>
              <a:t>Detalle Geométrico de los Elementos a Ensayar </a:t>
            </a:r>
            <a:br>
              <a:rPr lang="es-MX" sz="4000" b="1">
                <a:latin typeface="Arial" charset="0"/>
                <a:cs typeface="Arial" charset="0"/>
              </a:rPr>
            </a:br>
            <a:r>
              <a:rPr lang="es-MX" sz="4000" b="1">
                <a:latin typeface="Arial" charset="0"/>
                <a:cs typeface="Arial" charset="0"/>
              </a:rPr>
              <a:t> </a:t>
            </a:r>
            <a:r>
              <a:rPr lang="es-MX" sz="3200" b="1">
                <a:latin typeface="Arial" charset="0"/>
                <a:cs typeface="Arial" charset="0"/>
              </a:rPr>
              <a:t> </a:t>
            </a:r>
            <a:r>
              <a:rPr lang="es-MX" sz="3200" i="1">
                <a:latin typeface="Arial" charset="0"/>
                <a:cs typeface="Arial" charset="0"/>
              </a:rPr>
              <a:t>Cont...</a:t>
            </a:r>
            <a:endParaRPr lang="es-ES" sz="3200" b="1">
              <a:latin typeface="Arial" charset="0"/>
              <a:cs typeface="Arial" charset="0"/>
            </a:endParaRPr>
          </a:p>
        </p:txBody>
      </p:sp>
      <p:sp>
        <p:nvSpPr>
          <p:cNvPr id="71683" name="Rectangle 3"/>
          <p:cNvSpPr>
            <a:spLocks noGrp="1" noChangeArrowheads="1"/>
          </p:cNvSpPr>
          <p:nvPr>
            <p:ph type="body" idx="1"/>
          </p:nvPr>
        </p:nvSpPr>
        <p:spPr/>
        <p:txBody>
          <a:bodyPr/>
          <a:lstStyle/>
          <a:p>
            <a:pPr algn="just">
              <a:lnSpc>
                <a:spcPct val="90000"/>
              </a:lnSpc>
            </a:pPr>
            <a:r>
              <a:rPr lang="es-MX" sz="2800">
                <a:latin typeface="Arial" charset="0"/>
                <a:cs typeface="Arial" charset="0"/>
              </a:rPr>
              <a:t>2 Torones  inferiores  c/u  </a:t>
            </a:r>
            <a:r>
              <a:rPr lang="es-MX" sz="2800">
                <a:latin typeface="Arial" charset="0"/>
                <a:cs typeface="Arial" charset="0"/>
                <a:sym typeface="Symbol" pitchFamily="18" charset="2"/>
              </a:rPr>
              <a:t></a:t>
            </a:r>
            <a:r>
              <a:rPr lang="es-MX" sz="2800">
                <a:latin typeface="Arial" charset="0"/>
                <a:cs typeface="Arial" charset="0"/>
              </a:rPr>
              <a:t> = 10 mm</a:t>
            </a:r>
          </a:p>
          <a:p>
            <a:pPr algn="just">
              <a:lnSpc>
                <a:spcPct val="90000"/>
              </a:lnSpc>
            </a:pPr>
            <a:r>
              <a:rPr lang="es-MX" sz="2800">
                <a:latin typeface="Arial" charset="0"/>
                <a:cs typeface="Arial" charset="0"/>
              </a:rPr>
              <a:t> Fpu = 270 Ksi,  Fo= 7280 Kg.</a:t>
            </a:r>
          </a:p>
          <a:p>
            <a:pPr algn="just">
              <a:lnSpc>
                <a:spcPct val="90000"/>
              </a:lnSpc>
            </a:pPr>
            <a:r>
              <a:rPr lang="es-MX" sz="2800">
                <a:latin typeface="Arial" charset="0"/>
                <a:cs typeface="Arial" charset="0"/>
              </a:rPr>
              <a:t>1 varilla </a:t>
            </a:r>
            <a:r>
              <a:rPr lang="es-MX" sz="2800">
                <a:latin typeface="Arial" charset="0"/>
                <a:cs typeface="Arial" charset="0"/>
                <a:sym typeface="Symbol" pitchFamily="18" charset="2"/>
              </a:rPr>
              <a:t></a:t>
            </a:r>
            <a:r>
              <a:rPr lang="es-MX" sz="2800">
                <a:latin typeface="Arial" charset="0"/>
                <a:cs typeface="Arial" charset="0"/>
              </a:rPr>
              <a:t> = 16 mm x 6 m.</a:t>
            </a:r>
          </a:p>
          <a:p>
            <a:pPr algn="just">
              <a:lnSpc>
                <a:spcPct val="90000"/>
              </a:lnSpc>
            </a:pPr>
            <a:r>
              <a:rPr lang="es-MX" sz="2800">
                <a:latin typeface="Arial" charset="0"/>
                <a:cs typeface="Arial" charset="0"/>
              </a:rPr>
              <a:t>Armadura de cortante </a:t>
            </a:r>
            <a:r>
              <a:rPr lang="es-MX" sz="2800">
                <a:latin typeface="Arial" charset="0"/>
                <a:cs typeface="Arial" charset="0"/>
                <a:sym typeface="Symbol" pitchFamily="18" charset="2"/>
              </a:rPr>
              <a:t></a:t>
            </a:r>
            <a:r>
              <a:rPr lang="es-MX" sz="2800">
                <a:latin typeface="Arial" charset="0"/>
                <a:cs typeface="Arial" charset="0"/>
              </a:rPr>
              <a:t> = 5.2 mm, Fy = 2800 Kg/cm</a:t>
            </a:r>
            <a:r>
              <a:rPr lang="es-MX" sz="2800" baseline="30000">
                <a:latin typeface="Arial" charset="0"/>
                <a:cs typeface="Arial" charset="0"/>
              </a:rPr>
              <a:t>2</a:t>
            </a:r>
          </a:p>
          <a:p>
            <a:pPr algn="just">
              <a:lnSpc>
                <a:spcPct val="90000"/>
              </a:lnSpc>
            </a:pPr>
            <a:r>
              <a:rPr lang="es-MX" sz="2800">
                <a:latin typeface="Arial" charset="0"/>
                <a:cs typeface="Arial" charset="0"/>
              </a:rPr>
              <a:t>Espaciamiento para cortante @ c/15 en el 1</a:t>
            </a:r>
            <a:r>
              <a:rPr lang="es-MX" sz="2800" baseline="30000">
                <a:latin typeface="Arial" charset="0"/>
                <a:cs typeface="Arial" charset="0"/>
              </a:rPr>
              <a:t>er</a:t>
            </a:r>
            <a:r>
              <a:rPr lang="es-MX" sz="2800">
                <a:latin typeface="Arial" charset="0"/>
                <a:cs typeface="Arial" charset="0"/>
              </a:rPr>
              <a:t> metro y @ c/20 en los siguiente metros, a excepción del metro central en que no existe mayor acción de cortante. </a:t>
            </a:r>
            <a:r>
              <a:rPr lang="es-MX" sz="2800" b="1">
                <a:latin typeface="Arial" charset="0"/>
                <a:cs typeface="Arial" charset="0"/>
              </a:rPr>
              <a:t>(Ver fig. 3.3)</a:t>
            </a:r>
            <a:r>
              <a:rPr lang="es-MX" sz="2800">
                <a:latin typeface="Arial" charset="0"/>
                <a:cs typeface="Arial" charset="0"/>
              </a:rPr>
              <a:t> </a:t>
            </a: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additive="base">
                                        <p:cTn id="7" dur="500" fill="hold"/>
                                        <p:tgtEl>
                                          <p:spTgt spid="71682"/>
                                        </p:tgtEl>
                                        <p:attrNameLst>
                                          <p:attrName>ppt_x</p:attrName>
                                        </p:attrNameLst>
                                      </p:cBhvr>
                                      <p:tavLst>
                                        <p:tav tm="0">
                                          <p:val>
                                            <p:strVal val="0-#ppt_w/2"/>
                                          </p:val>
                                        </p:tav>
                                        <p:tav tm="100000">
                                          <p:val>
                                            <p:strVal val="#ppt_x"/>
                                          </p:val>
                                        </p:tav>
                                      </p:tavLst>
                                    </p:anim>
                                    <p:anim calcmode="lin" valueType="num">
                                      <p:cBhvr additive="base">
                                        <p:cTn id="8" dur="500" fill="hold"/>
                                        <p:tgtEl>
                                          <p:spTgt spid="7168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683">
                                            <p:txEl>
                                              <p:pRg st="0" end="0"/>
                                            </p:txEl>
                                          </p:spTgt>
                                        </p:tgtEl>
                                        <p:attrNameLst>
                                          <p:attrName>style.visibility</p:attrName>
                                        </p:attrNameLst>
                                      </p:cBhvr>
                                      <p:to>
                                        <p:strVal val="visible"/>
                                      </p:to>
                                    </p:set>
                                    <p:anim calcmode="lin" valueType="num">
                                      <p:cBhvr additive="base">
                                        <p:cTn id="13"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683">
                                            <p:txEl>
                                              <p:pRg st="1" end="1"/>
                                            </p:txEl>
                                          </p:spTgt>
                                        </p:tgtEl>
                                        <p:attrNameLst>
                                          <p:attrName>style.visibility</p:attrName>
                                        </p:attrNameLst>
                                      </p:cBhvr>
                                      <p:to>
                                        <p:strVal val="visible"/>
                                      </p:to>
                                    </p:set>
                                    <p:anim calcmode="lin" valueType="num">
                                      <p:cBhvr additive="base">
                                        <p:cTn id="19"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683">
                                            <p:txEl>
                                              <p:pRg st="2" end="2"/>
                                            </p:txEl>
                                          </p:spTgt>
                                        </p:tgtEl>
                                        <p:attrNameLst>
                                          <p:attrName>style.visibility</p:attrName>
                                        </p:attrNameLst>
                                      </p:cBhvr>
                                      <p:to>
                                        <p:strVal val="visible"/>
                                      </p:to>
                                    </p:set>
                                    <p:anim calcmode="lin" valueType="num">
                                      <p:cBhvr additive="base">
                                        <p:cTn id="25"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68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683">
                                            <p:txEl>
                                              <p:pRg st="3" end="3"/>
                                            </p:txEl>
                                          </p:spTgt>
                                        </p:tgtEl>
                                        <p:attrNameLst>
                                          <p:attrName>style.visibility</p:attrName>
                                        </p:attrNameLst>
                                      </p:cBhvr>
                                      <p:to>
                                        <p:strVal val="visible"/>
                                      </p:to>
                                    </p:set>
                                    <p:anim calcmode="lin" valueType="num">
                                      <p:cBhvr additive="base">
                                        <p:cTn id="31"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68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683">
                                            <p:txEl>
                                              <p:pRg st="4" end="4"/>
                                            </p:txEl>
                                          </p:spTgt>
                                        </p:tgtEl>
                                        <p:attrNameLst>
                                          <p:attrName>style.visibility</p:attrName>
                                        </p:attrNameLst>
                                      </p:cBhvr>
                                      <p:to>
                                        <p:strVal val="visible"/>
                                      </p:to>
                                    </p:set>
                                    <p:anim calcmode="lin" valueType="num">
                                      <p:cBhvr additive="base">
                                        <p:cTn id="37" dur="500" fill="hold"/>
                                        <p:tgtEl>
                                          <p:spTgt spid="7168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68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6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s-MX" b="1">
                <a:latin typeface="Arial" charset="0"/>
                <a:cs typeface="Arial" charset="0"/>
              </a:rPr>
              <a:t>Cálculo teórico de deflexiones en elementos</a:t>
            </a:r>
            <a:endParaRPr lang="es-ES" b="1">
              <a:latin typeface="Arial" charset="0"/>
              <a:cs typeface="Arial" charset="0"/>
            </a:endParaRPr>
          </a:p>
        </p:txBody>
      </p:sp>
      <p:sp>
        <p:nvSpPr>
          <p:cNvPr id="73731" name="Rectangle 3"/>
          <p:cNvSpPr>
            <a:spLocks noGrp="1" noChangeArrowheads="1"/>
          </p:cNvSpPr>
          <p:nvPr>
            <p:ph type="body" idx="1"/>
          </p:nvPr>
        </p:nvSpPr>
        <p:spPr/>
        <p:txBody>
          <a:bodyPr/>
          <a:lstStyle/>
          <a:p>
            <a:pPr algn="just"/>
            <a:r>
              <a:rPr lang="es-MX">
                <a:latin typeface="Arial" charset="0"/>
                <a:cs typeface="Arial" charset="0"/>
              </a:rPr>
              <a:t>A = Área de la sección, = Coordenada vertical del centroide</a:t>
            </a:r>
          </a:p>
          <a:p>
            <a:pPr algn="just"/>
            <a:r>
              <a:rPr lang="es-MX">
                <a:latin typeface="Arial" charset="0"/>
                <a:cs typeface="Arial" charset="0"/>
              </a:rPr>
              <a:t>I = Momento de inercia con respecto al eje X.,</a:t>
            </a:r>
          </a:p>
          <a:p>
            <a:pPr algn="just"/>
            <a:r>
              <a:rPr lang="es-MX">
                <a:latin typeface="Arial" charset="0"/>
                <a:cs typeface="Arial" charset="0"/>
              </a:rPr>
              <a:t>r = Radio de Giro.</a:t>
            </a:r>
          </a:p>
          <a:p>
            <a:pPr algn="just"/>
            <a:r>
              <a:rPr lang="es-MX">
                <a:latin typeface="Arial" charset="0"/>
                <a:cs typeface="Arial" charset="0"/>
              </a:rPr>
              <a:t>Asimismo, es posible calcular la carga muerta por u. de longitud = w</a:t>
            </a:r>
            <a:r>
              <a:rPr lang="es-MX" baseline="-30000">
                <a:latin typeface="Arial" charset="0"/>
                <a:cs typeface="Arial" charset="0"/>
              </a:rPr>
              <a:t>l </a:t>
            </a:r>
            <a:r>
              <a:rPr lang="es-MX">
                <a:latin typeface="Arial" charset="0"/>
                <a:cs typeface="Arial" charset="0"/>
              </a:rPr>
              <a:t>:</a:t>
            </a:r>
          </a:p>
          <a:p>
            <a:pPr algn="just"/>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additive="base">
                                        <p:cTn id="7" dur="500" fill="hold"/>
                                        <p:tgtEl>
                                          <p:spTgt spid="73730"/>
                                        </p:tgtEl>
                                        <p:attrNameLst>
                                          <p:attrName>ppt_x</p:attrName>
                                        </p:attrNameLst>
                                      </p:cBhvr>
                                      <p:tavLst>
                                        <p:tav tm="0">
                                          <p:val>
                                            <p:strVal val="0-#ppt_w/2"/>
                                          </p:val>
                                        </p:tav>
                                        <p:tav tm="100000">
                                          <p:val>
                                            <p:strVal val="#ppt_x"/>
                                          </p:val>
                                        </p:tav>
                                      </p:tavLst>
                                    </p:anim>
                                    <p:anim calcmode="lin" valueType="num">
                                      <p:cBhvr additive="base">
                                        <p:cTn id="8" dur="500" fill="hold"/>
                                        <p:tgtEl>
                                          <p:spTgt spid="7373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1">
                                            <p:txEl>
                                              <p:pRg st="0" end="0"/>
                                            </p:txEl>
                                          </p:spTgt>
                                        </p:tgtEl>
                                        <p:attrNameLst>
                                          <p:attrName>style.visibility</p:attrName>
                                        </p:attrNameLst>
                                      </p:cBhvr>
                                      <p:to>
                                        <p:strVal val="visible"/>
                                      </p:to>
                                    </p:set>
                                    <p:anim calcmode="lin" valueType="num">
                                      <p:cBhvr additive="base">
                                        <p:cTn id="13" dur="500" fill="hold"/>
                                        <p:tgtEl>
                                          <p:spTgt spid="737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7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anim calcmode="lin" valueType="num">
                                      <p:cBhvr additive="base">
                                        <p:cTn id="19" dur="500" fill="hold"/>
                                        <p:tgtEl>
                                          <p:spTgt spid="7373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37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731">
                                            <p:txEl>
                                              <p:pRg st="2" end="2"/>
                                            </p:txEl>
                                          </p:spTgt>
                                        </p:tgtEl>
                                        <p:attrNameLst>
                                          <p:attrName>style.visibility</p:attrName>
                                        </p:attrNameLst>
                                      </p:cBhvr>
                                      <p:to>
                                        <p:strVal val="visible"/>
                                      </p:to>
                                    </p:set>
                                    <p:anim calcmode="lin" valueType="num">
                                      <p:cBhvr additive="base">
                                        <p:cTn id="25" dur="500" fill="hold"/>
                                        <p:tgtEl>
                                          <p:spTgt spid="7373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37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3731">
                                            <p:txEl>
                                              <p:pRg st="3" end="3"/>
                                            </p:txEl>
                                          </p:spTgt>
                                        </p:tgtEl>
                                        <p:attrNameLst>
                                          <p:attrName>style.visibility</p:attrName>
                                        </p:attrNameLst>
                                      </p:cBhvr>
                                      <p:to>
                                        <p:strVal val="visible"/>
                                      </p:to>
                                    </p:set>
                                    <p:anim calcmode="lin" valueType="num">
                                      <p:cBhvr additive="base">
                                        <p:cTn id="31" dur="500" fill="hold"/>
                                        <p:tgtEl>
                                          <p:spTgt spid="7373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373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utoUpdateAnimBg="0"/>
      <p:bldP spid="7373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76805" name="Rectangle 5"/>
          <p:cNvSpPr>
            <a:spLocks noChangeArrowheads="1"/>
          </p:cNvSpPr>
          <p:nvPr/>
        </p:nvSpPr>
        <p:spPr bwMode="auto">
          <a:xfrm>
            <a:off x="2381250" y="2533650"/>
            <a:ext cx="9144000" cy="0"/>
          </a:xfrm>
          <a:prstGeom prst="rect">
            <a:avLst/>
          </a:prstGeom>
          <a:noFill/>
          <a:ln w="9525">
            <a:noFill/>
            <a:miter lim="800000"/>
            <a:headEnd/>
            <a:tailEnd/>
          </a:ln>
          <a:effectLst/>
        </p:spPr>
        <p:txBody>
          <a:bodyPr>
            <a:spAutoFit/>
          </a:bodyPr>
          <a:lstStyle/>
          <a:p>
            <a:endParaRPr lang="es-ES"/>
          </a:p>
        </p:txBody>
      </p:sp>
      <p:graphicFrame>
        <p:nvGraphicFramePr>
          <p:cNvPr id="76804" name="Object 4"/>
          <p:cNvGraphicFramePr>
            <a:graphicFrameLocks noChangeAspect="1"/>
          </p:cNvGraphicFramePr>
          <p:nvPr/>
        </p:nvGraphicFramePr>
        <p:xfrm>
          <a:off x="533400" y="2533650"/>
          <a:ext cx="8001000" cy="3562350"/>
        </p:xfrm>
        <a:graphic>
          <a:graphicData uri="http://schemas.openxmlformats.org/presentationml/2006/ole">
            <p:oleObj spid="_x0000_s76804" r:id="rId5" imgW="3302000" imgH="1409700" progId="Equation.3">
              <p:embed/>
            </p:oleObj>
          </a:graphicData>
        </a:graphic>
      </p:graphicFrame>
      <p:sp>
        <p:nvSpPr>
          <p:cNvPr id="76806" name="Rectangle 6"/>
          <p:cNvSpPr>
            <a:spLocks noChangeArrowheads="1"/>
          </p:cNvSpPr>
          <p:nvPr/>
        </p:nvSpPr>
        <p:spPr bwMode="auto">
          <a:xfrm>
            <a:off x="914400" y="762000"/>
            <a:ext cx="7772400" cy="1143000"/>
          </a:xfrm>
          <a:prstGeom prst="rect">
            <a:avLst/>
          </a:prstGeom>
          <a:noFill/>
          <a:ln w="9525">
            <a:noFill/>
            <a:miter lim="800000"/>
            <a:headEnd/>
            <a:tailEnd/>
          </a:ln>
          <a:effectLst/>
        </p:spPr>
        <p:txBody>
          <a:bodyPr anchor="ctr"/>
          <a:lstStyle/>
          <a:p>
            <a:pPr algn="ctr"/>
            <a:r>
              <a:rPr lang="es-MX" sz="4400">
                <a:solidFill>
                  <a:schemeClr val="tx2"/>
                </a:solidFill>
                <a:latin typeface="Arial" charset="0"/>
                <a:cs typeface="Arial" charset="0"/>
              </a:rPr>
              <a:t>Cálculo teórico de deflexiones en elementos</a:t>
            </a:r>
            <a:endParaRPr lang="es-ES" sz="4400">
              <a:solidFill>
                <a:schemeClr val="tx2"/>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6"/>
                                        </p:tgtEl>
                                        <p:attrNameLst>
                                          <p:attrName>style.visibility</p:attrName>
                                        </p:attrNameLst>
                                      </p:cBhvr>
                                      <p:to>
                                        <p:strVal val="visible"/>
                                      </p:to>
                                    </p:set>
                                    <p:anim calcmode="lin" valueType="num">
                                      <p:cBhvr additive="base">
                                        <p:cTn id="7" dur="500" fill="hold"/>
                                        <p:tgtEl>
                                          <p:spTgt spid="76806"/>
                                        </p:tgtEl>
                                        <p:attrNameLst>
                                          <p:attrName>ppt_x</p:attrName>
                                        </p:attrNameLst>
                                      </p:cBhvr>
                                      <p:tavLst>
                                        <p:tav tm="0">
                                          <p:val>
                                            <p:strVal val="0-#ppt_w/2"/>
                                          </p:val>
                                        </p:tav>
                                        <p:tav tm="100000">
                                          <p:val>
                                            <p:strVal val="#ppt_x"/>
                                          </p:val>
                                        </p:tav>
                                      </p:tavLst>
                                    </p:anim>
                                    <p:anim calcmode="lin" valueType="num">
                                      <p:cBhvr additive="base">
                                        <p:cTn id="8" dur="500" fill="hold"/>
                                        <p:tgtEl>
                                          <p:spTgt spid="7680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s-ES_tradnl"/>
              <a:t>Fórmula deflexión máxima</a:t>
            </a:r>
            <a:endParaRPr lang="es-ES"/>
          </a:p>
        </p:txBody>
      </p:sp>
      <p:sp>
        <p:nvSpPr>
          <p:cNvPr id="75779" name="Rectangle 3"/>
          <p:cNvSpPr>
            <a:spLocks noGrp="1" noChangeArrowheads="1"/>
          </p:cNvSpPr>
          <p:nvPr>
            <p:ph type="body" idx="1"/>
          </p:nvPr>
        </p:nvSpPr>
        <p:spPr>
          <a:xfrm>
            <a:off x="838200" y="4572000"/>
            <a:ext cx="7772400" cy="990600"/>
          </a:xfrm>
        </p:spPr>
        <p:txBody>
          <a:bodyPr/>
          <a:lstStyle/>
          <a:p>
            <a:pPr algn="just">
              <a:lnSpc>
                <a:spcPct val="90000"/>
              </a:lnSpc>
              <a:buFontTx/>
              <a:buNone/>
            </a:pPr>
            <a:r>
              <a:rPr lang="es-MX" sz="2800">
                <a:latin typeface="Arial" charset="0"/>
                <a:cs typeface="Arial" charset="0"/>
              </a:rPr>
              <a:t> </a:t>
            </a:r>
          </a:p>
          <a:p>
            <a:pPr algn="just">
              <a:lnSpc>
                <a:spcPct val="90000"/>
              </a:lnSpc>
            </a:pPr>
            <a:r>
              <a:rPr lang="es-MX" sz="2800">
                <a:latin typeface="Arial" charset="0"/>
                <a:cs typeface="Arial" charset="0"/>
              </a:rPr>
              <a:t>dirigida hacia abajo.</a:t>
            </a:r>
          </a:p>
          <a:p>
            <a:pPr>
              <a:lnSpc>
                <a:spcPct val="90000"/>
              </a:lnSpc>
            </a:pPr>
            <a:endParaRPr lang="es-ES" sz="2800"/>
          </a:p>
        </p:txBody>
      </p:sp>
      <p:sp>
        <p:nvSpPr>
          <p:cNvPr id="75781" name="Rectangle 5"/>
          <p:cNvSpPr>
            <a:spLocks noChangeArrowheads="1"/>
          </p:cNvSpPr>
          <p:nvPr/>
        </p:nvSpPr>
        <p:spPr bwMode="auto">
          <a:xfrm>
            <a:off x="2571750" y="3181350"/>
            <a:ext cx="9144000" cy="0"/>
          </a:xfrm>
          <a:prstGeom prst="rect">
            <a:avLst/>
          </a:prstGeom>
          <a:noFill/>
          <a:ln w="9525">
            <a:noFill/>
            <a:miter lim="800000"/>
            <a:headEnd/>
            <a:tailEnd/>
          </a:ln>
          <a:effectLst/>
        </p:spPr>
        <p:txBody>
          <a:bodyPr>
            <a:spAutoFit/>
          </a:bodyPr>
          <a:lstStyle/>
          <a:p>
            <a:endParaRPr lang="es-ES"/>
          </a:p>
        </p:txBody>
      </p:sp>
      <p:graphicFrame>
        <p:nvGraphicFramePr>
          <p:cNvPr id="75780" name="Object 4"/>
          <p:cNvGraphicFramePr>
            <a:graphicFrameLocks noChangeAspect="1"/>
          </p:cNvGraphicFramePr>
          <p:nvPr/>
        </p:nvGraphicFramePr>
        <p:xfrm>
          <a:off x="457200" y="2971800"/>
          <a:ext cx="7943850" cy="1136650"/>
        </p:xfrm>
        <a:graphic>
          <a:graphicData uri="http://schemas.openxmlformats.org/presentationml/2006/ole">
            <p:oleObj spid="_x0000_s75780" r:id="rId4" imgW="3454400" imgH="419100" progId="Equation.3">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s-MX" sz="4000" b="1">
                <a:latin typeface="Arial" charset="0"/>
                <a:cs typeface="Arial" charset="0"/>
              </a:rPr>
              <a:t>Cálculo de la capacidad de carga de la viga:</a:t>
            </a:r>
            <a:r>
              <a:rPr lang="es-MX" sz="4000">
                <a:latin typeface="Arial" charset="0"/>
                <a:cs typeface="Arial" charset="0"/>
              </a:rPr>
              <a:t/>
            </a:r>
            <a:br>
              <a:rPr lang="es-MX" sz="4000">
                <a:latin typeface="Arial" charset="0"/>
                <a:cs typeface="Arial" charset="0"/>
              </a:rPr>
            </a:br>
            <a:endParaRPr lang="es-ES" sz="4000">
              <a:latin typeface="Arial" charset="0"/>
              <a:cs typeface="Arial" charset="0"/>
            </a:endParaRPr>
          </a:p>
        </p:txBody>
      </p:sp>
      <p:sp>
        <p:nvSpPr>
          <p:cNvPr id="77827" name="Rectangle 3"/>
          <p:cNvSpPr>
            <a:spLocks noGrp="1" noChangeArrowheads="1"/>
          </p:cNvSpPr>
          <p:nvPr>
            <p:ph type="body" idx="1"/>
          </p:nvPr>
        </p:nvSpPr>
        <p:spPr/>
        <p:txBody>
          <a:bodyPr/>
          <a:lstStyle/>
          <a:p>
            <a:pPr algn="just"/>
            <a:r>
              <a:rPr lang="es-MX" b="1">
                <a:latin typeface="Arial" charset="0"/>
                <a:cs typeface="Arial" charset="0"/>
              </a:rPr>
              <a:t>Fórmula general para hallar los esfuerzos en la viga.</a:t>
            </a:r>
          </a:p>
          <a:p>
            <a:endParaRPr lang="es-ES"/>
          </a:p>
        </p:txBody>
      </p:sp>
      <p:sp>
        <p:nvSpPr>
          <p:cNvPr id="77829" name="Rectangle 5"/>
          <p:cNvSpPr>
            <a:spLocks noChangeArrowheads="1"/>
          </p:cNvSpPr>
          <p:nvPr/>
        </p:nvSpPr>
        <p:spPr bwMode="auto">
          <a:xfrm>
            <a:off x="2600325" y="3124200"/>
            <a:ext cx="9144000" cy="0"/>
          </a:xfrm>
          <a:prstGeom prst="rect">
            <a:avLst/>
          </a:prstGeom>
          <a:noFill/>
          <a:ln w="9525">
            <a:noFill/>
            <a:miter lim="800000"/>
            <a:headEnd/>
            <a:tailEnd/>
          </a:ln>
          <a:effectLst/>
        </p:spPr>
        <p:txBody>
          <a:bodyPr>
            <a:spAutoFit/>
          </a:bodyPr>
          <a:lstStyle/>
          <a:p>
            <a:endParaRPr lang="es-ES"/>
          </a:p>
        </p:txBody>
      </p:sp>
      <p:graphicFrame>
        <p:nvGraphicFramePr>
          <p:cNvPr id="77828" name="Object 4"/>
          <p:cNvGraphicFramePr>
            <a:graphicFrameLocks noChangeAspect="1"/>
          </p:cNvGraphicFramePr>
          <p:nvPr/>
        </p:nvGraphicFramePr>
        <p:xfrm>
          <a:off x="685800" y="3505200"/>
          <a:ext cx="8458200" cy="1249363"/>
        </p:xfrm>
        <a:graphic>
          <a:graphicData uri="http://schemas.openxmlformats.org/presentationml/2006/ole">
            <p:oleObj spid="_x0000_s77828" r:id="rId5" imgW="3454400" imgH="444500" progId="Equation.3">
              <p:embed/>
            </p:oleObj>
          </a:graphicData>
        </a:graphic>
      </p:graphicFrame>
      <p:sp>
        <p:nvSpPr>
          <p:cNvPr id="77831" name="Rectangle 7"/>
          <p:cNvSpPr>
            <a:spLocks noChangeArrowheads="1"/>
          </p:cNvSpPr>
          <p:nvPr/>
        </p:nvSpPr>
        <p:spPr bwMode="auto">
          <a:xfrm>
            <a:off x="2614613" y="3124200"/>
            <a:ext cx="9144000" cy="0"/>
          </a:xfrm>
          <a:prstGeom prst="rect">
            <a:avLst/>
          </a:prstGeom>
          <a:noFill/>
          <a:ln w="9525">
            <a:noFill/>
            <a:miter lim="800000"/>
            <a:headEnd/>
            <a:tailEnd/>
          </a:ln>
          <a:effectLst/>
        </p:spPr>
        <p:txBody>
          <a:bodyPr>
            <a:spAutoFit/>
          </a:bodyPr>
          <a:lstStyle/>
          <a:p>
            <a:endParaRPr lang="es-ES"/>
          </a:p>
        </p:txBody>
      </p:sp>
      <p:graphicFrame>
        <p:nvGraphicFramePr>
          <p:cNvPr id="77830" name="Object 6"/>
          <p:cNvGraphicFramePr>
            <a:graphicFrameLocks noChangeAspect="1"/>
          </p:cNvGraphicFramePr>
          <p:nvPr/>
        </p:nvGraphicFramePr>
        <p:xfrm>
          <a:off x="609600" y="5105400"/>
          <a:ext cx="8077200" cy="1257300"/>
        </p:xfrm>
        <a:graphic>
          <a:graphicData uri="http://schemas.openxmlformats.org/presentationml/2006/ole">
            <p:oleObj spid="_x0000_s77830" r:id="rId6" imgW="3429000" imgH="4445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additive="base">
                                        <p:cTn id="7" dur="500" fill="hold"/>
                                        <p:tgtEl>
                                          <p:spTgt spid="77826"/>
                                        </p:tgtEl>
                                        <p:attrNameLst>
                                          <p:attrName>ppt_x</p:attrName>
                                        </p:attrNameLst>
                                      </p:cBhvr>
                                      <p:tavLst>
                                        <p:tav tm="0">
                                          <p:val>
                                            <p:strVal val="0-#ppt_w/2"/>
                                          </p:val>
                                        </p:tav>
                                        <p:tav tm="100000">
                                          <p:val>
                                            <p:strVal val="#ppt_x"/>
                                          </p:val>
                                        </p:tav>
                                      </p:tavLst>
                                    </p:anim>
                                    <p:anim calcmode="lin" valueType="num">
                                      <p:cBhvr additive="base">
                                        <p:cTn id="8" dur="500" fill="hold"/>
                                        <p:tgtEl>
                                          <p:spTgt spid="7782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projctor.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27">
                                            <p:txEl>
                                              <p:pRg st="0" end="0"/>
                                            </p:txEl>
                                          </p:spTgt>
                                        </p:tgtEl>
                                        <p:attrNameLst>
                                          <p:attrName>style.visibility</p:attrName>
                                        </p:attrNameLst>
                                      </p:cBhvr>
                                      <p:to>
                                        <p:strVal val="visible"/>
                                      </p:to>
                                    </p:set>
                                    <p:anim calcmode="lin" valueType="num">
                                      <p:cBhvr additive="base">
                                        <p:cTn id="13"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nodePh="1">
                                  <p:stCondLst>
                                    <p:cond delay="0"/>
                                  </p:stCondLst>
                                  <p:endCondLst>
                                    <p:cond evt="begin" delay="0">
                                      <p:tn val="17"/>
                                    </p:cond>
                                  </p:endCondLst>
                                  <p:childTnLst>
                                    <p:set>
                                      <p:cBhvr>
                                        <p:cTn id="18" dur="1" fill="hold">
                                          <p:stCondLst>
                                            <p:cond delay="0"/>
                                          </p:stCondLst>
                                        </p:cTn>
                                        <p:tgtEl>
                                          <p:spTgt spid="77829"/>
                                        </p:tgtEl>
                                        <p:attrNameLst>
                                          <p:attrName>style.visibility</p:attrName>
                                        </p:attrNameLst>
                                      </p:cBhvr>
                                      <p:to>
                                        <p:strVal val="visible"/>
                                      </p:to>
                                    </p:set>
                                    <p:anim calcmode="lin" valueType="num">
                                      <p:cBhvr additive="base">
                                        <p:cTn id="19" dur="500" fill="hold"/>
                                        <p:tgtEl>
                                          <p:spTgt spid="77829"/>
                                        </p:tgtEl>
                                        <p:attrNameLst>
                                          <p:attrName>ppt_x</p:attrName>
                                        </p:attrNameLst>
                                      </p:cBhvr>
                                      <p:tavLst>
                                        <p:tav tm="0">
                                          <p:val>
                                            <p:strVal val="0-#ppt_w/2"/>
                                          </p:val>
                                        </p:tav>
                                        <p:tav tm="100000">
                                          <p:val>
                                            <p:strVal val="#ppt_x"/>
                                          </p:val>
                                        </p:tav>
                                      </p:tavLst>
                                    </p:anim>
                                    <p:anim calcmode="lin" valueType="num">
                                      <p:cBhvr additive="base">
                                        <p:cTn id="20" dur="500" fill="hold"/>
                                        <p:tgtEl>
                                          <p:spTgt spid="7782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7828"/>
                                        </p:tgtEl>
                                        <p:attrNameLst>
                                          <p:attrName>style.visibility</p:attrName>
                                        </p:attrNameLst>
                                      </p:cBhvr>
                                      <p:to>
                                        <p:strVal val="visible"/>
                                      </p:to>
                                    </p:set>
                                    <p:anim calcmode="lin" valueType="num">
                                      <p:cBhvr additive="base">
                                        <p:cTn id="25" dur="500" fill="hold"/>
                                        <p:tgtEl>
                                          <p:spTgt spid="77828"/>
                                        </p:tgtEl>
                                        <p:attrNameLst>
                                          <p:attrName>ppt_x</p:attrName>
                                        </p:attrNameLst>
                                      </p:cBhvr>
                                      <p:tavLst>
                                        <p:tav tm="0">
                                          <p:val>
                                            <p:strVal val="0-#ppt_w/2"/>
                                          </p:val>
                                        </p:tav>
                                        <p:tav tm="100000">
                                          <p:val>
                                            <p:strVal val="#ppt_x"/>
                                          </p:val>
                                        </p:tav>
                                      </p:tavLst>
                                    </p:anim>
                                    <p:anim calcmode="lin" valueType="num">
                                      <p:cBhvr additive="base">
                                        <p:cTn id="26" dur="500" fill="hold"/>
                                        <p:tgtEl>
                                          <p:spTgt spid="7782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nodePh="1">
                                  <p:stCondLst>
                                    <p:cond delay="0"/>
                                  </p:stCondLst>
                                  <p:endCondLst>
                                    <p:cond evt="begin" delay="0">
                                      <p:tn val="29"/>
                                    </p:cond>
                                  </p:endCondLst>
                                  <p:childTnLst>
                                    <p:set>
                                      <p:cBhvr>
                                        <p:cTn id="30" dur="1" fill="hold">
                                          <p:stCondLst>
                                            <p:cond delay="0"/>
                                          </p:stCondLst>
                                        </p:cTn>
                                        <p:tgtEl>
                                          <p:spTgt spid="77831"/>
                                        </p:tgtEl>
                                        <p:attrNameLst>
                                          <p:attrName>style.visibility</p:attrName>
                                        </p:attrNameLst>
                                      </p:cBhvr>
                                      <p:to>
                                        <p:strVal val="visible"/>
                                      </p:to>
                                    </p:set>
                                    <p:anim calcmode="lin" valueType="num">
                                      <p:cBhvr additive="base">
                                        <p:cTn id="31" dur="500" fill="hold"/>
                                        <p:tgtEl>
                                          <p:spTgt spid="77831"/>
                                        </p:tgtEl>
                                        <p:attrNameLst>
                                          <p:attrName>ppt_x</p:attrName>
                                        </p:attrNameLst>
                                      </p:cBhvr>
                                      <p:tavLst>
                                        <p:tav tm="0">
                                          <p:val>
                                            <p:strVal val="0-#ppt_w/2"/>
                                          </p:val>
                                        </p:tav>
                                        <p:tav tm="100000">
                                          <p:val>
                                            <p:strVal val="#ppt_x"/>
                                          </p:val>
                                        </p:tav>
                                      </p:tavLst>
                                    </p:anim>
                                    <p:anim calcmode="lin" valueType="num">
                                      <p:cBhvr additive="base">
                                        <p:cTn id="32" dur="500" fill="hold"/>
                                        <p:tgtEl>
                                          <p:spTgt spid="7783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77830"/>
                                        </p:tgtEl>
                                        <p:attrNameLst>
                                          <p:attrName>style.visibility</p:attrName>
                                        </p:attrNameLst>
                                      </p:cBhvr>
                                      <p:to>
                                        <p:strVal val="visible"/>
                                      </p:to>
                                    </p:set>
                                    <p:anim calcmode="lin" valueType="num">
                                      <p:cBhvr additive="base">
                                        <p:cTn id="37" dur="500" fill="hold"/>
                                        <p:tgtEl>
                                          <p:spTgt spid="77830"/>
                                        </p:tgtEl>
                                        <p:attrNameLst>
                                          <p:attrName>ppt_x</p:attrName>
                                        </p:attrNameLst>
                                      </p:cBhvr>
                                      <p:tavLst>
                                        <p:tav tm="0">
                                          <p:val>
                                            <p:strVal val="0-#ppt_w/2"/>
                                          </p:val>
                                        </p:tav>
                                        <p:tav tm="100000">
                                          <p:val>
                                            <p:strVal val="#ppt_x"/>
                                          </p:val>
                                        </p:tav>
                                      </p:tavLst>
                                    </p:anim>
                                    <p:anim calcmode="lin" valueType="num">
                                      <p:cBhvr additive="base">
                                        <p:cTn id="38" dur="500" fill="hold"/>
                                        <p:tgtEl>
                                          <p:spTgt spid="778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build="p" autoUpdateAnimBg="0"/>
      <p:bldP spid="77829" grpId="0" animBg="1"/>
      <p:bldP spid="77831"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s-MX" sz="4000" b="1">
                <a:latin typeface="Arial" charset="0"/>
                <a:cs typeface="Arial" charset="0"/>
              </a:rPr>
              <a:t>Cálculo de la capacidad de carga de la viga:</a:t>
            </a:r>
            <a:r>
              <a:rPr lang="es-MX" sz="4000">
                <a:latin typeface="Arial" charset="0"/>
                <a:cs typeface="Arial" charset="0"/>
              </a:rPr>
              <a:t/>
            </a:r>
            <a:br>
              <a:rPr lang="es-MX" sz="4000">
                <a:latin typeface="Arial" charset="0"/>
                <a:cs typeface="Arial" charset="0"/>
              </a:rPr>
            </a:br>
            <a:endParaRPr lang="es-ES" sz="4000"/>
          </a:p>
        </p:txBody>
      </p:sp>
      <p:sp>
        <p:nvSpPr>
          <p:cNvPr id="78851" name="Rectangle 3"/>
          <p:cNvSpPr>
            <a:spLocks noGrp="1" noChangeArrowheads="1"/>
          </p:cNvSpPr>
          <p:nvPr>
            <p:ph type="body" idx="1"/>
          </p:nvPr>
        </p:nvSpPr>
        <p:spPr/>
        <p:txBody>
          <a:bodyPr/>
          <a:lstStyle/>
          <a:p>
            <a:pPr algn="just"/>
            <a:r>
              <a:rPr lang="es-MX" sz="2800">
                <a:latin typeface="Arial" charset="0"/>
                <a:cs typeface="Arial" charset="0"/>
              </a:rPr>
              <a:t>Según la teoría de esfuerzos admisibles, la viga en estudio sometida a flexión tiene  lo siguiente:</a:t>
            </a:r>
          </a:p>
          <a:p>
            <a:pPr algn="just">
              <a:buFontTx/>
              <a:buNone/>
            </a:pPr>
            <a:endParaRPr lang="es-ES" sz="2800">
              <a:latin typeface="Arial" charset="0"/>
              <a:cs typeface="Arial" charset="0"/>
            </a:endParaRPr>
          </a:p>
          <a:p>
            <a:pPr algn="just">
              <a:buFontTx/>
              <a:buNone/>
            </a:pPr>
            <a:r>
              <a:rPr lang="es-MX" sz="2800">
                <a:latin typeface="Arial" charset="0"/>
                <a:cs typeface="Arial" charset="0"/>
              </a:rPr>
              <a:t>	a)</a:t>
            </a:r>
            <a:r>
              <a:rPr lang="es-MX" sz="2800">
                <a:cs typeface="Times New Roman" pitchFamily="18" charset="0"/>
              </a:rPr>
              <a:t>  </a:t>
            </a:r>
            <a:r>
              <a:rPr lang="es-MX" sz="2800">
                <a:latin typeface="Arial" charset="0"/>
                <a:cs typeface="Arial" charset="0"/>
              </a:rPr>
              <a:t>Esfuerzos de compresión, considerando una pérdida en el presfuerzo global del 5 %.</a:t>
            </a:r>
          </a:p>
          <a:p>
            <a:pPr algn="just"/>
            <a:endParaRPr lang="es-ES" sz="2800">
              <a:cs typeface="Times New Roman" pitchFamily="18" charset="0"/>
            </a:endParaRPr>
          </a:p>
          <a:p>
            <a:pPr algn="just">
              <a:buFontTx/>
              <a:buNone/>
            </a:pPr>
            <a:r>
              <a:rPr lang="es-MX" sz="2800">
                <a:latin typeface="Arial" charset="0"/>
                <a:cs typeface="Arial" charset="0"/>
              </a:rPr>
              <a:t>    b)</a:t>
            </a:r>
            <a:r>
              <a:rPr lang="es-MX" sz="2800">
                <a:cs typeface="Times New Roman" pitchFamily="18" charset="0"/>
              </a:rPr>
              <a:t>  </a:t>
            </a:r>
            <a:r>
              <a:rPr lang="es-MX" sz="2800">
                <a:latin typeface="Arial" charset="0"/>
                <a:cs typeface="Arial" charset="0"/>
              </a:rPr>
              <a:t>Debido a peso propio.</a:t>
            </a:r>
            <a:endParaRPr lang="es-ES" sz="2800">
              <a:cs typeface="Times New Roman" pitchFamily="18" charset="0"/>
            </a:endParaRPr>
          </a:p>
          <a:p>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 fill="hold"/>
                                        <p:tgtEl>
                                          <p:spTgt spid="78850"/>
                                        </p:tgtEl>
                                        <p:attrNameLst>
                                          <p:attrName>ppt_x</p:attrName>
                                        </p:attrNameLst>
                                      </p:cBhvr>
                                      <p:tavLst>
                                        <p:tav tm="0">
                                          <p:val>
                                            <p:strVal val="0-#ppt_w/2"/>
                                          </p:val>
                                        </p:tav>
                                        <p:tav tm="100000">
                                          <p:val>
                                            <p:strVal val="#ppt_x"/>
                                          </p:val>
                                        </p:tav>
                                      </p:tavLst>
                                    </p:anim>
                                    <p:anim calcmode="lin" valueType="num">
                                      <p:cBhvr additive="base">
                                        <p:cTn id="8" dur="500" fill="hold"/>
                                        <p:tgtEl>
                                          <p:spTgt spid="7885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 calcmode="lin" valueType="num">
                                      <p:cBhvr additive="base">
                                        <p:cTn id="13"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8851">
                                            <p:txEl>
                                              <p:pRg st="4" end="4"/>
                                            </p:txEl>
                                          </p:spTgt>
                                        </p:tgtEl>
                                        <p:attrNameLst>
                                          <p:attrName>style.visibility</p:attrName>
                                        </p:attrNameLst>
                                      </p:cBhvr>
                                      <p:to>
                                        <p:strVal val="visible"/>
                                      </p:to>
                                    </p:set>
                                    <p:anim calcmode="lin" valueType="num">
                                      <p:cBhvr additive="base">
                                        <p:cTn id="25" dur="500" fill="hold"/>
                                        <p:tgtEl>
                                          <p:spTgt spid="7885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885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s-MX" sz="4000" b="1">
                <a:latin typeface="Arial" charset="0"/>
                <a:cs typeface="Arial" charset="0"/>
              </a:rPr>
              <a:t>Cálculo de la capacidad de carga de la viga:</a:t>
            </a:r>
            <a:r>
              <a:rPr lang="es-MX">
                <a:latin typeface="Arial" charset="0"/>
                <a:cs typeface="Arial" charset="0"/>
              </a:rPr>
              <a:t/>
            </a:r>
            <a:br>
              <a:rPr lang="es-MX">
                <a:latin typeface="Arial" charset="0"/>
                <a:cs typeface="Arial" charset="0"/>
              </a:rPr>
            </a:br>
            <a:endParaRPr lang="es-ES"/>
          </a:p>
        </p:txBody>
      </p:sp>
      <p:sp>
        <p:nvSpPr>
          <p:cNvPr id="79875" name="Rectangle 3"/>
          <p:cNvSpPr>
            <a:spLocks noGrp="1" noChangeArrowheads="1"/>
          </p:cNvSpPr>
          <p:nvPr>
            <p:ph type="body" idx="1"/>
          </p:nvPr>
        </p:nvSpPr>
        <p:spPr/>
        <p:txBody>
          <a:bodyPr/>
          <a:lstStyle/>
          <a:p>
            <a:pPr algn="just">
              <a:buFontTx/>
              <a:buNone/>
            </a:pPr>
            <a:r>
              <a:rPr lang="es-MX">
                <a:latin typeface="Arial" charset="0"/>
                <a:cs typeface="Arial" charset="0"/>
              </a:rPr>
              <a:t>   </a:t>
            </a:r>
            <a:r>
              <a:rPr lang="es-MX" sz="2800">
                <a:latin typeface="Arial" charset="0"/>
                <a:cs typeface="Arial" charset="0"/>
              </a:rPr>
              <a:t>c)</a:t>
            </a:r>
            <a:r>
              <a:rPr lang="es-MX" sz="2800">
                <a:cs typeface="Times New Roman" pitchFamily="18" charset="0"/>
              </a:rPr>
              <a:t>  </a:t>
            </a:r>
            <a:r>
              <a:rPr lang="es-MX" sz="2800">
                <a:latin typeface="Arial" charset="0"/>
                <a:cs typeface="Arial" charset="0"/>
              </a:rPr>
              <a:t>Debido a camber o excentricidades    (cables superior e inferiores)</a:t>
            </a:r>
            <a:endParaRPr lang="es-ES_tradnl" sz="2800">
              <a:cs typeface="Times New Roman" pitchFamily="18" charset="0"/>
            </a:endParaRPr>
          </a:p>
          <a:p>
            <a:pPr algn="just">
              <a:buFontTx/>
              <a:buNone/>
            </a:pPr>
            <a:r>
              <a:rPr lang="es-ES_tradnl" sz="2800">
                <a:cs typeface="Times New Roman" pitchFamily="18" charset="0"/>
              </a:rPr>
              <a:t>    </a:t>
            </a:r>
            <a:r>
              <a:rPr lang="es-MX" sz="2800">
                <a:latin typeface="Arial" charset="0"/>
                <a:cs typeface="Arial" charset="0"/>
              </a:rPr>
              <a:t>d)</a:t>
            </a:r>
            <a:r>
              <a:rPr lang="es-MX" sz="2800">
                <a:cs typeface="Times New Roman" pitchFamily="18" charset="0"/>
              </a:rPr>
              <a:t>  </a:t>
            </a:r>
            <a:r>
              <a:rPr lang="es-MX" sz="2800">
                <a:latin typeface="Arial" charset="0"/>
                <a:cs typeface="Arial" charset="0"/>
              </a:rPr>
              <a:t>Debido  a sobrecarga </a:t>
            </a:r>
            <a:r>
              <a:rPr lang="es-ES_tradnl" sz="2800">
                <a:cs typeface="Times New Roman" pitchFamily="18" charset="0"/>
              </a:rPr>
              <a:t>   </a:t>
            </a:r>
          </a:p>
          <a:p>
            <a:pPr algn="just">
              <a:buFontTx/>
              <a:buNone/>
            </a:pPr>
            <a:r>
              <a:rPr lang="es-ES_tradnl" sz="2800">
                <a:cs typeface="Times New Roman" pitchFamily="18" charset="0"/>
              </a:rPr>
              <a:t>    </a:t>
            </a:r>
            <a:r>
              <a:rPr lang="es-MX" sz="2800">
                <a:latin typeface="Arial" charset="0"/>
                <a:cs typeface="Arial" charset="0"/>
              </a:rPr>
              <a:t>e)</a:t>
            </a:r>
            <a:r>
              <a:rPr lang="es-MX" sz="2800">
                <a:cs typeface="Times New Roman" pitchFamily="18" charset="0"/>
              </a:rPr>
              <a:t> </a:t>
            </a:r>
            <a:r>
              <a:rPr lang="es-MX" sz="2800">
                <a:latin typeface="Arial" charset="0"/>
                <a:cs typeface="Arial" charset="0"/>
              </a:rPr>
              <a:t>Límite de esfuerzo de compresión (0.45 x </a:t>
            </a:r>
          </a:p>
          <a:p>
            <a:pPr algn="just">
              <a:buFontTx/>
              <a:buNone/>
            </a:pPr>
            <a:r>
              <a:rPr lang="es-MX" sz="2800">
                <a:latin typeface="Arial" charset="0"/>
                <a:cs typeface="Arial" charset="0"/>
              </a:rPr>
              <a:t>        f’c) y tensión (1.6 x f’c</a:t>
            </a:r>
            <a:r>
              <a:rPr lang="es-MX" sz="2800" baseline="30000">
                <a:latin typeface="Arial" charset="0"/>
                <a:cs typeface="Arial" charset="0"/>
              </a:rPr>
              <a:t>0.5</a:t>
            </a:r>
            <a:r>
              <a:rPr lang="es-MX" sz="2800">
                <a:latin typeface="Arial" charset="0"/>
                <a:cs typeface="Arial" charset="0"/>
              </a:rPr>
              <a:t>). </a:t>
            </a:r>
          </a:p>
          <a:p>
            <a:pPr algn="just">
              <a:buFontTx/>
              <a:buNone/>
            </a:pPr>
            <a:endParaRPr lang="es-MX" sz="2800">
              <a:latin typeface="Arial" charset="0"/>
              <a:cs typeface="Arial" charset="0"/>
            </a:endParaRPr>
          </a:p>
          <a:p>
            <a:pPr algn="r">
              <a:buFontTx/>
              <a:buNone/>
            </a:pPr>
            <a:r>
              <a:rPr lang="es-MX" sz="2800">
                <a:latin typeface="Arial" charset="0"/>
                <a:cs typeface="Arial" charset="0"/>
              </a:rPr>
              <a:t>      Código A.C.I. Cap 18.4.2. a y b</a:t>
            </a:r>
            <a:endParaRPr lang="es-ES" sz="2800"/>
          </a:p>
        </p:txBody>
      </p:sp>
    </p:spTree>
  </p:cSld>
  <p:clrMapOvr>
    <a:masterClrMapping/>
  </p:clrMapOvr>
  <p:transition spd="med">
    <p:cover dir="rd"/>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0-#ppt_w/2"/>
                                          </p:val>
                                        </p:tav>
                                        <p:tav tm="100000">
                                          <p:val>
                                            <p:strVal val="#ppt_x"/>
                                          </p:val>
                                        </p:tav>
                                      </p:tavLst>
                                    </p:anim>
                                    <p:anim calcmode="lin" valueType="num">
                                      <p:cBhvr additive="base">
                                        <p:cTn id="8" dur="500" fill="hold"/>
                                        <p:tgtEl>
                                          <p:spTgt spid="798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Effect transition="in" filter="barn(outVertical)">
                                      <p:cBhvr>
                                        <p:cTn id="13" dur="500"/>
                                        <p:tgtEl>
                                          <p:spTgt spid="79875">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79875">
                                            <p:txEl>
                                              <p:pRg st="1" end="1"/>
                                            </p:txEl>
                                          </p:spTgt>
                                        </p:tgtEl>
                                        <p:attrNameLst>
                                          <p:attrName>style.visibility</p:attrName>
                                        </p:attrNameLst>
                                      </p:cBhvr>
                                      <p:to>
                                        <p:strVal val="visible"/>
                                      </p:to>
                                    </p:set>
                                    <p:animEffect transition="in" filter="barn(outVertical)">
                                      <p:cBhvr>
                                        <p:cTn id="18" dur="500"/>
                                        <p:tgtEl>
                                          <p:spTgt spid="79875">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whoosh.wav" builtIn="1"/>
                                        </p:tgtEl>
                                      </p:cMediaNode>
                                    </p:audio>
                                  </p:subTnLst>
                                </p:cTn>
                              </p:par>
                            </p:childTnLst>
                          </p:cTn>
                        </p:par>
                      </p:childTnLst>
                    </p:cTn>
                  </p:par>
                  <p:par>
                    <p:cTn id="19" fill="hold">
                      <p:stCondLst>
                        <p:cond delay="indefinite"/>
                      </p:stCondLst>
                      <p:childTnLst>
                        <p:par>
                          <p:cTn id="20" fill="hold">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79875">
                                            <p:txEl>
                                              <p:pRg st="2" end="2"/>
                                            </p:txEl>
                                          </p:spTgt>
                                        </p:tgtEl>
                                        <p:attrNameLst>
                                          <p:attrName>style.visibility</p:attrName>
                                        </p:attrNameLst>
                                      </p:cBhvr>
                                      <p:to>
                                        <p:strVal val="visible"/>
                                      </p:to>
                                    </p:set>
                                    <p:animEffect transition="in" filter="barn(outVertical)">
                                      <p:cBhvr>
                                        <p:cTn id="23" dur="500"/>
                                        <p:tgtEl>
                                          <p:spTgt spid="79875">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whoosh.wav" builtIn="1"/>
                                        </p:tgtEl>
                                      </p:cMediaNode>
                                    </p:audio>
                                  </p:sub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79875">
                                            <p:txEl>
                                              <p:pRg st="3" end="3"/>
                                            </p:txEl>
                                          </p:spTgt>
                                        </p:tgtEl>
                                        <p:attrNameLst>
                                          <p:attrName>style.visibility</p:attrName>
                                        </p:attrNameLst>
                                      </p:cBhvr>
                                      <p:to>
                                        <p:strVal val="visible"/>
                                      </p:to>
                                    </p:set>
                                    <p:animEffect transition="in" filter="barn(outVertical)">
                                      <p:cBhvr>
                                        <p:cTn id="28" dur="500"/>
                                        <p:tgtEl>
                                          <p:spTgt spid="79875">
                                            <p:txEl>
                                              <p:pRg st="3" end="3"/>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whoosh.wav" builtIn="1"/>
                                        </p:tgtEl>
                                      </p:cMediaNode>
                                    </p:audio>
                                  </p:sub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79875">
                                            <p:txEl>
                                              <p:pRg st="5" end="5"/>
                                            </p:txEl>
                                          </p:spTgt>
                                        </p:tgtEl>
                                        <p:attrNameLst>
                                          <p:attrName>style.visibility</p:attrName>
                                        </p:attrNameLst>
                                      </p:cBhvr>
                                      <p:to>
                                        <p:strVal val="visible"/>
                                      </p:to>
                                    </p:set>
                                    <p:animEffect transition="in" filter="barn(outVertical)">
                                      <p:cBhvr>
                                        <p:cTn id="33" dur="500"/>
                                        <p:tgtEl>
                                          <p:spTgt spid="79875">
                                            <p:txEl>
                                              <p:pRg st="5" end="5"/>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0"/>
            <a:ext cx="7772400" cy="1143000"/>
          </a:xfrm>
        </p:spPr>
        <p:txBody>
          <a:bodyPr/>
          <a:lstStyle/>
          <a:p>
            <a:pPr algn="r"/>
            <a:r>
              <a:rPr lang="es-ES" b="1">
                <a:latin typeface="Arial" charset="0"/>
                <a:cs typeface="Arial" charset="0"/>
              </a:rPr>
              <a:t>Fibra  Superior</a:t>
            </a:r>
            <a:r>
              <a:rPr lang="es-MX" sz="4000" b="1">
                <a:latin typeface="Arial" charset="0"/>
                <a:cs typeface="Arial" charset="0"/>
              </a:rPr>
              <a:t>     </a:t>
            </a:r>
            <a:r>
              <a:rPr lang="es-MX" sz="2000" b="1">
                <a:latin typeface="Arial" charset="0"/>
                <a:cs typeface="Arial" charset="0"/>
              </a:rPr>
              <a:t>(Tons – m)</a:t>
            </a:r>
            <a:endParaRPr lang="es-ES" sz="2000">
              <a:cs typeface="Times New Roman" pitchFamily="18" charset="0"/>
            </a:endParaRPr>
          </a:p>
        </p:txBody>
      </p:sp>
      <p:sp>
        <p:nvSpPr>
          <p:cNvPr id="80901" name="Rectangle 5"/>
          <p:cNvSpPr>
            <a:spLocks noChangeArrowheads="1"/>
          </p:cNvSpPr>
          <p:nvPr/>
        </p:nvSpPr>
        <p:spPr bwMode="auto">
          <a:xfrm>
            <a:off x="2400300" y="1905000"/>
            <a:ext cx="9144000" cy="0"/>
          </a:xfrm>
          <a:prstGeom prst="rect">
            <a:avLst/>
          </a:prstGeom>
          <a:noFill/>
          <a:ln w="9525">
            <a:noFill/>
            <a:miter lim="800000"/>
            <a:headEnd/>
            <a:tailEnd/>
          </a:ln>
          <a:effectLst/>
        </p:spPr>
        <p:txBody>
          <a:bodyPr>
            <a:spAutoFit/>
          </a:bodyPr>
          <a:lstStyle/>
          <a:p>
            <a:endParaRPr lang="es-ES"/>
          </a:p>
        </p:txBody>
      </p:sp>
      <p:graphicFrame>
        <p:nvGraphicFramePr>
          <p:cNvPr id="80900" name="Object 4"/>
          <p:cNvGraphicFramePr>
            <a:graphicFrameLocks noChangeAspect="1"/>
          </p:cNvGraphicFramePr>
          <p:nvPr/>
        </p:nvGraphicFramePr>
        <p:xfrm>
          <a:off x="685800" y="1371600"/>
          <a:ext cx="8001000" cy="5029200"/>
        </p:xfrm>
        <a:graphic>
          <a:graphicData uri="http://schemas.openxmlformats.org/presentationml/2006/ole">
            <p:oleObj spid="_x0000_s80900" r:id="rId5" imgW="3962400" imgH="25273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0-#ppt_w/2"/>
                                          </p:val>
                                        </p:tav>
                                        <p:tav tm="100000">
                                          <p:val>
                                            <p:strVal val="#ppt_x"/>
                                          </p:val>
                                        </p:tav>
                                      </p:tavLst>
                                    </p:anim>
                                    <p:anim calcmode="lin" valueType="num">
                                      <p:cBhvr additive="base">
                                        <p:cTn id="8" dur="500" fill="hold"/>
                                        <p:tgtEl>
                                          <p:spTgt spid="808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0900"/>
                                        </p:tgtEl>
                                        <p:attrNameLst>
                                          <p:attrName>style.visibility</p:attrName>
                                        </p:attrNameLst>
                                      </p:cBhvr>
                                      <p:to>
                                        <p:strVal val="visible"/>
                                      </p:to>
                                    </p:set>
                                    <p:anim calcmode="lin" valueType="num">
                                      <p:cBhvr additive="base">
                                        <p:cTn id="13" dur="500" fill="hold"/>
                                        <p:tgtEl>
                                          <p:spTgt spid="80900"/>
                                        </p:tgtEl>
                                        <p:attrNameLst>
                                          <p:attrName>ppt_x</p:attrName>
                                        </p:attrNameLst>
                                      </p:cBhvr>
                                      <p:tavLst>
                                        <p:tav tm="0">
                                          <p:val>
                                            <p:strVal val="0-#ppt_w/2"/>
                                          </p:val>
                                        </p:tav>
                                        <p:tav tm="100000">
                                          <p:val>
                                            <p:strVal val="#ppt_x"/>
                                          </p:val>
                                        </p:tav>
                                      </p:tavLst>
                                    </p:anim>
                                    <p:anim calcmode="lin" valueType="num">
                                      <p:cBhvr additive="base">
                                        <p:cTn id="14" dur="500" fill="hold"/>
                                        <p:tgtEl>
                                          <p:spTgt spid="8090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nodePh="1">
                                  <p:stCondLst>
                                    <p:cond delay="0"/>
                                  </p:stCondLst>
                                  <p:endCondLst>
                                    <p:cond evt="begin" delay="0">
                                      <p:tn val="17"/>
                                    </p:cond>
                                  </p:endCondLst>
                                  <p:childTnLst>
                                    <p:set>
                                      <p:cBhvr>
                                        <p:cTn id="18" dur="1" fill="hold">
                                          <p:stCondLst>
                                            <p:cond delay="0"/>
                                          </p:stCondLst>
                                        </p:cTn>
                                        <p:tgtEl>
                                          <p:spTgt spid="80901"/>
                                        </p:tgtEl>
                                        <p:attrNameLst>
                                          <p:attrName>style.visibility</p:attrName>
                                        </p:attrNameLst>
                                      </p:cBhvr>
                                      <p:to>
                                        <p:strVal val="visible"/>
                                      </p:to>
                                    </p:set>
                                    <p:anim calcmode="lin" valueType="num">
                                      <p:cBhvr additive="base">
                                        <p:cTn id="19" dur="500" fill="hold"/>
                                        <p:tgtEl>
                                          <p:spTgt spid="80901"/>
                                        </p:tgtEl>
                                        <p:attrNameLst>
                                          <p:attrName>ppt_x</p:attrName>
                                        </p:attrNameLst>
                                      </p:cBhvr>
                                      <p:tavLst>
                                        <p:tav tm="0">
                                          <p:val>
                                            <p:strVal val="0-#ppt_w/2"/>
                                          </p:val>
                                        </p:tav>
                                        <p:tav tm="100000">
                                          <p:val>
                                            <p:strVal val="#ppt_x"/>
                                          </p:val>
                                        </p:tav>
                                      </p:tavLst>
                                    </p:anim>
                                    <p:anim calcmode="lin" valueType="num">
                                      <p:cBhvr additive="base">
                                        <p:cTn id="20" dur="500" fill="hold"/>
                                        <p:tgtEl>
                                          <p:spTgt spid="809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P spid="8090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2057400" y="3352800"/>
            <a:ext cx="5414963" cy="457200"/>
          </a:xfrm>
          <a:prstGeom prst="rect">
            <a:avLst/>
          </a:prstGeom>
          <a:noFill/>
          <a:ln w="9525">
            <a:noFill/>
            <a:miter lim="800000"/>
            <a:headEnd/>
            <a:tailEnd/>
          </a:ln>
          <a:effectLst/>
        </p:spPr>
        <p:txBody>
          <a:bodyPr wrap="none">
            <a:spAutoFit/>
          </a:bodyPr>
          <a:lstStyle/>
          <a:p>
            <a:pPr eaLnBrk="0" hangingPunct="0"/>
            <a:r>
              <a:rPr lang="es-ES_tradnl"/>
              <a:t>AV. DE LAS AMÉRICAS Y LOS RIOS</a:t>
            </a:r>
          </a:p>
        </p:txBody>
      </p:sp>
      <p:sp>
        <p:nvSpPr>
          <p:cNvPr id="115715" name="Text Box 3"/>
          <p:cNvSpPr txBox="1">
            <a:spLocks noChangeArrowheads="1"/>
          </p:cNvSpPr>
          <p:nvPr/>
        </p:nvSpPr>
        <p:spPr bwMode="auto">
          <a:xfrm>
            <a:off x="2743200" y="228600"/>
            <a:ext cx="1674813" cy="457200"/>
          </a:xfrm>
          <a:prstGeom prst="rect">
            <a:avLst/>
          </a:prstGeom>
          <a:noFill/>
          <a:ln w="9525">
            <a:noFill/>
            <a:miter lim="800000"/>
            <a:headEnd/>
            <a:tailEnd/>
          </a:ln>
          <a:effectLst/>
        </p:spPr>
        <p:txBody>
          <a:bodyPr wrap="none">
            <a:spAutoFit/>
          </a:bodyPr>
          <a:lstStyle/>
          <a:p>
            <a:pPr eaLnBrk="0" hangingPunct="0"/>
            <a:r>
              <a:rPr lang="es-ES_tradnl"/>
              <a:t>TABLERO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p:cTn id="7" dur="500" fill="hold"/>
                                        <p:tgtEl>
                                          <p:spTgt spid="115714"/>
                                        </p:tgtEl>
                                        <p:attrNameLst>
                                          <p:attrName>ppt_w</p:attrName>
                                        </p:attrNameLst>
                                      </p:cBhvr>
                                      <p:tavLst>
                                        <p:tav tm="0">
                                          <p:val>
                                            <p:fltVal val="0"/>
                                          </p:val>
                                        </p:tav>
                                        <p:tav tm="100000">
                                          <p:val>
                                            <p:strVal val="#ppt_w"/>
                                          </p:val>
                                        </p:tav>
                                      </p:tavLst>
                                    </p:anim>
                                    <p:anim calcmode="lin" valueType="num">
                                      <p:cBhvr>
                                        <p:cTn id="8" dur="500" fill="hold"/>
                                        <p:tgtEl>
                                          <p:spTgt spid="115714"/>
                                        </p:tgtEl>
                                        <p:attrNameLst>
                                          <p:attrName>ppt_h</p:attrName>
                                        </p:attrNameLst>
                                      </p:cBhvr>
                                      <p:tavLst>
                                        <p:tav tm="0">
                                          <p:val>
                                            <p:fltVal val="0"/>
                                          </p:val>
                                        </p:tav>
                                        <p:tav tm="100000">
                                          <p:val>
                                            <p:strVal val="#ppt_h"/>
                                          </p:val>
                                        </p:tav>
                                      </p:tavLst>
                                    </p:anim>
                                    <p:anim calcmode="lin" valueType="num">
                                      <p:cBhvr>
                                        <p:cTn id="9" dur="500" fill="hold"/>
                                        <p:tgtEl>
                                          <p:spTgt spid="115714"/>
                                        </p:tgtEl>
                                        <p:attrNameLst>
                                          <p:attrName>ppt_x</p:attrName>
                                        </p:attrNameLst>
                                      </p:cBhvr>
                                      <p:tavLst>
                                        <p:tav tm="0">
                                          <p:val>
                                            <p:fltVal val="0.5"/>
                                          </p:val>
                                        </p:tav>
                                        <p:tav tm="100000">
                                          <p:val>
                                            <p:strVal val="#ppt_x"/>
                                          </p:val>
                                        </p:tav>
                                      </p:tavLst>
                                    </p:anim>
                                    <p:anim calcmode="lin" valueType="num">
                                      <p:cBhvr>
                                        <p:cTn id="10" dur="500" fill="hold"/>
                                        <p:tgtEl>
                                          <p:spTgt spid="115714"/>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builtIn="1"/>
                                        </p:tgtEl>
                                      </p:cMediaNode>
                                    </p:audio>
                                  </p:sub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15715"/>
                                        </p:tgtEl>
                                        <p:attrNameLst>
                                          <p:attrName>style.visibility</p:attrName>
                                        </p:attrNameLst>
                                      </p:cBhvr>
                                      <p:to>
                                        <p:strVal val="visible"/>
                                      </p:to>
                                    </p:set>
                                    <p:anim calcmode="lin" valueType="num">
                                      <p:cBhvr>
                                        <p:cTn id="15" dur="500" fill="hold"/>
                                        <p:tgtEl>
                                          <p:spTgt spid="115715"/>
                                        </p:tgtEl>
                                        <p:attrNameLst>
                                          <p:attrName>ppt_x</p:attrName>
                                        </p:attrNameLst>
                                      </p:cBhvr>
                                      <p:tavLst>
                                        <p:tav tm="0">
                                          <p:val>
                                            <p:strVal val="#ppt_x-#ppt_w/2"/>
                                          </p:val>
                                        </p:tav>
                                        <p:tav tm="100000">
                                          <p:val>
                                            <p:strVal val="#ppt_x"/>
                                          </p:val>
                                        </p:tav>
                                      </p:tavLst>
                                    </p:anim>
                                    <p:anim calcmode="lin" valueType="num">
                                      <p:cBhvr>
                                        <p:cTn id="16" dur="500" fill="hold"/>
                                        <p:tgtEl>
                                          <p:spTgt spid="115715"/>
                                        </p:tgtEl>
                                        <p:attrNameLst>
                                          <p:attrName>ppt_y</p:attrName>
                                        </p:attrNameLst>
                                      </p:cBhvr>
                                      <p:tavLst>
                                        <p:tav tm="0">
                                          <p:val>
                                            <p:strVal val="#ppt_y"/>
                                          </p:val>
                                        </p:tav>
                                        <p:tav tm="100000">
                                          <p:val>
                                            <p:strVal val="#ppt_y"/>
                                          </p:val>
                                        </p:tav>
                                      </p:tavLst>
                                    </p:anim>
                                    <p:anim calcmode="lin" valueType="num">
                                      <p:cBhvr>
                                        <p:cTn id="17" dur="500" fill="hold"/>
                                        <p:tgtEl>
                                          <p:spTgt spid="115715"/>
                                        </p:tgtEl>
                                        <p:attrNameLst>
                                          <p:attrName>ppt_w</p:attrName>
                                        </p:attrNameLst>
                                      </p:cBhvr>
                                      <p:tavLst>
                                        <p:tav tm="0">
                                          <p:val>
                                            <p:fltVal val="0"/>
                                          </p:val>
                                        </p:tav>
                                        <p:tav tm="100000">
                                          <p:val>
                                            <p:strVal val="#ppt_w"/>
                                          </p:val>
                                        </p:tav>
                                      </p:tavLst>
                                    </p:anim>
                                    <p:anim calcmode="lin" valueType="num">
                                      <p:cBhvr>
                                        <p:cTn id="18" dur="500" fill="hold"/>
                                        <p:tgtEl>
                                          <p:spTgt spid="11571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2" name="LASE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utoUpdateAnimBg="0"/>
      <p:bldP spid="115715"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81925" name="Rectangle 5"/>
          <p:cNvSpPr>
            <a:spLocks noChangeArrowheads="1"/>
          </p:cNvSpPr>
          <p:nvPr/>
        </p:nvSpPr>
        <p:spPr bwMode="auto">
          <a:xfrm>
            <a:off x="2395538" y="2024063"/>
            <a:ext cx="9144000" cy="0"/>
          </a:xfrm>
          <a:prstGeom prst="rect">
            <a:avLst/>
          </a:prstGeom>
          <a:noFill/>
          <a:ln w="9525">
            <a:noFill/>
            <a:miter lim="800000"/>
            <a:headEnd/>
            <a:tailEnd/>
          </a:ln>
          <a:effectLst/>
        </p:spPr>
        <p:txBody>
          <a:bodyPr>
            <a:spAutoFit/>
          </a:bodyPr>
          <a:lstStyle/>
          <a:p>
            <a:endParaRPr lang="es-ES"/>
          </a:p>
        </p:txBody>
      </p:sp>
      <p:graphicFrame>
        <p:nvGraphicFramePr>
          <p:cNvPr id="81924" name="Object 4"/>
          <p:cNvGraphicFramePr>
            <a:graphicFrameLocks noChangeAspect="1"/>
          </p:cNvGraphicFramePr>
          <p:nvPr/>
        </p:nvGraphicFramePr>
        <p:xfrm>
          <a:off x="533400" y="1595438"/>
          <a:ext cx="8153400" cy="5262562"/>
        </p:xfrm>
        <a:graphic>
          <a:graphicData uri="http://schemas.openxmlformats.org/presentationml/2006/ole">
            <p:oleObj spid="_x0000_s81924" r:id="rId5" imgW="4038600" imgH="2743200" progId="Equation.3">
              <p:embed/>
            </p:oleObj>
          </a:graphicData>
        </a:graphic>
      </p:graphicFrame>
      <p:sp>
        <p:nvSpPr>
          <p:cNvPr id="81928" name="Rectangle 8"/>
          <p:cNvSpPr>
            <a:spLocks noGrp="1" noChangeArrowheads="1"/>
          </p:cNvSpPr>
          <p:nvPr>
            <p:ph type="title"/>
          </p:nvPr>
        </p:nvSpPr>
        <p:spPr>
          <a:xfrm>
            <a:off x="685800" y="0"/>
            <a:ext cx="7772400" cy="1143000"/>
          </a:xfrm>
        </p:spPr>
        <p:txBody>
          <a:bodyPr/>
          <a:lstStyle/>
          <a:p>
            <a:pPr algn="r"/>
            <a:r>
              <a:rPr lang="es-MX" b="1">
                <a:latin typeface="Arial" charset="0"/>
              </a:rPr>
              <a:t>Fibra  Inferior</a:t>
            </a:r>
            <a:r>
              <a:rPr lang="es-MX"/>
              <a:t>       </a:t>
            </a:r>
            <a:r>
              <a:rPr lang="es-MX" sz="2000"/>
              <a:t>(Tons – m)</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8"/>
                                        </p:tgtEl>
                                        <p:attrNameLst>
                                          <p:attrName>style.visibility</p:attrName>
                                        </p:attrNameLst>
                                      </p:cBhvr>
                                      <p:to>
                                        <p:strVal val="visible"/>
                                      </p:to>
                                    </p:set>
                                    <p:anim calcmode="lin" valueType="num">
                                      <p:cBhvr additive="base">
                                        <p:cTn id="7" dur="500" fill="hold"/>
                                        <p:tgtEl>
                                          <p:spTgt spid="81928"/>
                                        </p:tgtEl>
                                        <p:attrNameLst>
                                          <p:attrName>ppt_x</p:attrName>
                                        </p:attrNameLst>
                                      </p:cBhvr>
                                      <p:tavLst>
                                        <p:tav tm="0">
                                          <p:val>
                                            <p:strVal val="0-#ppt_w/2"/>
                                          </p:val>
                                        </p:tav>
                                        <p:tav tm="100000">
                                          <p:val>
                                            <p:strVal val="#ppt_x"/>
                                          </p:val>
                                        </p:tav>
                                      </p:tavLst>
                                    </p:anim>
                                    <p:anim calcmode="lin" valueType="num">
                                      <p:cBhvr additive="base">
                                        <p:cTn id="8" dur="500" fill="hold"/>
                                        <p:tgtEl>
                                          <p:spTgt spid="8192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projctor.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81925"/>
                                        </p:tgtEl>
                                        <p:attrNameLst>
                                          <p:attrName>style.visibility</p:attrName>
                                        </p:attrNameLst>
                                      </p:cBhvr>
                                      <p:to>
                                        <p:strVal val="visible"/>
                                      </p:to>
                                    </p:set>
                                    <p:anim calcmode="lin" valueType="num">
                                      <p:cBhvr additive="base">
                                        <p:cTn id="13" dur="500" fill="hold"/>
                                        <p:tgtEl>
                                          <p:spTgt spid="81925"/>
                                        </p:tgtEl>
                                        <p:attrNameLst>
                                          <p:attrName>ppt_x</p:attrName>
                                        </p:attrNameLst>
                                      </p:cBhvr>
                                      <p:tavLst>
                                        <p:tav tm="0">
                                          <p:val>
                                            <p:strVal val="0-#ppt_w/2"/>
                                          </p:val>
                                        </p:tav>
                                        <p:tav tm="100000">
                                          <p:val>
                                            <p:strVal val="#ppt_x"/>
                                          </p:val>
                                        </p:tav>
                                      </p:tavLst>
                                    </p:anim>
                                    <p:anim calcmode="lin" valueType="num">
                                      <p:cBhvr additive="base">
                                        <p:cTn id="14" dur="500" fill="hold"/>
                                        <p:tgtEl>
                                          <p:spTgt spid="8192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1924"/>
                                        </p:tgtEl>
                                        <p:attrNameLst>
                                          <p:attrName>style.visibility</p:attrName>
                                        </p:attrNameLst>
                                      </p:cBhvr>
                                      <p:to>
                                        <p:strVal val="visible"/>
                                      </p:to>
                                    </p:set>
                                    <p:anim calcmode="lin" valueType="num">
                                      <p:cBhvr additive="base">
                                        <p:cTn id="19" dur="500" fill="hold"/>
                                        <p:tgtEl>
                                          <p:spTgt spid="81924"/>
                                        </p:tgtEl>
                                        <p:attrNameLst>
                                          <p:attrName>ppt_x</p:attrName>
                                        </p:attrNameLst>
                                      </p:cBhvr>
                                      <p:tavLst>
                                        <p:tav tm="0">
                                          <p:val>
                                            <p:strVal val="0-#ppt_w/2"/>
                                          </p:val>
                                        </p:tav>
                                        <p:tav tm="100000">
                                          <p:val>
                                            <p:strVal val="#ppt_x"/>
                                          </p:val>
                                        </p:tav>
                                      </p:tavLst>
                                    </p:anim>
                                    <p:anim calcmode="lin" valueType="num">
                                      <p:cBhvr additive="base">
                                        <p:cTn id="20" dur="500" fill="hold"/>
                                        <p:tgtEl>
                                          <p:spTgt spid="819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animBg="1"/>
      <p:bldP spid="8192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s-MX" b="1">
                <a:latin typeface="Arial" charset="0"/>
                <a:cs typeface="Arial" charset="0"/>
              </a:rPr>
              <a:t>Efecto de la platina CFRP:</a:t>
            </a:r>
            <a:endParaRPr lang="es-ES"/>
          </a:p>
        </p:txBody>
      </p:sp>
      <p:sp>
        <p:nvSpPr>
          <p:cNvPr id="82947" name="Rectangle 3"/>
          <p:cNvSpPr>
            <a:spLocks noGrp="1" noChangeArrowheads="1"/>
          </p:cNvSpPr>
          <p:nvPr>
            <p:ph type="body" idx="1"/>
          </p:nvPr>
        </p:nvSpPr>
        <p:spPr>
          <a:xfrm>
            <a:off x="685800" y="1600200"/>
            <a:ext cx="7772400" cy="4572000"/>
          </a:xfrm>
        </p:spPr>
        <p:txBody>
          <a:bodyPr/>
          <a:lstStyle/>
          <a:p>
            <a:pPr algn="just"/>
            <a:endParaRPr lang="es-MX" sz="2500">
              <a:latin typeface="Arial" charset="0"/>
              <a:cs typeface="Arial" charset="0"/>
            </a:endParaRPr>
          </a:p>
          <a:p>
            <a:pPr algn="just"/>
            <a:endParaRPr lang="es-MX" sz="2500">
              <a:latin typeface="Arial" charset="0"/>
              <a:cs typeface="Arial" charset="0"/>
            </a:endParaRPr>
          </a:p>
          <a:p>
            <a:pPr algn="just"/>
            <a:r>
              <a:rPr lang="es-MX">
                <a:latin typeface="Arial" charset="0"/>
                <a:cs typeface="Arial" charset="0"/>
              </a:rPr>
              <a:t>Actuando la Platina únicamente; su acción es netamente hacia arriba, siendo entonces indispensable verificar que no exceda los esfuerzos máximos </a:t>
            </a:r>
            <a:r>
              <a:rPr lang="es-MX">
                <a:cs typeface="Times New Roman" pitchFamily="18" charset="0"/>
              </a:rPr>
              <a:t> </a:t>
            </a:r>
            <a:endParaRPr lang="es-ES">
              <a:cs typeface="Times New Roman" pitchFamily="18" charset="0"/>
            </a:endParaRPr>
          </a:p>
          <a:p>
            <a:endParaRPr lang="es-ES" sz="2500"/>
          </a:p>
        </p:txBody>
      </p:sp>
      <p:sp>
        <p:nvSpPr>
          <p:cNvPr id="82949" name="Rectangle 5"/>
          <p:cNvSpPr>
            <a:spLocks noChangeArrowheads="1"/>
          </p:cNvSpPr>
          <p:nvPr/>
        </p:nvSpPr>
        <p:spPr bwMode="auto">
          <a:xfrm>
            <a:off x="2462213" y="2024063"/>
            <a:ext cx="9144000" cy="0"/>
          </a:xfrm>
          <a:prstGeom prst="rect">
            <a:avLst/>
          </a:prstGeom>
          <a:noFill/>
          <a:ln w="9525">
            <a:noFill/>
            <a:miter lim="800000"/>
            <a:headEnd/>
            <a:tailEnd/>
          </a:ln>
          <a:effectLst/>
        </p:spPr>
        <p:txBody>
          <a:bodyPr>
            <a:spAutoFit/>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additive="base">
                                        <p:cTn id="7" dur="500" fill="hold"/>
                                        <p:tgtEl>
                                          <p:spTgt spid="82946"/>
                                        </p:tgtEl>
                                        <p:attrNameLst>
                                          <p:attrName>ppt_x</p:attrName>
                                        </p:attrNameLst>
                                      </p:cBhvr>
                                      <p:tavLst>
                                        <p:tav tm="0">
                                          <p:val>
                                            <p:strVal val="0-#ppt_w/2"/>
                                          </p:val>
                                        </p:tav>
                                        <p:tav tm="100000">
                                          <p:val>
                                            <p:strVal val="#ppt_x"/>
                                          </p:val>
                                        </p:tav>
                                      </p:tavLst>
                                    </p:anim>
                                    <p:anim calcmode="lin" valueType="num">
                                      <p:cBhvr additive="base">
                                        <p:cTn id="8" dur="500" fill="hold"/>
                                        <p:tgtEl>
                                          <p:spTgt spid="8294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7">
                                            <p:txEl>
                                              <p:pRg st="2" end="2"/>
                                            </p:txEl>
                                          </p:spTgt>
                                        </p:tgtEl>
                                        <p:attrNameLst>
                                          <p:attrName>style.visibility</p:attrName>
                                        </p:attrNameLst>
                                      </p:cBhvr>
                                      <p:to>
                                        <p:strVal val="visible"/>
                                      </p:to>
                                    </p:set>
                                    <p:anim calcmode="lin" valueType="num">
                                      <p:cBhvr additive="base">
                                        <p:cTn id="13" dur="500" fill="hold"/>
                                        <p:tgtEl>
                                          <p:spTgt spid="829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29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nodePh="1">
                                  <p:stCondLst>
                                    <p:cond delay="0"/>
                                  </p:stCondLst>
                                  <p:endCondLst>
                                    <p:cond evt="begin" delay="0">
                                      <p:tn val="17"/>
                                    </p:cond>
                                  </p:endCondLst>
                                  <p:childTnLst>
                                    <p:set>
                                      <p:cBhvr>
                                        <p:cTn id="18" dur="1" fill="hold">
                                          <p:stCondLst>
                                            <p:cond delay="0"/>
                                          </p:stCondLst>
                                        </p:cTn>
                                        <p:tgtEl>
                                          <p:spTgt spid="82949"/>
                                        </p:tgtEl>
                                        <p:attrNameLst>
                                          <p:attrName>style.visibility</p:attrName>
                                        </p:attrNameLst>
                                      </p:cBhvr>
                                      <p:to>
                                        <p:strVal val="visible"/>
                                      </p:to>
                                    </p:set>
                                    <p:anim calcmode="lin" valueType="num">
                                      <p:cBhvr additive="base">
                                        <p:cTn id="19" dur="500" fill="hold"/>
                                        <p:tgtEl>
                                          <p:spTgt spid="82949"/>
                                        </p:tgtEl>
                                        <p:attrNameLst>
                                          <p:attrName>ppt_x</p:attrName>
                                        </p:attrNameLst>
                                      </p:cBhvr>
                                      <p:tavLst>
                                        <p:tav tm="0">
                                          <p:val>
                                            <p:strVal val="0-#ppt_w/2"/>
                                          </p:val>
                                        </p:tav>
                                        <p:tav tm="100000">
                                          <p:val>
                                            <p:strVal val="#ppt_x"/>
                                          </p:val>
                                        </p:tav>
                                      </p:tavLst>
                                    </p:anim>
                                    <p:anim calcmode="lin" valueType="num">
                                      <p:cBhvr additive="base">
                                        <p:cTn id="20" dur="500" fill="hold"/>
                                        <p:tgtEl>
                                          <p:spTgt spid="8294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utoUpdateAnimBg="0"/>
      <p:bldP spid="82947" grpId="0" build="p" autoUpdateAnimBg="0"/>
      <p:bldP spid="82949"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5"/>
          <a:srcRect/>
          <a:tile tx="0" ty="0" sx="100000" sy="100000" flip="none" algn="tl"/>
        </a:blip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s-MX" b="1">
                <a:latin typeface="Arial" charset="0"/>
                <a:cs typeface="Arial" charset="0"/>
              </a:rPr>
              <a:t>CFRP, Fibra Superior</a:t>
            </a:r>
            <a:r>
              <a:rPr lang="es-MX">
                <a:cs typeface="Times New Roman" pitchFamily="18" charset="0"/>
              </a:rPr>
              <a:t/>
            </a:r>
            <a:br>
              <a:rPr lang="es-MX">
                <a:cs typeface="Times New Roman" pitchFamily="18" charset="0"/>
              </a:rPr>
            </a:br>
            <a:endParaRPr lang="es-ES"/>
          </a:p>
        </p:txBody>
      </p:sp>
      <p:graphicFrame>
        <p:nvGraphicFramePr>
          <p:cNvPr id="119813" name="Object 5"/>
          <p:cNvGraphicFramePr>
            <a:graphicFrameLocks noChangeAspect="1"/>
          </p:cNvGraphicFramePr>
          <p:nvPr/>
        </p:nvGraphicFramePr>
        <p:xfrm>
          <a:off x="457200" y="1524000"/>
          <a:ext cx="8153400" cy="5019675"/>
        </p:xfrm>
        <a:graphic>
          <a:graphicData uri="http://schemas.openxmlformats.org/presentationml/2006/ole">
            <p:oleObj spid="_x0000_s119813" r:id="rId6" imgW="2819400" imgH="2108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additive="base">
                                        <p:cTn id="7" dur="500" fill="hold"/>
                                        <p:tgtEl>
                                          <p:spTgt spid="119810"/>
                                        </p:tgtEl>
                                        <p:attrNameLst>
                                          <p:attrName>ppt_x</p:attrName>
                                        </p:attrNameLst>
                                      </p:cBhvr>
                                      <p:tavLst>
                                        <p:tav tm="0">
                                          <p:val>
                                            <p:strVal val="0-#ppt_w/2"/>
                                          </p:val>
                                        </p:tav>
                                        <p:tav tm="100000">
                                          <p:val>
                                            <p:strVal val="#ppt_x"/>
                                          </p:val>
                                        </p:tav>
                                      </p:tavLst>
                                    </p:anim>
                                    <p:anim calcmode="lin" valueType="num">
                                      <p:cBhvr additive="base">
                                        <p:cTn id="8" dur="500" fill="hold"/>
                                        <p:tgtEl>
                                          <p:spTgt spid="1198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9813"/>
                                        </p:tgtEl>
                                        <p:attrNameLst>
                                          <p:attrName>style.visibility</p:attrName>
                                        </p:attrNameLst>
                                      </p:cBhvr>
                                      <p:to>
                                        <p:strVal val="visible"/>
                                      </p:to>
                                    </p:set>
                                    <p:anim calcmode="lin" valueType="num">
                                      <p:cBhvr additive="base">
                                        <p:cTn id="13" dur="500" fill="hold"/>
                                        <p:tgtEl>
                                          <p:spTgt spid="119813"/>
                                        </p:tgtEl>
                                        <p:attrNameLst>
                                          <p:attrName>ppt_x</p:attrName>
                                        </p:attrNameLst>
                                      </p:cBhvr>
                                      <p:tavLst>
                                        <p:tav tm="0">
                                          <p:val>
                                            <p:strVal val="0-#ppt_w/2"/>
                                          </p:val>
                                        </p:tav>
                                        <p:tav tm="100000">
                                          <p:val>
                                            <p:strVal val="#ppt_x"/>
                                          </p:val>
                                        </p:tav>
                                      </p:tavLst>
                                    </p:anim>
                                    <p:anim calcmode="lin" valueType="num">
                                      <p:cBhvr additive="base">
                                        <p:cTn id="14" dur="500" fill="hold"/>
                                        <p:tgtEl>
                                          <p:spTgt spid="11981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s-MX" b="1">
                <a:latin typeface="Arial" charset="0"/>
                <a:cs typeface="Arial" charset="0"/>
              </a:rPr>
              <a:t>CFRP,</a:t>
            </a:r>
            <a:r>
              <a:rPr lang="es-ES" b="1">
                <a:latin typeface="Arial" charset="0"/>
                <a:cs typeface="Arial" charset="0"/>
              </a:rPr>
              <a:t> </a:t>
            </a:r>
            <a:r>
              <a:rPr lang="es-MX" b="1">
                <a:latin typeface="Arial" charset="0"/>
                <a:cs typeface="Arial" charset="0"/>
              </a:rPr>
              <a:t>Fibra </a:t>
            </a:r>
            <a:r>
              <a:rPr lang="es-ES" b="1">
                <a:latin typeface="Arial" charset="0"/>
                <a:cs typeface="Arial" charset="0"/>
              </a:rPr>
              <a:t>Inferior</a:t>
            </a:r>
            <a:r>
              <a:rPr lang="es-MX" b="1">
                <a:latin typeface="Arial" charset="0"/>
                <a:cs typeface="Arial" charset="0"/>
              </a:rPr>
              <a:t>:</a:t>
            </a:r>
            <a:r>
              <a:rPr lang="es-ES">
                <a:cs typeface="Times New Roman" pitchFamily="18" charset="0"/>
              </a:rPr>
              <a:t/>
            </a:r>
            <a:br>
              <a:rPr lang="es-ES">
                <a:cs typeface="Times New Roman" pitchFamily="18" charset="0"/>
              </a:rPr>
            </a:br>
            <a:endParaRPr lang="es-ES">
              <a:cs typeface="Times New Roman" pitchFamily="18" charset="0"/>
            </a:endParaRPr>
          </a:p>
        </p:txBody>
      </p:sp>
      <p:sp>
        <p:nvSpPr>
          <p:cNvPr id="83973" name="Rectangle 5"/>
          <p:cNvSpPr>
            <a:spLocks noChangeArrowheads="1"/>
          </p:cNvSpPr>
          <p:nvPr/>
        </p:nvSpPr>
        <p:spPr bwMode="auto">
          <a:xfrm>
            <a:off x="2457450" y="2038350"/>
            <a:ext cx="9144000" cy="0"/>
          </a:xfrm>
          <a:prstGeom prst="rect">
            <a:avLst/>
          </a:prstGeom>
          <a:noFill/>
          <a:ln w="9525">
            <a:noFill/>
            <a:miter lim="800000"/>
            <a:headEnd/>
            <a:tailEnd/>
          </a:ln>
          <a:effectLst/>
        </p:spPr>
        <p:txBody>
          <a:bodyPr>
            <a:spAutoFit/>
          </a:bodyPr>
          <a:lstStyle/>
          <a:p>
            <a:endParaRPr lang="es-ES"/>
          </a:p>
        </p:txBody>
      </p:sp>
      <p:graphicFrame>
        <p:nvGraphicFramePr>
          <p:cNvPr id="83972" name="Object 4"/>
          <p:cNvGraphicFramePr>
            <a:graphicFrameLocks noChangeAspect="1"/>
          </p:cNvGraphicFramePr>
          <p:nvPr/>
        </p:nvGraphicFramePr>
        <p:xfrm>
          <a:off x="457200" y="1752600"/>
          <a:ext cx="8686800" cy="4760913"/>
        </p:xfrm>
        <a:graphic>
          <a:graphicData uri="http://schemas.openxmlformats.org/presentationml/2006/ole">
            <p:oleObj spid="_x0000_s83972" r:id="rId5" imgW="2806700" imgH="2108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additive="base">
                                        <p:cTn id="7" dur="500" fill="hold"/>
                                        <p:tgtEl>
                                          <p:spTgt spid="83970"/>
                                        </p:tgtEl>
                                        <p:attrNameLst>
                                          <p:attrName>ppt_x</p:attrName>
                                        </p:attrNameLst>
                                      </p:cBhvr>
                                      <p:tavLst>
                                        <p:tav tm="0">
                                          <p:val>
                                            <p:strVal val="0-#ppt_w/2"/>
                                          </p:val>
                                        </p:tav>
                                        <p:tav tm="100000">
                                          <p:val>
                                            <p:strVal val="#ppt_x"/>
                                          </p:val>
                                        </p:tav>
                                      </p:tavLst>
                                    </p:anim>
                                    <p:anim calcmode="lin" valueType="num">
                                      <p:cBhvr additive="base">
                                        <p:cTn id="8" dur="500" fill="hold"/>
                                        <p:tgtEl>
                                          <p:spTgt spid="839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projctor.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2"/>
                                        </p:tgtEl>
                                        <p:attrNameLst>
                                          <p:attrName>style.visibility</p:attrName>
                                        </p:attrNameLst>
                                      </p:cBhvr>
                                      <p:to>
                                        <p:strVal val="visible"/>
                                      </p:to>
                                    </p:set>
                                    <p:anim calcmode="lin" valueType="num">
                                      <p:cBhvr additive="base">
                                        <p:cTn id="13" dur="500" fill="hold"/>
                                        <p:tgtEl>
                                          <p:spTgt spid="83972"/>
                                        </p:tgtEl>
                                        <p:attrNameLst>
                                          <p:attrName>ppt_x</p:attrName>
                                        </p:attrNameLst>
                                      </p:cBhvr>
                                      <p:tavLst>
                                        <p:tav tm="0">
                                          <p:val>
                                            <p:strVal val="0-#ppt_w/2"/>
                                          </p:val>
                                        </p:tav>
                                        <p:tav tm="100000">
                                          <p:val>
                                            <p:strVal val="#ppt_x"/>
                                          </p:val>
                                        </p:tav>
                                      </p:tavLst>
                                    </p:anim>
                                    <p:anim calcmode="lin" valueType="num">
                                      <p:cBhvr additive="base">
                                        <p:cTn id="14" dur="500" fill="hold"/>
                                        <p:tgtEl>
                                          <p:spTgt spid="8397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nodePh="1">
                                  <p:stCondLst>
                                    <p:cond delay="0"/>
                                  </p:stCondLst>
                                  <p:endCondLst>
                                    <p:cond evt="begin" delay="0">
                                      <p:tn val="17"/>
                                    </p:cond>
                                  </p:endCondLst>
                                  <p:childTnLst>
                                    <p:set>
                                      <p:cBhvr>
                                        <p:cTn id="18" dur="1" fill="hold">
                                          <p:stCondLst>
                                            <p:cond delay="0"/>
                                          </p:stCondLst>
                                        </p:cTn>
                                        <p:tgtEl>
                                          <p:spTgt spid="83973"/>
                                        </p:tgtEl>
                                        <p:attrNameLst>
                                          <p:attrName>style.visibility</p:attrName>
                                        </p:attrNameLst>
                                      </p:cBhvr>
                                      <p:to>
                                        <p:strVal val="visible"/>
                                      </p:to>
                                    </p:set>
                                    <p:anim calcmode="lin" valueType="num">
                                      <p:cBhvr additive="base">
                                        <p:cTn id="19" dur="500" fill="hold"/>
                                        <p:tgtEl>
                                          <p:spTgt spid="83973"/>
                                        </p:tgtEl>
                                        <p:attrNameLst>
                                          <p:attrName>ppt_x</p:attrName>
                                        </p:attrNameLst>
                                      </p:cBhvr>
                                      <p:tavLst>
                                        <p:tav tm="0">
                                          <p:val>
                                            <p:strVal val="0-#ppt_w/2"/>
                                          </p:val>
                                        </p:tav>
                                        <p:tav tm="100000">
                                          <p:val>
                                            <p:strVal val="#ppt_x"/>
                                          </p:val>
                                        </p:tav>
                                      </p:tavLst>
                                    </p:anim>
                                    <p:anim calcmode="lin" valueType="num">
                                      <p:cBhvr additive="base">
                                        <p:cTn id="20" dur="500" fill="hold"/>
                                        <p:tgtEl>
                                          <p:spTgt spid="839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3"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685800" y="2286000"/>
            <a:ext cx="7772400" cy="4114800"/>
          </a:xfrm>
        </p:spPr>
        <p:txBody>
          <a:bodyPr/>
          <a:lstStyle/>
          <a:p>
            <a:pPr algn="just"/>
            <a:r>
              <a:rPr lang="es-MX" b="1">
                <a:solidFill>
                  <a:srgbClr val="FFFF00"/>
                </a:solidFill>
                <a:latin typeface="Arial" charset="0"/>
                <a:cs typeface="Arial" charset="0"/>
              </a:rPr>
              <a:t>Por consiguiente se escoge el valor menor, o sea 6.43 Tons para proceder a la tensión del sistema.</a:t>
            </a:r>
          </a:p>
          <a:p>
            <a:pPr algn="just"/>
            <a:endParaRPr lang="es-MX" b="1">
              <a:solidFill>
                <a:srgbClr val="FFFF00"/>
              </a:solidFill>
              <a:latin typeface="Arial" charset="0"/>
              <a:cs typeface="Arial" charset="0"/>
            </a:endParaRPr>
          </a:p>
          <a:p>
            <a:pPr algn="just"/>
            <a:r>
              <a:rPr lang="es-MX" b="1">
                <a:solidFill>
                  <a:srgbClr val="FFFF00"/>
                </a:solidFill>
                <a:latin typeface="Arial" charset="0"/>
                <a:cs typeface="Arial" charset="0"/>
              </a:rPr>
              <a:t>Sin embargo, se podría escoger un valor mayor, sin que necesariamente se ponga en peligro a los materiales. </a:t>
            </a:r>
          </a:p>
          <a:p>
            <a:endParaRPr lang="es-ES" b="1">
              <a:solidFill>
                <a:srgbClr val="FFFF00"/>
              </a:solidFill>
              <a:latin typeface="Arial" charset="0"/>
            </a:endParaRPr>
          </a:p>
        </p:txBody>
      </p:sp>
      <p:sp>
        <p:nvSpPr>
          <p:cNvPr id="84996" name="Rectangle 4"/>
          <p:cNvSpPr>
            <a:spLocks noGrp="1" noChangeArrowheads="1"/>
          </p:cNvSpPr>
          <p:nvPr>
            <p:ph type="title"/>
          </p:nvPr>
        </p:nvSpPr>
        <p:spPr/>
        <p:txBody>
          <a:bodyPr/>
          <a:lstStyle/>
          <a:p>
            <a:r>
              <a:rPr lang="es-MX" b="1">
                <a:solidFill>
                  <a:srgbClr val="FFFF00"/>
                </a:solidFill>
                <a:latin typeface="Arial" charset="0"/>
              </a:rPr>
              <a:t>Cálculos de esfuerzos con CFRP</a:t>
            </a:r>
            <a:endParaRPr lang="es-ES" b="1">
              <a:solidFill>
                <a:srgbClr val="FFFF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84996"/>
                                        </p:tgtEl>
                                        <p:attrNameLst>
                                          <p:attrName>style.visibility</p:attrName>
                                        </p:attrNameLst>
                                      </p:cBhvr>
                                      <p:to>
                                        <p:strVal val="visible"/>
                                      </p:to>
                                    </p:set>
                                    <p:anim calcmode="lin" valueType="num">
                                      <p:cBhvr additive="base">
                                        <p:cTn id="7" dur="500" fill="hold"/>
                                        <p:tgtEl>
                                          <p:spTgt spid="84996"/>
                                        </p:tgtEl>
                                        <p:attrNameLst>
                                          <p:attrName>ppt_x</p:attrName>
                                        </p:attrNameLst>
                                      </p:cBhvr>
                                      <p:tavLst>
                                        <p:tav tm="0">
                                          <p:val>
                                            <p:strVal val="1+#ppt_w/2"/>
                                          </p:val>
                                        </p:tav>
                                        <p:tav tm="100000">
                                          <p:val>
                                            <p:strVal val="#ppt_x"/>
                                          </p:val>
                                        </p:tav>
                                      </p:tavLst>
                                    </p:anim>
                                    <p:anim calcmode="lin" valueType="num">
                                      <p:cBhvr additive="base">
                                        <p:cTn id="8" dur="500" fill="hold"/>
                                        <p:tgtEl>
                                          <p:spTgt spid="8499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5">
                                            <p:txEl>
                                              <p:pRg st="0" end="0"/>
                                            </p:txEl>
                                          </p:spTgt>
                                        </p:tgtEl>
                                        <p:attrNameLst>
                                          <p:attrName>style.visibility</p:attrName>
                                        </p:attrNameLst>
                                      </p:cBhvr>
                                      <p:to>
                                        <p:strVal val="visible"/>
                                      </p:to>
                                    </p:set>
                                    <p:anim calcmode="lin" valueType="num">
                                      <p:cBhvr additive="base">
                                        <p:cTn id="13"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 calcmode="lin" valueType="num">
                                      <p:cBhvr additive="base">
                                        <p:cTn id="19" dur="500" fill="hold"/>
                                        <p:tgtEl>
                                          <p:spTgt spid="849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49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P spid="84996"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20834" name="Rectangle 1026"/>
          <p:cNvSpPr>
            <a:spLocks noGrp="1" noChangeArrowheads="1"/>
          </p:cNvSpPr>
          <p:nvPr>
            <p:ph type="body" idx="1"/>
          </p:nvPr>
        </p:nvSpPr>
        <p:spPr>
          <a:xfrm>
            <a:off x="685800" y="2286000"/>
            <a:ext cx="7772400" cy="4114800"/>
          </a:xfrm>
        </p:spPr>
        <p:txBody>
          <a:bodyPr/>
          <a:lstStyle/>
          <a:p>
            <a:pPr>
              <a:lnSpc>
                <a:spcPct val="90000"/>
              </a:lnSpc>
            </a:pPr>
            <a:r>
              <a:rPr lang="es-ES" b="1">
                <a:solidFill>
                  <a:srgbClr val="FFFF00"/>
                </a:solidFill>
                <a:cs typeface="Times New Roman" pitchFamily="18" charset="0"/>
              </a:rPr>
              <a:t>Adicionalmente se realizó un modelo matemático a través del programa computacional SAP2000</a:t>
            </a:r>
            <a:r>
              <a:rPr lang="es-MX" b="1">
                <a:solidFill>
                  <a:srgbClr val="FFFF00"/>
                </a:solidFill>
                <a:cs typeface="Times New Roman" pitchFamily="18" charset="0"/>
              </a:rPr>
              <a:t>.</a:t>
            </a:r>
          </a:p>
          <a:p>
            <a:pPr>
              <a:lnSpc>
                <a:spcPct val="90000"/>
              </a:lnSpc>
              <a:buFontTx/>
              <a:buNone/>
            </a:pPr>
            <a:endParaRPr lang="es-MX" b="1">
              <a:solidFill>
                <a:srgbClr val="FFFF00"/>
              </a:solidFill>
              <a:cs typeface="Times New Roman" pitchFamily="18" charset="0"/>
            </a:endParaRPr>
          </a:p>
          <a:p>
            <a:pPr>
              <a:lnSpc>
                <a:spcPct val="90000"/>
              </a:lnSpc>
            </a:pPr>
            <a:r>
              <a:rPr lang="es-MX" b="1">
                <a:solidFill>
                  <a:srgbClr val="FFFF00"/>
                </a:solidFill>
                <a:cs typeface="Times New Roman" pitchFamily="18" charset="0"/>
              </a:rPr>
              <a:t>El modelo utilizó una inercia equivalente para la sección tipo.</a:t>
            </a:r>
          </a:p>
          <a:p>
            <a:pPr>
              <a:lnSpc>
                <a:spcPct val="90000"/>
              </a:lnSpc>
            </a:pPr>
            <a:r>
              <a:rPr lang="es-MX" b="1">
                <a:solidFill>
                  <a:srgbClr val="FFFF00"/>
                </a:solidFill>
                <a:cs typeface="Times New Roman" pitchFamily="18" charset="0"/>
              </a:rPr>
              <a:t>El resultado fue de 6 mm de recuperación.</a:t>
            </a:r>
          </a:p>
          <a:p>
            <a:pPr>
              <a:lnSpc>
                <a:spcPct val="90000"/>
              </a:lnSpc>
              <a:buFontTx/>
              <a:buNone/>
            </a:pPr>
            <a:endParaRPr lang="es-MX" b="1">
              <a:solidFill>
                <a:srgbClr val="FFFF00"/>
              </a:solidFill>
              <a:cs typeface="Times New Roman" pitchFamily="18" charset="0"/>
            </a:endParaRPr>
          </a:p>
        </p:txBody>
      </p:sp>
      <p:sp>
        <p:nvSpPr>
          <p:cNvPr id="120835" name="Rectangle 1027"/>
          <p:cNvSpPr>
            <a:spLocks noGrp="1" noChangeArrowheads="1"/>
          </p:cNvSpPr>
          <p:nvPr>
            <p:ph type="title"/>
          </p:nvPr>
        </p:nvSpPr>
        <p:spPr/>
        <p:txBody>
          <a:bodyPr/>
          <a:lstStyle/>
          <a:p>
            <a:r>
              <a:rPr lang="es-MX" b="1">
                <a:solidFill>
                  <a:srgbClr val="FFFF00"/>
                </a:solidFill>
                <a:latin typeface="Arial" charset="0"/>
              </a:rPr>
              <a:t>Cálculos de esfuerzos con CFRP</a:t>
            </a:r>
            <a:endParaRPr lang="es-ES" b="1">
              <a:solidFill>
                <a:srgbClr val="FFFF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0835"/>
                                        </p:tgtEl>
                                        <p:attrNameLst>
                                          <p:attrName>style.visibility</p:attrName>
                                        </p:attrNameLst>
                                      </p:cBhvr>
                                      <p:to>
                                        <p:strVal val="visible"/>
                                      </p:to>
                                    </p:set>
                                    <p:anim calcmode="lin" valueType="num">
                                      <p:cBhvr additive="base">
                                        <p:cTn id="7" dur="500" fill="hold"/>
                                        <p:tgtEl>
                                          <p:spTgt spid="120835"/>
                                        </p:tgtEl>
                                        <p:attrNameLst>
                                          <p:attrName>ppt_x</p:attrName>
                                        </p:attrNameLst>
                                      </p:cBhvr>
                                      <p:tavLst>
                                        <p:tav tm="0">
                                          <p:val>
                                            <p:strVal val="1+#ppt_w/2"/>
                                          </p:val>
                                        </p:tav>
                                        <p:tav tm="100000">
                                          <p:val>
                                            <p:strVal val="#ppt_x"/>
                                          </p:val>
                                        </p:tav>
                                      </p:tavLst>
                                    </p:anim>
                                    <p:anim calcmode="lin" valueType="num">
                                      <p:cBhvr additive="base">
                                        <p:cTn id="8" dur="500" fill="hold"/>
                                        <p:tgtEl>
                                          <p:spTgt spid="12083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0834">
                                            <p:txEl>
                                              <p:pRg st="0" end="0"/>
                                            </p:txEl>
                                          </p:spTgt>
                                        </p:tgtEl>
                                        <p:attrNameLst>
                                          <p:attrName>style.visibility</p:attrName>
                                        </p:attrNameLst>
                                      </p:cBhvr>
                                      <p:to>
                                        <p:strVal val="visible"/>
                                      </p:to>
                                    </p:set>
                                    <p:anim calcmode="lin" valueType="num">
                                      <p:cBhvr additive="base">
                                        <p:cTn id="13" dur="500" fill="hold"/>
                                        <p:tgtEl>
                                          <p:spTgt spid="12083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08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0834">
                                            <p:txEl>
                                              <p:pRg st="2" end="2"/>
                                            </p:txEl>
                                          </p:spTgt>
                                        </p:tgtEl>
                                        <p:attrNameLst>
                                          <p:attrName>style.visibility</p:attrName>
                                        </p:attrNameLst>
                                      </p:cBhvr>
                                      <p:to>
                                        <p:strVal val="visible"/>
                                      </p:to>
                                    </p:set>
                                    <p:anim calcmode="lin" valueType="num">
                                      <p:cBhvr additive="base">
                                        <p:cTn id="19" dur="500" fill="hold"/>
                                        <p:tgtEl>
                                          <p:spTgt spid="12083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083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0834">
                                            <p:txEl>
                                              <p:pRg st="3" end="3"/>
                                            </p:txEl>
                                          </p:spTgt>
                                        </p:tgtEl>
                                        <p:attrNameLst>
                                          <p:attrName>style.visibility</p:attrName>
                                        </p:attrNameLst>
                                      </p:cBhvr>
                                      <p:to>
                                        <p:strVal val="visible"/>
                                      </p:to>
                                    </p:set>
                                    <p:anim calcmode="lin" valueType="num">
                                      <p:cBhvr additive="base">
                                        <p:cTn id="25" dur="500" fill="hold"/>
                                        <p:tgtEl>
                                          <p:spTgt spid="12083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083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build="p" autoUpdateAnimBg="0"/>
      <p:bldP spid="120835"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s-MX" sz="4000" b="1">
                <a:latin typeface="Arial" charset="0"/>
                <a:cs typeface="Arial" charset="0"/>
              </a:rPr>
              <a:t>Guías de Diseño de Reforzamiento Estructural </a:t>
            </a:r>
            <a:endParaRPr lang="es-ES" sz="4000" b="1">
              <a:latin typeface="Arial" charset="0"/>
              <a:cs typeface="Arial" charset="0"/>
            </a:endParaRPr>
          </a:p>
        </p:txBody>
      </p:sp>
      <p:sp>
        <p:nvSpPr>
          <p:cNvPr id="88067" name="Rectangle 3"/>
          <p:cNvSpPr>
            <a:spLocks noGrp="1" noChangeArrowheads="1"/>
          </p:cNvSpPr>
          <p:nvPr>
            <p:ph type="body" idx="1"/>
          </p:nvPr>
        </p:nvSpPr>
        <p:spPr>
          <a:xfrm>
            <a:off x="533400" y="1981200"/>
            <a:ext cx="7772400" cy="4114800"/>
          </a:xfrm>
        </p:spPr>
        <p:txBody>
          <a:bodyPr/>
          <a:lstStyle/>
          <a:p>
            <a:pPr algn="just"/>
            <a:endParaRPr lang="es-MX" i="1">
              <a:cs typeface="Times New Roman" pitchFamily="18" charset="0"/>
            </a:endParaRPr>
          </a:p>
          <a:p>
            <a:pPr algn="just">
              <a:buFontTx/>
              <a:buNone/>
            </a:pPr>
            <a:r>
              <a:rPr lang="es-ES" b="1">
                <a:latin typeface="Arial" charset="0"/>
                <a:cs typeface="Arial" charset="0"/>
              </a:rPr>
              <a:t>Guías de Códigos:</a:t>
            </a:r>
            <a:endParaRPr lang="es-ES">
              <a:cs typeface="Times New Roman" pitchFamily="18" charset="0"/>
            </a:endParaRPr>
          </a:p>
          <a:p>
            <a:pPr algn="just"/>
            <a:r>
              <a:rPr lang="es-ES">
                <a:latin typeface="Arial" charset="0"/>
                <a:cs typeface="Arial" charset="0"/>
              </a:rPr>
              <a:t>Los enunciados principales para los reforzamientos de elementos de hormigón con este tipo de platinas son :</a:t>
            </a:r>
            <a:endParaRPr lang="es-ES">
              <a:cs typeface="Times New Roman" pitchFamily="18" charset="0"/>
            </a:endParaRPr>
          </a:p>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 calcmode="lin" valueType="num">
                                      <p:cBhvr additive="base">
                                        <p:cTn id="7" dur="500" fill="hold"/>
                                        <p:tgtEl>
                                          <p:spTgt spid="880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67">
                                            <p:txEl>
                                              <p:pRg st="2" end="2"/>
                                            </p:txEl>
                                          </p:spTgt>
                                        </p:tgtEl>
                                        <p:attrNameLst>
                                          <p:attrName>style.visibility</p:attrName>
                                        </p:attrNameLst>
                                      </p:cBhvr>
                                      <p:to>
                                        <p:strVal val="visible"/>
                                      </p:to>
                                    </p:set>
                                    <p:anim calcmode="lin" valueType="num">
                                      <p:cBhvr additive="base">
                                        <p:cTn id="13"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80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8066"/>
                                        </p:tgtEl>
                                        <p:attrNameLst>
                                          <p:attrName>style.visibility</p:attrName>
                                        </p:attrNameLst>
                                      </p:cBhvr>
                                      <p:to>
                                        <p:strVal val="visible"/>
                                      </p:to>
                                    </p:set>
                                    <p:anim calcmode="lin" valueType="num">
                                      <p:cBhvr additive="base">
                                        <p:cTn id="19" dur="500" fill="hold"/>
                                        <p:tgtEl>
                                          <p:spTgt spid="88066"/>
                                        </p:tgtEl>
                                        <p:attrNameLst>
                                          <p:attrName>ppt_x</p:attrName>
                                        </p:attrNameLst>
                                      </p:cBhvr>
                                      <p:tavLst>
                                        <p:tav tm="0">
                                          <p:val>
                                            <p:strVal val="0-#ppt_w/2"/>
                                          </p:val>
                                        </p:tav>
                                        <p:tav tm="100000">
                                          <p:val>
                                            <p:strVal val="#ppt_x"/>
                                          </p:val>
                                        </p:tav>
                                      </p:tavLst>
                                    </p:anim>
                                    <p:anim calcmode="lin" valueType="num">
                                      <p:cBhvr additive="base">
                                        <p:cTn id="20" dur="500" fill="hold"/>
                                        <p:tgtEl>
                                          <p:spTgt spid="8806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P spid="8806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s-MX" sz="4000" b="1">
                <a:latin typeface="Arial" charset="0"/>
                <a:cs typeface="Arial" charset="0"/>
              </a:rPr>
              <a:t>Guías de Diseño de Reforzamiento Estructural</a:t>
            </a:r>
            <a:endParaRPr lang="es-ES"/>
          </a:p>
        </p:txBody>
      </p:sp>
      <p:sp>
        <p:nvSpPr>
          <p:cNvPr id="89091" name="Rectangle 3"/>
          <p:cNvSpPr>
            <a:spLocks noGrp="1" noChangeArrowheads="1"/>
          </p:cNvSpPr>
          <p:nvPr>
            <p:ph type="body" idx="1"/>
          </p:nvPr>
        </p:nvSpPr>
        <p:spPr/>
        <p:txBody>
          <a:bodyPr/>
          <a:lstStyle/>
          <a:p>
            <a:pPr algn="just"/>
            <a:r>
              <a:rPr lang="es-ES_tradnl" sz="2800">
                <a:latin typeface="Arial" charset="0"/>
                <a:cs typeface="Times New Roman" pitchFamily="18" charset="0"/>
              </a:rPr>
              <a:t> Capacidad</a:t>
            </a:r>
            <a:r>
              <a:rPr lang="es-ES" sz="2800">
                <a:latin typeface="Arial" charset="0"/>
                <a:cs typeface="Arial" charset="0"/>
              </a:rPr>
              <a:t> última del elemento con reforzamiento no debe de exceder al doble de la capacidad del elemento sin reforzar.</a:t>
            </a:r>
            <a:endParaRPr lang="es-ES_tradnl" sz="2800">
              <a:latin typeface="Arial" charset="0"/>
              <a:cs typeface="Arial" charset="0"/>
            </a:endParaRPr>
          </a:p>
          <a:p>
            <a:pPr algn="just">
              <a:buFontTx/>
              <a:buNone/>
            </a:pPr>
            <a:endParaRPr lang="es-ES" sz="2800">
              <a:cs typeface="Times New Roman" pitchFamily="18" charset="0"/>
            </a:endParaRPr>
          </a:p>
          <a:p>
            <a:pPr algn="just"/>
            <a:r>
              <a:rPr lang="es-ES_tradnl" sz="2800">
                <a:cs typeface="Times New Roman" pitchFamily="18" charset="0"/>
              </a:rPr>
              <a:t>  </a:t>
            </a:r>
            <a:r>
              <a:rPr lang="es-ES" sz="2800">
                <a:cs typeface="Times New Roman" pitchFamily="18" charset="0"/>
              </a:rPr>
              <a:t> </a:t>
            </a:r>
            <a:r>
              <a:rPr lang="es-ES" sz="2800">
                <a:latin typeface="Arial" charset="0"/>
                <a:cs typeface="Arial" charset="0"/>
              </a:rPr>
              <a:t>En similitud con el típico reforzamiento con varillas, el elemento es diseñado de tal manera que la falla en el concreto tenga lugar durante la fluencia del acero. </a:t>
            </a:r>
            <a:endParaRPr lang="es-ES_tradnl" sz="2800">
              <a:latin typeface="Arial" charset="0"/>
              <a:cs typeface="Arial" charset="0"/>
            </a:endParaRPr>
          </a:p>
          <a:p>
            <a:pPr algn="just">
              <a:buFontTx/>
              <a:buNone/>
            </a:pP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500" fill="hold"/>
                                        <p:tgtEl>
                                          <p:spTgt spid="89090"/>
                                        </p:tgtEl>
                                        <p:attrNameLst>
                                          <p:attrName>ppt_x</p:attrName>
                                        </p:attrNameLst>
                                      </p:cBhvr>
                                      <p:tavLst>
                                        <p:tav tm="0">
                                          <p:val>
                                            <p:strVal val="0-#ppt_w/2"/>
                                          </p:val>
                                        </p:tav>
                                        <p:tav tm="100000">
                                          <p:val>
                                            <p:strVal val="#ppt_x"/>
                                          </p:val>
                                        </p:tav>
                                      </p:tavLst>
                                    </p:anim>
                                    <p:anim calcmode="lin" valueType="num">
                                      <p:cBhvr additive="base">
                                        <p:cTn id="8" dur="500" fill="hold"/>
                                        <p:tgtEl>
                                          <p:spTgt spid="8909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9091">
                                            <p:txEl>
                                              <p:pRg st="0" end="0"/>
                                            </p:txEl>
                                          </p:spTgt>
                                        </p:tgtEl>
                                        <p:attrNameLst>
                                          <p:attrName>style.visibility</p:attrName>
                                        </p:attrNameLst>
                                      </p:cBhvr>
                                      <p:to>
                                        <p:strVal val="visible"/>
                                      </p:to>
                                    </p:set>
                                    <p:anim calcmode="lin" valueType="num">
                                      <p:cBhvr additive="base">
                                        <p:cTn id="13" dur="500" fill="hold"/>
                                        <p:tgtEl>
                                          <p:spTgt spid="890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90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 calcmode="lin" valueType="num">
                                      <p:cBhvr additive="base">
                                        <p:cTn id="19" dur="500" fill="hold"/>
                                        <p:tgtEl>
                                          <p:spTgt spid="890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90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P spid="8909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s-MX" b="1">
                <a:latin typeface="Arial" charset="0"/>
                <a:cs typeface="Arial" charset="0"/>
              </a:rPr>
              <a:t>Guías de Diseño de Reforzamiento Estructural</a:t>
            </a:r>
            <a:endParaRPr lang="es-ES"/>
          </a:p>
        </p:txBody>
      </p:sp>
      <p:sp>
        <p:nvSpPr>
          <p:cNvPr id="90115" name="Rectangle 3"/>
          <p:cNvSpPr>
            <a:spLocks noGrp="1" noChangeArrowheads="1"/>
          </p:cNvSpPr>
          <p:nvPr>
            <p:ph type="body" idx="1"/>
          </p:nvPr>
        </p:nvSpPr>
        <p:spPr/>
        <p:txBody>
          <a:bodyPr/>
          <a:lstStyle/>
          <a:p>
            <a:pPr algn="just">
              <a:lnSpc>
                <a:spcPct val="90000"/>
              </a:lnSpc>
            </a:pPr>
            <a:endParaRPr lang="es-MX" sz="2500">
              <a:latin typeface="Arial" charset="0"/>
              <a:cs typeface="Arial" charset="0"/>
            </a:endParaRPr>
          </a:p>
          <a:p>
            <a:pPr algn="just">
              <a:lnSpc>
                <a:spcPct val="90000"/>
              </a:lnSpc>
            </a:pPr>
            <a:r>
              <a:rPr lang="es-ES" sz="2800">
                <a:latin typeface="Arial" charset="0"/>
                <a:cs typeface="Arial" charset="0"/>
              </a:rPr>
              <a:t>Este tipo de falla (dúctil) se detecta con la aparición de fisuras y deformaciones.</a:t>
            </a:r>
            <a:endParaRPr lang="es-MX" sz="2800">
              <a:latin typeface="Arial" charset="0"/>
              <a:cs typeface="Arial" charset="0"/>
            </a:endParaRPr>
          </a:p>
          <a:p>
            <a:pPr algn="just">
              <a:lnSpc>
                <a:spcPct val="90000"/>
              </a:lnSpc>
            </a:pPr>
            <a:endParaRPr lang="es-ES" sz="2800">
              <a:cs typeface="Times New Roman" pitchFamily="18" charset="0"/>
            </a:endParaRPr>
          </a:p>
          <a:p>
            <a:pPr algn="just">
              <a:lnSpc>
                <a:spcPct val="90000"/>
              </a:lnSpc>
            </a:pPr>
            <a:r>
              <a:rPr lang="es-MX" sz="2800">
                <a:latin typeface="Arial" charset="0"/>
                <a:cs typeface="Arial" charset="0"/>
              </a:rPr>
              <a:t>E</a:t>
            </a:r>
            <a:r>
              <a:rPr lang="es-ES" sz="2800">
                <a:latin typeface="Arial" charset="0"/>
                <a:cs typeface="Arial" charset="0"/>
              </a:rPr>
              <a:t>xiste lo que se denomina las normas de código generadas en algunos casos por países que poseen institutos ya experimentados en su uso como los de la Unidad Europea (en Zurich-Suiza, Alemania, Francia) o E.E.U.U.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additive="base">
                                        <p:cTn id="7" dur="500" fill="hold"/>
                                        <p:tgtEl>
                                          <p:spTgt spid="90114"/>
                                        </p:tgtEl>
                                        <p:attrNameLst>
                                          <p:attrName>ppt_x</p:attrName>
                                        </p:attrNameLst>
                                      </p:cBhvr>
                                      <p:tavLst>
                                        <p:tav tm="0">
                                          <p:val>
                                            <p:strVal val="0-#ppt_w/2"/>
                                          </p:val>
                                        </p:tav>
                                        <p:tav tm="100000">
                                          <p:val>
                                            <p:strVal val="#ppt_x"/>
                                          </p:val>
                                        </p:tav>
                                      </p:tavLst>
                                    </p:anim>
                                    <p:anim calcmode="lin" valueType="num">
                                      <p:cBhvr additive="base">
                                        <p:cTn id="8" dur="500" fill="hold"/>
                                        <p:tgtEl>
                                          <p:spTgt spid="901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 calcmode="lin" valueType="num">
                                      <p:cBhvr additive="base">
                                        <p:cTn id="13" dur="500" fill="hold"/>
                                        <p:tgtEl>
                                          <p:spTgt spid="901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01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0115">
                                            <p:txEl>
                                              <p:pRg st="3" end="3"/>
                                            </p:txEl>
                                          </p:spTgt>
                                        </p:tgtEl>
                                        <p:attrNameLst>
                                          <p:attrName>style.visibility</p:attrName>
                                        </p:attrNameLst>
                                      </p:cBhvr>
                                      <p:to>
                                        <p:strVal val="visible"/>
                                      </p:to>
                                    </p:set>
                                    <p:anim calcmode="lin" valueType="num">
                                      <p:cBhvr additive="base">
                                        <p:cTn id="19" dur="500" fill="hold"/>
                                        <p:tgtEl>
                                          <p:spTgt spid="901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011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utoUpdateAnimBg="0"/>
      <p:bldP spid="9011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s-MX" sz="4000" b="1">
                <a:latin typeface="Arial" charset="0"/>
                <a:cs typeface="Arial" charset="0"/>
              </a:rPr>
              <a:t>Guías de Diseño de Reforzamiento Estructural</a:t>
            </a:r>
            <a:endParaRPr lang="es-ES"/>
          </a:p>
        </p:txBody>
      </p:sp>
      <p:sp>
        <p:nvSpPr>
          <p:cNvPr id="91139" name="Rectangle 3"/>
          <p:cNvSpPr>
            <a:spLocks noGrp="1" noChangeArrowheads="1"/>
          </p:cNvSpPr>
          <p:nvPr>
            <p:ph type="body" idx="1"/>
          </p:nvPr>
        </p:nvSpPr>
        <p:spPr/>
        <p:txBody>
          <a:bodyPr/>
          <a:lstStyle/>
          <a:p>
            <a:pPr algn="just"/>
            <a:r>
              <a:rPr lang="es-ES">
                <a:latin typeface="Arial" charset="0"/>
                <a:cs typeface="Arial" charset="0"/>
              </a:rPr>
              <a:t>Dentro de este marco, se encamina la AC125, (cuya dirección en el web es :  </a:t>
            </a:r>
            <a:r>
              <a:rPr lang="es-ES">
                <a:latin typeface="Arial" charset="0"/>
                <a:cs typeface="Arial" charset="0"/>
                <a:hlinkClick r:id="rId4"/>
              </a:rPr>
              <a:t>www.icbo.org</a:t>
            </a:r>
            <a:r>
              <a:rPr lang="es-ES">
                <a:latin typeface="Arial" charset="0"/>
                <a:cs typeface="Arial" charset="0"/>
              </a:rPr>
              <a:t>)</a:t>
            </a:r>
            <a:endParaRPr lang="es-ES">
              <a:cs typeface="Times New Roman" pitchFamily="18" charset="0"/>
            </a:endParaRPr>
          </a:p>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additive="base">
                                        <p:cTn id="7" dur="500" fill="hold"/>
                                        <p:tgtEl>
                                          <p:spTgt spid="91138"/>
                                        </p:tgtEl>
                                        <p:attrNameLst>
                                          <p:attrName>ppt_x</p:attrName>
                                        </p:attrNameLst>
                                      </p:cBhvr>
                                      <p:tavLst>
                                        <p:tav tm="0">
                                          <p:val>
                                            <p:strVal val="0-#ppt_w/2"/>
                                          </p:val>
                                        </p:tav>
                                        <p:tav tm="100000">
                                          <p:val>
                                            <p:strVal val="#ppt_x"/>
                                          </p:val>
                                        </p:tav>
                                      </p:tavLst>
                                    </p:anim>
                                    <p:anim calcmode="lin" valueType="num">
                                      <p:cBhvr additive="base">
                                        <p:cTn id="8" dur="500" fill="hold"/>
                                        <p:tgtEl>
                                          <p:spTgt spid="9113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0" end="0"/>
                                            </p:txEl>
                                          </p:spTgt>
                                        </p:tgtEl>
                                        <p:attrNameLst>
                                          <p:attrName>style.visibility</p:attrName>
                                        </p:attrNameLst>
                                      </p:cBhvr>
                                      <p:to>
                                        <p:strVal val="visible"/>
                                      </p:to>
                                    </p:set>
                                    <p:anim calcmode="lin" valueType="num">
                                      <p:cBhvr additive="base">
                                        <p:cTn id="13"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utoUpdateAnimBg="0"/>
      <p:bldP spid="9113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pic>
        <p:nvPicPr>
          <p:cNvPr id="116738" name="Picture 2" descr="C:\Mis documentos\ESPOL\Tópicos\FOTO-DIAPOSITIVA\av. americas - av. quito tablero principal.JPG"/>
          <p:cNvPicPr>
            <a:picLocks noChangeAspect="1" noChangeArrowheads="1"/>
          </p:cNvPicPr>
          <p:nvPr/>
        </p:nvPicPr>
        <p:blipFill>
          <a:blip r:embed="rId5"/>
          <a:srcRect/>
          <a:stretch>
            <a:fillRect/>
          </a:stretch>
        </p:blipFill>
        <p:spPr bwMode="auto">
          <a:xfrm>
            <a:off x="304800" y="381000"/>
            <a:ext cx="8610600" cy="2667000"/>
          </a:xfrm>
          <a:prstGeom prst="rect">
            <a:avLst/>
          </a:prstGeom>
          <a:noFill/>
        </p:spPr>
      </p:pic>
      <p:pic>
        <p:nvPicPr>
          <p:cNvPr id="116739" name="Picture 3" descr="C:\Mis documentos\ESPOL\Tópicos\FOTO-DIAPOSITIVA\esmeraldas - av. americas perfil.JPG"/>
          <p:cNvPicPr>
            <a:picLocks noChangeAspect="1" noChangeArrowheads="1"/>
          </p:cNvPicPr>
          <p:nvPr/>
        </p:nvPicPr>
        <p:blipFill>
          <a:blip r:embed="rId6"/>
          <a:srcRect/>
          <a:stretch>
            <a:fillRect/>
          </a:stretch>
        </p:blipFill>
        <p:spPr bwMode="auto">
          <a:xfrm>
            <a:off x="228600" y="3657600"/>
            <a:ext cx="8458200" cy="2667000"/>
          </a:xfrm>
          <a:prstGeom prst="rect">
            <a:avLst/>
          </a:prstGeom>
          <a:noFill/>
        </p:spPr>
      </p:pic>
      <p:sp>
        <p:nvSpPr>
          <p:cNvPr id="116740" name="Text Box 4"/>
          <p:cNvSpPr txBox="1">
            <a:spLocks noChangeArrowheads="1"/>
          </p:cNvSpPr>
          <p:nvPr/>
        </p:nvSpPr>
        <p:spPr bwMode="auto">
          <a:xfrm>
            <a:off x="1143000" y="3048000"/>
            <a:ext cx="6550025" cy="457200"/>
          </a:xfrm>
          <a:prstGeom prst="rect">
            <a:avLst/>
          </a:prstGeom>
          <a:noFill/>
          <a:ln w="9525">
            <a:noFill/>
            <a:miter lim="800000"/>
            <a:headEnd/>
            <a:tailEnd/>
          </a:ln>
          <a:effectLst/>
        </p:spPr>
        <p:txBody>
          <a:bodyPr wrap="none">
            <a:spAutoFit/>
          </a:bodyPr>
          <a:lstStyle/>
          <a:p>
            <a:pPr eaLnBrk="0" hangingPunct="0"/>
            <a:r>
              <a:rPr lang="es-ES_tradnl">
                <a:solidFill>
                  <a:schemeClr val="tx1"/>
                </a:solidFill>
              </a:rPr>
              <a:t>AV. DE LAS AMÉRICAS CON LA AV. QUITO</a:t>
            </a:r>
          </a:p>
        </p:txBody>
      </p:sp>
      <p:sp>
        <p:nvSpPr>
          <p:cNvPr id="116741" name="Rectangle 5"/>
          <p:cNvSpPr>
            <a:spLocks noChangeArrowheads="1"/>
          </p:cNvSpPr>
          <p:nvPr/>
        </p:nvSpPr>
        <p:spPr bwMode="auto">
          <a:xfrm>
            <a:off x="685800" y="6400800"/>
            <a:ext cx="8016875" cy="457200"/>
          </a:xfrm>
          <a:prstGeom prst="rect">
            <a:avLst/>
          </a:prstGeom>
          <a:noFill/>
          <a:ln w="9525">
            <a:noFill/>
            <a:miter lim="800000"/>
            <a:headEnd/>
            <a:tailEnd/>
          </a:ln>
          <a:effectLst/>
        </p:spPr>
        <p:txBody>
          <a:bodyPr wrap="none">
            <a:spAutoFit/>
          </a:bodyPr>
          <a:lstStyle/>
          <a:p>
            <a:pPr eaLnBrk="0" hangingPunct="0"/>
            <a:r>
              <a:rPr lang="es-ES_tradnl">
                <a:solidFill>
                  <a:schemeClr val="tx1"/>
                </a:solidFill>
              </a:rPr>
              <a:t>AV. DE LAS AMÉRICAS CON LA CALLE ESMERALDA</a:t>
            </a:r>
          </a:p>
        </p:txBody>
      </p:sp>
      <p:sp>
        <p:nvSpPr>
          <p:cNvPr id="116743" name="Rectangle 7"/>
          <p:cNvSpPr>
            <a:spLocks noGrp="1" noChangeArrowheads="1"/>
          </p:cNvSpPr>
          <p:nvPr>
            <p:ph type="title" idx="4294967295"/>
          </p:nvPr>
        </p:nvSpPr>
        <p:spPr/>
        <p:txBody>
          <a:bodyPr/>
          <a:lstStyle/>
          <a:p>
            <a:r>
              <a:rPr lang="es-ES">
                <a:cs typeface="Times New Roman" pitchFamily="18" charset="0"/>
              </a:rPr>
              <a:t>  </a:t>
            </a:r>
            <a:endParaRPr lang="es-E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randombar(horizontal)">
                                      <p:cBhvr>
                                        <p:cTn id="7" dur="500"/>
                                        <p:tgtEl>
                                          <p:spTgt spid="116738"/>
                                        </p:tgtEl>
                                      </p:cBhvr>
                                    </p:animEffect>
                                  </p:childTnLst>
                                  <p:subTnLst>
                                    <p:audio>
                                      <p:cMediaNode>
                                        <p:cTn display="0" masterRel="sameClick">
                                          <p:stCondLst>
                                            <p:cond evt="begin" delay="0">
                                              <p:tn val="5"/>
                                            </p:cond>
                                          </p:stCondLst>
                                          <p:endCondLst>
                                            <p:cond evt="onStopAudio" delay="0">
                                              <p:tgtEl>
                                                <p:sldTgt/>
                                              </p:tgtEl>
                                            </p:cond>
                                          </p:endCondLst>
                                        </p:cTn>
                                        <p:tgtEl>
                                          <p:sndTgt r:embed="rId2" name="LATIGO.WAV" builtIn="1"/>
                                        </p:tgtEl>
                                      </p:cMediaNode>
                                    </p:audio>
                                  </p:subTnLst>
                                </p:cTn>
                              </p:par>
                            </p:childTnLst>
                          </p:cTn>
                        </p:par>
                      </p:childTnLst>
                    </p:cTn>
                  </p:par>
                  <p:par>
                    <p:cTn id="8" fill="hold">
                      <p:stCondLst>
                        <p:cond delay="indefinite"/>
                      </p:stCondLst>
                      <p:childTnLst>
                        <p:par>
                          <p:cTn id="9" fill="hold">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116740"/>
                                        </p:tgtEl>
                                        <p:attrNameLst>
                                          <p:attrName>style.visibility</p:attrName>
                                        </p:attrNameLst>
                                      </p:cBhvr>
                                      <p:to>
                                        <p:strVal val="visible"/>
                                      </p:to>
                                    </p:set>
                                    <p:anim calcmode="lin" valueType="num">
                                      <p:cBhvr>
                                        <p:cTn id="12" dur="500" fill="hold"/>
                                        <p:tgtEl>
                                          <p:spTgt spid="116740"/>
                                        </p:tgtEl>
                                        <p:attrNameLst>
                                          <p:attrName>ppt_w</p:attrName>
                                        </p:attrNameLst>
                                      </p:cBhvr>
                                      <p:tavLst>
                                        <p:tav tm="0">
                                          <p:val>
                                            <p:fltVal val="0"/>
                                          </p:val>
                                        </p:tav>
                                        <p:tav tm="100000">
                                          <p:val>
                                            <p:strVal val="#ppt_w"/>
                                          </p:val>
                                        </p:tav>
                                      </p:tavLst>
                                    </p:anim>
                                    <p:anim calcmode="lin" valueType="num">
                                      <p:cBhvr>
                                        <p:cTn id="13" dur="500" fill="hold"/>
                                        <p:tgtEl>
                                          <p:spTgt spid="116740"/>
                                        </p:tgtEl>
                                        <p:attrNameLst>
                                          <p:attrName>ppt_h</p:attrName>
                                        </p:attrNameLst>
                                      </p:cBhvr>
                                      <p:tavLst>
                                        <p:tav tm="0">
                                          <p:val>
                                            <p:fltVal val="0"/>
                                          </p:val>
                                        </p:tav>
                                        <p:tav tm="100000">
                                          <p:val>
                                            <p:strVal val="#ppt_h"/>
                                          </p:val>
                                        </p:tav>
                                      </p:tavLst>
                                    </p:anim>
                                    <p:anim calcmode="lin" valueType="num">
                                      <p:cBhvr>
                                        <p:cTn id="14" dur="500" fill="hold"/>
                                        <p:tgtEl>
                                          <p:spTgt spid="116740"/>
                                        </p:tgtEl>
                                        <p:attrNameLst>
                                          <p:attrName>ppt_x</p:attrName>
                                        </p:attrNameLst>
                                      </p:cBhvr>
                                      <p:tavLst>
                                        <p:tav tm="0">
                                          <p:val>
                                            <p:fltVal val="0.5"/>
                                          </p:val>
                                        </p:tav>
                                        <p:tav tm="100000">
                                          <p:val>
                                            <p:strVal val="#ppt_x"/>
                                          </p:val>
                                        </p:tav>
                                      </p:tavLst>
                                    </p:anim>
                                    <p:anim calcmode="lin" valueType="num">
                                      <p:cBhvr>
                                        <p:cTn id="15" dur="500" fill="hold"/>
                                        <p:tgtEl>
                                          <p:spTgt spid="116740"/>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LASER.WAV" builtIn="1"/>
                                        </p:tgtEl>
                                      </p:cMediaNode>
                                    </p:audio>
                                  </p:subTnLst>
                                </p:cTn>
                              </p:par>
                            </p:childTnLst>
                          </p:cTn>
                        </p:par>
                      </p:childTnLst>
                    </p:cTn>
                  </p:par>
                  <p:par>
                    <p:cTn id="16" fill="hold">
                      <p:stCondLst>
                        <p:cond delay="indefinite"/>
                      </p:stCondLst>
                      <p:childTnLst>
                        <p:par>
                          <p:cTn id="17" fill="hold">
                            <p:stCondLst>
                              <p:cond delay="0"/>
                            </p:stCondLst>
                            <p:childTnLst>
                              <p:par>
                                <p:cTn id="18" presetID="14" presetClass="entr" presetSubtype="5" fill="hold" nodeType="clickEffect">
                                  <p:stCondLst>
                                    <p:cond delay="0"/>
                                  </p:stCondLst>
                                  <p:childTnLst>
                                    <p:set>
                                      <p:cBhvr>
                                        <p:cTn id="19" dur="1" fill="hold">
                                          <p:stCondLst>
                                            <p:cond delay="0"/>
                                          </p:stCondLst>
                                        </p:cTn>
                                        <p:tgtEl>
                                          <p:spTgt spid="116739"/>
                                        </p:tgtEl>
                                        <p:attrNameLst>
                                          <p:attrName>style.visibility</p:attrName>
                                        </p:attrNameLst>
                                      </p:cBhvr>
                                      <p:to>
                                        <p:strVal val="visible"/>
                                      </p:to>
                                    </p:set>
                                    <p:animEffect transition="in" filter="randombar(vertical)">
                                      <p:cBhvr>
                                        <p:cTn id="20" dur="500"/>
                                        <p:tgtEl>
                                          <p:spTgt spid="116739"/>
                                        </p:tgtEl>
                                      </p:cBhvr>
                                    </p:animEffect>
                                  </p:childTnLst>
                                  <p:subTnLst>
                                    <p:audio>
                                      <p:cMediaNode>
                                        <p:cTn display="0" masterRel="sameClick">
                                          <p:stCondLst>
                                            <p:cond evt="begin" delay="0">
                                              <p:tn val="18"/>
                                            </p:cond>
                                          </p:stCondLst>
                                          <p:endCondLst>
                                            <p:cond evt="onStopAudio" delay="0">
                                              <p:tgtEl>
                                                <p:sldTgt/>
                                              </p:tgtEl>
                                            </p:cond>
                                          </p:endCondLst>
                                        </p:cTn>
                                        <p:tgtEl>
                                          <p:sndTgt r:embed="rId2" name="LATIGO.WAV" builtIn="1"/>
                                        </p:tgtEl>
                                      </p:cMediaNode>
                                    </p:audio>
                                  </p:subTnLst>
                                </p:cTn>
                              </p:par>
                            </p:childTnLst>
                          </p:cTn>
                        </p:par>
                      </p:childTnLst>
                    </p:cTn>
                  </p:par>
                  <p:par>
                    <p:cTn id="21" fill="hold">
                      <p:stCondLst>
                        <p:cond delay="indefinite"/>
                      </p:stCondLst>
                      <p:childTnLst>
                        <p:par>
                          <p:cTn id="22" fill="hold">
                            <p:stCondLst>
                              <p:cond delay="0"/>
                            </p:stCondLst>
                            <p:childTnLst>
                              <p:par>
                                <p:cTn id="23" presetID="17" presetClass="entr" presetSubtype="4" fill="hold" grpId="0" nodeType="clickEffect">
                                  <p:stCondLst>
                                    <p:cond delay="0"/>
                                  </p:stCondLst>
                                  <p:childTnLst>
                                    <p:set>
                                      <p:cBhvr>
                                        <p:cTn id="24" dur="1" fill="hold">
                                          <p:stCondLst>
                                            <p:cond delay="0"/>
                                          </p:stCondLst>
                                        </p:cTn>
                                        <p:tgtEl>
                                          <p:spTgt spid="116741"/>
                                        </p:tgtEl>
                                        <p:attrNameLst>
                                          <p:attrName>style.visibility</p:attrName>
                                        </p:attrNameLst>
                                      </p:cBhvr>
                                      <p:to>
                                        <p:strVal val="visible"/>
                                      </p:to>
                                    </p:set>
                                    <p:anim calcmode="lin" valueType="num">
                                      <p:cBhvr>
                                        <p:cTn id="25" dur="500" fill="hold"/>
                                        <p:tgtEl>
                                          <p:spTgt spid="116741"/>
                                        </p:tgtEl>
                                        <p:attrNameLst>
                                          <p:attrName>ppt_x</p:attrName>
                                        </p:attrNameLst>
                                      </p:cBhvr>
                                      <p:tavLst>
                                        <p:tav tm="0">
                                          <p:val>
                                            <p:strVal val="#ppt_x"/>
                                          </p:val>
                                        </p:tav>
                                        <p:tav tm="100000">
                                          <p:val>
                                            <p:strVal val="#ppt_x"/>
                                          </p:val>
                                        </p:tav>
                                      </p:tavLst>
                                    </p:anim>
                                    <p:anim calcmode="lin" valueType="num">
                                      <p:cBhvr>
                                        <p:cTn id="26" dur="500" fill="hold"/>
                                        <p:tgtEl>
                                          <p:spTgt spid="116741"/>
                                        </p:tgtEl>
                                        <p:attrNameLst>
                                          <p:attrName>ppt_y</p:attrName>
                                        </p:attrNameLst>
                                      </p:cBhvr>
                                      <p:tavLst>
                                        <p:tav tm="0">
                                          <p:val>
                                            <p:strVal val="#ppt_y+#ppt_h/2"/>
                                          </p:val>
                                        </p:tav>
                                        <p:tav tm="100000">
                                          <p:val>
                                            <p:strVal val="#ppt_y"/>
                                          </p:val>
                                        </p:tav>
                                      </p:tavLst>
                                    </p:anim>
                                    <p:anim calcmode="lin" valueType="num">
                                      <p:cBhvr>
                                        <p:cTn id="27" dur="500" fill="hold"/>
                                        <p:tgtEl>
                                          <p:spTgt spid="116741"/>
                                        </p:tgtEl>
                                        <p:attrNameLst>
                                          <p:attrName>ppt_w</p:attrName>
                                        </p:attrNameLst>
                                      </p:cBhvr>
                                      <p:tavLst>
                                        <p:tav tm="0">
                                          <p:val>
                                            <p:strVal val="#ppt_w"/>
                                          </p:val>
                                        </p:tav>
                                        <p:tav tm="100000">
                                          <p:val>
                                            <p:strVal val="#ppt_w"/>
                                          </p:val>
                                        </p:tav>
                                      </p:tavLst>
                                    </p:anim>
                                    <p:anim calcmode="lin" valueType="num">
                                      <p:cBhvr>
                                        <p:cTn id="28" dur="500" fill="hold"/>
                                        <p:tgtEl>
                                          <p:spTgt spid="11674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LASE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autoUpdateAnimBg="0"/>
      <p:bldP spid="116741"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s-MX" sz="4000" b="1">
                <a:latin typeface="Arial" charset="0"/>
                <a:cs typeface="Arial" charset="0"/>
              </a:rPr>
              <a:t>Guías de Diseño de Reforzamiento Estructural</a:t>
            </a:r>
            <a:endParaRPr lang="es-ES"/>
          </a:p>
        </p:txBody>
      </p:sp>
      <p:sp>
        <p:nvSpPr>
          <p:cNvPr id="92163" name="Rectangle 3"/>
          <p:cNvSpPr>
            <a:spLocks noGrp="1" noChangeArrowheads="1"/>
          </p:cNvSpPr>
          <p:nvPr>
            <p:ph type="body" idx="1"/>
          </p:nvPr>
        </p:nvSpPr>
        <p:spPr/>
        <p:txBody>
          <a:bodyPr/>
          <a:lstStyle/>
          <a:p>
            <a:pPr algn="just"/>
            <a:r>
              <a:rPr lang="es-ES" sz="2800">
                <a:latin typeface="Arial" charset="0"/>
                <a:cs typeface="Arial" charset="0"/>
              </a:rPr>
              <a:t>ACI norteamericano  </a:t>
            </a:r>
            <a:endParaRPr lang="es-MX" sz="2800">
              <a:latin typeface="Arial" charset="0"/>
              <a:cs typeface="Arial" charset="0"/>
            </a:endParaRPr>
          </a:p>
          <a:p>
            <a:pPr algn="just"/>
            <a:r>
              <a:rPr lang="es-MX" sz="2800">
                <a:latin typeface="Arial" charset="0"/>
                <a:cs typeface="Arial" charset="0"/>
              </a:rPr>
              <a:t>C</a:t>
            </a:r>
            <a:r>
              <a:rPr lang="es-ES" sz="2800">
                <a:latin typeface="Arial" charset="0"/>
                <a:cs typeface="Arial" charset="0"/>
              </a:rPr>
              <a:t>omité 440-F desarrolló un documento (ACI 440 F-99, 1999), para proporcionar recomendaciones de diseño y técnicas de construcción para el uso de CFRP.  </a:t>
            </a:r>
            <a:endParaRPr lang="es-ES_tradnl" sz="2800">
              <a:latin typeface="Arial" charset="0"/>
              <a:cs typeface="Arial" charset="0"/>
            </a:endParaRPr>
          </a:p>
          <a:p>
            <a:pPr algn="just"/>
            <a:r>
              <a:rPr lang="es-MX" sz="2800">
                <a:latin typeface="Arial" charset="0"/>
                <a:cs typeface="Arial" charset="0"/>
              </a:rPr>
              <a:t>S</a:t>
            </a:r>
            <a:r>
              <a:rPr lang="es-ES" sz="2800">
                <a:latin typeface="Arial" charset="0"/>
                <a:cs typeface="Arial" charset="0"/>
              </a:rPr>
              <a:t>igue los mismos principios básicos de equilibrio y comportamiento constitutivo usados para el concreto reforzado convencionalmente.</a:t>
            </a:r>
            <a:endParaRPr lang="es-ES" sz="2800">
              <a:cs typeface="Times New Roman" pitchFamily="18" charset="0"/>
            </a:endParaRPr>
          </a:p>
          <a:p>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additive="base">
                                        <p:cTn id="7" dur="500" fill="hold"/>
                                        <p:tgtEl>
                                          <p:spTgt spid="92162"/>
                                        </p:tgtEl>
                                        <p:attrNameLst>
                                          <p:attrName>ppt_x</p:attrName>
                                        </p:attrNameLst>
                                      </p:cBhvr>
                                      <p:tavLst>
                                        <p:tav tm="0">
                                          <p:val>
                                            <p:strVal val="0-#ppt_w/2"/>
                                          </p:val>
                                        </p:tav>
                                        <p:tav tm="100000">
                                          <p:val>
                                            <p:strVal val="#ppt_x"/>
                                          </p:val>
                                        </p:tav>
                                      </p:tavLst>
                                    </p:anim>
                                    <p:anim calcmode="lin" valueType="num">
                                      <p:cBhvr additive="base">
                                        <p:cTn id="8" dur="500" fill="hold"/>
                                        <p:tgtEl>
                                          <p:spTgt spid="921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3">
                                            <p:txEl>
                                              <p:pRg st="0" end="0"/>
                                            </p:txEl>
                                          </p:spTgt>
                                        </p:tgtEl>
                                        <p:attrNameLst>
                                          <p:attrName>style.visibility</p:attrName>
                                        </p:attrNameLst>
                                      </p:cBhvr>
                                      <p:to>
                                        <p:strVal val="visible"/>
                                      </p:to>
                                    </p:set>
                                    <p:anim calcmode="lin" valueType="num">
                                      <p:cBhvr additive="base">
                                        <p:cTn id="13" dur="500" fill="hold"/>
                                        <p:tgtEl>
                                          <p:spTgt spid="921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63">
                                            <p:txEl>
                                              <p:pRg st="1" end="1"/>
                                            </p:txEl>
                                          </p:spTgt>
                                        </p:tgtEl>
                                        <p:attrNameLst>
                                          <p:attrName>style.visibility</p:attrName>
                                        </p:attrNameLst>
                                      </p:cBhvr>
                                      <p:to>
                                        <p:strVal val="visible"/>
                                      </p:to>
                                    </p:set>
                                    <p:anim calcmode="lin" valueType="num">
                                      <p:cBhvr additive="base">
                                        <p:cTn id="19" dur="500" fill="hold"/>
                                        <p:tgtEl>
                                          <p:spTgt spid="9216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63">
                                            <p:txEl>
                                              <p:pRg st="2" end="2"/>
                                            </p:txEl>
                                          </p:spTgt>
                                        </p:tgtEl>
                                        <p:attrNameLst>
                                          <p:attrName>style.visibility</p:attrName>
                                        </p:attrNameLst>
                                      </p:cBhvr>
                                      <p:to>
                                        <p:strVal val="visible"/>
                                      </p:to>
                                    </p:set>
                                    <p:anim calcmode="lin" valueType="num">
                                      <p:cBhvr additive="base">
                                        <p:cTn id="25" dur="500" fill="hold"/>
                                        <p:tgtEl>
                                          <p:spTgt spid="9216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utoUpdateAnimBg="0"/>
      <p:bldP spid="9216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s-MX" sz="4000" b="1">
                <a:latin typeface="Arial" charset="0"/>
                <a:cs typeface="Arial" charset="0"/>
              </a:rPr>
              <a:t>Guías de Diseño de Reforzamiento Estructural</a:t>
            </a:r>
            <a:endParaRPr lang="es-ES"/>
          </a:p>
        </p:txBody>
      </p:sp>
      <p:sp>
        <p:nvSpPr>
          <p:cNvPr id="95235" name="Rectangle 3"/>
          <p:cNvSpPr>
            <a:spLocks noGrp="1" noChangeArrowheads="1"/>
          </p:cNvSpPr>
          <p:nvPr>
            <p:ph type="body" idx="1"/>
          </p:nvPr>
        </p:nvSpPr>
        <p:spPr/>
        <p:txBody>
          <a:bodyPr/>
          <a:lstStyle/>
          <a:p>
            <a:pPr algn="just"/>
            <a:r>
              <a:rPr lang="es-MX" sz="2800">
                <a:latin typeface="Arial" charset="0"/>
                <a:cs typeface="Arial" charset="0"/>
              </a:rPr>
              <a:t>L</a:t>
            </a:r>
            <a:r>
              <a:rPr lang="es-ES" sz="2800">
                <a:latin typeface="Arial" charset="0"/>
                <a:cs typeface="Arial" charset="0"/>
              </a:rPr>
              <a:t>a Sociedad Japonesa de Ingenieros Civiles (JSCE) emitió en el 2000 las primeras normas para uso de FRP en rehabilitación de estructuras de concreto.</a:t>
            </a:r>
            <a:endParaRPr lang="es-ES" sz="2800">
              <a:cs typeface="Times New Roman" pitchFamily="18" charset="0"/>
            </a:endParaRPr>
          </a:p>
          <a:p>
            <a:pPr algn="just">
              <a:buFontTx/>
              <a:buNone/>
            </a:pPr>
            <a:endParaRPr lang="es-MX" sz="2800" i="1">
              <a:cs typeface="Times New Roman" pitchFamily="18" charset="0"/>
            </a:endParaRPr>
          </a:p>
          <a:p>
            <a:pPr algn="just"/>
            <a:r>
              <a:rPr lang="es-MX" sz="2800">
                <a:latin typeface="Arial" charset="0"/>
                <a:cs typeface="Arial" charset="0"/>
              </a:rPr>
              <a:t>Sin embargo, aún está por definirse una metodología explícita para el manejo de muchos aspectos importantes, como:</a:t>
            </a:r>
            <a:endParaRPr lang="es-MX" sz="2800" i="1">
              <a:cs typeface="Times New Roman" pitchFamily="18" charset="0"/>
            </a:endParaRPr>
          </a:p>
          <a:p>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additive="base">
                                        <p:cTn id="7" dur="500" fill="hold"/>
                                        <p:tgtEl>
                                          <p:spTgt spid="95234"/>
                                        </p:tgtEl>
                                        <p:attrNameLst>
                                          <p:attrName>ppt_x</p:attrName>
                                        </p:attrNameLst>
                                      </p:cBhvr>
                                      <p:tavLst>
                                        <p:tav tm="0">
                                          <p:val>
                                            <p:strVal val="0-#ppt_w/2"/>
                                          </p:val>
                                        </p:tav>
                                        <p:tav tm="100000">
                                          <p:val>
                                            <p:strVal val="#ppt_x"/>
                                          </p:val>
                                        </p:tav>
                                      </p:tavLst>
                                    </p:anim>
                                    <p:anim calcmode="lin" valueType="num">
                                      <p:cBhvr additive="base">
                                        <p:cTn id="8" dur="500" fill="hold"/>
                                        <p:tgtEl>
                                          <p:spTgt spid="9523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5235">
                                            <p:txEl>
                                              <p:pRg st="0" end="0"/>
                                            </p:txEl>
                                          </p:spTgt>
                                        </p:tgtEl>
                                        <p:attrNameLst>
                                          <p:attrName>style.visibility</p:attrName>
                                        </p:attrNameLst>
                                      </p:cBhvr>
                                      <p:to>
                                        <p:strVal val="visible"/>
                                      </p:to>
                                    </p:set>
                                    <p:anim calcmode="lin" valueType="num">
                                      <p:cBhvr additive="base">
                                        <p:cTn id="13" dur="500" fill="hold"/>
                                        <p:tgtEl>
                                          <p:spTgt spid="9523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52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5235">
                                            <p:txEl>
                                              <p:pRg st="2" end="2"/>
                                            </p:txEl>
                                          </p:spTgt>
                                        </p:tgtEl>
                                        <p:attrNameLst>
                                          <p:attrName>style.visibility</p:attrName>
                                        </p:attrNameLst>
                                      </p:cBhvr>
                                      <p:to>
                                        <p:strVal val="visible"/>
                                      </p:to>
                                    </p:set>
                                    <p:anim calcmode="lin" valueType="num">
                                      <p:cBhvr additive="base">
                                        <p:cTn id="19" dur="500" fill="hold"/>
                                        <p:tgtEl>
                                          <p:spTgt spid="952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523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utoUpdateAnimBg="0"/>
      <p:bldP spid="9523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a:xfrm>
            <a:off x="609600" y="990600"/>
            <a:ext cx="7848600" cy="4572000"/>
          </a:xfrm>
        </p:spPr>
        <p:txBody>
          <a:bodyPr/>
          <a:lstStyle/>
          <a:p>
            <a:pPr algn="just">
              <a:lnSpc>
                <a:spcPct val="90000"/>
              </a:lnSpc>
            </a:pPr>
            <a:endParaRPr lang="es-MX">
              <a:latin typeface="Arial" charset="0"/>
              <a:cs typeface="Arial" charset="0"/>
            </a:endParaRPr>
          </a:p>
          <a:p>
            <a:pPr algn="just">
              <a:lnSpc>
                <a:spcPct val="90000"/>
              </a:lnSpc>
            </a:pPr>
            <a:r>
              <a:rPr lang="es-MX">
                <a:latin typeface="Arial" charset="0"/>
                <a:cs typeface="Arial" charset="0"/>
              </a:rPr>
              <a:t>Uso de factores apropiados</a:t>
            </a:r>
          </a:p>
          <a:p>
            <a:pPr algn="just">
              <a:lnSpc>
                <a:spcPct val="90000"/>
              </a:lnSpc>
            </a:pPr>
            <a:endParaRPr lang="es-MX">
              <a:latin typeface="Arial" charset="0"/>
              <a:cs typeface="Arial" charset="0"/>
            </a:endParaRPr>
          </a:p>
          <a:p>
            <a:pPr algn="just">
              <a:lnSpc>
                <a:spcPct val="90000"/>
              </a:lnSpc>
            </a:pPr>
            <a:r>
              <a:rPr lang="es-MX">
                <a:latin typeface="Arial" charset="0"/>
                <a:cs typeface="Arial" charset="0"/>
              </a:rPr>
              <a:t>Baja ductilidad</a:t>
            </a:r>
          </a:p>
          <a:p>
            <a:pPr algn="just">
              <a:lnSpc>
                <a:spcPct val="90000"/>
              </a:lnSpc>
            </a:pPr>
            <a:endParaRPr lang="es-MX">
              <a:latin typeface="Arial" charset="0"/>
              <a:cs typeface="Arial" charset="0"/>
            </a:endParaRPr>
          </a:p>
          <a:p>
            <a:pPr algn="just">
              <a:lnSpc>
                <a:spcPct val="90000"/>
              </a:lnSpc>
            </a:pPr>
            <a:r>
              <a:rPr lang="es-MX">
                <a:latin typeface="Arial" charset="0"/>
                <a:cs typeface="Arial" charset="0"/>
              </a:rPr>
              <a:t>Desarrollo del anclaje.</a:t>
            </a:r>
          </a:p>
          <a:p>
            <a:pPr algn="just">
              <a:lnSpc>
                <a:spcPct val="90000"/>
              </a:lnSpc>
            </a:pPr>
            <a:endParaRPr lang="es-MX">
              <a:latin typeface="Arial" charset="0"/>
              <a:cs typeface="Arial" charset="0"/>
            </a:endParaRPr>
          </a:p>
          <a:p>
            <a:pPr algn="just">
              <a:lnSpc>
                <a:spcPct val="90000"/>
              </a:lnSpc>
            </a:pPr>
            <a:r>
              <a:rPr lang="es-MX">
                <a:latin typeface="Arial" charset="0"/>
                <a:cs typeface="Arial" charset="0"/>
              </a:rPr>
              <a:t>Criterio de refuerzo mínimo</a:t>
            </a:r>
            <a:endParaRPr lang="es-MX" i="1">
              <a:cs typeface="Times New Roman" pitchFamily="18" charset="0"/>
            </a:endParaRPr>
          </a:p>
          <a:p>
            <a:pPr>
              <a:lnSpc>
                <a:spcPct val="90000"/>
              </a:lnSpc>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59">
                                            <p:txEl>
                                              <p:pRg st="1" end="1"/>
                                            </p:txEl>
                                          </p:spTgt>
                                        </p:tgtEl>
                                        <p:attrNameLst>
                                          <p:attrName>style.visibility</p:attrName>
                                        </p:attrNameLst>
                                      </p:cBhvr>
                                      <p:to>
                                        <p:strVal val="visible"/>
                                      </p:to>
                                    </p:set>
                                    <p:anim calcmode="lin" valueType="num">
                                      <p:cBhvr additive="base">
                                        <p:cTn id="7" dur="500" fill="hold"/>
                                        <p:tgtEl>
                                          <p:spTgt spid="9625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62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6259">
                                            <p:txEl>
                                              <p:pRg st="3" end="3"/>
                                            </p:txEl>
                                          </p:spTgt>
                                        </p:tgtEl>
                                        <p:attrNameLst>
                                          <p:attrName>style.visibility</p:attrName>
                                        </p:attrNameLst>
                                      </p:cBhvr>
                                      <p:to>
                                        <p:strVal val="visible"/>
                                      </p:to>
                                    </p:set>
                                    <p:anim calcmode="lin" valueType="num">
                                      <p:cBhvr additive="base">
                                        <p:cTn id="13" dur="500" fill="hold"/>
                                        <p:tgtEl>
                                          <p:spTgt spid="9625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62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6259">
                                            <p:txEl>
                                              <p:pRg st="5" end="5"/>
                                            </p:txEl>
                                          </p:spTgt>
                                        </p:tgtEl>
                                        <p:attrNameLst>
                                          <p:attrName>style.visibility</p:attrName>
                                        </p:attrNameLst>
                                      </p:cBhvr>
                                      <p:to>
                                        <p:strVal val="visible"/>
                                      </p:to>
                                    </p:set>
                                    <p:anim calcmode="lin" valueType="num">
                                      <p:cBhvr additive="base">
                                        <p:cTn id="19" dur="500" fill="hold"/>
                                        <p:tgtEl>
                                          <p:spTgt spid="96259">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625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6259">
                                            <p:txEl>
                                              <p:pRg st="7" end="7"/>
                                            </p:txEl>
                                          </p:spTgt>
                                        </p:tgtEl>
                                        <p:attrNameLst>
                                          <p:attrName>style.visibility</p:attrName>
                                        </p:attrNameLst>
                                      </p:cBhvr>
                                      <p:to>
                                        <p:strVal val="visible"/>
                                      </p:to>
                                    </p:set>
                                    <p:anim calcmode="lin" valueType="num">
                                      <p:cBhvr additive="base">
                                        <p:cTn id="25" dur="500" fill="hold"/>
                                        <p:tgtEl>
                                          <p:spTgt spid="96259">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6259">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s-MX" sz="4000" b="1">
                <a:latin typeface="Arial" charset="0"/>
                <a:cs typeface="Arial" charset="0"/>
              </a:rPr>
              <a:t>Guías de Diseño de Reforzamiento Estructural</a:t>
            </a:r>
            <a:endParaRPr lang="es-ES" sz="4000" b="1">
              <a:latin typeface="Arial" charset="0"/>
              <a:cs typeface="Arial" charset="0"/>
            </a:endParaRPr>
          </a:p>
        </p:txBody>
      </p:sp>
      <p:sp>
        <p:nvSpPr>
          <p:cNvPr id="97283" name="Rectangle 3"/>
          <p:cNvSpPr>
            <a:spLocks noGrp="1" noChangeArrowheads="1"/>
          </p:cNvSpPr>
          <p:nvPr>
            <p:ph type="body" idx="1"/>
          </p:nvPr>
        </p:nvSpPr>
        <p:spPr/>
        <p:txBody>
          <a:bodyPr/>
          <a:lstStyle/>
          <a:p>
            <a:pPr algn="just"/>
            <a:r>
              <a:rPr lang="es-MX" b="1">
                <a:latin typeface="Arial" charset="0"/>
                <a:cs typeface="Arial" charset="0"/>
              </a:rPr>
              <a:t>Normas de Diseño Comerciales</a:t>
            </a:r>
            <a:endParaRPr lang="es-MX" i="1">
              <a:cs typeface="Times New Roman" pitchFamily="18" charset="0"/>
            </a:endParaRPr>
          </a:p>
          <a:p>
            <a:pPr algn="just"/>
            <a:r>
              <a:rPr lang="es-MX">
                <a:latin typeface="Arial" charset="0"/>
                <a:cs typeface="Arial" charset="0"/>
              </a:rPr>
              <a:t>E</a:t>
            </a:r>
            <a:r>
              <a:rPr lang="es-ES">
                <a:latin typeface="Arial" charset="0"/>
                <a:cs typeface="Arial" charset="0"/>
              </a:rPr>
              <a:t>mpresas internacionales, fabricantes de las </a:t>
            </a:r>
            <a:r>
              <a:rPr lang="es-MX">
                <a:latin typeface="Arial" charset="0"/>
                <a:cs typeface="Arial" charset="0"/>
              </a:rPr>
              <a:t>FRP</a:t>
            </a:r>
            <a:r>
              <a:rPr lang="es-ES">
                <a:latin typeface="Arial" charset="0"/>
                <a:cs typeface="Arial" charset="0"/>
              </a:rPr>
              <a:t>, basados en sus experiencias, han desarrollado lo que se conoce como guías de diseño comerciales, </a:t>
            </a:r>
            <a:r>
              <a:rPr lang="es-MX">
                <a:latin typeface="Arial" charset="0"/>
                <a:cs typeface="Arial" charset="0"/>
              </a:rPr>
              <a:t>por</a:t>
            </a:r>
            <a:r>
              <a:rPr lang="es-ES">
                <a:latin typeface="Arial" charset="0"/>
                <a:cs typeface="Arial" charset="0"/>
              </a:rPr>
              <a:t> las cuales se </a:t>
            </a:r>
            <a:r>
              <a:rPr lang="es-MX">
                <a:latin typeface="Arial" charset="0"/>
                <a:cs typeface="Arial" charset="0"/>
              </a:rPr>
              <a:t>rig</a:t>
            </a:r>
            <a:r>
              <a:rPr lang="es-ES">
                <a:latin typeface="Arial" charset="0"/>
                <a:cs typeface="Arial" charset="0"/>
              </a:rPr>
              <a:t>en para elaborar sus productos.</a:t>
            </a:r>
            <a:endParaRPr lang="es-ES">
              <a:cs typeface="Times New Roman" pitchFamily="18" charset="0"/>
            </a:endParaRPr>
          </a:p>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2"/>
                                        </p:tgtEl>
                                        <p:attrNameLst>
                                          <p:attrName>style.visibility</p:attrName>
                                        </p:attrNameLst>
                                      </p:cBhvr>
                                      <p:to>
                                        <p:strVal val="visible"/>
                                      </p:to>
                                    </p:set>
                                    <p:anim calcmode="lin" valueType="num">
                                      <p:cBhvr additive="base">
                                        <p:cTn id="7" dur="500" fill="hold"/>
                                        <p:tgtEl>
                                          <p:spTgt spid="97282"/>
                                        </p:tgtEl>
                                        <p:attrNameLst>
                                          <p:attrName>ppt_x</p:attrName>
                                        </p:attrNameLst>
                                      </p:cBhvr>
                                      <p:tavLst>
                                        <p:tav tm="0">
                                          <p:val>
                                            <p:strVal val="0-#ppt_w/2"/>
                                          </p:val>
                                        </p:tav>
                                        <p:tav tm="100000">
                                          <p:val>
                                            <p:strVal val="#ppt_x"/>
                                          </p:val>
                                        </p:tav>
                                      </p:tavLst>
                                    </p:anim>
                                    <p:anim calcmode="lin" valueType="num">
                                      <p:cBhvr additive="base">
                                        <p:cTn id="8" dur="500" fill="hold"/>
                                        <p:tgtEl>
                                          <p:spTgt spid="9728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83">
                                            <p:txEl>
                                              <p:pRg st="0" end="0"/>
                                            </p:txEl>
                                          </p:spTgt>
                                        </p:tgtEl>
                                        <p:attrNameLst>
                                          <p:attrName>style.visibility</p:attrName>
                                        </p:attrNameLst>
                                      </p:cBhvr>
                                      <p:to>
                                        <p:strVal val="visible"/>
                                      </p:to>
                                    </p:set>
                                    <p:anim calcmode="lin" valueType="num">
                                      <p:cBhvr additive="base">
                                        <p:cTn id="13"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72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7283">
                                            <p:txEl>
                                              <p:pRg st="1" end="1"/>
                                            </p:txEl>
                                          </p:spTgt>
                                        </p:tgtEl>
                                        <p:attrNameLst>
                                          <p:attrName>style.visibility</p:attrName>
                                        </p:attrNameLst>
                                      </p:cBhvr>
                                      <p:to>
                                        <p:strVal val="visible"/>
                                      </p:to>
                                    </p:set>
                                    <p:anim calcmode="lin" valueType="num">
                                      <p:cBhvr additive="base">
                                        <p:cTn id="19" dur="500" fill="hold"/>
                                        <p:tgtEl>
                                          <p:spTgt spid="9728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728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utoUpdateAnimBg="0"/>
      <p:bldP spid="9728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685800" y="1371600"/>
            <a:ext cx="7772400" cy="4114800"/>
          </a:xfrm>
        </p:spPr>
        <p:txBody>
          <a:bodyPr/>
          <a:lstStyle/>
          <a:p>
            <a:pPr algn="just">
              <a:lnSpc>
                <a:spcPct val="90000"/>
              </a:lnSpc>
            </a:pPr>
            <a:r>
              <a:rPr lang="es-ES" sz="2800">
                <a:latin typeface="Arial" charset="0"/>
                <a:cs typeface="Arial" charset="0"/>
              </a:rPr>
              <a:t>Master Builders Technologies (Degussa – Suiza, E.E.U.U.) con sus productos de la línea MBRACE</a:t>
            </a:r>
            <a:r>
              <a:rPr lang="es-ES" sz="2800" baseline="30000">
                <a:latin typeface="Arial" charset="0"/>
                <a:cs typeface="Arial" charset="0"/>
              </a:rPr>
              <a:t>TM </a:t>
            </a:r>
            <a:endParaRPr lang="es-MX" sz="2800" baseline="30000">
              <a:latin typeface="Arial" charset="0"/>
              <a:cs typeface="Arial" charset="0"/>
            </a:endParaRPr>
          </a:p>
          <a:p>
            <a:pPr algn="just">
              <a:lnSpc>
                <a:spcPct val="90000"/>
              </a:lnSpc>
            </a:pPr>
            <a:endParaRPr lang="es-MX" sz="2800">
              <a:latin typeface="Arial" charset="0"/>
              <a:cs typeface="Arial" charset="0"/>
            </a:endParaRPr>
          </a:p>
          <a:p>
            <a:pPr algn="just">
              <a:lnSpc>
                <a:spcPct val="90000"/>
              </a:lnSpc>
            </a:pPr>
            <a:r>
              <a:rPr lang="es-ES" sz="2800">
                <a:latin typeface="Arial" charset="0"/>
                <a:cs typeface="Arial" charset="0"/>
              </a:rPr>
              <a:t>Francia con su sistema  (Tisú de Fibres de Carbone TFC) de Freyssinet</a:t>
            </a:r>
            <a:r>
              <a:rPr lang="es-MX" sz="2800">
                <a:latin typeface="Arial" charset="0"/>
                <a:cs typeface="Arial" charset="0"/>
              </a:rPr>
              <a:t> </a:t>
            </a:r>
          </a:p>
          <a:p>
            <a:pPr algn="just">
              <a:lnSpc>
                <a:spcPct val="90000"/>
              </a:lnSpc>
            </a:pPr>
            <a:endParaRPr lang="es-MX" sz="2800">
              <a:latin typeface="Arial" charset="0"/>
              <a:cs typeface="Arial" charset="0"/>
            </a:endParaRPr>
          </a:p>
          <a:p>
            <a:pPr algn="just">
              <a:lnSpc>
                <a:spcPct val="90000"/>
              </a:lnSpc>
            </a:pPr>
            <a:r>
              <a:rPr lang="es-MX" sz="2800">
                <a:latin typeface="Arial" charset="0"/>
                <a:cs typeface="Arial" charset="0"/>
              </a:rPr>
              <a:t>D</a:t>
            </a:r>
            <a:r>
              <a:rPr lang="es-ES" sz="2800">
                <a:latin typeface="Arial" charset="0"/>
                <a:cs typeface="Arial" charset="0"/>
              </a:rPr>
              <a:t>iversas empresas de Alemania (DGW) , Suiza  y el Reino Unido.  </a:t>
            </a:r>
            <a:endParaRPr lang="es-ES" sz="2800">
              <a:cs typeface="Times New Roman" pitchFamily="18" charset="0"/>
            </a:endParaRPr>
          </a:p>
          <a:p>
            <a:pPr>
              <a:lnSpc>
                <a:spcPct val="90000"/>
              </a:lnSpc>
            </a:pP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307">
                                            <p:txEl>
                                              <p:pRg st="2" end="2"/>
                                            </p:txEl>
                                          </p:spTgt>
                                        </p:tgtEl>
                                        <p:attrNameLst>
                                          <p:attrName>style.visibility</p:attrName>
                                        </p:attrNameLst>
                                      </p:cBhvr>
                                      <p:to>
                                        <p:strVal val="visible"/>
                                      </p:to>
                                    </p:set>
                                    <p:anim calcmode="lin" valueType="num">
                                      <p:cBhvr additive="base">
                                        <p:cTn id="13" dur="500" fill="hold"/>
                                        <p:tgtEl>
                                          <p:spTgt spid="983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830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8307">
                                            <p:txEl>
                                              <p:pRg st="4" end="4"/>
                                            </p:txEl>
                                          </p:spTgt>
                                        </p:tgtEl>
                                        <p:attrNameLst>
                                          <p:attrName>style.visibility</p:attrName>
                                        </p:attrNameLst>
                                      </p:cBhvr>
                                      <p:to>
                                        <p:strVal val="visible"/>
                                      </p:to>
                                    </p:set>
                                    <p:anim calcmode="lin" valueType="num">
                                      <p:cBhvr additive="base">
                                        <p:cTn id="19" dur="500" fill="hold"/>
                                        <p:tgtEl>
                                          <p:spTgt spid="9830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830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endParaRPr lang="es-ES"/>
          </a:p>
        </p:txBody>
      </p:sp>
      <p:sp>
        <p:nvSpPr>
          <p:cNvPr id="100355" name="Rectangle 3"/>
          <p:cNvSpPr>
            <a:spLocks noGrp="1" noChangeArrowheads="1"/>
          </p:cNvSpPr>
          <p:nvPr>
            <p:ph type="body" idx="1"/>
          </p:nvPr>
        </p:nvSpPr>
        <p:spPr/>
        <p:txBody>
          <a:bodyPr/>
          <a:lstStyle/>
          <a:p>
            <a:pPr algn="just"/>
            <a:r>
              <a:rPr lang="es-ES">
                <a:latin typeface="Arial" charset="0"/>
                <a:cs typeface="Arial" charset="0"/>
              </a:rPr>
              <a:t>Asimismo SIKA</a:t>
            </a:r>
            <a:r>
              <a:rPr lang="es-ES" baseline="30000">
                <a:latin typeface="Arial" charset="0"/>
                <a:cs typeface="Arial" charset="0"/>
              </a:rPr>
              <a:t>TM</a:t>
            </a:r>
            <a:r>
              <a:rPr lang="es-ES">
                <a:latin typeface="Arial" charset="0"/>
                <a:cs typeface="Arial" charset="0"/>
              </a:rPr>
              <a:t> Internacional, que ha desarrollado sus productos : SIKA CARBODUR, SIKA WRAP (para reforzamiento a corte), SIKA LEOBA CARBODUR, tiene su propia guía, la cual es detallada en sus principales  puntos a continuación : </a:t>
            </a:r>
            <a:endParaRPr lang="es-ES">
              <a:cs typeface="Times New Roman" pitchFamily="18" charset="0"/>
            </a:endParaRPr>
          </a:p>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 fill="hold"/>
                                        <p:tgtEl>
                                          <p:spTgt spid="100354"/>
                                        </p:tgtEl>
                                        <p:attrNameLst>
                                          <p:attrName>ppt_x</p:attrName>
                                        </p:attrNameLst>
                                      </p:cBhvr>
                                      <p:tavLst>
                                        <p:tav tm="0">
                                          <p:val>
                                            <p:strVal val="0-#ppt_w/2"/>
                                          </p:val>
                                        </p:tav>
                                        <p:tav tm="100000">
                                          <p:val>
                                            <p:strVal val="#ppt_x"/>
                                          </p:val>
                                        </p:tav>
                                      </p:tavLst>
                                    </p:anim>
                                    <p:anim calcmode="lin" valueType="num">
                                      <p:cBhvr additive="base">
                                        <p:cTn id="8" dur="500" fill="hold"/>
                                        <p:tgtEl>
                                          <p:spTgt spid="1003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55">
                                            <p:txEl>
                                              <p:pRg st="0" end="0"/>
                                            </p:txEl>
                                          </p:spTgt>
                                        </p:tgtEl>
                                        <p:attrNameLst>
                                          <p:attrName>style.visibility</p:attrName>
                                        </p:attrNameLst>
                                      </p:cBhvr>
                                      <p:to>
                                        <p:strVal val="visible"/>
                                      </p:to>
                                    </p:set>
                                    <p:anim calcmode="lin" valueType="num">
                                      <p:cBhvr additive="base">
                                        <p:cTn id="13"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035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p:bldP spid="10035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685800" y="762000"/>
            <a:ext cx="7772400" cy="5334000"/>
          </a:xfrm>
        </p:spPr>
        <p:txBody>
          <a:bodyPr/>
          <a:lstStyle/>
          <a:p>
            <a:pPr algn="just">
              <a:lnSpc>
                <a:spcPct val="90000"/>
              </a:lnSpc>
            </a:pPr>
            <a:r>
              <a:rPr lang="es-MX" sz="2800" b="1">
                <a:latin typeface="Arial" charset="0"/>
                <a:cs typeface="Arial" charset="0"/>
              </a:rPr>
              <a:t>Desarrollo de Norma Sika Carbodur:</a:t>
            </a:r>
            <a:endParaRPr lang="es-MX" sz="2800" i="1">
              <a:cs typeface="Times New Roman" pitchFamily="18" charset="0"/>
            </a:endParaRPr>
          </a:p>
          <a:p>
            <a:pPr>
              <a:lnSpc>
                <a:spcPct val="90000"/>
              </a:lnSpc>
              <a:buFontTx/>
              <a:buNone/>
            </a:pPr>
            <a:endParaRPr lang="es-MX" sz="2800">
              <a:latin typeface="Arial" charset="0"/>
              <a:cs typeface="Arial" charset="0"/>
            </a:endParaRPr>
          </a:p>
          <a:p>
            <a:pPr>
              <a:lnSpc>
                <a:spcPct val="90000"/>
              </a:lnSpc>
            </a:pPr>
            <a:r>
              <a:rPr lang="es-ES" sz="2800">
                <a:latin typeface="Arial" charset="0"/>
                <a:cs typeface="Arial" charset="0"/>
              </a:rPr>
              <a:t>Para elementos con reforzamiento CFRP a flexión, se debe cumplir lo siguiente: </a:t>
            </a:r>
            <a:endParaRPr lang="es-ES" sz="2800">
              <a:cs typeface="Times New Roman" pitchFamily="18" charset="0"/>
            </a:endParaRPr>
          </a:p>
          <a:p>
            <a:pPr>
              <a:lnSpc>
                <a:spcPct val="90000"/>
              </a:lnSpc>
            </a:pPr>
            <a:endParaRPr lang="es-MX" sz="2800" b="1">
              <a:latin typeface="Arial" charset="0"/>
              <a:cs typeface="Times New Roman" pitchFamily="18" charset="0"/>
              <a:sym typeface="Symbol" pitchFamily="18" charset="2"/>
            </a:endParaRPr>
          </a:p>
          <a:p>
            <a:pPr>
              <a:lnSpc>
                <a:spcPct val="90000"/>
              </a:lnSpc>
              <a:buFontTx/>
              <a:buNone/>
            </a:pPr>
            <a:r>
              <a:rPr lang="es-MX" sz="2800" b="1">
                <a:latin typeface="Arial" charset="0"/>
                <a:cs typeface="Times New Roman" pitchFamily="18" charset="0"/>
                <a:sym typeface="Symbol" pitchFamily="18" charset="2"/>
              </a:rPr>
              <a:t>		</a:t>
            </a:r>
            <a:r>
              <a:rPr lang="es-ES" sz="2800" b="1">
                <a:latin typeface="Arial" charset="0"/>
                <a:cs typeface="Times New Roman" pitchFamily="18" charset="0"/>
                <a:sym typeface="Symbol" pitchFamily="18" charset="2"/>
              </a:rPr>
              <a:t></a:t>
            </a:r>
            <a:r>
              <a:rPr lang="es-ES" sz="2800" b="1">
                <a:latin typeface="Arial" charset="0"/>
                <a:cs typeface="Arial" charset="0"/>
              </a:rPr>
              <a:t> * resistencia nominal </a:t>
            </a:r>
            <a:r>
              <a:rPr lang="es-ES" sz="2800" b="1">
                <a:latin typeface="Arial" charset="0"/>
                <a:cs typeface="Times New Roman" pitchFamily="18" charset="0"/>
                <a:sym typeface="Symbol" pitchFamily="18" charset="2"/>
              </a:rPr>
              <a:t></a:t>
            </a:r>
            <a:r>
              <a:rPr lang="es-ES" sz="2800" b="1">
                <a:latin typeface="Arial" charset="0"/>
                <a:cs typeface="Arial" charset="0"/>
              </a:rPr>
              <a:t>= resistencia </a:t>
            </a:r>
            <a:r>
              <a:rPr lang="es-MX" sz="2800" b="1">
                <a:latin typeface="Arial" charset="0"/>
                <a:cs typeface="Arial" charset="0"/>
              </a:rPr>
              <a:t>	</a:t>
            </a:r>
            <a:r>
              <a:rPr lang="es-ES" sz="2800" b="1">
                <a:latin typeface="Arial" charset="0"/>
                <a:cs typeface="Arial" charset="0"/>
              </a:rPr>
              <a:t>requerida</a:t>
            </a:r>
            <a:r>
              <a:rPr lang="es-ES" sz="2800">
                <a:latin typeface="Arial" charset="0"/>
                <a:cs typeface="Arial" charset="0"/>
              </a:rPr>
              <a:t> </a:t>
            </a:r>
            <a:endParaRPr lang="es-ES" sz="2800">
              <a:cs typeface="Times New Roman" pitchFamily="18" charset="0"/>
            </a:endParaRPr>
          </a:p>
          <a:p>
            <a:pPr algn="just">
              <a:lnSpc>
                <a:spcPct val="90000"/>
              </a:lnSpc>
            </a:pPr>
            <a:endParaRPr lang="es-MX" sz="2800">
              <a:latin typeface="Arial" charset="0"/>
              <a:cs typeface="Arial" charset="0"/>
            </a:endParaRPr>
          </a:p>
          <a:p>
            <a:pPr algn="just">
              <a:lnSpc>
                <a:spcPct val="90000"/>
              </a:lnSpc>
            </a:pPr>
            <a:r>
              <a:rPr lang="es-ES" sz="2800">
                <a:latin typeface="Arial" charset="0"/>
                <a:cs typeface="Arial" charset="0"/>
              </a:rPr>
              <a:t>Es importante aclarar que el comportamiento de los CFRP es casi lineal - elástico (ductilidad o deformación plástica de reserva casi nula en zonas de tracción).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 calcmode="lin" valueType="num">
                                      <p:cBhvr additive="base">
                                        <p:cTn id="7" dur="500" fill="hold"/>
                                        <p:tgtEl>
                                          <p:spTgt spid="1013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137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1379">
                                            <p:txEl>
                                              <p:pRg st="2" end="2"/>
                                            </p:txEl>
                                          </p:spTgt>
                                        </p:tgtEl>
                                        <p:attrNameLst>
                                          <p:attrName>style.visibility</p:attrName>
                                        </p:attrNameLst>
                                      </p:cBhvr>
                                      <p:to>
                                        <p:strVal val="visible"/>
                                      </p:to>
                                    </p:set>
                                    <p:anim calcmode="lin" valueType="num">
                                      <p:cBhvr additive="base">
                                        <p:cTn id="13" dur="500" fill="hold"/>
                                        <p:tgtEl>
                                          <p:spTgt spid="10137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137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1379">
                                            <p:txEl>
                                              <p:pRg st="4" end="4"/>
                                            </p:txEl>
                                          </p:spTgt>
                                        </p:tgtEl>
                                        <p:attrNameLst>
                                          <p:attrName>style.visibility</p:attrName>
                                        </p:attrNameLst>
                                      </p:cBhvr>
                                      <p:to>
                                        <p:strVal val="visible"/>
                                      </p:to>
                                    </p:set>
                                    <p:anim calcmode="lin" valueType="num">
                                      <p:cBhvr additive="base">
                                        <p:cTn id="19" dur="500" fill="hold"/>
                                        <p:tgtEl>
                                          <p:spTgt spid="10137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137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1379">
                                            <p:txEl>
                                              <p:pRg st="6" end="6"/>
                                            </p:txEl>
                                          </p:spTgt>
                                        </p:tgtEl>
                                        <p:attrNameLst>
                                          <p:attrName>style.visibility</p:attrName>
                                        </p:attrNameLst>
                                      </p:cBhvr>
                                      <p:to>
                                        <p:strVal val="visible"/>
                                      </p:to>
                                    </p:set>
                                    <p:anim calcmode="lin" valueType="num">
                                      <p:cBhvr additive="base">
                                        <p:cTn id="25" dur="500" fill="hold"/>
                                        <p:tgtEl>
                                          <p:spTgt spid="101379">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137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685800" y="685800"/>
            <a:ext cx="7772400" cy="5791200"/>
          </a:xfrm>
        </p:spPr>
        <p:txBody>
          <a:bodyPr/>
          <a:lstStyle/>
          <a:p>
            <a:pPr algn="just">
              <a:lnSpc>
                <a:spcPct val="90000"/>
              </a:lnSpc>
            </a:pPr>
            <a:r>
              <a:rPr lang="es-ES" sz="2800">
                <a:latin typeface="Arial" charset="0"/>
                <a:cs typeface="Arial" charset="0"/>
              </a:rPr>
              <a:t>En el cálculo de la capacidad o resistencia, deben ser tenidos en cuenta las siguientes consideracione</a:t>
            </a:r>
            <a:r>
              <a:rPr lang="es-ES_tradnl" sz="2800">
                <a:latin typeface="Arial" charset="0"/>
                <a:cs typeface="Arial" charset="0"/>
              </a:rPr>
              <a:t>s:</a:t>
            </a:r>
          </a:p>
          <a:p>
            <a:pPr algn="just">
              <a:lnSpc>
                <a:spcPct val="90000"/>
              </a:lnSpc>
              <a:buFontTx/>
              <a:buNone/>
            </a:pPr>
            <a:endParaRPr lang="es-MX" sz="2800">
              <a:latin typeface="Arial" charset="0"/>
              <a:cs typeface="Arial" charset="0"/>
            </a:endParaRPr>
          </a:p>
          <a:p>
            <a:pPr algn="just">
              <a:lnSpc>
                <a:spcPct val="90000"/>
              </a:lnSpc>
            </a:pPr>
            <a:r>
              <a:rPr lang="es-ES" sz="2800">
                <a:latin typeface="Arial" charset="0"/>
                <a:cs typeface="Arial" charset="0"/>
              </a:rPr>
              <a:t>Deformaciones de todos los materiales </a:t>
            </a:r>
            <a:endParaRPr lang="es-ES_tradnl" sz="2800">
              <a:latin typeface="Arial" charset="0"/>
              <a:cs typeface="Arial" charset="0"/>
            </a:endParaRPr>
          </a:p>
          <a:p>
            <a:pPr algn="just">
              <a:lnSpc>
                <a:spcPct val="90000"/>
              </a:lnSpc>
            </a:pPr>
            <a:endParaRPr lang="es-ES_tradnl" sz="2800">
              <a:latin typeface="Arial" charset="0"/>
              <a:cs typeface="Arial" charset="0"/>
            </a:endParaRPr>
          </a:p>
          <a:p>
            <a:pPr algn="just">
              <a:lnSpc>
                <a:spcPct val="90000"/>
              </a:lnSpc>
            </a:pPr>
            <a:r>
              <a:rPr lang="es-MX" sz="2800">
                <a:latin typeface="Arial" charset="0"/>
                <a:cs typeface="Arial" charset="0"/>
              </a:rPr>
              <a:t>P</a:t>
            </a:r>
            <a:r>
              <a:rPr lang="es-ES" sz="2800">
                <a:latin typeface="Arial" charset="0"/>
                <a:cs typeface="Arial" charset="0"/>
              </a:rPr>
              <a:t>osición del eje neutro.</a:t>
            </a:r>
            <a:endParaRPr lang="es-ES" sz="2800">
              <a:cs typeface="Times New Roman" pitchFamily="18" charset="0"/>
            </a:endParaRPr>
          </a:p>
          <a:p>
            <a:pPr algn="just">
              <a:lnSpc>
                <a:spcPct val="90000"/>
              </a:lnSpc>
            </a:pPr>
            <a:endParaRPr lang="es-MX" sz="2800">
              <a:latin typeface="Arial" charset="0"/>
              <a:cs typeface="Arial" charset="0"/>
            </a:endParaRPr>
          </a:p>
          <a:p>
            <a:pPr algn="just">
              <a:lnSpc>
                <a:spcPct val="90000"/>
              </a:lnSpc>
            </a:pPr>
            <a:r>
              <a:rPr lang="es-ES" sz="2800">
                <a:latin typeface="Arial" charset="0"/>
                <a:cs typeface="Arial" charset="0"/>
              </a:rPr>
              <a:t>Deformaciones previas causadas por cargas ANTES de colocar las láminas CFRP</a:t>
            </a:r>
            <a:r>
              <a:rPr lang="es-ES_tradnl" sz="2800">
                <a:latin typeface="Arial" charset="0"/>
                <a:cs typeface="Arial" charset="0"/>
              </a:rPr>
              <a:t>.</a:t>
            </a:r>
          </a:p>
          <a:p>
            <a:pPr algn="just">
              <a:lnSpc>
                <a:spcPct val="90000"/>
              </a:lnSpc>
              <a:buFontTx/>
              <a:buNone/>
            </a:pPr>
            <a:endParaRPr lang="es-MX" sz="2800">
              <a:latin typeface="Arial" charset="0"/>
              <a:cs typeface="Arial" charset="0"/>
            </a:endParaRPr>
          </a:p>
          <a:p>
            <a:pPr algn="just">
              <a:lnSpc>
                <a:spcPct val="90000"/>
              </a:lnSpc>
            </a:pPr>
            <a:r>
              <a:rPr lang="es-ES" sz="2800">
                <a:latin typeface="Arial" charset="0"/>
                <a:cs typeface="Arial" charset="0"/>
              </a:rPr>
              <a:t>El tipo de falla puede ser determinado por el espesor de la lámina. </a:t>
            </a:r>
            <a:endParaRPr lang="es-ES" sz="2800">
              <a:cs typeface="Times New Roman" pitchFamily="18" charset="0"/>
            </a:endParaRPr>
          </a:p>
          <a:p>
            <a:pPr>
              <a:lnSpc>
                <a:spcPct val="90000"/>
              </a:lnSpc>
            </a:pP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03">
                                            <p:txEl>
                                              <p:pRg st="2" end="2"/>
                                            </p:txEl>
                                          </p:spTgt>
                                        </p:tgtEl>
                                        <p:attrNameLst>
                                          <p:attrName>style.visibility</p:attrName>
                                        </p:attrNameLst>
                                      </p:cBhvr>
                                      <p:to>
                                        <p:strVal val="visible"/>
                                      </p:to>
                                    </p:set>
                                    <p:anim calcmode="lin" valueType="num">
                                      <p:cBhvr additive="base">
                                        <p:cTn id="13" dur="500" fill="hold"/>
                                        <p:tgtEl>
                                          <p:spTgt spid="1024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0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03">
                                            <p:txEl>
                                              <p:pRg st="4" end="4"/>
                                            </p:txEl>
                                          </p:spTgt>
                                        </p:tgtEl>
                                        <p:attrNameLst>
                                          <p:attrName>style.visibility</p:attrName>
                                        </p:attrNameLst>
                                      </p:cBhvr>
                                      <p:to>
                                        <p:strVal val="visible"/>
                                      </p:to>
                                    </p:set>
                                    <p:anim calcmode="lin" valueType="num">
                                      <p:cBhvr additive="base">
                                        <p:cTn id="19" dur="500" fill="hold"/>
                                        <p:tgtEl>
                                          <p:spTgt spid="10240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0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03">
                                            <p:txEl>
                                              <p:pRg st="6" end="6"/>
                                            </p:txEl>
                                          </p:spTgt>
                                        </p:tgtEl>
                                        <p:attrNameLst>
                                          <p:attrName>style.visibility</p:attrName>
                                        </p:attrNameLst>
                                      </p:cBhvr>
                                      <p:to>
                                        <p:strVal val="visible"/>
                                      </p:to>
                                    </p:set>
                                    <p:anim calcmode="lin" valueType="num">
                                      <p:cBhvr additive="base">
                                        <p:cTn id="25" dur="500" fill="hold"/>
                                        <p:tgtEl>
                                          <p:spTgt spid="10240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0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03">
                                            <p:txEl>
                                              <p:pRg st="8" end="8"/>
                                            </p:txEl>
                                          </p:spTgt>
                                        </p:tgtEl>
                                        <p:attrNameLst>
                                          <p:attrName>style.visibility</p:attrName>
                                        </p:attrNameLst>
                                      </p:cBhvr>
                                      <p:to>
                                        <p:strVal val="visible"/>
                                      </p:to>
                                    </p:set>
                                    <p:anim calcmode="lin" valueType="num">
                                      <p:cBhvr additive="base">
                                        <p:cTn id="31" dur="500" fill="hold"/>
                                        <p:tgtEl>
                                          <p:spTgt spid="10240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03">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5475" name="Rectangle 1027"/>
          <p:cNvSpPr>
            <a:spLocks noGrp="1" noChangeArrowheads="1"/>
          </p:cNvSpPr>
          <p:nvPr>
            <p:ph type="body" idx="1"/>
          </p:nvPr>
        </p:nvSpPr>
        <p:spPr>
          <a:xfrm>
            <a:off x="685800" y="1143000"/>
            <a:ext cx="7772400" cy="4953000"/>
          </a:xfrm>
        </p:spPr>
        <p:txBody>
          <a:bodyPr/>
          <a:lstStyle/>
          <a:p>
            <a:pPr algn="just">
              <a:lnSpc>
                <a:spcPct val="90000"/>
              </a:lnSpc>
            </a:pPr>
            <a:r>
              <a:rPr lang="es-MX" sz="2800">
                <a:latin typeface="Arial" charset="0"/>
                <a:cs typeface="Arial" charset="0"/>
              </a:rPr>
              <a:t>E</a:t>
            </a:r>
            <a:r>
              <a:rPr lang="es-ES" sz="2800">
                <a:latin typeface="Arial" charset="0"/>
                <a:cs typeface="Arial" charset="0"/>
              </a:rPr>
              <a:t>tapa final del chequeo  de la capacidad a flexión o estado límite de resistencia</a:t>
            </a:r>
            <a:r>
              <a:rPr lang="es-MX" sz="2800">
                <a:latin typeface="Arial" charset="0"/>
                <a:cs typeface="Arial" charset="0"/>
              </a:rPr>
              <a:t>:</a:t>
            </a:r>
            <a:r>
              <a:rPr lang="es-ES" sz="2800">
                <a:latin typeface="Arial" charset="0"/>
                <a:cs typeface="Arial" charset="0"/>
              </a:rPr>
              <a:t> </a:t>
            </a:r>
            <a:r>
              <a:rPr lang="es-MX" sz="2800">
                <a:latin typeface="Arial" charset="0"/>
                <a:cs typeface="Arial" charset="0"/>
              </a:rPr>
              <a:t>S</a:t>
            </a:r>
            <a:r>
              <a:rPr lang="es-ES" sz="2800">
                <a:latin typeface="Arial" charset="0"/>
                <a:cs typeface="Arial" charset="0"/>
              </a:rPr>
              <a:t>e </a:t>
            </a:r>
            <a:r>
              <a:rPr lang="es-MX" sz="2800">
                <a:latin typeface="Arial" charset="0"/>
                <a:cs typeface="Arial" charset="0"/>
              </a:rPr>
              <a:t>c</a:t>
            </a:r>
            <a:r>
              <a:rPr lang="es-ES" sz="2800">
                <a:latin typeface="Arial" charset="0"/>
                <a:cs typeface="Arial" charset="0"/>
              </a:rPr>
              <a:t>ompara la resistencia de diseño del elemento reforzado con la resistencia requerida en términos de momento:</a:t>
            </a:r>
          </a:p>
          <a:p>
            <a:pPr>
              <a:lnSpc>
                <a:spcPct val="90000"/>
              </a:lnSpc>
              <a:buFontTx/>
              <a:buNone/>
            </a:pPr>
            <a:r>
              <a:rPr lang="es-MX" sz="2800" b="1">
                <a:latin typeface="Arial" charset="0"/>
                <a:cs typeface="Times New Roman" pitchFamily="18" charset="0"/>
                <a:sym typeface="Symbol" pitchFamily="18" charset="2"/>
              </a:rPr>
              <a:t>		</a:t>
            </a:r>
          </a:p>
          <a:p>
            <a:pPr>
              <a:lnSpc>
                <a:spcPct val="90000"/>
              </a:lnSpc>
              <a:buFontTx/>
              <a:buNone/>
            </a:pPr>
            <a:r>
              <a:rPr lang="es-MX" sz="2800" b="1">
                <a:latin typeface="Arial" charset="0"/>
                <a:cs typeface="Times New Roman" pitchFamily="18" charset="0"/>
                <a:sym typeface="Symbol" pitchFamily="18" charset="2"/>
              </a:rPr>
              <a:t>		</a:t>
            </a:r>
            <a:r>
              <a:rPr lang="es-ES" sz="2800" b="1">
                <a:latin typeface="Arial" charset="0"/>
                <a:cs typeface="Times New Roman" pitchFamily="18" charset="0"/>
                <a:sym typeface="Symbol" pitchFamily="18" charset="2"/>
              </a:rPr>
              <a:t></a:t>
            </a:r>
            <a:r>
              <a:rPr lang="es-ES" sz="2800" b="1">
                <a:latin typeface="Arial" charset="0"/>
                <a:cs typeface="Arial" charset="0"/>
              </a:rPr>
              <a:t> Mn &gt;= 1.4 M</a:t>
            </a:r>
            <a:r>
              <a:rPr lang="es-ES" sz="2800" b="1" baseline="-30000">
                <a:latin typeface="Arial" charset="0"/>
                <a:cs typeface="Arial" charset="0"/>
              </a:rPr>
              <a:t>D</a:t>
            </a:r>
            <a:r>
              <a:rPr lang="es-ES" sz="2800" b="1">
                <a:latin typeface="Arial" charset="0"/>
                <a:cs typeface="Arial" charset="0"/>
              </a:rPr>
              <a:t>+ 1.7 M</a:t>
            </a:r>
            <a:r>
              <a:rPr lang="es-ES" sz="2800" b="1" baseline="-30000">
                <a:latin typeface="Arial" charset="0"/>
                <a:cs typeface="Arial" charset="0"/>
              </a:rPr>
              <a:t>L</a:t>
            </a:r>
            <a:endParaRPr lang="es-ES" sz="2800">
              <a:cs typeface="Times New Roman" pitchFamily="18" charset="0"/>
            </a:endParaRPr>
          </a:p>
          <a:p>
            <a:pPr>
              <a:lnSpc>
                <a:spcPct val="90000"/>
              </a:lnSpc>
              <a:buFontTx/>
              <a:buNone/>
            </a:pPr>
            <a:r>
              <a:rPr lang="es-MX" sz="2800" b="1">
                <a:latin typeface="Arial" charset="0"/>
                <a:cs typeface="Times New Roman" pitchFamily="18" charset="0"/>
                <a:sym typeface="Symbol" pitchFamily="18" charset="2"/>
              </a:rPr>
              <a:t>		</a:t>
            </a:r>
            <a:r>
              <a:rPr lang="es-ES" sz="2800" b="1">
                <a:latin typeface="Arial" charset="0"/>
                <a:cs typeface="Times New Roman" pitchFamily="18" charset="0"/>
                <a:sym typeface="Symbol" pitchFamily="18" charset="2"/>
              </a:rPr>
              <a:t></a:t>
            </a:r>
            <a:r>
              <a:rPr lang="es-ES" sz="2800" b="1">
                <a:latin typeface="Arial" charset="0"/>
                <a:cs typeface="Arial" charset="0"/>
              </a:rPr>
              <a:t> = 0.85</a:t>
            </a:r>
            <a:r>
              <a:rPr lang="es-ES" sz="2800">
                <a:latin typeface="Arial" charset="0"/>
                <a:cs typeface="Arial" charset="0"/>
              </a:rPr>
              <a:t> </a:t>
            </a:r>
            <a:endParaRPr lang="es-ES" sz="2800">
              <a:cs typeface="Times New Roman" pitchFamily="18" charset="0"/>
            </a:endParaRPr>
          </a:p>
          <a:p>
            <a:pPr>
              <a:lnSpc>
                <a:spcPct val="90000"/>
              </a:lnSpc>
            </a:pPr>
            <a:endParaRPr lang="es-MX" sz="2800">
              <a:latin typeface="Arial" charset="0"/>
              <a:cs typeface="Times New Roman" pitchFamily="18" charset="0"/>
              <a:sym typeface="Symbol" pitchFamily="18" charset="2"/>
            </a:endParaRPr>
          </a:p>
          <a:p>
            <a:pPr algn="just">
              <a:lnSpc>
                <a:spcPct val="90000"/>
              </a:lnSpc>
            </a:pPr>
            <a:r>
              <a:rPr lang="es-ES" sz="2800">
                <a:latin typeface="Arial" charset="0"/>
                <a:cs typeface="Times New Roman" pitchFamily="18" charset="0"/>
                <a:sym typeface="Symbol" pitchFamily="18" charset="2"/>
              </a:rPr>
              <a:t></a:t>
            </a:r>
            <a:r>
              <a:rPr lang="es-MX" sz="2800">
                <a:latin typeface="Arial" charset="0"/>
                <a:cs typeface="Arial" charset="0"/>
              </a:rPr>
              <a:t> es </a:t>
            </a:r>
            <a:r>
              <a:rPr lang="es-ES" sz="2800">
                <a:latin typeface="Arial" charset="0"/>
                <a:cs typeface="Arial" charset="0"/>
              </a:rPr>
              <a:t>menor que el usado para la flexión convencional diseñado con varillas de acero</a:t>
            </a:r>
            <a:r>
              <a:rPr lang="es-MX" sz="2800">
                <a:latin typeface="Arial" charset="0"/>
                <a:cs typeface="Arial" charset="0"/>
              </a:rPr>
              <a:t>.</a:t>
            </a:r>
            <a:endParaRPr lang="es-ES" sz="28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additive="base">
                                        <p:cTn id="7" dur="500" fill="hold"/>
                                        <p:tgtEl>
                                          <p:spTgt spid="1054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4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5475">
                                            <p:txEl>
                                              <p:pRg st="1" end="1"/>
                                            </p:txEl>
                                          </p:spTgt>
                                        </p:tgtEl>
                                        <p:attrNameLst>
                                          <p:attrName>style.visibility</p:attrName>
                                        </p:attrNameLst>
                                      </p:cBhvr>
                                      <p:to>
                                        <p:strVal val="visible"/>
                                      </p:to>
                                    </p:set>
                                    <p:anim calcmode="lin" valueType="num">
                                      <p:cBhvr additive="base">
                                        <p:cTn id="13" dur="500" fill="hold"/>
                                        <p:tgtEl>
                                          <p:spTgt spid="1054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54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5475">
                                            <p:txEl>
                                              <p:pRg st="2" end="2"/>
                                            </p:txEl>
                                          </p:spTgt>
                                        </p:tgtEl>
                                        <p:attrNameLst>
                                          <p:attrName>style.visibility</p:attrName>
                                        </p:attrNameLst>
                                      </p:cBhvr>
                                      <p:to>
                                        <p:strVal val="visible"/>
                                      </p:to>
                                    </p:set>
                                    <p:anim calcmode="lin" valueType="num">
                                      <p:cBhvr additive="base">
                                        <p:cTn id="19" dur="500" fill="hold"/>
                                        <p:tgtEl>
                                          <p:spTgt spid="1054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54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5475">
                                            <p:txEl>
                                              <p:pRg st="3" end="3"/>
                                            </p:txEl>
                                          </p:spTgt>
                                        </p:tgtEl>
                                        <p:attrNameLst>
                                          <p:attrName>style.visibility</p:attrName>
                                        </p:attrNameLst>
                                      </p:cBhvr>
                                      <p:to>
                                        <p:strVal val="visible"/>
                                      </p:to>
                                    </p:set>
                                    <p:anim calcmode="lin" valueType="num">
                                      <p:cBhvr additive="base">
                                        <p:cTn id="25" dur="500" fill="hold"/>
                                        <p:tgtEl>
                                          <p:spTgt spid="1054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547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5475">
                                            <p:txEl>
                                              <p:pRg st="5" end="5"/>
                                            </p:txEl>
                                          </p:spTgt>
                                        </p:tgtEl>
                                        <p:attrNameLst>
                                          <p:attrName>style.visibility</p:attrName>
                                        </p:attrNameLst>
                                      </p:cBhvr>
                                      <p:to>
                                        <p:strVal val="visible"/>
                                      </p:to>
                                    </p:set>
                                    <p:anim calcmode="lin" valueType="num">
                                      <p:cBhvr additive="base">
                                        <p:cTn id="31" dur="500" fill="hold"/>
                                        <p:tgtEl>
                                          <p:spTgt spid="10547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547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848600" cy="838200"/>
          </a:xfrm>
        </p:spPr>
        <p:txBody>
          <a:bodyPr/>
          <a:lstStyle/>
          <a:p>
            <a:r>
              <a:rPr lang="es-ES" sz="2800" b="1">
                <a:latin typeface="Arial" charset="0"/>
                <a:cs typeface="Arial" charset="0"/>
              </a:rPr>
              <a:t>3.3. Análisis y Evaluación de Deflexiones y Posibles </a:t>
            </a:r>
            <a:r>
              <a:rPr lang="es-ES_tradnl" sz="2800" b="1">
                <a:latin typeface="Arial" charset="0"/>
                <a:cs typeface="Arial" charset="0"/>
              </a:rPr>
              <a:t>N</a:t>
            </a:r>
            <a:r>
              <a:rPr lang="es-ES" sz="2800" b="1">
                <a:latin typeface="Arial" charset="0"/>
                <a:cs typeface="Arial" charset="0"/>
              </a:rPr>
              <a:t>iveles de Presfuerzo</a:t>
            </a:r>
            <a:r>
              <a:rPr lang="es-ES" sz="2800">
                <a:cs typeface="Times New Roman" pitchFamily="18" charset="0"/>
              </a:rPr>
              <a:t/>
            </a:r>
            <a:br>
              <a:rPr lang="es-ES" sz="2800">
                <a:cs typeface="Times New Roman" pitchFamily="18" charset="0"/>
              </a:rPr>
            </a:br>
            <a:endParaRPr lang="es-ES" sz="2800">
              <a:cs typeface="Times New Roman" pitchFamily="18" charset="0"/>
            </a:endParaRPr>
          </a:p>
        </p:txBody>
      </p:sp>
      <p:sp>
        <p:nvSpPr>
          <p:cNvPr id="10243" name="Rectangle 3"/>
          <p:cNvSpPr>
            <a:spLocks noGrp="1" noChangeArrowheads="1"/>
          </p:cNvSpPr>
          <p:nvPr>
            <p:ph type="body" idx="1"/>
          </p:nvPr>
        </p:nvSpPr>
        <p:spPr>
          <a:xfrm>
            <a:off x="762000" y="1371600"/>
            <a:ext cx="7772400" cy="4800600"/>
          </a:xfrm>
        </p:spPr>
        <p:txBody>
          <a:bodyPr/>
          <a:lstStyle/>
          <a:p>
            <a:pPr>
              <a:lnSpc>
                <a:spcPct val="90000"/>
              </a:lnSpc>
              <a:buFontTx/>
              <a:buNone/>
            </a:pPr>
            <a:endParaRPr lang="es-MX" sz="2400" b="1">
              <a:latin typeface="Arial" charset="0"/>
              <a:cs typeface="Arial" charset="0"/>
            </a:endParaRPr>
          </a:p>
          <a:p>
            <a:pPr>
              <a:lnSpc>
                <a:spcPct val="90000"/>
              </a:lnSpc>
              <a:buFontTx/>
              <a:buNone/>
            </a:pPr>
            <a:r>
              <a:rPr lang="es-ES" sz="2400" b="1">
                <a:latin typeface="Arial" charset="0"/>
                <a:cs typeface="Arial" charset="0"/>
              </a:rPr>
              <a:t>Obtención de flecha elástica máxima para 1 viga: </a:t>
            </a:r>
            <a:endParaRPr lang="es-ES" sz="2400">
              <a:latin typeface="Courier New" pitchFamily="49" charset="0"/>
              <a:cs typeface="Courier New" pitchFamily="49" charset="0"/>
            </a:endParaRPr>
          </a:p>
          <a:p>
            <a:pPr algn="just">
              <a:lnSpc>
                <a:spcPct val="90000"/>
              </a:lnSpc>
              <a:buFontTx/>
              <a:buNone/>
            </a:pPr>
            <a:endParaRPr lang="es-MX" sz="2400">
              <a:latin typeface="Arial" charset="0"/>
              <a:cs typeface="Arial" charset="0"/>
            </a:endParaRPr>
          </a:p>
          <a:p>
            <a:pPr algn="just">
              <a:lnSpc>
                <a:spcPct val="90000"/>
              </a:lnSpc>
              <a:buFontTx/>
              <a:buNone/>
            </a:pPr>
            <a:r>
              <a:rPr lang="es-ES" sz="2400">
                <a:latin typeface="Arial" charset="0"/>
                <a:cs typeface="Arial" charset="0"/>
              </a:rPr>
              <a:t>Longitud del claro = L = 37.76 m </a:t>
            </a:r>
            <a:endParaRPr lang="es-ES" sz="2400">
              <a:latin typeface="Courier New" pitchFamily="49" charset="0"/>
              <a:cs typeface="Courier New" pitchFamily="49" charset="0"/>
            </a:endParaRPr>
          </a:p>
          <a:p>
            <a:pPr algn="just">
              <a:lnSpc>
                <a:spcPct val="90000"/>
              </a:lnSpc>
              <a:buFontTx/>
              <a:buNone/>
            </a:pPr>
            <a:r>
              <a:rPr lang="es-ES" sz="2400">
                <a:latin typeface="Arial" charset="0"/>
                <a:cs typeface="Arial" charset="0"/>
              </a:rPr>
              <a:t>Módulo Elástico = 2.1 * 10</a:t>
            </a:r>
            <a:r>
              <a:rPr lang="es-ES" sz="2400" baseline="30000">
                <a:latin typeface="Arial" charset="0"/>
                <a:cs typeface="Arial" charset="0"/>
              </a:rPr>
              <a:t>6</a:t>
            </a:r>
            <a:r>
              <a:rPr lang="es-ES" sz="2400">
                <a:latin typeface="Arial" charset="0"/>
                <a:cs typeface="Arial" charset="0"/>
              </a:rPr>
              <a:t> Kgf / cm</a:t>
            </a:r>
            <a:r>
              <a:rPr lang="es-ES" sz="2400" baseline="30000">
                <a:latin typeface="Arial" charset="0"/>
                <a:cs typeface="Arial" charset="0"/>
              </a:rPr>
              <a:t>2</a:t>
            </a:r>
            <a:endParaRPr lang="es-ES" sz="2400">
              <a:latin typeface="Courier New" pitchFamily="49" charset="0"/>
              <a:cs typeface="Courier New" pitchFamily="49" charset="0"/>
            </a:endParaRPr>
          </a:p>
          <a:p>
            <a:pPr algn="just">
              <a:lnSpc>
                <a:spcPct val="90000"/>
              </a:lnSpc>
              <a:buFontTx/>
              <a:buNone/>
            </a:pPr>
            <a:r>
              <a:rPr lang="es-ES" sz="2400">
                <a:latin typeface="Arial" charset="0"/>
                <a:cs typeface="Arial" charset="0"/>
              </a:rPr>
              <a:t>Area de la sección de una viga tipo (aprox</a:t>
            </a:r>
            <a:r>
              <a:rPr lang="es-MX" sz="2400">
                <a:latin typeface="Arial" charset="0"/>
                <a:cs typeface="Arial" charset="0"/>
              </a:rPr>
              <a:t>.</a:t>
            </a:r>
            <a:r>
              <a:rPr lang="es-ES" sz="2400">
                <a:latin typeface="Arial" charset="0"/>
                <a:cs typeface="Arial" charset="0"/>
              </a:rPr>
              <a:t>) = 0.87 m</a:t>
            </a:r>
            <a:r>
              <a:rPr lang="es-ES" sz="2400" baseline="30000">
                <a:latin typeface="Arial" charset="0"/>
                <a:cs typeface="Arial" charset="0"/>
              </a:rPr>
              <a:t>2</a:t>
            </a:r>
            <a:r>
              <a:rPr lang="es-ES" sz="2400">
                <a:latin typeface="Arial" charset="0"/>
                <a:cs typeface="Arial" charset="0"/>
              </a:rPr>
              <a:t>.</a:t>
            </a:r>
            <a:endParaRPr lang="es-ES" sz="2400">
              <a:latin typeface="Courier New" pitchFamily="49" charset="0"/>
              <a:cs typeface="Courier New" pitchFamily="49" charset="0"/>
            </a:endParaRPr>
          </a:p>
          <a:p>
            <a:pPr algn="just">
              <a:lnSpc>
                <a:spcPct val="90000"/>
              </a:lnSpc>
              <a:buFontTx/>
              <a:buNone/>
            </a:pPr>
            <a:r>
              <a:rPr lang="es-MX" sz="2400">
                <a:latin typeface="Arial" charset="0"/>
                <a:cs typeface="Arial" charset="0"/>
              </a:rPr>
              <a:t>Inercia de la sección = 0.24</a:t>
            </a:r>
            <a:r>
              <a:rPr lang="es-MX" sz="2800">
                <a:latin typeface="Arial" charset="0"/>
                <a:cs typeface="Arial" charset="0"/>
              </a:rPr>
              <a:t> m</a:t>
            </a:r>
            <a:r>
              <a:rPr lang="es-MX" sz="2800" baseline="30000">
                <a:latin typeface="Arial" charset="0"/>
                <a:cs typeface="Arial" charset="0"/>
              </a:rPr>
              <a:t>4</a:t>
            </a:r>
            <a:r>
              <a:rPr lang="es-MX" sz="2800">
                <a:latin typeface="Arial" charset="0"/>
                <a:cs typeface="Arial" charset="0"/>
              </a:rPr>
              <a:t> </a:t>
            </a:r>
          </a:p>
          <a:p>
            <a:pPr algn="just">
              <a:lnSpc>
                <a:spcPct val="90000"/>
              </a:lnSpc>
              <a:buFontTx/>
              <a:buNone/>
            </a:pPr>
            <a:r>
              <a:rPr lang="es-MX" sz="2400">
                <a:latin typeface="Arial" charset="0"/>
                <a:cs typeface="Arial" charset="0"/>
              </a:rPr>
              <a:t>Peso volumétrico del hormigón = 2.4 Ton / m</a:t>
            </a:r>
            <a:r>
              <a:rPr lang="es-MX" sz="2400" baseline="30000">
                <a:latin typeface="Arial" charset="0"/>
                <a:cs typeface="Arial" charset="0"/>
              </a:rPr>
              <a:t>3</a:t>
            </a:r>
            <a:r>
              <a:rPr lang="es-MX" sz="2400">
                <a:latin typeface="Arial" charset="0"/>
                <a:cs typeface="Arial" charset="0"/>
              </a:rPr>
              <a:t>.</a:t>
            </a:r>
            <a:endParaRPr lang="es-ES" sz="2400">
              <a:latin typeface="Courier New" pitchFamily="49" charset="0"/>
              <a:cs typeface="Courier New" pitchFamily="49" charset="0"/>
            </a:endParaRPr>
          </a:p>
          <a:p>
            <a:pPr algn="just">
              <a:lnSpc>
                <a:spcPct val="90000"/>
              </a:lnSpc>
              <a:buFontTx/>
              <a:buNone/>
            </a:pPr>
            <a:r>
              <a:rPr lang="es-MX" sz="2400">
                <a:latin typeface="Arial" charset="0"/>
                <a:cs typeface="Arial" charset="0"/>
              </a:rPr>
              <a:t>Carga muerta = </a:t>
            </a:r>
            <a:r>
              <a:rPr lang="es-ES" sz="2400">
                <a:latin typeface="Arial" charset="0"/>
                <a:cs typeface="Arial" charset="0"/>
              </a:rPr>
              <a:t>w</a:t>
            </a:r>
            <a:r>
              <a:rPr lang="es-ES" sz="2400" baseline="-30000">
                <a:latin typeface="Arial" charset="0"/>
                <a:cs typeface="Arial" charset="0"/>
              </a:rPr>
              <a:t>D</a:t>
            </a:r>
            <a:r>
              <a:rPr lang="es-ES" sz="2400">
                <a:latin typeface="Arial" charset="0"/>
                <a:cs typeface="Arial" charset="0"/>
              </a:rPr>
              <a:t> = Peso propio viga + sobrecarga</a:t>
            </a:r>
            <a:r>
              <a:rPr lang="es-ES_tradnl" sz="2400">
                <a:latin typeface="Arial" charset="0"/>
                <a:cs typeface="Arial" charset="0"/>
              </a:rPr>
              <a:t>.</a:t>
            </a:r>
            <a:endParaRPr lang="es-ES" sz="2400">
              <a:latin typeface="Courier New" pitchFamily="49" charset="0"/>
              <a:cs typeface="Courier New" pitchFamily="49" charset="0"/>
            </a:endParaRPr>
          </a:p>
          <a:p>
            <a:pPr algn="just">
              <a:lnSpc>
                <a:spcPct val="90000"/>
              </a:lnSpc>
              <a:buFontTx/>
              <a:buNone/>
            </a:pPr>
            <a:r>
              <a:rPr lang="es-MX" sz="2400">
                <a:latin typeface="Arial" charset="0"/>
                <a:ea typeface="MS Mincho" pitchFamily="49" charset="-128"/>
              </a:rPr>
              <a:t>Peso / m</a:t>
            </a:r>
            <a:r>
              <a:rPr lang="es-MX" sz="2400" baseline="30000">
                <a:latin typeface="Arial" charset="0"/>
                <a:ea typeface="MS Mincho" pitchFamily="49" charset="-128"/>
              </a:rPr>
              <a:t>2</a:t>
            </a:r>
            <a:r>
              <a:rPr lang="es-MX" sz="2400">
                <a:latin typeface="Arial" charset="0"/>
                <a:ea typeface="MS Mincho" pitchFamily="49" charset="-128"/>
              </a:rPr>
              <a:t> de asfalto = 0.11 Ton / m</a:t>
            </a:r>
            <a:r>
              <a:rPr lang="es-MX" sz="2400" baseline="30000">
                <a:latin typeface="Arial" charset="0"/>
                <a:ea typeface="MS Mincho" pitchFamily="49" charset="-128"/>
              </a:rPr>
              <a:t>2</a:t>
            </a:r>
            <a:r>
              <a:rPr lang="es-MX" sz="2400">
                <a:latin typeface="Arial" charset="0"/>
                <a:ea typeface="MS Mincho" pitchFamily="49" charset="-128"/>
              </a:rPr>
              <a:t>.</a:t>
            </a:r>
            <a:r>
              <a:rPr lang="es-ES" sz="2400">
                <a:latin typeface="Arial" charset="0"/>
                <a:cs typeface="Arial" charset="0"/>
              </a:rPr>
              <a:t> </a:t>
            </a:r>
            <a:endParaRPr lang="es-MX" sz="2400">
              <a:latin typeface="Arial" charset="0"/>
              <a:cs typeface="Arial" charset="0"/>
            </a:endParaRPr>
          </a:p>
          <a:p>
            <a:pPr algn="just">
              <a:lnSpc>
                <a:spcPct val="90000"/>
              </a:lnSpc>
              <a:buFontTx/>
              <a:buNone/>
            </a:pPr>
            <a:r>
              <a:rPr lang="es-MX" sz="2400">
                <a:latin typeface="Arial" charset="0"/>
                <a:cs typeface="Arial" charset="0"/>
              </a:rPr>
              <a:t>w</a:t>
            </a:r>
            <a:r>
              <a:rPr lang="es-ES" sz="2400" baseline="-30000">
                <a:latin typeface="Arial" charset="0"/>
                <a:cs typeface="Arial" charset="0"/>
              </a:rPr>
              <a:t>D</a:t>
            </a:r>
            <a:r>
              <a:rPr lang="es-MX" sz="2400">
                <a:latin typeface="Arial" charset="0"/>
                <a:cs typeface="Arial" charset="0"/>
              </a:rPr>
              <a:t>  = 0.8708*2.4 + 1 * 0.11 = 2.2 Ton /</a:t>
            </a:r>
            <a:r>
              <a:rPr lang="es-MX" sz="2800">
                <a:latin typeface="Arial" charset="0"/>
                <a:cs typeface="Arial" charset="0"/>
              </a:rPr>
              <a:t> </a:t>
            </a:r>
            <a:r>
              <a:rPr lang="es-MX" sz="2400">
                <a:latin typeface="Arial" charset="0"/>
                <a:cs typeface="Arial" charset="0"/>
              </a:rPr>
              <a:t>ml </a:t>
            </a:r>
          </a:p>
          <a:p>
            <a:pPr algn="just">
              <a:lnSpc>
                <a:spcPct val="90000"/>
              </a:lnSpc>
              <a:buFontTx/>
              <a:buNone/>
            </a:pPr>
            <a:r>
              <a:rPr lang="es-MX" sz="2400">
                <a:latin typeface="Arial" charset="0"/>
                <a:cs typeface="Arial" charset="0"/>
              </a:rPr>
              <a:t>(Figura 3.2 y Foto 3.1)</a:t>
            </a:r>
            <a:endParaRPr lang="es-ES" sz="24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 calcmode="lin" valueType="num">
                                      <p:cBhvr additive="base">
                                        <p:cTn id="37"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builtIn="1"/>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7" end="7"/>
                                            </p:txEl>
                                          </p:spTgt>
                                        </p:tgtEl>
                                        <p:attrNameLst>
                                          <p:attrName>style.visibility</p:attrName>
                                        </p:attrNameLst>
                                      </p:cBhvr>
                                      <p:to>
                                        <p:strVal val="visible"/>
                                      </p:to>
                                    </p:set>
                                    <p:anim calcmode="lin" valueType="num">
                                      <p:cBhvr additive="base">
                                        <p:cTn id="43"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builtIn="1"/>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8" end="8"/>
                                            </p:txEl>
                                          </p:spTgt>
                                        </p:tgtEl>
                                        <p:attrNameLst>
                                          <p:attrName>style.visibility</p:attrName>
                                        </p:attrNameLst>
                                      </p:cBhvr>
                                      <p:to>
                                        <p:strVal val="visible"/>
                                      </p:to>
                                    </p:set>
                                    <p:anim calcmode="lin" valueType="num">
                                      <p:cBhvr additive="base">
                                        <p:cTn id="49"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builtIn="1"/>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243">
                                            <p:txEl>
                                              <p:pRg st="9" end="9"/>
                                            </p:txEl>
                                          </p:spTgt>
                                        </p:tgtEl>
                                        <p:attrNameLst>
                                          <p:attrName>style.visibility</p:attrName>
                                        </p:attrNameLst>
                                      </p:cBhvr>
                                      <p:to>
                                        <p:strVal val="visible"/>
                                      </p:to>
                                    </p:set>
                                    <p:anim calcmode="lin" valueType="num">
                                      <p:cBhvr additive="base">
                                        <p:cTn id="55" dur="500" fill="hold"/>
                                        <p:tgtEl>
                                          <p:spTgt spid="10243">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243">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wav" builtIn="1"/>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243">
                                            <p:txEl>
                                              <p:pRg st="10" end="10"/>
                                            </p:txEl>
                                          </p:spTgt>
                                        </p:tgtEl>
                                        <p:attrNameLst>
                                          <p:attrName>style.visibility</p:attrName>
                                        </p:attrNameLst>
                                      </p:cBhvr>
                                      <p:to>
                                        <p:strVal val="visible"/>
                                      </p:to>
                                    </p:set>
                                    <p:anim calcmode="lin" valueType="num">
                                      <p:cBhvr additive="base">
                                        <p:cTn id="61" dur="500" fill="hold"/>
                                        <p:tgtEl>
                                          <p:spTgt spid="10243">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243">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whoosh.wav" builtIn="1"/>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0243">
                                            <p:txEl>
                                              <p:pRg st="11" end="11"/>
                                            </p:txEl>
                                          </p:spTgt>
                                        </p:tgtEl>
                                        <p:attrNameLst>
                                          <p:attrName>style.visibility</p:attrName>
                                        </p:attrNameLst>
                                      </p:cBhvr>
                                      <p:to>
                                        <p:strVal val="visible"/>
                                      </p:to>
                                    </p:set>
                                    <p:anim calcmode="lin" valueType="num">
                                      <p:cBhvr additive="base">
                                        <p:cTn id="67" dur="500" fill="hold"/>
                                        <p:tgtEl>
                                          <p:spTgt spid="10243">
                                            <p:txEl>
                                              <p:pRg st="11" end="1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0243">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ES_tradnl" sz="4000" b="1">
                <a:solidFill>
                  <a:srgbClr val="FFFF00"/>
                </a:solidFill>
                <a:latin typeface="Arial" charset="0"/>
              </a:rPr>
              <a:t>Deflexión Máxima Elástica Esperada :</a:t>
            </a:r>
            <a:endParaRPr lang="es-ES" sz="4000" b="1">
              <a:solidFill>
                <a:srgbClr val="FFFF00"/>
              </a:solidFill>
              <a:latin typeface="Arial" charset="0"/>
            </a:endParaRPr>
          </a:p>
        </p:txBody>
      </p:sp>
      <p:sp>
        <p:nvSpPr>
          <p:cNvPr id="13317" name="Rectangle 5"/>
          <p:cNvSpPr>
            <a:spLocks noChangeArrowheads="1"/>
          </p:cNvSpPr>
          <p:nvPr/>
        </p:nvSpPr>
        <p:spPr bwMode="auto">
          <a:xfrm>
            <a:off x="2543175" y="3167063"/>
            <a:ext cx="9144000" cy="0"/>
          </a:xfrm>
          <a:prstGeom prst="rect">
            <a:avLst/>
          </a:prstGeom>
          <a:noFill/>
          <a:ln w="9525">
            <a:noFill/>
            <a:miter lim="800000"/>
            <a:headEnd/>
            <a:tailEnd/>
          </a:ln>
          <a:effectLst/>
        </p:spPr>
        <p:txBody>
          <a:bodyPr>
            <a:spAutoFit/>
          </a:bodyPr>
          <a:lstStyle/>
          <a:p>
            <a:endParaRPr lang="es-ES"/>
          </a:p>
        </p:txBody>
      </p:sp>
      <p:graphicFrame>
        <p:nvGraphicFramePr>
          <p:cNvPr id="13316" name="Object 4"/>
          <p:cNvGraphicFramePr>
            <a:graphicFrameLocks noChangeAspect="1"/>
          </p:cNvGraphicFramePr>
          <p:nvPr/>
        </p:nvGraphicFramePr>
        <p:xfrm>
          <a:off x="533400" y="3657600"/>
          <a:ext cx="8229600" cy="1447800"/>
        </p:xfrm>
        <a:graphic>
          <a:graphicData uri="http://schemas.openxmlformats.org/presentationml/2006/ole">
            <p:oleObj spid="_x0000_s13316" r:id="rId4" imgW="2260600" imgH="41910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s-MX" sz="4000" b="1">
                <a:solidFill>
                  <a:schemeClr val="accent2"/>
                </a:solidFill>
                <a:latin typeface="Arial" charset="0"/>
              </a:rPr>
              <a:t>RESULTADO DEL LEVANTAMIENTO :</a:t>
            </a:r>
            <a:endParaRPr lang="es-ES" sz="4000" b="1">
              <a:solidFill>
                <a:schemeClr val="accent2"/>
              </a:solidFill>
              <a:latin typeface="Arial" charset="0"/>
            </a:endParaRPr>
          </a:p>
        </p:txBody>
      </p:sp>
      <p:sp>
        <p:nvSpPr>
          <p:cNvPr id="112643" name="Rectangle 3"/>
          <p:cNvSpPr>
            <a:spLocks noGrp="1" noChangeArrowheads="1"/>
          </p:cNvSpPr>
          <p:nvPr>
            <p:ph type="body" idx="1"/>
          </p:nvPr>
        </p:nvSpPr>
        <p:spPr/>
        <p:txBody>
          <a:bodyPr/>
          <a:lstStyle/>
          <a:p>
            <a:pPr>
              <a:lnSpc>
                <a:spcPct val="90000"/>
              </a:lnSpc>
            </a:pPr>
            <a:endParaRPr lang="es-MX" sz="2800" b="1">
              <a:solidFill>
                <a:schemeClr val="accent2"/>
              </a:solidFill>
              <a:latin typeface="Arial" charset="0"/>
              <a:cs typeface="Arial" charset="0"/>
            </a:endParaRPr>
          </a:p>
          <a:p>
            <a:pPr>
              <a:lnSpc>
                <a:spcPct val="90000"/>
              </a:lnSpc>
            </a:pPr>
            <a:r>
              <a:rPr lang="es-MX" sz="2800" b="1">
                <a:solidFill>
                  <a:schemeClr val="accent2"/>
                </a:solidFill>
                <a:latin typeface="Arial" charset="0"/>
                <a:cs typeface="Arial" charset="0"/>
              </a:rPr>
              <a:t>La deflexión permanente en sitio es de 18.4 cm en el centro del claro más largo.</a:t>
            </a:r>
            <a:r>
              <a:rPr lang="es-ES" sz="2800" b="1">
                <a:solidFill>
                  <a:schemeClr val="accent2"/>
                </a:solidFill>
                <a:latin typeface="Arial" charset="0"/>
              </a:rPr>
              <a:t> </a:t>
            </a:r>
            <a:endParaRPr lang="es-MX" sz="2800" b="1">
              <a:solidFill>
                <a:schemeClr val="accent2"/>
              </a:solidFill>
              <a:latin typeface="Arial" charset="0"/>
            </a:endParaRPr>
          </a:p>
          <a:p>
            <a:pPr>
              <a:lnSpc>
                <a:spcPct val="90000"/>
              </a:lnSpc>
            </a:pPr>
            <a:endParaRPr lang="es-MX" sz="2800" b="1">
              <a:solidFill>
                <a:schemeClr val="accent2"/>
              </a:solidFill>
              <a:latin typeface="Arial" charset="0"/>
            </a:endParaRPr>
          </a:p>
          <a:p>
            <a:pPr>
              <a:lnSpc>
                <a:spcPct val="90000"/>
              </a:lnSpc>
            </a:pPr>
            <a:r>
              <a:rPr lang="es-MX" sz="2800" b="1">
                <a:solidFill>
                  <a:schemeClr val="accent2"/>
                </a:solidFill>
                <a:latin typeface="Arial" charset="0"/>
                <a:cs typeface="Times New Roman" pitchFamily="18" charset="0"/>
              </a:rPr>
              <a:t>Cabe recalcar que las vigas no presentaron fisurasión, lo cual sugiere claramente que las vigas no están en un estado avanzado de plasticidad, pero en todo caso ya rebasaron el valor de flecha elástica admisible para las condiciones de carga existentes</a:t>
            </a:r>
            <a:r>
              <a:rPr lang="es-MX" sz="2800">
                <a:latin typeface="Arial" charset="0"/>
                <a:cs typeface="Times New Roman" pitchFamily="18" charset="0"/>
              </a:rPr>
              <a:t>.</a:t>
            </a:r>
            <a:r>
              <a:rPr lang="es-ES" sz="2800">
                <a:latin typeface="Arial" charset="0"/>
              </a:rPr>
              <a:t> </a:t>
            </a:r>
            <a:endParaRPr lang="es-MX" sz="2800">
              <a:latin typeface="Arial" charset="0"/>
            </a:endParaRPr>
          </a:p>
          <a:p>
            <a:pPr>
              <a:lnSpc>
                <a:spcPct val="90000"/>
              </a:lnSpc>
            </a:pPr>
            <a:endParaRPr lang="es-ES" sz="2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0-#ppt_w/2"/>
                                          </p:val>
                                        </p:tav>
                                        <p:tav tm="100000">
                                          <p:val>
                                            <p:strVal val="#ppt_x"/>
                                          </p:val>
                                        </p:tav>
                                      </p:tavLst>
                                    </p:anim>
                                    <p:anim calcmode="lin" valueType="num">
                                      <p:cBhvr additive="base">
                                        <p:cTn id="8" dur="500" fill="hold"/>
                                        <p:tgtEl>
                                          <p:spTgt spid="11264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43">
                                            <p:txEl>
                                              <p:pRg st="1" end="1"/>
                                            </p:txEl>
                                          </p:spTgt>
                                        </p:tgtEl>
                                        <p:attrNameLst>
                                          <p:attrName>style.visibility</p:attrName>
                                        </p:attrNameLst>
                                      </p:cBhvr>
                                      <p:to>
                                        <p:strVal val="visible"/>
                                      </p:to>
                                    </p:set>
                                    <p:anim calcmode="lin" valueType="num">
                                      <p:cBhvr additive="base">
                                        <p:cTn id="13" dur="500" fill="hold"/>
                                        <p:tgtEl>
                                          <p:spTgt spid="1126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43">
                                            <p:txEl>
                                              <p:pRg st="3" end="3"/>
                                            </p:txEl>
                                          </p:spTgt>
                                        </p:tgtEl>
                                        <p:attrNameLst>
                                          <p:attrName>style.visibility</p:attrName>
                                        </p:attrNameLst>
                                      </p:cBhvr>
                                      <p:to>
                                        <p:strVal val="visible"/>
                                      </p:to>
                                    </p:set>
                                    <p:anim calcmode="lin" valueType="num">
                                      <p:cBhvr additive="base">
                                        <p:cTn id="19" dur="500" fill="hold"/>
                                        <p:tgtEl>
                                          <p:spTgt spid="1126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4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utoUpdateAnimBg="0"/>
      <p:bldP spid="1126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57200"/>
            <a:ext cx="7772400" cy="685800"/>
          </a:xfrm>
        </p:spPr>
        <p:txBody>
          <a:bodyPr/>
          <a:lstStyle/>
          <a:p>
            <a:r>
              <a:rPr lang="es-ES" b="1">
                <a:latin typeface="Arial" charset="0"/>
                <a:cs typeface="Arial" charset="0"/>
              </a:rPr>
              <a:t>Causas de las Deflexiones:</a:t>
            </a:r>
            <a:endParaRPr lang="es-ES"/>
          </a:p>
        </p:txBody>
      </p:sp>
      <p:sp>
        <p:nvSpPr>
          <p:cNvPr id="17411" name="Rectangle 3"/>
          <p:cNvSpPr>
            <a:spLocks noGrp="1" noChangeArrowheads="1"/>
          </p:cNvSpPr>
          <p:nvPr>
            <p:ph type="body" idx="1"/>
          </p:nvPr>
        </p:nvSpPr>
        <p:spPr>
          <a:xfrm>
            <a:off x="685800" y="1295400"/>
            <a:ext cx="7772400" cy="4800600"/>
          </a:xfrm>
        </p:spPr>
        <p:txBody>
          <a:bodyPr/>
          <a:lstStyle/>
          <a:p>
            <a:pPr algn="just">
              <a:lnSpc>
                <a:spcPct val="90000"/>
              </a:lnSpc>
              <a:buFontTx/>
              <a:buNone/>
            </a:pPr>
            <a:r>
              <a:rPr lang="es-ES_tradnl" sz="2800" b="1">
                <a:latin typeface="Arial" charset="0"/>
                <a:cs typeface="Arial" charset="0"/>
              </a:rPr>
              <a:t>   </a:t>
            </a:r>
            <a:r>
              <a:rPr lang="es-ES" sz="2800" b="1">
                <a:latin typeface="Arial" charset="0"/>
                <a:cs typeface="Arial" charset="0"/>
              </a:rPr>
              <a:t>La edad de los pasos elevados.</a:t>
            </a:r>
            <a:r>
              <a:rPr lang="es-ES" sz="2800">
                <a:latin typeface="Arial" charset="0"/>
                <a:cs typeface="Arial" charset="0"/>
              </a:rPr>
              <a:t> </a:t>
            </a:r>
            <a:endParaRPr lang="es-ES" sz="2800">
              <a:latin typeface="Courier New" pitchFamily="49" charset="0"/>
              <a:cs typeface="Courier New" pitchFamily="49" charset="0"/>
            </a:endParaRPr>
          </a:p>
          <a:p>
            <a:pPr algn="just">
              <a:lnSpc>
                <a:spcPct val="90000"/>
              </a:lnSpc>
            </a:pPr>
            <a:r>
              <a:rPr lang="es-ES_tradnl" sz="2800">
                <a:latin typeface="Arial" charset="0"/>
                <a:cs typeface="Arial" charset="0"/>
              </a:rPr>
              <a:t>Pérdidas que se acentúan a lo largo del tiempo: </a:t>
            </a:r>
          </a:p>
          <a:p>
            <a:pPr lvl="1" algn="just">
              <a:lnSpc>
                <a:spcPct val="90000"/>
              </a:lnSpc>
            </a:pPr>
            <a:r>
              <a:rPr lang="es-ES_tradnl">
                <a:latin typeface="Arial" charset="0"/>
                <a:cs typeface="Arial" charset="0"/>
              </a:rPr>
              <a:t>Pérdida de la fuerza Fo de tensión.</a:t>
            </a:r>
          </a:p>
          <a:p>
            <a:pPr lvl="1" algn="just">
              <a:lnSpc>
                <a:spcPct val="90000"/>
              </a:lnSpc>
            </a:pPr>
            <a:r>
              <a:rPr lang="es-ES_tradnl">
                <a:latin typeface="Arial" charset="0"/>
                <a:cs typeface="Arial" charset="0"/>
              </a:rPr>
              <a:t>Deformación Plástica del Concreto</a:t>
            </a:r>
          </a:p>
          <a:p>
            <a:pPr lvl="1" algn="just">
              <a:lnSpc>
                <a:spcPct val="90000"/>
              </a:lnSpc>
              <a:buFontTx/>
              <a:buNone/>
            </a:pPr>
            <a:endParaRPr lang="es-ES_tradnl">
              <a:latin typeface="Arial" charset="0"/>
              <a:cs typeface="Arial" charset="0"/>
            </a:endParaRPr>
          </a:p>
          <a:p>
            <a:pPr algn="just">
              <a:lnSpc>
                <a:spcPct val="90000"/>
              </a:lnSpc>
            </a:pPr>
            <a:r>
              <a:rPr lang="es-ES_tradnl" sz="2800">
                <a:latin typeface="Arial" charset="0"/>
                <a:cs typeface="Arial" charset="0"/>
              </a:rPr>
              <a:t>Criterios de Diseño de la época no contemplaron posiblemente:</a:t>
            </a:r>
          </a:p>
          <a:p>
            <a:pPr lvl="1" algn="just">
              <a:lnSpc>
                <a:spcPct val="90000"/>
              </a:lnSpc>
            </a:pPr>
            <a:r>
              <a:rPr lang="es-ES_tradnl">
                <a:latin typeface="Arial" charset="0"/>
                <a:cs typeface="Arial" charset="0"/>
              </a:rPr>
              <a:t>La Saturación Vehicular, fruto del crecimiento acelerado de la ciudad</a:t>
            </a:r>
            <a:r>
              <a:rPr lang="es-ES_tradnl" sz="2400">
                <a:latin typeface="Arial" charset="0"/>
                <a:cs typeface="Arial" charset="0"/>
              </a:rPr>
              <a:t>.</a:t>
            </a:r>
          </a:p>
          <a:p>
            <a:pPr lvl="1" algn="just">
              <a:lnSpc>
                <a:spcPct val="90000"/>
              </a:lnSpc>
              <a:buFontTx/>
              <a:buNone/>
            </a:pPr>
            <a:r>
              <a:rPr lang="es-ES_tradnl" sz="2000">
                <a:latin typeface="Arial" charset="0"/>
                <a:cs typeface="Arial" charset="0"/>
              </a:rPr>
              <a:t>	 </a:t>
            </a:r>
            <a:endParaRPr lang="es-ES" sz="20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 calcmode="lin" valueType="num">
                                      <p:cBhvr additive="base">
                                        <p:cTn id="19"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7411">
                                            <p:txEl>
                                              <p:pRg st="2" end="2"/>
                                            </p:txEl>
                                          </p:spTgt>
                                        </p:tgtEl>
                                        <p:attrNameLst>
                                          <p:attrName>style.visibility</p:attrName>
                                        </p:attrNameLst>
                                      </p:cBhvr>
                                      <p:to>
                                        <p:strVal val="visible"/>
                                      </p:to>
                                    </p:set>
                                    <p:anim calcmode="lin" valueType="num">
                                      <p:cBhvr additive="base">
                                        <p:cTn id="23"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741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builtIn="1"/>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 calcmode="lin" valueType="num">
                                      <p:cBhvr additive="base">
                                        <p:cTn id="27"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741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builtIn="1"/>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7411">
                                            <p:txEl>
                                              <p:pRg st="5" end="5"/>
                                            </p:txEl>
                                          </p:spTgt>
                                        </p:tgtEl>
                                        <p:attrNameLst>
                                          <p:attrName>style.visibility</p:attrName>
                                        </p:attrNameLst>
                                      </p:cBhvr>
                                      <p:to>
                                        <p:strVal val="visible"/>
                                      </p:to>
                                    </p:set>
                                    <p:anim calcmode="lin" valueType="num">
                                      <p:cBhvr additive="base">
                                        <p:cTn id="33" dur="500" fill="hold"/>
                                        <p:tgtEl>
                                          <p:spTgt spid="17411">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741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whoosh.wav" builtIn="1"/>
                                        </p:tgtEl>
                                      </p:cMediaNode>
                                    </p:audio>
                                  </p:subTnLst>
                                </p:cTn>
                              </p:par>
                              <p:par>
                                <p:cTn id="35" presetID="2" presetClass="entr" presetSubtype="8" fill="hold" grpId="0" nodeType="with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additive="base">
                                        <p:cTn id="37" dur="500" fill="hold"/>
                                        <p:tgtEl>
                                          <p:spTgt spid="1741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741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builtIn="1"/>
                                        </p:tgtEl>
                                      </p:cMediaNode>
                                    </p:audio>
                                  </p:subTnLst>
                                </p:cTn>
                              </p:par>
                              <p:par>
                                <p:cTn id="39" presetID="2" presetClass="entr" presetSubtype="8" fill="hold" grpId="0" nodeType="withEffect">
                                  <p:stCondLst>
                                    <p:cond delay="0"/>
                                  </p:stCondLst>
                                  <p:childTnLst>
                                    <p:set>
                                      <p:cBhvr>
                                        <p:cTn id="40" dur="1" fill="hold">
                                          <p:stCondLst>
                                            <p:cond delay="0"/>
                                          </p:stCondLst>
                                        </p:cTn>
                                        <p:tgtEl>
                                          <p:spTgt spid="17411">
                                            <p:txEl>
                                              <p:pRg st="7" end="7"/>
                                            </p:txEl>
                                          </p:spTgt>
                                        </p:tgtEl>
                                        <p:attrNameLst>
                                          <p:attrName>style.visibility</p:attrName>
                                        </p:attrNameLst>
                                      </p:cBhvr>
                                      <p:to>
                                        <p:strVal val="visible"/>
                                      </p:to>
                                    </p:set>
                                    <p:anim calcmode="lin" valueType="num">
                                      <p:cBhvr additive="base">
                                        <p:cTn id="41" dur="500" fill="hold"/>
                                        <p:tgtEl>
                                          <p:spTgt spid="17411">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741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s-ES" b="1">
                <a:latin typeface="Arial" charset="0"/>
                <a:cs typeface="Arial" charset="0"/>
              </a:rPr>
              <a:t>Causas de las Deflexiones:</a:t>
            </a:r>
            <a:r>
              <a:rPr lang="es-ES_tradnl" b="1">
                <a:latin typeface="Arial" charset="0"/>
                <a:cs typeface="Arial" charset="0"/>
              </a:rPr>
              <a:t/>
            </a:r>
            <a:br>
              <a:rPr lang="es-ES_tradnl" b="1">
                <a:latin typeface="Arial" charset="0"/>
                <a:cs typeface="Arial" charset="0"/>
              </a:rPr>
            </a:br>
            <a:r>
              <a:rPr lang="es-ES_tradnl" b="1">
                <a:latin typeface="Arial" charset="0"/>
                <a:cs typeface="Arial" charset="0"/>
              </a:rPr>
              <a:t>                                      </a:t>
            </a:r>
            <a:r>
              <a:rPr lang="es-ES_tradnl" sz="2800" i="1">
                <a:latin typeface="Arial" charset="0"/>
                <a:cs typeface="Arial" charset="0"/>
              </a:rPr>
              <a:t>Cont...</a:t>
            </a:r>
            <a:endParaRPr lang="es-ES" sz="2800" i="1">
              <a:latin typeface="Arial" charset="0"/>
              <a:cs typeface="Arial" charset="0"/>
            </a:endParaRPr>
          </a:p>
        </p:txBody>
      </p:sp>
      <p:sp>
        <p:nvSpPr>
          <p:cNvPr id="21507" name="Rectangle 3"/>
          <p:cNvSpPr>
            <a:spLocks noGrp="1" noChangeArrowheads="1"/>
          </p:cNvSpPr>
          <p:nvPr>
            <p:ph type="body" idx="1"/>
          </p:nvPr>
        </p:nvSpPr>
        <p:spPr>
          <a:xfrm>
            <a:off x="685800" y="1828800"/>
            <a:ext cx="7772400" cy="4267200"/>
          </a:xfrm>
        </p:spPr>
        <p:txBody>
          <a:bodyPr/>
          <a:lstStyle/>
          <a:p>
            <a:pPr algn="just">
              <a:lnSpc>
                <a:spcPct val="90000"/>
              </a:lnSpc>
              <a:buFont typeface="Wingdings" pitchFamily="2" charset="2"/>
              <a:buNone/>
            </a:pPr>
            <a:r>
              <a:rPr lang="es-ES_tradnl" sz="2500" b="1">
                <a:latin typeface="Arial" charset="0"/>
                <a:cs typeface="Arial" charset="0"/>
              </a:rPr>
              <a:t>    </a:t>
            </a:r>
            <a:r>
              <a:rPr lang="es-ES" sz="3000" b="1">
                <a:latin typeface="Arial" charset="0"/>
                <a:cs typeface="Arial" charset="0"/>
              </a:rPr>
              <a:t>La rigidez del tablero.</a:t>
            </a:r>
            <a:endParaRPr lang="es-ES" sz="3000">
              <a:latin typeface="Courier New" pitchFamily="49" charset="0"/>
              <a:cs typeface="Courier New" pitchFamily="49" charset="0"/>
            </a:endParaRPr>
          </a:p>
          <a:p>
            <a:pPr algn="just">
              <a:lnSpc>
                <a:spcPct val="90000"/>
              </a:lnSpc>
              <a:buFont typeface="Wingdings" pitchFamily="2" charset="2"/>
              <a:buChar char="§"/>
            </a:pPr>
            <a:endParaRPr lang="es-ES_tradnl" sz="2800">
              <a:latin typeface="Arial" charset="0"/>
              <a:cs typeface="Arial" charset="0"/>
            </a:endParaRPr>
          </a:p>
          <a:p>
            <a:pPr algn="just">
              <a:lnSpc>
                <a:spcPct val="90000"/>
              </a:lnSpc>
              <a:buFont typeface="Wingdings" pitchFamily="2" charset="2"/>
              <a:buChar char="§"/>
            </a:pPr>
            <a:r>
              <a:rPr lang="es-ES_tradnl" sz="2800">
                <a:latin typeface="Arial" charset="0"/>
                <a:cs typeface="Arial" charset="0"/>
              </a:rPr>
              <a:t>La inercia del </a:t>
            </a:r>
            <a:r>
              <a:rPr lang="es-ES" sz="2800">
                <a:latin typeface="Arial" charset="0"/>
                <a:cs typeface="Arial" charset="0"/>
              </a:rPr>
              <a:t>tablero</a:t>
            </a:r>
            <a:r>
              <a:rPr lang="es-ES_tradnl" sz="2800">
                <a:latin typeface="Arial" charset="0"/>
                <a:cs typeface="Arial" charset="0"/>
              </a:rPr>
              <a:t> está proporcionada casi en su totalidad por las vigas (T invertida).</a:t>
            </a:r>
          </a:p>
          <a:p>
            <a:pPr algn="just">
              <a:lnSpc>
                <a:spcPct val="90000"/>
              </a:lnSpc>
              <a:buFont typeface="Wingdings" pitchFamily="2" charset="2"/>
              <a:buChar char="§"/>
            </a:pPr>
            <a:r>
              <a:rPr lang="es-ES_tradnl" sz="2800">
                <a:latin typeface="Arial" charset="0"/>
                <a:cs typeface="Arial" charset="0"/>
              </a:rPr>
              <a:t>L</a:t>
            </a:r>
            <a:r>
              <a:rPr lang="es-ES" sz="2800">
                <a:latin typeface="Arial" charset="0"/>
                <a:cs typeface="Arial" charset="0"/>
              </a:rPr>
              <a:t>a contribución de la losa superior </a:t>
            </a:r>
            <a:r>
              <a:rPr lang="es-ES_tradnl" sz="2800">
                <a:latin typeface="Arial" charset="0"/>
                <a:cs typeface="Arial" charset="0"/>
              </a:rPr>
              <a:t>es menor</a:t>
            </a:r>
            <a:r>
              <a:rPr lang="es-ES" sz="2800">
                <a:latin typeface="Arial" charset="0"/>
                <a:cs typeface="Arial" charset="0"/>
              </a:rPr>
              <a:t> en comparación</a:t>
            </a:r>
            <a:r>
              <a:rPr lang="es-ES_tradnl" sz="2800">
                <a:latin typeface="Arial" charset="0"/>
                <a:cs typeface="Arial" charset="0"/>
              </a:rPr>
              <a:t> con la de las vigas</a:t>
            </a:r>
            <a:r>
              <a:rPr lang="es-ES" sz="2800">
                <a:latin typeface="Arial" charset="0"/>
                <a:cs typeface="Arial" charset="0"/>
              </a:rPr>
              <a:t>. </a:t>
            </a:r>
            <a:endParaRPr lang="es-ES_tradnl" sz="2800">
              <a:latin typeface="Arial" charset="0"/>
              <a:cs typeface="Arial" charset="0"/>
            </a:endParaRPr>
          </a:p>
          <a:p>
            <a:pPr algn="just">
              <a:lnSpc>
                <a:spcPct val="90000"/>
              </a:lnSpc>
              <a:buFont typeface="Wingdings" pitchFamily="2" charset="2"/>
              <a:buChar char="§"/>
            </a:pPr>
            <a:r>
              <a:rPr lang="es-ES" sz="2800">
                <a:latin typeface="Arial" charset="0"/>
                <a:cs typeface="Arial" charset="0"/>
              </a:rPr>
              <a:t>La rigidez a la flexión está determinada por el módulo de elasticidad de los materiales y por la Inercia de la sección transversal de las vigas.</a:t>
            </a:r>
            <a:endParaRPr lang="es-ES_tradnl" sz="2800">
              <a:latin typeface="Arial" charset="0"/>
              <a:cs typeface="Arial" charset="0"/>
            </a:endParaRPr>
          </a:p>
          <a:p>
            <a:pPr algn="just">
              <a:lnSpc>
                <a:spcPct val="90000"/>
              </a:lnSpc>
              <a:buFont typeface="Wingdings" pitchFamily="2" charset="2"/>
              <a:buNone/>
            </a:pPr>
            <a:r>
              <a:rPr lang="es-ES_tradnl" sz="2500">
                <a:latin typeface="Arial" charset="0"/>
                <a:cs typeface="Arial" charset="0"/>
              </a:rPr>
              <a:t>  </a:t>
            </a:r>
            <a:endParaRPr lang="es-ES" sz="2500">
              <a:latin typeface="Courier New" pitchFamily="49" charset="0"/>
              <a:cs typeface="Courier New" pitchFamily="49" charset="0"/>
            </a:endParaRPr>
          </a:p>
          <a:p>
            <a:pPr>
              <a:lnSpc>
                <a:spcPct val="90000"/>
              </a:lnSpc>
            </a:pPr>
            <a:endParaRPr lang="es-ES" sz="2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 calcmode="lin" valueType="num">
                                      <p:cBhvr additive="base">
                                        <p:cTn id="25"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07">
                                            <p:txEl>
                                              <p:pRg st="5" end="5"/>
                                            </p:txEl>
                                          </p:spTgt>
                                        </p:tgtEl>
                                        <p:attrNameLst>
                                          <p:attrName>style.visibility</p:attrName>
                                        </p:attrNameLst>
                                      </p:cBhvr>
                                      <p:to>
                                        <p:strVal val="visible"/>
                                      </p:to>
                                    </p:set>
                                    <p:anim calcmode="lin" valueType="num">
                                      <p:cBhvr additive="base">
                                        <p:cTn id="31"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0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506"/>
                                        </p:tgtEl>
                                        <p:attrNameLst>
                                          <p:attrName>style.visibility</p:attrName>
                                        </p:attrNameLst>
                                      </p:cBhvr>
                                      <p:to>
                                        <p:strVal val="visible"/>
                                      </p:to>
                                    </p:set>
                                    <p:anim calcmode="lin" valueType="num">
                                      <p:cBhvr additive="base">
                                        <p:cTn id="37" dur="500" fill="hold"/>
                                        <p:tgtEl>
                                          <p:spTgt spid="21506"/>
                                        </p:tgtEl>
                                        <p:attrNameLst>
                                          <p:attrName>ppt_x</p:attrName>
                                        </p:attrNameLst>
                                      </p:cBhvr>
                                      <p:tavLst>
                                        <p:tav tm="0">
                                          <p:val>
                                            <p:strVal val="0-#ppt_w/2"/>
                                          </p:val>
                                        </p:tav>
                                        <p:tav tm="100000">
                                          <p:val>
                                            <p:strVal val="#ppt_x"/>
                                          </p:val>
                                        </p:tav>
                                      </p:tavLst>
                                    </p:anim>
                                    <p:anim calcmode="lin" valueType="num">
                                      <p:cBhvr additive="base">
                                        <p:cTn id="38" dur="500" fill="hold"/>
                                        <p:tgtEl>
                                          <p:spTgt spid="2150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1"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1"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1232</TotalTime>
  <Words>1779</Words>
  <Application>Microsoft PowerPoint</Application>
  <PresentationFormat>Presentación en pantalla (4:3)</PresentationFormat>
  <Paragraphs>207</Paragraphs>
  <Slides>48</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48</vt:i4>
      </vt:variant>
    </vt:vector>
  </HeadingPairs>
  <TitlesOfParts>
    <vt:vector size="56" baseType="lpstr">
      <vt:lpstr>Times New Roman</vt:lpstr>
      <vt:lpstr>Arial</vt:lpstr>
      <vt:lpstr>Courier New</vt:lpstr>
      <vt:lpstr>MS Mincho</vt:lpstr>
      <vt:lpstr>Wingdings</vt:lpstr>
      <vt:lpstr>Symbol</vt:lpstr>
      <vt:lpstr>Diseño predeterminado</vt:lpstr>
      <vt:lpstr>Microsoft Editor de ecuaciones 3.0</vt:lpstr>
      <vt:lpstr>ANÁLISIS DE LA OBRA</vt:lpstr>
      <vt:lpstr>Detalle Geométrico de la Obra en Estudio</vt:lpstr>
      <vt:lpstr>Diapositiva 3</vt:lpstr>
      <vt:lpstr>  </vt:lpstr>
      <vt:lpstr>3.3. Análisis y Evaluación de Deflexiones y Posibles Niveles de Presfuerzo </vt:lpstr>
      <vt:lpstr>Deflexión Máxima Elástica Esperada :</vt:lpstr>
      <vt:lpstr>RESULTADO DEL LEVANTAMIENTO :</vt:lpstr>
      <vt:lpstr>Causas de las Deflexiones:</vt:lpstr>
      <vt:lpstr>Causas de las Deflexiones:                                       Cont...</vt:lpstr>
      <vt:lpstr>Causas de las Deflexiones:                                       Cont...</vt:lpstr>
      <vt:lpstr>Causas de las Deflexiones:                                       Cont...</vt:lpstr>
      <vt:lpstr>Causas de las Deflexiones:                                       Cont...</vt:lpstr>
      <vt:lpstr>Diagnóstico de la Peligrosidad</vt:lpstr>
      <vt:lpstr>Diagnóstico de la Peligrosidad                                              Cont...</vt:lpstr>
      <vt:lpstr>Diagnóstico de la Peligrosidad                                             Cont...</vt:lpstr>
      <vt:lpstr>3.4. Justificación de Ensayos </vt:lpstr>
      <vt:lpstr>Paso a desnivel Av. Américas - Calle Los Ríos</vt:lpstr>
      <vt:lpstr>Justificación de Ensayos</vt:lpstr>
      <vt:lpstr>Justificación de Ensayos                                     Cont...</vt:lpstr>
      <vt:lpstr>Justificación de Ensayos                                     Cont...</vt:lpstr>
      <vt:lpstr>3.5. Detalle Geométrico de los Elementos a Ensayar</vt:lpstr>
      <vt:lpstr>Detalle Geométrico de los Elementos a Ensayar    Cont...</vt:lpstr>
      <vt:lpstr>Cálculo teórico de deflexiones en elementos</vt:lpstr>
      <vt:lpstr>Diapositiva 24</vt:lpstr>
      <vt:lpstr>Fórmula deflexión máxima</vt:lpstr>
      <vt:lpstr>Cálculo de la capacidad de carga de la viga: </vt:lpstr>
      <vt:lpstr>Cálculo de la capacidad de carga de la viga: </vt:lpstr>
      <vt:lpstr>Cálculo de la capacidad de carga de la viga: </vt:lpstr>
      <vt:lpstr>Fibra  Superior     (Tons – m)</vt:lpstr>
      <vt:lpstr>Fibra  Inferior       (Tons – m)</vt:lpstr>
      <vt:lpstr>Efecto de la platina CFRP:</vt:lpstr>
      <vt:lpstr>CFRP, Fibra Superior </vt:lpstr>
      <vt:lpstr>CFRP, Fibra Inferior: </vt:lpstr>
      <vt:lpstr>Cálculos de esfuerzos con CFRP</vt:lpstr>
      <vt:lpstr>Cálculos de esfuerzos con CFRP</vt:lpstr>
      <vt:lpstr>Guías de Diseño de Reforzamiento Estructural </vt:lpstr>
      <vt:lpstr>Guías de Diseño de Reforzamiento Estructural</vt:lpstr>
      <vt:lpstr>Guías de Diseño de Reforzamiento Estructural</vt:lpstr>
      <vt:lpstr>Guías de Diseño de Reforzamiento Estructural</vt:lpstr>
      <vt:lpstr>Guías de Diseño de Reforzamiento Estructural</vt:lpstr>
      <vt:lpstr>Guías de Diseño de Reforzamiento Estructural</vt:lpstr>
      <vt:lpstr>Diapositiva 42</vt:lpstr>
      <vt:lpstr>Guías de Diseño de Reforzamiento Estructural</vt:lpstr>
      <vt:lpstr>Diapositiva 44</vt:lpstr>
      <vt:lpstr>Diapositiva 45</vt:lpstr>
      <vt:lpstr>Diapositiva 46</vt:lpstr>
      <vt:lpstr>Diapositiva 47</vt:lpstr>
      <vt:lpstr>Diapositiva 48</vt:lpstr>
    </vt:vector>
  </TitlesOfParts>
  <Company>PERALTA RAMIREZ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DE LA OBRA</dc:title>
  <dc:creator>USUARIO FINAL</dc:creator>
  <cp:lastModifiedBy>Administrador</cp:lastModifiedBy>
  <cp:revision>179</cp:revision>
  <dcterms:created xsi:type="dcterms:W3CDTF">2002-06-26T15:38:31Z</dcterms:created>
  <dcterms:modified xsi:type="dcterms:W3CDTF">2009-12-23T15:26:51Z</dcterms:modified>
</cp:coreProperties>
</file>