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1" r:id="rId2"/>
    <p:sldId id="304" r:id="rId3"/>
    <p:sldId id="305" r:id="rId4"/>
    <p:sldId id="307" r:id="rId5"/>
    <p:sldId id="308" r:id="rId6"/>
    <p:sldId id="312" r:id="rId7"/>
    <p:sldId id="313" r:id="rId8"/>
    <p:sldId id="309" r:id="rId9"/>
    <p:sldId id="256" r:id="rId10"/>
    <p:sldId id="286" r:id="rId11"/>
    <p:sldId id="287" r:id="rId12"/>
    <p:sldId id="285" r:id="rId13"/>
    <p:sldId id="288" r:id="rId14"/>
    <p:sldId id="257" r:id="rId15"/>
    <p:sldId id="292" r:id="rId16"/>
    <p:sldId id="291" r:id="rId17"/>
    <p:sldId id="277" r:id="rId18"/>
    <p:sldId id="293" r:id="rId19"/>
    <p:sldId id="259" r:id="rId20"/>
    <p:sldId id="278" r:id="rId21"/>
    <p:sldId id="260" r:id="rId22"/>
    <p:sldId id="294" r:id="rId23"/>
    <p:sldId id="261" r:id="rId24"/>
    <p:sldId id="281" r:id="rId25"/>
    <p:sldId id="282" r:id="rId26"/>
    <p:sldId id="262" r:id="rId27"/>
    <p:sldId id="283" r:id="rId28"/>
    <p:sldId id="263" r:id="rId29"/>
    <p:sldId id="264" r:id="rId30"/>
    <p:sldId id="26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7220" autoAdjust="0"/>
    <p:restoredTop sz="90929"/>
  </p:normalViewPr>
  <p:slideViewPr>
    <p:cSldViewPr>
      <p:cViewPr>
        <p:scale>
          <a:sx n="38" d="100"/>
          <a:sy n="38" d="100"/>
        </p:scale>
        <p:origin x="-792" y="-6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232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3C0350-DAD0-42B0-BE15-023875BEC39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BF19C-8B1E-4E4C-B7A8-113B0A6FFF8E}" type="slidenum">
              <a:rPr lang="es-ES"/>
              <a:pPr/>
              <a:t>6</a:t>
            </a:fld>
            <a:endParaRPr lang="es-ES"/>
          </a:p>
        </p:txBody>
      </p:sp>
      <p:sp>
        <p:nvSpPr>
          <p:cNvPr id="2242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F5525-D998-4E0F-A281-31C66EE17CB2}" type="slidenum">
              <a:rPr lang="es-ES"/>
              <a:pPr/>
              <a:t>7</a:t>
            </a:fld>
            <a:endParaRPr lang="es-ES"/>
          </a:p>
        </p:txBody>
      </p:sp>
      <p:sp>
        <p:nvSpPr>
          <p:cNvPr id="2263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C8C01-A893-47E2-80CD-D110C7FA6DE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F79E6-D4F3-4A98-A9C7-CB9D927F57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A44D-9D5A-458F-AADA-F8346756914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05A0D-37A4-4328-AC40-57E3AD3533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DEB77-F753-4FC5-896C-7815427B88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77A8F-607C-4FAC-B7C3-968CB14A398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03AA-DD17-4BF8-B831-3387DD351E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B41E5-B58C-4690-A849-BCA2672A00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5EF7-BCA2-4C03-A028-EFA384780B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43801-913F-4729-A45D-93AF12BB1B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8768-44B0-4AE7-BB37-39FE74FB01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1A3E50-9D2D-4AFE-88F2-989EC9F7CB6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0"/>
            <a:ext cx="8162925" cy="2771775"/>
          </a:xfrm>
        </p:spPr>
        <p:txBody>
          <a:bodyPr/>
          <a:lstStyle/>
          <a:p>
            <a:r>
              <a:rPr lang="es-MX" b="1">
                <a:solidFill>
                  <a:srgbClr val="FFFF00"/>
                </a:solidFill>
              </a:rPr>
              <a:t>CAPITULO   4</a:t>
            </a:r>
            <a:br>
              <a:rPr lang="es-MX" b="1">
                <a:solidFill>
                  <a:srgbClr val="FFFF00"/>
                </a:solidFill>
              </a:rPr>
            </a:br>
            <a:r>
              <a:rPr lang="es-MX" b="1">
                <a:solidFill>
                  <a:srgbClr val="FFFF00"/>
                </a:solidFill>
              </a:rPr>
              <a:t/>
            </a:r>
            <a:br>
              <a:rPr lang="es-MX" b="1">
                <a:solidFill>
                  <a:srgbClr val="FFFF00"/>
                </a:solidFill>
              </a:rPr>
            </a:br>
            <a:r>
              <a:rPr lang="es-MX" b="1">
                <a:solidFill>
                  <a:srgbClr val="FFFF00"/>
                </a:solidFill>
              </a:rPr>
              <a:t>EXPERIMENTACIÓN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119313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s-ES" sz="2800" b="1">
              <a:latin typeface="Arial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457200" y="495300"/>
          <a:ext cx="8229600" cy="5222875"/>
        </p:xfrm>
        <a:graphic>
          <a:graphicData uri="http://schemas.openxmlformats.org/presentationml/2006/ole">
            <p:oleObj spid="_x0000_s193541" r:id="rId3" imgW="3038095" imgH="2142857" progId="MSPhotoEd.3">
              <p:embed/>
            </p:oleObj>
          </a:graphicData>
        </a:graphic>
      </p:graphicFrame>
      <p:sp>
        <p:nvSpPr>
          <p:cNvPr id="19354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943600"/>
            <a:ext cx="7772400" cy="533400"/>
          </a:xfrm>
        </p:spPr>
        <p:txBody>
          <a:bodyPr/>
          <a:lstStyle/>
          <a:p>
            <a:r>
              <a:rPr lang="es-ES" sz="28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Foto 4.1 Selección de Elementos a Ensayar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119313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381000" y="381000"/>
          <a:ext cx="8382000" cy="5334000"/>
        </p:xfrm>
        <a:graphic>
          <a:graphicData uri="http://schemas.openxmlformats.org/presentationml/2006/ole">
            <p:oleObj spid="_x0000_s194562" r:id="rId3" imgW="2962689" imgH="1419048" progId="MSPhotoEd.3">
              <p:embed/>
            </p:oleObj>
          </a:graphicData>
        </a:graphic>
      </p:graphicFrame>
      <p:sp>
        <p:nvSpPr>
          <p:cNvPr id="194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0"/>
            <a:ext cx="7772400" cy="457200"/>
          </a:xfrm>
        </p:spPr>
        <p:txBody>
          <a:bodyPr/>
          <a:lstStyle/>
          <a:p>
            <a:r>
              <a:rPr lang="es-ES" sz="28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Foto 4.2. Especímenes de Ensayo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chemeClr val="bg1"/>
                </a:solidFill>
              </a:rPr>
              <a:t>4.4   Procedimiento de ensayo: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es-MX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s-MX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2. Determinación de la flecha o contraflecha inicial, para lo cual se utiliza un deformímetro de precisión como se muestra en el siguiente esquema .</a:t>
            </a:r>
            <a:endParaRPr lang="es-ES" b="1">
              <a:solidFill>
                <a:schemeClr val="bg1"/>
              </a:solidFill>
              <a:latin typeface="Arial" charset="0"/>
            </a:endParaRPr>
          </a:p>
          <a:p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utoUpdateAnimBg="0"/>
      <p:bldP spid="1925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366963" y="188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381000" y="327025"/>
          <a:ext cx="8382000" cy="5348288"/>
        </p:xfrm>
        <a:graphic>
          <a:graphicData uri="http://schemas.openxmlformats.org/presentationml/2006/ole">
            <p:oleObj spid="_x0000_s195586" r:id="rId3" imgW="2695951" imgH="1895238" progId="MSPhotoEd.3">
              <p:embed/>
            </p:oleObj>
          </a:graphicData>
        </a:graphic>
      </p:graphicFrame>
      <p:sp>
        <p:nvSpPr>
          <p:cNvPr id="1955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Foto 4.3. Deformímetro (Sensibilidad = 0.001” )</a:t>
            </a:r>
            <a:endParaRPr lang="es-E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rgbClr val="FFFFFF"/>
                </a:solidFill>
              </a:rPr>
              <a:t>Procedimiento de ensayo: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391400" cy="4267200"/>
          </a:xfrm>
        </p:spPr>
        <p:txBody>
          <a:bodyPr/>
          <a:lstStyle/>
          <a:p>
            <a:pPr algn="just">
              <a:buFontTx/>
              <a:buNone/>
            </a:pPr>
            <a:endParaRPr lang="es-MX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s-MX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s-MX" b="1">
                <a:solidFill>
                  <a:srgbClr val="FFFFFF"/>
                </a:solidFill>
                <a:cs typeface="Times New Roman" pitchFamily="18" charset="0"/>
              </a:rPr>
              <a:t>   </a:t>
            </a:r>
            <a:r>
              <a:rPr lang="es-MX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3. </a:t>
            </a:r>
            <a:r>
              <a:rPr lang="es-MX" b="1">
                <a:solidFill>
                  <a:srgbClr val="FFFFFF"/>
                </a:solidFill>
                <a:latin typeface="Arial" charset="0"/>
                <a:cs typeface="Arial" charset="0"/>
              </a:rPr>
              <a:t>De ser evidente una contraflecha en el elemento prueba, se procede a cargar la viga, simulando cargas reales uniformemente distribuidas. </a:t>
            </a:r>
            <a:endParaRPr lang="es-MX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2109788" y="195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381000" y="346075"/>
          <a:ext cx="8382000" cy="5292725"/>
        </p:xfrm>
        <a:graphic>
          <a:graphicData uri="http://schemas.openxmlformats.org/presentationml/2006/ole">
            <p:oleObj spid="_x0000_s200706" r:id="rId3" imgW="3629532" imgH="2180952" progId="MSPhotoEd.3">
              <p:embed/>
            </p:oleObj>
          </a:graphicData>
        </a:graphic>
      </p:graphicFrame>
      <p:sp>
        <p:nvSpPr>
          <p:cNvPr id="200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715000"/>
            <a:ext cx="7772400" cy="11430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Foto 4.4 Inicio de Recarga en Especímenes</a:t>
            </a:r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119313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381000" y="381000"/>
          <a:ext cx="8382000" cy="5486400"/>
        </p:xfrm>
        <a:graphic>
          <a:graphicData uri="http://schemas.openxmlformats.org/presentationml/2006/ole">
            <p:oleObj spid="_x0000_s199682" r:id="rId3" imgW="2180952" imgH="1324160" progId="MSPhotoEd.3">
              <p:embed/>
            </p:oleObj>
          </a:graphicData>
        </a:graphic>
      </p:graphicFrame>
      <p:sp>
        <p:nvSpPr>
          <p:cNvPr id="199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Foto 4.5 Vigas Cargadas.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r>
              <a:rPr lang="es-MX" sz="2800" b="1">
                <a:latin typeface="Arial" charset="0"/>
                <a:cs typeface="Arial" charset="0"/>
              </a:rPr>
              <a:t>4. Escarificación de la superficie de la viga.</a:t>
            </a:r>
            <a:endParaRPr lang="es-ES_tradnl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119313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57200" y="393700"/>
          <a:ext cx="8229600" cy="5473700"/>
        </p:xfrm>
        <a:graphic>
          <a:graphicData uri="http://schemas.openxmlformats.org/presentationml/2006/ole">
            <p:oleObj spid="_x0000_s86020" r:id="rId3" imgW="5649114" imgH="3362794" progId="MSPhotoEd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119313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457200" y="369888"/>
          <a:ext cx="8229600" cy="5421312"/>
        </p:xfrm>
        <a:graphic>
          <a:graphicData uri="http://schemas.openxmlformats.org/presentationml/2006/ole">
            <p:oleObj spid="_x0000_s201730" r:id="rId3" imgW="5361905" imgH="3381847" progId="MSPhotoEd.3">
              <p:embed/>
            </p:oleObj>
          </a:graphicData>
        </a:graphic>
      </p:graphicFrame>
      <p:sp>
        <p:nvSpPr>
          <p:cNvPr id="201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s-MX" sz="2800" b="1">
                <a:latin typeface="Arial" charset="0"/>
                <a:cs typeface="Arial" charset="0"/>
              </a:rPr>
              <a:t>5. </a:t>
            </a:r>
            <a:r>
              <a:rPr lang="es-ES" sz="2800" b="1">
                <a:latin typeface="Arial" charset="0"/>
                <a:cs typeface="Arial" charset="0"/>
              </a:rPr>
              <a:t> Limpieza de Platina Metálica.</a:t>
            </a:r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s-MX" sz="2800" b="1">
                <a:latin typeface="Arial" charset="0"/>
                <a:cs typeface="Times New Roman" pitchFamily="18" charset="0"/>
              </a:rPr>
              <a:t>6. L</a:t>
            </a:r>
            <a:r>
              <a:rPr lang="es-MX" sz="2800" b="1">
                <a:latin typeface="Arial" charset="0"/>
                <a:cs typeface="Arial" charset="0"/>
              </a:rPr>
              <a:t>impieza de la superficie de la platina de carbono CFRP.</a:t>
            </a:r>
            <a:r>
              <a:rPr lang="es-EC" sz="4000">
                <a:latin typeface="Arial" charset="0"/>
                <a:cs typeface="Times New Roman" pitchFamily="18" charset="0"/>
              </a:rPr>
              <a:t>      </a:t>
            </a:r>
            <a:endParaRPr lang="es-ES" sz="40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119313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57200" y="288925"/>
          <a:ext cx="8229600" cy="5121275"/>
        </p:xfrm>
        <a:graphic>
          <a:graphicData uri="http://schemas.openxmlformats.org/presentationml/2006/ole">
            <p:oleObj spid="_x0000_s5126" r:id="rId3" imgW="5380952" imgH="3266667" progId="MSPhotoEd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4.1 Ensayos de piezas de enlace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MX" sz="2800" b="1">
                <a:solidFill>
                  <a:srgbClr val="FFFFFF"/>
                </a:solidFill>
                <a:latin typeface="Arial" charset="0"/>
              </a:rPr>
              <a:t>Intento 1 :</a:t>
            </a:r>
            <a:r>
              <a:rPr lang="es-MX" sz="2800" b="1">
                <a:solidFill>
                  <a:srgbClr val="FFFFFF"/>
                </a:solidFill>
              </a:rPr>
              <a:t>  </a:t>
            </a:r>
          </a:p>
          <a:p>
            <a:pPr>
              <a:buFontTx/>
              <a:buNone/>
            </a:pPr>
            <a:endParaRPr lang="es-MX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/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Consiste en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un tubo cuadrado de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75     mm * 4 mm de espesor, sellado en los extremos con aros para el paso del torón de 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= ½“.  Para unirlos se usó soldadura 118/11. (alta resistencia)</a:t>
            </a:r>
            <a:endParaRPr lang="es-ES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s-MX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 </a:t>
            </a:r>
            <a:endParaRPr lang="es-ES" b="1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s-EC" sz="2800" b="1">
                <a:latin typeface="Arial" charset="0"/>
                <a:cs typeface="Times New Roman" pitchFamily="18" charset="0"/>
              </a:rPr>
              <a:t>7. M</a:t>
            </a:r>
            <a:r>
              <a:rPr lang="es-MX" sz="2800" b="1">
                <a:latin typeface="Arial" charset="0"/>
                <a:cs typeface="Arial" charset="0"/>
              </a:rPr>
              <a:t>ezcla del componente A y el componente B del adhesivo Sikadur-30.</a:t>
            </a:r>
            <a:r>
              <a:rPr lang="es-MX" sz="4000">
                <a:latin typeface="Arial" charset="0"/>
                <a:cs typeface="Arial" charset="0"/>
              </a:rPr>
              <a:t> </a:t>
            </a:r>
            <a:endParaRPr lang="es-ES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2181225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457200" y="322263"/>
          <a:ext cx="8305800" cy="5410200"/>
        </p:xfrm>
        <a:graphic>
          <a:graphicData uri="http://schemas.openxmlformats.org/presentationml/2006/ole">
            <p:oleObj spid="_x0000_s185348" r:id="rId3" imgW="5401429" imgH="3761905" progId="MSPhotoEd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305800" cy="1143000"/>
          </a:xfrm>
        </p:spPr>
        <p:txBody>
          <a:bodyPr/>
          <a:lstStyle/>
          <a:p>
            <a:pPr algn="just"/>
            <a:r>
              <a:rPr lang="es-EC" sz="2800" b="1">
                <a:latin typeface="Arial" charset="0"/>
                <a:cs typeface="Times New Roman" pitchFamily="18" charset="0"/>
              </a:rPr>
              <a:t>8. </a:t>
            </a:r>
            <a:r>
              <a:rPr lang="es-MX" sz="2800" b="1">
                <a:latin typeface="Arial" charset="0"/>
                <a:cs typeface="Arial" charset="0"/>
              </a:rPr>
              <a:t>El procedimiento de pegado platina carbono-platina metálica se debe realizar por lo menos 24 horas antes de proceder al tensado.</a:t>
            </a:r>
            <a:endParaRPr lang="es-ES" sz="400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57200" y="328613"/>
          <a:ext cx="8305800" cy="4705350"/>
        </p:xfrm>
        <a:graphic>
          <a:graphicData uri="http://schemas.openxmlformats.org/presentationml/2006/ole">
            <p:oleObj spid="_x0000_s6150" r:id="rId3" imgW="6942857" imgH="4686954" progId="MSPhotoEd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0"/>
            <a:ext cx="7772400" cy="1143000"/>
          </a:xfrm>
        </p:spPr>
        <p:txBody>
          <a:bodyPr/>
          <a:lstStyle/>
          <a:p>
            <a:r>
              <a:rPr lang="es-EC" sz="2800" b="1">
                <a:latin typeface="Arial" charset="0"/>
                <a:cs typeface="Arial" charset="0"/>
              </a:rPr>
              <a:t>9.  </a:t>
            </a:r>
            <a:r>
              <a:rPr lang="es-ES" sz="2800" b="1">
                <a:latin typeface="Arial" charset="0"/>
                <a:cs typeface="Arial" charset="0"/>
              </a:rPr>
              <a:t>Se coloca el elemento a ser tensado (platina metálica – platina carbono) en el banco de pretensado.</a:t>
            </a:r>
            <a:endParaRPr lang="es-ES" sz="2800" b="1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2119313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381000" y="317500"/>
          <a:ext cx="8382000" cy="4787900"/>
        </p:xfrm>
        <a:graphic>
          <a:graphicData uri="http://schemas.openxmlformats.org/presentationml/2006/ole">
            <p:oleObj spid="_x0000_s203779" r:id="rId3" imgW="3095238" imgH="1647619" progId="MSPhotoEd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s-EC" b="1">
                <a:solidFill>
                  <a:srgbClr val="FFFFFF"/>
                </a:solidFill>
              </a:rPr>
              <a:t>Procedimiento de ensayo: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5720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EC" b="1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</a:p>
          <a:p>
            <a:pPr algn="just">
              <a:buFontTx/>
              <a:buNone/>
            </a:pPr>
            <a:r>
              <a:rPr lang="es-EC" b="1">
                <a:solidFill>
                  <a:srgbClr val="FFFFFF"/>
                </a:solidFill>
                <a:latin typeface="Arial" charset="0"/>
                <a:cs typeface="Arial" charset="0"/>
              </a:rPr>
              <a:t>  10. 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S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e procede a instalar el torón a través de la platina metálica con un dobles de 90° y </a:t>
            </a:r>
            <a:r>
              <a:rPr lang="es-ES_tradnl" sz="28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sujeto con una cuña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FontTx/>
              <a:buNone/>
            </a:pPr>
            <a:endParaRPr lang="es-EC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   11.  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Se limpia la superficie de la platina de carbono a ser adherida a la viga.</a:t>
            </a:r>
            <a:endParaRPr lang="es-EC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endParaRPr lang="es-EC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es-EC" sz="2800" b="1">
                <a:solidFill>
                  <a:srgbClr val="FFFFFF"/>
                </a:solidFill>
                <a:cs typeface="Times New Roman" pitchFamily="18" charset="0"/>
              </a:rPr>
              <a:t>    </a:t>
            </a:r>
            <a:endParaRPr lang="es-ES" sz="2800" b="1">
              <a:solidFill>
                <a:srgbClr val="FFFFFF"/>
              </a:solidFill>
              <a:cs typeface="Times New Roman" pitchFamily="18" charset="0"/>
            </a:endParaRPr>
          </a:p>
          <a:p>
            <a:endParaRPr lang="es-E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Sistema torón, Platina Metálica, Platina de Carbono.</a:t>
            </a:r>
            <a:endParaRPr lang="es-ES" sz="2800" b="1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119313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381000" y="381000"/>
          <a:ext cx="8382000" cy="4837113"/>
        </p:xfrm>
        <a:graphic>
          <a:graphicData uri="http://schemas.openxmlformats.org/presentationml/2006/ole">
            <p:oleObj spid="_x0000_s188420" r:id="rId3" imgW="4544059" imgH="2542857" progId="MSPhotoEd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pPr algn="just"/>
            <a:r>
              <a:rPr lang="es-EC" sz="2800" b="1">
                <a:latin typeface="Arial" charset="0"/>
                <a:cs typeface="Times New Roman" pitchFamily="18" charset="0"/>
              </a:rPr>
              <a:t>12.</a:t>
            </a:r>
            <a:r>
              <a:rPr lang="es-ES" sz="2800" b="1">
                <a:latin typeface="Arial" charset="0"/>
                <a:cs typeface="Times New Roman" pitchFamily="18" charset="0"/>
              </a:rPr>
              <a:t> </a:t>
            </a:r>
            <a:r>
              <a:rPr lang="es-ES" sz="2800" b="1">
                <a:latin typeface="Arial" charset="0"/>
                <a:cs typeface="Arial" charset="0"/>
              </a:rPr>
              <a:t>Se da una carga inicial con el gato hidráulico al sistema para dejarlo en la línea de acción.</a:t>
            </a:r>
            <a:endParaRPr lang="es-ES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2138363" y="1509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381000" y="381000"/>
          <a:ext cx="8305800" cy="4687888"/>
        </p:xfrm>
        <a:graphic>
          <a:graphicData uri="http://schemas.openxmlformats.org/presentationml/2006/ole">
            <p:oleObj spid="_x0000_s189444" r:id="rId3" imgW="3285714" imgH="2619048" progId="MSPhotoEd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rgbClr val="FFFFFF"/>
                </a:solidFill>
              </a:rPr>
              <a:t>Procedimiento de ensayo: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es-EC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es-EC" b="1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13. R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estri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cción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de 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la rotación del elemento en el momento de la aplicación de la carga. </a:t>
            </a:r>
            <a:endParaRPr lang="es-ES_tradnl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es-ES" sz="2800" b="1">
                <a:solidFill>
                  <a:srgbClr val="FFFFFF"/>
                </a:solidFill>
                <a:cs typeface="Times New Roman" pitchFamily="18" charset="0"/>
              </a:rPr>
              <a:t> </a:t>
            </a:r>
          </a:p>
          <a:p>
            <a:pPr>
              <a:buFontTx/>
              <a:buNone/>
            </a:pP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   14.   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Se procede a la aplicación de carga con una velocidad constante de 2.2 KN /seg.</a:t>
            </a:r>
            <a:r>
              <a:rPr lang="es-ES" sz="2800" b="1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Foto 4.14. Elemento que restringe Movimiento Torsional.</a:t>
            </a:r>
            <a:endParaRPr lang="es-ES" sz="2800" b="1">
              <a:cs typeface="Times New Roman" pitchFamily="18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05740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533400" y="457200"/>
          <a:ext cx="8153400" cy="5114925"/>
        </p:xfrm>
        <a:graphic>
          <a:graphicData uri="http://schemas.openxmlformats.org/presentationml/2006/ole">
            <p:oleObj spid="_x0000_s190468" r:id="rId3" imgW="1857143" imgH="1038370" progId="MSPhotoEd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rgbClr val="FFFFFF"/>
                </a:solidFill>
              </a:rPr>
              <a:t>Procedimiento de ensayo: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endParaRPr lang="es-EC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C" sz="2800" b="1">
                <a:solidFill>
                  <a:srgbClr val="FFFFFF"/>
                </a:solidFill>
                <a:cs typeface="Times New Roman" pitchFamily="18" charset="0"/>
              </a:rPr>
              <a:t>   </a:t>
            </a:r>
            <a:r>
              <a:rPr lang="es-ES" sz="2800" b="1">
                <a:solidFill>
                  <a:srgbClr val="FFFFFF"/>
                </a:solidFill>
                <a:cs typeface="Times New Roman" pitchFamily="18" charset="0"/>
              </a:rPr>
              <a:t> 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15.</a:t>
            </a:r>
            <a:r>
              <a:rPr lang="es-EC" sz="2800" b="1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Suspensión de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 la aplicación de carga en  6 Ton, de acuerdo al cálculo de esfuerzos realizados.</a:t>
            </a:r>
            <a:endParaRPr lang="es-EC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s-MX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      16. Mezcla de el componente A y el componente B del adhesivo Sikadur-30 y pega de la platina de carbono a la viga prueba.</a:t>
            </a:r>
            <a:endParaRPr lang="es-EC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s-ES" sz="2800" b="1">
              <a:solidFill>
                <a:srgbClr val="FFFFFF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EC" b="1">
                <a:solidFill>
                  <a:schemeClr val="bg1"/>
                </a:solidFill>
              </a:rPr>
              <a:t>Procedimiento de ensayo: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EC" b="1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  <a:r>
              <a:rPr lang="es-EC" sz="2800" b="1">
                <a:solidFill>
                  <a:schemeClr val="bg1"/>
                </a:solidFill>
                <a:latin typeface="Arial" charset="0"/>
                <a:cs typeface="Arial" charset="0"/>
              </a:rPr>
              <a:t>17.</a:t>
            </a:r>
            <a:r>
              <a:rPr lang="es-EC" b="1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s-EC" sz="2800" b="1">
                <a:solidFill>
                  <a:schemeClr val="bg1"/>
                </a:solidFill>
                <a:latin typeface="Arial" charset="0"/>
                <a:cs typeface="Arial" charset="0"/>
              </a:rPr>
              <a:t>Colocación</a:t>
            </a:r>
            <a:r>
              <a:rPr lang="es-ES" sz="2800" b="1">
                <a:solidFill>
                  <a:schemeClr val="bg1"/>
                </a:solidFill>
                <a:latin typeface="Arial" charset="0"/>
                <a:cs typeface="Arial" charset="0"/>
              </a:rPr>
              <a:t> la viga prueba sobre la platina CFRP (por efectos de ensayo), a través de una grúa, pluma o montacargas; </a:t>
            </a:r>
            <a:r>
              <a:rPr lang="es-EC" sz="2800" b="1">
                <a:solidFill>
                  <a:schemeClr val="bg1"/>
                </a:solidFill>
                <a:latin typeface="Arial" charset="0"/>
                <a:cs typeface="Arial" charset="0"/>
              </a:rPr>
              <a:t>y pega de ambos</a:t>
            </a:r>
            <a:r>
              <a:rPr lang="es-ES" sz="2800" b="1">
                <a:solidFill>
                  <a:schemeClr val="bg1"/>
                </a:solidFill>
                <a:latin typeface="Arial" charset="0"/>
                <a:cs typeface="Arial" charset="0"/>
              </a:rPr>
              <a:t> a través del adhesivo Sikadur-30</a:t>
            </a:r>
            <a:r>
              <a:rPr lang="es-EC" sz="2800" b="1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FontTx/>
              <a:buNone/>
            </a:pPr>
            <a:r>
              <a:rPr lang="es-ES" sz="2800" b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C" sz="2800" b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s-EC" sz="2800" b="1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s-EC" sz="2800" b="1">
                <a:solidFill>
                  <a:schemeClr val="bg1"/>
                </a:solidFill>
                <a:latin typeface="Arial" charset="0"/>
                <a:cs typeface="Arial" charset="0"/>
              </a:rPr>
              <a:t>18.   S</a:t>
            </a:r>
            <a:r>
              <a:rPr lang="es-ES" sz="2800" b="1">
                <a:solidFill>
                  <a:schemeClr val="bg1"/>
                </a:solidFill>
                <a:latin typeface="Arial" charset="0"/>
                <a:cs typeface="Arial" charset="0"/>
              </a:rPr>
              <a:t>e espera un tiempo prudencial de 24 horas aproximadamente hasta que el adhesivo fragüe.</a:t>
            </a:r>
            <a:r>
              <a:rPr lang="es-ES" sz="2800" b="1">
                <a:solidFill>
                  <a:schemeClr val="bg1"/>
                </a:solidFill>
                <a:cs typeface="Times New Roman" pitchFamily="18" charset="0"/>
              </a:rPr>
              <a:t>       </a:t>
            </a:r>
            <a:endParaRPr lang="es-E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4.1  Ensayos de piezas de enlace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MX" b="1">
                <a:solidFill>
                  <a:srgbClr val="FFFFFF"/>
                </a:solidFill>
                <a:latin typeface="Arial" charset="0"/>
                <a:cs typeface="Arial" charset="0"/>
              </a:rPr>
              <a:t>   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Pega de la platina de carbono sobre una de las caras del tubo cuadrado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 </a:t>
            </a:r>
            <a:endParaRPr lang="es-ES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   El torón pasa a través de los aros (soldados al tubo).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MX" sz="2800" b="1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</a:rPr>
              <a:t>   Posteriormente es tensado por un gato, el cual se apoya en una viga para ejercer la acción de tensión. </a:t>
            </a:r>
            <a:endParaRPr lang="es-ES" sz="28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s-EC" b="1">
                <a:solidFill>
                  <a:srgbClr val="FFFFFF"/>
                </a:solidFill>
              </a:rPr>
              <a:t>Procedimiento de ensayo: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EC" b="1">
                <a:solidFill>
                  <a:srgbClr val="FFFFFF"/>
                </a:solidFill>
                <a:latin typeface="Arial" charset="0"/>
                <a:cs typeface="Arial" charset="0"/>
              </a:rPr>
              <a:t>     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19</a:t>
            </a:r>
            <a:r>
              <a:rPr lang="es-EC" b="1">
                <a:solidFill>
                  <a:srgbClr val="FFFFFF"/>
                </a:solidFill>
                <a:latin typeface="Arial" charset="0"/>
                <a:cs typeface="Arial" charset="0"/>
              </a:rPr>
              <a:t>.  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Disminución gradual de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 la tensión en el cable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, para evitar el regreso descontrolado del cable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s-EC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endParaRPr lang="es-ES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   20. 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Registro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 de 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la deflexión al momento de transferencia de esfuerzos</a:t>
            </a:r>
            <a:r>
              <a:rPr lang="es-EC" sz="2800" b="1">
                <a:solidFill>
                  <a:srgbClr val="FFFFFF"/>
                </a:solidFill>
                <a:latin typeface="Arial" charset="0"/>
                <a:cs typeface="Arial" charset="0"/>
              </a:rPr>
              <a:t> y en los días posteriores.  (Gráfica 4.3)</a:t>
            </a:r>
          </a:p>
          <a:p>
            <a:pPr>
              <a:buFontTx/>
              <a:buNone/>
            </a:pPr>
            <a:endParaRPr lang="es-E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4.5 Resultados – ensayo con CFRP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s-MX" sz="2800" b="1">
                <a:solidFill>
                  <a:srgbClr val="FFFFFF"/>
                </a:solidFill>
                <a:latin typeface="Arial" charset="0"/>
              </a:rPr>
              <a:t>    En base a los cálculos realizados y de acuerdo a los requerimientos de las vigas, estos elementos podían soportar :</a:t>
            </a:r>
          </a:p>
          <a:p>
            <a:pPr>
              <a:lnSpc>
                <a:spcPct val="11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</a:rPr>
              <a:t>Tensado del sistema hasta 6 Tons.</a:t>
            </a:r>
          </a:p>
          <a:p>
            <a:pPr>
              <a:lnSpc>
                <a:spcPct val="11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</a:rPr>
              <a:t>Sin embargo, falló a los 4.5 Tons</a:t>
            </a:r>
          </a:p>
          <a:p>
            <a:r>
              <a:rPr lang="es-MX" sz="2800" b="1">
                <a:solidFill>
                  <a:srgbClr val="FFFFFF"/>
                </a:solidFill>
                <a:latin typeface="Arial" charset="0"/>
              </a:rPr>
              <a:t>Se observan 2 tipos de falla:</a:t>
            </a:r>
          </a:p>
          <a:p>
            <a:pPr lvl="1"/>
            <a:r>
              <a:rPr lang="es-MX" sz="2400" b="1">
                <a:solidFill>
                  <a:srgbClr val="FFFFFF"/>
                </a:solidFill>
                <a:latin typeface="Arial" charset="0"/>
              </a:rPr>
              <a:t>Delaminación del CFRP (falla de adherencia).</a:t>
            </a:r>
          </a:p>
          <a:p>
            <a:pPr lvl="1"/>
            <a:r>
              <a:rPr lang="es-MX" sz="2400" b="1">
                <a:solidFill>
                  <a:srgbClr val="FFFFFF"/>
                </a:solidFill>
                <a:latin typeface="Arial" charset="0"/>
              </a:rPr>
              <a:t>Falla de tensión.</a:t>
            </a:r>
          </a:p>
          <a:p>
            <a:pPr lvl="1"/>
            <a:endParaRPr lang="es-MX" sz="24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2119313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533400" y="457200"/>
          <a:ext cx="8153400" cy="4876800"/>
        </p:xfrm>
        <a:graphic>
          <a:graphicData uri="http://schemas.openxmlformats.org/presentationml/2006/ole">
            <p:oleObj spid="_x0000_s206851" r:id="rId3" imgW="3648584" imgH="2448267" progId="MSPhotoEd.3">
              <p:embed/>
            </p:oleObj>
          </a:graphicData>
        </a:graphic>
      </p:graphicFrame>
      <p:sp>
        <p:nvSpPr>
          <p:cNvPr id="206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Foto 4.15. Falla Tipo a Tensión Ensayo Proyecto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2090738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457200" y="381000"/>
          <a:ext cx="8305800" cy="4986338"/>
        </p:xfrm>
        <a:graphic>
          <a:graphicData uri="http://schemas.openxmlformats.org/presentationml/2006/ole">
            <p:oleObj spid="_x0000_s207875" r:id="rId3" imgW="8520635" imgH="4330159" progId="CorelPhotoPaint.Image.9">
              <p:embed/>
            </p:oleObj>
          </a:graphicData>
        </a:graphic>
      </p:graphicFrame>
      <p:sp>
        <p:nvSpPr>
          <p:cNvPr id="2078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r>
              <a:rPr lang="es-ES" sz="2800" b="1">
                <a:latin typeface="Arial" charset="0"/>
                <a:cs typeface="Arial" charset="0"/>
              </a:rPr>
              <a:t>Foto 4.16. Falla Tipo a Tensión Ensayo Sika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Resultados – ensayo con CFRP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Las causas de la falla fueron:</a:t>
            </a:r>
          </a:p>
          <a:p>
            <a:pPr marL="609600" indent="-609600">
              <a:buFontTx/>
              <a:buNone/>
            </a:pPr>
            <a:endParaRPr lang="es-ES_tradnl" sz="2800" b="1">
              <a:solidFill>
                <a:srgbClr val="FFFFFF"/>
              </a:solidFill>
              <a:latin typeface="Arial" charset="0"/>
            </a:endParaRPr>
          </a:p>
          <a:p>
            <a:pPr marL="609600" indent="-609600">
              <a:buFontTx/>
              <a:buAutoNum type="alphaLcParenR"/>
            </a:pPr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Exceso de esfuerzos en el epóxico: (Adherencia)</a:t>
            </a:r>
          </a:p>
          <a:p>
            <a:pPr marL="609600" indent="-609600">
              <a:buFontTx/>
              <a:buAutoNum type="alphaLcParenR"/>
            </a:pPr>
            <a:endParaRPr lang="es-ES_tradnl" sz="2800" b="1">
              <a:solidFill>
                <a:srgbClr val="FFFFFF"/>
              </a:solidFill>
              <a:latin typeface="Arial" charset="0"/>
            </a:endParaRPr>
          </a:p>
          <a:p>
            <a:pPr marL="609600" indent="-609600">
              <a:buFontTx/>
              <a:buAutoNum type="alphaLcParenR"/>
            </a:pPr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Corte longitudinal en el CFRP, debido a desigualdad de esfuerzos : (Tensión).</a:t>
            </a:r>
          </a:p>
          <a:p>
            <a:pPr marL="609600" indent="-609600">
              <a:buFontTx/>
              <a:buNone/>
            </a:pPr>
            <a:endParaRPr lang="es-ES_tradnl" sz="28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utoUpdateAnimBg="0"/>
      <p:bldP spid="20889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Resultados – ensayo con CFRP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La posibilidad de recuperar flechas en elementos de hormigón con CFRP se demuestra a continuación:</a:t>
            </a:r>
          </a:p>
          <a:p>
            <a:pPr>
              <a:buFontTx/>
              <a:buNone/>
            </a:pPr>
            <a:endParaRPr lang="es-ES_tradnl" sz="2800" b="1">
              <a:solidFill>
                <a:srgbClr val="FFFFFF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De acuerdo a lo realizado y hallado:</a:t>
            </a:r>
          </a:p>
          <a:p>
            <a:pPr lvl="1"/>
            <a:r>
              <a:rPr lang="es-ES_tradnl" b="1">
                <a:solidFill>
                  <a:srgbClr val="FFFFFF"/>
                </a:solidFill>
                <a:latin typeface="Arial" charset="0"/>
              </a:rPr>
              <a:t>Fuerza de tensado  P = 6000 Kg.</a:t>
            </a:r>
          </a:p>
          <a:p>
            <a:pPr lvl="1"/>
            <a:r>
              <a:rPr lang="es-ES_tradnl" b="1">
                <a:solidFill>
                  <a:srgbClr val="FFFFFF"/>
                </a:solidFill>
                <a:latin typeface="Arial" charset="0"/>
              </a:rPr>
              <a:t>Excentricidad e= 16.1 cm.</a:t>
            </a:r>
          </a:p>
          <a:p>
            <a:pPr lvl="1"/>
            <a:r>
              <a:rPr lang="es-ES_tradnl" b="1">
                <a:solidFill>
                  <a:srgbClr val="FFFFFF"/>
                </a:solidFill>
                <a:latin typeface="Arial" charset="0"/>
              </a:rPr>
              <a:t>Longitud de la viga L= 720 cm.</a:t>
            </a:r>
            <a:endParaRPr lang="es-ES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381000" y="457200"/>
          <a:ext cx="8364538" cy="1676400"/>
        </p:xfrm>
        <a:graphic>
          <a:graphicData uri="http://schemas.openxmlformats.org/presentationml/2006/ole">
            <p:oleObj spid="_x0000_s210946" name="Ecuación" r:id="rId5" imgW="1295280" imgH="444240" progId="Equation.3">
              <p:embed/>
            </p:oleObj>
          </a:graphicData>
        </a:graphic>
      </p:graphicFrame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457200" y="2590800"/>
          <a:ext cx="8305800" cy="1371600"/>
        </p:xfrm>
        <a:graphic>
          <a:graphicData uri="http://schemas.openxmlformats.org/presentationml/2006/ole">
            <p:oleObj spid="_x0000_s210948" name="Ecuación" r:id="rId6" imgW="2158920" imgH="393480" progId="Equation.3">
              <p:embed/>
            </p:oleObj>
          </a:graphicData>
        </a:graphic>
      </p:graphicFrame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381000" y="4267200"/>
          <a:ext cx="8458200" cy="1295400"/>
        </p:xfrm>
        <a:graphic>
          <a:graphicData uri="http://schemas.openxmlformats.org/presentationml/2006/ole">
            <p:oleObj spid="_x0000_s210949" r:id="rId7" imgW="27051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Resultados – ensayo con CFRP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_tradnl" sz="2800" b="1">
              <a:solidFill>
                <a:srgbClr val="FFFFFF"/>
              </a:solidFill>
              <a:latin typeface="Arial" charset="0"/>
            </a:endParaRPr>
          </a:p>
          <a:p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La carga equivalente a la fuerza horizontal de tensado produce esfuerzos de tensión y compresión en el elemento.</a:t>
            </a:r>
          </a:p>
          <a:p>
            <a:pPr>
              <a:buFontTx/>
              <a:buNone/>
            </a:pPr>
            <a:endParaRPr lang="es-ES_tradnl" sz="2800" b="1">
              <a:solidFill>
                <a:srgbClr val="FFFFFF"/>
              </a:solidFill>
              <a:latin typeface="Arial" charset="0"/>
            </a:endParaRPr>
          </a:p>
          <a:p>
            <a:r>
              <a:rPr lang="es-ES_tradnl" sz="2800" b="1">
                <a:solidFill>
                  <a:srgbClr val="FFFFFF"/>
                </a:solidFill>
                <a:latin typeface="Arial" charset="0"/>
              </a:rPr>
              <a:t>Comparando con la deflexión máxima teórica (1.97 cm) se tiene un 27 % de recuperación de flecha.</a:t>
            </a:r>
          </a:p>
          <a:p>
            <a:endParaRPr lang="es-ES_tradnl" sz="2800" b="1">
              <a:solidFill>
                <a:srgbClr val="FFFFFF"/>
              </a:solidFill>
              <a:latin typeface="Arial" charset="0"/>
            </a:endParaRPr>
          </a:p>
          <a:p>
            <a:pPr>
              <a:buFontTx/>
              <a:buNone/>
            </a:pPr>
            <a:endParaRPr lang="es-ES_tradnl" b="1">
              <a:solidFill>
                <a:srgbClr val="FFFFFF"/>
              </a:solidFill>
            </a:endParaRPr>
          </a:p>
          <a:p>
            <a:endParaRPr lang="es-E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utoUpdateAnimBg="0"/>
      <p:bldP spid="2119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Resultados – ensayo con CFRP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endParaRPr lang="es-MX" sz="28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Es posible llegar a valores mayores de recuperación de deflexión, si se utilizan factores más liberales en el análisis de esfuerzos.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MX" sz="28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Una opción válida es utilizar el método de resistencia última, con el cual se podría llegar a valores incluso del 50%.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MX" sz="28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s-MX" sz="28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  <p:bldP spid="2129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4.1  Ensayos de piezas de enlace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MX" sz="2800" b="1">
                <a:solidFill>
                  <a:srgbClr val="FFFFFF"/>
                </a:solidFill>
                <a:latin typeface="Arial" charset="0"/>
              </a:rPr>
              <a:t>Intento 2 :</a:t>
            </a:r>
            <a:r>
              <a:rPr lang="es-MX" sz="2800" b="1">
                <a:solidFill>
                  <a:srgbClr val="FFFFFF"/>
                </a:solidFill>
              </a:rPr>
              <a:t>  </a:t>
            </a:r>
          </a:p>
          <a:p>
            <a:pPr>
              <a:buFontTx/>
              <a:buNone/>
            </a:pPr>
            <a:endParaRPr lang="es-MX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/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Consiste en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una platina de acero A37 de ancho 75 cm, e=12 mm y 60 cm de longitud, con un pasador o agujero (bordes suavizados), de 15 mm a  5 cm. de uno de sus extremos, por el cual circulará el torón de 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= ½ “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rgbClr val="FFFFFF"/>
                </a:solidFill>
              </a:rPr>
              <a:t>4.1  Ensayos de piezas de enlace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Pega de la platina de carbono sobre una de las caras de la platina (50 cm lineales)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   Se procede luego igual que el intento 1.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2800" b="1">
              <a:solidFill>
                <a:srgbClr val="FFFFFF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s-MX" sz="28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La ventaja de este sistema respecto al anterior es  que los esfuerzos pasan por  una sola línea de acción lo que los hace trabajar únicamente a tensión y no se producen combinación de esfuerzos.</a:t>
            </a: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s-MX" sz="28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ES_tradnl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ENSAYO DE PRUEBA DE TENSIÓN DE PIEZA DE ENLACE</a:t>
            </a:r>
            <a:endParaRPr lang="es-ES_tradnl" b="1">
              <a:solidFill>
                <a:srgbClr val="FFFF00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just"/>
            <a:r>
              <a:rPr lang="es-ES_tradnl" sz="2800" b="1">
                <a:solidFill>
                  <a:srgbClr val="FFFF00"/>
                </a:solidFill>
              </a:rPr>
              <a:t>EN ESTE SISTEMA LOS ESFUERZOS NO SE PROVOCAN EN UNA MISMA LÍNEA DE ACCIÓN, LO QUE LLEVA A PRESENTARSE COMBINACIÓN DE ESFUERZOS DIFÍCILES DE CUANTIFICAR.</a:t>
            </a:r>
          </a:p>
          <a:p>
            <a:pPr algn="just"/>
            <a:endParaRPr lang="es-ES_tradnl" sz="2800" b="1">
              <a:solidFill>
                <a:srgbClr val="FFFF00"/>
              </a:solidFill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347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TUBO CUADRADO:</a:t>
            </a:r>
            <a:endParaRPr lang="es-ES_tradnl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ES_tradnl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ENSAYO DE PRUEBA DE TENSIÓN DE PIEZA DE ENLACE</a:t>
            </a:r>
            <a:endParaRPr lang="es-ES_tradnl" b="1">
              <a:solidFill>
                <a:srgbClr val="FFFF00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just"/>
            <a:r>
              <a:rPr lang="es-ES_tradnl" sz="2800" b="1">
                <a:solidFill>
                  <a:srgbClr val="FFFF00"/>
                </a:solidFill>
              </a:rPr>
              <a:t>EN LOS ENSAYOS ANTES DESCRITOS, ESPECIALMENTE EN EL SEGUNDO, HUBO LA PRESENCIA DEL RESBALAMIENTO DEL CABLE CON RESPECTO A LAS MORDAZAS, LO CUAL OBLIGA A QUE SE PRUEBE EN ESCALA REAL. </a:t>
            </a:r>
          </a:p>
          <a:p>
            <a:pPr algn="just"/>
            <a:endParaRPr lang="es-ES_tradnl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>
                <a:solidFill>
                  <a:srgbClr val="FFFFFF"/>
                </a:solidFill>
              </a:rPr>
              <a:t>4.3  Resultados de pruebas de tensión</a:t>
            </a:r>
            <a:endParaRPr lang="es-ES" sz="4000" b="1">
              <a:solidFill>
                <a:srgbClr val="FFFFFF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A: Sin usar el torón: La carga de rotura obtenida en los aros de acero  fue de 9100 Kg,  mientras que las tapas junto con el tubo no fueron afectados.</a:t>
            </a:r>
          </a:p>
          <a:p>
            <a:pPr algn="just"/>
            <a:endParaRPr lang="es-MX" sz="2800" b="1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just"/>
            <a:r>
              <a:rPr lang="es-MX" sz="2800" b="1">
                <a:solidFill>
                  <a:srgbClr val="FFFFFF"/>
                </a:solidFill>
                <a:latin typeface="Arial" charset="0"/>
                <a:cs typeface="Arial" charset="0"/>
              </a:rPr>
              <a:t>B:  Usando el torón:  Se llegó a los 2000 Kg., donde por no existir mayor adherencia con las mordazas de la prensa, el torón resbala.</a:t>
            </a:r>
            <a:endParaRPr lang="es-E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2191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chemeClr val="bg1"/>
                </a:solidFill>
              </a:rPr>
              <a:t>4.4   Procedimiento de ensayo: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endParaRPr lang="es-MX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s-MX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    1. Se escoge un elemento tipo de hormigón, preferentemente con deflexión (flecha) o con contraflecha no muy excesiva.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MX" b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>
                <a:latin typeface="Arial" charset="0"/>
                <a:cs typeface="Times New Roman" pitchFamily="18" charset="0"/>
              </a:rPr>
              <a:t>   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1006</Words>
  <Application>Microsoft PowerPoint</Application>
  <PresentationFormat>Presentación en pantalla (4:3)</PresentationFormat>
  <Paragraphs>119</Paragraphs>
  <Slides>38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Times New Roman</vt:lpstr>
      <vt:lpstr>Arial</vt:lpstr>
      <vt:lpstr>Symbol</vt:lpstr>
      <vt:lpstr>Diseño predeterminado</vt:lpstr>
      <vt:lpstr>Foto de Microsoft Photo Editor 3.0</vt:lpstr>
      <vt:lpstr>CorelPhotoPaint.Image.9</vt:lpstr>
      <vt:lpstr>Microsoft Editor de ecuaciones 3.0</vt:lpstr>
      <vt:lpstr>CAPITULO   4  EXPERIMENTACIÓN</vt:lpstr>
      <vt:lpstr>4.1 Ensayos de piezas de enlace</vt:lpstr>
      <vt:lpstr>4.1  Ensayos de piezas de enlace</vt:lpstr>
      <vt:lpstr>4.1  Ensayos de piezas de enlace</vt:lpstr>
      <vt:lpstr>4.1  Ensayos de piezas de enlace</vt:lpstr>
      <vt:lpstr>ENSAYO DE PRUEBA DE TENSIÓN DE PIEZA DE ENLACE</vt:lpstr>
      <vt:lpstr>ENSAYO DE PRUEBA DE TENSIÓN DE PIEZA DE ENLACE</vt:lpstr>
      <vt:lpstr>4.3  Resultados de pruebas de tensión</vt:lpstr>
      <vt:lpstr>4.4   Procedimiento de ensayo:</vt:lpstr>
      <vt:lpstr>Foto 4.1 Selección de Elementos a Ensayar</vt:lpstr>
      <vt:lpstr>Foto 4.2. Especímenes de Ensayo</vt:lpstr>
      <vt:lpstr>4.4   Procedimiento de ensayo:</vt:lpstr>
      <vt:lpstr>Foto 4.3. Deformímetro (Sensibilidad = 0.001” )</vt:lpstr>
      <vt:lpstr>Procedimiento de ensayo:</vt:lpstr>
      <vt:lpstr>Foto 4.4 Inicio de Recarga en Especímenes</vt:lpstr>
      <vt:lpstr>Foto 4.5 Vigas Cargadas. </vt:lpstr>
      <vt:lpstr>4. Escarificación de la superficie de la viga.</vt:lpstr>
      <vt:lpstr>5.  Limpieza de Platina Metálica.</vt:lpstr>
      <vt:lpstr>6. Limpieza de la superficie de la platina de carbono CFRP.      </vt:lpstr>
      <vt:lpstr>7. Mezcla del componente A y el componente B del adhesivo Sikadur-30. </vt:lpstr>
      <vt:lpstr>8. El procedimiento de pegado platina carbono-platina metálica se debe realizar por lo menos 24 horas antes de proceder al tensado.</vt:lpstr>
      <vt:lpstr>9.  Se coloca el elemento a ser tensado (platina metálica – platina carbono) en el banco de pretensado.</vt:lpstr>
      <vt:lpstr>Procedimiento de ensayo:</vt:lpstr>
      <vt:lpstr>Sistema torón, Platina Metálica, Platina de Carbono.</vt:lpstr>
      <vt:lpstr>12. Se da una carga inicial con el gato hidráulico al sistema para dejarlo en la línea de acción.</vt:lpstr>
      <vt:lpstr>Procedimiento de ensayo:</vt:lpstr>
      <vt:lpstr>Foto 4.14. Elemento que restringe Movimiento Torsional.</vt:lpstr>
      <vt:lpstr>Procedimiento de ensayo:</vt:lpstr>
      <vt:lpstr>Procedimiento de ensayo:</vt:lpstr>
      <vt:lpstr>Procedimiento de ensayo:</vt:lpstr>
      <vt:lpstr>4.5 Resultados – ensayo con CFRP</vt:lpstr>
      <vt:lpstr>Foto 4.15. Falla Tipo a Tensión Ensayo Proyecto </vt:lpstr>
      <vt:lpstr>Foto 4.16. Falla Tipo a Tensión Ensayo Sika </vt:lpstr>
      <vt:lpstr>Resultados – ensayo con CFRP</vt:lpstr>
      <vt:lpstr>Resultados – ensayo con CFRP</vt:lpstr>
      <vt:lpstr>Diapositiva 36</vt:lpstr>
      <vt:lpstr>Resultados – ensayo con CFRP</vt:lpstr>
      <vt:lpstr>Resultados – ensayo con CFRP</vt:lpstr>
    </vt:vector>
  </TitlesOfParts>
  <Company>ARIAS HIDALGO 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de ensayo:</dc:title>
  <dc:creator>MIJAIL ARIAS HIDALGO</dc:creator>
  <cp:lastModifiedBy>Administrador</cp:lastModifiedBy>
  <cp:revision>65</cp:revision>
  <dcterms:created xsi:type="dcterms:W3CDTF">2002-06-24T14:25:41Z</dcterms:created>
  <dcterms:modified xsi:type="dcterms:W3CDTF">2009-12-23T15:27:50Z</dcterms:modified>
</cp:coreProperties>
</file>