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5" r:id="rId19"/>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9900"/>
    <a:srgbClr val="006600"/>
    <a:srgbClr val="CCECFF"/>
    <a:srgbClr val="00FF00"/>
    <a:srgbClr val="FFFF00"/>
    <a:srgbClr val="CC33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33333" autoAdjust="0"/>
    <p:restoredTop sz="90929"/>
  </p:normalViewPr>
  <p:slideViewPr>
    <p:cSldViewPr>
      <p:cViewPr varScale="1">
        <p:scale>
          <a:sx n="59" d="100"/>
          <a:sy n="59" d="100"/>
        </p:scale>
        <p:origin x="-16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79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432407A-5425-4BB4-B8D2-E0B89A06C0B5}"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496DCC09-82C9-4A3E-8DED-E50EB8BD3054}"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7436E226-8743-4845-BDA5-BB0BD4004E3D}"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1F35BE4-A8DB-46DA-80BB-51D3E5F66CB5}"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3AF61C42-8C8B-40B2-8D5E-1834DAF95C0B}"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81D399D7-DED4-4337-8957-88A0DF818E47}"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8B3E23E1-0D45-4FEA-BB8C-2FF295C33BAA}"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B499B137-8DAF-4B2B-B530-9B2613AE56FF}"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CDE4D76C-8A10-4EBC-A30B-4D5DE86478F3}"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C4E3435-92EB-4D0E-9C2D-3D782B6335DE}"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C4D3854-BF52-400D-B466-36427793E137}"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25EF175-BF4A-461B-8054-AE180732A60C}"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s-ES_tradnl">
                <a:solidFill>
                  <a:srgbClr val="00FFFF"/>
                </a:solidFill>
              </a:rPr>
              <a:t>5.   PROCESO FINAL	CONCLUSIONES</a:t>
            </a:r>
            <a:endParaRPr lang="es-ES">
              <a:solidFill>
                <a:srgbClr val="00FFFF"/>
              </a:solidFill>
            </a:endParaRPr>
          </a:p>
        </p:txBody>
      </p:sp>
      <p:sp>
        <p:nvSpPr>
          <p:cNvPr id="2051" name="Rectangle 3"/>
          <p:cNvSpPr>
            <a:spLocks noGrp="1" noChangeArrowheads="1"/>
          </p:cNvSpPr>
          <p:nvPr>
            <p:ph type="body" idx="1"/>
          </p:nvPr>
        </p:nvSpPr>
        <p:spPr>
          <a:xfrm>
            <a:off x="685800" y="2057400"/>
            <a:ext cx="7772400" cy="4038600"/>
          </a:xfrm>
        </p:spPr>
        <p:txBody>
          <a:bodyPr/>
          <a:lstStyle/>
          <a:p>
            <a:pPr algn="just">
              <a:lnSpc>
                <a:spcPct val="90000"/>
              </a:lnSpc>
              <a:buFontTx/>
              <a:buNone/>
            </a:pPr>
            <a:r>
              <a:rPr lang="es-ES" sz="2800" b="1">
                <a:solidFill>
                  <a:srgbClr val="00FFFF"/>
                </a:solidFill>
                <a:latin typeface="Wingdings" pitchFamily="2" charset="2"/>
                <a:cs typeface="Times New Roman" pitchFamily="18" charset="0"/>
              </a:rPr>
              <a:t>v</a:t>
            </a:r>
            <a:r>
              <a:rPr lang="es-ES_tradnl" sz="2800" b="1">
                <a:solidFill>
                  <a:srgbClr val="00FFFF"/>
                </a:solidFill>
                <a:cs typeface="Times New Roman" pitchFamily="18" charset="0"/>
              </a:rPr>
              <a:t>E</a:t>
            </a:r>
            <a:r>
              <a:rPr lang="es-ES" sz="2600" b="1">
                <a:solidFill>
                  <a:srgbClr val="00FFFF"/>
                </a:solidFill>
                <a:latin typeface="Arial" charset="0"/>
                <a:cs typeface="Arial" charset="0"/>
              </a:rPr>
              <a:t>l sistema propuesto debió utilizar dos modos de transferencia de esfuerzo:  el de adherencia y el mecánico</a:t>
            </a:r>
            <a:r>
              <a:rPr lang="es-MX" sz="2600" b="1">
                <a:solidFill>
                  <a:srgbClr val="00FFFF"/>
                </a:solidFill>
                <a:latin typeface="Arial" charset="0"/>
                <a:cs typeface="Arial" charset="0"/>
              </a:rPr>
              <a:t>,</a:t>
            </a:r>
            <a:r>
              <a:rPr lang="es-ES" sz="2600" b="1">
                <a:solidFill>
                  <a:srgbClr val="00FFFF"/>
                </a:solidFill>
                <a:latin typeface="Arial" charset="0"/>
                <a:cs typeface="Arial" charset="0"/>
              </a:rPr>
              <a:t> siendo la combinación de ambos lo que permite que el CFRP esté fielmente unido al elemento, tanto en el punto móvil (donde se ubica el gato) como en el fijo.  Incluso una de las platinas de acero quedaría embebida en el hormigón y ello redundaría en un aumento de la resistencia.</a:t>
            </a:r>
            <a:endParaRPr lang="es-ES" sz="2600" b="1">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builtIn="1"/>
                                        </p:tgtEl>
                                      </p:cMediaNode>
                                    </p:audio>
                                  </p:sub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Effect transition="in" filter="dissolve">
                                      <p:cBhvr>
                                        <p:cTn id="13" dur="500"/>
                                        <p:tgtEl>
                                          <p:spTgt spid="2051">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s-ES_tradnl" b="1">
                <a:solidFill>
                  <a:srgbClr val="FFFF00"/>
                </a:solidFill>
              </a:rPr>
              <a:t>RECOMENDACIONES</a:t>
            </a:r>
            <a:endParaRPr lang="es-ES" b="1">
              <a:solidFill>
                <a:srgbClr val="FFFF00"/>
              </a:solidFill>
            </a:endParaRPr>
          </a:p>
        </p:txBody>
      </p:sp>
      <p:sp>
        <p:nvSpPr>
          <p:cNvPr id="11267" name="Rectangle 3"/>
          <p:cNvSpPr>
            <a:spLocks noGrp="1" noChangeArrowheads="1"/>
          </p:cNvSpPr>
          <p:nvPr>
            <p:ph type="body" idx="1"/>
          </p:nvPr>
        </p:nvSpPr>
        <p:spPr>
          <a:xfrm>
            <a:off x="457200" y="1981200"/>
            <a:ext cx="8001000" cy="4114800"/>
          </a:xfrm>
        </p:spPr>
        <p:txBody>
          <a:bodyPr/>
          <a:lstStyle/>
          <a:p>
            <a:pPr algn="just">
              <a:buFontTx/>
              <a:buNone/>
            </a:pPr>
            <a:endParaRPr lang="es-MX" sz="2700" b="1">
              <a:solidFill>
                <a:srgbClr val="FFFF00"/>
              </a:solidFill>
              <a:latin typeface="Wingdings" pitchFamily="2" charset="2"/>
              <a:cs typeface="Arial" charset="0"/>
            </a:endParaRPr>
          </a:p>
          <a:p>
            <a:pPr algn="just">
              <a:buFontTx/>
              <a:buNone/>
            </a:pPr>
            <a:r>
              <a:rPr lang="es-MX" sz="2700" b="1">
                <a:solidFill>
                  <a:srgbClr val="FFFF00"/>
                </a:solidFill>
                <a:latin typeface="Wingdings" pitchFamily="2" charset="2"/>
                <a:cs typeface="Arial" charset="0"/>
              </a:rPr>
              <a:t>V</a:t>
            </a:r>
            <a:r>
              <a:rPr lang="es-MX" sz="2700" b="1">
                <a:solidFill>
                  <a:srgbClr val="FFFF00"/>
                </a:solidFill>
                <a:latin typeface="Arial" charset="0"/>
                <a:cs typeface="Arial" charset="0"/>
              </a:rPr>
              <a:t>Para obtener un buen resultado es necesario realizar varias experimentaciones en el laboratorio de cada uno de los materiales a utilizarse, aun cuando las especificaciones de los mismos garanticen su  calidad</a:t>
            </a:r>
            <a:r>
              <a:rPr lang="es-MX" b="1">
                <a:solidFill>
                  <a:srgbClr val="FFFF00"/>
                </a:solidFill>
                <a:latin typeface="Arial" charset="0"/>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0-#ppt_w/2"/>
                                          </p:val>
                                        </p:tav>
                                        <p:tav tm="100000">
                                          <p:val>
                                            <p:strVal val="#ppt_x"/>
                                          </p:val>
                                        </p:tav>
                                      </p:tavLst>
                                    </p:anim>
                                    <p:anim calcmode="lin" valueType="num">
                                      <p:cBhvr additive="base">
                                        <p:cTn id="8" dur="500" fill="hold"/>
                                        <p:tgtEl>
                                          <p:spTgt spid="112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Effect transition="in" filter="barn(inHorizontal)">
                                      <p:cBhvr>
                                        <p:cTn id="13" dur="500"/>
                                        <p:tgtEl>
                                          <p:spTgt spid="11267">
                                            <p:txEl>
                                              <p:pRg st="1" end="1"/>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s-ES_tradnl" b="1">
                <a:solidFill>
                  <a:srgbClr val="FFFF00"/>
                </a:solidFill>
              </a:rPr>
              <a:t>RECOMENDACIONES</a:t>
            </a:r>
            <a:endParaRPr lang="es-ES" b="1">
              <a:solidFill>
                <a:srgbClr val="FFFF00"/>
              </a:solidFill>
            </a:endParaRPr>
          </a:p>
        </p:txBody>
      </p:sp>
      <p:sp>
        <p:nvSpPr>
          <p:cNvPr id="12291" name="Rectangle 3"/>
          <p:cNvSpPr>
            <a:spLocks noGrp="1" noChangeArrowheads="1"/>
          </p:cNvSpPr>
          <p:nvPr>
            <p:ph type="body" idx="1"/>
          </p:nvPr>
        </p:nvSpPr>
        <p:spPr/>
        <p:txBody>
          <a:bodyPr/>
          <a:lstStyle/>
          <a:p>
            <a:pPr algn="just">
              <a:buFontTx/>
              <a:buNone/>
            </a:pPr>
            <a:endParaRPr lang="es-MX" b="1">
              <a:solidFill>
                <a:srgbClr val="FFFF00"/>
              </a:solidFill>
              <a:latin typeface="Wingdings" pitchFamily="2" charset="2"/>
              <a:cs typeface="Arial" charset="0"/>
            </a:endParaRPr>
          </a:p>
          <a:p>
            <a:pPr algn="just">
              <a:buFontTx/>
              <a:buNone/>
            </a:pPr>
            <a:r>
              <a:rPr lang="es-MX" b="1">
                <a:solidFill>
                  <a:srgbClr val="FFFF00"/>
                </a:solidFill>
                <a:latin typeface="Wingdings" pitchFamily="2" charset="2"/>
                <a:cs typeface="Arial" charset="0"/>
              </a:rPr>
              <a:t>V</a:t>
            </a:r>
            <a:r>
              <a:rPr lang="es-MX" b="1">
                <a:solidFill>
                  <a:srgbClr val="FFFF00"/>
                </a:solidFill>
                <a:latin typeface="Arial" charset="0"/>
                <a:cs typeface="Arial" charset="0"/>
              </a:rPr>
              <a:t>Hay que aclarar que lo más conveniente sería registrar las lecturas diariamente con el fin de observar el comportamiento de la misma.</a:t>
            </a:r>
          </a:p>
          <a:p>
            <a:pPr algn="just">
              <a:buFontTx/>
              <a:buNone/>
            </a:pPr>
            <a:endParaRPr lang="es-ES" b="1">
              <a:solidFill>
                <a:srgbClr val="FFFF0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0-#ppt_w/2"/>
                                          </p:val>
                                        </p:tav>
                                        <p:tav tm="100000">
                                          <p:val>
                                            <p:strVal val="#ppt_x"/>
                                          </p:val>
                                        </p:tav>
                                      </p:tavLst>
                                    </p:anim>
                                    <p:anim calcmode="lin" valueType="num">
                                      <p:cBhvr additive="base">
                                        <p:cTn id="8" dur="500" fill="hold"/>
                                        <p:tgtEl>
                                          <p:spTgt spid="122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3" dur="500"/>
                                        <p:tgtEl>
                                          <p:spTgt spid="12291">
                                            <p:txEl>
                                              <p:pRg st="1" end="1"/>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s-ES_tradnl" b="1">
                <a:solidFill>
                  <a:srgbClr val="FFFF00"/>
                </a:solidFill>
              </a:rPr>
              <a:t>RECOMENDACIONES</a:t>
            </a:r>
            <a:endParaRPr lang="es-ES" b="1">
              <a:solidFill>
                <a:srgbClr val="FFFF00"/>
              </a:solidFill>
            </a:endParaRPr>
          </a:p>
        </p:txBody>
      </p:sp>
      <p:sp>
        <p:nvSpPr>
          <p:cNvPr id="13315" name="Rectangle 3"/>
          <p:cNvSpPr>
            <a:spLocks noGrp="1" noChangeArrowheads="1"/>
          </p:cNvSpPr>
          <p:nvPr>
            <p:ph type="body" idx="1"/>
          </p:nvPr>
        </p:nvSpPr>
        <p:spPr/>
        <p:txBody>
          <a:bodyPr/>
          <a:lstStyle/>
          <a:p>
            <a:pPr algn="just">
              <a:buFont typeface="Wingdings" pitchFamily="2" charset="2"/>
              <a:buChar char="v"/>
            </a:pPr>
            <a:r>
              <a:rPr lang="es-MX" sz="2800" b="1">
                <a:solidFill>
                  <a:srgbClr val="FFFF00"/>
                </a:solidFill>
                <a:latin typeface="Arial" charset="0"/>
                <a:cs typeface="Arial" charset="0"/>
              </a:rPr>
              <a:t>En caso de no contar con un banco de preesfuerzo disponible se propone efectuar lo siguiente:</a:t>
            </a:r>
          </a:p>
          <a:p>
            <a:pPr algn="just"/>
            <a:endParaRPr lang="es-ES_tradnl" sz="2800" b="1">
              <a:solidFill>
                <a:srgbClr val="FFFF00"/>
              </a:solidFill>
            </a:endParaRPr>
          </a:p>
          <a:p>
            <a:pPr algn="just"/>
            <a:r>
              <a:rPr lang="es-MX" sz="2800" b="1">
                <a:solidFill>
                  <a:srgbClr val="FFFF00"/>
                </a:solidFill>
                <a:latin typeface="Arial" charset="0"/>
                <a:cs typeface="Arial" charset="0"/>
              </a:rPr>
              <a:t>Se utilizará un gato “móvil” de postensado, generalmente las fuerzas máximas de diseño de tensión están por el orden de 13000 Kgs (ya incluye un factor de reducción de 0.7). </a:t>
            </a:r>
          </a:p>
          <a:p>
            <a:pPr>
              <a:buFontTx/>
              <a:buNone/>
            </a:pPr>
            <a:endParaRPr lang="es-ES" sz="28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0-#ppt_w/2"/>
                                          </p:val>
                                        </p:tav>
                                        <p:tav tm="100000">
                                          <p:val>
                                            <p:strVal val="#ppt_x"/>
                                          </p:val>
                                        </p:tav>
                                      </p:tavLst>
                                    </p:anim>
                                    <p:anim calcmode="lin" valueType="num">
                                      <p:cBhvr additive="base">
                                        <p:cTn id="8" dur="500" fill="hold"/>
                                        <p:tgtEl>
                                          <p:spTgt spid="133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Effect transition="in" filter="randombar(horizontal)">
                                      <p:cBhvr>
                                        <p:cTn id="13" dur="500"/>
                                        <p:tgtEl>
                                          <p:spTgt spid="13315">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3315">
                                            <p:txEl>
                                              <p:pRg st="2" end="2"/>
                                            </p:txEl>
                                          </p:spTgt>
                                        </p:tgtEl>
                                        <p:attrNameLst>
                                          <p:attrName>style.visibility</p:attrName>
                                        </p:attrNameLst>
                                      </p:cBhvr>
                                      <p:to>
                                        <p:strVal val="visible"/>
                                      </p:to>
                                    </p:set>
                                    <p:animEffect transition="in" filter="randombar(horizontal)">
                                      <p:cBhvr>
                                        <p:cTn id="18" dur="500"/>
                                        <p:tgtEl>
                                          <p:spTgt spid="13315">
                                            <p:txEl>
                                              <p:pRg st="2" end="2"/>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s-ES_tradnl" b="1">
                <a:solidFill>
                  <a:schemeClr val="accent2"/>
                </a:solidFill>
              </a:rPr>
              <a:t>RECOMENDACIONES</a:t>
            </a:r>
            <a:endParaRPr lang="es-ES" b="1">
              <a:solidFill>
                <a:schemeClr val="accent2"/>
              </a:solidFill>
            </a:endParaRPr>
          </a:p>
        </p:txBody>
      </p:sp>
      <p:sp>
        <p:nvSpPr>
          <p:cNvPr id="14339" name="Rectangle 3"/>
          <p:cNvSpPr>
            <a:spLocks noGrp="1" noChangeArrowheads="1"/>
          </p:cNvSpPr>
          <p:nvPr>
            <p:ph type="body" idx="1"/>
          </p:nvPr>
        </p:nvSpPr>
        <p:spPr/>
        <p:txBody>
          <a:bodyPr/>
          <a:lstStyle/>
          <a:p>
            <a:pPr algn="just">
              <a:buFontTx/>
              <a:buNone/>
            </a:pPr>
            <a:endParaRPr lang="es-MX" sz="3400">
              <a:latin typeface="Symbol" pitchFamily="18" charset="2"/>
              <a:cs typeface="Arial" charset="0"/>
            </a:endParaRPr>
          </a:p>
          <a:p>
            <a:pPr algn="just">
              <a:buFontTx/>
              <a:buNone/>
            </a:pPr>
            <a:r>
              <a:rPr lang="es-MX" sz="3400" b="1">
                <a:solidFill>
                  <a:schemeClr val="accent2"/>
                </a:solidFill>
                <a:latin typeface="Arial" charset="0"/>
                <a:cs typeface="Arial" charset="0"/>
              </a:rPr>
              <a:t>·  Se coloca un pilote, a modo de “cama o banco” de reacción (puede ser de sección 45 x 45 cm, por ejemplo), totalmente apoyado sobre el terreno. </a:t>
            </a:r>
          </a:p>
          <a:p>
            <a:endParaRPr lang="es-ES" sz="3400"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0-#ppt_w/2"/>
                                          </p:val>
                                        </p:tav>
                                        <p:tav tm="100000">
                                          <p:val>
                                            <p:strVal val="#ppt_x"/>
                                          </p:val>
                                        </p:tav>
                                      </p:tavLst>
                                    </p:anim>
                                    <p:anim calcmode="lin" valueType="num">
                                      <p:cBhvr additive="base">
                                        <p:cTn id="8" dur="500" fill="hold"/>
                                        <p:tgtEl>
                                          <p:spTgt spid="143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s-ES_tradnl" b="1">
                <a:solidFill>
                  <a:schemeClr val="accent2"/>
                </a:solidFill>
              </a:rPr>
              <a:t>RECOMENDACIONES</a:t>
            </a:r>
            <a:endParaRPr lang="es-ES" b="1">
              <a:solidFill>
                <a:schemeClr val="accent2"/>
              </a:solidFill>
            </a:endParaRPr>
          </a:p>
        </p:txBody>
      </p:sp>
      <p:sp>
        <p:nvSpPr>
          <p:cNvPr id="15363" name="Rectangle 3"/>
          <p:cNvSpPr>
            <a:spLocks noGrp="1" noChangeArrowheads="1"/>
          </p:cNvSpPr>
          <p:nvPr>
            <p:ph type="body" idx="1"/>
          </p:nvPr>
        </p:nvSpPr>
        <p:spPr/>
        <p:txBody>
          <a:bodyPr/>
          <a:lstStyle/>
          <a:p>
            <a:pPr algn="just">
              <a:buFontTx/>
              <a:buNone/>
            </a:pPr>
            <a:r>
              <a:rPr lang="es-MX" sz="3400" b="1">
                <a:solidFill>
                  <a:schemeClr val="accent2"/>
                </a:solidFill>
                <a:latin typeface="Arial" charset="0"/>
                <a:cs typeface="Arial" charset="0"/>
              </a:rPr>
              <a:t>Con el fin de proveer de dispositivos de reacción frente a la fuerza aplicada por el gato hidráulico se utilizarán 2 vigas, tipo W, cuyas dimensiones estarán gobernadas por el cálculo a cortante, momento flector y geometría del pilote.</a:t>
            </a:r>
            <a:endParaRPr lang="es-ES" sz="3400" b="1">
              <a:solidFill>
                <a:schemeClr val="accent2"/>
              </a:solidFill>
              <a:latin typeface="Arial" charset="0"/>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s-ES_tradnl" b="1">
                <a:solidFill>
                  <a:schemeClr val="accent2"/>
                </a:solidFill>
              </a:rPr>
              <a:t>RECOMENDACIONES</a:t>
            </a:r>
            <a:endParaRPr lang="es-ES" b="1">
              <a:solidFill>
                <a:schemeClr val="accent2"/>
              </a:solidFill>
            </a:endParaRPr>
          </a:p>
        </p:txBody>
      </p:sp>
      <p:sp>
        <p:nvSpPr>
          <p:cNvPr id="16387" name="Rectangle 3"/>
          <p:cNvSpPr>
            <a:spLocks noGrp="1" noChangeArrowheads="1"/>
          </p:cNvSpPr>
          <p:nvPr>
            <p:ph type="body" idx="1"/>
          </p:nvPr>
        </p:nvSpPr>
        <p:spPr/>
        <p:txBody>
          <a:bodyPr/>
          <a:lstStyle/>
          <a:p>
            <a:pPr algn="just">
              <a:lnSpc>
                <a:spcPct val="90000"/>
              </a:lnSpc>
            </a:pPr>
            <a:r>
              <a:rPr lang="es-MX" sz="3300" b="1">
                <a:solidFill>
                  <a:schemeClr val="accent2"/>
                </a:solidFill>
                <a:latin typeface="Arial" charset="0"/>
                <a:cs typeface="Arial" charset="0"/>
              </a:rPr>
              <a:t>La fijación de los perfiles W al pilote puede realizarse a través de pernos de expansión, los cuales también deberán ser suficientes, en diámetro y número para resistir los efectos de cortante y momento flector.  Ver fig. 5.1 y 5.2</a:t>
            </a:r>
          </a:p>
          <a:p>
            <a:pPr>
              <a:lnSpc>
                <a:spcPct val="90000"/>
              </a:lnSpc>
              <a:buFontTx/>
              <a:buNone/>
            </a:pPr>
            <a:r>
              <a:rPr lang="es-ES_tradnl" sz="3300" b="1">
                <a:solidFill>
                  <a:schemeClr val="accent2"/>
                </a:solidFill>
              </a:rPr>
              <a:t>   </a:t>
            </a:r>
            <a:endParaRPr lang="es-ES" sz="3300"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0-#ppt_w/2"/>
                                          </p:val>
                                        </p:tav>
                                        <p:tav tm="100000">
                                          <p:val>
                                            <p:strVal val="#ppt_x"/>
                                          </p:val>
                                        </p:tav>
                                      </p:tavLst>
                                    </p:anim>
                                    <p:anim calcmode="lin" valueType="num">
                                      <p:cBhvr additive="base">
                                        <p:cTn id="8" dur="500" fill="hold"/>
                                        <p:tgtEl>
                                          <p:spTgt spid="163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2"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additive="base">
                                        <p:cTn id="13" dur="5000" fill="hold"/>
                                        <p:tgtEl>
                                          <p:spTgt spid="16387">
                                            <p:txEl>
                                              <p:pRg st="0" end="0"/>
                                            </p:txEl>
                                          </p:spTgt>
                                        </p:tgtEl>
                                        <p:attrNameLst>
                                          <p:attrName>ppt_x</p:attrName>
                                        </p:attrNameLst>
                                      </p:cBhvr>
                                      <p:tavLst>
                                        <p:tav tm="0">
                                          <p:val>
                                            <p:strVal val="1+#ppt_w/2"/>
                                          </p:val>
                                        </p:tav>
                                        <p:tav tm="100000">
                                          <p:val>
                                            <p:strVal val="#ppt_x"/>
                                          </p:val>
                                        </p:tav>
                                      </p:tavLst>
                                    </p:anim>
                                    <p:anim calcmode="lin" valueType="num">
                                      <p:cBhvr additive="base">
                                        <p:cTn id="14" dur="5000" fill="hold"/>
                                        <p:tgtEl>
                                          <p:spTgt spid="1638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par>
                    <p:cTn id="15" fill="hold">
                      <p:stCondLst>
                        <p:cond delay="indefinite"/>
                      </p:stCondLst>
                      <p:childTnLst>
                        <p:par>
                          <p:cTn id="16" fill="hold">
                            <p:stCondLst>
                              <p:cond delay="0"/>
                            </p:stCondLst>
                            <p:childTnLst>
                              <p:par>
                                <p:cTn id="17" presetID="7" presetClass="entr" presetSubtype="2" fill="hold" grpId="0" nodeType="clickEffect">
                                  <p:stCondLst>
                                    <p:cond delay="0"/>
                                  </p:stCondLst>
                                  <p:childTnLst>
                                    <p:set>
                                      <p:cBhvr>
                                        <p:cTn id="18" dur="1" fill="hold">
                                          <p:stCondLst>
                                            <p:cond delay="0"/>
                                          </p:stCondLst>
                                        </p:cTn>
                                        <p:tgtEl>
                                          <p:spTgt spid="16387">
                                            <p:txEl>
                                              <p:pRg st="1" end="1"/>
                                            </p:txEl>
                                          </p:spTgt>
                                        </p:tgtEl>
                                        <p:attrNameLst>
                                          <p:attrName>style.visibility</p:attrName>
                                        </p:attrNameLst>
                                      </p:cBhvr>
                                      <p:to>
                                        <p:strVal val="visible"/>
                                      </p:to>
                                    </p:set>
                                    <p:anim calcmode="lin" valueType="num">
                                      <p:cBhvr additive="base">
                                        <p:cTn id="19" dur="5000" fill="hold"/>
                                        <p:tgtEl>
                                          <p:spTgt spid="16387">
                                            <p:txEl>
                                              <p:pRg st="1" end="1"/>
                                            </p:txEl>
                                          </p:spTgt>
                                        </p:tgtEl>
                                        <p:attrNameLst>
                                          <p:attrName>ppt_x</p:attrName>
                                        </p:attrNameLst>
                                      </p:cBhvr>
                                      <p:tavLst>
                                        <p:tav tm="0">
                                          <p:val>
                                            <p:strVal val="1+#ppt_w/2"/>
                                          </p:val>
                                        </p:tav>
                                        <p:tav tm="100000">
                                          <p:val>
                                            <p:strVal val="#ppt_x"/>
                                          </p:val>
                                        </p:tav>
                                      </p:tavLst>
                                    </p:anim>
                                    <p:anim calcmode="lin" valueType="num">
                                      <p:cBhvr additive="base">
                                        <p:cTn id="20" dur="5000" fill="hold"/>
                                        <p:tgtEl>
                                          <p:spTgt spid="1638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s-ES_tradnl" b="1">
                <a:solidFill>
                  <a:schemeClr val="accent2"/>
                </a:solidFill>
              </a:rPr>
              <a:t>RECOMENDACIONES</a:t>
            </a:r>
            <a:endParaRPr lang="es-ES" b="1">
              <a:solidFill>
                <a:schemeClr val="accent2"/>
              </a:solidFill>
            </a:endParaRPr>
          </a:p>
        </p:txBody>
      </p:sp>
      <p:sp>
        <p:nvSpPr>
          <p:cNvPr id="19459" name="Rectangle 3"/>
          <p:cNvSpPr>
            <a:spLocks noGrp="1" noChangeArrowheads="1"/>
          </p:cNvSpPr>
          <p:nvPr>
            <p:ph type="body" idx="1"/>
          </p:nvPr>
        </p:nvSpPr>
        <p:spPr/>
        <p:txBody>
          <a:bodyPr/>
          <a:lstStyle/>
          <a:p>
            <a:r>
              <a:rPr lang="es-MX" sz="3400" b="1">
                <a:solidFill>
                  <a:schemeClr val="accent2"/>
                </a:solidFill>
                <a:latin typeface="Arial" charset="0"/>
                <a:cs typeface="Arial" charset="0"/>
              </a:rPr>
              <a:t>Anteriormente se manifestó que el pilote no debía estar simplemente apoyado sino directamente sobre el terreno, esto se debe a que se considera “infinitamente” rígido con respecto a las vigas de reacción perfil W.  </a:t>
            </a:r>
            <a:endParaRPr lang="es-ES" sz="3400" b="1">
              <a:solidFill>
                <a:schemeClr val="accent2"/>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0-#ppt_w/2"/>
                                          </p:val>
                                        </p:tav>
                                        <p:tav tm="100000">
                                          <p:val>
                                            <p:strVal val="#ppt_x"/>
                                          </p:val>
                                        </p:tav>
                                      </p:tavLst>
                                    </p:anim>
                                    <p:anim calcmode="lin" valueType="num">
                                      <p:cBhvr additive="base">
                                        <p:cTn id="8" dur="500" fill="hold"/>
                                        <p:tgtEl>
                                          <p:spTgt spid="1945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2" fill="hold" grpId="0" nodeType="click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Effect transition="in" filter="slide(fromRight)">
                                      <p:cBhvr>
                                        <p:cTn id="13" dur="500"/>
                                        <p:tgtEl>
                                          <p:spTgt spid="19459">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s-ES_tradnl" b="1">
                <a:solidFill>
                  <a:schemeClr val="accent2"/>
                </a:solidFill>
              </a:rPr>
              <a:t>RECOMENDACIONES</a:t>
            </a:r>
            <a:endParaRPr lang="es-ES" b="1">
              <a:solidFill>
                <a:schemeClr val="accent2"/>
              </a:solidFill>
            </a:endParaRPr>
          </a:p>
        </p:txBody>
      </p:sp>
      <p:sp>
        <p:nvSpPr>
          <p:cNvPr id="20483" name="Rectangle 3"/>
          <p:cNvSpPr>
            <a:spLocks noGrp="1" noChangeArrowheads="1"/>
          </p:cNvSpPr>
          <p:nvPr>
            <p:ph type="body" idx="1"/>
          </p:nvPr>
        </p:nvSpPr>
        <p:spPr/>
        <p:txBody>
          <a:bodyPr/>
          <a:lstStyle/>
          <a:p>
            <a:pPr algn="just"/>
            <a:endParaRPr lang="es-MX" sz="3400" b="1">
              <a:solidFill>
                <a:schemeClr val="accent2"/>
              </a:solidFill>
              <a:latin typeface="Arial" charset="0"/>
              <a:cs typeface="Arial" charset="0"/>
            </a:endParaRPr>
          </a:p>
          <a:p>
            <a:pPr algn="just"/>
            <a:r>
              <a:rPr lang="es-MX" sz="3400" b="1">
                <a:solidFill>
                  <a:schemeClr val="accent2"/>
                </a:solidFill>
                <a:latin typeface="Arial" charset="0"/>
                <a:cs typeface="Arial" charset="0"/>
              </a:rPr>
              <a:t>Las vigas W  deben ser calculadas a momento flector y cortante.  De igual manera, la cantidad y diámetro de los pernos debe pasar dicho cálculo. Ver fig. 5.2 y 5.3</a:t>
            </a:r>
          </a:p>
          <a:p>
            <a:pPr algn="just">
              <a:buFontTx/>
              <a:buNone/>
            </a:pPr>
            <a:endParaRPr lang="es-MX" sz="3400" b="1">
              <a:solidFill>
                <a:schemeClr val="accent2"/>
              </a:solidFill>
              <a:latin typeface="Arial" charset="0"/>
              <a:cs typeface="Arial" charset="0"/>
            </a:endParaRPr>
          </a:p>
          <a:p>
            <a:pPr>
              <a:buFontTx/>
              <a:buNone/>
            </a:pPr>
            <a:endParaRPr lang="es-ES" sz="3400"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0-#ppt_w/2"/>
                                          </p:val>
                                        </p:tav>
                                        <p:tav tm="100000">
                                          <p:val>
                                            <p:strVal val="#ppt_x"/>
                                          </p:val>
                                        </p:tav>
                                      </p:tavLst>
                                    </p:anim>
                                    <p:anim calcmode="lin" valueType="num">
                                      <p:cBhvr additive="base">
                                        <p:cTn id="8" dur="500" fill="hold"/>
                                        <p:tgtEl>
                                          <p:spTgt spid="2048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528"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p:cTn id="13" dur="5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0483">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20483">
                                            <p:txEl>
                                              <p:pRg st="1" end="1"/>
                                            </p:txEl>
                                          </p:spTgt>
                                        </p:tgtEl>
                                        <p:attrNameLst>
                                          <p:attrName>ppt_x</p:attrName>
                                        </p:attrNameLst>
                                      </p:cBhvr>
                                      <p:tavLst>
                                        <p:tav tm="0">
                                          <p:val>
                                            <p:fltVal val="0.5"/>
                                          </p:val>
                                        </p:tav>
                                        <p:tav tm="100000">
                                          <p:val>
                                            <p:strVal val="#ppt_x"/>
                                          </p:val>
                                        </p:tav>
                                      </p:tavLst>
                                    </p:anim>
                                    <p:anim calcmode="lin" valueType="num">
                                      <p:cBhvr>
                                        <p:cTn id="16" dur="500" fill="hold"/>
                                        <p:tgtEl>
                                          <p:spTgt spid="20483">
                                            <p:txEl>
                                              <p:pRg st="1" end="1"/>
                                            </p:txEl>
                                          </p:spTgt>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276600" y="685800"/>
            <a:ext cx="2667000" cy="701675"/>
          </a:xfrm>
          <a:prstGeom prst="rect">
            <a:avLst/>
          </a:prstGeom>
          <a:noFill/>
          <a:ln w="9525">
            <a:noFill/>
            <a:miter lim="800000"/>
            <a:headEnd/>
            <a:tailEnd/>
          </a:ln>
          <a:effectLst/>
        </p:spPr>
        <p:txBody>
          <a:bodyPr>
            <a:spAutoFit/>
          </a:bodyPr>
          <a:lstStyle/>
          <a:p>
            <a:r>
              <a:rPr lang="es-MX" sz="4000" b="1">
                <a:solidFill>
                  <a:srgbClr val="CC3300"/>
                </a:solidFill>
                <a:effectLst>
                  <a:outerShdw blurRad="38100" dist="38100" dir="2700000" algn="tl">
                    <a:srgbClr val="C0C0C0"/>
                  </a:outerShdw>
                </a:effectLst>
              </a:rPr>
              <a:t>GRACIAS</a:t>
            </a:r>
            <a:endParaRPr lang="es-ES" sz="4000" b="1">
              <a:solidFill>
                <a:srgbClr val="CC3300"/>
              </a:solidFill>
              <a:effectLst>
                <a:outerShdw blurRad="38100" dist="38100" dir="2700000" algn="tl">
                  <a:srgbClr val="C0C0C0"/>
                </a:outerShdw>
              </a:effectLst>
            </a:endParaRPr>
          </a:p>
        </p:txBody>
      </p:sp>
      <p:sp>
        <p:nvSpPr>
          <p:cNvPr id="23555" name="Rectangle 3"/>
          <p:cNvSpPr>
            <a:spLocks noChangeArrowheads="1"/>
          </p:cNvSpPr>
          <p:nvPr/>
        </p:nvSpPr>
        <p:spPr bwMode="auto">
          <a:xfrm>
            <a:off x="5334000" y="762000"/>
            <a:ext cx="3810000" cy="5668963"/>
          </a:xfrm>
          <a:prstGeom prst="rect">
            <a:avLst/>
          </a:prstGeom>
          <a:noFill/>
          <a:ln w="9525">
            <a:noFill/>
            <a:miter lim="800000"/>
            <a:headEnd/>
            <a:tailEnd/>
          </a:ln>
          <a:effectLst/>
        </p:spPr>
        <p:txBody>
          <a:bodyPr bIns="0">
            <a:spAutoFit/>
          </a:bodyPr>
          <a:lstStyle/>
          <a:p>
            <a:pPr algn="ctr"/>
            <a:r>
              <a:rPr lang="es-ES" sz="1500" b="1">
                <a:solidFill>
                  <a:schemeClr val="bg1"/>
                </a:solidFill>
                <a:latin typeface="Arial" charset="0"/>
                <a:cs typeface="Arial" charset="0"/>
              </a:rPr>
              <a:t>D</a:t>
            </a:r>
            <a:r>
              <a:rPr lang="es-ES" sz="1600" b="1">
                <a:solidFill>
                  <a:schemeClr val="bg1"/>
                </a:solidFill>
                <a:latin typeface="Arial" charset="0"/>
                <a:cs typeface="Arial" charset="0"/>
              </a:rPr>
              <a:t>EDICATORIA</a:t>
            </a:r>
            <a:endParaRPr lang="es-ES" sz="1600" b="1">
              <a:solidFill>
                <a:schemeClr val="bg1"/>
              </a:solidFill>
              <a:cs typeface="Times New Roman" pitchFamily="18" charset="0"/>
            </a:endParaRPr>
          </a:p>
          <a:p>
            <a:pPr algn="just" eaLnBrk="0" hangingPunct="0"/>
            <a:r>
              <a:rPr lang="es-ES" sz="1600" b="1">
                <a:solidFill>
                  <a:schemeClr val="bg1"/>
                </a:solidFill>
                <a:latin typeface="Arial" charset="0"/>
                <a:cs typeface="Arial" charset="0"/>
              </a:rPr>
              <a:t> </a:t>
            </a:r>
            <a:endParaRPr lang="es-ES" sz="1600">
              <a:solidFill>
                <a:schemeClr val="bg1"/>
              </a:solidFill>
              <a:cs typeface="Times New Roman" pitchFamily="18" charset="0"/>
            </a:endParaRPr>
          </a:p>
          <a:p>
            <a:pPr algn="just" eaLnBrk="0" hangingPunct="0"/>
            <a:r>
              <a:rPr lang="es-ES" sz="1600" b="1">
                <a:solidFill>
                  <a:schemeClr val="bg1"/>
                </a:solidFill>
                <a:latin typeface="Arial" charset="0"/>
                <a:cs typeface="Arial" charset="0"/>
              </a:rPr>
              <a:t> </a:t>
            </a:r>
            <a:endParaRPr lang="es-ES" sz="1600">
              <a:solidFill>
                <a:schemeClr val="bg1"/>
              </a:solidFill>
              <a:cs typeface="Times New Roman" pitchFamily="18" charset="0"/>
            </a:endParaRPr>
          </a:p>
          <a:p>
            <a:pPr algn="just" eaLnBrk="0" hangingPunct="0"/>
            <a:r>
              <a:rPr lang="es-ES" sz="1600" b="1">
                <a:solidFill>
                  <a:schemeClr val="bg1"/>
                </a:solidFill>
                <a:latin typeface="Arial" charset="0"/>
                <a:cs typeface="Arial" charset="0"/>
              </a:rPr>
              <a:t>A DIOS,  </a:t>
            </a:r>
            <a:r>
              <a:rPr lang="es-ES" sz="1600">
                <a:solidFill>
                  <a:schemeClr val="bg1"/>
                </a:solidFill>
                <a:latin typeface="Arial" charset="0"/>
                <a:cs typeface="Arial" charset="0"/>
              </a:rPr>
              <a:t>que nos ha dado todo lo que tenemos y la fortaleza para salir adelante</a:t>
            </a:r>
            <a:r>
              <a:rPr lang="es-ES" sz="1600" b="1">
                <a:solidFill>
                  <a:schemeClr val="bg1"/>
                </a:solidFill>
                <a:latin typeface="Arial" charset="0"/>
                <a:cs typeface="Arial" charset="0"/>
              </a:rPr>
              <a:t>,</a:t>
            </a:r>
            <a:endParaRPr lang="es-ES" sz="1600">
              <a:solidFill>
                <a:schemeClr val="bg1"/>
              </a:solidFill>
              <a:cs typeface="Times New Roman" pitchFamily="18" charset="0"/>
            </a:endParaRPr>
          </a:p>
          <a:p>
            <a:pPr algn="just" eaLnBrk="0" hangingPunct="0"/>
            <a:r>
              <a:rPr lang="es-ES" sz="1600" b="1">
                <a:solidFill>
                  <a:schemeClr val="bg1"/>
                </a:solidFill>
                <a:latin typeface="Arial" charset="0"/>
                <a:cs typeface="Arial" charset="0"/>
              </a:rPr>
              <a:t> </a:t>
            </a:r>
            <a:endParaRPr lang="es-ES" sz="1600">
              <a:solidFill>
                <a:schemeClr val="bg1"/>
              </a:solidFill>
              <a:cs typeface="Times New Roman" pitchFamily="18" charset="0"/>
            </a:endParaRPr>
          </a:p>
          <a:p>
            <a:pPr algn="just" eaLnBrk="0" hangingPunct="0"/>
            <a:r>
              <a:rPr lang="es-ES" sz="1600" b="1">
                <a:solidFill>
                  <a:schemeClr val="bg1"/>
                </a:solidFill>
                <a:latin typeface="Arial" charset="0"/>
                <a:cs typeface="Arial" charset="0"/>
              </a:rPr>
              <a:t>A NUESTROS PADRES, </a:t>
            </a:r>
            <a:r>
              <a:rPr lang="es-ES" sz="1600">
                <a:solidFill>
                  <a:schemeClr val="bg1"/>
                </a:solidFill>
                <a:latin typeface="Arial" charset="0"/>
                <a:cs typeface="Arial" charset="0"/>
              </a:rPr>
              <a:t>por todos sus sacrificios y esfuerzo constante para que  seamos personas de bien,</a:t>
            </a:r>
            <a:endParaRPr lang="es-ES" sz="1600" b="1">
              <a:solidFill>
                <a:schemeClr val="bg1"/>
              </a:solidFill>
              <a:cs typeface="Times New Roman" pitchFamily="18" charset="0"/>
            </a:endParaRPr>
          </a:p>
          <a:p>
            <a:pPr algn="just" eaLnBrk="0" hangingPunct="0"/>
            <a:r>
              <a:rPr lang="es-ES" sz="1600" b="1">
                <a:solidFill>
                  <a:schemeClr val="bg1"/>
                </a:solidFill>
                <a:latin typeface="Arial" charset="0"/>
                <a:cs typeface="Arial" charset="0"/>
              </a:rPr>
              <a:t> </a:t>
            </a:r>
            <a:endParaRPr lang="es-ES" sz="1600">
              <a:solidFill>
                <a:schemeClr val="bg1"/>
              </a:solidFill>
              <a:cs typeface="Times New Roman" pitchFamily="18" charset="0"/>
            </a:endParaRPr>
          </a:p>
          <a:p>
            <a:pPr algn="just" eaLnBrk="0" hangingPunct="0"/>
            <a:r>
              <a:rPr lang="es-ES" sz="1600" b="1">
                <a:solidFill>
                  <a:schemeClr val="bg1"/>
                </a:solidFill>
                <a:latin typeface="Arial" charset="0"/>
                <a:cs typeface="Arial" charset="0"/>
              </a:rPr>
              <a:t>A NUESTROS HERMANOS, </a:t>
            </a:r>
            <a:r>
              <a:rPr lang="es-ES" sz="1600">
                <a:solidFill>
                  <a:schemeClr val="bg1"/>
                </a:solidFill>
                <a:latin typeface="Arial" charset="0"/>
                <a:cs typeface="Arial" charset="0"/>
              </a:rPr>
              <a:t>que nos acompañan y apoyan en este camino de la vida,</a:t>
            </a:r>
            <a:endParaRPr lang="es-ES" sz="1600">
              <a:solidFill>
                <a:schemeClr val="bg1"/>
              </a:solidFill>
              <a:cs typeface="Times New Roman" pitchFamily="18" charset="0"/>
            </a:endParaRPr>
          </a:p>
          <a:p>
            <a:pPr algn="just" eaLnBrk="0" hangingPunct="0"/>
            <a:r>
              <a:rPr lang="es-ES" sz="1600" b="1">
                <a:solidFill>
                  <a:schemeClr val="bg1"/>
                </a:solidFill>
                <a:latin typeface="Arial" charset="0"/>
                <a:cs typeface="Arial" charset="0"/>
              </a:rPr>
              <a:t> </a:t>
            </a:r>
            <a:endParaRPr lang="es-ES" sz="1600">
              <a:solidFill>
                <a:schemeClr val="bg1"/>
              </a:solidFill>
              <a:cs typeface="Times New Roman" pitchFamily="18" charset="0"/>
            </a:endParaRPr>
          </a:p>
          <a:p>
            <a:pPr algn="just" eaLnBrk="0" hangingPunct="0"/>
            <a:r>
              <a:rPr lang="es-ES" sz="1600" b="1">
                <a:solidFill>
                  <a:schemeClr val="bg1"/>
                </a:solidFill>
                <a:latin typeface="Arial" charset="0"/>
                <a:cs typeface="Arial" charset="0"/>
              </a:rPr>
              <a:t>A NUESTROS ABUELOS, FAMILIARES Y AMIGOS, </a:t>
            </a:r>
            <a:r>
              <a:rPr lang="es-ES" sz="1600">
                <a:solidFill>
                  <a:schemeClr val="bg1"/>
                </a:solidFill>
                <a:latin typeface="Arial" charset="0"/>
                <a:cs typeface="Arial" charset="0"/>
              </a:rPr>
              <a:t>por su amor y sus consejos,</a:t>
            </a:r>
            <a:endParaRPr lang="es-ES" sz="1600">
              <a:solidFill>
                <a:schemeClr val="bg1"/>
              </a:solidFill>
              <a:cs typeface="Times New Roman" pitchFamily="18" charset="0"/>
            </a:endParaRPr>
          </a:p>
          <a:p>
            <a:pPr algn="just" eaLnBrk="0" hangingPunct="0"/>
            <a:r>
              <a:rPr lang="es-ES" sz="1600" b="1">
                <a:solidFill>
                  <a:schemeClr val="bg1"/>
                </a:solidFill>
                <a:latin typeface="Arial" charset="0"/>
                <a:cs typeface="Arial" charset="0"/>
              </a:rPr>
              <a:t> </a:t>
            </a:r>
            <a:endParaRPr lang="es-ES" sz="1600">
              <a:solidFill>
                <a:schemeClr val="bg1"/>
              </a:solidFill>
              <a:cs typeface="Times New Roman" pitchFamily="18" charset="0"/>
            </a:endParaRPr>
          </a:p>
          <a:p>
            <a:pPr algn="just" eaLnBrk="0" hangingPunct="0"/>
            <a:r>
              <a:rPr lang="es-ES" sz="1600" b="1">
                <a:solidFill>
                  <a:schemeClr val="bg1"/>
                </a:solidFill>
                <a:latin typeface="Arial" charset="0"/>
                <a:cs typeface="Arial" charset="0"/>
              </a:rPr>
              <a:t>A NUESTROS MAESTROS,</a:t>
            </a:r>
            <a:r>
              <a:rPr lang="es-ES" sz="1600">
                <a:solidFill>
                  <a:schemeClr val="bg1"/>
                </a:solidFill>
                <a:latin typeface="Arial" charset="0"/>
                <a:cs typeface="Arial" charset="0"/>
              </a:rPr>
              <a:t>  que han aportado con sus conocimientos a nuestra formación integral.</a:t>
            </a:r>
            <a:endParaRPr lang="es-ES" sz="1600">
              <a:solidFill>
                <a:schemeClr val="bg1"/>
              </a:solidFill>
              <a:cs typeface="Times New Roman" pitchFamily="18" charset="0"/>
            </a:endParaRPr>
          </a:p>
          <a:p>
            <a:pPr eaLnBrk="0" hangingPunct="0"/>
            <a:endParaRPr lang="es-ES" sz="16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dissolve">
                                      <p:cBhvr>
                                        <p:cTn id="7" dur="500"/>
                                        <p:tgtEl>
                                          <p:spTgt spid="2355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iterate type="lt">
                                    <p:tmPct val="100000"/>
                                  </p:iterate>
                                  <p:childTnLst>
                                    <p:set>
                                      <p:cBhvr>
                                        <p:cTn id="11" dur="1" fill="hold">
                                          <p:stCondLst>
                                            <p:cond delay="0"/>
                                          </p:stCondLst>
                                        </p:cTn>
                                        <p:tgtEl>
                                          <p:spTgt spid="23554"/>
                                        </p:tgtEl>
                                        <p:attrNameLst>
                                          <p:attrName>style.visibility</p:attrName>
                                        </p:attrNameLst>
                                      </p:cBhvr>
                                      <p:to>
                                        <p:strVal val="visible"/>
                                      </p:to>
                                    </p:set>
                                    <p:anim calcmode="lin" valueType="num">
                                      <p:cBhvr>
                                        <p:cTn id="12" dur="75" fill="hold"/>
                                        <p:tgtEl>
                                          <p:spTgt spid="23554"/>
                                        </p:tgtEl>
                                        <p:attrNameLst>
                                          <p:attrName>ppt_w</p:attrName>
                                        </p:attrNameLst>
                                      </p:cBhvr>
                                      <p:tavLst>
                                        <p:tav tm="0">
                                          <p:val>
                                            <p:fltVal val="0"/>
                                          </p:val>
                                        </p:tav>
                                        <p:tav tm="100000">
                                          <p:val>
                                            <p:strVal val="#ppt_w"/>
                                          </p:val>
                                        </p:tav>
                                      </p:tavLst>
                                    </p:anim>
                                    <p:anim calcmode="lin" valueType="num">
                                      <p:cBhvr>
                                        <p:cTn id="13" dur="75" fill="hold"/>
                                        <p:tgtEl>
                                          <p:spTgt spid="2355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0"/>
                                            </p:cond>
                                          </p:stCondLst>
                                          <p:endCondLst>
                                            <p:cond evt="onStopAudio" delay="0">
                                              <p:tgtEl>
                                                <p:sldTgt/>
                                              </p:tgtEl>
                                            </p:cond>
                                          </p:endCondLst>
                                        </p:cTn>
                                        <p:tgtEl>
                                          <p:sndTgt r:embed="rId2"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_tradnl" b="1">
                <a:solidFill>
                  <a:srgbClr val="FFFF00"/>
                </a:solidFill>
              </a:rPr>
              <a:t>CONCLUSIONES</a:t>
            </a:r>
            <a:endParaRPr lang="es-ES" b="1">
              <a:solidFill>
                <a:srgbClr val="FFFF00"/>
              </a:solidFill>
            </a:endParaRPr>
          </a:p>
        </p:txBody>
      </p:sp>
      <p:sp>
        <p:nvSpPr>
          <p:cNvPr id="3075" name="Rectangle 3"/>
          <p:cNvSpPr>
            <a:spLocks noGrp="1" noChangeArrowheads="1"/>
          </p:cNvSpPr>
          <p:nvPr>
            <p:ph type="body" idx="1"/>
          </p:nvPr>
        </p:nvSpPr>
        <p:spPr/>
        <p:txBody>
          <a:bodyPr/>
          <a:lstStyle/>
          <a:p>
            <a:pPr algn="just">
              <a:buFontTx/>
              <a:buNone/>
            </a:pPr>
            <a:endParaRPr lang="es-MX">
              <a:latin typeface="Wingdings" pitchFamily="2" charset="2"/>
              <a:cs typeface="Times New Roman" pitchFamily="18" charset="0"/>
            </a:endParaRPr>
          </a:p>
          <a:p>
            <a:pPr algn="just">
              <a:buFontTx/>
              <a:buNone/>
            </a:pPr>
            <a:r>
              <a:rPr lang="es-ES" b="1">
                <a:solidFill>
                  <a:srgbClr val="FFFF00"/>
                </a:solidFill>
                <a:latin typeface="Wingdings" pitchFamily="2" charset="2"/>
                <a:cs typeface="Times New Roman" pitchFamily="18" charset="0"/>
              </a:rPr>
              <a:t>v</a:t>
            </a:r>
            <a:r>
              <a:rPr lang="es-ES" sz="2700" b="1">
                <a:solidFill>
                  <a:srgbClr val="FFFF00"/>
                </a:solidFill>
                <a:latin typeface="Arial" charset="0"/>
                <a:cs typeface="Arial" charset="0"/>
              </a:rPr>
              <a:t>Si sólo se aplica la transferencia por adherencia se corre el riesgo de no llegar a observar las bondades de las platinas de carbono por exceso de esfuerzos en el elemento y en el CFRP.</a:t>
            </a:r>
            <a:endParaRPr lang="es-ES" sz="2700" b="1">
              <a:solidFill>
                <a:srgbClr val="FFFF00"/>
              </a:solidFill>
              <a:cs typeface="Times New Roman" pitchFamily="18" charset="0"/>
            </a:endParaRPr>
          </a:p>
          <a:p>
            <a:pPr algn="just">
              <a:buFontTx/>
              <a:buNone/>
            </a:pPr>
            <a:endParaRPr lang="es-ES" sz="2700" b="1">
              <a:solidFill>
                <a:srgbClr val="FFFF00"/>
              </a:solidFill>
              <a:cs typeface="Times New Roman" pitchFamily="18" charset="0"/>
            </a:endParaRPr>
          </a:p>
          <a:p>
            <a:endParaRPr lang="es-ES" sz="27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0" fill="hold"/>
                                        <p:tgtEl>
                                          <p:spTgt spid="3074"/>
                                        </p:tgtEl>
                                        <p:attrNameLst>
                                          <p:attrName>ppt_x</p:attrName>
                                        </p:attrNameLst>
                                      </p:cBhvr>
                                      <p:tavLst>
                                        <p:tav tm="0">
                                          <p:val>
                                            <p:strVal val="1+#ppt_w/2"/>
                                          </p:val>
                                        </p:tav>
                                        <p:tav tm="100000">
                                          <p:val>
                                            <p:strVal val="#ppt_x"/>
                                          </p:val>
                                        </p:tav>
                                      </p:tavLst>
                                    </p:anim>
                                    <p:anim calcmode="lin" valueType="num">
                                      <p:cBhvr additive="base">
                                        <p:cTn id="8" dur="5000" fill="hold"/>
                                        <p:tgtEl>
                                          <p:spTgt spid="30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projctor.wav" builtIn="1"/>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s-ES_tradnl" b="1">
                <a:solidFill>
                  <a:srgbClr val="FFFF00"/>
                </a:solidFill>
              </a:rPr>
              <a:t>CONCLUSIONES</a:t>
            </a:r>
            <a:endParaRPr lang="es-ES" b="1">
              <a:solidFill>
                <a:srgbClr val="FFFF00"/>
              </a:solidFill>
            </a:endParaRPr>
          </a:p>
        </p:txBody>
      </p:sp>
      <p:sp>
        <p:nvSpPr>
          <p:cNvPr id="4099" name="Rectangle 3"/>
          <p:cNvSpPr>
            <a:spLocks noGrp="1" noChangeArrowheads="1"/>
          </p:cNvSpPr>
          <p:nvPr>
            <p:ph type="body" idx="1"/>
          </p:nvPr>
        </p:nvSpPr>
        <p:spPr>
          <a:xfrm>
            <a:off x="685800" y="1828800"/>
            <a:ext cx="7772400" cy="4114800"/>
          </a:xfrm>
        </p:spPr>
        <p:txBody>
          <a:bodyPr/>
          <a:lstStyle/>
          <a:p>
            <a:pPr algn="just">
              <a:lnSpc>
                <a:spcPct val="90000"/>
              </a:lnSpc>
              <a:buFont typeface="Wingdings" pitchFamily="2" charset="2"/>
              <a:buChar char="v"/>
            </a:pPr>
            <a:r>
              <a:rPr lang="es-ES" sz="2600" b="1">
                <a:solidFill>
                  <a:srgbClr val="FFFF00"/>
                </a:solidFill>
                <a:latin typeface="Arial" charset="0"/>
                <a:cs typeface="Arial" charset="0"/>
              </a:rPr>
              <a:t>La efectividad del método propuesto se fundamenta en un comportamiento ideal de la platina de fibra de carbono, ajustado a la información teórica que corresponde a la misma en los manuales de sus fabricantes; en caso de llegar a obtener en la práctica las propiedades teóricas de la misma, se encuentra con un elemento que será muy útil a la Ingeniería en más formas de las que hasta ahora se ha venido utilizando, ofreciendo soluciones efectivas a un costo no comparable con otro tipo de métodos.</a:t>
            </a:r>
            <a:endParaRPr lang="es-ES" sz="26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slide(fromLeft)">
                                      <p:cBhvr>
                                        <p:cTn id="13" dur="500"/>
                                        <p:tgtEl>
                                          <p:spTgt spid="4099">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s-ES_tradnl" b="1">
                <a:solidFill>
                  <a:schemeClr val="bg1"/>
                </a:solidFill>
              </a:rPr>
              <a:t>CONCLUSIONES</a:t>
            </a:r>
            <a:endParaRPr lang="es-ES" b="1">
              <a:solidFill>
                <a:schemeClr val="bg1"/>
              </a:solidFill>
            </a:endParaRPr>
          </a:p>
        </p:txBody>
      </p:sp>
      <p:sp>
        <p:nvSpPr>
          <p:cNvPr id="5123" name="Rectangle 3"/>
          <p:cNvSpPr>
            <a:spLocks noGrp="1" noChangeArrowheads="1"/>
          </p:cNvSpPr>
          <p:nvPr>
            <p:ph type="body" idx="1"/>
          </p:nvPr>
        </p:nvSpPr>
        <p:spPr/>
        <p:txBody>
          <a:bodyPr/>
          <a:lstStyle/>
          <a:p>
            <a:pPr algn="just">
              <a:lnSpc>
                <a:spcPct val="90000"/>
              </a:lnSpc>
              <a:buFontTx/>
              <a:buNone/>
            </a:pPr>
            <a:r>
              <a:rPr lang="es-ES" sz="2800" b="1">
                <a:solidFill>
                  <a:schemeClr val="bg1"/>
                </a:solidFill>
                <a:latin typeface="Wingdings" pitchFamily="2" charset="2"/>
                <a:cs typeface="Arial" charset="0"/>
              </a:rPr>
              <a:t>v</a:t>
            </a:r>
            <a:r>
              <a:rPr lang="es-ES" sz="2800" b="1">
                <a:solidFill>
                  <a:schemeClr val="bg1"/>
                </a:solidFill>
                <a:cs typeface="Times New Roman" pitchFamily="18" charset="0"/>
              </a:rPr>
              <a:t> </a:t>
            </a:r>
            <a:r>
              <a:rPr lang="es-ES" sz="2800" b="1">
                <a:solidFill>
                  <a:schemeClr val="bg1"/>
                </a:solidFill>
                <a:latin typeface="Arial" charset="0"/>
                <a:cs typeface="Arial" charset="0"/>
              </a:rPr>
              <a:t>La fabricación de un mecanismo para tensar la platina de fibra de carbono es un tema que por sí solo merece el carácter de un Trabajo de Grado, debido a la dificultad y el costo que representa el crearlo, sentando este trabajo un precedente notable en este campo en base a la experiencia obtenida; cabe recalcar que sólo en Alemania y Suiza se ha creado un mecanismo semejante.</a:t>
            </a:r>
            <a:endParaRPr lang="es-ES" sz="28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p:cTn id="13" dur="10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512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512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123">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ES_tradnl">
                <a:solidFill>
                  <a:srgbClr val="FF9900"/>
                </a:solidFill>
              </a:rPr>
              <a:t>CONCLUSIONES</a:t>
            </a:r>
            <a:endParaRPr lang="es-ES">
              <a:solidFill>
                <a:srgbClr val="FF9900"/>
              </a:solidFill>
            </a:endParaRPr>
          </a:p>
        </p:txBody>
      </p:sp>
      <p:sp>
        <p:nvSpPr>
          <p:cNvPr id="6147" name="Rectangle 3"/>
          <p:cNvSpPr>
            <a:spLocks noGrp="1" noChangeArrowheads="1"/>
          </p:cNvSpPr>
          <p:nvPr>
            <p:ph type="body" idx="1"/>
          </p:nvPr>
        </p:nvSpPr>
        <p:spPr/>
        <p:txBody>
          <a:bodyPr/>
          <a:lstStyle/>
          <a:p>
            <a:pPr algn="just">
              <a:lnSpc>
                <a:spcPct val="90000"/>
              </a:lnSpc>
              <a:buFont typeface="Wingdings" pitchFamily="2" charset="2"/>
              <a:buChar char="v"/>
            </a:pPr>
            <a:r>
              <a:rPr lang="es-ES" sz="2800" b="1">
                <a:solidFill>
                  <a:srgbClr val="FF9900"/>
                </a:solidFill>
                <a:latin typeface="Arial" charset="0"/>
                <a:cs typeface="Arial" charset="0"/>
              </a:rPr>
              <a:t>La aplicación correcta de este método significaría un gran paso dentro de la Ingeniería de la reparación y reforzamiento de estructuras tales como los puentes, pasos a desnivel y cualquier tipo de viga estructural sometida al efecto de cargas muertas y vivas que produzcan en ellos la aparición de flechas excesivas,  al ofrecer resultados asombrosamente positivos que en comparación arrojan costos muy bajos para la magnitud de dichos resultados.</a:t>
            </a:r>
            <a:r>
              <a:rPr lang="es-ES" sz="2800" b="1">
                <a:solidFill>
                  <a:srgbClr val="FF99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0-#ppt_w/2"/>
                                          </p:val>
                                        </p:tav>
                                        <p:tav tm="100000">
                                          <p:val>
                                            <p:strVal val="#ppt_x"/>
                                          </p:val>
                                        </p:tav>
                                      </p:tavLst>
                                    </p:anim>
                                    <p:anim calcmode="lin" valueType="num">
                                      <p:cBhvr additive="base">
                                        <p:cTn id="8" dur="500" fill="hold"/>
                                        <p:tgtEl>
                                          <p:spTgt spid="61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Effect transition="in" filter="barn(inVertical)">
                                      <p:cBhvr>
                                        <p:cTn id="13" dur="500"/>
                                        <p:tgtEl>
                                          <p:spTgt spid="6147">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ES_tradnl" b="1">
                <a:solidFill>
                  <a:srgbClr val="FFFF00"/>
                </a:solidFill>
              </a:rPr>
              <a:t>CONCLUSIONES</a:t>
            </a:r>
            <a:endParaRPr lang="es-ES" b="1">
              <a:solidFill>
                <a:srgbClr val="FFFF00"/>
              </a:solidFill>
            </a:endParaRPr>
          </a:p>
        </p:txBody>
      </p:sp>
      <p:sp>
        <p:nvSpPr>
          <p:cNvPr id="7171" name="Rectangle 3"/>
          <p:cNvSpPr>
            <a:spLocks noGrp="1" noChangeArrowheads="1"/>
          </p:cNvSpPr>
          <p:nvPr>
            <p:ph type="body" idx="1"/>
          </p:nvPr>
        </p:nvSpPr>
        <p:spPr/>
        <p:txBody>
          <a:bodyPr/>
          <a:lstStyle/>
          <a:p>
            <a:pPr algn="just">
              <a:lnSpc>
                <a:spcPct val="90000"/>
              </a:lnSpc>
              <a:buFont typeface="Wingdings" pitchFamily="2" charset="2"/>
              <a:buChar char="v"/>
            </a:pPr>
            <a:r>
              <a:rPr lang="es-MX" sz="2400" b="1">
                <a:solidFill>
                  <a:srgbClr val="FFFF66"/>
                </a:solidFill>
                <a:latin typeface="Arial" charset="0"/>
                <a:cs typeface="Arial" charset="0"/>
              </a:rPr>
              <a:t>Aunque el propósito de este proyecto de grado no haya sido cumplido en su totalidad, ha suministrado una idea concreta de lo que se puede ganar a través del tensionamiento de platinas de carbono. </a:t>
            </a:r>
          </a:p>
          <a:p>
            <a:pPr algn="just">
              <a:lnSpc>
                <a:spcPct val="90000"/>
              </a:lnSpc>
              <a:buFont typeface="Wingdings" pitchFamily="2" charset="2"/>
              <a:buChar char="v"/>
            </a:pPr>
            <a:r>
              <a:rPr lang="es-ES" sz="2400" b="1">
                <a:solidFill>
                  <a:srgbClr val="FFFF66"/>
                </a:solidFill>
                <a:latin typeface="Arial" charset="0"/>
                <a:cs typeface="Times New Roman" pitchFamily="18" charset="0"/>
              </a:rPr>
              <a:t>Asimismo, el ensayo, tal como ha sido escrito, no contempla aún la aplicación práctica en una construcción a rehabilitarse, sino más bien  orientado a probar que la platina (CFRP) puede trabajar de manera activa, incrementando la resistencia y disminuyendo eventualmente la flecha elástica</a:t>
            </a:r>
            <a:r>
              <a:rPr lang="es-ES" sz="2400" b="1">
                <a:solidFill>
                  <a:srgbClr val="FFFF66"/>
                </a:solidFill>
                <a:latin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0-#ppt_w/2"/>
                                          </p:val>
                                        </p:tav>
                                        <p:tav tm="100000">
                                          <p:val>
                                            <p:strVal val="#ppt_x"/>
                                          </p:val>
                                        </p:tav>
                                      </p:tavLst>
                                    </p:anim>
                                    <p:anim calcmode="lin" valueType="num">
                                      <p:cBhvr additive="base">
                                        <p:cTn id="8" dur="500" fill="hold"/>
                                        <p:tgtEl>
                                          <p:spTgt spid="71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5"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Effect transition="in" filter="checkerboard(down)">
                                      <p:cBhvr>
                                        <p:cTn id="13" dur="500"/>
                                        <p:tgtEl>
                                          <p:spTgt spid="7171">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par>
                    <p:cTn id="14" fill="hold">
                      <p:stCondLst>
                        <p:cond delay="indefinite"/>
                      </p:stCondLst>
                      <p:childTnLst>
                        <p:par>
                          <p:cTn id="15" fill="hold">
                            <p:stCondLst>
                              <p:cond delay="0"/>
                            </p:stCondLst>
                            <p:childTnLst>
                              <p:par>
                                <p:cTn id="16" presetID="5" presetClass="entr" presetSubtype="5" fill="hold" grpId="0" nodeType="click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Effect transition="in" filter="checkerboard(down)">
                                      <p:cBhvr>
                                        <p:cTn id="18" dur="500"/>
                                        <p:tgtEl>
                                          <p:spTgt spid="7171">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_tradnl">
                <a:solidFill>
                  <a:srgbClr val="FFFF00"/>
                </a:solidFill>
              </a:rPr>
              <a:t>CONCLUSIONES</a:t>
            </a:r>
            <a:endParaRPr lang="es-ES">
              <a:solidFill>
                <a:srgbClr val="FFFF00"/>
              </a:solidFill>
            </a:endParaRPr>
          </a:p>
        </p:txBody>
      </p:sp>
      <p:sp>
        <p:nvSpPr>
          <p:cNvPr id="8195" name="Rectangle 3"/>
          <p:cNvSpPr>
            <a:spLocks noGrp="1" noChangeArrowheads="1"/>
          </p:cNvSpPr>
          <p:nvPr>
            <p:ph type="body" idx="1"/>
          </p:nvPr>
        </p:nvSpPr>
        <p:spPr/>
        <p:txBody>
          <a:bodyPr/>
          <a:lstStyle/>
          <a:p>
            <a:pPr algn="just">
              <a:buFont typeface="Wingdings" pitchFamily="2" charset="2"/>
              <a:buChar char="v"/>
            </a:pPr>
            <a:endParaRPr lang="es-MX" sz="2800">
              <a:solidFill>
                <a:srgbClr val="FFFF00"/>
              </a:solidFill>
              <a:latin typeface="Arial" charset="0"/>
              <a:cs typeface="Times New Roman" pitchFamily="18" charset="0"/>
            </a:endParaRPr>
          </a:p>
          <a:p>
            <a:pPr algn="just">
              <a:buFont typeface="Wingdings" pitchFamily="2" charset="2"/>
              <a:buChar char="v"/>
            </a:pPr>
            <a:r>
              <a:rPr lang="es-MX" sz="2800">
                <a:solidFill>
                  <a:srgbClr val="FFFF00"/>
                </a:solidFill>
                <a:latin typeface="Arial" charset="0"/>
                <a:cs typeface="Times New Roman" pitchFamily="18" charset="0"/>
              </a:rPr>
              <a:t>Una gran contribución para la Ingeniería, por tanto, es continuar con el desarrollo de este tipo de tecnología y la investigación de métodos y mecanismos que permitan la aplicación práctica de la misma en obra.</a:t>
            </a:r>
            <a:endParaRPr lang="es-ES" sz="2800">
              <a:solidFill>
                <a:srgbClr val="FFFF00"/>
              </a:solidFill>
              <a:latin typeface="Arial"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0-#ppt_w/2"/>
                                          </p:val>
                                        </p:tav>
                                        <p:tav tm="100000">
                                          <p:val>
                                            <p:strVal val="#ppt_x"/>
                                          </p:val>
                                        </p:tav>
                                      </p:tavLst>
                                    </p:anim>
                                    <p:anim calcmode="lin" valueType="num">
                                      <p:cBhvr additive="base">
                                        <p:cTn id="8" dur="500" fill="hold"/>
                                        <p:tgtEl>
                                          <p:spTgt spid="819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2"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p:cTn id="13" dur="500" fill="hold"/>
                                        <p:tgtEl>
                                          <p:spTgt spid="8195">
                                            <p:txEl>
                                              <p:pRg st="1" end="1"/>
                                            </p:txEl>
                                          </p:spTgt>
                                        </p:tgtEl>
                                        <p:attrNameLst>
                                          <p:attrName>ppt_x</p:attrName>
                                        </p:attrNameLst>
                                      </p:cBhvr>
                                      <p:tavLst>
                                        <p:tav tm="0">
                                          <p:val>
                                            <p:strVal val="#ppt_x+#ppt_w/2"/>
                                          </p:val>
                                        </p:tav>
                                        <p:tav tm="100000">
                                          <p:val>
                                            <p:strVal val="#ppt_x"/>
                                          </p:val>
                                        </p:tav>
                                      </p:tavLst>
                                    </p:anim>
                                    <p:anim calcmode="lin" valueType="num">
                                      <p:cBhvr>
                                        <p:cTn id="14" dur="500" fill="hold"/>
                                        <p:tgtEl>
                                          <p:spTgt spid="8195">
                                            <p:txEl>
                                              <p:pRg st="1" end="1"/>
                                            </p:txEl>
                                          </p:spTgt>
                                        </p:tgtEl>
                                        <p:attrNameLst>
                                          <p:attrName>ppt_y</p:attrName>
                                        </p:attrNameLst>
                                      </p:cBhvr>
                                      <p:tavLst>
                                        <p:tav tm="0">
                                          <p:val>
                                            <p:strVal val="#ppt_y"/>
                                          </p:val>
                                        </p:tav>
                                        <p:tav tm="100000">
                                          <p:val>
                                            <p:strVal val="#ppt_y"/>
                                          </p:val>
                                        </p:tav>
                                      </p:tavLst>
                                    </p:anim>
                                    <p:anim calcmode="lin" valueType="num">
                                      <p:cBhvr>
                                        <p:cTn id="15"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8195">
                                            <p:txEl>
                                              <p:pRg st="1" end="1"/>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_tradnl" b="1">
                <a:solidFill>
                  <a:srgbClr val="FFFF00"/>
                </a:solidFill>
              </a:rPr>
              <a:t>RECOMENDACIONES</a:t>
            </a:r>
            <a:endParaRPr lang="es-ES" b="1">
              <a:solidFill>
                <a:srgbClr val="FFFF00"/>
              </a:solidFill>
            </a:endParaRPr>
          </a:p>
        </p:txBody>
      </p:sp>
      <p:sp>
        <p:nvSpPr>
          <p:cNvPr id="9219" name="Rectangle 3"/>
          <p:cNvSpPr>
            <a:spLocks noGrp="1" noChangeArrowheads="1"/>
          </p:cNvSpPr>
          <p:nvPr>
            <p:ph type="body" idx="1"/>
          </p:nvPr>
        </p:nvSpPr>
        <p:spPr/>
        <p:txBody>
          <a:bodyPr/>
          <a:lstStyle/>
          <a:p>
            <a:pPr algn="just">
              <a:buFont typeface="Wingdings" pitchFamily="2" charset="2"/>
              <a:buChar char="v"/>
            </a:pPr>
            <a:r>
              <a:rPr lang="es-MX" sz="2700" b="1">
                <a:solidFill>
                  <a:srgbClr val="FFFF00"/>
                </a:solidFill>
                <a:latin typeface="Arial" charset="0"/>
                <a:cs typeface="Times New Roman" pitchFamily="18" charset="0"/>
              </a:rPr>
              <a:t>Evaluar más detalladamente el proceso de aplicación de las cargas de tensado y la transferencia de las mismas al elemento, de acuerdo a la característica del proyecto en la cual se va a aplicar, así como plantear solución a los modos de falla que podrían presentarse en cada uno de los materiales a utilizar.</a:t>
            </a:r>
          </a:p>
          <a:p>
            <a:endParaRPr lang="es-ES" sz="2700" b="1">
              <a:solidFill>
                <a:srgbClr val="FFFF00"/>
              </a:solidFill>
              <a:latin typeface="Arial"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Effect transition="in" filter="checkerboard(across)">
                                      <p:cBhvr>
                                        <p:cTn id="13" dur="500"/>
                                        <p:tgtEl>
                                          <p:spTgt spid="9219">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s-ES_tradnl" b="1">
                <a:solidFill>
                  <a:srgbClr val="FFFF00"/>
                </a:solidFill>
              </a:rPr>
              <a:t>RECOMENDACIONES</a:t>
            </a:r>
            <a:endParaRPr lang="es-ES" b="1">
              <a:solidFill>
                <a:srgbClr val="FFFF00"/>
              </a:solidFill>
            </a:endParaRPr>
          </a:p>
        </p:txBody>
      </p:sp>
      <p:sp>
        <p:nvSpPr>
          <p:cNvPr id="10243" name="Rectangle 3"/>
          <p:cNvSpPr>
            <a:spLocks noGrp="1" noChangeArrowheads="1"/>
          </p:cNvSpPr>
          <p:nvPr>
            <p:ph type="body" idx="1"/>
          </p:nvPr>
        </p:nvSpPr>
        <p:spPr/>
        <p:txBody>
          <a:bodyPr/>
          <a:lstStyle/>
          <a:p>
            <a:pPr algn="just">
              <a:buFontTx/>
              <a:buNone/>
            </a:pPr>
            <a:r>
              <a:rPr lang="es-MX" sz="2700" b="1">
                <a:solidFill>
                  <a:srgbClr val="FFFF00"/>
                </a:solidFill>
                <a:latin typeface="Wingdings" pitchFamily="2" charset="2"/>
                <a:cs typeface="Arial" charset="0"/>
              </a:rPr>
              <a:t>v</a:t>
            </a:r>
            <a:r>
              <a:rPr lang="es-MX" sz="2700" b="1">
                <a:solidFill>
                  <a:srgbClr val="FFFF00"/>
                </a:solidFill>
                <a:latin typeface="Arial" charset="0"/>
                <a:cs typeface="Arial" charset="0"/>
              </a:rPr>
              <a:t>Tener precaución al momento de la tensión del cable, puesto que por lo general en el momento de una falla no prevista, éste tiende a salir disparado, poniendo incluso en peligro la vida de las personas que se encuentren alrededor.</a:t>
            </a:r>
            <a:endParaRPr lang="es-ES" sz="27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1" presetClass="entr" presetSubtype="0" fill="hold" grpId="0" nodeType="clickEffect">
                                  <p:stCondLst>
                                    <p:cond delay="0"/>
                                  </p:stCondLst>
                                  <p:childTnLst>
                                    <p:set>
                                      <p:cBhvr>
                                        <p:cTn id="12" dur="500">
                                          <p:stCondLst>
                                            <p:cond delay="0"/>
                                          </p:stCondLst>
                                        </p:cTn>
                                        <p:tgtEl>
                                          <p:spTgt spid="10243">
                                            <p:txEl>
                                              <p:pRg st="0" end="0"/>
                                            </p:txEl>
                                          </p:spTgt>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projctor.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358</TotalTime>
  <Words>743</Words>
  <Application>Microsoft PowerPoint</Application>
  <PresentationFormat>Presentación en pantalla (4:3)</PresentationFormat>
  <Paragraphs>57</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Times New Roman</vt:lpstr>
      <vt:lpstr>Wingdings</vt:lpstr>
      <vt:lpstr>Arial</vt:lpstr>
      <vt:lpstr>Symbol</vt:lpstr>
      <vt:lpstr>Diseño predeterminado</vt:lpstr>
      <vt:lpstr>5.   PROCESO FINAL CONCLUSIONES</vt:lpstr>
      <vt:lpstr>CONCLUSIONES</vt:lpstr>
      <vt:lpstr>CONCLUSIONES</vt:lpstr>
      <vt:lpstr>CONCLUSIONES</vt:lpstr>
      <vt:lpstr>CONCLUSIONES</vt:lpstr>
      <vt:lpstr>CONCLUSIONES</vt:lpstr>
      <vt:lpstr>CONCLUSIONES</vt:lpstr>
      <vt:lpstr>RECOMENDACIONES</vt:lpstr>
      <vt:lpstr>RECOMENDACIONES</vt:lpstr>
      <vt:lpstr>RECOMENDACIONES</vt:lpstr>
      <vt:lpstr>RECOMENDACIONES</vt:lpstr>
      <vt:lpstr>RECOMENDACIONES</vt:lpstr>
      <vt:lpstr>RECOMENDACIONES</vt:lpstr>
      <vt:lpstr>RECOMENDACIONES</vt:lpstr>
      <vt:lpstr>RECOMENDACIONES</vt:lpstr>
      <vt:lpstr>RECOMENDACIONES</vt:lpstr>
      <vt:lpstr>RECOMENDACIONES</vt:lpstr>
      <vt:lpstr>Diapositiva 18</vt:lpstr>
    </vt:vector>
  </TitlesOfParts>
  <Company>PERALTA RAMIREZ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FINAL</dc:creator>
  <cp:lastModifiedBy>Administrador</cp:lastModifiedBy>
  <cp:revision>34</cp:revision>
  <dcterms:created xsi:type="dcterms:W3CDTF">2002-06-26T13:52:57Z</dcterms:created>
  <dcterms:modified xsi:type="dcterms:W3CDTF">2009-12-23T15:28:26Z</dcterms:modified>
</cp:coreProperties>
</file>