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8" r:id="rId22"/>
    <p:sldId id="276" r:id="rId23"/>
    <p:sldId id="277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Book Antiqua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Book Antiqua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Book Antiqua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Book Antiqua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Book Antiqua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Book Antiqua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Book Antiqua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Book Antiqua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Book Antiqua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02" y="-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1085850" cy="6854825"/>
            <a:chOff x="0" y="0"/>
            <a:chExt cx="684" cy="4318"/>
          </a:xfrm>
        </p:grpSpPr>
        <p:sp>
          <p:nvSpPr>
            <p:cNvPr id="307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684" cy="431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grpSp>
          <p:nvGrpSpPr>
            <p:cNvPr id="3076" name="Group 4"/>
            <p:cNvGrpSpPr>
              <a:grpSpLocks/>
            </p:cNvGrpSpPr>
            <p:nvPr/>
          </p:nvGrpSpPr>
          <p:grpSpPr bwMode="auto">
            <a:xfrm>
              <a:off x="48" y="103"/>
              <a:ext cx="96" cy="4126"/>
              <a:chOff x="48" y="103"/>
              <a:chExt cx="96" cy="4126"/>
            </a:xfrm>
          </p:grpSpPr>
          <p:sp>
            <p:nvSpPr>
              <p:cNvPr id="3077" name="Rectangle 5"/>
              <p:cNvSpPr>
                <a:spLocks noChangeArrowheads="1"/>
              </p:cNvSpPr>
              <p:nvPr/>
            </p:nvSpPr>
            <p:spPr bwMode="auto">
              <a:xfrm>
                <a:off x="48" y="1105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3078" name="Rectangle 6"/>
              <p:cNvSpPr>
                <a:spLocks noChangeArrowheads="1"/>
              </p:cNvSpPr>
              <p:nvPr/>
            </p:nvSpPr>
            <p:spPr bwMode="auto">
              <a:xfrm>
                <a:off x="48" y="1250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3079" name="Rectangle 7"/>
              <p:cNvSpPr>
                <a:spLocks noChangeArrowheads="1"/>
              </p:cNvSpPr>
              <p:nvPr/>
            </p:nvSpPr>
            <p:spPr bwMode="auto">
              <a:xfrm>
                <a:off x="48" y="139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3080" name="Rectangle 8"/>
              <p:cNvSpPr>
                <a:spLocks noChangeArrowheads="1"/>
              </p:cNvSpPr>
              <p:nvPr/>
            </p:nvSpPr>
            <p:spPr bwMode="auto">
              <a:xfrm>
                <a:off x="48" y="1538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3081" name="Rectangle 9"/>
              <p:cNvSpPr>
                <a:spLocks noChangeArrowheads="1"/>
              </p:cNvSpPr>
              <p:nvPr/>
            </p:nvSpPr>
            <p:spPr bwMode="auto">
              <a:xfrm>
                <a:off x="48" y="1683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3082" name="Rectangle 10"/>
              <p:cNvSpPr>
                <a:spLocks noChangeArrowheads="1"/>
              </p:cNvSpPr>
              <p:nvPr/>
            </p:nvSpPr>
            <p:spPr bwMode="auto">
              <a:xfrm>
                <a:off x="48" y="1826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3083" name="Rectangle 11"/>
              <p:cNvSpPr>
                <a:spLocks noChangeArrowheads="1"/>
              </p:cNvSpPr>
              <p:nvPr/>
            </p:nvSpPr>
            <p:spPr bwMode="auto">
              <a:xfrm>
                <a:off x="48" y="1971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3084" name="Rectangle 12"/>
              <p:cNvSpPr>
                <a:spLocks noChangeArrowheads="1"/>
              </p:cNvSpPr>
              <p:nvPr/>
            </p:nvSpPr>
            <p:spPr bwMode="auto">
              <a:xfrm>
                <a:off x="48" y="2116"/>
                <a:ext cx="96" cy="94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3085" name="Rectangle 13"/>
              <p:cNvSpPr>
                <a:spLocks noChangeArrowheads="1"/>
              </p:cNvSpPr>
              <p:nvPr/>
            </p:nvSpPr>
            <p:spPr bwMode="auto">
              <a:xfrm>
                <a:off x="48" y="2259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3086" name="Rectangle 14"/>
              <p:cNvSpPr>
                <a:spLocks noChangeArrowheads="1"/>
              </p:cNvSpPr>
              <p:nvPr/>
            </p:nvSpPr>
            <p:spPr bwMode="auto">
              <a:xfrm>
                <a:off x="48" y="2404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3087" name="Rectangle 15"/>
              <p:cNvSpPr>
                <a:spLocks noChangeArrowheads="1"/>
              </p:cNvSpPr>
              <p:nvPr/>
            </p:nvSpPr>
            <p:spPr bwMode="auto">
              <a:xfrm>
                <a:off x="48" y="2549"/>
                <a:ext cx="96" cy="94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3088" name="Rectangle 16"/>
              <p:cNvSpPr>
                <a:spLocks noChangeArrowheads="1"/>
              </p:cNvSpPr>
              <p:nvPr/>
            </p:nvSpPr>
            <p:spPr bwMode="auto">
              <a:xfrm>
                <a:off x="48" y="2691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3089" name="Rectangle 17"/>
              <p:cNvSpPr>
                <a:spLocks noChangeArrowheads="1"/>
              </p:cNvSpPr>
              <p:nvPr/>
            </p:nvSpPr>
            <p:spPr bwMode="auto">
              <a:xfrm>
                <a:off x="48" y="2836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3090" name="Rectangle 18"/>
              <p:cNvSpPr>
                <a:spLocks noChangeArrowheads="1"/>
              </p:cNvSpPr>
              <p:nvPr/>
            </p:nvSpPr>
            <p:spPr bwMode="auto">
              <a:xfrm>
                <a:off x="48" y="2979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3091" name="Rectangle 19"/>
              <p:cNvSpPr>
                <a:spLocks noChangeArrowheads="1"/>
              </p:cNvSpPr>
              <p:nvPr/>
            </p:nvSpPr>
            <p:spPr bwMode="auto">
              <a:xfrm>
                <a:off x="48" y="3124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3092" name="Rectangle 20"/>
              <p:cNvSpPr>
                <a:spLocks noChangeArrowheads="1"/>
              </p:cNvSpPr>
              <p:nvPr/>
            </p:nvSpPr>
            <p:spPr bwMode="auto">
              <a:xfrm>
                <a:off x="48" y="3269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3093" name="Rectangle 21"/>
              <p:cNvSpPr>
                <a:spLocks noChangeArrowheads="1"/>
              </p:cNvSpPr>
              <p:nvPr/>
            </p:nvSpPr>
            <p:spPr bwMode="auto">
              <a:xfrm>
                <a:off x="48" y="3412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3094" name="Rectangle 22"/>
              <p:cNvSpPr>
                <a:spLocks noChangeArrowheads="1"/>
              </p:cNvSpPr>
              <p:nvPr/>
            </p:nvSpPr>
            <p:spPr bwMode="auto">
              <a:xfrm>
                <a:off x="48" y="3557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3095" name="Rectangle 23"/>
              <p:cNvSpPr>
                <a:spLocks noChangeArrowheads="1"/>
              </p:cNvSpPr>
              <p:nvPr/>
            </p:nvSpPr>
            <p:spPr bwMode="auto">
              <a:xfrm>
                <a:off x="48" y="3702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3096" name="Rectangle 24"/>
              <p:cNvSpPr>
                <a:spLocks noChangeArrowheads="1"/>
              </p:cNvSpPr>
              <p:nvPr/>
            </p:nvSpPr>
            <p:spPr bwMode="auto">
              <a:xfrm>
                <a:off x="48" y="3845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3097" name="Rectangle 25"/>
              <p:cNvSpPr>
                <a:spLocks noChangeArrowheads="1"/>
              </p:cNvSpPr>
              <p:nvPr/>
            </p:nvSpPr>
            <p:spPr bwMode="auto">
              <a:xfrm>
                <a:off x="48" y="3990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3098" name="Rectangle 26"/>
              <p:cNvSpPr>
                <a:spLocks noChangeArrowheads="1"/>
              </p:cNvSpPr>
              <p:nvPr/>
            </p:nvSpPr>
            <p:spPr bwMode="auto">
              <a:xfrm>
                <a:off x="48" y="4134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3099" name="Rectangle 27"/>
              <p:cNvSpPr>
                <a:spLocks noChangeArrowheads="1"/>
              </p:cNvSpPr>
              <p:nvPr/>
            </p:nvSpPr>
            <p:spPr bwMode="auto">
              <a:xfrm>
                <a:off x="48" y="103"/>
                <a:ext cx="96" cy="94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3100" name="Rectangle 28"/>
              <p:cNvSpPr>
                <a:spLocks noChangeArrowheads="1"/>
              </p:cNvSpPr>
              <p:nvPr/>
            </p:nvSpPr>
            <p:spPr bwMode="auto">
              <a:xfrm>
                <a:off x="48" y="246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3101" name="Rectangle 29"/>
              <p:cNvSpPr>
                <a:spLocks noChangeArrowheads="1"/>
              </p:cNvSpPr>
              <p:nvPr/>
            </p:nvSpPr>
            <p:spPr bwMode="auto">
              <a:xfrm>
                <a:off x="48" y="391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3102" name="Rectangle 30"/>
              <p:cNvSpPr>
                <a:spLocks noChangeArrowheads="1"/>
              </p:cNvSpPr>
              <p:nvPr/>
            </p:nvSpPr>
            <p:spPr bwMode="auto">
              <a:xfrm>
                <a:off x="48" y="535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3103" name="Rectangle 31"/>
              <p:cNvSpPr>
                <a:spLocks noChangeArrowheads="1"/>
              </p:cNvSpPr>
              <p:nvPr/>
            </p:nvSpPr>
            <p:spPr bwMode="auto">
              <a:xfrm>
                <a:off x="48" y="678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3104" name="Rectangle 32"/>
              <p:cNvSpPr>
                <a:spLocks noChangeArrowheads="1"/>
              </p:cNvSpPr>
              <p:nvPr/>
            </p:nvSpPr>
            <p:spPr bwMode="auto">
              <a:xfrm>
                <a:off x="48" y="82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3105" name="Rectangle 33"/>
              <p:cNvSpPr>
                <a:spLocks noChangeArrowheads="1"/>
              </p:cNvSpPr>
              <p:nvPr/>
            </p:nvSpPr>
            <p:spPr bwMode="auto">
              <a:xfrm>
                <a:off x="48" y="968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</p:grpSp>
      </p:grpSp>
      <p:sp>
        <p:nvSpPr>
          <p:cNvPr id="3106" name="Rectangle 34"/>
          <p:cNvSpPr>
            <a:spLocks noGrp="1" noChangeArrowheads="1"/>
          </p:cNvSpPr>
          <p:nvPr>
            <p:ph type="ctrTitle" sz="quarter"/>
          </p:nvPr>
        </p:nvSpPr>
        <p:spPr>
          <a:xfrm>
            <a:off x="1143000" y="2286000"/>
            <a:ext cx="7772400" cy="1143000"/>
          </a:xfrm>
        </p:spPr>
        <p:txBody>
          <a:bodyPr/>
          <a:lstStyle>
            <a:lvl1pPr algn="ctr">
              <a:defRPr>
                <a:solidFill>
                  <a:srgbClr val="00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107" name="Rectangle 3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6400800" cy="1752600"/>
          </a:xfrm>
        </p:spPr>
        <p:txBody>
          <a:bodyPr lIns="92075" tIns="46038" rIns="92075" bIns="46038"/>
          <a:lstStyle>
            <a:lvl1pPr marL="0" indent="0" algn="ctr">
              <a:buFont typeface="Wingdings" pitchFamily="2" charset="2"/>
              <a:buNone/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108" name="Rectangle 36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3109" name="Rectangle 3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3110" name="Rectangle 3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9B14BFB-C21A-40FE-AC77-833343E66068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2AF1B2-F551-474D-81CE-6AFE64C4936D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992938" y="609600"/>
            <a:ext cx="1949450" cy="545147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143000" y="609600"/>
            <a:ext cx="5697538" cy="545147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C5D03F-B08C-4AC8-AE23-FB4D3F2116DF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ítulo y grá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43000" y="609600"/>
            <a:ext cx="77724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gráfico"/>
          <p:cNvSpPr>
            <a:spLocks noGrp="1"/>
          </p:cNvSpPr>
          <p:nvPr>
            <p:ph type="chart" idx="1"/>
          </p:nvPr>
        </p:nvSpPr>
        <p:spPr>
          <a:xfrm>
            <a:off x="1169988" y="1946275"/>
            <a:ext cx="7772400" cy="4114800"/>
          </a:xfrm>
        </p:spPr>
        <p:txBody>
          <a:bodyPr/>
          <a:lstStyle/>
          <a:p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1143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65F31095-CE37-487E-AC33-495B55712DF4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y 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43000" y="609600"/>
            <a:ext cx="77724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abla"/>
          <p:cNvSpPr>
            <a:spLocks noGrp="1"/>
          </p:cNvSpPr>
          <p:nvPr>
            <p:ph type="tbl" idx="1"/>
          </p:nvPr>
        </p:nvSpPr>
        <p:spPr>
          <a:xfrm>
            <a:off x="1169988" y="1946275"/>
            <a:ext cx="7772400" cy="4114800"/>
          </a:xfrm>
        </p:spPr>
        <p:txBody>
          <a:bodyPr/>
          <a:lstStyle/>
          <a:p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1143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3B84F2D5-268C-4E52-AE59-27E75FE828C5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5FCE0B-6763-48EE-93F5-2DEC22D0CB35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A80F17-69D4-4247-8960-CC910EA6F74A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169988" y="1946275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132388" y="1946275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B1DEFD-ADCB-48F1-B28C-9F43166A7730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F1B5CC-D5A8-48E2-8DA3-C97AD22281A0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A0758B-9BF4-4E69-BACE-ECB44359A53B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96078A-0517-4F35-A46E-E0147C79BF2F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F338C8-7FA2-4388-9B2F-DCF32065D389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30A193-769E-41FE-9AAE-3F3405A630CD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1085850" cy="6854825"/>
            <a:chOff x="0" y="0"/>
            <a:chExt cx="684" cy="4318"/>
          </a:xfrm>
        </p:grpSpPr>
        <p:sp>
          <p:nvSpPr>
            <p:cNvPr id="2051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684" cy="431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grpSp>
          <p:nvGrpSpPr>
            <p:cNvPr id="2052" name="Group 4"/>
            <p:cNvGrpSpPr>
              <a:grpSpLocks/>
            </p:cNvGrpSpPr>
            <p:nvPr/>
          </p:nvGrpSpPr>
          <p:grpSpPr bwMode="auto">
            <a:xfrm>
              <a:off x="48" y="102"/>
              <a:ext cx="96" cy="4128"/>
              <a:chOff x="48" y="102"/>
              <a:chExt cx="96" cy="4128"/>
            </a:xfrm>
          </p:grpSpPr>
          <p:sp>
            <p:nvSpPr>
              <p:cNvPr id="2053" name="Rectangle 5"/>
              <p:cNvSpPr>
                <a:spLocks noChangeArrowheads="1"/>
              </p:cNvSpPr>
              <p:nvPr/>
            </p:nvSpPr>
            <p:spPr bwMode="auto">
              <a:xfrm>
                <a:off x="48" y="1105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2054" name="Rectangle 6"/>
              <p:cNvSpPr>
                <a:spLocks noChangeArrowheads="1"/>
              </p:cNvSpPr>
              <p:nvPr/>
            </p:nvSpPr>
            <p:spPr bwMode="auto">
              <a:xfrm>
                <a:off x="48" y="1250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2055" name="Rectangle 7"/>
              <p:cNvSpPr>
                <a:spLocks noChangeArrowheads="1"/>
              </p:cNvSpPr>
              <p:nvPr/>
            </p:nvSpPr>
            <p:spPr bwMode="auto">
              <a:xfrm>
                <a:off x="48" y="139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2056" name="Rectangle 8"/>
              <p:cNvSpPr>
                <a:spLocks noChangeArrowheads="1"/>
              </p:cNvSpPr>
              <p:nvPr/>
            </p:nvSpPr>
            <p:spPr bwMode="auto">
              <a:xfrm>
                <a:off x="48" y="1538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2057" name="Rectangle 9"/>
              <p:cNvSpPr>
                <a:spLocks noChangeArrowheads="1"/>
              </p:cNvSpPr>
              <p:nvPr/>
            </p:nvSpPr>
            <p:spPr bwMode="auto">
              <a:xfrm>
                <a:off x="48" y="1683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2058" name="Rectangle 10"/>
              <p:cNvSpPr>
                <a:spLocks noChangeArrowheads="1"/>
              </p:cNvSpPr>
              <p:nvPr/>
            </p:nvSpPr>
            <p:spPr bwMode="auto">
              <a:xfrm>
                <a:off x="48" y="1826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2059" name="Rectangle 11"/>
              <p:cNvSpPr>
                <a:spLocks noChangeArrowheads="1"/>
              </p:cNvSpPr>
              <p:nvPr/>
            </p:nvSpPr>
            <p:spPr bwMode="auto">
              <a:xfrm>
                <a:off x="48" y="1971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2060" name="Rectangle 12"/>
              <p:cNvSpPr>
                <a:spLocks noChangeArrowheads="1"/>
              </p:cNvSpPr>
              <p:nvPr/>
            </p:nvSpPr>
            <p:spPr bwMode="auto">
              <a:xfrm>
                <a:off x="48" y="2115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2061" name="Rectangle 13"/>
              <p:cNvSpPr>
                <a:spLocks noChangeArrowheads="1"/>
              </p:cNvSpPr>
              <p:nvPr/>
            </p:nvSpPr>
            <p:spPr bwMode="auto">
              <a:xfrm>
                <a:off x="48" y="2259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2062" name="Rectangle 14"/>
              <p:cNvSpPr>
                <a:spLocks noChangeArrowheads="1"/>
              </p:cNvSpPr>
              <p:nvPr/>
            </p:nvSpPr>
            <p:spPr bwMode="auto">
              <a:xfrm>
                <a:off x="48" y="240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2063" name="Rectangle 15"/>
              <p:cNvSpPr>
                <a:spLocks noChangeArrowheads="1"/>
              </p:cNvSpPr>
              <p:nvPr/>
            </p:nvSpPr>
            <p:spPr bwMode="auto">
              <a:xfrm>
                <a:off x="48" y="2548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2064" name="Rectangle 16"/>
              <p:cNvSpPr>
                <a:spLocks noChangeArrowheads="1"/>
              </p:cNvSpPr>
              <p:nvPr/>
            </p:nvSpPr>
            <p:spPr bwMode="auto">
              <a:xfrm>
                <a:off x="48" y="2692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2065" name="Rectangle 17"/>
              <p:cNvSpPr>
                <a:spLocks noChangeArrowheads="1"/>
              </p:cNvSpPr>
              <p:nvPr/>
            </p:nvSpPr>
            <p:spPr bwMode="auto">
              <a:xfrm>
                <a:off x="48" y="2836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2066" name="Rectangle 18"/>
              <p:cNvSpPr>
                <a:spLocks noChangeArrowheads="1"/>
              </p:cNvSpPr>
              <p:nvPr/>
            </p:nvSpPr>
            <p:spPr bwMode="auto">
              <a:xfrm>
                <a:off x="48" y="2980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2067" name="Rectangle 19"/>
              <p:cNvSpPr>
                <a:spLocks noChangeArrowheads="1"/>
              </p:cNvSpPr>
              <p:nvPr/>
            </p:nvSpPr>
            <p:spPr bwMode="auto">
              <a:xfrm>
                <a:off x="48" y="3124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2068" name="Rectangle 20"/>
              <p:cNvSpPr>
                <a:spLocks noChangeArrowheads="1"/>
              </p:cNvSpPr>
              <p:nvPr/>
            </p:nvSpPr>
            <p:spPr bwMode="auto">
              <a:xfrm>
                <a:off x="48" y="3269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2069" name="Rectangle 21"/>
              <p:cNvSpPr>
                <a:spLocks noChangeArrowheads="1"/>
              </p:cNvSpPr>
              <p:nvPr/>
            </p:nvSpPr>
            <p:spPr bwMode="auto">
              <a:xfrm>
                <a:off x="48" y="3412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2070" name="Rectangle 22"/>
              <p:cNvSpPr>
                <a:spLocks noChangeArrowheads="1"/>
              </p:cNvSpPr>
              <p:nvPr/>
            </p:nvSpPr>
            <p:spPr bwMode="auto">
              <a:xfrm>
                <a:off x="48" y="3557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2071" name="Rectangle 23"/>
              <p:cNvSpPr>
                <a:spLocks noChangeArrowheads="1"/>
              </p:cNvSpPr>
              <p:nvPr/>
            </p:nvSpPr>
            <p:spPr bwMode="auto">
              <a:xfrm>
                <a:off x="48" y="3702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2072" name="Rectangle 24"/>
              <p:cNvSpPr>
                <a:spLocks noChangeArrowheads="1"/>
              </p:cNvSpPr>
              <p:nvPr/>
            </p:nvSpPr>
            <p:spPr bwMode="auto">
              <a:xfrm>
                <a:off x="48" y="3845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2073" name="Rectangle 25"/>
              <p:cNvSpPr>
                <a:spLocks noChangeArrowheads="1"/>
              </p:cNvSpPr>
              <p:nvPr/>
            </p:nvSpPr>
            <p:spPr bwMode="auto">
              <a:xfrm>
                <a:off x="48" y="3990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2074" name="Rectangle 26"/>
              <p:cNvSpPr>
                <a:spLocks noChangeArrowheads="1"/>
              </p:cNvSpPr>
              <p:nvPr/>
            </p:nvSpPr>
            <p:spPr bwMode="auto">
              <a:xfrm>
                <a:off x="48" y="413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2075" name="Rectangle 27"/>
              <p:cNvSpPr>
                <a:spLocks noChangeArrowheads="1"/>
              </p:cNvSpPr>
              <p:nvPr/>
            </p:nvSpPr>
            <p:spPr bwMode="auto">
              <a:xfrm>
                <a:off x="48" y="102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2076" name="Rectangle 28"/>
              <p:cNvSpPr>
                <a:spLocks noChangeArrowheads="1"/>
              </p:cNvSpPr>
              <p:nvPr/>
            </p:nvSpPr>
            <p:spPr bwMode="auto">
              <a:xfrm>
                <a:off x="48" y="246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2077" name="Rectangle 29"/>
              <p:cNvSpPr>
                <a:spLocks noChangeArrowheads="1"/>
              </p:cNvSpPr>
              <p:nvPr/>
            </p:nvSpPr>
            <p:spPr bwMode="auto">
              <a:xfrm>
                <a:off x="48" y="391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2078" name="Rectangle 30"/>
              <p:cNvSpPr>
                <a:spLocks noChangeArrowheads="1"/>
              </p:cNvSpPr>
              <p:nvPr/>
            </p:nvSpPr>
            <p:spPr bwMode="auto">
              <a:xfrm>
                <a:off x="48" y="535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2079" name="Rectangle 31"/>
              <p:cNvSpPr>
                <a:spLocks noChangeArrowheads="1"/>
              </p:cNvSpPr>
              <p:nvPr/>
            </p:nvSpPr>
            <p:spPr bwMode="auto">
              <a:xfrm>
                <a:off x="48" y="679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2080" name="Rectangle 32"/>
              <p:cNvSpPr>
                <a:spLocks noChangeArrowheads="1"/>
              </p:cNvSpPr>
              <p:nvPr/>
            </p:nvSpPr>
            <p:spPr bwMode="auto">
              <a:xfrm>
                <a:off x="48" y="82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2081" name="Rectangle 33"/>
              <p:cNvSpPr>
                <a:spLocks noChangeArrowheads="1"/>
              </p:cNvSpPr>
              <p:nvPr/>
            </p:nvSpPr>
            <p:spPr bwMode="auto">
              <a:xfrm>
                <a:off x="48" y="968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</p:grpSp>
      </p:grpSp>
      <p:sp>
        <p:nvSpPr>
          <p:cNvPr id="2082" name="Rectangle 34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84" name="Rectangle 3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2085" name="Rectangle 3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2086" name="Rectangle 3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702CFC10-DF49-4DB8-9D83-DDD701237565}" type="slidenum">
              <a:rPr lang="en-US"/>
              <a:pPr/>
              <a:t>‹Nº›</a:t>
            </a:fld>
            <a:endParaRPr lang="en-US"/>
          </a:p>
        </p:txBody>
      </p:sp>
      <p:sp>
        <p:nvSpPr>
          <p:cNvPr id="2087" name="Rectangle 39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69988" y="1946275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u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t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Office_Excel_97-20032.xls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8.xml"/><Relationship Id="rId5" Type="http://schemas.openxmlformats.org/officeDocument/2006/relationships/slide" Target="slide17.xml"/><Relationship Id="rId4" Type="http://schemas.openxmlformats.org/officeDocument/2006/relationships/slide" Target="slide1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Office_Excel_97-20033.xls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4" Type="http://schemas.openxmlformats.org/officeDocument/2006/relationships/slide" Target="slide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Office_Excel_97-20034.xls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Documento_de_Microsoft_Office_Word_97-20035.doc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8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Office_Excel_97-20031.xls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2.xml"/><Relationship Id="rId5" Type="http://schemas.openxmlformats.org/officeDocument/2006/relationships/slide" Target="slide11.xml"/><Relationship Id="rId4" Type="http://schemas.openxmlformats.org/officeDocument/2006/relationships/slide" Target="slide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66800" y="3200400"/>
            <a:ext cx="7772400" cy="11430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s-EC" sz="2800" b="1">
                <a:solidFill>
                  <a:schemeClr val="tx1"/>
                </a:solidFill>
                <a:latin typeface="Book Antiqua" pitchFamily="18" charset="0"/>
              </a:rPr>
              <a:t>“PROPUESTA DE SOLUCIONES TECNICAS PARA CONTRARRESTAR LOS </a:t>
            </a:r>
            <a:br>
              <a:rPr lang="es-EC" sz="2800" b="1">
                <a:solidFill>
                  <a:schemeClr val="tx1"/>
                </a:solidFill>
                <a:latin typeface="Book Antiqua" pitchFamily="18" charset="0"/>
              </a:rPr>
            </a:br>
            <a:r>
              <a:rPr lang="es-EC" sz="2800" b="1">
                <a:solidFill>
                  <a:schemeClr val="tx1"/>
                </a:solidFill>
                <a:latin typeface="Book Antiqua" pitchFamily="18" charset="0"/>
              </a:rPr>
              <a:t>EFECTOS DEL FENOMENO EL NIÑO EN EL </a:t>
            </a:r>
            <a:br>
              <a:rPr lang="es-EC" sz="2800" b="1">
                <a:solidFill>
                  <a:schemeClr val="tx1"/>
                </a:solidFill>
                <a:latin typeface="Book Antiqua" pitchFamily="18" charset="0"/>
              </a:rPr>
            </a:br>
            <a:r>
              <a:rPr lang="es-EC" sz="2800" b="1">
                <a:solidFill>
                  <a:schemeClr val="tx1"/>
                </a:solidFill>
                <a:latin typeface="Book Antiqua" pitchFamily="18" charset="0"/>
              </a:rPr>
              <a:t>CANTON TOSAGUA, PROVINCIA DE </a:t>
            </a:r>
            <a:br>
              <a:rPr lang="es-EC" sz="2800" b="1">
                <a:solidFill>
                  <a:schemeClr val="tx1"/>
                </a:solidFill>
                <a:latin typeface="Book Antiqua" pitchFamily="18" charset="0"/>
              </a:rPr>
            </a:br>
            <a:r>
              <a:rPr lang="es-EC" sz="2800" b="1">
                <a:solidFill>
                  <a:schemeClr val="tx1"/>
                </a:solidFill>
                <a:latin typeface="Book Antiqua" pitchFamily="18" charset="0"/>
              </a:rPr>
              <a:t>MANABI”</a:t>
            </a:r>
            <a:r>
              <a:rPr lang="es-EC" b="1">
                <a:solidFill>
                  <a:schemeClr val="tx1"/>
                </a:solidFill>
              </a:rPr>
              <a:t/>
            </a:r>
            <a:br>
              <a:rPr lang="es-EC" b="1">
                <a:solidFill>
                  <a:schemeClr val="tx1"/>
                </a:solidFill>
              </a:rPr>
            </a:br>
            <a:endParaRPr lang="es-EC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es-EC" sz="2400">
              <a:latin typeface="Book Antiqua" pitchFamily="18" charset="0"/>
            </a:endParaRPr>
          </a:p>
          <a:p>
            <a:pPr algn="just"/>
            <a:r>
              <a:rPr lang="es-EC" sz="2400">
                <a:latin typeface="Book Antiqua" pitchFamily="18" charset="0"/>
              </a:rPr>
              <a:t>Sanitario: se construyó el 35% de la red pero no entra en servicio.  Cobertura: 0%.</a:t>
            </a:r>
          </a:p>
          <a:p>
            <a:pPr algn="just"/>
            <a:r>
              <a:rPr lang="es-EC" sz="2400">
                <a:latin typeface="Book Antiqua" pitchFamily="18" charset="0"/>
              </a:rPr>
              <a:t>Pluvial: se construyó el 40% de la red y descarga directamente al río Carrizal.  Cobertura: 30%.</a:t>
            </a:r>
          </a:p>
          <a:p>
            <a:pPr algn="just"/>
            <a:r>
              <a:rPr lang="es-EC" sz="2400">
                <a:latin typeface="Book Antiqua" pitchFamily="18" charset="0"/>
              </a:rPr>
              <a:t>Con las crecidas del río deja de funcionar el sistema y se producen inundaciones.</a:t>
            </a:r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ctr"/>
            <a:r>
              <a:rPr lang="es-EC" sz="2800">
                <a:latin typeface="Book Antiqua" pitchFamily="18" charset="0"/>
              </a:rPr>
              <a:t>ALCANTARILLADO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es-EC" sz="2400">
              <a:latin typeface="Book Antiqua" pitchFamily="18" charset="0"/>
            </a:endParaRPr>
          </a:p>
          <a:p>
            <a:pPr algn="just"/>
            <a:r>
              <a:rPr lang="es-EC" sz="2400">
                <a:latin typeface="Book Antiqua" pitchFamily="18" charset="0"/>
              </a:rPr>
              <a:t>Cobertura del 98% en Energía y del 40% en comunicaciones.</a:t>
            </a:r>
          </a:p>
          <a:p>
            <a:pPr algn="just"/>
            <a:endParaRPr lang="es-EC" sz="2400">
              <a:latin typeface="Book Antiqua" pitchFamily="18" charset="0"/>
            </a:endParaRPr>
          </a:p>
          <a:p>
            <a:pPr algn="just"/>
            <a:r>
              <a:rPr lang="es-EC" sz="2400">
                <a:latin typeface="Book Antiqua" pitchFamily="18" charset="0"/>
              </a:rPr>
              <a:t>Se produjeron caída de postes y roturas de cables por los deslizamientos y el fenómeno expansivo, en la actualidad están funcionando deficientemente.</a:t>
            </a:r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ctr"/>
            <a:r>
              <a:rPr lang="es-EC" sz="2800">
                <a:latin typeface="Book Antiqua" pitchFamily="18" charset="0"/>
              </a:rPr>
              <a:t>ENERGIA ELECTRICA Y COMUNICACIONES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4035" name="Object 3"/>
          <p:cNvGraphicFramePr>
            <a:graphicFrameLocks noChangeAspect="1"/>
          </p:cNvGraphicFramePr>
          <p:nvPr>
            <p:ph type="chart" idx="1"/>
          </p:nvPr>
        </p:nvGraphicFramePr>
        <p:xfrm>
          <a:off x="1169988" y="1957388"/>
          <a:ext cx="7772400" cy="4092575"/>
        </p:xfrm>
        <a:graphic>
          <a:graphicData uri="http://schemas.openxmlformats.org/presentationml/2006/ole">
            <p:oleObj spid="_x0000_s44035" name="Hoja de cálculo" r:id="rId3" imgW="6239414" imgH="3286435" progId="Excel.Sheet.8">
              <p:embed/>
            </p:oleObj>
          </a:graphicData>
        </a:graphic>
      </p:graphicFrame>
      <p:sp>
        <p:nvSpPr>
          <p:cNvPr id="44036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ctr"/>
            <a:r>
              <a:rPr lang="es-EC" sz="2800"/>
              <a:t>CONSTRUCCION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es-EC" sz="2400">
              <a:latin typeface="Book Antiqua" pitchFamily="18" charset="0"/>
            </a:endParaRPr>
          </a:p>
          <a:p>
            <a:pPr algn="just"/>
            <a:endParaRPr lang="es-EC" sz="2400">
              <a:latin typeface="Book Antiqua" pitchFamily="18" charset="0"/>
            </a:endParaRPr>
          </a:p>
          <a:p>
            <a:pPr algn="just"/>
            <a:r>
              <a:rPr lang="es-EC" sz="2400">
                <a:latin typeface="Book Antiqua" pitchFamily="18" charset="0"/>
                <a:hlinkClick r:id="rId2" action="ppaction://hlinksldjump"/>
              </a:rPr>
              <a:t>Incidencia de la topografía y el drenaje.</a:t>
            </a:r>
            <a:endParaRPr lang="es-EC" sz="2400">
              <a:latin typeface="Book Antiqua" pitchFamily="18" charset="0"/>
            </a:endParaRPr>
          </a:p>
          <a:p>
            <a:pPr algn="just"/>
            <a:r>
              <a:rPr lang="es-EC" sz="2400">
                <a:latin typeface="Book Antiqua" pitchFamily="18" charset="0"/>
                <a:hlinkClick r:id="rId3" action="ppaction://hlinksldjump"/>
              </a:rPr>
              <a:t>Incidencia de la geología</a:t>
            </a:r>
            <a:r>
              <a:rPr lang="es-EC" sz="2400">
                <a:latin typeface="Book Antiqua" pitchFamily="18" charset="0"/>
              </a:rPr>
              <a:t>.</a:t>
            </a:r>
          </a:p>
          <a:p>
            <a:pPr algn="just"/>
            <a:r>
              <a:rPr lang="es-EC" sz="2400">
                <a:latin typeface="Book Antiqua" pitchFamily="18" charset="0"/>
                <a:hlinkClick r:id="rId4" action="ppaction://hlinksldjump"/>
              </a:rPr>
              <a:t>Incidencia de las precipitaciones y períodos de sequía.</a:t>
            </a:r>
            <a:endParaRPr lang="es-EC" sz="2400">
              <a:latin typeface="Book Antiqua" pitchFamily="18" charset="0"/>
            </a:endParaRPr>
          </a:p>
          <a:p>
            <a:pPr algn="just"/>
            <a:r>
              <a:rPr lang="es-EC" sz="2400">
                <a:latin typeface="Book Antiqua" pitchFamily="18" charset="0"/>
                <a:hlinkClick r:id="rId5" action="ppaction://hlinksldjump"/>
              </a:rPr>
              <a:t>Incidencia del comportamiento geotécnico</a:t>
            </a:r>
            <a:r>
              <a:rPr lang="es-EC" sz="2400">
                <a:latin typeface="Book Antiqua" pitchFamily="18" charset="0"/>
              </a:rPr>
              <a:t>.</a:t>
            </a:r>
          </a:p>
          <a:p>
            <a:pPr algn="just"/>
            <a:r>
              <a:rPr lang="es-EC" sz="2400">
                <a:latin typeface="Book Antiqua" pitchFamily="18" charset="0"/>
                <a:hlinkClick r:id="rId6" action="ppaction://hlinksldjump"/>
              </a:rPr>
              <a:t>Determinación de la causa de los daños</a:t>
            </a:r>
            <a:r>
              <a:rPr lang="es-EC" sz="2400">
                <a:latin typeface="Book Antiqua" pitchFamily="18" charset="0"/>
              </a:rPr>
              <a:t>.</a:t>
            </a:r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ctr"/>
            <a:r>
              <a:rPr lang="es-EC" sz="3600">
                <a:latin typeface="Book Antiqua" pitchFamily="18" charset="0"/>
              </a:rPr>
              <a:t>CAUSA DE LOS DAÑOS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es-EC" sz="2400">
              <a:latin typeface="Book Antiqua" pitchFamily="18" charset="0"/>
            </a:endParaRPr>
          </a:p>
          <a:p>
            <a:pPr algn="just"/>
            <a:r>
              <a:rPr lang="es-EC" sz="2400">
                <a:latin typeface="Book Antiqua" pitchFamily="18" charset="0"/>
              </a:rPr>
              <a:t>Tosagua se encuentra acentada al inicio de una gran llanura inundable.</a:t>
            </a:r>
          </a:p>
          <a:p>
            <a:pPr algn="just"/>
            <a:endParaRPr lang="es-EC" sz="2400">
              <a:latin typeface="Book Antiqua" pitchFamily="18" charset="0"/>
            </a:endParaRPr>
          </a:p>
          <a:p>
            <a:pPr algn="just"/>
            <a:r>
              <a:rPr lang="es-EC" sz="2400">
                <a:latin typeface="Book Antiqua" pitchFamily="18" charset="0"/>
              </a:rPr>
              <a:t>La topografía ha sido modificada con cortes, rellenos y taludes sin la debida precaución.</a:t>
            </a:r>
          </a:p>
          <a:p>
            <a:pPr algn="just"/>
            <a:endParaRPr lang="es-EC" sz="2400">
              <a:latin typeface="Book Antiqua" pitchFamily="18" charset="0"/>
            </a:endParaRPr>
          </a:p>
          <a:p>
            <a:pPr algn="just"/>
            <a:r>
              <a:rPr lang="es-EC" sz="2400">
                <a:latin typeface="Book Antiqua" pitchFamily="18" charset="0"/>
              </a:rPr>
              <a:t>Vías como el by pass y la vía Chone funcionan como diques cortando el drenaje natural.</a:t>
            </a:r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ctr"/>
            <a:r>
              <a:rPr lang="es-EC" sz="2800">
                <a:latin typeface="Book Antiqua" pitchFamily="18" charset="0"/>
              </a:rPr>
              <a:t>INCIDENCIA DE LA TOPOGRAFIA Y DRENAJE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es-EC" sz="2400">
              <a:latin typeface="Book Antiqua" pitchFamily="18" charset="0"/>
            </a:endParaRPr>
          </a:p>
          <a:p>
            <a:pPr algn="just"/>
            <a:r>
              <a:rPr lang="es-EC" sz="2400">
                <a:latin typeface="Book Antiqua" pitchFamily="18" charset="0"/>
              </a:rPr>
              <a:t>Los materiales predominantes son lutitas y arcillas color café (ocasionales estratos de bentonita).</a:t>
            </a:r>
          </a:p>
          <a:p>
            <a:pPr algn="just"/>
            <a:endParaRPr lang="es-EC" sz="2400">
              <a:latin typeface="Book Antiqua" pitchFamily="18" charset="0"/>
            </a:endParaRPr>
          </a:p>
          <a:p>
            <a:pPr algn="just"/>
            <a:r>
              <a:rPr lang="es-EC" sz="2400">
                <a:latin typeface="Book Antiqua" pitchFamily="18" charset="0"/>
              </a:rPr>
              <a:t>Los materiales son muy susceptibles a sufrir cambios al entrar en contacto con el agua.</a:t>
            </a:r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ctr"/>
            <a:r>
              <a:rPr lang="es-EC" sz="2800">
                <a:latin typeface="Book Antiqua" pitchFamily="18" charset="0"/>
              </a:rPr>
              <a:t>INCIDENCIA DE LA GEOLOGIA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2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ctr"/>
            <a:r>
              <a:rPr lang="es-EC" sz="2800">
                <a:latin typeface="Book Antiqua" pitchFamily="18" charset="0"/>
              </a:rPr>
              <a:t>INCIDENCIA DE LAS PRECIPITACIONES Y PERIODOS DE SEQUIA</a:t>
            </a:r>
          </a:p>
        </p:txBody>
      </p:sp>
      <p:graphicFrame>
        <p:nvGraphicFramePr>
          <p:cNvPr id="48138" name="Object 10"/>
          <p:cNvGraphicFramePr>
            <a:graphicFrameLocks noChangeAspect="1"/>
          </p:cNvGraphicFramePr>
          <p:nvPr>
            <p:ph type="chart" idx="1"/>
          </p:nvPr>
        </p:nvGraphicFramePr>
        <p:xfrm>
          <a:off x="1169988" y="2171700"/>
          <a:ext cx="7772400" cy="3663950"/>
        </p:xfrm>
        <a:graphic>
          <a:graphicData uri="http://schemas.openxmlformats.org/presentationml/2006/ole">
            <p:oleObj spid="_x0000_s48138" name="Hoja de cálculo" r:id="rId3" imgW="4524587" imgH="2134020" progId="Excel.Sheet.8">
              <p:embed/>
            </p:oleObj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es-EC" sz="2400">
              <a:latin typeface="Book Antiqua" pitchFamily="18" charset="0"/>
            </a:endParaRPr>
          </a:p>
          <a:p>
            <a:pPr algn="just"/>
            <a:r>
              <a:rPr lang="es-EC" sz="2400">
                <a:latin typeface="Book Antiqua" pitchFamily="18" charset="0"/>
              </a:rPr>
              <a:t>El subsuelo está caracterizado por limos y principalmente arcillas de plasticidad media a alta.</a:t>
            </a:r>
          </a:p>
          <a:p>
            <a:pPr algn="just"/>
            <a:r>
              <a:rPr lang="es-EC" sz="2400">
                <a:latin typeface="Book Antiqua" pitchFamily="18" charset="0"/>
              </a:rPr>
              <a:t>El nivel friático puede variar de 0.5 a 6 metros.</a:t>
            </a:r>
          </a:p>
          <a:p>
            <a:pPr algn="just"/>
            <a:r>
              <a:rPr lang="es-EC" sz="2400">
                <a:latin typeface="Book Antiqua" pitchFamily="18" charset="0"/>
              </a:rPr>
              <a:t>El contenido de humedad depende de la época del año por los períodos de sequía.</a:t>
            </a:r>
          </a:p>
          <a:p>
            <a:pPr algn="just"/>
            <a:r>
              <a:rPr lang="es-EC" sz="2400">
                <a:latin typeface="Book Antiqua" pitchFamily="18" charset="0"/>
              </a:rPr>
              <a:t>Se pueden observar varios deslizamientos activos dentro de la zona urbana.</a:t>
            </a:r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ctr"/>
            <a:r>
              <a:rPr lang="es-EC" sz="2800">
                <a:latin typeface="Book Antiqua" pitchFamily="18" charset="0"/>
              </a:rPr>
              <a:t>INCIDENCIA DEL COMPORTAMIENTO GEOTECNICO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es-EC" sz="2400">
              <a:latin typeface="Book Antiqua" pitchFamily="18" charset="0"/>
            </a:endParaRPr>
          </a:p>
          <a:p>
            <a:pPr algn="just"/>
            <a:endParaRPr lang="es-EC" sz="2400">
              <a:latin typeface="Book Antiqua" pitchFamily="18" charset="0"/>
            </a:endParaRPr>
          </a:p>
          <a:p>
            <a:pPr algn="just"/>
            <a:r>
              <a:rPr lang="es-EC" sz="2400">
                <a:latin typeface="Book Antiqua" pitchFamily="18" charset="0"/>
              </a:rPr>
              <a:t>Ablandamiento de los suelos.</a:t>
            </a:r>
          </a:p>
          <a:p>
            <a:pPr algn="just"/>
            <a:r>
              <a:rPr lang="es-EC" sz="2400">
                <a:latin typeface="Book Antiqua" pitchFamily="18" charset="0"/>
              </a:rPr>
              <a:t>Deficiencias en el drenaje.</a:t>
            </a:r>
          </a:p>
          <a:p>
            <a:pPr algn="just"/>
            <a:r>
              <a:rPr lang="es-EC" sz="2400">
                <a:latin typeface="Book Antiqua" pitchFamily="18" charset="0"/>
              </a:rPr>
              <a:t>Deficiencias en el diseño y construcción de los pavimentos de vías.</a:t>
            </a:r>
          </a:p>
          <a:p>
            <a:pPr algn="just"/>
            <a:r>
              <a:rPr lang="es-EC" sz="2400">
                <a:latin typeface="Book Antiqua" pitchFamily="18" charset="0"/>
              </a:rPr>
              <a:t>Deficiencias en la construcción de obras básicas.</a:t>
            </a:r>
            <a:endParaRPr lang="es-EC" sz="2400">
              <a:effectLst/>
              <a:latin typeface="Book Antiqua" pitchFamily="18" charset="0"/>
            </a:endParaRPr>
          </a:p>
          <a:p>
            <a:pPr algn="just"/>
            <a:r>
              <a:rPr lang="es-EC" sz="2400">
                <a:latin typeface="Book Antiqua" pitchFamily="18" charset="0"/>
              </a:rPr>
              <a:t>Falta de planificación en la ejecución de obras.</a:t>
            </a:r>
          </a:p>
          <a:p>
            <a:pPr algn="just"/>
            <a:r>
              <a:rPr lang="es-EC" sz="2400">
                <a:latin typeface="Book Antiqua" pitchFamily="18" charset="0"/>
              </a:rPr>
              <a:t>La inexistencia de alcantarillado de aguas servidas.</a:t>
            </a:r>
            <a:endParaRPr lang="es-EC" sz="2400">
              <a:effectLst/>
              <a:latin typeface="Book Antiqua" pitchFamily="18" charset="0"/>
            </a:endParaRPr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ctr"/>
            <a:r>
              <a:rPr lang="es-EC" sz="2800">
                <a:latin typeface="Book Antiqua" pitchFamily="18" charset="0"/>
              </a:rPr>
              <a:t>DETERMINACION DE LAS CAUSAS DE LOS DAÑOS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C" sz="3600"/>
              <a:t>CONDICIONES MEJORADAS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C" sz="2800"/>
          </a:p>
          <a:p>
            <a:r>
              <a:rPr lang="es-EC" sz="2800"/>
              <a:t>TRABAJO DE CAMPO.</a:t>
            </a:r>
          </a:p>
          <a:p>
            <a:endParaRPr lang="es-EC" sz="2800"/>
          </a:p>
          <a:p>
            <a:r>
              <a:rPr lang="es-EC" sz="2800"/>
              <a:t>TRABAJO DE LABORATORIO.</a:t>
            </a:r>
          </a:p>
          <a:p>
            <a:endParaRPr lang="es-EC" sz="2800"/>
          </a:p>
          <a:p>
            <a:r>
              <a:rPr lang="es-EC" sz="2800"/>
              <a:t>UTILIZACION DE NUEVOS MATERIALES.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C" sz="3600">
                <a:latin typeface="Book Antiqua" pitchFamily="18" charset="0"/>
              </a:rPr>
              <a:t>INTRODUCCION</a:t>
            </a:r>
            <a:endParaRPr lang="es-EC" sz="2400">
              <a:latin typeface="Book Antiqua" pitchFamily="18" charset="0"/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2667000"/>
            <a:ext cx="7772400" cy="3352800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ct val="100000"/>
              </a:spcBef>
            </a:pPr>
            <a:r>
              <a:rPr lang="es-EC" sz="2800">
                <a:latin typeface="Book Antiqua" pitchFamily="18" charset="0"/>
                <a:hlinkClick r:id="rId2" action="ppaction://hlinksldjump"/>
              </a:rPr>
              <a:t>INFORMACION PRELIMINAR</a:t>
            </a:r>
            <a:endParaRPr lang="es-EC" sz="2800">
              <a:latin typeface="Book Antiqua" pitchFamily="18" charset="0"/>
            </a:endParaRPr>
          </a:p>
          <a:p>
            <a:pPr>
              <a:lnSpc>
                <a:spcPct val="150000"/>
              </a:lnSpc>
              <a:spcBef>
                <a:spcPct val="100000"/>
              </a:spcBef>
            </a:pPr>
            <a:r>
              <a:rPr lang="es-EC" sz="2800">
                <a:latin typeface="Book Antiqua" pitchFamily="18" charset="0"/>
                <a:hlinkClick r:id="rId3" action="ppaction://hlinksldjump"/>
              </a:rPr>
              <a:t>CARACTERISTICAS FISICAS</a:t>
            </a:r>
            <a:endParaRPr lang="es-EC" sz="2800">
              <a:latin typeface="Book Antiqua" pitchFamily="18" charset="0"/>
            </a:endParaRPr>
          </a:p>
          <a:p>
            <a:pPr>
              <a:lnSpc>
                <a:spcPct val="150000"/>
              </a:lnSpc>
              <a:spcBef>
                <a:spcPct val="100000"/>
              </a:spcBef>
            </a:pPr>
            <a:r>
              <a:rPr lang="es-EC" sz="2800">
                <a:latin typeface="Book Antiqua" pitchFamily="18" charset="0"/>
                <a:hlinkClick r:id="rId4" action="ppaction://hlinksldjump"/>
              </a:rPr>
              <a:t>DESCRIPCION DE LOS DAÑOS</a:t>
            </a:r>
            <a:endParaRPr lang="es-EC" sz="2800"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C" sz="3200"/>
              <a:t>TRABAJO DE CAMPO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C" sz="2400"/>
          </a:p>
          <a:p>
            <a:r>
              <a:rPr lang="es-EC" sz="2400"/>
              <a:t>Recorrido por la zona de estudio.</a:t>
            </a:r>
          </a:p>
          <a:p>
            <a:endParaRPr lang="es-EC" sz="2400"/>
          </a:p>
          <a:p>
            <a:r>
              <a:rPr lang="es-EC" sz="2400"/>
              <a:t>Análisis de la información disponible en el Municipio de Tosagua (Perforaciones).</a:t>
            </a:r>
          </a:p>
          <a:p>
            <a:endParaRPr lang="es-EC" sz="2400"/>
          </a:p>
          <a:p>
            <a:r>
              <a:rPr lang="es-EC" sz="2400"/>
              <a:t>Prospección Geotécnica.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C" sz="2400"/>
          </a:p>
          <a:p>
            <a:endParaRPr lang="es-EC" sz="2400"/>
          </a:p>
          <a:p>
            <a:r>
              <a:rPr lang="es-EC" sz="2400"/>
              <a:t>ENSAYOS DE CLASIFICACION.</a:t>
            </a:r>
          </a:p>
          <a:p>
            <a:endParaRPr lang="es-EC" sz="2400"/>
          </a:p>
          <a:p>
            <a:r>
              <a:rPr lang="es-EC" sz="2400"/>
              <a:t>ENSAYOS DE EXPANSION.</a:t>
            </a:r>
          </a:p>
          <a:p>
            <a:endParaRPr lang="es-EC" sz="2400"/>
          </a:p>
          <a:p>
            <a:r>
              <a:rPr lang="es-EC" sz="2400"/>
              <a:t>CONTROL DE LA EXPANSION.</a:t>
            </a:r>
          </a:p>
          <a:p>
            <a:endParaRPr lang="es-EC" sz="2400"/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ctr"/>
            <a:r>
              <a:rPr lang="es-EC" sz="3200"/>
              <a:t>TRABAJO DE LABORATORIO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C" sz="3200">
                <a:latin typeface="Book Antiqua" pitchFamily="18" charset="0"/>
              </a:rPr>
              <a:t>ENSAYOS DE EXPANSION</a:t>
            </a:r>
          </a:p>
        </p:txBody>
      </p:sp>
      <p:graphicFrame>
        <p:nvGraphicFramePr>
          <p:cNvPr id="54276" name="Object 4"/>
          <p:cNvGraphicFramePr>
            <a:graphicFrameLocks noChangeAspect="1"/>
          </p:cNvGraphicFramePr>
          <p:nvPr>
            <p:ph type="chart" idx="1"/>
          </p:nvPr>
        </p:nvGraphicFramePr>
        <p:xfrm>
          <a:off x="1169988" y="2038350"/>
          <a:ext cx="7772400" cy="3930650"/>
        </p:xfrm>
        <a:graphic>
          <a:graphicData uri="http://schemas.openxmlformats.org/presentationml/2006/ole">
            <p:oleObj spid="_x0000_s54276" name="Hoja de cálculo" r:id="rId3" imgW="4896307" imgH="2476718" progId="Excel.Sheet.8">
              <p:embed/>
            </p:oleObj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C" sz="3200">
                <a:latin typeface="Book Antiqua" pitchFamily="18" charset="0"/>
              </a:rPr>
              <a:t>EXPANSIONES CON MUESTRAS SECAS</a:t>
            </a:r>
          </a:p>
        </p:txBody>
      </p:sp>
      <p:graphicFrame>
        <p:nvGraphicFramePr>
          <p:cNvPr id="55303" name="Object 7"/>
          <p:cNvGraphicFramePr>
            <a:graphicFrameLocks noChangeAspect="1"/>
          </p:cNvGraphicFramePr>
          <p:nvPr>
            <p:ph type="tbl" idx="1"/>
          </p:nvPr>
        </p:nvGraphicFramePr>
        <p:xfrm>
          <a:off x="1143000" y="2971800"/>
          <a:ext cx="7772400" cy="2605088"/>
        </p:xfrm>
        <a:graphic>
          <a:graphicData uri="http://schemas.openxmlformats.org/presentationml/2006/ole">
            <p:oleObj spid="_x0000_s55303" name="Documento" r:id="rId3" imgW="5625000" imgH="1616040" progId="Word.Document.8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C" sz="3200">
                <a:latin typeface="Book Antiqua" pitchFamily="18" charset="0"/>
              </a:rPr>
              <a:t>INFORMACION PRELIMINAR</a:t>
            </a:r>
          </a:p>
        </p:txBody>
      </p:sp>
      <p:graphicFrame>
        <p:nvGraphicFramePr>
          <p:cNvPr id="29701" name="Object 1029"/>
          <p:cNvGraphicFramePr>
            <a:graphicFrameLocks noChangeAspect="1"/>
          </p:cNvGraphicFramePr>
          <p:nvPr>
            <p:ph type="chart" idx="1"/>
          </p:nvPr>
        </p:nvGraphicFramePr>
        <p:xfrm>
          <a:off x="2965450" y="2171700"/>
          <a:ext cx="4229100" cy="3317875"/>
        </p:xfrm>
        <a:graphic>
          <a:graphicData uri="http://schemas.openxmlformats.org/presentationml/2006/ole">
            <p:oleObj spid="_x0000_s29701" name="Imagen de mapa de bits" r:id="rId3" imgW="3180952" imgH="2495238" progId="Paint.Picture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228600"/>
            <a:ext cx="7772400" cy="1143000"/>
          </a:xfrm>
        </p:spPr>
        <p:txBody>
          <a:bodyPr/>
          <a:lstStyle/>
          <a:p>
            <a:pPr algn="ctr"/>
            <a:r>
              <a:rPr lang="es-EC" sz="3200">
                <a:latin typeface="Book Antiqua" pitchFamily="18" charset="0"/>
              </a:rPr>
              <a:t>CARACTERISITICAS FISICAS</a:t>
            </a:r>
          </a:p>
        </p:txBody>
      </p:sp>
      <p:graphicFrame>
        <p:nvGraphicFramePr>
          <p:cNvPr id="31754" name="Object 10"/>
          <p:cNvGraphicFramePr>
            <a:graphicFrameLocks noChangeAspect="1"/>
          </p:cNvGraphicFramePr>
          <p:nvPr>
            <p:ph type="chart" idx="1"/>
          </p:nvPr>
        </p:nvGraphicFramePr>
        <p:xfrm>
          <a:off x="2133600" y="1828800"/>
          <a:ext cx="5932488" cy="4114800"/>
        </p:xfrm>
        <a:graphic>
          <a:graphicData uri="http://schemas.openxmlformats.org/presentationml/2006/ole">
            <p:oleObj spid="_x0000_s31754" name="Imagen de mapa de bits" r:id="rId3" imgW="2952381" imgH="2048161" progId="Paint.Picture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772" name="Object 4"/>
          <p:cNvGraphicFramePr>
            <a:graphicFrameLocks noChangeAspect="1"/>
          </p:cNvGraphicFramePr>
          <p:nvPr>
            <p:ph type="chart" idx="1"/>
          </p:nvPr>
        </p:nvGraphicFramePr>
        <p:xfrm>
          <a:off x="1600200" y="1524000"/>
          <a:ext cx="6781800" cy="4705350"/>
        </p:xfrm>
        <a:graphic>
          <a:graphicData uri="http://schemas.openxmlformats.org/presentationml/2006/ole">
            <p:oleObj spid="_x0000_s32772" name="Foto de Photo Editor" r:id="rId3" imgW="16804446" imgH="11657143" progId="MSPhotoEd.3">
              <p:embed/>
            </p:oleObj>
          </a:graphicData>
        </a:graphic>
      </p:graphicFrame>
      <p:sp>
        <p:nvSpPr>
          <p:cNvPr id="32773" name="Rectangle 5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ctr"/>
            <a:r>
              <a:rPr lang="es-EC" sz="3200">
                <a:latin typeface="Book Antiqua" pitchFamily="18" charset="0"/>
              </a:rPr>
              <a:t>CARACTERISITICAS FISICAS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ctr"/>
            <a:r>
              <a:rPr lang="es-EC" sz="3200">
                <a:latin typeface="Book Antiqua" pitchFamily="18" charset="0"/>
              </a:rPr>
              <a:t>CARACTERISITICAS FISICAS</a:t>
            </a:r>
          </a:p>
        </p:txBody>
      </p:sp>
      <p:graphicFrame>
        <p:nvGraphicFramePr>
          <p:cNvPr id="33801" name="Object 9"/>
          <p:cNvGraphicFramePr>
            <a:graphicFrameLocks noChangeAspect="1"/>
          </p:cNvGraphicFramePr>
          <p:nvPr>
            <p:ph type="chart" idx="1"/>
          </p:nvPr>
        </p:nvGraphicFramePr>
        <p:xfrm>
          <a:off x="1169988" y="1946275"/>
          <a:ext cx="7772400" cy="4114800"/>
        </p:xfrm>
        <a:graphic>
          <a:graphicData uri="http://schemas.openxmlformats.org/presentationml/2006/ole">
            <p:oleObj spid="_x0000_s33801" name="Hoja de cálculo" r:id="rId3" imgW="4677032" imgH="2467348" progId="Excel.Sheet.8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C" sz="3200">
                <a:latin typeface="Book Antiqua" pitchFamily="18" charset="0"/>
              </a:rPr>
              <a:t>DESCRIPCION DE LOS DAÑOS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2286000"/>
            <a:ext cx="7772400" cy="4114800"/>
          </a:xfrm>
        </p:spPr>
        <p:txBody>
          <a:bodyPr/>
          <a:lstStyle/>
          <a:p>
            <a:r>
              <a:rPr lang="es-EC">
                <a:latin typeface="Book Antiqua" pitchFamily="18" charset="0"/>
                <a:hlinkClick r:id="rId2" action="ppaction://hlinksldjump"/>
              </a:rPr>
              <a:t>VIAS Y CALLES.</a:t>
            </a:r>
            <a:endParaRPr lang="es-EC">
              <a:latin typeface="Book Antiqua" pitchFamily="18" charset="0"/>
            </a:endParaRPr>
          </a:p>
          <a:p>
            <a:r>
              <a:rPr lang="es-EC">
                <a:latin typeface="Book Antiqua" pitchFamily="18" charset="0"/>
                <a:hlinkClick r:id="rId3" action="ppaction://hlinksldjump"/>
              </a:rPr>
              <a:t>AGUA POTABLE.</a:t>
            </a:r>
            <a:endParaRPr lang="es-EC">
              <a:latin typeface="Book Antiqua" pitchFamily="18" charset="0"/>
            </a:endParaRPr>
          </a:p>
          <a:p>
            <a:r>
              <a:rPr lang="es-EC">
                <a:latin typeface="Book Antiqua" pitchFamily="18" charset="0"/>
                <a:hlinkClick r:id="rId4" action="ppaction://hlinksldjump"/>
              </a:rPr>
              <a:t>ALCANTARILLADO.</a:t>
            </a:r>
            <a:endParaRPr lang="es-EC">
              <a:latin typeface="Book Antiqua" pitchFamily="18" charset="0"/>
            </a:endParaRPr>
          </a:p>
          <a:p>
            <a:r>
              <a:rPr lang="es-EC">
                <a:latin typeface="Book Antiqua" pitchFamily="18" charset="0"/>
                <a:hlinkClick r:id="rId5" action="ppaction://hlinksldjump"/>
              </a:rPr>
              <a:t>ENERGIA ELECTRICA Y COMUNICACIONES.</a:t>
            </a:r>
            <a:endParaRPr lang="es-EC">
              <a:latin typeface="Book Antiqua" pitchFamily="18" charset="0"/>
            </a:endParaRPr>
          </a:p>
          <a:p>
            <a:r>
              <a:rPr lang="es-EC">
                <a:latin typeface="Book Antiqua" pitchFamily="18" charset="0"/>
                <a:hlinkClick r:id="rId6" action="ppaction://hlinksldjump"/>
              </a:rPr>
              <a:t>CONSTRUCCION.</a:t>
            </a:r>
            <a:endParaRPr lang="es-EC"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C" sz="2800">
                <a:latin typeface="Book Antiqua" pitchFamily="18" charset="0"/>
              </a:rPr>
              <a:t>VIAS Y CALLES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es-EC" sz="2400">
                <a:latin typeface="Book Antiqua" pitchFamily="18" charset="0"/>
              </a:rPr>
              <a:t>24.97 Km vías urbanas</a:t>
            </a:r>
          </a:p>
          <a:p>
            <a:pPr algn="just">
              <a:buFont typeface="Wingdings" pitchFamily="2" charset="2"/>
              <a:buNone/>
            </a:pPr>
            <a:endParaRPr lang="es-EC" sz="2400">
              <a:latin typeface="Book Antiqua" pitchFamily="18" charset="0"/>
            </a:endParaRPr>
          </a:p>
          <a:p>
            <a:pPr algn="just"/>
            <a:r>
              <a:rPr lang="es-EC" sz="2400">
                <a:latin typeface="Book Antiqua" pitchFamily="18" charset="0"/>
              </a:rPr>
              <a:t>Capa de rodadura: 23.5%.  Destruídas en un 80%</a:t>
            </a:r>
          </a:p>
          <a:p>
            <a:pPr algn="just">
              <a:buFont typeface="Wingdings" pitchFamily="2" charset="2"/>
              <a:buNone/>
            </a:pPr>
            <a:endParaRPr lang="es-EC" sz="2400">
              <a:latin typeface="Book Antiqua" pitchFamily="18" charset="0"/>
            </a:endParaRPr>
          </a:p>
          <a:p>
            <a:pPr algn="just"/>
            <a:r>
              <a:rPr lang="es-EC" sz="2400">
                <a:latin typeface="Book Antiqua" pitchFamily="18" charset="0"/>
              </a:rPr>
              <a:t>Lastrado: 26.4%.  Sedimentadas;  con zurcos y 	  zanjas</a:t>
            </a:r>
          </a:p>
          <a:p>
            <a:pPr algn="just"/>
            <a:endParaRPr lang="es-EC" sz="2400">
              <a:latin typeface="Book Antiqua" pitchFamily="18" charset="0"/>
            </a:endParaRPr>
          </a:p>
          <a:p>
            <a:pPr algn="just"/>
            <a:r>
              <a:rPr lang="es-EC" sz="2400">
                <a:latin typeface="Book Antiqua" pitchFamily="18" charset="0"/>
              </a:rPr>
              <a:t>Tierra: 50.1%.  Completamente destruidas 	(erosión, colapso y deslizamientos)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es-EC" sz="2400">
                <a:latin typeface="Book Antiqua" pitchFamily="18" charset="0"/>
              </a:rPr>
              <a:t>Cobertura: 45 % conexiones domiciliarias.</a:t>
            </a:r>
          </a:p>
          <a:p>
            <a:pPr algn="just"/>
            <a:r>
              <a:rPr lang="es-EC" sz="2400">
                <a:latin typeface="Book Antiqua" pitchFamily="18" charset="0"/>
              </a:rPr>
              <a:t>Abastecimiento: 6 a 7 horas diarias.</a:t>
            </a:r>
          </a:p>
          <a:p>
            <a:pPr algn="just"/>
            <a:endParaRPr lang="es-EC" sz="2400">
              <a:latin typeface="Book Antiqua" pitchFamily="18" charset="0"/>
            </a:endParaRPr>
          </a:p>
          <a:p>
            <a:pPr algn="just"/>
            <a:r>
              <a:rPr lang="es-EC" sz="2400">
                <a:latin typeface="Book Antiqua" pitchFamily="18" charset="0"/>
              </a:rPr>
              <a:t>De las 7 descargas diseñadas solo 2 se encuentran funcionando.</a:t>
            </a:r>
          </a:p>
          <a:p>
            <a:pPr algn="just"/>
            <a:r>
              <a:rPr lang="es-EC" sz="2400">
                <a:latin typeface="Book Antiqua" pitchFamily="18" charset="0"/>
              </a:rPr>
              <a:t>De las redes existentes solo el 44% se encuentran en buen estado.</a:t>
            </a:r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ctr"/>
            <a:r>
              <a:rPr lang="es-EC" sz="2800"/>
              <a:t>AGUA POTABLE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zur.pot">
  <a:themeElements>
    <a:clrScheme name="Azur.pot 1">
      <a:dk1>
        <a:srgbClr val="000000"/>
      </a:dk1>
      <a:lt1>
        <a:srgbClr val="FFFFFF"/>
      </a:lt1>
      <a:dk2>
        <a:srgbClr val="3333FF"/>
      </a:dk2>
      <a:lt2>
        <a:srgbClr val="00FFFF"/>
      </a:lt2>
      <a:accent1>
        <a:srgbClr val="00CCCC"/>
      </a:accent1>
      <a:accent2>
        <a:srgbClr val="6666FF"/>
      </a:accent2>
      <a:accent3>
        <a:srgbClr val="ADADFF"/>
      </a:accent3>
      <a:accent4>
        <a:srgbClr val="DADADA"/>
      </a:accent4>
      <a:accent5>
        <a:srgbClr val="AAE2E2"/>
      </a:accent5>
      <a:accent6>
        <a:srgbClr val="5C5CE7"/>
      </a:accent6>
      <a:hlink>
        <a:srgbClr val="CCCCFF"/>
      </a:hlink>
      <a:folHlink>
        <a:srgbClr val="CC99FF"/>
      </a:folHlink>
    </a:clrScheme>
    <a:fontScheme name="Azur.po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ook Antiqua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ook Antiqua" pitchFamily="18" charset="0"/>
          </a:defRPr>
        </a:defPPr>
      </a:lstStyle>
    </a:lnDef>
  </a:objectDefaults>
  <a:extraClrSchemeLst>
    <a:extraClrScheme>
      <a:clrScheme name="Azur.pot 1">
        <a:dk1>
          <a:srgbClr val="000000"/>
        </a:dk1>
        <a:lt1>
          <a:srgbClr val="FFFFFF"/>
        </a:lt1>
        <a:dk2>
          <a:srgbClr val="3333FF"/>
        </a:dk2>
        <a:lt2>
          <a:srgbClr val="00FFFF"/>
        </a:lt2>
        <a:accent1>
          <a:srgbClr val="00CCCC"/>
        </a:accent1>
        <a:accent2>
          <a:srgbClr val="6666FF"/>
        </a:accent2>
        <a:accent3>
          <a:srgbClr val="ADADFF"/>
        </a:accent3>
        <a:accent4>
          <a:srgbClr val="DADADA"/>
        </a:accent4>
        <a:accent5>
          <a:srgbClr val="AAE2E2"/>
        </a:accent5>
        <a:accent6>
          <a:srgbClr val="5C5CE7"/>
        </a:accent6>
        <a:hlink>
          <a:srgbClr val="CCCC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zur.pot 2">
        <a:dk1>
          <a:srgbClr val="000000"/>
        </a:dk1>
        <a:lt1>
          <a:srgbClr val="CCECFF"/>
        </a:lt1>
        <a:dk2>
          <a:srgbClr val="330099"/>
        </a:dk2>
        <a:lt2>
          <a:srgbClr val="0099CC"/>
        </a:lt2>
        <a:accent1>
          <a:srgbClr val="009999"/>
        </a:accent1>
        <a:accent2>
          <a:srgbClr val="FF99CC"/>
        </a:accent2>
        <a:accent3>
          <a:srgbClr val="E2F4FF"/>
        </a:accent3>
        <a:accent4>
          <a:srgbClr val="000000"/>
        </a:accent4>
        <a:accent5>
          <a:srgbClr val="AACACA"/>
        </a:accent5>
        <a:accent6>
          <a:srgbClr val="E78AB9"/>
        </a:accent6>
        <a:hlink>
          <a:srgbClr val="6600CC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zur.pot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B2B2B2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C8C8C8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C:\Archivos de programa\Microsoft Office\Plantillas\Diseños de presentaciones\Azur.pot</Template>
  <TotalTime>261</TotalTime>
  <Words>522</Words>
  <Application>Microsoft PowerPoint</Application>
  <PresentationFormat>Presentación en pantalla (4:3)</PresentationFormat>
  <Paragraphs>100</Paragraphs>
  <Slides>23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4</vt:i4>
      </vt:variant>
      <vt:variant>
        <vt:lpstr>Títulos de diapositiva</vt:lpstr>
      </vt:variant>
      <vt:variant>
        <vt:i4>23</vt:i4>
      </vt:variant>
    </vt:vector>
  </HeadingPairs>
  <TitlesOfParts>
    <vt:vector size="32" baseType="lpstr">
      <vt:lpstr>Times New Roman</vt:lpstr>
      <vt:lpstr>Wingdings</vt:lpstr>
      <vt:lpstr>Arial</vt:lpstr>
      <vt:lpstr>Book Antiqua</vt:lpstr>
      <vt:lpstr>Azur.pot</vt:lpstr>
      <vt:lpstr>Imagen de mapa de bits</vt:lpstr>
      <vt:lpstr>Hoja de cálculo de Microsoft Excel</vt:lpstr>
      <vt:lpstr>Foto de Microsoft Photo Editor 3.0</vt:lpstr>
      <vt:lpstr>Documento de Microsoft Word</vt:lpstr>
      <vt:lpstr>“PROPUESTA DE SOLUCIONES TECNICAS PARA CONTRARRESTAR LOS  EFECTOS DEL FENOMENO EL NIÑO EN EL  CANTON TOSAGUA, PROVINCIA DE  MANABI” </vt:lpstr>
      <vt:lpstr>INTRODUCCION</vt:lpstr>
      <vt:lpstr>INFORMACION PRELIMINAR</vt:lpstr>
      <vt:lpstr>CARACTERISITICAS FISICAS</vt:lpstr>
      <vt:lpstr>CARACTERISITICAS FISICAS</vt:lpstr>
      <vt:lpstr>CARACTERISITICAS FISICAS</vt:lpstr>
      <vt:lpstr>DESCRIPCION DE LOS DAÑOS</vt:lpstr>
      <vt:lpstr>VIAS Y CALLES</vt:lpstr>
      <vt:lpstr>AGUA POTABLE</vt:lpstr>
      <vt:lpstr>ALCANTARILLADO</vt:lpstr>
      <vt:lpstr>ENERGIA ELECTRICA Y COMUNICACIONES</vt:lpstr>
      <vt:lpstr>CONSTRUCCION</vt:lpstr>
      <vt:lpstr>CAUSA DE LOS DAÑOS</vt:lpstr>
      <vt:lpstr>INCIDENCIA DE LA TOPOGRAFIA Y DRENAJE</vt:lpstr>
      <vt:lpstr>INCIDENCIA DE LA GEOLOGIA</vt:lpstr>
      <vt:lpstr>INCIDENCIA DE LAS PRECIPITACIONES Y PERIODOS DE SEQUIA</vt:lpstr>
      <vt:lpstr>INCIDENCIA DEL COMPORTAMIENTO GEOTECNICO</vt:lpstr>
      <vt:lpstr>DETERMINACION DE LAS CAUSAS DE LOS DAÑOS</vt:lpstr>
      <vt:lpstr>CONDICIONES MEJORADAS</vt:lpstr>
      <vt:lpstr>TRABAJO DE CAMPO</vt:lpstr>
      <vt:lpstr>TRABAJO DE LABORATORIO</vt:lpstr>
      <vt:lpstr>ENSAYOS DE EXPANSION</vt:lpstr>
      <vt:lpstr>EXPANSIONES CON MUESTRAS SECAS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“PROPUESTA DE SOLUCIONES TECNICAS PARA CONTRARRESTAR LOS  EFECTOS DEL FENOMENO EL NIÑO EN EL  CANTON TOSAGUA, PROVINCIA DE  MANABI” </dc:title>
  <dc:creator>Ing. Miguel A. Chavez</dc:creator>
  <cp:lastModifiedBy>Administrador</cp:lastModifiedBy>
  <cp:revision>5</cp:revision>
  <cp:lastPrinted>1601-01-01T00:00:00Z</cp:lastPrinted>
  <dcterms:created xsi:type="dcterms:W3CDTF">2001-03-01T15:07:50Z</dcterms:created>
  <dcterms:modified xsi:type="dcterms:W3CDTF">2009-12-22T15:01:18Z</dcterms:modified>
</cp:coreProperties>
</file>