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1" r:id="rId5"/>
    <p:sldId id="302" r:id="rId6"/>
    <p:sldId id="259" r:id="rId7"/>
    <p:sldId id="261" r:id="rId8"/>
    <p:sldId id="262" r:id="rId9"/>
    <p:sldId id="260" r:id="rId10"/>
    <p:sldId id="303" r:id="rId11"/>
    <p:sldId id="263" r:id="rId12"/>
    <p:sldId id="264" r:id="rId13"/>
    <p:sldId id="304" r:id="rId14"/>
    <p:sldId id="265" r:id="rId15"/>
    <p:sldId id="293" r:id="rId16"/>
    <p:sldId id="294" r:id="rId17"/>
    <p:sldId id="295" r:id="rId18"/>
    <p:sldId id="296" r:id="rId19"/>
    <p:sldId id="297" r:id="rId20"/>
    <p:sldId id="298" r:id="rId21"/>
    <p:sldId id="266" r:id="rId22"/>
    <p:sldId id="299" r:id="rId23"/>
    <p:sldId id="300" r:id="rId24"/>
    <p:sldId id="267" r:id="rId25"/>
    <p:sldId id="269" r:id="rId26"/>
    <p:sldId id="268" r:id="rId27"/>
    <p:sldId id="287" r:id="rId28"/>
    <p:sldId id="288" r:id="rId29"/>
    <p:sldId id="289" r:id="rId30"/>
    <p:sldId id="290" r:id="rId31"/>
    <p:sldId id="291" r:id="rId32"/>
    <p:sldId id="292" r:id="rId33"/>
    <p:sldId id="305" r:id="rId34"/>
    <p:sldId id="306" r:id="rId35"/>
    <p:sldId id="286" r:id="rId36"/>
    <p:sldId id="307" r:id="rId37"/>
    <p:sldId id="285" r:id="rId38"/>
    <p:sldId id="270" r:id="rId39"/>
    <p:sldId id="271" r:id="rId40"/>
    <p:sldId id="272" r:id="rId41"/>
    <p:sldId id="273" r:id="rId42"/>
    <p:sldId id="276" r:id="rId43"/>
    <p:sldId id="274" r:id="rId44"/>
    <p:sldId id="275" r:id="rId45"/>
    <p:sldId id="277" r:id="rId46"/>
    <p:sldId id="278" r:id="rId47"/>
    <p:sldId id="279" r:id="rId48"/>
    <p:sldId id="280" r:id="rId49"/>
    <p:sldId id="281" r:id="rId50"/>
    <p:sldId id="282" r:id="rId51"/>
    <p:sldId id="283" r:id="rId5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996600"/>
    <a:srgbClr val="FF9900"/>
    <a:srgbClr val="663300"/>
    <a:srgbClr val="894400"/>
    <a:srgbClr val="A45100"/>
    <a:srgbClr val="B75B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57" d="100"/>
          <a:sy n="57" d="100"/>
        </p:scale>
        <p:origin x="-72" y="-21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307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49.xml"/><Relationship Id="rId3" Type="http://schemas.openxmlformats.org/officeDocument/2006/relationships/slide" Target="slides/slide39.xml"/><Relationship Id="rId7" Type="http://schemas.openxmlformats.org/officeDocument/2006/relationships/slide" Target="slides/slide48.xml"/><Relationship Id="rId2" Type="http://schemas.openxmlformats.org/officeDocument/2006/relationships/slide" Target="slides/slide25.xml"/><Relationship Id="rId1" Type="http://schemas.openxmlformats.org/officeDocument/2006/relationships/slide" Target="slides/slide8.xml"/><Relationship Id="rId6" Type="http://schemas.openxmlformats.org/officeDocument/2006/relationships/slide" Target="slides/slide47.xml"/><Relationship Id="rId5" Type="http://schemas.openxmlformats.org/officeDocument/2006/relationships/slide" Target="slides/slide46.xml"/><Relationship Id="rId4" Type="http://schemas.openxmlformats.org/officeDocument/2006/relationships/slide" Target="slides/slide40.xml"/><Relationship Id="rId9"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3078" name="Group 6"/>
          <p:cNvGrpSpPr>
            <a:grpSpLocks/>
          </p:cNvGrpSpPr>
          <p:nvPr/>
        </p:nvGrpSpPr>
        <p:grpSpPr bwMode="auto">
          <a:xfrm>
            <a:off x="457200" y="2363788"/>
            <a:ext cx="8153400" cy="1600200"/>
            <a:chOff x="288" y="1489"/>
            <a:chExt cx="5136" cy="1008"/>
          </a:xfrm>
        </p:grpSpPr>
        <p:sp>
          <p:nvSpPr>
            <p:cNvPr id="3074" name="Arc 2"/>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endParaRPr lang="es-ES"/>
            </a:p>
          </p:txBody>
        </p:sp>
        <p:sp>
          <p:nvSpPr>
            <p:cNvPr id="3075" name="Arc 3"/>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endParaRPr lang="es-ES"/>
            </a:p>
          </p:txBody>
        </p:sp>
        <p:sp>
          <p:nvSpPr>
            <p:cNvPr id="3076" name="Arc 4"/>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endParaRPr lang="es-ES"/>
            </a:p>
          </p:txBody>
        </p:sp>
        <p:sp>
          <p:nvSpPr>
            <p:cNvPr id="3077" name="AutoShape 5"/>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endParaRPr lang="es-ES"/>
            </a:p>
          </p:txBody>
        </p:sp>
      </p:grpSp>
      <p:sp>
        <p:nvSpPr>
          <p:cNvPr id="3079" name="Rectangle 7"/>
          <p:cNvSpPr>
            <a:spLocks noGrp="1" noChangeArrowheads="1"/>
          </p:cNvSpPr>
          <p:nvPr>
            <p:ph type="ctrTitle" sz="quarter"/>
          </p:nvPr>
        </p:nvSpPr>
        <p:spPr>
          <a:xfrm>
            <a:off x="685800" y="1447800"/>
            <a:ext cx="7772400" cy="1143000"/>
          </a:xfrm>
        </p:spPr>
        <p:txBody>
          <a:bodyPr/>
          <a:lstStyle>
            <a:lvl1pPr>
              <a:defRPr/>
            </a:lvl1pPr>
          </a:lstStyle>
          <a:p>
            <a:r>
              <a:rPr lang="es-ES"/>
              <a:t>Haga clic para modificar el estilo de título del patrón</a:t>
            </a:r>
          </a:p>
        </p:txBody>
      </p:sp>
      <p:sp>
        <p:nvSpPr>
          <p:cNvPr id="3080"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s-ES"/>
              <a:t>Haga clic para modificar el estilo de subtítulo del patrón</a:t>
            </a:r>
          </a:p>
        </p:txBody>
      </p:sp>
      <p:sp>
        <p:nvSpPr>
          <p:cNvPr id="3081" name="Rectangle 9"/>
          <p:cNvSpPr>
            <a:spLocks noGrp="1" noChangeArrowheads="1"/>
          </p:cNvSpPr>
          <p:nvPr>
            <p:ph type="dt" sz="quarter" idx="2"/>
          </p:nvPr>
        </p:nvSpPr>
        <p:spPr/>
        <p:txBody>
          <a:bodyPr/>
          <a:lstStyle>
            <a:lvl1pPr>
              <a:defRPr/>
            </a:lvl1pPr>
          </a:lstStyle>
          <a:p>
            <a:endParaRPr lang="es-ES"/>
          </a:p>
        </p:txBody>
      </p:sp>
      <p:sp>
        <p:nvSpPr>
          <p:cNvPr id="3082" name="Rectangle 10"/>
          <p:cNvSpPr>
            <a:spLocks noGrp="1" noChangeArrowheads="1"/>
          </p:cNvSpPr>
          <p:nvPr>
            <p:ph type="ftr" sz="quarter" idx="3"/>
          </p:nvPr>
        </p:nvSpPr>
        <p:spPr/>
        <p:txBody>
          <a:bodyPr/>
          <a:lstStyle>
            <a:lvl1pPr>
              <a:defRPr/>
            </a:lvl1pPr>
          </a:lstStyle>
          <a:p>
            <a:endParaRPr lang="es-ES"/>
          </a:p>
        </p:txBody>
      </p:sp>
      <p:sp>
        <p:nvSpPr>
          <p:cNvPr id="3083" name="Rectangle 11"/>
          <p:cNvSpPr>
            <a:spLocks noGrp="1" noChangeArrowheads="1"/>
          </p:cNvSpPr>
          <p:nvPr>
            <p:ph type="sldNum" sz="quarter" idx="4"/>
          </p:nvPr>
        </p:nvSpPr>
        <p:spPr/>
        <p:txBody>
          <a:bodyPr/>
          <a:lstStyle>
            <a:lvl1pPr>
              <a:defRPr/>
            </a:lvl1pPr>
          </a:lstStyle>
          <a:p>
            <a:fld id="{E74251B8-0CAA-44F1-B688-947829675D5B}"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DAD30DB-F182-4E85-B10E-81F45755BB76}"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381000"/>
            <a:ext cx="1943100" cy="5791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381000"/>
            <a:ext cx="5676900" cy="5791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D4FEF94-AAE5-4BE0-85B2-353F0977E787}"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7D243FB-FF3F-4F3D-A789-54938785DFD5}"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E512431D-F892-4775-9305-CF526E6A81A6}"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AB36F78-E172-46FE-8716-3913A8C362C2}"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7221BDF6-EE22-4DFC-A6B8-8B9760EBBBC1}"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865CD3A8-81D7-4548-ABB1-7AC3B0EF1ED8}"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902C5193-0C50-43FB-B0CE-84AB2C50340A}"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3BFD2827-E0BF-4F9A-B36A-A3F1952504DF}"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3A022E1E-E49C-4C46-AF32-40A7912AF7DC}"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457200" y="992188"/>
            <a:ext cx="8153400" cy="1600200"/>
            <a:chOff x="288" y="625"/>
            <a:chExt cx="5136" cy="1008"/>
          </a:xfrm>
        </p:grpSpPr>
        <p:sp>
          <p:nvSpPr>
            <p:cNvPr id="1026" name="Arc 2"/>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endParaRPr lang="es-ES"/>
            </a:p>
          </p:txBody>
        </p:sp>
        <p:sp>
          <p:nvSpPr>
            <p:cNvPr id="1027" name="Arc 3"/>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endParaRPr lang="es-ES"/>
            </a:p>
          </p:txBody>
        </p:sp>
        <p:sp>
          <p:nvSpPr>
            <p:cNvPr id="1028" name="Arc 4"/>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endParaRPr lang="es-ES"/>
            </a:p>
          </p:txBody>
        </p:sp>
        <p:sp>
          <p:nvSpPr>
            <p:cNvPr id="1029" name="AutoShape 5"/>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endParaRPr lang="es-ES"/>
            </a:p>
          </p:txBody>
        </p:sp>
      </p:grpSp>
      <p:sp>
        <p:nvSpPr>
          <p:cNvPr id="1031" name="Rectangle 7"/>
          <p:cNvSpPr>
            <a:spLocks noGrp="1" noChangeArrowheads="1"/>
          </p:cNvSpPr>
          <p:nvPr>
            <p:ph type="title"/>
          </p:nvPr>
        </p:nvSpPr>
        <p:spPr bwMode="auto">
          <a:xfrm>
            <a:off x="685800" y="381000"/>
            <a:ext cx="77724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s-ES" smtClean="0"/>
              <a:t>Haga clic para modificar el estilo de título del patrón</a:t>
            </a:r>
          </a:p>
        </p:txBody>
      </p:sp>
      <p:sp>
        <p:nvSpPr>
          <p:cNvPr id="1032" name="Rectangle 8"/>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3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Arial" charset="0"/>
              </a:defRPr>
            </a:lvl1pPr>
          </a:lstStyle>
          <a:p>
            <a:endParaRPr lang="es-ES"/>
          </a:p>
        </p:txBody>
      </p:sp>
      <p:sp>
        <p:nvSpPr>
          <p:cNvPr id="1034"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Arial" charset="0"/>
              </a:defRPr>
            </a:lvl1pPr>
          </a:lstStyle>
          <a:p>
            <a:endParaRPr lang="es-ES"/>
          </a:p>
        </p:txBody>
      </p:sp>
      <p:sp>
        <p:nvSpPr>
          <p:cNvPr id="1035"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charset="0"/>
              </a:defRPr>
            </a:lvl1pPr>
          </a:lstStyle>
          <a:p>
            <a:fld id="{6C06E4CC-C675-4671-B00E-0A7F7DF41454}"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fontAlgn="base">
        <a:spcBef>
          <a:spcPct val="0"/>
        </a:spcBef>
        <a:spcAft>
          <a:spcPct val="0"/>
        </a:spcAft>
        <a:defRPr sz="4400" i="1">
          <a:solidFill>
            <a:schemeClr val="tx2"/>
          </a:solidFill>
          <a:latin typeface="+mj-lt"/>
          <a:ea typeface="+mj-ea"/>
          <a:cs typeface="+mj-cs"/>
        </a:defRPr>
      </a:lvl1pPr>
      <a:lvl2pPr algn="r" rtl="0" fontAlgn="base">
        <a:spcBef>
          <a:spcPct val="0"/>
        </a:spcBef>
        <a:spcAft>
          <a:spcPct val="0"/>
        </a:spcAft>
        <a:defRPr sz="4400" i="1">
          <a:solidFill>
            <a:schemeClr val="tx2"/>
          </a:solidFill>
          <a:latin typeface="Times New Roman" charset="0"/>
        </a:defRPr>
      </a:lvl2pPr>
      <a:lvl3pPr algn="r" rtl="0" fontAlgn="base">
        <a:spcBef>
          <a:spcPct val="0"/>
        </a:spcBef>
        <a:spcAft>
          <a:spcPct val="0"/>
        </a:spcAft>
        <a:defRPr sz="4400" i="1">
          <a:solidFill>
            <a:schemeClr val="tx2"/>
          </a:solidFill>
          <a:latin typeface="Times New Roman" charset="0"/>
        </a:defRPr>
      </a:lvl3pPr>
      <a:lvl4pPr algn="r" rtl="0" fontAlgn="base">
        <a:spcBef>
          <a:spcPct val="0"/>
        </a:spcBef>
        <a:spcAft>
          <a:spcPct val="0"/>
        </a:spcAft>
        <a:defRPr sz="4400" i="1">
          <a:solidFill>
            <a:schemeClr val="tx2"/>
          </a:solidFill>
          <a:latin typeface="Times New Roman" charset="0"/>
        </a:defRPr>
      </a:lvl4pPr>
      <a:lvl5pPr algn="r" rtl="0" fontAlgn="base">
        <a:spcBef>
          <a:spcPct val="0"/>
        </a:spcBef>
        <a:spcAft>
          <a:spcPct val="0"/>
        </a:spcAft>
        <a:defRPr sz="4400" i="1">
          <a:solidFill>
            <a:schemeClr val="tx2"/>
          </a:solidFill>
          <a:latin typeface="Times New Roman" charset="0"/>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tx2"/>
        </a:buClr>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381000"/>
            <a:ext cx="7772400" cy="2362200"/>
          </a:xfrm>
        </p:spPr>
        <p:txBody>
          <a:bodyPr/>
          <a:lstStyle/>
          <a:p>
            <a:pPr algn="ctr"/>
            <a:r>
              <a:rPr lang="es-EC" sz="2400" b="1">
                <a:latin typeface="Arial" charset="0"/>
                <a:cs typeface="Times New Roman" charset="0"/>
              </a:rPr>
              <a:t>ESCUELA SUPERIOR POLITÉCNICA DEL LITORAL</a:t>
            </a:r>
            <a:br>
              <a:rPr lang="es-EC" sz="2400" b="1">
                <a:latin typeface="Arial" charset="0"/>
                <a:cs typeface="Times New Roman" charset="0"/>
              </a:rPr>
            </a:br>
            <a:r>
              <a:rPr lang="es-EC" sz="2400" b="1">
                <a:latin typeface="Arial" charset="0"/>
                <a:cs typeface="Times New Roman" charset="0"/>
              </a:rPr>
              <a:t> </a:t>
            </a:r>
            <a:r>
              <a:rPr lang="es-EC" sz="2400">
                <a:cs typeface="Times New Roman" charset="0"/>
              </a:rPr>
              <a:t/>
            </a:r>
            <a:br>
              <a:rPr lang="es-EC" sz="2400">
                <a:cs typeface="Times New Roman" charset="0"/>
              </a:rPr>
            </a:br>
            <a:r>
              <a:rPr lang="es-EC" sz="2400" b="1">
                <a:latin typeface="Arial" charset="0"/>
                <a:cs typeface="Times New Roman" charset="0"/>
              </a:rPr>
              <a:t>Facultad de Ingeniería en Ciencias de la Tierra</a:t>
            </a:r>
            <a:r>
              <a:rPr lang="es-EC" sz="2400">
                <a:cs typeface="Times New Roman" charset="0"/>
              </a:rPr>
              <a:t/>
            </a:r>
            <a:br>
              <a:rPr lang="es-EC" sz="2400">
                <a:cs typeface="Times New Roman" charset="0"/>
              </a:rPr>
            </a:br>
            <a:r>
              <a:rPr lang="es-EC" sz="2400" b="1">
                <a:latin typeface="Arial" charset="0"/>
                <a:cs typeface="Times New Roman" charset="0"/>
              </a:rPr>
              <a:t> </a:t>
            </a:r>
            <a:r>
              <a:rPr lang="es-EC" sz="2400">
                <a:cs typeface="Times New Roman" charset="0"/>
              </a:rPr>
              <a:t/>
            </a:r>
            <a:br>
              <a:rPr lang="es-EC" sz="2400">
                <a:cs typeface="Times New Roman" charset="0"/>
              </a:rPr>
            </a:br>
            <a:endParaRPr lang="es-ES" sz="2400" b="1">
              <a:solidFill>
                <a:schemeClr val="accent2"/>
              </a:solidFill>
              <a:latin typeface="Arial" charset="0"/>
            </a:endParaRPr>
          </a:p>
        </p:txBody>
      </p:sp>
      <p:sp>
        <p:nvSpPr>
          <p:cNvPr id="23555" name="Rectangle 3"/>
          <p:cNvSpPr>
            <a:spLocks noGrp="1" noChangeArrowheads="1"/>
          </p:cNvSpPr>
          <p:nvPr>
            <p:ph type="subTitle" idx="1"/>
          </p:nvPr>
        </p:nvSpPr>
        <p:spPr>
          <a:xfrm>
            <a:off x="1371600" y="3733800"/>
            <a:ext cx="6400800" cy="2667000"/>
          </a:xfrm>
        </p:spPr>
        <p:txBody>
          <a:bodyPr/>
          <a:lstStyle/>
          <a:p>
            <a:r>
              <a:rPr lang="es-EC" sz="2400" b="1">
                <a:solidFill>
                  <a:schemeClr val="accent2"/>
                </a:solidFill>
                <a:latin typeface="Arial" charset="0"/>
              </a:rPr>
              <a:t>Análisis y Evaluación de la Salinidad en la Zona de Taura</a:t>
            </a:r>
            <a:br>
              <a:rPr lang="es-EC" sz="2400" b="1">
                <a:solidFill>
                  <a:schemeClr val="accent2"/>
                </a:solidFill>
                <a:latin typeface="Arial" charset="0"/>
              </a:rPr>
            </a:br>
            <a:endParaRPr lang="es-EC" sz="2400">
              <a:latin typeface="Arial" charset="0"/>
              <a:cs typeface="Arial" charset="0"/>
            </a:endParaRPr>
          </a:p>
          <a:p>
            <a:r>
              <a:rPr lang="es-EC" sz="2000">
                <a:latin typeface="Arial" charset="0"/>
                <a:cs typeface="Arial" charset="0"/>
              </a:rPr>
              <a:t>Presentada por:</a:t>
            </a:r>
            <a:endParaRPr lang="es-EC" sz="2000">
              <a:cs typeface="Times New Roman" charset="0"/>
            </a:endParaRPr>
          </a:p>
          <a:p>
            <a:r>
              <a:rPr lang="es-EC" sz="2000">
                <a:latin typeface="Arial" charset="0"/>
                <a:cs typeface="Arial" charset="0"/>
              </a:rPr>
              <a:t>Ernesto Barragán Chang</a:t>
            </a:r>
            <a:endParaRPr lang="es-EC" sz="2000">
              <a:cs typeface="Times New Roman" charset="0"/>
            </a:endParaRPr>
          </a:p>
          <a:p>
            <a:r>
              <a:rPr lang="es-EC" sz="2000">
                <a:latin typeface="Arial" charset="0"/>
                <a:cs typeface="Arial" charset="0"/>
              </a:rPr>
              <a:t> </a:t>
            </a:r>
            <a:r>
              <a:rPr lang="es-EC" sz="2000" b="1">
                <a:latin typeface="Arial" charset="0"/>
                <a:cs typeface="Arial" charset="0"/>
              </a:rPr>
              <a:t>GUAYAQUIL-ECUADOR</a:t>
            </a:r>
          </a:p>
          <a:p>
            <a:r>
              <a:rPr lang="es-EC" sz="2000">
                <a:latin typeface="Arial" charset="0"/>
                <a:cs typeface="Arial" charset="0"/>
              </a:rPr>
              <a:t> Año: 2002</a:t>
            </a:r>
            <a:endParaRPr lang="es-EC" sz="2000">
              <a:cs typeface="Times New Roman" charset="0"/>
            </a:endParaRPr>
          </a:p>
          <a:p>
            <a:endParaRPr lang="es-ES" sz="2000"/>
          </a:p>
        </p:txBody>
      </p:sp>
      <p:pic>
        <p:nvPicPr>
          <p:cNvPr id="23556" name="Picture 4" descr="C:\Mis documentos\Mis imágenes\espol.jpg"/>
          <p:cNvPicPr>
            <a:picLocks noChangeAspect="1" noChangeArrowheads="1"/>
          </p:cNvPicPr>
          <p:nvPr/>
        </p:nvPicPr>
        <p:blipFill>
          <a:blip r:embed="rId2"/>
          <a:srcRect/>
          <a:stretch>
            <a:fillRect/>
          </a:stretch>
        </p:blipFill>
        <p:spPr bwMode="auto">
          <a:xfrm>
            <a:off x="4114800" y="2209800"/>
            <a:ext cx="925513" cy="133826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81000"/>
            <a:ext cx="7772400" cy="762000"/>
          </a:xfrm>
        </p:spPr>
        <p:txBody>
          <a:bodyPr/>
          <a:lstStyle/>
          <a:p>
            <a:pPr algn="ctr"/>
            <a:r>
              <a:rPr lang="es-ES" b="1">
                <a:latin typeface="Arial" charset="0"/>
                <a:cs typeface="Arial" charset="0"/>
              </a:rPr>
              <a:t>GEOLOGÍA</a:t>
            </a:r>
          </a:p>
        </p:txBody>
      </p:sp>
      <p:pic>
        <p:nvPicPr>
          <p:cNvPr id="73731" name="Picture 3" descr="C:\Mis documentos\TOPICO\mapa1 area2.jpg"/>
          <p:cNvPicPr>
            <a:picLocks noChangeAspect="1" noChangeArrowheads="1"/>
          </p:cNvPicPr>
          <p:nvPr/>
        </p:nvPicPr>
        <p:blipFill>
          <a:blip r:embed="rId2"/>
          <a:srcRect/>
          <a:stretch>
            <a:fillRect/>
          </a:stretch>
        </p:blipFill>
        <p:spPr bwMode="auto">
          <a:xfrm>
            <a:off x="914400" y="1219200"/>
            <a:ext cx="7753350" cy="52959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04800"/>
            <a:ext cx="7772400" cy="609600"/>
          </a:xfrm>
        </p:spPr>
        <p:txBody>
          <a:bodyPr/>
          <a:lstStyle/>
          <a:p>
            <a:pPr algn="ctr"/>
            <a:r>
              <a:rPr lang="es-ES" sz="4000" b="1">
                <a:latin typeface="Arial" charset="0"/>
                <a:cs typeface="Arial" charset="0"/>
              </a:rPr>
              <a:t>Geomorfología</a:t>
            </a:r>
            <a:r>
              <a:rPr lang="es-ES"/>
              <a:t> </a:t>
            </a:r>
          </a:p>
        </p:txBody>
      </p:sp>
      <p:sp>
        <p:nvSpPr>
          <p:cNvPr id="31747" name="Rectangle 3"/>
          <p:cNvSpPr>
            <a:spLocks noGrp="1" noChangeArrowheads="1"/>
          </p:cNvSpPr>
          <p:nvPr>
            <p:ph type="body" idx="1"/>
          </p:nvPr>
        </p:nvSpPr>
        <p:spPr>
          <a:xfrm>
            <a:off x="685800" y="990600"/>
            <a:ext cx="7772400" cy="5486400"/>
          </a:xfrm>
        </p:spPr>
        <p:txBody>
          <a:bodyPr/>
          <a:lstStyle/>
          <a:p>
            <a:pPr algn="just">
              <a:lnSpc>
                <a:spcPct val="90000"/>
              </a:lnSpc>
            </a:pPr>
            <a:r>
              <a:rPr lang="es-ES" sz="2400">
                <a:latin typeface="Arial" charset="0"/>
                <a:cs typeface="Arial" charset="0"/>
              </a:rPr>
              <a:t>El área de estudio se trata de un relieve llano, de pendiente muy baja y está inscrito en la típica llanura de inundación de los grandes valles fluviales (Río Guayas), debido a este factor es susceptible de las inundaciones periódicas que se dan en el sector, otro factor es que en sus proximidades se descargan grandes caudales provenientes del drenaje de las cuencas hidrográficas aledañas.</a:t>
            </a:r>
            <a:endParaRPr lang="es-ES" sz="2400">
              <a:latin typeface="Arial Unicode MS" pitchFamily="34" charset="-128"/>
              <a:ea typeface="Arial Unicode MS" pitchFamily="34" charset="-128"/>
              <a:cs typeface="Arial Unicode MS" pitchFamily="34" charset="-128"/>
            </a:endParaRPr>
          </a:p>
          <a:p>
            <a:pPr algn="just">
              <a:lnSpc>
                <a:spcPct val="90000"/>
              </a:lnSpc>
              <a:buFontTx/>
              <a:buNone/>
            </a:pPr>
            <a:r>
              <a:rPr lang="es-ES" sz="2400">
                <a:latin typeface="Arial" charset="0"/>
                <a:cs typeface="Arial" charset="0"/>
              </a:rPr>
              <a:t> </a:t>
            </a:r>
            <a:endParaRPr lang="es-ES" sz="2400">
              <a:latin typeface="Arial Unicode MS" pitchFamily="34" charset="-128"/>
              <a:ea typeface="Arial Unicode MS" pitchFamily="34" charset="-128"/>
              <a:cs typeface="Arial Unicode MS" pitchFamily="34" charset="-128"/>
            </a:endParaRPr>
          </a:p>
          <a:p>
            <a:pPr algn="just">
              <a:lnSpc>
                <a:spcPct val="90000"/>
              </a:lnSpc>
            </a:pPr>
            <a:r>
              <a:rPr lang="es-ES" sz="2400">
                <a:latin typeface="Arial" charset="0"/>
                <a:cs typeface="Arial" charset="0"/>
              </a:rPr>
              <a:t>Regionalmente el paisaje natural está dominado por la vasta llanura aluvial desarrollada por el sistema hidrográfico existente, que hacia el Sureste se ve interrumpido por un sistema montañoso de baja altura, conformado por los Cerros de Taura y Masvale.</a:t>
            </a:r>
            <a:endParaRPr lang="es-ES" sz="2400" i="1">
              <a:cs typeface="Times New Roman" charset="0"/>
            </a:endParaRPr>
          </a:p>
          <a:p>
            <a:pPr>
              <a:lnSpc>
                <a:spcPct val="90000"/>
              </a:lnSpc>
              <a:buFontTx/>
              <a:buNone/>
            </a:pPr>
            <a:endParaRPr lang="es-E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81000"/>
            <a:ext cx="7772400" cy="457200"/>
          </a:xfrm>
        </p:spPr>
        <p:txBody>
          <a:bodyPr/>
          <a:lstStyle/>
          <a:p>
            <a:pPr algn="ctr"/>
            <a:r>
              <a:rPr lang="es-ES" sz="3600">
                <a:latin typeface="Arial" charset="0"/>
                <a:cs typeface="Arial" charset="0"/>
              </a:rPr>
              <a:t>Perforaciones</a:t>
            </a:r>
            <a:r>
              <a:rPr lang="es-ES" sz="3600"/>
              <a:t> </a:t>
            </a:r>
          </a:p>
        </p:txBody>
      </p:sp>
      <p:sp>
        <p:nvSpPr>
          <p:cNvPr id="32771" name="Rectangle 3"/>
          <p:cNvSpPr>
            <a:spLocks noGrp="1" noChangeArrowheads="1"/>
          </p:cNvSpPr>
          <p:nvPr>
            <p:ph type="body" idx="1"/>
          </p:nvPr>
        </p:nvSpPr>
        <p:spPr>
          <a:xfrm>
            <a:off x="685800" y="762000"/>
            <a:ext cx="7772400" cy="6096000"/>
          </a:xfrm>
        </p:spPr>
        <p:txBody>
          <a:bodyPr/>
          <a:lstStyle/>
          <a:p>
            <a:pPr algn="just"/>
            <a:r>
              <a:rPr lang="es-EC" sz="1800" b="1">
                <a:latin typeface="Arial" charset="0"/>
                <a:cs typeface="Arial" charset="0"/>
              </a:rPr>
              <a:t>En la zona de estudio se localizaron</a:t>
            </a:r>
            <a:r>
              <a:rPr lang="es-EC" sz="1800" b="1">
                <a:solidFill>
                  <a:srgbClr val="FF0000"/>
                </a:solidFill>
                <a:latin typeface="Arial" charset="0"/>
                <a:cs typeface="Arial" charset="0"/>
              </a:rPr>
              <a:t> </a:t>
            </a:r>
            <a:r>
              <a:rPr lang="es-EC" sz="1800" b="1">
                <a:latin typeface="Arial" charset="0"/>
                <a:cs typeface="Arial" charset="0"/>
              </a:rPr>
              <a:t>16</a:t>
            </a:r>
            <a:r>
              <a:rPr lang="es-EC" sz="1800" b="1">
                <a:solidFill>
                  <a:srgbClr val="FF0000"/>
                </a:solidFill>
                <a:latin typeface="Arial" charset="0"/>
                <a:cs typeface="Arial" charset="0"/>
              </a:rPr>
              <a:t> </a:t>
            </a:r>
            <a:r>
              <a:rPr lang="es-EC" sz="1800" b="1">
                <a:latin typeface="Arial" charset="0"/>
                <a:cs typeface="Arial" charset="0"/>
              </a:rPr>
              <a:t>pozos perforados principalmente para camaroneras que utilizan el agua para el llenado de sus piscinas. Se obtuvieron la mayor cantidad de datos posibles de los pozos, con los que se realizó el presente trabajo. A continuación se presenta la TABLA 1 con los nombres de los pozos y su ubicación en coordenadas UTM.</a:t>
            </a:r>
            <a:endParaRPr lang="es-EC" sz="1800" b="1">
              <a:latin typeface="Arial Unicode MS" pitchFamily="34" charset="-128"/>
              <a:ea typeface="Arial Unicode MS" pitchFamily="34" charset="-128"/>
              <a:cs typeface="Arial Unicode MS" pitchFamily="34" charset="-128"/>
            </a:endParaRPr>
          </a:p>
          <a:p>
            <a:pPr algn="ctr">
              <a:buFontTx/>
              <a:buNone/>
            </a:pPr>
            <a:endParaRPr lang="es-EC" sz="1800" b="1">
              <a:latin typeface="Arial" charset="0"/>
              <a:cs typeface="Arial" charset="0"/>
            </a:endParaRPr>
          </a:p>
          <a:p>
            <a:pPr>
              <a:buFontTx/>
              <a:buNone/>
            </a:pPr>
            <a:r>
              <a:rPr lang="es-EC" sz="1800" b="1">
                <a:latin typeface="Arial" charset="0"/>
                <a:cs typeface="Arial" charset="0"/>
              </a:rPr>
              <a:t>          </a:t>
            </a:r>
          </a:p>
          <a:p>
            <a:pPr>
              <a:buFontTx/>
              <a:buNone/>
            </a:pPr>
            <a:endParaRPr lang="es-EC" sz="1800" b="1">
              <a:latin typeface="Arial" charset="0"/>
              <a:cs typeface="Arial" charset="0"/>
            </a:endParaRPr>
          </a:p>
          <a:p>
            <a:pPr>
              <a:buFontTx/>
              <a:buNone/>
            </a:pPr>
            <a:endParaRPr lang="es-EC" sz="1800" b="1">
              <a:latin typeface="Arial" charset="0"/>
              <a:cs typeface="Arial" charset="0"/>
            </a:endParaRPr>
          </a:p>
          <a:p>
            <a:pPr>
              <a:buFontTx/>
              <a:buNone/>
            </a:pPr>
            <a:r>
              <a:rPr lang="es-EC" sz="1800" b="1">
                <a:latin typeface="Arial" charset="0"/>
                <a:cs typeface="Arial" charset="0"/>
              </a:rPr>
              <a:t>            </a:t>
            </a:r>
            <a:r>
              <a:rPr lang="es-EC" sz="1800" b="1">
                <a:solidFill>
                  <a:schemeClr val="tx2"/>
                </a:solidFill>
                <a:latin typeface="Arial" charset="0"/>
                <a:cs typeface="Arial" charset="0"/>
              </a:rPr>
              <a:t>TABLA 1</a:t>
            </a:r>
          </a:p>
          <a:p>
            <a:pPr>
              <a:buFontTx/>
              <a:buNone/>
            </a:pPr>
            <a:r>
              <a:rPr lang="es-EC" sz="1800" b="1">
                <a:solidFill>
                  <a:schemeClr val="tx2"/>
                </a:solidFill>
                <a:latin typeface="Arial" charset="0"/>
                <a:cs typeface="Arial" charset="0"/>
              </a:rPr>
              <a:t> </a:t>
            </a:r>
            <a:r>
              <a:rPr lang="es-ES" sz="1800" b="1">
                <a:solidFill>
                  <a:schemeClr val="tx2"/>
                </a:solidFill>
                <a:latin typeface="Arial" charset="0"/>
                <a:cs typeface="Arial" charset="0"/>
              </a:rPr>
              <a:t>Ubicación de los pozos</a:t>
            </a:r>
            <a:r>
              <a:rPr lang="es-ES" sz="1800">
                <a:solidFill>
                  <a:schemeClr val="tx2"/>
                </a:solidFill>
              </a:rPr>
              <a:t> </a:t>
            </a:r>
          </a:p>
        </p:txBody>
      </p:sp>
      <p:pic>
        <p:nvPicPr>
          <p:cNvPr id="32772" name="Picture 4" descr="C:\Mis documentos\TOPICO\ppt figure\tabla1.jpg"/>
          <p:cNvPicPr>
            <a:picLocks noChangeAspect="1" noChangeArrowheads="1"/>
          </p:cNvPicPr>
          <p:nvPr/>
        </p:nvPicPr>
        <p:blipFill>
          <a:blip r:embed="rId2"/>
          <a:srcRect/>
          <a:stretch>
            <a:fillRect/>
          </a:stretch>
        </p:blipFill>
        <p:spPr bwMode="auto">
          <a:xfrm>
            <a:off x="4267200" y="2514600"/>
            <a:ext cx="3962400" cy="4064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descr="C:\Mis documentos\TOPICO\mapa 2.jpg"/>
          <p:cNvPicPr>
            <a:picLocks noChangeAspect="1" noChangeArrowheads="1"/>
          </p:cNvPicPr>
          <p:nvPr/>
        </p:nvPicPr>
        <p:blipFill>
          <a:blip r:embed="rId2"/>
          <a:srcRect/>
          <a:stretch>
            <a:fillRect/>
          </a:stretch>
        </p:blipFill>
        <p:spPr bwMode="auto">
          <a:xfrm>
            <a:off x="0" y="533400"/>
            <a:ext cx="9144000" cy="6019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685800"/>
            <a:ext cx="7772400" cy="685800"/>
          </a:xfrm>
        </p:spPr>
        <p:txBody>
          <a:bodyPr/>
          <a:lstStyle/>
          <a:p>
            <a:pPr algn="ctr"/>
            <a:r>
              <a:rPr lang="es-ES" sz="3600">
                <a:latin typeface="Arial" charset="0"/>
                <a:cs typeface="Arial" charset="0"/>
              </a:rPr>
              <a:t>Registros litológicos</a:t>
            </a:r>
            <a:r>
              <a:rPr lang="es-ES" sz="3600"/>
              <a:t> </a:t>
            </a:r>
          </a:p>
        </p:txBody>
      </p:sp>
      <p:sp>
        <p:nvSpPr>
          <p:cNvPr id="33795" name="Rectangle 3"/>
          <p:cNvSpPr>
            <a:spLocks noGrp="1" noChangeArrowheads="1"/>
          </p:cNvSpPr>
          <p:nvPr>
            <p:ph type="body" idx="1"/>
          </p:nvPr>
        </p:nvSpPr>
        <p:spPr>
          <a:xfrm>
            <a:off x="685800" y="2133600"/>
            <a:ext cx="7772400" cy="4495800"/>
          </a:xfrm>
        </p:spPr>
        <p:txBody>
          <a:bodyPr/>
          <a:lstStyle/>
          <a:p>
            <a:pPr algn="just"/>
            <a:r>
              <a:rPr lang="es-ES" sz="2800">
                <a:latin typeface="Arial" charset="0"/>
                <a:cs typeface="Arial" charset="0"/>
              </a:rPr>
              <a:t>Entre los pozos estudiados se obtuvieron datos de 6</a:t>
            </a:r>
            <a:r>
              <a:rPr lang="es-ES" sz="2800">
                <a:solidFill>
                  <a:srgbClr val="FF0000"/>
                </a:solidFill>
                <a:latin typeface="Arial" charset="0"/>
                <a:cs typeface="Arial" charset="0"/>
              </a:rPr>
              <a:t> </a:t>
            </a:r>
            <a:r>
              <a:rPr lang="es-ES" sz="2800">
                <a:latin typeface="Arial" charset="0"/>
                <a:cs typeface="Arial" charset="0"/>
              </a:rPr>
              <a:t>registros litológicos, con los cuales se construyó las respectivas columnas, utilizando el programa Rockworks 99 </a:t>
            </a:r>
            <a:r>
              <a:rPr lang="es-ES" sz="2800">
                <a:latin typeface="Arial" charset="0"/>
                <a:cs typeface="Times New Roman" charset="0"/>
              </a:rPr>
              <a:t>las cuales están representadas a continuación.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304800"/>
            <a:ext cx="7772400" cy="533400"/>
          </a:xfrm>
        </p:spPr>
        <p:txBody>
          <a:bodyPr/>
          <a:lstStyle/>
          <a:p>
            <a:pPr algn="ctr"/>
            <a:r>
              <a:rPr lang="es-ES" b="1">
                <a:latin typeface="Arial" charset="0"/>
                <a:cs typeface="Arial" charset="0"/>
              </a:rPr>
              <a:t>Columna Litológica Pozo P2</a:t>
            </a:r>
            <a:r>
              <a:rPr lang="es-ES"/>
              <a:t> </a:t>
            </a:r>
          </a:p>
        </p:txBody>
      </p:sp>
      <p:pic>
        <p:nvPicPr>
          <p:cNvPr id="62467" name="Picture 3" descr="C:\Mis documentos\TOPICO\litologia columna\P2.jpg"/>
          <p:cNvPicPr>
            <a:picLocks noChangeAspect="1" noChangeArrowheads="1"/>
          </p:cNvPicPr>
          <p:nvPr/>
        </p:nvPicPr>
        <p:blipFill>
          <a:blip r:embed="rId2"/>
          <a:srcRect/>
          <a:stretch>
            <a:fillRect/>
          </a:stretch>
        </p:blipFill>
        <p:spPr bwMode="auto">
          <a:xfrm>
            <a:off x="2514600" y="914400"/>
            <a:ext cx="3983038" cy="56070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81000"/>
            <a:ext cx="7772400" cy="457200"/>
          </a:xfrm>
        </p:spPr>
        <p:txBody>
          <a:bodyPr/>
          <a:lstStyle/>
          <a:p>
            <a:pPr algn="ctr"/>
            <a:r>
              <a:rPr lang="es-ES" b="1">
                <a:latin typeface="Arial" charset="0"/>
                <a:cs typeface="Arial" charset="0"/>
              </a:rPr>
              <a:t>Columna Litológica Pozo P3</a:t>
            </a:r>
            <a:r>
              <a:rPr lang="es-ES"/>
              <a:t> </a:t>
            </a:r>
          </a:p>
        </p:txBody>
      </p:sp>
      <p:pic>
        <p:nvPicPr>
          <p:cNvPr id="63491" name="Picture 3" descr="C:\Mis documentos\TOPICO\litologia columna\P3.jpg"/>
          <p:cNvPicPr>
            <a:picLocks noChangeAspect="1" noChangeArrowheads="1"/>
          </p:cNvPicPr>
          <p:nvPr/>
        </p:nvPicPr>
        <p:blipFill>
          <a:blip r:embed="rId2"/>
          <a:srcRect/>
          <a:stretch>
            <a:fillRect/>
          </a:stretch>
        </p:blipFill>
        <p:spPr bwMode="auto">
          <a:xfrm>
            <a:off x="2286000" y="1022350"/>
            <a:ext cx="4192588" cy="58356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381000"/>
            <a:ext cx="7772400" cy="533400"/>
          </a:xfrm>
        </p:spPr>
        <p:txBody>
          <a:bodyPr/>
          <a:lstStyle/>
          <a:p>
            <a:pPr algn="ctr"/>
            <a:r>
              <a:rPr lang="es-ES" b="1">
                <a:latin typeface="Arial" charset="0"/>
                <a:cs typeface="Arial" charset="0"/>
              </a:rPr>
              <a:t>Columna Litológica Pozo P6</a:t>
            </a:r>
            <a:r>
              <a:rPr lang="es-ES"/>
              <a:t> </a:t>
            </a:r>
          </a:p>
        </p:txBody>
      </p:sp>
      <p:pic>
        <p:nvPicPr>
          <p:cNvPr id="64516" name="Picture 4" descr="C:\Mis documentos\TOPICO\litologia columna\P6.jpg"/>
          <p:cNvPicPr>
            <a:picLocks noChangeAspect="1" noChangeArrowheads="1"/>
          </p:cNvPicPr>
          <p:nvPr/>
        </p:nvPicPr>
        <p:blipFill>
          <a:blip r:embed="rId2"/>
          <a:srcRect/>
          <a:stretch>
            <a:fillRect/>
          </a:stretch>
        </p:blipFill>
        <p:spPr bwMode="auto">
          <a:xfrm>
            <a:off x="1981200" y="914400"/>
            <a:ext cx="5719763" cy="569753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381000"/>
            <a:ext cx="7772400" cy="609600"/>
          </a:xfrm>
        </p:spPr>
        <p:txBody>
          <a:bodyPr/>
          <a:lstStyle/>
          <a:p>
            <a:pPr algn="ctr"/>
            <a:r>
              <a:rPr lang="es-ES" b="1">
                <a:latin typeface="Arial" charset="0"/>
                <a:cs typeface="Arial" charset="0"/>
              </a:rPr>
              <a:t>Columna Litológica Pozo P9</a:t>
            </a:r>
            <a:r>
              <a:rPr lang="es-ES"/>
              <a:t> </a:t>
            </a:r>
          </a:p>
        </p:txBody>
      </p:sp>
      <p:pic>
        <p:nvPicPr>
          <p:cNvPr id="65539" name="Picture 3" descr="C:\Mis documentos\TOPICO\litologia columna\P9.jpg"/>
          <p:cNvPicPr>
            <a:picLocks noChangeAspect="1" noChangeArrowheads="1"/>
          </p:cNvPicPr>
          <p:nvPr/>
        </p:nvPicPr>
        <p:blipFill>
          <a:blip r:embed="rId2"/>
          <a:srcRect/>
          <a:stretch>
            <a:fillRect/>
          </a:stretch>
        </p:blipFill>
        <p:spPr bwMode="auto">
          <a:xfrm>
            <a:off x="2286000" y="990600"/>
            <a:ext cx="4770438" cy="56832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28600" y="381000"/>
            <a:ext cx="8229600" cy="457200"/>
          </a:xfrm>
        </p:spPr>
        <p:txBody>
          <a:bodyPr/>
          <a:lstStyle/>
          <a:p>
            <a:r>
              <a:rPr lang="es-ES" b="1">
                <a:latin typeface="Arial" charset="0"/>
                <a:cs typeface="Arial" charset="0"/>
              </a:rPr>
              <a:t>Columna Litológica Pozo P11</a:t>
            </a:r>
            <a:r>
              <a:rPr lang="es-ES"/>
              <a:t> </a:t>
            </a:r>
          </a:p>
        </p:txBody>
      </p:sp>
      <p:pic>
        <p:nvPicPr>
          <p:cNvPr id="66563" name="Picture 3" descr="C:\Mis documentos\TOPICO\litologia columna\P11.jpg"/>
          <p:cNvPicPr>
            <a:picLocks noChangeAspect="1" noChangeArrowheads="1"/>
          </p:cNvPicPr>
          <p:nvPr/>
        </p:nvPicPr>
        <p:blipFill>
          <a:blip r:embed="rId2"/>
          <a:srcRect/>
          <a:stretch>
            <a:fillRect/>
          </a:stretch>
        </p:blipFill>
        <p:spPr bwMode="auto">
          <a:xfrm>
            <a:off x="2286000" y="838200"/>
            <a:ext cx="4738688" cy="58356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p:spPr>
        <p:txBody>
          <a:bodyPr/>
          <a:lstStyle/>
          <a:p>
            <a:pPr algn="ctr"/>
            <a:r>
              <a:rPr lang="es-ES" b="1">
                <a:latin typeface="Arial" charset="0"/>
                <a:cs typeface="Arial" charset="0"/>
              </a:rPr>
              <a:t>INTRODUCCIÓN</a:t>
            </a:r>
            <a:r>
              <a:rPr lang="es-ES"/>
              <a:t> </a:t>
            </a:r>
          </a:p>
        </p:txBody>
      </p:sp>
      <p:sp>
        <p:nvSpPr>
          <p:cNvPr id="24579" name="Rectangle 3"/>
          <p:cNvSpPr>
            <a:spLocks noGrp="1" noChangeArrowheads="1"/>
          </p:cNvSpPr>
          <p:nvPr>
            <p:ph type="body" idx="1"/>
          </p:nvPr>
        </p:nvSpPr>
        <p:spPr>
          <a:xfrm>
            <a:off x="685800" y="1524000"/>
            <a:ext cx="7772400" cy="5029200"/>
          </a:xfrm>
        </p:spPr>
        <p:txBody>
          <a:bodyPr/>
          <a:lstStyle/>
          <a:p>
            <a:pPr algn="just">
              <a:lnSpc>
                <a:spcPct val="90000"/>
              </a:lnSpc>
            </a:pPr>
            <a:r>
              <a:rPr lang="es-EC" sz="2400">
                <a:latin typeface="Arial" charset="0"/>
                <a:cs typeface="Arial" charset="0"/>
              </a:rPr>
              <a:t>El presente estudio ha sido realizado, en la zona de Taura, en vista de que se han determinado valores relativamente altos en la salinidad del agua de los pozos de los cuales se extrae el agua para el consumo humano, para fines de riego por parte de las haciendas y para el llenado de las piscinas de las camaroneras que han proliferado en los últimos años en este sector, lo que conduce a pensar que podría deberse a una posible intrusión salina en los acuíferos subterráneos existentes en el sector. El presente estudio está enfocado a la determinación de la posible intrusión salina, presumiblemente ocasionada por la sobreexplotación de los recursos acuíferos.</a:t>
            </a:r>
            <a:endParaRPr lang="es-ES"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381000"/>
            <a:ext cx="8305800" cy="609600"/>
          </a:xfrm>
        </p:spPr>
        <p:txBody>
          <a:bodyPr/>
          <a:lstStyle/>
          <a:p>
            <a:r>
              <a:rPr lang="es-ES" b="1">
                <a:latin typeface="Arial" charset="0"/>
                <a:cs typeface="Arial" charset="0"/>
              </a:rPr>
              <a:t>Columna Litológica Pozo P14</a:t>
            </a:r>
            <a:r>
              <a:rPr lang="es-ES"/>
              <a:t> </a:t>
            </a:r>
          </a:p>
        </p:txBody>
      </p:sp>
      <p:pic>
        <p:nvPicPr>
          <p:cNvPr id="67587" name="Picture 3" descr="C:\Mis documentos\TOPICO\litologia columna\P14.jpg"/>
          <p:cNvPicPr>
            <a:picLocks noChangeAspect="1" noChangeArrowheads="1"/>
          </p:cNvPicPr>
          <p:nvPr/>
        </p:nvPicPr>
        <p:blipFill>
          <a:blip r:embed="rId2"/>
          <a:srcRect/>
          <a:stretch>
            <a:fillRect/>
          </a:stretch>
        </p:blipFill>
        <p:spPr bwMode="auto">
          <a:xfrm>
            <a:off x="2260600" y="914400"/>
            <a:ext cx="4640263" cy="5943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81000"/>
            <a:ext cx="7772400" cy="838200"/>
          </a:xfrm>
        </p:spPr>
        <p:txBody>
          <a:bodyPr/>
          <a:lstStyle/>
          <a:p>
            <a:pPr algn="ctr"/>
            <a:r>
              <a:rPr lang="es-ES" sz="3600">
                <a:latin typeface="Arial" charset="0"/>
                <a:cs typeface="Arial" charset="0"/>
              </a:rPr>
              <a:t>Testificación Eléctrica en Pozos</a:t>
            </a:r>
            <a:r>
              <a:rPr lang="es-ES" sz="3600"/>
              <a:t> </a:t>
            </a:r>
          </a:p>
        </p:txBody>
      </p:sp>
      <p:sp>
        <p:nvSpPr>
          <p:cNvPr id="34819" name="Rectangle 3"/>
          <p:cNvSpPr>
            <a:spLocks noGrp="1" noChangeArrowheads="1"/>
          </p:cNvSpPr>
          <p:nvPr>
            <p:ph type="body" idx="1"/>
          </p:nvPr>
        </p:nvSpPr>
        <p:spPr/>
        <p:txBody>
          <a:bodyPr/>
          <a:lstStyle/>
          <a:p>
            <a:pPr algn="just"/>
            <a:r>
              <a:rPr lang="es-EC" sz="2800">
                <a:latin typeface="Arial" charset="0"/>
                <a:cs typeface="Arial" charset="0"/>
              </a:rPr>
              <a:t>En los pozos en la zona de estudio se han realizado dos Testificaciones Eléctricas, midiendo la Resistividad y el Potencial Espontáneo, a continuación se presentan dichos registros eléctricos; los cuales fueron representados utilizando el software Rockworks 99.</a:t>
            </a:r>
            <a:endParaRPr lang="es-EC" sz="2800">
              <a:latin typeface="Arial Unicode MS" pitchFamily="34" charset="-128"/>
              <a:ea typeface="Arial Unicode MS" pitchFamily="34" charset="-128"/>
              <a:cs typeface="Arial Unicode MS" pitchFamily="34" charset="-128"/>
            </a:endParaRPr>
          </a:p>
          <a:p>
            <a:pPr>
              <a:buFontTx/>
              <a:buNone/>
            </a:pPr>
            <a:endParaRPr lang="es-ES"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381000"/>
            <a:ext cx="9144000" cy="533400"/>
          </a:xfrm>
        </p:spPr>
        <p:txBody>
          <a:bodyPr/>
          <a:lstStyle/>
          <a:p>
            <a:pPr algn="ctr"/>
            <a:r>
              <a:rPr lang="es-ES" sz="3000" b="1">
                <a:latin typeface="Arial" charset="0"/>
                <a:cs typeface="Arial" charset="0"/>
              </a:rPr>
              <a:t>Registros Eléctricos (SP y Resistividad) Pozo P3</a:t>
            </a:r>
            <a:r>
              <a:rPr lang="es-ES" sz="3000"/>
              <a:t> </a:t>
            </a:r>
          </a:p>
        </p:txBody>
      </p:sp>
      <p:pic>
        <p:nvPicPr>
          <p:cNvPr id="68611" name="Picture 3" descr="C:\Mis documentos\TOPICO\Registro-Litho\Registro-Litho-P3.jpg"/>
          <p:cNvPicPr>
            <a:picLocks noChangeAspect="1" noChangeArrowheads="1"/>
          </p:cNvPicPr>
          <p:nvPr/>
        </p:nvPicPr>
        <p:blipFill>
          <a:blip r:embed="rId2"/>
          <a:srcRect/>
          <a:stretch>
            <a:fillRect/>
          </a:stretch>
        </p:blipFill>
        <p:spPr bwMode="auto">
          <a:xfrm>
            <a:off x="1447800" y="990600"/>
            <a:ext cx="6553200" cy="562768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381000"/>
            <a:ext cx="9144000" cy="533400"/>
          </a:xfrm>
        </p:spPr>
        <p:txBody>
          <a:bodyPr/>
          <a:lstStyle/>
          <a:p>
            <a:r>
              <a:rPr lang="es-ES" sz="3000" b="1">
                <a:latin typeface="Arial" charset="0"/>
                <a:cs typeface="Arial" charset="0"/>
              </a:rPr>
              <a:t>Registros Eléctricos (SP y Resistividad) Pozo P6</a:t>
            </a:r>
            <a:r>
              <a:rPr lang="es-ES" sz="3000"/>
              <a:t> </a:t>
            </a:r>
          </a:p>
        </p:txBody>
      </p:sp>
      <p:pic>
        <p:nvPicPr>
          <p:cNvPr id="69637" name="Picture 5" descr="C:\Mis documentos\TOPICO\Registro-Litho\Registro-Litho-P6a.jpg"/>
          <p:cNvPicPr>
            <a:picLocks noChangeAspect="1" noChangeArrowheads="1"/>
          </p:cNvPicPr>
          <p:nvPr/>
        </p:nvPicPr>
        <p:blipFill>
          <a:blip r:embed="rId2"/>
          <a:srcRect/>
          <a:stretch>
            <a:fillRect/>
          </a:stretch>
        </p:blipFill>
        <p:spPr bwMode="auto">
          <a:xfrm>
            <a:off x="1676400" y="914400"/>
            <a:ext cx="6019800" cy="5715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81000"/>
            <a:ext cx="7772400" cy="762000"/>
          </a:xfrm>
        </p:spPr>
        <p:txBody>
          <a:bodyPr/>
          <a:lstStyle/>
          <a:p>
            <a:pPr algn="ctr"/>
            <a:r>
              <a:rPr lang="es-ES" b="1">
                <a:latin typeface="Arial" charset="0"/>
                <a:cs typeface="Arial" charset="0"/>
              </a:rPr>
              <a:t>SONDEOS ELÉCTRICOS</a:t>
            </a:r>
            <a:r>
              <a:rPr lang="es-ES" sz="4000"/>
              <a:t> </a:t>
            </a:r>
          </a:p>
        </p:txBody>
      </p:sp>
      <p:sp>
        <p:nvSpPr>
          <p:cNvPr id="35843" name="Rectangle 3"/>
          <p:cNvSpPr>
            <a:spLocks noGrp="1" noChangeArrowheads="1"/>
          </p:cNvSpPr>
          <p:nvPr>
            <p:ph type="body" idx="1"/>
          </p:nvPr>
        </p:nvSpPr>
        <p:spPr>
          <a:xfrm>
            <a:off x="685800" y="1143000"/>
            <a:ext cx="7772400" cy="5029200"/>
          </a:xfrm>
        </p:spPr>
        <p:txBody>
          <a:bodyPr/>
          <a:lstStyle/>
          <a:p>
            <a:pPr algn="just"/>
            <a:r>
              <a:rPr lang="es-EC" sz="2400">
                <a:latin typeface="Arial" charset="0"/>
                <a:cs typeface="Arial" charset="0"/>
              </a:rPr>
              <a:t>Se obtuvieron datos de 6 sondeos eléctricos, con el dispositivo Schlumberger. La abertura de los electrodos AB/2 utilizada con el dispositivo Schlumberger varió entre 100 y 200 metros.</a:t>
            </a:r>
            <a:endParaRPr lang="es-EC" sz="2400">
              <a:latin typeface="Arial Unicode MS" pitchFamily="34" charset="-128"/>
              <a:ea typeface="Arial Unicode MS" pitchFamily="34" charset="-128"/>
              <a:cs typeface="Arial Unicode MS" pitchFamily="34" charset="-128"/>
            </a:endParaRPr>
          </a:p>
          <a:p>
            <a:endParaRPr lang="es-ES" sz="2400"/>
          </a:p>
        </p:txBody>
      </p:sp>
      <p:pic>
        <p:nvPicPr>
          <p:cNvPr id="35844" name="Picture 4" descr="C:\Mis documentos\TOPICO\ppt figure\sondeo.jpg"/>
          <p:cNvPicPr>
            <a:picLocks noChangeAspect="1" noChangeArrowheads="1"/>
          </p:cNvPicPr>
          <p:nvPr/>
        </p:nvPicPr>
        <p:blipFill>
          <a:blip r:embed="rId2"/>
          <a:srcRect/>
          <a:stretch>
            <a:fillRect/>
          </a:stretch>
        </p:blipFill>
        <p:spPr bwMode="auto">
          <a:xfrm>
            <a:off x="6172200" y="3505200"/>
            <a:ext cx="2717800" cy="2247900"/>
          </a:xfrm>
          <a:prstGeom prst="rect">
            <a:avLst/>
          </a:prstGeom>
          <a:noFill/>
        </p:spPr>
      </p:pic>
      <p:pic>
        <p:nvPicPr>
          <p:cNvPr id="35845" name="Picture 5" descr="C:\Mis documentos\TOPICO\schlumberger scan\diagrama esquematico de dispos resistividad.jpg"/>
          <p:cNvPicPr>
            <a:picLocks noChangeAspect="1" noChangeArrowheads="1"/>
          </p:cNvPicPr>
          <p:nvPr/>
        </p:nvPicPr>
        <p:blipFill>
          <a:blip r:embed="rId3"/>
          <a:srcRect/>
          <a:stretch>
            <a:fillRect/>
          </a:stretch>
        </p:blipFill>
        <p:spPr bwMode="auto">
          <a:xfrm>
            <a:off x="304800" y="3048000"/>
            <a:ext cx="5537200" cy="35528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685800" y="457200"/>
            <a:ext cx="7772400" cy="6172200"/>
          </a:xfrm>
        </p:spPr>
        <p:txBody>
          <a:bodyPr/>
          <a:lstStyle/>
          <a:p>
            <a:pPr algn="just"/>
            <a:r>
              <a:rPr lang="es-ES" sz="2400">
                <a:latin typeface="Arial" charset="0"/>
                <a:cs typeface="Arial" charset="0"/>
              </a:rPr>
              <a:t>Los sondeos han sido denominados con letras minúsculas, empezando con la letra “a” en el sondeo más cercano al río Guayas, continuando hacia el este con las letras sucesivas del alfabeto hasta el sondeo f que es el más alejado del río. La orientación predominante en los sondeos fue W-E.</a:t>
            </a:r>
            <a:r>
              <a:rPr lang="es-ES" sz="2400"/>
              <a:t> </a:t>
            </a:r>
          </a:p>
          <a:p>
            <a:pPr algn="ctr">
              <a:buFontTx/>
              <a:buNone/>
            </a:pPr>
            <a:endParaRPr lang="es-EC" sz="2400" b="1">
              <a:latin typeface="Arial Unicode MS" pitchFamily="34" charset="-128"/>
              <a:ea typeface="Arial Unicode MS" pitchFamily="34" charset="-128"/>
              <a:cs typeface="Arial Unicode MS" pitchFamily="34" charset="-128"/>
            </a:endParaRPr>
          </a:p>
          <a:p>
            <a:pPr algn="ctr">
              <a:buFontTx/>
              <a:buNone/>
            </a:pPr>
            <a:r>
              <a:rPr lang="es-EC" sz="2400" b="1">
                <a:latin typeface="Arial Unicode MS" pitchFamily="34" charset="-128"/>
                <a:ea typeface="Arial Unicode MS" pitchFamily="34" charset="-128"/>
                <a:cs typeface="Arial Unicode MS" pitchFamily="34" charset="-128"/>
              </a:rPr>
              <a:t>TABLA 2</a:t>
            </a:r>
          </a:p>
          <a:p>
            <a:pPr algn="ctr">
              <a:buFontTx/>
              <a:buNone/>
            </a:pPr>
            <a:r>
              <a:rPr lang="es-ES" sz="2400">
                <a:cs typeface="Times New Roman" charset="0"/>
              </a:rPr>
              <a:t>Ubicación de Sondeos Eléctricos Verticales</a:t>
            </a:r>
            <a:r>
              <a:rPr lang="es-ES" sz="2400"/>
              <a:t> </a:t>
            </a:r>
          </a:p>
        </p:txBody>
      </p:sp>
      <p:pic>
        <p:nvPicPr>
          <p:cNvPr id="37892" name="Picture 4" descr="C:\Mis documentos\TOPICO\ppt figure\tabla 2.jpg"/>
          <p:cNvPicPr>
            <a:picLocks noChangeAspect="1" noChangeArrowheads="1"/>
          </p:cNvPicPr>
          <p:nvPr/>
        </p:nvPicPr>
        <p:blipFill>
          <a:blip r:embed="rId2"/>
          <a:srcRect/>
          <a:stretch>
            <a:fillRect/>
          </a:stretch>
        </p:blipFill>
        <p:spPr bwMode="auto">
          <a:xfrm>
            <a:off x="2667000" y="4343400"/>
            <a:ext cx="3962400" cy="2159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81000"/>
            <a:ext cx="7772400" cy="838200"/>
          </a:xfrm>
        </p:spPr>
        <p:txBody>
          <a:bodyPr/>
          <a:lstStyle/>
          <a:p>
            <a:pPr algn="ctr"/>
            <a:r>
              <a:rPr lang="es-ES" sz="3600" b="1">
                <a:latin typeface="Arial" charset="0"/>
                <a:cs typeface="Arial" charset="0"/>
              </a:rPr>
              <a:t>Interpretación de SEV</a:t>
            </a:r>
            <a:r>
              <a:rPr lang="es-ES" sz="3600"/>
              <a:t> </a:t>
            </a:r>
          </a:p>
        </p:txBody>
      </p:sp>
      <p:sp>
        <p:nvSpPr>
          <p:cNvPr id="36867" name="Rectangle 3"/>
          <p:cNvSpPr>
            <a:spLocks noGrp="1" noChangeArrowheads="1"/>
          </p:cNvSpPr>
          <p:nvPr>
            <p:ph type="body" idx="1"/>
          </p:nvPr>
        </p:nvSpPr>
        <p:spPr>
          <a:xfrm>
            <a:off x="685800" y="1371600"/>
            <a:ext cx="7772400" cy="5181600"/>
          </a:xfrm>
        </p:spPr>
        <p:txBody>
          <a:bodyPr/>
          <a:lstStyle/>
          <a:p>
            <a:pPr algn="just">
              <a:lnSpc>
                <a:spcPct val="90000"/>
              </a:lnSpc>
            </a:pPr>
            <a:r>
              <a:rPr lang="es-ES" sz="2200">
                <a:latin typeface="Arial" charset="0"/>
                <a:cs typeface="Times New Roman" charset="0"/>
              </a:rPr>
              <a:t>La finalidad de los métodos de interpretación es determinar la distribución espacial de las resistividades verdaderas en el subsuelo, partiendo de los datos de resistividad aparente obtenidos. </a:t>
            </a:r>
          </a:p>
          <a:p>
            <a:pPr algn="just">
              <a:lnSpc>
                <a:spcPct val="90000"/>
              </a:lnSpc>
              <a:buFontTx/>
              <a:buNone/>
            </a:pPr>
            <a:endParaRPr lang="es-EC" sz="2200">
              <a:latin typeface="Arial" charset="0"/>
              <a:cs typeface="Arial" charset="0"/>
            </a:endParaRPr>
          </a:p>
          <a:p>
            <a:pPr algn="just">
              <a:lnSpc>
                <a:spcPct val="90000"/>
              </a:lnSpc>
            </a:pPr>
            <a:r>
              <a:rPr lang="es-EC" sz="2200">
                <a:latin typeface="Arial" charset="0"/>
                <a:cs typeface="Arial" charset="0"/>
              </a:rPr>
              <a:t>Del procesamiento de los datos con el software IPI2Win se obtuvieron los modelos, que están representados por las curvas de datos (en negro), acompañadas de la curva teórica (en rojo), y los parámetros del modelo para el sondeo estudiado, es decir las resistividades verdaderas y espesores vienen dados por una línea en azul, indicándose además en las tablas adjuntas: la resistividad verdadera </a:t>
            </a:r>
            <a:r>
              <a:rPr lang="es-EC" sz="2200">
                <a:latin typeface="Arial" charset="0"/>
                <a:cs typeface="Arial" charset="0"/>
                <a:sym typeface="Symbol" pitchFamily="18" charset="2"/>
              </a:rPr>
              <a:t></a:t>
            </a:r>
            <a:r>
              <a:rPr lang="es-EC" sz="2200">
                <a:latin typeface="Arial" charset="0"/>
                <a:cs typeface="Arial" charset="0"/>
              </a:rPr>
              <a:t>, el espesor h y el error, éste representa la diferencia relativa entre la curva teórica y la curva de campo de resistividad aparente. A continuación se presentan las curvas interpretadas.</a:t>
            </a:r>
            <a:endParaRPr lang="es-EC" sz="2200">
              <a:latin typeface="Arial Unicode MS" pitchFamily="34" charset="-128"/>
              <a:ea typeface="Arial Unicode MS" pitchFamily="34" charset="-128"/>
              <a:cs typeface="Arial Unicode MS" pitchFamily="34" charset="-128"/>
            </a:endParaRPr>
          </a:p>
          <a:p>
            <a:pPr>
              <a:lnSpc>
                <a:spcPct val="90000"/>
              </a:lnSpc>
            </a:pPr>
            <a:endParaRPr lang="es-ES" sz="2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US" b="1" i="0">
                <a:latin typeface="Arial" charset="0"/>
                <a:cs typeface="Arial" charset="0"/>
              </a:rPr>
              <a:t>Sondeo a</a:t>
            </a:r>
            <a:endParaRPr lang="es-ES" b="1">
              <a:cs typeface="Times New Roman" charset="0"/>
            </a:endParaRPr>
          </a:p>
        </p:txBody>
      </p:sp>
      <p:pic>
        <p:nvPicPr>
          <p:cNvPr id="56323" name="Picture 3" descr="C:\Mis documentos\TOPICO\Sondeo IpI2win\Sondeo a.jpg"/>
          <p:cNvPicPr>
            <a:picLocks noChangeAspect="1" noChangeArrowheads="1"/>
          </p:cNvPicPr>
          <p:nvPr/>
        </p:nvPicPr>
        <p:blipFill>
          <a:blip r:embed="rId2"/>
          <a:srcRect/>
          <a:stretch>
            <a:fillRect/>
          </a:stretch>
        </p:blipFill>
        <p:spPr bwMode="auto">
          <a:xfrm>
            <a:off x="381000" y="2070100"/>
            <a:ext cx="5730875" cy="4051300"/>
          </a:xfrm>
          <a:prstGeom prst="rect">
            <a:avLst/>
          </a:prstGeom>
          <a:noFill/>
        </p:spPr>
      </p:pic>
      <p:pic>
        <p:nvPicPr>
          <p:cNvPr id="56324" name="Picture 4" descr="C:\Mis documentos\TOPICO\Sondeo IpI2win\Sondeo a-eror.jpg"/>
          <p:cNvPicPr>
            <a:picLocks noChangeAspect="1" noChangeArrowheads="1"/>
          </p:cNvPicPr>
          <p:nvPr/>
        </p:nvPicPr>
        <p:blipFill>
          <a:blip r:embed="rId3"/>
          <a:srcRect/>
          <a:stretch>
            <a:fillRect/>
          </a:stretch>
        </p:blipFill>
        <p:spPr bwMode="auto">
          <a:xfrm>
            <a:off x="6416675" y="3048000"/>
            <a:ext cx="2727325" cy="149701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a:r>
              <a:rPr lang="en-US" b="1" i="0">
                <a:latin typeface="Arial" charset="0"/>
                <a:cs typeface="Arial" charset="0"/>
              </a:rPr>
              <a:t>Sondeo b</a:t>
            </a:r>
            <a:endParaRPr lang="es-ES" b="1">
              <a:cs typeface="Times New Roman" charset="0"/>
            </a:endParaRPr>
          </a:p>
        </p:txBody>
      </p:sp>
      <p:pic>
        <p:nvPicPr>
          <p:cNvPr id="57347" name="Picture 3" descr="C:\Mis documentos\TOPICO\Sondeo IpI2win\Sondeo b.jpg"/>
          <p:cNvPicPr>
            <a:picLocks noChangeAspect="1" noChangeArrowheads="1"/>
          </p:cNvPicPr>
          <p:nvPr/>
        </p:nvPicPr>
        <p:blipFill>
          <a:blip r:embed="rId2"/>
          <a:srcRect/>
          <a:stretch>
            <a:fillRect/>
          </a:stretch>
        </p:blipFill>
        <p:spPr bwMode="auto">
          <a:xfrm>
            <a:off x="228600" y="1971675"/>
            <a:ext cx="5486400" cy="3878263"/>
          </a:xfrm>
          <a:prstGeom prst="rect">
            <a:avLst/>
          </a:prstGeom>
          <a:noFill/>
        </p:spPr>
      </p:pic>
      <p:pic>
        <p:nvPicPr>
          <p:cNvPr id="57348" name="Picture 4" descr="C:\Mis documentos\TOPICO\Sondeo IpI2win\Sondeo b-eror.jpg"/>
          <p:cNvPicPr>
            <a:picLocks noChangeAspect="1" noChangeArrowheads="1"/>
          </p:cNvPicPr>
          <p:nvPr/>
        </p:nvPicPr>
        <p:blipFill>
          <a:blip r:embed="rId3"/>
          <a:srcRect/>
          <a:stretch>
            <a:fillRect/>
          </a:stretch>
        </p:blipFill>
        <p:spPr bwMode="auto">
          <a:xfrm>
            <a:off x="5943600" y="2971800"/>
            <a:ext cx="2879725" cy="157956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a:r>
              <a:rPr lang="en-US" b="1" i="0">
                <a:latin typeface="Arial" charset="0"/>
                <a:cs typeface="Arial" charset="0"/>
              </a:rPr>
              <a:t>Sondeo c</a:t>
            </a:r>
            <a:endParaRPr lang="es-ES" b="1">
              <a:cs typeface="Times New Roman" charset="0"/>
            </a:endParaRPr>
          </a:p>
        </p:txBody>
      </p:sp>
      <p:pic>
        <p:nvPicPr>
          <p:cNvPr id="58371" name="Picture 3" descr="C:\Mis documentos\TOPICO\Sondeo IpI2win\Sondeo c.jpg"/>
          <p:cNvPicPr>
            <a:picLocks noChangeAspect="1" noChangeArrowheads="1"/>
          </p:cNvPicPr>
          <p:nvPr/>
        </p:nvPicPr>
        <p:blipFill>
          <a:blip r:embed="rId2"/>
          <a:srcRect/>
          <a:stretch>
            <a:fillRect/>
          </a:stretch>
        </p:blipFill>
        <p:spPr bwMode="auto">
          <a:xfrm>
            <a:off x="533400" y="1981200"/>
            <a:ext cx="5341938" cy="3775075"/>
          </a:xfrm>
          <a:prstGeom prst="rect">
            <a:avLst/>
          </a:prstGeom>
          <a:noFill/>
        </p:spPr>
      </p:pic>
      <p:pic>
        <p:nvPicPr>
          <p:cNvPr id="58372" name="Picture 4" descr="C:\Mis documentos\TOPICO\Sondeo IpI2win\Sondeo c-eror.jpg"/>
          <p:cNvPicPr>
            <a:picLocks noChangeAspect="1" noChangeArrowheads="1"/>
          </p:cNvPicPr>
          <p:nvPr/>
        </p:nvPicPr>
        <p:blipFill>
          <a:blip r:embed="rId3"/>
          <a:srcRect/>
          <a:stretch>
            <a:fillRect/>
          </a:stretch>
        </p:blipFill>
        <p:spPr bwMode="auto">
          <a:xfrm>
            <a:off x="6019800" y="3124200"/>
            <a:ext cx="2879725" cy="15795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228600"/>
            <a:ext cx="7772400" cy="838200"/>
          </a:xfrm>
        </p:spPr>
        <p:txBody>
          <a:bodyPr/>
          <a:lstStyle/>
          <a:p>
            <a:pPr algn="ctr"/>
            <a:r>
              <a:rPr lang="es-ES" b="1">
                <a:latin typeface="Arial" charset="0"/>
                <a:cs typeface="Arial" charset="0"/>
              </a:rPr>
              <a:t>Localización del Área</a:t>
            </a:r>
            <a:r>
              <a:rPr lang="es-ES"/>
              <a:t> </a:t>
            </a:r>
          </a:p>
        </p:txBody>
      </p:sp>
      <p:sp>
        <p:nvSpPr>
          <p:cNvPr id="25603" name="Rectangle 3"/>
          <p:cNvSpPr>
            <a:spLocks noGrp="1" noChangeArrowheads="1"/>
          </p:cNvSpPr>
          <p:nvPr>
            <p:ph type="body" idx="1"/>
          </p:nvPr>
        </p:nvSpPr>
        <p:spPr>
          <a:xfrm>
            <a:off x="685800" y="1447800"/>
            <a:ext cx="7772400" cy="5105400"/>
          </a:xfrm>
        </p:spPr>
        <p:txBody>
          <a:bodyPr/>
          <a:lstStyle/>
          <a:p>
            <a:pPr algn="just">
              <a:lnSpc>
                <a:spcPct val="90000"/>
              </a:lnSpc>
            </a:pPr>
            <a:r>
              <a:rPr lang="es-EC" sz="2400">
                <a:latin typeface="Arial" charset="0"/>
                <a:cs typeface="Arial" charset="0"/>
              </a:rPr>
              <a:t>La zona de estudio se encuentra ubicada en la zona de Taura, Parroquia Taura, Cantón Naranjal, Provincia del Guayas. Se accede a la zona por la carretera que conduce desde el Km. 19 de la vía Durán-Tambo, hasta el pueblo de Taura. El cuadrángulo que limita la zona de estudio tiene las siguientes coordenadas UTM:</a:t>
            </a:r>
            <a:endParaRPr lang="es-EC" sz="2400">
              <a:latin typeface="Arial Unicode MS" pitchFamily="34" charset="-128"/>
              <a:ea typeface="Arial Unicode MS" pitchFamily="34" charset="-128"/>
              <a:cs typeface="Arial Unicode MS" pitchFamily="34" charset="-128"/>
            </a:endParaRPr>
          </a:p>
          <a:p>
            <a:pPr algn="just">
              <a:lnSpc>
                <a:spcPct val="90000"/>
              </a:lnSpc>
              <a:buFontTx/>
              <a:buNone/>
            </a:pPr>
            <a:r>
              <a:rPr lang="es-EC" sz="2400">
                <a:latin typeface="Arial" charset="0"/>
                <a:cs typeface="Arial" charset="0"/>
              </a:rPr>
              <a:t>          </a:t>
            </a:r>
            <a:r>
              <a:rPr lang="es-EC" sz="2400" b="1">
                <a:latin typeface="Arial" charset="0"/>
                <a:cs typeface="Arial" charset="0"/>
              </a:rPr>
              <a:t>X            Y</a:t>
            </a:r>
            <a:endParaRPr lang="es-EC" sz="2400">
              <a:latin typeface="Arial Unicode MS" pitchFamily="34" charset="-128"/>
              <a:ea typeface="Arial Unicode MS" pitchFamily="34" charset="-128"/>
              <a:cs typeface="Arial Unicode MS" pitchFamily="34" charset="-128"/>
            </a:endParaRPr>
          </a:p>
          <a:p>
            <a:pPr algn="just">
              <a:lnSpc>
                <a:spcPct val="90000"/>
              </a:lnSpc>
            </a:pPr>
            <a:r>
              <a:rPr lang="es-EC" sz="2400" b="1">
                <a:latin typeface="Arial" charset="0"/>
                <a:cs typeface="Arial" charset="0"/>
              </a:rPr>
              <a:t>A</a:t>
            </a:r>
            <a:r>
              <a:rPr lang="es-EC" sz="2400">
                <a:latin typeface="Arial" charset="0"/>
                <a:cs typeface="Arial" charset="0"/>
              </a:rPr>
              <a:t> (630000, 9758000)</a:t>
            </a:r>
            <a:endParaRPr lang="es-EC" sz="2400">
              <a:latin typeface="Arial Unicode MS" pitchFamily="34" charset="-128"/>
              <a:ea typeface="Arial Unicode MS" pitchFamily="34" charset="-128"/>
              <a:cs typeface="Arial Unicode MS" pitchFamily="34" charset="-128"/>
            </a:endParaRPr>
          </a:p>
          <a:p>
            <a:pPr algn="just">
              <a:lnSpc>
                <a:spcPct val="90000"/>
              </a:lnSpc>
            </a:pPr>
            <a:r>
              <a:rPr lang="es-EC" sz="2400" b="1">
                <a:latin typeface="Arial" charset="0"/>
                <a:cs typeface="Arial" charset="0"/>
              </a:rPr>
              <a:t>B</a:t>
            </a:r>
            <a:r>
              <a:rPr lang="es-EC" sz="2400">
                <a:latin typeface="Arial" charset="0"/>
                <a:cs typeface="Arial" charset="0"/>
              </a:rPr>
              <a:t> (662000, 9758000)</a:t>
            </a:r>
            <a:endParaRPr lang="es-EC" sz="2400">
              <a:latin typeface="Arial Unicode MS" pitchFamily="34" charset="-128"/>
              <a:ea typeface="Arial Unicode MS" pitchFamily="34" charset="-128"/>
              <a:cs typeface="Arial Unicode MS" pitchFamily="34" charset="-128"/>
            </a:endParaRPr>
          </a:p>
          <a:p>
            <a:pPr algn="just">
              <a:lnSpc>
                <a:spcPct val="90000"/>
              </a:lnSpc>
            </a:pPr>
            <a:r>
              <a:rPr lang="es-EC" sz="2400" b="1">
                <a:latin typeface="Arial" charset="0"/>
                <a:cs typeface="Arial" charset="0"/>
              </a:rPr>
              <a:t>C</a:t>
            </a:r>
            <a:r>
              <a:rPr lang="es-EC" sz="2400">
                <a:latin typeface="Arial" charset="0"/>
                <a:cs typeface="Arial" charset="0"/>
              </a:rPr>
              <a:t> (662000, 9743000)</a:t>
            </a:r>
            <a:endParaRPr lang="es-EC" sz="2400">
              <a:latin typeface="Arial Unicode MS" pitchFamily="34" charset="-128"/>
              <a:ea typeface="Arial Unicode MS" pitchFamily="34" charset="-128"/>
              <a:cs typeface="Arial Unicode MS" pitchFamily="34" charset="-128"/>
            </a:endParaRPr>
          </a:p>
          <a:p>
            <a:pPr algn="just">
              <a:lnSpc>
                <a:spcPct val="90000"/>
              </a:lnSpc>
            </a:pPr>
            <a:r>
              <a:rPr lang="es-EC" sz="2400" b="1">
                <a:latin typeface="Arial" charset="0"/>
                <a:cs typeface="Arial" charset="0"/>
              </a:rPr>
              <a:t>D</a:t>
            </a:r>
            <a:r>
              <a:rPr lang="es-EC" sz="2400">
                <a:latin typeface="Arial" charset="0"/>
                <a:cs typeface="Arial" charset="0"/>
              </a:rPr>
              <a:t> (630000, 9743000)</a:t>
            </a:r>
            <a:endParaRPr lang="es-EC" sz="2400">
              <a:latin typeface="Arial Unicode MS" pitchFamily="34" charset="-128"/>
              <a:ea typeface="Arial Unicode MS" pitchFamily="34" charset="-128"/>
              <a:cs typeface="Arial Unicode MS" pitchFamily="34" charset="-128"/>
            </a:endParaRPr>
          </a:p>
          <a:p>
            <a:pPr algn="just">
              <a:lnSpc>
                <a:spcPct val="90000"/>
              </a:lnSpc>
              <a:buFontTx/>
              <a:buNone/>
            </a:pPr>
            <a:endParaRPr lang="es-EC" sz="2400">
              <a:latin typeface="Arial" charset="0"/>
              <a:cs typeface="Arial" charset="0"/>
            </a:endParaRPr>
          </a:p>
          <a:p>
            <a:pPr algn="just">
              <a:lnSpc>
                <a:spcPct val="90000"/>
              </a:lnSpc>
              <a:buFontTx/>
              <a:buNone/>
            </a:pPr>
            <a:r>
              <a:rPr lang="es-EC" sz="2400">
                <a:latin typeface="Arial" charset="0"/>
                <a:cs typeface="Arial" charset="0"/>
              </a:rPr>
              <a:t>Con un área aproximada de 480 Km</a:t>
            </a:r>
            <a:r>
              <a:rPr lang="es-EC" sz="2400" baseline="30000">
                <a:latin typeface="Arial" charset="0"/>
                <a:cs typeface="Arial" charset="0"/>
              </a:rPr>
              <a:t>2</a:t>
            </a:r>
            <a:r>
              <a:rPr lang="es-EC" sz="2400">
                <a:latin typeface="Arial" charset="0"/>
                <a:cs typeface="Arial" charset="0"/>
              </a:rPr>
              <a:t>. (Mapa 1)</a:t>
            </a:r>
            <a:endParaRPr lang="es-ES"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a:r>
              <a:rPr lang="en-US" b="1" i="0">
                <a:latin typeface="Arial" charset="0"/>
                <a:cs typeface="Arial" charset="0"/>
              </a:rPr>
              <a:t>Sondeo d</a:t>
            </a:r>
            <a:endParaRPr lang="es-ES" b="1">
              <a:cs typeface="Times New Roman" charset="0"/>
            </a:endParaRPr>
          </a:p>
        </p:txBody>
      </p:sp>
      <p:pic>
        <p:nvPicPr>
          <p:cNvPr id="59395" name="Picture 3" descr="C:\Mis documentos\TOPICO\Sondeo IpI2win\Sondeo d.jpg"/>
          <p:cNvPicPr>
            <a:picLocks noChangeAspect="1" noChangeArrowheads="1"/>
          </p:cNvPicPr>
          <p:nvPr/>
        </p:nvPicPr>
        <p:blipFill>
          <a:blip r:embed="rId2"/>
          <a:srcRect/>
          <a:stretch>
            <a:fillRect/>
          </a:stretch>
        </p:blipFill>
        <p:spPr bwMode="auto">
          <a:xfrm>
            <a:off x="304800" y="1843088"/>
            <a:ext cx="5791200" cy="4092575"/>
          </a:xfrm>
          <a:prstGeom prst="rect">
            <a:avLst/>
          </a:prstGeom>
          <a:noFill/>
        </p:spPr>
      </p:pic>
      <p:pic>
        <p:nvPicPr>
          <p:cNvPr id="59396" name="Picture 4" descr="C:\Mis documentos\TOPICO\Sondeo IpI2win\Sondeo d-eror.jpg"/>
          <p:cNvPicPr>
            <a:picLocks noChangeAspect="1" noChangeArrowheads="1"/>
          </p:cNvPicPr>
          <p:nvPr/>
        </p:nvPicPr>
        <p:blipFill>
          <a:blip r:embed="rId3"/>
          <a:srcRect/>
          <a:stretch>
            <a:fillRect/>
          </a:stretch>
        </p:blipFill>
        <p:spPr bwMode="auto">
          <a:xfrm>
            <a:off x="6324600" y="3048000"/>
            <a:ext cx="2590800" cy="142081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b="1" i="0">
                <a:latin typeface="Arial" charset="0"/>
                <a:cs typeface="Arial" charset="0"/>
              </a:rPr>
              <a:t>Sondeo e</a:t>
            </a:r>
            <a:endParaRPr lang="es-ES" b="1">
              <a:cs typeface="Times New Roman" charset="0"/>
            </a:endParaRPr>
          </a:p>
        </p:txBody>
      </p:sp>
      <p:pic>
        <p:nvPicPr>
          <p:cNvPr id="60419" name="Picture 3" descr="C:\Mis documentos\TOPICO\Sondeo IpI2win\Sondeo e.jpg"/>
          <p:cNvPicPr>
            <a:picLocks noChangeAspect="1" noChangeArrowheads="1"/>
          </p:cNvPicPr>
          <p:nvPr/>
        </p:nvPicPr>
        <p:blipFill>
          <a:blip r:embed="rId2"/>
          <a:srcRect/>
          <a:stretch>
            <a:fillRect/>
          </a:stretch>
        </p:blipFill>
        <p:spPr bwMode="auto">
          <a:xfrm>
            <a:off x="228600" y="1905000"/>
            <a:ext cx="5638800" cy="3984625"/>
          </a:xfrm>
          <a:prstGeom prst="rect">
            <a:avLst/>
          </a:prstGeom>
          <a:noFill/>
        </p:spPr>
      </p:pic>
      <p:pic>
        <p:nvPicPr>
          <p:cNvPr id="60420" name="Picture 4" descr="C:\Mis documentos\TOPICO\Sondeo IpI2win\Sondeo e-eror.jpg"/>
          <p:cNvPicPr>
            <a:picLocks noChangeAspect="1" noChangeArrowheads="1"/>
          </p:cNvPicPr>
          <p:nvPr/>
        </p:nvPicPr>
        <p:blipFill>
          <a:blip r:embed="rId3"/>
          <a:srcRect/>
          <a:stretch>
            <a:fillRect/>
          </a:stretch>
        </p:blipFill>
        <p:spPr bwMode="auto">
          <a:xfrm>
            <a:off x="6172200" y="2743200"/>
            <a:ext cx="2971800" cy="163036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a:r>
              <a:rPr lang="en-US" b="1" i="0">
                <a:latin typeface="Arial" charset="0"/>
                <a:cs typeface="Arial" charset="0"/>
              </a:rPr>
              <a:t>Sondeo f</a:t>
            </a:r>
            <a:endParaRPr lang="es-ES" b="1">
              <a:cs typeface="Times New Roman" charset="0"/>
            </a:endParaRPr>
          </a:p>
        </p:txBody>
      </p:sp>
      <p:pic>
        <p:nvPicPr>
          <p:cNvPr id="61443" name="Picture 3" descr="C:\Mis documentos\TOPICO\Sondeo IpI2win\Sondeo f.jpg"/>
          <p:cNvPicPr>
            <a:picLocks noChangeAspect="1" noChangeArrowheads="1"/>
          </p:cNvPicPr>
          <p:nvPr/>
        </p:nvPicPr>
        <p:blipFill>
          <a:blip r:embed="rId2"/>
          <a:srcRect/>
          <a:stretch>
            <a:fillRect/>
          </a:stretch>
        </p:blipFill>
        <p:spPr bwMode="auto">
          <a:xfrm>
            <a:off x="457200" y="2209800"/>
            <a:ext cx="5273675" cy="3727450"/>
          </a:xfrm>
          <a:prstGeom prst="rect">
            <a:avLst/>
          </a:prstGeom>
          <a:noFill/>
        </p:spPr>
      </p:pic>
      <p:pic>
        <p:nvPicPr>
          <p:cNvPr id="61444" name="Picture 4" descr="C:\Mis documentos\TOPICO\Sondeo IpI2win\Sondeo f-eror.jpg"/>
          <p:cNvPicPr>
            <a:picLocks noChangeAspect="1" noChangeArrowheads="1"/>
          </p:cNvPicPr>
          <p:nvPr/>
        </p:nvPicPr>
        <p:blipFill>
          <a:blip r:embed="rId3"/>
          <a:srcRect/>
          <a:stretch>
            <a:fillRect/>
          </a:stretch>
        </p:blipFill>
        <p:spPr bwMode="auto">
          <a:xfrm>
            <a:off x="6096000" y="3124200"/>
            <a:ext cx="2803525" cy="153828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381000"/>
            <a:ext cx="7772400" cy="685800"/>
          </a:xfrm>
        </p:spPr>
        <p:txBody>
          <a:bodyPr/>
          <a:lstStyle/>
          <a:p>
            <a:pPr algn="ctr"/>
            <a:r>
              <a:rPr lang="es-ES">
                <a:latin typeface="Arial" charset="0"/>
              </a:rPr>
              <a:t>Cuadro de Resultados</a:t>
            </a:r>
          </a:p>
        </p:txBody>
      </p:sp>
      <p:pic>
        <p:nvPicPr>
          <p:cNvPr id="75779" name="Picture 3" descr="C:\Mis documentos\TOPICO\SONDEOS RESULTADOS.jpg"/>
          <p:cNvPicPr>
            <a:picLocks noChangeAspect="1" noChangeArrowheads="1"/>
          </p:cNvPicPr>
          <p:nvPr/>
        </p:nvPicPr>
        <p:blipFill>
          <a:blip r:embed="rId2"/>
          <a:srcRect/>
          <a:stretch>
            <a:fillRect/>
          </a:stretch>
        </p:blipFill>
        <p:spPr bwMode="auto">
          <a:xfrm>
            <a:off x="2133600" y="1066800"/>
            <a:ext cx="5330825" cy="57912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a:r>
              <a:rPr lang="es-ES" b="1">
                <a:latin typeface="Arial" charset="0"/>
              </a:rPr>
              <a:t>Corte Geoléctrico abc</a:t>
            </a:r>
          </a:p>
        </p:txBody>
      </p:sp>
      <p:pic>
        <p:nvPicPr>
          <p:cNvPr id="76803" name="Picture 3" descr="C:\Mis documentos\TOPICO\ppt figure\corte interpretacion abc.jpg"/>
          <p:cNvPicPr>
            <a:picLocks noChangeAspect="1" noChangeArrowheads="1"/>
          </p:cNvPicPr>
          <p:nvPr/>
        </p:nvPicPr>
        <p:blipFill>
          <a:blip r:embed="rId2"/>
          <a:srcRect/>
          <a:stretch>
            <a:fillRect/>
          </a:stretch>
        </p:blipFill>
        <p:spPr bwMode="auto">
          <a:xfrm>
            <a:off x="228600" y="2438400"/>
            <a:ext cx="8686800" cy="300196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381000"/>
            <a:ext cx="7772400" cy="838200"/>
          </a:xfrm>
        </p:spPr>
        <p:txBody>
          <a:bodyPr/>
          <a:lstStyle/>
          <a:p>
            <a:pPr algn="ctr"/>
            <a:r>
              <a:rPr lang="es-ES" b="1">
                <a:latin typeface="Arial" charset="0"/>
              </a:rPr>
              <a:t>Corte Geoléctrico abc</a:t>
            </a:r>
          </a:p>
        </p:txBody>
      </p:sp>
      <p:pic>
        <p:nvPicPr>
          <p:cNvPr id="55299" name="Picture 3" descr="C:\Mis documentos\TOPICO\ppt figure\corte geolectrico abc.jpg"/>
          <p:cNvPicPr>
            <a:picLocks noChangeAspect="1" noChangeArrowheads="1"/>
          </p:cNvPicPr>
          <p:nvPr/>
        </p:nvPicPr>
        <p:blipFill>
          <a:blip r:embed="rId2"/>
          <a:srcRect/>
          <a:stretch>
            <a:fillRect/>
          </a:stretch>
        </p:blipFill>
        <p:spPr bwMode="auto">
          <a:xfrm>
            <a:off x="228600" y="1581150"/>
            <a:ext cx="8915400" cy="519271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a:r>
              <a:rPr lang="es-ES" b="1">
                <a:latin typeface="Arial" charset="0"/>
              </a:rPr>
              <a:t>Corte Geoléctrico def</a:t>
            </a:r>
          </a:p>
        </p:txBody>
      </p:sp>
      <p:pic>
        <p:nvPicPr>
          <p:cNvPr id="77827" name="Picture 3" descr="C:\Mis documentos\TOPICO\ppt figure\corte interpretacion def.jpg"/>
          <p:cNvPicPr>
            <a:picLocks noChangeAspect="1" noChangeArrowheads="1"/>
          </p:cNvPicPr>
          <p:nvPr/>
        </p:nvPicPr>
        <p:blipFill>
          <a:blip r:embed="rId2"/>
          <a:srcRect/>
          <a:stretch>
            <a:fillRect/>
          </a:stretch>
        </p:blipFill>
        <p:spPr bwMode="auto">
          <a:xfrm>
            <a:off x="304800" y="2209800"/>
            <a:ext cx="8604250" cy="31305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381000"/>
            <a:ext cx="7772400" cy="838200"/>
          </a:xfrm>
        </p:spPr>
        <p:txBody>
          <a:bodyPr/>
          <a:lstStyle/>
          <a:p>
            <a:pPr algn="ctr"/>
            <a:r>
              <a:rPr lang="es-ES" b="1">
                <a:latin typeface="Arial" charset="0"/>
              </a:rPr>
              <a:t>Corte Geoléctrico def</a:t>
            </a:r>
          </a:p>
        </p:txBody>
      </p:sp>
      <p:pic>
        <p:nvPicPr>
          <p:cNvPr id="54275" name="Picture 3" descr="C:\Mis documentos\TOPICO\ppt figure\corte geolectrico def.jpg"/>
          <p:cNvPicPr>
            <a:picLocks noChangeAspect="1" noChangeArrowheads="1"/>
          </p:cNvPicPr>
          <p:nvPr/>
        </p:nvPicPr>
        <p:blipFill>
          <a:blip r:embed="rId2"/>
          <a:srcRect/>
          <a:stretch>
            <a:fillRect/>
          </a:stretch>
        </p:blipFill>
        <p:spPr bwMode="auto">
          <a:xfrm>
            <a:off x="228600" y="1428750"/>
            <a:ext cx="8915400" cy="519271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81000"/>
            <a:ext cx="7772400" cy="533400"/>
          </a:xfrm>
        </p:spPr>
        <p:txBody>
          <a:bodyPr/>
          <a:lstStyle/>
          <a:p>
            <a:pPr algn="ctr"/>
            <a:r>
              <a:rPr lang="es-ES" sz="3400">
                <a:latin typeface="Arial" charset="0"/>
                <a:cs typeface="Arial" charset="0"/>
              </a:rPr>
              <a:t>Calidad Química del agua de los pozos</a:t>
            </a:r>
            <a:r>
              <a:rPr lang="es-ES"/>
              <a:t> </a:t>
            </a:r>
          </a:p>
        </p:txBody>
      </p:sp>
      <p:sp>
        <p:nvSpPr>
          <p:cNvPr id="38915" name="Rectangle 3"/>
          <p:cNvSpPr>
            <a:spLocks noGrp="1" noChangeArrowheads="1"/>
          </p:cNvSpPr>
          <p:nvPr>
            <p:ph type="body" idx="1"/>
          </p:nvPr>
        </p:nvSpPr>
        <p:spPr>
          <a:xfrm>
            <a:off x="685800" y="1066800"/>
            <a:ext cx="7772400" cy="5105400"/>
          </a:xfrm>
        </p:spPr>
        <p:txBody>
          <a:bodyPr/>
          <a:lstStyle/>
          <a:p>
            <a:pPr algn="just"/>
            <a:r>
              <a:rPr lang="es-EC" sz="2400">
                <a:latin typeface="Arial" charset="0"/>
                <a:cs typeface="Arial" charset="0"/>
              </a:rPr>
              <a:t>Se debe señalar que las aguas presentan sales disueltas disociadas, dada su débil concentración, en forma de iones (iones electronegativos o aniones e iones electropositivos o cationes).</a:t>
            </a:r>
          </a:p>
          <a:p>
            <a:pPr algn="just">
              <a:buFontTx/>
              <a:buNone/>
            </a:pPr>
            <a:endParaRPr lang="es-EC" sz="2400">
              <a:latin typeface="Arial Unicode MS" pitchFamily="34" charset="-128"/>
              <a:ea typeface="Arial Unicode MS" pitchFamily="34" charset="-128"/>
              <a:cs typeface="Arial Unicode MS" pitchFamily="34" charset="-128"/>
            </a:endParaRPr>
          </a:p>
          <a:p>
            <a:pPr algn="just"/>
            <a:r>
              <a:rPr lang="es-EC" sz="2400">
                <a:latin typeface="Arial" charset="0"/>
                <a:cs typeface="Arial" charset="0"/>
              </a:rPr>
              <a:t>A continuación se presentan los datos de los análisis químicos realizados en 5 pozos de la zona, con los cuales se procede a realizar los diagramas triangulares, utilizando el programa Rockworks 99, el cual permite sistematizar la operación realizando automáticamente los cálculos para determinar el TSD Total de Sólidos Disueltos (partes por millón). </a:t>
            </a:r>
            <a:endParaRPr lang="es-EC" sz="2400">
              <a:latin typeface="Arial Unicode MS" pitchFamily="34" charset="-128"/>
              <a:ea typeface="Arial Unicode MS" pitchFamily="34" charset="-128"/>
              <a:cs typeface="Arial Unicode MS" pitchFamily="34" charset="-128"/>
            </a:endParaRPr>
          </a:p>
          <a:p>
            <a:endParaRPr lang="es-ES"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609600"/>
            <a:ext cx="7772400" cy="914400"/>
          </a:xfrm>
        </p:spPr>
        <p:txBody>
          <a:bodyPr/>
          <a:lstStyle/>
          <a:p>
            <a:pPr algn="ctr"/>
            <a:r>
              <a:rPr lang="en-US" sz="2400" i="0">
                <a:latin typeface="Arial" charset="0"/>
                <a:cs typeface="Arial" charset="0"/>
              </a:rPr>
              <a:t>TABLA 3</a:t>
            </a:r>
            <a:r>
              <a:rPr lang="en-US" sz="2400">
                <a:cs typeface="Times New Roman" charset="0"/>
              </a:rPr>
              <a:t/>
            </a:r>
            <a:br>
              <a:rPr lang="en-US" sz="2400">
                <a:cs typeface="Times New Roman" charset="0"/>
              </a:rPr>
            </a:br>
            <a:r>
              <a:rPr lang="es-EC" sz="2400">
                <a:latin typeface="Arial" charset="0"/>
                <a:cs typeface="Arial" charset="0"/>
              </a:rPr>
              <a:t>Datos de los Análisis Químicos realizados en los Pozos</a:t>
            </a:r>
            <a:r>
              <a:rPr lang="es-EC" sz="2400">
                <a:latin typeface="Arial Unicode MS" pitchFamily="34" charset="-128"/>
                <a:ea typeface="Arial Unicode MS" pitchFamily="34" charset="-128"/>
                <a:cs typeface="Arial Unicode MS" pitchFamily="34" charset="-128"/>
              </a:rPr>
              <a:t/>
            </a:r>
            <a:br>
              <a:rPr lang="es-EC" sz="2400">
                <a:latin typeface="Arial Unicode MS" pitchFamily="34" charset="-128"/>
                <a:ea typeface="Arial Unicode MS" pitchFamily="34" charset="-128"/>
                <a:cs typeface="Arial Unicode MS" pitchFamily="34" charset="-128"/>
              </a:rPr>
            </a:br>
            <a:endParaRPr lang="es-ES" sz="2400">
              <a:latin typeface="Arial Unicode MS" pitchFamily="34" charset="-128"/>
              <a:ea typeface="Arial Unicode MS" pitchFamily="34" charset="-128"/>
              <a:cs typeface="Arial Unicode MS" pitchFamily="34" charset="-128"/>
            </a:endParaRPr>
          </a:p>
        </p:txBody>
      </p:sp>
      <p:pic>
        <p:nvPicPr>
          <p:cNvPr id="39941" name="Picture 5" descr="C:\Mis documentos\TOPICO\ppt figure\tabla analisis quim.jpg"/>
          <p:cNvPicPr>
            <a:picLocks noChangeAspect="1" noChangeArrowheads="1"/>
          </p:cNvPicPr>
          <p:nvPr/>
        </p:nvPicPr>
        <p:blipFill>
          <a:blip r:embed="rId2"/>
          <a:srcRect/>
          <a:stretch>
            <a:fillRect/>
          </a:stretch>
        </p:blipFill>
        <p:spPr bwMode="auto">
          <a:xfrm>
            <a:off x="228600" y="1447800"/>
            <a:ext cx="8458200" cy="45688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a:xfrm>
            <a:off x="685800" y="381000"/>
            <a:ext cx="7772400" cy="838200"/>
          </a:xfrm>
        </p:spPr>
        <p:txBody>
          <a:bodyPr/>
          <a:lstStyle/>
          <a:p>
            <a:pPr algn="ctr"/>
            <a:r>
              <a:rPr lang="es-ES">
                <a:latin typeface="Arial" charset="0"/>
              </a:rPr>
              <a:t>Ubicación del Área de Estudio</a:t>
            </a:r>
          </a:p>
        </p:txBody>
      </p:sp>
      <p:pic>
        <p:nvPicPr>
          <p:cNvPr id="70659" name="Picture 1027" descr="C:\Mis documentos\TOPICO\mapa1.jpg"/>
          <p:cNvPicPr>
            <a:picLocks noChangeAspect="1" noChangeArrowheads="1"/>
          </p:cNvPicPr>
          <p:nvPr/>
        </p:nvPicPr>
        <p:blipFill>
          <a:blip r:embed="rId2"/>
          <a:srcRect/>
          <a:stretch>
            <a:fillRect/>
          </a:stretch>
        </p:blipFill>
        <p:spPr bwMode="auto">
          <a:xfrm>
            <a:off x="203200" y="1676400"/>
            <a:ext cx="8940800" cy="48387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0"/>
            <a:ext cx="7772400" cy="685800"/>
          </a:xfrm>
        </p:spPr>
        <p:txBody>
          <a:bodyPr/>
          <a:lstStyle/>
          <a:p>
            <a:pPr algn="ctr"/>
            <a:r>
              <a:rPr lang="es-ES" sz="3600">
                <a:latin typeface="Arial" charset="0"/>
                <a:cs typeface="Arial" charset="0"/>
              </a:rPr>
              <a:t>Diagrama Triangular</a:t>
            </a:r>
            <a:r>
              <a:rPr lang="es-ES" sz="3600"/>
              <a:t> </a:t>
            </a:r>
          </a:p>
        </p:txBody>
      </p:sp>
      <p:pic>
        <p:nvPicPr>
          <p:cNvPr id="40964" name="Picture 4" descr="C:\Mis documentos\TOPICO\hydrochem taura triang.jpg"/>
          <p:cNvPicPr>
            <a:picLocks noChangeAspect="1" noChangeArrowheads="1"/>
          </p:cNvPicPr>
          <p:nvPr/>
        </p:nvPicPr>
        <p:blipFill>
          <a:blip r:embed="rId2"/>
          <a:srcRect/>
          <a:stretch>
            <a:fillRect/>
          </a:stretch>
        </p:blipFill>
        <p:spPr bwMode="auto">
          <a:xfrm>
            <a:off x="1365250" y="750888"/>
            <a:ext cx="5949950" cy="580866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381000"/>
            <a:ext cx="8153400" cy="1143000"/>
          </a:xfrm>
        </p:spPr>
        <p:txBody>
          <a:bodyPr/>
          <a:lstStyle/>
          <a:p>
            <a:pPr algn="ctr"/>
            <a:r>
              <a:rPr lang="es-ES" sz="3600" b="1">
                <a:latin typeface="Arial" charset="0"/>
                <a:cs typeface="Times New Roman" charset="0"/>
              </a:rPr>
              <a:t>Relaciones Agua Dulce-Agua Salada</a:t>
            </a:r>
            <a:r>
              <a:rPr lang="es-ES" sz="3600"/>
              <a:t> </a:t>
            </a:r>
          </a:p>
        </p:txBody>
      </p:sp>
      <p:sp>
        <p:nvSpPr>
          <p:cNvPr id="41987" name="Rectangle 3"/>
          <p:cNvSpPr>
            <a:spLocks noGrp="1" noChangeArrowheads="1"/>
          </p:cNvSpPr>
          <p:nvPr>
            <p:ph type="body" idx="1"/>
          </p:nvPr>
        </p:nvSpPr>
        <p:spPr/>
        <p:txBody>
          <a:bodyPr/>
          <a:lstStyle/>
          <a:p>
            <a:pPr algn="just"/>
            <a:r>
              <a:rPr lang="es-EC" sz="2800">
                <a:latin typeface="Arial Unicode MS" pitchFamily="34" charset="-128"/>
                <a:ea typeface="Arial Unicode MS" pitchFamily="34" charset="-128"/>
                <a:cs typeface="Arial Unicode MS" pitchFamily="34" charset="-128"/>
              </a:rPr>
              <a:t>El estudio de las relaciones agua dulce-agua salada es bastante complejo, debido a que a más de las dificultades en el estudio del movimiento de las aguas subterráneas se debe agregarle la presencia de agua de densidad diferente, presentándose además pequeñas diferencias de viscosidad y a veces de temperatura.</a:t>
            </a:r>
          </a:p>
          <a:p>
            <a:pPr>
              <a:buFontTx/>
              <a:buNone/>
            </a:pPr>
            <a:endParaRPr lang="es-ES" sz="2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81000"/>
            <a:ext cx="7772400" cy="838200"/>
          </a:xfrm>
        </p:spPr>
        <p:txBody>
          <a:bodyPr/>
          <a:lstStyle/>
          <a:p>
            <a:pPr algn="ctr"/>
            <a:r>
              <a:rPr lang="es-ES" b="1">
                <a:latin typeface="Arial" charset="0"/>
                <a:cs typeface="Arial" charset="0"/>
              </a:rPr>
              <a:t>Intrusión salina</a:t>
            </a:r>
            <a:r>
              <a:rPr lang="es-ES"/>
              <a:t> </a:t>
            </a:r>
          </a:p>
        </p:txBody>
      </p:sp>
      <p:sp>
        <p:nvSpPr>
          <p:cNvPr id="45059" name="Rectangle 3"/>
          <p:cNvSpPr>
            <a:spLocks noGrp="1" noChangeArrowheads="1"/>
          </p:cNvSpPr>
          <p:nvPr>
            <p:ph type="body" idx="1"/>
          </p:nvPr>
        </p:nvSpPr>
        <p:spPr>
          <a:xfrm>
            <a:off x="685800" y="1371600"/>
            <a:ext cx="7772400" cy="4800600"/>
          </a:xfrm>
        </p:spPr>
        <p:txBody>
          <a:bodyPr/>
          <a:lstStyle/>
          <a:p>
            <a:pPr>
              <a:lnSpc>
                <a:spcPct val="90000"/>
              </a:lnSpc>
            </a:pPr>
            <a:r>
              <a:rPr lang="es-ES" sz="2800">
                <a:latin typeface="Arial" charset="0"/>
                <a:cs typeface="Times New Roman" charset="0"/>
              </a:rPr>
              <a:t>Se llama intrusión de agua salada o marina al movimiento permanente o temporal de agua salada tierra adentro, desplazando al agua dulce </a:t>
            </a:r>
          </a:p>
          <a:p>
            <a:pPr>
              <a:lnSpc>
                <a:spcPct val="90000"/>
              </a:lnSpc>
              <a:buFontTx/>
              <a:buNone/>
            </a:pPr>
            <a:endParaRPr lang="es-ES" sz="2800">
              <a:latin typeface="Arial" charset="0"/>
              <a:cs typeface="Times New Roman" charset="0"/>
            </a:endParaRPr>
          </a:p>
          <a:p>
            <a:pPr algn="just">
              <a:lnSpc>
                <a:spcPct val="90000"/>
              </a:lnSpc>
            </a:pPr>
            <a:r>
              <a:rPr lang="es-EC" sz="2800">
                <a:latin typeface="Arial" charset="0"/>
                <a:cs typeface="Arial" charset="0"/>
              </a:rPr>
              <a:t>Si dos líquidos son miscibles, tales como agua dulce y agua salada, no existe una interfacie brusca sino que se pasa de un fluido a otro a través de una zona de mezcla, llamada también zona de difusión o de transición.</a:t>
            </a:r>
            <a:endParaRPr lang="es-EC" sz="2800" b="1">
              <a:latin typeface="Arial" charset="0"/>
              <a:cs typeface="Times New Roman" charset="0"/>
            </a:endParaRPr>
          </a:p>
          <a:p>
            <a:pPr>
              <a:lnSpc>
                <a:spcPct val="90000"/>
              </a:lnSpc>
            </a:pPr>
            <a:endParaRPr lang="es-ES" sz="2800">
              <a:latin typeface="Arial" charset="0"/>
              <a:cs typeface="Times New Roman"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81000"/>
            <a:ext cx="7772400" cy="685800"/>
          </a:xfrm>
        </p:spPr>
        <p:txBody>
          <a:bodyPr/>
          <a:lstStyle/>
          <a:p>
            <a:pPr algn="ctr"/>
            <a:r>
              <a:rPr lang="es-ES">
                <a:latin typeface="Arial" charset="0"/>
                <a:cs typeface="Arial" charset="0"/>
              </a:rPr>
              <a:t>Cuña de agua salada</a:t>
            </a:r>
            <a:r>
              <a:rPr lang="es-ES"/>
              <a:t> </a:t>
            </a:r>
          </a:p>
        </p:txBody>
      </p:sp>
      <p:sp>
        <p:nvSpPr>
          <p:cNvPr id="43011" name="Rectangle 3"/>
          <p:cNvSpPr>
            <a:spLocks noGrp="1" noChangeArrowheads="1"/>
          </p:cNvSpPr>
          <p:nvPr>
            <p:ph type="body" idx="1"/>
          </p:nvPr>
        </p:nvSpPr>
        <p:spPr>
          <a:xfrm>
            <a:off x="685800" y="1219200"/>
            <a:ext cx="7772400" cy="4953000"/>
          </a:xfrm>
        </p:spPr>
        <p:txBody>
          <a:bodyPr/>
          <a:lstStyle/>
          <a:p>
            <a:pPr algn="just"/>
            <a:r>
              <a:rPr lang="es-ES" sz="2400">
                <a:latin typeface="Arial" charset="0"/>
                <a:cs typeface="Arial" charset="0"/>
              </a:rPr>
              <a:t>Cuña de agua salada o cuña salina es una masa de agua salada de gran longitud con sección en forma de cuña apoyada en la base del acuífero y con el vértice o pie hacia adentro del continente</a:t>
            </a:r>
            <a:r>
              <a:rPr lang="es-ES" sz="2400"/>
              <a:t> </a:t>
            </a:r>
          </a:p>
        </p:txBody>
      </p:sp>
      <p:pic>
        <p:nvPicPr>
          <p:cNvPr id="43013" name="Picture 5" descr="C:\Mis documentos\TOPICO\fig2.gif"/>
          <p:cNvPicPr>
            <a:picLocks noChangeAspect="1" noChangeArrowheads="1"/>
          </p:cNvPicPr>
          <p:nvPr/>
        </p:nvPicPr>
        <p:blipFill>
          <a:blip r:embed="rId2"/>
          <a:srcRect/>
          <a:stretch>
            <a:fillRect/>
          </a:stretch>
        </p:blipFill>
        <p:spPr bwMode="auto">
          <a:xfrm>
            <a:off x="1295400" y="2886075"/>
            <a:ext cx="7010400" cy="397192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81000"/>
            <a:ext cx="7772400" cy="685800"/>
          </a:xfrm>
        </p:spPr>
        <p:txBody>
          <a:bodyPr/>
          <a:lstStyle/>
          <a:p>
            <a:pPr algn="ctr"/>
            <a:r>
              <a:rPr lang="es-ES">
                <a:latin typeface="Arial" charset="0"/>
                <a:cs typeface="Arial" charset="0"/>
              </a:rPr>
              <a:t>Cono de agua salada </a:t>
            </a:r>
          </a:p>
        </p:txBody>
      </p:sp>
      <p:sp>
        <p:nvSpPr>
          <p:cNvPr id="44035" name="Rectangle 3"/>
          <p:cNvSpPr>
            <a:spLocks noGrp="1" noChangeArrowheads="1"/>
          </p:cNvSpPr>
          <p:nvPr>
            <p:ph type="body" idx="1"/>
          </p:nvPr>
        </p:nvSpPr>
        <p:spPr>
          <a:xfrm>
            <a:off x="685800" y="914400"/>
            <a:ext cx="7772400" cy="2057400"/>
          </a:xfrm>
        </p:spPr>
        <p:txBody>
          <a:bodyPr/>
          <a:lstStyle/>
          <a:p>
            <a:r>
              <a:rPr lang="es-ES" sz="2400">
                <a:latin typeface="Arial" charset="0"/>
                <a:cs typeface="Arial" charset="0"/>
              </a:rPr>
              <a:t>Se denomina cono de agua salada o domo de agua salada a toda protuberancia vertical de la masa de agua salada; se produce como consecuencia de bombeos o drenajes locales en una zona en la que hay agua dulce sobre agua salada </a:t>
            </a:r>
          </a:p>
        </p:txBody>
      </p:sp>
      <p:pic>
        <p:nvPicPr>
          <p:cNvPr id="44036" name="Picture 4" descr="C:\Mis documentos\TOPICO\fig4.gif"/>
          <p:cNvPicPr>
            <a:picLocks noChangeAspect="1" noChangeArrowheads="1"/>
          </p:cNvPicPr>
          <p:nvPr/>
        </p:nvPicPr>
        <p:blipFill>
          <a:blip r:embed="rId2"/>
          <a:srcRect/>
          <a:stretch>
            <a:fillRect/>
          </a:stretch>
        </p:blipFill>
        <p:spPr bwMode="auto">
          <a:xfrm>
            <a:off x="3657600" y="2819400"/>
            <a:ext cx="5181600" cy="381635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81000"/>
            <a:ext cx="7772400" cy="609600"/>
          </a:xfrm>
        </p:spPr>
        <p:txBody>
          <a:bodyPr/>
          <a:lstStyle/>
          <a:p>
            <a:pPr algn="ctr"/>
            <a:r>
              <a:rPr lang="es-ES" b="1">
                <a:latin typeface="Arial" charset="0"/>
                <a:cs typeface="Arial" charset="0"/>
              </a:rPr>
              <a:t>Conclusiones</a:t>
            </a:r>
            <a:r>
              <a:rPr lang="es-ES"/>
              <a:t> </a:t>
            </a:r>
          </a:p>
        </p:txBody>
      </p:sp>
      <p:sp>
        <p:nvSpPr>
          <p:cNvPr id="46083" name="Rectangle 3"/>
          <p:cNvSpPr>
            <a:spLocks noGrp="1" noChangeArrowheads="1"/>
          </p:cNvSpPr>
          <p:nvPr>
            <p:ph type="body" idx="1"/>
          </p:nvPr>
        </p:nvSpPr>
        <p:spPr>
          <a:xfrm>
            <a:off x="685800" y="990600"/>
            <a:ext cx="7772400" cy="5181600"/>
          </a:xfrm>
        </p:spPr>
        <p:txBody>
          <a:bodyPr/>
          <a:lstStyle/>
          <a:p>
            <a:pPr algn="just">
              <a:buFontTx/>
              <a:buNone/>
            </a:pPr>
            <a:r>
              <a:rPr lang="es-EC" sz="2400">
                <a:latin typeface="Arial" charset="0"/>
                <a:cs typeface="Arial" charset="0"/>
              </a:rPr>
              <a:t> </a:t>
            </a:r>
            <a:endParaRPr lang="es-EC" sz="2400">
              <a:latin typeface="Arial Unicode MS" pitchFamily="34" charset="-128"/>
              <a:ea typeface="Arial Unicode MS" pitchFamily="34" charset="-128"/>
              <a:cs typeface="Arial Unicode MS" pitchFamily="34" charset="-128"/>
            </a:endParaRPr>
          </a:p>
          <a:p>
            <a:pPr algn="just"/>
            <a:r>
              <a:rPr lang="es-EC" sz="2400">
                <a:latin typeface="Arial" charset="0"/>
                <a:cs typeface="Arial" charset="0"/>
              </a:rPr>
              <a:t>a)</a:t>
            </a:r>
            <a:r>
              <a:rPr lang="es-EC" sz="2400">
                <a:cs typeface="Times New Roman" charset="0"/>
              </a:rPr>
              <a:t>     </a:t>
            </a:r>
            <a:r>
              <a:rPr lang="es-EC" sz="2400">
                <a:latin typeface="Arial" charset="0"/>
                <a:cs typeface="Arial" charset="0"/>
              </a:rPr>
              <a:t>De la geología regional y local, se concluye que el área de estudio se encuentra sobre depósitos recientes no consolidados de origen aluvial. Superficialmente se encuentra una cobertura de arcilla gris o café, aunque en ciertos sitios se observan acumulaciones de arena, pero se trata de depósitos puntuales. Los sedimentos que se encuentran en la zona provienen de la Cordillera Occidental, los que han sido transportados por los ríos de la zona, y posteriormente acumulados en las márgenes de éstos.</a:t>
            </a:r>
            <a:endParaRPr lang="es-EC" sz="2400">
              <a:latin typeface="Arial Unicode MS" pitchFamily="34" charset="-128"/>
              <a:ea typeface="Arial Unicode MS" pitchFamily="34" charset="-128"/>
              <a:cs typeface="Arial Unicode MS" pitchFamily="34" charset="-128"/>
            </a:endParaRPr>
          </a:p>
          <a:p>
            <a:endParaRPr lang="es-ES"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685800" y="533400"/>
            <a:ext cx="7772400" cy="6324600"/>
          </a:xfrm>
        </p:spPr>
        <p:txBody>
          <a:bodyPr/>
          <a:lstStyle/>
          <a:p>
            <a:pPr algn="just">
              <a:lnSpc>
                <a:spcPct val="90000"/>
              </a:lnSpc>
              <a:buFontTx/>
              <a:buNone/>
            </a:pPr>
            <a:r>
              <a:rPr lang="es-EC" sz="2200">
                <a:latin typeface="Arial" charset="0"/>
                <a:cs typeface="Arial" charset="0"/>
              </a:rPr>
              <a:t> b)</a:t>
            </a:r>
            <a:r>
              <a:rPr lang="es-EC" sz="2200">
                <a:cs typeface="Times New Roman" charset="0"/>
              </a:rPr>
              <a:t>     </a:t>
            </a:r>
            <a:r>
              <a:rPr lang="es-EC" sz="2200">
                <a:latin typeface="Arial" charset="0"/>
                <a:cs typeface="Arial" charset="0"/>
              </a:rPr>
              <a:t>En base a las interpretaciones geofísicas, se obtiene:</a:t>
            </a:r>
            <a:endParaRPr lang="es-EC" sz="2200">
              <a:latin typeface="Arial Unicode MS" pitchFamily="34" charset="-128"/>
              <a:ea typeface="Arial Unicode MS" pitchFamily="34" charset="-128"/>
              <a:cs typeface="Arial Unicode MS" pitchFamily="34" charset="-128"/>
            </a:endParaRPr>
          </a:p>
          <a:p>
            <a:pPr algn="just">
              <a:lnSpc>
                <a:spcPct val="90000"/>
              </a:lnSpc>
              <a:buFontTx/>
              <a:buNone/>
            </a:pPr>
            <a:r>
              <a:rPr lang="es-EC" sz="2200">
                <a:latin typeface="Arial" charset="0"/>
                <a:cs typeface="Arial" charset="0"/>
              </a:rPr>
              <a:t> </a:t>
            </a:r>
            <a:endParaRPr lang="es-EC" sz="2200">
              <a:latin typeface="Arial Unicode MS" pitchFamily="34" charset="-128"/>
              <a:ea typeface="Arial Unicode MS" pitchFamily="34" charset="-128"/>
              <a:cs typeface="Arial Unicode MS" pitchFamily="34" charset="-128"/>
            </a:endParaRPr>
          </a:p>
          <a:p>
            <a:pPr algn="just">
              <a:lnSpc>
                <a:spcPct val="90000"/>
              </a:lnSpc>
            </a:pPr>
            <a:r>
              <a:rPr lang="es-EC" sz="2200">
                <a:latin typeface="Arial" charset="0"/>
                <a:cs typeface="Arial" charset="0"/>
              </a:rPr>
              <a:t>Como se observa los sondeos a, b y c, presentan curvas ascendentes que indican la presencia de depósitos cuaternarios: lodos, limos, arcillas y arenas de </a:t>
            </a:r>
            <a:r>
              <a:rPr lang="es-EC" sz="2200">
                <a:latin typeface="Arial" charset="0"/>
                <a:cs typeface="Arial" charset="0"/>
                <a:sym typeface="Symbol" pitchFamily="18" charset="2"/>
              </a:rPr>
              <a:t></a:t>
            </a:r>
            <a:r>
              <a:rPr lang="es-EC" sz="2200">
                <a:latin typeface="Arial" charset="0"/>
                <a:cs typeface="Arial" charset="0"/>
              </a:rPr>
              <a:t> entre 2.5 y 3.4 </a:t>
            </a:r>
            <a:r>
              <a:rPr lang="es-EC" sz="2200">
                <a:latin typeface="Arial" charset="0"/>
                <a:cs typeface="Arial" charset="0"/>
                <a:sym typeface="Symbol" pitchFamily="18" charset="2"/>
              </a:rPr>
              <a:t></a:t>
            </a:r>
            <a:r>
              <a:rPr lang="es-EC" sz="2200">
                <a:latin typeface="Arial" charset="0"/>
                <a:cs typeface="Arial" charset="0"/>
              </a:rPr>
              <a:t>-m. Debido a que en este tramo existe una tendencia conductiva, se concluye que el valor de resistividad calculado, está afectado por una mayor concentración de sales en los estratos acuíferos, debido a los efectos ocasionados por la intrusión salina, de las aguas del estuario del Río Guayas.</a:t>
            </a:r>
            <a:endParaRPr lang="es-EC" sz="2200">
              <a:latin typeface="Arial Unicode MS" pitchFamily="34" charset="-128"/>
              <a:ea typeface="Arial Unicode MS" pitchFamily="34" charset="-128"/>
              <a:cs typeface="Arial Unicode MS" pitchFamily="34" charset="-128"/>
            </a:endParaRPr>
          </a:p>
          <a:p>
            <a:pPr algn="just">
              <a:lnSpc>
                <a:spcPct val="90000"/>
              </a:lnSpc>
              <a:buFontTx/>
              <a:buNone/>
            </a:pPr>
            <a:r>
              <a:rPr lang="es-EC" sz="2200">
                <a:latin typeface="Arial" charset="0"/>
                <a:cs typeface="Arial" charset="0"/>
              </a:rPr>
              <a:t> </a:t>
            </a:r>
            <a:endParaRPr lang="es-EC" sz="2200">
              <a:latin typeface="Arial Unicode MS" pitchFamily="34" charset="-128"/>
              <a:ea typeface="Arial Unicode MS" pitchFamily="34" charset="-128"/>
              <a:cs typeface="Arial Unicode MS" pitchFamily="34" charset="-128"/>
            </a:endParaRPr>
          </a:p>
          <a:p>
            <a:pPr algn="just">
              <a:lnSpc>
                <a:spcPct val="90000"/>
              </a:lnSpc>
            </a:pPr>
            <a:r>
              <a:rPr lang="es-EC" sz="2200">
                <a:latin typeface="Arial" charset="0"/>
                <a:cs typeface="Arial" charset="0"/>
              </a:rPr>
              <a:t>Por otro lado los sondeos d, e y f presentan curvas que indican la presencia de depósitos aluviales: lodos, limos, arcillas y arenas, con valores de resistividad entre 4 y 14.2 </a:t>
            </a:r>
            <a:r>
              <a:rPr lang="es-EC" sz="2200">
                <a:latin typeface="Arial" charset="0"/>
                <a:cs typeface="Arial" charset="0"/>
                <a:sym typeface="Symbol" pitchFamily="18" charset="2"/>
              </a:rPr>
              <a:t></a:t>
            </a:r>
            <a:r>
              <a:rPr lang="es-EC" sz="2200">
                <a:latin typeface="Arial" charset="0"/>
                <a:cs typeface="Arial" charset="0"/>
              </a:rPr>
              <a:t>-m. lo que indica la presencia de agua con bajas concentraciones de sales. Lo que indica que la intrusión salina no ha avanzado hasta esta zona.</a:t>
            </a:r>
            <a:endParaRPr lang="es-EC" sz="2200">
              <a:latin typeface="Arial Unicode MS" pitchFamily="34" charset="-128"/>
              <a:ea typeface="Arial Unicode MS" pitchFamily="34" charset="-128"/>
              <a:cs typeface="Arial Unicode MS" pitchFamily="34" charset="-128"/>
            </a:endParaRPr>
          </a:p>
          <a:p>
            <a:pPr>
              <a:lnSpc>
                <a:spcPct val="90000"/>
              </a:lnSpc>
            </a:pPr>
            <a:endParaRPr lang="es-ES" sz="22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685800" y="304800"/>
            <a:ext cx="7772400" cy="6324600"/>
          </a:xfrm>
        </p:spPr>
        <p:txBody>
          <a:bodyPr/>
          <a:lstStyle/>
          <a:p>
            <a:pPr algn="just">
              <a:buFontTx/>
              <a:buNone/>
            </a:pPr>
            <a:r>
              <a:rPr lang="es-EC" sz="2400">
                <a:latin typeface="Arial" charset="0"/>
                <a:cs typeface="Arial" charset="0"/>
              </a:rPr>
              <a:t> </a:t>
            </a:r>
            <a:endParaRPr lang="es-EC" sz="2400">
              <a:latin typeface="Arial Unicode MS" pitchFamily="34" charset="-128"/>
              <a:ea typeface="Arial Unicode MS" pitchFamily="34" charset="-128"/>
              <a:cs typeface="Arial Unicode MS" pitchFamily="34" charset="-128"/>
            </a:endParaRPr>
          </a:p>
          <a:p>
            <a:pPr algn="just"/>
            <a:r>
              <a:rPr lang="es-EC" sz="2400">
                <a:latin typeface="Arial" charset="0"/>
                <a:cs typeface="Arial" charset="0"/>
              </a:rPr>
              <a:t>c)</a:t>
            </a:r>
            <a:r>
              <a:rPr lang="es-EC" sz="2400">
                <a:cs typeface="Times New Roman" charset="0"/>
              </a:rPr>
              <a:t>     </a:t>
            </a:r>
            <a:r>
              <a:rPr lang="es-EC" sz="2400">
                <a:latin typeface="Arial" charset="0"/>
                <a:cs typeface="Arial" charset="0"/>
              </a:rPr>
              <a:t>De los registros litológicos y testificación eléctrica se concluye que a la altura del pozo P3 se comprueba lo expuesto en los sondeos a, b y c, respecto a que una intrusión salina se encuentra afectando a los acuíferos de la zona, debido a que se observan valores bajos de resistividad entre 10 y 40 ohm-m. mientras que con los registros del pozo P6, se concluye que la intrusión salina no ha avanzado hasta esta zona, porque los valores de resistividad son altos entre 23 y 128 ohm-m. lo que indica que el agua es dulce y se puede utilizar para uso agrícola o doméstico. De lo antes expuesto se deduce que la interfaz entre el agua dulce y la cuña salina se encuentra entre los pozos P3 y P6.</a:t>
            </a:r>
            <a:endParaRPr lang="es-EC" sz="2400">
              <a:latin typeface="Arial Unicode MS" pitchFamily="34" charset="-128"/>
              <a:ea typeface="Arial Unicode MS" pitchFamily="34" charset="-128"/>
              <a:cs typeface="Arial Unicode MS" pitchFamily="34" charset="-128"/>
            </a:endParaRPr>
          </a:p>
          <a:p>
            <a:endParaRPr lang="es-ES"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685800" y="304800"/>
            <a:ext cx="7772400" cy="5867400"/>
          </a:xfrm>
        </p:spPr>
        <p:txBody>
          <a:bodyPr/>
          <a:lstStyle/>
          <a:p>
            <a:pPr algn="just">
              <a:buFontTx/>
              <a:buNone/>
            </a:pPr>
            <a:r>
              <a:rPr lang="es-EC" sz="2400">
                <a:latin typeface="Arial" charset="0"/>
                <a:cs typeface="Arial" charset="0"/>
              </a:rPr>
              <a:t> </a:t>
            </a:r>
            <a:endParaRPr lang="es-EC" sz="2400">
              <a:latin typeface="Arial Unicode MS" pitchFamily="34" charset="-128"/>
              <a:ea typeface="Arial Unicode MS" pitchFamily="34" charset="-128"/>
              <a:cs typeface="Arial Unicode MS" pitchFamily="34" charset="-128"/>
            </a:endParaRPr>
          </a:p>
          <a:p>
            <a:pPr algn="just"/>
            <a:r>
              <a:rPr lang="es-EC" sz="2400">
                <a:latin typeface="Arial" charset="0"/>
                <a:cs typeface="Arial" charset="0"/>
              </a:rPr>
              <a:t>d)</a:t>
            </a:r>
            <a:r>
              <a:rPr lang="es-EC" sz="2400">
                <a:cs typeface="Times New Roman" charset="0"/>
              </a:rPr>
              <a:t>     </a:t>
            </a:r>
            <a:r>
              <a:rPr lang="es-EC" sz="2400">
                <a:latin typeface="Arial" charset="0"/>
                <a:cs typeface="Arial" charset="0"/>
              </a:rPr>
              <a:t>De los análisis químicos del agua de los pozos se obtuvo que las concentraciones salinas disminuyen en sentido W-E a medida que se alejan de el estuario del Río Guayas, siendo la concentración más alta la examinada en el pozo P1, con 17 ppt (partes por mil) de Salinidad, continúa el agua del pozo P3 con 8 ppt de Salinidad, luego la del pozo P4 con 5.2 ppt de salinidad, y la mínima concentración examinada es la de los pozos P6 y P7 con 0.03 ppt. Confirmándose así la presencia de la intrusión salina hasta la zona comprendida entre los pozos P3 y P6. Esto es corroborado por el Diagrama Triangular en el que se representa el Total de Sólidos Disueltos en ppm (partes por millón).</a:t>
            </a:r>
            <a:endParaRPr lang="es-EC" sz="2400">
              <a:latin typeface="Arial Unicode MS" pitchFamily="34" charset="-128"/>
              <a:ea typeface="Arial Unicode MS" pitchFamily="34" charset="-128"/>
              <a:cs typeface="Arial Unicode MS" pitchFamily="34" charset="-128"/>
            </a:endParaRPr>
          </a:p>
          <a:p>
            <a:endParaRPr lang="es-ES" sz="2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685800" y="228600"/>
            <a:ext cx="7772400" cy="5943600"/>
          </a:xfrm>
        </p:spPr>
        <p:txBody>
          <a:bodyPr/>
          <a:lstStyle/>
          <a:p>
            <a:pPr algn="just">
              <a:buFontTx/>
              <a:buNone/>
            </a:pPr>
            <a:r>
              <a:rPr lang="es-EC" sz="2800">
                <a:latin typeface="Arial" charset="0"/>
                <a:cs typeface="Arial" charset="0"/>
              </a:rPr>
              <a:t> </a:t>
            </a:r>
            <a:endParaRPr lang="es-EC" sz="2800">
              <a:latin typeface="Arial Unicode MS" pitchFamily="34" charset="-128"/>
              <a:ea typeface="Arial Unicode MS" pitchFamily="34" charset="-128"/>
              <a:cs typeface="Arial Unicode MS" pitchFamily="34" charset="-128"/>
            </a:endParaRPr>
          </a:p>
          <a:p>
            <a:pPr algn="just"/>
            <a:r>
              <a:rPr lang="es-EC" sz="2800">
                <a:latin typeface="Arial" charset="0"/>
                <a:cs typeface="Arial" charset="0"/>
              </a:rPr>
              <a:t>e)</a:t>
            </a:r>
            <a:r>
              <a:rPr lang="es-EC" sz="2800">
                <a:cs typeface="Times New Roman" charset="0"/>
              </a:rPr>
              <a:t>     </a:t>
            </a:r>
            <a:r>
              <a:rPr lang="es-EC" sz="2800">
                <a:latin typeface="Arial" charset="0"/>
                <a:cs typeface="Arial" charset="0"/>
              </a:rPr>
              <a:t>Desde el punto de vista hidrológico, la zona de estudio se encuentra en la cuenca baja del río Guayas, la subcuenca del Taura se origina en la Cordillera Occidental con el nacimiento del Río Bulu-Bulu, que al unirse con el Barranco Alto, toma el nombre de Boliche, el cual en su curso inferior recibe las aguas del Río Culebra, y forman el Río Taura que aporta su descarga hacia el Río Guayas.</a:t>
            </a:r>
            <a:endParaRPr lang="es-EC" sz="2800">
              <a:latin typeface="Arial Unicode MS" pitchFamily="34" charset="-128"/>
              <a:ea typeface="Arial Unicode MS" pitchFamily="34" charset="-128"/>
              <a:cs typeface="Arial Unicode MS" pitchFamily="34" charset="-128"/>
            </a:endParaRPr>
          </a:p>
          <a:p>
            <a:endParaRPr lang="es-E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a:xfrm>
            <a:off x="685800" y="381000"/>
            <a:ext cx="7772400" cy="762000"/>
          </a:xfrm>
        </p:spPr>
        <p:txBody>
          <a:bodyPr/>
          <a:lstStyle/>
          <a:p>
            <a:pPr algn="ctr"/>
            <a:r>
              <a:rPr lang="es-ES">
                <a:latin typeface="Arial" charset="0"/>
              </a:rPr>
              <a:t>Área de Estudio</a:t>
            </a:r>
          </a:p>
        </p:txBody>
      </p:sp>
      <p:pic>
        <p:nvPicPr>
          <p:cNvPr id="71683" name="Picture 1027" descr="C:\Mis documentos\TOPICO\mapa1 area.jpg"/>
          <p:cNvPicPr>
            <a:picLocks noChangeAspect="1" noChangeArrowheads="1"/>
          </p:cNvPicPr>
          <p:nvPr/>
        </p:nvPicPr>
        <p:blipFill>
          <a:blip r:embed="rId2"/>
          <a:srcRect/>
          <a:stretch>
            <a:fillRect/>
          </a:stretch>
        </p:blipFill>
        <p:spPr bwMode="auto">
          <a:xfrm>
            <a:off x="533400" y="1447800"/>
            <a:ext cx="8420100" cy="4741863"/>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81000"/>
            <a:ext cx="7772400" cy="685800"/>
          </a:xfrm>
        </p:spPr>
        <p:txBody>
          <a:bodyPr/>
          <a:lstStyle/>
          <a:p>
            <a:pPr algn="ctr"/>
            <a:r>
              <a:rPr lang="es-ES" b="1">
                <a:latin typeface="Arial" charset="0"/>
                <a:cs typeface="Arial" charset="0"/>
              </a:rPr>
              <a:t>Recomendaciones</a:t>
            </a:r>
            <a:r>
              <a:rPr lang="es-ES"/>
              <a:t> </a:t>
            </a:r>
          </a:p>
        </p:txBody>
      </p:sp>
      <p:sp>
        <p:nvSpPr>
          <p:cNvPr id="51203" name="Rectangle 3"/>
          <p:cNvSpPr>
            <a:spLocks noGrp="1" noChangeArrowheads="1"/>
          </p:cNvSpPr>
          <p:nvPr>
            <p:ph type="body" idx="1"/>
          </p:nvPr>
        </p:nvSpPr>
        <p:spPr>
          <a:xfrm>
            <a:off x="685800" y="1219200"/>
            <a:ext cx="7772400" cy="5638800"/>
          </a:xfrm>
        </p:spPr>
        <p:txBody>
          <a:bodyPr/>
          <a:lstStyle/>
          <a:p>
            <a:pPr algn="just">
              <a:lnSpc>
                <a:spcPct val="90000"/>
              </a:lnSpc>
              <a:buFontTx/>
              <a:buNone/>
            </a:pPr>
            <a:r>
              <a:rPr lang="es-EC" sz="2400">
                <a:latin typeface="Arial" charset="0"/>
                <a:cs typeface="Arial" charset="0"/>
              </a:rPr>
              <a:t> </a:t>
            </a:r>
            <a:endParaRPr lang="es-EC" sz="2400">
              <a:latin typeface="Arial Unicode MS" pitchFamily="34" charset="-128"/>
              <a:ea typeface="Arial Unicode MS" pitchFamily="34" charset="-128"/>
              <a:cs typeface="Arial Unicode MS" pitchFamily="34" charset="-128"/>
            </a:endParaRPr>
          </a:p>
          <a:p>
            <a:pPr algn="just">
              <a:lnSpc>
                <a:spcPct val="90000"/>
              </a:lnSpc>
            </a:pPr>
            <a:r>
              <a:rPr lang="es-EC" sz="2400">
                <a:latin typeface="Arial" charset="0"/>
                <a:cs typeface="Arial" charset="0"/>
              </a:rPr>
              <a:t>a)</a:t>
            </a:r>
            <a:r>
              <a:rPr lang="es-EC" sz="2400">
                <a:cs typeface="Times New Roman" charset="0"/>
              </a:rPr>
              <a:t>     </a:t>
            </a:r>
            <a:r>
              <a:rPr lang="es-EC" sz="2400">
                <a:latin typeface="Arial" charset="0"/>
                <a:cs typeface="Arial" charset="0"/>
              </a:rPr>
              <a:t>Realizar perforaciones en la zona comprendida entre los pozos P3 y P6 para delimitar la interfase entre el agua dulce y la intrusión salina, o en su defecto una campaña geofísica de Sondeos Eléctricos Verticales, con el mismo objetivo.</a:t>
            </a:r>
            <a:endParaRPr lang="es-EC" sz="2400">
              <a:latin typeface="Arial Unicode MS" pitchFamily="34" charset="-128"/>
              <a:ea typeface="Arial Unicode MS" pitchFamily="34" charset="-128"/>
              <a:cs typeface="Arial Unicode MS" pitchFamily="34" charset="-128"/>
            </a:endParaRPr>
          </a:p>
          <a:p>
            <a:pPr algn="just">
              <a:lnSpc>
                <a:spcPct val="90000"/>
              </a:lnSpc>
              <a:buFontTx/>
              <a:buNone/>
            </a:pPr>
            <a:r>
              <a:rPr lang="es-EC" sz="2400">
                <a:latin typeface="Arial" charset="0"/>
                <a:cs typeface="Arial" charset="0"/>
              </a:rPr>
              <a:t> </a:t>
            </a:r>
            <a:endParaRPr lang="es-EC" sz="2400">
              <a:latin typeface="Arial Unicode MS" pitchFamily="34" charset="-128"/>
              <a:ea typeface="Arial Unicode MS" pitchFamily="34" charset="-128"/>
              <a:cs typeface="Arial Unicode MS" pitchFamily="34" charset="-128"/>
            </a:endParaRPr>
          </a:p>
          <a:p>
            <a:pPr algn="just">
              <a:lnSpc>
                <a:spcPct val="90000"/>
              </a:lnSpc>
            </a:pPr>
            <a:r>
              <a:rPr lang="es-EC" sz="2400">
                <a:latin typeface="Arial" charset="0"/>
                <a:cs typeface="Arial" charset="0"/>
              </a:rPr>
              <a:t>b)</a:t>
            </a:r>
            <a:r>
              <a:rPr lang="es-EC" sz="2400">
                <a:cs typeface="Times New Roman" charset="0"/>
              </a:rPr>
              <a:t>     </a:t>
            </a:r>
            <a:r>
              <a:rPr lang="es-EC" sz="2400">
                <a:latin typeface="Arial" charset="0"/>
                <a:cs typeface="Arial" charset="0"/>
              </a:rPr>
              <a:t>Realizar en los pozos que se construyan en el futuro por parte de los propietarios de las haciendas o por parte del Estado, registros litológicos, pruebas de bombeo y de calidad de agua, análisis químicos completos de las aguas de los pozos, incluyendo los principales aniones y cationes, para así obtener información completa y valedera de estos puntos acuíferos.</a:t>
            </a:r>
            <a:endParaRPr lang="es-EC" sz="2400">
              <a:latin typeface="Arial Unicode MS" pitchFamily="34" charset="-128"/>
              <a:ea typeface="Arial Unicode MS" pitchFamily="34" charset="-128"/>
              <a:cs typeface="Arial Unicode MS" pitchFamily="34" charset="-128"/>
            </a:endParaRPr>
          </a:p>
          <a:p>
            <a:pPr>
              <a:lnSpc>
                <a:spcPct val="90000"/>
              </a:lnSpc>
            </a:pPr>
            <a:endParaRPr lang="es-ES"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609600" y="1219200"/>
            <a:ext cx="7772400" cy="4724400"/>
          </a:xfrm>
        </p:spPr>
        <p:txBody>
          <a:bodyPr/>
          <a:lstStyle/>
          <a:p>
            <a:pPr algn="just">
              <a:lnSpc>
                <a:spcPct val="90000"/>
              </a:lnSpc>
              <a:buFontTx/>
              <a:buNone/>
            </a:pPr>
            <a:r>
              <a:rPr lang="es-EC">
                <a:latin typeface="Arial" charset="0"/>
                <a:cs typeface="Arial" charset="0"/>
              </a:rPr>
              <a:t> </a:t>
            </a:r>
            <a:endParaRPr lang="es-EC">
              <a:latin typeface="Arial Unicode MS" pitchFamily="34" charset="-128"/>
              <a:ea typeface="Arial Unicode MS" pitchFamily="34" charset="-128"/>
              <a:cs typeface="Arial Unicode MS" pitchFamily="34" charset="-128"/>
            </a:endParaRPr>
          </a:p>
          <a:p>
            <a:pPr algn="just">
              <a:lnSpc>
                <a:spcPct val="90000"/>
              </a:lnSpc>
            </a:pPr>
            <a:r>
              <a:rPr lang="es-EC">
                <a:latin typeface="Arial" charset="0"/>
                <a:cs typeface="Arial" charset="0"/>
              </a:rPr>
              <a:t>c)</a:t>
            </a:r>
            <a:r>
              <a:rPr lang="es-EC">
                <a:cs typeface="Times New Roman" charset="0"/>
              </a:rPr>
              <a:t>     </a:t>
            </a:r>
            <a:r>
              <a:rPr lang="es-EC">
                <a:latin typeface="Arial" charset="0"/>
                <a:cs typeface="Arial" charset="0"/>
              </a:rPr>
              <a:t>El Estado debería regular la futura construcción de los pozos y  extracción de agua desde éstos en el área cercana al estuario, ya que una sobreexplotación de los recursos acuíferos en la zona, agravaría el problema de la intrusión salina, ocasionando daños irreversibles a la naturaleza.    </a:t>
            </a:r>
            <a:endParaRPr lang="es-EC">
              <a:latin typeface="Arial Unicode MS" pitchFamily="34" charset="-128"/>
              <a:ea typeface="Arial Unicode MS" pitchFamily="34" charset="-128"/>
              <a:cs typeface="Arial Unicode MS" pitchFamily="34" charset="-128"/>
            </a:endParaRPr>
          </a:p>
          <a:p>
            <a:pPr algn="just">
              <a:lnSpc>
                <a:spcPct val="90000"/>
              </a:lnSpc>
            </a:pPr>
            <a:endParaRPr lang="es-ES">
              <a:latin typeface="Arial" charset="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81000"/>
            <a:ext cx="7772400" cy="609600"/>
          </a:xfrm>
        </p:spPr>
        <p:txBody>
          <a:bodyPr/>
          <a:lstStyle/>
          <a:p>
            <a:pPr algn="ctr"/>
            <a:r>
              <a:rPr lang="es-ES" sz="3500" b="1">
                <a:latin typeface="Arial" charset="0"/>
                <a:cs typeface="Arial" charset="0"/>
              </a:rPr>
              <a:t>Características Generales del Clima</a:t>
            </a:r>
            <a:r>
              <a:rPr lang="es-ES" sz="3600"/>
              <a:t> </a:t>
            </a:r>
          </a:p>
        </p:txBody>
      </p:sp>
      <p:sp>
        <p:nvSpPr>
          <p:cNvPr id="26627" name="Rectangle 3"/>
          <p:cNvSpPr>
            <a:spLocks noGrp="1" noChangeArrowheads="1"/>
          </p:cNvSpPr>
          <p:nvPr>
            <p:ph type="body" idx="1"/>
          </p:nvPr>
        </p:nvSpPr>
        <p:spPr>
          <a:xfrm>
            <a:off x="685800" y="914400"/>
            <a:ext cx="7772400" cy="5715000"/>
          </a:xfrm>
        </p:spPr>
        <p:txBody>
          <a:bodyPr/>
          <a:lstStyle/>
          <a:p>
            <a:pPr algn="just">
              <a:lnSpc>
                <a:spcPct val="90000"/>
              </a:lnSpc>
            </a:pPr>
            <a:r>
              <a:rPr lang="es-EC" sz="2400">
                <a:latin typeface="Arial" charset="0"/>
                <a:cs typeface="Arial" charset="0"/>
              </a:rPr>
              <a:t>El clima está caracterizado por una marcada estacionalidad, que provoca un desbalance de precipitaciones, con inundaciones en extensiones importantes en la temporada de lluvias (enero a mayo, “estación” llamada invierno), con máxima pluviosidad en marzo, y escasez de agua en la época seca (junio a diciembre, “estación” llamada verano), con escasas precipitaciones entre septiembre y octubre (garúas).</a:t>
            </a:r>
            <a:endParaRPr lang="es-EC" sz="2400">
              <a:latin typeface="Arial Unicode MS" pitchFamily="34" charset="-128"/>
              <a:ea typeface="Arial Unicode MS" pitchFamily="34" charset="-128"/>
              <a:cs typeface="Arial Unicode MS" pitchFamily="34" charset="-128"/>
            </a:endParaRPr>
          </a:p>
          <a:p>
            <a:pPr algn="just">
              <a:lnSpc>
                <a:spcPct val="90000"/>
              </a:lnSpc>
            </a:pPr>
            <a:r>
              <a:rPr lang="es-EC" sz="2400">
                <a:latin typeface="Arial" charset="0"/>
                <a:cs typeface="Arial" charset="0"/>
              </a:rPr>
              <a:t>Los vientos ocurren desde el SO, con variada intensidad alcanzando velocidades de hasta 7 Km/h, los que tienen como una barrera natural los cerros de Taura, próximos al área de estudio.</a:t>
            </a:r>
            <a:endParaRPr lang="es-EC" sz="2400">
              <a:latin typeface="Arial Unicode MS" pitchFamily="34" charset="-128"/>
              <a:ea typeface="Arial Unicode MS" pitchFamily="34" charset="-128"/>
              <a:cs typeface="Arial Unicode MS" pitchFamily="34" charset="-128"/>
            </a:endParaRPr>
          </a:p>
          <a:p>
            <a:pPr algn="just">
              <a:lnSpc>
                <a:spcPct val="90000"/>
              </a:lnSpc>
            </a:pPr>
            <a:r>
              <a:rPr lang="es-EC" sz="2400">
                <a:latin typeface="Arial" charset="0"/>
                <a:cs typeface="Arial" charset="0"/>
              </a:rPr>
              <a:t>Las temperaturas están en correspondencia con los períodos climáticos descritos y van desde 20 a 30</a:t>
            </a:r>
            <a:r>
              <a:rPr lang="es-EC" sz="2400">
                <a:latin typeface="Arial" charset="0"/>
                <a:cs typeface="Arial" charset="0"/>
                <a:sym typeface="Symbol" pitchFamily="18" charset="2"/>
              </a:rPr>
              <a:t></a:t>
            </a:r>
            <a:r>
              <a:rPr lang="es-EC" sz="2400">
                <a:latin typeface="Arial" charset="0"/>
                <a:cs typeface="Arial" charset="0"/>
              </a:rPr>
              <a:t>C, con extremos de 18 a 36</a:t>
            </a:r>
            <a:r>
              <a:rPr lang="es-EC" sz="2400">
                <a:latin typeface="Arial" charset="0"/>
                <a:cs typeface="Arial" charset="0"/>
                <a:sym typeface="Symbol" pitchFamily="18" charset="2"/>
              </a:rPr>
              <a:t></a:t>
            </a:r>
            <a:r>
              <a:rPr lang="es-EC" sz="2400">
                <a:latin typeface="Arial" charset="0"/>
                <a:cs typeface="Arial" charset="0"/>
              </a:rPr>
              <a:t>C, con sensación térmica de extremo frío en la época seca.</a:t>
            </a:r>
            <a:endParaRPr lang="es-EC" sz="2400">
              <a:latin typeface="Arial Unicode MS" pitchFamily="34" charset="-128"/>
              <a:ea typeface="Arial Unicode MS" pitchFamily="34" charset="-128"/>
              <a:cs typeface="Arial Unicode MS" pitchFamily="34" charset="-128"/>
            </a:endParaRPr>
          </a:p>
          <a:p>
            <a:pPr>
              <a:lnSpc>
                <a:spcPct val="90000"/>
              </a:lnSpc>
            </a:pPr>
            <a:endParaRPr lang="es-E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81000"/>
            <a:ext cx="7772400" cy="685800"/>
          </a:xfrm>
        </p:spPr>
        <p:txBody>
          <a:bodyPr/>
          <a:lstStyle/>
          <a:p>
            <a:pPr algn="ctr"/>
            <a:r>
              <a:rPr lang="es-ES" b="1">
                <a:latin typeface="Arial" charset="0"/>
                <a:cs typeface="Arial" charset="0"/>
              </a:rPr>
              <a:t>GEOLOGÍA</a:t>
            </a:r>
          </a:p>
        </p:txBody>
      </p:sp>
      <p:sp>
        <p:nvSpPr>
          <p:cNvPr id="28675" name="Rectangle 3"/>
          <p:cNvSpPr>
            <a:spLocks noGrp="1" noChangeArrowheads="1"/>
          </p:cNvSpPr>
          <p:nvPr>
            <p:ph type="body" idx="1"/>
          </p:nvPr>
        </p:nvSpPr>
        <p:spPr>
          <a:xfrm>
            <a:off x="685800" y="1219200"/>
            <a:ext cx="7772400" cy="5334000"/>
          </a:xfrm>
        </p:spPr>
        <p:txBody>
          <a:bodyPr/>
          <a:lstStyle/>
          <a:p>
            <a:pPr algn="just">
              <a:lnSpc>
                <a:spcPct val="90000"/>
              </a:lnSpc>
            </a:pPr>
            <a:r>
              <a:rPr lang="es-EC" sz="2200" b="1" u="sng">
                <a:latin typeface="Arial Unicode MS" pitchFamily="34" charset="-128"/>
                <a:ea typeface="Arial Unicode MS" pitchFamily="34" charset="-128"/>
                <a:cs typeface="Arial Unicode MS" pitchFamily="34" charset="-128"/>
              </a:rPr>
              <a:t>Formación Cayo (Turoniano superior-Maestrichtiano) </a:t>
            </a:r>
            <a:endParaRPr lang="es-EC" sz="2200" b="1">
              <a:latin typeface="Arial Unicode MS" pitchFamily="34" charset="-128"/>
              <a:ea typeface="Arial Unicode MS" pitchFamily="34" charset="-128"/>
              <a:cs typeface="Arial Unicode MS" pitchFamily="34" charset="-128"/>
            </a:endParaRPr>
          </a:p>
          <a:p>
            <a:pPr algn="just">
              <a:lnSpc>
                <a:spcPct val="90000"/>
              </a:lnSpc>
              <a:buFontTx/>
              <a:buNone/>
            </a:pPr>
            <a:r>
              <a:rPr lang="es-EC" sz="2200">
                <a:latin typeface="Arial Unicode MS" pitchFamily="34" charset="-128"/>
                <a:ea typeface="Arial Unicode MS" pitchFamily="34" charset="-128"/>
                <a:cs typeface="Arial Unicode MS" pitchFamily="34" charset="-128"/>
              </a:rPr>
              <a:t>     La formación Cayo es la primera cubierta sedimentaria sobre la formación Piñón. Está constituida por tres miembros: Calentura, Cayo s.s. y Guayaquil hacia el tope (Bristow y Hoffstetter 1977).</a:t>
            </a:r>
          </a:p>
          <a:p>
            <a:pPr algn="just">
              <a:lnSpc>
                <a:spcPct val="90000"/>
              </a:lnSpc>
              <a:buFontTx/>
              <a:buNone/>
            </a:pPr>
            <a:endParaRPr lang="es-EC" sz="2200">
              <a:latin typeface="Arial Unicode MS" pitchFamily="34" charset="-128"/>
              <a:ea typeface="Arial Unicode MS" pitchFamily="34" charset="-128"/>
              <a:cs typeface="Arial Unicode MS" pitchFamily="34" charset="-128"/>
            </a:endParaRPr>
          </a:p>
          <a:p>
            <a:pPr algn="just">
              <a:lnSpc>
                <a:spcPct val="90000"/>
              </a:lnSpc>
            </a:pPr>
            <a:r>
              <a:rPr lang="es-EC" sz="2200" i="1" u="sng">
                <a:latin typeface="Arial Unicode MS" pitchFamily="34" charset="-128"/>
                <a:ea typeface="Arial Unicode MS" pitchFamily="34" charset="-128"/>
                <a:cs typeface="Arial Unicode MS" pitchFamily="34" charset="-128"/>
              </a:rPr>
              <a:t>Miembro Guayaquil (Maestrichtiano)</a:t>
            </a:r>
            <a:endParaRPr lang="es-EC" sz="2200" i="1">
              <a:latin typeface="Arial Unicode MS" pitchFamily="34" charset="-128"/>
              <a:ea typeface="Arial Unicode MS" pitchFamily="34" charset="-128"/>
              <a:cs typeface="Arial Unicode MS" pitchFamily="34" charset="-128"/>
            </a:endParaRPr>
          </a:p>
          <a:p>
            <a:pPr algn="just">
              <a:lnSpc>
                <a:spcPct val="90000"/>
              </a:lnSpc>
              <a:buFontTx/>
              <a:buNone/>
            </a:pPr>
            <a:r>
              <a:rPr lang="es-EC" sz="2200">
                <a:latin typeface="Arial Unicode MS" pitchFamily="34" charset="-128"/>
                <a:ea typeface="Arial Unicode MS" pitchFamily="34" charset="-128"/>
                <a:cs typeface="Arial Unicode MS" pitchFamily="34" charset="-128"/>
              </a:rPr>
              <a:t>     Su litología comprende argilitas silicificadas con capas de chert, argilitas tobáceas y areniscas finas con un espesor total de 400 metros aproximadamente. La silicificación (cherts de las capas es posterior a la sedimentación (Sinclair y Berkey 1924). De hecho se observan en los pliegues de gravedad que los hertz siguen perfectamente las deformaciones casi sin fracturas lo que demuestra que la deformación fue posterior a la silicificación en los sedimentos no consolidados.</a:t>
            </a:r>
          </a:p>
          <a:p>
            <a:pPr algn="just">
              <a:lnSpc>
                <a:spcPct val="90000"/>
              </a:lnSpc>
              <a:buFontTx/>
              <a:buNone/>
            </a:pPr>
            <a:endParaRPr lang="es-EC" sz="2200">
              <a:latin typeface="Arial Unicode MS" pitchFamily="34" charset="-128"/>
              <a:ea typeface="Arial Unicode MS" pitchFamily="34" charset="-128"/>
              <a:cs typeface="Arial Unicode MS" pitchFamily="34" charset="-128"/>
            </a:endParaRPr>
          </a:p>
          <a:p>
            <a:pPr>
              <a:lnSpc>
                <a:spcPct val="90000"/>
              </a:lnSpc>
            </a:pPr>
            <a:endParaRPr lang="es-ES"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685800" y="533400"/>
            <a:ext cx="7772400" cy="6096000"/>
          </a:xfrm>
        </p:spPr>
        <p:txBody>
          <a:bodyPr/>
          <a:lstStyle/>
          <a:p>
            <a:pPr algn="just">
              <a:lnSpc>
                <a:spcPct val="90000"/>
              </a:lnSpc>
            </a:pPr>
            <a:r>
              <a:rPr lang="es-EC" sz="2100" i="1" u="sng">
                <a:latin typeface="Arial" charset="0"/>
                <a:cs typeface="Arial" charset="0"/>
              </a:rPr>
              <a:t>Depósitos Estuarinos (Holoceno)</a:t>
            </a:r>
            <a:endParaRPr lang="es-EC" sz="2100" i="1">
              <a:latin typeface="Arial Unicode MS" pitchFamily="34" charset="-128"/>
              <a:ea typeface="Arial Unicode MS" pitchFamily="34" charset="-128"/>
              <a:cs typeface="Arial Unicode MS" pitchFamily="34" charset="-128"/>
            </a:endParaRPr>
          </a:p>
          <a:p>
            <a:pPr algn="just">
              <a:lnSpc>
                <a:spcPct val="90000"/>
              </a:lnSpc>
              <a:buFontTx/>
              <a:buNone/>
            </a:pPr>
            <a:r>
              <a:rPr lang="es-EC" sz="2100">
                <a:latin typeface="Arial Unicode MS" pitchFamily="34" charset="-128"/>
                <a:ea typeface="Arial Unicode MS" pitchFamily="34" charset="-128"/>
                <a:cs typeface="Arial Unicode MS" pitchFamily="34" charset="-128"/>
              </a:rPr>
              <a:t>     Constituidos por depósitos someros emergidos recientemente. Se trata de limos, arenas, arcillas y lumaquelas, depositadas en la planicie de la baja Cuenca del Guayas.</a:t>
            </a:r>
          </a:p>
          <a:p>
            <a:pPr algn="just">
              <a:lnSpc>
                <a:spcPct val="70000"/>
              </a:lnSpc>
              <a:buFontTx/>
              <a:buNone/>
            </a:pPr>
            <a:r>
              <a:rPr lang="es-EC" sz="2100">
                <a:latin typeface="Arial Unicode MS" pitchFamily="34" charset="-128"/>
                <a:ea typeface="Arial Unicode MS" pitchFamily="34" charset="-128"/>
                <a:cs typeface="Arial Unicode MS" pitchFamily="34" charset="-128"/>
              </a:rPr>
              <a:t>     </a:t>
            </a:r>
          </a:p>
          <a:p>
            <a:pPr algn="just">
              <a:lnSpc>
                <a:spcPct val="90000"/>
              </a:lnSpc>
              <a:buFontTx/>
              <a:buNone/>
            </a:pPr>
            <a:r>
              <a:rPr lang="es-EC" sz="2100">
                <a:latin typeface="Arial Unicode MS" pitchFamily="34" charset="-128"/>
                <a:ea typeface="Arial Unicode MS" pitchFamily="34" charset="-128"/>
                <a:cs typeface="Arial Unicode MS" pitchFamily="34" charset="-128"/>
              </a:rPr>
              <a:t>      Estos depósitos se encuentran sobreyacentes, en algunos sectores, a los Tablazos, y su espesor varía fuertemente, habiéndose reportado hasta 100 metros. La emersión general de la región se evidencia por el cambio de ambiente de depositación, durante el Cuaternario entre la Formación Tablazo abajo y esta sedimentación estuarina (Dugas 1987).</a:t>
            </a:r>
          </a:p>
          <a:p>
            <a:pPr algn="just">
              <a:lnSpc>
                <a:spcPct val="90000"/>
              </a:lnSpc>
              <a:buFontTx/>
              <a:buNone/>
            </a:pPr>
            <a:r>
              <a:rPr lang="es-EC" sz="2100">
                <a:latin typeface="Arial" charset="0"/>
                <a:cs typeface="Arial" charset="0"/>
              </a:rPr>
              <a:t> </a:t>
            </a:r>
            <a:endParaRPr lang="es-EC" sz="2100">
              <a:latin typeface="Arial Unicode MS" pitchFamily="34" charset="-128"/>
              <a:ea typeface="Arial Unicode MS" pitchFamily="34" charset="-128"/>
              <a:cs typeface="Arial Unicode MS" pitchFamily="34" charset="-128"/>
            </a:endParaRPr>
          </a:p>
          <a:p>
            <a:pPr algn="just">
              <a:lnSpc>
                <a:spcPct val="90000"/>
              </a:lnSpc>
            </a:pPr>
            <a:r>
              <a:rPr lang="es-EC" sz="2100" i="1" u="sng">
                <a:latin typeface="Arial" charset="0"/>
                <a:cs typeface="Arial" charset="0"/>
              </a:rPr>
              <a:t>Depósitos Aluviales (Holoceno)</a:t>
            </a:r>
            <a:endParaRPr lang="es-EC" sz="2100" i="1">
              <a:latin typeface="Arial Unicode MS" pitchFamily="34" charset="-128"/>
              <a:ea typeface="Arial Unicode MS" pitchFamily="34" charset="-128"/>
              <a:cs typeface="Arial Unicode MS" pitchFamily="34" charset="-128"/>
            </a:endParaRPr>
          </a:p>
          <a:p>
            <a:pPr algn="just">
              <a:lnSpc>
                <a:spcPct val="90000"/>
              </a:lnSpc>
              <a:buFontTx/>
              <a:buNone/>
            </a:pPr>
            <a:r>
              <a:rPr lang="es-EC" sz="2100">
                <a:latin typeface="Arial Unicode MS" pitchFamily="34" charset="-128"/>
                <a:ea typeface="Arial Unicode MS" pitchFamily="34" charset="-128"/>
                <a:cs typeface="Arial Unicode MS" pitchFamily="34" charset="-128"/>
              </a:rPr>
              <a:t>     Lo integran conglomerados, arenas, limos y arcillas depositadas a lo largo de los actuales ríos, dispuestos en terrazas emplazadas sobre las formaciones anteriores, excepto los depósitos estuarinos que son contemporáneos (Dugas 1987).</a:t>
            </a:r>
          </a:p>
          <a:p>
            <a:pPr>
              <a:lnSpc>
                <a:spcPct val="90000"/>
              </a:lnSpc>
              <a:buFontTx/>
              <a:buNone/>
            </a:pPr>
            <a:endParaRPr lang="es-ES" sz="2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7772400" cy="609600"/>
          </a:xfrm>
        </p:spPr>
        <p:txBody>
          <a:bodyPr/>
          <a:lstStyle/>
          <a:p>
            <a:pPr algn="ctr"/>
            <a:r>
              <a:rPr lang="es-ES" sz="4000" b="1">
                <a:latin typeface="Arial" charset="0"/>
                <a:cs typeface="Arial" charset="0"/>
              </a:rPr>
              <a:t>Geología</a:t>
            </a:r>
            <a:r>
              <a:rPr lang="es-ES" sz="4000" b="1"/>
              <a:t> </a:t>
            </a:r>
            <a:r>
              <a:rPr lang="es-ES" sz="4000" b="1">
                <a:latin typeface="Arial" charset="0"/>
              </a:rPr>
              <a:t>Local</a:t>
            </a:r>
          </a:p>
        </p:txBody>
      </p:sp>
      <p:sp>
        <p:nvSpPr>
          <p:cNvPr id="27651" name="Rectangle 3"/>
          <p:cNvSpPr>
            <a:spLocks noGrp="1" noChangeArrowheads="1"/>
          </p:cNvSpPr>
          <p:nvPr>
            <p:ph type="body" idx="1"/>
          </p:nvPr>
        </p:nvSpPr>
        <p:spPr>
          <a:xfrm>
            <a:off x="685800" y="1219200"/>
            <a:ext cx="7772400" cy="5638800"/>
          </a:xfrm>
        </p:spPr>
        <p:txBody>
          <a:bodyPr/>
          <a:lstStyle/>
          <a:p>
            <a:pPr algn="just">
              <a:lnSpc>
                <a:spcPct val="90000"/>
              </a:lnSpc>
            </a:pPr>
            <a:r>
              <a:rPr lang="es-EC" sz="2100" b="1">
                <a:latin typeface="Arial" charset="0"/>
                <a:cs typeface="Arial" charset="0"/>
              </a:rPr>
              <a:t>La zona de estudio ocurre sobre depósitos recientes no consolidados de origen aluvial. Superficialmente se encuentra una cobertura de arcilla gris o café, cuyo espesor varía desde 5 a 10 metros aproximadamente, como lo atestiguan, los registros litológicos provenientes de las perforaciones realizadas en el área.</a:t>
            </a:r>
            <a:endParaRPr lang="es-EC" sz="2100" b="1">
              <a:latin typeface="Arial Unicode MS" pitchFamily="34" charset="-128"/>
              <a:ea typeface="Arial Unicode MS" pitchFamily="34" charset="-128"/>
              <a:cs typeface="Arial Unicode MS" pitchFamily="34" charset="-128"/>
            </a:endParaRPr>
          </a:p>
          <a:p>
            <a:pPr algn="just">
              <a:lnSpc>
                <a:spcPct val="90000"/>
              </a:lnSpc>
            </a:pPr>
            <a:r>
              <a:rPr lang="es-EC" sz="2100" b="1">
                <a:latin typeface="Arial" charset="0"/>
                <a:cs typeface="Arial" charset="0"/>
              </a:rPr>
              <a:t> Los sedimentos que se encuentran en la zona provienen de la Cordillera Occidental, los cuales han sido transportados por los ríos de la zona, y posteriormente acumulados en las márgenes de éstos, actualmente éstos procesos continúan actuando siendo los responsables los ríos Boliche y Culebra,</a:t>
            </a:r>
            <a:endParaRPr lang="es-EC" sz="2100" b="1">
              <a:latin typeface="Arial Unicode MS" pitchFamily="34" charset="-128"/>
              <a:ea typeface="Arial Unicode MS" pitchFamily="34" charset="-128"/>
              <a:cs typeface="Arial Unicode MS" pitchFamily="34" charset="-128"/>
            </a:endParaRPr>
          </a:p>
          <a:p>
            <a:pPr algn="just">
              <a:lnSpc>
                <a:spcPct val="90000"/>
              </a:lnSpc>
            </a:pPr>
            <a:r>
              <a:rPr lang="es-EC" sz="2100" b="1">
                <a:latin typeface="Arial" charset="0"/>
                <a:cs typeface="Arial" charset="0"/>
              </a:rPr>
              <a:t> </a:t>
            </a:r>
            <a:r>
              <a:rPr lang="es-ES" sz="2100" b="1">
                <a:latin typeface="Arial" charset="0"/>
                <a:cs typeface="Arial" charset="0"/>
              </a:rPr>
              <a:t>Estos sedimentos de origen continental están constituidos mayormente por limos y arenas, ya que la zona se encuentra casi en la desembocadura de el río Taura, por lo que los ríos transportan los materiales detríticos principalmente en suspensión debido a su poca energía.</a:t>
            </a:r>
            <a:r>
              <a:rPr lang="es-ES" sz="2100" b="1"/>
              <a:t> </a:t>
            </a:r>
          </a:p>
        </p:txBody>
      </p:sp>
    </p:spTree>
  </p:cSld>
  <p:clrMapOvr>
    <a:masterClrMapping/>
  </p:clrMapOvr>
</p:sld>
</file>

<file path=ppt/theme/theme1.xml><?xml version="1.0" encoding="utf-8"?>
<a:theme xmlns:a="http://schemas.openxmlformats.org/drawingml/2006/main" name="Bola de fuego">
  <a:themeElements>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Bola de fueg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Bola de fuego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Bola de fuego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presentaciones\Bola de fuego.pot</Template>
  <TotalTime>629</TotalTime>
  <Words>1520</Words>
  <Application>Microsoft PowerPoint</Application>
  <PresentationFormat>Presentación en pantalla (4:3)</PresentationFormat>
  <Paragraphs>123</Paragraphs>
  <Slides>51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51</vt:i4>
      </vt:variant>
    </vt:vector>
  </HeadingPairs>
  <TitlesOfParts>
    <vt:vector size="56" baseType="lpstr">
      <vt:lpstr>Times New Roman</vt:lpstr>
      <vt:lpstr>Arial</vt:lpstr>
      <vt:lpstr>Arial Unicode MS</vt:lpstr>
      <vt:lpstr>Symbol</vt:lpstr>
      <vt:lpstr>Bola de fuego</vt:lpstr>
      <vt:lpstr>ESCUELA SUPERIOR POLITÉCNICA DEL LITORAL   Facultad de Ingeniería en Ciencias de la Tierra   </vt:lpstr>
      <vt:lpstr>INTRODUCCIÓN </vt:lpstr>
      <vt:lpstr>Localización del Área </vt:lpstr>
      <vt:lpstr>Ubicación del Área de Estudio</vt:lpstr>
      <vt:lpstr>Área de Estudio</vt:lpstr>
      <vt:lpstr>Características Generales del Clima </vt:lpstr>
      <vt:lpstr>GEOLOGÍA</vt:lpstr>
      <vt:lpstr>Diapositiva 8</vt:lpstr>
      <vt:lpstr>Geología Local</vt:lpstr>
      <vt:lpstr>GEOLOGÍA</vt:lpstr>
      <vt:lpstr>Geomorfología </vt:lpstr>
      <vt:lpstr>Perforaciones </vt:lpstr>
      <vt:lpstr>Diapositiva 13</vt:lpstr>
      <vt:lpstr>Registros litológicos </vt:lpstr>
      <vt:lpstr>Columna Litológica Pozo P2 </vt:lpstr>
      <vt:lpstr>Columna Litológica Pozo P3 </vt:lpstr>
      <vt:lpstr>Columna Litológica Pozo P6 </vt:lpstr>
      <vt:lpstr>Columna Litológica Pozo P9 </vt:lpstr>
      <vt:lpstr>Columna Litológica Pozo P11 </vt:lpstr>
      <vt:lpstr>Columna Litológica Pozo P14 </vt:lpstr>
      <vt:lpstr>Testificación Eléctrica en Pozos </vt:lpstr>
      <vt:lpstr>Registros Eléctricos (SP y Resistividad) Pozo P3 </vt:lpstr>
      <vt:lpstr>Registros Eléctricos (SP y Resistividad) Pozo P6 </vt:lpstr>
      <vt:lpstr>SONDEOS ELÉCTRICOS </vt:lpstr>
      <vt:lpstr>Diapositiva 25</vt:lpstr>
      <vt:lpstr>Interpretación de SEV </vt:lpstr>
      <vt:lpstr>Sondeo a</vt:lpstr>
      <vt:lpstr>Sondeo b</vt:lpstr>
      <vt:lpstr>Sondeo c</vt:lpstr>
      <vt:lpstr>Sondeo d</vt:lpstr>
      <vt:lpstr>Sondeo e</vt:lpstr>
      <vt:lpstr>Sondeo f</vt:lpstr>
      <vt:lpstr>Cuadro de Resultados</vt:lpstr>
      <vt:lpstr>Corte Geoléctrico abc</vt:lpstr>
      <vt:lpstr>Corte Geoléctrico abc</vt:lpstr>
      <vt:lpstr>Corte Geoléctrico def</vt:lpstr>
      <vt:lpstr>Corte Geoléctrico def</vt:lpstr>
      <vt:lpstr>Calidad Química del agua de los pozos </vt:lpstr>
      <vt:lpstr>TABLA 3 Datos de los Análisis Químicos realizados en los Pozos </vt:lpstr>
      <vt:lpstr>Diagrama Triangular </vt:lpstr>
      <vt:lpstr>Relaciones Agua Dulce-Agua Salada </vt:lpstr>
      <vt:lpstr>Intrusión salina </vt:lpstr>
      <vt:lpstr>Cuña de agua salada </vt:lpstr>
      <vt:lpstr>Cono de agua salada </vt:lpstr>
      <vt:lpstr>Conclusiones </vt:lpstr>
      <vt:lpstr>Diapositiva 46</vt:lpstr>
      <vt:lpstr>Diapositiva 47</vt:lpstr>
      <vt:lpstr>Diapositiva 48</vt:lpstr>
      <vt:lpstr>Diapositiva 49</vt:lpstr>
      <vt:lpstr>Recomendaciones </vt:lpstr>
      <vt:lpstr>Diapositiva 51</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SUPERIOR POLITÉCNICA DEL LITORAL   Facultad de Ingeniería en Ciencias de la Tierra   Análisis y Evaluación de la Salinidad en la Zona de Taura </dc:title>
  <dc:creator>ERNESTO BARRAGAN</dc:creator>
  <cp:lastModifiedBy>Administrador</cp:lastModifiedBy>
  <cp:revision>24</cp:revision>
  <cp:lastPrinted>1601-01-01T00:00:00Z</cp:lastPrinted>
  <dcterms:created xsi:type="dcterms:W3CDTF">2002-06-07T16:13:45Z</dcterms:created>
  <dcterms:modified xsi:type="dcterms:W3CDTF">2009-12-17T15:22:15Z</dcterms:modified>
</cp:coreProperties>
</file>