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2"/>
  </p:notesMasterIdLst>
  <p:sldIdLst>
    <p:sldId id="261" r:id="rId2"/>
    <p:sldId id="262" r:id="rId3"/>
    <p:sldId id="264" r:id="rId4"/>
    <p:sldId id="265" r:id="rId5"/>
    <p:sldId id="272" r:id="rId6"/>
    <p:sldId id="274" r:id="rId7"/>
    <p:sldId id="277" r:id="rId8"/>
    <p:sldId id="278" r:id="rId9"/>
    <p:sldId id="279" r:id="rId10"/>
    <p:sldId id="280" r:id="rId11"/>
    <p:sldId id="276" r:id="rId12"/>
    <p:sldId id="282" r:id="rId13"/>
    <p:sldId id="283" r:id="rId14"/>
    <p:sldId id="284" r:id="rId15"/>
    <p:sldId id="285" r:id="rId16"/>
    <p:sldId id="286" r:id="rId17"/>
    <p:sldId id="287" r:id="rId18"/>
    <p:sldId id="289" r:id="rId19"/>
    <p:sldId id="290" r:id="rId20"/>
    <p:sldId id="291" r:id="rId21"/>
    <p:sldId id="292" r:id="rId22"/>
    <p:sldId id="294" r:id="rId23"/>
    <p:sldId id="295" r:id="rId24"/>
    <p:sldId id="296" r:id="rId25"/>
    <p:sldId id="465" r:id="rId26"/>
    <p:sldId id="466" r:id="rId27"/>
    <p:sldId id="470" r:id="rId28"/>
    <p:sldId id="297" r:id="rId29"/>
    <p:sldId id="299" r:id="rId30"/>
    <p:sldId id="300" r:id="rId31"/>
    <p:sldId id="303" r:id="rId32"/>
    <p:sldId id="301" r:id="rId33"/>
    <p:sldId id="469" r:id="rId34"/>
    <p:sldId id="305" r:id="rId35"/>
    <p:sldId id="464" r:id="rId36"/>
    <p:sldId id="306" r:id="rId37"/>
    <p:sldId id="307" r:id="rId38"/>
    <p:sldId id="308" r:id="rId39"/>
    <p:sldId id="310" r:id="rId40"/>
    <p:sldId id="311" r:id="rId41"/>
    <p:sldId id="312" r:id="rId42"/>
    <p:sldId id="316" r:id="rId43"/>
    <p:sldId id="318" r:id="rId44"/>
    <p:sldId id="319" r:id="rId45"/>
    <p:sldId id="320" r:id="rId46"/>
    <p:sldId id="371" r:id="rId47"/>
    <p:sldId id="372" r:id="rId48"/>
    <p:sldId id="467" r:id="rId49"/>
    <p:sldId id="374" r:id="rId50"/>
    <p:sldId id="373" r:id="rId51"/>
    <p:sldId id="375" r:id="rId52"/>
    <p:sldId id="376" r:id="rId53"/>
    <p:sldId id="269" r:id="rId54"/>
    <p:sldId id="329" r:id="rId55"/>
    <p:sldId id="331" r:id="rId56"/>
    <p:sldId id="332" r:id="rId57"/>
    <p:sldId id="333" r:id="rId58"/>
    <p:sldId id="334" r:id="rId59"/>
    <p:sldId id="338" r:id="rId60"/>
    <p:sldId id="336" r:id="rId61"/>
    <p:sldId id="337"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8" r:id="rId78"/>
    <p:sldId id="455" r:id="rId79"/>
    <p:sldId id="456" r:id="rId80"/>
    <p:sldId id="457" r:id="rId81"/>
    <p:sldId id="458" r:id="rId82"/>
    <p:sldId id="459" r:id="rId83"/>
    <p:sldId id="460" r:id="rId84"/>
    <p:sldId id="461" r:id="rId85"/>
    <p:sldId id="400" r:id="rId86"/>
    <p:sldId id="388" r:id="rId87"/>
    <p:sldId id="389" r:id="rId88"/>
    <p:sldId id="390" r:id="rId89"/>
    <p:sldId id="391" r:id="rId90"/>
    <p:sldId id="392" r:id="rId91"/>
    <p:sldId id="393" r:id="rId92"/>
    <p:sldId id="394" r:id="rId93"/>
    <p:sldId id="395" r:id="rId94"/>
    <p:sldId id="396" r:id="rId95"/>
    <p:sldId id="397" r:id="rId96"/>
    <p:sldId id="468" r:id="rId97"/>
    <p:sldId id="398" r:id="rId98"/>
    <p:sldId id="399" r:id="rId99"/>
    <p:sldId id="402" r:id="rId100"/>
    <p:sldId id="462" r:id="rId101"/>
    <p:sldId id="463" r:id="rId102"/>
    <p:sldId id="403" r:id="rId103"/>
    <p:sldId id="405" r:id="rId104"/>
    <p:sldId id="406" r:id="rId105"/>
    <p:sldId id="407" r:id="rId106"/>
    <p:sldId id="268" r:id="rId107"/>
    <p:sldId id="437" r:id="rId108"/>
    <p:sldId id="438" r:id="rId109"/>
    <p:sldId id="439" r:id="rId110"/>
    <p:sldId id="441" r:id="rId111"/>
    <p:sldId id="454" r:id="rId112"/>
    <p:sldId id="443" r:id="rId113"/>
    <p:sldId id="444" r:id="rId114"/>
    <p:sldId id="446" r:id="rId115"/>
    <p:sldId id="447" r:id="rId116"/>
    <p:sldId id="448" r:id="rId117"/>
    <p:sldId id="449" r:id="rId118"/>
    <p:sldId id="450" r:id="rId119"/>
    <p:sldId id="451" r:id="rId120"/>
    <p:sldId id="270" r:id="rId121"/>
    <p:sldId id="421" r:id="rId122"/>
    <p:sldId id="422" r:id="rId123"/>
    <p:sldId id="423" r:id="rId124"/>
    <p:sldId id="424" r:id="rId125"/>
    <p:sldId id="425" r:id="rId126"/>
    <p:sldId id="426" r:id="rId127"/>
    <p:sldId id="427" r:id="rId128"/>
    <p:sldId id="378" r:id="rId129"/>
    <p:sldId id="408" r:id="rId130"/>
    <p:sldId id="409" r:id="rId131"/>
    <p:sldId id="410" r:id="rId132"/>
    <p:sldId id="411" r:id="rId133"/>
    <p:sldId id="413" r:id="rId134"/>
    <p:sldId id="414" r:id="rId135"/>
    <p:sldId id="415" r:id="rId136"/>
    <p:sldId id="416" r:id="rId137"/>
    <p:sldId id="417" r:id="rId138"/>
    <p:sldId id="418" r:id="rId139"/>
    <p:sldId id="419" r:id="rId140"/>
    <p:sldId id="420" r:id="rId141"/>
    <p:sldId id="271" r:id="rId142"/>
    <p:sldId id="429" r:id="rId143"/>
    <p:sldId id="430" r:id="rId144"/>
    <p:sldId id="432" r:id="rId145"/>
    <p:sldId id="433" r:id="rId146"/>
    <p:sldId id="434" r:id="rId147"/>
    <p:sldId id="435" r:id="rId148"/>
    <p:sldId id="436" r:id="rId149"/>
    <p:sldId id="452" r:id="rId150"/>
    <p:sldId id="453" r:id="rId151"/>
  </p:sldIdLst>
  <p:sldSz cx="9144000" cy="6858000" type="screen4x3"/>
  <p:notesSz cx="6858000" cy="9144000"/>
  <p:defaultTextStyle>
    <a:defPPr>
      <a:defRPr lang="es-E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FF9900"/>
    <a:srgbClr val="FF66CC"/>
    <a:srgbClr val="00FF00"/>
    <a:srgbClr val="FFCCFF"/>
    <a:srgbClr val="3366FF"/>
    <a:srgbClr val="CCCC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5763" autoAdjust="0"/>
  </p:normalViewPr>
  <p:slideViewPr>
    <p:cSldViewPr>
      <p:cViewPr>
        <p:scale>
          <a:sx n="90" d="100"/>
          <a:sy n="90" d="100"/>
        </p:scale>
        <p:origin x="-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6.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4" Type="http://schemas.openxmlformats.org/officeDocument/2006/relationships/image" Target="../media/image1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84.wmf"/><Relationship Id="rId7" Type="http://schemas.openxmlformats.org/officeDocument/2006/relationships/image" Target="../media/image191.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90.wmf"/><Relationship Id="rId5" Type="http://schemas.openxmlformats.org/officeDocument/2006/relationships/image" Target="../media/image181.wmf"/><Relationship Id="rId4" Type="http://schemas.openxmlformats.org/officeDocument/2006/relationships/image" Target="../media/image18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3.wmf"/><Relationship Id="rId5" Type="http://schemas.openxmlformats.org/officeDocument/2006/relationships/image" Target="../media/image200.wmf"/><Relationship Id="rId4" Type="http://schemas.openxmlformats.org/officeDocument/2006/relationships/image" Target="../media/image19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193.wmf"/><Relationship Id="rId4" Type="http://schemas.openxmlformats.org/officeDocument/2006/relationships/image" Target="../media/image19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3.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0.wmf"/><Relationship Id="rId1" Type="http://schemas.openxmlformats.org/officeDocument/2006/relationships/image" Target="../media/image20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0.wmf"/><Relationship Id="rId1" Type="http://schemas.openxmlformats.org/officeDocument/2006/relationships/image" Target="../media/image20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156673 Rectángulo"/>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endParaRPr lang="es-ES"/>
          </a:p>
        </p:txBody>
      </p:sp>
      <p:sp>
        <p:nvSpPr>
          <p:cNvPr id="156675" name="156674 Rectángulo"/>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56676" name="156675 Rectángulo"/>
          <p:cNvSpPr>
            <a:spLocks noRo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63493" name="63492 Rectángulo"/>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6678" name="156677 Rectángulo"/>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endParaRPr lang="es-ES"/>
          </a:p>
        </p:txBody>
      </p:sp>
      <p:sp>
        <p:nvSpPr>
          <p:cNvPr id="63495" name="63494 Rectángulo"/>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fld id="{D7926A86-1905-437E-BA9A-1CD422A1D4C3}"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E524FF4-45FF-414F-A7A7-623C919BA555}" type="slidenum">
              <a:rPr lang="es-ES"/>
              <a:pPr/>
              <a:t>2</a:t>
            </a:fld>
            <a:endParaRPr lang="es-ES"/>
          </a:p>
        </p:txBody>
      </p:sp>
      <p:sp>
        <p:nvSpPr>
          <p:cNvPr id="157698" name="157697 Rectángulo"/>
          <p:cNvSpPr>
            <a:spLocks noRot="1" noChangeArrowheads="1" noTextEdit="1"/>
          </p:cNvSpPr>
          <p:nvPr>
            <p:ph type="sldImg"/>
          </p:nvPr>
        </p:nvSpPr>
        <p:spPr>
          <a:noFill/>
          <a:ln cap="flat">
            <a:headEnd type="none" w="med" len="med"/>
            <a:tailEnd type="none" w="med" len="med"/>
          </a:ln>
        </p:spPr>
      </p:sp>
      <p:sp>
        <p:nvSpPr>
          <p:cNvPr id="157699" name="15769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2B750D90-E980-4FCA-8686-A018B30CD3CF}" type="slidenum">
              <a:rPr lang="es-ES"/>
              <a:pPr/>
              <a:t>94</a:t>
            </a:fld>
            <a:endParaRPr lang="es-ES"/>
          </a:p>
        </p:txBody>
      </p:sp>
      <p:sp>
        <p:nvSpPr>
          <p:cNvPr id="166914" name="166913 Rectángulo"/>
          <p:cNvSpPr>
            <a:spLocks noRot="1" noChangeArrowheads="1" noTextEdit="1"/>
          </p:cNvSpPr>
          <p:nvPr>
            <p:ph type="sldImg"/>
          </p:nvPr>
        </p:nvSpPr>
        <p:spPr>
          <a:noFill/>
          <a:ln cap="flat">
            <a:headEnd type="none" w="med" len="med"/>
            <a:tailEnd type="none" w="med" len="med"/>
          </a:ln>
        </p:spPr>
      </p:sp>
      <p:sp>
        <p:nvSpPr>
          <p:cNvPr id="166915" name="16691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4540A430-047E-4E83-AAFF-44D713F47788}" type="slidenum">
              <a:rPr lang="es-ES"/>
              <a:pPr/>
              <a:t>95</a:t>
            </a:fld>
            <a:endParaRPr lang="es-ES"/>
          </a:p>
        </p:txBody>
      </p:sp>
      <p:sp>
        <p:nvSpPr>
          <p:cNvPr id="167938" name="167937 Rectángulo"/>
          <p:cNvSpPr>
            <a:spLocks noRot="1" noChangeArrowheads="1" noTextEdit="1"/>
          </p:cNvSpPr>
          <p:nvPr>
            <p:ph type="sldImg"/>
          </p:nvPr>
        </p:nvSpPr>
        <p:spPr>
          <a:noFill/>
          <a:ln cap="flat">
            <a:headEnd type="none" w="med" len="med"/>
            <a:tailEnd type="none" w="med" len="med"/>
          </a:ln>
        </p:spPr>
      </p:sp>
      <p:sp>
        <p:nvSpPr>
          <p:cNvPr id="167939" name="16793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233A2900-81BA-43D9-BD9A-978C3D7111BC}" type="slidenum">
              <a:rPr lang="es-ES"/>
              <a:pPr/>
              <a:t>96</a:t>
            </a:fld>
            <a:endParaRPr lang="es-ES"/>
          </a:p>
        </p:txBody>
      </p:sp>
      <p:sp>
        <p:nvSpPr>
          <p:cNvPr id="168962" name="168961 Rectángulo"/>
          <p:cNvSpPr>
            <a:spLocks noRot="1" noChangeArrowheads="1" noTextEdit="1"/>
          </p:cNvSpPr>
          <p:nvPr>
            <p:ph type="sldImg"/>
          </p:nvPr>
        </p:nvSpPr>
        <p:spPr>
          <a:noFill/>
          <a:ln cap="flat">
            <a:headEnd type="none" w="med" len="med"/>
            <a:tailEnd type="none" w="med" len="med"/>
          </a:ln>
        </p:spPr>
      </p:sp>
      <p:sp>
        <p:nvSpPr>
          <p:cNvPr id="168963" name="16896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B566D727-6619-4BAC-9420-C72ED311A47C}" type="slidenum">
              <a:rPr lang="es-ES"/>
              <a:pPr/>
              <a:t>97</a:t>
            </a:fld>
            <a:endParaRPr lang="es-ES"/>
          </a:p>
        </p:txBody>
      </p:sp>
      <p:sp>
        <p:nvSpPr>
          <p:cNvPr id="169986" name="169985 Rectángulo"/>
          <p:cNvSpPr>
            <a:spLocks noRot="1" noChangeArrowheads="1" noTextEdit="1"/>
          </p:cNvSpPr>
          <p:nvPr>
            <p:ph type="sldImg"/>
          </p:nvPr>
        </p:nvSpPr>
        <p:spPr>
          <a:noFill/>
          <a:ln cap="flat">
            <a:headEnd type="none" w="med" len="med"/>
            <a:tailEnd type="none" w="med" len="med"/>
          </a:ln>
        </p:spPr>
      </p:sp>
      <p:sp>
        <p:nvSpPr>
          <p:cNvPr id="169987" name="16998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7F969F2E-FA31-4BCE-8A68-85BEFD94D990}" type="slidenum">
              <a:rPr lang="es-ES"/>
              <a:pPr/>
              <a:t>98</a:t>
            </a:fld>
            <a:endParaRPr lang="es-ES"/>
          </a:p>
        </p:txBody>
      </p:sp>
      <p:sp>
        <p:nvSpPr>
          <p:cNvPr id="171010" name="171009 Rectángulo"/>
          <p:cNvSpPr>
            <a:spLocks noRot="1" noChangeArrowheads="1" noTextEdit="1"/>
          </p:cNvSpPr>
          <p:nvPr>
            <p:ph type="sldImg"/>
          </p:nvPr>
        </p:nvSpPr>
        <p:spPr>
          <a:noFill/>
          <a:ln cap="flat">
            <a:headEnd type="none" w="med" len="med"/>
            <a:tailEnd type="none" w="med" len="med"/>
          </a:ln>
        </p:spPr>
      </p:sp>
      <p:sp>
        <p:nvSpPr>
          <p:cNvPr id="171011" name="17101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403185F-4B68-401D-9FF5-81C55C811B6B}" type="slidenum">
              <a:rPr lang="es-ES"/>
              <a:pPr/>
              <a:t>102</a:t>
            </a:fld>
            <a:endParaRPr lang="es-ES"/>
          </a:p>
        </p:txBody>
      </p:sp>
      <p:sp>
        <p:nvSpPr>
          <p:cNvPr id="172034" name="172033 Rectángulo"/>
          <p:cNvSpPr>
            <a:spLocks noRot="1" noChangeArrowheads="1" noTextEdit="1"/>
          </p:cNvSpPr>
          <p:nvPr>
            <p:ph type="sldImg"/>
          </p:nvPr>
        </p:nvSpPr>
        <p:spPr>
          <a:noFill/>
          <a:ln cap="flat">
            <a:headEnd type="none" w="med" len="med"/>
            <a:tailEnd type="none" w="med" len="med"/>
          </a:ln>
        </p:spPr>
      </p:sp>
      <p:sp>
        <p:nvSpPr>
          <p:cNvPr id="172035" name="17203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77A9E3AA-461B-4E93-BF69-043CE153EB66}" type="slidenum">
              <a:rPr lang="es-ES"/>
              <a:pPr/>
              <a:t>103</a:t>
            </a:fld>
            <a:endParaRPr lang="es-ES"/>
          </a:p>
        </p:txBody>
      </p:sp>
      <p:sp>
        <p:nvSpPr>
          <p:cNvPr id="173058" name="173057 Rectángulo"/>
          <p:cNvSpPr>
            <a:spLocks noRot="1" noChangeArrowheads="1" noTextEdit="1"/>
          </p:cNvSpPr>
          <p:nvPr>
            <p:ph type="sldImg"/>
          </p:nvPr>
        </p:nvSpPr>
        <p:spPr>
          <a:noFill/>
          <a:ln cap="flat">
            <a:headEnd type="none" w="med" len="med"/>
            <a:tailEnd type="none" w="med" len="med"/>
          </a:ln>
        </p:spPr>
      </p:sp>
      <p:sp>
        <p:nvSpPr>
          <p:cNvPr id="173059" name="17305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9479E9DD-CDC3-44BB-AA2B-38089E7BAB19}" type="slidenum">
              <a:rPr lang="es-ES"/>
              <a:pPr/>
              <a:t>104</a:t>
            </a:fld>
            <a:endParaRPr lang="es-ES"/>
          </a:p>
        </p:txBody>
      </p:sp>
      <p:sp>
        <p:nvSpPr>
          <p:cNvPr id="174082" name="174081 Rectángulo"/>
          <p:cNvSpPr>
            <a:spLocks noRot="1" noChangeArrowheads="1" noTextEdit="1"/>
          </p:cNvSpPr>
          <p:nvPr>
            <p:ph type="sldImg"/>
          </p:nvPr>
        </p:nvSpPr>
        <p:spPr>
          <a:noFill/>
          <a:ln cap="flat">
            <a:headEnd type="none" w="med" len="med"/>
            <a:tailEnd type="none" w="med" len="med"/>
          </a:ln>
        </p:spPr>
      </p:sp>
      <p:sp>
        <p:nvSpPr>
          <p:cNvPr id="174083" name="17408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785D6FC5-85D1-4398-99EE-269CEAB75636}" type="slidenum">
              <a:rPr lang="es-ES"/>
              <a:pPr/>
              <a:t>105</a:t>
            </a:fld>
            <a:endParaRPr lang="es-ES"/>
          </a:p>
        </p:txBody>
      </p:sp>
      <p:sp>
        <p:nvSpPr>
          <p:cNvPr id="175106" name="175105 Rectángulo"/>
          <p:cNvSpPr>
            <a:spLocks noRot="1" noChangeArrowheads="1" noTextEdit="1"/>
          </p:cNvSpPr>
          <p:nvPr>
            <p:ph type="sldImg"/>
          </p:nvPr>
        </p:nvSpPr>
        <p:spPr>
          <a:noFill/>
          <a:ln cap="flat">
            <a:headEnd type="none" w="med" len="med"/>
            <a:tailEnd type="none" w="med" len="med"/>
          </a:ln>
        </p:spPr>
      </p:sp>
      <p:sp>
        <p:nvSpPr>
          <p:cNvPr id="175107" name="17510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4C553674-D10D-42FE-9E75-6872C0911788}" type="slidenum">
              <a:rPr lang="es-ES"/>
              <a:pPr/>
              <a:t>107</a:t>
            </a:fld>
            <a:endParaRPr lang="es-ES"/>
          </a:p>
        </p:txBody>
      </p:sp>
      <p:sp>
        <p:nvSpPr>
          <p:cNvPr id="176130" name="176129 Rectángulo"/>
          <p:cNvSpPr>
            <a:spLocks noRot="1" noChangeArrowheads="1" noTextEdit="1"/>
          </p:cNvSpPr>
          <p:nvPr>
            <p:ph type="sldImg"/>
          </p:nvPr>
        </p:nvSpPr>
        <p:spPr>
          <a:noFill/>
          <a:ln cap="flat">
            <a:headEnd type="none" w="med" len="med"/>
            <a:tailEnd type="none" w="med" len="med"/>
          </a:ln>
        </p:spPr>
      </p:sp>
      <p:sp>
        <p:nvSpPr>
          <p:cNvPr id="176131" name="17613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C6B703D-51D2-4152-9471-9E7C3EFEFC38}" type="slidenum">
              <a:rPr lang="es-ES"/>
              <a:pPr/>
              <a:t>86</a:t>
            </a:fld>
            <a:endParaRPr lang="es-ES"/>
          </a:p>
        </p:txBody>
      </p:sp>
      <p:sp>
        <p:nvSpPr>
          <p:cNvPr id="158722" name="158721 Rectángulo"/>
          <p:cNvSpPr>
            <a:spLocks noRot="1" noChangeArrowheads="1" noTextEdit="1"/>
          </p:cNvSpPr>
          <p:nvPr>
            <p:ph type="sldImg"/>
          </p:nvPr>
        </p:nvSpPr>
        <p:spPr>
          <a:noFill/>
          <a:ln cap="flat">
            <a:headEnd type="none" w="med" len="med"/>
            <a:tailEnd type="none" w="med" len="med"/>
          </a:ln>
        </p:spPr>
      </p:sp>
      <p:sp>
        <p:nvSpPr>
          <p:cNvPr id="158723" name="15872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CDB1EBF6-23C2-4D1E-B9A0-EAC490CF4CA7}" type="slidenum">
              <a:rPr lang="es-ES"/>
              <a:pPr/>
              <a:t>108</a:t>
            </a:fld>
            <a:endParaRPr lang="es-ES"/>
          </a:p>
        </p:txBody>
      </p:sp>
      <p:sp>
        <p:nvSpPr>
          <p:cNvPr id="177154" name="177153 Rectángulo"/>
          <p:cNvSpPr>
            <a:spLocks noRot="1" noChangeArrowheads="1" noTextEdit="1"/>
          </p:cNvSpPr>
          <p:nvPr>
            <p:ph type="sldImg"/>
          </p:nvPr>
        </p:nvSpPr>
        <p:spPr>
          <a:noFill/>
          <a:ln cap="flat">
            <a:headEnd type="none" w="med" len="med"/>
            <a:tailEnd type="none" w="med" len="med"/>
          </a:ln>
        </p:spPr>
      </p:sp>
      <p:sp>
        <p:nvSpPr>
          <p:cNvPr id="177155" name="17715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00706A36-218C-450D-9EAD-20D6E7432879}" type="slidenum">
              <a:rPr lang="es-ES"/>
              <a:pPr/>
              <a:t>109</a:t>
            </a:fld>
            <a:endParaRPr lang="es-ES"/>
          </a:p>
        </p:txBody>
      </p:sp>
      <p:sp>
        <p:nvSpPr>
          <p:cNvPr id="178178" name="178177 Rectángulo"/>
          <p:cNvSpPr>
            <a:spLocks noRot="1" noChangeArrowheads="1" noTextEdit="1"/>
          </p:cNvSpPr>
          <p:nvPr>
            <p:ph type="sldImg"/>
          </p:nvPr>
        </p:nvSpPr>
        <p:spPr>
          <a:noFill/>
          <a:ln cap="flat">
            <a:headEnd type="none" w="med" len="med"/>
            <a:tailEnd type="none" w="med" len="med"/>
          </a:ln>
        </p:spPr>
      </p:sp>
      <p:sp>
        <p:nvSpPr>
          <p:cNvPr id="178179" name="17817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18FE80A-14C9-4061-9B24-006A8F5DC51E}" type="slidenum">
              <a:rPr lang="es-ES"/>
              <a:pPr/>
              <a:t>110</a:t>
            </a:fld>
            <a:endParaRPr lang="es-ES"/>
          </a:p>
        </p:txBody>
      </p:sp>
      <p:sp>
        <p:nvSpPr>
          <p:cNvPr id="179202" name="179201 Rectángulo"/>
          <p:cNvSpPr>
            <a:spLocks noRot="1" noChangeArrowheads="1" noTextEdit="1"/>
          </p:cNvSpPr>
          <p:nvPr>
            <p:ph type="sldImg"/>
          </p:nvPr>
        </p:nvSpPr>
        <p:spPr>
          <a:noFill/>
          <a:ln cap="flat">
            <a:headEnd type="none" w="med" len="med"/>
            <a:tailEnd type="none" w="med" len="med"/>
          </a:ln>
        </p:spPr>
      </p:sp>
      <p:sp>
        <p:nvSpPr>
          <p:cNvPr id="179203" name="17920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E645AF3C-AFCD-4396-B200-E1B3454DB6E2}" type="slidenum">
              <a:rPr lang="es-ES"/>
              <a:pPr/>
              <a:t>111</a:t>
            </a:fld>
            <a:endParaRPr lang="es-ES"/>
          </a:p>
        </p:txBody>
      </p:sp>
      <p:sp>
        <p:nvSpPr>
          <p:cNvPr id="180226" name="180225 Rectángulo"/>
          <p:cNvSpPr>
            <a:spLocks noRot="1" noChangeArrowheads="1" noTextEdit="1"/>
          </p:cNvSpPr>
          <p:nvPr>
            <p:ph type="sldImg"/>
          </p:nvPr>
        </p:nvSpPr>
        <p:spPr>
          <a:noFill/>
          <a:ln cap="flat">
            <a:headEnd type="none" w="med" len="med"/>
            <a:tailEnd type="none" w="med" len="med"/>
          </a:ln>
        </p:spPr>
      </p:sp>
      <p:sp>
        <p:nvSpPr>
          <p:cNvPr id="180227" name="18022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90F51427-014A-4894-A7F2-2CED1ECB5A44}" type="slidenum">
              <a:rPr lang="es-ES"/>
              <a:pPr/>
              <a:t>112</a:t>
            </a:fld>
            <a:endParaRPr lang="es-ES"/>
          </a:p>
        </p:txBody>
      </p:sp>
      <p:sp>
        <p:nvSpPr>
          <p:cNvPr id="181250" name="181249 Rectángulo"/>
          <p:cNvSpPr>
            <a:spLocks noRot="1" noChangeArrowheads="1" noTextEdit="1"/>
          </p:cNvSpPr>
          <p:nvPr>
            <p:ph type="sldImg"/>
          </p:nvPr>
        </p:nvSpPr>
        <p:spPr>
          <a:noFill/>
          <a:ln cap="flat">
            <a:headEnd type="none" w="med" len="med"/>
            <a:tailEnd type="none" w="med" len="med"/>
          </a:ln>
        </p:spPr>
      </p:sp>
      <p:sp>
        <p:nvSpPr>
          <p:cNvPr id="181251" name="18125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C717FC3-629F-4833-8E07-4F3AC39FFA75}" type="slidenum">
              <a:rPr lang="es-ES"/>
              <a:pPr/>
              <a:t>113</a:t>
            </a:fld>
            <a:endParaRPr lang="es-ES"/>
          </a:p>
        </p:txBody>
      </p:sp>
      <p:sp>
        <p:nvSpPr>
          <p:cNvPr id="182274" name="182273 Rectángulo"/>
          <p:cNvSpPr>
            <a:spLocks noRot="1" noChangeArrowheads="1" noTextEdit="1"/>
          </p:cNvSpPr>
          <p:nvPr>
            <p:ph type="sldImg"/>
          </p:nvPr>
        </p:nvSpPr>
        <p:spPr>
          <a:noFill/>
          <a:ln cap="flat">
            <a:headEnd type="none" w="med" len="med"/>
            <a:tailEnd type="none" w="med" len="med"/>
          </a:ln>
        </p:spPr>
      </p:sp>
      <p:sp>
        <p:nvSpPr>
          <p:cNvPr id="182275" name="18227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01C667FA-B143-4AEC-8A96-F15B8E3010C9}" type="slidenum">
              <a:rPr lang="es-ES"/>
              <a:pPr/>
              <a:t>114</a:t>
            </a:fld>
            <a:endParaRPr lang="es-ES"/>
          </a:p>
        </p:txBody>
      </p:sp>
      <p:sp>
        <p:nvSpPr>
          <p:cNvPr id="183298" name="183297 Rectángulo"/>
          <p:cNvSpPr>
            <a:spLocks noRot="1" noChangeArrowheads="1" noTextEdit="1"/>
          </p:cNvSpPr>
          <p:nvPr>
            <p:ph type="sldImg"/>
          </p:nvPr>
        </p:nvSpPr>
        <p:spPr>
          <a:noFill/>
          <a:ln cap="flat">
            <a:headEnd type="none" w="med" len="med"/>
            <a:tailEnd type="none" w="med" len="med"/>
          </a:ln>
        </p:spPr>
      </p:sp>
      <p:sp>
        <p:nvSpPr>
          <p:cNvPr id="183299" name="18329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B12F717B-6749-4E0E-9085-EC76D0B03BFD}" type="slidenum">
              <a:rPr lang="es-ES"/>
              <a:pPr/>
              <a:t>115</a:t>
            </a:fld>
            <a:endParaRPr lang="es-ES"/>
          </a:p>
        </p:txBody>
      </p:sp>
      <p:sp>
        <p:nvSpPr>
          <p:cNvPr id="184322" name="184321 Rectángulo"/>
          <p:cNvSpPr>
            <a:spLocks noRot="1" noChangeArrowheads="1" noTextEdit="1"/>
          </p:cNvSpPr>
          <p:nvPr>
            <p:ph type="sldImg"/>
          </p:nvPr>
        </p:nvSpPr>
        <p:spPr>
          <a:noFill/>
          <a:ln cap="flat">
            <a:headEnd type="none" w="med" len="med"/>
            <a:tailEnd type="none" w="med" len="med"/>
          </a:ln>
        </p:spPr>
      </p:sp>
      <p:sp>
        <p:nvSpPr>
          <p:cNvPr id="184323" name="18432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F2B9997-DC15-4ED1-AAD8-892F67EAE15F}" type="slidenum">
              <a:rPr lang="es-ES"/>
              <a:pPr/>
              <a:t>116</a:t>
            </a:fld>
            <a:endParaRPr lang="es-ES"/>
          </a:p>
        </p:txBody>
      </p:sp>
      <p:sp>
        <p:nvSpPr>
          <p:cNvPr id="185346" name="185345 Rectángulo"/>
          <p:cNvSpPr>
            <a:spLocks noRot="1" noChangeArrowheads="1" noTextEdit="1"/>
          </p:cNvSpPr>
          <p:nvPr>
            <p:ph type="sldImg"/>
          </p:nvPr>
        </p:nvSpPr>
        <p:spPr>
          <a:noFill/>
          <a:ln cap="flat">
            <a:headEnd type="none" w="med" len="med"/>
            <a:tailEnd type="none" w="med" len="med"/>
          </a:ln>
        </p:spPr>
      </p:sp>
      <p:sp>
        <p:nvSpPr>
          <p:cNvPr id="185347" name="18534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CA2FE91-9FA0-4934-8EB7-0E166C242A79}" type="slidenum">
              <a:rPr lang="es-ES"/>
              <a:pPr/>
              <a:t>117</a:t>
            </a:fld>
            <a:endParaRPr lang="es-ES"/>
          </a:p>
        </p:txBody>
      </p:sp>
      <p:sp>
        <p:nvSpPr>
          <p:cNvPr id="186370" name="186369 Rectángulo"/>
          <p:cNvSpPr>
            <a:spLocks noRot="1" noChangeArrowheads="1" noTextEdit="1"/>
          </p:cNvSpPr>
          <p:nvPr>
            <p:ph type="sldImg"/>
          </p:nvPr>
        </p:nvSpPr>
        <p:spPr>
          <a:noFill/>
          <a:ln cap="flat">
            <a:headEnd type="none" w="med" len="med"/>
            <a:tailEnd type="none" w="med" len="med"/>
          </a:ln>
        </p:spPr>
      </p:sp>
      <p:sp>
        <p:nvSpPr>
          <p:cNvPr id="186371" name="18637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F4D5656D-14BD-40FC-87B9-91E42A0F9668}" type="slidenum">
              <a:rPr lang="es-ES"/>
              <a:pPr/>
              <a:t>87</a:t>
            </a:fld>
            <a:endParaRPr lang="es-ES"/>
          </a:p>
        </p:txBody>
      </p:sp>
      <p:sp>
        <p:nvSpPr>
          <p:cNvPr id="159746" name="159745 Rectángulo"/>
          <p:cNvSpPr>
            <a:spLocks noRot="1" noChangeArrowheads="1" noTextEdit="1"/>
          </p:cNvSpPr>
          <p:nvPr>
            <p:ph type="sldImg"/>
          </p:nvPr>
        </p:nvSpPr>
        <p:spPr>
          <a:noFill/>
          <a:ln cap="flat">
            <a:headEnd type="none" w="med" len="med"/>
            <a:tailEnd type="none" w="med" len="med"/>
          </a:ln>
        </p:spPr>
      </p:sp>
      <p:sp>
        <p:nvSpPr>
          <p:cNvPr id="159747" name="15974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A191597B-5C2B-4FF6-8553-521A2CDCF580}" type="slidenum">
              <a:rPr lang="es-ES"/>
              <a:pPr/>
              <a:t>118</a:t>
            </a:fld>
            <a:endParaRPr lang="es-ES"/>
          </a:p>
        </p:txBody>
      </p:sp>
      <p:sp>
        <p:nvSpPr>
          <p:cNvPr id="187394" name="187393 Rectángulo"/>
          <p:cNvSpPr>
            <a:spLocks noRot="1" noChangeArrowheads="1" noTextEdit="1"/>
          </p:cNvSpPr>
          <p:nvPr>
            <p:ph type="sldImg"/>
          </p:nvPr>
        </p:nvSpPr>
        <p:spPr>
          <a:noFill/>
          <a:ln cap="flat">
            <a:headEnd type="none" w="med" len="med"/>
            <a:tailEnd type="none" w="med" len="med"/>
          </a:ln>
        </p:spPr>
      </p:sp>
      <p:sp>
        <p:nvSpPr>
          <p:cNvPr id="187395" name="18739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BA80BA29-01B0-420E-82B8-BC5FB23B401E}" type="slidenum">
              <a:rPr lang="es-ES"/>
              <a:pPr/>
              <a:t>119</a:t>
            </a:fld>
            <a:endParaRPr lang="es-ES"/>
          </a:p>
        </p:txBody>
      </p:sp>
      <p:sp>
        <p:nvSpPr>
          <p:cNvPr id="188418" name="188417 Rectángulo"/>
          <p:cNvSpPr>
            <a:spLocks noRot="1" noChangeArrowheads="1" noTextEdit="1"/>
          </p:cNvSpPr>
          <p:nvPr>
            <p:ph type="sldImg"/>
          </p:nvPr>
        </p:nvSpPr>
        <p:spPr>
          <a:noFill/>
          <a:ln cap="flat">
            <a:headEnd type="none" w="med" len="med"/>
            <a:tailEnd type="none" w="med" len="med"/>
          </a:ln>
        </p:spPr>
      </p:sp>
      <p:sp>
        <p:nvSpPr>
          <p:cNvPr id="188419" name="18841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F01CAC75-118D-4E26-8D96-B2384700E3B4}" type="slidenum">
              <a:rPr lang="es-ES"/>
              <a:pPr/>
              <a:t>121</a:t>
            </a:fld>
            <a:endParaRPr lang="es-ES"/>
          </a:p>
        </p:txBody>
      </p:sp>
      <p:sp>
        <p:nvSpPr>
          <p:cNvPr id="189442" name="189441 Rectángulo"/>
          <p:cNvSpPr>
            <a:spLocks noRot="1" noChangeArrowheads="1" noTextEdit="1"/>
          </p:cNvSpPr>
          <p:nvPr>
            <p:ph type="sldImg"/>
          </p:nvPr>
        </p:nvSpPr>
        <p:spPr>
          <a:noFill/>
          <a:ln cap="flat">
            <a:headEnd type="none" w="med" len="med"/>
            <a:tailEnd type="none" w="med" len="med"/>
          </a:ln>
        </p:spPr>
      </p:sp>
      <p:sp>
        <p:nvSpPr>
          <p:cNvPr id="189443" name="18944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DBB24BE-A17E-4C8F-A8E0-C9011E084E34}" type="slidenum">
              <a:rPr lang="es-ES"/>
              <a:pPr/>
              <a:t>122</a:t>
            </a:fld>
            <a:endParaRPr lang="es-ES"/>
          </a:p>
        </p:txBody>
      </p:sp>
      <p:sp>
        <p:nvSpPr>
          <p:cNvPr id="190466" name="190465 Rectángulo"/>
          <p:cNvSpPr>
            <a:spLocks noRot="1" noChangeArrowheads="1" noTextEdit="1"/>
          </p:cNvSpPr>
          <p:nvPr>
            <p:ph type="sldImg"/>
          </p:nvPr>
        </p:nvSpPr>
        <p:spPr>
          <a:noFill/>
          <a:ln cap="flat">
            <a:headEnd type="none" w="med" len="med"/>
            <a:tailEnd type="none" w="med" len="med"/>
          </a:ln>
        </p:spPr>
      </p:sp>
      <p:sp>
        <p:nvSpPr>
          <p:cNvPr id="190467" name="19046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42CC8F69-8C36-44CE-BEE8-E20E6F656D58}" type="slidenum">
              <a:rPr lang="es-ES"/>
              <a:pPr/>
              <a:t>123</a:t>
            </a:fld>
            <a:endParaRPr lang="es-ES"/>
          </a:p>
        </p:txBody>
      </p:sp>
      <p:sp>
        <p:nvSpPr>
          <p:cNvPr id="191490" name="191489 Rectángulo"/>
          <p:cNvSpPr>
            <a:spLocks noRot="1" noChangeArrowheads="1" noTextEdit="1"/>
          </p:cNvSpPr>
          <p:nvPr>
            <p:ph type="sldImg"/>
          </p:nvPr>
        </p:nvSpPr>
        <p:spPr>
          <a:noFill/>
          <a:ln cap="flat">
            <a:headEnd type="none" w="med" len="med"/>
            <a:tailEnd type="none" w="med" len="med"/>
          </a:ln>
        </p:spPr>
      </p:sp>
      <p:sp>
        <p:nvSpPr>
          <p:cNvPr id="191491" name="19149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091DCB0B-4DB8-4E97-9C48-3603EB2E7589}" type="slidenum">
              <a:rPr lang="es-ES"/>
              <a:pPr/>
              <a:t>124</a:t>
            </a:fld>
            <a:endParaRPr lang="es-ES"/>
          </a:p>
        </p:txBody>
      </p:sp>
      <p:sp>
        <p:nvSpPr>
          <p:cNvPr id="192514" name="192513 Rectángulo"/>
          <p:cNvSpPr>
            <a:spLocks noRot="1" noChangeArrowheads="1" noTextEdit="1"/>
          </p:cNvSpPr>
          <p:nvPr>
            <p:ph type="sldImg"/>
          </p:nvPr>
        </p:nvSpPr>
        <p:spPr>
          <a:noFill/>
          <a:ln cap="flat">
            <a:headEnd type="none" w="med" len="med"/>
            <a:tailEnd type="none" w="med" len="med"/>
          </a:ln>
        </p:spPr>
      </p:sp>
      <p:sp>
        <p:nvSpPr>
          <p:cNvPr id="192515" name="19251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8CC780B-AD49-4BD8-8BC6-CE4C8AE9BF67}" type="slidenum">
              <a:rPr lang="es-ES"/>
              <a:pPr/>
              <a:t>125</a:t>
            </a:fld>
            <a:endParaRPr lang="es-ES"/>
          </a:p>
        </p:txBody>
      </p:sp>
      <p:sp>
        <p:nvSpPr>
          <p:cNvPr id="193538" name="193537 Rectángulo"/>
          <p:cNvSpPr>
            <a:spLocks noRot="1" noChangeArrowheads="1" noTextEdit="1"/>
          </p:cNvSpPr>
          <p:nvPr>
            <p:ph type="sldImg"/>
          </p:nvPr>
        </p:nvSpPr>
        <p:spPr>
          <a:noFill/>
          <a:ln cap="flat">
            <a:headEnd type="none" w="med" len="med"/>
            <a:tailEnd type="none" w="med" len="med"/>
          </a:ln>
        </p:spPr>
      </p:sp>
      <p:sp>
        <p:nvSpPr>
          <p:cNvPr id="193539" name="19353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6868DCF-5A67-4762-9CC4-B70508AA339F}" type="slidenum">
              <a:rPr lang="es-ES"/>
              <a:pPr/>
              <a:t>126</a:t>
            </a:fld>
            <a:endParaRPr lang="es-ES"/>
          </a:p>
        </p:txBody>
      </p:sp>
      <p:sp>
        <p:nvSpPr>
          <p:cNvPr id="194562" name="194561 Rectángulo"/>
          <p:cNvSpPr>
            <a:spLocks noRot="1" noChangeArrowheads="1" noTextEdit="1"/>
          </p:cNvSpPr>
          <p:nvPr>
            <p:ph type="sldImg"/>
          </p:nvPr>
        </p:nvSpPr>
        <p:spPr>
          <a:noFill/>
          <a:ln cap="flat">
            <a:headEnd type="none" w="med" len="med"/>
            <a:tailEnd type="none" w="med" len="med"/>
          </a:ln>
        </p:spPr>
      </p:sp>
      <p:sp>
        <p:nvSpPr>
          <p:cNvPr id="194563" name="19456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C24CA5CF-91F8-4131-9567-4E0AEEF10646}" type="slidenum">
              <a:rPr lang="es-ES"/>
              <a:pPr/>
              <a:t>127</a:t>
            </a:fld>
            <a:endParaRPr lang="es-ES"/>
          </a:p>
        </p:txBody>
      </p:sp>
      <p:sp>
        <p:nvSpPr>
          <p:cNvPr id="195586" name="195585 Rectángulo"/>
          <p:cNvSpPr>
            <a:spLocks noRot="1" noChangeArrowheads="1" noTextEdit="1"/>
          </p:cNvSpPr>
          <p:nvPr>
            <p:ph type="sldImg"/>
          </p:nvPr>
        </p:nvSpPr>
        <p:spPr>
          <a:noFill/>
          <a:ln cap="flat">
            <a:headEnd type="none" w="med" len="med"/>
            <a:tailEnd type="none" w="med" len="med"/>
          </a:ln>
        </p:spPr>
      </p:sp>
      <p:sp>
        <p:nvSpPr>
          <p:cNvPr id="195587" name="19558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0C31B6C8-4738-4554-87B9-C10C5EA54BC9}" type="slidenum">
              <a:rPr lang="es-ES"/>
              <a:pPr/>
              <a:t>129</a:t>
            </a:fld>
            <a:endParaRPr lang="es-ES"/>
          </a:p>
        </p:txBody>
      </p:sp>
      <p:sp>
        <p:nvSpPr>
          <p:cNvPr id="196610" name="196609 Rectángulo"/>
          <p:cNvSpPr>
            <a:spLocks noRot="1" noChangeArrowheads="1" noTextEdit="1"/>
          </p:cNvSpPr>
          <p:nvPr>
            <p:ph type="sldImg"/>
          </p:nvPr>
        </p:nvSpPr>
        <p:spPr>
          <a:noFill/>
          <a:ln cap="flat">
            <a:headEnd type="none" w="med" len="med"/>
            <a:tailEnd type="none" w="med" len="med"/>
          </a:ln>
        </p:spPr>
      </p:sp>
      <p:sp>
        <p:nvSpPr>
          <p:cNvPr id="196611" name="19661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D867C01-458C-485D-9CEF-1BCF7390015E}" type="slidenum">
              <a:rPr lang="es-ES"/>
              <a:pPr/>
              <a:t>88</a:t>
            </a:fld>
            <a:endParaRPr lang="es-ES"/>
          </a:p>
        </p:txBody>
      </p:sp>
      <p:sp>
        <p:nvSpPr>
          <p:cNvPr id="160770" name="160769 Rectángulo"/>
          <p:cNvSpPr>
            <a:spLocks noRot="1" noChangeArrowheads="1" noTextEdit="1"/>
          </p:cNvSpPr>
          <p:nvPr>
            <p:ph type="sldImg"/>
          </p:nvPr>
        </p:nvSpPr>
        <p:spPr>
          <a:noFill/>
          <a:ln cap="flat">
            <a:headEnd type="none" w="med" len="med"/>
            <a:tailEnd type="none" w="med" len="med"/>
          </a:ln>
        </p:spPr>
      </p:sp>
      <p:sp>
        <p:nvSpPr>
          <p:cNvPr id="160771" name="16077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B5816103-089E-4591-965E-052FD0E35572}" type="slidenum">
              <a:rPr lang="es-ES"/>
              <a:pPr/>
              <a:t>130</a:t>
            </a:fld>
            <a:endParaRPr lang="es-ES"/>
          </a:p>
        </p:txBody>
      </p:sp>
      <p:sp>
        <p:nvSpPr>
          <p:cNvPr id="197634" name="197633 Rectángulo"/>
          <p:cNvSpPr>
            <a:spLocks noRot="1" noChangeArrowheads="1" noTextEdit="1"/>
          </p:cNvSpPr>
          <p:nvPr>
            <p:ph type="sldImg"/>
          </p:nvPr>
        </p:nvSpPr>
        <p:spPr>
          <a:noFill/>
          <a:ln cap="flat">
            <a:headEnd type="none" w="med" len="med"/>
            <a:tailEnd type="none" w="med" len="med"/>
          </a:ln>
        </p:spPr>
      </p:sp>
      <p:sp>
        <p:nvSpPr>
          <p:cNvPr id="197635" name="19763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6D9FD997-1378-4496-984B-6C1344DA9249}" type="slidenum">
              <a:rPr lang="es-ES"/>
              <a:pPr/>
              <a:t>131</a:t>
            </a:fld>
            <a:endParaRPr lang="es-ES"/>
          </a:p>
        </p:txBody>
      </p:sp>
      <p:sp>
        <p:nvSpPr>
          <p:cNvPr id="198658" name="198657 Rectángulo"/>
          <p:cNvSpPr>
            <a:spLocks noRot="1" noChangeArrowheads="1" noTextEdit="1"/>
          </p:cNvSpPr>
          <p:nvPr>
            <p:ph type="sldImg"/>
          </p:nvPr>
        </p:nvSpPr>
        <p:spPr>
          <a:noFill/>
          <a:ln cap="flat">
            <a:headEnd type="none" w="med" len="med"/>
            <a:tailEnd type="none" w="med" len="med"/>
          </a:ln>
        </p:spPr>
      </p:sp>
      <p:sp>
        <p:nvSpPr>
          <p:cNvPr id="198659" name="19865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FDD77FF0-F576-449A-A915-B55DA38EB808}" type="slidenum">
              <a:rPr lang="es-ES"/>
              <a:pPr/>
              <a:t>132</a:t>
            </a:fld>
            <a:endParaRPr lang="es-ES"/>
          </a:p>
        </p:txBody>
      </p:sp>
      <p:sp>
        <p:nvSpPr>
          <p:cNvPr id="199682" name="199681 Rectángulo"/>
          <p:cNvSpPr>
            <a:spLocks noRot="1" noChangeArrowheads="1" noTextEdit="1"/>
          </p:cNvSpPr>
          <p:nvPr>
            <p:ph type="sldImg"/>
          </p:nvPr>
        </p:nvSpPr>
        <p:spPr>
          <a:noFill/>
          <a:ln cap="flat">
            <a:headEnd type="none" w="med" len="med"/>
            <a:tailEnd type="none" w="med" len="med"/>
          </a:ln>
        </p:spPr>
      </p:sp>
      <p:sp>
        <p:nvSpPr>
          <p:cNvPr id="199683" name="19968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DA6FFD1F-7160-4C3F-87B5-03FE7E982B38}" type="slidenum">
              <a:rPr lang="es-ES"/>
              <a:pPr/>
              <a:t>133</a:t>
            </a:fld>
            <a:endParaRPr lang="es-ES"/>
          </a:p>
        </p:txBody>
      </p:sp>
      <p:sp>
        <p:nvSpPr>
          <p:cNvPr id="200706" name="200705 Rectángulo"/>
          <p:cNvSpPr>
            <a:spLocks noRot="1" noChangeArrowheads="1" noTextEdit="1"/>
          </p:cNvSpPr>
          <p:nvPr>
            <p:ph type="sldImg"/>
          </p:nvPr>
        </p:nvSpPr>
        <p:spPr>
          <a:noFill/>
          <a:ln cap="flat">
            <a:headEnd type="none" w="med" len="med"/>
            <a:tailEnd type="none" w="med" len="med"/>
          </a:ln>
        </p:spPr>
      </p:sp>
      <p:sp>
        <p:nvSpPr>
          <p:cNvPr id="200707" name="20070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9780657A-5601-4B0A-B1F2-088457B73424}" type="slidenum">
              <a:rPr lang="es-ES"/>
              <a:pPr/>
              <a:t>134</a:t>
            </a:fld>
            <a:endParaRPr lang="es-ES"/>
          </a:p>
        </p:txBody>
      </p:sp>
      <p:sp>
        <p:nvSpPr>
          <p:cNvPr id="201730" name="201729 Rectángulo"/>
          <p:cNvSpPr>
            <a:spLocks noRot="1" noChangeArrowheads="1" noTextEdit="1"/>
          </p:cNvSpPr>
          <p:nvPr>
            <p:ph type="sldImg"/>
          </p:nvPr>
        </p:nvSpPr>
        <p:spPr>
          <a:noFill/>
          <a:ln cap="flat">
            <a:headEnd type="none" w="med" len="med"/>
            <a:tailEnd type="none" w="med" len="med"/>
          </a:ln>
        </p:spPr>
      </p:sp>
      <p:sp>
        <p:nvSpPr>
          <p:cNvPr id="201731" name="20173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CA08285-71AD-451B-9516-F884995D2E3C}" type="slidenum">
              <a:rPr lang="es-ES"/>
              <a:pPr/>
              <a:t>135</a:t>
            </a:fld>
            <a:endParaRPr lang="es-ES"/>
          </a:p>
        </p:txBody>
      </p:sp>
      <p:sp>
        <p:nvSpPr>
          <p:cNvPr id="202754" name="202753 Rectángulo"/>
          <p:cNvSpPr>
            <a:spLocks noRot="1" noChangeArrowheads="1" noTextEdit="1"/>
          </p:cNvSpPr>
          <p:nvPr>
            <p:ph type="sldImg"/>
          </p:nvPr>
        </p:nvSpPr>
        <p:spPr>
          <a:noFill/>
          <a:ln cap="flat">
            <a:headEnd type="none" w="med" len="med"/>
            <a:tailEnd type="none" w="med" len="med"/>
          </a:ln>
        </p:spPr>
      </p:sp>
      <p:sp>
        <p:nvSpPr>
          <p:cNvPr id="202755" name="20275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20EA5EA0-520A-4901-AAF7-715FE882840F}" type="slidenum">
              <a:rPr lang="es-ES"/>
              <a:pPr/>
              <a:t>136</a:t>
            </a:fld>
            <a:endParaRPr lang="es-ES"/>
          </a:p>
        </p:txBody>
      </p:sp>
      <p:sp>
        <p:nvSpPr>
          <p:cNvPr id="203778" name="203777 Rectángulo"/>
          <p:cNvSpPr>
            <a:spLocks noRot="1" noChangeArrowheads="1" noTextEdit="1"/>
          </p:cNvSpPr>
          <p:nvPr>
            <p:ph type="sldImg"/>
          </p:nvPr>
        </p:nvSpPr>
        <p:spPr>
          <a:noFill/>
          <a:ln cap="flat">
            <a:headEnd type="none" w="med" len="med"/>
            <a:tailEnd type="none" w="med" len="med"/>
          </a:ln>
        </p:spPr>
      </p:sp>
      <p:sp>
        <p:nvSpPr>
          <p:cNvPr id="203779" name="20377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E88B639A-3534-4B2D-A3E5-292ED53DAB47}" type="slidenum">
              <a:rPr lang="es-ES"/>
              <a:pPr/>
              <a:t>137</a:t>
            </a:fld>
            <a:endParaRPr lang="es-ES"/>
          </a:p>
        </p:txBody>
      </p:sp>
      <p:sp>
        <p:nvSpPr>
          <p:cNvPr id="204802" name="204801 Rectángulo"/>
          <p:cNvSpPr>
            <a:spLocks noRot="1" noChangeArrowheads="1" noTextEdit="1"/>
          </p:cNvSpPr>
          <p:nvPr>
            <p:ph type="sldImg"/>
          </p:nvPr>
        </p:nvSpPr>
        <p:spPr>
          <a:noFill/>
          <a:ln cap="flat">
            <a:headEnd type="none" w="med" len="med"/>
            <a:tailEnd type="none" w="med" len="med"/>
          </a:ln>
        </p:spPr>
      </p:sp>
      <p:sp>
        <p:nvSpPr>
          <p:cNvPr id="204803" name="20480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EC5F2277-8C4D-4871-8FE0-450DD969712E}" type="slidenum">
              <a:rPr lang="es-ES"/>
              <a:pPr/>
              <a:t>138</a:t>
            </a:fld>
            <a:endParaRPr lang="es-ES"/>
          </a:p>
        </p:txBody>
      </p:sp>
      <p:sp>
        <p:nvSpPr>
          <p:cNvPr id="205826" name="205825 Rectángulo"/>
          <p:cNvSpPr>
            <a:spLocks noRot="1" noChangeArrowheads="1" noTextEdit="1"/>
          </p:cNvSpPr>
          <p:nvPr>
            <p:ph type="sldImg"/>
          </p:nvPr>
        </p:nvSpPr>
        <p:spPr>
          <a:noFill/>
          <a:ln cap="flat">
            <a:headEnd type="none" w="med" len="med"/>
            <a:tailEnd type="none" w="med" len="med"/>
          </a:ln>
        </p:spPr>
      </p:sp>
      <p:sp>
        <p:nvSpPr>
          <p:cNvPr id="205827" name="20582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ED196277-AC22-420B-B03C-2E5C5908D379}" type="slidenum">
              <a:rPr lang="es-ES"/>
              <a:pPr/>
              <a:t>139</a:t>
            </a:fld>
            <a:endParaRPr lang="es-ES"/>
          </a:p>
        </p:txBody>
      </p:sp>
      <p:sp>
        <p:nvSpPr>
          <p:cNvPr id="206850" name="206849 Rectángulo"/>
          <p:cNvSpPr>
            <a:spLocks noRot="1" noChangeArrowheads="1" noTextEdit="1"/>
          </p:cNvSpPr>
          <p:nvPr>
            <p:ph type="sldImg"/>
          </p:nvPr>
        </p:nvSpPr>
        <p:spPr>
          <a:noFill/>
          <a:ln cap="flat">
            <a:headEnd type="none" w="med" len="med"/>
            <a:tailEnd type="none" w="med" len="med"/>
          </a:ln>
        </p:spPr>
      </p:sp>
      <p:sp>
        <p:nvSpPr>
          <p:cNvPr id="206851" name="20685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F058281E-201D-475B-ABD2-788F0FA068A0}" type="slidenum">
              <a:rPr lang="es-ES"/>
              <a:pPr/>
              <a:t>89</a:t>
            </a:fld>
            <a:endParaRPr lang="es-ES"/>
          </a:p>
        </p:txBody>
      </p:sp>
      <p:sp>
        <p:nvSpPr>
          <p:cNvPr id="161794" name="161793 Rectángulo"/>
          <p:cNvSpPr>
            <a:spLocks noRot="1" noChangeArrowheads="1" noTextEdit="1"/>
          </p:cNvSpPr>
          <p:nvPr>
            <p:ph type="sldImg"/>
          </p:nvPr>
        </p:nvSpPr>
        <p:spPr>
          <a:noFill/>
          <a:ln cap="flat">
            <a:headEnd type="none" w="med" len="med"/>
            <a:tailEnd type="none" w="med" len="med"/>
          </a:ln>
        </p:spPr>
      </p:sp>
      <p:sp>
        <p:nvSpPr>
          <p:cNvPr id="161795" name="16179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68852F9-7D2A-46B1-B9FD-5FD525B79467}" type="slidenum">
              <a:rPr lang="es-ES"/>
              <a:pPr/>
              <a:t>140</a:t>
            </a:fld>
            <a:endParaRPr lang="es-ES"/>
          </a:p>
        </p:txBody>
      </p:sp>
      <p:sp>
        <p:nvSpPr>
          <p:cNvPr id="207874" name="207873 Rectángulo"/>
          <p:cNvSpPr>
            <a:spLocks noRot="1" noChangeArrowheads="1" noTextEdit="1"/>
          </p:cNvSpPr>
          <p:nvPr>
            <p:ph type="sldImg"/>
          </p:nvPr>
        </p:nvSpPr>
        <p:spPr>
          <a:noFill/>
          <a:ln cap="flat">
            <a:headEnd type="none" w="med" len="med"/>
            <a:tailEnd type="none" w="med" len="med"/>
          </a:ln>
        </p:spPr>
      </p:sp>
      <p:sp>
        <p:nvSpPr>
          <p:cNvPr id="207875" name="20787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5DD091BE-65CA-4888-A2D5-B9347AA7515D}" type="slidenum">
              <a:rPr lang="es-ES"/>
              <a:pPr/>
              <a:t>142</a:t>
            </a:fld>
            <a:endParaRPr lang="es-ES"/>
          </a:p>
        </p:txBody>
      </p:sp>
      <p:sp>
        <p:nvSpPr>
          <p:cNvPr id="208898" name="208897 Rectángulo"/>
          <p:cNvSpPr>
            <a:spLocks noRot="1" noChangeArrowheads="1" noTextEdit="1"/>
          </p:cNvSpPr>
          <p:nvPr>
            <p:ph type="sldImg"/>
          </p:nvPr>
        </p:nvSpPr>
        <p:spPr>
          <a:noFill/>
          <a:ln cap="flat">
            <a:headEnd type="none" w="med" len="med"/>
            <a:tailEnd type="none" w="med" len="med"/>
          </a:ln>
        </p:spPr>
      </p:sp>
      <p:sp>
        <p:nvSpPr>
          <p:cNvPr id="208899" name="20889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541247FF-FF5C-4521-9115-B347BC005E02}" type="slidenum">
              <a:rPr lang="es-ES"/>
              <a:pPr/>
              <a:t>143</a:t>
            </a:fld>
            <a:endParaRPr lang="es-ES"/>
          </a:p>
        </p:txBody>
      </p:sp>
      <p:sp>
        <p:nvSpPr>
          <p:cNvPr id="209922" name="209921 Rectángulo"/>
          <p:cNvSpPr>
            <a:spLocks noRot="1" noChangeArrowheads="1" noTextEdit="1"/>
          </p:cNvSpPr>
          <p:nvPr>
            <p:ph type="sldImg"/>
          </p:nvPr>
        </p:nvSpPr>
        <p:spPr>
          <a:noFill/>
          <a:ln cap="flat">
            <a:headEnd type="none" w="med" len="med"/>
            <a:tailEnd type="none" w="med" len="med"/>
          </a:ln>
        </p:spPr>
      </p:sp>
      <p:sp>
        <p:nvSpPr>
          <p:cNvPr id="209923" name="20992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3B44134B-BD8C-4BDF-A07E-A6578797144C}" type="slidenum">
              <a:rPr lang="es-ES"/>
              <a:pPr/>
              <a:t>144</a:t>
            </a:fld>
            <a:endParaRPr lang="es-ES"/>
          </a:p>
        </p:txBody>
      </p:sp>
      <p:sp>
        <p:nvSpPr>
          <p:cNvPr id="210946" name="210945 Rectángulo"/>
          <p:cNvSpPr>
            <a:spLocks noRot="1" noChangeArrowheads="1" noTextEdit="1"/>
          </p:cNvSpPr>
          <p:nvPr>
            <p:ph type="sldImg"/>
          </p:nvPr>
        </p:nvSpPr>
        <p:spPr>
          <a:noFill/>
          <a:ln cap="flat">
            <a:headEnd type="none" w="med" len="med"/>
            <a:tailEnd type="none" w="med" len="med"/>
          </a:ln>
        </p:spPr>
      </p:sp>
      <p:sp>
        <p:nvSpPr>
          <p:cNvPr id="210947" name="21094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37EFDD94-CEE7-415B-ABE9-DA34071E9A05}" type="slidenum">
              <a:rPr lang="es-ES"/>
              <a:pPr/>
              <a:t>145</a:t>
            </a:fld>
            <a:endParaRPr lang="es-ES"/>
          </a:p>
        </p:txBody>
      </p:sp>
      <p:sp>
        <p:nvSpPr>
          <p:cNvPr id="211970" name="211969 Rectángulo"/>
          <p:cNvSpPr>
            <a:spLocks noRot="1" noChangeArrowheads="1" noTextEdit="1"/>
          </p:cNvSpPr>
          <p:nvPr>
            <p:ph type="sldImg"/>
          </p:nvPr>
        </p:nvSpPr>
        <p:spPr>
          <a:noFill/>
          <a:ln cap="flat">
            <a:headEnd type="none" w="med" len="med"/>
            <a:tailEnd type="none" w="med" len="med"/>
          </a:ln>
        </p:spPr>
      </p:sp>
      <p:sp>
        <p:nvSpPr>
          <p:cNvPr id="211971" name="21197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66F65E15-DFDF-46AD-885D-50FD982A7DA0}" type="slidenum">
              <a:rPr lang="es-ES"/>
              <a:pPr/>
              <a:t>146</a:t>
            </a:fld>
            <a:endParaRPr lang="es-ES"/>
          </a:p>
        </p:txBody>
      </p:sp>
      <p:sp>
        <p:nvSpPr>
          <p:cNvPr id="212994" name="212993 Rectángulo"/>
          <p:cNvSpPr>
            <a:spLocks noRot="1" noChangeArrowheads="1" noTextEdit="1"/>
          </p:cNvSpPr>
          <p:nvPr>
            <p:ph type="sldImg"/>
          </p:nvPr>
        </p:nvSpPr>
        <p:spPr>
          <a:noFill/>
          <a:ln cap="flat">
            <a:headEnd type="none" w="med" len="med"/>
            <a:tailEnd type="none" w="med" len="med"/>
          </a:ln>
        </p:spPr>
      </p:sp>
      <p:sp>
        <p:nvSpPr>
          <p:cNvPr id="212995" name="212994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5518932A-2502-4121-8521-5CD0E05D0DF2}" type="slidenum">
              <a:rPr lang="es-ES"/>
              <a:pPr/>
              <a:t>147</a:t>
            </a:fld>
            <a:endParaRPr lang="es-ES"/>
          </a:p>
        </p:txBody>
      </p:sp>
      <p:sp>
        <p:nvSpPr>
          <p:cNvPr id="214018" name="214017 Rectángulo"/>
          <p:cNvSpPr>
            <a:spLocks noRot="1" noChangeArrowheads="1" noTextEdit="1"/>
          </p:cNvSpPr>
          <p:nvPr>
            <p:ph type="sldImg"/>
          </p:nvPr>
        </p:nvSpPr>
        <p:spPr>
          <a:noFill/>
          <a:ln cap="flat">
            <a:headEnd type="none" w="med" len="med"/>
            <a:tailEnd type="none" w="med" len="med"/>
          </a:ln>
        </p:spPr>
      </p:sp>
      <p:sp>
        <p:nvSpPr>
          <p:cNvPr id="214019" name="21401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5EC03928-BDA2-4A4A-AECA-0BC5E961C885}" type="slidenum">
              <a:rPr lang="es-ES"/>
              <a:pPr/>
              <a:t>90</a:t>
            </a:fld>
            <a:endParaRPr lang="es-ES"/>
          </a:p>
        </p:txBody>
      </p:sp>
      <p:sp>
        <p:nvSpPr>
          <p:cNvPr id="162818" name="162817 Rectángulo"/>
          <p:cNvSpPr>
            <a:spLocks noRot="1" noChangeArrowheads="1" noTextEdit="1"/>
          </p:cNvSpPr>
          <p:nvPr>
            <p:ph type="sldImg"/>
          </p:nvPr>
        </p:nvSpPr>
        <p:spPr>
          <a:noFill/>
          <a:ln cap="flat">
            <a:headEnd type="none" w="med" len="med"/>
            <a:tailEnd type="none" w="med" len="med"/>
          </a:ln>
        </p:spPr>
      </p:sp>
      <p:sp>
        <p:nvSpPr>
          <p:cNvPr id="162819" name="162818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1B2CF44F-590D-438C-A9B0-B3C32A4F0D25}" type="slidenum">
              <a:rPr lang="es-ES"/>
              <a:pPr/>
              <a:t>91</a:t>
            </a:fld>
            <a:endParaRPr lang="es-ES"/>
          </a:p>
        </p:txBody>
      </p:sp>
      <p:sp>
        <p:nvSpPr>
          <p:cNvPr id="163842" name="163841 Rectángulo"/>
          <p:cNvSpPr>
            <a:spLocks noRot="1" noChangeArrowheads="1" noTextEdit="1"/>
          </p:cNvSpPr>
          <p:nvPr>
            <p:ph type="sldImg"/>
          </p:nvPr>
        </p:nvSpPr>
        <p:spPr>
          <a:noFill/>
          <a:ln cap="flat">
            <a:headEnd type="none" w="med" len="med"/>
            <a:tailEnd type="none" w="med" len="med"/>
          </a:ln>
        </p:spPr>
      </p:sp>
      <p:sp>
        <p:nvSpPr>
          <p:cNvPr id="163843" name="163842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F31AFBE7-0B1A-4CDD-BD17-53DF75121B01}" type="slidenum">
              <a:rPr lang="es-ES"/>
              <a:pPr/>
              <a:t>92</a:t>
            </a:fld>
            <a:endParaRPr lang="es-ES"/>
          </a:p>
        </p:txBody>
      </p:sp>
      <p:sp>
        <p:nvSpPr>
          <p:cNvPr id="164866" name="164865 Rectángulo"/>
          <p:cNvSpPr>
            <a:spLocks noRot="1" noChangeArrowheads="1" noTextEdit="1"/>
          </p:cNvSpPr>
          <p:nvPr>
            <p:ph type="sldImg"/>
          </p:nvPr>
        </p:nvSpPr>
        <p:spPr>
          <a:noFill/>
          <a:ln cap="flat">
            <a:headEnd type="none" w="med" len="med"/>
            <a:tailEnd type="none" w="med" len="med"/>
          </a:ln>
        </p:spPr>
      </p:sp>
      <p:sp>
        <p:nvSpPr>
          <p:cNvPr id="164867" name="164866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p:cNvSpPr>
            <a:spLocks noGrp="1" noChangeArrowheads="1"/>
          </p:cNvSpPr>
          <p:nvPr>
            <p:ph type="sldNum" sz="quarter" idx="5"/>
          </p:nvPr>
        </p:nvSpPr>
        <p:spPr/>
        <p:txBody>
          <a:bodyPr/>
          <a:lstStyle/>
          <a:p>
            <a:fld id="{B01825BD-3D97-406B-A8E4-5F30315A7EE4}" type="slidenum">
              <a:rPr lang="es-ES"/>
              <a:pPr/>
              <a:t>93</a:t>
            </a:fld>
            <a:endParaRPr lang="es-ES"/>
          </a:p>
        </p:txBody>
      </p:sp>
      <p:sp>
        <p:nvSpPr>
          <p:cNvPr id="165890" name="165889 Rectángulo"/>
          <p:cNvSpPr>
            <a:spLocks noRot="1" noChangeArrowheads="1" noTextEdit="1"/>
          </p:cNvSpPr>
          <p:nvPr>
            <p:ph type="sldImg"/>
          </p:nvPr>
        </p:nvSpPr>
        <p:spPr>
          <a:noFill/>
          <a:ln cap="flat">
            <a:headEnd type="none" w="med" len="med"/>
            <a:tailEnd type="none" w="med" len="med"/>
          </a:ln>
        </p:spPr>
      </p:sp>
      <p:sp>
        <p:nvSpPr>
          <p:cNvPr id="165891" name="165890 Rectángulo"/>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6 Grupo"/>
          <p:cNvGrpSpPr>
            <a:grpSpLocks/>
          </p:cNvGrpSpPr>
          <p:nvPr userDrawn="1"/>
        </p:nvGrpSpPr>
        <p:grpSpPr bwMode="auto">
          <a:xfrm>
            <a:off x="381000" y="457200"/>
            <a:ext cx="8397875" cy="5562600"/>
            <a:chOff x="240" y="288"/>
            <a:chExt cx="5290" cy="3504"/>
          </a:xfrm>
        </p:grpSpPr>
        <p:sp>
          <p:nvSpPr>
            <p:cNvPr id="5" name="7 Rectángulo"/>
            <p:cNvSpPr>
              <a:spLocks noChangeArrowheads="1"/>
            </p:cNvSpPr>
            <p:nvPr/>
          </p:nvSpPr>
          <p:spPr bwMode="blackWhite">
            <a:xfrm>
              <a:off x="240" y="288"/>
              <a:ext cx="5290" cy="3504"/>
            </a:xfrm>
            <a:prstGeom prst="rect">
              <a:avLst/>
            </a:prstGeom>
            <a:solidFill>
              <a:schemeClr val="bg1"/>
            </a:solidFill>
            <a:ln w="50800" algn="ctr">
              <a:solidFill>
                <a:schemeClr val="folHlink"/>
              </a:solidFill>
              <a:miter lim="800000"/>
              <a:headEnd/>
              <a:tailEnd/>
            </a:ln>
          </p:spPr>
          <p:txBody>
            <a:bodyPr wrap="none" anchor="ctr"/>
            <a:lstStyle/>
            <a:p>
              <a:endParaRPr lang="es-ES" sz="2400">
                <a:latin typeface="Times New Roman" pitchFamily="18" charset="0"/>
              </a:endParaRPr>
            </a:p>
          </p:txBody>
        </p:sp>
        <p:sp>
          <p:nvSpPr>
            <p:cNvPr id="6" name="8 Rectángulo"/>
            <p:cNvSpPr>
              <a:spLocks noChangeArrowheads="1"/>
            </p:cNvSpPr>
            <p:nvPr/>
          </p:nvSpPr>
          <p:spPr bwMode="auto">
            <a:xfrm>
              <a:off x="285" y="336"/>
              <a:ext cx="5184" cy="3408"/>
            </a:xfrm>
            <a:prstGeom prst="rect">
              <a:avLst/>
            </a:prstGeom>
            <a:noFill/>
            <a:ln w="9525" algn="ctr">
              <a:solidFill>
                <a:schemeClr val="folHlink"/>
              </a:solidFill>
              <a:miter lim="800000"/>
              <a:headEnd/>
              <a:tailEnd/>
            </a:ln>
          </p:spPr>
          <p:txBody>
            <a:bodyPr wrap="none" anchor="ctr"/>
            <a:lstStyle/>
            <a:p>
              <a:endParaRPr lang="es-ES" sz="2400">
                <a:latin typeface="Times New Roman" pitchFamily="18" charset="0"/>
              </a:endParaRPr>
            </a:p>
          </p:txBody>
        </p:sp>
        <p:sp>
          <p:nvSpPr>
            <p:cNvPr id="7" name="9 Conector recto"/>
            <p:cNvSpPr>
              <a:spLocks noChangeShapeType="1"/>
            </p:cNvSpPr>
            <p:nvPr/>
          </p:nvSpPr>
          <p:spPr bwMode="auto">
            <a:xfrm>
              <a:off x="576" y="2256"/>
              <a:ext cx="4608" cy="0"/>
            </a:xfrm>
            <a:prstGeom prst="line">
              <a:avLst/>
            </a:prstGeom>
            <a:noFill/>
            <a:ln w="19050" algn="ctr">
              <a:solidFill>
                <a:schemeClr val="accent2"/>
              </a:solidFill>
              <a:round/>
              <a:headEnd/>
              <a:tailEnd/>
            </a:ln>
          </p:spPr>
          <p:txBody>
            <a:bodyPr wrap="none" anchor="ctr"/>
            <a:lstStyle/>
            <a:p>
              <a:endParaRPr lang="es-ES"/>
            </a:p>
          </p:txBody>
        </p:sp>
      </p:grpSp>
      <p:sp>
        <p:nvSpPr>
          <p:cNvPr id="91142" name="91141 Título"/>
          <p:cNvSpPr>
            <a:spLocks noGrp="1" noChangeArrowheads="1"/>
          </p:cNvSpPr>
          <p:nvPr>
            <p:ph type="ctrTitle"/>
          </p:nvPr>
        </p:nvSpPr>
        <p:spPr>
          <a:xfrm>
            <a:off x="1219200" y="838200"/>
            <a:ext cx="6781800" cy="2559050"/>
          </a:xfrm>
        </p:spPr>
        <p:txBody>
          <a:bodyPr anchorCtr="1"/>
          <a:lstStyle>
            <a:lvl1pPr algn="ctr">
              <a:defRPr sz="6200"/>
            </a:lvl1pPr>
          </a:lstStyle>
          <a:p>
            <a:r>
              <a:rPr lang="es-ES"/>
              <a:t>Haga clic para cambiar el estilo de título	</a:t>
            </a:r>
          </a:p>
        </p:txBody>
      </p:sp>
      <p:sp>
        <p:nvSpPr>
          <p:cNvPr id="91143" name="91142 Subtítulo"/>
          <p:cNvSpPr>
            <a:spLocks noGrp="1" noChangeArrowheads="1"/>
          </p:cNvSpPr>
          <p:nvPr>
            <p:ph type="subTitle" idx="1"/>
          </p:nvPr>
        </p:nvSpPr>
        <p:spPr>
          <a:xfrm>
            <a:off x="1371600" y="3733800"/>
            <a:ext cx="6400800" cy="1873250"/>
          </a:xfrm>
        </p:spPr>
        <p:txBody>
          <a:bodyPr/>
          <a:lstStyle>
            <a:lvl1pPr marL="0" indent="0" algn="ctr">
              <a:buNone/>
              <a:defRPr sz="3000"/>
            </a:lvl1pPr>
          </a:lstStyle>
          <a:p>
            <a:r>
              <a:rPr lang="es-ES"/>
              <a:t>Haga clic para modificar el estilo de subtítulo del patrón</a:t>
            </a:r>
          </a:p>
        </p:txBody>
      </p:sp>
      <p:sp>
        <p:nvSpPr>
          <p:cNvPr id="8" name="10 Rectángulo"/>
          <p:cNvSpPr>
            <a:spLocks noGrp="1" noChangeArrowheads="1"/>
          </p:cNvSpPr>
          <p:nvPr>
            <p:ph type="dt" sz="half" idx="10"/>
          </p:nvPr>
        </p:nvSpPr>
        <p:spPr>
          <a:xfrm>
            <a:off x="536575" y="6248400"/>
            <a:ext cx="2054225" cy="457200"/>
          </a:xfrm>
        </p:spPr>
        <p:txBody>
          <a:bodyPr/>
          <a:lstStyle>
            <a:lvl1pPr>
              <a:defRPr/>
            </a:lvl1pPr>
          </a:lstStyle>
          <a:p>
            <a:endParaRPr lang="es-ES"/>
          </a:p>
        </p:txBody>
      </p:sp>
      <p:sp>
        <p:nvSpPr>
          <p:cNvPr id="9" name="11 Rectángulo"/>
          <p:cNvSpPr>
            <a:spLocks noGrp="1" noChangeArrowheads="1"/>
          </p:cNvSpPr>
          <p:nvPr>
            <p:ph type="ftr" sz="quarter" idx="11"/>
          </p:nvPr>
        </p:nvSpPr>
        <p:spPr>
          <a:xfrm>
            <a:off x="3251200" y="6248400"/>
            <a:ext cx="2887663" cy="457200"/>
          </a:xfrm>
        </p:spPr>
        <p:txBody>
          <a:bodyPr/>
          <a:lstStyle>
            <a:lvl1pPr>
              <a:defRPr/>
            </a:lvl1pPr>
          </a:lstStyle>
          <a:p>
            <a:endParaRPr lang="es-ES"/>
          </a:p>
        </p:txBody>
      </p:sp>
      <p:sp>
        <p:nvSpPr>
          <p:cNvPr id="10" name="9 Rectángulo"/>
          <p:cNvSpPr>
            <a:spLocks noGrp="1" noChangeArrowheads="1"/>
          </p:cNvSpPr>
          <p:nvPr>
            <p:ph type="sldNum" sz="quarter" idx="12"/>
          </p:nvPr>
        </p:nvSpPr>
        <p:spPr>
          <a:xfrm>
            <a:off x="6788150" y="6257925"/>
            <a:ext cx="1905000" cy="457200"/>
          </a:xfrm>
        </p:spPr>
        <p:txBody>
          <a:bodyPr/>
          <a:lstStyle>
            <a:lvl1pPr>
              <a:defRPr/>
            </a:lvl1pPr>
          </a:lstStyle>
          <a:p>
            <a:fld id="{F1C1DB13-B0C7-4758-A16A-E5AA17B956E3}"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chor="ctr"/>
          <a:lstStyle/>
          <a:p>
            <a:r>
              <a:rPr lang="es-ES"/>
              <a:t>Haga clic para modificar el estilo de título del patrón</a:t>
            </a:r>
          </a:p>
        </p:txBody>
      </p:sp>
      <p:sp>
        <p:nvSpPr>
          <p:cNvPr id="3" name="2 Marcador de texto"/>
          <p:cNvSpPr>
            <a:spLocks noGrp="1"/>
          </p:cNvSpPr>
          <p:nvPr>
            <p:ph type="body" idx="1"/>
          </p:nvPr>
        </p:nvSpPr>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Rectángulo"/>
          <p:cNvSpPr>
            <a:spLocks noGrp="1" noChangeArrowheads="1"/>
          </p:cNvSpPr>
          <p:nvPr>
            <p:ph type="dt" sz="half" idx="10"/>
          </p:nvPr>
        </p:nvSpPr>
        <p:spPr>
          <a:ln/>
        </p:spPr>
        <p:txBody>
          <a:bodyPr/>
          <a:lstStyle>
            <a:lvl1pPr>
              <a:defRPr/>
            </a:lvl1pPr>
          </a:lstStyle>
          <a:p>
            <a:endParaRPr lang="es-ES"/>
          </a:p>
        </p:txBody>
      </p:sp>
      <p:sp>
        <p:nvSpPr>
          <p:cNvPr id="5" name="4 Rectángulo"/>
          <p:cNvSpPr>
            <a:spLocks noGrp="1" noChangeArrowheads="1"/>
          </p:cNvSpPr>
          <p:nvPr>
            <p:ph type="ftr" sz="quarter" idx="11"/>
          </p:nvPr>
        </p:nvSpPr>
        <p:spPr>
          <a:ln/>
        </p:spPr>
        <p:txBody>
          <a:bodyPr/>
          <a:lstStyle>
            <a:lvl1pPr>
              <a:defRPr/>
            </a:lvl1pPr>
          </a:lstStyle>
          <a:p>
            <a:endParaRPr lang="es-ES"/>
          </a:p>
        </p:txBody>
      </p:sp>
      <p:sp>
        <p:nvSpPr>
          <p:cNvPr id="6" name="5 Rectángulo"/>
          <p:cNvSpPr>
            <a:spLocks noGrp="1" noChangeArrowheads="1"/>
          </p:cNvSpPr>
          <p:nvPr>
            <p:ph type="sldNum" sz="quarter" idx="12"/>
          </p:nvPr>
        </p:nvSpPr>
        <p:spPr/>
        <p:txBody>
          <a:bodyPr/>
          <a:lstStyle>
            <a:lvl1pPr>
              <a:defRPr/>
            </a:lvl1pPr>
          </a:lstStyle>
          <a:p>
            <a:fld id="{A73E6828-C60C-40D5-8ABD-8A7D5C70E9AB}"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33400" y="473075"/>
            <a:ext cx="8153400" cy="5394325"/>
          </a:xfrm>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Rectángulo"/>
          <p:cNvSpPr>
            <a:spLocks noGrp="1" noChangeArrowheads="1"/>
          </p:cNvSpPr>
          <p:nvPr>
            <p:ph type="dt" sz="half" idx="10"/>
          </p:nvPr>
        </p:nvSpPr>
        <p:spPr>
          <a:ln/>
        </p:spPr>
        <p:txBody>
          <a:bodyPr/>
          <a:lstStyle>
            <a:lvl1pPr>
              <a:defRPr/>
            </a:lvl1pPr>
          </a:lstStyle>
          <a:p>
            <a:endParaRPr lang="es-ES"/>
          </a:p>
        </p:txBody>
      </p:sp>
      <p:sp>
        <p:nvSpPr>
          <p:cNvPr id="4" name="3 Rectángulo"/>
          <p:cNvSpPr>
            <a:spLocks noGrp="1" noChangeArrowheads="1"/>
          </p:cNvSpPr>
          <p:nvPr>
            <p:ph type="ftr" sz="quarter" idx="11"/>
          </p:nvPr>
        </p:nvSpPr>
        <p:spPr>
          <a:ln/>
        </p:spPr>
        <p:txBody>
          <a:bodyPr/>
          <a:lstStyle>
            <a:lvl1pPr>
              <a:defRPr/>
            </a:lvl1pPr>
          </a:lstStyle>
          <a:p>
            <a:endParaRPr lang="es-ES"/>
          </a:p>
        </p:txBody>
      </p:sp>
      <p:sp>
        <p:nvSpPr>
          <p:cNvPr id="5" name="4 Rectángulo"/>
          <p:cNvSpPr>
            <a:spLocks noGrp="1" noChangeArrowheads="1"/>
          </p:cNvSpPr>
          <p:nvPr>
            <p:ph type="sldNum" sz="quarter" idx="12"/>
          </p:nvPr>
        </p:nvSpPr>
        <p:spPr/>
        <p:txBody>
          <a:bodyPr/>
          <a:lstStyle>
            <a:lvl1pPr>
              <a:defRPr/>
            </a:lvl1pPr>
          </a:lstStyle>
          <a:p>
            <a:fld id="{DA7F9DCD-15A9-41BF-B73D-8EC432D7D7DB}"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reserve="1">
  <p:cSld name="Título y texto a dos columna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chor="ctr"/>
          <a:lstStyle/>
          <a:p>
            <a:r>
              <a:rPr lang="es-ES"/>
              <a:t>Haga clic para modificar el estilo de título del patrón</a:t>
            </a:r>
          </a:p>
        </p:txBody>
      </p:sp>
      <p:sp>
        <p:nvSpPr>
          <p:cNvPr id="3" name="2 Marcador de texto"/>
          <p:cNvSpPr>
            <a:spLocks noGrp="1"/>
          </p:cNvSpPr>
          <p:nvPr>
            <p:ph type="body" sz="half" idx="1"/>
          </p:nvPr>
        </p:nvSpPr>
        <p:spPr>
          <a:xfrm>
            <a:off x="533400" y="1828800"/>
            <a:ext cx="4000500" cy="40386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86300" y="1828800"/>
            <a:ext cx="4000500" cy="40386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Rectángulo"/>
          <p:cNvSpPr>
            <a:spLocks noGrp="1" noChangeArrowheads="1"/>
          </p:cNvSpPr>
          <p:nvPr>
            <p:ph type="dt" sz="half" idx="10"/>
          </p:nvPr>
        </p:nvSpPr>
        <p:spPr>
          <a:ln/>
        </p:spPr>
        <p:txBody>
          <a:bodyPr/>
          <a:lstStyle>
            <a:lvl1pPr>
              <a:defRPr/>
            </a:lvl1pPr>
          </a:lstStyle>
          <a:p>
            <a:endParaRPr lang="es-ES"/>
          </a:p>
        </p:txBody>
      </p:sp>
      <p:sp>
        <p:nvSpPr>
          <p:cNvPr id="6" name="5 Rectángulo"/>
          <p:cNvSpPr>
            <a:spLocks noGrp="1" noChangeArrowheads="1"/>
          </p:cNvSpPr>
          <p:nvPr>
            <p:ph type="ftr" sz="quarter" idx="11"/>
          </p:nvPr>
        </p:nvSpPr>
        <p:spPr>
          <a:ln/>
        </p:spPr>
        <p:txBody>
          <a:bodyPr/>
          <a:lstStyle>
            <a:lvl1pPr>
              <a:defRPr/>
            </a:lvl1pPr>
          </a:lstStyle>
          <a:p>
            <a:endParaRPr lang="es-ES"/>
          </a:p>
        </p:txBody>
      </p:sp>
      <p:sp>
        <p:nvSpPr>
          <p:cNvPr id="7" name="6 Rectángulo"/>
          <p:cNvSpPr>
            <a:spLocks noGrp="1" noChangeArrowheads="1"/>
          </p:cNvSpPr>
          <p:nvPr>
            <p:ph type="sldNum" sz="quarter" idx="12"/>
          </p:nvPr>
        </p:nvSpPr>
        <p:spPr/>
        <p:txBody>
          <a:bodyPr/>
          <a:lstStyle>
            <a:lvl1pPr>
              <a:defRPr/>
            </a:lvl1pPr>
          </a:lstStyle>
          <a:p>
            <a:fld id="{6854390F-5583-4356-B08E-1540A35BF62C}"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chor="ctr"/>
          <a:lstStyle/>
          <a:p>
            <a:r>
              <a:rPr lang="es-ES"/>
              <a:t>Haga clic para modificar el estilo de título del patrón</a:t>
            </a:r>
          </a:p>
        </p:txBody>
      </p:sp>
      <p:sp>
        <p:nvSpPr>
          <p:cNvPr id="3" name="2 Marcador de contenido"/>
          <p:cNvSpPr>
            <a:spLocks noGrp="1"/>
          </p:cNvSpPr>
          <p:nvPr>
            <p:ph idx="1"/>
          </p:nvPr>
        </p:nvSpPr>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Rectángulo"/>
          <p:cNvSpPr>
            <a:spLocks noGrp="1" noChangeArrowheads="1"/>
          </p:cNvSpPr>
          <p:nvPr>
            <p:ph type="dt" sz="half" idx="10"/>
          </p:nvPr>
        </p:nvSpPr>
        <p:spPr>
          <a:ln/>
        </p:spPr>
        <p:txBody>
          <a:bodyPr/>
          <a:lstStyle>
            <a:lvl1pPr>
              <a:defRPr/>
            </a:lvl1pPr>
          </a:lstStyle>
          <a:p>
            <a:endParaRPr lang="es-ES"/>
          </a:p>
        </p:txBody>
      </p:sp>
      <p:sp>
        <p:nvSpPr>
          <p:cNvPr id="5" name="4 Rectángulo"/>
          <p:cNvSpPr>
            <a:spLocks noGrp="1" noChangeArrowheads="1"/>
          </p:cNvSpPr>
          <p:nvPr>
            <p:ph type="ftr" sz="quarter" idx="11"/>
          </p:nvPr>
        </p:nvSpPr>
        <p:spPr>
          <a:ln/>
        </p:spPr>
        <p:txBody>
          <a:bodyPr/>
          <a:lstStyle>
            <a:lvl1pPr>
              <a:defRPr/>
            </a:lvl1pPr>
          </a:lstStyle>
          <a:p>
            <a:endParaRPr lang="es-ES"/>
          </a:p>
        </p:txBody>
      </p:sp>
      <p:sp>
        <p:nvSpPr>
          <p:cNvPr id="6" name="5 Rectángulo"/>
          <p:cNvSpPr>
            <a:spLocks noGrp="1" noChangeArrowheads="1"/>
          </p:cNvSpPr>
          <p:nvPr>
            <p:ph type="sldNum" sz="quarter" idx="12"/>
          </p:nvPr>
        </p:nvSpPr>
        <p:spPr/>
        <p:txBody>
          <a:bodyPr/>
          <a:lstStyle>
            <a:lvl1pPr>
              <a:defRPr/>
            </a:lvl1pPr>
          </a:lstStyle>
          <a:p>
            <a:fld id="{C879447D-93DE-4F27-8583-3B25DE7EB499}"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Rectángulo"/>
          <p:cNvSpPr>
            <a:spLocks noGrp="1" noChangeArrowheads="1"/>
          </p:cNvSpPr>
          <p:nvPr>
            <p:ph type="dt" sz="half" idx="10"/>
          </p:nvPr>
        </p:nvSpPr>
        <p:spPr>
          <a:ln/>
        </p:spPr>
        <p:txBody>
          <a:bodyPr/>
          <a:lstStyle>
            <a:lvl1pPr>
              <a:defRPr/>
            </a:lvl1pPr>
          </a:lstStyle>
          <a:p>
            <a:endParaRPr lang="es-ES"/>
          </a:p>
        </p:txBody>
      </p:sp>
      <p:sp>
        <p:nvSpPr>
          <p:cNvPr id="5" name="4 Rectángulo"/>
          <p:cNvSpPr>
            <a:spLocks noGrp="1" noChangeArrowheads="1"/>
          </p:cNvSpPr>
          <p:nvPr>
            <p:ph type="ftr" sz="quarter" idx="11"/>
          </p:nvPr>
        </p:nvSpPr>
        <p:spPr>
          <a:ln/>
        </p:spPr>
        <p:txBody>
          <a:bodyPr/>
          <a:lstStyle>
            <a:lvl1pPr>
              <a:defRPr/>
            </a:lvl1pPr>
          </a:lstStyle>
          <a:p>
            <a:endParaRPr lang="es-ES"/>
          </a:p>
        </p:txBody>
      </p:sp>
      <p:sp>
        <p:nvSpPr>
          <p:cNvPr id="6" name="5 Rectángulo"/>
          <p:cNvSpPr>
            <a:spLocks noGrp="1" noChangeArrowheads="1"/>
          </p:cNvSpPr>
          <p:nvPr>
            <p:ph type="sldNum" sz="quarter" idx="12"/>
          </p:nvPr>
        </p:nvSpPr>
        <p:spPr/>
        <p:txBody>
          <a:bodyPr/>
          <a:lstStyle>
            <a:lvl1pPr>
              <a:defRPr/>
            </a:lvl1pPr>
          </a:lstStyle>
          <a:p>
            <a:fld id="{F7311D70-FD2D-40C9-B0D6-F9A13EB3241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chor="ctr"/>
          <a:lstStyle/>
          <a:p>
            <a:r>
              <a:rPr lang="es-ES"/>
              <a:t>Haga clic para modificar el estilo de título del patrón</a:t>
            </a:r>
          </a:p>
        </p:txBody>
      </p:sp>
      <p:sp>
        <p:nvSpPr>
          <p:cNvPr id="3" name="2 Marcador de contenido"/>
          <p:cNvSpPr>
            <a:spLocks noGrp="1"/>
          </p:cNvSpPr>
          <p:nvPr>
            <p:ph sz="half" idx="1"/>
          </p:nvPr>
        </p:nvSpPr>
        <p:spPr>
          <a:xfrm>
            <a:off x="533400" y="1828800"/>
            <a:ext cx="4000500" cy="40386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86300" y="1828800"/>
            <a:ext cx="4000500" cy="40386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Rectángulo"/>
          <p:cNvSpPr>
            <a:spLocks noGrp="1" noChangeArrowheads="1"/>
          </p:cNvSpPr>
          <p:nvPr>
            <p:ph type="dt" sz="half" idx="10"/>
          </p:nvPr>
        </p:nvSpPr>
        <p:spPr>
          <a:ln/>
        </p:spPr>
        <p:txBody>
          <a:bodyPr/>
          <a:lstStyle>
            <a:lvl1pPr>
              <a:defRPr/>
            </a:lvl1pPr>
          </a:lstStyle>
          <a:p>
            <a:endParaRPr lang="es-ES"/>
          </a:p>
        </p:txBody>
      </p:sp>
      <p:sp>
        <p:nvSpPr>
          <p:cNvPr id="6" name="5 Rectángulo"/>
          <p:cNvSpPr>
            <a:spLocks noGrp="1" noChangeArrowheads="1"/>
          </p:cNvSpPr>
          <p:nvPr>
            <p:ph type="ftr" sz="quarter" idx="11"/>
          </p:nvPr>
        </p:nvSpPr>
        <p:spPr>
          <a:ln/>
        </p:spPr>
        <p:txBody>
          <a:bodyPr/>
          <a:lstStyle>
            <a:lvl1pPr>
              <a:defRPr/>
            </a:lvl1pPr>
          </a:lstStyle>
          <a:p>
            <a:endParaRPr lang="es-ES"/>
          </a:p>
        </p:txBody>
      </p:sp>
      <p:sp>
        <p:nvSpPr>
          <p:cNvPr id="7" name="6 Rectángulo"/>
          <p:cNvSpPr>
            <a:spLocks noGrp="1" noChangeArrowheads="1"/>
          </p:cNvSpPr>
          <p:nvPr>
            <p:ph type="sldNum" sz="quarter" idx="12"/>
          </p:nvPr>
        </p:nvSpPr>
        <p:spPr/>
        <p:txBody>
          <a:bodyPr/>
          <a:lstStyle>
            <a:lvl1pPr>
              <a:defRPr/>
            </a:lvl1pPr>
          </a:lstStyle>
          <a:p>
            <a:fld id="{414F48A3-D63B-422E-BD85-9EA2683DFC5C}"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rtlCol="0" anchor="ct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Rectángulo"/>
          <p:cNvSpPr>
            <a:spLocks noGrp="1" noChangeArrowheads="1"/>
          </p:cNvSpPr>
          <p:nvPr>
            <p:ph type="dt" sz="half" idx="10"/>
          </p:nvPr>
        </p:nvSpPr>
        <p:spPr>
          <a:ln/>
        </p:spPr>
        <p:txBody>
          <a:bodyPr/>
          <a:lstStyle>
            <a:lvl1pPr>
              <a:defRPr/>
            </a:lvl1pPr>
          </a:lstStyle>
          <a:p>
            <a:endParaRPr lang="es-ES"/>
          </a:p>
        </p:txBody>
      </p:sp>
      <p:sp>
        <p:nvSpPr>
          <p:cNvPr id="8" name="7 Rectángulo"/>
          <p:cNvSpPr>
            <a:spLocks noGrp="1" noChangeArrowheads="1"/>
          </p:cNvSpPr>
          <p:nvPr>
            <p:ph type="ftr" sz="quarter" idx="11"/>
          </p:nvPr>
        </p:nvSpPr>
        <p:spPr>
          <a:ln/>
        </p:spPr>
        <p:txBody>
          <a:bodyPr/>
          <a:lstStyle>
            <a:lvl1pPr>
              <a:defRPr/>
            </a:lvl1pPr>
          </a:lstStyle>
          <a:p>
            <a:endParaRPr lang="es-ES"/>
          </a:p>
        </p:txBody>
      </p:sp>
      <p:sp>
        <p:nvSpPr>
          <p:cNvPr id="9" name="8 Rectángulo"/>
          <p:cNvSpPr>
            <a:spLocks noGrp="1" noChangeArrowheads="1"/>
          </p:cNvSpPr>
          <p:nvPr>
            <p:ph type="sldNum" sz="quarter" idx="12"/>
          </p:nvPr>
        </p:nvSpPr>
        <p:spPr/>
        <p:txBody>
          <a:bodyPr/>
          <a:lstStyle>
            <a:lvl1pPr>
              <a:defRPr/>
            </a:lvl1pPr>
          </a:lstStyle>
          <a:p>
            <a:fld id="{EEF5B9F9-A3FF-4B73-9888-C1876429F3A5}"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chor="ctr"/>
          <a:lstStyle/>
          <a:p>
            <a:r>
              <a:rPr lang="es-ES"/>
              <a:t>Haga clic para modificar el estilo de título del patrón</a:t>
            </a:r>
          </a:p>
        </p:txBody>
      </p:sp>
      <p:sp>
        <p:nvSpPr>
          <p:cNvPr id="3" name="2 Rectángulo"/>
          <p:cNvSpPr>
            <a:spLocks noGrp="1" noChangeArrowheads="1"/>
          </p:cNvSpPr>
          <p:nvPr>
            <p:ph type="dt" sz="half" idx="10"/>
          </p:nvPr>
        </p:nvSpPr>
        <p:spPr>
          <a:ln/>
        </p:spPr>
        <p:txBody>
          <a:bodyPr/>
          <a:lstStyle>
            <a:lvl1pPr>
              <a:defRPr/>
            </a:lvl1pPr>
          </a:lstStyle>
          <a:p>
            <a:endParaRPr lang="es-ES"/>
          </a:p>
        </p:txBody>
      </p:sp>
      <p:sp>
        <p:nvSpPr>
          <p:cNvPr id="4" name="3 Rectángulo"/>
          <p:cNvSpPr>
            <a:spLocks noGrp="1" noChangeArrowheads="1"/>
          </p:cNvSpPr>
          <p:nvPr>
            <p:ph type="ftr" sz="quarter" idx="11"/>
          </p:nvPr>
        </p:nvSpPr>
        <p:spPr>
          <a:ln/>
        </p:spPr>
        <p:txBody>
          <a:bodyPr/>
          <a:lstStyle>
            <a:lvl1pPr>
              <a:defRPr/>
            </a:lvl1pPr>
          </a:lstStyle>
          <a:p>
            <a:endParaRPr lang="es-ES"/>
          </a:p>
        </p:txBody>
      </p:sp>
      <p:sp>
        <p:nvSpPr>
          <p:cNvPr id="5" name="4 Rectángulo"/>
          <p:cNvSpPr>
            <a:spLocks noGrp="1" noChangeArrowheads="1"/>
          </p:cNvSpPr>
          <p:nvPr>
            <p:ph type="sldNum" sz="quarter" idx="12"/>
          </p:nvPr>
        </p:nvSpPr>
        <p:spPr/>
        <p:txBody>
          <a:bodyPr/>
          <a:lstStyle>
            <a:lvl1pPr>
              <a:defRPr/>
            </a:lvl1pPr>
          </a:lstStyle>
          <a:p>
            <a:fld id="{EE12ED07-43A7-4669-9B1E-1F12C03B0B0D}"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a:spLocks noGrp="1" noChangeArrowheads="1"/>
          </p:cNvSpPr>
          <p:nvPr>
            <p:ph type="dt" sz="half" idx="10"/>
          </p:nvPr>
        </p:nvSpPr>
        <p:spPr>
          <a:ln/>
        </p:spPr>
        <p:txBody>
          <a:bodyPr/>
          <a:lstStyle>
            <a:lvl1pPr>
              <a:defRPr/>
            </a:lvl1pPr>
          </a:lstStyle>
          <a:p>
            <a:endParaRPr lang="es-ES"/>
          </a:p>
        </p:txBody>
      </p:sp>
      <p:sp>
        <p:nvSpPr>
          <p:cNvPr id="3" name="2 Rectángulo"/>
          <p:cNvSpPr>
            <a:spLocks noGrp="1" noChangeArrowheads="1"/>
          </p:cNvSpPr>
          <p:nvPr>
            <p:ph type="ftr" sz="quarter" idx="11"/>
          </p:nvPr>
        </p:nvSpPr>
        <p:spPr>
          <a:ln/>
        </p:spPr>
        <p:txBody>
          <a:bodyPr/>
          <a:lstStyle>
            <a:lvl1pPr>
              <a:defRPr/>
            </a:lvl1pPr>
          </a:lstStyle>
          <a:p>
            <a:endParaRPr lang="es-ES"/>
          </a:p>
        </p:txBody>
      </p:sp>
      <p:sp>
        <p:nvSpPr>
          <p:cNvPr id="4" name="3 Rectángulo"/>
          <p:cNvSpPr>
            <a:spLocks noGrp="1" noChangeArrowheads="1"/>
          </p:cNvSpPr>
          <p:nvPr>
            <p:ph type="sldNum" sz="quarter" idx="12"/>
          </p:nvPr>
        </p:nvSpPr>
        <p:spPr/>
        <p:txBody>
          <a:bodyPr/>
          <a:lstStyle>
            <a:lvl1pPr>
              <a:defRPr/>
            </a:lvl1pPr>
          </a:lstStyle>
          <a:p>
            <a:fld id="{77F843B4-5108-4F4F-864A-B98BA08A72DD}"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Rectángulo"/>
          <p:cNvSpPr>
            <a:spLocks noGrp="1" noChangeArrowheads="1"/>
          </p:cNvSpPr>
          <p:nvPr>
            <p:ph type="dt" sz="half" idx="10"/>
          </p:nvPr>
        </p:nvSpPr>
        <p:spPr>
          <a:ln/>
        </p:spPr>
        <p:txBody>
          <a:bodyPr/>
          <a:lstStyle>
            <a:lvl1pPr>
              <a:defRPr/>
            </a:lvl1pPr>
          </a:lstStyle>
          <a:p>
            <a:endParaRPr lang="es-ES"/>
          </a:p>
        </p:txBody>
      </p:sp>
      <p:sp>
        <p:nvSpPr>
          <p:cNvPr id="6" name="5 Rectángulo"/>
          <p:cNvSpPr>
            <a:spLocks noGrp="1" noChangeArrowheads="1"/>
          </p:cNvSpPr>
          <p:nvPr>
            <p:ph type="ftr" sz="quarter" idx="11"/>
          </p:nvPr>
        </p:nvSpPr>
        <p:spPr>
          <a:ln/>
        </p:spPr>
        <p:txBody>
          <a:bodyPr/>
          <a:lstStyle>
            <a:lvl1pPr>
              <a:defRPr/>
            </a:lvl1pPr>
          </a:lstStyle>
          <a:p>
            <a:endParaRPr lang="es-ES"/>
          </a:p>
        </p:txBody>
      </p:sp>
      <p:sp>
        <p:nvSpPr>
          <p:cNvPr id="7" name="6 Rectángulo"/>
          <p:cNvSpPr>
            <a:spLocks noGrp="1" noChangeArrowheads="1"/>
          </p:cNvSpPr>
          <p:nvPr>
            <p:ph type="sldNum" sz="quarter" idx="12"/>
          </p:nvPr>
        </p:nvSpPr>
        <p:spPr/>
        <p:txBody>
          <a:bodyPr/>
          <a:lstStyle>
            <a:lvl1pPr>
              <a:defRPr/>
            </a:lvl1pPr>
          </a:lstStyle>
          <a:p>
            <a:fld id="{330D264C-43AD-4F74-9666-80B95BFDF382}"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Rectángulo"/>
          <p:cNvSpPr>
            <a:spLocks noGrp="1" noChangeArrowheads="1"/>
          </p:cNvSpPr>
          <p:nvPr>
            <p:ph type="dt" sz="half" idx="10"/>
          </p:nvPr>
        </p:nvSpPr>
        <p:spPr>
          <a:ln/>
        </p:spPr>
        <p:txBody>
          <a:bodyPr/>
          <a:lstStyle>
            <a:lvl1pPr>
              <a:defRPr/>
            </a:lvl1pPr>
          </a:lstStyle>
          <a:p>
            <a:endParaRPr lang="es-ES"/>
          </a:p>
        </p:txBody>
      </p:sp>
      <p:sp>
        <p:nvSpPr>
          <p:cNvPr id="6" name="5 Rectángulo"/>
          <p:cNvSpPr>
            <a:spLocks noGrp="1" noChangeArrowheads="1"/>
          </p:cNvSpPr>
          <p:nvPr>
            <p:ph type="ftr" sz="quarter" idx="11"/>
          </p:nvPr>
        </p:nvSpPr>
        <p:spPr>
          <a:ln/>
        </p:spPr>
        <p:txBody>
          <a:bodyPr/>
          <a:lstStyle>
            <a:lvl1pPr>
              <a:defRPr/>
            </a:lvl1pPr>
          </a:lstStyle>
          <a:p>
            <a:endParaRPr lang="es-ES"/>
          </a:p>
        </p:txBody>
      </p:sp>
      <p:sp>
        <p:nvSpPr>
          <p:cNvPr id="7" name="6 Rectángulo"/>
          <p:cNvSpPr>
            <a:spLocks noGrp="1" noChangeArrowheads="1"/>
          </p:cNvSpPr>
          <p:nvPr>
            <p:ph type="sldNum" sz="quarter" idx="12"/>
          </p:nvPr>
        </p:nvSpPr>
        <p:spPr/>
        <p:txBody>
          <a:bodyPr/>
          <a:lstStyle>
            <a:lvl1pPr>
              <a:defRPr/>
            </a:lvl1pPr>
          </a:lstStyle>
          <a:p>
            <a:fld id="{478C9996-AD94-45D2-ABD8-7913F3208D24}"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userDrawn="1"/>
        </p:nvGrpSpPr>
        <p:grpSpPr bwMode="auto">
          <a:xfrm>
            <a:off x="228600" y="228600"/>
            <a:ext cx="8686800" cy="5943600"/>
            <a:chOff x="144" y="144"/>
            <a:chExt cx="5472" cy="3744"/>
          </a:xfrm>
        </p:grpSpPr>
        <p:sp>
          <p:nvSpPr>
            <p:cNvPr id="32776" name="32775 Rectángulo"/>
            <p:cNvSpPr>
              <a:spLocks noChangeArrowheads="1"/>
            </p:cNvSpPr>
            <p:nvPr/>
          </p:nvSpPr>
          <p:spPr bwMode="auto">
            <a:xfrm>
              <a:off x="144" y="144"/>
              <a:ext cx="5472" cy="3744"/>
            </a:xfrm>
            <a:prstGeom prst="rect">
              <a:avLst/>
            </a:prstGeom>
            <a:solidFill>
              <a:schemeClr val="bg1"/>
            </a:solidFill>
            <a:ln w="44450" algn="ctr">
              <a:solidFill>
                <a:schemeClr val="folHlink"/>
              </a:solidFill>
              <a:miter lim="800000"/>
              <a:headEnd/>
              <a:tailEnd/>
            </a:ln>
          </p:spPr>
          <p:txBody>
            <a:bodyPr wrap="none" anchor="ctr"/>
            <a:lstStyle/>
            <a:p>
              <a:endParaRPr lang="es-ES" sz="2400">
                <a:latin typeface="Times New Roman" pitchFamily="18" charset="0"/>
              </a:endParaRPr>
            </a:p>
          </p:txBody>
        </p:sp>
        <p:sp>
          <p:nvSpPr>
            <p:cNvPr id="32777" name="32776 Rectángulo"/>
            <p:cNvSpPr>
              <a:spLocks noChangeArrowheads="1"/>
            </p:cNvSpPr>
            <p:nvPr/>
          </p:nvSpPr>
          <p:spPr bwMode="blackWhite">
            <a:xfrm>
              <a:off x="193" y="193"/>
              <a:ext cx="5373" cy="3635"/>
            </a:xfrm>
            <a:prstGeom prst="rect">
              <a:avLst/>
            </a:prstGeom>
            <a:solidFill>
              <a:schemeClr val="bg1"/>
            </a:solidFill>
            <a:ln w="9525" algn="ctr">
              <a:solidFill>
                <a:schemeClr val="folHlink"/>
              </a:solidFill>
              <a:miter lim="800000"/>
              <a:headEnd/>
              <a:tailEnd/>
            </a:ln>
          </p:spPr>
          <p:txBody>
            <a:bodyPr wrap="none" anchor="ctr"/>
            <a:lstStyle/>
            <a:p>
              <a:endParaRPr lang="es-ES" sz="2400">
                <a:latin typeface="Times New Roman" pitchFamily="18" charset="0"/>
              </a:endParaRPr>
            </a:p>
          </p:txBody>
        </p:sp>
        <p:sp>
          <p:nvSpPr>
            <p:cNvPr id="32778" name="32777 Conector recto"/>
            <p:cNvSpPr>
              <a:spLocks noChangeShapeType="1"/>
            </p:cNvSpPr>
            <p:nvPr/>
          </p:nvSpPr>
          <p:spPr bwMode="auto">
            <a:xfrm>
              <a:off x="336" y="1092"/>
              <a:ext cx="5136" cy="0"/>
            </a:xfrm>
            <a:prstGeom prst="line">
              <a:avLst/>
            </a:prstGeom>
            <a:noFill/>
            <a:ln w="12700" algn="ctr">
              <a:solidFill>
                <a:schemeClr val="accent2"/>
              </a:solidFill>
              <a:round/>
              <a:headEnd/>
              <a:tailEnd/>
            </a:ln>
          </p:spPr>
          <p:txBody>
            <a:bodyPr/>
            <a:lstStyle/>
            <a:p>
              <a:endParaRPr lang="es-ES"/>
            </a:p>
          </p:txBody>
        </p:sp>
      </p:grpSp>
      <p:sp>
        <p:nvSpPr>
          <p:cNvPr id="32771" name="32770 Rectángulo"/>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32772" name="32771 Rectángulo"/>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2773" name="32772 Rectángulo"/>
          <p:cNvSpPr>
            <a:spLocks noGrp="1" noChangeArrowheads="1"/>
          </p:cNvSpPr>
          <p:nvPr>
            <p:ph type="dt" sz="half" idx="2"/>
          </p:nvPr>
        </p:nvSpPr>
        <p:spPr bwMode="auto">
          <a:xfrm>
            <a:off x="533400" y="6248400"/>
            <a:ext cx="2057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000"/>
            </a:lvl1pPr>
          </a:lstStyle>
          <a:p>
            <a:endParaRPr lang="es-ES"/>
          </a:p>
        </p:txBody>
      </p:sp>
      <p:sp>
        <p:nvSpPr>
          <p:cNvPr id="32774" name="32773 Rectángulo"/>
          <p:cNvSpPr>
            <a:spLocks noGrp="1" noChangeArrowheads="1"/>
          </p:cNvSpPr>
          <p:nvPr>
            <p:ph type="ftr" sz="quarter" idx="3"/>
          </p:nvPr>
        </p:nvSpPr>
        <p:spPr bwMode="auto">
          <a:xfrm>
            <a:off x="32385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lvl1pPr>
          </a:lstStyle>
          <a:p>
            <a:endParaRPr lang="es-ES"/>
          </a:p>
        </p:txBody>
      </p:sp>
      <p:sp>
        <p:nvSpPr>
          <p:cNvPr id="90122" name="90121 Rectángulo"/>
          <p:cNvSpPr>
            <a:spLocks noGrp="1" noChangeArrowheads="1"/>
          </p:cNvSpPr>
          <p:nvPr>
            <p:ph type="sldNum" sz="quarter" idx="4"/>
          </p:nvPr>
        </p:nvSpPr>
        <p:spPr bwMode="auto">
          <a:xfrm>
            <a:off x="6781800" y="6248400"/>
            <a:ext cx="19050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000"/>
            </a:lvl1pPr>
          </a:lstStyle>
          <a:p>
            <a:fld id="{DB0B1515-E3A4-4D9B-819B-4E5C96ABF03D}"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42900" indent="-342900" algn="l" defTabSz="-13873163" rtl="0" eaLnBrk="0" fontAlgn="base" hangingPunct="0">
        <a:lnSpc>
          <a:spcPct val="80000"/>
        </a:lnSpc>
        <a:spcBef>
          <a:spcPct val="0"/>
        </a:spcBef>
        <a:spcAft>
          <a:spcPct val="0"/>
        </a:spcAft>
        <a:defRPr sz="4400">
          <a:solidFill>
            <a:schemeClr val="tx2"/>
          </a:solidFill>
          <a:latin typeface="+mj-lt"/>
          <a:ea typeface="+mj-ea"/>
          <a:cs typeface="+mj-cs"/>
        </a:defRPr>
      </a:lvl1pPr>
      <a:lvl2pPr marL="342900" indent="-342900" algn="l" defTabSz="-13873163" rtl="0" eaLnBrk="0" fontAlgn="base" hangingPunct="0">
        <a:lnSpc>
          <a:spcPct val="80000"/>
        </a:lnSpc>
        <a:spcBef>
          <a:spcPct val="0"/>
        </a:spcBef>
        <a:spcAft>
          <a:spcPct val="0"/>
        </a:spcAft>
        <a:defRPr sz="4400">
          <a:solidFill>
            <a:schemeClr val="tx2"/>
          </a:solidFill>
          <a:latin typeface="Times New Roman"/>
        </a:defRPr>
      </a:lvl2pPr>
      <a:lvl3pPr marL="342900" indent="-342900" algn="l" defTabSz="-13873163" rtl="0" eaLnBrk="0" fontAlgn="base" hangingPunct="0">
        <a:lnSpc>
          <a:spcPct val="80000"/>
        </a:lnSpc>
        <a:spcBef>
          <a:spcPct val="0"/>
        </a:spcBef>
        <a:spcAft>
          <a:spcPct val="0"/>
        </a:spcAft>
        <a:defRPr sz="4400">
          <a:solidFill>
            <a:schemeClr val="tx2"/>
          </a:solidFill>
          <a:latin typeface="Times New Roman"/>
        </a:defRPr>
      </a:lvl3pPr>
      <a:lvl4pPr marL="342900" indent="-342900" algn="l" defTabSz="-13873163" rtl="0" eaLnBrk="0" fontAlgn="base" hangingPunct="0">
        <a:lnSpc>
          <a:spcPct val="80000"/>
        </a:lnSpc>
        <a:spcBef>
          <a:spcPct val="0"/>
        </a:spcBef>
        <a:spcAft>
          <a:spcPct val="0"/>
        </a:spcAft>
        <a:defRPr sz="4400">
          <a:solidFill>
            <a:schemeClr val="tx2"/>
          </a:solidFill>
          <a:latin typeface="Times New Roman"/>
        </a:defRPr>
      </a:lvl4pPr>
      <a:lvl5pPr marL="342900" indent="-342900" algn="l" defTabSz="-13873163" rtl="0" eaLnBrk="0" fontAlgn="base" hangingPunct="0">
        <a:lnSpc>
          <a:spcPct val="80000"/>
        </a:lnSpc>
        <a:spcBef>
          <a:spcPct val="0"/>
        </a:spcBef>
        <a:spcAft>
          <a:spcPct val="0"/>
        </a:spcAft>
        <a:defRPr sz="4400">
          <a:solidFill>
            <a:schemeClr val="tx2"/>
          </a:solidFill>
          <a:latin typeface="Times New Roman"/>
        </a:defRPr>
      </a:lvl5pPr>
      <a:lvl6pPr marL="457200" algn="l" fontAlgn="base">
        <a:lnSpc>
          <a:spcPct val="80000"/>
        </a:lnSpc>
        <a:spcBef>
          <a:spcPct val="0"/>
        </a:spcBef>
        <a:spcAft>
          <a:spcPct val="0"/>
        </a:spcAft>
        <a:defRPr sz="4400">
          <a:solidFill>
            <a:schemeClr val="tx2">
              <a:alpha val="100000"/>
            </a:schemeClr>
          </a:solidFill>
          <a:latin typeface="Times New Roman"/>
        </a:defRPr>
      </a:lvl6pPr>
      <a:lvl7pPr marL="914400" algn="l" fontAlgn="base">
        <a:lnSpc>
          <a:spcPct val="80000"/>
        </a:lnSpc>
        <a:spcBef>
          <a:spcPct val="0"/>
        </a:spcBef>
        <a:spcAft>
          <a:spcPct val="0"/>
        </a:spcAft>
        <a:defRPr sz="4400">
          <a:solidFill>
            <a:schemeClr val="tx2">
              <a:alpha val="100000"/>
            </a:schemeClr>
          </a:solidFill>
          <a:latin typeface="Times New Roman"/>
        </a:defRPr>
      </a:lvl7pPr>
      <a:lvl8pPr marL="1371600" algn="l" fontAlgn="base">
        <a:lnSpc>
          <a:spcPct val="80000"/>
        </a:lnSpc>
        <a:spcBef>
          <a:spcPct val="0"/>
        </a:spcBef>
        <a:spcAft>
          <a:spcPct val="0"/>
        </a:spcAft>
        <a:defRPr sz="4400">
          <a:solidFill>
            <a:schemeClr val="tx2">
              <a:alpha val="100000"/>
            </a:schemeClr>
          </a:solidFill>
          <a:latin typeface="Times New Roman"/>
        </a:defRPr>
      </a:lvl8pPr>
      <a:lvl9pPr marL="1828800" algn="l" fontAlgn="base">
        <a:lnSpc>
          <a:spcPct val="80000"/>
        </a:lnSpc>
        <a:spcBef>
          <a:spcPct val="0"/>
        </a:spcBef>
        <a:spcAft>
          <a:spcPct val="0"/>
        </a:spcAft>
        <a:defRPr sz="4400">
          <a:solidFill>
            <a:schemeClr val="tx2">
              <a:alpha val="100000"/>
            </a:schemeClr>
          </a:solidFill>
          <a:latin typeface="Times New Roman"/>
        </a:defRPr>
      </a:lvl9pPr>
    </p:titleStyle>
    <p:bodyStyle>
      <a:lvl1pPr marL="342900" indent="-342900" algn="l" defTabSz="-13873163"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defTabSz="-13873163"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defTabSz="-13873163"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defTabSz="-13873163"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defTabSz="-13873163"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fontAlgn="base">
        <a:spcBef>
          <a:spcPct val="20000"/>
        </a:spcBef>
        <a:spcAft>
          <a:spcPct val="0"/>
        </a:spcAft>
        <a:buClr>
          <a:schemeClr val="tx1">
            <a:alpha val="100000"/>
          </a:schemeClr>
        </a:buClr>
        <a:buSzPct val="85000"/>
        <a:buFont typeface="Wingdings"/>
        <a:buChar char="§"/>
        <a:defRPr sz="2000">
          <a:solidFill>
            <a:schemeClr val="tx1">
              <a:alpha val="100000"/>
            </a:schemeClr>
          </a:solidFill>
          <a:latin typeface="+mn-lt"/>
        </a:defRPr>
      </a:lvl6pPr>
      <a:lvl7pPr marL="2971800" indent="-228600" algn="l" fontAlgn="base">
        <a:spcBef>
          <a:spcPct val="20000"/>
        </a:spcBef>
        <a:spcAft>
          <a:spcPct val="0"/>
        </a:spcAft>
        <a:buClr>
          <a:schemeClr val="tx1">
            <a:alpha val="100000"/>
          </a:schemeClr>
        </a:buClr>
        <a:buSzPct val="85000"/>
        <a:buFont typeface="Wingdings"/>
        <a:buChar char="§"/>
        <a:defRPr sz="2000">
          <a:solidFill>
            <a:schemeClr val="tx1">
              <a:alpha val="100000"/>
            </a:schemeClr>
          </a:solidFill>
          <a:latin typeface="+mn-lt"/>
        </a:defRPr>
      </a:lvl7pPr>
      <a:lvl8pPr marL="3429000" indent="-228600" algn="l" fontAlgn="base">
        <a:spcBef>
          <a:spcPct val="20000"/>
        </a:spcBef>
        <a:spcAft>
          <a:spcPct val="0"/>
        </a:spcAft>
        <a:buClr>
          <a:schemeClr val="tx1">
            <a:alpha val="100000"/>
          </a:schemeClr>
        </a:buClr>
        <a:buSzPct val="85000"/>
        <a:buFont typeface="Wingdings"/>
        <a:buChar char="§"/>
        <a:defRPr sz="2000">
          <a:solidFill>
            <a:schemeClr val="tx1">
              <a:alpha val="100000"/>
            </a:schemeClr>
          </a:solidFill>
          <a:latin typeface="+mn-lt"/>
        </a:defRPr>
      </a:lvl8pPr>
      <a:lvl9pPr marL="3886200" indent="-228600" algn="l" fontAlgn="base">
        <a:spcBef>
          <a:spcPct val="20000"/>
        </a:spcBef>
        <a:spcAft>
          <a:spcPct val="0"/>
        </a:spcAft>
        <a:buClr>
          <a:schemeClr val="tx1">
            <a:alpha val="100000"/>
          </a:schemeClr>
        </a:buClr>
        <a:buSzPct val="85000"/>
        <a:buFont typeface="Wingdings"/>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2.jpeg"/><Relationship Id="rId7" Type="http://schemas.openxmlformats.org/officeDocument/2006/relationships/slide" Target="slide6.xml"/><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slide" Target="slide4.xml"/><Relationship Id="rId9" Type="http://schemas.openxmlformats.org/officeDocument/2006/relationships/image" Target="../media/image24.jpeg"/></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101.xml"/><Relationship Id="rId5" Type="http://schemas.openxmlformats.org/officeDocument/2006/relationships/image" Target="../media/image1.png"/><Relationship Id="rId4" Type="http://schemas.openxmlformats.org/officeDocument/2006/relationships/image" Target="../media/image27.jpeg"/></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85.xml"/><Relationship Id="rId5" Type="http://schemas.openxmlformats.org/officeDocument/2006/relationships/image" Target="../media/image1.png"/><Relationship Id="rId4" Type="http://schemas.openxmlformats.org/officeDocument/2006/relationships/image" Target="../media/image27.jpeg"/></Relationships>
</file>

<file path=ppt/slides/_rels/slide10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0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59.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60.png"/><Relationship Id="rId5" Type="http://schemas.openxmlformats.org/officeDocument/2006/relationships/image" Target="../media/image53.png"/><Relationship Id="rId4" Type="http://schemas.openxmlformats.org/officeDocument/2006/relationships/slide" Target="slide104.xml"/></Relationships>
</file>

<file path=ppt/slides/_rels/slide104.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notesSlide" Target="../notesSlides/notesSlide17.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oleObject" Target="../embeddings/Gr_fico_de_Microsoft_Office_Excel3.xls"/><Relationship Id="rId4" Type="http://schemas.openxmlformats.org/officeDocument/2006/relationships/image" Target="../media/image1.png"/><Relationship Id="rId9" Type="http://schemas.openxmlformats.org/officeDocument/2006/relationships/image" Target="../media/image53.png"/></Relationships>
</file>

<file path=ppt/slides/_rels/slide10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53.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0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109.xml"/><Relationship Id="rId7" Type="http://schemas.openxmlformats.org/officeDocument/2006/relationships/slide" Target="slide3.xml"/><Relationship Id="rId2" Type="http://schemas.openxmlformats.org/officeDocument/2006/relationships/slide" Target="slide107.xml"/><Relationship Id="rId1" Type="http://schemas.openxmlformats.org/officeDocument/2006/relationships/slideLayout" Target="../slideLayouts/slideLayout10.xml"/><Relationship Id="rId6" Type="http://schemas.openxmlformats.org/officeDocument/2006/relationships/slide" Target="slide119.xml"/><Relationship Id="rId5" Type="http://schemas.openxmlformats.org/officeDocument/2006/relationships/slide" Target="slide114.xml"/><Relationship Id="rId4" Type="http://schemas.openxmlformats.org/officeDocument/2006/relationships/slide" Target="slide112.xml"/></Relationships>
</file>

<file path=ppt/slides/_rels/slide107.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image" Target="../media/image1.png"/><Relationship Id="rId7" Type="http://schemas.openxmlformats.org/officeDocument/2006/relationships/image" Target="../media/image162.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3.png"/></Relationships>
</file>

<file path=ppt/slides/_rels/slide108.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image" Target="../media/image1.png"/><Relationship Id="rId7"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9.png"/></Relationships>
</file>

<file path=ppt/slides/_rels/slide109.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image" Target="../media/image1.pn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5.jpeg"/><Relationship Id="rId2" Type="http://schemas.openxmlformats.org/officeDocument/2006/relationships/slide" Target="slide12.xml"/><Relationship Id="rId1" Type="http://schemas.openxmlformats.org/officeDocument/2006/relationships/slideLayout" Target="../slideLayouts/slideLayout10.xml"/><Relationship Id="rId6" Type="http://schemas.openxmlformats.org/officeDocument/2006/relationships/slide" Target="slide3.xml"/><Relationship Id="rId5" Type="http://schemas.openxmlformats.org/officeDocument/2006/relationships/slide" Target="slide46.xml"/><Relationship Id="rId4" Type="http://schemas.openxmlformats.org/officeDocument/2006/relationships/slide" Target="slide28.xml"/></Relationships>
</file>

<file path=ppt/slides/_rels/slide1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53.png"/><Relationship Id="rId4" Type="http://schemas.openxmlformats.org/officeDocument/2006/relationships/image" Target="../media/image25.png"/><Relationship Id="rId9" Type="http://schemas.openxmlformats.org/officeDocument/2006/relationships/slide" Target="slide111.xml"/></Relationships>
</file>

<file path=ppt/slides/_rels/slide111.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image" Target="../media/image1.png"/><Relationship Id="rId7" Type="http://schemas.openxmlformats.org/officeDocument/2006/relationships/image" Target="../media/image16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9.png"/></Relationships>
</file>

<file path=ppt/slides/_rels/slide1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113.xml"/><Relationship Id="rId3" Type="http://schemas.openxmlformats.org/officeDocument/2006/relationships/notesSlide" Target="../notesSlides/notesSlide24.xml"/><Relationship Id="rId7" Type="http://schemas.openxmlformats.org/officeDocument/2006/relationships/image" Target="../media/image27.jpeg"/><Relationship Id="rId12" Type="http://schemas.openxmlformats.org/officeDocument/2006/relationships/image" Target="../media/image165.pn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6.png"/><Relationship Id="rId11" Type="http://schemas.openxmlformats.org/officeDocument/2006/relationships/hyperlink" Target="V&#237;nculos/Curvas%20Verticales.dwg" TargetMode="External"/><Relationship Id="rId5" Type="http://schemas.openxmlformats.org/officeDocument/2006/relationships/image" Target="../media/image25.png"/><Relationship Id="rId10" Type="http://schemas.openxmlformats.org/officeDocument/2006/relationships/image" Target="../media/image56.png"/><Relationship Id="rId4" Type="http://schemas.openxmlformats.org/officeDocument/2006/relationships/image" Target="../media/image1.png"/><Relationship Id="rId9" Type="http://schemas.openxmlformats.org/officeDocument/2006/relationships/oleObject" Target="../embeddings/oleObject14.bin"/><Relationship Id="rId14" Type="http://schemas.openxmlformats.org/officeDocument/2006/relationships/image" Target="../media/image53.png"/></Relationships>
</file>

<file path=ppt/slides/_rels/slide1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16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slide" Target="slide106.xml"/></Relationships>
</file>

<file path=ppt/slides/_rels/slide114.xml.rels><?xml version="1.0" encoding="UTF-8" standalone="yes"?>
<Relationships xmlns="http://schemas.openxmlformats.org/package/2006/relationships"><Relationship Id="rId8" Type="http://schemas.openxmlformats.org/officeDocument/2006/relationships/image" Target="../media/image168.jpeg"/><Relationship Id="rId3" Type="http://schemas.openxmlformats.org/officeDocument/2006/relationships/notesSlide" Target="../notesSlides/notesSlide26.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115.xml"/><Relationship Id="rId4" Type="http://schemas.openxmlformats.org/officeDocument/2006/relationships/image" Target="../media/image1.png"/><Relationship Id="rId9" Type="http://schemas.openxmlformats.org/officeDocument/2006/relationships/oleObject" Target="../embeddings/oleObject15.bin"/></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7.xml"/><Relationship Id="rId7" Type="http://schemas.openxmlformats.org/officeDocument/2006/relationships/image" Target="../media/image27.jpeg"/><Relationship Id="rId12"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6.png"/><Relationship Id="rId11" Type="http://schemas.openxmlformats.org/officeDocument/2006/relationships/slide" Target="slide116.xml"/><Relationship Id="rId5" Type="http://schemas.openxmlformats.org/officeDocument/2006/relationships/image" Target="../media/image25.png"/><Relationship Id="rId10" Type="http://schemas.openxmlformats.org/officeDocument/2006/relationships/image" Target="../media/image46.jpeg"/><Relationship Id="rId4" Type="http://schemas.openxmlformats.org/officeDocument/2006/relationships/image" Target="../media/image1.png"/><Relationship Id="rId9" Type="http://schemas.openxmlformats.org/officeDocument/2006/relationships/image" Target="../media/image170.jpeg"/></Relationships>
</file>

<file path=ppt/slides/_rels/slide11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notesSlide" Target="../notesSlides/notesSlide28.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117.xml"/><Relationship Id="rId4" Type="http://schemas.openxmlformats.org/officeDocument/2006/relationships/image" Target="../media/image1.png"/><Relationship Id="rId9" Type="http://schemas.openxmlformats.org/officeDocument/2006/relationships/oleObject" Target="../embeddings/oleObject17.bin"/></Relationships>
</file>

<file path=ppt/slides/_rels/slide117.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image" Target="../media/image1.png"/><Relationship Id="rId7" Type="http://schemas.openxmlformats.org/officeDocument/2006/relationships/image" Target="../media/image17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3.png"/></Relationships>
</file>

<file path=ppt/slides/_rels/slide118.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image" Target="../media/image1.png"/><Relationship Id="rId7" Type="http://schemas.openxmlformats.org/officeDocument/2006/relationships/image" Target="../media/image17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9.png"/></Relationships>
</file>

<file path=ppt/slides/_rels/slide119.xml.rels><?xml version="1.0" encoding="UTF-8" standalone="yes"?>
<Relationships xmlns="http://schemas.openxmlformats.org/package/2006/relationships"><Relationship Id="rId8" Type="http://schemas.openxmlformats.org/officeDocument/2006/relationships/image" Target="../media/image175.jpeg"/><Relationship Id="rId3" Type="http://schemas.openxmlformats.org/officeDocument/2006/relationships/image" Target="../media/image1.png"/><Relationship Id="rId7" Type="http://schemas.openxmlformats.org/officeDocument/2006/relationships/image" Target="../media/image17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image" Target="../media/image9.png"/><Relationship Id="rId5" Type="http://schemas.openxmlformats.org/officeDocument/2006/relationships/image" Target="../media/image26.png"/><Relationship Id="rId10" Type="http://schemas.openxmlformats.org/officeDocument/2006/relationships/slide" Target="slide106.xml"/><Relationship Id="rId4" Type="http://schemas.openxmlformats.org/officeDocument/2006/relationships/image" Target="../media/image25.pn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9.png"/><Relationship Id="rId7"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10.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23.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21.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22.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3.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slide" Target="slide123.xml"/></Relationships>
</file>

<file path=ppt/slides/_rels/slide1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24.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7.png"/></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5.xml"/><Relationship Id="rId7" Type="http://schemas.openxmlformats.org/officeDocument/2006/relationships/image" Target="../media/image27.jpeg"/><Relationship Id="rId12"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6.png"/><Relationship Id="rId11" Type="http://schemas.openxmlformats.org/officeDocument/2006/relationships/slide" Target="slide125.xml"/><Relationship Id="rId5" Type="http://schemas.openxmlformats.org/officeDocument/2006/relationships/image" Target="../media/image25.png"/><Relationship Id="rId10" Type="http://schemas.openxmlformats.org/officeDocument/2006/relationships/oleObject" Target="../embeddings/oleObject21.bin"/><Relationship Id="rId4" Type="http://schemas.openxmlformats.org/officeDocument/2006/relationships/image" Target="../media/image1.png"/><Relationship Id="rId9" Type="http://schemas.openxmlformats.org/officeDocument/2006/relationships/oleObject" Target="../embeddings/oleObject20.bin"/></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slide" Target="slide126.xml"/><Relationship Id="rId3" Type="http://schemas.openxmlformats.org/officeDocument/2006/relationships/notesSlide" Target="../notesSlides/notesSlide36.xml"/><Relationship Id="rId7" Type="http://schemas.openxmlformats.org/officeDocument/2006/relationships/image" Target="../media/image27.jpeg"/><Relationship Id="rId12"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6.png"/><Relationship Id="rId11" Type="http://schemas.openxmlformats.org/officeDocument/2006/relationships/oleObject" Target="../embeddings/oleObject25.bin"/><Relationship Id="rId5" Type="http://schemas.openxmlformats.org/officeDocument/2006/relationships/image" Target="../media/image25.png"/><Relationship Id="rId10" Type="http://schemas.openxmlformats.org/officeDocument/2006/relationships/oleObject" Target="../embeddings/oleObject24.bin"/><Relationship Id="rId4" Type="http://schemas.openxmlformats.org/officeDocument/2006/relationships/image" Target="../media/image1.png"/><Relationship Id="rId9" Type="http://schemas.openxmlformats.org/officeDocument/2006/relationships/oleObject" Target="../embeddings/oleObject23.bin"/><Relationship Id="rId14" Type="http://schemas.openxmlformats.org/officeDocument/2006/relationships/image" Target="../media/image53.png"/></Relationships>
</file>

<file path=ppt/slides/_rels/slide126.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53.png"/><Relationship Id="rId3" Type="http://schemas.openxmlformats.org/officeDocument/2006/relationships/notesSlide" Target="../notesSlides/notesSlide37.xml"/><Relationship Id="rId7" Type="http://schemas.openxmlformats.org/officeDocument/2006/relationships/image" Target="../media/image27.jpeg"/><Relationship Id="rId12" Type="http://schemas.openxmlformats.org/officeDocument/2006/relationships/slide" Target="slide127.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26.png"/><Relationship Id="rId11" Type="http://schemas.openxmlformats.org/officeDocument/2006/relationships/oleObject" Target="../embeddings/oleObject29.bin"/><Relationship Id="rId5" Type="http://schemas.openxmlformats.org/officeDocument/2006/relationships/image" Target="../media/image25.png"/><Relationship Id="rId10" Type="http://schemas.openxmlformats.org/officeDocument/2006/relationships/oleObject" Target="../embeddings/oleObject28.bin"/><Relationship Id="rId4" Type="http://schemas.openxmlformats.org/officeDocument/2006/relationships/image" Target="../media/image1.png"/><Relationship Id="rId9" Type="http://schemas.openxmlformats.org/officeDocument/2006/relationships/oleObject" Target="../embeddings/oleObject27.bin"/></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image" Target="../media/image9.png"/><Relationship Id="rId3" Type="http://schemas.openxmlformats.org/officeDocument/2006/relationships/notesSlide" Target="../notesSlides/notesSlide38.xml"/><Relationship Id="rId7" Type="http://schemas.openxmlformats.org/officeDocument/2006/relationships/image" Target="../media/image27.jpeg"/><Relationship Id="rId12" Type="http://schemas.openxmlformats.org/officeDocument/2006/relationships/image" Target="../media/image192.png"/><Relationship Id="rId17" Type="http://schemas.openxmlformats.org/officeDocument/2006/relationships/slide" Target="slide120.xml"/><Relationship Id="rId2" Type="http://schemas.openxmlformats.org/officeDocument/2006/relationships/slideLayout" Target="../slideLayouts/slideLayout12.xml"/><Relationship Id="rId16" Type="http://schemas.openxmlformats.org/officeDocument/2006/relationships/oleObject" Target="../embeddings/oleObject37.bin"/><Relationship Id="rId1" Type="http://schemas.openxmlformats.org/officeDocument/2006/relationships/vmlDrawing" Target="../drawings/vmlDrawing21.vml"/><Relationship Id="rId6" Type="http://schemas.openxmlformats.org/officeDocument/2006/relationships/image" Target="../media/image26.png"/><Relationship Id="rId11" Type="http://schemas.openxmlformats.org/officeDocument/2006/relationships/oleObject" Target="../embeddings/oleObject33.bin"/><Relationship Id="rId5" Type="http://schemas.openxmlformats.org/officeDocument/2006/relationships/image" Target="../media/image25.png"/><Relationship Id="rId15" Type="http://schemas.openxmlformats.org/officeDocument/2006/relationships/oleObject" Target="../embeddings/oleObject36.bin"/><Relationship Id="rId10" Type="http://schemas.openxmlformats.org/officeDocument/2006/relationships/oleObject" Target="../embeddings/oleObject32.bin"/><Relationship Id="rId4" Type="http://schemas.openxmlformats.org/officeDocument/2006/relationships/image" Target="../media/image1.png"/><Relationship Id="rId9" Type="http://schemas.openxmlformats.org/officeDocument/2006/relationships/oleObject" Target="../embeddings/oleObject31.bin"/><Relationship Id="rId14" Type="http://schemas.openxmlformats.org/officeDocument/2006/relationships/oleObject" Target="../embeddings/oleObject35.bin"/></Relationships>
</file>

<file path=ppt/slides/_rels/slide128.xml.rels><?xml version="1.0" encoding="UTF-8" standalone="yes"?>
<Relationships xmlns="http://schemas.openxmlformats.org/package/2006/relationships"><Relationship Id="rId3" Type="http://schemas.openxmlformats.org/officeDocument/2006/relationships/slide" Target="slide130.xml"/><Relationship Id="rId7" Type="http://schemas.openxmlformats.org/officeDocument/2006/relationships/image" Target="../media/image5.jpeg"/><Relationship Id="rId2" Type="http://schemas.openxmlformats.org/officeDocument/2006/relationships/slide" Target="slide129.xml"/><Relationship Id="rId1" Type="http://schemas.openxmlformats.org/officeDocument/2006/relationships/slideLayout" Target="../slideLayouts/slideLayout10.xml"/><Relationship Id="rId6" Type="http://schemas.openxmlformats.org/officeDocument/2006/relationships/slide" Target="slide3.xml"/><Relationship Id="rId5" Type="http://schemas.openxmlformats.org/officeDocument/2006/relationships/slide" Target="slide140.xml"/><Relationship Id="rId4" Type="http://schemas.openxmlformats.org/officeDocument/2006/relationships/slide" Target="slide139.xml"/></Relationships>
</file>

<file path=ppt/slides/_rels/slide129.xml.rels><?xml version="1.0" encoding="UTF-8" standalone="yes"?>
<Relationships xmlns="http://schemas.openxmlformats.org/package/2006/relationships"><Relationship Id="rId8" Type="http://schemas.openxmlformats.org/officeDocument/2006/relationships/image" Target="../media/image194.jpeg"/><Relationship Id="rId3" Type="http://schemas.openxmlformats.org/officeDocument/2006/relationships/notesSlide" Target="../notesSlides/notesSlide39.xml"/><Relationship Id="rId7" Type="http://schemas.openxmlformats.org/officeDocument/2006/relationships/image" Target="../media/image27.jpeg"/><Relationship Id="rId12"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26.png"/><Relationship Id="rId11" Type="http://schemas.openxmlformats.org/officeDocument/2006/relationships/slide" Target="slide128.xml"/><Relationship Id="rId5" Type="http://schemas.openxmlformats.org/officeDocument/2006/relationships/image" Target="../media/image25.png"/><Relationship Id="rId10" Type="http://schemas.openxmlformats.org/officeDocument/2006/relationships/oleObject" Target="../embeddings/oleObject38.bin"/><Relationship Id="rId4" Type="http://schemas.openxmlformats.org/officeDocument/2006/relationships/image" Target="../media/image1.png"/><Relationship Id="rId9" Type="http://schemas.openxmlformats.org/officeDocument/2006/relationships/image" Target="../media/image195.png"/></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slide" Target="slide12.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40.xml"/><Relationship Id="rId7"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131.xml"/><Relationship Id="rId4" Type="http://schemas.openxmlformats.org/officeDocument/2006/relationships/image" Target="../media/image1.png"/><Relationship Id="rId9" Type="http://schemas.openxmlformats.org/officeDocument/2006/relationships/image" Target="../media/image196.png"/></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slide" Target="slide132.xml"/><Relationship Id="rId3" Type="http://schemas.openxmlformats.org/officeDocument/2006/relationships/notesSlide" Target="../notesSlides/notesSlide41.xml"/><Relationship Id="rId7" Type="http://schemas.openxmlformats.org/officeDocument/2006/relationships/image" Target="../media/image27.jpeg"/><Relationship Id="rId12"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26.png"/><Relationship Id="rId11" Type="http://schemas.openxmlformats.org/officeDocument/2006/relationships/oleObject" Target="../embeddings/oleObject43.bin"/><Relationship Id="rId5" Type="http://schemas.openxmlformats.org/officeDocument/2006/relationships/image" Target="../media/image25.png"/><Relationship Id="rId10" Type="http://schemas.openxmlformats.org/officeDocument/2006/relationships/oleObject" Target="../embeddings/oleObject42.bin"/><Relationship Id="rId4" Type="http://schemas.openxmlformats.org/officeDocument/2006/relationships/image" Target="../media/image1.png"/><Relationship Id="rId9" Type="http://schemas.openxmlformats.org/officeDocument/2006/relationships/oleObject" Target="../embeddings/oleObject41.bin"/><Relationship Id="rId14" Type="http://schemas.openxmlformats.org/officeDocument/2006/relationships/image" Target="../media/image53.png"/></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8.bin"/><Relationship Id="rId3" Type="http://schemas.openxmlformats.org/officeDocument/2006/relationships/notesSlide" Target="../notesSlides/notesSlide42.xml"/><Relationship Id="rId7" Type="http://schemas.openxmlformats.org/officeDocument/2006/relationships/image" Target="../media/image27.jpeg"/><Relationship Id="rId12"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26.png"/><Relationship Id="rId11" Type="http://schemas.openxmlformats.org/officeDocument/2006/relationships/slide" Target="slide133.xml"/><Relationship Id="rId5" Type="http://schemas.openxmlformats.org/officeDocument/2006/relationships/image" Target="../media/image25.png"/><Relationship Id="rId10" Type="http://schemas.openxmlformats.org/officeDocument/2006/relationships/oleObject" Target="../embeddings/oleObject47.bin"/><Relationship Id="rId4" Type="http://schemas.openxmlformats.org/officeDocument/2006/relationships/image" Target="../media/image1.png"/><Relationship Id="rId9" Type="http://schemas.openxmlformats.org/officeDocument/2006/relationships/oleObject" Target="../embeddings/oleObject46.bin"/></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43.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26.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slide" Target="slide134.xml"/></Relationships>
</file>

<file path=ppt/slides/_rels/slide134.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1.png"/><Relationship Id="rId7" Type="http://schemas.openxmlformats.org/officeDocument/2006/relationships/image" Target="../media/image204.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53.png"/><Relationship Id="rId4" Type="http://schemas.openxmlformats.org/officeDocument/2006/relationships/image" Target="../media/image25.png"/><Relationship Id="rId9" Type="http://schemas.openxmlformats.org/officeDocument/2006/relationships/slide" Target="slide135.xml"/></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45.xml"/><Relationship Id="rId7" Type="http://schemas.openxmlformats.org/officeDocument/2006/relationships/image" Target="../media/image27.jpeg"/><Relationship Id="rId12" Type="http://schemas.openxmlformats.org/officeDocument/2006/relationships/image" Target="../media/image53.png"/><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image" Target="../media/image26.png"/><Relationship Id="rId11" Type="http://schemas.openxmlformats.org/officeDocument/2006/relationships/slide" Target="slide136.xml"/><Relationship Id="rId5" Type="http://schemas.openxmlformats.org/officeDocument/2006/relationships/image" Target="../media/image25.png"/><Relationship Id="rId10" Type="http://schemas.openxmlformats.org/officeDocument/2006/relationships/image" Target="../media/image208.png"/><Relationship Id="rId4" Type="http://schemas.openxmlformats.org/officeDocument/2006/relationships/image" Target="../media/image1.png"/><Relationship Id="rId9" Type="http://schemas.openxmlformats.org/officeDocument/2006/relationships/oleObject" Target="../embeddings/oleObject51.bin"/></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7.bin"/><Relationship Id="rId3" Type="http://schemas.openxmlformats.org/officeDocument/2006/relationships/notesSlide" Target="../notesSlides/notesSlide46.xml"/><Relationship Id="rId7" Type="http://schemas.openxmlformats.org/officeDocument/2006/relationships/image" Target="../media/image27.jpeg"/><Relationship Id="rId12" Type="http://schemas.openxmlformats.org/officeDocument/2006/relationships/oleObject" Target="../embeddings/oleObject56.bin"/><Relationship Id="rId2" Type="http://schemas.openxmlformats.org/officeDocument/2006/relationships/slideLayout" Target="../slideLayouts/slideLayout12.xml"/><Relationship Id="rId16" Type="http://schemas.openxmlformats.org/officeDocument/2006/relationships/image" Target="../media/image53.png"/><Relationship Id="rId1" Type="http://schemas.openxmlformats.org/officeDocument/2006/relationships/vmlDrawing" Target="../drawings/vmlDrawing28.vml"/><Relationship Id="rId6" Type="http://schemas.openxmlformats.org/officeDocument/2006/relationships/image" Target="../media/image26.png"/><Relationship Id="rId11" Type="http://schemas.openxmlformats.org/officeDocument/2006/relationships/oleObject" Target="../embeddings/oleObject55.bin"/><Relationship Id="rId5" Type="http://schemas.openxmlformats.org/officeDocument/2006/relationships/image" Target="../media/image25.png"/><Relationship Id="rId15" Type="http://schemas.openxmlformats.org/officeDocument/2006/relationships/slide" Target="slide137.xml"/><Relationship Id="rId10" Type="http://schemas.openxmlformats.org/officeDocument/2006/relationships/oleObject" Target="../embeddings/oleObject54.bin"/><Relationship Id="rId4" Type="http://schemas.openxmlformats.org/officeDocument/2006/relationships/image" Target="../media/image1.png"/><Relationship Id="rId9" Type="http://schemas.openxmlformats.org/officeDocument/2006/relationships/oleObject" Target="../embeddings/oleObject53.bin"/><Relationship Id="rId14" Type="http://schemas.openxmlformats.org/officeDocument/2006/relationships/oleObject" Target="../embeddings/oleObject58.bin"/></Relationships>
</file>

<file path=ppt/slides/_rels/slide137.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oleObject" Target="../embeddings/oleObject64.bin"/><Relationship Id="rId3" Type="http://schemas.openxmlformats.org/officeDocument/2006/relationships/notesSlide" Target="../notesSlides/notesSlide47.xml"/><Relationship Id="rId7" Type="http://schemas.openxmlformats.org/officeDocument/2006/relationships/image" Target="../media/image27.jpeg"/><Relationship Id="rId12" Type="http://schemas.openxmlformats.org/officeDocument/2006/relationships/oleObject" Target="../embeddings/oleObject63.bin"/><Relationship Id="rId2" Type="http://schemas.openxmlformats.org/officeDocument/2006/relationships/slideLayout" Target="../slideLayouts/slideLayout12.xml"/><Relationship Id="rId16" Type="http://schemas.openxmlformats.org/officeDocument/2006/relationships/image" Target="../media/image53.png"/><Relationship Id="rId1" Type="http://schemas.openxmlformats.org/officeDocument/2006/relationships/vmlDrawing" Target="../drawings/vmlDrawing29.vml"/><Relationship Id="rId6" Type="http://schemas.openxmlformats.org/officeDocument/2006/relationships/image" Target="../media/image26.png"/><Relationship Id="rId11" Type="http://schemas.openxmlformats.org/officeDocument/2006/relationships/oleObject" Target="../embeddings/oleObject62.bin"/><Relationship Id="rId5" Type="http://schemas.openxmlformats.org/officeDocument/2006/relationships/image" Target="../media/image25.png"/><Relationship Id="rId15" Type="http://schemas.openxmlformats.org/officeDocument/2006/relationships/slide" Target="slide138.xml"/><Relationship Id="rId10" Type="http://schemas.openxmlformats.org/officeDocument/2006/relationships/oleObject" Target="../embeddings/oleObject61.bin"/><Relationship Id="rId4" Type="http://schemas.openxmlformats.org/officeDocument/2006/relationships/image" Target="../media/image1.png"/><Relationship Id="rId9" Type="http://schemas.openxmlformats.org/officeDocument/2006/relationships/oleObject" Target="../embeddings/oleObject60.bin"/><Relationship Id="rId14" Type="http://schemas.openxmlformats.org/officeDocument/2006/relationships/oleObject" Target="../embeddings/oleObject65.bin"/></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48.xml"/><Relationship Id="rId7" Type="http://schemas.openxmlformats.org/officeDocument/2006/relationships/image" Target="../media/image27.jpe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26.png"/><Relationship Id="rId11" Type="http://schemas.openxmlformats.org/officeDocument/2006/relationships/slide" Target="slide128.xml"/><Relationship Id="rId5" Type="http://schemas.openxmlformats.org/officeDocument/2006/relationships/image" Target="../media/image25.png"/><Relationship Id="rId10" Type="http://schemas.openxmlformats.org/officeDocument/2006/relationships/oleObject" Target="../embeddings/oleObject68.bin"/><Relationship Id="rId4" Type="http://schemas.openxmlformats.org/officeDocument/2006/relationships/image" Target="../media/image1.png"/><Relationship Id="rId9" Type="http://schemas.openxmlformats.org/officeDocument/2006/relationships/oleObject" Target="../embeddings/oleObject67.bin"/></Relationships>
</file>

<file path=ppt/slides/_rels/slide1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128.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slide" Target="slide15.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hyperlink" Target="V&#237;nculos/Encuesta%20de%20Origen%20y%20Destino.doc" TargetMode="External"/><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slide" Target="slide12.xml"/><Relationship Id="rId4" Type="http://schemas.openxmlformats.org/officeDocument/2006/relationships/image" Target="../media/image27.jpeg"/><Relationship Id="rId9" Type="http://schemas.openxmlformats.org/officeDocument/2006/relationships/slide" Target="slide18.xml"/></Relationships>
</file>

<file path=ppt/slides/_rels/slide140.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1.png"/><Relationship Id="rId7" Type="http://schemas.openxmlformats.org/officeDocument/2006/relationships/image" Target="../media/image214.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9.png"/></Relationships>
</file>

<file path=ppt/slides/_rels/slide14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slide" Target="slide14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slide" Target="slide3.xml"/></Relationships>
</file>

<file path=ppt/slides/_rels/slide142.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51.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slide" Target="slide143.xml"/></Relationships>
</file>

<file path=ppt/slides/_rels/slide14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44.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45.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141.xm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147.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141.xm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149.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15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png"/><Relationship Id="rId7" Type="http://schemas.openxmlformats.org/officeDocument/2006/relationships/slide" Target="slide16.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30.emf"/><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31.emf"/></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slide" Target="slide17.xml"/><Relationship Id="rId5" Type="http://schemas.openxmlformats.org/officeDocument/2006/relationships/image" Target="../media/image1.png"/><Relationship Id="rId10" Type="http://schemas.openxmlformats.org/officeDocument/2006/relationships/image" Target="../media/image33.emf"/><Relationship Id="rId4" Type="http://schemas.openxmlformats.org/officeDocument/2006/relationships/image" Target="../media/image27.jpeg"/><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6.png"/><Relationship Id="rId7" Type="http://schemas.openxmlformats.org/officeDocument/2006/relationships/slide" Target="slide18.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27.jpeg"/><Relationship Id="rId9"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png"/><Relationship Id="rId7" Type="http://schemas.openxmlformats.org/officeDocument/2006/relationships/slide" Target="slide12.xml"/><Relationship Id="rId12" Type="http://schemas.openxmlformats.org/officeDocument/2006/relationships/slide" Target="slide13.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23.jpeg"/><Relationship Id="rId5" Type="http://schemas.openxmlformats.org/officeDocument/2006/relationships/image" Target="../media/image27.jpeg"/><Relationship Id="rId10" Type="http://schemas.openxmlformats.org/officeDocument/2006/relationships/slide" Target="slide17.xml"/><Relationship Id="rId4" Type="http://schemas.openxmlformats.org/officeDocument/2006/relationships/image" Target="../media/image26.png"/><Relationship Id="rId9"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png"/><Relationship Id="rId7" Type="http://schemas.openxmlformats.org/officeDocument/2006/relationships/slide" Target="slide12.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27.jpeg"/><Relationship Id="rId10"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slide" Target="slide21.xml"/><Relationship Id="rId5" Type="http://schemas.openxmlformats.org/officeDocument/2006/relationships/image" Target="../media/image1.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slide" Target="slide12.xml"/><Relationship Id="rId5" Type="http://schemas.openxmlformats.org/officeDocument/2006/relationships/image" Target="../media/image1.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12.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png"/><Relationship Id="rId7" Type="http://schemas.openxmlformats.org/officeDocument/2006/relationships/slide" Target="slide24.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28.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0.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V&#237;nculos/Planimetr&#237;a%20V&#237;a%20Proyecto.xls" TargetMode="External"/><Relationship Id="rId7" Type="http://schemas.openxmlformats.org/officeDocument/2006/relationships/image" Target="../media/image9.png"/><Relationship Id="rId2" Type="http://schemas.openxmlformats.org/officeDocument/2006/relationships/image" Target="../media/image42.jpeg"/><Relationship Id="rId1" Type="http://schemas.openxmlformats.org/officeDocument/2006/relationships/slideLayout" Target="../slideLayouts/slideLayout10.xml"/><Relationship Id="rId6" Type="http://schemas.openxmlformats.org/officeDocument/2006/relationships/slide" Target="slide25.xml"/><Relationship Id="rId5" Type="http://schemas.openxmlformats.org/officeDocument/2006/relationships/image" Target="../media/image43.jpeg"/><Relationship Id="rId4" Type="http://schemas.openxmlformats.org/officeDocument/2006/relationships/hyperlink" Target="V&#237;nculos/Nivelaci&#243;n%20V&#237;a%20Proyecto.xls"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9.png"/><Relationship Id="rId7" Type="http://schemas.openxmlformats.org/officeDocument/2006/relationships/slide" Target="slide36.xml"/><Relationship Id="rId2" Type="http://schemas.openxmlformats.org/officeDocument/2006/relationships/slide" Target="slide11.xml"/><Relationship Id="rId1" Type="http://schemas.openxmlformats.org/officeDocument/2006/relationships/slideLayout" Target="../slideLayouts/slideLayout10.xml"/><Relationship Id="rId6" Type="http://schemas.openxmlformats.org/officeDocument/2006/relationships/slide" Target="slide33.xml"/><Relationship Id="rId11" Type="http://schemas.openxmlformats.org/officeDocument/2006/relationships/slide" Target="slide44.xml"/><Relationship Id="rId5" Type="http://schemas.openxmlformats.org/officeDocument/2006/relationships/slide" Target="slide30.xml"/><Relationship Id="rId10" Type="http://schemas.openxmlformats.org/officeDocument/2006/relationships/slide" Target="slide42.xml"/><Relationship Id="rId4" Type="http://schemas.openxmlformats.org/officeDocument/2006/relationships/slide" Target="slide29.xml"/><Relationship Id="rId9" Type="http://schemas.openxmlformats.org/officeDocument/2006/relationships/slide" Target="slide38.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slide" Target="slide28.xml"/><Relationship Id="rId5" Type="http://schemas.openxmlformats.org/officeDocument/2006/relationships/image" Target="../media/image1.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slide" Target="slide4.xml"/><Relationship Id="rId7" Type="http://schemas.openxmlformats.org/officeDocument/2006/relationships/slide" Target="slide120.xml"/><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slide" Target="slide106.xml"/><Relationship Id="rId5" Type="http://schemas.openxmlformats.org/officeDocument/2006/relationships/slide" Target="slide53.xml"/><Relationship Id="rId10" Type="http://schemas.openxmlformats.org/officeDocument/2006/relationships/slide" Target="slide148.xml"/><Relationship Id="rId4" Type="http://schemas.openxmlformats.org/officeDocument/2006/relationships/slide" Target="slide11.xml"/><Relationship Id="rId9" Type="http://schemas.openxmlformats.org/officeDocument/2006/relationships/slide" Target="slide141.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26.png"/><Relationship Id="rId7" Type="http://schemas.openxmlformats.org/officeDocument/2006/relationships/image" Target="../media/image47.jpe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46.jpe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5.png"/><Relationship Id="rId7" Type="http://schemas.openxmlformats.org/officeDocument/2006/relationships/slide" Target="slide32.xml"/><Relationship Id="rId2"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6.png"/><Relationship Id="rId7"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slide" Target="slide28.xml"/><Relationship Id="rId4" Type="http://schemas.openxmlformats.org/officeDocument/2006/relationships/image" Target="../media/image27.jpeg"/><Relationship Id="rId9" Type="http://schemas.openxmlformats.org/officeDocument/2006/relationships/image" Target="../media/image14.jpeg"/></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26.png"/><Relationship Id="rId7" Type="http://schemas.openxmlformats.org/officeDocument/2006/relationships/image" Target="../media/image52.jpe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51.jpe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slide" Target="slide35.xml"/><Relationship Id="rId5" Type="http://schemas.openxmlformats.org/officeDocument/2006/relationships/image" Target="../media/image1.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1.png"/><Relationship Id="rId10" Type="http://schemas.openxmlformats.org/officeDocument/2006/relationships/image" Target="../media/image57.png"/><Relationship Id="rId4" Type="http://schemas.openxmlformats.org/officeDocument/2006/relationships/image" Target="../media/image27.jpe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28.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1.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28.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60.jpeg"/></Relationships>
</file>

<file path=ppt/slides/_rels/slide3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6.png"/><Relationship Id="rId7" Type="http://schemas.openxmlformats.org/officeDocument/2006/relationships/image" Target="../media/image16.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4.jpeg"/></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40.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6.png"/><Relationship Id="rId7" Type="http://schemas.openxmlformats.org/officeDocument/2006/relationships/image" Target="../media/image15.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62.jpe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28.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64.png"/><Relationship Id="rId5" Type="http://schemas.openxmlformats.org/officeDocument/2006/relationships/image" Target="../media/image1.pn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26.png"/><Relationship Id="rId7" Type="http://schemas.openxmlformats.org/officeDocument/2006/relationships/image" Target="../media/image66.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65.jpeg"/><Relationship Id="rId5" Type="http://schemas.openxmlformats.org/officeDocument/2006/relationships/image" Target="../media/image1.png"/><Relationship Id="rId10" Type="http://schemas.openxmlformats.org/officeDocument/2006/relationships/image" Target="../media/image63.png"/><Relationship Id="rId4" Type="http://schemas.openxmlformats.org/officeDocument/2006/relationships/image" Target="../media/image27.jpeg"/><Relationship Id="rId9"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28.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1.pn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26.png"/><Relationship Id="rId7" Type="http://schemas.openxmlformats.org/officeDocument/2006/relationships/image" Target="../media/image70.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69.jpe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63.png"/></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28.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72.png"/></Relationships>
</file>

<file path=ppt/slides/_rels/slide4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26.png"/><Relationship Id="rId7" Type="http://schemas.openxmlformats.org/officeDocument/2006/relationships/slide" Target="slide47.xml"/><Relationship Id="rId12"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73.png"/><Relationship Id="rId11" Type="http://schemas.openxmlformats.org/officeDocument/2006/relationships/slide" Target="slide11.xml"/><Relationship Id="rId5" Type="http://schemas.openxmlformats.org/officeDocument/2006/relationships/image" Target="../media/image1.png"/><Relationship Id="rId10" Type="http://schemas.openxmlformats.org/officeDocument/2006/relationships/image" Target="../media/image74.png"/><Relationship Id="rId4" Type="http://schemas.openxmlformats.org/officeDocument/2006/relationships/image" Target="../media/image27.jpeg"/><Relationship Id="rId9" Type="http://schemas.openxmlformats.org/officeDocument/2006/relationships/slide" Target="slide51.xml"/></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6.png"/><Relationship Id="rId7" Type="http://schemas.openxmlformats.org/officeDocument/2006/relationships/hyperlink" Target="V&#237;nculos/Granulometr&#237;a-SubBase-C05.xls" TargetMode="Externa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1.png"/><Relationship Id="rId10" Type="http://schemas.openxmlformats.org/officeDocument/2006/relationships/image" Target="../media/image53.png"/><Relationship Id="rId4" Type="http://schemas.openxmlformats.org/officeDocument/2006/relationships/image" Target="../media/image27.jpeg"/><Relationship Id="rId9"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77.png"/><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hyperlink" Target="V&#237;nculos/Granulometr&#237;a-Base-C02.xls" TargetMode="External"/><Relationship Id="rId5" Type="http://schemas.openxmlformats.org/officeDocument/2006/relationships/image" Target="../media/image79.png"/><Relationship Id="rId10" Type="http://schemas.openxmlformats.org/officeDocument/2006/relationships/image" Target="../media/image80.png"/><Relationship Id="rId4" Type="http://schemas.openxmlformats.org/officeDocument/2006/relationships/image" Target="../media/image78.png"/><Relationship Id="rId9" Type="http://schemas.openxmlformats.org/officeDocument/2006/relationships/image" Target="../media/image53.png"/></Relationships>
</file>

<file path=ppt/slides/_rels/slide4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26.png"/><Relationship Id="rId7" Type="http://schemas.openxmlformats.org/officeDocument/2006/relationships/image" Target="../media/image82.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81.pn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V&#237;nculos/Ensayos%20CBR.xls" TargetMode="External"/><Relationship Id="rId13" Type="http://schemas.openxmlformats.org/officeDocument/2006/relationships/image" Target="../media/image9.png"/><Relationship Id="rId3" Type="http://schemas.openxmlformats.org/officeDocument/2006/relationships/image" Target="../media/image84.png"/><Relationship Id="rId7" Type="http://schemas.openxmlformats.org/officeDocument/2006/relationships/image" Target="../media/image1.png"/><Relationship Id="rId12" Type="http://schemas.openxmlformats.org/officeDocument/2006/relationships/slide" Target="slide46.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7.jpeg"/><Relationship Id="rId11" Type="http://schemas.openxmlformats.org/officeDocument/2006/relationships/oleObject" Target="../embeddings/Hoja_de_c_lculo_de_Microsoft_Office_Excel_97-20031.xls"/><Relationship Id="rId5" Type="http://schemas.openxmlformats.org/officeDocument/2006/relationships/image" Target="../media/image26.png"/><Relationship Id="rId10" Type="http://schemas.openxmlformats.org/officeDocument/2006/relationships/image" Target="../media/image85.png"/><Relationship Id="rId4" Type="http://schemas.openxmlformats.org/officeDocument/2006/relationships/image" Target="../media/image25.png"/><Relationship Id="rId9" Type="http://schemas.openxmlformats.org/officeDocument/2006/relationships/image" Target="../media/image76.png"/></Relationships>
</file>

<file path=ppt/slides/_rels/slide51.xml.rels><?xml version="1.0" encoding="UTF-8" standalone="yes"?>
<Relationships xmlns="http://schemas.openxmlformats.org/package/2006/relationships"><Relationship Id="rId8" Type="http://schemas.openxmlformats.org/officeDocument/2006/relationships/hyperlink" Target="V&#237;nculos/Proctor%20Sub-base.xls" TargetMode="External"/><Relationship Id="rId3" Type="http://schemas.openxmlformats.org/officeDocument/2006/relationships/image" Target="../media/image26.png"/><Relationship Id="rId7" Type="http://schemas.openxmlformats.org/officeDocument/2006/relationships/image" Target="../media/image87.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86.png"/><Relationship Id="rId11" Type="http://schemas.openxmlformats.org/officeDocument/2006/relationships/image" Target="../media/image53.png"/><Relationship Id="rId5" Type="http://schemas.openxmlformats.org/officeDocument/2006/relationships/image" Target="../media/image1.png"/><Relationship Id="rId10" Type="http://schemas.openxmlformats.org/officeDocument/2006/relationships/slide" Target="slide52.xml"/><Relationship Id="rId4" Type="http://schemas.openxmlformats.org/officeDocument/2006/relationships/image" Target="../media/image27.jpeg"/><Relationship Id="rId9" Type="http://schemas.openxmlformats.org/officeDocument/2006/relationships/image" Target="../media/image76.png"/></Relationships>
</file>

<file path=ppt/slides/_rels/slide5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6.png"/><Relationship Id="rId7" Type="http://schemas.openxmlformats.org/officeDocument/2006/relationships/image" Target="../media/image76.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hyperlink" Target="V&#237;nculos/Proctor%20Base.xls" TargetMode="External"/><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slide" Target="slide11.xml"/><Relationship Id="rId4" Type="http://schemas.openxmlformats.org/officeDocument/2006/relationships/image" Target="../media/image27.jpeg"/><Relationship Id="rId9"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54.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slide" Target="slide3.xml"/><Relationship Id="rId4" Type="http://schemas.openxmlformats.org/officeDocument/2006/relationships/slide" Target="slide102.xml"/></Relationships>
</file>

<file path=ppt/slides/_rels/slide5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png"/><Relationship Id="rId7" Type="http://schemas.openxmlformats.org/officeDocument/2006/relationships/slide" Target="slide76.xml"/><Relationship Id="rId2" Type="http://schemas.openxmlformats.org/officeDocument/2006/relationships/slide" Target="slide53.xml"/><Relationship Id="rId1" Type="http://schemas.openxmlformats.org/officeDocument/2006/relationships/slideLayout" Target="../slideLayouts/slideLayout10.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png"/><Relationship Id="rId7" Type="http://schemas.openxmlformats.org/officeDocument/2006/relationships/slide" Target="slide56.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1.pn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7.xml"/><Relationship Id="rId5" Type="http://schemas.openxmlformats.org/officeDocument/2006/relationships/image" Target="../media/image1.pn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8.xml"/><Relationship Id="rId5" Type="http://schemas.openxmlformats.org/officeDocument/2006/relationships/image" Target="../media/image1.pn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9.xml"/><Relationship Id="rId5" Type="http://schemas.openxmlformats.org/officeDocument/2006/relationships/image" Target="../media/image1.png"/><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6.png"/><Relationship Id="rId7"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60.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9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26.png"/><Relationship Id="rId7" Type="http://schemas.openxmlformats.org/officeDocument/2006/relationships/image" Target="../media/image94.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93.pn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4.jpeg"/></Relationships>
</file>

<file path=ppt/slides/_rels/slide61.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26.png"/><Relationship Id="rId7" Type="http://schemas.openxmlformats.org/officeDocument/2006/relationships/image" Target="../media/image96.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95.png"/><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4.jpe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4.xml"/><Relationship Id="rId5" Type="http://schemas.openxmlformats.org/officeDocument/2006/relationships/image" Target="../media/image1.png"/><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4.xml"/><Relationship Id="rId5" Type="http://schemas.openxmlformats.org/officeDocument/2006/relationships/image" Target="../media/image1.png"/><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6.png"/><Relationship Id="rId7" Type="http://schemas.openxmlformats.org/officeDocument/2006/relationships/image" Target="../media/image98.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97.png"/><Relationship Id="rId5" Type="http://schemas.openxmlformats.org/officeDocument/2006/relationships/image" Target="../media/image1.png"/><Relationship Id="rId10" Type="http://schemas.openxmlformats.org/officeDocument/2006/relationships/image" Target="../media/image53.png"/><Relationship Id="rId4" Type="http://schemas.openxmlformats.org/officeDocument/2006/relationships/image" Target="../media/image27.jpeg"/><Relationship Id="rId9" Type="http://schemas.openxmlformats.org/officeDocument/2006/relationships/slide" Target="slide65.xml"/></Relationships>
</file>

<file path=ppt/slides/_rels/slide6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66.xml"/><Relationship Id="rId11" Type="http://schemas.openxmlformats.org/officeDocument/2006/relationships/image" Target="../media/image103.png"/><Relationship Id="rId5" Type="http://schemas.openxmlformats.org/officeDocument/2006/relationships/image" Target="../media/image1.png"/><Relationship Id="rId10" Type="http://schemas.openxmlformats.org/officeDocument/2006/relationships/image" Target="../media/image102.png"/><Relationship Id="rId4" Type="http://schemas.openxmlformats.org/officeDocument/2006/relationships/image" Target="../media/image27.jpeg"/><Relationship Id="rId9" Type="http://schemas.openxmlformats.org/officeDocument/2006/relationships/image" Target="../media/image101.png"/></Relationships>
</file>

<file path=ppt/slides/_rels/slide6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67.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04.png"/></Relationships>
</file>

<file path=ppt/slides/_rels/slide6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68.xml"/><Relationship Id="rId11" Type="http://schemas.openxmlformats.org/officeDocument/2006/relationships/image" Target="../media/image108.png"/><Relationship Id="rId5" Type="http://schemas.openxmlformats.org/officeDocument/2006/relationships/image" Target="../media/image1.png"/><Relationship Id="rId10" Type="http://schemas.openxmlformats.org/officeDocument/2006/relationships/image" Target="../media/image107.png"/><Relationship Id="rId4" Type="http://schemas.openxmlformats.org/officeDocument/2006/relationships/image" Target="../media/image27.jpeg"/><Relationship Id="rId9" Type="http://schemas.openxmlformats.org/officeDocument/2006/relationships/image" Target="../media/image106.png"/></Relationships>
</file>

<file path=ppt/slides/_rels/slide6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69.xml"/><Relationship Id="rId5" Type="http://schemas.openxmlformats.org/officeDocument/2006/relationships/image" Target="../media/image1.png"/><Relationship Id="rId10" Type="http://schemas.openxmlformats.org/officeDocument/2006/relationships/image" Target="../media/image111.png"/><Relationship Id="rId4" Type="http://schemas.openxmlformats.org/officeDocument/2006/relationships/image" Target="../media/image27.jpeg"/><Relationship Id="rId9" Type="http://schemas.openxmlformats.org/officeDocument/2006/relationships/image" Target="../media/image110.png"/></Relationships>
</file>

<file path=ppt/slides/_rels/slide6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0.xml"/><Relationship Id="rId5" Type="http://schemas.openxmlformats.org/officeDocument/2006/relationships/image" Target="../media/image1.png"/><Relationship Id="rId10" Type="http://schemas.openxmlformats.org/officeDocument/2006/relationships/image" Target="../media/image114.png"/><Relationship Id="rId4" Type="http://schemas.openxmlformats.org/officeDocument/2006/relationships/image" Target="../media/image27.jpeg"/><Relationship Id="rId9" Type="http://schemas.openxmlformats.org/officeDocument/2006/relationships/image" Target="../media/image1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1.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16.png"/></Relationships>
</file>

<file path=ppt/slides/_rels/slide7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6.png"/><Relationship Id="rId7" Type="http://schemas.openxmlformats.org/officeDocument/2006/relationships/image" Target="../media/image53.png"/><Relationship Id="rId12" Type="http://schemas.openxmlformats.org/officeDocument/2006/relationships/image" Target="../media/image120.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2.xml"/><Relationship Id="rId11" Type="http://schemas.openxmlformats.org/officeDocument/2006/relationships/image" Target="../media/image119.png"/><Relationship Id="rId5" Type="http://schemas.openxmlformats.org/officeDocument/2006/relationships/image" Target="../media/image1.png"/><Relationship Id="rId10" Type="http://schemas.openxmlformats.org/officeDocument/2006/relationships/image" Target="../media/image14.jpeg"/><Relationship Id="rId4" Type="http://schemas.openxmlformats.org/officeDocument/2006/relationships/image" Target="../media/image27.jpeg"/><Relationship Id="rId9" Type="http://schemas.openxmlformats.org/officeDocument/2006/relationships/image" Target="../media/image118.png"/></Relationships>
</file>

<file path=ppt/slides/_rels/slide7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3.xml"/><Relationship Id="rId5" Type="http://schemas.openxmlformats.org/officeDocument/2006/relationships/image" Target="../media/image1.png"/><Relationship Id="rId10" Type="http://schemas.openxmlformats.org/officeDocument/2006/relationships/image" Target="../media/image123.png"/><Relationship Id="rId4" Type="http://schemas.openxmlformats.org/officeDocument/2006/relationships/image" Target="../media/image27.jpeg"/><Relationship Id="rId9" Type="http://schemas.openxmlformats.org/officeDocument/2006/relationships/image" Target="../media/image122.png"/></Relationships>
</file>

<file path=ppt/slides/_rels/slide7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4.xml"/><Relationship Id="rId5" Type="http://schemas.openxmlformats.org/officeDocument/2006/relationships/image" Target="../media/image1.png"/><Relationship Id="rId4" Type="http://schemas.openxmlformats.org/officeDocument/2006/relationships/image" Target="../media/image27.jpeg"/><Relationship Id="rId9" Type="http://schemas.openxmlformats.org/officeDocument/2006/relationships/image" Target="../media/image125.png"/></Relationships>
</file>

<file path=ppt/slides/_rels/slide7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5.xml"/><Relationship Id="rId5" Type="http://schemas.openxmlformats.org/officeDocument/2006/relationships/image" Target="../media/image1.png"/><Relationship Id="rId10" Type="http://schemas.openxmlformats.org/officeDocument/2006/relationships/image" Target="../media/image128.png"/><Relationship Id="rId4" Type="http://schemas.openxmlformats.org/officeDocument/2006/relationships/image" Target="../media/image27.jpeg"/><Relationship Id="rId9" Type="http://schemas.openxmlformats.org/officeDocument/2006/relationships/image" Target="../media/image127.png"/></Relationships>
</file>

<file path=ppt/slides/_rels/slide7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26.png"/><Relationship Id="rId7" Type="http://schemas.openxmlformats.org/officeDocument/2006/relationships/image" Target="../media/image130.png"/><Relationship Id="rId12" Type="http://schemas.openxmlformats.org/officeDocument/2006/relationships/image" Target="../media/image131.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29.png"/><Relationship Id="rId11" Type="http://schemas.openxmlformats.org/officeDocument/2006/relationships/image" Target="../media/image38.png"/><Relationship Id="rId5" Type="http://schemas.openxmlformats.org/officeDocument/2006/relationships/image" Target="../media/image1.png"/><Relationship Id="rId10" Type="http://schemas.openxmlformats.org/officeDocument/2006/relationships/hyperlink" Target="V&#237;nculos/Hoja%20C&#225;lculo%20espesores%20%20HCP%20(Parmigiani-Di%20Pace).xls" TargetMode="External"/><Relationship Id="rId4" Type="http://schemas.openxmlformats.org/officeDocument/2006/relationships/image" Target="../media/image27.jpeg"/><Relationship Id="rId9"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54.xml"/><Relationship Id="rId5" Type="http://schemas.openxmlformats.org/officeDocument/2006/relationships/image" Target="../media/image1.png"/><Relationship Id="rId4" Type="http://schemas.openxmlformats.org/officeDocument/2006/relationships/image" Target="../media/image27.jpeg"/></Relationships>
</file>

<file path=ppt/slides/_rels/slide77.xml.rels><?xml version="1.0" encoding="UTF-8" standalone="yes"?>
<Relationships xmlns="http://schemas.openxmlformats.org/package/2006/relationships"><Relationship Id="rId8" Type="http://schemas.openxmlformats.org/officeDocument/2006/relationships/slide" Target="slide81.xml"/><Relationship Id="rId13"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79.xml"/><Relationship Id="rId12" Type="http://schemas.openxmlformats.org/officeDocument/2006/relationships/slide" Target="slide53.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8.xml"/><Relationship Id="rId11" Type="http://schemas.openxmlformats.org/officeDocument/2006/relationships/slide" Target="slide84.xml"/><Relationship Id="rId5" Type="http://schemas.openxmlformats.org/officeDocument/2006/relationships/image" Target="../media/image1.png"/><Relationship Id="rId10" Type="http://schemas.openxmlformats.org/officeDocument/2006/relationships/slide" Target="slide83.xml"/><Relationship Id="rId4" Type="http://schemas.openxmlformats.org/officeDocument/2006/relationships/image" Target="../media/image27.jpeg"/><Relationship Id="rId9" Type="http://schemas.openxmlformats.org/officeDocument/2006/relationships/slide" Target="slide82.xml"/></Relationships>
</file>

<file path=ppt/slides/_rels/slide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77.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33.jpeg"/><Relationship Id="rId5" Type="http://schemas.openxmlformats.org/officeDocument/2006/relationships/image" Target="../media/image1.png"/><Relationship Id="rId4" Type="http://schemas.openxmlformats.org/officeDocument/2006/relationships/image" Target="../media/image27.jpeg"/></Relationships>
</file>

<file path=ppt/slides/_rels/slide7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6.png"/><Relationship Id="rId7" Type="http://schemas.openxmlformats.org/officeDocument/2006/relationships/slide" Target="slide80.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34.png"/><Relationship Id="rId5" Type="http://schemas.openxmlformats.org/officeDocument/2006/relationships/image" Target="../media/image1.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slide" Target="slide77.xml"/><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35.png"/><Relationship Id="rId5" Type="http://schemas.openxmlformats.org/officeDocument/2006/relationships/image" Target="../media/image1.png"/><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7.xml"/><Relationship Id="rId5" Type="http://schemas.openxmlformats.org/officeDocument/2006/relationships/image" Target="../media/image1.png"/><Relationship Id="rId4" Type="http://schemas.openxmlformats.org/officeDocument/2006/relationships/image" Target="../media/image27.jpeg"/></Relationships>
</file>

<file path=ppt/slides/_rels/slide82.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7.xml"/><Relationship Id="rId5" Type="http://schemas.openxmlformats.org/officeDocument/2006/relationships/image" Target="../media/image1.png"/><Relationship Id="rId4" Type="http://schemas.openxmlformats.org/officeDocument/2006/relationships/image" Target="../media/image27.jpeg"/></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7.xml"/><Relationship Id="rId5" Type="http://schemas.openxmlformats.org/officeDocument/2006/relationships/image" Target="../media/image1.png"/><Relationship Id="rId4" Type="http://schemas.openxmlformats.org/officeDocument/2006/relationships/image" Target="../media/image27.jpe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77.xml"/><Relationship Id="rId5" Type="http://schemas.openxmlformats.org/officeDocument/2006/relationships/image" Target="../media/image1.png"/><Relationship Id="rId4" Type="http://schemas.openxmlformats.org/officeDocument/2006/relationships/image" Target="../media/image27.jpeg"/></Relationships>
</file>

<file path=ppt/slides/_rels/slide85.xml.rels><?xml version="1.0" encoding="UTF-8" standalone="yes"?>
<Relationships xmlns="http://schemas.openxmlformats.org/package/2006/relationships"><Relationship Id="rId8" Type="http://schemas.openxmlformats.org/officeDocument/2006/relationships/hyperlink" Target="V&#237;nculos/APU%20-%20PRESUPUESTO%20REFERENCIAL%20%20ASFALTO.xls" TargetMode="External"/><Relationship Id="rId3" Type="http://schemas.openxmlformats.org/officeDocument/2006/relationships/image" Target="../media/image9.png"/><Relationship Id="rId7" Type="http://schemas.openxmlformats.org/officeDocument/2006/relationships/slide" Target="slide99.xml"/><Relationship Id="rId2" Type="http://schemas.openxmlformats.org/officeDocument/2006/relationships/slide" Target="slide53.xml"/><Relationship Id="rId1" Type="http://schemas.openxmlformats.org/officeDocument/2006/relationships/slideLayout" Target="../slideLayouts/slideLayout10.xml"/><Relationship Id="rId6" Type="http://schemas.openxmlformats.org/officeDocument/2006/relationships/slide" Target="slide89.xml"/><Relationship Id="rId5" Type="http://schemas.openxmlformats.org/officeDocument/2006/relationships/slide" Target="slide88.xml"/><Relationship Id="rId4" Type="http://schemas.openxmlformats.org/officeDocument/2006/relationships/slide" Target="slide86.xml"/><Relationship Id="rId9" Type="http://schemas.openxmlformats.org/officeDocument/2006/relationships/slide" Target="slide100.xml"/></Relationships>
</file>

<file path=ppt/slides/_rels/slide8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notesSlide" Target="../notesSlides/notesSlide2.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26.png"/><Relationship Id="rId11" Type="http://schemas.openxmlformats.org/officeDocument/2006/relationships/oleObject" Target="../embeddings/oleObject3.bin"/><Relationship Id="rId5" Type="http://schemas.openxmlformats.org/officeDocument/2006/relationships/image" Target="../media/image25.png"/><Relationship Id="rId10" Type="http://schemas.openxmlformats.org/officeDocument/2006/relationships/image" Target="../media/image139.png"/><Relationship Id="rId4" Type="http://schemas.openxmlformats.org/officeDocument/2006/relationships/image" Target="../media/image1.png"/><Relationship Id="rId9" Type="http://schemas.openxmlformats.org/officeDocument/2006/relationships/image" Target="../media/image53.png"/></Relationships>
</file>

<file path=ppt/slides/_rels/slide87.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image" Target="../media/image1.png"/><Relationship Id="rId7"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8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27.jpeg"/><Relationship Id="rId12"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6.png"/><Relationship Id="rId11" Type="http://schemas.openxmlformats.org/officeDocument/2006/relationships/oleObject" Target="../embeddings/oleObject5.bin"/><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slide" Target="slide9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19.jpeg"/></Relationships>
</file>

<file path=ppt/slides/_rels/slide90.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53.png"/><Relationship Id="rId4" Type="http://schemas.openxmlformats.org/officeDocument/2006/relationships/image" Target="../media/image25.png"/><Relationship Id="rId9" Type="http://schemas.openxmlformats.org/officeDocument/2006/relationships/slide" Target="slide91.xml"/></Relationships>
</file>

<file path=ppt/slides/_rels/slide91.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27.jpeg"/><Relationship Id="rId12"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6.png"/><Relationship Id="rId11" Type="http://schemas.openxmlformats.org/officeDocument/2006/relationships/image" Target="../media/image146.png"/><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1.png"/><Relationship Id="rId9" Type="http://schemas.openxmlformats.org/officeDocument/2006/relationships/slide" Target="slide92.xml"/></Relationships>
</file>

<file path=ppt/slides/_rels/slide92.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notesSlide" Target="../notesSlides/notesSlide8.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93.xml"/><Relationship Id="rId4" Type="http://schemas.openxmlformats.org/officeDocument/2006/relationships/image" Target="../media/image1.png"/><Relationship Id="rId9"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notesSlide" Target="../notesSlides/notesSlide9.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94.xml"/><Relationship Id="rId4" Type="http://schemas.openxmlformats.org/officeDocument/2006/relationships/image" Target="../media/image1.png"/><Relationship Id="rId9" Type="http://schemas.openxmlformats.org/officeDocument/2006/relationships/oleObject" Target="../embeddings/oleObject10.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slide" Target="slide95.xml"/><Relationship Id="rId5" Type="http://schemas.openxmlformats.org/officeDocument/2006/relationships/oleObject" Target="../embeddings/oleObject11.bin"/><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slide" Target="slide9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52.png"/></Relationships>
</file>

<file path=ppt/slides/_rels/slide96.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notesSlide" Target="../notesSlides/notesSlide12.xml"/><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oleObject" Target="../embeddings/Hoja_de_c_lculo_de_Microsoft_Office_Excel_97-20032.xls"/><Relationship Id="rId4" Type="http://schemas.openxmlformats.org/officeDocument/2006/relationships/image" Target="../media/image1.png"/><Relationship Id="rId9" Type="http://schemas.openxmlformats.org/officeDocument/2006/relationships/image" Target="../media/image53.png"/></Relationships>
</file>

<file path=ppt/slides/_rels/slide9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notesSlide" Target="../notesSlides/notesSlide13.xml"/><Relationship Id="rId7" Type="http://schemas.openxmlformats.org/officeDocument/2006/relationships/image" Target="../media/image27.jpeg"/><Relationship Id="rId12"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26.png"/><Relationship Id="rId11" Type="http://schemas.openxmlformats.org/officeDocument/2006/relationships/image" Target="../media/image53.png"/><Relationship Id="rId5" Type="http://schemas.openxmlformats.org/officeDocument/2006/relationships/image" Target="../media/image25.png"/><Relationship Id="rId10" Type="http://schemas.openxmlformats.org/officeDocument/2006/relationships/slide" Target="slide98.xml"/><Relationship Id="rId4" Type="http://schemas.openxmlformats.org/officeDocument/2006/relationships/image" Target="../media/image1.png"/><Relationship Id="rId9" Type="http://schemas.openxmlformats.org/officeDocument/2006/relationships/oleObject" Target="../embeddings/oleObject12.bin"/></Relationships>
</file>

<file path=ppt/slides/_rels/slide9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slide" Target="slide8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57.png"/></Relationships>
</file>

<file path=ppt/slides/_rels/slide9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slide" Target="slide85.xml"/><Relationship Id="rId5" Type="http://schemas.openxmlformats.org/officeDocument/2006/relationships/image" Target="../media/image1.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106499 Rectángulo"/>
          <p:cNvPicPr>
            <a:picLocks noChangeAspect="1" noChangeArrowheads="1"/>
          </p:cNvPicPr>
          <p:nvPr/>
        </p:nvPicPr>
        <p:blipFill>
          <a:blip r:embed="rId2"/>
          <a:srcRect/>
          <a:stretch>
            <a:fillRect/>
          </a:stretch>
        </p:blipFill>
        <p:spPr bwMode="auto">
          <a:xfrm>
            <a:off x="755650" y="1843088"/>
            <a:ext cx="3671888" cy="3671887"/>
          </a:xfrm>
          <a:prstGeom prst="rect">
            <a:avLst/>
          </a:prstGeom>
          <a:noFill/>
          <a:ln w="9525">
            <a:noFill/>
            <a:miter lim="800000"/>
            <a:headEnd/>
            <a:tailEnd/>
          </a:ln>
        </p:spPr>
      </p:pic>
      <p:pic>
        <p:nvPicPr>
          <p:cNvPr id="106501" name="106500 Rectángulo"/>
          <p:cNvPicPr>
            <a:picLocks noChangeAspect="1" noChangeArrowheads="1"/>
          </p:cNvPicPr>
          <p:nvPr/>
        </p:nvPicPr>
        <p:blipFill>
          <a:blip r:embed="rId3"/>
          <a:srcRect/>
          <a:stretch>
            <a:fillRect/>
          </a:stretch>
        </p:blipFill>
        <p:spPr bwMode="auto">
          <a:xfrm>
            <a:off x="5138738" y="2133600"/>
            <a:ext cx="3021012" cy="3240088"/>
          </a:xfrm>
          <a:prstGeom prst="rect">
            <a:avLst/>
          </a:prstGeom>
          <a:noFill/>
          <a:ln w="9525">
            <a:noFill/>
            <a:miter lim="800000"/>
            <a:headEnd/>
            <a:tailEnd/>
          </a:ln>
        </p:spPr>
      </p:pic>
      <p:sp>
        <p:nvSpPr>
          <p:cNvPr id="106504" name="106503 Rectángulo"/>
          <p:cNvSpPr>
            <a:spLocks noChangeArrowheads="1" noChangeShapeType="1" noTextEdit="1"/>
          </p:cNvSpPr>
          <p:nvPr/>
        </p:nvSpPr>
        <p:spPr bwMode="auto">
          <a:xfrm>
            <a:off x="2051050" y="908050"/>
            <a:ext cx="4897438" cy="571500"/>
          </a:xfrm>
          <a:prstGeom prst="rect">
            <a:avLst/>
          </a:prstGeom>
        </p:spPr>
        <p:txBody>
          <a:bodyPr wrap="none" fromWordArt="1"/>
          <a:lstStyle/>
          <a:p>
            <a:r>
              <a:rPr lang="es-E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BIENVENIDOS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6504"/>
                                        </p:tgtEl>
                                        <p:attrNameLst>
                                          <p:attrName>style.visibility</p:attrName>
                                        </p:attrNameLst>
                                      </p:cBhvr>
                                      <p:to>
                                        <p:strVal val="visible"/>
                                      </p:to>
                                    </p:set>
                                    <p:animEffect transition="in" filter="checkerboard(across)">
                                      <p:cBhvr>
                                        <p:cTn id="7" dur="1000"/>
                                        <p:tgtEl>
                                          <p:spTgt spid="106504"/>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06500"/>
                                        </p:tgtEl>
                                        <p:attrNameLst>
                                          <p:attrName>style.visibility</p:attrName>
                                        </p:attrNameLst>
                                      </p:cBhvr>
                                      <p:to>
                                        <p:strVal val="visible"/>
                                      </p:to>
                                    </p:set>
                                    <p:animEffect transition="in" filter="blinds(horizontal)">
                                      <p:cBhvr>
                                        <p:cTn id="11" dur="2000"/>
                                        <p:tgtEl>
                                          <p:spTgt spid="106500"/>
                                        </p:tgtEl>
                                      </p:cBhvr>
                                    </p:animEffect>
                                  </p:childTnLst>
                                </p:cTn>
                              </p:par>
                              <p:par>
                                <p:cTn id="12" presetID="8" presetClass="entr" presetSubtype="16" fill="hold" nodeType="withEffect">
                                  <p:stCondLst>
                                    <p:cond delay="0"/>
                                  </p:stCondLst>
                                  <p:childTnLst>
                                    <p:set>
                                      <p:cBhvr>
                                        <p:cTn id="13" dur="1" fill="hold">
                                          <p:stCondLst>
                                            <p:cond delay="0"/>
                                          </p:stCondLst>
                                        </p:cTn>
                                        <p:tgtEl>
                                          <p:spTgt spid="106501"/>
                                        </p:tgtEl>
                                        <p:attrNameLst>
                                          <p:attrName>style.visibility</p:attrName>
                                        </p:attrNameLst>
                                      </p:cBhvr>
                                      <p:to>
                                        <p:strVal val="visible"/>
                                      </p:to>
                                    </p:set>
                                    <p:animEffect transition="in" filter="diamond(in)">
                                      <p:cBhvr>
                                        <p:cTn id="14" dur="2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44032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1.3  Justificación del proyecto</a:t>
            </a:r>
          </a:p>
        </p:txBody>
      </p:sp>
      <p:sp>
        <p:nvSpPr>
          <p:cNvPr id="44034" name="44033 CuadroTexto"/>
          <p:cNvSpPr txBox="1">
            <a:spLocks noChangeArrowheads="1"/>
          </p:cNvSpPr>
          <p:nvPr/>
        </p:nvSpPr>
        <p:spPr bwMode="auto">
          <a:xfrm>
            <a:off x="1619250" y="3068638"/>
            <a:ext cx="3024188"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Señalización Vial existente</a:t>
            </a:r>
            <a:endParaRPr lang="es-ES" sz="1200" b="1">
              <a:solidFill>
                <a:srgbClr val="FFFF99"/>
              </a:solidFill>
            </a:endParaRPr>
          </a:p>
        </p:txBody>
      </p:sp>
      <p:sp>
        <p:nvSpPr>
          <p:cNvPr id="44035" name="44034 CuadroTexto"/>
          <p:cNvSpPr txBox="1">
            <a:spLocks noChangeArrowheads="1"/>
          </p:cNvSpPr>
          <p:nvPr/>
        </p:nvSpPr>
        <p:spPr bwMode="auto">
          <a:xfrm>
            <a:off x="5292725" y="4941888"/>
            <a:ext cx="3024188"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Reubicación de tubería AAPP</a:t>
            </a:r>
            <a:endParaRPr lang="es-ES" sz="1200" b="1">
              <a:solidFill>
                <a:srgbClr val="FFFF99"/>
              </a:solidFill>
            </a:endParaRPr>
          </a:p>
        </p:txBody>
      </p:sp>
      <p:sp>
        <p:nvSpPr>
          <p:cNvPr id="44036" name="44035 CuadroTexto"/>
          <p:cNvSpPr txBox="1">
            <a:spLocks noChangeArrowheads="1"/>
          </p:cNvSpPr>
          <p:nvPr/>
        </p:nvSpPr>
        <p:spPr bwMode="auto">
          <a:xfrm>
            <a:off x="1763713" y="5734050"/>
            <a:ext cx="2663825" cy="274638"/>
          </a:xfrm>
          <a:prstGeom prst="rect">
            <a:avLst/>
          </a:prstGeom>
          <a:noFill/>
          <a:ln w="9525">
            <a:noFill/>
            <a:miter lim="800000"/>
            <a:headEnd/>
            <a:tailEnd/>
          </a:ln>
        </p:spPr>
        <p:txBody>
          <a:bodyPr>
            <a:spAutoFit/>
          </a:bodyPr>
          <a:lstStyle/>
          <a:p>
            <a:pPr algn="l">
              <a:spcBef>
                <a:spcPct val="50000"/>
              </a:spcBef>
            </a:pPr>
            <a:r>
              <a:rPr lang="es-EC" sz="1200" b="1"/>
              <a:t>     </a:t>
            </a:r>
            <a:r>
              <a:rPr lang="es-EC" sz="1200" b="1">
                <a:solidFill>
                  <a:srgbClr val="FFFF99"/>
                </a:solidFill>
              </a:rPr>
              <a:t>Estructura de drenaje actual</a:t>
            </a:r>
            <a:endParaRPr lang="es-ES" sz="1200" b="1">
              <a:solidFill>
                <a:srgbClr val="FFFF99"/>
              </a:solidFill>
            </a:endParaRPr>
          </a:p>
        </p:txBody>
      </p:sp>
      <p:pic>
        <p:nvPicPr>
          <p:cNvPr id="44037" name="44036 Rectángulo"/>
          <p:cNvPicPr>
            <a:picLocks noChangeArrowheads="1"/>
          </p:cNvPicPr>
          <p:nvPr/>
        </p:nvPicPr>
        <p:blipFill>
          <a:blip r:embed="rId2"/>
          <a:srcRect/>
          <a:stretch>
            <a:fillRect/>
          </a:stretch>
        </p:blipFill>
        <p:spPr bwMode="auto">
          <a:xfrm>
            <a:off x="1403350" y="3500438"/>
            <a:ext cx="3384550" cy="2197100"/>
          </a:xfrm>
          <a:prstGeom prst="rect">
            <a:avLst/>
          </a:prstGeom>
          <a:noFill/>
          <a:ln w="9525">
            <a:noFill/>
            <a:miter lim="800000"/>
            <a:headEnd/>
            <a:tailEnd/>
          </a:ln>
        </p:spPr>
      </p:pic>
      <p:pic>
        <p:nvPicPr>
          <p:cNvPr id="44038" name="44037 Rectángulo"/>
          <p:cNvPicPr>
            <a:picLocks noChangeArrowheads="1"/>
          </p:cNvPicPr>
          <p:nvPr/>
        </p:nvPicPr>
        <p:blipFill>
          <a:blip r:embed="rId3"/>
          <a:srcRect/>
          <a:stretch>
            <a:fillRect/>
          </a:stretch>
        </p:blipFill>
        <p:spPr bwMode="auto">
          <a:xfrm>
            <a:off x="5651500" y="1628775"/>
            <a:ext cx="2339975" cy="3238500"/>
          </a:xfrm>
          <a:prstGeom prst="rect">
            <a:avLst/>
          </a:prstGeom>
          <a:noFill/>
          <a:ln w="9525">
            <a:noFill/>
            <a:miter lim="800000"/>
            <a:headEnd/>
            <a:tailEnd/>
          </a:ln>
        </p:spPr>
      </p:pic>
      <p:pic>
        <p:nvPicPr>
          <p:cNvPr id="44039" name="44038 Rectángulo">
            <a:hlinkClick r:id="rId4" action="ppaction://hlinksldjump"/>
          </p:cNvPr>
          <p:cNvPicPr>
            <a:picLocks noChangeArrowheads="1"/>
          </p:cNvPicPr>
          <p:nvPr/>
        </p:nvPicPr>
        <p:blipFill>
          <a:blip r:embed="rId5"/>
          <a:srcRect/>
          <a:stretch>
            <a:fillRect/>
          </a:stretch>
        </p:blipFill>
        <p:spPr bwMode="auto">
          <a:xfrm>
            <a:off x="8243888" y="5445125"/>
            <a:ext cx="539750" cy="539750"/>
          </a:xfrm>
          <a:prstGeom prst="rect">
            <a:avLst/>
          </a:prstGeom>
          <a:noFill/>
          <a:ln w="9525">
            <a:noFill/>
            <a:miter lim="800000"/>
            <a:headEnd/>
            <a:tailEnd/>
          </a:ln>
        </p:spPr>
      </p:pic>
      <p:pic>
        <p:nvPicPr>
          <p:cNvPr id="44040" name="44039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sp>
        <p:nvSpPr>
          <p:cNvPr id="132111" name="132110 Botón de acción: Hacia atrás o Anterior">
            <a:hlinkClick r:id="rId7" action="ppaction://hlinksldjump" highlightClick="1"/>
          </p:cNvPr>
          <p:cNvSpPr>
            <a:spLocks noChangeArrowheads="1"/>
          </p:cNvSpPr>
          <p:nvPr/>
        </p:nvSpPr>
        <p:spPr bwMode="auto">
          <a:xfrm>
            <a:off x="7596188" y="1628775"/>
            <a:ext cx="360362" cy="360363"/>
          </a:xfrm>
          <a:prstGeom prst="actionButtonBackPrevious">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44042" name="44041 Rectángulo"/>
          <p:cNvPicPr>
            <a:picLocks noChangeAspect="1" noChangeArrowheads="1"/>
          </p:cNvPicPr>
          <p:nvPr/>
        </p:nvPicPr>
        <p:blipFill>
          <a:blip r:embed="rId9"/>
          <a:srcRect/>
          <a:stretch>
            <a:fillRect/>
          </a:stretch>
        </p:blipFill>
        <p:spPr bwMode="auto">
          <a:xfrm>
            <a:off x="1331913" y="908050"/>
            <a:ext cx="3455987" cy="2151063"/>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321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124928 CuadroTexto"/>
          <p:cNvSpPr txBox="1">
            <a:spLocks noChangeArrowheads="1"/>
          </p:cNvSpPr>
          <p:nvPr/>
        </p:nvSpPr>
        <p:spPr bwMode="auto">
          <a:xfrm>
            <a:off x="3492500" y="404813"/>
            <a:ext cx="51831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3.2.6  Especificaciones Técnicas de Construcción </a:t>
            </a:r>
          </a:p>
        </p:txBody>
      </p:sp>
      <p:grpSp>
        <p:nvGrpSpPr>
          <p:cNvPr id="124930" name="Group 3"/>
          <p:cNvGrpSpPr>
            <a:grpSpLocks/>
          </p:cNvGrpSpPr>
          <p:nvPr/>
        </p:nvGrpSpPr>
        <p:grpSpPr bwMode="auto">
          <a:xfrm>
            <a:off x="2484438" y="5516563"/>
            <a:ext cx="4537075" cy="1008062"/>
            <a:chOff x="1474" y="2840"/>
            <a:chExt cx="2858" cy="663"/>
          </a:xfrm>
        </p:grpSpPr>
        <p:pic>
          <p:nvPicPr>
            <p:cNvPr id="124940" name="12493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24941" name="12494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24942" name="12494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24931" name="12493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24932" name="124931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24933" name="124932 Rectángulo"/>
          <p:cNvSpPr>
            <a:spLocks noChangeArrowheads="1"/>
          </p:cNvSpPr>
          <p:nvPr/>
        </p:nvSpPr>
        <p:spPr bwMode="auto">
          <a:xfrm>
            <a:off x="684213" y="1341438"/>
            <a:ext cx="2927350"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Base Clase 1 (e = 0.10 m)</a:t>
            </a:r>
            <a:endParaRPr lang="es-EC" sz="1400" b="1" i="1" u="sng">
              <a:solidFill>
                <a:srgbClr val="FF9900"/>
              </a:solidFill>
            </a:endParaRPr>
          </a:p>
        </p:txBody>
      </p:sp>
      <p:sp>
        <p:nvSpPr>
          <p:cNvPr id="124934" name="124933 Rectángulo"/>
          <p:cNvSpPr>
            <a:spLocks noChangeArrowheads="1"/>
          </p:cNvSpPr>
          <p:nvPr/>
        </p:nvSpPr>
        <p:spPr bwMode="auto">
          <a:xfrm>
            <a:off x="608013" y="1751013"/>
            <a:ext cx="1314450" cy="304800"/>
          </a:xfrm>
          <a:prstGeom prst="rect">
            <a:avLst/>
          </a:prstGeom>
          <a:noFill/>
          <a:ln w="9525">
            <a:noFill/>
            <a:miter lim="800000"/>
            <a:headEnd/>
            <a:tailEnd/>
          </a:ln>
        </p:spPr>
        <p:txBody>
          <a:bodyPr wrap="none">
            <a:spAutoFit/>
          </a:bodyPr>
          <a:lstStyle/>
          <a:p>
            <a:r>
              <a:rPr lang="es-ES" sz="1400" b="1">
                <a:solidFill>
                  <a:srgbClr val="CCCC00"/>
                </a:solidFill>
              </a:rPr>
              <a:t>Introducción:</a:t>
            </a:r>
          </a:p>
        </p:txBody>
      </p:sp>
      <p:sp>
        <p:nvSpPr>
          <p:cNvPr id="124935" name="124934 Rectángulo"/>
          <p:cNvSpPr>
            <a:spLocks noChangeArrowheads="1"/>
          </p:cNvSpPr>
          <p:nvPr/>
        </p:nvSpPr>
        <p:spPr bwMode="auto">
          <a:xfrm>
            <a:off x="342900" y="1989138"/>
            <a:ext cx="7827963" cy="1735137"/>
          </a:xfrm>
          <a:prstGeom prst="rect">
            <a:avLst/>
          </a:prstGeom>
          <a:noFill/>
          <a:ln w="9525">
            <a:noFill/>
            <a:miter lim="800000"/>
            <a:headEnd/>
            <a:tailEnd/>
          </a:ln>
        </p:spPr>
        <p:txBody>
          <a:bodyPr wrap="none">
            <a:spAutoFit/>
          </a:bodyPr>
          <a:lstStyle/>
          <a:p>
            <a:pPr algn="l"/>
            <a:r>
              <a:rPr lang="es-ES" sz="1200"/>
              <a:t>Son bases constituidas por agregados gruesos y finos, triturados en un 100% de acuerdo con lo establecido</a:t>
            </a:r>
          </a:p>
          <a:p>
            <a:pPr algn="l"/>
            <a:r>
              <a:rPr lang="es-ES" sz="1200"/>
              <a:t>En la subseccion 814-2 de las Especificaciones Generales para la Construcción de Caminos y Puentes (MOP)</a:t>
            </a:r>
          </a:p>
          <a:p>
            <a:pPr algn="l"/>
            <a:r>
              <a:rPr lang="es-EC" sz="1200"/>
              <a:t>y graduados uniformemente dentro de os limites granulométricos indicados en la subseccion 814-2 del MOP</a:t>
            </a:r>
          </a:p>
          <a:p>
            <a:pPr algn="l"/>
            <a:r>
              <a:rPr lang="es-EC" sz="1200"/>
              <a:t>En todo caso el limite liquido de la fracción que pase el tamiz N 40 deberá ser menor de 25% y el índice de plasti;</a:t>
            </a:r>
          </a:p>
          <a:p>
            <a:pPr algn="l"/>
            <a:r>
              <a:rPr lang="es-EC" sz="1200"/>
              <a:t>cidad menor de 6, el porcentaje de abrasión de los agregados será menor del 40% y el valor del soporte CBR</a:t>
            </a:r>
          </a:p>
          <a:p>
            <a:pPr algn="l"/>
            <a:r>
              <a:rPr lang="es-EC" sz="1200"/>
              <a:t>deberá ser igual o mayor del 80%.</a:t>
            </a:r>
          </a:p>
          <a:p>
            <a:pPr algn="l"/>
            <a:endParaRPr lang="es-EC" sz="1200"/>
          </a:p>
          <a:p>
            <a:pPr algn="l"/>
            <a:endParaRPr lang="es-ES" sz="1200"/>
          </a:p>
          <a:p>
            <a:pPr algn="l"/>
            <a:endParaRPr lang="es-ES" sz="1200"/>
          </a:p>
        </p:txBody>
      </p:sp>
      <p:sp>
        <p:nvSpPr>
          <p:cNvPr id="124936" name="124935 Rectángulo"/>
          <p:cNvSpPr>
            <a:spLocks noChangeArrowheads="1"/>
          </p:cNvSpPr>
          <p:nvPr/>
        </p:nvSpPr>
        <p:spPr bwMode="auto">
          <a:xfrm>
            <a:off x="0" y="19002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24937" name="124936 Rectángulo"/>
          <p:cNvSpPr>
            <a:spLocks noChangeArrowheads="1"/>
          </p:cNvSpPr>
          <p:nvPr/>
        </p:nvSpPr>
        <p:spPr bwMode="auto">
          <a:xfrm>
            <a:off x="611188" y="3284538"/>
            <a:ext cx="2368550" cy="304800"/>
          </a:xfrm>
          <a:prstGeom prst="rect">
            <a:avLst/>
          </a:prstGeom>
          <a:noFill/>
          <a:ln w="9525">
            <a:noFill/>
            <a:miter lim="800000"/>
            <a:headEnd/>
            <a:tailEnd/>
          </a:ln>
        </p:spPr>
        <p:txBody>
          <a:bodyPr wrap="none">
            <a:spAutoFit/>
          </a:bodyPr>
          <a:lstStyle/>
          <a:p>
            <a:r>
              <a:rPr lang="es-EC" sz="1400" b="1">
                <a:solidFill>
                  <a:srgbClr val="CCCC00"/>
                </a:solidFill>
              </a:rPr>
              <a:t>Medición y forma de pago</a:t>
            </a:r>
            <a:endParaRPr lang="es-ES" sz="1400" b="1">
              <a:solidFill>
                <a:srgbClr val="CCCC00"/>
              </a:solidFill>
            </a:endParaRPr>
          </a:p>
        </p:txBody>
      </p:sp>
      <p:sp>
        <p:nvSpPr>
          <p:cNvPr id="124938" name="124937 Rectángulo"/>
          <p:cNvSpPr>
            <a:spLocks noChangeArrowheads="1"/>
          </p:cNvSpPr>
          <p:nvPr/>
        </p:nvSpPr>
        <p:spPr bwMode="auto">
          <a:xfrm>
            <a:off x="539750" y="3716338"/>
            <a:ext cx="3648075" cy="274637"/>
          </a:xfrm>
          <a:prstGeom prst="rect">
            <a:avLst/>
          </a:prstGeom>
          <a:noFill/>
          <a:ln w="9525">
            <a:noFill/>
            <a:miter lim="800000"/>
            <a:headEnd/>
            <a:tailEnd/>
          </a:ln>
        </p:spPr>
        <p:txBody>
          <a:bodyPr wrap="none">
            <a:spAutoFit/>
          </a:bodyPr>
          <a:lstStyle/>
          <a:p>
            <a:r>
              <a:rPr lang="es-EC" sz="1200"/>
              <a:t>Para el cobro y medición de este rubro será por m3</a:t>
            </a:r>
            <a:endParaRPr lang="es-ES" sz="1200"/>
          </a:p>
        </p:txBody>
      </p:sp>
      <p:pic>
        <p:nvPicPr>
          <p:cNvPr id="124939" name="124938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3" name="Group 3"/>
          <p:cNvGrpSpPr>
            <a:grpSpLocks/>
          </p:cNvGrpSpPr>
          <p:nvPr/>
        </p:nvGrpSpPr>
        <p:grpSpPr bwMode="auto">
          <a:xfrm>
            <a:off x="2484438" y="5516563"/>
            <a:ext cx="4537075" cy="1008062"/>
            <a:chOff x="1474" y="2840"/>
            <a:chExt cx="2858" cy="663"/>
          </a:xfrm>
        </p:grpSpPr>
        <p:pic>
          <p:nvPicPr>
            <p:cNvPr id="125963" name="12596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25964" name="12596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25965" name="12596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25954" name="125953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25955" name="125954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25956" name="125955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125957" name="125956 CuadroTexto"/>
          <p:cNvSpPr txBox="1">
            <a:spLocks noChangeArrowheads="1"/>
          </p:cNvSpPr>
          <p:nvPr/>
        </p:nvSpPr>
        <p:spPr bwMode="auto">
          <a:xfrm>
            <a:off x="3635375" y="404813"/>
            <a:ext cx="51831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3.2.6  Especificaciones Técnicas de Construcción </a:t>
            </a:r>
          </a:p>
        </p:txBody>
      </p:sp>
      <p:sp>
        <p:nvSpPr>
          <p:cNvPr id="125958" name="125957 Rectángulo"/>
          <p:cNvSpPr>
            <a:spLocks noChangeArrowheads="1"/>
          </p:cNvSpPr>
          <p:nvPr/>
        </p:nvSpPr>
        <p:spPr bwMode="auto">
          <a:xfrm>
            <a:off x="684213" y="1341438"/>
            <a:ext cx="42656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Carpeta de Rodadura Asfáltica (e = 5 cm)</a:t>
            </a:r>
            <a:endParaRPr lang="es-EC" sz="1400" b="1" i="1" u="sng">
              <a:solidFill>
                <a:srgbClr val="FF9900"/>
              </a:solidFill>
            </a:endParaRPr>
          </a:p>
        </p:txBody>
      </p:sp>
      <p:sp>
        <p:nvSpPr>
          <p:cNvPr id="125959" name="125958 Rectángulo"/>
          <p:cNvSpPr>
            <a:spLocks noChangeArrowheads="1"/>
          </p:cNvSpPr>
          <p:nvPr/>
        </p:nvSpPr>
        <p:spPr bwMode="auto">
          <a:xfrm>
            <a:off x="755650" y="1844675"/>
            <a:ext cx="1314450" cy="304800"/>
          </a:xfrm>
          <a:prstGeom prst="rect">
            <a:avLst/>
          </a:prstGeom>
          <a:noFill/>
          <a:ln w="9525">
            <a:noFill/>
            <a:miter lim="800000"/>
            <a:headEnd/>
            <a:tailEnd/>
          </a:ln>
        </p:spPr>
        <p:txBody>
          <a:bodyPr wrap="none">
            <a:spAutoFit/>
          </a:bodyPr>
          <a:lstStyle/>
          <a:p>
            <a:r>
              <a:rPr lang="es-EC" sz="1400" b="1">
                <a:solidFill>
                  <a:srgbClr val="CCCC00"/>
                </a:solidFill>
              </a:rPr>
              <a:t>Introducción:</a:t>
            </a:r>
            <a:endParaRPr lang="es-ES" sz="1400" b="1">
              <a:solidFill>
                <a:srgbClr val="CCCC00"/>
              </a:solidFill>
            </a:endParaRPr>
          </a:p>
        </p:txBody>
      </p:sp>
      <p:sp>
        <p:nvSpPr>
          <p:cNvPr id="125960" name="125959 Rectángulo"/>
          <p:cNvSpPr>
            <a:spLocks noChangeArrowheads="1"/>
          </p:cNvSpPr>
          <p:nvPr/>
        </p:nvSpPr>
        <p:spPr bwMode="auto">
          <a:xfrm>
            <a:off x="468313" y="2133600"/>
            <a:ext cx="8461375" cy="1552575"/>
          </a:xfrm>
          <a:prstGeom prst="rect">
            <a:avLst/>
          </a:prstGeom>
          <a:noFill/>
          <a:ln w="9525">
            <a:noFill/>
            <a:miter lim="800000"/>
            <a:headEnd/>
            <a:tailEnd/>
          </a:ln>
        </p:spPr>
        <p:txBody>
          <a:bodyPr wrap="none">
            <a:spAutoFit/>
          </a:bodyPr>
          <a:lstStyle/>
          <a:p>
            <a:pPr algn="l"/>
            <a:r>
              <a:rPr lang="es-ES" sz="1200"/>
              <a:t>Es la parte superior y la capa mas rígida del pavimento flexible, es comparativamente mas fina que el resto e las capas</a:t>
            </a:r>
          </a:p>
          <a:p>
            <a:pPr algn="l"/>
            <a:r>
              <a:rPr lang="es-EC" sz="1200"/>
              <a:t>pero de mayor resistencia y calidad. Debe ser resistente a las presiones verticales y horizontales impuestas por la acción </a:t>
            </a:r>
          </a:p>
          <a:p>
            <a:pPr algn="l"/>
            <a:r>
              <a:rPr lang="es-EC" sz="1200"/>
              <a:t>directa de los neumáticos de los vehículos, impermeable y a la vez de elevado coeficiente de fricción. La granulometría de </a:t>
            </a:r>
          </a:p>
          <a:p>
            <a:pPr algn="l"/>
            <a:r>
              <a:rPr lang="es-EC" sz="1200"/>
              <a:t>los áridos utilizados serán de acuerdo a lo especificado en en las normas del MOP, mezclados en caliente en una planta</a:t>
            </a:r>
          </a:p>
          <a:p>
            <a:pPr algn="l"/>
            <a:r>
              <a:rPr lang="es-EC" sz="1200"/>
              <a:t>central, el cemento asfáltico deberá tener una penetración de 60 – 70, el desgaste de abrasión a los Ángeles de los agre;</a:t>
            </a:r>
          </a:p>
          <a:p>
            <a:pPr algn="l"/>
            <a:r>
              <a:rPr lang="es-EC" sz="1200"/>
              <a:t>gados no será mayor de 40 y su desgaste a la acción del sulfato de sodio luego de 5 ciclos no excederá al valor del 12%</a:t>
            </a:r>
          </a:p>
          <a:p>
            <a:pPr algn="l"/>
            <a:endParaRPr lang="es-ES" sz="1200"/>
          </a:p>
          <a:p>
            <a:pPr algn="l"/>
            <a:endParaRPr lang="es-ES" sz="1200"/>
          </a:p>
        </p:txBody>
      </p:sp>
      <p:sp>
        <p:nvSpPr>
          <p:cNvPr id="125961" name="125960 Rectángulo"/>
          <p:cNvSpPr>
            <a:spLocks noChangeArrowheads="1"/>
          </p:cNvSpPr>
          <p:nvPr/>
        </p:nvSpPr>
        <p:spPr bwMode="auto">
          <a:xfrm>
            <a:off x="611188" y="3429000"/>
            <a:ext cx="2368550" cy="304800"/>
          </a:xfrm>
          <a:prstGeom prst="rect">
            <a:avLst/>
          </a:prstGeom>
          <a:noFill/>
          <a:ln w="9525">
            <a:noFill/>
            <a:miter lim="800000"/>
            <a:headEnd/>
            <a:tailEnd/>
          </a:ln>
        </p:spPr>
        <p:txBody>
          <a:bodyPr wrap="none">
            <a:spAutoFit/>
          </a:bodyPr>
          <a:lstStyle/>
          <a:p>
            <a:r>
              <a:rPr lang="es-EC" sz="1400" b="1">
                <a:solidFill>
                  <a:srgbClr val="CCCC00"/>
                </a:solidFill>
              </a:rPr>
              <a:t>Medición y forma de pago</a:t>
            </a:r>
            <a:endParaRPr lang="es-ES" sz="1400" b="1">
              <a:solidFill>
                <a:srgbClr val="CCCC00"/>
              </a:solidFill>
            </a:endParaRPr>
          </a:p>
        </p:txBody>
      </p:sp>
      <p:sp>
        <p:nvSpPr>
          <p:cNvPr id="125962" name="125961 Rectángulo"/>
          <p:cNvSpPr>
            <a:spLocks noChangeArrowheads="1"/>
          </p:cNvSpPr>
          <p:nvPr/>
        </p:nvSpPr>
        <p:spPr bwMode="auto">
          <a:xfrm>
            <a:off x="539750" y="3716338"/>
            <a:ext cx="3648075" cy="274637"/>
          </a:xfrm>
          <a:prstGeom prst="rect">
            <a:avLst/>
          </a:prstGeom>
          <a:noFill/>
          <a:ln w="9525">
            <a:noFill/>
            <a:miter lim="800000"/>
            <a:headEnd/>
            <a:tailEnd/>
          </a:ln>
        </p:spPr>
        <p:txBody>
          <a:bodyPr wrap="none">
            <a:spAutoFit/>
          </a:bodyPr>
          <a:lstStyle/>
          <a:p>
            <a:r>
              <a:rPr lang="es-EC" sz="1200"/>
              <a:t>Para el cobro y medición de este rubro será por m2</a:t>
            </a:r>
            <a:endParaRPr lang="es-ES" sz="12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77" name="12697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26978" name="Group 3"/>
          <p:cNvGrpSpPr>
            <a:grpSpLocks/>
          </p:cNvGrpSpPr>
          <p:nvPr/>
        </p:nvGrpSpPr>
        <p:grpSpPr bwMode="auto">
          <a:xfrm>
            <a:off x="2484438" y="5516563"/>
            <a:ext cx="4537075" cy="1008062"/>
            <a:chOff x="1474" y="2840"/>
            <a:chExt cx="2858" cy="663"/>
          </a:xfrm>
        </p:grpSpPr>
        <p:pic>
          <p:nvPicPr>
            <p:cNvPr id="126986" name="126985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26987" name="126986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26988" name="126987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26979" name="126978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
        <p:nvSpPr>
          <p:cNvPr id="126980" name="126979 CuadroTexto"/>
          <p:cNvSpPr txBox="1">
            <a:spLocks noChangeArrowheads="1"/>
          </p:cNvSpPr>
          <p:nvPr/>
        </p:nvSpPr>
        <p:spPr bwMode="auto">
          <a:xfrm>
            <a:off x="5508625" y="333375"/>
            <a:ext cx="32400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3.3  Análisis Costo - Beneficio</a:t>
            </a:r>
          </a:p>
        </p:txBody>
      </p:sp>
      <p:pic>
        <p:nvPicPr>
          <p:cNvPr id="126981" name="126980 Rectángulo"/>
          <p:cNvPicPr>
            <a:picLocks noChangeAspect="1" noChangeArrowheads="1"/>
          </p:cNvPicPr>
          <p:nvPr/>
        </p:nvPicPr>
        <p:blipFill>
          <a:blip r:embed="rId9"/>
          <a:srcRect/>
          <a:stretch>
            <a:fillRect/>
          </a:stretch>
        </p:blipFill>
        <p:spPr bwMode="auto">
          <a:xfrm>
            <a:off x="2987675" y="3141663"/>
            <a:ext cx="3216275" cy="1439862"/>
          </a:xfrm>
          <a:prstGeom prst="rect">
            <a:avLst/>
          </a:prstGeom>
          <a:noFill/>
          <a:ln w="9525">
            <a:noFill/>
            <a:miter lim="800000"/>
            <a:headEnd/>
            <a:tailEnd/>
          </a:ln>
        </p:spPr>
      </p:pic>
      <p:sp>
        <p:nvSpPr>
          <p:cNvPr id="126982" name="126981 CuadroTexto"/>
          <p:cNvSpPr txBox="1">
            <a:spLocks noChangeArrowheads="1"/>
          </p:cNvSpPr>
          <p:nvPr/>
        </p:nvSpPr>
        <p:spPr bwMode="auto">
          <a:xfrm>
            <a:off x="539750" y="1196975"/>
            <a:ext cx="4392613" cy="336550"/>
          </a:xfrm>
          <a:prstGeom prst="rect">
            <a:avLst/>
          </a:prstGeom>
          <a:noFill/>
          <a:ln w="9525">
            <a:noFill/>
            <a:miter lim="800000"/>
            <a:headEnd/>
            <a:tailEnd/>
          </a:ln>
        </p:spPr>
        <p:txBody>
          <a:bodyPr>
            <a:spAutoFit/>
          </a:bodyPr>
          <a:lstStyle/>
          <a:p>
            <a:pPr algn="l">
              <a:spcBef>
                <a:spcPct val="50000"/>
              </a:spcBef>
            </a:pPr>
            <a:r>
              <a:rPr lang="es-EC" sz="1600" b="1">
                <a:solidFill>
                  <a:srgbClr val="FF9900"/>
                </a:solidFill>
              </a:rPr>
              <a:t> a) Desde el punto de vista de sus Costos:</a:t>
            </a:r>
            <a:endParaRPr lang="es-ES" sz="1600" b="1">
              <a:solidFill>
                <a:srgbClr val="FF9900"/>
              </a:solidFill>
            </a:endParaRPr>
          </a:p>
        </p:txBody>
      </p:sp>
      <p:sp>
        <p:nvSpPr>
          <p:cNvPr id="126983" name="126982 Rectángulo"/>
          <p:cNvSpPr>
            <a:spLocks noChangeArrowheads="1"/>
          </p:cNvSpPr>
          <p:nvPr/>
        </p:nvSpPr>
        <p:spPr bwMode="auto">
          <a:xfrm>
            <a:off x="442913" y="1844675"/>
            <a:ext cx="3170237" cy="274638"/>
          </a:xfrm>
          <a:prstGeom prst="rect">
            <a:avLst/>
          </a:prstGeom>
          <a:noFill/>
          <a:ln w="9525">
            <a:noFill/>
            <a:miter lim="800000"/>
            <a:headEnd/>
            <a:tailEnd/>
          </a:ln>
        </p:spPr>
        <p:txBody>
          <a:bodyPr wrap="none" anchor="ctr">
            <a:spAutoFit/>
          </a:bodyPr>
          <a:lstStyle/>
          <a:p>
            <a:r>
              <a:rPr lang="es-ES" sz="1200" b="1">
                <a:solidFill>
                  <a:srgbClr val="FFFF66"/>
                </a:solidFill>
              </a:rPr>
              <a:t>Costo del Ciclo de vida de un pavimento:</a:t>
            </a:r>
          </a:p>
        </p:txBody>
      </p:sp>
      <p:sp>
        <p:nvSpPr>
          <p:cNvPr id="126984" name="126983 Rectángulo"/>
          <p:cNvSpPr>
            <a:spLocks noChangeArrowheads="1"/>
          </p:cNvSpPr>
          <p:nvPr/>
        </p:nvSpPr>
        <p:spPr bwMode="auto">
          <a:xfrm>
            <a:off x="3203575" y="4797425"/>
            <a:ext cx="2901950" cy="274638"/>
          </a:xfrm>
          <a:prstGeom prst="rect">
            <a:avLst/>
          </a:prstGeom>
          <a:noFill/>
          <a:ln w="9525">
            <a:noFill/>
            <a:miter lim="800000"/>
            <a:headEnd/>
            <a:tailEnd/>
          </a:ln>
        </p:spPr>
        <p:txBody>
          <a:bodyPr wrap="none" anchor="ctr">
            <a:spAutoFit/>
          </a:bodyPr>
          <a:lstStyle/>
          <a:p>
            <a:r>
              <a:rPr lang="es-ES" sz="1200" b="1">
                <a:solidFill>
                  <a:srgbClr val="FFFF66"/>
                </a:solidFill>
              </a:rPr>
              <a:t>Valores residuales de los pavimentos</a:t>
            </a:r>
          </a:p>
        </p:txBody>
      </p:sp>
      <p:sp>
        <p:nvSpPr>
          <p:cNvPr id="126985" name="126984 CuadroTexto"/>
          <p:cNvSpPr txBox="1">
            <a:spLocks noChangeArrowheads="1"/>
          </p:cNvSpPr>
          <p:nvPr/>
        </p:nvSpPr>
        <p:spPr bwMode="auto">
          <a:xfrm>
            <a:off x="323850" y="2349500"/>
            <a:ext cx="8424863" cy="290513"/>
          </a:xfrm>
          <a:prstGeom prst="rect">
            <a:avLst/>
          </a:prstGeom>
          <a:noFill/>
          <a:ln w="9525">
            <a:noFill/>
            <a:miter lim="800000"/>
            <a:headEnd/>
            <a:tailEnd/>
          </a:ln>
        </p:spPr>
        <p:txBody>
          <a:bodyPr>
            <a:spAutoFit/>
          </a:bodyPr>
          <a:lstStyle/>
          <a:p>
            <a:pPr algn="l">
              <a:spcBef>
                <a:spcPct val="50000"/>
              </a:spcBef>
            </a:pPr>
            <a:r>
              <a:rPr lang="es-EC" sz="1300" b="1">
                <a:solidFill>
                  <a:srgbClr val="3366FF"/>
                </a:solidFill>
              </a:rPr>
              <a:t>Costo Total = C. Construcción + C. Mantenimiento + C. Reconstrucción + C. Operación – Valor Residual</a:t>
            </a:r>
            <a:endParaRPr lang="es-ES" sz="1300" b="1">
              <a:solidFill>
                <a:srgbClr val="3366FF"/>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1" name="128000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pic>
        <p:nvPicPr>
          <p:cNvPr id="128002" name="128001 Rectángulo">
            <a:hlinkClick r:id="rId4" action="ppaction://hlinksldjump"/>
          </p:cNvPr>
          <p:cNvPicPr>
            <a:picLocks noChangeArrowheads="1"/>
          </p:cNvPicPr>
          <p:nvPr/>
        </p:nvPicPr>
        <p:blipFill>
          <a:blip r:embed="rId5"/>
          <a:srcRect/>
          <a:stretch>
            <a:fillRect/>
          </a:stretch>
        </p:blipFill>
        <p:spPr bwMode="auto">
          <a:xfrm>
            <a:off x="8316913" y="5516563"/>
            <a:ext cx="431800" cy="431800"/>
          </a:xfrm>
          <a:prstGeom prst="rect">
            <a:avLst/>
          </a:prstGeom>
          <a:noFill/>
          <a:ln w="9525">
            <a:noFill/>
            <a:miter lim="800000"/>
            <a:headEnd/>
            <a:tailEnd/>
          </a:ln>
        </p:spPr>
      </p:pic>
      <p:sp>
        <p:nvSpPr>
          <p:cNvPr id="128003" name="128002 CuadroTexto"/>
          <p:cNvSpPr txBox="1">
            <a:spLocks noChangeArrowheads="1"/>
          </p:cNvSpPr>
          <p:nvPr/>
        </p:nvSpPr>
        <p:spPr bwMode="auto">
          <a:xfrm>
            <a:off x="5508625" y="333375"/>
            <a:ext cx="32400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3.3  Análisis Costo - Beneficio</a:t>
            </a:r>
          </a:p>
        </p:txBody>
      </p:sp>
      <p:sp>
        <p:nvSpPr>
          <p:cNvPr id="128004" name="128003 Rectángulo"/>
          <p:cNvSpPr>
            <a:spLocks noChangeArrowheads="1"/>
          </p:cNvSpPr>
          <p:nvPr/>
        </p:nvSpPr>
        <p:spPr bwMode="auto">
          <a:xfrm>
            <a:off x="2339975" y="5373688"/>
            <a:ext cx="4746625" cy="274637"/>
          </a:xfrm>
          <a:prstGeom prst="rect">
            <a:avLst/>
          </a:prstGeom>
          <a:noFill/>
          <a:ln w="9525">
            <a:noFill/>
            <a:miter lim="800000"/>
            <a:headEnd/>
            <a:tailEnd/>
          </a:ln>
        </p:spPr>
        <p:txBody>
          <a:bodyPr wrap="none" anchor="ctr">
            <a:spAutoFit/>
          </a:bodyPr>
          <a:lstStyle/>
          <a:p>
            <a:r>
              <a:rPr lang="es-ES" sz="1200" b="1">
                <a:solidFill>
                  <a:srgbClr val="FFFF66"/>
                </a:solidFill>
              </a:rPr>
              <a:t>Análisis Comparativo de Costos de las alternativas propuestas</a:t>
            </a:r>
          </a:p>
        </p:txBody>
      </p:sp>
      <p:pic>
        <p:nvPicPr>
          <p:cNvPr id="128005" name="128004 Rectángulo"/>
          <p:cNvPicPr>
            <a:picLocks noChangeAspect="1" noChangeArrowheads="1"/>
          </p:cNvPicPr>
          <p:nvPr/>
        </p:nvPicPr>
        <p:blipFill>
          <a:blip r:embed="rId6"/>
          <a:srcRect/>
          <a:stretch>
            <a:fillRect/>
          </a:stretch>
        </p:blipFill>
        <p:spPr bwMode="auto">
          <a:xfrm>
            <a:off x="539750" y="1484313"/>
            <a:ext cx="8135938"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1228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2291" name="Group 3"/>
          <p:cNvGrpSpPr>
            <a:grpSpLocks/>
          </p:cNvGrpSpPr>
          <p:nvPr/>
        </p:nvGrpSpPr>
        <p:grpSpPr bwMode="auto">
          <a:xfrm>
            <a:off x="2484438" y="5516563"/>
            <a:ext cx="4537075" cy="1008062"/>
            <a:chOff x="1474" y="2840"/>
            <a:chExt cx="2858" cy="663"/>
          </a:xfrm>
        </p:grpSpPr>
        <p:pic>
          <p:nvPicPr>
            <p:cNvPr id="12297" name="12296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2298" name="12297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2299" name="12298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pic>
        <p:nvPicPr>
          <p:cNvPr id="12292" name="12291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
        <p:nvSpPr>
          <p:cNvPr id="12293" name="12292 CuadroTexto"/>
          <p:cNvSpPr txBox="1">
            <a:spLocks noChangeArrowheads="1"/>
          </p:cNvSpPr>
          <p:nvPr/>
        </p:nvSpPr>
        <p:spPr bwMode="auto">
          <a:xfrm>
            <a:off x="5508625" y="333375"/>
            <a:ext cx="32400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3.3  Análisis Costo - Beneficio</a:t>
            </a:r>
          </a:p>
        </p:txBody>
      </p:sp>
      <p:sp>
        <p:nvSpPr>
          <p:cNvPr id="12294" name="12293 Rectángulo"/>
          <p:cNvSpPr>
            <a:spLocks noChangeArrowheads="1"/>
          </p:cNvSpPr>
          <p:nvPr/>
        </p:nvSpPr>
        <p:spPr bwMode="auto">
          <a:xfrm>
            <a:off x="2339975" y="5157788"/>
            <a:ext cx="4822825" cy="274637"/>
          </a:xfrm>
          <a:prstGeom prst="rect">
            <a:avLst/>
          </a:prstGeom>
          <a:noFill/>
          <a:ln w="9525">
            <a:noFill/>
            <a:miter lim="800000"/>
            <a:headEnd/>
            <a:tailEnd/>
          </a:ln>
        </p:spPr>
        <p:txBody>
          <a:bodyPr wrap="none" anchor="ctr">
            <a:spAutoFit/>
          </a:bodyPr>
          <a:lstStyle/>
          <a:p>
            <a:r>
              <a:rPr lang="es-EC" sz="1200" b="1">
                <a:solidFill>
                  <a:srgbClr val="FFFF66"/>
                </a:solidFill>
              </a:rPr>
              <a:t>Análisis comparativo de costos de las 2 alternativas propuestas</a:t>
            </a:r>
            <a:endParaRPr lang="es-ES" sz="1200" b="1">
              <a:solidFill>
                <a:srgbClr val="FFFF66"/>
              </a:solidFill>
            </a:endParaRPr>
          </a:p>
        </p:txBody>
      </p:sp>
      <p:graphicFrame>
        <p:nvGraphicFramePr>
          <p:cNvPr id="12289" name="Object 20"/>
          <p:cNvGraphicFramePr>
            <a:graphicFrameLocks noChangeAspect="1"/>
          </p:cNvGraphicFramePr>
          <p:nvPr>
            <p:ph/>
          </p:nvPr>
        </p:nvGraphicFramePr>
        <p:xfrm>
          <a:off x="611188" y="836613"/>
          <a:ext cx="7897812" cy="4321175"/>
        </p:xfrm>
        <a:graphic>
          <a:graphicData uri="http://schemas.openxmlformats.org/presentationml/2006/ole">
            <p:oleObj spid="_x0000_s12289" name="Gráfico" r:id="rId10" imgW="7086600" imgH="3791102" progId="Excel.Chart.8">
              <p:embed/>
            </p:oleObj>
          </a:graphicData>
        </a:graphic>
      </p:graphicFrame>
      <p:sp>
        <p:nvSpPr>
          <p:cNvPr id="12295" name="12294 CuadroTexto"/>
          <p:cNvSpPr txBox="1">
            <a:spLocks noChangeArrowheads="1"/>
          </p:cNvSpPr>
          <p:nvPr/>
        </p:nvSpPr>
        <p:spPr bwMode="auto">
          <a:xfrm>
            <a:off x="1116013" y="1341438"/>
            <a:ext cx="647700" cy="336550"/>
          </a:xfrm>
          <a:prstGeom prst="rect">
            <a:avLst/>
          </a:prstGeom>
          <a:noFill/>
          <a:ln w="9525">
            <a:noFill/>
            <a:miter lim="800000"/>
            <a:headEnd/>
            <a:tailEnd/>
          </a:ln>
        </p:spPr>
        <p:txBody>
          <a:bodyPr>
            <a:spAutoFit/>
          </a:bodyPr>
          <a:lstStyle/>
          <a:p>
            <a:pPr>
              <a:spcBef>
                <a:spcPct val="50000"/>
              </a:spcBef>
            </a:pPr>
            <a:r>
              <a:rPr lang="es-EC" sz="1600" b="1">
                <a:solidFill>
                  <a:srgbClr val="FF9900"/>
                </a:solidFill>
              </a:rPr>
              <a:t>C.C.</a:t>
            </a:r>
            <a:endParaRPr lang="es-ES" sz="1600" b="1">
              <a:solidFill>
                <a:srgbClr val="FF9900"/>
              </a:solidFill>
            </a:endParaRPr>
          </a:p>
        </p:txBody>
      </p:sp>
      <p:sp>
        <p:nvSpPr>
          <p:cNvPr id="12296" name="12295 CuadroTexto"/>
          <p:cNvSpPr txBox="1">
            <a:spLocks noChangeArrowheads="1"/>
          </p:cNvSpPr>
          <p:nvPr/>
        </p:nvSpPr>
        <p:spPr bwMode="auto">
          <a:xfrm>
            <a:off x="7812088" y="1341438"/>
            <a:ext cx="647700" cy="336550"/>
          </a:xfrm>
          <a:prstGeom prst="rect">
            <a:avLst/>
          </a:prstGeom>
          <a:noFill/>
          <a:ln w="9525">
            <a:noFill/>
            <a:miter lim="800000"/>
            <a:headEnd/>
            <a:tailEnd/>
          </a:ln>
        </p:spPr>
        <p:txBody>
          <a:bodyPr>
            <a:spAutoFit/>
          </a:bodyPr>
          <a:lstStyle/>
          <a:p>
            <a:pPr>
              <a:spcBef>
                <a:spcPct val="50000"/>
              </a:spcBef>
            </a:pPr>
            <a:r>
              <a:rPr lang="es-EC" sz="1600" b="1">
                <a:solidFill>
                  <a:srgbClr val="FF9900"/>
                </a:solidFill>
              </a:rPr>
              <a:t>C.F.</a:t>
            </a:r>
            <a:endParaRPr lang="es-ES" sz="1600" b="1">
              <a:solidFill>
                <a:srgbClr val="FF9900"/>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025" name="12902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29026" name="Group 3"/>
          <p:cNvGrpSpPr>
            <a:grpSpLocks/>
          </p:cNvGrpSpPr>
          <p:nvPr/>
        </p:nvGrpSpPr>
        <p:grpSpPr bwMode="auto">
          <a:xfrm>
            <a:off x="2484438" y="5516563"/>
            <a:ext cx="4537075" cy="1008062"/>
            <a:chOff x="1474" y="2840"/>
            <a:chExt cx="2858" cy="663"/>
          </a:xfrm>
        </p:grpSpPr>
        <p:pic>
          <p:nvPicPr>
            <p:cNvPr id="129031" name="129030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29032" name="129031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29033" name="129032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29027" name="129026 CuadroTexto"/>
          <p:cNvSpPr txBox="1">
            <a:spLocks noChangeArrowheads="1"/>
          </p:cNvSpPr>
          <p:nvPr/>
        </p:nvSpPr>
        <p:spPr bwMode="auto">
          <a:xfrm>
            <a:off x="5508625" y="333375"/>
            <a:ext cx="32400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3.3  Análisis Costo - Beneficio</a:t>
            </a:r>
          </a:p>
        </p:txBody>
      </p:sp>
      <p:sp>
        <p:nvSpPr>
          <p:cNvPr id="129028" name="129027 CuadroTexto"/>
          <p:cNvSpPr txBox="1">
            <a:spLocks noChangeArrowheads="1"/>
          </p:cNvSpPr>
          <p:nvPr/>
        </p:nvSpPr>
        <p:spPr bwMode="auto">
          <a:xfrm>
            <a:off x="539750" y="1196975"/>
            <a:ext cx="4968875" cy="336550"/>
          </a:xfrm>
          <a:prstGeom prst="rect">
            <a:avLst/>
          </a:prstGeom>
          <a:noFill/>
          <a:ln w="9525">
            <a:noFill/>
            <a:miter lim="800000"/>
            <a:headEnd/>
            <a:tailEnd/>
          </a:ln>
        </p:spPr>
        <p:txBody>
          <a:bodyPr>
            <a:spAutoFit/>
          </a:bodyPr>
          <a:lstStyle/>
          <a:p>
            <a:pPr algn="l">
              <a:spcBef>
                <a:spcPct val="50000"/>
              </a:spcBef>
            </a:pPr>
            <a:r>
              <a:rPr lang="es-EC" sz="1600" b="1">
                <a:solidFill>
                  <a:srgbClr val="FF9900"/>
                </a:solidFill>
              </a:rPr>
              <a:t>b) Desde el punto de vista de sus Beneficios:</a:t>
            </a:r>
            <a:endParaRPr lang="es-ES" sz="1600" b="1">
              <a:solidFill>
                <a:srgbClr val="FF9900"/>
              </a:solidFill>
            </a:endParaRPr>
          </a:p>
        </p:txBody>
      </p:sp>
      <p:sp>
        <p:nvSpPr>
          <p:cNvPr id="129029" name="129028 CuadroTexto"/>
          <p:cNvSpPr txBox="1">
            <a:spLocks noChangeArrowheads="1"/>
          </p:cNvSpPr>
          <p:nvPr/>
        </p:nvSpPr>
        <p:spPr bwMode="auto">
          <a:xfrm>
            <a:off x="1187450" y="1844675"/>
            <a:ext cx="4968875" cy="3495675"/>
          </a:xfrm>
          <a:prstGeom prst="rect">
            <a:avLst/>
          </a:prstGeom>
          <a:noFill/>
          <a:ln w="9525">
            <a:noFill/>
            <a:miter lim="800000"/>
            <a:headEnd/>
            <a:tailEnd/>
          </a:ln>
        </p:spPr>
        <p:txBody>
          <a:bodyPr>
            <a:spAutoFit/>
          </a:bodyPr>
          <a:lstStyle/>
          <a:p>
            <a:pPr marL="342900" indent="-342900" algn="l">
              <a:spcBef>
                <a:spcPct val="50000"/>
              </a:spcBef>
            </a:pPr>
            <a:r>
              <a:rPr lang="es-EC" sz="1400"/>
              <a:t>Razones por las cuales elegir construir pavimentos de HCP: </a:t>
            </a:r>
          </a:p>
          <a:p>
            <a:pPr marL="342900" indent="-342900" algn="l">
              <a:spcBef>
                <a:spcPct val="50000"/>
              </a:spcBef>
            </a:pPr>
            <a:endParaRPr lang="es-EC" sz="1400"/>
          </a:p>
          <a:p>
            <a:pPr marL="342900" indent="-342900" algn="l">
              <a:spcBef>
                <a:spcPct val="50000"/>
              </a:spcBef>
              <a:buFontTx/>
              <a:buAutoNum type="arabicPeriod"/>
            </a:pPr>
            <a:r>
              <a:rPr lang="es-EC" sz="1400"/>
              <a:t>Más durables</a:t>
            </a:r>
          </a:p>
          <a:p>
            <a:pPr marL="342900" indent="-342900" algn="l">
              <a:spcBef>
                <a:spcPct val="50000"/>
              </a:spcBef>
              <a:buFontTx/>
              <a:buAutoNum type="arabicPeriod"/>
            </a:pPr>
            <a:r>
              <a:rPr lang="es-EC" sz="1400"/>
              <a:t>Mínimo Mantenimiento</a:t>
            </a:r>
          </a:p>
          <a:p>
            <a:pPr marL="342900" indent="-342900" algn="l">
              <a:spcBef>
                <a:spcPct val="50000"/>
              </a:spcBef>
              <a:buFontTx/>
              <a:buAutoNum type="arabicPeriod"/>
            </a:pPr>
            <a:r>
              <a:rPr lang="es-EC" sz="1400"/>
              <a:t>Evitan cortes en el tránsito</a:t>
            </a:r>
          </a:p>
          <a:p>
            <a:pPr marL="342900" indent="-342900" algn="l">
              <a:spcBef>
                <a:spcPct val="50000"/>
              </a:spcBef>
              <a:buFontTx/>
              <a:buAutoNum type="arabicPeriod"/>
            </a:pPr>
            <a:r>
              <a:rPr lang="es-EC" sz="1400"/>
              <a:t>Más seguros</a:t>
            </a:r>
          </a:p>
          <a:p>
            <a:pPr marL="342900" indent="-342900" algn="l">
              <a:spcBef>
                <a:spcPct val="50000"/>
              </a:spcBef>
              <a:buFontTx/>
              <a:buAutoNum type="arabicPeriod"/>
            </a:pPr>
            <a:r>
              <a:rPr lang="es-EC" sz="1400"/>
              <a:t>Más resistentes</a:t>
            </a:r>
          </a:p>
          <a:p>
            <a:pPr marL="342900" indent="-342900" algn="l">
              <a:spcBef>
                <a:spcPct val="50000"/>
              </a:spcBef>
              <a:buFontTx/>
              <a:buAutoNum type="arabicPeriod"/>
            </a:pPr>
            <a:r>
              <a:rPr lang="es-EC" sz="1400"/>
              <a:t>Mejor comportamiento sobre bases débiles</a:t>
            </a:r>
          </a:p>
          <a:p>
            <a:pPr marL="342900" indent="-342900" algn="l">
              <a:spcBef>
                <a:spcPct val="50000"/>
              </a:spcBef>
              <a:buFontTx/>
              <a:buAutoNum type="arabicPeriod"/>
            </a:pPr>
            <a:r>
              <a:rPr lang="es-EC" sz="1400"/>
              <a:t>Flexibilidad en su construcción</a:t>
            </a:r>
          </a:p>
          <a:p>
            <a:pPr marL="342900" indent="-342900" algn="l">
              <a:spcBef>
                <a:spcPct val="50000"/>
              </a:spcBef>
              <a:buFontTx/>
              <a:buAutoNum type="arabicPeriod"/>
            </a:pPr>
            <a:r>
              <a:rPr lang="es-EC" sz="1400"/>
              <a:t>Ecológico</a:t>
            </a:r>
          </a:p>
          <a:p>
            <a:pPr marL="342900" indent="-342900" algn="l">
              <a:spcBef>
                <a:spcPct val="50000"/>
              </a:spcBef>
              <a:buFontTx/>
              <a:buAutoNum type="arabicPeriod"/>
            </a:pPr>
            <a:r>
              <a:rPr lang="es-EC" sz="1400"/>
              <a:t>Financiable</a:t>
            </a:r>
            <a:endParaRPr lang="es-ES" sz="1400"/>
          </a:p>
        </p:txBody>
      </p:sp>
      <p:pic>
        <p:nvPicPr>
          <p:cNvPr id="129030" name="129029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130048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30050" name="130049 CuadroTexto"/>
          <p:cNvSpPr txBox="1">
            <a:spLocks noChangeArrowheads="1"/>
          </p:cNvSpPr>
          <p:nvPr/>
        </p:nvSpPr>
        <p:spPr bwMode="auto">
          <a:xfrm>
            <a:off x="1116013" y="2133600"/>
            <a:ext cx="7343775" cy="241458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4.1  </a:t>
            </a:r>
            <a:r>
              <a:rPr lang="es-EC" sz="1600" b="1">
                <a:hlinkClick r:id="rId2" action="ppaction://hlinksldjump"/>
              </a:rPr>
              <a:t>Sección de la Vía</a:t>
            </a:r>
            <a:endParaRPr lang="es-EC" sz="1600" b="1"/>
          </a:p>
          <a:p>
            <a:pPr algn="l">
              <a:lnSpc>
                <a:spcPct val="150000"/>
              </a:lnSpc>
              <a:spcBef>
                <a:spcPct val="50000"/>
              </a:spcBef>
              <a:buFont typeface="Wingdings" pitchFamily="2" charset="2"/>
              <a:buNone/>
            </a:pPr>
            <a:r>
              <a:rPr lang="es-EC" sz="1600" b="1"/>
              <a:t>4.2  </a:t>
            </a:r>
            <a:r>
              <a:rPr lang="es-EC" sz="1600" b="1">
                <a:hlinkClick r:id="rId3" action="ppaction://hlinksldjump"/>
              </a:rPr>
              <a:t>Curvas Horizontales</a:t>
            </a:r>
            <a:endParaRPr lang="es-EC" sz="1600" b="1"/>
          </a:p>
          <a:p>
            <a:pPr algn="l">
              <a:lnSpc>
                <a:spcPct val="150000"/>
              </a:lnSpc>
              <a:spcBef>
                <a:spcPct val="50000"/>
              </a:spcBef>
              <a:buFont typeface="Wingdings" pitchFamily="2" charset="2"/>
              <a:buNone/>
            </a:pPr>
            <a:r>
              <a:rPr lang="es-EC" sz="1600" b="1"/>
              <a:t>4.3  </a:t>
            </a:r>
            <a:r>
              <a:rPr lang="es-EC" sz="1600" b="1">
                <a:hlinkClick r:id="rId4" action="ppaction://hlinksldjump"/>
              </a:rPr>
              <a:t>Curvas Verticales</a:t>
            </a:r>
            <a:endParaRPr lang="es-EC" sz="1600" b="1"/>
          </a:p>
          <a:p>
            <a:pPr algn="l">
              <a:lnSpc>
                <a:spcPct val="150000"/>
              </a:lnSpc>
              <a:spcBef>
                <a:spcPct val="50000"/>
              </a:spcBef>
              <a:buFont typeface="Wingdings" pitchFamily="2" charset="2"/>
              <a:buNone/>
            </a:pPr>
            <a:r>
              <a:rPr lang="es-EC" sz="1600" b="1"/>
              <a:t>4.4  </a:t>
            </a:r>
            <a:r>
              <a:rPr lang="es-EC" sz="1600" b="1">
                <a:hlinkClick r:id="rId5" action="ppaction://hlinksldjump"/>
              </a:rPr>
              <a:t>Peralte</a:t>
            </a:r>
            <a:endParaRPr lang="es-EC" sz="1600" b="1"/>
          </a:p>
          <a:p>
            <a:pPr algn="l">
              <a:lnSpc>
                <a:spcPct val="150000"/>
              </a:lnSpc>
              <a:spcBef>
                <a:spcPct val="50000"/>
              </a:spcBef>
              <a:buFont typeface="Wingdings" pitchFamily="2" charset="2"/>
              <a:buNone/>
            </a:pPr>
            <a:r>
              <a:rPr lang="es-EC" sz="1600" b="1"/>
              <a:t>4.5  </a:t>
            </a:r>
            <a:r>
              <a:rPr lang="es-EC" sz="1600" b="1">
                <a:hlinkClick r:id="rId6" action="ppaction://hlinksldjump"/>
              </a:rPr>
              <a:t>Espaldones</a:t>
            </a:r>
            <a:endParaRPr lang="es-EC" sz="1600" b="1"/>
          </a:p>
        </p:txBody>
      </p:sp>
      <p:sp>
        <p:nvSpPr>
          <p:cNvPr id="116743" name="116742 CuadroTexto"/>
          <p:cNvSpPr txBox="1">
            <a:spLocks noChangeArrowheads="1"/>
          </p:cNvSpPr>
          <p:nvPr/>
        </p:nvSpPr>
        <p:spPr bwMode="auto">
          <a:xfrm>
            <a:off x="1258888" y="765175"/>
            <a:ext cx="6985000"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CAPITULO 4: DISENO VIAL</a:t>
            </a:r>
            <a:r>
              <a:rPr lang="es-EC" sz="1800" b="1">
                <a:solidFill>
                  <a:srgbClr val="FFFF00"/>
                </a:solidFill>
                <a:effectLst>
                  <a:outerShdw blurRad="38100" dist="38100" dir="2700000" algn="tl">
                    <a:srgbClr val="FFFFFF"/>
                  </a:outerShdw>
                </a:effectLst>
              </a:rPr>
              <a:t> </a:t>
            </a:r>
            <a:endParaRPr lang="es-ES" sz="1800" b="1">
              <a:solidFill>
                <a:srgbClr val="FFFF00"/>
              </a:solidFill>
              <a:effectLst>
                <a:outerShdw blurRad="38100" dist="38100" dir="2700000" algn="tl">
                  <a:srgbClr val="FFFFFF"/>
                </a:outerShdw>
              </a:effectLst>
            </a:endParaRPr>
          </a:p>
        </p:txBody>
      </p:sp>
      <p:sp>
        <p:nvSpPr>
          <p:cNvPr id="130052" name="130051 Botón de acción: Inicio">
            <a:hlinkClick r:id="rId7" action="ppaction://hlinksldjump" highlightClick="1"/>
          </p:cNvPr>
          <p:cNvSpPr>
            <a:spLocks noChangeArrowheads="1"/>
          </p:cNvSpPr>
          <p:nvPr/>
        </p:nvSpPr>
        <p:spPr bwMode="auto">
          <a:xfrm>
            <a:off x="8101013" y="5373688"/>
            <a:ext cx="539750" cy="539750"/>
          </a:xfrm>
          <a:prstGeom prst="actionButtonHome">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73" name="13107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1074" name="Group 3"/>
          <p:cNvGrpSpPr>
            <a:grpSpLocks/>
          </p:cNvGrpSpPr>
          <p:nvPr/>
        </p:nvGrpSpPr>
        <p:grpSpPr bwMode="auto">
          <a:xfrm>
            <a:off x="2484438" y="5516563"/>
            <a:ext cx="4537075" cy="1008062"/>
            <a:chOff x="1474" y="2840"/>
            <a:chExt cx="2858" cy="663"/>
          </a:xfrm>
        </p:grpSpPr>
        <p:pic>
          <p:nvPicPr>
            <p:cNvPr id="131085" name="13108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1086" name="13108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1087" name="13108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31075" name="131074 Rectángulo"/>
          <p:cNvPicPr>
            <a:picLocks noChangeAspect="1" noChangeArrowheads="1"/>
          </p:cNvPicPr>
          <p:nvPr/>
        </p:nvPicPr>
        <p:blipFill>
          <a:blip r:embed="rId7"/>
          <a:srcRect/>
          <a:stretch>
            <a:fillRect/>
          </a:stretch>
        </p:blipFill>
        <p:spPr bwMode="auto">
          <a:xfrm>
            <a:off x="2700338" y="2565400"/>
            <a:ext cx="4208462" cy="2520950"/>
          </a:xfrm>
          <a:prstGeom prst="rect">
            <a:avLst/>
          </a:prstGeom>
          <a:noFill/>
          <a:ln w="9525">
            <a:noFill/>
            <a:miter lim="800000"/>
            <a:headEnd/>
            <a:tailEnd/>
          </a:ln>
        </p:spPr>
      </p:pic>
      <p:sp>
        <p:nvSpPr>
          <p:cNvPr id="131076" name="131075 Conector recto"/>
          <p:cNvSpPr>
            <a:spLocks noChangeShapeType="1"/>
          </p:cNvSpPr>
          <p:nvPr/>
        </p:nvSpPr>
        <p:spPr bwMode="auto">
          <a:xfrm>
            <a:off x="2411413" y="3716338"/>
            <a:ext cx="4752975" cy="0"/>
          </a:xfrm>
          <a:prstGeom prst="line">
            <a:avLst/>
          </a:prstGeom>
          <a:noFill/>
          <a:ln w="9525" algn="ctr">
            <a:solidFill>
              <a:srgbClr val="FF0000"/>
            </a:solidFill>
            <a:round/>
            <a:headEnd/>
            <a:tailEnd/>
          </a:ln>
        </p:spPr>
        <p:txBody>
          <a:bodyPr/>
          <a:lstStyle/>
          <a:p>
            <a:endParaRPr lang="es-ES"/>
          </a:p>
        </p:txBody>
      </p:sp>
      <p:sp>
        <p:nvSpPr>
          <p:cNvPr id="131077" name="131076 Conector recto"/>
          <p:cNvSpPr>
            <a:spLocks noChangeShapeType="1"/>
          </p:cNvSpPr>
          <p:nvPr/>
        </p:nvSpPr>
        <p:spPr bwMode="auto">
          <a:xfrm>
            <a:off x="2411413" y="3716338"/>
            <a:ext cx="0" cy="360362"/>
          </a:xfrm>
          <a:prstGeom prst="line">
            <a:avLst/>
          </a:prstGeom>
          <a:noFill/>
          <a:ln w="9525" algn="ctr">
            <a:solidFill>
              <a:srgbClr val="FF0000"/>
            </a:solidFill>
            <a:round/>
            <a:headEnd/>
            <a:tailEnd type="triangle" w="med" len="med"/>
          </a:ln>
        </p:spPr>
        <p:txBody>
          <a:bodyPr/>
          <a:lstStyle/>
          <a:p>
            <a:endParaRPr lang="es-ES"/>
          </a:p>
        </p:txBody>
      </p:sp>
      <p:sp>
        <p:nvSpPr>
          <p:cNvPr id="131078" name="131077 Conector recto"/>
          <p:cNvSpPr>
            <a:spLocks noChangeShapeType="1"/>
          </p:cNvSpPr>
          <p:nvPr/>
        </p:nvSpPr>
        <p:spPr bwMode="auto">
          <a:xfrm>
            <a:off x="7164388" y="3716338"/>
            <a:ext cx="0" cy="360362"/>
          </a:xfrm>
          <a:prstGeom prst="line">
            <a:avLst/>
          </a:prstGeom>
          <a:noFill/>
          <a:ln w="9525" algn="ctr">
            <a:solidFill>
              <a:srgbClr val="FF0000"/>
            </a:solidFill>
            <a:round/>
            <a:headEnd/>
            <a:tailEnd type="triangle" w="med" len="med"/>
          </a:ln>
        </p:spPr>
        <p:txBody>
          <a:bodyPr/>
          <a:lstStyle/>
          <a:p>
            <a:endParaRPr lang="es-ES"/>
          </a:p>
        </p:txBody>
      </p:sp>
      <p:sp>
        <p:nvSpPr>
          <p:cNvPr id="131079" name="131078 Rectángulo"/>
          <p:cNvSpPr>
            <a:spLocks noChangeArrowheads="1"/>
          </p:cNvSpPr>
          <p:nvPr/>
        </p:nvSpPr>
        <p:spPr bwMode="auto">
          <a:xfrm>
            <a:off x="2195513" y="4076700"/>
            <a:ext cx="349250" cy="366713"/>
          </a:xfrm>
          <a:prstGeom prst="rect">
            <a:avLst/>
          </a:prstGeom>
          <a:noFill/>
          <a:ln w="9525">
            <a:noFill/>
            <a:miter lim="800000"/>
            <a:headEnd/>
            <a:tailEnd/>
          </a:ln>
        </p:spPr>
        <p:txBody>
          <a:bodyPr wrap="none">
            <a:spAutoFit/>
          </a:bodyPr>
          <a:lstStyle/>
          <a:p>
            <a:pPr algn="l"/>
            <a:r>
              <a:rPr lang="es-EC" sz="1800" b="1"/>
              <a:t>A</a:t>
            </a:r>
            <a:endParaRPr lang="es-ES" sz="1800" b="1"/>
          </a:p>
        </p:txBody>
      </p:sp>
      <p:sp>
        <p:nvSpPr>
          <p:cNvPr id="131080" name="131079 Rectángulo"/>
          <p:cNvSpPr>
            <a:spLocks noChangeArrowheads="1"/>
          </p:cNvSpPr>
          <p:nvPr/>
        </p:nvSpPr>
        <p:spPr bwMode="auto">
          <a:xfrm>
            <a:off x="7019925" y="4076700"/>
            <a:ext cx="349250" cy="366713"/>
          </a:xfrm>
          <a:prstGeom prst="rect">
            <a:avLst/>
          </a:prstGeom>
          <a:noFill/>
          <a:ln w="9525">
            <a:noFill/>
            <a:miter lim="800000"/>
            <a:headEnd/>
            <a:tailEnd/>
          </a:ln>
        </p:spPr>
        <p:txBody>
          <a:bodyPr wrap="none">
            <a:spAutoFit/>
          </a:bodyPr>
          <a:lstStyle/>
          <a:p>
            <a:pPr algn="l"/>
            <a:r>
              <a:rPr lang="es-EC" sz="1800" b="1"/>
              <a:t>A</a:t>
            </a:r>
            <a:endParaRPr lang="es-ES" sz="1800" b="1"/>
          </a:p>
        </p:txBody>
      </p:sp>
      <p:sp>
        <p:nvSpPr>
          <p:cNvPr id="131081" name="131080 Rectángulo"/>
          <p:cNvSpPr>
            <a:spLocks noChangeArrowheads="1"/>
          </p:cNvSpPr>
          <p:nvPr/>
        </p:nvSpPr>
        <p:spPr bwMode="auto">
          <a:xfrm>
            <a:off x="539750" y="1143000"/>
            <a:ext cx="7991475" cy="457200"/>
          </a:xfrm>
          <a:prstGeom prst="rect">
            <a:avLst/>
          </a:prstGeom>
          <a:noFill/>
          <a:ln w="9525">
            <a:noFill/>
            <a:miter lim="800000"/>
            <a:headEnd/>
            <a:tailEnd/>
          </a:ln>
        </p:spPr>
        <p:txBody>
          <a:bodyPr anchor="ctr">
            <a:spAutoFit/>
          </a:bodyPr>
          <a:lstStyle/>
          <a:p>
            <a:pPr algn="just"/>
            <a:r>
              <a:rPr lang="es-ES" sz="1200"/>
              <a:t>La sección transversal de una carretera  es un corte vertical normal al alineamiento horizontal, el cual permite definir la disposición y dimensiones de los elementos que forman la carretera</a:t>
            </a:r>
          </a:p>
        </p:txBody>
      </p:sp>
      <p:sp>
        <p:nvSpPr>
          <p:cNvPr id="131082" name="131081 Rectángulo"/>
          <p:cNvSpPr>
            <a:spLocks noChangeArrowheads="1"/>
          </p:cNvSpPr>
          <p:nvPr/>
        </p:nvSpPr>
        <p:spPr bwMode="auto">
          <a:xfrm>
            <a:off x="3348038" y="5180013"/>
            <a:ext cx="2568575" cy="274637"/>
          </a:xfrm>
          <a:prstGeom prst="rect">
            <a:avLst/>
          </a:prstGeom>
          <a:noFill/>
          <a:ln w="9525">
            <a:noFill/>
            <a:miter lim="800000"/>
            <a:headEnd/>
            <a:tailEnd/>
          </a:ln>
        </p:spPr>
        <p:txBody>
          <a:bodyPr wrap="none">
            <a:spAutoFit/>
          </a:bodyPr>
          <a:lstStyle/>
          <a:p>
            <a:pPr algn="l"/>
            <a:r>
              <a:rPr lang="es-EC" sz="1200" b="1">
                <a:solidFill>
                  <a:srgbClr val="FFFF66"/>
                </a:solidFill>
              </a:rPr>
              <a:t>Ancho existente de la vía = 7.0 m</a:t>
            </a:r>
            <a:endParaRPr lang="es-ES" sz="1200" b="1">
              <a:solidFill>
                <a:srgbClr val="FFFF66"/>
              </a:solidFill>
            </a:endParaRPr>
          </a:p>
        </p:txBody>
      </p:sp>
      <p:sp>
        <p:nvSpPr>
          <p:cNvPr id="131083" name="131082 CuadroTexto"/>
          <p:cNvSpPr txBox="1">
            <a:spLocks noChangeArrowheads="1"/>
          </p:cNvSpPr>
          <p:nvPr/>
        </p:nvSpPr>
        <p:spPr bwMode="auto">
          <a:xfrm>
            <a:off x="6156325" y="333375"/>
            <a:ext cx="2592388"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4.1  Sección de la vía</a:t>
            </a:r>
          </a:p>
        </p:txBody>
      </p:sp>
      <p:pic>
        <p:nvPicPr>
          <p:cNvPr id="131084" name="131083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097" name="13209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2098" name="Group 3"/>
          <p:cNvGrpSpPr>
            <a:grpSpLocks/>
          </p:cNvGrpSpPr>
          <p:nvPr/>
        </p:nvGrpSpPr>
        <p:grpSpPr bwMode="auto">
          <a:xfrm>
            <a:off x="2484438" y="5516563"/>
            <a:ext cx="4537075" cy="1008062"/>
            <a:chOff x="1474" y="2840"/>
            <a:chExt cx="2858" cy="663"/>
          </a:xfrm>
        </p:grpSpPr>
        <p:pic>
          <p:nvPicPr>
            <p:cNvPr id="132104" name="132103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2105" name="132104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2106" name="132105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32099" name="132098 Rectángulo"/>
          <p:cNvPicPr>
            <a:picLocks noChangeAspect="1" noChangeArrowheads="1"/>
          </p:cNvPicPr>
          <p:nvPr/>
        </p:nvPicPr>
        <p:blipFill>
          <a:blip r:embed="rId7"/>
          <a:srcRect/>
          <a:stretch>
            <a:fillRect/>
          </a:stretch>
        </p:blipFill>
        <p:spPr bwMode="auto">
          <a:xfrm>
            <a:off x="2411413" y="2060575"/>
            <a:ext cx="4752975" cy="2959100"/>
          </a:xfrm>
          <a:prstGeom prst="rect">
            <a:avLst/>
          </a:prstGeom>
          <a:noFill/>
          <a:ln w="57150" cmpd="thinThick" algn="ctr">
            <a:solidFill>
              <a:srgbClr val="FF9900"/>
            </a:solidFill>
            <a:miter lim="800000"/>
            <a:headEnd/>
            <a:tailEnd/>
          </a:ln>
        </p:spPr>
      </p:pic>
      <p:sp>
        <p:nvSpPr>
          <p:cNvPr id="132100" name="132099 Rectángulo"/>
          <p:cNvSpPr>
            <a:spLocks noChangeArrowheads="1"/>
          </p:cNvSpPr>
          <p:nvPr/>
        </p:nvSpPr>
        <p:spPr bwMode="auto">
          <a:xfrm>
            <a:off x="3492500" y="5084763"/>
            <a:ext cx="2289175" cy="304800"/>
          </a:xfrm>
          <a:prstGeom prst="rect">
            <a:avLst/>
          </a:prstGeom>
          <a:noFill/>
          <a:ln w="9525">
            <a:noFill/>
            <a:miter lim="800000"/>
            <a:headEnd/>
            <a:tailEnd/>
          </a:ln>
        </p:spPr>
        <p:txBody>
          <a:bodyPr wrap="none">
            <a:spAutoFit/>
          </a:bodyPr>
          <a:lstStyle/>
          <a:p>
            <a:pPr algn="l"/>
            <a:r>
              <a:rPr lang="es-EC" sz="1400" b="1">
                <a:solidFill>
                  <a:srgbClr val="FFFF66"/>
                </a:solidFill>
              </a:rPr>
              <a:t>Sección típica de una vía</a:t>
            </a:r>
            <a:endParaRPr lang="es-ES" sz="1400" b="1">
              <a:solidFill>
                <a:srgbClr val="FFFF66"/>
              </a:solidFill>
            </a:endParaRPr>
          </a:p>
        </p:txBody>
      </p:sp>
      <p:sp>
        <p:nvSpPr>
          <p:cNvPr id="132101" name="132100 Rectángulo"/>
          <p:cNvSpPr>
            <a:spLocks noChangeArrowheads="1"/>
          </p:cNvSpPr>
          <p:nvPr/>
        </p:nvSpPr>
        <p:spPr bwMode="auto">
          <a:xfrm>
            <a:off x="395288" y="1196975"/>
            <a:ext cx="5905500" cy="517525"/>
          </a:xfrm>
          <a:prstGeom prst="rect">
            <a:avLst/>
          </a:prstGeom>
          <a:noFill/>
          <a:ln w="9525">
            <a:noFill/>
            <a:miter lim="800000"/>
            <a:headEnd/>
            <a:tailEnd/>
          </a:ln>
        </p:spPr>
        <p:txBody>
          <a:bodyPr>
            <a:spAutoFit/>
          </a:bodyPr>
          <a:lstStyle/>
          <a:p>
            <a:pPr algn="l"/>
            <a:r>
              <a:rPr lang="es-ES" sz="1400" b="1">
                <a:solidFill>
                  <a:srgbClr val="FFCC66"/>
                </a:solidFill>
              </a:rPr>
              <a:t>Los elementos que integran y definen la sección transversal son</a:t>
            </a:r>
            <a:r>
              <a:rPr lang="es-ES" sz="1400">
                <a:solidFill>
                  <a:srgbClr val="FFCC66"/>
                </a:solidFill>
              </a:rPr>
              <a:t>:</a:t>
            </a:r>
          </a:p>
          <a:p>
            <a:pPr algn="l"/>
            <a:endParaRPr lang="es-ES" sz="1400">
              <a:solidFill>
                <a:srgbClr val="FFCC66"/>
              </a:solidFill>
            </a:endParaRPr>
          </a:p>
        </p:txBody>
      </p:sp>
      <p:sp>
        <p:nvSpPr>
          <p:cNvPr id="132102" name="132101 CuadroTexto"/>
          <p:cNvSpPr txBox="1">
            <a:spLocks noChangeArrowheads="1"/>
          </p:cNvSpPr>
          <p:nvPr/>
        </p:nvSpPr>
        <p:spPr bwMode="auto">
          <a:xfrm>
            <a:off x="6156325" y="333375"/>
            <a:ext cx="2592388"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4.1  Sección de la vía</a:t>
            </a:r>
          </a:p>
        </p:txBody>
      </p:sp>
      <p:pic>
        <p:nvPicPr>
          <p:cNvPr id="132103" name="132102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21" name="133120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3122" name="Group 3"/>
          <p:cNvGrpSpPr>
            <a:grpSpLocks/>
          </p:cNvGrpSpPr>
          <p:nvPr/>
        </p:nvGrpSpPr>
        <p:grpSpPr bwMode="auto">
          <a:xfrm>
            <a:off x="2484438" y="5516563"/>
            <a:ext cx="4537075" cy="1008062"/>
            <a:chOff x="1474" y="2840"/>
            <a:chExt cx="2858" cy="663"/>
          </a:xfrm>
        </p:grpSpPr>
        <p:pic>
          <p:nvPicPr>
            <p:cNvPr id="133129" name="133128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3130" name="133129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3131" name="133130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33123" name="133122 Rectángulo"/>
          <p:cNvPicPr>
            <a:picLocks noChangeAspect="1" noChangeArrowheads="1"/>
          </p:cNvPicPr>
          <p:nvPr/>
        </p:nvPicPr>
        <p:blipFill>
          <a:blip r:embed="rId7"/>
          <a:srcRect/>
          <a:stretch>
            <a:fillRect/>
          </a:stretch>
        </p:blipFill>
        <p:spPr bwMode="auto">
          <a:xfrm>
            <a:off x="3348038" y="1989138"/>
            <a:ext cx="4279900" cy="2922587"/>
          </a:xfrm>
          <a:prstGeom prst="rect">
            <a:avLst/>
          </a:prstGeom>
          <a:noFill/>
          <a:ln w="9525">
            <a:noFill/>
            <a:miter lim="800000"/>
            <a:headEnd/>
            <a:tailEnd/>
          </a:ln>
        </p:spPr>
      </p:pic>
      <p:sp>
        <p:nvSpPr>
          <p:cNvPr id="133124" name="133123 Rectángulo"/>
          <p:cNvSpPr>
            <a:spLocks noChangeArrowheads="1"/>
          </p:cNvSpPr>
          <p:nvPr/>
        </p:nvSpPr>
        <p:spPr bwMode="auto">
          <a:xfrm>
            <a:off x="3708400" y="5084763"/>
            <a:ext cx="3744913" cy="304800"/>
          </a:xfrm>
          <a:prstGeom prst="rect">
            <a:avLst/>
          </a:prstGeom>
          <a:noFill/>
          <a:ln w="9525">
            <a:noFill/>
            <a:miter lim="800000"/>
            <a:headEnd/>
            <a:tailEnd/>
          </a:ln>
        </p:spPr>
        <p:txBody>
          <a:bodyPr>
            <a:spAutoFit/>
          </a:bodyPr>
          <a:lstStyle/>
          <a:p>
            <a:pPr algn="l"/>
            <a:r>
              <a:rPr lang="es-EC" sz="1400" b="1">
                <a:solidFill>
                  <a:srgbClr val="FFFF66"/>
                </a:solidFill>
              </a:rPr>
              <a:t>Curva horizontal Abscisa 0 + 000</a:t>
            </a:r>
            <a:endParaRPr lang="es-ES" sz="1400" b="1">
              <a:solidFill>
                <a:srgbClr val="FFFF66"/>
              </a:solidFill>
            </a:endParaRPr>
          </a:p>
        </p:txBody>
      </p:sp>
      <p:sp>
        <p:nvSpPr>
          <p:cNvPr id="133125" name="133124 Rectángulo"/>
          <p:cNvSpPr>
            <a:spLocks noChangeArrowheads="1"/>
          </p:cNvSpPr>
          <p:nvPr/>
        </p:nvSpPr>
        <p:spPr bwMode="auto">
          <a:xfrm>
            <a:off x="468313" y="1916113"/>
            <a:ext cx="2179637" cy="1370012"/>
          </a:xfrm>
          <a:prstGeom prst="rect">
            <a:avLst/>
          </a:prstGeom>
          <a:noFill/>
          <a:ln w="9525">
            <a:noFill/>
            <a:miter lim="800000"/>
            <a:headEnd/>
            <a:tailEnd/>
          </a:ln>
        </p:spPr>
        <p:txBody>
          <a:bodyPr wrap="none" anchor="ctr">
            <a:spAutoFit/>
          </a:bodyPr>
          <a:lstStyle/>
          <a:p>
            <a:pPr algn="l"/>
            <a:endParaRPr lang="es-ES" sz="1200"/>
          </a:p>
          <a:p>
            <a:pPr algn="l">
              <a:buFont typeface="Wingdings" pitchFamily="2" charset="2"/>
              <a:buChar char="q"/>
            </a:pPr>
            <a:r>
              <a:rPr lang="es-ES" sz="1200"/>
              <a:t> Topográfico</a:t>
            </a:r>
          </a:p>
          <a:p>
            <a:pPr algn="l">
              <a:buFont typeface="Wingdings" pitchFamily="2" charset="2"/>
              <a:buChar char="q"/>
            </a:pPr>
            <a:r>
              <a:rPr lang="es-ES" sz="1200"/>
              <a:t> Construcciones existentes </a:t>
            </a:r>
          </a:p>
          <a:p>
            <a:pPr algn="l">
              <a:buFont typeface="Wingdings" pitchFamily="2" charset="2"/>
              <a:buChar char="q"/>
            </a:pPr>
            <a:r>
              <a:rPr lang="es-ES" sz="1200"/>
              <a:t> Hidráulico </a:t>
            </a:r>
          </a:p>
          <a:p>
            <a:pPr algn="l">
              <a:buFont typeface="Wingdings" pitchFamily="2" charset="2"/>
              <a:buChar char="q"/>
            </a:pPr>
            <a:r>
              <a:rPr lang="es-ES" sz="1200"/>
              <a:t> Vial </a:t>
            </a:r>
          </a:p>
          <a:p>
            <a:pPr algn="l">
              <a:buFont typeface="Wingdings" pitchFamily="2" charset="2"/>
              <a:buChar char="q"/>
            </a:pPr>
            <a:r>
              <a:rPr lang="es-ES" sz="1200"/>
              <a:t> Técnico </a:t>
            </a:r>
          </a:p>
          <a:p>
            <a:pPr algn="l">
              <a:buFont typeface="Wingdings" pitchFamily="2" charset="2"/>
              <a:buChar char="q"/>
            </a:pPr>
            <a:r>
              <a:rPr lang="es-ES" sz="1200"/>
              <a:t> Geométrico </a:t>
            </a:r>
          </a:p>
        </p:txBody>
      </p:sp>
      <p:sp>
        <p:nvSpPr>
          <p:cNvPr id="133126" name="133125 Rectángulo"/>
          <p:cNvSpPr>
            <a:spLocks noChangeArrowheads="1"/>
          </p:cNvSpPr>
          <p:nvPr/>
        </p:nvSpPr>
        <p:spPr bwMode="auto">
          <a:xfrm>
            <a:off x="323850" y="1125538"/>
            <a:ext cx="4100513" cy="517525"/>
          </a:xfrm>
          <a:prstGeom prst="rect">
            <a:avLst/>
          </a:prstGeom>
          <a:noFill/>
          <a:ln w="9525">
            <a:noFill/>
            <a:miter lim="800000"/>
            <a:headEnd/>
            <a:tailEnd/>
          </a:ln>
        </p:spPr>
        <p:txBody>
          <a:bodyPr wrap="none">
            <a:spAutoFit/>
          </a:bodyPr>
          <a:lstStyle/>
          <a:p>
            <a:pPr algn="l"/>
            <a:r>
              <a:rPr lang="es-ES" sz="1400" b="1">
                <a:solidFill>
                  <a:srgbClr val="FFCC66"/>
                </a:solidFill>
              </a:rPr>
              <a:t>Fines generales por los que se hace necesario</a:t>
            </a:r>
          </a:p>
          <a:p>
            <a:pPr algn="l"/>
            <a:r>
              <a:rPr lang="es-ES" sz="1400" b="1">
                <a:solidFill>
                  <a:srgbClr val="FFCC66"/>
                </a:solidFill>
              </a:rPr>
              <a:t>El uso de curvas horizontales: </a:t>
            </a:r>
          </a:p>
        </p:txBody>
      </p:sp>
      <p:sp>
        <p:nvSpPr>
          <p:cNvPr id="133127" name="133126 CuadroTexto"/>
          <p:cNvSpPr txBox="1">
            <a:spLocks noChangeArrowheads="1"/>
          </p:cNvSpPr>
          <p:nvPr/>
        </p:nvSpPr>
        <p:spPr bwMode="auto">
          <a:xfrm>
            <a:off x="5651500" y="333375"/>
            <a:ext cx="3097213"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4.2  Curvas Horizontales</a:t>
            </a:r>
          </a:p>
        </p:txBody>
      </p:sp>
      <p:pic>
        <p:nvPicPr>
          <p:cNvPr id="133128" name="133127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45056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28003" name="128002 CuadroTexto"/>
          <p:cNvSpPr txBox="1">
            <a:spLocks noChangeArrowheads="1"/>
          </p:cNvSpPr>
          <p:nvPr/>
        </p:nvSpPr>
        <p:spPr bwMode="auto">
          <a:xfrm>
            <a:off x="1116013" y="2133600"/>
            <a:ext cx="7343775" cy="19256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2.1  </a:t>
            </a:r>
            <a:r>
              <a:rPr lang="es-EC" sz="1600" b="1">
                <a:hlinkClick r:id="rId2" action="ppaction://hlinksldjump"/>
              </a:rPr>
              <a:t>Estudios de Tráfico Vehicular</a:t>
            </a:r>
            <a:endParaRPr lang="es-EC" sz="1600" b="1"/>
          </a:p>
          <a:p>
            <a:pPr algn="l">
              <a:lnSpc>
                <a:spcPct val="150000"/>
              </a:lnSpc>
              <a:spcBef>
                <a:spcPct val="50000"/>
              </a:spcBef>
              <a:buFont typeface="Wingdings" pitchFamily="2" charset="2"/>
              <a:buNone/>
            </a:pPr>
            <a:r>
              <a:rPr lang="es-EC" sz="1600" b="1"/>
              <a:t>2.2  </a:t>
            </a:r>
            <a:r>
              <a:rPr lang="es-EC" sz="1600" b="1">
                <a:hlinkClick r:id="rId3" action="ppaction://hlinksldjump"/>
              </a:rPr>
              <a:t>Estudios Topográficos</a:t>
            </a:r>
            <a:endParaRPr lang="es-EC" sz="1600" b="1"/>
          </a:p>
          <a:p>
            <a:pPr algn="l">
              <a:lnSpc>
                <a:spcPct val="150000"/>
              </a:lnSpc>
              <a:spcBef>
                <a:spcPct val="50000"/>
              </a:spcBef>
              <a:buFont typeface="Wingdings" pitchFamily="2" charset="2"/>
              <a:buNone/>
            </a:pPr>
            <a:r>
              <a:rPr lang="es-EC" sz="1600" b="1"/>
              <a:t>2.3  </a:t>
            </a:r>
            <a:r>
              <a:rPr lang="es-EC" sz="1600" b="1">
                <a:hlinkClick r:id="rId4" action="ppaction://hlinksldjump"/>
              </a:rPr>
              <a:t>Inventario Vial</a:t>
            </a:r>
            <a:endParaRPr lang="es-EC" sz="1600" b="1"/>
          </a:p>
          <a:p>
            <a:pPr algn="l">
              <a:lnSpc>
                <a:spcPct val="150000"/>
              </a:lnSpc>
              <a:spcBef>
                <a:spcPct val="50000"/>
              </a:spcBef>
              <a:buFont typeface="Wingdings" pitchFamily="2" charset="2"/>
              <a:buNone/>
            </a:pPr>
            <a:r>
              <a:rPr lang="es-EC" sz="1600" b="1"/>
              <a:t>2.4  </a:t>
            </a:r>
            <a:r>
              <a:rPr lang="es-EC" sz="1600" b="1">
                <a:hlinkClick r:id="rId5" action="ppaction://hlinksldjump"/>
              </a:rPr>
              <a:t>Estudios de Suelo</a:t>
            </a:r>
            <a:endParaRPr lang="es-EC" sz="1600" b="1"/>
          </a:p>
        </p:txBody>
      </p:sp>
      <p:sp>
        <p:nvSpPr>
          <p:cNvPr id="128004" name="128003 CuadroTexto"/>
          <p:cNvSpPr txBox="1">
            <a:spLocks noChangeArrowheads="1"/>
          </p:cNvSpPr>
          <p:nvPr/>
        </p:nvSpPr>
        <p:spPr bwMode="auto">
          <a:xfrm>
            <a:off x="1187450" y="1052513"/>
            <a:ext cx="6337300"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CAPITULO 2: ESTUDIOS PRELIMINARES </a:t>
            </a:r>
            <a:endParaRPr lang="es-ES" sz="2400" b="1">
              <a:solidFill>
                <a:srgbClr val="FFFF00"/>
              </a:solidFill>
              <a:effectLst>
                <a:outerShdw blurRad="38100" dist="38100" dir="2700000" algn="tl">
                  <a:srgbClr val="FFFFFF"/>
                </a:outerShdw>
              </a:effectLst>
            </a:endParaRPr>
          </a:p>
        </p:txBody>
      </p:sp>
      <p:sp>
        <p:nvSpPr>
          <p:cNvPr id="45060" name="45059 Botón de acción: Inicio">
            <a:hlinkClick r:id="rId6" action="ppaction://hlinksldjump" highlightClick="1"/>
          </p:cNvPr>
          <p:cNvSpPr>
            <a:spLocks noChangeArrowheads="1"/>
          </p:cNvSpPr>
          <p:nvPr/>
        </p:nvSpPr>
        <p:spPr bwMode="auto">
          <a:xfrm>
            <a:off x="8101013" y="5373688"/>
            <a:ext cx="539750" cy="539750"/>
          </a:xfrm>
          <a:prstGeom prst="actionButtonHome">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arn(inHorizontal)">
                                      <p:cBhvr>
                                        <p:cTn id="7" dur="1000"/>
                                        <p:tgtEl>
                                          <p:spTgt spid="12800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8003"/>
                                        </p:tgtEl>
                                        <p:attrNameLst>
                                          <p:attrName>style.visibility</p:attrName>
                                        </p:attrNameLst>
                                      </p:cBhvr>
                                      <p:to>
                                        <p:strVal val="visible"/>
                                      </p:to>
                                    </p:set>
                                    <p:animEffect transition="in" filter="slide(fromBottom)">
                                      <p:cBhvr>
                                        <p:cTn id="10" dur="1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4"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5" name="13414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4146" name="Group 3"/>
          <p:cNvGrpSpPr>
            <a:grpSpLocks/>
          </p:cNvGrpSpPr>
          <p:nvPr/>
        </p:nvGrpSpPr>
        <p:grpSpPr bwMode="auto">
          <a:xfrm>
            <a:off x="2484438" y="5516563"/>
            <a:ext cx="4537075" cy="1008062"/>
            <a:chOff x="1474" y="2840"/>
            <a:chExt cx="2858" cy="663"/>
          </a:xfrm>
        </p:grpSpPr>
        <p:pic>
          <p:nvPicPr>
            <p:cNvPr id="134158" name="134157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4159" name="134158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4160" name="134159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34147" name="134146 Rectángulo"/>
          <p:cNvSpPr>
            <a:spLocks noChangeArrowheads="1"/>
          </p:cNvSpPr>
          <p:nvPr/>
        </p:nvSpPr>
        <p:spPr bwMode="auto">
          <a:xfrm>
            <a:off x="5364163" y="5180013"/>
            <a:ext cx="2128837" cy="274637"/>
          </a:xfrm>
          <a:prstGeom prst="rect">
            <a:avLst/>
          </a:prstGeom>
          <a:noFill/>
          <a:ln w="9525">
            <a:noFill/>
            <a:miter lim="800000"/>
            <a:headEnd/>
            <a:tailEnd/>
          </a:ln>
        </p:spPr>
        <p:txBody>
          <a:bodyPr wrap="none">
            <a:spAutoFit/>
          </a:bodyPr>
          <a:lstStyle/>
          <a:p>
            <a:pPr algn="l"/>
            <a:r>
              <a:rPr lang="es-EC" sz="1200" b="1">
                <a:solidFill>
                  <a:srgbClr val="FFFF66"/>
                </a:solidFill>
              </a:rPr>
              <a:t>Curvas existentes en la vía</a:t>
            </a:r>
            <a:endParaRPr lang="es-ES" sz="1200" b="1">
              <a:solidFill>
                <a:srgbClr val="FFFF66"/>
              </a:solidFill>
            </a:endParaRPr>
          </a:p>
        </p:txBody>
      </p:sp>
      <p:pic>
        <p:nvPicPr>
          <p:cNvPr id="134148" name="134147 Rectángulo"/>
          <p:cNvPicPr>
            <a:picLocks noChangeAspect="1" noChangeArrowheads="1"/>
          </p:cNvPicPr>
          <p:nvPr/>
        </p:nvPicPr>
        <p:blipFill>
          <a:blip r:embed="rId7"/>
          <a:srcRect/>
          <a:stretch>
            <a:fillRect/>
          </a:stretch>
        </p:blipFill>
        <p:spPr bwMode="auto">
          <a:xfrm>
            <a:off x="3132138" y="2205038"/>
            <a:ext cx="5545137" cy="2838450"/>
          </a:xfrm>
          <a:prstGeom prst="rect">
            <a:avLst/>
          </a:prstGeom>
          <a:noFill/>
          <a:ln w="9525">
            <a:noFill/>
            <a:miter lim="800000"/>
            <a:headEnd/>
            <a:tailEnd/>
          </a:ln>
        </p:spPr>
      </p:pic>
      <p:pic>
        <p:nvPicPr>
          <p:cNvPr id="134149" name="134148 Rectángulo"/>
          <p:cNvPicPr>
            <a:picLocks noChangeAspect="1" noChangeArrowheads="1"/>
          </p:cNvPicPr>
          <p:nvPr/>
        </p:nvPicPr>
        <p:blipFill>
          <a:blip r:embed="rId8"/>
          <a:srcRect/>
          <a:stretch>
            <a:fillRect/>
          </a:stretch>
        </p:blipFill>
        <p:spPr bwMode="auto">
          <a:xfrm>
            <a:off x="395288" y="1916113"/>
            <a:ext cx="3313112" cy="1800225"/>
          </a:xfrm>
          <a:prstGeom prst="rect">
            <a:avLst/>
          </a:prstGeom>
          <a:noFill/>
          <a:ln w="25400" algn="ctr">
            <a:solidFill>
              <a:srgbClr val="FF9900"/>
            </a:solidFill>
            <a:miter lim="800000"/>
            <a:headEnd/>
            <a:tailEnd/>
          </a:ln>
        </p:spPr>
      </p:pic>
      <p:sp>
        <p:nvSpPr>
          <p:cNvPr id="134150" name="134149 Conector recto"/>
          <p:cNvSpPr>
            <a:spLocks noChangeShapeType="1"/>
          </p:cNvSpPr>
          <p:nvPr/>
        </p:nvSpPr>
        <p:spPr bwMode="auto">
          <a:xfrm flipH="1">
            <a:off x="3635375" y="2492375"/>
            <a:ext cx="360363" cy="0"/>
          </a:xfrm>
          <a:prstGeom prst="line">
            <a:avLst/>
          </a:prstGeom>
          <a:noFill/>
          <a:ln w="9525" algn="ctr">
            <a:solidFill>
              <a:srgbClr val="FF0000"/>
            </a:solidFill>
            <a:round/>
            <a:headEnd/>
            <a:tailEnd type="triangle" w="med" len="med"/>
          </a:ln>
        </p:spPr>
        <p:txBody>
          <a:bodyPr/>
          <a:lstStyle/>
          <a:p>
            <a:endParaRPr lang="es-ES"/>
          </a:p>
        </p:txBody>
      </p:sp>
      <p:sp>
        <p:nvSpPr>
          <p:cNvPr id="134151" name="134150 Conector recto"/>
          <p:cNvSpPr>
            <a:spLocks noChangeShapeType="1"/>
          </p:cNvSpPr>
          <p:nvPr/>
        </p:nvSpPr>
        <p:spPr bwMode="auto">
          <a:xfrm flipH="1">
            <a:off x="3635375" y="2708275"/>
            <a:ext cx="360363" cy="0"/>
          </a:xfrm>
          <a:prstGeom prst="line">
            <a:avLst/>
          </a:prstGeom>
          <a:noFill/>
          <a:ln w="9525" algn="ctr">
            <a:solidFill>
              <a:srgbClr val="FF0000"/>
            </a:solidFill>
            <a:round/>
            <a:headEnd/>
            <a:tailEnd type="triangle" w="med" len="med"/>
          </a:ln>
        </p:spPr>
        <p:txBody>
          <a:bodyPr/>
          <a:lstStyle/>
          <a:p>
            <a:endParaRPr lang="es-ES"/>
          </a:p>
        </p:txBody>
      </p:sp>
      <p:sp>
        <p:nvSpPr>
          <p:cNvPr id="134152" name="134151 Conector recto"/>
          <p:cNvSpPr>
            <a:spLocks noChangeShapeType="1"/>
          </p:cNvSpPr>
          <p:nvPr/>
        </p:nvSpPr>
        <p:spPr bwMode="auto">
          <a:xfrm flipH="1">
            <a:off x="3635375" y="2852738"/>
            <a:ext cx="360363" cy="0"/>
          </a:xfrm>
          <a:prstGeom prst="line">
            <a:avLst/>
          </a:prstGeom>
          <a:noFill/>
          <a:ln w="9525" algn="ctr">
            <a:solidFill>
              <a:srgbClr val="FF0000"/>
            </a:solidFill>
            <a:round/>
            <a:headEnd/>
            <a:tailEnd type="triangle" w="med" len="med"/>
          </a:ln>
        </p:spPr>
        <p:txBody>
          <a:bodyPr/>
          <a:lstStyle/>
          <a:p>
            <a:endParaRPr lang="es-ES"/>
          </a:p>
        </p:txBody>
      </p:sp>
      <p:sp>
        <p:nvSpPr>
          <p:cNvPr id="134153" name="134152 Rectángulo"/>
          <p:cNvSpPr>
            <a:spLocks noChangeArrowheads="1"/>
          </p:cNvSpPr>
          <p:nvPr/>
        </p:nvSpPr>
        <p:spPr bwMode="auto">
          <a:xfrm>
            <a:off x="3995738" y="2349500"/>
            <a:ext cx="704850" cy="214313"/>
          </a:xfrm>
          <a:prstGeom prst="rect">
            <a:avLst/>
          </a:prstGeom>
          <a:noFill/>
          <a:ln w="9525">
            <a:noFill/>
            <a:miter lim="800000"/>
            <a:headEnd/>
            <a:tailEnd/>
          </a:ln>
        </p:spPr>
        <p:txBody>
          <a:bodyPr wrap="none">
            <a:spAutoFit/>
          </a:bodyPr>
          <a:lstStyle/>
          <a:p>
            <a:pPr algn="l"/>
            <a:r>
              <a:rPr lang="es-EC" sz="800" b="1"/>
              <a:t>No cumple</a:t>
            </a:r>
            <a:endParaRPr lang="es-ES" sz="800" b="1"/>
          </a:p>
        </p:txBody>
      </p:sp>
      <p:sp>
        <p:nvSpPr>
          <p:cNvPr id="134154" name="134153 Rectángulo"/>
          <p:cNvSpPr>
            <a:spLocks noChangeArrowheads="1"/>
          </p:cNvSpPr>
          <p:nvPr/>
        </p:nvSpPr>
        <p:spPr bwMode="auto">
          <a:xfrm>
            <a:off x="3995738" y="2565400"/>
            <a:ext cx="704850" cy="214313"/>
          </a:xfrm>
          <a:prstGeom prst="rect">
            <a:avLst/>
          </a:prstGeom>
          <a:noFill/>
          <a:ln w="9525">
            <a:noFill/>
            <a:miter lim="800000"/>
            <a:headEnd/>
            <a:tailEnd/>
          </a:ln>
        </p:spPr>
        <p:txBody>
          <a:bodyPr wrap="none">
            <a:spAutoFit/>
          </a:bodyPr>
          <a:lstStyle/>
          <a:p>
            <a:pPr algn="l"/>
            <a:r>
              <a:rPr lang="es-EC" sz="800" b="1"/>
              <a:t>No cumple</a:t>
            </a:r>
            <a:endParaRPr lang="es-ES" sz="800" b="1"/>
          </a:p>
        </p:txBody>
      </p:sp>
      <p:sp>
        <p:nvSpPr>
          <p:cNvPr id="134155" name="134154 Rectángulo"/>
          <p:cNvSpPr>
            <a:spLocks noChangeArrowheads="1"/>
          </p:cNvSpPr>
          <p:nvPr/>
        </p:nvSpPr>
        <p:spPr bwMode="auto">
          <a:xfrm>
            <a:off x="3995738" y="2781300"/>
            <a:ext cx="704850" cy="214313"/>
          </a:xfrm>
          <a:prstGeom prst="rect">
            <a:avLst/>
          </a:prstGeom>
          <a:noFill/>
          <a:ln w="9525">
            <a:noFill/>
            <a:miter lim="800000"/>
            <a:headEnd/>
            <a:tailEnd/>
          </a:ln>
        </p:spPr>
        <p:txBody>
          <a:bodyPr wrap="none">
            <a:spAutoFit/>
          </a:bodyPr>
          <a:lstStyle/>
          <a:p>
            <a:pPr algn="l"/>
            <a:r>
              <a:rPr lang="es-EC" sz="800" b="1"/>
              <a:t>No cumple</a:t>
            </a:r>
            <a:endParaRPr lang="es-ES" sz="800" b="1"/>
          </a:p>
        </p:txBody>
      </p:sp>
      <p:sp>
        <p:nvSpPr>
          <p:cNvPr id="134156" name="134155 CuadroTexto"/>
          <p:cNvSpPr txBox="1">
            <a:spLocks noChangeArrowheads="1"/>
          </p:cNvSpPr>
          <p:nvPr/>
        </p:nvSpPr>
        <p:spPr bwMode="auto">
          <a:xfrm>
            <a:off x="5867400" y="333375"/>
            <a:ext cx="2881313"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4.2 Curvas Horizontales</a:t>
            </a:r>
          </a:p>
        </p:txBody>
      </p:sp>
      <p:pic>
        <p:nvPicPr>
          <p:cNvPr id="134157" name="134156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69" name="135168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5170" name="Group 3"/>
          <p:cNvGrpSpPr>
            <a:grpSpLocks/>
          </p:cNvGrpSpPr>
          <p:nvPr/>
        </p:nvGrpSpPr>
        <p:grpSpPr bwMode="auto">
          <a:xfrm>
            <a:off x="2484438" y="5516563"/>
            <a:ext cx="4537075" cy="1008062"/>
            <a:chOff x="1474" y="2840"/>
            <a:chExt cx="2858" cy="663"/>
          </a:xfrm>
        </p:grpSpPr>
        <p:pic>
          <p:nvPicPr>
            <p:cNvPr id="135179" name="135178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5180" name="135179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5181" name="135180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35171" name="135170 Rectángulo"/>
          <p:cNvSpPr>
            <a:spLocks noChangeArrowheads="1"/>
          </p:cNvSpPr>
          <p:nvPr/>
        </p:nvSpPr>
        <p:spPr bwMode="auto">
          <a:xfrm>
            <a:off x="468313" y="1268413"/>
            <a:ext cx="3684587" cy="366712"/>
          </a:xfrm>
          <a:prstGeom prst="rect">
            <a:avLst/>
          </a:prstGeom>
          <a:noFill/>
          <a:ln w="9525">
            <a:noFill/>
            <a:miter lim="800000"/>
            <a:headEnd/>
            <a:tailEnd/>
          </a:ln>
        </p:spPr>
        <p:txBody>
          <a:bodyPr wrap="none" anchor="ctr">
            <a:spAutoFit/>
          </a:bodyPr>
          <a:lstStyle/>
          <a:p>
            <a:pPr algn="l"/>
            <a:r>
              <a:rPr lang="es-ES" sz="1400" b="1">
                <a:solidFill>
                  <a:srgbClr val="FFCC66"/>
                </a:solidFill>
              </a:rPr>
              <a:t>Radios Mínimos en Curvas Horizontales:</a:t>
            </a:r>
            <a:r>
              <a:rPr lang="es-ES" sz="1800">
                <a:solidFill>
                  <a:srgbClr val="FFCC66"/>
                </a:solidFill>
              </a:rPr>
              <a:t> </a:t>
            </a:r>
          </a:p>
        </p:txBody>
      </p:sp>
      <p:sp>
        <p:nvSpPr>
          <p:cNvPr id="135172" name="135171 Rectángulo"/>
          <p:cNvSpPr>
            <a:spLocks noChangeArrowheads="1"/>
          </p:cNvSpPr>
          <p:nvPr/>
        </p:nvSpPr>
        <p:spPr bwMode="auto">
          <a:xfrm>
            <a:off x="395288" y="1844675"/>
            <a:ext cx="8208962" cy="457200"/>
          </a:xfrm>
          <a:prstGeom prst="rect">
            <a:avLst/>
          </a:prstGeom>
          <a:noFill/>
          <a:ln w="9525">
            <a:noFill/>
            <a:miter lim="800000"/>
            <a:headEnd/>
            <a:tailEnd/>
          </a:ln>
        </p:spPr>
        <p:txBody>
          <a:bodyPr anchor="ctr">
            <a:spAutoFit/>
          </a:bodyPr>
          <a:lstStyle/>
          <a:p>
            <a:pPr algn="just"/>
            <a:r>
              <a:rPr lang="es-ES" sz="1200"/>
              <a:t>El Ministerio de Obras Públicas (MOP) recomienda radios mínimos en función de la clase de carretera y el tipo de terreno que presenta la vía, así tenemos:</a:t>
            </a:r>
          </a:p>
        </p:txBody>
      </p:sp>
      <p:pic>
        <p:nvPicPr>
          <p:cNvPr id="135173" name="135172 Rectángulo"/>
          <p:cNvPicPr>
            <a:picLocks noChangeAspect="1" noChangeArrowheads="1"/>
          </p:cNvPicPr>
          <p:nvPr/>
        </p:nvPicPr>
        <p:blipFill>
          <a:blip r:embed="rId7"/>
          <a:srcRect/>
          <a:stretch>
            <a:fillRect/>
          </a:stretch>
        </p:blipFill>
        <p:spPr bwMode="auto">
          <a:xfrm>
            <a:off x="2771775" y="2924175"/>
            <a:ext cx="3887788" cy="1873250"/>
          </a:xfrm>
          <a:prstGeom prst="rect">
            <a:avLst/>
          </a:prstGeom>
          <a:noFill/>
          <a:ln w="57150" cmpd="thickThin" algn="ctr">
            <a:solidFill>
              <a:srgbClr val="FF9900"/>
            </a:solidFill>
            <a:miter lim="800000"/>
            <a:headEnd/>
            <a:tailEnd/>
          </a:ln>
        </p:spPr>
      </p:pic>
      <p:sp>
        <p:nvSpPr>
          <p:cNvPr id="135174" name="135173 Rectángulo"/>
          <p:cNvSpPr>
            <a:spLocks noChangeArrowheads="1"/>
          </p:cNvSpPr>
          <p:nvPr/>
        </p:nvSpPr>
        <p:spPr bwMode="auto">
          <a:xfrm>
            <a:off x="3059113" y="4868863"/>
            <a:ext cx="3457575" cy="792162"/>
          </a:xfrm>
          <a:prstGeom prst="rect">
            <a:avLst/>
          </a:prstGeom>
          <a:noFill/>
          <a:ln w="9525">
            <a:noFill/>
            <a:miter lim="800000"/>
            <a:headEnd/>
            <a:tailEnd/>
          </a:ln>
        </p:spPr>
        <p:txBody>
          <a:bodyPr anchor="ctr">
            <a:spAutoFit/>
          </a:bodyPr>
          <a:lstStyle/>
          <a:p>
            <a:r>
              <a:rPr lang="es-ES" sz="1400" b="1">
                <a:solidFill>
                  <a:srgbClr val="FFFF66"/>
                </a:solidFill>
              </a:rPr>
              <a:t>Especificaciones del MOP                         </a:t>
            </a:r>
          </a:p>
          <a:p>
            <a:r>
              <a:rPr lang="es-ES" sz="1400" b="1">
                <a:solidFill>
                  <a:srgbClr val="FFFF66"/>
                </a:solidFill>
              </a:rPr>
              <a:t>Radios Mínimos recomendados</a:t>
            </a:r>
            <a:endParaRPr lang="es-ES" sz="1400">
              <a:solidFill>
                <a:srgbClr val="FFFF66"/>
              </a:solidFill>
            </a:endParaRPr>
          </a:p>
          <a:p>
            <a:pPr eaLnBrk="0" hangingPunct="0"/>
            <a:endParaRPr lang="es-ES" sz="1800"/>
          </a:p>
        </p:txBody>
      </p:sp>
      <p:sp>
        <p:nvSpPr>
          <p:cNvPr id="135175" name="135174 Conector recto"/>
          <p:cNvSpPr>
            <a:spLocks noChangeShapeType="1"/>
          </p:cNvSpPr>
          <p:nvPr/>
        </p:nvSpPr>
        <p:spPr bwMode="auto">
          <a:xfrm flipH="1">
            <a:off x="6300788" y="4149725"/>
            <a:ext cx="431800" cy="0"/>
          </a:xfrm>
          <a:prstGeom prst="line">
            <a:avLst/>
          </a:prstGeom>
          <a:noFill/>
          <a:ln w="9525" algn="ctr">
            <a:solidFill>
              <a:srgbClr val="FF0000"/>
            </a:solidFill>
            <a:round/>
            <a:headEnd/>
            <a:tailEnd type="triangle" w="med" len="med"/>
          </a:ln>
        </p:spPr>
        <p:txBody>
          <a:bodyPr/>
          <a:lstStyle/>
          <a:p>
            <a:endParaRPr lang="es-ES"/>
          </a:p>
        </p:txBody>
      </p:sp>
      <p:sp>
        <p:nvSpPr>
          <p:cNvPr id="135176" name="135175 Conector recto"/>
          <p:cNvSpPr>
            <a:spLocks noChangeShapeType="1"/>
          </p:cNvSpPr>
          <p:nvPr/>
        </p:nvSpPr>
        <p:spPr bwMode="auto">
          <a:xfrm>
            <a:off x="2843213" y="4149725"/>
            <a:ext cx="431800" cy="0"/>
          </a:xfrm>
          <a:prstGeom prst="line">
            <a:avLst/>
          </a:prstGeom>
          <a:noFill/>
          <a:ln w="9525" algn="ctr">
            <a:solidFill>
              <a:srgbClr val="FF0000"/>
            </a:solidFill>
            <a:round/>
            <a:headEnd/>
            <a:tailEnd type="triangle" w="med" len="med"/>
          </a:ln>
        </p:spPr>
        <p:txBody>
          <a:bodyPr/>
          <a:lstStyle/>
          <a:p>
            <a:endParaRPr lang="es-ES"/>
          </a:p>
        </p:txBody>
      </p:sp>
      <p:sp>
        <p:nvSpPr>
          <p:cNvPr id="135177" name="135176 CuadroTexto"/>
          <p:cNvSpPr txBox="1">
            <a:spLocks noChangeArrowheads="1"/>
          </p:cNvSpPr>
          <p:nvPr/>
        </p:nvSpPr>
        <p:spPr bwMode="auto">
          <a:xfrm>
            <a:off x="5724525" y="333375"/>
            <a:ext cx="3024188"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4.2 Curvas Horizontales</a:t>
            </a:r>
          </a:p>
        </p:txBody>
      </p:sp>
      <p:pic>
        <p:nvPicPr>
          <p:cNvPr id="135178" name="135177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1331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3315" name="Group 3"/>
          <p:cNvGrpSpPr>
            <a:grpSpLocks/>
          </p:cNvGrpSpPr>
          <p:nvPr/>
        </p:nvGrpSpPr>
        <p:grpSpPr bwMode="auto">
          <a:xfrm>
            <a:off x="2484438" y="5516563"/>
            <a:ext cx="4537075" cy="1008062"/>
            <a:chOff x="1474" y="2840"/>
            <a:chExt cx="2858" cy="663"/>
          </a:xfrm>
        </p:grpSpPr>
        <p:pic>
          <p:nvPicPr>
            <p:cNvPr id="13329" name="13328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3330" name="13329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3331" name="13330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3316" name="13315 CuadroTexto"/>
          <p:cNvSpPr txBox="1">
            <a:spLocks noChangeArrowheads="1"/>
          </p:cNvSpPr>
          <p:nvPr/>
        </p:nvSpPr>
        <p:spPr bwMode="auto">
          <a:xfrm>
            <a:off x="6156325" y="333375"/>
            <a:ext cx="2592388"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4.3 Curvas Verticales</a:t>
            </a:r>
          </a:p>
        </p:txBody>
      </p:sp>
      <p:sp>
        <p:nvSpPr>
          <p:cNvPr id="13317" name="13316 Rectángulo"/>
          <p:cNvSpPr>
            <a:spLocks noChangeArrowheads="1"/>
          </p:cNvSpPr>
          <p:nvPr/>
        </p:nvSpPr>
        <p:spPr bwMode="auto">
          <a:xfrm>
            <a:off x="611188" y="1327150"/>
            <a:ext cx="3267075" cy="304800"/>
          </a:xfrm>
          <a:prstGeom prst="rect">
            <a:avLst/>
          </a:prstGeom>
          <a:noFill/>
          <a:ln w="9525">
            <a:noFill/>
            <a:miter lim="800000"/>
            <a:headEnd/>
            <a:tailEnd/>
          </a:ln>
        </p:spPr>
        <p:txBody>
          <a:bodyPr wrap="none" anchor="ctr">
            <a:spAutoFit/>
          </a:bodyPr>
          <a:lstStyle/>
          <a:p>
            <a:pPr algn="l"/>
            <a:r>
              <a:rPr lang="es-ES" sz="1400" b="1">
                <a:solidFill>
                  <a:srgbClr val="00FF00"/>
                </a:solidFill>
              </a:rPr>
              <a:t>Gradientes longitudinales Máximos:</a:t>
            </a:r>
            <a:r>
              <a:rPr lang="es-ES" sz="1200"/>
              <a:t> </a:t>
            </a:r>
          </a:p>
        </p:txBody>
      </p:sp>
      <p:sp>
        <p:nvSpPr>
          <p:cNvPr id="13318" name="13317 Rectángulo"/>
          <p:cNvSpPr>
            <a:spLocks noChangeArrowheads="1"/>
          </p:cNvSpPr>
          <p:nvPr/>
        </p:nvSpPr>
        <p:spPr bwMode="auto">
          <a:xfrm>
            <a:off x="395288" y="1916113"/>
            <a:ext cx="8388350" cy="457200"/>
          </a:xfrm>
          <a:prstGeom prst="rect">
            <a:avLst/>
          </a:prstGeom>
          <a:noFill/>
          <a:ln w="9525">
            <a:noFill/>
            <a:miter lim="800000"/>
            <a:headEnd/>
            <a:tailEnd/>
          </a:ln>
        </p:spPr>
        <p:txBody>
          <a:bodyPr anchor="ctr">
            <a:spAutoFit/>
          </a:bodyPr>
          <a:lstStyle/>
          <a:p>
            <a:pPr algn="just"/>
            <a:r>
              <a:rPr lang="es-ES" sz="1200"/>
              <a:t>Los gradientes longitudinales dependen directamente de la topografía del terreno y sus valores tienen que ser bajos en lo posible, a fin de permitir razonables velocidades de circulación y facilitar la operación de los vehículos.</a:t>
            </a:r>
          </a:p>
        </p:txBody>
      </p:sp>
      <p:pic>
        <p:nvPicPr>
          <p:cNvPr id="13319" name="13318 Rectángulo"/>
          <p:cNvPicPr>
            <a:picLocks noChangeAspect="1" noChangeArrowheads="1"/>
          </p:cNvPicPr>
          <p:nvPr/>
        </p:nvPicPr>
        <p:blipFill>
          <a:blip r:embed="rId8"/>
          <a:srcRect/>
          <a:stretch>
            <a:fillRect/>
          </a:stretch>
        </p:blipFill>
        <p:spPr bwMode="auto">
          <a:xfrm>
            <a:off x="684213" y="3068638"/>
            <a:ext cx="3744912" cy="1906587"/>
          </a:xfrm>
          <a:prstGeom prst="rect">
            <a:avLst/>
          </a:prstGeom>
          <a:noFill/>
          <a:ln w="25400" algn="ctr">
            <a:solidFill>
              <a:srgbClr val="FF9900"/>
            </a:solidFill>
            <a:miter lim="800000"/>
            <a:headEnd/>
            <a:tailEnd/>
          </a:ln>
        </p:spPr>
      </p:pic>
      <p:sp>
        <p:nvSpPr>
          <p:cNvPr id="13320" name="13319 Rectángulo"/>
          <p:cNvSpPr>
            <a:spLocks noChangeArrowheads="1"/>
          </p:cNvSpPr>
          <p:nvPr/>
        </p:nvSpPr>
        <p:spPr bwMode="auto">
          <a:xfrm>
            <a:off x="1116013" y="5013325"/>
            <a:ext cx="2444750" cy="669925"/>
          </a:xfrm>
          <a:prstGeom prst="rect">
            <a:avLst/>
          </a:prstGeom>
          <a:noFill/>
          <a:ln w="9525">
            <a:noFill/>
            <a:miter lim="800000"/>
            <a:headEnd/>
            <a:tailEnd/>
          </a:ln>
        </p:spPr>
        <p:txBody>
          <a:bodyPr wrap="none" anchor="ctr">
            <a:spAutoFit/>
          </a:bodyPr>
          <a:lstStyle/>
          <a:p>
            <a:pPr indent="449263"/>
            <a:r>
              <a:rPr lang="es-ES" sz="1200" b="1">
                <a:solidFill>
                  <a:srgbClr val="FFFF66"/>
                </a:solidFill>
              </a:rPr>
              <a:t>Especificaciones MOP -</a:t>
            </a:r>
            <a:endParaRPr lang="es-ES" sz="1200">
              <a:solidFill>
                <a:srgbClr val="FFFF66"/>
              </a:solidFill>
            </a:endParaRPr>
          </a:p>
          <a:p>
            <a:pPr indent="449263"/>
            <a:r>
              <a:rPr lang="es-ES" sz="1200" b="1">
                <a:solidFill>
                  <a:srgbClr val="FFFF66"/>
                </a:solidFill>
              </a:rPr>
              <a:t> Gradientes Máximos (%)</a:t>
            </a:r>
            <a:endParaRPr lang="es-ES" sz="1200">
              <a:solidFill>
                <a:srgbClr val="FFFF66"/>
              </a:solidFill>
            </a:endParaRPr>
          </a:p>
          <a:p>
            <a:pPr indent="449263" eaLnBrk="0" hangingPunct="0"/>
            <a:endParaRPr lang="es-ES" sz="1400"/>
          </a:p>
        </p:txBody>
      </p:sp>
      <p:sp>
        <p:nvSpPr>
          <p:cNvPr id="13321" name="13320 Conector recto"/>
          <p:cNvSpPr>
            <a:spLocks noChangeShapeType="1"/>
          </p:cNvSpPr>
          <p:nvPr/>
        </p:nvSpPr>
        <p:spPr bwMode="auto">
          <a:xfrm flipH="1">
            <a:off x="4140200" y="4292600"/>
            <a:ext cx="647700" cy="0"/>
          </a:xfrm>
          <a:prstGeom prst="line">
            <a:avLst/>
          </a:prstGeom>
          <a:noFill/>
          <a:ln w="9525" algn="ctr">
            <a:solidFill>
              <a:srgbClr val="FF0000"/>
            </a:solidFill>
            <a:round/>
            <a:headEnd/>
            <a:tailEnd type="triangle" w="med" len="med"/>
          </a:ln>
        </p:spPr>
        <p:txBody>
          <a:bodyPr/>
          <a:lstStyle/>
          <a:p>
            <a:endParaRPr lang="es-ES"/>
          </a:p>
        </p:txBody>
      </p:sp>
      <p:sp>
        <p:nvSpPr>
          <p:cNvPr id="13322" name="13321 Conector recto"/>
          <p:cNvSpPr>
            <a:spLocks noChangeShapeType="1"/>
          </p:cNvSpPr>
          <p:nvPr/>
        </p:nvSpPr>
        <p:spPr bwMode="auto">
          <a:xfrm>
            <a:off x="250825" y="4292600"/>
            <a:ext cx="647700" cy="0"/>
          </a:xfrm>
          <a:prstGeom prst="line">
            <a:avLst/>
          </a:prstGeom>
          <a:noFill/>
          <a:ln w="9525" algn="ctr">
            <a:solidFill>
              <a:srgbClr val="FF0000"/>
            </a:solidFill>
            <a:round/>
            <a:headEnd/>
            <a:tailEnd type="triangle" w="med" len="med"/>
          </a:ln>
        </p:spPr>
        <p:txBody>
          <a:bodyPr/>
          <a:lstStyle/>
          <a:p>
            <a:endParaRPr lang="es-ES"/>
          </a:p>
        </p:txBody>
      </p:sp>
      <p:sp>
        <p:nvSpPr>
          <p:cNvPr id="13323" name="13322 Rectángulo"/>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3313" name="Object 15"/>
          <p:cNvGraphicFramePr>
            <a:graphicFrameLocks noChangeAspect="1"/>
          </p:cNvGraphicFramePr>
          <p:nvPr/>
        </p:nvGraphicFramePr>
        <p:xfrm>
          <a:off x="900113" y="2565400"/>
          <a:ext cx="3311525" cy="265113"/>
        </p:xfrm>
        <a:graphic>
          <a:graphicData uri="http://schemas.openxmlformats.org/presentationml/2006/ole">
            <p:oleObj spid="_x0000_s13313" name="Ecuación" r:id="rId9" imgW="2501900" imgH="203200" progId="Equation.3">
              <p:embed/>
            </p:oleObj>
          </a:graphicData>
        </a:graphic>
      </p:graphicFrame>
      <p:pic>
        <p:nvPicPr>
          <p:cNvPr id="369681" name="369680 Rectángulo"/>
          <p:cNvPicPr>
            <a:picLocks noChangeAspect="1" noChangeArrowheads="1"/>
          </p:cNvPicPr>
          <p:nvPr/>
        </p:nvPicPr>
        <p:blipFill>
          <a:blip r:embed="rId10"/>
          <a:srcRect/>
          <a:stretch>
            <a:fillRect/>
          </a:stretch>
        </p:blipFill>
        <p:spPr bwMode="auto">
          <a:xfrm>
            <a:off x="4932363" y="2997200"/>
            <a:ext cx="3311525" cy="1944688"/>
          </a:xfrm>
          <a:prstGeom prst="rect">
            <a:avLst/>
          </a:prstGeom>
          <a:noFill/>
          <a:ln w="9525">
            <a:noFill/>
            <a:miter lim="800000"/>
            <a:headEnd/>
            <a:tailEnd/>
          </a:ln>
        </p:spPr>
      </p:pic>
      <p:sp>
        <p:nvSpPr>
          <p:cNvPr id="13325" name="13324 Rectángulo"/>
          <p:cNvSpPr>
            <a:spLocks noChangeArrowheads="1"/>
          </p:cNvSpPr>
          <p:nvPr/>
        </p:nvSpPr>
        <p:spPr bwMode="auto">
          <a:xfrm>
            <a:off x="4500563" y="5084763"/>
            <a:ext cx="3727450" cy="274637"/>
          </a:xfrm>
          <a:prstGeom prst="rect">
            <a:avLst/>
          </a:prstGeom>
          <a:noFill/>
          <a:ln w="9525">
            <a:noFill/>
            <a:miter lim="800000"/>
            <a:headEnd/>
            <a:tailEnd/>
          </a:ln>
        </p:spPr>
        <p:txBody>
          <a:bodyPr wrap="none" anchor="ctr">
            <a:spAutoFit/>
          </a:bodyPr>
          <a:lstStyle/>
          <a:p>
            <a:pPr indent="449263"/>
            <a:r>
              <a:rPr lang="es-EC" sz="1200" b="1">
                <a:solidFill>
                  <a:srgbClr val="FFFF66"/>
                </a:solidFill>
              </a:rPr>
              <a:t>Pendientes en curvas verticales existentes</a:t>
            </a:r>
            <a:endParaRPr lang="es-ES" sz="1400"/>
          </a:p>
        </p:txBody>
      </p:sp>
      <p:pic>
        <p:nvPicPr>
          <p:cNvPr id="369683" name="369682 Rectángulo">
            <a:hlinkClick r:id="rId11" action="ppaction://hlinkfile"/>
          </p:cNvPr>
          <p:cNvPicPr>
            <a:picLocks noChangeArrowheads="1"/>
          </p:cNvPicPr>
          <p:nvPr/>
        </p:nvPicPr>
        <p:blipFill>
          <a:blip r:embed="rId12"/>
          <a:srcRect/>
          <a:stretch>
            <a:fillRect/>
          </a:stretch>
        </p:blipFill>
        <p:spPr bwMode="auto">
          <a:xfrm>
            <a:off x="7596188" y="1125538"/>
            <a:ext cx="539750" cy="539750"/>
          </a:xfrm>
          <a:prstGeom prst="rect">
            <a:avLst/>
          </a:prstGeom>
          <a:noFill/>
          <a:ln w="9525">
            <a:noFill/>
            <a:miter lim="800000"/>
            <a:headEnd/>
            <a:tailEnd/>
          </a:ln>
        </p:spPr>
      </p:pic>
      <p:sp>
        <p:nvSpPr>
          <p:cNvPr id="13327" name="13326 Rectángulo"/>
          <p:cNvSpPr>
            <a:spLocks noChangeArrowheads="1"/>
          </p:cNvSpPr>
          <p:nvPr/>
        </p:nvSpPr>
        <p:spPr bwMode="auto">
          <a:xfrm>
            <a:off x="6084888" y="1341438"/>
            <a:ext cx="1392237" cy="274637"/>
          </a:xfrm>
          <a:prstGeom prst="rect">
            <a:avLst/>
          </a:prstGeom>
          <a:noFill/>
          <a:ln w="9525">
            <a:noFill/>
            <a:miter lim="800000"/>
            <a:headEnd/>
            <a:tailEnd/>
          </a:ln>
        </p:spPr>
        <p:txBody>
          <a:bodyPr anchor="ctr">
            <a:spAutoFit/>
          </a:bodyPr>
          <a:lstStyle/>
          <a:p>
            <a:pPr indent="449263"/>
            <a:r>
              <a:rPr lang="es-ES" sz="1200" b="1">
                <a:solidFill>
                  <a:srgbClr val="FFFF66"/>
                </a:solidFill>
              </a:rPr>
              <a:t>Ver Plano</a:t>
            </a:r>
            <a:endParaRPr lang="es-ES" sz="1400"/>
          </a:p>
        </p:txBody>
      </p:sp>
      <p:pic>
        <p:nvPicPr>
          <p:cNvPr id="13328" name="13327 Rectángulo">
            <a:hlinkClick r:id="rId13" action="ppaction://hlinksldjump"/>
          </p:cNvPr>
          <p:cNvPicPr>
            <a:picLocks noChangeArrowheads="1"/>
          </p:cNvPicPr>
          <p:nvPr/>
        </p:nvPicPr>
        <p:blipFill>
          <a:blip r:embed="rId14"/>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69681"/>
                                        </p:tgtEl>
                                        <p:attrNameLst>
                                          <p:attrName>style.visibility</p:attrName>
                                        </p:attrNameLst>
                                      </p:cBhvr>
                                      <p:to>
                                        <p:strVal val="visible"/>
                                      </p:to>
                                    </p:set>
                                    <p:anim calcmode="lin" valueType="num">
                                      <p:cBhvr>
                                        <p:cTn id="7" dur="500" fill="hold"/>
                                        <p:tgtEl>
                                          <p:spTgt spid="369681"/>
                                        </p:tgtEl>
                                        <p:attrNameLst>
                                          <p:attrName>ppt_w</p:attrName>
                                        </p:attrNameLst>
                                      </p:cBhvr>
                                      <p:tavLst>
                                        <p:tav tm="0">
                                          <p:val>
                                            <p:fltVal val="0"/>
                                          </p:val>
                                        </p:tav>
                                        <p:tav tm="100000">
                                          <p:val>
                                            <p:strVal val="#ppt_w"/>
                                          </p:val>
                                        </p:tav>
                                      </p:tavLst>
                                    </p:anim>
                                    <p:anim calcmode="lin" valueType="num">
                                      <p:cBhvr>
                                        <p:cTn id="8" dur="500" fill="hold"/>
                                        <p:tgtEl>
                                          <p:spTgt spid="3696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5" presetClass="emph" presetSubtype="0" fill="hold" nodeType="afterEffect">
                                  <p:stCondLst>
                                    <p:cond delay="0"/>
                                  </p:stCondLst>
                                  <p:childTnLst>
                                    <p:anim calcmode="discrete" valueType="str">
                                      <p:cBhvr>
                                        <p:cTn id="11" dur="3000" fill="hold"/>
                                        <p:tgtEl>
                                          <p:spTgt spid="36968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6193" name="13619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6194" name="Group 3"/>
          <p:cNvGrpSpPr>
            <a:grpSpLocks/>
          </p:cNvGrpSpPr>
          <p:nvPr/>
        </p:nvGrpSpPr>
        <p:grpSpPr bwMode="auto">
          <a:xfrm>
            <a:off x="2484438" y="5516563"/>
            <a:ext cx="4537075" cy="1008062"/>
            <a:chOff x="1474" y="2840"/>
            <a:chExt cx="2858" cy="663"/>
          </a:xfrm>
        </p:grpSpPr>
        <p:pic>
          <p:nvPicPr>
            <p:cNvPr id="136205" name="13620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6206" name="13620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6207" name="13620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36195" name="136194 CuadroTexto"/>
          <p:cNvSpPr txBox="1">
            <a:spLocks noChangeArrowheads="1"/>
          </p:cNvSpPr>
          <p:nvPr/>
        </p:nvSpPr>
        <p:spPr bwMode="auto">
          <a:xfrm>
            <a:off x="60848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4.3 Curvas Verticales</a:t>
            </a:r>
          </a:p>
        </p:txBody>
      </p:sp>
      <p:sp>
        <p:nvSpPr>
          <p:cNvPr id="136196" name="136195 Rectángulo"/>
          <p:cNvSpPr>
            <a:spLocks noChangeArrowheads="1"/>
          </p:cNvSpPr>
          <p:nvPr/>
        </p:nvSpPr>
        <p:spPr bwMode="auto">
          <a:xfrm>
            <a:off x="468313" y="1341438"/>
            <a:ext cx="1600200" cy="304800"/>
          </a:xfrm>
          <a:prstGeom prst="rect">
            <a:avLst/>
          </a:prstGeom>
          <a:noFill/>
          <a:ln w="9525">
            <a:noFill/>
            <a:miter lim="800000"/>
            <a:headEnd/>
            <a:tailEnd/>
          </a:ln>
        </p:spPr>
        <p:txBody>
          <a:bodyPr wrap="none" anchor="ctr">
            <a:spAutoFit/>
          </a:bodyPr>
          <a:lstStyle/>
          <a:p>
            <a:pPr algn="just"/>
            <a:r>
              <a:rPr lang="es-ES" sz="1400" b="1">
                <a:solidFill>
                  <a:srgbClr val="00FF00"/>
                </a:solidFill>
              </a:rPr>
              <a:t>Longitud Crítica:</a:t>
            </a:r>
          </a:p>
        </p:txBody>
      </p:sp>
      <p:sp>
        <p:nvSpPr>
          <p:cNvPr id="136197" name="136196 Rectángulo"/>
          <p:cNvSpPr>
            <a:spLocks noChangeArrowheads="1"/>
          </p:cNvSpPr>
          <p:nvPr/>
        </p:nvSpPr>
        <p:spPr bwMode="auto">
          <a:xfrm>
            <a:off x="395288" y="1935163"/>
            <a:ext cx="8208962" cy="457200"/>
          </a:xfrm>
          <a:prstGeom prst="rect">
            <a:avLst/>
          </a:prstGeom>
          <a:noFill/>
          <a:ln w="9525">
            <a:noFill/>
            <a:miter lim="800000"/>
            <a:headEnd/>
            <a:tailEnd/>
          </a:ln>
        </p:spPr>
        <p:txBody>
          <a:bodyPr anchor="ctr">
            <a:spAutoFit/>
          </a:bodyPr>
          <a:lstStyle/>
          <a:p>
            <a:pPr algn="just"/>
            <a:r>
              <a:rPr lang="es-ES" sz="1200"/>
              <a:t>Es aquella longitud de vía que origina una reducción de la velocidad de los vehículos pesados en 25 Km/h., en este momento se debe disminuir la pendiente para que el vehículo recupere su velocidad normal.</a:t>
            </a:r>
          </a:p>
        </p:txBody>
      </p:sp>
      <p:pic>
        <p:nvPicPr>
          <p:cNvPr id="136198" name="136197 Rectángulo"/>
          <p:cNvPicPr>
            <a:picLocks noChangeAspect="1" noChangeArrowheads="1"/>
          </p:cNvPicPr>
          <p:nvPr/>
        </p:nvPicPr>
        <p:blipFill>
          <a:blip r:embed="rId7"/>
          <a:srcRect/>
          <a:stretch>
            <a:fillRect/>
          </a:stretch>
        </p:blipFill>
        <p:spPr bwMode="auto">
          <a:xfrm>
            <a:off x="827088" y="2924175"/>
            <a:ext cx="4176712" cy="792163"/>
          </a:xfrm>
          <a:prstGeom prst="rect">
            <a:avLst/>
          </a:prstGeom>
          <a:noFill/>
          <a:ln w="25400" algn="ctr">
            <a:solidFill>
              <a:srgbClr val="FF9900"/>
            </a:solidFill>
            <a:miter lim="800000"/>
            <a:headEnd/>
            <a:tailEnd/>
          </a:ln>
        </p:spPr>
      </p:pic>
      <p:sp>
        <p:nvSpPr>
          <p:cNvPr id="136199" name="136198 Conector recto"/>
          <p:cNvSpPr>
            <a:spLocks noChangeShapeType="1"/>
          </p:cNvSpPr>
          <p:nvPr/>
        </p:nvSpPr>
        <p:spPr bwMode="auto">
          <a:xfrm>
            <a:off x="3924300" y="2708275"/>
            <a:ext cx="0" cy="288925"/>
          </a:xfrm>
          <a:prstGeom prst="line">
            <a:avLst/>
          </a:prstGeom>
          <a:noFill/>
          <a:ln w="9525" algn="ctr">
            <a:solidFill>
              <a:srgbClr val="FF0000"/>
            </a:solidFill>
            <a:round/>
            <a:headEnd/>
            <a:tailEnd type="triangle" w="med" len="med"/>
          </a:ln>
        </p:spPr>
        <p:txBody>
          <a:bodyPr/>
          <a:lstStyle/>
          <a:p>
            <a:endParaRPr lang="es-ES"/>
          </a:p>
        </p:txBody>
      </p:sp>
      <p:sp>
        <p:nvSpPr>
          <p:cNvPr id="136200" name="136199 Conector recto"/>
          <p:cNvSpPr>
            <a:spLocks noChangeShapeType="1"/>
          </p:cNvSpPr>
          <p:nvPr/>
        </p:nvSpPr>
        <p:spPr bwMode="auto">
          <a:xfrm flipV="1">
            <a:off x="3924300" y="3573463"/>
            <a:ext cx="0" cy="287337"/>
          </a:xfrm>
          <a:prstGeom prst="line">
            <a:avLst/>
          </a:prstGeom>
          <a:noFill/>
          <a:ln w="9525" algn="ctr">
            <a:solidFill>
              <a:srgbClr val="FF0000"/>
            </a:solidFill>
            <a:round/>
            <a:headEnd/>
            <a:tailEnd type="triangle" w="med" len="med"/>
          </a:ln>
        </p:spPr>
        <p:txBody>
          <a:bodyPr/>
          <a:lstStyle/>
          <a:p>
            <a:endParaRPr lang="es-ES"/>
          </a:p>
        </p:txBody>
      </p:sp>
      <p:sp>
        <p:nvSpPr>
          <p:cNvPr id="136201" name="136200 Rectángulo"/>
          <p:cNvSpPr>
            <a:spLocks noChangeArrowheads="1"/>
          </p:cNvSpPr>
          <p:nvPr/>
        </p:nvSpPr>
        <p:spPr bwMode="auto">
          <a:xfrm>
            <a:off x="1979613" y="3860800"/>
            <a:ext cx="1903412" cy="457200"/>
          </a:xfrm>
          <a:prstGeom prst="rect">
            <a:avLst/>
          </a:prstGeom>
          <a:noFill/>
          <a:ln w="9525">
            <a:noFill/>
            <a:miter lim="800000"/>
            <a:headEnd/>
            <a:tailEnd/>
          </a:ln>
        </p:spPr>
        <p:txBody>
          <a:bodyPr wrap="none" anchor="ctr">
            <a:spAutoFit/>
          </a:bodyPr>
          <a:lstStyle/>
          <a:p>
            <a:r>
              <a:rPr lang="es-ES" sz="1200" b="1">
                <a:solidFill>
                  <a:srgbClr val="FFFF66"/>
                </a:solidFill>
              </a:rPr>
              <a:t>Especificaciones MOP -</a:t>
            </a:r>
            <a:endParaRPr lang="es-ES" sz="1200">
              <a:solidFill>
                <a:srgbClr val="FFFF66"/>
              </a:solidFill>
            </a:endParaRPr>
          </a:p>
          <a:p>
            <a:r>
              <a:rPr lang="es-ES" sz="1200" b="1">
                <a:solidFill>
                  <a:srgbClr val="FFFF66"/>
                </a:solidFill>
              </a:rPr>
              <a:t>Longitud Crítica (m)</a:t>
            </a:r>
          </a:p>
        </p:txBody>
      </p:sp>
      <p:sp>
        <p:nvSpPr>
          <p:cNvPr id="136202" name="136201 Rectángulo"/>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pic>
        <p:nvPicPr>
          <p:cNvPr id="371731" name="371730 Rectángulo"/>
          <p:cNvPicPr>
            <a:picLocks noChangeAspect="1" noChangeArrowheads="1"/>
          </p:cNvPicPr>
          <p:nvPr/>
        </p:nvPicPr>
        <p:blipFill>
          <a:blip r:embed="rId8"/>
          <a:srcRect/>
          <a:stretch>
            <a:fillRect/>
          </a:stretch>
        </p:blipFill>
        <p:spPr bwMode="auto">
          <a:xfrm>
            <a:off x="5364163" y="2492375"/>
            <a:ext cx="3311525" cy="2262188"/>
          </a:xfrm>
          <a:prstGeom prst="rect">
            <a:avLst/>
          </a:prstGeom>
          <a:noFill/>
          <a:ln w="9525">
            <a:noFill/>
            <a:miter lim="800000"/>
            <a:headEnd/>
            <a:tailEnd/>
          </a:ln>
        </p:spPr>
      </p:pic>
      <p:pic>
        <p:nvPicPr>
          <p:cNvPr id="136204" name="136203 Rectángulo">
            <a:hlinkClick r:id="rId9" action="ppaction://hlinksldjump"/>
          </p:cNvPr>
          <p:cNvPicPr>
            <a:picLocks noChangeArrowheads="1"/>
          </p:cNvPicPr>
          <p:nvPr/>
        </p:nvPicPr>
        <p:blipFill>
          <a:blip r:embed="rId10"/>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71731"/>
                                        </p:tgtEl>
                                        <p:attrNameLst>
                                          <p:attrName>style.visibility</p:attrName>
                                        </p:attrNameLst>
                                      </p:cBhvr>
                                      <p:to>
                                        <p:strVal val="visible"/>
                                      </p:to>
                                    </p:set>
                                    <p:anim calcmode="lin" valueType="num">
                                      <p:cBhvr>
                                        <p:cTn id="7" dur="500" fill="hold"/>
                                        <p:tgtEl>
                                          <p:spTgt spid="371731"/>
                                        </p:tgtEl>
                                        <p:attrNameLst>
                                          <p:attrName>ppt_w</p:attrName>
                                        </p:attrNameLst>
                                      </p:cBhvr>
                                      <p:tavLst>
                                        <p:tav tm="0">
                                          <p:val>
                                            <p:strVal val="#ppt_w+.3"/>
                                          </p:val>
                                        </p:tav>
                                        <p:tav tm="100000">
                                          <p:val>
                                            <p:strVal val="#ppt_w"/>
                                          </p:val>
                                        </p:tav>
                                      </p:tavLst>
                                    </p:anim>
                                    <p:anim calcmode="lin" valueType="num">
                                      <p:cBhvr>
                                        <p:cTn id="8" dur="500" fill="hold"/>
                                        <p:tgtEl>
                                          <p:spTgt spid="371731"/>
                                        </p:tgtEl>
                                        <p:attrNameLst>
                                          <p:attrName>ppt_h</p:attrName>
                                        </p:attrNameLst>
                                      </p:cBhvr>
                                      <p:tavLst>
                                        <p:tav tm="0">
                                          <p:val>
                                            <p:strVal val="#ppt_h"/>
                                          </p:val>
                                        </p:tav>
                                        <p:tav tm="100000">
                                          <p:val>
                                            <p:strVal val="#ppt_h"/>
                                          </p:val>
                                        </p:tav>
                                      </p:tavLst>
                                    </p:anim>
                                    <p:animEffect transition="in" filter="fade">
                                      <p:cBhvr>
                                        <p:cTn id="9" dur="500"/>
                                        <p:tgtEl>
                                          <p:spTgt spid="37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14337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4339" name="Group 3"/>
          <p:cNvGrpSpPr>
            <a:grpSpLocks/>
          </p:cNvGrpSpPr>
          <p:nvPr/>
        </p:nvGrpSpPr>
        <p:grpSpPr bwMode="auto">
          <a:xfrm>
            <a:off x="2484438" y="5516563"/>
            <a:ext cx="4537075" cy="1008062"/>
            <a:chOff x="1474" y="2840"/>
            <a:chExt cx="2858" cy="663"/>
          </a:xfrm>
        </p:grpSpPr>
        <p:pic>
          <p:nvPicPr>
            <p:cNvPr id="14348" name="14347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4349" name="14348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4350" name="14349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4340" name="14339 CuadroTexto"/>
          <p:cNvSpPr txBox="1">
            <a:spLocks noChangeArrowheads="1"/>
          </p:cNvSpPr>
          <p:nvPr/>
        </p:nvSpPr>
        <p:spPr bwMode="auto">
          <a:xfrm>
            <a:off x="67325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4.4  Peraltes</a:t>
            </a:r>
          </a:p>
        </p:txBody>
      </p:sp>
      <p:sp>
        <p:nvSpPr>
          <p:cNvPr id="14341" name="14340 Rectángulo"/>
          <p:cNvSpPr>
            <a:spLocks noChangeArrowheads="1"/>
          </p:cNvSpPr>
          <p:nvPr/>
        </p:nvSpPr>
        <p:spPr bwMode="auto">
          <a:xfrm>
            <a:off x="468313" y="1052513"/>
            <a:ext cx="8096250" cy="639762"/>
          </a:xfrm>
          <a:prstGeom prst="rect">
            <a:avLst/>
          </a:prstGeom>
          <a:noFill/>
          <a:ln w="9525">
            <a:noFill/>
            <a:miter lim="800000"/>
            <a:headEnd/>
            <a:tailEnd/>
          </a:ln>
        </p:spPr>
        <p:txBody>
          <a:bodyPr anchor="ctr">
            <a:spAutoFit/>
          </a:bodyPr>
          <a:lstStyle/>
          <a:p>
            <a:pPr algn="just"/>
            <a:r>
              <a:rPr lang="es-ES" sz="1200"/>
              <a:t>Es la inclinación transversal, en relación con la horizontal, que se da a la calzada hacia el interior de la curva, para contrarrestar el efecto de la fuerza centrífuga de un vehículo que transita por un alineamiento en curva. Dicha acción está contrarrestada también por el rozamiento entre ruedas y pavimento.</a:t>
            </a:r>
          </a:p>
        </p:txBody>
      </p:sp>
      <p:pic>
        <p:nvPicPr>
          <p:cNvPr id="14342" name="14341 Rectángulo"/>
          <p:cNvPicPr>
            <a:picLocks noChangeAspect="1" noChangeArrowheads="1"/>
          </p:cNvPicPr>
          <p:nvPr/>
        </p:nvPicPr>
        <p:blipFill>
          <a:blip r:embed="rId8"/>
          <a:srcRect/>
          <a:stretch>
            <a:fillRect/>
          </a:stretch>
        </p:blipFill>
        <p:spPr bwMode="auto">
          <a:xfrm>
            <a:off x="4787900" y="1916113"/>
            <a:ext cx="3759200" cy="2879725"/>
          </a:xfrm>
          <a:prstGeom prst="rect">
            <a:avLst/>
          </a:prstGeom>
          <a:noFill/>
          <a:ln w="57150" cmpd="thinThick" algn="ctr">
            <a:solidFill>
              <a:srgbClr val="FF9900"/>
            </a:solidFill>
            <a:miter lim="800000"/>
            <a:headEnd/>
            <a:tailEnd/>
          </a:ln>
        </p:spPr>
      </p:pic>
      <p:sp>
        <p:nvSpPr>
          <p:cNvPr id="14343" name="14342 Rectángulo"/>
          <p:cNvSpPr>
            <a:spLocks noChangeArrowheads="1"/>
          </p:cNvSpPr>
          <p:nvPr/>
        </p:nvSpPr>
        <p:spPr bwMode="auto">
          <a:xfrm>
            <a:off x="5003800" y="4941888"/>
            <a:ext cx="3371850" cy="304800"/>
          </a:xfrm>
          <a:prstGeom prst="rect">
            <a:avLst/>
          </a:prstGeom>
          <a:noFill/>
          <a:ln w="9525">
            <a:noFill/>
            <a:miter lim="800000"/>
            <a:headEnd/>
            <a:tailEnd/>
          </a:ln>
        </p:spPr>
        <p:txBody>
          <a:bodyPr wrap="none" anchor="ctr">
            <a:spAutoFit/>
          </a:bodyPr>
          <a:lstStyle/>
          <a:p>
            <a:r>
              <a:rPr lang="es-MX" sz="1400" b="1">
                <a:solidFill>
                  <a:srgbClr val="FFFF66"/>
                </a:solidFill>
              </a:rPr>
              <a:t>Estabilidad del vehículo en las curvas</a:t>
            </a:r>
          </a:p>
        </p:txBody>
      </p:sp>
      <p:sp>
        <p:nvSpPr>
          <p:cNvPr id="14344" name="14343 Rectángulo"/>
          <p:cNvSpPr>
            <a:spLocks noChangeArrowheads="1"/>
          </p:cNvSpPr>
          <p:nvPr/>
        </p:nvSpPr>
        <p:spPr bwMode="auto">
          <a:xfrm>
            <a:off x="-252413" y="1916113"/>
            <a:ext cx="3881438" cy="639762"/>
          </a:xfrm>
          <a:prstGeom prst="rect">
            <a:avLst/>
          </a:prstGeom>
          <a:noFill/>
          <a:ln w="9525">
            <a:noFill/>
            <a:miter lim="800000"/>
            <a:headEnd/>
            <a:tailEnd/>
          </a:ln>
        </p:spPr>
        <p:txBody>
          <a:bodyPr wrap="none" anchor="ctr">
            <a:spAutoFit/>
          </a:bodyPr>
          <a:lstStyle/>
          <a:p>
            <a:pPr algn="l">
              <a:tabLst>
                <a:tab pos="698500" algn="l"/>
              </a:tabLst>
            </a:pPr>
            <a:r>
              <a:rPr lang="es-MX" sz="1200">
                <a:ea typeface="Times New Roman" pitchFamily="18" charset="0"/>
                <a:cs typeface="Arial" charset="0"/>
              </a:rPr>
              <a:t>	</a:t>
            </a:r>
            <a:r>
              <a:rPr lang="es-MX" sz="1200" b="1">
                <a:solidFill>
                  <a:srgbClr val="FFCC66"/>
                </a:solidFill>
                <a:ea typeface="Times New Roman" pitchFamily="18" charset="0"/>
                <a:cs typeface="Arial" charset="0"/>
              </a:rPr>
              <a:t>La fuerza centrífuga “F” se calcula según</a:t>
            </a:r>
          </a:p>
          <a:p>
            <a:pPr algn="l">
              <a:tabLst>
                <a:tab pos="698500" algn="l"/>
              </a:tabLst>
            </a:pPr>
            <a:r>
              <a:rPr lang="es-MX" sz="1200" b="1">
                <a:solidFill>
                  <a:srgbClr val="FFCC66"/>
                </a:solidFill>
                <a:ea typeface="Times New Roman" pitchFamily="18" charset="0"/>
                <a:cs typeface="Arial" charset="0"/>
              </a:rPr>
              <a:t>                 la siguiente fórmula:</a:t>
            </a:r>
            <a:endParaRPr lang="es-ES" sz="1200" b="1">
              <a:solidFill>
                <a:srgbClr val="FFCC66"/>
              </a:solidFill>
              <a:ea typeface="Times New Roman" pitchFamily="18" charset="0"/>
              <a:cs typeface="Arial" charset="0"/>
            </a:endParaRPr>
          </a:p>
          <a:p>
            <a:pPr algn="l" eaLnBrk="0" hangingPunct="0">
              <a:tabLst>
                <a:tab pos="698500" algn="l"/>
              </a:tabLst>
            </a:pPr>
            <a:endParaRPr lang="es-ES" sz="1200" b="1">
              <a:solidFill>
                <a:srgbClr val="FFCC66"/>
              </a:solidFill>
              <a:ea typeface="Times New Roman" pitchFamily="18" charset="0"/>
              <a:cs typeface="Arial" charset="0"/>
            </a:endParaRPr>
          </a:p>
        </p:txBody>
      </p:sp>
      <p:sp>
        <p:nvSpPr>
          <p:cNvPr id="14345" name="14344 Rectángulo"/>
          <p:cNvSpPr>
            <a:spLocks noChangeArrowheads="1"/>
          </p:cNvSpPr>
          <p:nvPr/>
        </p:nvSpPr>
        <p:spPr bwMode="auto">
          <a:xfrm>
            <a:off x="2047875" y="3321050"/>
            <a:ext cx="184150" cy="671513"/>
          </a:xfrm>
          <a:prstGeom prst="rect">
            <a:avLst/>
          </a:prstGeom>
          <a:noFill/>
          <a:ln w="9525">
            <a:noFill/>
            <a:miter lim="800000"/>
            <a:headEnd/>
            <a:tailEnd/>
          </a:ln>
        </p:spPr>
        <p:txBody>
          <a:bodyPr wrap="none" anchor="ctr">
            <a:spAutoFit/>
          </a:bodyPr>
          <a:lstStyle/>
          <a:p>
            <a:pPr algn="l">
              <a:tabLst>
                <a:tab pos="130175" algn="l"/>
              </a:tabLst>
            </a:pPr>
            <a:r>
              <a:rPr lang="es-ES" sz="1000">
                <a:cs typeface="Times New Roman" pitchFamily="18" charset="0"/>
              </a:rPr>
              <a:t/>
            </a:r>
            <a:br>
              <a:rPr lang="es-ES" sz="1000">
                <a:cs typeface="Times New Roman" pitchFamily="18" charset="0"/>
              </a:rPr>
            </a:br>
            <a:endParaRPr lang="es-ES" sz="1000"/>
          </a:p>
          <a:p>
            <a:pPr algn="l" eaLnBrk="0" hangingPunct="0">
              <a:tabLst>
                <a:tab pos="130175" algn="l"/>
              </a:tabLst>
            </a:pPr>
            <a:endParaRPr lang="es-ES" sz="1800"/>
          </a:p>
        </p:txBody>
      </p:sp>
      <p:graphicFrame>
        <p:nvGraphicFramePr>
          <p:cNvPr id="14337" name="Object 13"/>
          <p:cNvGraphicFramePr>
            <a:graphicFrameLocks noChangeAspect="1"/>
          </p:cNvGraphicFramePr>
          <p:nvPr>
            <p:ph/>
          </p:nvPr>
        </p:nvGraphicFramePr>
        <p:xfrm>
          <a:off x="827088" y="2565400"/>
          <a:ext cx="2736850" cy="552450"/>
        </p:xfrm>
        <a:graphic>
          <a:graphicData uri="http://schemas.openxmlformats.org/presentationml/2006/ole">
            <p:oleObj spid="_x0000_s14337" name="Ecuación" r:id="rId9" imgW="2197080" imgH="444240" progId="Equation.3">
              <p:embed/>
            </p:oleObj>
          </a:graphicData>
        </a:graphic>
      </p:graphicFrame>
      <p:sp>
        <p:nvSpPr>
          <p:cNvPr id="14346" name="14345 Rectángulo"/>
          <p:cNvSpPr>
            <a:spLocks noChangeArrowheads="1"/>
          </p:cNvSpPr>
          <p:nvPr/>
        </p:nvSpPr>
        <p:spPr bwMode="auto">
          <a:xfrm>
            <a:off x="323850" y="3284538"/>
            <a:ext cx="3960813" cy="2009775"/>
          </a:xfrm>
          <a:prstGeom prst="rect">
            <a:avLst/>
          </a:prstGeom>
          <a:noFill/>
          <a:ln w="9525">
            <a:noFill/>
            <a:miter lim="800000"/>
            <a:headEnd/>
            <a:tailEnd/>
          </a:ln>
        </p:spPr>
        <p:txBody>
          <a:bodyPr anchor="ctr">
            <a:spAutoFit/>
          </a:bodyPr>
          <a:lstStyle/>
          <a:p>
            <a:pPr algn="l">
              <a:tabLst>
                <a:tab pos="479425" algn="l"/>
                <a:tab pos="755650" algn="l"/>
                <a:tab pos="1036638" algn="l"/>
              </a:tabLst>
            </a:pPr>
            <a:r>
              <a:rPr lang="es-MX" sz="1800"/>
              <a:t>	</a:t>
            </a:r>
            <a:r>
              <a:rPr lang="es-MX" sz="1200" b="1">
                <a:solidFill>
                  <a:srgbClr val="00FF00"/>
                </a:solidFill>
              </a:rPr>
              <a:t>Donde:</a:t>
            </a:r>
          </a:p>
          <a:p>
            <a:pPr algn="l">
              <a:tabLst>
                <a:tab pos="479425" algn="l"/>
                <a:tab pos="755650" algn="l"/>
                <a:tab pos="1036638" algn="l"/>
              </a:tabLst>
            </a:pPr>
            <a:endParaRPr lang="es-ES" sz="1200"/>
          </a:p>
          <a:p>
            <a:pPr algn="l">
              <a:tabLst>
                <a:tab pos="479425" algn="l"/>
                <a:tab pos="755650" algn="l"/>
                <a:tab pos="1036638" algn="l"/>
              </a:tabLst>
            </a:pPr>
            <a:r>
              <a:rPr lang="es-MX" sz="1200"/>
              <a:t>	P	=	Peso del vehículo, Kg.</a:t>
            </a:r>
            <a:endParaRPr lang="es-ES" sz="1200"/>
          </a:p>
          <a:p>
            <a:pPr algn="l">
              <a:tabLst>
                <a:tab pos="479425" algn="l"/>
                <a:tab pos="755650" algn="l"/>
                <a:tab pos="1036638" algn="l"/>
              </a:tabLst>
            </a:pPr>
            <a:r>
              <a:rPr lang="es-MX" sz="1200"/>
              <a:t>	</a:t>
            </a:r>
            <a:br>
              <a:rPr lang="es-MX" sz="1200"/>
            </a:br>
            <a:r>
              <a:rPr lang="es-MX" sz="1200"/>
              <a:t>	V	=	Velocidad de diseño, m/seg.</a:t>
            </a:r>
            <a:endParaRPr lang="es-ES" sz="1200"/>
          </a:p>
          <a:p>
            <a:pPr algn="l">
              <a:tabLst>
                <a:tab pos="479425" algn="l"/>
                <a:tab pos="755650" algn="l"/>
                <a:tab pos="1036638" algn="l"/>
              </a:tabLst>
            </a:pPr>
            <a:r>
              <a:rPr lang="es-MX" sz="1200"/>
              <a:t/>
            </a:r>
            <a:br>
              <a:rPr lang="es-MX" sz="1200"/>
            </a:br>
            <a:r>
              <a:rPr lang="es-MX" sz="1200"/>
              <a:t>	g	=	Aceleración de la gravedad.</a:t>
            </a:r>
            <a:endParaRPr lang="es-ES" sz="1200"/>
          </a:p>
          <a:p>
            <a:pPr algn="l">
              <a:tabLst>
                <a:tab pos="479425" algn="l"/>
                <a:tab pos="755650" algn="l"/>
                <a:tab pos="1036638" algn="l"/>
              </a:tabLst>
            </a:pPr>
            <a:r>
              <a:rPr lang="es-MX" sz="1200"/>
              <a:t/>
            </a:r>
            <a:br>
              <a:rPr lang="es-MX" sz="1200"/>
            </a:br>
            <a:r>
              <a:rPr lang="es-MX" sz="1200"/>
              <a:t>	R	=	Radio de la curva circular, m.</a:t>
            </a:r>
            <a:endParaRPr lang="es-ES" sz="1200"/>
          </a:p>
          <a:p>
            <a:pPr algn="l" eaLnBrk="0" hangingPunct="0">
              <a:tabLst>
                <a:tab pos="479425" algn="l"/>
                <a:tab pos="755650" algn="l"/>
                <a:tab pos="1036638" algn="l"/>
              </a:tabLst>
            </a:pPr>
            <a:endParaRPr lang="es-ES" sz="1200"/>
          </a:p>
        </p:txBody>
      </p:sp>
      <p:pic>
        <p:nvPicPr>
          <p:cNvPr id="14347" name="14346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15361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5363" name="Group 3"/>
          <p:cNvGrpSpPr>
            <a:grpSpLocks/>
          </p:cNvGrpSpPr>
          <p:nvPr/>
        </p:nvGrpSpPr>
        <p:grpSpPr bwMode="auto">
          <a:xfrm>
            <a:off x="2484438" y="5516563"/>
            <a:ext cx="4537075" cy="1008062"/>
            <a:chOff x="1474" y="2840"/>
            <a:chExt cx="2858" cy="663"/>
          </a:xfrm>
        </p:grpSpPr>
        <p:pic>
          <p:nvPicPr>
            <p:cNvPr id="15371" name="15370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5372" name="15371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5373" name="15372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5364" name="15363 CuadroTexto"/>
          <p:cNvSpPr txBox="1">
            <a:spLocks noChangeArrowheads="1"/>
          </p:cNvSpPr>
          <p:nvPr/>
        </p:nvSpPr>
        <p:spPr bwMode="auto">
          <a:xfrm>
            <a:off x="67325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4.4  Peraltes</a:t>
            </a:r>
          </a:p>
        </p:txBody>
      </p:sp>
      <p:sp>
        <p:nvSpPr>
          <p:cNvPr id="15365" name="15364 Rectángulo"/>
          <p:cNvSpPr>
            <a:spLocks noChangeArrowheads="1"/>
          </p:cNvSpPr>
          <p:nvPr/>
        </p:nvSpPr>
        <p:spPr bwMode="auto">
          <a:xfrm>
            <a:off x="468313" y="1341438"/>
            <a:ext cx="4632325" cy="304800"/>
          </a:xfrm>
          <a:prstGeom prst="rect">
            <a:avLst/>
          </a:prstGeom>
          <a:noFill/>
          <a:ln w="9525">
            <a:noFill/>
            <a:miter lim="800000"/>
            <a:headEnd/>
            <a:tailEnd/>
          </a:ln>
        </p:spPr>
        <p:txBody>
          <a:bodyPr wrap="none" anchor="ctr">
            <a:spAutoFit/>
          </a:bodyPr>
          <a:lstStyle/>
          <a:p>
            <a:pPr algn="l">
              <a:tabLst>
                <a:tab pos="130175" algn="l"/>
              </a:tabLst>
            </a:pPr>
            <a:r>
              <a:rPr lang="es-MX" sz="1400" b="1">
                <a:solidFill>
                  <a:srgbClr val="FFCC66"/>
                </a:solidFill>
              </a:rPr>
              <a:t>La fórmula para el cálculo del peralte es la siguiente:</a:t>
            </a:r>
          </a:p>
        </p:txBody>
      </p:sp>
      <p:sp>
        <p:nvSpPr>
          <p:cNvPr id="15366" name="15365 Rectángulo"/>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5361" name="Object 10"/>
          <p:cNvGraphicFramePr>
            <a:graphicFrameLocks noChangeAspect="1"/>
          </p:cNvGraphicFramePr>
          <p:nvPr/>
        </p:nvGraphicFramePr>
        <p:xfrm>
          <a:off x="3924300" y="2492375"/>
          <a:ext cx="1550988" cy="749300"/>
        </p:xfrm>
        <a:graphic>
          <a:graphicData uri="http://schemas.openxmlformats.org/presentationml/2006/ole">
            <p:oleObj spid="_x0000_s15361" name="Ecuación" r:id="rId8" imgW="863280" imgH="444240" progId="Equation.3">
              <p:embed/>
            </p:oleObj>
          </a:graphicData>
        </a:graphic>
      </p:graphicFrame>
      <p:sp>
        <p:nvSpPr>
          <p:cNvPr id="15367" name="15366 Rectángulo"/>
          <p:cNvSpPr>
            <a:spLocks noChangeArrowheads="1"/>
          </p:cNvSpPr>
          <p:nvPr/>
        </p:nvSpPr>
        <p:spPr bwMode="auto">
          <a:xfrm>
            <a:off x="0" y="3933825"/>
            <a:ext cx="5419725" cy="1371600"/>
          </a:xfrm>
          <a:prstGeom prst="rect">
            <a:avLst/>
          </a:prstGeom>
          <a:noFill/>
          <a:ln w="9525">
            <a:noFill/>
            <a:miter lim="800000"/>
            <a:headEnd/>
            <a:tailEnd/>
          </a:ln>
        </p:spPr>
        <p:txBody>
          <a:bodyPr wrap="none" anchor="ctr">
            <a:spAutoFit/>
          </a:bodyPr>
          <a:lstStyle/>
          <a:p>
            <a:pPr algn="l">
              <a:tabLst>
                <a:tab pos="454025" algn="l"/>
              </a:tabLst>
            </a:pPr>
            <a:r>
              <a:rPr lang="es-MX" sz="1800"/>
              <a:t>	</a:t>
            </a:r>
            <a:r>
              <a:rPr lang="es-MX" sz="1200">
                <a:solidFill>
                  <a:srgbClr val="00FF00"/>
                </a:solidFill>
              </a:rPr>
              <a:t>Donde:</a:t>
            </a:r>
          </a:p>
          <a:p>
            <a:pPr algn="l">
              <a:tabLst>
                <a:tab pos="454025" algn="l"/>
              </a:tabLst>
            </a:pPr>
            <a:endParaRPr lang="es-ES" sz="1200">
              <a:solidFill>
                <a:srgbClr val="00FF00"/>
              </a:solidFill>
            </a:endParaRPr>
          </a:p>
          <a:p>
            <a:pPr algn="l">
              <a:tabLst>
                <a:tab pos="454025" algn="l"/>
              </a:tabLst>
            </a:pPr>
            <a:r>
              <a:rPr lang="es-MX" sz="1200"/>
              <a:t>	e = Peralte de la curva, m/m (metro por metro de ancho de la calzada).</a:t>
            </a:r>
            <a:endParaRPr lang="es-ES" sz="1200"/>
          </a:p>
          <a:p>
            <a:pPr algn="l">
              <a:tabLst>
                <a:tab pos="454025" algn="l"/>
              </a:tabLst>
            </a:pPr>
            <a:r>
              <a:rPr lang="es-MX" sz="1200"/>
              <a:t>	V = Velocidad de diseño, Km/h.</a:t>
            </a:r>
            <a:endParaRPr lang="es-ES" sz="1200"/>
          </a:p>
          <a:p>
            <a:pPr algn="l">
              <a:tabLst>
                <a:tab pos="454025" algn="l"/>
              </a:tabLst>
            </a:pPr>
            <a:r>
              <a:rPr lang="es-MX" sz="1200"/>
              <a:t>	R = Radio de la curva, m.</a:t>
            </a:r>
          </a:p>
          <a:p>
            <a:pPr algn="l">
              <a:tabLst>
                <a:tab pos="454025" algn="l"/>
              </a:tabLst>
            </a:pPr>
            <a:r>
              <a:rPr lang="es-MX" sz="1200"/>
              <a:t>           f = Máximo coeficiente de fricción lateral</a:t>
            </a:r>
            <a:r>
              <a:rPr lang="es-ES" sz="1800"/>
              <a:t> </a:t>
            </a:r>
          </a:p>
        </p:txBody>
      </p:sp>
      <p:pic>
        <p:nvPicPr>
          <p:cNvPr id="377868" name="377867 Rectángulo"/>
          <p:cNvPicPr>
            <a:picLocks noChangeAspect="1" noChangeArrowheads="1"/>
          </p:cNvPicPr>
          <p:nvPr/>
        </p:nvPicPr>
        <p:blipFill>
          <a:blip r:embed="rId9"/>
          <a:srcRect/>
          <a:stretch>
            <a:fillRect/>
          </a:stretch>
        </p:blipFill>
        <p:spPr bwMode="auto">
          <a:xfrm>
            <a:off x="5867400" y="1844675"/>
            <a:ext cx="2665413" cy="2000250"/>
          </a:xfrm>
          <a:prstGeom prst="rect">
            <a:avLst/>
          </a:prstGeom>
          <a:noFill/>
          <a:ln w="9525">
            <a:noFill/>
            <a:miter lim="800000"/>
            <a:headEnd/>
            <a:tailEnd/>
          </a:ln>
        </p:spPr>
      </p:pic>
      <p:pic>
        <p:nvPicPr>
          <p:cNvPr id="377869" name="377868 Rectángulo"/>
          <p:cNvPicPr>
            <a:picLocks noChangeAspect="1" noChangeArrowheads="1"/>
          </p:cNvPicPr>
          <p:nvPr/>
        </p:nvPicPr>
        <p:blipFill>
          <a:blip r:embed="rId10"/>
          <a:srcRect/>
          <a:stretch>
            <a:fillRect/>
          </a:stretch>
        </p:blipFill>
        <p:spPr bwMode="auto">
          <a:xfrm>
            <a:off x="900113" y="1916113"/>
            <a:ext cx="2592387" cy="1943100"/>
          </a:xfrm>
          <a:prstGeom prst="rect">
            <a:avLst/>
          </a:prstGeom>
          <a:noFill/>
          <a:ln w="9525">
            <a:noFill/>
            <a:miter lim="800000"/>
            <a:headEnd/>
            <a:tailEnd/>
          </a:ln>
        </p:spPr>
      </p:pic>
      <p:pic>
        <p:nvPicPr>
          <p:cNvPr id="15370" name="15369 Rectángulo">
            <a:hlinkClick r:id="rId11" action="ppaction://hlinksldjump"/>
          </p:cNvPr>
          <p:cNvPicPr>
            <a:picLocks noChangeArrowheads="1"/>
          </p:cNvPicPr>
          <p:nvPr/>
        </p:nvPicPr>
        <p:blipFill>
          <a:blip r:embed="rId12"/>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77869"/>
                                        </p:tgtEl>
                                        <p:attrNameLst>
                                          <p:attrName>style.visibility</p:attrName>
                                        </p:attrNameLst>
                                      </p:cBhvr>
                                      <p:to>
                                        <p:strVal val="visible"/>
                                      </p:to>
                                    </p:set>
                                    <p:animEffect transition="in" filter="fade">
                                      <p:cBhvr>
                                        <p:cTn id="7" dur="2000"/>
                                        <p:tgtEl>
                                          <p:spTgt spid="377869"/>
                                        </p:tgtEl>
                                      </p:cBhvr>
                                    </p:animEffect>
                                    <p:anim calcmode="lin" valueType="num">
                                      <p:cBhvr>
                                        <p:cTn id="8" dur="2000" fill="hold"/>
                                        <p:tgtEl>
                                          <p:spTgt spid="377869"/>
                                        </p:tgtEl>
                                        <p:attrNameLst>
                                          <p:attrName>style.rotation</p:attrName>
                                        </p:attrNameLst>
                                      </p:cBhvr>
                                      <p:tavLst>
                                        <p:tav tm="0">
                                          <p:val>
                                            <p:fltVal val="720"/>
                                          </p:val>
                                        </p:tav>
                                        <p:tav tm="100000">
                                          <p:val>
                                            <p:fltVal val="0"/>
                                          </p:val>
                                        </p:tav>
                                      </p:tavLst>
                                    </p:anim>
                                    <p:anim calcmode="lin" valueType="num">
                                      <p:cBhvr>
                                        <p:cTn id="9" dur="2000" fill="hold"/>
                                        <p:tgtEl>
                                          <p:spTgt spid="377869"/>
                                        </p:tgtEl>
                                        <p:attrNameLst>
                                          <p:attrName>ppt_h</p:attrName>
                                        </p:attrNameLst>
                                      </p:cBhvr>
                                      <p:tavLst>
                                        <p:tav tm="0">
                                          <p:val>
                                            <p:fltVal val="0"/>
                                          </p:val>
                                        </p:tav>
                                        <p:tav tm="100000">
                                          <p:val>
                                            <p:strVal val="#ppt_h"/>
                                          </p:val>
                                        </p:tav>
                                      </p:tavLst>
                                    </p:anim>
                                    <p:anim calcmode="lin" valueType="num">
                                      <p:cBhvr>
                                        <p:cTn id="10" dur="2000" fill="hold"/>
                                        <p:tgtEl>
                                          <p:spTgt spid="37786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778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16385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6387" name="Group 3"/>
          <p:cNvGrpSpPr>
            <a:grpSpLocks/>
          </p:cNvGrpSpPr>
          <p:nvPr/>
        </p:nvGrpSpPr>
        <p:grpSpPr bwMode="auto">
          <a:xfrm>
            <a:off x="2484438" y="5516563"/>
            <a:ext cx="4537075" cy="1008062"/>
            <a:chOff x="1474" y="2840"/>
            <a:chExt cx="2858" cy="663"/>
          </a:xfrm>
        </p:grpSpPr>
        <p:pic>
          <p:nvPicPr>
            <p:cNvPr id="16397" name="16396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6398" name="16397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6399" name="16398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6388" name="16387 Rectángulo"/>
          <p:cNvSpPr>
            <a:spLocks noChangeArrowheads="1"/>
          </p:cNvSpPr>
          <p:nvPr/>
        </p:nvSpPr>
        <p:spPr bwMode="auto">
          <a:xfrm>
            <a:off x="539750" y="836613"/>
            <a:ext cx="7667625" cy="822325"/>
          </a:xfrm>
          <a:prstGeom prst="rect">
            <a:avLst/>
          </a:prstGeom>
          <a:noFill/>
          <a:ln w="9525">
            <a:noFill/>
            <a:miter lim="800000"/>
            <a:headEnd/>
            <a:tailEnd/>
          </a:ln>
        </p:spPr>
        <p:txBody>
          <a:bodyPr anchor="ctr">
            <a:spAutoFit/>
          </a:bodyPr>
          <a:lstStyle/>
          <a:p>
            <a:pPr algn="just">
              <a:tabLst>
                <a:tab pos="454025" algn="l"/>
              </a:tabLst>
            </a:pPr>
            <a:r>
              <a:rPr lang="es-MX" sz="1200"/>
              <a:t>Debido a la fricción desarrollada entre las llantas del vehículo y la calzada, el MOP recomienda máximos valores de coeficiente de fricción lateral “f” en función de la velocidad de diseño Vd. que presenta la vía como se muestra, a</a:t>
            </a:r>
            <a:r>
              <a:rPr lang="es-ES" sz="1200"/>
              <a:t>demás el MOP también recomienda un porcentaje de gradiente longitudinal “i” en función de la Velocidad de Diseño “Vd”, así:</a:t>
            </a:r>
            <a:endParaRPr lang="es-MX" sz="1200"/>
          </a:p>
        </p:txBody>
      </p:sp>
      <p:pic>
        <p:nvPicPr>
          <p:cNvPr id="16389" name="16388 Rectángulo"/>
          <p:cNvPicPr>
            <a:picLocks noChangeAspect="1" noChangeArrowheads="1"/>
          </p:cNvPicPr>
          <p:nvPr/>
        </p:nvPicPr>
        <p:blipFill>
          <a:blip r:embed="rId8"/>
          <a:srcRect/>
          <a:stretch>
            <a:fillRect/>
          </a:stretch>
        </p:blipFill>
        <p:spPr bwMode="auto">
          <a:xfrm>
            <a:off x="5435600" y="1916113"/>
            <a:ext cx="2089150" cy="2160587"/>
          </a:xfrm>
          <a:prstGeom prst="rect">
            <a:avLst/>
          </a:prstGeom>
          <a:noFill/>
          <a:ln w="25400" algn="ctr">
            <a:solidFill>
              <a:srgbClr val="FF9900"/>
            </a:solidFill>
            <a:miter lim="800000"/>
            <a:headEnd/>
            <a:tailEnd/>
          </a:ln>
        </p:spPr>
      </p:pic>
      <p:sp>
        <p:nvSpPr>
          <p:cNvPr id="16390" name="16389 Rectángulo"/>
          <p:cNvSpPr>
            <a:spLocks noChangeArrowheads="1"/>
          </p:cNvSpPr>
          <p:nvPr/>
        </p:nvSpPr>
        <p:spPr bwMode="auto">
          <a:xfrm>
            <a:off x="3851275" y="4221163"/>
            <a:ext cx="4608513" cy="579437"/>
          </a:xfrm>
          <a:prstGeom prst="rect">
            <a:avLst/>
          </a:prstGeom>
          <a:noFill/>
          <a:ln w="9525">
            <a:noFill/>
            <a:miter lim="800000"/>
            <a:headEnd/>
            <a:tailEnd/>
          </a:ln>
        </p:spPr>
        <p:txBody>
          <a:bodyPr anchor="ctr">
            <a:spAutoFit/>
          </a:bodyPr>
          <a:lstStyle/>
          <a:p>
            <a:r>
              <a:rPr lang="es-ES" sz="1800"/>
              <a:t>              </a:t>
            </a:r>
            <a:r>
              <a:rPr lang="es-ES" sz="1400" b="1">
                <a:solidFill>
                  <a:srgbClr val="FFFF66"/>
                </a:solidFill>
              </a:rPr>
              <a:t>Especificaciones MOP -</a:t>
            </a:r>
            <a:endParaRPr lang="es-ES" sz="1400">
              <a:solidFill>
                <a:srgbClr val="FFFF66"/>
              </a:solidFill>
            </a:endParaRPr>
          </a:p>
          <a:p>
            <a:r>
              <a:rPr lang="es-ES" sz="1400" b="1">
                <a:solidFill>
                  <a:srgbClr val="FFFF66"/>
                </a:solidFill>
              </a:rPr>
              <a:t>             Coeficientes de fricción lateral</a:t>
            </a:r>
          </a:p>
        </p:txBody>
      </p:sp>
      <p:sp>
        <p:nvSpPr>
          <p:cNvPr id="16391" name="16390 Conector recto"/>
          <p:cNvSpPr>
            <a:spLocks noChangeShapeType="1"/>
          </p:cNvSpPr>
          <p:nvPr/>
        </p:nvSpPr>
        <p:spPr bwMode="auto">
          <a:xfrm flipH="1">
            <a:off x="7380288" y="2708275"/>
            <a:ext cx="647700" cy="0"/>
          </a:xfrm>
          <a:prstGeom prst="line">
            <a:avLst/>
          </a:prstGeom>
          <a:noFill/>
          <a:ln w="9525" algn="ctr">
            <a:solidFill>
              <a:srgbClr val="FF0000"/>
            </a:solidFill>
            <a:round/>
            <a:headEnd/>
            <a:tailEnd type="triangle" w="med" len="med"/>
          </a:ln>
        </p:spPr>
        <p:txBody>
          <a:bodyPr/>
          <a:lstStyle/>
          <a:p>
            <a:endParaRPr lang="es-ES"/>
          </a:p>
        </p:txBody>
      </p:sp>
      <p:sp>
        <p:nvSpPr>
          <p:cNvPr id="16392" name="16391 Conector recto"/>
          <p:cNvSpPr>
            <a:spLocks noChangeShapeType="1"/>
          </p:cNvSpPr>
          <p:nvPr/>
        </p:nvSpPr>
        <p:spPr bwMode="auto">
          <a:xfrm>
            <a:off x="5003800" y="2708275"/>
            <a:ext cx="719138" cy="0"/>
          </a:xfrm>
          <a:prstGeom prst="line">
            <a:avLst/>
          </a:prstGeom>
          <a:noFill/>
          <a:ln w="9525" algn="ctr">
            <a:solidFill>
              <a:srgbClr val="FF0000"/>
            </a:solidFill>
            <a:round/>
            <a:headEnd/>
            <a:tailEnd type="triangle" w="med" len="med"/>
          </a:ln>
        </p:spPr>
        <p:txBody>
          <a:bodyPr/>
          <a:lstStyle/>
          <a:p>
            <a:endParaRPr lang="es-ES"/>
          </a:p>
        </p:txBody>
      </p:sp>
      <p:graphicFrame>
        <p:nvGraphicFramePr>
          <p:cNvPr id="16385" name="Object 13"/>
          <p:cNvGraphicFramePr>
            <a:graphicFrameLocks noChangeAspect="1"/>
          </p:cNvGraphicFramePr>
          <p:nvPr>
            <p:ph/>
          </p:nvPr>
        </p:nvGraphicFramePr>
        <p:xfrm>
          <a:off x="684213" y="1916113"/>
          <a:ext cx="2159000" cy="757237"/>
        </p:xfrm>
        <a:graphic>
          <a:graphicData uri="http://schemas.openxmlformats.org/presentationml/2006/ole">
            <p:oleObj spid="_x0000_s16385" name="Ecuación" r:id="rId9" imgW="863280" imgH="444240" progId="Equation.3">
              <p:embed/>
            </p:oleObj>
          </a:graphicData>
        </a:graphic>
      </p:graphicFrame>
      <p:sp>
        <p:nvSpPr>
          <p:cNvPr id="16393" name="16392 Rectángulo"/>
          <p:cNvSpPr>
            <a:spLocks noChangeArrowheads="1"/>
          </p:cNvSpPr>
          <p:nvPr/>
        </p:nvSpPr>
        <p:spPr bwMode="auto">
          <a:xfrm>
            <a:off x="539750" y="2997200"/>
            <a:ext cx="3563938" cy="1004888"/>
          </a:xfrm>
          <a:prstGeom prst="rect">
            <a:avLst/>
          </a:prstGeom>
          <a:noFill/>
          <a:ln w="9525">
            <a:noFill/>
            <a:miter lim="800000"/>
            <a:headEnd/>
            <a:tailEnd/>
          </a:ln>
        </p:spPr>
        <p:txBody>
          <a:bodyPr anchor="ctr">
            <a:spAutoFit/>
          </a:bodyPr>
          <a:lstStyle/>
          <a:p>
            <a:pPr algn="just">
              <a:tabLst>
                <a:tab pos="454025" algn="l"/>
              </a:tabLst>
            </a:pPr>
            <a:r>
              <a:rPr lang="es-MX" sz="1200" b="1">
                <a:solidFill>
                  <a:srgbClr val="00FF00"/>
                </a:solidFill>
              </a:rPr>
              <a:t>Donde:</a:t>
            </a:r>
          </a:p>
          <a:p>
            <a:pPr algn="just">
              <a:tabLst>
                <a:tab pos="454025" algn="l"/>
              </a:tabLst>
            </a:pPr>
            <a:endParaRPr lang="es-MX" sz="1200"/>
          </a:p>
          <a:p>
            <a:pPr algn="just">
              <a:tabLst>
                <a:tab pos="454025" algn="l"/>
              </a:tabLst>
            </a:pPr>
            <a:r>
              <a:rPr lang="es-MX" sz="1200" i="1"/>
              <a:t>V = 60 Km/h</a:t>
            </a:r>
          </a:p>
          <a:p>
            <a:pPr algn="just">
              <a:tabLst>
                <a:tab pos="454025" algn="l"/>
              </a:tabLst>
            </a:pPr>
            <a:r>
              <a:rPr lang="es-MX" sz="1200" i="1"/>
              <a:t>F</a:t>
            </a:r>
            <a:r>
              <a:rPr lang="es-MX" sz="1200"/>
              <a:t> = 0.152</a:t>
            </a:r>
          </a:p>
          <a:p>
            <a:pPr algn="just">
              <a:tabLst>
                <a:tab pos="454025" algn="l"/>
              </a:tabLst>
            </a:pPr>
            <a:r>
              <a:rPr lang="es-MX" sz="1200"/>
              <a:t>R = 45 m</a:t>
            </a:r>
          </a:p>
        </p:txBody>
      </p:sp>
      <p:sp>
        <p:nvSpPr>
          <p:cNvPr id="16394" name="16393 Rectángulo"/>
          <p:cNvSpPr>
            <a:spLocks noChangeArrowheads="1"/>
          </p:cNvSpPr>
          <p:nvPr/>
        </p:nvSpPr>
        <p:spPr bwMode="auto">
          <a:xfrm>
            <a:off x="539750" y="4365625"/>
            <a:ext cx="2376488" cy="366713"/>
          </a:xfrm>
          <a:prstGeom prst="rect">
            <a:avLst/>
          </a:prstGeom>
          <a:noFill/>
          <a:ln w="9525">
            <a:noFill/>
            <a:miter lim="800000"/>
            <a:headEnd/>
            <a:tailEnd/>
          </a:ln>
        </p:spPr>
        <p:txBody>
          <a:bodyPr anchor="ctr">
            <a:spAutoFit/>
          </a:bodyPr>
          <a:lstStyle/>
          <a:p>
            <a:pPr algn="l"/>
            <a:r>
              <a:rPr lang="es-ES" sz="1800">
                <a:solidFill>
                  <a:srgbClr val="0099FF"/>
                </a:solidFill>
              </a:rPr>
              <a:t>                </a:t>
            </a:r>
            <a:r>
              <a:rPr lang="es-ES" sz="1600" b="1">
                <a:solidFill>
                  <a:srgbClr val="0099FF"/>
                </a:solidFill>
              </a:rPr>
              <a:t>e = 47.79 %</a:t>
            </a:r>
          </a:p>
        </p:txBody>
      </p:sp>
      <p:sp>
        <p:nvSpPr>
          <p:cNvPr id="16395" name="16394 CuadroTexto"/>
          <p:cNvSpPr txBox="1">
            <a:spLocks noChangeArrowheads="1"/>
          </p:cNvSpPr>
          <p:nvPr/>
        </p:nvSpPr>
        <p:spPr bwMode="auto">
          <a:xfrm>
            <a:off x="67325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4.4  Peraltes</a:t>
            </a:r>
          </a:p>
        </p:txBody>
      </p:sp>
      <p:pic>
        <p:nvPicPr>
          <p:cNvPr id="16396" name="16395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7217" name="13721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7218" name="Group 3"/>
          <p:cNvGrpSpPr>
            <a:grpSpLocks/>
          </p:cNvGrpSpPr>
          <p:nvPr/>
        </p:nvGrpSpPr>
        <p:grpSpPr bwMode="auto">
          <a:xfrm>
            <a:off x="2484438" y="5516563"/>
            <a:ext cx="4537075" cy="1008062"/>
            <a:chOff x="1474" y="2840"/>
            <a:chExt cx="2858" cy="663"/>
          </a:xfrm>
        </p:grpSpPr>
        <p:pic>
          <p:nvPicPr>
            <p:cNvPr id="137227" name="13722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7228" name="13722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7229" name="13722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37219" name="137218 Rectángulo"/>
          <p:cNvPicPr>
            <a:picLocks noChangeAspect="1" noChangeArrowheads="1"/>
          </p:cNvPicPr>
          <p:nvPr/>
        </p:nvPicPr>
        <p:blipFill>
          <a:blip r:embed="rId7"/>
          <a:srcRect/>
          <a:stretch>
            <a:fillRect/>
          </a:stretch>
        </p:blipFill>
        <p:spPr bwMode="auto">
          <a:xfrm>
            <a:off x="2555875" y="1916113"/>
            <a:ext cx="4305300" cy="2463800"/>
          </a:xfrm>
          <a:prstGeom prst="rect">
            <a:avLst/>
          </a:prstGeom>
          <a:noFill/>
          <a:ln w="57150" cmpd="thinThick" algn="ctr">
            <a:solidFill>
              <a:srgbClr val="FF9900"/>
            </a:solidFill>
            <a:miter lim="800000"/>
            <a:headEnd/>
            <a:tailEnd/>
          </a:ln>
        </p:spPr>
      </p:pic>
      <p:sp>
        <p:nvSpPr>
          <p:cNvPr id="137220" name="137219 Conector recto"/>
          <p:cNvSpPr>
            <a:spLocks noChangeShapeType="1"/>
          </p:cNvSpPr>
          <p:nvPr/>
        </p:nvSpPr>
        <p:spPr bwMode="auto">
          <a:xfrm>
            <a:off x="2268538" y="3141663"/>
            <a:ext cx="503237" cy="0"/>
          </a:xfrm>
          <a:prstGeom prst="line">
            <a:avLst/>
          </a:prstGeom>
          <a:noFill/>
          <a:ln w="9525" algn="ctr">
            <a:solidFill>
              <a:srgbClr val="FF0000"/>
            </a:solidFill>
            <a:round/>
            <a:headEnd/>
            <a:tailEnd type="triangle" w="med" len="med"/>
          </a:ln>
        </p:spPr>
        <p:txBody>
          <a:bodyPr/>
          <a:lstStyle/>
          <a:p>
            <a:endParaRPr lang="es-ES"/>
          </a:p>
        </p:txBody>
      </p:sp>
      <p:sp>
        <p:nvSpPr>
          <p:cNvPr id="137221" name="137220 Conector recto"/>
          <p:cNvSpPr>
            <a:spLocks noChangeShapeType="1"/>
          </p:cNvSpPr>
          <p:nvPr/>
        </p:nvSpPr>
        <p:spPr bwMode="auto">
          <a:xfrm flipH="1">
            <a:off x="6659563" y="3141663"/>
            <a:ext cx="433387" cy="0"/>
          </a:xfrm>
          <a:prstGeom prst="line">
            <a:avLst/>
          </a:prstGeom>
          <a:noFill/>
          <a:ln w="9525" algn="ctr">
            <a:solidFill>
              <a:srgbClr val="FF0000"/>
            </a:solidFill>
            <a:round/>
            <a:headEnd/>
            <a:tailEnd type="triangle" w="med" len="med"/>
          </a:ln>
        </p:spPr>
        <p:txBody>
          <a:bodyPr/>
          <a:lstStyle/>
          <a:p>
            <a:endParaRPr lang="es-ES"/>
          </a:p>
        </p:txBody>
      </p:sp>
      <p:sp>
        <p:nvSpPr>
          <p:cNvPr id="137222" name="137221 Rectángulo"/>
          <p:cNvSpPr>
            <a:spLocks noChangeArrowheads="1"/>
          </p:cNvSpPr>
          <p:nvPr/>
        </p:nvSpPr>
        <p:spPr bwMode="auto">
          <a:xfrm>
            <a:off x="2051050" y="4508500"/>
            <a:ext cx="4721225" cy="549275"/>
          </a:xfrm>
          <a:prstGeom prst="rect">
            <a:avLst/>
          </a:prstGeom>
          <a:noFill/>
          <a:ln w="9525">
            <a:noFill/>
            <a:miter lim="800000"/>
            <a:headEnd/>
            <a:tailEnd/>
          </a:ln>
        </p:spPr>
        <p:txBody>
          <a:bodyPr anchor="ctr">
            <a:spAutoFit/>
          </a:bodyPr>
          <a:lstStyle/>
          <a:p>
            <a:pPr>
              <a:tabLst>
                <a:tab pos="1393825" algn="l"/>
              </a:tabLst>
            </a:pPr>
            <a:r>
              <a:rPr lang="es-ES" sz="1800"/>
              <a:t>            </a:t>
            </a:r>
            <a:r>
              <a:rPr lang="es-ES" sz="1200" b="1">
                <a:solidFill>
                  <a:srgbClr val="FFFF66"/>
                </a:solidFill>
              </a:rPr>
              <a:t>Radios Mínimos Absolutos   </a:t>
            </a:r>
          </a:p>
          <a:p>
            <a:pPr>
              <a:tabLst>
                <a:tab pos="1393825" algn="l"/>
              </a:tabLst>
            </a:pPr>
            <a:r>
              <a:rPr lang="es-ES" sz="1200" b="1">
                <a:solidFill>
                  <a:srgbClr val="FFFF66"/>
                </a:solidFill>
              </a:rPr>
              <a:t>                recomendados - MOP</a:t>
            </a:r>
          </a:p>
        </p:txBody>
      </p:sp>
      <p:sp>
        <p:nvSpPr>
          <p:cNvPr id="137223" name="137222 Elipse"/>
          <p:cNvSpPr>
            <a:spLocks noChangeArrowheads="1"/>
          </p:cNvSpPr>
          <p:nvPr/>
        </p:nvSpPr>
        <p:spPr bwMode="auto">
          <a:xfrm>
            <a:off x="3563938" y="3068638"/>
            <a:ext cx="360362" cy="215900"/>
          </a:xfrm>
          <a:prstGeom prst="ellipse">
            <a:avLst/>
          </a:prstGeom>
          <a:noFill/>
          <a:ln w="12700" algn="ctr">
            <a:solidFill>
              <a:srgbClr val="008000"/>
            </a:solidFill>
            <a:round/>
            <a:headEnd/>
            <a:tailEnd/>
          </a:ln>
        </p:spPr>
        <p:txBody>
          <a:bodyPr wrap="none" anchor="ctr"/>
          <a:lstStyle/>
          <a:p>
            <a:pPr algn="l"/>
            <a:endParaRPr lang="es-ES" sz="1800">
              <a:solidFill>
                <a:srgbClr val="000000"/>
              </a:solidFill>
            </a:endParaRPr>
          </a:p>
        </p:txBody>
      </p:sp>
      <p:sp>
        <p:nvSpPr>
          <p:cNvPr id="137224" name="137223 CuadroTexto"/>
          <p:cNvSpPr txBox="1">
            <a:spLocks noChangeArrowheads="1"/>
          </p:cNvSpPr>
          <p:nvPr/>
        </p:nvSpPr>
        <p:spPr bwMode="auto">
          <a:xfrm>
            <a:off x="67325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4.4  Peraltes</a:t>
            </a:r>
          </a:p>
        </p:txBody>
      </p:sp>
      <p:pic>
        <p:nvPicPr>
          <p:cNvPr id="137225" name="137224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
        <p:nvSpPr>
          <p:cNvPr id="137226" name="137225 Conector recto"/>
          <p:cNvSpPr>
            <a:spLocks noChangeShapeType="1"/>
          </p:cNvSpPr>
          <p:nvPr/>
        </p:nvSpPr>
        <p:spPr bwMode="auto">
          <a:xfrm flipH="1">
            <a:off x="4716463" y="3213100"/>
            <a:ext cx="215900" cy="0"/>
          </a:xfrm>
          <a:prstGeom prst="line">
            <a:avLst/>
          </a:prstGeom>
          <a:noFill/>
          <a:ln w="9525" algn="ctr">
            <a:solidFill>
              <a:srgbClr val="FF0000"/>
            </a:solidFill>
            <a:round/>
            <a:headEnd/>
            <a:tailEnd type="triangle" w="med" len="med"/>
          </a:ln>
        </p:spPr>
        <p:txBody>
          <a:bodyPr/>
          <a:lstStyle/>
          <a:p>
            <a:endParaRPr lang="es-E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1" name="138240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8242" name="Group 3"/>
          <p:cNvGrpSpPr>
            <a:grpSpLocks/>
          </p:cNvGrpSpPr>
          <p:nvPr/>
        </p:nvGrpSpPr>
        <p:grpSpPr bwMode="auto">
          <a:xfrm>
            <a:off x="2484438" y="5516563"/>
            <a:ext cx="4537075" cy="1008062"/>
            <a:chOff x="1474" y="2840"/>
            <a:chExt cx="2858" cy="663"/>
          </a:xfrm>
        </p:grpSpPr>
        <p:pic>
          <p:nvPicPr>
            <p:cNvPr id="138248" name="138247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8249" name="138248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8250" name="138249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38243" name="138242 Rectángulo"/>
          <p:cNvPicPr>
            <a:picLocks noChangeAspect="1" noChangeArrowheads="1"/>
          </p:cNvPicPr>
          <p:nvPr/>
        </p:nvPicPr>
        <p:blipFill>
          <a:blip r:embed="rId7"/>
          <a:srcRect/>
          <a:stretch>
            <a:fillRect/>
          </a:stretch>
        </p:blipFill>
        <p:spPr bwMode="auto">
          <a:xfrm>
            <a:off x="2051050" y="1916113"/>
            <a:ext cx="5168900" cy="2400300"/>
          </a:xfrm>
          <a:prstGeom prst="rect">
            <a:avLst/>
          </a:prstGeom>
          <a:noFill/>
          <a:ln w="57150" cmpd="thinThick" algn="ctr">
            <a:solidFill>
              <a:srgbClr val="FF9900"/>
            </a:solidFill>
            <a:miter lim="800000"/>
            <a:headEnd/>
            <a:tailEnd/>
          </a:ln>
        </p:spPr>
      </p:pic>
      <p:sp>
        <p:nvSpPr>
          <p:cNvPr id="138244" name="138243 Rectángulo"/>
          <p:cNvSpPr>
            <a:spLocks noChangeArrowheads="1"/>
          </p:cNvSpPr>
          <p:nvPr/>
        </p:nvSpPr>
        <p:spPr bwMode="auto">
          <a:xfrm>
            <a:off x="2411413" y="4437063"/>
            <a:ext cx="4483100" cy="549275"/>
          </a:xfrm>
          <a:prstGeom prst="rect">
            <a:avLst/>
          </a:prstGeom>
          <a:noFill/>
          <a:ln w="9525">
            <a:noFill/>
            <a:miter lim="800000"/>
            <a:headEnd/>
            <a:tailEnd/>
          </a:ln>
        </p:spPr>
        <p:txBody>
          <a:bodyPr wrap="none" anchor="ctr">
            <a:spAutoFit/>
          </a:bodyPr>
          <a:lstStyle/>
          <a:p>
            <a:pPr algn="l"/>
            <a:r>
              <a:rPr lang="es-ES" sz="1200" b="1">
                <a:solidFill>
                  <a:srgbClr val="FFFF66"/>
                </a:solidFill>
              </a:rPr>
              <a:t>Peraltes calculados, peraltes máximos y peraltes de diseño</a:t>
            </a:r>
            <a:endParaRPr lang="es-ES" sz="1200">
              <a:solidFill>
                <a:srgbClr val="FFFF66"/>
              </a:solidFill>
            </a:endParaRPr>
          </a:p>
          <a:p>
            <a:pPr algn="l" eaLnBrk="0" hangingPunct="0"/>
            <a:endParaRPr lang="es-ES" sz="1800"/>
          </a:p>
        </p:txBody>
      </p:sp>
      <p:sp>
        <p:nvSpPr>
          <p:cNvPr id="138245" name="138244 Rectángulo"/>
          <p:cNvSpPr>
            <a:spLocks noChangeArrowheads="1"/>
          </p:cNvSpPr>
          <p:nvPr/>
        </p:nvSpPr>
        <p:spPr bwMode="auto">
          <a:xfrm>
            <a:off x="539750" y="1196975"/>
            <a:ext cx="2376488" cy="366713"/>
          </a:xfrm>
          <a:prstGeom prst="rect">
            <a:avLst/>
          </a:prstGeom>
          <a:noFill/>
          <a:ln w="9525">
            <a:noFill/>
            <a:miter lim="800000"/>
            <a:headEnd/>
            <a:tailEnd/>
          </a:ln>
        </p:spPr>
        <p:txBody>
          <a:bodyPr anchor="ctr">
            <a:spAutoFit/>
          </a:bodyPr>
          <a:lstStyle/>
          <a:p>
            <a:pPr algn="l"/>
            <a:r>
              <a:rPr lang="es-EC" sz="1800">
                <a:solidFill>
                  <a:srgbClr val="00FF00"/>
                </a:solidFill>
              </a:rPr>
              <a:t>Resultados:</a:t>
            </a:r>
            <a:endParaRPr lang="es-ES" sz="1600" b="1">
              <a:solidFill>
                <a:srgbClr val="00FF00"/>
              </a:solidFill>
            </a:endParaRPr>
          </a:p>
        </p:txBody>
      </p:sp>
      <p:sp>
        <p:nvSpPr>
          <p:cNvPr id="138246" name="138245 CuadroTexto"/>
          <p:cNvSpPr txBox="1">
            <a:spLocks noChangeArrowheads="1"/>
          </p:cNvSpPr>
          <p:nvPr/>
        </p:nvSpPr>
        <p:spPr bwMode="auto">
          <a:xfrm>
            <a:off x="6732588" y="404813"/>
            <a:ext cx="2592387"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4.4  Peraltes</a:t>
            </a:r>
          </a:p>
        </p:txBody>
      </p:sp>
      <p:pic>
        <p:nvPicPr>
          <p:cNvPr id="138247" name="138246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9265" name="13926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39266" name="Group 3"/>
          <p:cNvGrpSpPr>
            <a:grpSpLocks/>
          </p:cNvGrpSpPr>
          <p:nvPr/>
        </p:nvGrpSpPr>
        <p:grpSpPr bwMode="auto">
          <a:xfrm>
            <a:off x="2484438" y="5516563"/>
            <a:ext cx="4537075" cy="1008062"/>
            <a:chOff x="1474" y="2840"/>
            <a:chExt cx="2858" cy="663"/>
          </a:xfrm>
        </p:grpSpPr>
        <p:pic>
          <p:nvPicPr>
            <p:cNvPr id="139277" name="13927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39278" name="13927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39279" name="13927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39267" name="139266 CuadroTexto"/>
          <p:cNvSpPr txBox="1">
            <a:spLocks noChangeArrowheads="1"/>
          </p:cNvSpPr>
          <p:nvPr/>
        </p:nvSpPr>
        <p:spPr bwMode="auto">
          <a:xfrm>
            <a:off x="6732588" y="333375"/>
            <a:ext cx="2016125" cy="504825"/>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800" b="1" i="1">
                <a:solidFill>
                  <a:srgbClr val="3366FF"/>
                </a:solidFill>
              </a:rPr>
              <a:t>4.5 Espaldones</a:t>
            </a:r>
          </a:p>
        </p:txBody>
      </p:sp>
      <p:pic>
        <p:nvPicPr>
          <p:cNvPr id="139268" name="139267 Rectángulo"/>
          <p:cNvPicPr>
            <a:picLocks noChangeAspect="1" noChangeArrowheads="1"/>
          </p:cNvPicPr>
          <p:nvPr/>
        </p:nvPicPr>
        <p:blipFill>
          <a:blip r:embed="rId7"/>
          <a:srcRect/>
          <a:stretch>
            <a:fillRect/>
          </a:stretch>
        </p:blipFill>
        <p:spPr bwMode="auto">
          <a:xfrm>
            <a:off x="3059113" y="2997200"/>
            <a:ext cx="3168650" cy="1800225"/>
          </a:xfrm>
          <a:prstGeom prst="rect">
            <a:avLst/>
          </a:prstGeom>
          <a:noFill/>
          <a:ln w="28575" algn="ctr">
            <a:solidFill>
              <a:srgbClr val="FF9900"/>
            </a:solidFill>
            <a:miter lim="800000"/>
            <a:headEnd/>
            <a:tailEnd/>
          </a:ln>
        </p:spPr>
      </p:pic>
      <p:sp>
        <p:nvSpPr>
          <p:cNvPr id="139269" name="139268 Rectángulo"/>
          <p:cNvSpPr>
            <a:spLocks noChangeArrowheads="1"/>
          </p:cNvSpPr>
          <p:nvPr/>
        </p:nvSpPr>
        <p:spPr bwMode="auto">
          <a:xfrm>
            <a:off x="2701925" y="4883150"/>
            <a:ext cx="3263900" cy="762000"/>
          </a:xfrm>
          <a:prstGeom prst="rect">
            <a:avLst/>
          </a:prstGeom>
          <a:noFill/>
          <a:ln w="9525">
            <a:noFill/>
            <a:miter lim="800000"/>
            <a:headEnd/>
            <a:tailEnd/>
          </a:ln>
        </p:spPr>
        <p:txBody>
          <a:bodyPr wrap="none" anchor="ctr">
            <a:spAutoFit/>
          </a:bodyPr>
          <a:lstStyle/>
          <a:p>
            <a:r>
              <a:rPr lang="es-ES" sz="1800"/>
              <a:t>                 </a:t>
            </a:r>
            <a:r>
              <a:rPr lang="es-ES" sz="1200" b="1">
                <a:solidFill>
                  <a:srgbClr val="FFFF66"/>
                </a:solidFill>
              </a:rPr>
              <a:t>Ancho de las bermas en </a:t>
            </a:r>
            <a:endParaRPr lang="es-ES" sz="1200">
              <a:solidFill>
                <a:srgbClr val="FFFF66"/>
              </a:solidFill>
            </a:endParaRPr>
          </a:p>
          <a:p>
            <a:r>
              <a:rPr lang="es-ES" sz="1200" b="1">
                <a:solidFill>
                  <a:srgbClr val="FFFF66"/>
                </a:solidFill>
              </a:rPr>
              <a:t>                        función del tipo de carretera</a:t>
            </a:r>
            <a:endParaRPr lang="es-ES" sz="1200">
              <a:solidFill>
                <a:srgbClr val="FFFF66"/>
              </a:solidFill>
            </a:endParaRPr>
          </a:p>
          <a:p>
            <a:pPr eaLnBrk="0" hangingPunct="0"/>
            <a:endParaRPr lang="es-ES" sz="1400"/>
          </a:p>
        </p:txBody>
      </p:sp>
      <p:sp>
        <p:nvSpPr>
          <p:cNvPr id="139270" name="139269 Conector recto"/>
          <p:cNvSpPr>
            <a:spLocks noChangeShapeType="1"/>
          </p:cNvSpPr>
          <p:nvPr/>
        </p:nvSpPr>
        <p:spPr bwMode="auto">
          <a:xfrm>
            <a:off x="2843213" y="4076700"/>
            <a:ext cx="863600" cy="0"/>
          </a:xfrm>
          <a:prstGeom prst="line">
            <a:avLst/>
          </a:prstGeom>
          <a:noFill/>
          <a:ln w="9525" algn="ctr">
            <a:solidFill>
              <a:srgbClr val="FF0000"/>
            </a:solidFill>
            <a:round/>
            <a:headEnd/>
            <a:tailEnd type="triangle" w="med" len="med"/>
          </a:ln>
        </p:spPr>
        <p:txBody>
          <a:bodyPr/>
          <a:lstStyle/>
          <a:p>
            <a:endParaRPr lang="es-ES"/>
          </a:p>
        </p:txBody>
      </p:sp>
      <p:sp>
        <p:nvSpPr>
          <p:cNvPr id="139271" name="139270 Conector recto"/>
          <p:cNvSpPr>
            <a:spLocks noChangeShapeType="1"/>
          </p:cNvSpPr>
          <p:nvPr/>
        </p:nvSpPr>
        <p:spPr bwMode="auto">
          <a:xfrm flipH="1">
            <a:off x="6011863" y="4076700"/>
            <a:ext cx="719137" cy="0"/>
          </a:xfrm>
          <a:prstGeom prst="line">
            <a:avLst/>
          </a:prstGeom>
          <a:noFill/>
          <a:ln w="9525" algn="ctr">
            <a:solidFill>
              <a:srgbClr val="FF0000"/>
            </a:solidFill>
            <a:round/>
            <a:headEnd/>
            <a:tailEnd type="triangle" w="med" len="med"/>
          </a:ln>
        </p:spPr>
        <p:txBody>
          <a:bodyPr/>
          <a:lstStyle/>
          <a:p>
            <a:endParaRPr lang="es-ES"/>
          </a:p>
        </p:txBody>
      </p:sp>
      <p:sp>
        <p:nvSpPr>
          <p:cNvPr id="139272" name="139271 Rectángulo"/>
          <p:cNvSpPr>
            <a:spLocks noChangeArrowheads="1"/>
          </p:cNvSpPr>
          <p:nvPr/>
        </p:nvSpPr>
        <p:spPr bwMode="auto">
          <a:xfrm>
            <a:off x="539750" y="1052513"/>
            <a:ext cx="8101013" cy="639762"/>
          </a:xfrm>
          <a:prstGeom prst="rect">
            <a:avLst/>
          </a:prstGeom>
          <a:noFill/>
          <a:ln w="9525">
            <a:noFill/>
            <a:miter lim="800000"/>
            <a:headEnd/>
            <a:tailEnd/>
          </a:ln>
        </p:spPr>
        <p:txBody>
          <a:bodyPr anchor="ctr">
            <a:spAutoFit/>
          </a:bodyPr>
          <a:lstStyle/>
          <a:p>
            <a:pPr algn="just"/>
            <a:r>
              <a:rPr lang="es-ES" sz="1200"/>
              <a:t>Cuando un vehículo circula por una curva del alineamiento horizontal, ocupa un mayor ancho que cuando circula sobre una tangente y el conductor experimenta cierta dificultad para mantener su vehículo en el centro del carril, por lo que se hace necesario proporcionar un ancho adicional a la calzada respecto al ancho en tangente.</a:t>
            </a:r>
          </a:p>
        </p:txBody>
      </p:sp>
      <p:pic>
        <p:nvPicPr>
          <p:cNvPr id="139273" name="139272 Rectángulo"/>
          <p:cNvPicPr>
            <a:picLocks noChangeAspect="1" noChangeArrowheads="1"/>
          </p:cNvPicPr>
          <p:nvPr/>
        </p:nvPicPr>
        <p:blipFill>
          <a:blip r:embed="rId8"/>
          <a:srcRect/>
          <a:stretch>
            <a:fillRect/>
          </a:stretch>
        </p:blipFill>
        <p:spPr bwMode="auto">
          <a:xfrm>
            <a:off x="611188" y="1916113"/>
            <a:ext cx="2160587" cy="1490662"/>
          </a:xfrm>
          <a:prstGeom prst="rect">
            <a:avLst/>
          </a:prstGeom>
          <a:noFill/>
          <a:ln w="9525">
            <a:noFill/>
            <a:miter lim="800000"/>
            <a:headEnd/>
            <a:tailEnd/>
          </a:ln>
        </p:spPr>
      </p:pic>
      <p:pic>
        <p:nvPicPr>
          <p:cNvPr id="386062" name="386061 Rectángulo"/>
          <p:cNvPicPr>
            <a:picLocks noChangeAspect="1" noChangeArrowheads="1"/>
          </p:cNvPicPr>
          <p:nvPr/>
        </p:nvPicPr>
        <p:blipFill>
          <a:blip r:embed="rId9"/>
          <a:srcRect/>
          <a:stretch>
            <a:fillRect/>
          </a:stretch>
        </p:blipFill>
        <p:spPr bwMode="auto">
          <a:xfrm>
            <a:off x="6516688" y="1916113"/>
            <a:ext cx="2119312" cy="1512887"/>
          </a:xfrm>
          <a:prstGeom prst="rect">
            <a:avLst/>
          </a:prstGeom>
          <a:noFill/>
          <a:ln w="9525">
            <a:noFill/>
            <a:miter lim="800000"/>
            <a:headEnd/>
            <a:tailEnd/>
          </a:ln>
        </p:spPr>
      </p:pic>
      <p:pic>
        <p:nvPicPr>
          <p:cNvPr id="139275" name="139274 Rectángulo">
            <a:hlinkClick r:id="rId10" action="ppaction://hlinksldjump"/>
          </p:cNvPr>
          <p:cNvPicPr>
            <a:picLocks noChangeArrowheads="1"/>
          </p:cNvPicPr>
          <p:nvPr/>
        </p:nvPicPr>
        <p:blipFill>
          <a:blip r:embed="rId11"/>
          <a:srcRect/>
          <a:stretch>
            <a:fillRect/>
          </a:stretch>
        </p:blipFill>
        <p:spPr bwMode="auto">
          <a:xfrm>
            <a:off x="8243888" y="5445125"/>
            <a:ext cx="539750" cy="539750"/>
          </a:xfrm>
          <a:prstGeom prst="rect">
            <a:avLst/>
          </a:prstGeom>
          <a:noFill/>
          <a:ln w="9525">
            <a:noFill/>
            <a:miter lim="800000"/>
            <a:headEnd/>
            <a:tailEnd/>
          </a:ln>
        </p:spPr>
      </p:pic>
      <p:sp>
        <p:nvSpPr>
          <p:cNvPr id="139276" name="139275 CuadroTexto"/>
          <p:cNvSpPr txBox="1">
            <a:spLocks noChangeArrowheads="1"/>
          </p:cNvSpPr>
          <p:nvPr/>
        </p:nvSpPr>
        <p:spPr bwMode="auto">
          <a:xfrm>
            <a:off x="755650" y="4292600"/>
            <a:ext cx="1871663" cy="457200"/>
          </a:xfrm>
          <a:prstGeom prst="rect">
            <a:avLst/>
          </a:prstGeom>
          <a:noFill/>
          <a:ln w="9525">
            <a:noFill/>
            <a:miter lim="800000"/>
            <a:headEnd/>
            <a:tailEnd/>
          </a:ln>
        </p:spPr>
        <p:txBody>
          <a:bodyPr>
            <a:spAutoFit/>
          </a:bodyPr>
          <a:lstStyle/>
          <a:p>
            <a:pPr>
              <a:spcBef>
                <a:spcPct val="50000"/>
              </a:spcBef>
            </a:pPr>
            <a:r>
              <a:rPr lang="es-EC" sz="1200" b="1">
                <a:solidFill>
                  <a:srgbClr val="FF66CC"/>
                </a:solidFill>
              </a:rPr>
              <a:t>Ancho de espaldón existente = 2,50 m</a:t>
            </a:r>
            <a:endParaRPr lang="es-ES" sz="1200" b="1">
              <a:solidFill>
                <a:srgbClr val="FF66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86062"/>
                                        </p:tgtEl>
                                      </p:cBhvr>
                                    </p:animEffect>
                                    <p:animScale>
                                      <p:cBhvr>
                                        <p:cTn id="7" dur="250" autoRev="1" fill="hold"/>
                                        <p:tgtEl>
                                          <p:spTgt spid="3860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46080 CuadroTexto"/>
          <p:cNvSpPr txBox="1">
            <a:spLocks noChangeArrowheads="1"/>
          </p:cNvSpPr>
          <p:nvPr/>
        </p:nvSpPr>
        <p:spPr bwMode="auto">
          <a:xfrm>
            <a:off x="5148263" y="333375"/>
            <a:ext cx="36004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2.1  Estudios de Tráfico Vehicular</a:t>
            </a:r>
          </a:p>
        </p:txBody>
      </p:sp>
      <p:pic>
        <p:nvPicPr>
          <p:cNvPr id="46082" name="46081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135178" name="135177 CuadroTexto"/>
          <p:cNvSpPr txBox="1">
            <a:spLocks noChangeArrowheads="1"/>
          </p:cNvSpPr>
          <p:nvPr/>
        </p:nvSpPr>
        <p:spPr bwMode="auto">
          <a:xfrm>
            <a:off x="1116013" y="2133600"/>
            <a:ext cx="7343775" cy="29035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2.1.1  </a:t>
            </a:r>
            <a:r>
              <a:rPr lang="es-EC" sz="1600" b="1">
                <a:hlinkClick r:id="rId4" action="ppaction://hlinksldjump"/>
              </a:rPr>
              <a:t>Aforo de Tráfico</a:t>
            </a:r>
            <a:endParaRPr lang="es-EC" sz="1600" b="1"/>
          </a:p>
          <a:p>
            <a:pPr algn="l">
              <a:lnSpc>
                <a:spcPct val="150000"/>
              </a:lnSpc>
              <a:spcBef>
                <a:spcPct val="50000"/>
              </a:spcBef>
              <a:buFont typeface="Wingdings" pitchFamily="2" charset="2"/>
              <a:buNone/>
            </a:pPr>
            <a:r>
              <a:rPr lang="es-EC" sz="1600" b="1"/>
              <a:t>2.1.2  </a:t>
            </a:r>
            <a:r>
              <a:rPr lang="es-EC" sz="1600" b="1">
                <a:hlinkClick r:id="rId5" action="ppaction://hlinksldjump"/>
              </a:rPr>
              <a:t>Encuesta de Origen y Destino</a:t>
            </a:r>
            <a:endParaRPr lang="es-EC" sz="1600" b="1"/>
          </a:p>
          <a:p>
            <a:pPr algn="l">
              <a:lnSpc>
                <a:spcPct val="150000"/>
              </a:lnSpc>
              <a:spcBef>
                <a:spcPct val="50000"/>
              </a:spcBef>
              <a:buFont typeface="Wingdings" pitchFamily="2" charset="2"/>
              <a:buNone/>
            </a:pPr>
            <a:r>
              <a:rPr lang="es-EC" sz="1600" b="1"/>
              <a:t>2.1.3  </a:t>
            </a:r>
            <a:r>
              <a:rPr lang="es-EC" sz="1600" b="1">
                <a:hlinkClick r:id="rId6" action="ppaction://hlinksldjump"/>
              </a:rPr>
              <a:t>Vehículo de Diseño</a:t>
            </a:r>
            <a:endParaRPr lang="es-EC" sz="1600" b="1"/>
          </a:p>
          <a:p>
            <a:pPr algn="l">
              <a:lnSpc>
                <a:spcPct val="150000"/>
              </a:lnSpc>
              <a:spcBef>
                <a:spcPct val="50000"/>
              </a:spcBef>
              <a:buFont typeface="Wingdings" pitchFamily="2" charset="2"/>
              <a:buNone/>
            </a:pPr>
            <a:r>
              <a:rPr lang="es-EC" sz="1600" b="1"/>
              <a:t>2.1.4  </a:t>
            </a:r>
            <a:r>
              <a:rPr lang="es-EC" sz="1600" b="1">
                <a:hlinkClick r:id="rId7" action="ppaction://hlinksldjump"/>
              </a:rPr>
              <a:t>Tráfico Promedio Diario Anual (TPDA)</a:t>
            </a:r>
            <a:endParaRPr lang="es-EC" sz="1600" b="1"/>
          </a:p>
          <a:p>
            <a:pPr algn="l">
              <a:lnSpc>
                <a:spcPct val="150000"/>
              </a:lnSpc>
              <a:spcBef>
                <a:spcPct val="50000"/>
              </a:spcBef>
              <a:buFont typeface="Wingdings" pitchFamily="2" charset="2"/>
              <a:buNone/>
            </a:pPr>
            <a:r>
              <a:rPr lang="es-EC" sz="1600" b="1"/>
              <a:t>2.1.5  </a:t>
            </a:r>
            <a:r>
              <a:rPr lang="es-EC" sz="1600" b="1">
                <a:hlinkClick r:id="rId8" action="ppaction://hlinksldjump"/>
              </a:rPr>
              <a:t>Clasificación de la Vía</a:t>
            </a:r>
            <a:endParaRPr lang="es-EC" sz="1600" b="1"/>
          </a:p>
          <a:p>
            <a:pPr algn="l">
              <a:lnSpc>
                <a:spcPct val="150000"/>
              </a:lnSpc>
              <a:spcBef>
                <a:spcPct val="50000"/>
              </a:spcBef>
              <a:buFont typeface="Wingdings" pitchFamily="2" charset="2"/>
              <a:buNone/>
            </a:pPr>
            <a:r>
              <a:rPr lang="es-EC" sz="1600" b="1"/>
              <a:t>2.1.6  </a:t>
            </a:r>
            <a:r>
              <a:rPr lang="es-EC" sz="1600" b="1">
                <a:hlinkClick r:id="rId9" action="ppaction://hlinksldjump"/>
              </a:rPr>
              <a:t>Velocidad de Diseño y Circulación</a:t>
            </a:r>
            <a:endParaRPr lang="es-E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5178"/>
                                        </p:tgtEl>
                                        <p:attrNameLst>
                                          <p:attrName>style.visibility</p:attrName>
                                        </p:attrNameLst>
                                      </p:cBhvr>
                                      <p:to>
                                        <p:strVal val="visible"/>
                                      </p:to>
                                    </p:set>
                                    <p:anim to="" calcmode="lin" valueType="num">
                                      <p:cBhvr>
                                        <p:cTn id="7" dur="1" fill="hold"/>
                                        <p:tgtEl>
                                          <p:spTgt spid="1351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140288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40290" name="140289 CuadroTexto"/>
          <p:cNvSpPr txBox="1">
            <a:spLocks noChangeArrowheads="1"/>
          </p:cNvSpPr>
          <p:nvPr/>
        </p:nvSpPr>
        <p:spPr bwMode="auto">
          <a:xfrm>
            <a:off x="1116013" y="2133600"/>
            <a:ext cx="3168650" cy="45878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solidFill>
                  <a:srgbClr val="CCCC00"/>
                </a:solidFill>
              </a:rPr>
              <a:t>5.1  </a:t>
            </a:r>
            <a:r>
              <a:rPr lang="es-EC" sz="1600" b="1">
                <a:solidFill>
                  <a:srgbClr val="CCCC00"/>
                </a:solidFill>
                <a:hlinkClick r:id="rId2" action="ppaction://hlinksldjump"/>
              </a:rPr>
              <a:t>Estructuras de Drenaje</a:t>
            </a:r>
            <a:endParaRPr lang="es-EC" sz="1600" b="1">
              <a:solidFill>
                <a:srgbClr val="CCCC00"/>
              </a:solidFill>
            </a:endParaRPr>
          </a:p>
        </p:txBody>
      </p:sp>
      <p:sp>
        <p:nvSpPr>
          <p:cNvPr id="118788" name="118787 CuadroTexto"/>
          <p:cNvSpPr txBox="1">
            <a:spLocks noChangeArrowheads="1"/>
          </p:cNvSpPr>
          <p:nvPr/>
        </p:nvSpPr>
        <p:spPr bwMode="auto">
          <a:xfrm>
            <a:off x="1187450" y="1052513"/>
            <a:ext cx="6769100"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CAPITULO 5: OBRAS COMPLEMENTARIAS </a:t>
            </a:r>
            <a:endParaRPr lang="es-ES" sz="2400" b="1">
              <a:solidFill>
                <a:srgbClr val="FFFF00"/>
              </a:solidFill>
              <a:effectLst>
                <a:outerShdw blurRad="38100" dist="38100" dir="2700000" algn="tl">
                  <a:srgbClr val="FFFFFF"/>
                </a:outerShdw>
              </a:effectLst>
            </a:endParaRPr>
          </a:p>
        </p:txBody>
      </p:sp>
      <p:sp>
        <p:nvSpPr>
          <p:cNvPr id="140292" name="140291 Botón de acción: Inicio">
            <a:hlinkClick r:id="rId3" action="ppaction://hlinksldjump" highlightClick="1"/>
          </p:cNvPr>
          <p:cNvSpPr>
            <a:spLocks noChangeArrowheads="1"/>
          </p:cNvSpPr>
          <p:nvPr/>
        </p:nvSpPr>
        <p:spPr bwMode="auto">
          <a:xfrm>
            <a:off x="8101013" y="5373688"/>
            <a:ext cx="539750" cy="539750"/>
          </a:xfrm>
          <a:prstGeom prst="actionButtonHome">
            <a:avLst/>
          </a:prstGeom>
          <a:blipFill dpi="0" rotWithShape="1">
            <a:blip r:embed="rId4"/>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1313" name="14131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1314" name="Group 3"/>
          <p:cNvGrpSpPr>
            <a:grpSpLocks/>
          </p:cNvGrpSpPr>
          <p:nvPr/>
        </p:nvGrpSpPr>
        <p:grpSpPr bwMode="auto">
          <a:xfrm>
            <a:off x="2484438" y="5516563"/>
            <a:ext cx="4537075" cy="1008062"/>
            <a:chOff x="1474" y="2840"/>
            <a:chExt cx="2858" cy="663"/>
          </a:xfrm>
        </p:grpSpPr>
        <p:pic>
          <p:nvPicPr>
            <p:cNvPr id="141320" name="141319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1321" name="141320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1322" name="141321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41315" name="141314 Rectángulo"/>
          <p:cNvSpPr>
            <a:spLocks noChangeArrowheads="1"/>
          </p:cNvSpPr>
          <p:nvPr/>
        </p:nvSpPr>
        <p:spPr bwMode="auto">
          <a:xfrm>
            <a:off x="539750" y="1319213"/>
            <a:ext cx="1463675" cy="304800"/>
          </a:xfrm>
          <a:prstGeom prst="rect">
            <a:avLst/>
          </a:prstGeom>
          <a:noFill/>
          <a:ln w="9525">
            <a:noFill/>
            <a:miter lim="800000"/>
            <a:headEnd/>
            <a:tailEnd/>
          </a:ln>
        </p:spPr>
        <p:txBody>
          <a:bodyPr wrap="none">
            <a:spAutoFit/>
          </a:bodyPr>
          <a:lstStyle/>
          <a:p>
            <a:pPr algn="l"/>
            <a:r>
              <a:rPr lang="es-EC" sz="1400" b="1">
                <a:solidFill>
                  <a:srgbClr val="FF9900"/>
                </a:solidFill>
              </a:rPr>
              <a:t>Generalidades:</a:t>
            </a:r>
            <a:endParaRPr lang="es-ES" sz="1400" b="1">
              <a:solidFill>
                <a:srgbClr val="FF9900"/>
              </a:solidFill>
            </a:endParaRPr>
          </a:p>
        </p:txBody>
      </p:sp>
      <p:sp>
        <p:nvSpPr>
          <p:cNvPr id="141316" name="141315 Rectángulo"/>
          <p:cNvSpPr>
            <a:spLocks noChangeArrowheads="1"/>
          </p:cNvSpPr>
          <p:nvPr/>
        </p:nvSpPr>
        <p:spPr bwMode="auto">
          <a:xfrm>
            <a:off x="539750" y="1916113"/>
            <a:ext cx="8135938" cy="1735137"/>
          </a:xfrm>
          <a:prstGeom prst="rect">
            <a:avLst/>
          </a:prstGeom>
          <a:noFill/>
          <a:ln w="9525">
            <a:noFill/>
            <a:miter lim="800000"/>
            <a:headEnd/>
            <a:tailEnd/>
          </a:ln>
        </p:spPr>
        <p:txBody>
          <a:bodyPr anchor="ctr">
            <a:spAutoFit/>
          </a:bodyPr>
          <a:lstStyle/>
          <a:p>
            <a:pPr algn="just">
              <a:tabLst>
                <a:tab pos="190500" algn="l"/>
              </a:tabLst>
            </a:pPr>
            <a:r>
              <a:rPr lang="es-ES" sz="1200"/>
              <a:t>Las obras complementarias constituidas para el drenaje de la vía, son elementos estructurales que eliminan la inaccesibilidad de un camino, provocada por el agua o la humedad proveniente de las precipitaciones pluviales que ocasionan las escorrentías superficiales y subterráneas por infiltración.</a:t>
            </a:r>
          </a:p>
          <a:p>
            <a:pPr algn="l">
              <a:tabLst>
                <a:tab pos="190500" algn="l"/>
              </a:tabLst>
            </a:pPr>
            <a:endParaRPr lang="es-ES" sz="1200"/>
          </a:p>
          <a:p>
            <a:pPr algn="l">
              <a:tabLst>
                <a:tab pos="190500" algn="l"/>
              </a:tabLst>
            </a:pPr>
            <a:r>
              <a:rPr lang="es-ES" sz="1200" b="1">
                <a:solidFill>
                  <a:srgbClr val="FF9900"/>
                </a:solidFill>
              </a:rPr>
              <a:t>Los objetivos primordiales de las obras de drenaje son:</a:t>
            </a:r>
          </a:p>
          <a:p>
            <a:pPr algn="l">
              <a:tabLst>
                <a:tab pos="190500" algn="l"/>
              </a:tabLst>
            </a:pPr>
            <a:endParaRPr lang="es-ES" sz="1200" b="1">
              <a:solidFill>
                <a:srgbClr val="FF9900"/>
              </a:solidFill>
            </a:endParaRPr>
          </a:p>
          <a:p>
            <a:pPr algn="l">
              <a:buFont typeface="Wingdings" pitchFamily="2" charset="2"/>
              <a:buChar char="q"/>
              <a:tabLst>
                <a:tab pos="190500" algn="l"/>
              </a:tabLst>
            </a:pPr>
            <a:r>
              <a:rPr lang="es-ES" sz="1200"/>
              <a:t> Proporcionar la salida del agua superficial que se acumula en el camino.</a:t>
            </a:r>
          </a:p>
          <a:p>
            <a:pPr algn="l">
              <a:buFont typeface="Wingdings" pitchFamily="2" charset="2"/>
              <a:buChar char="q"/>
              <a:tabLst>
                <a:tab pos="190500" algn="l"/>
              </a:tabLst>
            </a:pPr>
            <a:r>
              <a:rPr lang="es-ES" sz="1200"/>
              <a:t> Reducir o eliminar la cantidad de agua que se dirija hacia el camino.</a:t>
            </a:r>
          </a:p>
          <a:p>
            <a:pPr algn="l">
              <a:buFont typeface="Wingdings" pitchFamily="2" charset="2"/>
              <a:buChar char="q"/>
              <a:tabLst>
                <a:tab pos="190500" algn="l"/>
              </a:tabLst>
            </a:pPr>
            <a:r>
              <a:rPr lang="es-ES" sz="1200"/>
              <a:t> Evitar que el agua provoque daños estructurales en el pavimento.</a:t>
            </a:r>
          </a:p>
        </p:txBody>
      </p:sp>
      <p:sp>
        <p:nvSpPr>
          <p:cNvPr id="141317" name="141316 Rectángulo"/>
          <p:cNvSpPr>
            <a:spLocks noChangeArrowheads="1"/>
          </p:cNvSpPr>
          <p:nvPr/>
        </p:nvSpPr>
        <p:spPr bwMode="auto">
          <a:xfrm>
            <a:off x="468313" y="3914775"/>
            <a:ext cx="2714625" cy="1370013"/>
          </a:xfrm>
          <a:prstGeom prst="rect">
            <a:avLst/>
          </a:prstGeom>
          <a:noFill/>
          <a:ln w="9525">
            <a:noFill/>
            <a:miter lim="800000"/>
            <a:headEnd/>
            <a:tailEnd/>
          </a:ln>
        </p:spPr>
        <p:txBody>
          <a:bodyPr wrap="none" anchor="ctr">
            <a:spAutoFit/>
          </a:bodyPr>
          <a:lstStyle/>
          <a:p>
            <a:pPr algn="l">
              <a:tabLst>
                <a:tab pos="254000" algn="l"/>
              </a:tabLst>
            </a:pPr>
            <a:r>
              <a:rPr lang="es-ES" sz="1200" b="1">
                <a:solidFill>
                  <a:srgbClr val="FF9900"/>
                </a:solidFill>
              </a:rPr>
              <a:t>Tipos de Estructuras para Drenaje:</a:t>
            </a:r>
          </a:p>
          <a:p>
            <a:pPr algn="l">
              <a:tabLst>
                <a:tab pos="254000" algn="l"/>
              </a:tabLst>
            </a:pPr>
            <a:endParaRPr lang="es-ES" sz="1200"/>
          </a:p>
          <a:p>
            <a:pPr algn="l">
              <a:buFont typeface="Wingdings" pitchFamily="2" charset="2"/>
              <a:buChar char="q"/>
              <a:tabLst>
                <a:tab pos="254000" algn="l"/>
              </a:tabLst>
            </a:pPr>
            <a:r>
              <a:rPr lang="es-ES" sz="1200"/>
              <a:t> Alcantarillas </a:t>
            </a:r>
          </a:p>
          <a:p>
            <a:pPr algn="l">
              <a:buFont typeface="Wingdings" pitchFamily="2" charset="2"/>
              <a:buChar char="q"/>
              <a:tabLst>
                <a:tab pos="254000" algn="l"/>
              </a:tabLst>
            </a:pPr>
            <a:r>
              <a:rPr lang="es-ES" sz="1200"/>
              <a:t> Cunetas</a:t>
            </a:r>
          </a:p>
          <a:p>
            <a:pPr algn="l">
              <a:buFont typeface="Wingdings" pitchFamily="2" charset="2"/>
              <a:buChar char="q"/>
              <a:tabLst>
                <a:tab pos="254000" algn="l"/>
              </a:tabLst>
            </a:pPr>
            <a:r>
              <a:rPr lang="es-ES" sz="1200"/>
              <a:t> Cunetas de coronación</a:t>
            </a:r>
          </a:p>
          <a:p>
            <a:pPr algn="l">
              <a:buFont typeface="Wingdings" pitchFamily="2" charset="2"/>
              <a:buChar char="q"/>
              <a:tabLst>
                <a:tab pos="254000" algn="l"/>
              </a:tabLst>
            </a:pPr>
            <a:r>
              <a:rPr lang="es-ES" sz="1200"/>
              <a:t> Bombeo de la sección</a:t>
            </a:r>
          </a:p>
          <a:p>
            <a:pPr algn="l">
              <a:buFont typeface="Wingdings" pitchFamily="2" charset="2"/>
              <a:buChar char="q"/>
              <a:tabLst>
                <a:tab pos="254000" algn="l"/>
              </a:tabLst>
            </a:pPr>
            <a:r>
              <a:rPr lang="es-EC" sz="1200"/>
              <a:t> Sub-drenes</a:t>
            </a:r>
            <a:endParaRPr lang="es-ES" sz="1200"/>
          </a:p>
        </p:txBody>
      </p:sp>
      <p:sp>
        <p:nvSpPr>
          <p:cNvPr id="141318" name="141317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pic>
        <p:nvPicPr>
          <p:cNvPr id="141319" name="141318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1740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7411" name="Group 3"/>
          <p:cNvGrpSpPr>
            <a:grpSpLocks/>
          </p:cNvGrpSpPr>
          <p:nvPr/>
        </p:nvGrpSpPr>
        <p:grpSpPr bwMode="auto">
          <a:xfrm>
            <a:off x="2484438" y="5516563"/>
            <a:ext cx="4537075" cy="1008062"/>
            <a:chOff x="1474" y="2840"/>
            <a:chExt cx="2858" cy="663"/>
          </a:xfrm>
        </p:grpSpPr>
        <p:pic>
          <p:nvPicPr>
            <p:cNvPr id="17418" name="17417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7419" name="17418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7420" name="17419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7412" name="17411 Rectángulo"/>
          <p:cNvSpPr>
            <a:spLocks noChangeArrowheads="1"/>
          </p:cNvSpPr>
          <p:nvPr/>
        </p:nvSpPr>
        <p:spPr bwMode="auto">
          <a:xfrm>
            <a:off x="611188" y="1247775"/>
            <a:ext cx="1374775" cy="304800"/>
          </a:xfrm>
          <a:prstGeom prst="rect">
            <a:avLst/>
          </a:prstGeom>
          <a:noFill/>
          <a:ln w="9525">
            <a:noFill/>
            <a:miter lim="800000"/>
            <a:headEnd/>
            <a:tailEnd/>
          </a:ln>
        </p:spPr>
        <p:txBody>
          <a:bodyPr wrap="none">
            <a:spAutoFit/>
          </a:bodyPr>
          <a:lstStyle/>
          <a:p>
            <a:pPr algn="l"/>
            <a:r>
              <a:rPr lang="es-EC" sz="1400" b="1">
                <a:solidFill>
                  <a:srgbClr val="FF9900"/>
                </a:solidFill>
              </a:rPr>
              <a:t>5.1.1 Cunetas </a:t>
            </a:r>
            <a:endParaRPr lang="es-ES" sz="1400" b="1">
              <a:solidFill>
                <a:srgbClr val="FF9900"/>
              </a:solidFill>
            </a:endParaRPr>
          </a:p>
        </p:txBody>
      </p:sp>
      <p:sp>
        <p:nvSpPr>
          <p:cNvPr id="17413" name="17412 Rectángulo"/>
          <p:cNvSpPr>
            <a:spLocks noChangeArrowheads="1"/>
          </p:cNvSpPr>
          <p:nvPr/>
        </p:nvSpPr>
        <p:spPr bwMode="auto">
          <a:xfrm>
            <a:off x="611188" y="1808163"/>
            <a:ext cx="7705725" cy="1187450"/>
          </a:xfrm>
          <a:prstGeom prst="rect">
            <a:avLst/>
          </a:prstGeom>
          <a:noFill/>
          <a:ln w="9525">
            <a:noFill/>
            <a:miter lim="800000"/>
            <a:headEnd/>
            <a:tailEnd/>
          </a:ln>
        </p:spPr>
        <p:txBody>
          <a:bodyPr anchor="ctr">
            <a:spAutoFit/>
          </a:bodyPr>
          <a:lstStyle/>
          <a:p>
            <a:pPr algn="just"/>
            <a:r>
              <a:rPr lang="es-ES" sz="1200"/>
              <a:t>Las cunetas son zanjas que se hacen en uno o ambos lados del camino, con el propósito de conducir las aguas provenientes de la corona y lugares adyacentes hacia un lugar determinado, donde no provoque daños.</a:t>
            </a:r>
          </a:p>
          <a:p>
            <a:pPr algn="just"/>
            <a:endParaRPr lang="es-ES" sz="1200"/>
          </a:p>
          <a:p>
            <a:pPr algn="just"/>
            <a:r>
              <a:rPr lang="es-ES" sz="1200"/>
              <a:t>Su diseño se basa en los principios de los canales abiertos. </a:t>
            </a:r>
          </a:p>
          <a:p>
            <a:pPr algn="just"/>
            <a:endParaRPr lang="es-ES" sz="1200"/>
          </a:p>
          <a:p>
            <a:pPr algn="just"/>
            <a:r>
              <a:rPr lang="es-ES" sz="1200"/>
              <a:t>Pueden ser construidos con mampostería, hormigón ciclópeo u hormigón simple.</a:t>
            </a:r>
          </a:p>
        </p:txBody>
      </p:sp>
      <p:sp>
        <p:nvSpPr>
          <p:cNvPr id="17414" name="17413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7409" name="Object 12"/>
          <p:cNvGraphicFramePr>
            <a:graphicFrameLocks noChangeAspect="1"/>
          </p:cNvGraphicFramePr>
          <p:nvPr/>
        </p:nvGraphicFramePr>
        <p:xfrm>
          <a:off x="2987675" y="3141663"/>
          <a:ext cx="3981450" cy="1870075"/>
        </p:xfrm>
        <a:graphic>
          <a:graphicData uri="http://schemas.openxmlformats.org/presentationml/2006/ole">
            <p:oleObj spid="_x0000_s17409" name="Imagen de mapa de bits" r:id="rId8" imgW="5133333" imgH="2295238" progId="Paint.Picture">
              <p:embed/>
            </p:oleObj>
          </a:graphicData>
        </a:graphic>
      </p:graphicFrame>
      <p:sp>
        <p:nvSpPr>
          <p:cNvPr id="17415" name="17414 Rectángulo"/>
          <p:cNvSpPr>
            <a:spLocks noChangeArrowheads="1"/>
          </p:cNvSpPr>
          <p:nvPr/>
        </p:nvSpPr>
        <p:spPr bwMode="auto">
          <a:xfrm>
            <a:off x="3563938" y="5084763"/>
            <a:ext cx="2965450" cy="274637"/>
          </a:xfrm>
          <a:prstGeom prst="rect">
            <a:avLst/>
          </a:prstGeom>
          <a:noFill/>
          <a:ln w="9525">
            <a:noFill/>
            <a:miter lim="800000"/>
            <a:headEnd/>
            <a:tailEnd/>
          </a:ln>
        </p:spPr>
        <p:txBody>
          <a:bodyPr wrap="none" anchor="ctr">
            <a:spAutoFit/>
          </a:bodyPr>
          <a:lstStyle/>
          <a:p>
            <a:pPr algn="l"/>
            <a:r>
              <a:rPr lang="es-ES" sz="1200" b="1">
                <a:solidFill>
                  <a:srgbClr val="FFFF66"/>
                </a:solidFill>
              </a:rPr>
              <a:t>Sección del bordillo- cuneta existente</a:t>
            </a:r>
            <a:r>
              <a:rPr lang="es-ES" sz="1200"/>
              <a:t> </a:t>
            </a:r>
          </a:p>
        </p:txBody>
      </p:sp>
      <p:sp>
        <p:nvSpPr>
          <p:cNvPr id="17416" name="17415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pic>
        <p:nvPicPr>
          <p:cNvPr id="17417" name="17416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37" name="14233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2338" name="Group 3"/>
          <p:cNvGrpSpPr>
            <a:grpSpLocks/>
          </p:cNvGrpSpPr>
          <p:nvPr/>
        </p:nvGrpSpPr>
        <p:grpSpPr bwMode="auto">
          <a:xfrm>
            <a:off x="2484438" y="5516563"/>
            <a:ext cx="4537075" cy="1008062"/>
            <a:chOff x="1474" y="2840"/>
            <a:chExt cx="2858" cy="663"/>
          </a:xfrm>
        </p:grpSpPr>
        <p:pic>
          <p:nvPicPr>
            <p:cNvPr id="142345" name="14234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2346" name="14234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2347" name="14234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42339" name="142338 Rectángulo"/>
          <p:cNvSpPr>
            <a:spLocks noChangeArrowheads="1"/>
          </p:cNvSpPr>
          <p:nvPr/>
        </p:nvSpPr>
        <p:spPr bwMode="auto">
          <a:xfrm>
            <a:off x="539750" y="1247775"/>
            <a:ext cx="3951288" cy="304800"/>
          </a:xfrm>
          <a:prstGeom prst="rect">
            <a:avLst/>
          </a:prstGeom>
          <a:noFill/>
          <a:ln w="9525">
            <a:noFill/>
            <a:miter lim="800000"/>
            <a:headEnd/>
            <a:tailEnd/>
          </a:ln>
        </p:spPr>
        <p:txBody>
          <a:bodyPr wrap="none">
            <a:spAutoFit/>
          </a:bodyPr>
          <a:lstStyle/>
          <a:p>
            <a:pPr algn="l"/>
            <a:r>
              <a:rPr lang="es-EC" sz="1400" b="1">
                <a:solidFill>
                  <a:srgbClr val="FF9900"/>
                </a:solidFill>
              </a:rPr>
              <a:t>Verificación de sección de cuneta existente :</a:t>
            </a:r>
            <a:endParaRPr lang="es-ES" sz="1400" b="1">
              <a:solidFill>
                <a:srgbClr val="FF9900"/>
              </a:solidFill>
            </a:endParaRPr>
          </a:p>
        </p:txBody>
      </p:sp>
      <p:sp>
        <p:nvSpPr>
          <p:cNvPr id="142340" name="142339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42341" name="142340 Rectángulo"/>
          <p:cNvSpPr>
            <a:spLocks noChangeArrowheads="1"/>
          </p:cNvSpPr>
          <p:nvPr/>
        </p:nvSpPr>
        <p:spPr bwMode="auto">
          <a:xfrm>
            <a:off x="3082925" y="4770438"/>
            <a:ext cx="3122613" cy="274637"/>
          </a:xfrm>
          <a:prstGeom prst="rect">
            <a:avLst/>
          </a:prstGeom>
          <a:noFill/>
          <a:ln w="9525">
            <a:noFill/>
            <a:miter lim="800000"/>
            <a:headEnd/>
            <a:tailEnd/>
          </a:ln>
        </p:spPr>
        <p:txBody>
          <a:bodyPr wrap="none" anchor="ctr">
            <a:spAutoFit/>
          </a:bodyPr>
          <a:lstStyle/>
          <a:p>
            <a:r>
              <a:rPr lang="es-ES" sz="1200" b="1">
                <a:solidFill>
                  <a:srgbClr val="FFFF66"/>
                </a:solidFill>
              </a:rPr>
              <a:t>Información Técnica de cuneta existente</a:t>
            </a:r>
          </a:p>
        </p:txBody>
      </p:sp>
      <p:sp>
        <p:nvSpPr>
          <p:cNvPr id="142342" name="142341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a:t>
            </a:r>
            <a:r>
              <a:rPr lang="es-EC" sz="1600" b="1">
                <a:solidFill>
                  <a:srgbClr val="66FF99"/>
                </a:solidFill>
              </a:rPr>
              <a:t>  </a:t>
            </a:r>
            <a:r>
              <a:rPr lang="es-EC" sz="1600" b="1" i="1">
                <a:solidFill>
                  <a:srgbClr val="3366FF"/>
                </a:solidFill>
              </a:rPr>
              <a:t>Obras de Estructuras de Drenaje</a:t>
            </a:r>
          </a:p>
        </p:txBody>
      </p:sp>
      <p:pic>
        <p:nvPicPr>
          <p:cNvPr id="142343" name="142342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pic>
        <p:nvPicPr>
          <p:cNvPr id="142344" name="142343 Rectángulo"/>
          <p:cNvPicPr>
            <a:picLocks noChangeAspect="1" noChangeArrowheads="1"/>
          </p:cNvPicPr>
          <p:nvPr/>
        </p:nvPicPr>
        <p:blipFill>
          <a:blip r:embed="rId9"/>
          <a:srcRect/>
          <a:stretch>
            <a:fillRect/>
          </a:stretch>
        </p:blipFill>
        <p:spPr bwMode="auto">
          <a:xfrm>
            <a:off x="2411413" y="1989138"/>
            <a:ext cx="4371975" cy="2735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6" name="18435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8437" name="Group 3"/>
          <p:cNvGrpSpPr>
            <a:grpSpLocks/>
          </p:cNvGrpSpPr>
          <p:nvPr/>
        </p:nvGrpSpPr>
        <p:grpSpPr bwMode="auto">
          <a:xfrm>
            <a:off x="2484438" y="5516563"/>
            <a:ext cx="4537075" cy="1008062"/>
            <a:chOff x="1474" y="2840"/>
            <a:chExt cx="2858" cy="663"/>
          </a:xfrm>
        </p:grpSpPr>
        <p:pic>
          <p:nvPicPr>
            <p:cNvPr id="18445" name="18444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8446" name="18445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8447" name="18446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8438" name="18437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8439" name="18438 Rectángulo"/>
          <p:cNvSpPr>
            <a:spLocks noChangeArrowheads="1"/>
          </p:cNvSpPr>
          <p:nvPr/>
        </p:nvSpPr>
        <p:spPr bwMode="auto">
          <a:xfrm>
            <a:off x="539750" y="1341438"/>
            <a:ext cx="8178800" cy="974725"/>
          </a:xfrm>
          <a:prstGeom prst="rect">
            <a:avLst/>
          </a:prstGeom>
          <a:noFill/>
          <a:ln w="9525">
            <a:noFill/>
            <a:miter lim="800000"/>
            <a:headEnd/>
            <a:tailEnd/>
          </a:ln>
        </p:spPr>
        <p:txBody>
          <a:bodyPr anchor="ctr">
            <a:spAutoFit/>
          </a:bodyPr>
          <a:lstStyle/>
          <a:p>
            <a:pPr algn="l"/>
            <a:r>
              <a:rPr lang="es-ES" sz="1400" b="1">
                <a:solidFill>
                  <a:srgbClr val="FF9900"/>
                </a:solidFill>
                <a:ea typeface="Times New Roman" pitchFamily="18" charset="0"/>
                <a:cs typeface="Arial" charset="0"/>
              </a:rPr>
              <a:t>Máximo Caudal permisible de cuneta existente</a:t>
            </a:r>
          </a:p>
          <a:p>
            <a:pPr algn="l"/>
            <a:endParaRPr lang="es-ES" sz="1400">
              <a:solidFill>
                <a:srgbClr val="FF9900"/>
              </a:solidFill>
              <a:ea typeface="Times New Roman" pitchFamily="18" charset="0"/>
              <a:cs typeface="Arial" charset="0"/>
            </a:endParaRPr>
          </a:p>
          <a:p>
            <a:pPr algn="l" eaLnBrk="0" hangingPunct="0"/>
            <a:r>
              <a:rPr lang="es-ES" sz="1200">
                <a:ea typeface="Times New Roman" pitchFamily="18" charset="0"/>
                <a:cs typeface="Arial" charset="0"/>
              </a:rPr>
              <a:t>La ecuación de Manning permite calcular el máximo caudal “Q “de la cuneta existente mediante la siguiente expresión:</a:t>
            </a:r>
            <a:endParaRPr lang="es-ES" sz="1100">
              <a:ea typeface="Times New Roman" pitchFamily="18" charset="0"/>
              <a:cs typeface="Arial" charset="0"/>
            </a:endParaRPr>
          </a:p>
          <a:p>
            <a:pPr algn="l" eaLnBrk="0" hangingPunct="0"/>
            <a:endParaRPr lang="es-ES" sz="1800">
              <a:ea typeface="Times New Roman" pitchFamily="18" charset="0"/>
              <a:cs typeface="Arial" charset="0"/>
            </a:endParaRPr>
          </a:p>
        </p:txBody>
      </p:sp>
      <p:sp>
        <p:nvSpPr>
          <p:cNvPr id="18440" name="18439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8433" name="Object 12"/>
          <p:cNvGraphicFramePr>
            <a:graphicFrameLocks noChangeAspect="1"/>
          </p:cNvGraphicFramePr>
          <p:nvPr/>
        </p:nvGraphicFramePr>
        <p:xfrm>
          <a:off x="755650" y="3141663"/>
          <a:ext cx="2736850" cy="579437"/>
        </p:xfrm>
        <a:graphic>
          <a:graphicData uri="http://schemas.openxmlformats.org/presentationml/2006/ole">
            <p:oleObj spid="_x0000_s18433" name="Ecuación" r:id="rId8" imgW="2019240" imgH="431640" progId="Equation.3">
              <p:embed/>
            </p:oleObj>
          </a:graphicData>
        </a:graphic>
      </p:graphicFrame>
      <p:sp>
        <p:nvSpPr>
          <p:cNvPr id="18441" name="18440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graphicFrame>
        <p:nvGraphicFramePr>
          <p:cNvPr id="18434" name="Object 16"/>
          <p:cNvGraphicFramePr>
            <a:graphicFrameLocks noChangeAspect="1"/>
          </p:cNvGraphicFramePr>
          <p:nvPr/>
        </p:nvGraphicFramePr>
        <p:xfrm>
          <a:off x="755650" y="2349500"/>
          <a:ext cx="1584325" cy="552450"/>
        </p:xfrm>
        <a:graphic>
          <a:graphicData uri="http://schemas.openxmlformats.org/presentationml/2006/ole">
            <p:oleObj spid="_x0000_s18434" name="Ecuación" r:id="rId9" imgW="1231366" imgH="431613" progId="Equation.3">
              <p:embed/>
            </p:oleObj>
          </a:graphicData>
        </a:graphic>
      </p:graphicFrame>
      <p:graphicFrame>
        <p:nvGraphicFramePr>
          <p:cNvPr id="18435" name="Object 18"/>
          <p:cNvGraphicFramePr>
            <a:graphicFrameLocks noChangeAspect="1"/>
          </p:cNvGraphicFramePr>
          <p:nvPr/>
        </p:nvGraphicFramePr>
        <p:xfrm>
          <a:off x="755650" y="4064000"/>
          <a:ext cx="2087563" cy="328613"/>
        </p:xfrm>
        <a:graphic>
          <a:graphicData uri="http://schemas.openxmlformats.org/presentationml/2006/ole">
            <p:oleObj spid="_x0000_s18435" name="Ecuación" r:id="rId10" imgW="1739900" imgH="228600" progId="Equation.3">
              <p:embed/>
            </p:oleObj>
          </a:graphicData>
        </a:graphic>
      </p:graphicFrame>
      <p:sp>
        <p:nvSpPr>
          <p:cNvPr id="18442" name="18441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pic>
        <p:nvPicPr>
          <p:cNvPr id="18443" name="18442 Rectángulo">
            <a:hlinkClick r:id="rId11" action="ppaction://hlinksldjump"/>
          </p:cNvPr>
          <p:cNvPicPr>
            <a:picLocks noChangeArrowheads="1"/>
          </p:cNvPicPr>
          <p:nvPr/>
        </p:nvPicPr>
        <p:blipFill>
          <a:blip r:embed="rId12"/>
          <a:srcRect/>
          <a:stretch>
            <a:fillRect/>
          </a:stretch>
        </p:blipFill>
        <p:spPr bwMode="auto">
          <a:xfrm>
            <a:off x="8316913" y="5516563"/>
            <a:ext cx="431800" cy="431800"/>
          </a:xfrm>
          <a:prstGeom prst="rect">
            <a:avLst/>
          </a:prstGeom>
          <a:noFill/>
          <a:ln w="9525">
            <a:noFill/>
            <a:miter lim="800000"/>
            <a:headEnd/>
            <a:tailEnd/>
          </a:ln>
        </p:spPr>
      </p:pic>
      <p:sp>
        <p:nvSpPr>
          <p:cNvPr id="18444" name="18443 CuadroTexto"/>
          <p:cNvSpPr txBox="1">
            <a:spLocks noChangeArrowheads="1"/>
          </p:cNvSpPr>
          <p:nvPr/>
        </p:nvSpPr>
        <p:spPr bwMode="auto">
          <a:xfrm>
            <a:off x="4643438" y="2420938"/>
            <a:ext cx="3024187" cy="1900237"/>
          </a:xfrm>
          <a:prstGeom prst="rect">
            <a:avLst/>
          </a:prstGeom>
          <a:noFill/>
          <a:ln w="9525">
            <a:noFill/>
            <a:miter lim="800000"/>
            <a:headEnd/>
            <a:tailEnd/>
          </a:ln>
        </p:spPr>
        <p:txBody>
          <a:bodyPr>
            <a:spAutoFit/>
          </a:bodyPr>
          <a:lstStyle/>
          <a:p>
            <a:pPr algn="l">
              <a:spcBef>
                <a:spcPct val="50000"/>
              </a:spcBef>
            </a:pPr>
            <a:r>
              <a:rPr lang="es-EC" sz="1400"/>
              <a:t>Donde:</a:t>
            </a:r>
          </a:p>
          <a:p>
            <a:pPr algn="l">
              <a:spcBef>
                <a:spcPct val="50000"/>
              </a:spcBef>
            </a:pPr>
            <a:r>
              <a:rPr lang="es-EC" sz="1400"/>
              <a:t>Q: Caudal (m3</a:t>
            </a:r>
            <a:r>
              <a:rPr lang="es-EC" sz="1400">
                <a:sym typeface="Wingdings" pitchFamily="2" charset="2"/>
              </a:rPr>
              <a:t>/s)</a:t>
            </a:r>
          </a:p>
          <a:p>
            <a:pPr algn="l">
              <a:spcBef>
                <a:spcPct val="50000"/>
              </a:spcBef>
            </a:pPr>
            <a:r>
              <a:rPr lang="es-EC" sz="1400">
                <a:sym typeface="Wingdings" pitchFamily="2" charset="2"/>
              </a:rPr>
              <a:t>A: Área mojada (m2)</a:t>
            </a:r>
          </a:p>
          <a:p>
            <a:pPr algn="l">
              <a:spcBef>
                <a:spcPct val="50000"/>
              </a:spcBef>
            </a:pPr>
            <a:r>
              <a:rPr lang="es-EC" sz="1400">
                <a:sym typeface="Wingdings" pitchFamily="2" charset="2"/>
              </a:rPr>
              <a:t>n: Coeficiente de rugosidad material</a:t>
            </a:r>
          </a:p>
          <a:p>
            <a:pPr algn="l">
              <a:spcBef>
                <a:spcPct val="50000"/>
              </a:spcBef>
            </a:pPr>
            <a:r>
              <a:rPr lang="es-EC" sz="1400">
                <a:sym typeface="Wingdings" pitchFamily="2" charset="2"/>
              </a:rPr>
              <a:t>R: Radio hidráulico = A/P  (m)</a:t>
            </a:r>
          </a:p>
          <a:p>
            <a:pPr algn="l">
              <a:spcBef>
                <a:spcPct val="50000"/>
              </a:spcBef>
            </a:pPr>
            <a:r>
              <a:rPr lang="es-EC" sz="1400">
                <a:sym typeface="Wingdings" pitchFamily="2" charset="2"/>
              </a:rPr>
              <a:t>S: Pendiente del canal</a:t>
            </a:r>
            <a:endParaRPr lang="es-ES" sz="140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2" name="19461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9463" name="Group 3"/>
          <p:cNvGrpSpPr>
            <a:grpSpLocks/>
          </p:cNvGrpSpPr>
          <p:nvPr/>
        </p:nvGrpSpPr>
        <p:grpSpPr bwMode="auto">
          <a:xfrm>
            <a:off x="2484438" y="5516563"/>
            <a:ext cx="4537075" cy="1008062"/>
            <a:chOff x="1474" y="2840"/>
            <a:chExt cx="2858" cy="663"/>
          </a:xfrm>
        </p:grpSpPr>
        <p:pic>
          <p:nvPicPr>
            <p:cNvPr id="19479" name="19478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9480" name="19479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9481" name="19480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9464" name="19463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9465" name="19464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9466" name="19465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9467" name="19466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9468" name="19467 Rectángulo"/>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9469" name="19468 Rectángulo"/>
          <p:cNvSpPr>
            <a:spLocks noChangeArrowheads="1"/>
          </p:cNvSpPr>
          <p:nvPr/>
        </p:nvSpPr>
        <p:spPr bwMode="auto">
          <a:xfrm>
            <a:off x="755650" y="1358900"/>
            <a:ext cx="4608513" cy="669925"/>
          </a:xfrm>
          <a:prstGeom prst="rect">
            <a:avLst/>
          </a:prstGeom>
          <a:noFill/>
          <a:ln w="9525">
            <a:noFill/>
            <a:miter lim="800000"/>
            <a:headEnd/>
            <a:tailEnd/>
          </a:ln>
        </p:spPr>
        <p:txBody>
          <a:bodyPr anchor="ctr">
            <a:spAutoFit/>
          </a:bodyPr>
          <a:lstStyle/>
          <a:p>
            <a:pPr indent="449263" algn="l"/>
            <a:r>
              <a:rPr lang="es-ES" sz="1400" b="1">
                <a:solidFill>
                  <a:srgbClr val="FF9900"/>
                </a:solidFill>
              </a:rPr>
              <a:t>Diseño de cuneta</a:t>
            </a:r>
            <a:r>
              <a:rPr lang="es-ES" sz="1400">
                <a:solidFill>
                  <a:srgbClr val="FF9900"/>
                </a:solidFill>
              </a:rPr>
              <a:t>:  </a:t>
            </a:r>
            <a:r>
              <a:rPr lang="es-ES" sz="1200" b="1">
                <a:solidFill>
                  <a:srgbClr val="FF9900"/>
                </a:solidFill>
              </a:rPr>
              <a:t>Método Racional</a:t>
            </a:r>
          </a:p>
          <a:p>
            <a:pPr indent="449263" algn="l"/>
            <a:endParaRPr lang="es-ES" sz="1200" b="1"/>
          </a:p>
          <a:p>
            <a:pPr indent="449263" algn="l"/>
            <a:r>
              <a:rPr lang="es-ES" sz="1200"/>
              <a:t>La ecuación del caudal de diseño es:</a:t>
            </a:r>
          </a:p>
        </p:txBody>
      </p:sp>
      <p:sp>
        <p:nvSpPr>
          <p:cNvPr id="19470" name="19469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9457" name="Object 17"/>
          <p:cNvGraphicFramePr>
            <a:graphicFrameLocks noChangeAspect="1"/>
          </p:cNvGraphicFramePr>
          <p:nvPr/>
        </p:nvGraphicFramePr>
        <p:xfrm>
          <a:off x="4932363" y="1916113"/>
          <a:ext cx="1081087" cy="487362"/>
        </p:xfrm>
        <a:graphic>
          <a:graphicData uri="http://schemas.openxmlformats.org/presentationml/2006/ole">
            <p:oleObj spid="_x0000_s19457" name="Ecuación" r:id="rId8" imgW="863225" imgH="393529" progId="Equation.3">
              <p:embed/>
            </p:oleObj>
          </a:graphicData>
        </a:graphic>
      </p:graphicFrame>
      <p:sp>
        <p:nvSpPr>
          <p:cNvPr id="19471" name="19470 Rectángulo"/>
          <p:cNvSpPr>
            <a:spLocks noChangeArrowheads="1"/>
          </p:cNvSpPr>
          <p:nvPr/>
        </p:nvSpPr>
        <p:spPr bwMode="auto">
          <a:xfrm>
            <a:off x="6372225" y="2060575"/>
            <a:ext cx="1038225" cy="274638"/>
          </a:xfrm>
          <a:prstGeom prst="rect">
            <a:avLst/>
          </a:prstGeom>
          <a:noFill/>
          <a:ln w="9525">
            <a:noFill/>
            <a:miter lim="800000"/>
            <a:headEnd/>
            <a:tailEnd/>
          </a:ln>
        </p:spPr>
        <p:txBody>
          <a:bodyPr wrap="none" anchor="ctr">
            <a:spAutoFit/>
          </a:bodyPr>
          <a:lstStyle/>
          <a:p>
            <a:r>
              <a:rPr lang="es-ES" sz="1200"/>
              <a:t>en (m3/seg.)</a:t>
            </a:r>
          </a:p>
        </p:txBody>
      </p:sp>
      <p:graphicFrame>
        <p:nvGraphicFramePr>
          <p:cNvPr id="19458" name="Object 20"/>
          <p:cNvGraphicFramePr>
            <a:graphicFrameLocks noChangeAspect="1"/>
          </p:cNvGraphicFramePr>
          <p:nvPr/>
        </p:nvGraphicFramePr>
        <p:xfrm>
          <a:off x="-2281238" y="2490788"/>
          <a:ext cx="276225" cy="180975"/>
        </p:xfrm>
        <a:graphic>
          <a:graphicData uri="http://schemas.openxmlformats.org/presentationml/2006/ole">
            <p:oleObj spid="_x0000_s19458" name="Ecuación" r:id="rId9" imgW="279158" imgH="177646" progId="Equation.3">
              <p:embed/>
            </p:oleObj>
          </a:graphicData>
        </a:graphic>
      </p:graphicFrame>
      <p:graphicFrame>
        <p:nvGraphicFramePr>
          <p:cNvPr id="19459" name="Object 21"/>
          <p:cNvGraphicFramePr>
            <a:graphicFrameLocks noChangeAspect="1"/>
          </p:cNvGraphicFramePr>
          <p:nvPr/>
        </p:nvGraphicFramePr>
        <p:xfrm>
          <a:off x="-2281238" y="3221038"/>
          <a:ext cx="238125" cy="161925"/>
        </p:xfrm>
        <a:graphic>
          <a:graphicData uri="http://schemas.openxmlformats.org/presentationml/2006/ole">
            <p:oleObj spid="_x0000_s19459" name="Ecuación" r:id="rId10" imgW="241091" imgH="164957" progId="Equation.3">
              <p:embed/>
            </p:oleObj>
          </a:graphicData>
        </a:graphic>
      </p:graphicFrame>
      <p:graphicFrame>
        <p:nvGraphicFramePr>
          <p:cNvPr id="19460" name="Object 22"/>
          <p:cNvGraphicFramePr>
            <a:graphicFrameLocks noChangeAspect="1"/>
          </p:cNvGraphicFramePr>
          <p:nvPr/>
        </p:nvGraphicFramePr>
        <p:xfrm>
          <a:off x="-2281238" y="3932238"/>
          <a:ext cx="276225" cy="161925"/>
        </p:xfrm>
        <a:graphic>
          <a:graphicData uri="http://schemas.openxmlformats.org/presentationml/2006/ole">
            <p:oleObj spid="_x0000_s19460" name="Ecuación" r:id="rId11" imgW="279279" imgH="165028" progId="Equation.3">
              <p:embed/>
            </p:oleObj>
          </a:graphicData>
        </a:graphic>
      </p:graphicFrame>
      <p:graphicFrame>
        <p:nvGraphicFramePr>
          <p:cNvPr id="19461" name="Object 24"/>
          <p:cNvGraphicFramePr>
            <a:graphicFrameLocks noChangeAspect="1"/>
          </p:cNvGraphicFramePr>
          <p:nvPr/>
        </p:nvGraphicFramePr>
        <p:xfrm>
          <a:off x="-2281238" y="3201988"/>
          <a:ext cx="276225" cy="180975"/>
        </p:xfrm>
        <a:graphic>
          <a:graphicData uri="http://schemas.openxmlformats.org/presentationml/2006/ole">
            <p:oleObj spid="_x0000_s19461" name="Ecuación" r:id="rId12" imgW="279158" imgH="177646" progId="Equation.3">
              <p:embed/>
            </p:oleObj>
          </a:graphicData>
        </a:graphic>
      </p:graphicFrame>
      <p:sp>
        <p:nvSpPr>
          <p:cNvPr id="19472" name="19471 Rectángulo"/>
          <p:cNvSpPr>
            <a:spLocks noChangeArrowheads="1"/>
          </p:cNvSpPr>
          <p:nvPr/>
        </p:nvSpPr>
        <p:spPr bwMode="auto">
          <a:xfrm>
            <a:off x="611188" y="3284538"/>
            <a:ext cx="7273925" cy="457200"/>
          </a:xfrm>
          <a:prstGeom prst="rect">
            <a:avLst/>
          </a:prstGeom>
          <a:noFill/>
          <a:ln w="9525">
            <a:noFill/>
            <a:miter lim="800000"/>
            <a:headEnd/>
            <a:tailEnd/>
          </a:ln>
        </p:spPr>
        <p:txBody>
          <a:bodyPr anchor="ctr">
            <a:spAutoFit/>
          </a:bodyPr>
          <a:lstStyle/>
          <a:p>
            <a:pPr algn="just"/>
            <a:r>
              <a:rPr lang="es-ES" sz="1200">
                <a:ea typeface="Times New Roman" pitchFamily="18" charset="0"/>
                <a:cs typeface="Arial" charset="0"/>
              </a:rPr>
              <a:t>C = es el coeficiente de escurrimiento que expresa la relación entre la cantidad de agua que escurre por </a:t>
            </a:r>
          </a:p>
          <a:p>
            <a:pPr algn="just"/>
            <a:r>
              <a:rPr lang="es-ES" sz="1200">
                <a:ea typeface="Times New Roman" pitchFamily="18" charset="0"/>
                <a:cs typeface="Arial" charset="0"/>
              </a:rPr>
              <a:t>el terreno y la que cae sobre el, es decir el porcentaje de impermeabilidad del área. </a:t>
            </a:r>
            <a:endParaRPr lang="es-ES" sz="1800">
              <a:ea typeface="Times New Roman" pitchFamily="18" charset="0"/>
              <a:cs typeface="Arial" charset="0"/>
            </a:endParaRPr>
          </a:p>
        </p:txBody>
      </p:sp>
      <p:sp>
        <p:nvSpPr>
          <p:cNvPr id="19473" name="19472 Rectángulo"/>
          <p:cNvSpPr>
            <a:spLocks noChangeArrowheads="1"/>
          </p:cNvSpPr>
          <p:nvPr/>
        </p:nvSpPr>
        <p:spPr bwMode="auto">
          <a:xfrm>
            <a:off x="-1146175" y="32115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9474" name="19473 Rectángulo"/>
          <p:cNvSpPr>
            <a:spLocks noChangeArrowheads="1"/>
          </p:cNvSpPr>
          <p:nvPr/>
        </p:nvSpPr>
        <p:spPr bwMode="auto">
          <a:xfrm>
            <a:off x="611188" y="4005263"/>
            <a:ext cx="7129462" cy="457200"/>
          </a:xfrm>
          <a:prstGeom prst="rect">
            <a:avLst/>
          </a:prstGeom>
          <a:noFill/>
          <a:ln w="9525">
            <a:noFill/>
            <a:miter lim="800000"/>
            <a:headEnd/>
            <a:tailEnd/>
          </a:ln>
        </p:spPr>
        <p:txBody>
          <a:bodyPr anchor="ctr">
            <a:spAutoFit/>
          </a:bodyPr>
          <a:lstStyle/>
          <a:p>
            <a:pPr algn="just"/>
            <a:r>
              <a:rPr lang="es-ES" sz="1200">
                <a:ea typeface="Times New Roman" pitchFamily="18" charset="0"/>
                <a:cs typeface="Arial" charset="0"/>
              </a:rPr>
              <a:t>I = intensidad máxima de precipitación fluvial que puede caer sobre toda la cuenca durante el </a:t>
            </a:r>
          </a:p>
          <a:p>
            <a:pPr algn="just"/>
            <a:r>
              <a:rPr lang="es-ES" sz="1200">
                <a:ea typeface="Times New Roman" pitchFamily="18" charset="0"/>
                <a:cs typeface="Arial" charset="0"/>
              </a:rPr>
              <a:t>tiempo de concentración, expresada en milímetros por hora </a:t>
            </a:r>
          </a:p>
        </p:txBody>
      </p:sp>
      <p:sp>
        <p:nvSpPr>
          <p:cNvPr id="19475" name="19474 Rectángulo"/>
          <p:cNvSpPr>
            <a:spLocks noChangeArrowheads="1"/>
          </p:cNvSpPr>
          <p:nvPr/>
        </p:nvSpPr>
        <p:spPr bwMode="auto">
          <a:xfrm>
            <a:off x="611188" y="4652963"/>
            <a:ext cx="8064500" cy="731837"/>
          </a:xfrm>
          <a:prstGeom prst="rect">
            <a:avLst/>
          </a:prstGeom>
          <a:noFill/>
          <a:ln w="9525">
            <a:noFill/>
            <a:miter lim="800000"/>
            <a:headEnd/>
            <a:tailEnd/>
          </a:ln>
        </p:spPr>
        <p:txBody>
          <a:bodyPr anchor="ctr">
            <a:spAutoFit/>
          </a:bodyPr>
          <a:lstStyle/>
          <a:p>
            <a:pPr algn="l"/>
            <a:r>
              <a:rPr lang="es-ES" sz="1200">
                <a:ea typeface="Times New Roman" pitchFamily="18" charset="0"/>
                <a:cs typeface="Arial" charset="0"/>
              </a:rPr>
              <a:t>A = es el área de la cuenca aguas arriba del sitio en el que estará ubicada la estructura de drenaje propuesta, expresada en hectárea</a:t>
            </a:r>
            <a:endParaRPr lang="es-ES" sz="1100">
              <a:ea typeface="Times New Roman" pitchFamily="18" charset="0"/>
              <a:cs typeface="Arial" charset="0"/>
            </a:endParaRPr>
          </a:p>
          <a:p>
            <a:pPr algn="l" eaLnBrk="0" hangingPunct="0"/>
            <a:endParaRPr lang="es-ES" sz="1800">
              <a:ea typeface="Times New Roman" pitchFamily="18" charset="0"/>
              <a:cs typeface="Arial" charset="0"/>
            </a:endParaRPr>
          </a:p>
        </p:txBody>
      </p:sp>
      <p:sp>
        <p:nvSpPr>
          <p:cNvPr id="19476" name="19475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sp>
        <p:nvSpPr>
          <p:cNvPr id="19477" name="19476 CuadroTexto"/>
          <p:cNvSpPr txBox="1">
            <a:spLocks noChangeArrowheads="1"/>
          </p:cNvSpPr>
          <p:nvPr/>
        </p:nvSpPr>
        <p:spPr bwMode="auto">
          <a:xfrm>
            <a:off x="611188" y="2781300"/>
            <a:ext cx="792162" cy="274638"/>
          </a:xfrm>
          <a:prstGeom prst="rect">
            <a:avLst/>
          </a:prstGeom>
          <a:noFill/>
          <a:ln w="9525">
            <a:noFill/>
            <a:miter lim="800000"/>
            <a:headEnd/>
            <a:tailEnd/>
          </a:ln>
        </p:spPr>
        <p:txBody>
          <a:bodyPr>
            <a:spAutoFit/>
          </a:bodyPr>
          <a:lstStyle/>
          <a:p>
            <a:pPr algn="l"/>
            <a:r>
              <a:rPr lang="es-EC" sz="1200" b="1"/>
              <a:t>Donde:</a:t>
            </a:r>
            <a:endParaRPr lang="es-ES" sz="1200" b="1"/>
          </a:p>
        </p:txBody>
      </p:sp>
      <p:pic>
        <p:nvPicPr>
          <p:cNvPr id="19478" name="19477 Rectángulo">
            <a:hlinkClick r:id="rId13" action="ppaction://hlinksldjump"/>
          </p:cNvPr>
          <p:cNvPicPr>
            <a:picLocks noChangeArrowheads="1"/>
          </p:cNvPicPr>
          <p:nvPr/>
        </p:nvPicPr>
        <p:blipFill>
          <a:blip r:embed="rId14"/>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2048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0485" name="Group 3"/>
          <p:cNvGrpSpPr>
            <a:grpSpLocks/>
          </p:cNvGrpSpPr>
          <p:nvPr/>
        </p:nvGrpSpPr>
        <p:grpSpPr bwMode="auto">
          <a:xfrm>
            <a:off x="2484438" y="5516563"/>
            <a:ext cx="4537075" cy="1008062"/>
            <a:chOff x="1474" y="2840"/>
            <a:chExt cx="2858" cy="663"/>
          </a:xfrm>
        </p:grpSpPr>
        <p:pic>
          <p:nvPicPr>
            <p:cNvPr id="20501" name="20500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0502" name="20501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0503" name="20502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0486" name="20485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0487" name="20486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0488" name="20487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20489" name="20488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0490" name="20489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0491" name="20490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0492" name="20491 Rectángulo"/>
          <p:cNvSpPr>
            <a:spLocks noChangeArrowheads="1"/>
          </p:cNvSpPr>
          <p:nvPr/>
        </p:nvSpPr>
        <p:spPr bwMode="auto">
          <a:xfrm>
            <a:off x="-2281238" y="2490788"/>
            <a:ext cx="9144001" cy="0"/>
          </a:xfrm>
          <a:prstGeom prst="rect">
            <a:avLst/>
          </a:prstGeom>
          <a:noFill/>
          <a:ln w="9525">
            <a:noFill/>
            <a:miter lim="800000"/>
            <a:headEnd/>
            <a:tailEnd/>
          </a:ln>
        </p:spPr>
        <p:txBody>
          <a:bodyPr wrap="none" anchor="ctr">
            <a:spAutoFit/>
          </a:bodyPr>
          <a:lstStyle/>
          <a:p>
            <a:pPr algn="l"/>
            <a:endParaRPr lang="es-ES" sz="1800"/>
          </a:p>
        </p:txBody>
      </p:sp>
      <p:pic>
        <p:nvPicPr>
          <p:cNvPr id="20493" name="20492 Rectángulo"/>
          <p:cNvPicPr>
            <a:picLocks noChangeAspect="1" noChangeArrowheads="1"/>
          </p:cNvPicPr>
          <p:nvPr/>
        </p:nvPicPr>
        <p:blipFill>
          <a:blip r:embed="rId8"/>
          <a:srcRect/>
          <a:stretch>
            <a:fillRect/>
          </a:stretch>
        </p:blipFill>
        <p:spPr bwMode="auto">
          <a:xfrm>
            <a:off x="4716463" y="765175"/>
            <a:ext cx="3887787" cy="4392613"/>
          </a:xfrm>
          <a:prstGeom prst="rect">
            <a:avLst/>
          </a:prstGeom>
          <a:noFill/>
          <a:ln w="9525">
            <a:noFill/>
            <a:miter lim="800000"/>
            <a:headEnd/>
            <a:tailEnd/>
          </a:ln>
        </p:spPr>
      </p:pic>
      <p:sp>
        <p:nvSpPr>
          <p:cNvPr id="20494" name="20493 Rectángulo"/>
          <p:cNvSpPr>
            <a:spLocks noChangeArrowheads="1"/>
          </p:cNvSpPr>
          <p:nvPr/>
        </p:nvSpPr>
        <p:spPr bwMode="auto">
          <a:xfrm>
            <a:off x="4500563" y="5145088"/>
            <a:ext cx="4178300" cy="244475"/>
          </a:xfrm>
          <a:prstGeom prst="rect">
            <a:avLst/>
          </a:prstGeom>
          <a:noFill/>
          <a:ln w="9525">
            <a:noFill/>
            <a:miter lim="800000"/>
            <a:headEnd/>
            <a:tailEnd/>
          </a:ln>
        </p:spPr>
        <p:txBody>
          <a:bodyPr anchor="ctr">
            <a:spAutoFit/>
          </a:bodyPr>
          <a:lstStyle/>
          <a:p>
            <a:r>
              <a:rPr lang="es-ES" sz="1000" b="1">
                <a:solidFill>
                  <a:srgbClr val="FFFF00"/>
                </a:solidFill>
              </a:rPr>
              <a:t>Registro Histórico Pluviosidad Máxima en Guayaquil</a:t>
            </a:r>
            <a:r>
              <a:rPr lang="es-ES" sz="1000">
                <a:solidFill>
                  <a:srgbClr val="FFFF00"/>
                </a:solidFill>
              </a:rPr>
              <a:t> </a:t>
            </a:r>
            <a:r>
              <a:rPr lang="es-ES" sz="1000" b="1">
                <a:solidFill>
                  <a:srgbClr val="FFFF00"/>
                </a:solidFill>
              </a:rPr>
              <a:t>(mm)</a:t>
            </a:r>
          </a:p>
        </p:txBody>
      </p:sp>
      <p:graphicFrame>
        <p:nvGraphicFramePr>
          <p:cNvPr id="20481" name="Object 18"/>
          <p:cNvGraphicFramePr>
            <a:graphicFrameLocks noChangeAspect="1"/>
          </p:cNvGraphicFramePr>
          <p:nvPr/>
        </p:nvGraphicFramePr>
        <p:xfrm>
          <a:off x="755650" y="2060575"/>
          <a:ext cx="2376488" cy="458788"/>
        </p:xfrm>
        <a:graphic>
          <a:graphicData uri="http://schemas.openxmlformats.org/presentationml/2006/ole">
            <p:oleObj spid="_x0000_s20481" name="Ecuación" r:id="rId9" imgW="2171520" imgH="419040" progId="Equation.3">
              <p:embed/>
            </p:oleObj>
          </a:graphicData>
        </a:graphic>
      </p:graphicFrame>
      <p:sp>
        <p:nvSpPr>
          <p:cNvPr id="20495" name="20494 Rectángulo"/>
          <p:cNvSpPr>
            <a:spLocks noChangeArrowheads="1"/>
          </p:cNvSpPr>
          <p:nvPr/>
        </p:nvSpPr>
        <p:spPr bwMode="auto">
          <a:xfrm>
            <a:off x="684213" y="1155700"/>
            <a:ext cx="1323975" cy="304800"/>
          </a:xfrm>
          <a:prstGeom prst="rect">
            <a:avLst/>
          </a:prstGeom>
          <a:noFill/>
          <a:ln w="9525">
            <a:noFill/>
            <a:miter lim="800000"/>
            <a:headEnd/>
            <a:tailEnd/>
          </a:ln>
        </p:spPr>
        <p:txBody>
          <a:bodyPr wrap="none" anchor="ctr">
            <a:spAutoFit/>
          </a:bodyPr>
          <a:lstStyle/>
          <a:p>
            <a:pPr algn="just">
              <a:buFont typeface="Symbol" pitchFamily="18" charset="2"/>
              <a:buNone/>
              <a:tabLst>
                <a:tab pos="1371600" algn="l"/>
              </a:tabLst>
            </a:pPr>
            <a:r>
              <a:rPr lang="es-ES" sz="1400" b="1">
                <a:solidFill>
                  <a:srgbClr val="FF9900"/>
                </a:solidFill>
              </a:rPr>
              <a:t>Intensidades:</a:t>
            </a:r>
          </a:p>
        </p:txBody>
      </p:sp>
      <p:sp>
        <p:nvSpPr>
          <p:cNvPr id="20496" name="20495 Rectángulo"/>
          <p:cNvSpPr>
            <a:spLocks noChangeArrowheads="1"/>
          </p:cNvSpPr>
          <p:nvPr/>
        </p:nvSpPr>
        <p:spPr bwMode="auto">
          <a:xfrm>
            <a:off x="539750" y="2833688"/>
            <a:ext cx="4103688" cy="822325"/>
          </a:xfrm>
          <a:prstGeom prst="rect">
            <a:avLst/>
          </a:prstGeom>
          <a:noFill/>
          <a:ln w="9525">
            <a:noFill/>
            <a:miter lim="800000"/>
            <a:headEnd/>
            <a:tailEnd/>
          </a:ln>
        </p:spPr>
        <p:txBody>
          <a:bodyPr anchor="ctr">
            <a:spAutoFit/>
          </a:bodyPr>
          <a:lstStyle/>
          <a:p>
            <a:pPr algn="l"/>
            <a:r>
              <a:rPr lang="es-ES" sz="1200"/>
              <a:t>De la tabla mostrada se tiene que la máxima precipitación </a:t>
            </a:r>
          </a:p>
          <a:p>
            <a:pPr algn="l"/>
            <a:r>
              <a:rPr lang="es-ES" sz="1200"/>
              <a:t>es 1975 mm, la misma que fue registrada en el mes de </a:t>
            </a:r>
          </a:p>
          <a:p>
            <a:pPr algn="l"/>
            <a:r>
              <a:rPr lang="es-ES" sz="1200"/>
              <a:t>mayo del año 1998, en un periodo máximo de 24 horas, </a:t>
            </a:r>
          </a:p>
          <a:p>
            <a:pPr algn="l"/>
            <a:r>
              <a:rPr lang="es-ES" sz="1200"/>
              <a:t>por lo tanto: </a:t>
            </a:r>
          </a:p>
        </p:txBody>
      </p:sp>
      <p:graphicFrame>
        <p:nvGraphicFramePr>
          <p:cNvPr id="20482" name="Object 22"/>
          <p:cNvGraphicFramePr>
            <a:graphicFrameLocks noChangeAspect="1"/>
          </p:cNvGraphicFramePr>
          <p:nvPr/>
        </p:nvGraphicFramePr>
        <p:xfrm>
          <a:off x="755650" y="3933825"/>
          <a:ext cx="935038" cy="495300"/>
        </p:xfrm>
        <a:graphic>
          <a:graphicData uri="http://schemas.openxmlformats.org/presentationml/2006/ole">
            <p:oleObj spid="_x0000_s20482" name="Ecuación" r:id="rId10" imgW="812447" imgH="431613" progId="Equation.3">
              <p:embed/>
            </p:oleObj>
          </a:graphicData>
        </a:graphic>
      </p:graphicFrame>
      <p:sp>
        <p:nvSpPr>
          <p:cNvPr id="20497" name="20496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0483" name="Object 24"/>
          <p:cNvGraphicFramePr>
            <a:graphicFrameLocks noChangeAspect="1"/>
          </p:cNvGraphicFramePr>
          <p:nvPr/>
        </p:nvGraphicFramePr>
        <p:xfrm>
          <a:off x="755650" y="4840288"/>
          <a:ext cx="1439863" cy="288925"/>
        </p:xfrm>
        <a:graphic>
          <a:graphicData uri="http://schemas.openxmlformats.org/presentationml/2006/ole">
            <p:oleObj spid="_x0000_s20483" name="Ecuación" r:id="rId11" imgW="1002865" imgH="203112" progId="Equation.3">
              <p:embed/>
            </p:oleObj>
          </a:graphicData>
        </a:graphic>
      </p:graphicFrame>
      <p:sp>
        <p:nvSpPr>
          <p:cNvPr id="20498" name="20497 Rectángulo"/>
          <p:cNvSpPr>
            <a:spLocks noChangeArrowheads="1"/>
          </p:cNvSpPr>
          <p:nvPr/>
        </p:nvSpPr>
        <p:spPr bwMode="auto">
          <a:xfrm>
            <a:off x="0" y="3743325"/>
            <a:ext cx="9144000" cy="0"/>
          </a:xfrm>
          <a:prstGeom prst="rect">
            <a:avLst/>
          </a:prstGeom>
          <a:noFill/>
          <a:ln w="9525">
            <a:noFill/>
            <a:miter lim="800000"/>
            <a:headEnd/>
            <a:tailEnd/>
          </a:ln>
        </p:spPr>
        <p:txBody>
          <a:bodyPr wrap="none" anchor="ctr">
            <a:spAutoFit/>
          </a:bodyPr>
          <a:lstStyle/>
          <a:p>
            <a:pPr algn="l"/>
            <a:endParaRPr lang="es-ES" sz="1800"/>
          </a:p>
        </p:txBody>
      </p:sp>
      <p:sp>
        <p:nvSpPr>
          <p:cNvPr id="20499" name="20498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pic>
        <p:nvPicPr>
          <p:cNvPr id="20500" name="20499 Rectángulo">
            <a:hlinkClick r:id="rId12" action="ppaction://hlinksldjump"/>
          </p:cNvPr>
          <p:cNvPicPr>
            <a:picLocks noChangeArrowheads="1"/>
          </p:cNvPicPr>
          <p:nvPr/>
        </p:nvPicPr>
        <p:blipFill>
          <a:blip r:embed="rId13"/>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3" name="21512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1514" name="Group 3"/>
          <p:cNvGrpSpPr>
            <a:grpSpLocks/>
          </p:cNvGrpSpPr>
          <p:nvPr/>
        </p:nvGrpSpPr>
        <p:grpSpPr bwMode="auto">
          <a:xfrm>
            <a:off x="2484438" y="5516563"/>
            <a:ext cx="4537075" cy="1008062"/>
            <a:chOff x="1474" y="2840"/>
            <a:chExt cx="2858" cy="663"/>
          </a:xfrm>
        </p:grpSpPr>
        <p:pic>
          <p:nvPicPr>
            <p:cNvPr id="21536" name="21535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1537" name="21536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1538" name="21537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1515" name="21514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16" name="21515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17" name="21516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21518" name="21517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19" name="21518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20" name="21519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21" name="21520 Rectángulo"/>
          <p:cNvSpPr>
            <a:spLocks noChangeArrowheads="1"/>
          </p:cNvSpPr>
          <p:nvPr/>
        </p:nvSpPr>
        <p:spPr bwMode="auto">
          <a:xfrm>
            <a:off x="-2281238" y="2490788"/>
            <a:ext cx="9144001" cy="0"/>
          </a:xfrm>
          <a:prstGeom prst="rect">
            <a:avLst/>
          </a:prstGeom>
          <a:noFill/>
          <a:ln w="9525">
            <a:noFill/>
            <a:miter lim="800000"/>
            <a:headEnd/>
            <a:tailEnd/>
          </a:ln>
        </p:spPr>
        <p:txBody>
          <a:bodyPr wrap="none" anchor="ctr">
            <a:spAutoFit/>
          </a:bodyPr>
          <a:lstStyle/>
          <a:p>
            <a:pPr algn="l"/>
            <a:endParaRPr lang="es-ES" sz="1800"/>
          </a:p>
        </p:txBody>
      </p:sp>
      <p:graphicFrame>
        <p:nvGraphicFramePr>
          <p:cNvPr id="21505" name="Object 16"/>
          <p:cNvGraphicFramePr>
            <a:graphicFrameLocks noChangeAspect="1"/>
          </p:cNvGraphicFramePr>
          <p:nvPr/>
        </p:nvGraphicFramePr>
        <p:xfrm>
          <a:off x="-2281238" y="2490788"/>
          <a:ext cx="276225" cy="180975"/>
        </p:xfrm>
        <a:graphic>
          <a:graphicData uri="http://schemas.openxmlformats.org/presentationml/2006/ole">
            <p:oleObj spid="_x0000_s21505" name="Ecuación" r:id="rId8" imgW="279158" imgH="177646" progId="Equation.3">
              <p:embed/>
            </p:oleObj>
          </a:graphicData>
        </a:graphic>
      </p:graphicFrame>
      <p:graphicFrame>
        <p:nvGraphicFramePr>
          <p:cNvPr id="21506" name="Object 17"/>
          <p:cNvGraphicFramePr>
            <a:graphicFrameLocks noChangeAspect="1"/>
          </p:cNvGraphicFramePr>
          <p:nvPr/>
        </p:nvGraphicFramePr>
        <p:xfrm>
          <a:off x="-2281238" y="3221038"/>
          <a:ext cx="238125" cy="161925"/>
        </p:xfrm>
        <a:graphic>
          <a:graphicData uri="http://schemas.openxmlformats.org/presentationml/2006/ole">
            <p:oleObj spid="_x0000_s21506" name="Ecuación" r:id="rId9" imgW="241091" imgH="164957" progId="Equation.3">
              <p:embed/>
            </p:oleObj>
          </a:graphicData>
        </a:graphic>
      </p:graphicFrame>
      <p:graphicFrame>
        <p:nvGraphicFramePr>
          <p:cNvPr id="21507" name="Object 18"/>
          <p:cNvGraphicFramePr>
            <a:graphicFrameLocks noChangeAspect="1"/>
          </p:cNvGraphicFramePr>
          <p:nvPr/>
        </p:nvGraphicFramePr>
        <p:xfrm>
          <a:off x="-2281238" y="3932238"/>
          <a:ext cx="276225" cy="161925"/>
        </p:xfrm>
        <a:graphic>
          <a:graphicData uri="http://schemas.openxmlformats.org/presentationml/2006/ole">
            <p:oleObj spid="_x0000_s21507" name="Ecuación" r:id="rId10" imgW="279279" imgH="165028" progId="Equation.3">
              <p:embed/>
            </p:oleObj>
          </a:graphicData>
        </a:graphic>
      </p:graphicFrame>
      <p:graphicFrame>
        <p:nvGraphicFramePr>
          <p:cNvPr id="21508" name="Object 19"/>
          <p:cNvGraphicFramePr>
            <a:graphicFrameLocks noChangeAspect="1"/>
          </p:cNvGraphicFramePr>
          <p:nvPr/>
        </p:nvGraphicFramePr>
        <p:xfrm>
          <a:off x="-2281238" y="3201988"/>
          <a:ext cx="276225" cy="180975"/>
        </p:xfrm>
        <a:graphic>
          <a:graphicData uri="http://schemas.openxmlformats.org/presentationml/2006/ole">
            <p:oleObj spid="_x0000_s21508" name="Ecuación" r:id="rId11" imgW="279158" imgH="177646" progId="Equation.3">
              <p:embed/>
            </p:oleObj>
          </a:graphicData>
        </a:graphic>
      </p:graphicFrame>
      <p:sp>
        <p:nvSpPr>
          <p:cNvPr id="21522" name="21521 Rectángulo"/>
          <p:cNvSpPr>
            <a:spLocks noChangeArrowheads="1"/>
          </p:cNvSpPr>
          <p:nvPr/>
        </p:nvSpPr>
        <p:spPr bwMode="auto">
          <a:xfrm>
            <a:off x="539750" y="1298575"/>
            <a:ext cx="3384550" cy="304800"/>
          </a:xfrm>
          <a:prstGeom prst="rect">
            <a:avLst/>
          </a:prstGeom>
          <a:noFill/>
          <a:ln w="9525">
            <a:noFill/>
            <a:miter lim="800000"/>
            <a:headEnd/>
            <a:tailEnd/>
          </a:ln>
        </p:spPr>
        <p:txBody>
          <a:bodyPr anchor="ctr">
            <a:spAutoFit/>
          </a:bodyPr>
          <a:lstStyle/>
          <a:p>
            <a:pPr algn="just">
              <a:buFont typeface="Symbol" pitchFamily="18" charset="2"/>
              <a:buNone/>
              <a:tabLst>
                <a:tab pos="1371600" algn="l"/>
              </a:tabLst>
            </a:pPr>
            <a:r>
              <a:rPr lang="es-ES" sz="1400" b="1">
                <a:solidFill>
                  <a:srgbClr val="FF9900"/>
                </a:solidFill>
              </a:rPr>
              <a:t>Coeficiente de Escorrentía:  “  C  “</a:t>
            </a:r>
          </a:p>
        </p:txBody>
      </p:sp>
      <p:sp>
        <p:nvSpPr>
          <p:cNvPr id="21523" name="21522 Rectángulo"/>
          <p:cNvSpPr>
            <a:spLocks noChangeArrowheads="1"/>
          </p:cNvSpPr>
          <p:nvPr/>
        </p:nvSpPr>
        <p:spPr bwMode="auto">
          <a:xfrm>
            <a:off x="2268538" y="2852738"/>
            <a:ext cx="184150" cy="396875"/>
          </a:xfrm>
          <a:prstGeom prst="rect">
            <a:avLst/>
          </a:prstGeom>
          <a:noFill/>
          <a:ln w="9525">
            <a:noFill/>
            <a:miter lim="800000"/>
            <a:headEnd/>
            <a:tailEnd/>
          </a:ln>
        </p:spPr>
        <p:txBody>
          <a:bodyPr wrap="none" anchor="ctr">
            <a:spAutoFit/>
          </a:bodyPr>
          <a:lstStyle/>
          <a:p>
            <a:endParaRPr lang="es-ES" b="1"/>
          </a:p>
        </p:txBody>
      </p:sp>
      <p:sp>
        <p:nvSpPr>
          <p:cNvPr id="21524" name="21523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1525" name="21524 Rectángulo"/>
          <p:cNvSpPr>
            <a:spLocks noChangeArrowheads="1"/>
          </p:cNvSpPr>
          <p:nvPr/>
        </p:nvSpPr>
        <p:spPr bwMode="auto">
          <a:xfrm>
            <a:off x="0" y="3743325"/>
            <a:ext cx="9144000" cy="0"/>
          </a:xfrm>
          <a:prstGeom prst="rect">
            <a:avLst/>
          </a:prstGeom>
          <a:noFill/>
          <a:ln w="9525">
            <a:noFill/>
            <a:miter lim="800000"/>
            <a:headEnd/>
            <a:tailEnd/>
          </a:ln>
        </p:spPr>
        <p:txBody>
          <a:bodyPr wrap="none" anchor="ctr">
            <a:spAutoFit/>
          </a:bodyPr>
          <a:lstStyle/>
          <a:p>
            <a:pPr algn="l"/>
            <a:endParaRPr lang="es-ES" sz="1800"/>
          </a:p>
        </p:txBody>
      </p:sp>
      <p:pic>
        <p:nvPicPr>
          <p:cNvPr id="21526" name="21525 Rectángulo"/>
          <p:cNvPicPr>
            <a:picLocks noChangeAspect="1" noChangeArrowheads="1"/>
          </p:cNvPicPr>
          <p:nvPr/>
        </p:nvPicPr>
        <p:blipFill>
          <a:blip r:embed="rId12"/>
          <a:srcRect/>
          <a:stretch>
            <a:fillRect/>
          </a:stretch>
        </p:blipFill>
        <p:spPr bwMode="auto">
          <a:xfrm>
            <a:off x="4716463" y="1557338"/>
            <a:ext cx="3744912" cy="3065462"/>
          </a:xfrm>
          <a:prstGeom prst="rect">
            <a:avLst/>
          </a:prstGeom>
          <a:noFill/>
          <a:ln w="9525">
            <a:noFill/>
            <a:miter lim="800000"/>
            <a:headEnd/>
            <a:tailEnd/>
          </a:ln>
        </p:spPr>
      </p:pic>
      <p:sp>
        <p:nvSpPr>
          <p:cNvPr id="21527" name="21526 Rectángulo"/>
          <p:cNvSpPr>
            <a:spLocks noChangeArrowheads="1"/>
          </p:cNvSpPr>
          <p:nvPr/>
        </p:nvSpPr>
        <p:spPr bwMode="auto">
          <a:xfrm>
            <a:off x="3779838" y="4724400"/>
            <a:ext cx="4521200" cy="639763"/>
          </a:xfrm>
          <a:prstGeom prst="rect">
            <a:avLst/>
          </a:prstGeom>
          <a:noFill/>
          <a:ln w="9525">
            <a:noFill/>
            <a:miter lim="800000"/>
            <a:headEnd/>
            <a:tailEnd/>
          </a:ln>
        </p:spPr>
        <p:txBody>
          <a:bodyPr anchor="ctr">
            <a:spAutoFit/>
          </a:bodyPr>
          <a:lstStyle/>
          <a:p>
            <a:pPr indent="449263"/>
            <a:r>
              <a:rPr lang="es-ES" sz="1200" b="1"/>
              <a:t>                      </a:t>
            </a:r>
            <a:r>
              <a:rPr lang="es-ES" sz="1200" b="1">
                <a:solidFill>
                  <a:srgbClr val="FFFF66"/>
                </a:solidFill>
              </a:rPr>
              <a:t>Coeficientes de escorrentía para</a:t>
            </a:r>
            <a:endParaRPr lang="es-ES" sz="1200">
              <a:solidFill>
                <a:srgbClr val="FFFF66"/>
              </a:solidFill>
            </a:endParaRPr>
          </a:p>
          <a:p>
            <a:pPr indent="449263"/>
            <a:r>
              <a:rPr lang="es-ES" sz="1200" b="1">
                <a:solidFill>
                  <a:srgbClr val="FFFF66"/>
                </a:solidFill>
              </a:rPr>
              <a:t>                      diferentes tipos de materiales</a:t>
            </a:r>
            <a:endParaRPr lang="es-ES" sz="1200">
              <a:solidFill>
                <a:srgbClr val="FFFF66"/>
              </a:solidFill>
            </a:endParaRPr>
          </a:p>
          <a:p>
            <a:pPr indent="449263" eaLnBrk="0" hangingPunct="0"/>
            <a:endParaRPr lang="es-ES" sz="1200"/>
          </a:p>
        </p:txBody>
      </p:sp>
      <p:sp>
        <p:nvSpPr>
          <p:cNvPr id="21528" name="21527 Conector recto"/>
          <p:cNvSpPr>
            <a:spLocks noChangeShapeType="1"/>
          </p:cNvSpPr>
          <p:nvPr/>
        </p:nvSpPr>
        <p:spPr bwMode="auto">
          <a:xfrm>
            <a:off x="7667625" y="2060575"/>
            <a:ext cx="287338" cy="0"/>
          </a:xfrm>
          <a:prstGeom prst="line">
            <a:avLst/>
          </a:prstGeom>
          <a:noFill/>
          <a:ln w="9525" algn="ctr">
            <a:solidFill>
              <a:srgbClr val="FF0000"/>
            </a:solidFill>
            <a:round/>
            <a:headEnd type="triangle" w="med" len="med"/>
            <a:tailEnd type="triangle" w="med" len="med"/>
          </a:ln>
        </p:spPr>
        <p:txBody>
          <a:bodyPr/>
          <a:lstStyle/>
          <a:p>
            <a:endParaRPr lang="es-ES"/>
          </a:p>
        </p:txBody>
      </p:sp>
      <p:sp>
        <p:nvSpPr>
          <p:cNvPr id="21529" name="21528 Conector recto"/>
          <p:cNvSpPr>
            <a:spLocks noChangeShapeType="1"/>
          </p:cNvSpPr>
          <p:nvPr/>
        </p:nvSpPr>
        <p:spPr bwMode="auto">
          <a:xfrm>
            <a:off x="4211638" y="2060575"/>
            <a:ext cx="504825" cy="0"/>
          </a:xfrm>
          <a:prstGeom prst="line">
            <a:avLst/>
          </a:prstGeom>
          <a:noFill/>
          <a:ln w="9525" algn="ctr">
            <a:solidFill>
              <a:srgbClr val="FF0000"/>
            </a:solidFill>
            <a:round/>
            <a:headEnd/>
            <a:tailEnd type="triangle" w="med" len="med"/>
          </a:ln>
        </p:spPr>
        <p:txBody>
          <a:bodyPr/>
          <a:lstStyle/>
          <a:p>
            <a:endParaRPr lang="es-ES"/>
          </a:p>
        </p:txBody>
      </p:sp>
      <p:graphicFrame>
        <p:nvGraphicFramePr>
          <p:cNvPr id="21509" name="Object 29"/>
          <p:cNvGraphicFramePr>
            <a:graphicFrameLocks noChangeAspect="1"/>
          </p:cNvGraphicFramePr>
          <p:nvPr/>
        </p:nvGraphicFramePr>
        <p:xfrm>
          <a:off x="611188" y="1989138"/>
          <a:ext cx="2592387" cy="496887"/>
        </p:xfrm>
        <a:graphic>
          <a:graphicData uri="http://schemas.openxmlformats.org/presentationml/2006/ole">
            <p:oleObj spid="_x0000_s21509" name="Ecuación" r:id="rId13" imgW="2235200" imgH="431800" progId="Equation.3">
              <p:embed/>
            </p:oleObj>
          </a:graphicData>
        </a:graphic>
      </p:graphicFrame>
      <p:sp>
        <p:nvSpPr>
          <p:cNvPr id="21530" name="21529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1510" name="Object 31"/>
          <p:cNvGraphicFramePr>
            <a:graphicFrameLocks noChangeAspect="1"/>
          </p:cNvGraphicFramePr>
          <p:nvPr/>
        </p:nvGraphicFramePr>
        <p:xfrm>
          <a:off x="684213" y="2924175"/>
          <a:ext cx="1008062" cy="454025"/>
        </p:xfrm>
        <a:graphic>
          <a:graphicData uri="http://schemas.openxmlformats.org/presentationml/2006/ole">
            <p:oleObj spid="_x0000_s21510" name="Ecuación" r:id="rId14" imgW="863225" imgH="393529" progId="Equation.3">
              <p:embed/>
            </p:oleObj>
          </a:graphicData>
        </a:graphic>
      </p:graphicFrame>
      <p:graphicFrame>
        <p:nvGraphicFramePr>
          <p:cNvPr id="21511" name="Object 33"/>
          <p:cNvGraphicFramePr>
            <a:graphicFrameLocks noChangeAspect="1"/>
          </p:cNvGraphicFramePr>
          <p:nvPr/>
        </p:nvGraphicFramePr>
        <p:xfrm>
          <a:off x="684213" y="3644900"/>
          <a:ext cx="1362075" cy="390525"/>
        </p:xfrm>
        <a:graphic>
          <a:graphicData uri="http://schemas.openxmlformats.org/presentationml/2006/ole">
            <p:oleObj spid="_x0000_s21511" name="Ecuación" r:id="rId15" imgW="1358310" imgH="393529" progId="Equation.3">
              <p:embed/>
            </p:oleObj>
          </a:graphicData>
        </a:graphic>
      </p:graphicFrame>
      <p:sp>
        <p:nvSpPr>
          <p:cNvPr id="21531" name="21530 Rectángulo"/>
          <p:cNvSpPr>
            <a:spLocks noChangeArrowheads="1"/>
          </p:cNvSpPr>
          <p:nvPr/>
        </p:nvSpPr>
        <p:spPr bwMode="auto">
          <a:xfrm>
            <a:off x="0" y="35004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1512" name="Object 35"/>
          <p:cNvGraphicFramePr>
            <a:graphicFrameLocks noChangeAspect="1"/>
          </p:cNvGraphicFramePr>
          <p:nvPr/>
        </p:nvGraphicFramePr>
        <p:xfrm>
          <a:off x="755650" y="4365625"/>
          <a:ext cx="1781175" cy="215900"/>
        </p:xfrm>
        <a:graphic>
          <a:graphicData uri="http://schemas.openxmlformats.org/presentationml/2006/ole">
            <p:oleObj spid="_x0000_s21512" name="Ecuación" r:id="rId16" imgW="1777229" imgH="203112" progId="Equation.3">
              <p:embed/>
            </p:oleObj>
          </a:graphicData>
        </a:graphic>
      </p:graphicFrame>
      <p:sp>
        <p:nvSpPr>
          <p:cNvPr id="21532" name="21531 Rectángulo"/>
          <p:cNvSpPr>
            <a:spLocks noChangeArrowheads="1"/>
          </p:cNvSpPr>
          <p:nvPr/>
        </p:nvSpPr>
        <p:spPr bwMode="auto">
          <a:xfrm>
            <a:off x="2627313" y="4221163"/>
            <a:ext cx="989012" cy="366712"/>
          </a:xfrm>
          <a:prstGeom prst="rect">
            <a:avLst/>
          </a:prstGeom>
          <a:noFill/>
          <a:ln w="9525">
            <a:noFill/>
            <a:miter lim="800000"/>
            <a:headEnd/>
            <a:tailEnd/>
          </a:ln>
        </p:spPr>
        <p:txBody>
          <a:bodyPr wrap="none" anchor="ctr">
            <a:spAutoFit/>
          </a:bodyPr>
          <a:lstStyle/>
          <a:p>
            <a:pPr algn="l"/>
            <a:r>
              <a:rPr lang="es-ES" sz="1200" b="1">
                <a:solidFill>
                  <a:srgbClr val="00FF00"/>
                </a:solidFill>
              </a:rPr>
              <a:t>&lt;  840 Lt/s</a:t>
            </a:r>
            <a:r>
              <a:rPr lang="es-ES" sz="1800"/>
              <a:t> </a:t>
            </a:r>
          </a:p>
        </p:txBody>
      </p:sp>
      <p:sp>
        <p:nvSpPr>
          <p:cNvPr id="21533" name="21532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5.1  Obras de Estructuras de Drenaje</a:t>
            </a:r>
          </a:p>
        </p:txBody>
      </p:sp>
      <p:sp>
        <p:nvSpPr>
          <p:cNvPr id="21534" name="21533 Rectángulo"/>
          <p:cNvSpPr>
            <a:spLocks noChangeArrowheads="1"/>
          </p:cNvSpPr>
          <p:nvPr/>
        </p:nvSpPr>
        <p:spPr bwMode="auto">
          <a:xfrm>
            <a:off x="3563938" y="4221163"/>
            <a:ext cx="620712" cy="366712"/>
          </a:xfrm>
          <a:prstGeom prst="rect">
            <a:avLst/>
          </a:prstGeom>
          <a:noFill/>
          <a:ln w="9525">
            <a:noFill/>
            <a:miter lim="800000"/>
            <a:headEnd/>
            <a:tailEnd/>
          </a:ln>
        </p:spPr>
        <p:txBody>
          <a:bodyPr wrap="none" anchor="ctr">
            <a:spAutoFit/>
          </a:bodyPr>
          <a:lstStyle/>
          <a:p>
            <a:pPr algn="l"/>
            <a:r>
              <a:rPr lang="es-ES" sz="1200" b="1">
                <a:solidFill>
                  <a:srgbClr val="FF66CC"/>
                </a:solidFill>
              </a:rPr>
              <a:t>OK !!</a:t>
            </a:r>
            <a:r>
              <a:rPr lang="es-ES" sz="1800"/>
              <a:t> </a:t>
            </a:r>
          </a:p>
        </p:txBody>
      </p:sp>
      <p:pic>
        <p:nvPicPr>
          <p:cNvPr id="21535" name="21534 Rectángulo">
            <a:hlinkClick r:id="rId17" action="ppaction://hlinksldjump"/>
          </p:cNvPr>
          <p:cNvPicPr>
            <a:picLocks noChangeArrowheads="1"/>
          </p:cNvPicPr>
          <p:nvPr/>
        </p:nvPicPr>
        <p:blipFill>
          <a:blip r:embed="rId18"/>
          <a:srcRect/>
          <a:stretch>
            <a:fillRect/>
          </a:stretch>
        </p:blipFill>
        <p:spPr bwMode="auto">
          <a:xfrm>
            <a:off x="8101013"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143360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43362" name="143361 CuadroTexto"/>
          <p:cNvSpPr txBox="1">
            <a:spLocks noChangeArrowheads="1"/>
          </p:cNvSpPr>
          <p:nvPr/>
        </p:nvSpPr>
        <p:spPr bwMode="auto">
          <a:xfrm>
            <a:off x="1116013" y="2133600"/>
            <a:ext cx="7343775" cy="19256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6.1  </a:t>
            </a:r>
            <a:r>
              <a:rPr lang="es-EC" sz="1600" b="1">
                <a:hlinkClick r:id="rId2" action="ppaction://hlinksldjump"/>
              </a:rPr>
              <a:t>Trazado actual de la red</a:t>
            </a:r>
            <a:endParaRPr lang="es-EC" sz="1600" b="1"/>
          </a:p>
          <a:p>
            <a:pPr algn="l">
              <a:lnSpc>
                <a:spcPct val="150000"/>
              </a:lnSpc>
              <a:spcBef>
                <a:spcPct val="50000"/>
              </a:spcBef>
              <a:buFont typeface="Wingdings" pitchFamily="2" charset="2"/>
              <a:buNone/>
            </a:pPr>
            <a:r>
              <a:rPr lang="es-EC" sz="1600" b="1"/>
              <a:t>6.2  </a:t>
            </a:r>
            <a:r>
              <a:rPr lang="es-EC" sz="1600" b="1">
                <a:hlinkClick r:id="rId3" action="ppaction://hlinksldjump"/>
              </a:rPr>
              <a:t>Estudio Hidráulico preliminar</a:t>
            </a:r>
            <a:endParaRPr lang="es-EC" sz="1600" b="1"/>
          </a:p>
          <a:p>
            <a:pPr algn="l">
              <a:lnSpc>
                <a:spcPct val="150000"/>
              </a:lnSpc>
              <a:spcBef>
                <a:spcPct val="50000"/>
              </a:spcBef>
              <a:buFont typeface="Wingdings" pitchFamily="2" charset="2"/>
              <a:buNone/>
            </a:pPr>
            <a:r>
              <a:rPr lang="es-EC" sz="1600" b="1"/>
              <a:t>6.3  </a:t>
            </a:r>
            <a:r>
              <a:rPr lang="es-EC" sz="1600" b="1">
                <a:hlinkClick r:id="rId4" action="ppaction://hlinksldjump"/>
              </a:rPr>
              <a:t>Problemas que presenta la tubería actualmente</a:t>
            </a:r>
            <a:endParaRPr lang="es-EC" sz="1600" b="1"/>
          </a:p>
          <a:p>
            <a:pPr algn="l">
              <a:lnSpc>
                <a:spcPct val="150000"/>
              </a:lnSpc>
              <a:spcBef>
                <a:spcPct val="50000"/>
              </a:spcBef>
              <a:buFont typeface="Wingdings" pitchFamily="2" charset="2"/>
              <a:buNone/>
            </a:pPr>
            <a:r>
              <a:rPr lang="es-EC" sz="1600" b="1"/>
              <a:t>6.4  </a:t>
            </a:r>
            <a:r>
              <a:rPr lang="es-EC" sz="1600" b="1">
                <a:hlinkClick r:id="rId5" action="ppaction://hlinksldjump"/>
              </a:rPr>
              <a:t>Propuesta</a:t>
            </a:r>
            <a:endParaRPr lang="es-EC" sz="1600" b="1"/>
          </a:p>
        </p:txBody>
      </p:sp>
      <p:sp>
        <p:nvSpPr>
          <p:cNvPr id="245764" name="245763 CuadroTexto"/>
          <p:cNvSpPr txBox="1">
            <a:spLocks noChangeArrowheads="1"/>
          </p:cNvSpPr>
          <p:nvPr/>
        </p:nvSpPr>
        <p:spPr bwMode="auto">
          <a:xfrm>
            <a:off x="1187450" y="836613"/>
            <a:ext cx="6985000" cy="779462"/>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1800" b="1">
                <a:solidFill>
                  <a:srgbClr val="FFFF00"/>
                </a:solidFill>
                <a:effectLst>
                  <a:outerShdw blurRad="38100" dist="38100" dir="2700000" algn="tl">
                    <a:srgbClr val="FFFFFF"/>
                  </a:outerShdw>
                </a:effectLst>
              </a:rPr>
              <a:t>CAPITULO 6: ESTUDIOS Y DISEÑO PARA REUBICACIÓN </a:t>
            </a:r>
            <a:endParaRPr lang="es-ES" sz="1800"/>
          </a:p>
          <a:p>
            <a:pPr algn="l">
              <a:spcBef>
                <a:spcPct val="50000"/>
              </a:spcBef>
            </a:pPr>
            <a:r>
              <a:rPr lang="es-EC" sz="1800" b="1">
                <a:solidFill>
                  <a:srgbClr val="FFFF00"/>
                </a:solidFill>
                <a:effectLst>
                  <a:outerShdw blurRad="38100" dist="38100" dir="2700000" algn="tl">
                    <a:srgbClr val="FFFFFF"/>
                  </a:outerShdw>
                </a:effectLst>
              </a:rPr>
              <a:t>                        DE TUBERIA DE AAPP EXISTENTE</a:t>
            </a:r>
            <a:endParaRPr lang="es-ES" sz="1800" b="1">
              <a:solidFill>
                <a:srgbClr val="FFFF00"/>
              </a:solidFill>
              <a:effectLst>
                <a:outerShdw blurRad="38100" dist="38100" dir="2700000" algn="tl">
                  <a:srgbClr val="FFFFFF"/>
                </a:outerShdw>
              </a:effectLst>
            </a:endParaRPr>
          </a:p>
        </p:txBody>
      </p:sp>
      <p:sp>
        <p:nvSpPr>
          <p:cNvPr id="143364" name="143363 Botón de acción: Inicio">
            <a:hlinkClick r:id="rId6" action="ppaction://hlinksldjump" highlightClick="1"/>
          </p:cNvPr>
          <p:cNvSpPr>
            <a:spLocks noChangeArrowheads="1"/>
          </p:cNvSpPr>
          <p:nvPr/>
        </p:nvSpPr>
        <p:spPr bwMode="auto">
          <a:xfrm>
            <a:off x="8101013" y="5373688"/>
            <a:ext cx="539750" cy="539750"/>
          </a:xfrm>
          <a:prstGeom prst="actionButtonHome">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2252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2531" name="Group 3"/>
          <p:cNvGrpSpPr>
            <a:grpSpLocks/>
          </p:cNvGrpSpPr>
          <p:nvPr/>
        </p:nvGrpSpPr>
        <p:grpSpPr bwMode="auto">
          <a:xfrm>
            <a:off x="2484438" y="5516563"/>
            <a:ext cx="4537075" cy="1008062"/>
            <a:chOff x="1474" y="2840"/>
            <a:chExt cx="2858" cy="663"/>
          </a:xfrm>
        </p:grpSpPr>
        <p:pic>
          <p:nvPicPr>
            <p:cNvPr id="22543" name="22542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2544" name="22543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2545" name="22544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2532" name="22531 Rectángulo"/>
          <p:cNvSpPr>
            <a:spLocks noChangeArrowheads="1"/>
          </p:cNvSpPr>
          <p:nvPr/>
        </p:nvSpPr>
        <p:spPr bwMode="auto">
          <a:xfrm>
            <a:off x="5724525" y="476250"/>
            <a:ext cx="2897188"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3.1  Trazado actual de la red</a:t>
            </a:r>
          </a:p>
        </p:txBody>
      </p:sp>
      <p:pic>
        <p:nvPicPr>
          <p:cNvPr id="22533" name="22532 Forma"/>
          <p:cNvPicPr>
            <a:picLocks noChangeArrowheads="1"/>
          </p:cNvPicPr>
          <p:nvPr>
            <p:ph sz="half" idx="1"/>
          </p:nvPr>
        </p:nvPicPr>
        <p:blipFill>
          <a:blip r:embed="rId8" cstate="print"/>
          <a:srcRect/>
          <a:stretch>
            <a:fillRect/>
          </a:stretch>
        </p:blipFill>
        <p:spPr>
          <a:xfrm>
            <a:off x="7596188" y="2205038"/>
            <a:ext cx="1012825" cy="1368425"/>
          </a:xfrm>
          <a:noFill/>
          <a:ln/>
        </p:spPr>
      </p:pic>
      <p:pic>
        <p:nvPicPr>
          <p:cNvPr id="22534" name="22533 Forma"/>
          <p:cNvPicPr>
            <a:picLocks noChangeAspect="1" noChangeArrowheads="1"/>
          </p:cNvPicPr>
          <p:nvPr>
            <p:ph sz="half" idx="2"/>
          </p:nvPr>
        </p:nvPicPr>
        <p:blipFill>
          <a:blip r:embed="rId9"/>
          <a:srcRect/>
          <a:stretch>
            <a:fillRect/>
          </a:stretch>
        </p:blipFill>
        <p:spPr>
          <a:xfrm>
            <a:off x="2555875" y="1628775"/>
            <a:ext cx="4535488" cy="3240088"/>
          </a:xfrm>
          <a:noFill/>
          <a:ln algn="ctr">
            <a:solidFill>
              <a:schemeClr val="bg1"/>
            </a:solidFill>
          </a:ln>
        </p:spPr>
      </p:pic>
      <p:sp>
        <p:nvSpPr>
          <p:cNvPr id="22535" name="22534 Rectángulo"/>
          <p:cNvSpPr>
            <a:spLocks noChangeArrowheads="1"/>
          </p:cNvSpPr>
          <p:nvPr/>
        </p:nvSpPr>
        <p:spPr bwMode="auto">
          <a:xfrm>
            <a:off x="7380288" y="4437063"/>
            <a:ext cx="1449387" cy="304800"/>
          </a:xfrm>
          <a:prstGeom prst="rect">
            <a:avLst/>
          </a:prstGeom>
          <a:noFill/>
          <a:ln w="9525">
            <a:noFill/>
            <a:miter lim="800000"/>
            <a:headEnd/>
            <a:tailEnd/>
          </a:ln>
        </p:spPr>
        <p:txBody>
          <a:bodyPr wrap="none" anchor="ctr">
            <a:spAutoFit/>
          </a:bodyPr>
          <a:lstStyle/>
          <a:p>
            <a:pPr algn="l"/>
            <a:r>
              <a:rPr lang="es-ES" sz="1400"/>
              <a:t>Cota = 110.0 m </a:t>
            </a:r>
          </a:p>
        </p:txBody>
      </p:sp>
      <p:sp>
        <p:nvSpPr>
          <p:cNvPr id="22536" name="22535 Rectángulo"/>
          <p:cNvSpPr>
            <a:spLocks noChangeArrowheads="1"/>
          </p:cNvSpPr>
          <p:nvPr/>
        </p:nvSpPr>
        <p:spPr bwMode="auto">
          <a:xfrm>
            <a:off x="7380288" y="3716338"/>
            <a:ext cx="1243012" cy="304800"/>
          </a:xfrm>
          <a:prstGeom prst="rect">
            <a:avLst/>
          </a:prstGeom>
          <a:noFill/>
          <a:ln w="9525">
            <a:noFill/>
            <a:miter lim="800000"/>
            <a:headEnd/>
            <a:tailEnd/>
          </a:ln>
        </p:spPr>
        <p:txBody>
          <a:bodyPr wrap="none" anchor="ctr">
            <a:spAutoFit/>
          </a:bodyPr>
          <a:lstStyle/>
          <a:p>
            <a:pPr algn="l"/>
            <a:r>
              <a:rPr lang="es-ES" sz="1400"/>
              <a:t>V = 1200 m3 </a:t>
            </a:r>
          </a:p>
        </p:txBody>
      </p:sp>
      <p:graphicFrame>
        <p:nvGraphicFramePr>
          <p:cNvPr id="22529" name="Object 14"/>
          <p:cNvGraphicFramePr>
            <a:graphicFrameLocks noChangeAspect="1"/>
          </p:cNvGraphicFramePr>
          <p:nvPr/>
        </p:nvGraphicFramePr>
        <p:xfrm>
          <a:off x="4514850" y="3321050"/>
          <a:ext cx="114300" cy="215900"/>
        </p:xfrm>
        <a:graphic>
          <a:graphicData uri="http://schemas.openxmlformats.org/presentationml/2006/ole">
            <p:oleObj spid="_x0000_s22529" name="Ecuación" r:id="rId10" imgW="114120" imgH="215640" progId="Equation.3">
              <p:embed/>
            </p:oleObj>
          </a:graphicData>
        </a:graphic>
      </p:graphicFrame>
      <p:sp>
        <p:nvSpPr>
          <p:cNvPr id="22537" name="22536 Rectángulo"/>
          <p:cNvSpPr>
            <a:spLocks noChangeArrowheads="1"/>
          </p:cNvSpPr>
          <p:nvPr/>
        </p:nvSpPr>
        <p:spPr bwMode="auto">
          <a:xfrm>
            <a:off x="7380288" y="4076700"/>
            <a:ext cx="1104900" cy="304800"/>
          </a:xfrm>
          <a:prstGeom prst="rect">
            <a:avLst/>
          </a:prstGeom>
          <a:noFill/>
          <a:ln w="9525">
            <a:noFill/>
            <a:miter lim="800000"/>
            <a:headEnd/>
            <a:tailEnd/>
          </a:ln>
        </p:spPr>
        <p:txBody>
          <a:bodyPr wrap="none" anchor="ctr">
            <a:spAutoFit/>
          </a:bodyPr>
          <a:lstStyle/>
          <a:p>
            <a:pPr algn="l"/>
            <a:r>
              <a:rPr lang="es-ES" sz="1400"/>
              <a:t>H = 20.0 m </a:t>
            </a:r>
          </a:p>
        </p:txBody>
      </p:sp>
      <p:sp>
        <p:nvSpPr>
          <p:cNvPr id="22538" name="22537 Rectángulo"/>
          <p:cNvSpPr>
            <a:spLocks noChangeArrowheads="1"/>
          </p:cNvSpPr>
          <p:nvPr/>
        </p:nvSpPr>
        <p:spPr bwMode="auto">
          <a:xfrm>
            <a:off x="611188" y="2349500"/>
            <a:ext cx="1793875" cy="304800"/>
          </a:xfrm>
          <a:prstGeom prst="rect">
            <a:avLst/>
          </a:prstGeom>
          <a:noFill/>
          <a:ln w="9525">
            <a:noFill/>
            <a:miter lim="800000"/>
            <a:headEnd/>
            <a:tailEnd/>
          </a:ln>
        </p:spPr>
        <p:txBody>
          <a:bodyPr wrap="none" anchor="ctr">
            <a:spAutoFit/>
          </a:bodyPr>
          <a:lstStyle/>
          <a:p>
            <a:pPr algn="l"/>
            <a:r>
              <a:rPr lang="es-ES" sz="1400"/>
              <a:t>Diámetro = 400 mm </a:t>
            </a:r>
          </a:p>
        </p:txBody>
      </p:sp>
      <p:sp>
        <p:nvSpPr>
          <p:cNvPr id="22539" name="22538 Rectángulo"/>
          <p:cNvSpPr>
            <a:spLocks noChangeArrowheads="1"/>
          </p:cNvSpPr>
          <p:nvPr/>
        </p:nvSpPr>
        <p:spPr bwMode="auto">
          <a:xfrm>
            <a:off x="611188" y="2708275"/>
            <a:ext cx="1606550" cy="304800"/>
          </a:xfrm>
          <a:prstGeom prst="rect">
            <a:avLst/>
          </a:prstGeom>
          <a:noFill/>
          <a:ln w="9525">
            <a:noFill/>
            <a:miter lim="800000"/>
            <a:headEnd/>
            <a:tailEnd/>
          </a:ln>
        </p:spPr>
        <p:txBody>
          <a:bodyPr wrap="none" anchor="ctr">
            <a:spAutoFit/>
          </a:bodyPr>
          <a:lstStyle/>
          <a:p>
            <a:pPr algn="l"/>
            <a:r>
              <a:rPr lang="es-ES" sz="1400"/>
              <a:t>Longitud = 380 m </a:t>
            </a:r>
          </a:p>
        </p:txBody>
      </p:sp>
      <p:sp>
        <p:nvSpPr>
          <p:cNvPr id="22540" name="22539 Rectángulo"/>
          <p:cNvSpPr>
            <a:spLocks noChangeArrowheads="1"/>
          </p:cNvSpPr>
          <p:nvPr/>
        </p:nvSpPr>
        <p:spPr bwMode="auto">
          <a:xfrm>
            <a:off x="611188" y="3068638"/>
            <a:ext cx="1931987" cy="304800"/>
          </a:xfrm>
          <a:prstGeom prst="rect">
            <a:avLst/>
          </a:prstGeom>
          <a:noFill/>
          <a:ln w="9525">
            <a:noFill/>
            <a:miter lim="800000"/>
            <a:headEnd/>
            <a:tailEnd/>
          </a:ln>
        </p:spPr>
        <p:txBody>
          <a:bodyPr wrap="none" anchor="ctr">
            <a:spAutoFit/>
          </a:bodyPr>
          <a:lstStyle/>
          <a:p>
            <a:pPr algn="l"/>
            <a:r>
              <a:rPr lang="es-ES" sz="1400"/>
              <a:t>Profundidad = 1.80 m </a:t>
            </a:r>
          </a:p>
        </p:txBody>
      </p:sp>
      <p:sp>
        <p:nvSpPr>
          <p:cNvPr id="22541" name="22540 Rectángulo"/>
          <p:cNvSpPr>
            <a:spLocks noChangeArrowheads="1"/>
          </p:cNvSpPr>
          <p:nvPr/>
        </p:nvSpPr>
        <p:spPr bwMode="auto">
          <a:xfrm>
            <a:off x="611188" y="3429000"/>
            <a:ext cx="1328737" cy="304800"/>
          </a:xfrm>
          <a:prstGeom prst="rect">
            <a:avLst/>
          </a:prstGeom>
          <a:noFill/>
          <a:ln w="9525">
            <a:noFill/>
            <a:miter lim="800000"/>
            <a:headEnd/>
            <a:tailEnd/>
          </a:ln>
        </p:spPr>
        <p:txBody>
          <a:bodyPr wrap="none" anchor="ctr">
            <a:spAutoFit/>
          </a:bodyPr>
          <a:lstStyle/>
          <a:p>
            <a:pPr algn="l"/>
            <a:r>
              <a:rPr lang="es-ES" sz="1400"/>
              <a:t>Material: PVC </a:t>
            </a:r>
          </a:p>
        </p:txBody>
      </p:sp>
      <p:pic>
        <p:nvPicPr>
          <p:cNvPr id="22542" name="22541 Rectángulo">
            <a:hlinkClick r:id="rId11" action="ppaction://hlinksldjump"/>
          </p:cNvPr>
          <p:cNvPicPr>
            <a:picLocks noChangeArrowheads="1"/>
          </p:cNvPicPr>
          <p:nvPr/>
        </p:nvPicPr>
        <p:blipFill>
          <a:blip r:embed="rId12"/>
          <a:srcRect/>
          <a:stretch>
            <a:fillRect/>
          </a:stretch>
        </p:blipFill>
        <p:spPr bwMode="auto">
          <a:xfrm>
            <a:off x="8101013"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7104 CuadroTexto"/>
          <p:cNvSpPr txBox="1">
            <a:spLocks noChangeArrowheads="1"/>
          </p:cNvSpPr>
          <p:nvPr/>
        </p:nvSpPr>
        <p:spPr bwMode="auto">
          <a:xfrm>
            <a:off x="6300788" y="333375"/>
            <a:ext cx="244792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2.1.1  Aforo de Tráfico</a:t>
            </a:r>
          </a:p>
        </p:txBody>
      </p:sp>
      <p:sp>
        <p:nvSpPr>
          <p:cNvPr id="47106" name="47105 CuadroTexto"/>
          <p:cNvSpPr txBox="1">
            <a:spLocks noChangeArrowheads="1"/>
          </p:cNvSpPr>
          <p:nvPr/>
        </p:nvSpPr>
        <p:spPr bwMode="auto">
          <a:xfrm>
            <a:off x="971550" y="1989138"/>
            <a:ext cx="5975350" cy="274637"/>
          </a:xfrm>
          <a:prstGeom prst="rect">
            <a:avLst/>
          </a:prstGeom>
          <a:noFill/>
          <a:ln w="9525">
            <a:noFill/>
            <a:miter lim="800000"/>
            <a:headEnd/>
            <a:tailEnd/>
          </a:ln>
        </p:spPr>
        <p:txBody>
          <a:bodyPr>
            <a:spAutoFit/>
          </a:bodyPr>
          <a:lstStyle/>
          <a:p>
            <a:pPr algn="l">
              <a:spcBef>
                <a:spcPct val="50000"/>
              </a:spcBef>
            </a:pPr>
            <a:endParaRPr lang="es-EC" sz="1200"/>
          </a:p>
        </p:txBody>
      </p:sp>
      <p:pic>
        <p:nvPicPr>
          <p:cNvPr id="47107" name="47106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47108" name="47107 CuadroTexto"/>
          <p:cNvSpPr txBox="1">
            <a:spLocks noChangeArrowheads="1"/>
          </p:cNvSpPr>
          <p:nvPr/>
        </p:nvSpPr>
        <p:spPr bwMode="auto">
          <a:xfrm>
            <a:off x="971550" y="981075"/>
            <a:ext cx="7272338" cy="730250"/>
          </a:xfrm>
          <a:prstGeom prst="rect">
            <a:avLst/>
          </a:prstGeom>
          <a:noFill/>
          <a:ln w="9525">
            <a:noFill/>
            <a:miter lim="800000"/>
            <a:headEnd/>
            <a:tailEnd/>
          </a:ln>
        </p:spPr>
        <p:txBody>
          <a:bodyPr>
            <a:spAutoFit/>
          </a:bodyPr>
          <a:lstStyle/>
          <a:p>
            <a:pPr algn="l">
              <a:spcBef>
                <a:spcPct val="50000"/>
              </a:spcBef>
            </a:pPr>
            <a:r>
              <a:rPr lang="es-EC" sz="1400" b="1"/>
              <a:t>    </a:t>
            </a:r>
            <a:r>
              <a:rPr lang="es-EC" sz="1400" b="1">
                <a:solidFill>
                  <a:srgbClr val="FF9900"/>
                </a:solidFill>
              </a:rPr>
              <a:t>Definición.-</a:t>
            </a:r>
            <a:r>
              <a:rPr lang="es-EC" sz="1400" b="1"/>
              <a:t> </a:t>
            </a:r>
            <a:r>
              <a:rPr lang="es-EC" sz="1400"/>
              <a:t>Procedimiento  de conteo que permite determinar la cantidad de vehículos   	      que circula por una determinada sección de la vía en un periodo de tiempo 	      definido.</a:t>
            </a:r>
            <a:endParaRPr lang="es-ES" sz="1400" b="1"/>
          </a:p>
        </p:txBody>
      </p:sp>
      <p:grpSp>
        <p:nvGrpSpPr>
          <p:cNvPr id="47109" name="Group 6"/>
          <p:cNvGrpSpPr>
            <a:grpSpLocks/>
          </p:cNvGrpSpPr>
          <p:nvPr/>
        </p:nvGrpSpPr>
        <p:grpSpPr bwMode="auto">
          <a:xfrm>
            <a:off x="2484438" y="5516563"/>
            <a:ext cx="4537075" cy="1008062"/>
            <a:chOff x="1474" y="2840"/>
            <a:chExt cx="2858" cy="663"/>
          </a:xfrm>
        </p:grpSpPr>
        <p:pic>
          <p:nvPicPr>
            <p:cNvPr id="47115" name="4711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47116" name="4711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47117" name="4711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47110" name="47109 Rectángulo"/>
          <p:cNvPicPr>
            <a:picLocks noChangeAspect="1" noChangeArrowheads="1"/>
          </p:cNvPicPr>
          <p:nvPr/>
        </p:nvPicPr>
        <p:blipFill>
          <a:blip r:embed="rId7"/>
          <a:srcRect/>
          <a:stretch>
            <a:fillRect/>
          </a:stretch>
        </p:blipFill>
        <p:spPr bwMode="auto">
          <a:xfrm>
            <a:off x="34925" y="115888"/>
            <a:ext cx="792163" cy="792162"/>
          </a:xfrm>
          <a:prstGeom prst="rect">
            <a:avLst/>
          </a:prstGeom>
          <a:noFill/>
          <a:ln w="9525">
            <a:noFill/>
            <a:miter lim="800000"/>
            <a:headEnd/>
            <a:tailEnd/>
          </a:ln>
        </p:spPr>
      </p:pic>
      <p:sp>
        <p:nvSpPr>
          <p:cNvPr id="47111" name="47110 CuadroTexto"/>
          <p:cNvSpPr txBox="1">
            <a:spLocks noChangeArrowheads="1"/>
          </p:cNvSpPr>
          <p:nvPr/>
        </p:nvSpPr>
        <p:spPr bwMode="auto">
          <a:xfrm>
            <a:off x="1116013" y="1916113"/>
            <a:ext cx="6624637" cy="942975"/>
          </a:xfrm>
          <a:prstGeom prst="rect">
            <a:avLst/>
          </a:prstGeom>
          <a:noFill/>
          <a:ln w="9525">
            <a:noFill/>
            <a:miter lim="800000"/>
            <a:headEnd/>
            <a:tailEnd/>
          </a:ln>
        </p:spPr>
        <p:txBody>
          <a:bodyPr>
            <a:spAutoFit/>
          </a:bodyPr>
          <a:lstStyle/>
          <a:p>
            <a:pPr algn="l">
              <a:spcBef>
                <a:spcPct val="50000"/>
              </a:spcBef>
              <a:buFont typeface="Wingdings" pitchFamily="2" charset="2"/>
              <a:buChar char="§"/>
            </a:pPr>
            <a:r>
              <a:rPr lang="es-EC" sz="1400"/>
              <a:t> Contadores manuales o automáticos</a:t>
            </a:r>
          </a:p>
          <a:p>
            <a:pPr algn="l">
              <a:spcBef>
                <a:spcPct val="50000"/>
              </a:spcBef>
              <a:buFont typeface="Wingdings" pitchFamily="2" charset="2"/>
              <a:buChar char="§"/>
            </a:pPr>
            <a:r>
              <a:rPr lang="es-EC" sz="1400"/>
              <a:t> Puntos estratégicos de conteo (caseta de guardianía a la entrada de la ESPOL)</a:t>
            </a:r>
          </a:p>
          <a:p>
            <a:pPr algn="l">
              <a:spcBef>
                <a:spcPct val="50000"/>
              </a:spcBef>
              <a:buFont typeface="Wingdings" pitchFamily="2" charset="2"/>
              <a:buChar char="§"/>
            </a:pPr>
            <a:r>
              <a:rPr lang="es-EC" sz="1400"/>
              <a:t> Realizar en días más representativos en horas de mayor afluencia vehicular</a:t>
            </a:r>
            <a:endParaRPr lang="es-ES" sz="1400"/>
          </a:p>
        </p:txBody>
      </p:sp>
      <p:pic>
        <p:nvPicPr>
          <p:cNvPr id="136204" name="136203 Rectángulo">
            <a:hlinkClick r:id="rId8" action="ppaction://hlinksldjump"/>
          </p:cNvPr>
          <p:cNvPicPr>
            <a:picLocks noChangeAspect="1" noChangeArrowheads="1"/>
          </p:cNvPicPr>
          <p:nvPr/>
        </p:nvPicPr>
        <p:blipFill>
          <a:blip r:embed="rId9"/>
          <a:srcRect/>
          <a:stretch>
            <a:fillRect/>
          </a:stretch>
        </p:blipFill>
        <p:spPr bwMode="auto">
          <a:xfrm>
            <a:off x="2339975" y="3213100"/>
            <a:ext cx="4751388" cy="1512888"/>
          </a:xfrm>
          <a:prstGeom prst="rect">
            <a:avLst/>
          </a:prstGeom>
          <a:noFill/>
          <a:ln w="25400" algn="ctr">
            <a:solidFill>
              <a:srgbClr val="FFFF00"/>
            </a:solidFill>
            <a:miter lim="800000"/>
            <a:headEnd/>
            <a:tailEnd/>
          </a:ln>
        </p:spPr>
      </p:pic>
      <p:sp>
        <p:nvSpPr>
          <p:cNvPr id="47113" name="47112 CuadroTexto"/>
          <p:cNvSpPr txBox="1">
            <a:spLocks noChangeArrowheads="1"/>
          </p:cNvSpPr>
          <p:nvPr/>
        </p:nvSpPr>
        <p:spPr bwMode="auto">
          <a:xfrm>
            <a:off x="3203575" y="4797425"/>
            <a:ext cx="3384550" cy="304800"/>
          </a:xfrm>
          <a:prstGeom prst="rect">
            <a:avLst/>
          </a:prstGeom>
          <a:noFill/>
          <a:ln w="9525">
            <a:noFill/>
            <a:miter lim="800000"/>
            <a:headEnd/>
            <a:tailEnd/>
          </a:ln>
        </p:spPr>
        <p:txBody>
          <a:bodyPr>
            <a:spAutoFit/>
          </a:bodyPr>
          <a:lstStyle/>
          <a:p>
            <a:pPr>
              <a:spcBef>
                <a:spcPct val="50000"/>
              </a:spcBef>
            </a:pPr>
            <a:r>
              <a:rPr lang="es-EC" sz="1400" b="1">
                <a:solidFill>
                  <a:srgbClr val="FFFF99"/>
                </a:solidFill>
              </a:rPr>
              <a:t>Resultados del Aforo de Tráfico</a:t>
            </a:r>
            <a:endParaRPr lang="es-ES" sz="1400" b="1">
              <a:solidFill>
                <a:srgbClr val="FFFF99"/>
              </a:solidFill>
            </a:endParaRPr>
          </a:p>
        </p:txBody>
      </p:sp>
      <p:sp>
        <p:nvSpPr>
          <p:cNvPr id="136207" name="136206 Elipse"/>
          <p:cNvSpPr>
            <a:spLocks noChangeArrowheads="1"/>
          </p:cNvSpPr>
          <p:nvPr/>
        </p:nvSpPr>
        <p:spPr bwMode="auto">
          <a:xfrm>
            <a:off x="6300788" y="3933825"/>
            <a:ext cx="647700" cy="719138"/>
          </a:xfrm>
          <a:prstGeom prst="ellipse">
            <a:avLst/>
          </a:prstGeom>
          <a:noFill/>
          <a:ln w="25400" cmpd="thinThick" algn="ctr">
            <a:solidFill>
              <a:srgbClr val="FF0000"/>
            </a:solidFill>
            <a:round/>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6204"/>
                                        </p:tgtEl>
                                        <p:attrNameLst>
                                          <p:attrName>style.visibility</p:attrName>
                                        </p:attrNameLst>
                                      </p:cBhvr>
                                      <p:to>
                                        <p:strVal val="visible"/>
                                      </p:to>
                                    </p:set>
                                    <p:animEffect transition="in" filter="strips(downLeft)">
                                      <p:cBhvr>
                                        <p:cTn id="7" dur="3000"/>
                                        <p:tgtEl>
                                          <p:spTgt spid="136204"/>
                                        </p:tgtEl>
                                      </p:cBhvr>
                                    </p:animEffect>
                                  </p:childTnLst>
                                </p:cTn>
                              </p:par>
                            </p:childTnLst>
                          </p:cTn>
                        </p:par>
                        <p:par>
                          <p:cTn id="8" fill="hold">
                            <p:stCondLst>
                              <p:cond delay="3000"/>
                            </p:stCondLst>
                            <p:childTnLst>
                              <p:par>
                                <p:cTn id="9" presetID="21" presetClass="entr" presetSubtype="4" fill="hold" grpId="0" nodeType="afterEffect">
                                  <p:stCondLst>
                                    <p:cond delay="0"/>
                                  </p:stCondLst>
                                  <p:childTnLst>
                                    <p:set>
                                      <p:cBhvr>
                                        <p:cTn id="10" dur="1" fill="hold">
                                          <p:stCondLst>
                                            <p:cond delay="0"/>
                                          </p:stCondLst>
                                        </p:cTn>
                                        <p:tgtEl>
                                          <p:spTgt spid="136207"/>
                                        </p:tgtEl>
                                        <p:attrNameLst>
                                          <p:attrName>style.visibility</p:attrName>
                                        </p:attrNameLst>
                                      </p:cBhvr>
                                      <p:to>
                                        <p:strVal val="visible"/>
                                      </p:to>
                                    </p:set>
                                    <p:animEffect transition="in" filter="wheel(4)">
                                      <p:cBhvr>
                                        <p:cTn id="11" dur="20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2355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3555" name="Group 3"/>
          <p:cNvGrpSpPr>
            <a:grpSpLocks/>
          </p:cNvGrpSpPr>
          <p:nvPr/>
        </p:nvGrpSpPr>
        <p:grpSpPr bwMode="auto">
          <a:xfrm>
            <a:off x="2484438" y="5516563"/>
            <a:ext cx="4537075" cy="1008062"/>
            <a:chOff x="1474" y="2840"/>
            <a:chExt cx="2858" cy="663"/>
          </a:xfrm>
        </p:grpSpPr>
        <p:pic>
          <p:nvPicPr>
            <p:cNvPr id="23563" name="23562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3564" name="23563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3565" name="23564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graphicFrame>
        <p:nvGraphicFramePr>
          <p:cNvPr id="23553" name="Object 8"/>
          <p:cNvGraphicFramePr>
            <a:graphicFrameLocks noChangeAspect="1"/>
          </p:cNvGraphicFramePr>
          <p:nvPr/>
        </p:nvGraphicFramePr>
        <p:xfrm>
          <a:off x="4514850" y="3321050"/>
          <a:ext cx="114300" cy="215900"/>
        </p:xfrm>
        <a:graphic>
          <a:graphicData uri="http://schemas.openxmlformats.org/presentationml/2006/ole">
            <p:oleObj spid="_x0000_s23553" name="Ecuación" r:id="rId8" imgW="114120" imgH="215640" progId="Equation.3">
              <p:embed/>
            </p:oleObj>
          </a:graphicData>
        </a:graphic>
      </p:graphicFrame>
      <p:sp>
        <p:nvSpPr>
          <p:cNvPr id="23556" name="23555 Rectángulo"/>
          <p:cNvSpPr>
            <a:spLocks noChangeArrowheads="1"/>
          </p:cNvSpPr>
          <p:nvPr/>
        </p:nvSpPr>
        <p:spPr bwMode="auto">
          <a:xfrm>
            <a:off x="539750" y="1268413"/>
            <a:ext cx="12255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 Dotación</a:t>
            </a:r>
          </a:p>
        </p:txBody>
      </p:sp>
      <p:sp>
        <p:nvSpPr>
          <p:cNvPr id="23557" name="23556 Rectángulo"/>
          <p:cNvSpPr>
            <a:spLocks noChangeArrowheads="1"/>
          </p:cNvSpPr>
          <p:nvPr/>
        </p:nvSpPr>
        <p:spPr bwMode="auto">
          <a:xfrm>
            <a:off x="539750" y="2276475"/>
            <a:ext cx="8135938" cy="639763"/>
          </a:xfrm>
          <a:prstGeom prst="rect">
            <a:avLst/>
          </a:prstGeom>
          <a:noFill/>
          <a:ln w="9525">
            <a:noFill/>
            <a:miter lim="800000"/>
            <a:headEnd/>
            <a:tailEnd/>
          </a:ln>
        </p:spPr>
        <p:txBody>
          <a:bodyPr anchor="ctr">
            <a:spAutoFit/>
          </a:bodyPr>
          <a:lstStyle/>
          <a:p>
            <a:pPr algn="l"/>
            <a:r>
              <a:rPr lang="es-ES" sz="1200"/>
              <a:t>Para el cálculo del caudal se debe considerar las siguientes dotaciones que dependen del grado de desarrollo de la población y del factor climático así como también de la calidad del mismo, establecidas por la Subsecretaria de Saneamiento Ambiental </a:t>
            </a:r>
          </a:p>
        </p:txBody>
      </p:sp>
      <p:pic>
        <p:nvPicPr>
          <p:cNvPr id="23558" name="23557 Rectángulo"/>
          <p:cNvPicPr>
            <a:picLocks noChangeAspect="1" noChangeArrowheads="1"/>
          </p:cNvPicPr>
          <p:nvPr/>
        </p:nvPicPr>
        <p:blipFill>
          <a:blip r:embed="rId9"/>
          <a:srcRect/>
          <a:stretch>
            <a:fillRect/>
          </a:stretch>
        </p:blipFill>
        <p:spPr bwMode="auto">
          <a:xfrm>
            <a:off x="2916238" y="2997200"/>
            <a:ext cx="3771900" cy="1390650"/>
          </a:xfrm>
          <a:prstGeom prst="rect">
            <a:avLst/>
          </a:prstGeom>
          <a:noFill/>
          <a:ln w="9525">
            <a:noFill/>
            <a:miter lim="800000"/>
            <a:headEnd/>
            <a:tailEnd/>
          </a:ln>
        </p:spPr>
      </p:pic>
      <p:sp>
        <p:nvSpPr>
          <p:cNvPr id="23559" name="23558 Rectángulo"/>
          <p:cNvSpPr>
            <a:spLocks noChangeArrowheads="1"/>
          </p:cNvSpPr>
          <p:nvPr/>
        </p:nvSpPr>
        <p:spPr bwMode="auto">
          <a:xfrm>
            <a:off x="3163888" y="4508500"/>
            <a:ext cx="3411537" cy="639763"/>
          </a:xfrm>
          <a:prstGeom prst="rect">
            <a:avLst/>
          </a:prstGeom>
          <a:noFill/>
          <a:ln w="9525">
            <a:noFill/>
            <a:miter lim="800000"/>
            <a:headEnd/>
            <a:tailEnd/>
          </a:ln>
        </p:spPr>
        <p:txBody>
          <a:bodyPr wrap="none" anchor="ctr">
            <a:spAutoFit/>
          </a:bodyPr>
          <a:lstStyle/>
          <a:p>
            <a:r>
              <a:rPr lang="es-ES" sz="1200" b="1"/>
              <a:t>Tabla 3.2.1.1. Dotaciones establecidas por la</a:t>
            </a:r>
            <a:endParaRPr lang="es-ES" sz="1200"/>
          </a:p>
          <a:p>
            <a:r>
              <a:rPr lang="es-ES" sz="1200" b="1"/>
              <a:t> Subsecretaria de Saneamiento Ambiental</a:t>
            </a:r>
            <a:endParaRPr lang="es-ES" sz="1200"/>
          </a:p>
          <a:p>
            <a:pPr eaLnBrk="0" hangingPunct="0"/>
            <a:endParaRPr lang="es-ES" sz="1200"/>
          </a:p>
        </p:txBody>
      </p:sp>
      <p:sp>
        <p:nvSpPr>
          <p:cNvPr id="23560" name="23559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3561" name="23560 Conector recto"/>
          <p:cNvSpPr>
            <a:spLocks noChangeShapeType="1"/>
          </p:cNvSpPr>
          <p:nvPr/>
        </p:nvSpPr>
        <p:spPr bwMode="auto">
          <a:xfrm flipH="1">
            <a:off x="6877050" y="3141663"/>
            <a:ext cx="503238" cy="0"/>
          </a:xfrm>
          <a:prstGeom prst="line">
            <a:avLst/>
          </a:prstGeom>
          <a:noFill/>
          <a:ln w="15875" algn="ctr">
            <a:solidFill>
              <a:srgbClr val="FF0000"/>
            </a:solidFill>
            <a:round/>
            <a:headEnd/>
            <a:tailEnd type="triangle" w="med" len="med"/>
          </a:ln>
        </p:spPr>
        <p:txBody>
          <a:bodyPr/>
          <a:lstStyle/>
          <a:p>
            <a:endParaRPr lang="es-ES"/>
          </a:p>
        </p:txBody>
      </p:sp>
      <p:pic>
        <p:nvPicPr>
          <p:cNvPr id="23562" name="23561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2" name="24581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4583" name="Group 3"/>
          <p:cNvGrpSpPr>
            <a:grpSpLocks/>
          </p:cNvGrpSpPr>
          <p:nvPr/>
        </p:nvGrpSpPr>
        <p:grpSpPr bwMode="auto">
          <a:xfrm>
            <a:off x="2484438" y="5516563"/>
            <a:ext cx="4537075" cy="1008062"/>
            <a:chOff x="1474" y="2840"/>
            <a:chExt cx="2858" cy="663"/>
          </a:xfrm>
        </p:grpSpPr>
        <p:pic>
          <p:nvPicPr>
            <p:cNvPr id="24594" name="24593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4595" name="24594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4596" name="24595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graphicFrame>
        <p:nvGraphicFramePr>
          <p:cNvPr id="24577" name="Object 8"/>
          <p:cNvGraphicFramePr>
            <a:graphicFrameLocks noChangeAspect="1"/>
          </p:cNvGraphicFramePr>
          <p:nvPr/>
        </p:nvGraphicFramePr>
        <p:xfrm>
          <a:off x="4514850" y="3321050"/>
          <a:ext cx="114300" cy="215900"/>
        </p:xfrm>
        <a:graphic>
          <a:graphicData uri="http://schemas.openxmlformats.org/presentationml/2006/ole">
            <p:oleObj spid="_x0000_s24577" name="Ecuación" r:id="rId8" imgW="114120" imgH="215640" progId="Equation.3">
              <p:embed/>
            </p:oleObj>
          </a:graphicData>
        </a:graphic>
      </p:graphicFrame>
      <p:sp>
        <p:nvSpPr>
          <p:cNvPr id="24584" name="24583 Rectángulo"/>
          <p:cNvSpPr>
            <a:spLocks noChangeArrowheads="1"/>
          </p:cNvSpPr>
          <p:nvPr/>
        </p:nvSpPr>
        <p:spPr bwMode="auto">
          <a:xfrm>
            <a:off x="468313" y="1916113"/>
            <a:ext cx="8064500" cy="457200"/>
          </a:xfrm>
          <a:prstGeom prst="rect">
            <a:avLst/>
          </a:prstGeom>
          <a:noFill/>
          <a:ln w="9525">
            <a:noFill/>
            <a:miter lim="800000"/>
            <a:headEnd/>
            <a:tailEnd/>
          </a:ln>
        </p:spPr>
        <p:txBody>
          <a:bodyPr anchor="ctr">
            <a:spAutoFit/>
          </a:bodyPr>
          <a:lstStyle/>
          <a:p>
            <a:pPr algn="l"/>
            <a:r>
              <a:rPr lang="es-ES" sz="1200"/>
              <a:t>Para el desarrollo de éste estudio se debe adoptar una dotación de 120 Lts./hab./día correspondiente a zonas rurales. La ecuación  para el cálculo del caudal promedio diario en (lt / seg.) es: </a:t>
            </a:r>
          </a:p>
        </p:txBody>
      </p:sp>
      <p:sp>
        <p:nvSpPr>
          <p:cNvPr id="24585" name="24584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4578" name="Object 13"/>
          <p:cNvGraphicFramePr>
            <a:graphicFrameLocks noChangeAspect="1"/>
          </p:cNvGraphicFramePr>
          <p:nvPr/>
        </p:nvGraphicFramePr>
        <p:xfrm>
          <a:off x="3348038" y="2708275"/>
          <a:ext cx="2028825" cy="390525"/>
        </p:xfrm>
        <a:graphic>
          <a:graphicData uri="http://schemas.openxmlformats.org/presentationml/2006/ole">
            <p:oleObj spid="_x0000_s24578" name="Ecuación" r:id="rId9" imgW="2032000" imgH="393700" progId="Equation.3">
              <p:embed/>
            </p:oleObj>
          </a:graphicData>
        </a:graphic>
      </p:graphicFrame>
      <p:sp>
        <p:nvSpPr>
          <p:cNvPr id="24586" name="24585 Rectángulo"/>
          <p:cNvSpPr>
            <a:spLocks noChangeArrowheads="1"/>
          </p:cNvSpPr>
          <p:nvPr/>
        </p:nvSpPr>
        <p:spPr bwMode="auto">
          <a:xfrm>
            <a:off x="755650" y="3357563"/>
            <a:ext cx="673100" cy="457200"/>
          </a:xfrm>
          <a:prstGeom prst="rect">
            <a:avLst/>
          </a:prstGeom>
          <a:noFill/>
          <a:ln w="9525">
            <a:noFill/>
            <a:miter lim="800000"/>
            <a:headEnd/>
            <a:tailEnd/>
          </a:ln>
        </p:spPr>
        <p:txBody>
          <a:bodyPr wrap="none" anchor="ctr">
            <a:spAutoFit/>
          </a:bodyPr>
          <a:lstStyle/>
          <a:p>
            <a:pPr algn="l"/>
            <a:r>
              <a:rPr lang="es-ES" sz="1200"/>
              <a:t>Donde:</a:t>
            </a:r>
          </a:p>
          <a:p>
            <a:pPr algn="l" eaLnBrk="0" hangingPunct="0"/>
            <a:endParaRPr lang="es-ES" sz="1200"/>
          </a:p>
        </p:txBody>
      </p:sp>
      <p:sp>
        <p:nvSpPr>
          <p:cNvPr id="24587" name="24586 Rectángulo"/>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4579" name="Object 16"/>
          <p:cNvGraphicFramePr>
            <a:graphicFrameLocks noChangeAspect="1"/>
          </p:cNvGraphicFramePr>
          <p:nvPr/>
        </p:nvGraphicFramePr>
        <p:xfrm>
          <a:off x="782638" y="3716338"/>
          <a:ext cx="1841500" cy="200025"/>
        </p:xfrm>
        <a:graphic>
          <a:graphicData uri="http://schemas.openxmlformats.org/presentationml/2006/ole">
            <p:oleObj spid="_x0000_s24579" name="Ecuación" r:id="rId10" imgW="1841400" imgH="203040" progId="Equation.3">
              <p:embed/>
            </p:oleObj>
          </a:graphicData>
        </a:graphic>
      </p:graphicFrame>
      <p:sp>
        <p:nvSpPr>
          <p:cNvPr id="24588" name="24587 Rectángulo"/>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4580" name="Object 18"/>
          <p:cNvGraphicFramePr>
            <a:graphicFrameLocks noChangeAspect="1"/>
          </p:cNvGraphicFramePr>
          <p:nvPr/>
        </p:nvGraphicFramePr>
        <p:xfrm>
          <a:off x="755650" y="4076700"/>
          <a:ext cx="3228975" cy="219075"/>
        </p:xfrm>
        <a:graphic>
          <a:graphicData uri="http://schemas.openxmlformats.org/presentationml/2006/ole">
            <p:oleObj spid="_x0000_s24580" name="Ecuación" r:id="rId11" imgW="3225800" imgH="215900" progId="Equation.3">
              <p:embed/>
            </p:oleObj>
          </a:graphicData>
        </a:graphic>
      </p:graphicFrame>
      <p:sp>
        <p:nvSpPr>
          <p:cNvPr id="24589" name="24588 Rectángulo"/>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4581" name="Object 20"/>
          <p:cNvGraphicFramePr>
            <a:graphicFrameLocks noChangeAspect="1"/>
          </p:cNvGraphicFramePr>
          <p:nvPr/>
        </p:nvGraphicFramePr>
        <p:xfrm>
          <a:off x="755650" y="4508500"/>
          <a:ext cx="3209925" cy="219075"/>
        </p:xfrm>
        <a:graphic>
          <a:graphicData uri="http://schemas.openxmlformats.org/presentationml/2006/ole">
            <p:oleObj spid="_x0000_s24581" name="Ecuación" r:id="rId12" imgW="3213100" imgH="215900" progId="Equation.3">
              <p:embed/>
            </p:oleObj>
          </a:graphicData>
        </a:graphic>
      </p:graphicFrame>
      <p:sp>
        <p:nvSpPr>
          <p:cNvPr id="24590" name="24589 Rectángulo"/>
          <p:cNvSpPr>
            <a:spLocks noChangeArrowheads="1"/>
          </p:cNvSpPr>
          <p:nvPr/>
        </p:nvSpPr>
        <p:spPr bwMode="auto">
          <a:xfrm>
            <a:off x="-1189038" y="5013325"/>
            <a:ext cx="5489576" cy="274638"/>
          </a:xfrm>
          <a:prstGeom prst="rect">
            <a:avLst/>
          </a:prstGeom>
          <a:noFill/>
          <a:ln w="9525">
            <a:noFill/>
            <a:miter lim="800000"/>
            <a:headEnd/>
            <a:tailEnd/>
          </a:ln>
        </p:spPr>
        <p:txBody>
          <a:bodyPr wrap="none" anchor="ctr">
            <a:spAutoFit/>
          </a:bodyPr>
          <a:lstStyle/>
          <a:p>
            <a:pPr lvl="4" algn="l">
              <a:buFont typeface="Symbol" pitchFamily="18" charset="2"/>
              <a:buNone/>
              <a:tabLst>
                <a:tab pos="906463" algn="l"/>
              </a:tabLst>
            </a:pPr>
            <a:r>
              <a:rPr lang="es-ES" sz="1200"/>
              <a:t>Suman un total de habitantes existente = 7442 hab.</a:t>
            </a:r>
          </a:p>
        </p:txBody>
      </p:sp>
      <p:sp>
        <p:nvSpPr>
          <p:cNvPr id="24591" name="24590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4592" name="24591 Rectángulo"/>
          <p:cNvSpPr>
            <a:spLocks noChangeArrowheads="1"/>
          </p:cNvSpPr>
          <p:nvPr/>
        </p:nvSpPr>
        <p:spPr bwMode="auto">
          <a:xfrm>
            <a:off x="539750" y="1268413"/>
            <a:ext cx="10096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 Caudal</a:t>
            </a:r>
          </a:p>
        </p:txBody>
      </p:sp>
      <p:pic>
        <p:nvPicPr>
          <p:cNvPr id="24593" name="24592 Rectángulo">
            <a:hlinkClick r:id="rId13" action="ppaction://hlinksldjump"/>
          </p:cNvPr>
          <p:cNvPicPr>
            <a:picLocks noChangeArrowheads="1"/>
          </p:cNvPicPr>
          <p:nvPr/>
        </p:nvPicPr>
        <p:blipFill>
          <a:blip r:embed="rId14"/>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5" name="25604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5606" name="Group 3"/>
          <p:cNvGrpSpPr>
            <a:grpSpLocks/>
          </p:cNvGrpSpPr>
          <p:nvPr/>
        </p:nvGrpSpPr>
        <p:grpSpPr bwMode="auto">
          <a:xfrm>
            <a:off x="2484438" y="5516563"/>
            <a:ext cx="4537075" cy="1008062"/>
            <a:chOff x="1474" y="2840"/>
            <a:chExt cx="2858" cy="663"/>
          </a:xfrm>
        </p:grpSpPr>
        <p:pic>
          <p:nvPicPr>
            <p:cNvPr id="25618" name="25617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5619" name="25618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5620" name="25619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graphicFrame>
        <p:nvGraphicFramePr>
          <p:cNvPr id="25601" name="Object 8"/>
          <p:cNvGraphicFramePr>
            <a:graphicFrameLocks noChangeAspect="1"/>
          </p:cNvGraphicFramePr>
          <p:nvPr/>
        </p:nvGraphicFramePr>
        <p:xfrm>
          <a:off x="4514850" y="3321050"/>
          <a:ext cx="114300" cy="215900"/>
        </p:xfrm>
        <a:graphic>
          <a:graphicData uri="http://schemas.openxmlformats.org/presentationml/2006/ole">
            <p:oleObj spid="_x0000_s25601" name="Ecuación" r:id="rId8" imgW="114120" imgH="215640" progId="Equation.3">
              <p:embed/>
            </p:oleObj>
          </a:graphicData>
        </a:graphic>
      </p:graphicFrame>
      <p:sp>
        <p:nvSpPr>
          <p:cNvPr id="25607" name="25606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5608" name="25607 Rectángulo"/>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5609" name="25608 Rectángulo"/>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5602" name="Object 16"/>
          <p:cNvGraphicFramePr>
            <a:graphicFrameLocks noChangeAspect="1"/>
          </p:cNvGraphicFramePr>
          <p:nvPr/>
        </p:nvGraphicFramePr>
        <p:xfrm>
          <a:off x="755650" y="2133600"/>
          <a:ext cx="2087563" cy="360363"/>
        </p:xfrm>
        <a:graphic>
          <a:graphicData uri="http://schemas.openxmlformats.org/presentationml/2006/ole">
            <p:oleObj spid="_x0000_s25602" name="Ecuación" r:id="rId9" imgW="965200" imgH="228600" progId="Equation.3">
              <p:embed/>
            </p:oleObj>
          </a:graphicData>
        </a:graphic>
      </p:graphicFrame>
      <p:sp>
        <p:nvSpPr>
          <p:cNvPr id="25610" name="25609 Rectángulo"/>
          <p:cNvSpPr>
            <a:spLocks noChangeArrowheads="1"/>
          </p:cNvSpPr>
          <p:nvPr/>
        </p:nvSpPr>
        <p:spPr bwMode="auto">
          <a:xfrm>
            <a:off x="611188" y="2781300"/>
            <a:ext cx="673100" cy="274638"/>
          </a:xfrm>
          <a:prstGeom prst="rect">
            <a:avLst/>
          </a:prstGeom>
          <a:noFill/>
          <a:ln w="9525">
            <a:noFill/>
            <a:miter lim="800000"/>
            <a:headEnd/>
            <a:tailEnd/>
          </a:ln>
        </p:spPr>
        <p:txBody>
          <a:bodyPr wrap="none" anchor="ctr">
            <a:spAutoFit/>
          </a:bodyPr>
          <a:lstStyle/>
          <a:p>
            <a:pPr algn="l"/>
            <a:r>
              <a:rPr lang="es-ES" sz="1200"/>
              <a:t>Donde:</a:t>
            </a:r>
          </a:p>
        </p:txBody>
      </p:sp>
      <p:sp>
        <p:nvSpPr>
          <p:cNvPr id="25611" name="25610 Rectángulo"/>
          <p:cNvSpPr>
            <a:spLocks noChangeArrowheads="1"/>
          </p:cNvSpPr>
          <p:nvPr/>
        </p:nvSpPr>
        <p:spPr bwMode="auto">
          <a:xfrm>
            <a:off x="539750" y="3284538"/>
            <a:ext cx="2346325" cy="1552575"/>
          </a:xfrm>
          <a:prstGeom prst="rect">
            <a:avLst/>
          </a:prstGeom>
          <a:noFill/>
          <a:ln w="9525">
            <a:noFill/>
            <a:miter lim="800000"/>
            <a:headEnd/>
            <a:tailEnd/>
          </a:ln>
        </p:spPr>
        <p:txBody>
          <a:bodyPr wrap="none" anchor="ctr">
            <a:spAutoFit/>
          </a:bodyPr>
          <a:lstStyle/>
          <a:p>
            <a:pPr algn="l"/>
            <a:r>
              <a:rPr lang="es-ES" sz="1200"/>
              <a:t>Pf: Población futura</a:t>
            </a:r>
          </a:p>
          <a:p>
            <a:pPr algn="l"/>
            <a:endParaRPr lang="es-ES" sz="1200"/>
          </a:p>
          <a:p>
            <a:pPr algn="l"/>
            <a:r>
              <a:rPr lang="es-ES" sz="1200"/>
              <a:t>Pa: Población actual</a:t>
            </a:r>
          </a:p>
          <a:p>
            <a:pPr algn="l"/>
            <a:endParaRPr lang="es-ES" sz="1200"/>
          </a:p>
          <a:p>
            <a:pPr algn="l"/>
            <a:r>
              <a:rPr lang="es-ES" sz="1200"/>
              <a:t>i: Tasa de crecimiento = 8%</a:t>
            </a:r>
          </a:p>
          <a:p>
            <a:pPr algn="l"/>
            <a:endParaRPr lang="es-ES" sz="1200"/>
          </a:p>
          <a:p>
            <a:pPr algn="l"/>
            <a:r>
              <a:rPr lang="es-ES" sz="1200"/>
              <a:t>n: Numero de años proyectados</a:t>
            </a:r>
          </a:p>
          <a:p>
            <a:pPr algn="l"/>
            <a:endParaRPr lang="es-ES" sz="1200"/>
          </a:p>
        </p:txBody>
      </p:sp>
      <p:sp>
        <p:nvSpPr>
          <p:cNvPr id="25612" name="25611 Rectángulo"/>
          <p:cNvSpPr>
            <a:spLocks noChangeArrowheads="1"/>
          </p:cNvSpPr>
          <p:nvPr/>
        </p:nvSpPr>
        <p:spPr bwMode="auto">
          <a:xfrm>
            <a:off x="539750" y="4868863"/>
            <a:ext cx="3719513" cy="307975"/>
          </a:xfrm>
          <a:prstGeom prst="rect">
            <a:avLst/>
          </a:prstGeom>
          <a:noFill/>
          <a:ln w="9525">
            <a:noFill/>
            <a:miter lim="800000"/>
            <a:headEnd/>
            <a:tailEnd/>
          </a:ln>
        </p:spPr>
        <p:txBody>
          <a:bodyPr wrap="none" anchor="ctr">
            <a:spAutoFit/>
          </a:bodyPr>
          <a:lstStyle/>
          <a:p>
            <a:pPr algn="l">
              <a:buFont typeface="Symbol" pitchFamily="18" charset="2"/>
              <a:buNone/>
              <a:tabLst>
                <a:tab pos="906463" algn="l"/>
              </a:tabLst>
            </a:pPr>
            <a:r>
              <a:rPr lang="es-ES" sz="1400"/>
              <a:t>Población futura para 20 años  = 34687 hab.</a:t>
            </a:r>
          </a:p>
        </p:txBody>
      </p:sp>
      <p:sp>
        <p:nvSpPr>
          <p:cNvPr id="25613" name="25612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5614" name="25613 Rectángulo"/>
          <p:cNvSpPr>
            <a:spLocks noChangeArrowheads="1"/>
          </p:cNvSpPr>
          <p:nvPr/>
        </p:nvSpPr>
        <p:spPr bwMode="auto">
          <a:xfrm>
            <a:off x="539750" y="1268413"/>
            <a:ext cx="20510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Población Futura</a:t>
            </a:r>
          </a:p>
        </p:txBody>
      </p:sp>
      <p:sp>
        <p:nvSpPr>
          <p:cNvPr id="25615" name="25614 Rectángulo"/>
          <p:cNvSpPr>
            <a:spLocks noChangeArrowheads="1"/>
          </p:cNvSpPr>
          <p:nvPr/>
        </p:nvSpPr>
        <p:spPr bwMode="auto">
          <a:xfrm>
            <a:off x="5724525" y="1268413"/>
            <a:ext cx="23177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 Caudal Proyectado</a:t>
            </a:r>
          </a:p>
        </p:txBody>
      </p:sp>
      <p:graphicFrame>
        <p:nvGraphicFramePr>
          <p:cNvPr id="25603" name="Object 23"/>
          <p:cNvGraphicFramePr>
            <a:graphicFrameLocks noChangeAspect="1"/>
          </p:cNvGraphicFramePr>
          <p:nvPr>
            <p:ph sz="half" idx="1"/>
          </p:nvPr>
        </p:nvGraphicFramePr>
        <p:xfrm>
          <a:off x="5724525" y="2636838"/>
          <a:ext cx="1800225" cy="393700"/>
        </p:xfrm>
        <a:graphic>
          <a:graphicData uri="http://schemas.openxmlformats.org/presentationml/2006/ole">
            <p:oleObj spid="_x0000_s25603" name="Ecuación" r:id="rId10" imgW="1333500" imgH="393700" progId="Equation.3">
              <p:embed/>
            </p:oleObj>
          </a:graphicData>
        </a:graphic>
      </p:graphicFrame>
      <p:sp>
        <p:nvSpPr>
          <p:cNvPr id="25616" name="25615 Rectángulo"/>
          <p:cNvSpPr>
            <a:spLocks noChangeArrowheads="1"/>
          </p:cNvSpPr>
          <p:nvPr/>
        </p:nvSpPr>
        <p:spPr bwMode="auto">
          <a:xfrm>
            <a:off x="5724525" y="3500438"/>
            <a:ext cx="1806575" cy="369887"/>
          </a:xfrm>
          <a:prstGeom prst="rect">
            <a:avLst/>
          </a:prstGeom>
          <a:noFill/>
          <a:ln w="9525">
            <a:noFill/>
            <a:miter lim="800000"/>
            <a:headEnd/>
            <a:tailEnd/>
          </a:ln>
        </p:spPr>
        <p:txBody>
          <a:bodyPr wrap="none" anchor="ctr">
            <a:spAutoFit/>
          </a:bodyPr>
          <a:lstStyle/>
          <a:p>
            <a:r>
              <a:rPr lang="es-ES" sz="1800" b="1">
                <a:solidFill>
                  <a:srgbClr val="00FF00"/>
                </a:solidFill>
              </a:rPr>
              <a:t>Q = 101.35 Lt/s</a:t>
            </a:r>
          </a:p>
        </p:txBody>
      </p:sp>
      <p:pic>
        <p:nvPicPr>
          <p:cNvPr id="25617" name="25616 Rectángulo">
            <a:hlinkClick r:id="rId11" action="ppaction://hlinksldjump"/>
          </p:cNvPr>
          <p:cNvPicPr>
            <a:picLocks noChangeArrowheads="1"/>
          </p:cNvPicPr>
          <p:nvPr/>
        </p:nvPicPr>
        <p:blipFill>
          <a:blip r:embed="rId12"/>
          <a:srcRect/>
          <a:stretch>
            <a:fillRect/>
          </a:stretch>
        </p:blipFill>
        <p:spPr bwMode="auto">
          <a:xfrm>
            <a:off x="8316913" y="5516563"/>
            <a:ext cx="431800" cy="431800"/>
          </a:xfrm>
          <a:prstGeom prst="rect">
            <a:avLst/>
          </a:prstGeom>
          <a:noFill/>
          <a:ln w="9525">
            <a:noFill/>
            <a:miter lim="800000"/>
            <a:headEnd/>
            <a:tailEnd/>
          </a:ln>
        </p:spPr>
      </p:pic>
      <p:graphicFrame>
        <p:nvGraphicFramePr>
          <p:cNvPr id="25604" name="Object 30"/>
          <p:cNvGraphicFramePr>
            <a:graphicFrameLocks noChangeAspect="1"/>
          </p:cNvGraphicFramePr>
          <p:nvPr>
            <p:ph sz="half" idx="2"/>
          </p:nvPr>
        </p:nvGraphicFramePr>
        <p:xfrm>
          <a:off x="5651500" y="1916113"/>
          <a:ext cx="2032000" cy="393700"/>
        </p:xfrm>
        <a:graphic>
          <a:graphicData uri="http://schemas.openxmlformats.org/presentationml/2006/ole">
            <p:oleObj spid="_x0000_s25604" name="Ecuación" r:id="rId13" imgW="2032000" imgH="393700" progId="Equation.3">
              <p:embed/>
            </p:oleObj>
          </a:graphicData>
        </a:graphic>
      </p:graphicFrame>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26625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6627" name="Group 3"/>
          <p:cNvGrpSpPr>
            <a:grpSpLocks/>
          </p:cNvGrpSpPr>
          <p:nvPr/>
        </p:nvGrpSpPr>
        <p:grpSpPr bwMode="auto">
          <a:xfrm>
            <a:off x="2484438" y="5516563"/>
            <a:ext cx="4537075" cy="1008062"/>
            <a:chOff x="1474" y="2840"/>
            <a:chExt cx="2858" cy="663"/>
          </a:xfrm>
        </p:grpSpPr>
        <p:pic>
          <p:nvPicPr>
            <p:cNvPr id="26633" name="26632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6634" name="26633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6635" name="26634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6628" name="26627 Rectángulo"/>
          <p:cNvSpPr>
            <a:spLocks noChangeArrowheads="1"/>
          </p:cNvSpPr>
          <p:nvPr/>
        </p:nvSpPr>
        <p:spPr bwMode="auto">
          <a:xfrm>
            <a:off x="4932363" y="1268413"/>
            <a:ext cx="184150" cy="366712"/>
          </a:xfrm>
          <a:prstGeom prst="rect">
            <a:avLst/>
          </a:prstGeom>
          <a:noFill/>
          <a:ln w="9525">
            <a:noFill/>
            <a:miter lim="800000"/>
            <a:headEnd/>
            <a:tailEnd/>
          </a:ln>
        </p:spPr>
        <p:txBody>
          <a:bodyPr wrap="none">
            <a:spAutoFit/>
          </a:bodyPr>
          <a:lstStyle/>
          <a:p>
            <a:pPr algn="l"/>
            <a:endParaRPr lang="es-ES" sz="1800" b="1"/>
          </a:p>
        </p:txBody>
      </p:sp>
      <p:sp>
        <p:nvSpPr>
          <p:cNvPr id="26629" name="26628 Rectángulo"/>
          <p:cNvSpPr>
            <a:spLocks noChangeArrowheads="1"/>
          </p:cNvSpPr>
          <p:nvPr/>
        </p:nvSpPr>
        <p:spPr bwMode="auto">
          <a:xfrm>
            <a:off x="6372225" y="1341438"/>
            <a:ext cx="2216150" cy="304800"/>
          </a:xfrm>
          <a:prstGeom prst="rect">
            <a:avLst/>
          </a:prstGeom>
          <a:noFill/>
          <a:ln w="9525">
            <a:noFill/>
            <a:miter lim="800000"/>
            <a:headEnd/>
            <a:tailEnd/>
          </a:ln>
        </p:spPr>
        <p:txBody>
          <a:bodyPr wrap="none">
            <a:spAutoFit/>
          </a:bodyPr>
          <a:lstStyle/>
          <a:p>
            <a:pPr algn="l"/>
            <a:r>
              <a:rPr lang="es-EC" sz="1400" b="1">
                <a:solidFill>
                  <a:srgbClr val="00FF00"/>
                </a:solidFill>
              </a:rPr>
              <a:t>Simulación en EPANET:</a:t>
            </a:r>
            <a:endParaRPr lang="es-ES" sz="1400" b="1">
              <a:solidFill>
                <a:srgbClr val="00FF00"/>
              </a:solidFill>
            </a:endParaRPr>
          </a:p>
        </p:txBody>
      </p:sp>
      <p:graphicFrame>
        <p:nvGraphicFramePr>
          <p:cNvPr id="26625" name="Object 10"/>
          <p:cNvGraphicFramePr>
            <a:graphicFrameLocks noChangeAspect="1"/>
          </p:cNvGraphicFramePr>
          <p:nvPr>
            <p:ph/>
          </p:nvPr>
        </p:nvGraphicFramePr>
        <p:xfrm>
          <a:off x="1835150" y="1844675"/>
          <a:ext cx="5545138" cy="3492500"/>
        </p:xfrm>
        <a:graphic>
          <a:graphicData uri="http://schemas.openxmlformats.org/presentationml/2006/ole">
            <p:oleObj spid="_x0000_s26625" name="Imagen de mapa de bits" r:id="rId8" imgW="8542857" imgH="5638095" progId="Paint.Picture">
              <p:embed/>
            </p:oleObj>
          </a:graphicData>
        </a:graphic>
      </p:graphicFrame>
      <p:sp>
        <p:nvSpPr>
          <p:cNvPr id="26630" name="26629 Rectángulo"/>
          <p:cNvSpPr>
            <a:spLocks noChangeArrowheads="1"/>
          </p:cNvSpPr>
          <p:nvPr/>
        </p:nvSpPr>
        <p:spPr bwMode="auto">
          <a:xfrm>
            <a:off x="539750" y="1268413"/>
            <a:ext cx="10223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Presión</a:t>
            </a:r>
          </a:p>
        </p:txBody>
      </p:sp>
      <p:sp>
        <p:nvSpPr>
          <p:cNvPr id="26631" name="26630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pic>
        <p:nvPicPr>
          <p:cNvPr id="26632" name="26631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385" name="14438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4386" name="Group 3"/>
          <p:cNvGrpSpPr>
            <a:grpSpLocks/>
          </p:cNvGrpSpPr>
          <p:nvPr/>
        </p:nvGrpSpPr>
        <p:grpSpPr bwMode="auto">
          <a:xfrm>
            <a:off x="2484438" y="5516563"/>
            <a:ext cx="4537075" cy="1008062"/>
            <a:chOff x="1474" y="2840"/>
            <a:chExt cx="2858" cy="663"/>
          </a:xfrm>
        </p:grpSpPr>
        <p:pic>
          <p:nvPicPr>
            <p:cNvPr id="144394" name="144393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4395" name="144394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4396" name="144395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44387" name="144386 Rectángulo"/>
          <p:cNvPicPr>
            <a:picLocks noChangeArrowheads="1"/>
          </p:cNvPicPr>
          <p:nvPr/>
        </p:nvPicPr>
        <p:blipFill>
          <a:blip r:embed="rId7"/>
          <a:srcRect/>
          <a:stretch>
            <a:fillRect/>
          </a:stretch>
        </p:blipFill>
        <p:spPr bwMode="auto">
          <a:xfrm>
            <a:off x="4716463" y="2420938"/>
            <a:ext cx="4029075" cy="2882900"/>
          </a:xfrm>
          <a:prstGeom prst="rect">
            <a:avLst/>
          </a:prstGeom>
          <a:noFill/>
          <a:ln w="9525">
            <a:noFill/>
            <a:miter lim="800000"/>
            <a:headEnd/>
            <a:tailEnd/>
          </a:ln>
        </p:spPr>
      </p:pic>
      <p:pic>
        <p:nvPicPr>
          <p:cNvPr id="144388" name="144387 Rectángulo"/>
          <p:cNvPicPr>
            <a:picLocks noChangeArrowheads="1"/>
          </p:cNvPicPr>
          <p:nvPr/>
        </p:nvPicPr>
        <p:blipFill>
          <a:blip r:embed="rId8"/>
          <a:srcRect/>
          <a:stretch>
            <a:fillRect/>
          </a:stretch>
        </p:blipFill>
        <p:spPr bwMode="auto">
          <a:xfrm>
            <a:off x="395288" y="2420938"/>
            <a:ext cx="4105275" cy="2882900"/>
          </a:xfrm>
          <a:prstGeom prst="rect">
            <a:avLst/>
          </a:prstGeom>
          <a:noFill/>
          <a:ln w="9525">
            <a:noFill/>
            <a:miter lim="800000"/>
            <a:headEnd/>
            <a:tailEnd/>
          </a:ln>
        </p:spPr>
      </p:pic>
      <p:sp>
        <p:nvSpPr>
          <p:cNvPr id="144389" name="144388 Rectángulo"/>
          <p:cNvSpPr>
            <a:spLocks noChangeArrowheads="1"/>
          </p:cNvSpPr>
          <p:nvPr/>
        </p:nvSpPr>
        <p:spPr bwMode="auto">
          <a:xfrm>
            <a:off x="395288" y="1939925"/>
            <a:ext cx="1900237" cy="336550"/>
          </a:xfrm>
          <a:prstGeom prst="rect">
            <a:avLst/>
          </a:prstGeom>
          <a:noFill/>
          <a:ln w="9525">
            <a:noFill/>
            <a:miter lim="800000"/>
            <a:headEnd/>
            <a:tailEnd/>
          </a:ln>
        </p:spPr>
        <p:txBody>
          <a:bodyPr wrap="none">
            <a:spAutoFit/>
          </a:bodyPr>
          <a:lstStyle/>
          <a:p>
            <a:pPr algn="l"/>
            <a:r>
              <a:rPr lang="es-EC" sz="1600" b="1" u="sng">
                <a:solidFill>
                  <a:srgbClr val="FF66CC"/>
                </a:solidFill>
              </a:rPr>
              <a:t>Datos de entrada:</a:t>
            </a:r>
            <a:endParaRPr lang="es-ES" sz="1600" b="1" u="sng">
              <a:solidFill>
                <a:srgbClr val="FF66CC"/>
              </a:solidFill>
            </a:endParaRPr>
          </a:p>
        </p:txBody>
      </p:sp>
      <p:sp>
        <p:nvSpPr>
          <p:cNvPr id="144390" name="144389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144391" name="144390 Rectángulo"/>
          <p:cNvSpPr>
            <a:spLocks noChangeArrowheads="1"/>
          </p:cNvSpPr>
          <p:nvPr/>
        </p:nvSpPr>
        <p:spPr bwMode="auto">
          <a:xfrm>
            <a:off x="6372225" y="1341438"/>
            <a:ext cx="2216150" cy="304800"/>
          </a:xfrm>
          <a:prstGeom prst="rect">
            <a:avLst/>
          </a:prstGeom>
          <a:noFill/>
          <a:ln w="9525">
            <a:noFill/>
            <a:miter lim="800000"/>
            <a:headEnd/>
            <a:tailEnd/>
          </a:ln>
        </p:spPr>
        <p:txBody>
          <a:bodyPr wrap="none">
            <a:spAutoFit/>
          </a:bodyPr>
          <a:lstStyle/>
          <a:p>
            <a:pPr algn="l"/>
            <a:r>
              <a:rPr lang="es-EC" sz="1400" b="1">
                <a:solidFill>
                  <a:srgbClr val="00FF00"/>
                </a:solidFill>
              </a:rPr>
              <a:t>Simulación en EPANET:</a:t>
            </a:r>
            <a:endParaRPr lang="es-ES" sz="1400" b="1">
              <a:solidFill>
                <a:srgbClr val="00FF00"/>
              </a:solidFill>
            </a:endParaRPr>
          </a:p>
        </p:txBody>
      </p:sp>
      <p:sp>
        <p:nvSpPr>
          <p:cNvPr id="144392" name="144391 Rectángulo"/>
          <p:cNvSpPr>
            <a:spLocks noChangeArrowheads="1"/>
          </p:cNvSpPr>
          <p:nvPr/>
        </p:nvSpPr>
        <p:spPr bwMode="auto">
          <a:xfrm>
            <a:off x="539750" y="1268413"/>
            <a:ext cx="10223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Presión</a:t>
            </a:r>
          </a:p>
        </p:txBody>
      </p:sp>
      <p:pic>
        <p:nvPicPr>
          <p:cNvPr id="144393" name="144392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27650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7652" name="Group 3"/>
          <p:cNvGrpSpPr>
            <a:grpSpLocks/>
          </p:cNvGrpSpPr>
          <p:nvPr/>
        </p:nvGrpSpPr>
        <p:grpSpPr bwMode="auto">
          <a:xfrm>
            <a:off x="2484438" y="5516563"/>
            <a:ext cx="4537075" cy="1008062"/>
            <a:chOff x="1474" y="2840"/>
            <a:chExt cx="2858" cy="663"/>
          </a:xfrm>
        </p:grpSpPr>
        <p:pic>
          <p:nvPicPr>
            <p:cNvPr id="27665" name="27664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7666" name="27665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7667" name="27666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7653" name="27652 Rectángulo"/>
          <p:cNvSpPr>
            <a:spLocks noChangeArrowheads="1"/>
          </p:cNvSpPr>
          <p:nvPr/>
        </p:nvSpPr>
        <p:spPr bwMode="auto">
          <a:xfrm>
            <a:off x="0" y="213836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7654" name="27653 Rectángulo"/>
          <p:cNvSpPr>
            <a:spLocks noChangeArrowheads="1"/>
          </p:cNvSpPr>
          <p:nvPr/>
        </p:nvSpPr>
        <p:spPr bwMode="auto">
          <a:xfrm>
            <a:off x="0" y="213836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7655" name="27654 Rectángulo"/>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7656" name="27655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7657" name="27656 Rectángulo"/>
          <p:cNvSpPr>
            <a:spLocks noChangeArrowheads="1"/>
          </p:cNvSpPr>
          <p:nvPr/>
        </p:nvSpPr>
        <p:spPr bwMode="auto">
          <a:xfrm>
            <a:off x="0" y="34115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7649" name="Object 16"/>
          <p:cNvGraphicFramePr>
            <a:graphicFrameLocks noChangeAspect="1"/>
          </p:cNvGraphicFramePr>
          <p:nvPr/>
        </p:nvGraphicFramePr>
        <p:xfrm>
          <a:off x="6227763" y="3429000"/>
          <a:ext cx="2300287" cy="219075"/>
        </p:xfrm>
        <a:graphic>
          <a:graphicData uri="http://schemas.openxmlformats.org/presentationml/2006/ole">
            <p:oleObj spid="_x0000_s27649" name="Ecuación" r:id="rId8" imgW="2298600" imgH="215640" progId="Equation.3">
              <p:embed/>
            </p:oleObj>
          </a:graphicData>
        </a:graphic>
      </p:graphicFrame>
      <p:graphicFrame>
        <p:nvGraphicFramePr>
          <p:cNvPr id="27650" name="Object 17"/>
          <p:cNvGraphicFramePr>
            <a:graphicFrameLocks noChangeAspect="1"/>
          </p:cNvGraphicFramePr>
          <p:nvPr/>
        </p:nvGraphicFramePr>
        <p:xfrm>
          <a:off x="6227763" y="3716338"/>
          <a:ext cx="1685925" cy="200025"/>
        </p:xfrm>
        <a:graphic>
          <a:graphicData uri="http://schemas.openxmlformats.org/presentationml/2006/ole">
            <p:oleObj spid="_x0000_s27650" name="Ecuación" r:id="rId9" imgW="1688367" imgH="203112" progId="Equation.3">
              <p:embed/>
            </p:oleObj>
          </a:graphicData>
        </a:graphic>
      </p:graphicFrame>
      <p:sp>
        <p:nvSpPr>
          <p:cNvPr id="27658" name="27657 Rectángulo"/>
          <p:cNvSpPr>
            <a:spLocks noChangeArrowheads="1"/>
          </p:cNvSpPr>
          <p:nvPr/>
        </p:nvSpPr>
        <p:spPr bwMode="auto">
          <a:xfrm>
            <a:off x="3492500" y="4797425"/>
            <a:ext cx="2794000" cy="274638"/>
          </a:xfrm>
          <a:prstGeom prst="rect">
            <a:avLst/>
          </a:prstGeom>
          <a:noFill/>
          <a:ln w="9525">
            <a:noFill/>
            <a:miter lim="800000"/>
            <a:headEnd/>
            <a:tailEnd/>
          </a:ln>
        </p:spPr>
        <p:txBody>
          <a:bodyPr wrap="none" anchor="ctr">
            <a:spAutoFit/>
          </a:bodyPr>
          <a:lstStyle/>
          <a:p>
            <a:pPr algn="l"/>
            <a:r>
              <a:rPr lang="es-ES" sz="1200" b="1">
                <a:solidFill>
                  <a:srgbClr val="FFFF00"/>
                </a:solidFill>
              </a:rPr>
              <a:t> Presiones resultantes en los nodos</a:t>
            </a:r>
            <a:endParaRPr lang="es-ES" sz="1200">
              <a:solidFill>
                <a:srgbClr val="FFFF00"/>
              </a:solidFill>
            </a:endParaRPr>
          </a:p>
        </p:txBody>
      </p:sp>
      <p:sp>
        <p:nvSpPr>
          <p:cNvPr id="27659" name="27658 Rectángulo"/>
          <p:cNvSpPr>
            <a:spLocks noChangeArrowheads="1"/>
          </p:cNvSpPr>
          <p:nvPr/>
        </p:nvSpPr>
        <p:spPr bwMode="auto">
          <a:xfrm>
            <a:off x="611188" y="1844675"/>
            <a:ext cx="3359150" cy="366713"/>
          </a:xfrm>
          <a:prstGeom prst="rect">
            <a:avLst/>
          </a:prstGeom>
          <a:noFill/>
          <a:ln w="9525">
            <a:noFill/>
            <a:miter lim="800000"/>
            <a:headEnd/>
            <a:tailEnd/>
          </a:ln>
        </p:spPr>
        <p:txBody>
          <a:bodyPr wrap="none">
            <a:spAutoFit/>
          </a:bodyPr>
          <a:lstStyle/>
          <a:p>
            <a:pPr algn="l"/>
            <a:r>
              <a:rPr lang="es-EC" sz="1800" b="1">
                <a:solidFill>
                  <a:srgbClr val="FF66CC"/>
                </a:solidFill>
              </a:rPr>
              <a:t>Resultados de la Simulación:</a:t>
            </a:r>
            <a:endParaRPr lang="es-ES" sz="1800" b="1">
              <a:solidFill>
                <a:srgbClr val="FF66CC"/>
              </a:solidFill>
            </a:endParaRPr>
          </a:p>
        </p:txBody>
      </p:sp>
      <p:pic>
        <p:nvPicPr>
          <p:cNvPr id="27660" name="27659 Rectángulo"/>
          <p:cNvPicPr>
            <a:picLocks noChangeAspect="1" noChangeArrowheads="1"/>
          </p:cNvPicPr>
          <p:nvPr/>
        </p:nvPicPr>
        <p:blipFill>
          <a:blip r:embed="rId10"/>
          <a:srcRect/>
          <a:stretch>
            <a:fillRect/>
          </a:stretch>
        </p:blipFill>
        <p:spPr bwMode="auto">
          <a:xfrm>
            <a:off x="2627313" y="2781300"/>
            <a:ext cx="4248150" cy="1909763"/>
          </a:xfrm>
          <a:prstGeom prst="rect">
            <a:avLst/>
          </a:prstGeom>
          <a:noFill/>
          <a:ln w="22225" algn="ctr">
            <a:solidFill>
              <a:srgbClr val="0000FF"/>
            </a:solidFill>
            <a:miter lim="800000"/>
            <a:headEnd/>
            <a:tailEnd/>
          </a:ln>
        </p:spPr>
      </p:pic>
      <p:sp>
        <p:nvSpPr>
          <p:cNvPr id="27661" name="27660 Rectángulo"/>
          <p:cNvSpPr>
            <a:spLocks noChangeArrowheads="1"/>
          </p:cNvSpPr>
          <p:nvPr/>
        </p:nvSpPr>
        <p:spPr bwMode="auto">
          <a:xfrm>
            <a:off x="6372225" y="1341438"/>
            <a:ext cx="2216150" cy="304800"/>
          </a:xfrm>
          <a:prstGeom prst="rect">
            <a:avLst/>
          </a:prstGeom>
          <a:noFill/>
          <a:ln w="9525">
            <a:noFill/>
            <a:miter lim="800000"/>
            <a:headEnd/>
            <a:tailEnd/>
          </a:ln>
        </p:spPr>
        <p:txBody>
          <a:bodyPr wrap="none">
            <a:spAutoFit/>
          </a:bodyPr>
          <a:lstStyle/>
          <a:p>
            <a:pPr algn="l"/>
            <a:r>
              <a:rPr lang="es-EC" sz="1400" b="1">
                <a:solidFill>
                  <a:srgbClr val="00FF00"/>
                </a:solidFill>
              </a:rPr>
              <a:t>Simulación en EPANET:</a:t>
            </a:r>
            <a:endParaRPr lang="es-ES" sz="1400" b="1">
              <a:solidFill>
                <a:srgbClr val="00FF00"/>
              </a:solidFill>
            </a:endParaRPr>
          </a:p>
        </p:txBody>
      </p:sp>
      <p:sp>
        <p:nvSpPr>
          <p:cNvPr id="27662" name="27661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7663" name="27662 Rectángulo"/>
          <p:cNvSpPr>
            <a:spLocks noChangeArrowheads="1"/>
          </p:cNvSpPr>
          <p:nvPr/>
        </p:nvSpPr>
        <p:spPr bwMode="auto">
          <a:xfrm>
            <a:off x="539750" y="1268413"/>
            <a:ext cx="1022350" cy="366712"/>
          </a:xfrm>
          <a:prstGeom prst="rect">
            <a:avLst/>
          </a:prstGeom>
          <a:noFill/>
          <a:ln w="9525">
            <a:noFill/>
            <a:miter lim="800000"/>
            <a:headEnd/>
            <a:tailEnd/>
          </a:ln>
        </p:spPr>
        <p:txBody>
          <a:bodyPr wrap="none" anchor="ctr">
            <a:spAutoFit/>
          </a:bodyPr>
          <a:lstStyle/>
          <a:p>
            <a:pPr algn="just"/>
            <a:r>
              <a:rPr lang="es-ES" sz="1800" b="1">
                <a:solidFill>
                  <a:srgbClr val="FF9900"/>
                </a:solidFill>
              </a:rPr>
              <a:t>Presión</a:t>
            </a:r>
          </a:p>
        </p:txBody>
      </p:sp>
      <p:pic>
        <p:nvPicPr>
          <p:cNvPr id="27664" name="27663 Rectángulo">
            <a:hlinkClick r:id="rId11" action="ppaction://hlinksldjump"/>
          </p:cNvPr>
          <p:cNvPicPr>
            <a:picLocks noChangeArrowheads="1"/>
          </p:cNvPicPr>
          <p:nvPr/>
        </p:nvPicPr>
        <p:blipFill>
          <a:blip r:embed="rId12"/>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80" name="2867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8681" name="Group 3"/>
          <p:cNvGrpSpPr>
            <a:grpSpLocks/>
          </p:cNvGrpSpPr>
          <p:nvPr/>
        </p:nvGrpSpPr>
        <p:grpSpPr bwMode="auto">
          <a:xfrm>
            <a:off x="2484438" y="5516563"/>
            <a:ext cx="4537075" cy="1008062"/>
            <a:chOff x="1474" y="2840"/>
            <a:chExt cx="2858" cy="663"/>
          </a:xfrm>
        </p:grpSpPr>
        <p:pic>
          <p:nvPicPr>
            <p:cNvPr id="28693" name="28692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8694" name="28693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8695" name="28694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28682" name="28681 Rectángulo"/>
          <p:cNvSpPr>
            <a:spLocks noChangeArrowheads="1"/>
          </p:cNvSpPr>
          <p:nvPr/>
        </p:nvSpPr>
        <p:spPr bwMode="auto">
          <a:xfrm>
            <a:off x="395288" y="2276475"/>
            <a:ext cx="8270875" cy="274638"/>
          </a:xfrm>
          <a:prstGeom prst="rect">
            <a:avLst/>
          </a:prstGeom>
          <a:noFill/>
          <a:ln w="9525">
            <a:noFill/>
            <a:miter lim="800000"/>
            <a:headEnd/>
            <a:tailEnd/>
          </a:ln>
        </p:spPr>
        <p:txBody>
          <a:bodyPr wrap="none" anchor="ctr">
            <a:spAutoFit/>
          </a:bodyPr>
          <a:lstStyle/>
          <a:p>
            <a:pPr algn="just"/>
            <a:r>
              <a:rPr lang="es-ES" sz="1200"/>
              <a:t>Para determinar si el diámetro satisface las condiciones hidráulicas, utilizamos la ecuación de Hazen-Williams dada por:</a:t>
            </a:r>
          </a:p>
        </p:txBody>
      </p:sp>
      <p:graphicFrame>
        <p:nvGraphicFramePr>
          <p:cNvPr id="28673" name="Object 10"/>
          <p:cNvGraphicFramePr>
            <a:graphicFrameLocks noChangeAspect="1"/>
          </p:cNvGraphicFramePr>
          <p:nvPr/>
        </p:nvGraphicFramePr>
        <p:xfrm>
          <a:off x="1858963" y="3238500"/>
          <a:ext cx="200025" cy="190500"/>
        </p:xfrm>
        <a:graphic>
          <a:graphicData uri="http://schemas.openxmlformats.org/presentationml/2006/ole">
            <p:oleObj spid="_x0000_s28673" name="Ecuación" r:id="rId8" imgW="203112" imgH="190417" progId="Equation.3">
              <p:embed/>
            </p:oleObj>
          </a:graphicData>
        </a:graphic>
      </p:graphicFrame>
      <p:graphicFrame>
        <p:nvGraphicFramePr>
          <p:cNvPr id="28674" name="Object 11"/>
          <p:cNvGraphicFramePr>
            <a:graphicFrameLocks noChangeAspect="1"/>
          </p:cNvGraphicFramePr>
          <p:nvPr/>
        </p:nvGraphicFramePr>
        <p:xfrm>
          <a:off x="1858963" y="3703638"/>
          <a:ext cx="304800" cy="190500"/>
        </p:xfrm>
        <a:graphic>
          <a:graphicData uri="http://schemas.openxmlformats.org/presentationml/2006/ole">
            <p:oleObj spid="_x0000_s28674" name="Ecuación" r:id="rId9" imgW="304668" imgH="190417" progId="Equation.3">
              <p:embed/>
            </p:oleObj>
          </a:graphicData>
        </a:graphic>
      </p:graphicFrame>
      <p:graphicFrame>
        <p:nvGraphicFramePr>
          <p:cNvPr id="28675" name="Object 12"/>
          <p:cNvGraphicFramePr>
            <a:graphicFrameLocks noChangeAspect="1"/>
          </p:cNvGraphicFramePr>
          <p:nvPr/>
        </p:nvGraphicFramePr>
        <p:xfrm>
          <a:off x="1858963" y="3238500"/>
          <a:ext cx="200025" cy="190500"/>
        </p:xfrm>
        <a:graphic>
          <a:graphicData uri="http://schemas.openxmlformats.org/presentationml/2006/ole">
            <p:oleObj spid="_x0000_s28675" name="Ecuación" r:id="rId10" imgW="203112" imgH="190417" progId="Equation.3">
              <p:embed/>
            </p:oleObj>
          </a:graphicData>
        </a:graphic>
      </p:graphicFrame>
      <p:graphicFrame>
        <p:nvGraphicFramePr>
          <p:cNvPr id="28676" name="Object 13"/>
          <p:cNvGraphicFramePr>
            <a:graphicFrameLocks noChangeAspect="1"/>
          </p:cNvGraphicFramePr>
          <p:nvPr/>
        </p:nvGraphicFramePr>
        <p:xfrm>
          <a:off x="1858963" y="3703638"/>
          <a:ext cx="304800" cy="190500"/>
        </p:xfrm>
        <a:graphic>
          <a:graphicData uri="http://schemas.openxmlformats.org/presentationml/2006/ole">
            <p:oleObj spid="_x0000_s28676" name="Ecuación" r:id="rId11" imgW="304668" imgH="190417" progId="Equation.3">
              <p:embed/>
            </p:oleObj>
          </a:graphicData>
        </a:graphic>
      </p:graphicFrame>
      <p:sp>
        <p:nvSpPr>
          <p:cNvPr id="28683" name="28682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8677" name="Object 15"/>
          <p:cNvGraphicFramePr>
            <a:graphicFrameLocks noChangeAspect="1"/>
          </p:cNvGraphicFramePr>
          <p:nvPr/>
        </p:nvGraphicFramePr>
        <p:xfrm>
          <a:off x="0" y="0"/>
          <a:ext cx="200025" cy="190500"/>
        </p:xfrm>
        <a:graphic>
          <a:graphicData uri="http://schemas.openxmlformats.org/presentationml/2006/ole">
            <p:oleObj spid="_x0000_s28677" name="Ecuación" r:id="rId12" imgW="203112" imgH="190417" progId="Equation.3">
              <p:embed/>
            </p:oleObj>
          </a:graphicData>
        </a:graphic>
      </p:graphicFrame>
      <p:sp>
        <p:nvSpPr>
          <p:cNvPr id="28684" name="28683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8678" name="Object 17"/>
          <p:cNvGraphicFramePr>
            <a:graphicFrameLocks noChangeAspect="1"/>
          </p:cNvGraphicFramePr>
          <p:nvPr/>
        </p:nvGraphicFramePr>
        <p:xfrm>
          <a:off x="0" y="0"/>
          <a:ext cx="304800" cy="190500"/>
        </p:xfrm>
        <a:graphic>
          <a:graphicData uri="http://schemas.openxmlformats.org/presentationml/2006/ole">
            <p:oleObj spid="_x0000_s28678" name="Ecuación" r:id="rId13" imgW="304668" imgH="190417" progId="Equation.3">
              <p:embed/>
            </p:oleObj>
          </a:graphicData>
        </a:graphic>
      </p:graphicFrame>
      <p:sp>
        <p:nvSpPr>
          <p:cNvPr id="28685" name="28684 Rectángulo"/>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8679" name="Object 19"/>
          <p:cNvGraphicFramePr>
            <a:graphicFrameLocks noChangeAspect="1"/>
          </p:cNvGraphicFramePr>
          <p:nvPr/>
        </p:nvGraphicFramePr>
        <p:xfrm>
          <a:off x="2843213" y="2781300"/>
          <a:ext cx="3240087" cy="360363"/>
        </p:xfrm>
        <a:graphic>
          <a:graphicData uri="http://schemas.openxmlformats.org/presentationml/2006/ole">
            <p:oleObj spid="_x0000_s28679" name="Ecuación" r:id="rId14" imgW="1943100" imgH="228600" progId="Equation.3">
              <p:embed/>
            </p:oleObj>
          </a:graphicData>
        </a:graphic>
      </p:graphicFrame>
      <p:sp>
        <p:nvSpPr>
          <p:cNvPr id="28686" name="28685 Rectángulo"/>
          <p:cNvSpPr>
            <a:spLocks noChangeArrowheads="1"/>
          </p:cNvSpPr>
          <p:nvPr/>
        </p:nvSpPr>
        <p:spPr bwMode="auto">
          <a:xfrm>
            <a:off x="755650" y="3284538"/>
            <a:ext cx="4251325" cy="1187450"/>
          </a:xfrm>
          <a:prstGeom prst="rect">
            <a:avLst/>
          </a:prstGeom>
          <a:noFill/>
          <a:ln w="9525">
            <a:noFill/>
            <a:miter lim="800000"/>
            <a:headEnd/>
            <a:tailEnd/>
          </a:ln>
        </p:spPr>
        <p:txBody>
          <a:bodyPr wrap="none" anchor="ctr">
            <a:spAutoFit/>
          </a:bodyPr>
          <a:lstStyle/>
          <a:p>
            <a:pPr algn="l"/>
            <a:r>
              <a:rPr lang="es-ES" sz="1200"/>
              <a:t>Donde:</a:t>
            </a:r>
          </a:p>
          <a:p>
            <a:pPr algn="l"/>
            <a:r>
              <a:rPr lang="es-ES" sz="1200"/>
              <a:t>D = diámetro de la tubería en metros</a:t>
            </a:r>
          </a:p>
          <a:p>
            <a:pPr algn="l"/>
            <a:r>
              <a:rPr lang="es-ES" sz="1200"/>
              <a:t>Q = caudal (m3/s)</a:t>
            </a:r>
          </a:p>
          <a:p>
            <a:pPr algn="l"/>
            <a:r>
              <a:rPr lang="es-ES" sz="1200"/>
              <a:t>C = coeficiente de rugosidad del material = 150 (PVC)</a:t>
            </a:r>
          </a:p>
          <a:p>
            <a:pPr algn="l"/>
            <a:r>
              <a:rPr lang="es-ES" sz="1200"/>
              <a:t>J = perdida de carga unitaria en el tramo (m/m) = 0.010 m/m</a:t>
            </a:r>
          </a:p>
          <a:p>
            <a:pPr algn="l"/>
            <a:endParaRPr lang="es-ES" sz="1200"/>
          </a:p>
        </p:txBody>
      </p:sp>
      <p:sp>
        <p:nvSpPr>
          <p:cNvPr id="28687" name="28686 Rectángulo"/>
          <p:cNvSpPr>
            <a:spLocks noChangeArrowheads="1"/>
          </p:cNvSpPr>
          <p:nvPr/>
        </p:nvSpPr>
        <p:spPr bwMode="auto">
          <a:xfrm>
            <a:off x="2339975" y="4508500"/>
            <a:ext cx="4870450" cy="366713"/>
          </a:xfrm>
          <a:prstGeom prst="rect">
            <a:avLst/>
          </a:prstGeom>
          <a:noFill/>
          <a:ln w="9525">
            <a:noFill/>
            <a:miter lim="800000"/>
            <a:headEnd/>
            <a:tailEnd/>
          </a:ln>
        </p:spPr>
        <p:txBody>
          <a:bodyPr wrap="none" anchor="ctr">
            <a:spAutoFit/>
          </a:bodyPr>
          <a:lstStyle/>
          <a:p>
            <a:r>
              <a:rPr lang="es-ES" sz="1800" b="1" i="1"/>
              <a:t>D = 0.274 m = 315 mm (diámetro comercial)</a:t>
            </a:r>
          </a:p>
        </p:txBody>
      </p:sp>
      <p:sp>
        <p:nvSpPr>
          <p:cNvPr id="28688" name="28687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8689" name="28688 Rectángulo"/>
          <p:cNvSpPr>
            <a:spLocks noChangeArrowheads="1"/>
          </p:cNvSpPr>
          <p:nvPr/>
        </p:nvSpPr>
        <p:spPr bwMode="auto">
          <a:xfrm>
            <a:off x="539750" y="1268413"/>
            <a:ext cx="1174750" cy="366712"/>
          </a:xfrm>
          <a:prstGeom prst="rect">
            <a:avLst/>
          </a:prstGeom>
          <a:noFill/>
          <a:ln w="9525">
            <a:noFill/>
            <a:miter lim="800000"/>
            <a:headEnd/>
            <a:tailEnd/>
          </a:ln>
        </p:spPr>
        <p:txBody>
          <a:bodyPr wrap="none" anchor="ctr">
            <a:spAutoFit/>
          </a:bodyPr>
          <a:lstStyle/>
          <a:p>
            <a:pPr algn="just"/>
            <a:r>
              <a:rPr lang="es-EC" sz="1800" b="1">
                <a:solidFill>
                  <a:srgbClr val="FF9900"/>
                </a:solidFill>
              </a:rPr>
              <a:t>Diámetro</a:t>
            </a:r>
            <a:endParaRPr lang="es-ES" sz="1800" b="1">
              <a:solidFill>
                <a:srgbClr val="FF9900"/>
              </a:solidFill>
            </a:endParaRPr>
          </a:p>
        </p:txBody>
      </p:sp>
      <p:pic>
        <p:nvPicPr>
          <p:cNvPr id="28690" name="28689 Rectángulo">
            <a:hlinkClick r:id="rId15" action="ppaction://hlinksldjump"/>
          </p:cNvPr>
          <p:cNvPicPr>
            <a:picLocks noChangeArrowheads="1"/>
          </p:cNvPicPr>
          <p:nvPr/>
        </p:nvPicPr>
        <p:blipFill>
          <a:blip r:embed="rId16"/>
          <a:srcRect/>
          <a:stretch>
            <a:fillRect/>
          </a:stretch>
        </p:blipFill>
        <p:spPr bwMode="auto">
          <a:xfrm>
            <a:off x="8316913" y="5516563"/>
            <a:ext cx="431800" cy="431800"/>
          </a:xfrm>
          <a:prstGeom prst="rect">
            <a:avLst/>
          </a:prstGeom>
          <a:noFill/>
          <a:ln w="9525">
            <a:noFill/>
            <a:miter lim="800000"/>
            <a:headEnd/>
            <a:tailEnd/>
          </a:ln>
        </p:spPr>
      </p:pic>
      <p:sp>
        <p:nvSpPr>
          <p:cNvPr id="28691" name="28690 CuadroTexto"/>
          <p:cNvSpPr txBox="1">
            <a:spLocks noChangeArrowheads="1"/>
          </p:cNvSpPr>
          <p:nvPr/>
        </p:nvSpPr>
        <p:spPr bwMode="auto">
          <a:xfrm>
            <a:off x="5292725" y="4868863"/>
            <a:ext cx="720725" cy="396875"/>
          </a:xfrm>
          <a:prstGeom prst="rect">
            <a:avLst/>
          </a:prstGeom>
          <a:noFill/>
          <a:ln w="9525">
            <a:noFill/>
            <a:miter lim="800000"/>
            <a:headEnd/>
            <a:tailEnd/>
          </a:ln>
        </p:spPr>
        <p:txBody>
          <a:bodyPr>
            <a:spAutoFit/>
          </a:bodyPr>
          <a:lstStyle/>
          <a:p>
            <a:pPr>
              <a:spcBef>
                <a:spcPct val="50000"/>
              </a:spcBef>
            </a:pPr>
            <a:r>
              <a:rPr lang="es-EC" b="1">
                <a:solidFill>
                  <a:srgbClr val="FF66CC"/>
                </a:solidFill>
              </a:rPr>
              <a:t>OK</a:t>
            </a:r>
            <a:endParaRPr lang="es-ES" b="1">
              <a:solidFill>
                <a:srgbClr val="FF66CC"/>
              </a:solidFill>
            </a:endParaRPr>
          </a:p>
        </p:txBody>
      </p:sp>
      <p:sp>
        <p:nvSpPr>
          <p:cNvPr id="28692" name="28691 Rectángulo"/>
          <p:cNvSpPr>
            <a:spLocks noChangeArrowheads="1"/>
          </p:cNvSpPr>
          <p:nvPr/>
        </p:nvSpPr>
        <p:spPr bwMode="auto">
          <a:xfrm>
            <a:off x="2339975" y="4941888"/>
            <a:ext cx="2514600" cy="366712"/>
          </a:xfrm>
          <a:prstGeom prst="rect">
            <a:avLst/>
          </a:prstGeom>
          <a:noFill/>
          <a:ln w="9525">
            <a:noFill/>
            <a:miter lim="800000"/>
            <a:headEnd/>
            <a:tailEnd/>
          </a:ln>
        </p:spPr>
        <p:txBody>
          <a:bodyPr wrap="none" anchor="ctr">
            <a:spAutoFit/>
          </a:bodyPr>
          <a:lstStyle/>
          <a:p>
            <a:r>
              <a:rPr lang="es-ES" sz="1800" b="1" i="1">
                <a:solidFill>
                  <a:srgbClr val="00FF00"/>
                </a:solidFill>
              </a:rPr>
              <a:t>D existente = 400mm</a:t>
            </a:r>
            <a:r>
              <a:rPr lang="es-ES" sz="1800" b="1" i="1"/>
              <a:t> </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4" name="2970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29705" name="Group 3"/>
          <p:cNvGrpSpPr>
            <a:grpSpLocks/>
          </p:cNvGrpSpPr>
          <p:nvPr/>
        </p:nvGrpSpPr>
        <p:grpSpPr bwMode="auto">
          <a:xfrm>
            <a:off x="2484438" y="5516563"/>
            <a:ext cx="4537075" cy="1008062"/>
            <a:chOff x="1474" y="2840"/>
            <a:chExt cx="2858" cy="663"/>
          </a:xfrm>
        </p:grpSpPr>
        <p:pic>
          <p:nvPicPr>
            <p:cNvPr id="29716" name="29715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29717" name="29716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29718" name="29717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graphicFrame>
        <p:nvGraphicFramePr>
          <p:cNvPr id="29697" name="Object 8"/>
          <p:cNvGraphicFramePr>
            <a:graphicFrameLocks noChangeAspect="1"/>
          </p:cNvGraphicFramePr>
          <p:nvPr/>
        </p:nvGraphicFramePr>
        <p:xfrm>
          <a:off x="1858963" y="3238500"/>
          <a:ext cx="200025" cy="190500"/>
        </p:xfrm>
        <a:graphic>
          <a:graphicData uri="http://schemas.openxmlformats.org/presentationml/2006/ole">
            <p:oleObj spid="_x0000_s29697" name="Ecuación" r:id="rId8" imgW="203112" imgH="190417" progId="Equation.3">
              <p:embed/>
            </p:oleObj>
          </a:graphicData>
        </a:graphic>
      </p:graphicFrame>
      <p:graphicFrame>
        <p:nvGraphicFramePr>
          <p:cNvPr id="29698" name="Object 9"/>
          <p:cNvGraphicFramePr>
            <a:graphicFrameLocks noChangeAspect="1"/>
          </p:cNvGraphicFramePr>
          <p:nvPr/>
        </p:nvGraphicFramePr>
        <p:xfrm>
          <a:off x="1858963" y="3703638"/>
          <a:ext cx="304800" cy="190500"/>
        </p:xfrm>
        <a:graphic>
          <a:graphicData uri="http://schemas.openxmlformats.org/presentationml/2006/ole">
            <p:oleObj spid="_x0000_s29698" name="Ecuación" r:id="rId9" imgW="304668" imgH="190417" progId="Equation.3">
              <p:embed/>
            </p:oleObj>
          </a:graphicData>
        </a:graphic>
      </p:graphicFrame>
      <p:graphicFrame>
        <p:nvGraphicFramePr>
          <p:cNvPr id="29699" name="Object 10"/>
          <p:cNvGraphicFramePr>
            <a:graphicFrameLocks noChangeAspect="1"/>
          </p:cNvGraphicFramePr>
          <p:nvPr/>
        </p:nvGraphicFramePr>
        <p:xfrm>
          <a:off x="1858963" y="3238500"/>
          <a:ext cx="200025" cy="190500"/>
        </p:xfrm>
        <a:graphic>
          <a:graphicData uri="http://schemas.openxmlformats.org/presentationml/2006/ole">
            <p:oleObj spid="_x0000_s29699" name="Ecuación" r:id="rId10" imgW="203112" imgH="190417" progId="Equation.3">
              <p:embed/>
            </p:oleObj>
          </a:graphicData>
        </a:graphic>
      </p:graphicFrame>
      <p:graphicFrame>
        <p:nvGraphicFramePr>
          <p:cNvPr id="29700" name="Object 11"/>
          <p:cNvGraphicFramePr>
            <a:graphicFrameLocks noChangeAspect="1"/>
          </p:cNvGraphicFramePr>
          <p:nvPr/>
        </p:nvGraphicFramePr>
        <p:xfrm>
          <a:off x="1858963" y="3703638"/>
          <a:ext cx="304800" cy="190500"/>
        </p:xfrm>
        <a:graphic>
          <a:graphicData uri="http://schemas.openxmlformats.org/presentationml/2006/ole">
            <p:oleObj spid="_x0000_s29700" name="Ecuación" r:id="rId11" imgW="304668" imgH="190417" progId="Equation.3">
              <p:embed/>
            </p:oleObj>
          </a:graphicData>
        </a:graphic>
      </p:graphicFrame>
      <p:sp>
        <p:nvSpPr>
          <p:cNvPr id="29706" name="29705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9701" name="Object 13"/>
          <p:cNvGraphicFramePr>
            <a:graphicFrameLocks noChangeAspect="1"/>
          </p:cNvGraphicFramePr>
          <p:nvPr/>
        </p:nvGraphicFramePr>
        <p:xfrm>
          <a:off x="0" y="0"/>
          <a:ext cx="200025" cy="190500"/>
        </p:xfrm>
        <a:graphic>
          <a:graphicData uri="http://schemas.openxmlformats.org/presentationml/2006/ole">
            <p:oleObj spid="_x0000_s29701" name="Ecuación" r:id="rId12" imgW="203112" imgH="190417" progId="Equation.3">
              <p:embed/>
            </p:oleObj>
          </a:graphicData>
        </a:graphic>
      </p:graphicFrame>
      <p:sp>
        <p:nvSpPr>
          <p:cNvPr id="29707" name="29706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9702" name="Object 15"/>
          <p:cNvGraphicFramePr>
            <a:graphicFrameLocks noChangeAspect="1"/>
          </p:cNvGraphicFramePr>
          <p:nvPr/>
        </p:nvGraphicFramePr>
        <p:xfrm>
          <a:off x="0" y="0"/>
          <a:ext cx="304800" cy="190500"/>
        </p:xfrm>
        <a:graphic>
          <a:graphicData uri="http://schemas.openxmlformats.org/presentationml/2006/ole">
            <p:oleObj spid="_x0000_s29702" name="Ecuación" r:id="rId13" imgW="304668" imgH="190417" progId="Equation.3">
              <p:embed/>
            </p:oleObj>
          </a:graphicData>
        </a:graphic>
      </p:graphicFrame>
      <p:sp>
        <p:nvSpPr>
          <p:cNvPr id="29708" name="29707 Rectángulo"/>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29709" name="29708 Rectángulo"/>
          <p:cNvSpPr>
            <a:spLocks noChangeArrowheads="1"/>
          </p:cNvSpPr>
          <p:nvPr/>
        </p:nvSpPr>
        <p:spPr bwMode="auto">
          <a:xfrm>
            <a:off x="539750" y="2185988"/>
            <a:ext cx="7540625" cy="1187450"/>
          </a:xfrm>
          <a:prstGeom prst="rect">
            <a:avLst/>
          </a:prstGeom>
          <a:noFill/>
          <a:ln w="9525">
            <a:noFill/>
            <a:miter lim="800000"/>
            <a:headEnd/>
            <a:tailEnd/>
          </a:ln>
        </p:spPr>
        <p:txBody>
          <a:bodyPr anchor="ctr">
            <a:spAutoFit/>
          </a:bodyPr>
          <a:lstStyle/>
          <a:p>
            <a:pPr algn="l"/>
            <a:r>
              <a:rPr lang="es-ES" sz="1200"/>
              <a:t>Este parámetro esta ligado al caudal que conduce la tubería y que deben estar en el rango de los límites de velocidades máximos y mínimos, que según la norma son:</a:t>
            </a:r>
          </a:p>
          <a:p>
            <a:pPr algn="l"/>
            <a:endParaRPr lang="es-ES" sz="1200"/>
          </a:p>
          <a:p>
            <a:pPr algn="l">
              <a:buFontTx/>
              <a:buChar char="•"/>
            </a:pPr>
            <a:r>
              <a:rPr lang="es-ES" sz="1200"/>
              <a:t>Velocidad Mínima = 0.6 m/seg.</a:t>
            </a:r>
          </a:p>
          <a:p>
            <a:pPr algn="l">
              <a:buFont typeface="Wingdings" pitchFamily="2" charset="2"/>
              <a:buChar char="§"/>
            </a:pPr>
            <a:r>
              <a:rPr lang="es-ES" sz="1200"/>
              <a:t>Velocidad Máxima = 2.0 m/seg.</a:t>
            </a:r>
          </a:p>
          <a:p>
            <a:pPr algn="l" eaLnBrk="0" hangingPunct="0"/>
            <a:endParaRPr lang="es-ES" sz="1200"/>
          </a:p>
        </p:txBody>
      </p:sp>
      <p:sp>
        <p:nvSpPr>
          <p:cNvPr id="29710" name="29709 Rectángulo"/>
          <p:cNvSpPr>
            <a:spLocks noChangeArrowheads="1"/>
          </p:cNvSpPr>
          <p:nvPr/>
        </p:nvSpPr>
        <p:spPr bwMode="auto">
          <a:xfrm>
            <a:off x="468313" y="3213100"/>
            <a:ext cx="8118475" cy="457200"/>
          </a:xfrm>
          <a:prstGeom prst="rect">
            <a:avLst/>
          </a:prstGeom>
          <a:noFill/>
          <a:ln w="9525">
            <a:noFill/>
            <a:miter lim="800000"/>
            <a:headEnd/>
            <a:tailEnd/>
          </a:ln>
        </p:spPr>
        <p:txBody>
          <a:bodyPr wrap="none" anchor="ctr">
            <a:spAutoFit/>
          </a:bodyPr>
          <a:lstStyle/>
          <a:p>
            <a:pPr algn="l"/>
            <a:r>
              <a:rPr lang="es-ES" sz="1200"/>
              <a:t>Para determinar la velocidad de flujo en la tubería utilizaremos la formula de Manning para secciones llenas dada por:</a:t>
            </a:r>
          </a:p>
          <a:p>
            <a:pPr algn="l" eaLnBrk="0" hangingPunct="0"/>
            <a:endParaRPr lang="es-ES" sz="1200"/>
          </a:p>
        </p:txBody>
      </p:sp>
      <p:sp>
        <p:nvSpPr>
          <p:cNvPr id="29711" name="29710 Rectángulo"/>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9703" name="Object 21"/>
          <p:cNvGraphicFramePr>
            <a:graphicFrameLocks noChangeAspect="1"/>
          </p:cNvGraphicFramePr>
          <p:nvPr/>
        </p:nvGraphicFramePr>
        <p:xfrm>
          <a:off x="3708400" y="3716338"/>
          <a:ext cx="1871663" cy="419100"/>
        </p:xfrm>
        <a:graphic>
          <a:graphicData uri="http://schemas.openxmlformats.org/presentationml/2006/ole">
            <p:oleObj spid="_x0000_s29703" name="Ecuación" r:id="rId14" imgW="1562100" imgH="419100" progId="Equation.3">
              <p:embed/>
            </p:oleObj>
          </a:graphicData>
        </a:graphic>
      </p:graphicFrame>
      <p:sp>
        <p:nvSpPr>
          <p:cNvPr id="29712" name="29711 Rectángulo"/>
          <p:cNvSpPr>
            <a:spLocks noChangeArrowheads="1"/>
          </p:cNvSpPr>
          <p:nvPr/>
        </p:nvSpPr>
        <p:spPr bwMode="auto">
          <a:xfrm>
            <a:off x="684213" y="4149725"/>
            <a:ext cx="4583112" cy="1187450"/>
          </a:xfrm>
          <a:prstGeom prst="rect">
            <a:avLst/>
          </a:prstGeom>
          <a:noFill/>
          <a:ln w="9525">
            <a:noFill/>
            <a:miter lim="800000"/>
            <a:headEnd/>
            <a:tailEnd/>
          </a:ln>
        </p:spPr>
        <p:txBody>
          <a:bodyPr wrap="none" anchor="ctr">
            <a:spAutoFit/>
          </a:bodyPr>
          <a:lstStyle/>
          <a:p>
            <a:pPr algn="l"/>
            <a:r>
              <a:rPr lang="es-ES" sz="1200"/>
              <a:t>Donde:</a:t>
            </a:r>
          </a:p>
          <a:p>
            <a:pPr algn="l"/>
            <a:r>
              <a:rPr lang="es-ES" sz="1200"/>
              <a:t>V = velocidad en la tubería (m/s)</a:t>
            </a:r>
          </a:p>
          <a:p>
            <a:pPr algn="l"/>
            <a:r>
              <a:rPr lang="es-ES" sz="1200"/>
              <a:t>D = diámetro de tubería (m)</a:t>
            </a:r>
          </a:p>
          <a:p>
            <a:pPr algn="l"/>
            <a:r>
              <a:rPr lang="es-ES" sz="1200"/>
              <a:t>S = pendiente de la tubería que se asume es la del terreno (m/m)</a:t>
            </a:r>
          </a:p>
          <a:p>
            <a:pPr algn="l"/>
            <a:r>
              <a:rPr lang="es-ES" sz="1200"/>
              <a:t>n = coeficiente de rugosidad recomendable para PVC = 0.011</a:t>
            </a:r>
          </a:p>
          <a:p>
            <a:pPr algn="l" eaLnBrk="0" hangingPunct="0"/>
            <a:endParaRPr lang="es-ES" sz="1200"/>
          </a:p>
        </p:txBody>
      </p:sp>
      <p:sp>
        <p:nvSpPr>
          <p:cNvPr id="29713" name="29712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29714" name="29713 Rectángulo"/>
          <p:cNvSpPr>
            <a:spLocks noChangeArrowheads="1"/>
          </p:cNvSpPr>
          <p:nvPr/>
        </p:nvSpPr>
        <p:spPr bwMode="auto">
          <a:xfrm>
            <a:off x="539750" y="1268413"/>
            <a:ext cx="2203450" cy="366712"/>
          </a:xfrm>
          <a:prstGeom prst="rect">
            <a:avLst/>
          </a:prstGeom>
          <a:noFill/>
          <a:ln w="9525">
            <a:noFill/>
            <a:miter lim="800000"/>
            <a:headEnd/>
            <a:tailEnd/>
          </a:ln>
        </p:spPr>
        <p:txBody>
          <a:bodyPr wrap="none" anchor="ctr">
            <a:spAutoFit/>
          </a:bodyPr>
          <a:lstStyle/>
          <a:p>
            <a:pPr algn="just"/>
            <a:r>
              <a:rPr lang="es-EC" sz="1800" b="1">
                <a:solidFill>
                  <a:srgbClr val="FF9900"/>
                </a:solidFill>
              </a:rPr>
              <a:t>Velocidad de Flujo</a:t>
            </a:r>
            <a:endParaRPr lang="es-ES" sz="1800" b="1">
              <a:solidFill>
                <a:srgbClr val="FF9900"/>
              </a:solidFill>
            </a:endParaRPr>
          </a:p>
        </p:txBody>
      </p:sp>
      <p:pic>
        <p:nvPicPr>
          <p:cNvPr id="29715" name="29714 Rectángulo">
            <a:hlinkClick r:id="rId15" action="ppaction://hlinksldjump"/>
          </p:cNvPr>
          <p:cNvPicPr>
            <a:picLocks noChangeArrowheads="1"/>
          </p:cNvPicPr>
          <p:nvPr/>
        </p:nvPicPr>
        <p:blipFill>
          <a:blip r:embed="rId16"/>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4" name="3072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30725" name="Group 3"/>
          <p:cNvGrpSpPr>
            <a:grpSpLocks/>
          </p:cNvGrpSpPr>
          <p:nvPr/>
        </p:nvGrpSpPr>
        <p:grpSpPr bwMode="auto">
          <a:xfrm>
            <a:off x="2484438" y="5516563"/>
            <a:ext cx="4537075" cy="1008062"/>
            <a:chOff x="1474" y="2840"/>
            <a:chExt cx="2858" cy="663"/>
          </a:xfrm>
        </p:grpSpPr>
        <p:pic>
          <p:nvPicPr>
            <p:cNvPr id="30737" name="30736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30738" name="30737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30739" name="30738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30726" name="30725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30721" name="Object 9"/>
          <p:cNvGraphicFramePr>
            <a:graphicFrameLocks noChangeAspect="1"/>
          </p:cNvGraphicFramePr>
          <p:nvPr/>
        </p:nvGraphicFramePr>
        <p:xfrm>
          <a:off x="0" y="0"/>
          <a:ext cx="200025" cy="190500"/>
        </p:xfrm>
        <a:graphic>
          <a:graphicData uri="http://schemas.openxmlformats.org/presentationml/2006/ole">
            <p:oleObj spid="_x0000_s30721" name="Ecuación" r:id="rId8" imgW="203112" imgH="190417" progId="Equation.3">
              <p:embed/>
            </p:oleObj>
          </a:graphicData>
        </a:graphic>
      </p:graphicFrame>
      <p:sp>
        <p:nvSpPr>
          <p:cNvPr id="30727" name="30726 Rectángulo"/>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30722" name="Object 11"/>
          <p:cNvGraphicFramePr>
            <a:graphicFrameLocks noChangeAspect="1"/>
          </p:cNvGraphicFramePr>
          <p:nvPr/>
        </p:nvGraphicFramePr>
        <p:xfrm>
          <a:off x="0" y="0"/>
          <a:ext cx="304800" cy="190500"/>
        </p:xfrm>
        <a:graphic>
          <a:graphicData uri="http://schemas.openxmlformats.org/presentationml/2006/ole">
            <p:oleObj spid="_x0000_s30722" name="Ecuación" r:id="rId9" imgW="304668" imgH="190417" progId="Equation.3">
              <p:embed/>
            </p:oleObj>
          </a:graphicData>
        </a:graphic>
      </p:graphicFrame>
      <p:sp>
        <p:nvSpPr>
          <p:cNvPr id="30728" name="30727 Rectángulo"/>
          <p:cNvSpPr>
            <a:spLocks noChangeArrowheads="1"/>
          </p:cNvSpPr>
          <p:nvPr/>
        </p:nvSpPr>
        <p:spPr bwMode="auto">
          <a:xfrm>
            <a:off x="566738" y="1874838"/>
            <a:ext cx="1139825" cy="304800"/>
          </a:xfrm>
          <a:prstGeom prst="rect">
            <a:avLst/>
          </a:prstGeom>
          <a:noFill/>
          <a:ln w="9525">
            <a:noFill/>
            <a:miter lim="800000"/>
            <a:headEnd/>
            <a:tailEnd/>
          </a:ln>
        </p:spPr>
        <p:txBody>
          <a:bodyPr wrap="none" anchor="ctr">
            <a:spAutoFit/>
          </a:bodyPr>
          <a:lstStyle/>
          <a:p>
            <a:r>
              <a:rPr lang="es-ES" sz="1400"/>
              <a:t>Por lo tanto:</a:t>
            </a:r>
          </a:p>
        </p:txBody>
      </p:sp>
      <p:sp>
        <p:nvSpPr>
          <p:cNvPr id="30729" name="30728 Rectángulo"/>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0730" name="30729 Rectángulo"/>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30723" name="Object 15"/>
          <p:cNvGraphicFramePr>
            <a:graphicFrameLocks noChangeAspect="1"/>
          </p:cNvGraphicFramePr>
          <p:nvPr/>
        </p:nvGraphicFramePr>
        <p:xfrm>
          <a:off x="3384550" y="2636838"/>
          <a:ext cx="2085975" cy="504825"/>
        </p:xfrm>
        <a:graphic>
          <a:graphicData uri="http://schemas.openxmlformats.org/presentationml/2006/ole">
            <p:oleObj spid="_x0000_s30723" name="Ecuación" r:id="rId10" imgW="1790640" imgH="419040" progId="Equation.3">
              <p:embed/>
            </p:oleObj>
          </a:graphicData>
        </a:graphic>
      </p:graphicFrame>
      <p:sp>
        <p:nvSpPr>
          <p:cNvPr id="30731" name="30730 Rectángulo"/>
          <p:cNvSpPr>
            <a:spLocks noChangeArrowheads="1"/>
          </p:cNvSpPr>
          <p:nvPr/>
        </p:nvSpPr>
        <p:spPr bwMode="auto">
          <a:xfrm>
            <a:off x="3779838" y="3357563"/>
            <a:ext cx="1498600" cy="641350"/>
          </a:xfrm>
          <a:prstGeom prst="rect">
            <a:avLst/>
          </a:prstGeom>
          <a:noFill/>
          <a:ln w="9525">
            <a:noFill/>
            <a:miter lim="800000"/>
            <a:headEnd/>
            <a:tailEnd/>
          </a:ln>
        </p:spPr>
        <p:txBody>
          <a:bodyPr wrap="none" anchor="ctr">
            <a:spAutoFit/>
          </a:bodyPr>
          <a:lstStyle/>
          <a:p>
            <a:pPr algn="l"/>
            <a:r>
              <a:rPr lang="es-ES" sz="1800" b="1"/>
              <a:t>V = 1.95 m/s</a:t>
            </a:r>
            <a:endParaRPr lang="es-ES" sz="1800"/>
          </a:p>
          <a:p>
            <a:pPr algn="l" eaLnBrk="0" hangingPunct="0"/>
            <a:endParaRPr lang="es-ES" sz="1800"/>
          </a:p>
        </p:txBody>
      </p:sp>
      <p:sp>
        <p:nvSpPr>
          <p:cNvPr id="30732" name="30731 Rectángulo"/>
          <p:cNvSpPr>
            <a:spLocks noChangeArrowheads="1"/>
          </p:cNvSpPr>
          <p:nvPr/>
        </p:nvSpPr>
        <p:spPr bwMode="auto">
          <a:xfrm>
            <a:off x="2051050" y="4149725"/>
            <a:ext cx="4932363" cy="304800"/>
          </a:xfrm>
          <a:prstGeom prst="rect">
            <a:avLst/>
          </a:prstGeom>
          <a:noFill/>
          <a:ln w="9525">
            <a:noFill/>
            <a:miter lim="800000"/>
            <a:headEnd/>
            <a:tailEnd/>
          </a:ln>
        </p:spPr>
        <p:txBody>
          <a:bodyPr wrap="none" anchor="ctr">
            <a:spAutoFit/>
          </a:bodyPr>
          <a:lstStyle/>
          <a:p>
            <a:pPr algn="l"/>
            <a:r>
              <a:rPr lang="es-ES" sz="1400"/>
              <a:t>Por tanto la velocidad esta dentro de los rangos permisibles.</a:t>
            </a:r>
          </a:p>
        </p:txBody>
      </p:sp>
      <p:sp>
        <p:nvSpPr>
          <p:cNvPr id="30733" name="30732 Rectángulo"/>
          <p:cNvSpPr>
            <a:spLocks noChangeArrowheads="1"/>
          </p:cNvSpPr>
          <p:nvPr/>
        </p:nvSpPr>
        <p:spPr bwMode="auto">
          <a:xfrm>
            <a:off x="539750" y="1268413"/>
            <a:ext cx="2203450" cy="366712"/>
          </a:xfrm>
          <a:prstGeom prst="rect">
            <a:avLst/>
          </a:prstGeom>
          <a:noFill/>
          <a:ln w="9525">
            <a:noFill/>
            <a:miter lim="800000"/>
            <a:headEnd/>
            <a:tailEnd/>
          </a:ln>
        </p:spPr>
        <p:txBody>
          <a:bodyPr wrap="none" anchor="ctr">
            <a:spAutoFit/>
          </a:bodyPr>
          <a:lstStyle/>
          <a:p>
            <a:pPr algn="just"/>
            <a:r>
              <a:rPr lang="es-EC" sz="1800" b="1">
                <a:solidFill>
                  <a:srgbClr val="FF9900"/>
                </a:solidFill>
              </a:rPr>
              <a:t>Velocidad de Flujo</a:t>
            </a:r>
            <a:endParaRPr lang="es-ES" sz="1800" b="1">
              <a:solidFill>
                <a:srgbClr val="FF9900"/>
              </a:solidFill>
            </a:endParaRPr>
          </a:p>
        </p:txBody>
      </p:sp>
      <p:sp>
        <p:nvSpPr>
          <p:cNvPr id="30734" name="30733 Rectángulo"/>
          <p:cNvSpPr>
            <a:spLocks noChangeArrowheads="1"/>
          </p:cNvSpPr>
          <p:nvPr/>
        </p:nvSpPr>
        <p:spPr bwMode="auto">
          <a:xfrm>
            <a:off x="5219700" y="476250"/>
            <a:ext cx="3371850"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3.2 Estudio Hidráulico Preliminar</a:t>
            </a:r>
          </a:p>
        </p:txBody>
      </p:sp>
      <p:sp>
        <p:nvSpPr>
          <p:cNvPr id="30735" name="30734 CuadroTexto"/>
          <p:cNvSpPr txBox="1">
            <a:spLocks noChangeArrowheads="1"/>
          </p:cNvSpPr>
          <p:nvPr/>
        </p:nvSpPr>
        <p:spPr bwMode="auto">
          <a:xfrm>
            <a:off x="5651500" y="3357563"/>
            <a:ext cx="720725" cy="396875"/>
          </a:xfrm>
          <a:prstGeom prst="rect">
            <a:avLst/>
          </a:prstGeom>
          <a:noFill/>
          <a:ln w="9525">
            <a:noFill/>
            <a:miter lim="800000"/>
            <a:headEnd/>
            <a:tailEnd/>
          </a:ln>
        </p:spPr>
        <p:txBody>
          <a:bodyPr>
            <a:spAutoFit/>
          </a:bodyPr>
          <a:lstStyle/>
          <a:p>
            <a:pPr>
              <a:spcBef>
                <a:spcPct val="50000"/>
              </a:spcBef>
            </a:pPr>
            <a:r>
              <a:rPr lang="es-EC" b="1">
                <a:solidFill>
                  <a:srgbClr val="00FF00"/>
                </a:solidFill>
              </a:rPr>
              <a:t>OK</a:t>
            </a:r>
            <a:endParaRPr lang="es-ES" b="1">
              <a:solidFill>
                <a:srgbClr val="00FF00"/>
              </a:solidFill>
            </a:endParaRPr>
          </a:p>
        </p:txBody>
      </p:sp>
      <p:pic>
        <p:nvPicPr>
          <p:cNvPr id="30736" name="30735 Rectángulo">
            <a:hlinkClick r:id="rId11" action="ppaction://hlinksldjump"/>
          </p:cNvPr>
          <p:cNvPicPr>
            <a:picLocks noChangeArrowheads="1"/>
          </p:cNvPicPr>
          <p:nvPr/>
        </p:nvPicPr>
        <p:blipFill>
          <a:blip r:embed="rId12"/>
          <a:srcRect/>
          <a:stretch>
            <a:fillRect/>
          </a:stretch>
        </p:blipFill>
        <p:spPr bwMode="auto">
          <a:xfrm>
            <a:off x="8101013"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09" name="145408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5410" name="Group 3"/>
          <p:cNvGrpSpPr>
            <a:grpSpLocks/>
          </p:cNvGrpSpPr>
          <p:nvPr/>
        </p:nvGrpSpPr>
        <p:grpSpPr bwMode="auto">
          <a:xfrm>
            <a:off x="2484438" y="5516563"/>
            <a:ext cx="4537075" cy="1008062"/>
            <a:chOff x="1474" y="2840"/>
            <a:chExt cx="2858" cy="663"/>
          </a:xfrm>
        </p:grpSpPr>
        <p:pic>
          <p:nvPicPr>
            <p:cNvPr id="145417" name="14541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5418" name="14541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5419" name="14541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45411" name="145410 Rectángulo"/>
          <p:cNvSpPr>
            <a:spLocks noChangeArrowheads="1"/>
          </p:cNvSpPr>
          <p:nvPr/>
        </p:nvSpPr>
        <p:spPr bwMode="auto">
          <a:xfrm>
            <a:off x="539750" y="3500438"/>
            <a:ext cx="1073150" cy="366712"/>
          </a:xfrm>
          <a:prstGeom prst="rect">
            <a:avLst/>
          </a:prstGeom>
          <a:noFill/>
          <a:ln w="9525">
            <a:noFill/>
            <a:miter lim="800000"/>
            <a:headEnd/>
            <a:tailEnd/>
          </a:ln>
        </p:spPr>
        <p:txBody>
          <a:bodyPr wrap="none">
            <a:spAutoFit/>
          </a:bodyPr>
          <a:lstStyle/>
          <a:p>
            <a:pPr algn="l"/>
            <a:r>
              <a:rPr lang="es-EC" sz="1800" b="1">
                <a:solidFill>
                  <a:srgbClr val="FF9900"/>
                </a:solidFill>
              </a:rPr>
              <a:t>Causas:</a:t>
            </a:r>
            <a:endParaRPr lang="es-ES" sz="1800" b="1">
              <a:solidFill>
                <a:srgbClr val="FF9900"/>
              </a:solidFill>
            </a:endParaRPr>
          </a:p>
        </p:txBody>
      </p:sp>
      <p:sp>
        <p:nvSpPr>
          <p:cNvPr id="145412" name="145411 Rectángulo"/>
          <p:cNvSpPr>
            <a:spLocks noChangeArrowheads="1"/>
          </p:cNvSpPr>
          <p:nvPr/>
        </p:nvSpPr>
        <p:spPr bwMode="auto">
          <a:xfrm>
            <a:off x="468313" y="4005263"/>
            <a:ext cx="7488237" cy="1155700"/>
          </a:xfrm>
          <a:prstGeom prst="rect">
            <a:avLst/>
          </a:prstGeom>
          <a:noFill/>
          <a:ln w="9525">
            <a:noFill/>
            <a:miter lim="800000"/>
            <a:headEnd/>
            <a:tailEnd/>
          </a:ln>
        </p:spPr>
        <p:txBody>
          <a:bodyPr anchor="ctr">
            <a:spAutoFit/>
          </a:bodyPr>
          <a:lstStyle/>
          <a:p>
            <a:pPr marL="342900" indent="-342900" algn="l"/>
            <a:r>
              <a:rPr lang="es-ES" sz="1400"/>
              <a:t>1.-    La tubería de AAPP no se asienta sobre cama de arena alguna, sino que se apoya   directamente sobre la capa de agregados, los mismos que actúan como cuñas en la </a:t>
            </a:r>
          </a:p>
          <a:p>
            <a:pPr marL="342900" indent="-342900" algn="l"/>
            <a:r>
              <a:rPr lang="es-ES" sz="1400"/>
              <a:t>        tubería de PVC.</a:t>
            </a:r>
          </a:p>
          <a:p>
            <a:pPr marL="342900" indent="-342900" algn="l"/>
            <a:r>
              <a:rPr lang="es-EC" sz="1400"/>
              <a:t>2.-    Procedimientos constructivos no adecuados</a:t>
            </a:r>
          </a:p>
          <a:p>
            <a:pPr marL="342900" indent="-342900" algn="l"/>
            <a:r>
              <a:rPr lang="es-EC" sz="1400"/>
              <a:t>3.-    Inexistencia de válvulas disipadoras de presión</a:t>
            </a:r>
            <a:endParaRPr lang="es-ES" sz="1400"/>
          </a:p>
        </p:txBody>
      </p:sp>
      <p:sp>
        <p:nvSpPr>
          <p:cNvPr id="145413" name="145412 Rectángulo"/>
          <p:cNvSpPr>
            <a:spLocks noChangeArrowheads="1"/>
          </p:cNvSpPr>
          <p:nvPr/>
        </p:nvSpPr>
        <p:spPr bwMode="auto">
          <a:xfrm>
            <a:off x="4427538" y="476250"/>
            <a:ext cx="4351337"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3.3 Problema que presenta la tubería AAPP</a:t>
            </a:r>
          </a:p>
        </p:txBody>
      </p:sp>
      <p:pic>
        <p:nvPicPr>
          <p:cNvPr id="145414" name="145413 Rectángulo">
            <a:hlinkClick r:id="rId7" action="ppaction://hlinksldjump"/>
          </p:cNvPr>
          <p:cNvPicPr>
            <a:picLocks noChangeArrowheads="1"/>
          </p:cNvPicPr>
          <p:nvPr/>
        </p:nvPicPr>
        <p:blipFill>
          <a:blip r:embed="rId8"/>
          <a:srcRect/>
          <a:stretch>
            <a:fillRect/>
          </a:stretch>
        </p:blipFill>
        <p:spPr bwMode="auto">
          <a:xfrm>
            <a:off x="8101013" y="5445125"/>
            <a:ext cx="539750" cy="539750"/>
          </a:xfrm>
          <a:prstGeom prst="rect">
            <a:avLst/>
          </a:prstGeom>
          <a:noFill/>
          <a:ln w="9525">
            <a:noFill/>
            <a:miter lim="800000"/>
            <a:headEnd/>
            <a:tailEnd/>
          </a:ln>
        </p:spPr>
      </p:pic>
      <p:sp>
        <p:nvSpPr>
          <p:cNvPr id="145415" name="145414 Rectángulo"/>
          <p:cNvSpPr>
            <a:spLocks noChangeArrowheads="1"/>
          </p:cNvSpPr>
          <p:nvPr/>
        </p:nvSpPr>
        <p:spPr bwMode="auto">
          <a:xfrm>
            <a:off x="301625" y="1052513"/>
            <a:ext cx="1566863" cy="396875"/>
          </a:xfrm>
          <a:prstGeom prst="rect">
            <a:avLst/>
          </a:prstGeom>
          <a:noFill/>
          <a:ln w="9525">
            <a:noFill/>
            <a:miter lim="800000"/>
            <a:headEnd/>
            <a:tailEnd/>
          </a:ln>
        </p:spPr>
        <p:txBody>
          <a:bodyPr wrap="none">
            <a:spAutoFit/>
          </a:bodyPr>
          <a:lstStyle/>
          <a:p>
            <a:r>
              <a:rPr lang="es-EC" b="1">
                <a:solidFill>
                  <a:srgbClr val="FF9900"/>
                </a:solidFill>
              </a:rPr>
              <a:t>Problemas:</a:t>
            </a:r>
            <a:endParaRPr lang="es-ES" b="1">
              <a:solidFill>
                <a:srgbClr val="FF9900"/>
              </a:solidFill>
            </a:endParaRPr>
          </a:p>
        </p:txBody>
      </p:sp>
      <p:sp>
        <p:nvSpPr>
          <p:cNvPr id="145416" name="145415 CuadroTexto"/>
          <p:cNvSpPr txBox="1">
            <a:spLocks noChangeArrowheads="1"/>
          </p:cNvSpPr>
          <p:nvPr/>
        </p:nvSpPr>
        <p:spPr bwMode="auto">
          <a:xfrm>
            <a:off x="611188" y="1844675"/>
            <a:ext cx="7848600" cy="1474788"/>
          </a:xfrm>
          <a:prstGeom prst="rect">
            <a:avLst/>
          </a:prstGeom>
          <a:noFill/>
          <a:ln w="9525">
            <a:noFill/>
            <a:miter lim="800000"/>
            <a:headEnd/>
            <a:tailEnd/>
          </a:ln>
        </p:spPr>
        <p:txBody>
          <a:bodyPr>
            <a:spAutoFit/>
          </a:bodyPr>
          <a:lstStyle/>
          <a:p>
            <a:pPr algn="l">
              <a:spcBef>
                <a:spcPct val="50000"/>
              </a:spcBef>
            </a:pPr>
            <a:r>
              <a:rPr lang="es-ES_tradnl" sz="1400"/>
              <a:t>Por informe del personal de Mantenimiento ESPOL el tramo en mención de tubería de AAPP presenta los siguientes problemas:</a:t>
            </a:r>
          </a:p>
          <a:p>
            <a:pPr algn="l">
              <a:spcBef>
                <a:spcPct val="50000"/>
              </a:spcBef>
            </a:pPr>
            <a:endParaRPr lang="es-ES_tradnl" sz="1400"/>
          </a:p>
          <a:p>
            <a:pPr algn="l">
              <a:spcBef>
                <a:spcPct val="50000"/>
              </a:spcBef>
            </a:pPr>
            <a:r>
              <a:rPr lang="es-ES_tradnl" sz="1400"/>
              <a:t>1.- Fugas de agua se presentan como afloramientos en las partes bajas de la vía (bifurcación)</a:t>
            </a:r>
          </a:p>
          <a:p>
            <a:pPr algn="l">
              <a:spcBef>
                <a:spcPct val="50000"/>
              </a:spcBef>
            </a:pPr>
            <a:r>
              <a:rPr lang="es-ES_tradnl" sz="1400"/>
              <a:t>2.- Roturas a lo largo del tramo de tubería de AAPP en mención</a:t>
            </a:r>
            <a:endParaRPr lang="es-ES" sz="14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48128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2.1.2  Encuesta de Origen y Destino</a:t>
            </a:r>
          </a:p>
        </p:txBody>
      </p:sp>
      <p:sp>
        <p:nvSpPr>
          <p:cNvPr id="48130" name="48129 CuadroTexto"/>
          <p:cNvSpPr txBox="1">
            <a:spLocks noChangeArrowheads="1"/>
          </p:cNvSpPr>
          <p:nvPr/>
        </p:nvSpPr>
        <p:spPr bwMode="auto">
          <a:xfrm>
            <a:off x="971550" y="1989138"/>
            <a:ext cx="5975350" cy="274637"/>
          </a:xfrm>
          <a:prstGeom prst="rect">
            <a:avLst/>
          </a:prstGeom>
          <a:noFill/>
          <a:ln w="9525">
            <a:noFill/>
            <a:miter lim="800000"/>
            <a:headEnd/>
            <a:tailEnd/>
          </a:ln>
        </p:spPr>
        <p:txBody>
          <a:bodyPr>
            <a:spAutoFit/>
          </a:bodyPr>
          <a:lstStyle/>
          <a:p>
            <a:pPr algn="l">
              <a:spcBef>
                <a:spcPct val="50000"/>
              </a:spcBef>
            </a:pPr>
            <a:endParaRPr lang="es-EC" sz="1200"/>
          </a:p>
        </p:txBody>
      </p:sp>
      <p:grpSp>
        <p:nvGrpSpPr>
          <p:cNvPr id="48131" name="Group 6"/>
          <p:cNvGrpSpPr>
            <a:grpSpLocks/>
          </p:cNvGrpSpPr>
          <p:nvPr/>
        </p:nvGrpSpPr>
        <p:grpSpPr bwMode="auto">
          <a:xfrm>
            <a:off x="2484438" y="5516563"/>
            <a:ext cx="4537075" cy="1008062"/>
            <a:chOff x="1474" y="2840"/>
            <a:chExt cx="2858" cy="663"/>
          </a:xfrm>
        </p:grpSpPr>
        <p:pic>
          <p:nvPicPr>
            <p:cNvPr id="48140" name="4813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48141" name="4814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48142" name="4814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48132" name="48131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48133" name="48132 CuadroTexto"/>
          <p:cNvSpPr txBox="1">
            <a:spLocks noChangeArrowheads="1"/>
          </p:cNvSpPr>
          <p:nvPr/>
        </p:nvSpPr>
        <p:spPr bwMode="auto">
          <a:xfrm>
            <a:off x="1116013" y="1916113"/>
            <a:ext cx="6769100" cy="1262062"/>
          </a:xfrm>
          <a:prstGeom prst="rect">
            <a:avLst/>
          </a:prstGeom>
          <a:noFill/>
          <a:ln w="9525">
            <a:noFill/>
            <a:miter lim="800000"/>
            <a:headEnd/>
            <a:tailEnd/>
          </a:ln>
        </p:spPr>
        <p:txBody>
          <a:bodyPr>
            <a:spAutoFit/>
          </a:bodyPr>
          <a:lstStyle/>
          <a:p>
            <a:pPr algn="l">
              <a:spcBef>
                <a:spcPct val="50000"/>
              </a:spcBef>
            </a:pPr>
            <a:r>
              <a:rPr lang="es-EC" sz="1400" b="1" u="sng">
                <a:solidFill>
                  <a:srgbClr val="FF9900"/>
                </a:solidFill>
              </a:rPr>
              <a:t>Propósito</a:t>
            </a:r>
          </a:p>
          <a:p>
            <a:pPr algn="l">
              <a:spcBef>
                <a:spcPct val="50000"/>
              </a:spcBef>
              <a:buFont typeface="Wingdings" pitchFamily="2" charset="2"/>
              <a:buChar char="§"/>
            </a:pPr>
            <a:r>
              <a:rPr lang="es-EC" sz="1400"/>
              <a:t> Determinar la procedencia y destino de los conductores</a:t>
            </a:r>
          </a:p>
          <a:p>
            <a:pPr algn="l">
              <a:spcBef>
                <a:spcPct val="50000"/>
              </a:spcBef>
              <a:buFont typeface="Wingdings" pitchFamily="2" charset="2"/>
              <a:buChar char="§"/>
            </a:pPr>
            <a:r>
              <a:rPr lang="es-EC" sz="1400"/>
              <a:t> Conocer puntos de vista de los conductores acerca del estado actual de la vía</a:t>
            </a:r>
          </a:p>
          <a:p>
            <a:pPr algn="l">
              <a:spcBef>
                <a:spcPct val="50000"/>
              </a:spcBef>
              <a:buFont typeface="Wingdings" pitchFamily="2" charset="2"/>
              <a:buChar char="§"/>
            </a:pPr>
            <a:r>
              <a:rPr lang="es-EC" sz="1400"/>
              <a:t> Obtener un porcentaje real vehículos que utilizarían la vía de proyecto</a:t>
            </a:r>
            <a:endParaRPr lang="es-ES" sz="1400" b="1"/>
          </a:p>
        </p:txBody>
      </p:sp>
      <p:sp>
        <p:nvSpPr>
          <p:cNvPr id="48134" name="48133 CuadroTexto"/>
          <p:cNvSpPr txBox="1">
            <a:spLocks noChangeArrowheads="1"/>
          </p:cNvSpPr>
          <p:nvPr/>
        </p:nvSpPr>
        <p:spPr bwMode="auto">
          <a:xfrm>
            <a:off x="1116013" y="3500438"/>
            <a:ext cx="6624637" cy="1581150"/>
          </a:xfrm>
          <a:prstGeom prst="rect">
            <a:avLst/>
          </a:prstGeom>
          <a:noFill/>
          <a:ln w="9525">
            <a:noFill/>
            <a:miter lim="800000"/>
            <a:headEnd/>
            <a:tailEnd/>
          </a:ln>
        </p:spPr>
        <p:txBody>
          <a:bodyPr>
            <a:spAutoFit/>
          </a:bodyPr>
          <a:lstStyle/>
          <a:p>
            <a:pPr marL="342900" indent="-342900" algn="l">
              <a:spcBef>
                <a:spcPct val="50000"/>
              </a:spcBef>
            </a:pPr>
            <a:r>
              <a:rPr lang="es-EC" sz="1400" b="1" u="sng">
                <a:solidFill>
                  <a:srgbClr val="FF9900"/>
                </a:solidFill>
              </a:rPr>
              <a:t>Procedimientos</a:t>
            </a:r>
          </a:p>
          <a:p>
            <a:pPr marL="342900" indent="-342900" algn="l">
              <a:spcBef>
                <a:spcPct val="50000"/>
              </a:spcBef>
              <a:buFontTx/>
              <a:buAutoNum type="arabicPeriod"/>
            </a:pPr>
            <a:r>
              <a:rPr lang="es-EC" sz="1400">
                <a:solidFill>
                  <a:srgbClr val="FFFF00"/>
                </a:solidFill>
                <a:hlinkClick r:id="rId6" action="ppaction://hlinkfile"/>
              </a:rPr>
              <a:t>Entrevista a los conductores</a:t>
            </a:r>
            <a:endParaRPr lang="es-EC" sz="1400">
              <a:solidFill>
                <a:srgbClr val="FFFF00"/>
              </a:solidFill>
            </a:endParaRPr>
          </a:p>
          <a:p>
            <a:pPr marL="342900" indent="-342900" algn="l">
              <a:spcBef>
                <a:spcPct val="50000"/>
              </a:spcBef>
              <a:buFontTx/>
              <a:buAutoNum type="arabicPeriod"/>
            </a:pPr>
            <a:r>
              <a:rPr lang="es-EC" sz="1400"/>
              <a:t>Tarjetas de entrada y salida</a:t>
            </a:r>
          </a:p>
          <a:p>
            <a:pPr marL="342900" indent="-342900" algn="l">
              <a:spcBef>
                <a:spcPct val="50000"/>
              </a:spcBef>
              <a:buFontTx/>
              <a:buAutoNum type="arabicPeriod"/>
            </a:pPr>
            <a:r>
              <a:rPr lang="es-EC" sz="1400"/>
              <a:t>Tarjetas por correo</a:t>
            </a:r>
          </a:p>
          <a:p>
            <a:pPr marL="342900" indent="-342900" algn="l">
              <a:spcBef>
                <a:spcPct val="50000"/>
              </a:spcBef>
              <a:buFontTx/>
              <a:buAutoNum type="arabicPeriod"/>
            </a:pPr>
            <a:r>
              <a:rPr lang="es-EC" sz="1400"/>
              <a:t>Encuestas a domicilio</a:t>
            </a:r>
            <a:endParaRPr lang="es-ES" sz="1400"/>
          </a:p>
        </p:txBody>
      </p:sp>
      <p:sp>
        <p:nvSpPr>
          <p:cNvPr id="140305" name="140304 Botón de acción: Información">
            <a:hlinkClick r:id="rId7" action="ppaction://hlinksldjump" highlightClick="1"/>
          </p:cNvPr>
          <p:cNvSpPr>
            <a:spLocks noChangeArrowheads="1"/>
          </p:cNvSpPr>
          <p:nvPr/>
        </p:nvSpPr>
        <p:spPr bwMode="auto">
          <a:xfrm>
            <a:off x="5435600" y="3860800"/>
            <a:ext cx="431800" cy="431800"/>
          </a:xfrm>
          <a:prstGeom prst="actionButtonInformation">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
        <p:nvSpPr>
          <p:cNvPr id="48136" name="48135 CuadroTexto"/>
          <p:cNvSpPr txBox="1">
            <a:spLocks noChangeArrowheads="1"/>
          </p:cNvSpPr>
          <p:nvPr/>
        </p:nvSpPr>
        <p:spPr bwMode="auto">
          <a:xfrm>
            <a:off x="5076825" y="3500438"/>
            <a:ext cx="1296988" cy="274637"/>
          </a:xfrm>
          <a:prstGeom prst="rect">
            <a:avLst/>
          </a:prstGeom>
          <a:noFill/>
          <a:ln w="9525">
            <a:noFill/>
            <a:miter lim="800000"/>
            <a:headEnd/>
            <a:tailEnd/>
          </a:ln>
        </p:spPr>
        <p:txBody>
          <a:bodyPr>
            <a:spAutoFit/>
          </a:bodyPr>
          <a:lstStyle/>
          <a:p>
            <a:pPr algn="l">
              <a:spcBef>
                <a:spcPct val="50000"/>
              </a:spcBef>
            </a:pPr>
            <a:r>
              <a:rPr lang="es-EC" sz="1200" b="1" i="1">
                <a:solidFill>
                  <a:srgbClr val="00FFFF"/>
                </a:solidFill>
                <a:hlinkClick r:id="rId7" action="ppaction://hlinksldjump"/>
              </a:rPr>
              <a:t>Resultados</a:t>
            </a:r>
            <a:endParaRPr lang="es-ES" sz="1200" b="1" i="1">
              <a:solidFill>
                <a:srgbClr val="00FFFF"/>
              </a:solidFill>
            </a:endParaRPr>
          </a:p>
        </p:txBody>
      </p:sp>
      <p:sp>
        <p:nvSpPr>
          <p:cNvPr id="140308" name="140307 Botón de acción: Documento">
            <a:hlinkClick r:id="rId9" action="ppaction://hlinksldjump" highlightClick="1"/>
          </p:cNvPr>
          <p:cNvSpPr>
            <a:spLocks noChangeArrowheads="1"/>
          </p:cNvSpPr>
          <p:nvPr/>
        </p:nvSpPr>
        <p:spPr bwMode="auto">
          <a:xfrm>
            <a:off x="7308850" y="3860800"/>
            <a:ext cx="431800" cy="431800"/>
          </a:xfrm>
          <a:prstGeom prst="actionButtonDocument">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
        <p:nvSpPr>
          <p:cNvPr id="48138" name="48137 CuadroTexto"/>
          <p:cNvSpPr txBox="1">
            <a:spLocks noChangeArrowheads="1"/>
          </p:cNvSpPr>
          <p:nvPr/>
        </p:nvSpPr>
        <p:spPr bwMode="auto">
          <a:xfrm>
            <a:off x="6659563" y="3500438"/>
            <a:ext cx="2016125" cy="274637"/>
          </a:xfrm>
          <a:prstGeom prst="rect">
            <a:avLst/>
          </a:prstGeom>
          <a:noFill/>
          <a:ln w="9525">
            <a:noFill/>
            <a:miter lim="800000"/>
            <a:headEnd/>
            <a:tailEnd/>
          </a:ln>
        </p:spPr>
        <p:txBody>
          <a:bodyPr>
            <a:spAutoFit/>
          </a:bodyPr>
          <a:lstStyle/>
          <a:p>
            <a:pPr algn="l">
              <a:spcBef>
                <a:spcPct val="50000"/>
              </a:spcBef>
            </a:pPr>
            <a:r>
              <a:rPr lang="es-EC" sz="1200" b="1" i="1">
                <a:hlinkClick r:id="rId9" action="ppaction://hlinksldjump"/>
              </a:rPr>
              <a:t>Análisis resultados</a:t>
            </a:r>
            <a:endParaRPr lang="es-ES" sz="1200" b="1" i="1"/>
          </a:p>
        </p:txBody>
      </p:sp>
      <p:pic>
        <p:nvPicPr>
          <p:cNvPr id="48139" name="48138 Rectángulo">
            <a:hlinkClick r:id="rId10" action="ppaction://hlinksldjump"/>
          </p:cNvPr>
          <p:cNvPicPr>
            <a:picLocks noChangeArrowheads="1"/>
          </p:cNvPicPr>
          <p:nvPr/>
        </p:nvPicPr>
        <p:blipFill>
          <a:blip r:embed="rId11"/>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140305"/>
                                        </p:tgtEl>
                                      </p:cBhvr>
                                    </p:animEffect>
                                    <p:animScale>
                                      <p:cBhvr>
                                        <p:cTn id="7" dur="1500" autoRev="1" fill="hold"/>
                                        <p:tgtEl>
                                          <p:spTgt spid="140305"/>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140308"/>
                                        </p:tgtEl>
                                      </p:cBhvr>
                                    </p:animEffect>
                                    <p:animScale>
                                      <p:cBhvr>
                                        <p:cTn id="10" dur="1000" autoRev="1" fill="hold"/>
                                        <p:tgtEl>
                                          <p:spTgt spid="14030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5" grpId="0" animBg="1"/>
      <p:bldP spid="140308"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3" name="14643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6434" name="Group 3"/>
          <p:cNvGrpSpPr>
            <a:grpSpLocks/>
          </p:cNvGrpSpPr>
          <p:nvPr/>
        </p:nvGrpSpPr>
        <p:grpSpPr bwMode="auto">
          <a:xfrm>
            <a:off x="2484438" y="5516563"/>
            <a:ext cx="4537075" cy="1008062"/>
            <a:chOff x="1474" y="2840"/>
            <a:chExt cx="2858" cy="663"/>
          </a:xfrm>
        </p:grpSpPr>
        <p:pic>
          <p:nvPicPr>
            <p:cNvPr id="146439" name="146438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6440" name="146439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6441" name="146440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46435" name="146434 Rectángulo"/>
          <p:cNvPicPr>
            <a:picLocks noChangeAspect="1" noChangeArrowheads="1"/>
          </p:cNvPicPr>
          <p:nvPr/>
        </p:nvPicPr>
        <p:blipFill>
          <a:blip r:embed="rId7"/>
          <a:srcRect/>
          <a:stretch>
            <a:fillRect/>
          </a:stretch>
        </p:blipFill>
        <p:spPr bwMode="auto">
          <a:xfrm>
            <a:off x="1331913" y="1125538"/>
            <a:ext cx="6842125" cy="4027487"/>
          </a:xfrm>
          <a:prstGeom prst="rect">
            <a:avLst/>
          </a:prstGeom>
          <a:noFill/>
          <a:ln w="57150" cmpd="thinThick" algn="ctr">
            <a:solidFill>
              <a:srgbClr val="FF9900"/>
            </a:solidFill>
            <a:miter lim="800000"/>
            <a:headEnd/>
            <a:tailEnd/>
          </a:ln>
        </p:spPr>
      </p:pic>
      <p:sp>
        <p:nvSpPr>
          <p:cNvPr id="146436" name="146435 Rectángulo"/>
          <p:cNvSpPr>
            <a:spLocks noChangeArrowheads="1"/>
          </p:cNvSpPr>
          <p:nvPr/>
        </p:nvSpPr>
        <p:spPr bwMode="auto">
          <a:xfrm>
            <a:off x="3203575" y="5187950"/>
            <a:ext cx="2300288" cy="304800"/>
          </a:xfrm>
          <a:prstGeom prst="rect">
            <a:avLst/>
          </a:prstGeom>
          <a:noFill/>
          <a:ln w="9525">
            <a:noFill/>
            <a:miter lim="800000"/>
            <a:headEnd/>
            <a:tailEnd/>
          </a:ln>
        </p:spPr>
        <p:txBody>
          <a:bodyPr wrap="none" anchor="ctr">
            <a:spAutoFit/>
          </a:bodyPr>
          <a:lstStyle/>
          <a:p>
            <a:pPr algn="just"/>
            <a:r>
              <a:rPr lang="es-ES" sz="1400" b="1">
                <a:solidFill>
                  <a:srgbClr val="FF9900"/>
                </a:solidFill>
              </a:rPr>
              <a:t>Nuevo trazado de tubería</a:t>
            </a:r>
          </a:p>
        </p:txBody>
      </p:sp>
      <p:sp>
        <p:nvSpPr>
          <p:cNvPr id="146437" name="146436 Rectángulo"/>
          <p:cNvSpPr>
            <a:spLocks noChangeArrowheads="1"/>
          </p:cNvSpPr>
          <p:nvPr/>
        </p:nvSpPr>
        <p:spPr bwMode="auto">
          <a:xfrm>
            <a:off x="7092950" y="476250"/>
            <a:ext cx="1516063" cy="458788"/>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600" b="1" i="1">
                <a:solidFill>
                  <a:srgbClr val="3366FF"/>
                </a:solidFill>
              </a:rPr>
              <a:t>3.4 Propuesta</a:t>
            </a:r>
          </a:p>
        </p:txBody>
      </p:sp>
      <p:pic>
        <p:nvPicPr>
          <p:cNvPr id="146438" name="146437 Rectángulo">
            <a:hlinkClick r:id="rId8" action="ppaction://hlinksldjump"/>
          </p:cNvPr>
          <p:cNvPicPr>
            <a:picLocks noChangeArrowheads="1"/>
          </p:cNvPicPr>
          <p:nvPr/>
        </p:nvPicPr>
        <p:blipFill>
          <a:blip r:embed="rId9"/>
          <a:srcRect/>
          <a:stretch>
            <a:fillRect/>
          </a:stretch>
        </p:blipFill>
        <p:spPr bwMode="auto">
          <a:xfrm>
            <a:off x="8101013"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147456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47458" name="147457 CuadroTexto"/>
          <p:cNvSpPr txBox="1">
            <a:spLocks noChangeArrowheads="1"/>
          </p:cNvSpPr>
          <p:nvPr/>
        </p:nvSpPr>
        <p:spPr bwMode="auto">
          <a:xfrm>
            <a:off x="1116013" y="2133600"/>
            <a:ext cx="7343775" cy="9477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7.1  </a:t>
            </a:r>
            <a:r>
              <a:rPr lang="es-EC" sz="1600" b="1">
                <a:hlinkClick r:id="rId2" action="ppaction://hlinksldjump"/>
              </a:rPr>
              <a:t>Mitigación y Evaluación</a:t>
            </a:r>
            <a:endParaRPr lang="es-EC" sz="1600" b="1"/>
          </a:p>
          <a:p>
            <a:pPr algn="l">
              <a:lnSpc>
                <a:spcPct val="150000"/>
              </a:lnSpc>
              <a:spcBef>
                <a:spcPct val="50000"/>
              </a:spcBef>
              <a:buFont typeface="Wingdings" pitchFamily="2" charset="2"/>
              <a:buNone/>
            </a:pPr>
            <a:r>
              <a:rPr lang="es-EC" sz="1600" b="1"/>
              <a:t>7.2  </a:t>
            </a:r>
            <a:r>
              <a:rPr lang="es-EC" sz="1600" b="1">
                <a:hlinkClick r:id="rId3" action="ppaction://hlinksldjump"/>
              </a:rPr>
              <a:t>Recomendaciones y conclusiones ambientales</a:t>
            </a:r>
            <a:endParaRPr lang="es-EC" sz="1600" b="1"/>
          </a:p>
        </p:txBody>
      </p:sp>
      <p:sp>
        <p:nvSpPr>
          <p:cNvPr id="119812" name="119811 CuadroTexto"/>
          <p:cNvSpPr txBox="1">
            <a:spLocks noChangeArrowheads="1"/>
          </p:cNvSpPr>
          <p:nvPr/>
        </p:nvSpPr>
        <p:spPr bwMode="auto">
          <a:xfrm>
            <a:off x="1187450" y="1052513"/>
            <a:ext cx="7129463"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CAPITULO 7: ESTUDIOS IMPACTO AMBIENTAL </a:t>
            </a:r>
            <a:endParaRPr lang="es-ES" sz="2400" b="1">
              <a:solidFill>
                <a:srgbClr val="FFFF00"/>
              </a:solidFill>
              <a:effectLst>
                <a:outerShdw blurRad="38100" dist="38100" dir="2700000" algn="tl">
                  <a:srgbClr val="FFFFFF"/>
                </a:outerShdw>
              </a:effectLst>
            </a:endParaRPr>
          </a:p>
        </p:txBody>
      </p:sp>
      <p:sp>
        <p:nvSpPr>
          <p:cNvPr id="147460" name="147459 Botón de acción: Inicio">
            <a:hlinkClick r:id="rId4" action="ppaction://hlinksldjump" highlightClick="1"/>
          </p:cNvPr>
          <p:cNvSpPr>
            <a:spLocks noChangeArrowheads="1"/>
          </p:cNvSpPr>
          <p:nvPr/>
        </p:nvSpPr>
        <p:spPr bwMode="auto">
          <a:xfrm>
            <a:off x="8101013" y="5373688"/>
            <a:ext cx="539750" cy="539750"/>
          </a:xfrm>
          <a:prstGeom prst="actionButtonHome">
            <a:avLst/>
          </a:prstGeom>
          <a:blipFill dpi="0" rotWithShape="1">
            <a:blip r:embed="rId5"/>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31745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31747" name="Group 3"/>
          <p:cNvGrpSpPr>
            <a:grpSpLocks/>
          </p:cNvGrpSpPr>
          <p:nvPr/>
        </p:nvGrpSpPr>
        <p:grpSpPr bwMode="auto">
          <a:xfrm>
            <a:off x="2484438" y="5516563"/>
            <a:ext cx="4537075" cy="1008062"/>
            <a:chOff x="1474" y="2840"/>
            <a:chExt cx="2858" cy="663"/>
          </a:xfrm>
        </p:grpSpPr>
        <p:pic>
          <p:nvPicPr>
            <p:cNvPr id="31759" name="31758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31760" name="31759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31761" name="31760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31748" name="31747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1749" name="31748 Rectángulo"/>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1750" name="31749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31751" name="31750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1752" name="31751 Rectángulo"/>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1753" name="31752 Rectángulo"/>
          <p:cNvSpPr>
            <a:spLocks noChangeArrowheads="1"/>
          </p:cNvSpPr>
          <p:nvPr/>
        </p:nvSpPr>
        <p:spPr bwMode="auto">
          <a:xfrm>
            <a:off x="-2281238" y="2490788"/>
            <a:ext cx="9144001" cy="0"/>
          </a:xfrm>
          <a:prstGeom prst="rect">
            <a:avLst/>
          </a:prstGeom>
          <a:noFill/>
          <a:ln w="9525">
            <a:noFill/>
            <a:miter lim="800000"/>
            <a:headEnd/>
            <a:tailEnd/>
          </a:ln>
        </p:spPr>
        <p:txBody>
          <a:bodyPr wrap="none" anchor="ctr">
            <a:spAutoFit/>
          </a:bodyPr>
          <a:lstStyle/>
          <a:p>
            <a:pPr algn="l"/>
            <a:endParaRPr lang="es-ES" sz="1800"/>
          </a:p>
        </p:txBody>
      </p:sp>
      <p:sp>
        <p:nvSpPr>
          <p:cNvPr id="31754" name="31753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31755" name="31754 Rectángulo"/>
          <p:cNvSpPr>
            <a:spLocks noChangeArrowheads="1"/>
          </p:cNvSpPr>
          <p:nvPr/>
        </p:nvSpPr>
        <p:spPr bwMode="auto">
          <a:xfrm>
            <a:off x="539750" y="981075"/>
            <a:ext cx="7993063" cy="1004888"/>
          </a:xfrm>
          <a:prstGeom prst="rect">
            <a:avLst/>
          </a:prstGeom>
          <a:noFill/>
          <a:ln w="9525">
            <a:noFill/>
            <a:miter lim="800000"/>
            <a:headEnd/>
            <a:tailEnd/>
          </a:ln>
        </p:spPr>
        <p:txBody>
          <a:bodyPr anchor="ctr">
            <a:spAutoFit/>
          </a:bodyPr>
          <a:lstStyle/>
          <a:p>
            <a:pPr algn="just"/>
            <a:r>
              <a:rPr lang="es-ES" sz="1200"/>
              <a:t>Un impacto ambiental, es todo cambio neto, positivo o negativo, que se produce con el desarrollo de una actividad de un proyecto o instalación, y la Evaluación de Impactos constituye un pronóstico de los cambios sobre el medio ambiente que se producirán por las actividades a realizarse como resultado de una acción de desarrollo a ejecutarse, sin embargo; constituye también una herramienta de comprobación de impactos producidos una vez rehabilitado la vía y cuando las actividades ya se están desarrollando en el medio.</a:t>
            </a:r>
          </a:p>
        </p:txBody>
      </p:sp>
      <p:graphicFrame>
        <p:nvGraphicFramePr>
          <p:cNvPr id="31745" name="Object 17"/>
          <p:cNvGraphicFramePr>
            <a:graphicFrameLocks noChangeAspect="1"/>
          </p:cNvGraphicFramePr>
          <p:nvPr/>
        </p:nvGraphicFramePr>
        <p:xfrm>
          <a:off x="2124075" y="2060575"/>
          <a:ext cx="5184775" cy="2881313"/>
        </p:xfrm>
        <a:graphic>
          <a:graphicData uri="http://schemas.openxmlformats.org/presentationml/2006/ole">
            <p:oleObj spid="_x0000_s31745" name="Imagen de mapa de bits" r:id="rId8" imgW="8723810" imgH="4791744" progId="Paint.Picture">
              <p:embed/>
            </p:oleObj>
          </a:graphicData>
        </a:graphic>
      </p:graphicFrame>
      <p:sp>
        <p:nvSpPr>
          <p:cNvPr id="31756" name="31755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7.1  Mitigación y Evaluación</a:t>
            </a:r>
          </a:p>
        </p:txBody>
      </p:sp>
      <p:pic>
        <p:nvPicPr>
          <p:cNvPr id="31757" name="31756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
        <p:nvSpPr>
          <p:cNvPr id="31758" name="31757 Rectángulo"/>
          <p:cNvSpPr>
            <a:spLocks noChangeArrowheads="1"/>
          </p:cNvSpPr>
          <p:nvPr/>
        </p:nvSpPr>
        <p:spPr bwMode="auto">
          <a:xfrm>
            <a:off x="3203575" y="5084763"/>
            <a:ext cx="3390900" cy="304800"/>
          </a:xfrm>
          <a:prstGeom prst="rect">
            <a:avLst/>
          </a:prstGeom>
          <a:noFill/>
          <a:ln w="9525">
            <a:noFill/>
            <a:miter lim="800000"/>
            <a:headEnd/>
            <a:tailEnd/>
          </a:ln>
        </p:spPr>
        <p:txBody>
          <a:bodyPr wrap="none">
            <a:spAutoFit/>
          </a:bodyPr>
          <a:lstStyle/>
          <a:p>
            <a:r>
              <a:rPr lang="es-EC" sz="1400" b="1"/>
              <a:t>Área de influencia de la vía de estudio</a:t>
            </a:r>
            <a:endParaRPr lang="es-ES" sz="1400" b="1"/>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8481" name="148480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8482" name="Group 3"/>
          <p:cNvGrpSpPr>
            <a:grpSpLocks/>
          </p:cNvGrpSpPr>
          <p:nvPr/>
        </p:nvGrpSpPr>
        <p:grpSpPr bwMode="auto">
          <a:xfrm>
            <a:off x="2484438" y="5516563"/>
            <a:ext cx="4537075" cy="1008062"/>
            <a:chOff x="1474" y="2840"/>
            <a:chExt cx="2858" cy="663"/>
          </a:xfrm>
        </p:grpSpPr>
        <p:pic>
          <p:nvPicPr>
            <p:cNvPr id="148492" name="148491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8493" name="148492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8494" name="148493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48483" name="148482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48484" name="148483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48485" name="148484 Rectángulo"/>
          <p:cNvSpPr>
            <a:spLocks noChangeArrowheads="1"/>
          </p:cNvSpPr>
          <p:nvPr/>
        </p:nvSpPr>
        <p:spPr bwMode="auto">
          <a:xfrm>
            <a:off x="-2281238" y="2490788"/>
            <a:ext cx="9144001" cy="0"/>
          </a:xfrm>
          <a:prstGeom prst="rect">
            <a:avLst/>
          </a:prstGeom>
          <a:noFill/>
          <a:ln w="9525">
            <a:noFill/>
            <a:miter lim="800000"/>
            <a:headEnd/>
            <a:tailEnd/>
          </a:ln>
        </p:spPr>
        <p:txBody>
          <a:bodyPr wrap="none" anchor="ctr">
            <a:spAutoFit/>
          </a:bodyPr>
          <a:lstStyle/>
          <a:p>
            <a:pPr algn="l"/>
            <a:endParaRPr lang="es-ES" sz="1800"/>
          </a:p>
        </p:txBody>
      </p:sp>
      <p:sp>
        <p:nvSpPr>
          <p:cNvPr id="148486" name="148485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48487" name="148486 Rectángulo"/>
          <p:cNvSpPr>
            <a:spLocks noChangeArrowheads="1"/>
          </p:cNvSpPr>
          <p:nvPr/>
        </p:nvSpPr>
        <p:spPr bwMode="auto">
          <a:xfrm>
            <a:off x="539750" y="1298575"/>
            <a:ext cx="3489325" cy="304800"/>
          </a:xfrm>
          <a:prstGeom prst="rect">
            <a:avLst/>
          </a:prstGeom>
          <a:noFill/>
          <a:ln w="9525">
            <a:noFill/>
            <a:miter lim="800000"/>
            <a:headEnd/>
            <a:tailEnd/>
          </a:ln>
        </p:spPr>
        <p:txBody>
          <a:bodyPr wrap="none" anchor="ctr">
            <a:spAutoFit/>
          </a:bodyPr>
          <a:lstStyle/>
          <a:p>
            <a:pPr algn="just"/>
            <a:r>
              <a:rPr lang="es-ES" sz="1400" b="1">
                <a:solidFill>
                  <a:srgbClr val="FF9900"/>
                </a:solidFill>
              </a:rPr>
              <a:t>Identificación de los Posibles Impactos</a:t>
            </a:r>
          </a:p>
        </p:txBody>
      </p:sp>
      <p:sp>
        <p:nvSpPr>
          <p:cNvPr id="148488" name="148487 Rectángulo"/>
          <p:cNvSpPr>
            <a:spLocks noChangeArrowheads="1"/>
          </p:cNvSpPr>
          <p:nvPr/>
        </p:nvSpPr>
        <p:spPr bwMode="auto">
          <a:xfrm>
            <a:off x="611188" y="2060575"/>
            <a:ext cx="7200900" cy="457200"/>
          </a:xfrm>
          <a:prstGeom prst="rect">
            <a:avLst/>
          </a:prstGeom>
          <a:noFill/>
          <a:ln w="9525">
            <a:noFill/>
            <a:miter lim="800000"/>
            <a:headEnd/>
            <a:tailEnd/>
          </a:ln>
        </p:spPr>
        <p:txBody>
          <a:bodyPr anchor="ctr">
            <a:spAutoFit/>
          </a:bodyPr>
          <a:lstStyle/>
          <a:p>
            <a:pPr algn="just"/>
            <a:r>
              <a:rPr lang="es-ES" sz="1200"/>
              <a:t>A continuación se expresa la lista de chequeo utilizada en la evaluación ambiental del proyecto: Rehabilitación de la vía “Lago – Intersección con vía principal de la ESPOL”.</a:t>
            </a:r>
          </a:p>
        </p:txBody>
      </p:sp>
      <p:sp>
        <p:nvSpPr>
          <p:cNvPr id="148489" name="148488 Rectángulo"/>
          <p:cNvSpPr>
            <a:spLocks noChangeArrowheads="1"/>
          </p:cNvSpPr>
          <p:nvPr/>
        </p:nvSpPr>
        <p:spPr bwMode="auto">
          <a:xfrm>
            <a:off x="684213" y="2943225"/>
            <a:ext cx="2725737" cy="1795463"/>
          </a:xfrm>
          <a:prstGeom prst="rect">
            <a:avLst/>
          </a:prstGeom>
          <a:noFill/>
          <a:ln w="9525">
            <a:noFill/>
            <a:miter lim="800000"/>
            <a:headEnd/>
            <a:tailEnd/>
          </a:ln>
        </p:spPr>
        <p:txBody>
          <a:bodyPr wrap="none" anchor="ctr">
            <a:spAutoFit/>
          </a:bodyPr>
          <a:lstStyle/>
          <a:p>
            <a:pPr algn="l"/>
            <a:r>
              <a:rPr lang="es-ES" sz="1400" b="1">
                <a:solidFill>
                  <a:srgbClr val="FFFF66"/>
                </a:solidFill>
              </a:rPr>
              <a:t>Acciones del Proyecto:</a:t>
            </a:r>
          </a:p>
          <a:p>
            <a:pPr algn="l"/>
            <a:endParaRPr lang="es-ES" sz="1400" b="1">
              <a:solidFill>
                <a:srgbClr val="FFFF66"/>
              </a:solidFill>
            </a:endParaRPr>
          </a:p>
          <a:p>
            <a:pPr algn="l">
              <a:buFont typeface="Wingdings" pitchFamily="2" charset="2"/>
              <a:buChar char="§"/>
            </a:pPr>
            <a:r>
              <a:rPr lang="es-ES" sz="1200"/>
              <a:t> Emanaciones de polvo </a:t>
            </a:r>
          </a:p>
          <a:p>
            <a:pPr algn="l">
              <a:buFont typeface="Wingdings" pitchFamily="2" charset="2"/>
              <a:buChar char="§"/>
            </a:pPr>
            <a:r>
              <a:rPr lang="es-ES" sz="1200"/>
              <a:t> Ruido e introducción de maquinaria.</a:t>
            </a:r>
          </a:p>
          <a:p>
            <a:pPr algn="l">
              <a:buFont typeface="Wingdings" pitchFamily="2" charset="2"/>
              <a:buChar char="§"/>
            </a:pPr>
            <a:r>
              <a:rPr lang="es-ES" sz="1200"/>
              <a:t>Corte y Relleno</a:t>
            </a:r>
          </a:p>
          <a:p>
            <a:pPr algn="l">
              <a:buFont typeface="Wingdings" pitchFamily="2" charset="2"/>
              <a:buChar char="§"/>
            </a:pPr>
            <a:r>
              <a:rPr lang="es-ES" sz="1200"/>
              <a:t> Limpieza y Desbroce</a:t>
            </a:r>
          </a:p>
          <a:p>
            <a:pPr algn="l">
              <a:buFont typeface="Wingdings" pitchFamily="2" charset="2"/>
              <a:buChar char="§"/>
            </a:pPr>
            <a:r>
              <a:rPr lang="es-ES" sz="1200"/>
              <a:t> Campamento Provisional</a:t>
            </a:r>
          </a:p>
          <a:p>
            <a:pPr algn="l">
              <a:buFont typeface="Wingdings" pitchFamily="2" charset="2"/>
              <a:buChar char="§"/>
            </a:pPr>
            <a:r>
              <a:rPr lang="es-ES" sz="1200"/>
              <a:t> Reconstrucción de vía</a:t>
            </a:r>
          </a:p>
          <a:p>
            <a:pPr algn="l">
              <a:buFont typeface="Wingdings" pitchFamily="2" charset="2"/>
              <a:buChar char="§"/>
            </a:pPr>
            <a:r>
              <a:rPr lang="es-ES" sz="1200"/>
              <a:t> Construcción de obras de drenaje</a:t>
            </a:r>
          </a:p>
        </p:txBody>
      </p:sp>
      <p:sp>
        <p:nvSpPr>
          <p:cNvPr id="148490" name="148489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7.1  Mitigación y Evaluación</a:t>
            </a:r>
          </a:p>
        </p:txBody>
      </p:sp>
      <p:pic>
        <p:nvPicPr>
          <p:cNvPr id="148491" name="148490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9505" name="14950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49506" name="Group 3"/>
          <p:cNvGrpSpPr>
            <a:grpSpLocks/>
          </p:cNvGrpSpPr>
          <p:nvPr/>
        </p:nvGrpSpPr>
        <p:grpSpPr bwMode="auto">
          <a:xfrm>
            <a:off x="2484438" y="5516563"/>
            <a:ext cx="4537075" cy="1008062"/>
            <a:chOff x="1474" y="2840"/>
            <a:chExt cx="2858" cy="663"/>
          </a:xfrm>
        </p:grpSpPr>
        <p:pic>
          <p:nvPicPr>
            <p:cNvPr id="149517" name="14951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49518" name="14951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49519" name="14951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49507" name="149506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49508" name="149507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49509" name="149508 Rectángulo"/>
          <p:cNvSpPr>
            <a:spLocks noChangeArrowheads="1"/>
          </p:cNvSpPr>
          <p:nvPr/>
        </p:nvSpPr>
        <p:spPr bwMode="auto">
          <a:xfrm>
            <a:off x="-2281238" y="2490788"/>
            <a:ext cx="9144001" cy="0"/>
          </a:xfrm>
          <a:prstGeom prst="rect">
            <a:avLst/>
          </a:prstGeom>
          <a:noFill/>
          <a:ln w="9525">
            <a:noFill/>
            <a:miter lim="800000"/>
            <a:headEnd/>
            <a:tailEnd/>
          </a:ln>
        </p:spPr>
        <p:txBody>
          <a:bodyPr wrap="none" anchor="ctr">
            <a:spAutoFit/>
          </a:bodyPr>
          <a:lstStyle/>
          <a:p>
            <a:pPr algn="l"/>
            <a:endParaRPr lang="es-ES" sz="1800"/>
          </a:p>
        </p:txBody>
      </p:sp>
      <p:sp>
        <p:nvSpPr>
          <p:cNvPr id="149510" name="149509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49511" name="149510 Rectángulo"/>
          <p:cNvSpPr>
            <a:spLocks noChangeArrowheads="1"/>
          </p:cNvSpPr>
          <p:nvPr/>
        </p:nvSpPr>
        <p:spPr bwMode="auto">
          <a:xfrm>
            <a:off x="539750" y="1227138"/>
            <a:ext cx="3498850" cy="304800"/>
          </a:xfrm>
          <a:prstGeom prst="rect">
            <a:avLst/>
          </a:prstGeom>
          <a:noFill/>
          <a:ln w="9525">
            <a:noFill/>
            <a:miter lim="800000"/>
            <a:headEnd/>
            <a:tailEnd/>
          </a:ln>
        </p:spPr>
        <p:txBody>
          <a:bodyPr wrap="none" anchor="ctr">
            <a:spAutoFit/>
          </a:bodyPr>
          <a:lstStyle/>
          <a:p>
            <a:pPr algn="just"/>
            <a:r>
              <a:rPr lang="es-ES" sz="1400" b="1">
                <a:solidFill>
                  <a:srgbClr val="FF9900"/>
                </a:solidFill>
              </a:rPr>
              <a:t>Identificación de Impactos Potenciales:</a:t>
            </a:r>
          </a:p>
        </p:txBody>
      </p:sp>
      <p:sp>
        <p:nvSpPr>
          <p:cNvPr id="149512" name="149511 Rectángulo"/>
          <p:cNvSpPr>
            <a:spLocks noChangeArrowheads="1"/>
          </p:cNvSpPr>
          <p:nvPr/>
        </p:nvSpPr>
        <p:spPr bwMode="auto">
          <a:xfrm>
            <a:off x="468313" y="2306638"/>
            <a:ext cx="2497137" cy="579437"/>
          </a:xfrm>
          <a:prstGeom prst="rect">
            <a:avLst/>
          </a:prstGeom>
          <a:noFill/>
          <a:ln w="9525">
            <a:noFill/>
            <a:miter lim="800000"/>
            <a:headEnd/>
            <a:tailEnd/>
          </a:ln>
        </p:spPr>
        <p:txBody>
          <a:bodyPr wrap="none" anchor="ctr">
            <a:spAutoFit/>
          </a:bodyPr>
          <a:lstStyle/>
          <a:p>
            <a:pPr algn="l">
              <a:buFont typeface="Wingdings" pitchFamily="2" charset="2"/>
              <a:buChar char="q"/>
            </a:pPr>
            <a:r>
              <a:rPr lang="es-ES" sz="1800" b="1"/>
              <a:t> </a:t>
            </a:r>
            <a:r>
              <a:rPr lang="es-ES" sz="1400" b="1">
                <a:solidFill>
                  <a:srgbClr val="FF66CC"/>
                </a:solidFill>
              </a:rPr>
              <a:t>Fase de Reconstrucción</a:t>
            </a:r>
            <a:endParaRPr lang="es-ES" sz="1400">
              <a:solidFill>
                <a:srgbClr val="FF66CC"/>
              </a:solidFill>
            </a:endParaRPr>
          </a:p>
          <a:p>
            <a:pPr algn="l" eaLnBrk="0" hangingPunct="0"/>
            <a:endParaRPr lang="es-ES" sz="1400"/>
          </a:p>
        </p:txBody>
      </p:sp>
      <p:sp>
        <p:nvSpPr>
          <p:cNvPr id="149513" name="149512 Rectángulo"/>
          <p:cNvSpPr>
            <a:spLocks noChangeArrowheads="1"/>
          </p:cNvSpPr>
          <p:nvPr/>
        </p:nvSpPr>
        <p:spPr bwMode="auto">
          <a:xfrm>
            <a:off x="468313" y="2708275"/>
            <a:ext cx="5067300" cy="1279525"/>
          </a:xfrm>
          <a:prstGeom prst="rect">
            <a:avLst/>
          </a:prstGeom>
          <a:noFill/>
          <a:ln w="9525">
            <a:noFill/>
            <a:miter lim="800000"/>
            <a:headEnd/>
            <a:tailEnd/>
          </a:ln>
        </p:spPr>
        <p:txBody>
          <a:bodyPr wrap="none" anchor="ctr">
            <a:spAutoFit/>
          </a:bodyPr>
          <a:lstStyle/>
          <a:p>
            <a:pPr algn="l"/>
            <a:r>
              <a:rPr lang="es-ES" sz="1800"/>
              <a:t> </a:t>
            </a:r>
            <a:r>
              <a:rPr lang="es-ES" sz="1200" b="1">
                <a:solidFill>
                  <a:srgbClr val="FFFF00"/>
                </a:solidFill>
              </a:rPr>
              <a:t>Impactos Negativos:</a:t>
            </a:r>
          </a:p>
          <a:p>
            <a:pPr algn="l"/>
            <a:endParaRPr lang="es-ES" sz="1200">
              <a:solidFill>
                <a:srgbClr val="FFFF00"/>
              </a:solidFill>
            </a:endParaRPr>
          </a:p>
          <a:p>
            <a:pPr algn="l"/>
            <a:r>
              <a:rPr lang="es-ES" sz="1200"/>
              <a:t>* Movimiento de tierra.</a:t>
            </a:r>
          </a:p>
          <a:p>
            <a:pPr algn="l"/>
            <a:r>
              <a:rPr lang="es-ES" sz="1200"/>
              <a:t>* Generación de polvo y ruido.</a:t>
            </a:r>
          </a:p>
          <a:p>
            <a:pPr algn="l"/>
            <a:r>
              <a:rPr lang="es-ES" sz="1200"/>
              <a:t>* Reconstrucción del pavimento.</a:t>
            </a:r>
          </a:p>
          <a:p>
            <a:pPr algn="l"/>
            <a:r>
              <a:rPr lang="es-ES" sz="1200"/>
              <a:t>* Transporte, manejo y almacenamiento de materiales tóxicos y nocivos.</a:t>
            </a:r>
          </a:p>
        </p:txBody>
      </p:sp>
      <p:sp>
        <p:nvSpPr>
          <p:cNvPr id="149514" name="149513 Rectángulo"/>
          <p:cNvSpPr>
            <a:spLocks noChangeArrowheads="1"/>
          </p:cNvSpPr>
          <p:nvPr/>
        </p:nvSpPr>
        <p:spPr bwMode="auto">
          <a:xfrm>
            <a:off x="539750" y="4130675"/>
            <a:ext cx="4794250" cy="1187450"/>
          </a:xfrm>
          <a:prstGeom prst="rect">
            <a:avLst/>
          </a:prstGeom>
          <a:noFill/>
          <a:ln w="9525">
            <a:noFill/>
            <a:miter lim="800000"/>
            <a:headEnd/>
            <a:tailEnd/>
          </a:ln>
        </p:spPr>
        <p:txBody>
          <a:bodyPr wrap="none" anchor="ctr">
            <a:spAutoFit/>
          </a:bodyPr>
          <a:lstStyle/>
          <a:p>
            <a:pPr algn="l"/>
            <a:r>
              <a:rPr lang="es-ES" sz="1200" b="1">
                <a:solidFill>
                  <a:srgbClr val="FFFF00"/>
                </a:solidFill>
              </a:rPr>
              <a:t>Impactos Positivos:</a:t>
            </a:r>
          </a:p>
          <a:p>
            <a:pPr algn="l"/>
            <a:endParaRPr lang="es-ES" sz="1200">
              <a:solidFill>
                <a:srgbClr val="FFFF00"/>
              </a:solidFill>
            </a:endParaRPr>
          </a:p>
          <a:p>
            <a:pPr algn="l"/>
            <a:r>
              <a:rPr lang="es-ES" sz="1200" b="1"/>
              <a:t>* </a:t>
            </a:r>
            <a:r>
              <a:rPr lang="es-ES" sz="1200"/>
              <a:t>Buena aceptación social.</a:t>
            </a:r>
          </a:p>
          <a:p>
            <a:pPr algn="l"/>
            <a:r>
              <a:rPr lang="es-ES" sz="1200"/>
              <a:t>* Darle un mejor acabado y estética a la vía.</a:t>
            </a:r>
          </a:p>
          <a:p>
            <a:pPr algn="l"/>
            <a:r>
              <a:rPr lang="es-ES" sz="1200"/>
              <a:t>* Generar futuras proyectos de infraestructuras físicas en la ESPOL.</a:t>
            </a:r>
          </a:p>
          <a:p>
            <a:pPr algn="l" eaLnBrk="0" hangingPunct="0"/>
            <a:endParaRPr lang="es-ES" sz="1200"/>
          </a:p>
        </p:txBody>
      </p:sp>
      <p:sp>
        <p:nvSpPr>
          <p:cNvPr id="149515" name="149514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7.1  Mitigación y Evaluación</a:t>
            </a:r>
          </a:p>
        </p:txBody>
      </p:sp>
      <p:pic>
        <p:nvPicPr>
          <p:cNvPr id="149516" name="149515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29" name="150528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50530" name="Group 3"/>
          <p:cNvGrpSpPr>
            <a:grpSpLocks/>
          </p:cNvGrpSpPr>
          <p:nvPr/>
        </p:nvGrpSpPr>
        <p:grpSpPr bwMode="auto">
          <a:xfrm>
            <a:off x="2484438" y="5516563"/>
            <a:ext cx="4537075" cy="1008062"/>
            <a:chOff x="1474" y="2840"/>
            <a:chExt cx="2858" cy="663"/>
          </a:xfrm>
        </p:grpSpPr>
        <p:pic>
          <p:nvPicPr>
            <p:cNvPr id="150542" name="150541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50543" name="150542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50544" name="150543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50531" name="150530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0532" name="150531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50533" name="150532 Rectángulo"/>
          <p:cNvSpPr>
            <a:spLocks noChangeArrowheads="1"/>
          </p:cNvSpPr>
          <p:nvPr/>
        </p:nvSpPr>
        <p:spPr bwMode="auto">
          <a:xfrm>
            <a:off x="-2341563" y="2309813"/>
            <a:ext cx="184150" cy="366712"/>
          </a:xfrm>
          <a:prstGeom prst="rect">
            <a:avLst/>
          </a:prstGeom>
          <a:noFill/>
          <a:ln w="9525">
            <a:noFill/>
            <a:miter lim="800000"/>
            <a:headEnd/>
            <a:tailEnd/>
          </a:ln>
        </p:spPr>
        <p:txBody>
          <a:bodyPr wrap="none" anchor="ctr">
            <a:spAutoFit/>
          </a:bodyPr>
          <a:lstStyle/>
          <a:p>
            <a:pPr algn="l"/>
            <a:endParaRPr lang="es-ES" sz="1800"/>
          </a:p>
        </p:txBody>
      </p:sp>
      <p:sp>
        <p:nvSpPr>
          <p:cNvPr id="150534" name="150533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0535" name="150534 Rectángulo"/>
          <p:cNvSpPr>
            <a:spLocks noChangeArrowheads="1"/>
          </p:cNvSpPr>
          <p:nvPr/>
        </p:nvSpPr>
        <p:spPr bwMode="auto">
          <a:xfrm>
            <a:off x="539750" y="1227138"/>
            <a:ext cx="3498850" cy="304800"/>
          </a:xfrm>
          <a:prstGeom prst="rect">
            <a:avLst/>
          </a:prstGeom>
          <a:noFill/>
          <a:ln w="9525">
            <a:noFill/>
            <a:miter lim="800000"/>
            <a:headEnd/>
            <a:tailEnd/>
          </a:ln>
        </p:spPr>
        <p:txBody>
          <a:bodyPr wrap="none" anchor="ctr">
            <a:spAutoFit/>
          </a:bodyPr>
          <a:lstStyle/>
          <a:p>
            <a:pPr algn="just"/>
            <a:r>
              <a:rPr lang="es-ES" sz="1400" b="1">
                <a:solidFill>
                  <a:srgbClr val="FF9900"/>
                </a:solidFill>
              </a:rPr>
              <a:t>Identificación de Impactos Potenciales:</a:t>
            </a:r>
          </a:p>
        </p:txBody>
      </p:sp>
      <p:sp>
        <p:nvSpPr>
          <p:cNvPr id="150536" name="150535 Rectángulo"/>
          <p:cNvSpPr>
            <a:spLocks noChangeArrowheads="1"/>
          </p:cNvSpPr>
          <p:nvPr/>
        </p:nvSpPr>
        <p:spPr bwMode="auto">
          <a:xfrm>
            <a:off x="468313" y="1844675"/>
            <a:ext cx="2035175" cy="579438"/>
          </a:xfrm>
          <a:prstGeom prst="rect">
            <a:avLst/>
          </a:prstGeom>
          <a:noFill/>
          <a:ln w="9525">
            <a:noFill/>
            <a:miter lim="800000"/>
            <a:headEnd/>
            <a:tailEnd/>
          </a:ln>
        </p:spPr>
        <p:txBody>
          <a:bodyPr wrap="none" anchor="ctr">
            <a:spAutoFit/>
          </a:bodyPr>
          <a:lstStyle/>
          <a:p>
            <a:pPr algn="l">
              <a:buFont typeface="Wingdings" pitchFamily="2" charset="2"/>
              <a:buChar char="q"/>
            </a:pPr>
            <a:r>
              <a:rPr lang="es-ES" sz="1800" b="1"/>
              <a:t> </a:t>
            </a:r>
            <a:r>
              <a:rPr lang="es-ES" sz="1400" b="1">
                <a:solidFill>
                  <a:srgbClr val="FF66CC"/>
                </a:solidFill>
              </a:rPr>
              <a:t>Fase de Operación</a:t>
            </a:r>
            <a:endParaRPr lang="es-ES" sz="1400">
              <a:solidFill>
                <a:srgbClr val="FF66CC"/>
              </a:solidFill>
            </a:endParaRPr>
          </a:p>
          <a:p>
            <a:pPr algn="l" eaLnBrk="0" hangingPunct="0"/>
            <a:endParaRPr lang="es-ES" sz="1400"/>
          </a:p>
        </p:txBody>
      </p:sp>
      <p:sp>
        <p:nvSpPr>
          <p:cNvPr id="150537" name="150536 Rectángulo"/>
          <p:cNvSpPr>
            <a:spLocks noChangeArrowheads="1"/>
          </p:cNvSpPr>
          <p:nvPr/>
        </p:nvSpPr>
        <p:spPr bwMode="auto">
          <a:xfrm>
            <a:off x="468313" y="2420938"/>
            <a:ext cx="4997450" cy="274637"/>
          </a:xfrm>
          <a:prstGeom prst="rect">
            <a:avLst/>
          </a:prstGeom>
          <a:noFill/>
          <a:ln w="9525">
            <a:noFill/>
            <a:miter lim="800000"/>
            <a:headEnd/>
            <a:tailEnd/>
          </a:ln>
        </p:spPr>
        <p:txBody>
          <a:bodyPr wrap="none" anchor="ctr">
            <a:spAutoFit/>
          </a:bodyPr>
          <a:lstStyle/>
          <a:p>
            <a:pPr algn="just"/>
            <a:r>
              <a:rPr lang="es-ES" sz="1200"/>
              <a:t>Este caso hace referencia a la operación de la vía una vez rehabilitada.</a:t>
            </a:r>
          </a:p>
        </p:txBody>
      </p:sp>
      <p:sp>
        <p:nvSpPr>
          <p:cNvPr id="150538" name="150537 Rectángulo"/>
          <p:cNvSpPr>
            <a:spLocks noChangeArrowheads="1"/>
          </p:cNvSpPr>
          <p:nvPr/>
        </p:nvSpPr>
        <p:spPr bwMode="auto">
          <a:xfrm>
            <a:off x="468313" y="3068638"/>
            <a:ext cx="6608762" cy="822325"/>
          </a:xfrm>
          <a:prstGeom prst="rect">
            <a:avLst/>
          </a:prstGeom>
          <a:noFill/>
          <a:ln w="9525">
            <a:noFill/>
            <a:miter lim="800000"/>
            <a:headEnd/>
            <a:tailEnd/>
          </a:ln>
        </p:spPr>
        <p:txBody>
          <a:bodyPr wrap="none" anchor="ctr">
            <a:spAutoFit/>
          </a:bodyPr>
          <a:lstStyle/>
          <a:p>
            <a:pPr algn="l"/>
            <a:r>
              <a:rPr lang="es-ES" sz="1200" b="1">
                <a:solidFill>
                  <a:srgbClr val="FFFF66"/>
                </a:solidFill>
              </a:rPr>
              <a:t>Impactos Negativos</a:t>
            </a:r>
          </a:p>
          <a:p>
            <a:pPr algn="l"/>
            <a:endParaRPr lang="es-ES" sz="1200">
              <a:solidFill>
                <a:srgbClr val="FFFF66"/>
              </a:solidFill>
            </a:endParaRPr>
          </a:p>
          <a:p>
            <a:pPr algn="l"/>
            <a:r>
              <a:rPr lang="es-ES" sz="1200"/>
              <a:t>*  Incremento de riesgos personales y vehiculares.</a:t>
            </a:r>
          </a:p>
          <a:p>
            <a:pPr algn="l"/>
            <a:r>
              <a:rPr lang="es-ES" sz="1200"/>
              <a:t>* Incremento en los riesgos por accidentes debido a la velocidad que  alcanzaran los vehículos.</a:t>
            </a:r>
          </a:p>
        </p:txBody>
      </p:sp>
      <p:sp>
        <p:nvSpPr>
          <p:cNvPr id="150539" name="150538 Rectángulo"/>
          <p:cNvSpPr>
            <a:spLocks noChangeArrowheads="1"/>
          </p:cNvSpPr>
          <p:nvPr/>
        </p:nvSpPr>
        <p:spPr bwMode="auto">
          <a:xfrm>
            <a:off x="468313" y="4076700"/>
            <a:ext cx="7451725" cy="1370013"/>
          </a:xfrm>
          <a:prstGeom prst="rect">
            <a:avLst/>
          </a:prstGeom>
          <a:noFill/>
          <a:ln w="9525">
            <a:noFill/>
            <a:miter lim="800000"/>
            <a:headEnd/>
            <a:tailEnd/>
          </a:ln>
        </p:spPr>
        <p:txBody>
          <a:bodyPr anchor="ctr">
            <a:spAutoFit/>
          </a:bodyPr>
          <a:lstStyle/>
          <a:p>
            <a:pPr algn="l"/>
            <a:r>
              <a:rPr lang="es-ES" sz="1200" b="1">
                <a:solidFill>
                  <a:srgbClr val="FFFF66"/>
                </a:solidFill>
              </a:rPr>
              <a:t>Impactos Positivos</a:t>
            </a:r>
          </a:p>
          <a:p>
            <a:pPr algn="l"/>
            <a:endParaRPr lang="es-ES" sz="1200">
              <a:solidFill>
                <a:srgbClr val="FFFF66"/>
              </a:solidFill>
            </a:endParaRPr>
          </a:p>
          <a:p>
            <a:pPr algn="l"/>
            <a:r>
              <a:rPr lang="es-ES" sz="1200"/>
              <a:t>* Generación de Continuidad en el flujo vehicular normal de la vía.</a:t>
            </a:r>
          </a:p>
          <a:p>
            <a:pPr algn="l"/>
            <a:r>
              <a:rPr lang="es-ES" sz="1200"/>
              <a:t>* Ahorro en tiempo a los destinos de los potenciales usuarios de la vía- a los sectores de: FICT. FIEC, FIMCP y CEMA, entre otros.</a:t>
            </a:r>
          </a:p>
          <a:p>
            <a:pPr algn="l"/>
            <a:r>
              <a:rPr lang="es-ES" sz="1200"/>
              <a:t>* Aumento en la productividad de los sectores en desarrollos de proyectos </a:t>
            </a:r>
          </a:p>
          <a:p>
            <a:pPr algn="l"/>
            <a:r>
              <a:rPr lang="es-ES" sz="1200"/>
              <a:t>* Atracción turística.</a:t>
            </a:r>
          </a:p>
        </p:txBody>
      </p:sp>
      <p:sp>
        <p:nvSpPr>
          <p:cNvPr id="150540" name="150539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7.1  Mitigación y Evaluación</a:t>
            </a:r>
          </a:p>
        </p:txBody>
      </p:sp>
      <p:pic>
        <p:nvPicPr>
          <p:cNvPr id="150541" name="150540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1553" name="15155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51554" name="Group 3"/>
          <p:cNvGrpSpPr>
            <a:grpSpLocks/>
          </p:cNvGrpSpPr>
          <p:nvPr/>
        </p:nvGrpSpPr>
        <p:grpSpPr bwMode="auto">
          <a:xfrm>
            <a:off x="2484438" y="5516563"/>
            <a:ext cx="4537075" cy="1008062"/>
            <a:chOff x="1474" y="2840"/>
            <a:chExt cx="2858" cy="663"/>
          </a:xfrm>
        </p:grpSpPr>
        <p:pic>
          <p:nvPicPr>
            <p:cNvPr id="151563" name="151562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51564" name="151563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51565" name="151564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51555" name="151554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1556" name="151555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51557" name="151556 Rectángulo"/>
          <p:cNvSpPr>
            <a:spLocks noChangeArrowheads="1"/>
          </p:cNvSpPr>
          <p:nvPr/>
        </p:nvSpPr>
        <p:spPr bwMode="auto">
          <a:xfrm>
            <a:off x="-2341563" y="2309813"/>
            <a:ext cx="184150" cy="366712"/>
          </a:xfrm>
          <a:prstGeom prst="rect">
            <a:avLst/>
          </a:prstGeom>
          <a:noFill/>
          <a:ln w="9525">
            <a:noFill/>
            <a:miter lim="800000"/>
            <a:headEnd/>
            <a:tailEnd/>
          </a:ln>
        </p:spPr>
        <p:txBody>
          <a:bodyPr wrap="none" anchor="ctr">
            <a:spAutoFit/>
          </a:bodyPr>
          <a:lstStyle/>
          <a:p>
            <a:pPr algn="l"/>
            <a:endParaRPr lang="es-ES" sz="1800"/>
          </a:p>
        </p:txBody>
      </p:sp>
      <p:sp>
        <p:nvSpPr>
          <p:cNvPr id="151558" name="151557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1559" name="151558 Rectángulo"/>
          <p:cNvSpPr>
            <a:spLocks noChangeArrowheads="1"/>
          </p:cNvSpPr>
          <p:nvPr/>
        </p:nvSpPr>
        <p:spPr bwMode="auto">
          <a:xfrm>
            <a:off x="468313" y="1341438"/>
            <a:ext cx="4327525" cy="579437"/>
          </a:xfrm>
          <a:prstGeom prst="rect">
            <a:avLst/>
          </a:prstGeom>
          <a:noFill/>
          <a:ln w="9525">
            <a:noFill/>
            <a:miter lim="800000"/>
            <a:headEnd/>
            <a:tailEnd/>
          </a:ln>
        </p:spPr>
        <p:txBody>
          <a:bodyPr wrap="none" anchor="ctr">
            <a:spAutoFit/>
          </a:bodyPr>
          <a:lstStyle/>
          <a:p>
            <a:pPr algn="l"/>
            <a:r>
              <a:rPr lang="es-ES" sz="1400" b="1">
                <a:solidFill>
                  <a:srgbClr val="FF9900"/>
                </a:solidFill>
              </a:rPr>
              <a:t>Recomendaciones para la Fase de Construcción:</a:t>
            </a:r>
            <a:endParaRPr lang="es-ES" sz="1400">
              <a:solidFill>
                <a:srgbClr val="FF9900"/>
              </a:solidFill>
            </a:endParaRPr>
          </a:p>
          <a:p>
            <a:pPr algn="l" eaLnBrk="0" hangingPunct="0"/>
            <a:endParaRPr lang="es-ES" sz="1800"/>
          </a:p>
        </p:txBody>
      </p:sp>
      <p:sp>
        <p:nvSpPr>
          <p:cNvPr id="151560" name="151559 Rectángulo"/>
          <p:cNvSpPr>
            <a:spLocks noChangeArrowheads="1"/>
          </p:cNvSpPr>
          <p:nvPr/>
        </p:nvSpPr>
        <p:spPr bwMode="auto">
          <a:xfrm>
            <a:off x="468313" y="1773238"/>
            <a:ext cx="7932737" cy="3925887"/>
          </a:xfrm>
          <a:prstGeom prst="rect">
            <a:avLst/>
          </a:prstGeom>
          <a:noFill/>
          <a:ln w="9525">
            <a:noFill/>
            <a:miter lim="800000"/>
            <a:headEnd/>
            <a:tailEnd/>
          </a:ln>
        </p:spPr>
        <p:txBody>
          <a:bodyPr anchor="ctr">
            <a:spAutoFit/>
          </a:bodyPr>
          <a:lstStyle/>
          <a:p>
            <a:pPr algn="l"/>
            <a:endParaRPr lang="es-ES" sz="1200"/>
          </a:p>
          <a:p>
            <a:pPr algn="l"/>
            <a:r>
              <a:rPr lang="es-ES" sz="1200">
                <a:solidFill>
                  <a:srgbClr val="FFFF66"/>
                </a:solidFill>
              </a:rPr>
              <a:t>Las recomendaciones siguientes están dirigidas para el constructor y al fiscalizador:</a:t>
            </a:r>
          </a:p>
          <a:p>
            <a:pPr algn="l"/>
            <a:endParaRPr lang="es-ES" sz="1200">
              <a:solidFill>
                <a:srgbClr val="FFFF66"/>
              </a:solidFill>
            </a:endParaRPr>
          </a:p>
          <a:p>
            <a:pPr algn="l">
              <a:buFont typeface="Wingdings" pitchFamily="2" charset="2"/>
              <a:buChar char="§"/>
            </a:pPr>
            <a:r>
              <a:rPr lang="es-ES" sz="1200"/>
              <a:t> Establecer un horario fijo para el acarreo y el suministro de materiales de construcción que impliquen el uso de  equipos pesados, sobre todo el la parte urbana del proyecto. Se recomienda las primeras horas de la mañana, hasta máximo 08H00.</a:t>
            </a:r>
          </a:p>
          <a:p>
            <a:pPr algn="l">
              <a:buFont typeface="Wingdings" pitchFamily="2" charset="2"/>
              <a:buNone/>
            </a:pPr>
            <a:endParaRPr lang="es-ES" sz="1200"/>
          </a:p>
          <a:p>
            <a:pPr algn="l">
              <a:buFont typeface="Wingdings" pitchFamily="2" charset="2"/>
              <a:buChar char="§"/>
            </a:pPr>
            <a:r>
              <a:rPr lang="es-ES" sz="1200"/>
              <a:t> Es necesario prever la disponibilidad suficiente de agua para la construcción, para lo cual se deberá instalar un número suficiente de tanques de reserva, para la eventualidad de escasez de agua en el sector.</a:t>
            </a:r>
          </a:p>
          <a:p>
            <a:pPr algn="l"/>
            <a:endParaRPr lang="es-ES" sz="1200"/>
          </a:p>
          <a:p>
            <a:pPr algn="l"/>
            <a:r>
              <a:rPr lang="es-ES" sz="1200"/>
              <a:t>Se recomienda para evitar despliegue excesivo de polvo, ruidos, olores y demás molestias causadas por el </a:t>
            </a:r>
          </a:p>
          <a:p>
            <a:pPr algn="l"/>
            <a:r>
              <a:rPr lang="es-ES" sz="1200"/>
              <a:t>proceso de construcción, seguir y cumplir las siguientes medidas:</a:t>
            </a:r>
          </a:p>
          <a:p>
            <a:pPr algn="l"/>
            <a:endParaRPr lang="es-ES" sz="1200"/>
          </a:p>
          <a:p>
            <a:pPr algn="l">
              <a:buFont typeface="Wingdings" pitchFamily="2" charset="2"/>
              <a:buChar char="§"/>
            </a:pPr>
            <a:r>
              <a:rPr lang="es-ES" sz="1200"/>
              <a:t> Los camiones de transporte deberán cubrir el material de desalojo, el material pétreo y otros, con lonas para evitar su caída en la carretera.</a:t>
            </a:r>
          </a:p>
          <a:p>
            <a:pPr algn="l">
              <a:buFont typeface="Wingdings" pitchFamily="2" charset="2"/>
              <a:buNone/>
            </a:pPr>
            <a:endParaRPr lang="es-ES" sz="1200"/>
          </a:p>
          <a:p>
            <a:pPr algn="l">
              <a:buFont typeface="Wingdings" pitchFamily="2" charset="2"/>
              <a:buChar char="§"/>
            </a:pPr>
            <a:r>
              <a:rPr lang="es-ES" sz="1200"/>
              <a:t> La basura deberá ser colocada en recipientes fijos para su evacuación diaria.</a:t>
            </a:r>
          </a:p>
          <a:p>
            <a:pPr algn="l">
              <a:buFont typeface="Wingdings" pitchFamily="2" charset="2"/>
              <a:buNone/>
            </a:pPr>
            <a:endParaRPr lang="es-ES" sz="1200"/>
          </a:p>
          <a:p>
            <a:pPr algn="l">
              <a:buFont typeface="Wingdings" pitchFamily="2" charset="2"/>
              <a:buChar char="§"/>
            </a:pPr>
            <a:r>
              <a:rPr lang="es-ES" sz="1200"/>
              <a:t> En el caso de despliegue excesivo de polvo, se humedecerá para su respectivo control, ya sea durante el transporte o en el proceso constructivo.</a:t>
            </a:r>
          </a:p>
          <a:p>
            <a:pPr algn="l" eaLnBrk="0" hangingPunct="0"/>
            <a:endParaRPr lang="es-ES" sz="1200"/>
          </a:p>
        </p:txBody>
      </p:sp>
      <p:sp>
        <p:nvSpPr>
          <p:cNvPr id="151561" name="151560 CuadroTexto"/>
          <p:cNvSpPr txBox="1">
            <a:spLocks noChangeArrowheads="1"/>
          </p:cNvSpPr>
          <p:nvPr/>
        </p:nvSpPr>
        <p:spPr bwMode="auto">
          <a:xfrm>
            <a:off x="3348038" y="333375"/>
            <a:ext cx="540067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7.2  Recomendaciones y Conclusiones Ambientales</a:t>
            </a:r>
          </a:p>
        </p:txBody>
      </p:sp>
      <p:pic>
        <p:nvPicPr>
          <p:cNvPr id="151562" name="151561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2577" name="15257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52578" name="Group 3"/>
          <p:cNvGrpSpPr>
            <a:grpSpLocks/>
          </p:cNvGrpSpPr>
          <p:nvPr/>
        </p:nvGrpSpPr>
        <p:grpSpPr bwMode="auto">
          <a:xfrm>
            <a:off x="2484438" y="5516563"/>
            <a:ext cx="4537075" cy="1008062"/>
            <a:chOff x="1474" y="2840"/>
            <a:chExt cx="2858" cy="663"/>
          </a:xfrm>
        </p:grpSpPr>
        <p:pic>
          <p:nvPicPr>
            <p:cNvPr id="152587" name="15258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52588" name="15258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52589" name="15258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52579" name="152578 Rectángulo"/>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2580" name="152579 Rectángulo"/>
          <p:cNvSpPr>
            <a:spLocks noChangeArrowheads="1"/>
          </p:cNvSpPr>
          <p:nvPr/>
        </p:nvSpPr>
        <p:spPr bwMode="auto">
          <a:xfrm>
            <a:off x="1079500" y="4200525"/>
            <a:ext cx="227013" cy="274638"/>
          </a:xfrm>
          <a:prstGeom prst="rect">
            <a:avLst/>
          </a:prstGeom>
          <a:noFill/>
          <a:ln w="9525">
            <a:noFill/>
            <a:miter lim="800000"/>
            <a:headEnd/>
            <a:tailEnd/>
          </a:ln>
        </p:spPr>
        <p:txBody>
          <a:bodyPr wrap="none" anchor="ctr">
            <a:spAutoFit/>
          </a:bodyPr>
          <a:lstStyle/>
          <a:p>
            <a:pPr algn="just"/>
            <a:r>
              <a:rPr lang="es-ES" sz="1200">
                <a:ea typeface="Times New Roman" pitchFamily="18" charset="0"/>
                <a:cs typeface="Arial" charset="0"/>
              </a:rPr>
              <a:t> </a:t>
            </a:r>
            <a:endParaRPr lang="es-ES" sz="1800">
              <a:ea typeface="Times New Roman" pitchFamily="18" charset="0"/>
              <a:cs typeface="Arial" charset="0"/>
            </a:endParaRPr>
          </a:p>
        </p:txBody>
      </p:sp>
      <p:sp>
        <p:nvSpPr>
          <p:cNvPr id="152581" name="152580 Rectángulo"/>
          <p:cNvSpPr>
            <a:spLocks noChangeArrowheads="1"/>
          </p:cNvSpPr>
          <p:nvPr/>
        </p:nvSpPr>
        <p:spPr bwMode="auto">
          <a:xfrm>
            <a:off x="-2341563" y="2309813"/>
            <a:ext cx="184150" cy="366712"/>
          </a:xfrm>
          <a:prstGeom prst="rect">
            <a:avLst/>
          </a:prstGeom>
          <a:noFill/>
          <a:ln w="9525">
            <a:noFill/>
            <a:miter lim="800000"/>
            <a:headEnd/>
            <a:tailEnd/>
          </a:ln>
        </p:spPr>
        <p:txBody>
          <a:bodyPr wrap="none" anchor="ctr">
            <a:spAutoFit/>
          </a:bodyPr>
          <a:lstStyle/>
          <a:p>
            <a:pPr algn="l"/>
            <a:endParaRPr lang="es-ES" sz="1800"/>
          </a:p>
        </p:txBody>
      </p:sp>
      <p:sp>
        <p:nvSpPr>
          <p:cNvPr id="152582" name="152581 Rectángulo"/>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52583" name="152582 Rectángulo"/>
          <p:cNvSpPr>
            <a:spLocks noChangeArrowheads="1"/>
          </p:cNvSpPr>
          <p:nvPr/>
        </p:nvSpPr>
        <p:spPr bwMode="auto">
          <a:xfrm>
            <a:off x="539750" y="1341438"/>
            <a:ext cx="5508625" cy="304800"/>
          </a:xfrm>
          <a:prstGeom prst="rect">
            <a:avLst/>
          </a:prstGeom>
          <a:noFill/>
          <a:ln w="9525">
            <a:noFill/>
            <a:miter lim="800000"/>
            <a:headEnd/>
            <a:tailEnd/>
          </a:ln>
        </p:spPr>
        <p:txBody>
          <a:bodyPr wrap="none" anchor="ctr">
            <a:spAutoFit/>
          </a:bodyPr>
          <a:lstStyle/>
          <a:p>
            <a:pPr algn="l"/>
            <a:r>
              <a:rPr lang="es-ES" sz="1400" b="1">
                <a:solidFill>
                  <a:srgbClr val="FF9900"/>
                </a:solidFill>
              </a:rPr>
              <a:t>Recomendaciones para la Fase de Operación y Mantenimiento:</a:t>
            </a:r>
          </a:p>
        </p:txBody>
      </p:sp>
      <p:sp>
        <p:nvSpPr>
          <p:cNvPr id="152584" name="152583 Rectángulo"/>
          <p:cNvSpPr>
            <a:spLocks noChangeArrowheads="1"/>
          </p:cNvSpPr>
          <p:nvPr/>
        </p:nvSpPr>
        <p:spPr bwMode="auto">
          <a:xfrm>
            <a:off x="468313" y="2259013"/>
            <a:ext cx="7131050" cy="1187450"/>
          </a:xfrm>
          <a:prstGeom prst="rect">
            <a:avLst/>
          </a:prstGeom>
          <a:noFill/>
          <a:ln w="9525">
            <a:noFill/>
            <a:miter lim="800000"/>
            <a:headEnd/>
            <a:tailEnd/>
          </a:ln>
        </p:spPr>
        <p:txBody>
          <a:bodyPr anchor="ctr">
            <a:spAutoFit/>
          </a:bodyPr>
          <a:lstStyle/>
          <a:p>
            <a:pPr algn="l"/>
            <a:r>
              <a:rPr lang="es-ES" sz="1200"/>
              <a:t>Las recomendaciones están dirigidas a la entidad contratante, y a la o las instituciones públicas o privadas que se le asigne la tarea de operación y mantenimiento y son las siguientes:</a:t>
            </a:r>
          </a:p>
          <a:p>
            <a:pPr algn="l"/>
            <a:endParaRPr lang="es-ES" sz="1200"/>
          </a:p>
          <a:p>
            <a:pPr algn="l">
              <a:buFont typeface="Wingdings" pitchFamily="2" charset="2"/>
              <a:buChar char="§"/>
            </a:pPr>
            <a:r>
              <a:rPr lang="es-ES" sz="1200"/>
              <a:t> Revisión periódica de la vía de acceso principal y la respectiva limpieza de las obras de arte y drenajes, para que siga ofreciendo las seguridades debidas.</a:t>
            </a:r>
          </a:p>
          <a:p>
            <a:pPr algn="l" eaLnBrk="0" hangingPunct="0"/>
            <a:endParaRPr lang="es-ES" sz="1200"/>
          </a:p>
        </p:txBody>
      </p:sp>
      <p:sp>
        <p:nvSpPr>
          <p:cNvPr id="152585" name="152584 CuadroTexto"/>
          <p:cNvSpPr txBox="1">
            <a:spLocks noChangeArrowheads="1"/>
          </p:cNvSpPr>
          <p:nvPr/>
        </p:nvSpPr>
        <p:spPr bwMode="auto">
          <a:xfrm>
            <a:off x="3348038" y="333375"/>
            <a:ext cx="540067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7.2  Recomendaciones y Conclusiones Ambientales</a:t>
            </a:r>
          </a:p>
        </p:txBody>
      </p:sp>
      <p:pic>
        <p:nvPicPr>
          <p:cNvPr id="152586" name="152585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153600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355334" name="355333 CuadroTexto"/>
          <p:cNvSpPr txBox="1">
            <a:spLocks noChangeArrowheads="1"/>
          </p:cNvSpPr>
          <p:nvPr/>
        </p:nvSpPr>
        <p:spPr bwMode="auto">
          <a:xfrm>
            <a:off x="1187450" y="549275"/>
            <a:ext cx="7129463"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CONCLUSIONES Y RECOMENDACIONES </a:t>
            </a:r>
            <a:endParaRPr lang="es-ES" sz="2400" b="1">
              <a:solidFill>
                <a:srgbClr val="FFFF00"/>
              </a:solidFill>
              <a:effectLst>
                <a:outerShdw blurRad="38100" dist="38100" dir="2700000" algn="tl">
                  <a:srgbClr val="FFFFFF"/>
                </a:outerShdw>
              </a:effectLst>
            </a:endParaRPr>
          </a:p>
        </p:txBody>
      </p:sp>
      <p:sp>
        <p:nvSpPr>
          <p:cNvPr id="153603" name="153602 CuadroTexto"/>
          <p:cNvSpPr txBox="1">
            <a:spLocks noChangeArrowheads="1"/>
          </p:cNvSpPr>
          <p:nvPr/>
        </p:nvSpPr>
        <p:spPr bwMode="auto">
          <a:xfrm>
            <a:off x="611188" y="1844675"/>
            <a:ext cx="7848600" cy="4027488"/>
          </a:xfrm>
          <a:prstGeom prst="rect">
            <a:avLst/>
          </a:prstGeom>
          <a:noFill/>
          <a:ln w="9525">
            <a:noFill/>
            <a:miter lim="800000"/>
            <a:headEnd/>
            <a:tailEnd/>
          </a:ln>
        </p:spPr>
        <p:txBody>
          <a:bodyPr>
            <a:spAutoFit/>
          </a:bodyPr>
          <a:lstStyle/>
          <a:p>
            <a:pPr marL="342900" indent="-342900" algn="just">
              <a:spcBef>
                <a:spcPct val="50000"/>
              </a:spcBef>
              <a:buFontTx/>
              <a:buAutoNum type="arabicPeriod"/>
            </a:pPr>
            <a:r>
              <a:rPr lang="es-EC" sz="1400" b="1"/>
              <a:t>Se justifica la rehabilitación de la vía de proyecto por las condiciones actuales que presenta y el crecimiento estudiantil de la última década.</a:t>
            </a:r>
          </a:p>
          <a:p>
            <a:pPr marL="342900" indent="-342900" algn="just">
              <a:spcBef>
                <a:spcPct val="50000"/>
              </a:spcBef>
              <a:buFontTx/>
              <a:buAutoNum type="arabicPeriod"/>
            </a:pPr>
            <a:r>
              <a:rPr lang="es-EC" sz="1400" b="1">
                <a:solidFill>
                  <a:srgbClr val="3366FF"/>
                </a:solidFill>
              </a:rPr>
              <a:t>La rehabilitación de la vía contribuye al desarrollo de las infraestructuras viales en el Campus Politécnico, así como al mejoramiento paisajístico de su entorno.</a:t>
            </a:r>
          </a:p>
          <a:p>
            <a:pPr marL="342900" indent="-342900" algn="just">
              <a:spcBef>
                <a:spcPct val="50000"/>
              </a:spcBef>
              <a:buFontTx/>
              <a:buAutoNum type="arabicPeriod"/>
            </a:pPr>
            <a:r>
              <a:rPr lang="es-EC" sz="1400" b="1"/>
              <a:t>Las curvas horizontales no presentan peraltes por lo que fue necesario su cálculo y diseño.</a:t>
            </a:r>
          </a:p>
          <a:p>
            <a:pPr marL="342900" indent="-342900" algn="just">
              <a:spcBef>
                <a:spcPct val="50000"/>
              </a:spcBef>
              <a:buFontTx/>
              <a:buAutoNum type="arabicPeriod"/>
            </a:pPr>
            <a:r>
              <a:rPr lang="es-EC" sz="1400" b="1">
                <a:solidFill>
                  <a:srgbClr val="3366FF"/>
                </a:solidFill>
              </a:rPr>
              <a:t>La alternativa del HCP resulta más ventajosa que el Hormigón Asfáltico desde el punto de vista de su costo y de sus beneficios.</a:t>
            </a:r>
          </a:p>
          <a:p>
            <a:pPr marL="342900" indent="-342900" algn="just">
              <a:spcBef>
                <a:spcPct val="50000"/>
              </a:spcBef>
              <a:buFontTx/>
              <a:buAutoNum type="arabicPeriod"/>
            </a:pPr>
            <a:r>
              <a:rPr lang="es-EC" sz="1400" b="1"/>
              <a:t>Las secciones de las obras de drenaje resultan hidráulicamente satisfactoria para el drenaje de las precipitaciones pluviales..</a:t>
            </a:r>
          </a:p>
          <a:p>
            <a:pPr marL="342900" indent="-342900" algn="just">
              <a:spcBef>
                <a:spcPct val="50000"/>
              </a:spcBef>
              <a:buFontTx/>
              <a:buAutoNum type="arabicPeriod"/>
            </a:pPr>
            <a:r>
              <a:rPr lang="es-EC" sz="1400" b="1">
                <a:solidFill>
                  <a:srgbClr val="3366FF"/>
                </a:solidFill>
              </a:rPr>
              <a:t>Las fugas de agua se presentan a lo largo del tramo de la tubería por procedimientos constructivos no adecuados y expansión del suelo.</a:t>
            </a:r>
            <a:endParaRPr lang="es-EC" sz="1400" b="1"/>
          </a:p>
          <a:p>
            <a:pPr marL="342900" indent="-342900" algn="just">
              <a:spcBef>
                <a:spcPct val="50000"/>
              </a:spcBef>
              <a:buFontTx/>
              <a:buAutoNum type="arabicPeriod"/>
            </a:pPr>
            <a:r>
              <a:rPr lang="es-EC" sz="1400" b="1"/>
              <a:t>La tubería de AAPP no presenta caídas de presiones  y la velocidad del flujo se encuentra dentro del rango permisible.</a:t>
            </a:r>
          </a:p>
          <a:p>
            <a:pPr marL="342900" indent="-342900" algn="just">
              <a:spcBef>
                <a:spcPct val="50000"/>
              </a:spcBef>
              <a:buFontTx/>
              <a:buAutoNum type="arabicPeriod"/>
            </a:pPr>
            <a:r>
              <a:rPr lang="es-EC" sz="1400" b="1">
                <a:solidFill>
                  <a:srgbClr val="3366FF"/>
                </a:solidFill>
              </a:rPr>
              <a:t>El diámetro de la tubería AAPP satisface el consumo de la población estudiantil.</a:t>
            </a:r>
            <a:endParaRPr lang="es-ES" sz="1400" b="1">
              <a:solidFill>
                <a:srgbClr val="3366FF"/>
              </a:solidFill>
            </a:endParaRPr>
          </a:p>
        </p:txBody>
      </p:sp>
      <p:sp>
        <p:nvSpPr>
          <p:cNvPr id="153604" name="153603 Rectángulo"/>
          <p:cNvSpPr>
            <a:spLocks noChangeArrowheads="1"/>
          </p:cNvSpPr>
          <p:nvPr/>
        </p:nvSpPr>
        <p:spPr bwMode="auto">
          <a:xfrm>
            <a:off x="539750" y="1325563"/>
            <a:ext cx="1885950" cy="336550"/>
          </a:xfrm>
          <a:prstGeom prst="rect">
            <a:avLst/>
          </a:prstGeom>
          <a:noFill/>
          <a:ln w="9525">
            <a:noFill/>
            <a:miter lim="800000"/>
            <a:headEnd/>
            <a:tailEnd/>
          </a:ln>
        </p:spPr>
        <p:txBody>
          <a:bodyPr wrap="none" anchor="ctr">
            <a:spAutoFit/>
          </a:bodyPr>
          <a:lstStyle/>
          <a:p>
            <a:pPr algn="just"/>
            <a:r>
              <a:rPr lang="es-ES" sz="1600" b="1">
                <a:solidFill>
                  <a:srgbClr val="FF9900"/>
                </a:solidFill>
              </a:rPr>
              <a:t>CONCLUSIONES:</a:t>
            </a:r>
          </a:p>
        </p:txBody>
      </p:sp>
      <p:pic>
        <p:nvPicPr>
          <p:cNvPr id="153605" name="153604 Rectángulo">
            <a:hlinkClick r:id="rId2" action="ppaction://hlinksldjump"/>
          </p:cNvPr>
          <p:cNvPicPr>
            <a:picLocks noChangeArrowheads="1"/>
          </p:cNvPicPr>
          <p:nvPr/>
        </p:nvPicPr>
        <p:blipFill>
          <a:blip r:embed="rId3"/>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154624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390148" name="390147 CuadroTexto"/>
          <p:cNvSpPr txBox="1">
            <a:spLocks noChangeArrowheads="1"/>
          </p:cNvSpPr>
          <p:nvPr/>
        </p:nvSpPr>
        <p:spPr bwMode="auto">
          <a:xfrm>
            <a:off x="1187450" y="549275"/>
            <a:ext cx="7129463"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CONCLUSIONES Y RECOMENDACIONES </a:t>
            </a:r>
            <a:endParaRPr lang="es-ES" sz="2400" b="1">
              <a:solidFill>
                <a:srgbClr val="FFFF00"/>
              </a:solidFill>
              <a:effectLst>
                <a:outerShdw blurRad="38100" dist="38100" dir="2700000" algn="tl">
                  <a:srgbClr val="FFFFFF"/>
                </a:outerShdw>
              </a:effectLst>
            </a:endParaRPr>
          </a:p>
        </p:txBody>
      </p:sp>
      <p:sp>
        <p:nvSpPr>
          <p:cNvPr id="154627" name="154626 CuadroTexto"/>
          <p:cNvSpPr txBox="1">
            <a:spLocks noChangeArrowheads="1"/>
          </p:cNvSpPr>
          <p:nvPr/>
        </p:nvSpPr>
        <p:spPr bwMode="auto">
          <a:xfrm>
            <a:off x="611188" y="1844675"/>
            <a:ext cx="7848600" cy="3814763"/>
          </a:xfrm>
          <a:prstGeom prst="rect">
            <a:avLst/>
          </a:prstGeom>
          <a:noFill/>
          <a:ln w="9525">
            <a:noFill/>
            <a:miter lim="800000"/>
            <a:headEnd/>
            <a:tailEnd/>
          </a:ln>
        </p:spPr>
        <p:txBody>
          <a:bodyPr>
            <a:spAutoFit/>
          </a:bodyPr>
          <a:lstStyle/>
          <a:p>
            <a:pPr marL="342900" indent="-342900" algn="just">
              <a:spcBef>
                <a:spcPct val="50000"/>
              </a:spcBef>
              <a:buFontTx/>
              <a:buAutoNum type="arabicPeriod"/>
            </a:pPr>
            <a:r>
              <a:rPr lang="es-EC" sz="1400" b="1"/>
              <a:t>Aprovechar las propiedades mecánicas y ventajas económicas que presenta el HCP al </a:t>
            </a:r>
          </a:p>
          <a:p>
            <a:pPr marL="342900" indent="-342900" algn="just">
              <a:spcBef>
                <a:spcPct val="50000"/>
              </a:spcBef>
            </a:pPr>
            <a:r>
              <a:rPr lang="es-EC" sz="1400" b="1"/>
              <a:t>	diseñar capas de rodadura.</a:t>
            </a:r>
          </a:p>
          <a:p>
            <a:pPr marL="342900" indent="-342900" algn="just">
              <a:spcBef>
                <a:spcPct val="50000"/>
              </a:spcBef>
            </a:pPr>
            <a:endParaRPr lang="es-EC" sz="1400" b="1"/>
          </a:p>
          <a:p>
            <a:pPr marL="342900" indent="-342900" algn="just">
              <a:spcBef>
                <a:spcPct val="50000"/>
              </a:spcBef>
              <a:buFontTx/>
              <a:buAutoNum type="arabicPeriod" startAt="2"/>
            </a:pPr>
            <a:r>
              <a:rPr lang="es-EC" sz="1400" b="1">
                <a:solidFill>
                  <a:srgbClr val="3366FF"/>
                </a:solidFill>
              </a:rPr>
              <a:t>Ubicar señales de tránsito al ingreso de las curvas horizontales 1, 2 y 3 debido al alto riesgo que presentan.</a:t>
            </a:r>
          </a:p>
          <a:p>
            <a:pPr marL="342900" indent="-342900" algn="just">
              <a:spcBef>
                <a:spcPct val="50000"/>
              </a:spcBef>
              <a:buFontTx/>
              <a:buAutoNum type="arabicPeriod" startAt="2"/>
            </a:pPr>
            <a:endParaRPr lang="es-EC" sz="1400" b="1">
              <a:solidFill>
                <a:srgbClr val="3366FF"/>
              </a:solidFill>
            </a:endParaRPr>
          </a:p>
          <a:p>
            <a:pPr marL="342900" indent="-342900" algn="just">
              <a:spcBef>
                <a:spcPct val="50000"/>
              </a:spcBef>
              <a:buFontTx/>
              <a:buAutoNum type="arabicPeriod" startAt="2"/>
            </a:pPr>
            <a:r>
              <a:rPr lang="es-EC" sz="1400" b="1"/>
              <a:t>Implementar barandas metálicas de seguridad en los tramos de vía que se consideren de potencial peligro de accidentes.</a:t>
            </a:r>
          </a:p>
          <a:p>
            <a:pPr marL="342900" indent="-342900" algn="just">
              <a:spcBef>
                <a:spcPct val="50000"/>
              </a:spcBef>
              <a:buFontTx/>
              <a:buAutoNum type="arabicPeriod" startAt="2"/>
            </a:pPr>
            <a:endParaRPr lang="es-EC" sz="1400" b="1"/>
          </a:p>
          <a:p>
            <a:pPr marL="342900" indent="-342900" algn="just">
              <a:spcBef>
                <a:spcPct val="50000"/>
              </a:spcBef>
              <a:buFontTx/>
              <a:buAutoNum type="arabicPeriod" startAt="2"/>
            </a:pPr>
            <a:r>
              <a:rPr lang="es-EC" sz="1400" b="1">
                <a:solidFill>
                  <a:srgbClr val="3366FF"/>
                </a:solidFill>
              </a:rPr>
              <a:t>Mantener siempre claramente visible las señales de tránsito para los conductores.</a:t>
            </a:r>
          </a:p>
          <a:p>
            <a:pPr marL="342900" indent="-342900" algn="just">
              <a:spcBef>
                <a:spcPct val="50000"/>
              </a:spcBef>
              <a:buFontTx/>
              <a:buAutoNum type="arabicPeriod" startAt="2"/>
            </a:pPr>
            <a:endParaRPr lang="es-EC" sz="1400" b="1">
              <a:solidFill>
                <a:srgbClr val="3366FF"/>
              </a:solidFill>
            </a:endParaRPr>
          </a:p>
          <a:p>
            <a:pPr marL="342900" indent="-342900" algn="just">
              <a:spcBef>
                <a:spcPct val="50000"/>
              </a:spcBef>
              <a:buFontTx/>
              <a:buAutoNum type="arabicPeriod" startAt="2"/>
            </a:pPr>
            <a:r>
              <a:rPr lang="es-EC" sz="1400" b="1"/>
              <a:t>Reubicar la Tubería de AAPP en el espaldón derecho de la vía para facilitar su mantenimiento en el futuro, evitando así destruir la nueva capa de rodadura. </a:t>
            </a:r>
          </a:p>
        </p:txBody>
      </p:sp>
      <p:sp>
        <p:nvSpPr>
          <p:cNvPr id="154628" name="154627 Rectángulo"/>
          <p:cNvSpPr>
            <a:spLocks noChangeArrowheads="1"/>
          </p:cNvSpPr>
          <p:nvPr/>
        </p:nvSpPr>
        <p:spPr bwMode="auto">
          <a:xfrm>
            <a:off x="539750" y="1325563"/>
            <a:ext cx="2359025" cy="336550"/>
          </a:xfrm>
          <a:prstGeom prst="rect">
            <a:avLst/>
          </a:prstGeom>
          <a:noFill/>
          <a:ln w="9525">
            <a:noFill/>
            <a:miter lim="800000"/>
            <a:headEnd/>
            <a:tailEnd/>
          </a:ln>
        </p:spPr>
        <p:txBody>
          <a:bodyPr wrap="none" anchor="ctr">
            <a:spAutoFit/>
          </a:bodyPr>
          <a:lstStyle/>
          <a:p>
            <a:pPr algn="just"/>
            <a:r>
              <a:rPr lang="es-ES" sz="1600" b="1">
                <a:solidFill>
                  <a:srgbClr val="FF9900"/>
                </a:solidFill>
              </a:rPr>
              <a:t>RECOMENDACIONES:</a:t>
            </a:r>
          </a:p>
        </p:txBody>
      </p:sp>
      <p:pic>
        <p:nvPicPr>
          <p:cNvPr id="154629" name="154628 Rectángulo">
            <a:hlinkClick r:id="rId2" action="ppaction://hlinksldjump"/>
          </p:cNvPr>
          <p:cNvPicPr>
            <a:picLocks noChangeArrowheads="1"/>
          </p:cNvPicPr>
          <p:nvPr/>
        </p:nvPicPr>
        <p:blipFill>
          <a:blip r:embed="rId3"/>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49152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2.1.2  Encuesta de Origen y Destino</a:t>
            </a:r>
          </a:p>
        </p:txBody>
      </p:sp>
      <p:sp>
        <p:nvSpPr>
          <p:cNvPr id="49154" name="49153 CuadroTexto"/>
          <p:cNvSpPr txBox="1">
            <a:spLocks noChangeArrowheads="1"/>
          </p:cNvSpPr>
          <p:nvPr/>
        </p:nvSpPr>
        <p:spPr bwMode="auto">
          <a:xfrm>
            <a:off x="971550" y="1989138"/>
            <a:ext cx="5975350" cy="274637"/>
          </a:xfrm>
          <a:prstGeom prst="rect">
            <a:avLst/>
          </a:prstGeom>
          <a:noFill/>
          <a:ln w="9525">
            <a:noFill/>
            <a:miter lim="800000"/>
            <a:headEnd/>
            <a:tailEnd/>
          </a:ln>
        </p:spPr>
        <p:txBody>
          <a:bodyPr>
            <a:spAutoFit/>
          </a:bodyPr>
          <a:lstStyle/>
          <a:p>
            <a:pPr algn="l">
              <a:spcBef>
                <a:spcPct val="50000"/>
              </a:spcBef>
            </a:pPr>
            <a:endParaRPr lang="es-EC" sz="1200"/>
          </a:p>
        </p:txBody>
      </p:sp>
      <p:grpSp>
        <p:nvGrpSpPr>
          <p:cNvPr id="49155" name="Group 5"/>
          <p:cNvGrpSpPr>
            <a:grpSpLocks/>
          </p:cNvGrpSpPr>
          <p:nvPr/>
        </p:nvGrpSpPr>
        <p:grpSpPr bwMode="auto">
          <a:xfrm>
            <a:off x="2484438" y="5516563"/>
            <a:ext cx="4537075" cy="1008062"/>
            <a:chOff x="1474" y="2840"/>
            <a:chExt cx="2858" cy="663"/>
          </a:xfrm>
        </p:grpSpPr>
        <p:pic>
          <p:nvPicPr>
            <p:cNvPr id="49160" name="4915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49161" name="4916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49162" name="4916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49156" name="49155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49157" name="49156 Rectángulo"/>
          <p:cNvPicPr>
            <a:picLocks noChangeArrowheads="1"/>
          </p:cNvPicPr>
          <p:nvPr/>
        </p:nvPicPr>
        <p:blipFill>
          <a:blip r:embed="rId6"/>
          <a:srcRect/>
          <a:stretch>
            <a:fillRect/>
          </a:stretch>
        </p:blipFill>
        <p:spPr bwMode="auto">
          <a:xfrm>
            <a:off x="4716463" y="2133600"/>
            <a:ext cx="3238500" cy="2698750"/>
          </a:xfrm>
          <a:prstGeom prst="rect">
            <a:avLst/>
          </a:prstGeom>
          <a:solidFill>
            <a:srgbClr val="0000FF"/>
          </a:solidFill>
          <a:ln w="9525">
            <a:noFill/>
            <a:miter lim="800000"/>
            <a:headEnd/>
            <a:tailEnd/>
          </a:ln>
        </p:spPr>
      </p:pic>
      <p:sp>
        <p:nvSpPr>
          <p:cNvPr id="49158" name="49157 Botón de acción: Hacia delante o Siguiente">
            <a:hlinkClick r:id="rId7"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49159" name="49158 Rectángulo"/>
          <p:cNvPicPr>
            <a:picLocks noChangeArrowheads="1"/>
          </p:cNvPicPr>
          <p:nvPr/>
        </p:nvPicPr>
        <p:blipFill>
          <a:blip r:embed="rId9"/>
          <a:srcRect/>
          <a:stretch>
            <a:fillRect/>
          </a:stretch>
        </p:blipFill>
        <p:spPr bwMode="auto">
          <a:xfrm>
            <a:off x="971550" y="2133600"/>
            <a:ext cx="3238500" cy="2698750"/>
          </a:xfrm>
          <a:prstGeom prst="rect">
            <a:avLst/>
          </a:prstGeom>
          <a:noFill/>
          <a:ln w="28575" algn="ctr">
            <a:solidFill>
              <a:srgbClr val="3366FF"/>
            </a:solid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155648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55650" name="155649 Rectángulo"/>
          <p:cNvSpPr>
            <a:spLocks noChangeArrowheads="1" noChangeShapeType="1" noTextEdit="1"/>
          </p:cNvSpPr>
          <p:nvPr/>
        </p:nvSpPr>
        <p:spPr bwMode="auto">
          <a:xfrm>
            <a:off x="684213" y="765175"/>
            <a:ext cx="5238750" cy="647700"/>
          </a:xfrm>
          <a:prstGeom prst="rect">
            <a:avLst/>
          </a:prstGeom>
        </p:spPr>
        <p:txBody>
          <a:bodyPr wrap="none" fromWordArt="1"/>
          <a:lstStyle/>
          <a:p>
            <a:r>
              <a:rPr lang="es-ES" sz="3600" kern="10">
                <a:ln w="12700" algn="ctr">
                  <a:solidFill>
                    <a:srgbClr val="3333CC"/>
                  </a:solidFill>
                  <a:round/>
                  <a:headEnd/>
                  <a:tailEnd/>
                </a:ln>
                <a:solidFill>
                  <a:srgbClr val="B2B2B2">
                    <a:alpha val="50195"/>
                  </a:srgbClr>
                </a:solidFill>
                <a:effectLst>
                  <a:outerShdw dist="45791" dir="2021404" algn="ctr" rotWithShape="0">
                    <a:srgbClr val="9999FF"/>
                  </a:outerShdw>
                </a:effectLst>
                <a:latin typeface="Arial Black"/>
              </a:rPr>
              <a:t>POR SU ATENCION...</a:t>
            </a:r>
          </a:p>
        </p:txBody>
      </p:sp>
      <p:sp>
        <p:nvSpPr>
          <p:cNvPr id="155651" name="155650 Rectángulo"/>
          <p:cNvSpPr>
            <a:spLocks noChangeArrowheads="1" noChangeShapeType="1" noTextEdit="1"/>
          </p:cNvSpPr>
          <p:nvPr/>
        </p:nvSpPr>
        <p:spPr bwMode="auto">
          <a:xfrm>
            <a:off x="2339975" y="2565400"/>
            <a:ext cx="6048375" cy="1727200"/>
          </a:xfrm>
          <a:prstGeom prst="rect">
            <a:avLst/>
          </a:prstGeom>
        </p:spPr>
        <p:txBody>
          <a:bodyPr wrap="none" fromWordArt="1"/>
          <a:lstStyle/>
          <a:p>
            <a:r>
              <a:rPr lang="es-ES" sz="3600" kern="10" normalizeH="1">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MUCHAS GRACIAS!!</a:t>
            </a:r>
          </a:p>
        </p:txBody>
      </p:sp>
      <p:sp>
        <p:nvSpPr>
          <p:cNvPr id="155652" name="155651 Botón de acción: Inicio">
            <a:hlinkClick r:id="rId2" action="ppaction://hlinksldjump" highlightClick="1"/>
          </p:cNvPr>
          <p:cNvSpPr>
            <a:spLocks noChangeArrowheads="1"/>
          </p:cNvSpPr>
          <p:nvPr/>
        </p:nvSpPr>
        <p:spPr bwMode="auto">
          <a:xfrm>
            <a:off x="8101013" y="5373688"/>
            <a:ext cx="539750" cy="539750"/>
          </a:xfrm>
          <a:prstGeom prst="actionButtonHome">
            <a:avLst/>
          </a:prstGeom>
          <a:blipFill dpi="0" rotWithShape="1">
            <a:blip r:embed="rId3"/>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50176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2.1.2  Encuesta de Origen y Destino</a:t>
            </a:r>
          </a:p>
        </p:txBody>
      </p:sp>
      <p:sp>
        <p:nvSpPr>
          <p:cNvPr id="50178" name="50177 CuadroTexto"/>
          <p:cNvSpPr txBox="1">
            <a:spLocks noChangeArrowheads="1"/>
          </p:cNvSpPr>
          <p:nvPr/>
        </p:nvSpPr>
        <p:spPr bwMode="auto">
          <a:xfrm>
            <a:off x="971550" y="1989138"/>
            <a:ext cx="5975350" cy="274637"/>
          </a:xfrm>
          <a:prstGeom prst="rect">
            <a:avLst/>
          </a:prstGeom>
          <a:noFill/>
          <a:ln w="9525">
            <a:noFill/>
            <a:miter lim="800000"/>
            <a:headEnd/>
            <a:tailEnd/>
          </a:ln>
        </p:spPr>
        <p:txBody>
          <a:bodyPr>
            <a:spAutoFit/>
          </a:bodyPr>
          <a:lstStyle/>
          <a:p>
            <a:pPr algn="l">
              <a:spcBef>
                <a:spcPct val="50000"/>
              </a:spcBef>
            </a:pPr>
            <a:endParaRPr lang="es-EC" sz="1200"/>
          </a:p>
        </p:txBody>
      </p:sp>
      <p:grpSp>
        <p:nvGrpSpPr>
          <p:cNvPr id="50179" name="Group 4"/>
          <p:cNvGrpSpPr>
            <a:grpSpLocks/>
          </p:cNvGrpSpPr>
          <p:nvPr/>
        </p:nvGrpSpPr>
        <p:grpSpPr bwMode="auto">
          <a:xfrm>
            <a:off x="2484438" y="5516563"/>
            <a:ext cx="4537075" cy="1008062"/>
            <a:chOff x="1474" y="2840"/>
            <a:chExt cx="2858" cy="663"/>
          </a:xfrm>
        </p:grpSpPr>
        <p:pic>
          <p:nvPicPr>
            <p:cNvPr id="50184" name="5018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0185" name="5018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0186" name="5018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0180" name="50179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0181" name="50180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50182" name="50181 Rectángulo"/>
          <p:cNvPicPr>
            <a:picLocks noChangeArrowheads="1"/>
          </p:cNvPicPr>
          <p:nvPr/>
        </p:nvPicPr>
        <p:blipFill>
          <a:blip r:embed="rId8"/>
          <a:srcRect/>
          <a:stretch>
            <a:fillRect/>
          </a:stretch>
        </p:blipFill>
        <p:spPr bwMode="auto">
          <a:xfrm>
            <a:off x="4932363" y="2205038"/>
            <a:ext cx="3238500" cy="2698750"/>
          </a:xfrm>
          <a:prstGeom prst="rect">
            <a:avLst/>
          </a:prstGeom>
          <a:solidFill>
            <a:srgbClr val="0000FF"/>
          </a:solidFill>
          <a:ln w="9525">
            <a:noFill/>
            <a:miter lim="800000"/>
            <a:headEnd/>
            <a:tailEnd/>
          </a:ln>
        </p:spPr>
      </p:pic>
      <p:pic>
        <p:nvPicPr>
          <p:cNvPr id="50183" name="50182 Rectángulo">
            <a:hlinkClick r:id="rId9" action="ppaction://hlinksldjump"/>
          </p:cNvPr>
          <p:cNvPicPr>
            <a:picLocks noChangeArrowheads="1"/>
          </p:cNvPicPr>
          <p:nvPr/>
        </p:nvPicPr>
        <p:blipFill>
          <a:blip r:embed="rId10"/>
          <a:srcRect/>
          <a:stretch>
            <a:fillRect/>
          </a:stretch>
        </p:blipFill>
        <p:spPr bwMode="auto">
          <a:xfrm>
            <a:off x="1042988" y="2205038"/>
            <a:ext cx="3238500" cy="2698750"/>
          </a:xfrm>
          <a:prstGeom prst="rect">
            <a:avLst/>
          </a:prstGeom>
          <a:solidFill>
            <a:srgbClr val="0000FF"/>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51200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2.1.2  Encuesta de Origen y Destino</a:t>
            </a:r>
          </a:p>
        </p:txBody>
      </p:sp>
      <p:sp>
        <p:nvSpPr>
          <p:cNvPr id="51202" name="51201 CuadroTexto"/>
          <p:cNvSpPr txBox="1">
            <a:spLocks noChangeArrowheads="1"/>
          </p:cNvSpPr>
          <p:nvPr/>
        </p:nvSpPr>
        <p:spPr bwMode="auto">
          <a:xfrm>
            <a:off x="971550" y="1989138"/>
            <a:ext cx="5975350" cy="274637"/>
          </a:xfrm>
          <a:prstGeom prst="rect">
            <a:avLst/>
          </a:prstGeom>
          <a:noFill/>
          <a:ln w="9525">
            <a:noFill/>
            <a:miter lim="800000"/>
            <a:headEnd/>
            <a:tailEnd/>
          </a:ln>
        </p:spPr>
        <p:txBody>
          <a:bodyPr>
            <a:spAutoFit/>
          </a:bodyPr>
          <a:lstStyle/>
          <a:p>
            <a:pPr algn="l">
              <a:spcBef>
                <a:spcPct val="50000"/>
              </a:spcBef>
            </a:pPr>
            <a:endParaRPr lang="es-EC" sz="1200"/>
          </a:p>
        </p:txBody>
      </p:sp>
      <p:grpSp>
        <p:nvGrpSpPr>
          <p:cNvPr id="51203" name="Group 4"/>
          <p:cNvGrpSpPr>
            <a:grpSpLocks/>
          </p:cNvGrpSpPr>
          <p:nvPr/>
        </p:nvGrpSpPr>
        <p:grpSpPr bwMode="auto">
          <a:xfrm>
            <a:off x="2484438" y="5516563"/>
            <a:ext cx="4537075" cy="1008062"/>
            <a:chOff x="1474" y="2840"/>
            <a:chExt cx="2858" cy="663"/>
          </a:xfrm>
        </p:grpSpPr>
        <p:pic>
          <p:nvPicPr>
            <p:cNvPr id="51208" name="5120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1209" name="5120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1210" name="5120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1204" name="51203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51205" name="51204 Rectángulo"/>
          <p:cNvPicPr>
            <a:picLocks noChangeArrowheads="1"/>
          </p:cNvPicPr>
          <p:nvPr/>
        </p:nvPicPr>
        <p:blipFill>
          <a:blip r:embed="rId6"/>
          <a:srcRect/>
          <a:stretch>
            <a:fillRect/>
          </a:stretch>
        </p:blipFill>
        <p:spPr bwMode="auto">
          <a:xfrm>
            <a:off x="827088" y="2133600"/>
            <a:ext cx="3238500" cy="2698750"/>
          </a:xfrm>
          <a:prstGeom prst="rect">
            <a:avLst/>
          </a:prstGeom>
          <a:solidFill>
            <a:srgbClr val="0000FF"/>
          </a:solidFill>
          <a:ln w="9525">
            <a:noFill/>
            <a:miter lim="800000"/>
            <a:headEnd/>
            <a:tailEnd/>
          </a:ln>
        </p:spPr>
      </p:pic>
      <p:pic>
        <p:nvPicPr>
          <p:cNvPr id="51206" name="51205 Rectángulo">
            <a:hlinkClick r:id="rId7" action="ppaction://hlinksldjump"/>
          </p:cNvPr>
          <p:cNvPicPr>
            <a:picLocks noChangeArrowheads="1"/>
          </p:cNvPicPr>
          <p:nvPr/>
        </p:nvPicPr>
        <p:blipFill>
          <a:blip r:embed="rId8"/>
          <a:srcRect/>
          <a:stretch>
            <a:fillRect/>
          </a:stretch>
        </p:blipFill>
        <p:spPr bwMode="auto">
          <a:xfrm>
            <a:off x="4787900" y="2133600"/>
            <a:ext cx="3238500" cy="2698750"/>
          </a:xfrm>
          <a:prstGeom prst="rect">
            <a:avLst/>
          </a:prstGeom>
          <a:solidFill>
            <a:srgbClr val="0000FF"/>
          </a:solidFill>
          <a:ln w="9525">
            <a:noFill/>
            <a:miter lim="800000"/>
            <a:headEnd/>
            <a:tailEnd/>
          </a:ln>
        </p:spPr>
      </p:pic>
      <p:pic>
        <p:nvPicPr>
          <p:cNvPr id="51207" name="51206 Rectángulo">
            <a:hlinkClick r:id="rId9" action="ppaction://hlinksldjump"/>
          </p:cNvPr>
          <p:cNvPicPr>
            <a:picLocks noChangeArrowheads="1"/>
          </p:cNvPicPr>
          <p:nvPr/>
        </p:nvPicPr>
        <p:blipFill>
          <a:blip r:embed="rId10"/>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1025 CuadroTexto"/>
          <p:cNvSpPr txBox="1">
            <a:spLocks noChangeArrowheads="1"/>
          </p:cNvSpPr>
          <p:nvPr/>
        </p:nvSpPr>
        <p:spPr bwMode="auto">
          <a:xfrm>
            <a:off x="5003800" y="333375"/>
            <a:ext cx="37449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2.1.2  Encuesta de Origen y Destino</a:t>
            </a:r>
          </a:p>
        </p:txBody>
      </p:sp>
      <p:grpSp>
        <p:nvGrpSpPr>
          <p:cNvPr id="1027" name="Group 4"/>
          <p:cNvGrpSpPr>
            <a:grpSpLocks/>
          </p:cNvGrpSpPr>
          <p:nvPr/>
        </p:nvGrpSpPr>
        <p:grpSpPr bwMode="auto">
          <a:xfrm>
            <a:off x="2484438" y="5516563"/>
            <a:ext cx="4537075" cy="1008062"/>
            <a:chOff x="1474" y="2840"/>
            <a:chExt cx="2858" cy="663"/>
          </a:xfrm>
        </p:grpSpPr>
        <p:pic>
          <p:nvPicPr>
            <p:cNvPr id="1038" name="1037 Rectángulo"/>
            <p:cNvPicPr>
              <a:picLocks noChangeAspect="1" noChangeArrowheads="1"/>
            </p:cNvPicPr>
            <p:nvPr/>
          </p:nvPicPr>
          <p:blipFill>
            <a:blip r:embed="rId3"/>
            <a:srcRect/>
            <a:stretch>
              <a:fillRect/>
            </a:stretch>
          </p:blipFill>
          <p:spPr bwMode="auto">
            <a:xfrm>
              <a:off x="2200" y="2840"/>
              <a:ext cx="1315" cy="659"/>
            </a:xfrm>
            <a:prstGeom prst="rect">
              <a:avLst/>
            </a:prstGeom>
            <a:noFill/>
            <a:ln w="9525">
              <a:noFill/>
              <a:miter lim="800000"/>
              <a:headEnd/>
              <a:tailEnd/>
            </a:ln>
          </p:spPr>
        </p:pic>
        <p:pic>
          <p:nvPicPr>
            <p:cNvPr id="1039" name="1038 Rectángulo"/>
            <p:cNvPicPr>
              <a:picLocks noChangeAspect="1" noChangeArrowheads="1"/>
            </p:cNvPicPr>
            <p:nvPr/>
          </p:nvPicPr>
          <p:blipFill>
            <a:blip r:embed="rId4" cstate="print"/>
            <a:srcRect/>
            <a:stretch>
              <a:fillRect/>
            </a:stretch>
          </p:blipFill>
          <p:spPr bwMode="auto">
            <a:xfrm>
              <a:off x="1474" y="2840"/>
              <a:ext cx="746" cy="663"/>
            </a:xfrm>
            <a:prstGeom prst="rect">
              <a:avLst/>
            </a:prstGeom>
            <a:noFill/>
            <a:ln w="9525">
              <a:noFill/>
              <a:miter lim="800000"/>
              <a:headEnd/>
              <a:tailEnd/>
            </a:ln>
          </p:spPr>
        </p:pic>
        <p:pic>
          <p:nvPicPr>
            <p:cNvPr id="1040" name="1039 Rectángulo"/>
            <p:cNvPicPr>
              <a:picLocks noChangeAspect="1" noChangeArrowheads="1"/>
            </p:cNvPicPr>
            <p:nvPr/>
          </p:nvPicPr>
          <p:blipFill>
            <a:blip r:embed="rId5"/>
            <a:srcRect/>
            <a:stretch>
              <a:fillRect/>
            </a:stretch>
          </p:blipFill>
          <p:spPr bwMode="auto">
            <a:xfrm>
              <a:off x="3515" y="2840"/>
              <a:ext cx="817" cy="663"/>
            </a:xfrm>
            <a:prstGeom prst="rect">
              <a:avLst/>
            </a:prstGeom>
            <a:noFill/>
            <a:ln w="9525">
              <a:noFill/>
              <a:miter lim="800000"/>
              <a:headEnd/>
              <a:tailEnd/>
            </a:ln>
          </p:spPr>
        </p:pic>
      </p:grpSp>
      <p:pic>
        <p:nvPicPr>
          <p:cNvPr id="1028" name="1027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pic>
        <p:nvPicPr>
          <p:cNvPr id="1029" name="1028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
        <p:nvSpPr>
          <p:cNvPr id="1030" name="1029 CuadroTexto"/>
          <p:cNvSpPr txBox="1">
            <a:spLocks noChangeArrowheads="1"/>
          </p:cNvSpPr>
          <p:nvPr/>
        </p:nvSpPr>
        <p:spPr bwMode="auto">
          <a:xfrm>
            <a:off x="1187450" y="1268413"/>
            <a:ext cx="2736850" cy="290512"/>
          </a:xfrm>
          <a:prstGeom prst="rect">
            <a:avLst/>
          </a:prstGeom>
          <a:noFill/>
          <a:ln w="9525">
            <a:noFill/>
            <a:miter lim="800000"/>
            <a:headEnd/>
            <a:tailEnd/>
          </a:ln>
        </p:spPr>
        <p:txBody>
          <a:bodyPr>
            <a:spAutoFit/>
          </a:bodyPr>
          <a:lstStyle/>
          <a:p>
            <a:pPr algn="l">
              <a:spcBef>
                <a:spcPct val="50000"/>
              </a:spcBef>
            </a:pPr>
            <a:r>
              <a:rPr lang="es-EC" sz="1300" b="1" u="sng">
                <a:solidFill>
                  <a:srgbClr val="FF9900"/>
                </a:solidFill>
              </a:rPr>
              <a:t>ANALISIS DE RESULTADOS</a:t>
            </a:r>
            <a:endParaRPr lang="es-ES" sz="1300" b="1" u="sng">
              <a:solidFill>
                <a:srgbClr val="FF9900"/>
              </a:solidFill>
            </a:endParaRPr>
          </a:p>
        </p:txBody>
      </p:sp>
      <p:sp>
        <p:nvSpPr>
          <p:cNvPr id="1031" name="1030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025" name="Object 13"/>
          <p:cNvGraphicFramePr>
            <a:graphicFrameLocks noChangeAspect="1"/>
          </p:cNvGraphicFramePr>
          <p:nvPr/>
        </p:nvGraphicFramePr>
        <p:xfrm>
          <a:off x="0" y="3233738"/>
          <a:ext cx="4562475" cy="390525"/>
        </p:xfrm>
        <a:graphic>
          <a:graphicData uri="http://schemas.openxmlformats.org/presentationml/2006/ole">
            <p:oleObj spid="_x0000_s1025" name="Ecuación" r:id="rId9" imgW="4559300" imgH="393700" progId="Equation.3">
              <p:embed/>
            </p:oleObj>
          </a:graphicData>
        </a:graphic>
      </p:graphicFrame>
      <p:sp>
        <p:nvSpPr>
          <p:cNvPr id="1032" name="1031 Rectángulo"/>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1033" name="1032 CuadroTexto"/>
          <p:cNvSpPr txBox="1">
            <a:spLocks noChangeArrowheads="1"/>
          </p:cNvSpPr>
          <p:nvPr/>
        </p:nvSpPr>
        <p:spPr bwMode="auto">
          <a:xfrm>
            <a:off x="1116013" y="1989138"/>
            <a:ext cx="5543550" cy="623887"/>
          </a:xfrm>
          <a:prstGeom prst="rect">
            <a:avLst/>
          </a:prstGeom>
          <a:noFill/>
          <a:ln w="9525">
            <a:noFill/>
            <a:miter lim="800000"/>
            <a:headEnd/>
            <a:tailEnd/>
          </a:ln>
        </p:spPr>
        <p:txBody>
          <a:bodyPr>
            <a:spAutoFit/>
          </a:bodyPr>
          <a:lstStyle/>
          <a:p>
            <a:pPr algn="l">
              <a:spcBef>
                <a:spcPct val="50000"/>
              </a:spcBef>
            </a:pPr>
            <a:r>
              <a:rPr lang="es-EC" sz="1400"/>
              <a:t>% Vehículos que utilizarían la vía rehabilitada = (146 / 400) x 100</a:t>
            </a:r>
          </a:p>
          <a:p>
            <a:pPr algn="l">
              <a:spcBef>
                <a:spcPct val="50000"/>
              </a:spcBef>
            </a:pPr>
            <a:r>
              <a:rPr lang="es-EC" sz="1400"/>
              <a:t>% Vehículos que utilizarían la vía rehabilitada = 36,5 %</a:t>
            </a:r>
            <a:endParaRPr lang="es-ES" sz="1400"/>
          </a:p>
        </p:txBody>
      </p:sp>
      <p:sp>
        <p:nvSpPr>
          <p:cNvPr id="1034" name="1033 CuadroTexto"/>
          <p:cNvSpPr txBox="1">
            <a:spLocks noChangeArrowheads="1"/>
          </p:cNvSpPr>
          <p:nvPr/>
        </p:nvSpPr>
        <p:spPr bwMode="auto">
          <a:xfrm>
            <a:off x="1258888" y="2997200"/>
            <a:ext cx="4105275" cy="942975"/>
          </a:xfrm>
          <a:prstGeom prst="rect">
            <a:avLst/>
          </a:prstGeom>
          <a:noFill/>
          <a:ln w="9525">
            <a:noFill/>
            <a:miter lim="800000"/>
            <a:headEnd/>
            <a:tailEnd/>
          </a:ln>
        </p:spPr>
        <p:txBody>
          <a:bodyPr>
            <a:spAutoFit/>
          </a:bodyPr>
          <a:lstStyle/>
          <a:p>
            <a:pPr algn="l">
              <a:spcBef>
                <a:spcPct val="50000"/>
              </a:spcBef>
            </a:pPr>
            <a:r>
              <a:rPr lang="es-EC" sz="1400"/>
              <a:t>Del Aforo de Tráfico se obtienen promedios de:</a:t>
            </a:r>
          </a:p>
          <a:p>
            <a:pPr algn="l">
              <a:spcBef>
                <a:spcPct val="50000"/>
              </a:spcBef>
              <a:buFont typeface="Wingdings" pitchFamily="2" charset="2"/>
              <a:buChar char="§"/>
            </a:pPr>
            <a:r>
              <a:rPr lang="es-EC" sz="1400"/>
              <a:t> Vehículos livianos &gt;&gt;&gt; 2759 </a:t>
            </a:r>
          </a:p>
          <a:p>
            <a:pPr algn="l">
              <a:spcBef>
                <a:spcPct val="50000"/>
              </a:spcBef>
              <a:buFont typeface="Wingdings" pitchFamily="2" charset="2"/>
              <a:buChar char="§"/>
            </a:pPr>
            <a:r>
              <a:rPr lang="es-EC" sz="1400"/>
              <a:t> Vehículos pesados &gt;&gt;&gt; 108     (descartar)                                </a:t>
            </a:r>
          </a:p>
        </p:txBody>
      </p:sp>
      <p:sp>
        <p:nvSpPr>
          <p:cNvPr id="145429" name="145428 CuadroTexto"/>
          <p:cNvSpPr txBox="1">
            <a:spLocks noChangeArrowheads="1"/>
          </p:cNvSpPr>
          <p:nvPr/>
        </p:nvSpPr>
        <p:spPr bwMode="auto">
          <a:xfrm>
            <a:off x="1258888" y="4221163"/>
            <a:ext cx="5976937" cy="990600"/>
          </a:xfrm>
          <a:prstGeom prst="rect">
            <a:avLst/>
          </a:prstGeom>
          <a:noFill/>
          <a:ln w="9525">
            <a:noFill/>
            <a:miter lim="800000"/>
            <a:headEnd/>
            <a:tailEnd/>
          </a:ln>
        </p:spPr>
        <p:txBody>
          <a:bodyPr>
            <a:spAutoFit/>
          </a:bodyPr>
          <a:lstStyle/>
          <a:p>
            <a:pPr algn="l">
              <a:spcBef>
                <a:spcPct val="50000"/>
              </a:spcBef>
            </a:pPr>
            <a:r>
              <a:rPr lang="es-EC" sz="1400"/>
              <a:t>Por lo tanto:</a:t>
            </a:r>
          </a:p>
          <a:p>
            <a:pPr algn="l">
              <a:spcBef>
                <a:spcPct val="50000"/>
              </a:spcBef>
            </a:pPr>
            <a:r>
              <a:rPr lang="es-EC" sz="1400"/>
              <a:t>Cantidad Vehículos que utilizarían la vía = 2759 x 36,5%</a:t>
            </a:r>
          </a:p>
          <a:p>
            <a:pPr algn="l">
              <a:spcBef>
                <a:spcPct val="50000"/>
              </a:spcBef>
            </a:pPr>
            <a:r>
              <a:rPr lang="es-EC" sz="1600" b="1" i="1">
                <a:solidFill>
                  <a:srgbClr val="00FFFF"/>
                </a:solidFill>
              </a:rPr>
              <a:t>Cantidad Vehículos que utilizarían la vía = 1007</a:t>
            </a:r>
            <a:endParaRPr lang="es-ES" sz="1600" b="1" i="1">
              <a:solidFill>
                <a:srgbClr val="00FFFF"/>
              </a:solidFill>
            </a:endParaRPr>
          </a:p>
        </p:txBody>
      </p:sp>
      <p:sp>
        <p:nvSpPr>
          <p:cNvPr id="145430" name="145429 Botón de acción: Hacia atrás o Anterior">
            <a:hlinkClick r:id="rId10" action="ppaction://hlinksldjump" highlightClick="1"/>
          </p:cNvPr>
          <p:cNvSpPr>
            <a:spLocks noChangeArrowheads="1"/>
          </p:cNvSpPr>
          <p:nvPr/>
        </p:nvSpPr>
        <p:spPr bwMode="auto">
          <a:xfrm>
            <a:off x="6877050" y="1989138"/>
            <a:ext cx="360363" cy="360362"/>
          </a:xfrm>
          <a:prstGeom prst="actionButtonBackPrevious">
            <a:avLst/>
          </a:prstGeom>
          <a:blipFill dpi="0" rotWithShape="1">
            <a:blip r:embed="rId11"/>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
        <p:nvSpPr>
          <p:cNvPr id="145431" name="145430 Botón de acción: Hacia atrás o Anterior">
            <a:hlinkClick r:id="rId12" action="ppaction://hlinksldjump" highlightClick="1"/>
          </p:cNvPr>
          <p:cNvSpPr>
            <a:spLocks noChangeArrowheads="1"/>
          </p:cNvSpPr>
          <p:nvPr/>
        </p:nvSpPr>
        <p:spPr bwMode="auto">
          <a:xfrm>
            <a:off x="6877050" y="2924175"/>
            <a:ext cx="360363" cy="358775"/>
          </a:xfrm>
          <a:prstGeom prst="actionButtonBackPrevious">
            <a:avLst/>
          </a:prstGeom>
          <a:blipFill dpi="0" rotWithShape="1">
            <a:blip r:embed="rId11"/>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5430"/>
                                        </p:tgtEl>
                                        <p:attrNameLst>
                                          <p:attrName>style.visibility</p:attrName>
                                        </p:attrNameLst>
                                      </p:cBhvr>
                                      <p:to>
                                        <p:strVal val="visible"/>
                                      </p:to>
                                    </p:set>
                                    <p:animEffect transition="in" filter="box(in)">
                                      <p:cBhvr>
                                        <p:cTn id="7" dur="2000"/>
                                        <p:tgtEl>
                                          <p:spTgt spid="1454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5431"/>
                                        </p:tgtEl>
                                        <p:attrNameLst>
                                          <p:attrName>style.visibility</p:attrName>
                                        </p:attrNameLst>
                                      </p:cBhvr>
                                      <p:to>
                                        <p:strVal val="visible"/>
                                      </p:to>
                                    </p:set>
                                    <p:animEffect transition="in" filter="box(in)">
                                      <p:cBhvr>
                                        <p:cTn id="10" dur="3000"/>
                                        <p:tgtEl>
                                          <p:spTgt spid="145431"/>
                                        </p:tgtEl>
                                      </p:cBhvr>
                                    </p:animEffect>
                                  </p:childTnLst>
                                </p:cTn>
                              </p:par>
                            </p:childTnLst>
                          </p:cTn>
                        </p:par>
                        <p:par>
                          <p:cTn id="11" fill="hold">
                            <p:stCondLst>
                              <p:cond delay="3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45429"/>
                                        </p:tgtEl>
                                        <p:attrNameLst>
                                          <p:attrName>style.visibility</p:attrName>
                                        </p:attrNameLst>
                                      </p:cBhvr>
                                      <p:to>
                                        <p:strVal val="visible"/>
                                      </p:to>
                                    </p:set>
                                    <p:animEffect transition="in" filter="fade">
                                      <p:cBhvr>
                                        <p:cTn id="14" dur="500"/>
                                        <p:tgtEl>
                                          <p:spTgt spid="145429"/>
                                        </p:tgtEl>
                                      </p:cBhvr>
                                    </p:animEffect>
                                    <p:anim calcmode="lin" valueType="num">
                                      <p:cBhvr>
                                        <p:cTn id="15" dur="500" fill="hold"/>
                                        <p:tgtEl>
                                          <p:spTgt spid="145429"/>
                                        </p:tgtEl>
                                        <p:attrNameLst>
                                          <p:attrName>ppt_w</p:attrName>
                                        </p:attrNameLst>
                                      </p:cBhvr>
                                      <p:tavLst>
                                        <p:tav tm="0" fmla="#ppt_w*sin(2.5*pi*$)">
                                          <p:val>
                                            <p:fltVal val="0"/>
                                          </p:val>
                                        </p:tav>
                                        <p:tav tm="100000">
                                          <p:val>
                                            <p:fltVal val="1"/>
                                          </p:val>
                                        </p:tav>
                                      </p:tavLst>
                                    </p:anim>
                                    <p:anim calcmode="lin" valueType="num">
                                      <p:cBhvr>
                                        <p:cTn id="16" dur="500" fill="hold"/>
                                        <p:tgtEl>
                                          <p:spTgt spid="1454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9" grpId="0"/>
      <p:bldP spid="145430" grpId="0" animBg="1"/>
      <p:bldP spid="1454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049 CuadroTexto"/>
          <p:cNvSpPr txBox="1">
            <a:spLocks noChangeArrowheads="1"/>
          </p:cNvSpPr>
          <p:nvPr/>
        </p:nvSpPr>
        <p:spPr bwMode="auto">
          <a:xfrm>
            <a:off x="5795963" y="333375"/>
            <a:ext cx="29527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2.1.3  Vehículo de Diseño</a:t>
            </a:r>
          </a:p>
        </p:txBody>
      </p:sp>
      <p:grpSp>
        <p:nvGrpSpPr>
          <p:cNvPr id="2051" name="Group 3"/>
          <p:cNvGrpSpPr>
            <a:grpSpLocks/>
          </p:cNvGrpSpPr>
          <p:nvPr/>
        </p:nvGrpSpPr>
        <p:grpSpPr bwMode="auto">
          <a:xfrm>
            <a:off x="2484438" y="5516563"/>
            <a:ext cx="4537075" cy="1008062"/>
            <a:chOff x="1474" y="2840"/>
            <a:chExt cx="2858" cy="663"/>
          </a:xfrm>
        </p:grpSpPr>
        <p:pic>
          <p:nvPicPr>
            <p:cNvPr id="2058" name="2057 Rectángulo"/>
            <p:cNvPicPr>
              <a:picLocks noChangeAspect="1" noChangeArrowheads="1"/>
            </p:cNvPicPr>
            <p:nvPr/>
          </p:nvPicPr>
          <p:blipFill>
            <a:blip r:embed="rId3"/>
            <a:srcRect/>
            <a:stretch>
              <a:fillRect/>
            </a:stretch>
          </p:blipFill>
          <p:spPr bwMode="auto">
            <a:xfrm>
              <a:off x="2200" y="2840"/>
              <a:ext cx="1315" cy="659"/>
            </a:xfrm>
            <a:prstGeom prst="rect">
              <a:avLst/>
            </a:prstGeom>
            <a:noFill/>
            <a:ln w="9525">
              <a:noFill/>
              <a:miter lim="800000"/>
              <a:headEnd/>
              <a:tailEnd/>
            </a:ln>
          </p:spPr>
        </p:pic>
        <p:pic>
          <p:nvPicPr>
            <p:cNvPr id="2059" name="2058 Rectángulo"/>
            <p:cNvPicPr>
              <a:picLocks noChangeAspect="1" noChangeArrowheads="1"/>
            </p:cNvPicPr>
            <p:nvPr/>
          </p:nvPicPr>
          <p:blipFill>
            <a:blip r:embed="rId4" cstate="print"/>
            <a:srcRect/>
            <a:stretch>
              <a:fillRect/>
            </a:stretch>
          </p:blipFill>
          <p:spPr bwMode="auto">
            <a:xfrm>
              <a:off x="1474" y="2840"/>
              <a:ext cx="746" cy="663"/>
            </a:xfrm>
            <a:prstGeom prst="rect">
              <a:avLst/>
            </a:prstGeom>
            <a:noFill/>
            <a:ln w="9525">
              <a:noFill/>
              <a:miter lim="800000"/>
              <a:headEnd/>
              <a:tailEnd/>
            </a:ln>
          </p:spPr>
        </p:pic>
        <p:pic>
          <p:nvPicPr>
            <p:cNvPr id="2060" name="2059 Rectángulo"/>
            <p:cNvPicPr>
              <a:picLocks noChangeAspect="1" noChangeArrowheads="1"/>
            </p:cNvPicPr>
            <p:nvPr/>
          </p:nvPicPr>
          <p:blipFill>
            <a:blip r:embed="rId5"/>
            <a:srcRect/>
            <a:stretch>
              <a:fillRect/>
            </a:stretch>
          </p:blipFill>
          <p:spPr bwMode="auto">
            <a:xfrm>
              <a:off x="3515" y="2840"/>
              <a:ext cx="817" cy="663"/>
            </a:xfrm>
            <a:prstGeom prst="rect">
              <a:avLst/>
            </a:prstGeom>
            <a:noFill/>
            <a:ln w="9525">
              <a:noFill/>
              <a:miter lim="800000"/>
              <a:headEnd/>
              <a:tailEnd/>
            </a:ln>
          </p:spPr>
        </p:pic>
      </p:grpSp>
      <p:pic>
        <p:nvPicPr>
          <p:cNvPr id="2052" name="2051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pic>
        <p:nvPicPr>
          <p:cNvPr id="2053" name="2052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
        <p:nvSpPr>
          <p:cNvPr id="2054" name="2053 CuadroTexto"/>
          <p:cNvSpPr txBox="1">
            <a:spLocks noChangeArrowheads="1"/>
          </p:cNvSpPr>
          <p:nvPr/>
        </p:nvSpPr>
        <p:spPr bwMode="auto">
          <a:xfrm>
            <a:off x="1187450" y="1268413"/>
            <a:ext cx="3455988" cy="304800"/>
          </a:xfrm>
          <a:prstGeom prst="rect">
            <a:avLst/>
          </a:prstGeom>
          <a:noFill/>
          <a:ln w="9525">
            <a:noFill/>
            <a:miter lim="800000"/>
            <a:headEnd/>
            <a:tailEnd/>
          </a:ln>
        </p:spPr>
        <p:txBody>
          <a:bodyPr>
            <a:spAutoFit/>
          </a:bodyPr>
          <a:lstStyle/>
          <a:p>
            <a:pPr algn="l">
              <a:spcBef>
                <a:spcPct val="50000"/>
              </a:spcBef>
            </a:pPr>
            <a:r>
              <a:rPr lang="es-EC" sz="1400" b="1" u="sng">
                <a:solidFill>
                  <a:srgbClr val="FF9900"/>
                </a:solidFill>
              </a:rPr>
              <a:t>Transformación Vehicular</a:t>
            </a:r>
            <a:endParaRPr lang="es-ES" sz="1400" b="1" u="sng">
              <a:solidFill>
                <a:srgbClr val="FF9900"/>
              </a:solidFill>
            </a:endParaRPr>
          </a:p>
        </p:txBody>
      </p:sp>
      <p:graphicFrame>
        <p:nvGraphicFramePr>
          <p:cNvPr id="2049" name="Object 11"/>
          <p:cNvGraphicFramePr>
            <a:graphicFrameLocks noChangeAspect="1"/>
          </p:cNvGraphicFramePr>
          <p:nvPr/>
        </p:nvGraphicFramePr>
        <p:xfrm>
          <a:off x="0" y="3233738"/>
          <a:ext cx="4562475" cy="390525"/>
        </p:xfrm>
        <a:graphic>
          <a:graphicData uri="http://schemas.openxmlformats.org/presentationml/2006/ole">
            <p:oleObj spid="_x0000_s2049" name="Ecuación" r:id="rId9" imgW="4559300" imgH="393700" progId="Equation.3">
              <p:embed/>
            </p:oleObj>
          </a:graphicData>
        </a:graphic>
      </p:graphicFrame>
      <p:pic>
        <p:nvPicPr>
          <p:cNvPr id="2055" name="2054 Rectángulo"/>
          <p:cNvPicPr>
            <a:picLocks noChangeAspect="1" noChangeArrowheads="1"/>
          </p:cNvPicPr>
          <p:nvPr/>
        </p:nvPicPr>
        <p:blipFill>
          <a:blip r:embed="rId10"/>
          <a:srcRect/>
          <a:stretch>
            <a:fillRect/>
          </a:stretch>
        </p:blipFill>
        <p:spPr bwMode="auto">
          <a:xfrm>
            <a:off x="1331913" y="1916113"/>
            <a:ext cx="2952750" cy="950912"/>
          </a:xfrm>
          <a:prstGeom prst="rect">
            <a:avLst/>
          </a:prstGeom>
          <a:noFill/>
          <a:ln w="9525">
            <a:noFill/>
            <a:miter lim="800000"/>
            <a:headEnd/>
            <a:tailEnd/>
          </a:ln>
        </p:spPr>
      </p:pic>
      <p:sp>
        <p:nvSpPr>
          <p:cNvPr id="2056" name="2055 CuadroTexto"/>
          <p:cNvSpPr txBox="1">
            <a:spLocks noChangeArrowheads="1"/>
          </p:cNvSpPr>
          <p:nvPr/>
        </p:nvSpPr>
        <p:spPr bwMode="auto">
          <a:xfrm>
            <a:off x="1258888" y="3141663"/>
            <a:ext cx="5834062" cy="1947862"/>
          </a:xfrm>
          <a:prstGeom prst="rect">
            <a:avLst/>
          </a:prstGeom>
          <a:noFill/>
          <a:ln w="9525">
            <a:noFill/>
            <a:miter lim="800000"/>
            <a:headEnd/>
            <a:tailEnd/>
          </a:ln>
        </p:spPr>
        <p:txBody>
          <a:bodyPr>
            <a:spAutoFit/>
          </a:bodyPr>
          <a:lstStyle/>
          <a:p>
            <a:pPr algn="l">
              <a:spcBef>
                <a:spcPct val="50000"/>
              </a:spcBef>
            </a:pPr>
            <a:r>
              <a:rPr lang="es-EC" sz="1400"/>
              <a:t>Para éste proyecto: </a:t>
            </a:r>
          </a:p>
          <a:p>
            <a:pPr algn="l">
              <a:spcBef>
                <a:spcPct val="50000"/>
              </a:spcBef>
            </a:pPr>
            <a:r>
              <a:rPr lang="es-EC" sz="1400">
                <a:solidFill>
                  <a:srgbClr val="FFFF00"/>
                </a:solidFill>
              </a:rPr>
              <a:t>4 livianos = 1 vehículo de diseño</a:t>
            </a:r>
          </a:p>
          <a:p>
            <a:pPr algn="l">
              <a:spcBef>
                <a:spcPct val="50000"/>
              </a:spcBef>
            </a:pPr>
            <a:endParaRPr lang="es-EC" sz="1400"/>
          </a:p>
          <a:p>
            <a:pPr algn="l">
              <a:spcBef>
                <a:spcPct val="50000"/>
              </a:spcBef>
            </a:pPr>
            <a:r>
              <a:rPr lang="es-EC" sz="1400"/>
              <a:t>Por lo tanto:</a:t>
            </a:r>
          </a:p>
          <a:p>
            <a:pPr algn="l">
              <a:spcBef>
                <a:spcPct val="50000"/>
              </a:spcBef>
            </a:pPr>
            <a:r>
              <a:rPr lang="es-EC" sz="1400"/>
              <a:t>Vehículos de diseño = ¼ (1007 vehículos livianos)</a:t>
            </a:r>
          </a:p>
          <a:p>
            <a:pPr algn="l">
              <a:spcBef>
                <a:spcPct val="50000"/>
              </a:spcBef>
            </a:pPr>
            <a:r>
              <a:rPr lang="es-EC" sz="1600" b="1" i="1">
                <a:solidFill>
                  <a:srgbClr val="00FFFF"/>
                </a:solidFill>
              </a:rPr>
              <a:t>Vehículos de diseño (Tráfico existente) = 252 vehículos</a:t>
            </a:r>
            <a:endParaRPr lang="es-ES" sz="1600" b="1" i="1">
              <a:solidFill>
                <a:srgbClr val="00FFFF"/>
              </a:solidFill>
            </a:endParaRPr>
          </a:p>
        </p:txBody>
      </p:sp>
      <p:sp>
        <p:nvSpPr>
          <p:cNvPr id="146456" name="146455 Conector recto"/>
          <p:cNvSpPr>
            <a:spLocks noChangeShapeType="1"/>
          </p:cNvSpPr>
          <p:nvPr/>
        </p:nvSpPr>
        <p:spPr bwMode="auto">
          <a:xfrm>
            <a:off x="539750" y="3644900"/>
            <a:ext cx="719138" cy="0"/>
          </a:xfrm>
          <a:prstGeom prst="line">
            <a:avLst/>
          </a:prstGeom>
          <a:noFill/>
          <a:ln w="57150" cmpd="thinThick" algn="ctr">
            <a:solidFill>
              <a:srgbClr val="0000FF"/>
            </a:solidFill>
            <a:round/>
            <a:headEnd/>
            <a:tailEnd type="arrow" w="med"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41736 -0.01042 L -0.41736 0.16805 " pathEditMode="relative" rAng="0" ptsTypes="AA">
                                      <p:cBhvr>
                                        <p:cTn id="6" dur="2000" fill="hold"/>
                                        <p:tgtEl>
                                          <p:spTgt spid="146456"/>
                                        </p:tgtEl>
                                        <p:attrNameLst>
                                          <p:attrName>ppt_x</p:attrName>
                                          <p:attrName>ppt_y</p:attrName>
                                        </p:attrNameLst>
                                      </p:cBhvr>
                                      <p:rCtr x="0" y="89"/>
                                    </p:animMotion>
                                  </p:childTnLst>
                                </p:cTn>
                              </p:par>
                              <p:par>
                                <p:cTn id="7" presetID="42" presetClass="path" presetSubtype="0" accel="50000" decel="50000" fill="hold" grpId="1" nodeType="withEffect">
                                  <p:stCondLst>
                                    <p:cond delay="0"/>
                                  </p:stCondLst>
                                  <p:childTnLst>
                                    <p:animMotion origin="layout" path="M -2.5E-6 -0.19954 L -2.5E-6 -1.48148E-6 " pathEditMode="relative" rAng="0" ptsTypes="AA">
                                      <p:cBhvr>
                                        <p:cTn id="8" dur="2000" spd="-100000" fill="hold"/>
                                        <p:tgtEl>
                                          <p:spTgt spid="146456"/>
                                        </p:tgtEl>
                                        <p:attrNameLst>
                                          <p:attrName>ppt_x</p:attrName>
                                          <p:attrName>ppt_y</p:attrName>
                                        </p:attrNameLst>
                                      </p:cBhvr>
                                      <p:rCtr x="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6" grpId="0" animBg="1"/>
      <p:bldP spid="14645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35840 Rectángulo"/>
          <p:cNvPicPr>
            <a:picLocks noChangeAspect="1" noChangeArrowheads="1"/>
          </p:cNvPicPr>
          <p:nvPr/>
        </p:nvPicPr>
        <p:blipFill>
          <a:blip r:embed="rId3"/>
          <a:srcRect/>
          <a:stretch>
            <a:fillRect/>
          </a:stretch>
        </p:blipFill>
        <p:spPr bwMode="auto">
          <a:xfrm>
            <a:off x="395288" y="333375"/>
            <a:ext cx="8353425" cy="5688013"/>
          </a:xfrm>
          <a:prstGeom prst="rect">
            <a:avLst/>
          </a:prstGeom>
          <a:noFill/>
          <a:ln w="9525">
            <a:noFill/>
            <a:miter lim="800000"/>
            <a:headEnd/>
            <a:tailEnd/>
          </a:ln>
        </p:spPr>
      </p:pic>
      <p:sp>
        <p:nvSpPr>
          <p:cNvPr id="107525" name="107524 CuadroTexto"/>
          <p:cNvSpPr txBox="1">
            <a:spLocks noChangeArrowheads="1"/>
          </p:cNvSpPr>
          <p:nvPr/>
        </p:nvSpPr>
        <p:spPr bwMode="auto">
          <a:xfrm>
            <a:off x="827088" y="2133600"/>
            <a:ext cx="5761037" cy="396875"/>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b="1">
                <a:solidFill>
                  <a:srgbClr val="FC1604"/>
                </a:solidFill>
                <a:effectLst>
                  <a:outerShdw blurRad="38100" dist="38100" dir="2700000" algn="tl">
                    <a:srgbClr val="FFFFFF"/>
                  </a:outerShdw>
                </a:effectLst>
              </a:rPr>
              <a:t>PREVIO A LA OBTENCION DEL TITULO:</a:t>
            </a:r>
            <a:endParaRPr lang="es-ES" b="1">
              <a:solidFill>
                <a:srgbClr val="FC1604"/>
              </a:solidFill>
              <a:effectLst>
                <a:outerShdw blurRad="38100" dist="38100" dir="2700000" algn="tl">
                  <a:srgbClr val="FFFFFF"/>
                </a:outerShdw>
              </a:effectLst>
            </a:endParaRPr>
          </a:p>
        </p:txBody>
      </p:sp>
      <p:sp>
        <p:nvSpPr>
          <p:cNvPr id="107528" name="107527 CuadroTexto"/>
          <p:cNvSpPr txBox="1">
            <a:spLocks noChangeArrowheads="1"/>
          </p:cNvSpPr>
          <p:nvPr/>
        </p:nvSpPr>
        <p:spPr bwMode="auto">
          <a:xfrm>
            <a:off x="755650" y="620713"/>
            <a:ext cx="1223963" cy="396875"/>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b="1">
                <a:solidFill>
                  <a:srgbClr val="FC1604"/>
                </a:solidFill>
                <a:effectLst>
                  <a:outerShdw blurRad="38100" dist="38100" dir="2700000" algn="tl">
                    <a:srgbClr val="FFFFFF"/>
                  </a:outerShdw>
                </a:effectLst>
              </a:rPr>
              <a:t>TEMA:</a:t>
            </a:r>
            <a:endParaRPr lang="es-ES" b="1">
              <a:solidFill>
                <a:srgbClr val="FC1604"/>
              </a:solidFill>
              <a:effectLst>
                <a:outerShdw blurRad="38100" dist="38100" dir="2700000" algn="tl">
                  <a:srgbClr val="FFFFFF"/>
                </a:outerShdw>
              </a:effectLst>
            </a:endParaRPr>
          </a:p>
        </p:txBody>
      </p:sp>
      <p:sp>
        <p:nvSpPr>
          <p:cNvPr id="107529" name="107528 Rectángulo"/>
          <p:cNvSpPr>
            <a:spLocks noChangeArrowheads="1"/>
          </p:cNvSpPr>
          <p:nvPr/>
        </p:nvSpPr>
        <p:spPr bwMode="auto">
          <a:xfrm>
            <a:off x="2268538" y="661988"/>
            <a:ext cx="6048375" cy="942975"/>
          </a:xfrm>
          <a:prstGeom prst="rect">
            <a:avLst/>
          </a:prstGeom>
          <a:noFill/>
          <a:ln w="9525" cap="flat" cmpd="sng" algn="ctr">
            <a:noFill/>
            <a:prstDash val="solid"/>
            <a:miter lim="800000"/>
            <a:headEnd type="none" w="med" len="med"/>
            <a:tailEnd type="none" w="med" len="med"/>
          </a:ln>
          <a:effectLst/>
        </p:spPr>
        <p:txBody>
          <a:bodyPr anchor="ctr">
            <a:spAutoFit/>
          </a:bodyPr>
          <a:lstStyle/>
          <a:p>
            <a:r>
              <a:rPr lang="es-ES" sz="1400" b="1">
                <a:effectLst>
                  <a:outerShdw blurRad="38100" dist="38100" dir="2700000" algn="tl">
                    <a:srgbClr val="666633"/>
                  </a:outerShdw>
                </a:effectLst>
              </a:rPr>
              <a:t>ESTUDIOS Y DISEÑOS DE ALTERNATIVAS PARA LA REHABILITACIÓN DEL TRAMO DE VIA: LAGO – INTERSECCION CON VIA PRINCIPAL ESPOL, SOLUCION Y REUBICACION DE LA TUBERIA DE AGUA POTABLE EXISTENTE</a:t>
            </a:r>
            <a:endParaRPr lang="es-ES" sz="1800"/>
          </a:p>
        </p:txBody>
      </p:sp>
      <p:sp>
        <p:nvSpPr>
          <p:cNvPr id="107530" name="107529 CuadroTexto"/>
          <p:cNvSpPr txBox="1">
            <a:spLocks noChangeArrowheads="1"/>
          </p:cNvSpPr>
          <p:nvPr/>
        </p:nvSpPr>
        <p:spPr bwMode="auto">
          <a:xfrm>
            <a:off x="900113" y="4076700"/>
            <a:ext cx="2016125" cy="366713"/>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1800" b="1">
                <a:solidFill>
                  <a:srgbClr val="FC1604"/>
                </a:solidFill>
                <a:effectLst>
                  <a:outerShdw blurRad="38100" dist="38100" dir="2700000" algn="tl">
                    <a:srgbClr val="FFFFFF"/>
                  </a:outerShdw>
                </a:effectLst>
              </a:rPr>
              <a:t>EXPOSITORES:</a:t>
            </a:r>
            <a:endParaRPr lang="es-ES" sz="1800" b="1">
              <a:solidFill>
                <a:srgbClr val="FC1604"/>
              </a:solidFill>
              <a:effectLst>
                <a:outerShdw blurRad="38100" dist="38100" dir="2700000" algn="tl">
                  <a:srgbClr val="FFFFFF"/>
                </a:outerShdw>
              </a:effectLst>
            </a:endParaRPr>
          </a:p>
        </p:txBody>
      </p:sp>
      <p:sp>
        <p:nvSpPr>
          <p:cNvPr id="107531" name="107530 CuadroTexto"/>
          <p:cNvSpPr txBox="1">
            <a:spLocks noChangeArrowheads="1"/>
          </p:cNvSpPr>
          <p:nvPr/>
        </p:nvSpPr>
        <p:spPr bwMode="auto">
          <a:xfrm>
            <a:off x="2987675" y="4437063"/>
            <a:ext cx="5327650" cy="366712"/>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1800" b="1">
                <a:solidFill>
                  <a:srgbClr val="0000FF"/>
                </a:solidFill>
                <a:effectLst>
                  <a:outerShdw blurRad="38100" dist="38100" dir="2700000" algn="tl">
                    <a:srgbClr val="FFFFFF"/>
                  </a:outerShdw>
                </a:effectLst>
              </a:rPr>
              <a:t>ASTERIO REYNALDO CORONEL CAMATON</a:t>
            </a:r>
            <a:endParaRPr lang="es-ES" sz="1800" b="1">
              <a:solidFill>
                <a:srgbClr val="0000FF"/>
              </a:solidFill>
              <a:effectLst>
                <a:outerShdw blurRad="38100" dist="38100" dir="2700000" algn="tl">
                  <a:srgbClr val="FFFFFF"/>
                </a:outerShdw>
              </a:effectLst>
            </a:endParaRPr>
          </a:p>
        </p:txBody>
      </p:sp>
      <p:sp>
        <p:nvSpPr>
          <p:cNvPr id="107532" name="107531 CuadroTexto"/>
          <p:cNvSpPr txBox="1">
            <a:spLocks noChangeArrowheads="1"/>
          </p:cNvSpPr>
          <p:nvPr/>
        </p:nvSpPr>
        <p:spPr bwMode="auto">
          <a:xfrm>
            <a:off x="2987675" y="5013325"/>
            <a:ext cx="5327650" cy="366713"/>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1800" b="1">
                <a:solidFill>
                  <a:srgbClr val="0000FF"/>
                </a:solidFill>
                <a:effectLst>
                  <a:outerShdw blurRad="38100" dist="38100" dir="2700000" algn="tl">
                    <a:srgbClr val="FFFFFF"/>
                  </a:outerShdw>
                </a:effectLst>
              </a:rPr>
              <a:t>JUAN PABLO FALCONI SOTOMAYOR</a:t>
            </a:r>
            <a:endParaRPr lang="es-ES" sz="1800" b="1">
              <a:solidFill>
                <a:srgbClr val="0000FF"/>
              </a:solidFill>
              <a:effectLst>
                <a:outerShdw blurRad="38100" dist="38100" dir="2700000" algn="tl">
                  <a:srgbClr val="FFFFFF"/>
                </a:outerShdw>
              </a:effectLst>
            </a:endParaRPr>
          </a:p>
        </p:txBody>
      </p:sp>
      <p:sp>
        <p:nvSpPr>
          <p:cNvPr id="107535" name="107534 CuadroTexto"/>
          <p:cNvSpPr txBox="1">
            <a:spLocks noChangeArrowheads="1"/>
          </p:cNvSpPr>
          <p:nvPr/>
        </p:nvSpPr>
        <p:spPr bwMode="auto">
          <a:xfrm>
            <a:off x="2339975" y="2781300"/>
            <a:ext cx="5329238" cy="64135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3600" b="1">
                <a:solidFill>
                  <a:srgbClr val="FFFF00"/>
                </a:solidFill>
                <a:effectLst>
                  <a:outerShdw blurRad="38100" dist="38100" dir="2700000" algn="tl">
                    <a:srgbClr val="FFFFFF"/>
                  </a:outerShdw>
                </a:effectLst>
                <a:latin typeface="Verdana" pitchFamily="34" charset="0"/>
              </a:rPr>
              <a:t>INGENIERO CIVIL</a:t>
            </a:r>
            <a:endParaRPr lang="es-ES" sz="3600" b="1">
              <a:solidFill>
                <a:srgbClr val="FFFF00"/>
              </a:solidFill>
              <a:effectLst>
                <a:outerShdw blurRad="38100" dist="38100" dir="2700000" algn="tl">
                  <a:srgbClr val="FFFFFF"/>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7535"/>
                                        </p:tgtEl>
                                        <p:attrNameLst>
                                          <p:attrName>style.visibility</p:attrName>
                                        </p:attrNameLst>
                                      </p:cBhvr>
                                      <p:to>
                                        <p:strVal val="visible"/>
                                      </p:to>
                                    </p:set>
                                    <p:animEffect transition="in" filter="blinds(horizontal)">
                                      <p:cBhvr>
                                        <p:cTn id="7" dur="2000"/>
                                        <p:tgtEl>
                                          <p:spTgt spid="10753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7529"/>
                                        </p:tgtEl>
                                        <p:attrNameLst>
                                          <p:attrName>style.visibility</p:attrName>
                                        </p:attrNameLst>
                                      </p:cBhvr>
                                      <p:to>
                                        <p:strVal val="visible"/>
                                      </p:to>
                                    </p:set>
                                    <p:animEffect transition="in" filter="box(in)">
                                      <p:cBhvr>
                                        <p:cTn id="10" dur="2000"/>
                                        <p:tgtEl>
                                          <p:spTgt spid="107529"/>
                                        </p:tgtEl>
                                      </p:cBhvr>
                                    </p:animEffect>
                                  </p:childTnLst>
                                </p:cTn>
                              </p:par>
                            </p:childTnLst>
                          </p:cTn>
                        </p:par>
                        <p:par>
                          <p:cTn id="11" fill="hold">
                            <p:stCondLst>
                              <p:cond delay="2000"/>
                            </p:stCondLst>
                            <p:childTnLst>
                              <p:par>
                                <p:cTn id="12" presetID="5" presetClass="entr" presetSubtype="10" fill="hold" nodeType="afterEffect">
                                  <p:stCondLst>
                                    <p:cond delay="0"/>
                                  </p:stCondLst>
                                  <p:childTnLst>
                                    <p:set>
                                      <p:cBhvr>
                                        <p:cTn id="13" dur="1" fill="hold">
                                          <p:stCondLst>
                                            <p:cond delay="0"/>
                                          </p:stCondLst>
                                        </p:cTn>
                                        <p:tgtEl>
                                          <p:spTgt spid="107531">
                                            <p:txEl>
                                              <p:pRg st="0" end="0"/>
                                            </p:txEl>
                                          </p:spTgt>
                                        </p:tgtEl>
                                        <p:attrNameLst>
                                          <p:attrName>style.visibility</p:attrName>
                                        </p:attrNameLst>
                                      </p:cBhvr>
                                      <p:to>
                                        <p:strVal val="visible"/>
                                      </p:to>
                                    </p:set>
                                    <p:animEffect transition="in" filter="checkerboard(across)">
                                      <p:cBhvr>
                                        <p:cTn id="14" dur="2000"/>
                                        <p:tgtEl>
                                          <p:spTgt spid="107531">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07532"/>
                                        </p:tgtEl>
                                        <p:attrNameLst>
                                          <p:attrName>style.visibility</p:attrName>
                                        </p:attrNameLst>
                                      </p:cBhvr>
                                      <p:to>
                                        <p:strVal val="visible"/>
                                      </p:to>
                                    </p:set>
                                    <p:animEffect transition="in" filter="checkerboard(across)">
                                      <p:cBhvr>
                                        <p:cTn id="17" dur="2000"/>
                                        <p:tgtEl>
                                          <p:spTgt spid="107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p:bldP spid="107532" grpId="0"/>
      <p:bldP spid="1075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52224 CuadroTexto"/>
          <p:cNvSpPr txBox="1">
            <a:spLocks noChangeArrowheads="1"/>
          </p:cNvSpPr>
          <p:nvPr/>
        </p:nvSpPr>
        <p:spPr bwMode="auto">
          <a:xfrm>
            <a:off x="4284663" y="333375"/>
            <a:ext cx="44640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2.1.4  Tráfico Promedio Diario Anual (TPDA)</a:t>
            </a:r>
          </a:p>
        </p:txBody>
      </p:sp>
      <p:grpSp>
        <p:nvGrpSpPr>
          <p:cNvPr id="52226" name="Group 3"/>
          <p:cNvGrpSpPr>
            <a:grpSpLocks/>
          </p:cNvGrpSpPr>
          <p:nvPr/>
        </p:nvGrpSpPr>
        <p:grpSpPr bwMode="auto">
          <a:xfrm>
            <a:off x="2484438" y="5516563"/>
            <a:ext cx="4537075" cy="1008062"/>
            <a:chOff x="1474" y="2840"/>
            <a:chExt cx="2858" cy="663"/>
          </a:xfrm>
        </p:grpSpPr>
        <p:pic>
          <p:nvPicPr>
            <p:cNvPr id="52234" name="5223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2235" name="5223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2236" name="5223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2227" name="5222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2228" name="52227 CuadroTexto"/>
          <p:cNvSpPr txBox="1">
            <a:spLocks noChangeArrowheads="1"/>
          </p:cNvSpPr>
          <p:nvPr/>
        </p:nvSpPr>
        <p:spPr bwMode="auto">
          <a:xfrm>
            <a:off x="684213" y="1052513"/>
            <a:ext cx="7920037" cy="623887"/>
          </a:xfrm>
          <a:prstGeom prst="rect">
            <a:avLst/>
          </a:prstGeom>
          <a:noFill/>
          <a:ln w="9525">
            <a:noFill/>
            <a:miter lim="800000"/>
            <a:headEnd/>
            <a:tailEnd/>
          </a:ln>
        </p:spPr>
        <p:txBody>
          <a:bodyPr>
            <a:spAutoFit/>
          </a:bodyPr>
          <a:lstStyle/>
          <a:p>
            <a:pPr algn="l">
              <a:spcBef>
                <a:spcPct val="50000"/>
              </a:spcBef>
            </a:pPr>
            <a:r>
              <a:rPr lang="es-EC" sz="1400" b="1" u="sng">
                <a:solidFill>
                  <a:srgbClr val="FF9900"/>
                </a:solidFill>
              </a:rPr>
              <a:t>Definición.-</a:t>
            </a:r>
            <a:r>
              <a:rPr lang="es-EC" sz="1400" b="1"/>
              <a:t>  </a:t>
            </a:r>
            <a:r>
              <a:rPr lang="es-EC" sz="1400"/>
              <a:t>Es la unidad de medida de tráfico de una carretera igual al número de vehículos que</a:t>
            </a:r>
          </a:p>
          <a:p>
            <a:pPr algn="l">
              <a:spcBef>
                <a:spcPct val="50000"/>
              </a:spcBef>
            </a:pPr>
            <a:r>
              <a:rPr lang="es-EC" sz="1400"/>
              <a:t> pasan en uno y otro sentido en un punto determinado de la vía, las 24 horas del día en un año.</a:t>
            </a:r>
            <a:endParaRPr lang="es-ES" sz="1400"/>
          </a:p>
        </p:txBody>
      </p:sp>
      <p:sp>
        <p:nvSpPr>
          <p:cNvPr id="52229" name="52228 CuadroTexto"/>
          <p:cNvSpPr txBox="1">
            <a:spLocks noChangeArrowheads="1"/>
          </p:cNvSpPr>
          <p:nvPr/>
        </p:nvSpPr>
        <p:spPr bwMode="auto">
          <a:xfrm>
            <a:off x="755650" y="2060575"/>
            <a:ext cx="2879725" cy="2197100"/>
          </a:xfrm>
          <a:prstGeom prst="rect">
            <a:avLst/>
          </a:prstGeom>
          <a:noFill/>
          <a:ln w="9525">
            <a:noFill/>
            <a:miter lim="800000"/>
            <a:headEnd/>
            <a:tailEnd/>
          </a:ln>
        </p:spPr>
        <p:txBody>
          <a:bodyPr>
            <a:spAutoFit/>
          </a:bodyPr>
          <a:lstStyle/>
          <a:p>
            <a:pPr algn="l">
              <a:spcBef>
                <a:spcPct val="50000"/>
              </a:spcBef>
            </a:pPr>
            <a:r>
              <a:rPr lang="es-EC" sz="1200">
                <a:solidFill>
                  <a:srgbClr val="00FF00"/>
                </a:solidFill>
              </a:rPr>
              <a:t>Matemáticamente:</a:t>
            </a:r>
          </a:p>
          <a:p>
            <a:pPr algn="l">
              <a:spcBef>
                <a:spcPct val="50000"/>
              </a:spcBef>
            </a:pPr>
            <a:r>
              <a:rPr lang="es-EC" sz="1200" b="1"/>
              <a:t>TPDA = Tp + Td + Tg</a:t>
            </a:r>
            <a:r>
              <a:rPr lang="es-EC" sz="1200"/>
              <a:t>  </a:t>
            </a:r>
          </a:p>
          <a:p>
            <a:pPr algn="l">
              <a:spcBef>
                <a:spcPct val="50000"/>
              </a:spcBef>
            </a:pPr>
            <a:endParaRPr lang="es-EC" sz="1200"/>
          </a:p>
          <a:p>
            <a:pPr algn="l">
              <a:spcBef>
                <a:spcPct val="50000"/>
              </a:spcBef>
            </a:pPr>
            <a:endParaRPr lang="es-EC" sz="1200"/>
          </a:p>
          <a:p>
            <a:pPr algn="l">
              <a:spcBef>
                <a:spcPct val="50000"/>
              </a:spcBef>
            </a:pPr>
            <a:r>
              <a:rPr lang="es-EC" sz="1200">
                <a:solidFill>
                  <a:srgbClr val="00FF00"/>
                </a:solidFill>
              </a:rPr>
              <a:t>Donde:</a:t>
            </a:r>
          </a:p>
          <a:p>
            <a:pPr algn="l">
              <a:spcBef>
                <a:spcPct val="50000"/>
              </a:spcBef>
            </a:pPr>
            <a:r>
              <a:rPr lang="es-EC" sz="1200"/>
              <a:t>Tp: Tráfico Proyectado</a:t>
            </a:r>
          </a:p>
          <a:p>
            <a:pPr algn="l">
              <a:spcBef>
                <a:spcPct val="50000"/>
              </a:spcBef>
            </a:pPr>
            <a:r>
              <a:rPr lang="es-EC" sz="1200"/>
              <a:t>Td: Tráfico Desviado</a:t>
            </a:r>
          </a:p>
          <a:p>
            <a:pPr algn="l">
              <a:spcBef>
                <a:spcPct val="50000"/>
              </a:spcBef>
            </a:pPr>
            <a:r>
              <a:rPr lang="es-EC" sz="1200"/>
              <a:t>Tg: Tráfico Generado</a:t>
            </a:r>
            <a:endParaRPr lang="es-ES" sz="1200"/>
          </a:p>
        </p:txBody>
      </p:sp>
      <p:sp>
        <p:nvSpPr>
          <p:cNvPr id="52230" name="52229 CuadroTexto"/>
          <p:cNvSpPr txBox="1">
            <a:spLocks noChangeArrowheads="1"/>
          </p:cNvSpPr>
          <p:nvPr/>
        </p:nvSpPr>
        <p:spPr bwMode="auto">
          <a:xfrm>
            <a:off x="2555875" y="3429000"/>
            <a:ext cx="1152525" cy="823913"/>
          </a:xfrm>
          <a:prstGeom prst="rect">
            <a:avLst/>
          </a:prstGeom>
          <a:noFill/>
          <a:ln w="9525">
            <a:noFill/>
            <a:miter lim="800000"/>
            <a:headEnd/>
            <a:tailEnd/>
          </a:ln>
        </p:spPr>
        <p:txBody>
          <a:bodyPr>
            <a:spAutoFit/>
          </a:bodyPr>
          <a:lstStyle/>
          <a:p>
            <a:pPr algn="l">
              <a:spcBef>
                <a:spcPct val="50000"/>
              </a:spcBef>
            </a:pPr>
            <a:r>
              <a:rPr lang="es-EC" sz="1200"/>
              <a:t>Tp = Ta (1+i)</a:t>
            </a:r>
            <a:r>
              <a:rPr lang="es-EC" sz="1200" baseline="30000"/>
              <a:t>n </a:t>
            </a:r>
          </a:p>
          <a:p>
            <a:pPr algn="l">
              <a:spcBef>
                <a:spcPct val="50000"/>
              </a:spcBef>
            </a:pPr>
            <a:r>
              <a:rPr lang="es-EC" sz="1200"/>
              <a:t>Td = 0.20 Tp</a:t>
            </a:r>
          </a:p>
          <a:p>
            <a:pPr algn="l">
              <a:spcBef>
                <a:spcPct val="50000"/>
              </a:spcBef>
            </a:pPr>
            <a:r>
              <a:rPr lang="es-EC" sz="1200"/>
              <a:t>Tg = 0.25 Tp</a:t>
            </a:r>
            <a:endParaRPr lang="es-ES" sz="1200"/>
          </a:p>
        </p:txBody>
      </p:sp>
      <p:sp>
        <p:nvSpPr>
          <p:cNvPr id="52231" name="52230 CuadroTexto"/>
          <p:cNvSpPr txBox="1">
            <a:spLocks noChangeArrowheads="1"/>
          </p:cNvSpPr>
          <p:nvPr/>
        </p:nvSpPr>
        <p:spPr bwMode="auto">
          <a:xfrm>
            <a:off x="4787900" y="2060575"/>
            <a:ext cx="2592388" cy="2197100"/>
          </a:xfrm>
          <a:prstGeom prst="rect">
            <a:avLst/>
          </a:prstGeom>
          <a:noFill/>
          <a:ln w="9525">
            <a:noFill/>
            <a:miter lim="800000"/>
            <a:headEnd/>
            <a:tailEnd/>
          </a:ln>
        </p:spPr>
        <p:txBody>
          <a:bodyPr>
            <a:spAutoFit/>
          </a:bodyPr>
          <a:lstStyle/>
          <a:p>
            <a:pPr algn="l">
              <a:spcBef>
                <a:spcPct val="50000"/>
              </a:spcBef>
            </a:pPr>
            <a:r>
              <a:rPr lang="es-EC" sz="1200">
                <a:solidFill>
                  <a:srgbClr val="00FF00"/>
                </a:solidFill>
              </a:rPr>
              <a:t>Además:</a:t>
            </a:r>
          </a:p>
          <a:p>
            <a:pPr algn="l">
              <a:spcBef>
                <a:spcPct val="50000"/>
              </a:spcBef>
            </a:pPr>
            <a:r>
              <a:rPr lang="es-EC" sz="1200"/>
              <a:t>Ta = 1.25 Te</a:t>
            </a:r>
            <a:endParaRPr lang="es-EC" sz="1200" baseline="30000"/>
          </a:p>
          <a:p>
            <a:pPr algn="l">
              <a:spcBef>
                <a:spcPct val="50000"/>
              </a:spcBef>
            </a:pPr>
            <a:endParaRPr lang="es-EC" sz="1200"/>
          </a:p>
          <a:p>
            <a:pPr algn="l">
              <a:spcBef>
                <a:spcPct val="50000"/>
              </a:spcBef>
            </a:pPr>
            <a:r>
              <a:rPr lang="es-EC" sz="1200">
                <a:solidFill>
                  <a:srgbClr val="CCFFCC"/>
                </a:solidFill>
              </a:rPr>
              <a:t>Donde:</a:t>
            </a:r>
          </a:p>
          <a:p>
            <a:pPr algn="l">
              <a:spcBef>
                <a:spcPct val="50000"/>
              </a:spcBef>
            </a:pPr>
            <a:r>
              <a:rPr lang="es-EC" sz="1200"/>
              <a:t>Ta: Tráfico Actual</a:t>
            </a:r>
          </a:p>
          <a:p>
            <a:pPr algn="l">
              <a:spcBef>
                <a:spcPct val="50000"/>
              </a:spcBef>
            </a:pPr>
            <a:r>
              <a:rPr lang="es-EC" sz="1200"/>
              <a:t>Te: Tráfico Existente</a:t>
            </a:r>
          </a:p>
          <a:p>
            <a:pPr algn="l">
              <a:spcBef>
                <a:spcPct val="50000"/>
              </a:spcBef>
            </a:pPr>
            <a:r>
              <a:rPr lang="es-EC" sz="1200"/>
              <a:t> i: Tasa de crecimiento vehicular</a:t>
            </a:r>
          </a:p>
          <a:p>
            <a:pPr algn="l">
              <a:spcBef>
                <a:spcPct val="50000"/>
              </a:spcBef>
            </a:pPr>
            <a:r>
              <a:rPr lang="es-EC" sz="1200"/>
              <a:t> n: Periodo de proyección (años)</a:t>
            </a:r>
            <a:endParaRPr lang="es-ES" sz="1200"/>
          </a:p>
        </p:txBody>
      </p:sp>
      <p:pic>
        <p:nvPicPr>
          <p:cNvPr id="147473" name="147472 Rectángulo">
            <a:hlinkClick r:id="rId6" action="ppaction://hlinksldjump"/>
          </p:cNvPr>
          <p:cNvPicPr>
            <a:picLocks noChangeArrowheads="1"/>
          </p:cNvPicPr>
          <p:nvPr/>
        </p:nvPicPr>
        <p:blipFill>
          <a:blip r:embed="rId7"/>
          <a:srcRect/>
          <a:stretch>
            <a:fillRect/>
          </a:stretch>
        </p:blipFill>
        <p:spPr bwMode="auto">
          <a:xfrm>
            <a:off x="8027988" y="5373688"/>
            <a:ext cx="539750" cy="539750"/>
          </a:xfrm>
          <a:prstGeom prst="rect">
            <a:avLst/>
          </a:prstGeom>
          <a:noFill/>
          <a:ln w="9525">
            <a:noFill/>
            <a:miter lim="800000"/>
            <a:headEnd/>
            <a:tailEnd/>
          </a:ln>
        </p:spPr>
      </p:pic>
      <p:sp>
        <p:nvSpPr>
          <p:cNvPr id="52233" name="52232 CuadroTexto"/>
          <p:cNvSpPr txBox="1">
            <a:spLocks noChangeArrowheads="1"/>
          </p:cNvSpPr>
          <p:nvPr/>
        </p:nvSpPr>
        <p:spPr bwMode="auto">
          <a:xfrm>
            <a:off x="7885113" y="5013325"/>
            <a:ext cx="792162" cy="274638"/>
          </a:xfrm>
          <a:prstGeom prst="rect">
            <a:avLst/>
          </a:prstGeom>
          <a:noFill/>
          <a:ln w="9525">
            <a:noFill/>
            <a:miter lim="800000"/>
            <a:headEnd/>
            <a:tailEnd/>
          </a:ln>
        </p:spPr>
        <p:txBody>
          <a:bodyPr>
            <a:spAutoFit/>
          </a:bodyPr>
          <a:lstStyle/>
          <a:p>
            <a:pPr algn="l">
              <a:spcBef>
                <a:spcPct val="50000"/>
              </a:spcBef>
            </a:pPr>
            <a:r>
              <a:rPr lang="es-EC" sz="1200" b="1" i="1">
                <a:solidFill>
                  <a:srgbClr val="CCECFF"/>
                </a:solidFill>
              </a:rPr>
              <a:t>Calcular</a:t>
            </a:r>
            <a:endParaRPr lang="es-ES" sz="1200" b="1" i="1">
              <a:solidFill>
                <a:srgbClr val="CCE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74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53248 CuadroTexto"/>
          <p:cNvSpPr txBox="1">
            <a:spLocks noChangeArrowheads="1"/>
          </p:cNvSpPr>
          <p:nvPr/>
        </p:nvSpPr>
        <p:spPr bwMode="auto">
          <a:xfrm>
            <a:off x="4284663" y="333375"/>
            <a:ext cx="44640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2.1.4  Tráfico Promedio Diario Anual (TPDA)</a:t>
            </a:r>
          </a:p>
        </p:txBody>
      </p:sp>
      <p:grpSp>
        <p:nvGrpSpPr>
          <p:cNvPr id="53250" name="Group 3"/>
          <p:cNvGrpSpPr>
            <a:grpSpLocks/>
          </p:cNvGrpSpPr>
          <p:nvPr/>
        </p:nvGrpSpPr>
        <p:grpSpPr bwMode="auto">
          <a:xfrm>
            <a:off x="2484438" y="5516563"/>
            <a:ext cx="4537075" cy="1008062"/>
            <a:chOff x="1474" y="2840"/>
            <a:chExt cx="2858" cy="663"/>
          </a:xfrm>
        </p:grpSpPr>
        <p:pic>
          <p:nvPicPr>
            <p:cNvPr id="53258" name="5325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3259" name="5325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3260" name="5325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3251" name="5325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3252" name="53251 CuadroTexto"/>
          <p:cNvSpPr txBox="1">
            <a:spLocks noChangeArrowheads="1"/>
          </p:cNvSpPr>
          <p:nvPr/>
        </p:nvSpPr>
        <p:spPr bwMode="auto">
          <a:xfrm>
            <a:off x="684213" y="1412875"/>
            <a:ext cx="1511300" cy="1373188"/>
          </a:xfrm>
          <a:prstGeom prst="rect">
            <a:avLst/>
          </a:prstGeom>
          <a:noFill/>
          <a:ln w="9525">
            <a:noFill/>
            <a:miter lim="800000"/>
            <a:headEnd/>
            <a:tailEnd/>
          </a:ln>
        </p:spPr>
        <p:txBody>
          <a:bodyPr>
            <a:spAutoFit/>
          </a:bodyPr>
          <a:lstStyle/>
          <a:p>
            <a:pPr algn="l">
              <a:spcBef>
                <a:spcPct val="50000"/>
              </a:spcBef>
            </a:pPr>
            <a:r>
              <a:rPr lang="es-EC" sz="1200">
                <a:solidFill>
                  <a:srgbClr val="00FF00"/>
                </a:solidFill>
              </a:rPr>
              <a:t>Si  Te = 252 veh.</a:t>
            </a:r>
          </a:p>
          <a:p>
            <a:pPr algn="l">
              <a:spcBef>
                <a:spcPct val="50000"/>
              </a:spcBef>
            </a:pPr>
            <a:endParaRPr lang="es-EC" sz="1200">
              <a:solidFill>
                <a:srgbClr val="00FF00"/>
              </a:solidFill>
            </a:endParaRPr>
          </a:p>
          <a:p>
            <a:pPr algn="l">
              <a:spcBef>
                <a:spcPct val="50000"/>
              </a:spcBef>
            </a:pPr>
            <a:r>
              <a:rPr lang="es-EC" sz="1200"/>
              <a:t>Ta = 1.25 Te</a:t>
            </a:r>
          </a:p>
          <a:p>
            <a:pPr algn="l">
              <a:spcBef>
                <a:spcPct val="50000"/>
              </a:spcBef>
            </a:pPr>
            <a:r>
              <a:rPr lang="es-EC" sz="1200"/>
              <a:t>Ta = 1.25 * 252</a:t>
            </a:r>
          </a:p>
          <a:p>
            <a:pPr algn="l">
              <a:spcBef>
                <a:spcPct val="50000"/>
              </a:spcBef>
            </a:pPr>
            <a:r>
              <a:rPr lang="es-EC" sz="1200"/>
              <a:t>Ta = 315 veh.</a:t>
            </a:r>
            <a:endParaRPr lang="es-ES" sz="1200"/>
          </a:p>
        </p:txBody>
      </p:sp>
      <p:sp>
        <p:nvSpPr>
          <p:cNvPr id="53253" name="53252 CuadroTexto"/>
          <p:cNvSpPr txBox="1">
            <a:spLocks noChangeArrowheads="1"/>
          </p:cNvSpPr>
          <p:nvPr/>
        </p:nvSpPr>
        <p:spPr bwMode="auto">
          <a:xfrm>
            <a:off x="684213" y="3429000"/>
            <a:ext cx="2087562" cy="1647825"/>
          </a:xfrm>
          <a:prstGeom prst="rect">
            <a:avLst/>
          </a:prstGeom>
          <a:noFill/>
          <a:ln w="9525">
            <a:noFill/>
            <a:miter lim="800000"/>
            <a:headEnd/>
            <a:tailEnd/>
          </a:ln>
        </p:spPr>
        <p:txBody>
          <a:bodyPr>
            <a:spAutoFit/>
          </a:bodyPr>
          <a:lstStyle/>
          <a:p>
            <a:pPr algn="l">
              <a:spcBef>
                <a:spcPct val="50000"/>
              </a:spcBef>
            </a:pPr>
            <a:r>
              <a:rPr lang="es-EC" sz="1200">
                <a:solidFill>
                  <a:srgbClr val="00FF00"/>
                </a:solidFill>
              </a:rPr>
              <a:t>Si  i = 3.0 %</a:t>
            </a:r>
          </a:p>
          <a:p>
            <a:pPr algn="l">
              <a:spcBef>
                <a:spcPct val="50000"/>
              </a:spcBef>
            </a:pPr>
            <a:r>
              <a:rPr lang="es-EC" sz="1200">
                <a:solidFill>
                  <a:srgbClr val="00FF00"/>
                </a:solidFill>
              </a:rPr>
              <a:t>     n = 20 años</a:t>
            </a:r>
          </a:p>
          <a:p>
            <a:pPr algn="l">
              <a:spcBef>
                <a:spcPct val="50000"/>
              </a:spcBef>
            </a:pPr>
            <a:endParaRPr lang="es-EC" sz="1200">
              <a:solidFill>
                <a:srgbClr val="CCFFCC"/>
              </a:solidFill>
            </a:endParaRPr>
          </a:p>
          <a:p>
            <a:pPr algn="l">
              <a:spcBef>
                <a:spcPct val="50000"/>
              </a:spcBef>
            </a:pPr>
            <a:r>
              <a:rPr lang="es-EC" sz="1200"/>
              <a:t>Tp = Ta (1+i)</a:t>
            </a:r>
            <a:r>
              <a:rPr lang="es-EC" sz="1200" baseline="30000"/>
              <a:t>n</a:t>
            </a:r>
            <a:endParaRPr lang="es-EC" sz="1200"/>
          </a:p>
          <a:p>
            <a:pPr algn="l">
              <a:spcBef>
                <a:spcPct val="50000"/>
              </a:spcBef>
            </a:pPr>
            <a:r>
              <a:rPr lang="es-EC" sz="1200"/>
              <a:t>Tp = 315 (1+0.03)</a:t>
            </a:r>
            <a:r>
              <a:rPr lang="es-EC" sz="1200" baseline="30000"/>
              <a:t>20</a:t>
            </a:r>
          </a:p>
          <a:p>
            <a:pPr algn="l">
              <a:spcBef>
                <a:spcPct val="50000"/>
              </a:spcBef>
            </a:pPr>
            <a:r>
              <a:rPr lang="es-EC" sz="1200"/>
              <a:t>Tp = 569 veh.</a:t>
            </a:r>
          </a:p>
        </p:txBody>
      </p:sp>
      <p:sp>
        <p:nvSpPr>
          <p:cNvPr id="53254" name="53253 CuadroTexto"/>
          <p:cNvSpPr txBox="1">
            <a:spLocks noChangeArrowheads="1"/>
          </p:cNvSpPr>
          <p:nvPr/>
        </p:nvSpPr>
        <p:spPr bwMode="auto">
          <a:xfrm>
            <a:off x="3779838" y="1916113"/>
            <a:ext cx="1439862" cy="823912"/>
          </a:xfrm>
          <a:prstGeom prst="rect">
            <a:avLst/>
          </a:prstGeom>
          <a:noFill/>
          <a:ln w="9525">
            <a:noFill/>
            <a:miter lim="800000"/>
            <a:headEnd/>
            <a:tailEnd/>
          </a:ln>
        </p:spPr>
        <p:txBody>
          <a:bodyPr>
            <a:spAutoFit/>
          </a:bodyPr>
          <a:lstStyle/>
          <a:p>
            <a:pPr algn="l">
              <a:spcBef>
                <a:spcPct val="50000"/>
              </a:spcBef>
            </a:pPr>
            <a:r>
              <a:rPr lang="es-EC" sz="1200"/>
              <a:t>Td = 0.20 Tp</a:t>
            </a:r>
          </a:p>
          <a:p>
            <a:pPr algn="l">
              <a:spcBef>
                <a:spcPct val="50000"/>
              </a:spcBef>
            </a:pPr>
            <a:r>
              <a:rPr lang="es-EC" sz="1200"/>
              <a:t>Td = 0.20 * 569</a:t>
            </a:r>
          </a:p>
          <a:p>
            <a:pPr algn="l">
              <a:spcBef>
                <a:spcPct val="50000"/>
              </a:spcBef>
            </a:pPr>
            <a:r>
              <a:rPr lang="es-EC" sz="1200"/>
              <a:t>Td = 114 veh.</a:t>
            </a:r>
            <a:endParaRPr lang="es-ES" sz="1200"/>
          </a:p>
        </p:txBody>
      </p:sp>
      <p:sp>
        <p:nvSpPr>
          <p:cNvPr id="53255" name="53254 CuadroTexto"/>
          <p:cNvSpPr txBox="1">
            <a:spLocks noChangeArrowheads="1"/>
          </p:cNvSpPr>
          <p:nvPr/>
        </p:nvSpPr>
        <p:spPr bwMode="auto">
          <a:xfrm>
            <a:off x="6588125" y="1916113"/>
            <a:ext cx="1439863" cy="823912"/>
          </a:xfrm>
          <a:prstGeom prst="rect">
            <a:avLst/>
          </a:prstGeom>
          <a:noFill/>
          <a:ln w="9525">
            <a:noFill/>
            <a:miter lim="800000"/>
            <a:headEnd/>
            <a:tailEnd/>
          </a:ln>
        </p:spPr>
        <p:txBody>
          <a:bodyPr>
            <a:spAutoFit/>
          </a:bodyPr>
          <a:lstStyle/>
          <a:p>
            <a:pPr algn="l">
              <a:spcBef>
                <a:spcPct val="50000"/>
              </a:spcBef>
            </a:pPr>
            <a:r>
              <a:rPr lang="es-EC" sz="1200"/>
              <a:t>Tg = 0.25 Tp</a:t>
            </a:r>
          </a:p>
          <a:p>
            <a:pPr algn="l">
              <a:spcBef>
                <a:spcPct val="50000"/>
              </a:spcBef>
            </a:pPr>
            <a:r>
              <a:rPr lang="es-EC" sz="1200"/>
              <a:t>Tg = 0.25 * 569</a:t>
            </a:r>
          </a:p>
          <a:p>
            <a:pPr algn="l">
              <a:spcBef>
                <a:spcPct val="50000"/>
              </a:spcBef>
            </a:pPr>
            <a:r>
              <a:rPr lang="es-EC" sz="1200"/>
              <a:t>Tg = 142 veh.</a:t>
            </a:r>
            <a:endParaRPr lang="es-ES" sz="1200"/>
          </a:p>
        </p:txBody>
      </p:sp>
      <p:sp>
        <p:nvSpPr>
          <p:cNvPr id="148502" name="148501 Rectángulo"/>
          <p:cNvSpPr>
            <a:spLocks noChangeArrowheads="1"/>
          </p:cNvSpPr>
          <p:nvPr/>
        </p:nvSpPr>
        <p:spPr bwMode="auto">
          <a:xfrm>
            <a:off x="4067175" y="3644900"/>
            <a:ext cx="3049588" cy="1344613"/>
          </a:xfrm>
          <a:prstGeom prst="rect">
            <a:avLst/>
          </a:prstGeom>
          <a:noFill/>
          <a:ln w="9525">
            <a:noFill/>
            <a:miter lim="800000"/>
            <a:headEnd/>
            <a:tailEnd/>
          </a:ln>
        </p:spPr>
        <p:txBody>
          <a:bodyPr wrap="none">
            <a:spAutoFit/>
          </a:bodyPr>
          <a:lstStyle/>
          <a:p>
            <a:pPr algn="l"/>
            <a:r>
              <a:rPr lang="es-EC" sz="1600" b="1"/>
              <a:t>TPDA = Tp + Td + Tg</a:t>
            </a:r>
            <a:endParaRPr lang="es-EC" sz="1200" b="1"/>
          </a:p>
          <a:p>
            <a:pPr algn="l"/>
            <a:endParaRPr lang="es-EC" sz="1600" b="1"/>
          </a:p>
          <a:p>
            <a:pPr algn="l"/>
            <a:r>
              <a:rPr lang="es-EC" sz="1600" b="1"/>
              <a:t>TPDA = (569 + 114 + 142) veh.</a:t>
            </a:r>
          </a:p>
          <a:p>
            <a:pPr algn="l"/>
            <a:endParaRPr lang="es-EC" sz="1600" b="1"/>
          </a:p>
          <a:p>
            <a:pPr algn="l"/>
            <a:r>
              <a:rPr lang="es-EC" sz="1800" b="1" i="1">
                <a:solidFill>
                  <a:srgbClr val="00FFFF"/>
                </a:solidFill>
              </a:rPr>
              <a:t>TPDA = 825 veh / día</a:t>
            </a:r>
            <a:endParaRPr lang="es-ES" sz="1800" b="1" i="1">
              <a:solidFill>
                <a:srgbClr val="00FFFF"/>
              </a:solidFill>
            </a:endParaRPr>
          </a:p>
        </p:txBody>
      </p:sp>
      <p:pic>
        <p:nvPicPr>
          <p:cNvPr id="53257" name="53256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8502"/>
                                        </p:tgtEl>
                                        <p:attrNameLst>
                                          <p:attrName>style.visibility</p:attrName>
                                        </p:attrNameLst>
                                      </p:cBhvr>
                                      <p:to>
                                        <p:strVal val="visible"/>
                                      </p:to>
                                    </p:set>
                                    <p:anim calcmode="lin" valueType="num">
                                      <p:cBhvr>
                                        <p:cTn id="7" dur="2000" fill="hold"/>
                                        <p:tgtEl>
                                          <p:spTgt spid="148502"/>
                                        </p:tgtEl>
                                        <p:attrNameLst>
                                          <p:attrName>ppt_w</p:attrName>
                                        </p:attrNameLst>
                                      </p:cBhvr>
                                      <p:tavLst>
                                        <p:tav tm="0">
                                          <p:val>
                                            <p:fltVal val="0"/>
                                          </p:val>
                                        </p:tav>
                                        <p:tav tm="100000">
                                          <p:val>
                                            <p:strVal val="#ppt_w"/>
                                          </p:val>
                                        </p:tav>
                                      </p:tavLst>
                                    </p:anim>
                                    <p:anim calcmode="lin" valueType="num">
                                      <p:cBhvr>
                                        <p:cTn id="8" dur="2000" fill="hold"/>
                                        <p:tgtEl>
                                          <p:spTgt spid="148502"/>
                                        </p:tgtEl>
                                        <p:attrNameLst>
                                          <p:attrName>ppt_h</p:attrName>
                                        </p:attrNameLst>
                                      </p:cBhvr>
                                      <p:tavLst>
                                        <p:tav tm="0">
                                          <p:val>
                                            <p:fltVal val="0"/>
                                          </p:val>
                                        </p:tav>
                                        <p:tav tm="100000">
                                          <p:val>
                                            <p:strVal val="#ppt_h"/>
                                          </p:val>
                                        </p:tav>
                                      </p:tavLst>
                                    </p:anim>
                                    <p:animEffect transition="in" filter="fade">
                                      <p:cBhvr>
                                        <p:cTn id="9" dur="2000"/>
                                        <p:tgtEl>
                                          <p:spTgt spid="148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54272 CuadroTexto"/>
          <p:cNvSpPr txBox="1">
            <a:spLocks noChangeArrowheads="1"/>
          </p:cNvSpPr>
          <p:nvPr/>
        </p:nvSpPr>
        <p:spPr bwMode="auto">
          <a:xfrm>
            <a:off x="5724525" y="333375"/>
            <a:ext cx="30241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2.1.5  Clasificación de la Vía</a:t>
            </a:r>
          </a:p>
        </p:txBody>
      </p:sp>
      <p:grpSp>
        <p:nvGrpSpPr>
          <p:cNvPr id="54274" name="Group 3"/>
          <p:cNvGrpSpPr>
            <a:grpSpLocks/>
          </p:cNvGrpSpPr>
          <p:nvPr/>
        </p:nvGrpSpPr>
        <p:grpSpPr bwMode="auto">
          <a:xfrm>
            <a:off x="2484438" y="5516563"/>
            <a:ext cx="4537075" cy="1008062"/>
            <a:chOff x="1474" y="2840"/>
            <a:chExt cx="2858" cy="663"/>
          </a:xfrm>
        </p:grpSpPr>
        <p:pic>
          <p:nvPicPr>
            <p:cNvPr id="54288" name="5428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4289" name="5428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4290" name="5428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4275" name="5427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4276" name="54275 Conector recto"/>
          <p:cNvSpPr>
            <a:spLocks noChangeShapeType="1"/>
          </p:cNvSpPr>
          <p:nvPr/>
        </p:nvSpPr>
        <p:spPr bwMode="auto">
          <a:xfrm flipH="1">
            <a:off x="3305175" y="5419725"/>
            <a:ext cx="4829175" cy="0"/>
          </a:xfrm>
          <a:prstGeom prst="line">
            <a:avLst/>
          </a:prstGeom>
          <a:noFill/>
          <a:ln w="9525" cap="rnd" algn="ctr">
            <a:solidFill>
              <a:srgbClr val="000000"/>
            </a:solidFill>
            <a:prstDash val="sysDot"/>
            <a:round/>
            <a:headEnd/>
            <a:tailEnd type="triangle" w="med" len="med"/>
          </a:ln>
        </p:spPr>
        <p:txBody>
          <a:bodyPr/>
          <a:lstStyle/>
          <a:p>
            <a:endParaRPr lang="es-ES"/>
          </a:p>
        </p:txBody>
      </p:sp>
      <p:pic>
        <p:nvPicPr>
          <p:cNvPr id="54277" name="54276 Rectángulo"/>
          <p:cNvPicPr>
            <a:picLocks noChangeAspect="1" noChangeArrowheads="1"/>
          </p:cNvPicPr>
          <p:nvPr/>
        </p:nvPicPr>
        <p:blipFill>
          <a:blip r:embed="rId6"/>
          <a:srcRect/>
          <a:stretch>
            <a:fillRect/>
          </a:stretch>
        </p:blipFill>
        <p:spPr bwMode="auto">
          <a:xfrm>
            <a:off x="1258888" y="1916113"/>
            <a:ext cx="4248150" cy="2520950"/>
          </a:xfrm>
          <a:prstGeom prst="rect">
            <a:avLst/>
          </a:prstGeom>
          <a:noFill/>
          <a:ln w="9525">
            <a:noFill/>
            <a:miter lim="800000"/>
            <a:headEnd/>
            <a:tailEnd/>
          </a:ln>
        </p:spPr>
      </p:pic>
      <p:sp>
        <p:nvSpPr>
          <p:cNvPr id="54278" name="54277 CuadroTexto"/>
          <p:cNvSpPr txBox="1">
            <a:spLocks noChangeArrowheads="1"/>
          </p:cNvSpPr>
          <p:nvPr/>
        </p:nvSpPr>
        <p:spPr bwMode="auto">
          <a:xfrm>
            <a:off x="1187450" y="1125538"/>
            <a:ext cx="3671888" cy="336550"/>
          </a:xfrm>
          <a:prstGeom prst="rect">
            <a:avLst/>
          </a:prstGeom>
          <a:noFill/>
          <a:ln w="9525">
            <a:noFill/>
            <a:miter lim="800000"/>
            <a:headEnd/>
            <a:tailEnd/>
          </a:ln>
        </p:spPr>
        <p:txBody>
          <a:bodyPr>
            <a:spAutoFit/>
          </a:bodyPr>
          <a:lstStyle/>
          <a:p>
            <a:pPr algn="l">
              <a:spcBef>
                <a:spcPct val="50000"/>
              </a:spcBef>
            </a:pPr>
            <a:r>
              <a:rPr lang="es-EC" sz="1600"/>
              <a:t>Si  TPDA = 825 veh / día</a:t>
            </a:r>
            <a:endParaRPr lang="es-ES" sz="1600"/>
          </a:p>
        </p:txBody>
      </p:sp>
      <p:sp>
        <p:nvSpPr>
          <p:cNvPr id="151571" name="151570 Conector recto"/>
          <p:cNvSpPr>
            <a:spLocks noChangeShapeType="1"/>
          </p:cNvSpPr>
          <p:nvPr/>
        </p:nvSpPr>
        <p:spPr bwMode="auto">
          <a:xfrm>
            <a:off x="5003800" y="1341438"/>
            <a:ext cx="1223963" cy="0"/>
          </a:xfrm>
          <a:prstGeom prst="line">
            <a:avLst/>
          </a:prstGeom>
          <a:noFill/>
          <a:ln w="19050" algn="ctr">
            <a:solidFill>
              <a:srgbClr val="FF0000"/>
            </a:solidFill>
            <a:round/>
            <a:headEnd/>
            <a:tailEnd/>
          </a:ln>
        </p:spPr>
        <p:txBody>
          <a:bodyPr/>
          <a:lstStyle/>
          <a:p>
            <a:endParaRPr lang="es-ES"/>
          </a:p>
        </p:txBody>
      </p:sp>
      <p:sp>
        <p:nvSpPr>
          <p:cNvPr id="151572" name="151571 Conector recto"/>
          <p:cNvSpPr>
            <a:spLocks noChangeShapeType="1"/>
          </p:cNvSpPr>
          <p:nvPr/>
        </p:nvSpPr>
        <p:spPr bwMode="auto">
          <a:xfrm>
            <a:off x="6227763" y="1341438"/>
            <a:ext cx="0" cy="2447925"/>
          </a:xfrm>
          <a:prstGeom prst="line">
            <a:avLst/>
          </a:prstGeom>
          <a:noFill/>
          <a:ln w="19050" algn="ctr">
            <a:solidFill>
              <a:srgbClr val="FF0000"/>
            </a:solidFill>
            <a:round/>
            <a:headEnd/>
            <a:tailEnd/>
          </a:ln>
        </p:spPr>
        <p:txBody>
          <a:bodyPr/>
          <a:lstStyle/>
          <a:p>
            <a:endParaRPr lang="es-ES"/>
          </a:p>
        </p:txBody>
      </p:sp>
      <p:sp>
        <p:nvSpPr>
          <p:cNvPr id="151573" name="151572 Conector recto"/>
          <p:cNvSpPr>
            <a:spLocks noChangeShapeType="1"/>
          </p:cNvSpPr>
          <p:nvPr/>
        </p:nvSpPr>
        <p:spPr bwMode="auto">
          <a:xfrm flipH="1">
            <a:off x="5508625" y="3789363"/>
            <a:ext cx="719138" cy="0"/>
          </a:xfrm>
          <a:prstGeom prst="line">
            <a:avLst/>
          </a:prstGeom>
          <a:noFill/>
          <a:ln w="19050" algn="ctr">
            <a:solidFill>
              <a:srgbClr val="FF0000"/>
            </a:solidFill>
            <a:round/>
            <a:headEnd/>
            <a:tailEnd type="triangle" w="med" len="lg"/>
          </a:ln>
        </p:spPr>
        <p:txBody>
          <a:bodyPr/>
          <a:lstStyle/>
          <a:p>
            <a:endParaRPr lang="es-ES"/>
          </a:p>
        </p:txBody>
      </p:sp>
      <p:sp>
        <p:nvSpPr>
          <p:cNvPr id="151574" name="151573 Elipse"/>
          <p:cNvSpPr>
            <a:spLocks noChangeArrowheads="1"/>
          </p:cNvSpPr>
          <p:nvPr/>
        </p:nvSpPr>
        <p:spPr bwMode="auto">
          <a:xfrm>
            <a:off x="1979613" y="3716338"/>
            <a:ext cx="720725" cy="217487"/>
          </a:xfrm>
          <a:prstGeom prst="ellipse">
            <a:avLst/>
          </a:prstGeom>
          <a:noFill/>
          <a:ln w="9525" algn="ctr">
            <a:solidFill>
              <a:srgbClr val="FF0000"/>
            </a:solidFill>
            <a:round/>
            <a:headEnd/>
            <a:tailEnd/>
          </a:ln>
        </p:spPr>
        <p:txBody>
          <a:bodyPr wrap="none" anchor="ctr"/>
          <a:lstStyle/>
          <a:p>
            <a:pPr algn="l"/>
            <a:endParaRPr lang="es-ES" sz="1800">
              <a:solidFill>
                <a:srgbClr val="000000"/>
              </a:solidFill>
            </a:endParaRPr>
          </a:p>
        </p:txBody>
      </p:sp>
      <p:pic>
        <p:nvPicPr>
          <p:cNvPr id="54283" name="54282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
        <p:nvSpPr>
          <p:cNvPr id="151576" name="151575 Conector recto"/>
          <p:cNvSpPr>
            <a:spLocks noChangeShapeType="1"/>
          </p:cNvSpPr>
          <p:nvPr/>
        </p:nvSpPr>
        <p:spPr bwMode="auto">
          <a:xfrm>
            <a:off x="684213" y="3789363"/>
            <a:ext cx="647700" cy="0"/>
          </a:xfrm>
          <a:prstGeom prst="line">
            <a:avLst/>
          </a:prstGeom>
          <a:noFill/>
          <a:ln w="19050" algn="ctr">
            <a:solidFill>
              <a:srgbClr val="FF0000"/>
            </a:solidFill>
            <a:round/>
            <a:headEnd/>
            <a:tailEnd/>
          </a:ln>
        </p:spPr>
        <p:txBody>
          <a:bodyPr/>
          <a:lstStyle/>
          <a:p>
            <a:endParaRPr lang="es-ES"/>
          </a:p>
        </p:txBody>
      </p:sp>
      <p:sp>
        <p:nvSpPr>
          <p:cNvPr id="151577" name="151576 Conector recto"/>
          <p:cNvSpPr>
            <a:spLocks noChangeShapeType="1"/>
          </p:cNvSpPr>
          <p:nvPr/>
        </p:nvSpPr>
        <p:spPr bwMode="auto">
          <a:xfrm>
            <a:off x="684213" y="3789363"/>
            <a:ext cx="0" cy="1368425"/>
          </a:xfrm>
          <a:prstGeom prst="line">
            <a:avLst/>
          </a:prstGeom>
          <a:noFill/>
          <a:ln w="19050" algn="ctr">
            <a:solidFill>
              <a:srgbClr val="FF0000"/>
            </a:solidFill>
            <a:round/>
            <a:headEnd/>
            <a:tailEnd/>
          </a:ln>
        </p:spPr>
        <p:txBody>
          <a:bodyPr/>
          <a:lstStyle/>
          <a:p>
            <a:endParaRPr lang="es-ES"/>
          </a:p>
        </p:txBody>
      </p:sp>
      <p:sp>
        <p:nvSpPr>
          <p:cNvPr id="151578" name="151577 Conector recto"/>
          <p:cNvSpPr>
            <a:spLocks noChangeShapeType="1"/>
          </p:cNvSpPr>
          <p:nvPr/>
        </p:nvSpPr>
        <p:spPr bwMode="auto">
          <a:xfrm>
            <a:off x="684213" y="5157788"/>
            <a:ext cx="719137" cy="0"/>
          </a:xfrm>
          <a:prstGeom prst="line">
            <a:avLst/>
          </a:prstGeom>
          <a:noFill/>
          <a:ln w="19050" algn="ctr">
            <a:solidFill>
              <a:srgbClr val="FF0000"/>
            </a:solidFill>
            <a:round/>
            <a:headEnd/>
            <a:tailEnd type="triangle" w="med" len="lg"/>
          </a:ln>
        </p:spPr>
        <p:txBody>
          <a:bodyPr/>
          <a:lstStyle/>
          <a:p>
            <a:endParaRPr lang="es-ES"/>
          </a:p>
        </p:txBody>
      </p:sp>
      <p:sp>
        <p:nvSpPr>
          <p:cNvPr id="151579" name="151578 CuadroTexto"/>
          <p:cNvSpPr txBox="1">
            <a:spLocks noChangeArrowheads="1"/>
          </p:cNvSpPr>
          <p:nvPr/>
        </p:nvSpPr>
        <p:spPr bwMode="auto">
          <a:xfrm>
            <a:off x="1979613" y="4941888"/>
            <a:ext cx="1944687" cy="336550"/>
          </a:xfrm>
          <a:prstGeom prst="rect">
            <a:avLst/>
          </a:prstGeom>
          <a:noFill/>
          <a:ln w="9525">
            <a:noFill/>
            <a:miter lim="800000"/>
            <a:headEnd/>
            <a:tailEnd/>
          </a:ln>
        </p:spPr>
        <p:txBody>
          <a:bodyPr>
            <a:spAutoFit/>
          </a:bodyPr>
          <a:lstStyle/>
          <a:p>
            <a:pPr algn="l">
              <a:spcBef>
                <a:spcPct val="50000"/>
              </a:spcBef>
            </a:pPr>
            <a:r>
              <a:rPr lang="es-EC" sz="1600" b="1" i="1">
                <a:solidFill>
                  <a:srgbClr val="00FFFF"/>
                </a:solidFill>
              </a:rPr>
              <a:t>Carretera Clase III</a:t>
            </a:r>
            <a:endParaRPr lang="es-ES" sz="1600" b="1" i="1">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1571"/>
                                        </p:tgtEl>
                                        <p:attrNameLst>
                                          <p:attrName>style.visibility</p:attrName>
                                        </p:attrNameLst>
                                      </p:cBhvr>
                                      <p:to>
                                        <p:strVal val="visible"/>
                                      </p:to>
                                    </p:set>
                                    <p:animEffect transition="in" filter="dissolve">
                                      <p:cBhvr>
                                        <p:cTn id="7" dur="500"/>
                                        <p:tgtEl>
                                          <p:spTgt spid="15157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1572"/>
                                        </p:tgtEl>
                                        <p:attrNameLst>
                                          <p:attrName>style.visibility</p:attrName>
                                        </p:attrNameLst>
                                      </p:cBhvr>
                                      <p:to>
                                        <p:strVal val="visible"/>
                                      </p:to>
                                    </p:set>
                                    <p:animEffect transition="in" filter="dissolve">
                                      <p:cBhvr>
                                        <p:cTn id="11" dur="500"/>
                                        <p:tgtEl>
                                          <p:spTgt spid="15157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51573"/>
                                        </p:tgtEl>
                                        <p:attrNameLst>
                                          <p:attrName>style.visibility</p:attrName>
                                        </p:attrNameLst>
                                      </p:cBhvr>
                                      <p:to>
                                        <p:strVal val="visible"/>
                                      </p:to>
                                    </p:set>
                                    <p:animEffect transition="in" filter="dissolve">
                                      <p:cBhvr>
                                        <p:cTn id="14" dur="1000"/>
                                        <p:tgtEl>
                                          <p:spTgt spid="151573"/>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151574"/>
                                        </p:tgtEl>
                                        <p:attrNameLst>
                                          <p:attrName>style.visibility</p:attrName>
                                        </p:attrNameLst>
                                      </p:cBhvr>
                                      <p:to>
                                        <p:strVal val="visible"/>
                                      </p:to>
                                    </p:set>
                                    <p:animEffect transition="in" filter="blinds(horizontal)">
                                      <p:cBhvr>
                                        <p:cTn id="18" dur="500"/>
                                        <p:tgtEl>
                                          <p:spTgt spid="151574"/>
                                        </p:tgtEl>
                                      </p:cBhvr>
                                    </p:animEffect>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51576"/>
                                        </p:tgtEl>
                                        <p:attrNameLst>
                                          <p:attrName>style.visibility</p:attrName>
                                        </p:attrNameLst>
                                      </p:cBhvr>
                                      <p:to>
                                        <p:strVal val="visible"/>
                                      </p:to>
                                    </p:set>
                                    <p:animEffect transition="in" filter="box(in)">
                                      <p:cBhvr>
                                        <p:cTn id="22" dur="1000"/>
                                        <p:tgtEl>
                                          <p:spTgt spid="151576"/>
                                        </p:tgtEl>
                                      </p:cBhvr>
                                    </p:animEffect>
                                  </p:child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151577"/>
                                        </p:tgtEl>
                                        <p:attrNameLst>
                                          <p:attrName>style.visibility</p:attrName>
                                        </p:attrNameLst>
                                      </p:cBhvr>
                                      <p:to>
                                        <p:strVal val="visible"/>
                                      </p:to>
                                    </p:set>
                                    <p:animEffect transition="in" filter="box(in)">
                                      <p:cBhvr>
                                        <p:cTn id="26" dur="1000"/>
                                        <p:tgtEl>
                                          <p:spTgt spid="151577"/>
                                        </p:tgtEl>
                                      </p:cBhvr>
                                    </p:animEffect>
                                  </p:childTnLst>
                                </p:cTn>
                              </p:par>
                            </p:childTnLst>
                          </p:cTn>
                        </p:par>
                        <p:par>
                          <p:cTn id="27" fill="hold">
                            <p:stCondLst>
                              <p:cond delay="4000"/>
                            </p:stCondLst>
                            <p:childTnLst>
                              <p:par>
                                <p:cTn id="28" presetID="5" presetClass="entr" presetSubtype="10" fill="hold" grpId="0" nodeType="afterEffect">
                                  <p:stCondLst>
                                    <p:cond delay="0"/>
                                  </p:stCondLst>
                                  <p:childTnLst>
                                    <p:set>
                                      <p:cBhvr>
                                        <p:cTn id="29" dur="1" fill="hold">
                                          <p:stCondLst>
                                            <p:cond delay="0"/>
                                          </p:stCondLst>
                                        </p:cTn>
                                        <p:tgtEl>
                                          <p:spTgt spid="151578"/>
                                        </p:tgtEl>
                                        <p:attrNameLst>
                                          <p:attrName>style.visibility</p:attrName>
                                        </p:attrNameLst>
                                      </p:cBhvr>
                                      <p:to>
                                        <p:strVal val="visible"/>
                                      </p:to>
                                    </p:set>
                                    <p:animEffect transition="in" filter="checkerboard(across)">
                                      <p:cBhvr>
                                        <p:cTn id="30" dur="1000"/>
                                        <p:tgtEl>
                                          <p:spTgt spid="151578"/>
                                        </p:tgtEl>
                                      </p:cBhvr>
                                    </p:animEffect>
                                  </p:childTnLst>
                                </p:cTn>
                              </p:par>
                            </p:childTnLst>
                          </p:cTn>
                        </p:par>
                        <p:par>
                          <p:cTn id="31" fill="hold">
                            <p:stCondLst>
                              <p:cond delay="5000"/>
                            </p:stCondLst>
                            <p:childTnLst>
                              <p:par>
                                <p:cTn id="32" presetID="12" presetClass="entr" presetSubtype="4" fill="hold" grpId="0" nodeType="afterEffect">
                                  <p:stCondLst>
                                    <p:cond delay="0"/>
                                  </p:stCondLst>
                                  <p:childTnLst>
                                    <p:set>
                                      <p:cBhvr>
                                        <p:cTn id="33" dur="1" fill="hold">
                                          <p:stCondLst>
                                            <p:cond delay="0"/>
                                          </p:stCondLst>
                                        </p:cTn>
                                        <p:tgtEl>
                                          <p:spTgt spid="151579"/>
                                        </p:tgtEl>
                                        <p:attrNameLst>
                                          <p:attrName>style.visibility</p:attrName>
                                        </p:attrNameLst>
                                      </p:cBhvr>
                                      <p:to>
                                        <p:strVal val="visible"/>
                                      </p:to>
                                    </p:set>
                                    <p:animEffect transition="in" filter="slide(fromBottom)">
                                      <p:cBhvr>
                                        <p:cTn id="34" dur="1000"/>
                                        <p:tgtEl>
                                          <p:spTgt spid="151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1" grpId="0" animBg="1"/>
      <p:bldP spid="151572" grpId="0" animBg="1"/>
      <p:bldP spid="151573" grpId="0" animBg="1"/>
      <p:bldP spid="151574" grpId="0" animBg="1"/>
      <p:bldP spid="151576" grpId="0" animBg="1"/>
      <p:bldP spid="151577" grpId="0" animBg="1"/>
      <p:bldP spid="151578" grpId="0" animBg="1"/>
      <p:bldP spid="1515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55296 CuadroTexto"/>
          <p:cNvSpPr txBox="1">
            <a:spLocks noChangeArrowheads="1"/>
          </p:cNvSpPr>
          <p:nvPr/>
        </p:nvSpPr>
        <p:spPr bwMode="auto">
          <a:xfrm>
            <a:off x="4500563" y="333375"/>
            <a:ext cx="42481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2.1.6  Velocidad de Diseño y Circulación</a:t>
            </a:r>
          </a:p>
        </p:txBody>
      </p:sp>
      <p:grpSp>
        <p:nvGrpSpPr>
          <p:cNvPr id="55298" name="Group 3"/>
          <p:cNvGrpSpPr>
            <a:grpSpLocks/>
          </p:cNvGrpSpPr>
          <p:nvPr/>
        </p:nvGrpSpPr>
        <p:grpSpPr bwMode="auto">
          <a:xfrm>
            <a:off x="2484438" y="5516563"/>
            <a:ext cx="4537075" cy="1008062"/>
            <a:chOff x="1474" y="2840"/>
            <a:chExt cx="2858" cy="663"/>
          </a:xfrm>
        </p:grpSpPr>
        <p:pic>
          <p:nvPicPr>
            <p:cNvPr id="55307" name="5530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5308" name="5530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5309" name="5530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5299" name="5529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5300" name="55299 Conector recto"/>
          <p:cNvSpPr>
            <a:spLocks noChangeShapeType="1"/>
          </p:cNvSpPr>
          <p:nvPr/>
        </p:nvSpPr>
        <p:spPr bwMode="auto">
          <a:xfrm flipH="1">
            <a:off x="3305175" y="5419725"/>
            <a:ext cx="4829175" cy="0"/>
          </a:xfrm>
          <a:prstGeom prst="line">
            <a:avLst/>
          </a:prstGeom>
          <a:noFill/>
          <a:ln w="9525" cap="rnd" algn="ctr">
            <a:solidFill>
              <a:srgbClr val="000000"/>
            </a:solidFill>
            <a:prstDash val="sysDot"/>
            <a:round/>
            <a:headEnd/>
            <a:tailEnd type="triangle" w="med" len="med"/>
          </a:ln>
        </p:spPr>
        <p:txBody>
          <a:bodyPr/>
          <a:lstStyle/>
          <a:p>
            <a:endParaRPr lang="es-ES"/>
          </a:p>
        </p:txBody>
      </p:sp>
      <p:sp>
        <p:nvSpPr>
          <p:cNvPr id="55301" name="55300 CuadroTexto"/>
          <p:cNvSpPr txBox="1">
            <a:spLocks noChangeArrowheads="1"/>
          </p:cNvSpPr>
          <p:nvPr/>
        </p:nvSpPr>
        <p:spPr bwMode="auto">
          <a:xfrm>
            <a:off x="1187450" y="1052513"/>
            <a:ext cx="3671888" cy="623887"/>
          </a:xfrm>
          <a:prstGeom prst="rect">
            <a:avLst/>
          </a:prstGeom>
          <a:noFill/>
          <a:ln w="9525">
            <a:noFill/>
            <a:miter lim="800000"/>
            <a:headEnd/>
            <a:tailEnd/>
          </a:ln>
        </p:spPr>
        <p:txBody>
          <a:bodyPr>
            <a:spAutoFit/>
          </a:bodyPr>
          <a:lstStyle/>
          <a:p>
            <a:pPr algn="l">
              <a:spcBef>
                <a:spcPct val="50000"/>
              </a:spcBef>
            </a:pPr>
            <a:r>
              <a:rPr lang="es-EC" sz="1400"/>
              <a:t>Si  la Clase de Carretera es III y se asienta</a:t>
            </a:r>
          </a:p>
          <a:p>
            <a:pPr algn="l">
              <a:spcBef>
                <a:spcPct val="50000"/>
              </a:spcBef>
            </a:pPr>
            <a:r>
              <a:rPr lang="es-EC" sz="1400"/>
              <a:t>sobre región topográfica montañosa,</a:t>
            </a:r>
            <a:endParaRPr lang="es-ES" sz="1400"/>
          </a:p>
        </p:txBody>
      </p:sp>
      <p:sp>
        <p:nvSpPr>
          <p:cNvPr id="152595" name="152594 CuadroTexto"/>
          <p:cNvSpPr txBox="1">
            <a:spLocks noChangeArrowheads="1"/>
          </p:cNvSpPr>
          <p:nvPr/>
        </p:nvSpPr>
        <p:spPr bwMode="auto">
          <a:xfrm>
            <a:off x="4356100" y="4797425"/>
            <a:ext cx="3600450" cy="336550"/>
          </a:xfrm>
          <a:prstGeom prst="rect">
            <a:avLst/>
          </a:prstGeom>
          <a:noFill/>
          <a:ln w="9525">
            <a:noFill/>
            <a:miter lim="800000"/>
            <a:headEnd/>
            <a:tailEnd/>
          </a:ln>
        </p:spPr>
        <p:txBody>
          <a:bodyPr>
            <a:spAutoFit/>
          </a:bodyPr>
          <a:lstStyle/>
          <a:p>
            <a:pPr algn="l">
              <a:spcBef>
                <a:spcPct val="50000"/>
              </a:spcBef>
            </a:pPr>
            <a:r>
              <a:rPr lang="es-EC" sz="1600" b="1" i="1">
                <a:solidFill>
                  <a:srgbClr val="00FFFF"/>
                </a:solidFill>
              </a:rPr>
              <a:t>Velocidad de Diseño = 60 Km./h</a:t>
            </a:r>
            <a:endParaRPr lang="es-ES" sz="1600" b="1" i="1">
              <a:solidFill>
                <a:srgbClr val="00FFFF"/>
              </a:solidFill>
            </a:endParaRPr>
          </a:p>
        </p:txBody>
      </p:sp>
      <p:pic>
        <p:nvPicPr>
          <p:cNvPr id="55303" name="55302 Rectángulo"/>
          <p:cNvPicPr>
            <a:picLocks noChangeAspect="1" noChangeArrowheads="1"/>
          </p:cNvPicPr>
          <p:nvPr/>
        </p:nvPicPr>
        <p:blipFill>
          <a:blip r:embed="rId6"/>
          <a:srcRect/>
          <a:stretch>
            <a:fillRect/>
          </a:stretch>
        </p:blipFill>
        <p:spPr bwMode="auto">
          <a:xfrm>
            <a:off x="1187450" y="2133600"/>
            <a:ext cx="4321175" cy="2232025"/>
          </a:xfrm>
          <a:prstGeom prst="rect">
            <a:avLst/>
          </a:prstGeom>
          <a:noFill/>
          <a:ln w="9525">
            <a:noFill/>
            <a:miter lim="800000"/>
            <a:headEnd/>
            <a:tailEnd/>
          </a:ln>
        </p:spPr>
      </p:pic>
      <p:sp>
        <p:nvSpPr>
          <p:cNvPr id="152598" name="152597 Conector recto"/>
          <p:cNvSpPr>
            <a:spLocks noChangeShapeType="1"/>
          </p:cNvSpPr>
          <p:nvPr/>
        </p:nvSpPr>
        <p:spPr bwMode="auto">
          <a:xfrm>
            <a:off x="1331913" y="3716338"/>
            <a:ext cx="360362" cy="0"/>
          </a:xfrm>
          <a:prstGeom prst="line">
            <a:avLst/>
          </a:prstGeom>
          <a:noFill/>
          <a:ln w="19050" algn="ctr">
            <a:solidFill>
              <a:srgbClr val="FF0000"/>
            </a:solidFill>
            <a:round/>
            <a:headEnd/>
            <a:tailEnd type="triangle" w="med" len="lg"/>
          </a:ln>
        </p:spPr>
        <p:txBody>
          <a:bodyPr/>
          <a:lstStyle/>
          <a:p>
            <a:endParaRPr lang="es-ES"/>
          </a:p>
        </p:txBody>
      </p:sp>
      <p:sp>
        <p:nvSpPr>
          <p:cNvPr id="152600" name="152599 Elipse"/>
          <p:cNvSpPr>
            <a:spLocks noChangeArrowheads="1"/>
          </p:cNvSpPr>
          <p:nvPr/>
        </p:nvSpPr>
        <p:spPr bwMode="auto">
          <a:xfrm>
            <a:off x="4643438" y="3573463"/>
            <a:ext cx="576262" cy="287337"/>
          </a:xfrm>
          <a:prstGeom prst="ellipse">
            <a:avLst/>
          </a:prstGeom>
          <a:noFill/>
          <a:ln w="25400" algn="ctr">
            <a:solidFill>
              <a:srgbClr val="FF0000"/>
            </a:solidFill>
            <a:round/>
            <a:headEnd/>
            <a:tailEnd/>
          </a:ln>
        </p:spPr>
        <p:txBody>
          <a:bodyPr/>
          <a:lstStyle/>
          <a:p>
            <a:pPr algn="l"/>
            <a:endParaRPr lang="es-ES" sz="1800">
              <a:solidFill>
                <a:srgbClr val="000000"/>
              </a:solidFill>
            </a:endParaRPr>
          </a:p>
        </p:txBody>
      </p:sp>
      <p:sp>
        <p:nvSpPr>
          <p:cNvPr id="55306" name="55305 Botón de acción: Hacia delante o Siguiente">
            <a:hlinkClick r:id="rId7"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07482 1.85185E-6 L 0.32482 1.85185E-6 " pathEditMode="relative" rAng="0" ptsTypes="AA">
                                      <p:cBhvr>
                                        <p:cTn id="6" dur="5000" fill="hold"/>
                                        <p:tgtEl>
                                          <p:spTgt spid="152598"/>
                                        </p:tgtEl>
                                        <p:attrNameLst>
                                          <p:attrName>ppt_x</p:attrName>
                                          <p:attrName>ppt_y</p:attrName>
                                        </p:attrNameLst>
                                      </p:cBhvr>
                                      <p:rCtr x="125" y="0"/>
                                    </p:animMotion>
                                  </p:childTnLst>
                                </p:cTn>
                              </p:par>
                            </p:childTnLst>
                          </p:cTn>
                        </p:par>
                        <p:par>
                          <p:cTn id="7" fill="hold">
                            <p:stCondLst>
                              <p:cond delay="5000"/>
                            </p:stCondLst>
                            <p:childTnLst>
                              <p:par>
                                <p:cTn id="8" presetID="25" presetClass="entr" presetSubtype="0" fill="hold" grpId="0" nodeType="afterEffect">
                                  <p:stCondLst>
                                    <p:cond delay="0"/>
                                  </p:stCondLst>
                                  <p:childTnLst>
                                    <p:set>
                                      <p:cBhvr>
                                        <p:cTn id="9" dur="1" fill="hold">
                                          <p:stCondLst>
                                            <p:cond delay="0"/>
                                          </p:stCondLst>
                                        </p:cTn>
                                        <p:tgtEl>
                                          <p:spTgt spid="152600"/>
                                        </p:tgtEl>
                                        <p:attrNameLst>
                                          <p:attrName>style.visibility</p:attrName>
                                        </p:attrNameLst>
                                      </p:cBhvr>
                                      <p:to>
                                        <p:strVal val="visible"/>
                                      </p:to>
                                    </p:set>
                                    <p:anim calcmode="lin" valueType="num">
                                      <p:cBhvr>
                                        <p:cTn id="10" dur="500" decel="50000" fill="hold">
                                          <p:stCondLst>
                                            <p:cond delay="0"/>
                                          </p:stCondLst>
                                        </p:cTn>
                                        <p:tgtEl>
                                          <p:spTgt spid="152600"/>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52600"/>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52600"/>
                                        </p:tgtEl>
                                        <p:attrNameLst>
                                          <p:attrName>ppt_w</p:attrName>
                                        </p:attrNameLst>
                                      </p:cBhvr>
                                      <p:tavLst>
                                        <p:tav tm="0">
                                          <p:val>
                                            <p:strVal val="#ppt_w*.05"/>
                                          </p:val>
                                        </p:tav>
                                        <p:tav tm="100000">
                                          <p:val>
                                            <p:strVal val="#ppt_w"/>
                                          </p:val>
                                        </p:tav>
                                      </p:tavLst>
                                    </p:anim>
                                    <p:anim calcmode="lin" valueType="num">
                                      <p:cBhvr>
                                        <p:cTn id="13" dur="1000" fill="hold"/>
                                        <p:tgtEl>
                                          <p:spTgt spid="152600"/>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52600"/>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52600"/>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52600"/>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52600"/>
                                        </p:tgtEl>
                                      </p:cBhvr>
                                    </p:animEffect>
                                  </p:childTnLst>
                                </p:cTn>
                              </p:par>
                              <p:par>
                                <p:cTn id="18" presetID="6" presetClass="emph" presetSubtype="0" fill="hold" grpId="0" nodeType="withEffect">
                                  <p:stCondLst>
                                    <p:cond delay="0"/>
                                  </p:stCondLst>
                                  <p:childTnLst>
                                    <p:animScale>
                                      <p:cBhvr>
                                        <p:cTn id="19" dur="2000" fill="hold"/>
                                        <p:tgtEl>
                                          <p:spTgt spid="1525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5" grpId="0"/>
      <p:bldP spid="152598" grpId="0" animBg="1"/>
      <p:bldP spid="1526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56320 CuadroTexto"/>
          <p:cNvSpPr txBox="1">
            <a:spLocks noChangeArrowheads="1"/>
          </p:cNvSpPr>
          <p:nvPr/>
        </p:nvSpPr>
        <p:spPr bwMode="auto">
          <a:xfrm>
            <a:off x="4500563" y="333375"/>
            <a:ext cx="42481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2.1.6  Velocidad de Diseño y Circulación</a:t>
            </a:r>
          </a:p>
        </p:txBody>
      </p:sp>
      <p:grpSp>
        <p:nvGrpSpPr>
          <p:cNvPr id="56322" name="Group 3"/>
          <p:cNvGrpSpPr>
            <a:grpSpLocks/>
          </p:cNvGrpSpPr>
          <p:nvPr/>
        </p:nvGrpSpPr>
        <p:grpSpPr bwMode="auto">
          <a:xfrm>
            <a:off x="2484438" y="5516563"/>
            <a:ext cx="4537075" cy="1008062"/>
            <a:chOff x="1474" y="2840"/>
            <a:chExt cx="2858" cy="663"/>
          </a:xfrm>
        </p:grpSpPr>
        <p:pic>
          <p:nvPicPr>
            <p:cNvPr id="56332" name="5633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56333" name="5633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56334" name="5633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56323" name="5632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56324" name="56323 Conector recto"/>
          <p:cNvSpPr>
            <a:spLocks noChangeShapeType="1"/>
          </p:cNvSpPr>
          <p:nvPr/>
        </p:nvSpPr>
        <p:spPr bwMode="auto">
          <a:xfrm flipH="1">
            <a:off x="3305175" y="5419725"/>
            <a:ext cx="4829175" cy="0"/>
          </a:xfrm>
          <a:prstGeom prst="line">
            <a:avLst/>
          </a:prstGeom>
          <a:noFill/>
          <a:ln w="9525" cap="rnd" algn="ctr">
            <a:solidFill>
              <a:srgbClr val="000000"/>
            </a:solidFill>
            <a:prstDash val="sysDot"/>
            <a:round/>
            <a:headEnd/>
            <a:tailEnd type="triangle" w="med" len="med"/>
          </a:ln>
        </p:spPr>
        <p:txBody>
          <a:bodyPr/>
          <a:lstStyle/>
          <a:p>
            <a:endParaRPr lang="es-ES"/>
          </a:p>
        </p:txBody>
      </p:sp>
      <p:sp>
        <p:nvSpPr>
          <p:cNvPr id="56325" name="56324 CuadroTexto"/>
          <p:cNvSpPr txBox="1">
            <a:spLocks noChangeArrowheads="1"/>
          </p:cNvSpPr>
          <p:nvPr/>
        </p:nvSpPr>
        <p:spPr bwMode="auto">
          <a:xfrm>
            <a:off x="1116013" y="1125538"/>
            <a:ext cx="3816350" cy="623887"/>
          </a:xfrm>
          <a:prstGeom prst="rect">
            <a:avLst/>
          </a:prstGeom>
          <a:noFill/>
          <a:ln w="9525">
            <a:noFill/>
            <a:miter lim="800000"/>
            <a:headEnd/>
            <a:tailEnd/>
          </a:ln>
        </p:spPr>
        <p:txBody>
          <a:bodyPr>
            <a:spAutoFit/>
          </a:bodyPr>
          <a:lstStyle/>
          <a:p>
            <a:pPr algn="l">
              <a:spcBef>
                <a:spcPct val="50000"/>
              </a:spcBef>
            </a:pPr>
            <a:r>
              <a:rPr lang="es-EC" sz="1400"/>
              <a:t>Si  Velocidad de Diseño = 60 Km./h y </a:t>
            </a:r>
          </a:p>
          <a:p>
            <a:pPr algn="l">
              <a:spcBef>
                <a:spcPct val="50000"/>
              </a:spcBef>
            </a:pPr>
            <a:r>
              <a:rPr lang="es-EC" sz="1400"/>
              <a:t>El Volumen de Tráfico es Bajo,</a:t>
            </a:r>
            <a:endParaRPr lang="es-ES" sz="1400"/>
          </a:p>
        </p:txBody>
      </p:sp>
      <p:sp>
        <p:nvSpPr>
          <p:cNvPr id="153610" name="153609 CuadroTexto"/>
          <p:cNvSpPr txBox="1">
            <a:spLocks noChangeArrowheads="1"/>
          </p:cNvSpPr>
          <p:nvPr/>
        </p:nvSpPr>
        <p:spPr bwMode="auto">
          <a:xfrm>
            <a:off x="4284663" y="4797425"/>
            <a:ext cx="4249737" cy="336550"/>
          </a:xfrm>
          <a:prstGeom prst="rect">
            <a:avLst/>
          </a:prstGeom>
          <a:noFill/>
          <a:ln w="9525">
            <a:noFill/>
            <a:miter lim="800000"/>
            <a:headEnd/>
            <a:tailEnd/>
          </a:ln>
        </p:spPr>
        <p:txBody>
          <a:bodyPr>
            <a:spAutoFit/>
          </a:bodyPr>
          <a:lstStyle/>
          <a:p>
            <a:pPr algn="l">
              <a:spcBef>
                <a:spcPct val="50000"/>
              </a:spcBef>
            </a:pPr>
            <a:r>
              <a:rPr lang="es-EC" sz="1600" b="1" i="1">
                <a:solidFill>
                  <a:srgbClr val="00FFFF"/>
                </a:solidFill>
              </a:rPr>
              <a:t>Velocidad de Circulación = 55 Km./h</a:t>
            </a:r>
            <a:endParaRPr lang="es-ES" sz="1600" b="1" i="1">
              <a:solidFill>
                <a:srgbClr val="00FFFF"/>
              </a:solidFill>
            </a:endParaRPr>
          </a:p>
        </p:txBody>
      </p:sp>
      <p:sp>
        <p:nvSpPr>
          <p:cNvPr id="56327" name="56326 Elipse"/>
          <p:cNvSpPr>
            <a:spLocks noChangeArrowheads="1"/>
          </p:cNvSpPr>
          <p:nvPr/>
        </p:nvSpPr>
        <p:spPr bwMode="auto">
          <a:xfrm>
            <a:off x="4211638" y="3644900"/>
            <a:ext cx="576262" cy="287338"/>
          </a:xfrm>
          <a:prstGeom prst="ellipse">
            <a:avLst/>
          </a:prstGeom>
          <a:noFill/>
          <a:ln w="19050" algn="ctr">
            <a:solidFill>
              <a:srgbClr val="FF0000"/>
            </a:solidFill>
            <a:round/>
            <a:headEnd/>
            <a:tailEnd/>
          </a:ln>
        </p:spPr>
        <p:txBody>
          <a:bodyPr/>
          <a:lstStyle/>
          <a:p>
            <a:pPr algn="l"/>
            <a:endParaRPr lang="es-ES" sz="1800">
              <a:solidFill>
                <a:srgbClr val="000000"/>
              </a:solidFill>
            </a:endParaRPr>
          </a:p>
        </p:txBody>
      </p:sp>
      <p:pic>
        <p:nvPicPr>
          <p:cNvPr id="56328" name="56327 Rectángulo">
            <a:hlinkClick r:id="rId6" action="ppaction://hlinksldjump"/>
          </p:cNvPr>
          <p:cNvPicPr>
            <a:picLocks noChangeAspect="1" noChangeArrowheads="1"/>
          </p:cNvPicPr>
          <p:nvPr/>
        </p:nvPicPr>
        <p:blipFill>
          <a:blip r:embed="rId7"/>
          <a:srcRect/>
          <a:stretch>
            <a:fillRect/>
          </a:stretch>
        </p:blipFill>
        <p:spPr bwMode="auto">
          <a:xfrm>
            <a:off x="1187450" y="2060575"/>
            <a:ext cx="4257675" cy="2447925"/>
          </a:xfrm>
          <a:prstGeom prst="rect">
            <a:avLst/>
          </a:prstGeom>
          <a:noFill/>
          <a:ln w="9525">
            <a:noFill/>
            <a:miter lim="800000"/>
            <a:headEnd/>
            <a:tailEnd/>
          </a:ln>
        </p:spPr>
      </p:pic>
      <p:sp>
        <p:nvSpPr>
          <p:cNvPr id="153615" name="153614 Conector recto"/>
          <p:cNvSpPr>
            <a:spLocks noChangeShapeType="1"/>
          </p:cNvSpPr>
          <p:nvPr/>
        </p:nvSpPr>
        <p:spPr bwMode="auto">
          <a:xfrm>
            <a:off x="1187450" y="3213100"/>
            <a:ext cx="360363" cy="0"/>
          </a:xfrm>
          <a:prstGeom prst="line">
            <a:avLst/>
          </a:prstGeom>
          <a:noFill/>
          <a:ln w="19050" algn="ctr">
            <a:solidFill>
              <a:srgbClr val="FF0000"/>
            </a:solidFill>
            <a:round/>
            <a:headEnd/>
            <a:tailEnd type="triangle" w="med" len="lg"/>
          </a:ln>
        </p:spPr>
        <p:txBody>
          <a:bodyPr/>
          <a:lstStyle/>
          <a:p>
            <a:endParaRPr lang="es-ES"/>
          </a:p>
        </p:txBody>
      </p:sp>
      <p:sp>
        <p:nvSpPr>
          <p:cNvPr id="153616" name="153615 Elipse"/>
          <p:cNvSpPr>
            <a:spLocks noChangeArrowheads="1"/>
          </p:cNvSpPr>
          <p:nvPr/>
        </p:nvSpPr>
        <p:spPr bwMode="auto">
          <a:xfrm>
            <a:off x="2627313" y="3068638"/>
            <a:ext cx="576262" cy="287337"/>
          </a:xfrm>
          <a:prstGeom prst="ellipse">
            <a:avLst/>
          </a:prstGeom>
          <a:noFill/>
          <a:ln w="25400" algn="ctr">
            <a:solidFill>
              <a:srgbClr val="FF0000"/>
            </a:solidFill>
            <a:round/>
            <a:headEnd/>
            <a:tailEnd/>
          </a:ln>
        </p:spPr>
        <p:txBody>
          <a:bodyPr/>
          <a:lstStyle/>
          <a:p>
            <a:pPr algn="l"/>
            <a:endParaRPr lang="es-ES" sz="1800">
              <a:solidFill>
                <a:srgbClr val="000000"/>
              </a:solidFill>
            </a:endParaRPr>
          </a:p>
        </p:txBody>
      </p:sp>
      <p:pic>
        <p:nvPicPr>
          <p:cNvPr id="56331" name="56330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8.33333E-7 1.48148E-6 L 0.11424 1.48148E-6 " pathEditMode="relative" rAng="0" ptsTypes="AA">
                                      <p:cBhvr>
                                        <p:cTn id="6" dur="3000" fill="hold"/>
                                        <p:tgtEl>
                                          <p:spTgt spid="153615"/>
                                        </p:tgtEl>
                                        <p:attrNameLst>
                                          <p:attrName>ppt_x</p:attrName>
                                          <p:attrName>ppt_y</p:attrName>
                                        </p:attrNameLst>
                                      </p:cBhvr>
                                      <p:rCtr x="57" y="0"/>
                                    </p:animMotion>
                                  </p:childTnLst>
                                </p:cTn>
                              </p:par>
                            </p:childTnLst>
                          </p:cTn>
                        </p:par>
                        <p:par>
                          <p:cTn id="7" fill="hold">
                            <p:stCondLst>
                              <p:cond delay="3000"/>
                            </p:stCondLst>
                            <p:childTnLst>
                              <p:par>
                                <p:cTn id="8" presetID="52" presetClass="entr" presetSubtype="0" fill="hold" grpId="0" nodeType="afterEffect">
                                  <p:stCondLst>
                                    <p:cond delay="0"/>
                                  </p:stCondLst>
                                  <p:childTnLst>
                                    <p:set>
                                      <p:cBhvr>
                                        <p:cTn id="9" dur="1" fill="hold">
                                          <p:stCondLst>
                                            <p:cond delay="0"/>
                                          </p:stCondLst>
                                        </p:cTn>
                                        <p:tgtEl>
                                          <p:spTgt spid="153616"/>
                                        </p:tgtEl>
                                        <p:attrNameLst>
                                          <p:attrName>style.visibility</p:attrName>
                                        </p:attrNameLst>
                                      </p:cBhvr>
                                      <p:to>
                                        <p:strVal val="visible"/>
                                      </p:to>
                                    </p:set>
                                    <p:animScale>
                                      <p:cBhvr>
                                        <p:cTn id="10" dur="1000" decel="50000" fill="hold">
                                          <p:stCondLst>
                                            <p:cond delay="0"/>
                                          </p:stCondLst>
                                        </p:cTn>
                                        <p:tgtEl>
                                          <p:spTgt spid="1536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53616"/>
                                        </p:tgtEl>
                                        <p:attrNameLst>
                                          <p:attrName>ppt_x</p:attrName>
                                          <p:attrName>ppt_y</p:attrName>
                                        </p:attrNameLst>
                                      </p:cBhvr>
                                    </p:animMotion>
                                    <p:animEffect transition="in" filter="fade">
                                      <p:cBhvr>
                                        <p:cTn id="12" dur="1000"/>
                                        <p:tgtEl>
                                          <p:spTgt spid="153616"/>
                                        </p:tgtEl>
                                      </p:cBhvr>
                                    </p:animEffect>
                                  </p:childTnLst>
                                </p:cTn>
                              </p:par>
                              <p:par>
                                <p:cTn id="13" presetID="34" presetClass="emph" presetSubtype="0" fill="hold" grpId="0" nodeType="withEffect">
                                  <p:stCondLst>
                                    <p:cond delay="0"/>
                                  </p:stCondLst>
                                  <p:iterate type="lt">
                                    <p:tmPct val="10000"/>
                                  </p:iterate>
                                  <p:childTnLst>
                                    <p:animMotion origin="layout" path="M 0.0 0.0 L 0.0 -0.07213" pathEditMode="relative" ptsTypes="">
                                      <p:cBhvr>
                                        <p:cTn id="14" dur="500" accel="50000" decel="50000" autoRev="1" fill="hold">
                                          <p:stCondLst>
                                            <p:cond delay="0"/>
                                          </p:stCondLst>
                                        </p:cTn>
                                        <p:tgtEl>
                                          <p:spTgt spid="153610"/>
                                        </p:tgtEl>
                                        <p:attrNameLst>
                                          <p:attrName>ppt_x</p:attrName>
                                          <p:attrName>ppt_y</p:attrName>
                                        </p:attrNameLst>
                                      </p:cBhvr>
                                    </p:animMotion>
                                    <p:animRot by="1500000">
                                      <p:cBhvr>
                                        <p:cTn id="15" dur="250" fill="hold">
                                          <p:stCondLst>
                                            <p:cond delay="0"/>
                                          </p:stCondLst>
                                        </p:cTn>
                                        <p:tgtEl>
                                          <p:spTgt spid="153610"/>
                                        </p:tgtEl>
                                        <p:attrNameLst>
                                          <p:attrName>r</p:attrName>
                                        </p:attrNameLst>
                                      </p:cBhvr>
                                    </p:animRot>
                                    <p:animRot by="-1500000">
                                      <p:cBhvr>
                                        <p:cTn id="16" dur="250" fill="hold">
                                          <p:stCondLst>
                                            <p:cond delay="250"/>
                                          </p:stCondLst>
                                        </p:cTn>
                                        <p:tgtEl>
                                          <p:spTgt spid="153610"/>
                                        </p:tgtEl>
                                        <p:attrNameLst>
                                          <p:attrName>r</p:attrName>
                                        </p:attrNameLst>
                                      </p:cBhvr>
                                    </p:animRot>
                                    <p:animRot by="-1500000">
                                      <p:cBhvr>
                                        <p:cTn id="17" dur="250" fill="hold">
                                          <p:stCondLst>
                                            <p:cond delay="500"/>
                                          </p:stCondLst>
                                        </p:cTn>
                                        <p:tgtEl>
                                          <p:spTgt spid="153610"/>
                                        </p:tgtEl>
                                        <p:attrNameLst>
                                          <p:attrName>r</p:attrName>
                                        </p:attrNameLst>
                                      </p:cBhvr>
                                    </p:animRot>
                                    <p:animRot by="1500000">
                                      <p:cBhvr>
                                        <p:cTn id="18" dur="250" fill="hold">
                                          <p:stCondLst>
                                            <p:cond delay="750"/>
                                          </p:stCondLst>
                                        </p:cTn>
                                        <p:tgtEl>
                                          <p:spTgt spid="1536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0" grpId="0"/>
      <p:bldP spid="153615" grpId="0" animBg="1"/>
      <p:bldP spid="1536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57344 CuadroTexto"/>
          <p:cNvSpPr txBox="1">
            <a:spLocks noChangeArrowheads="1"/>
          </p:cNvSpPr>
          <p:nvPr/>
        </p:nvSpPr>
        <p:spPr bwMode="auto">
          <a:xfrm>
            <a:off x="5795963" y="333375"/>
            <a:ext cx="29527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2.2  Estudios Topográficos</a:t>
            </a:r>
          </a:p>
        </p:txBody>
      </p:sp>
      <p:pic>
        <p:nvPicPr>
          <p:cNvPr id="57346" name="57345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408580" name="408579 CuadroTexto"/>
          <p:cNvSpPr txBox="1">
            <a:spLocks noChangeArrowheads="1"/>
          </p:cNvSpPr>
          <p:nvPr/>
        </p:nvSpPr>
        <p:spPr bwMode="auto">
          <a:xfrm>
            <a:off x="1116013" y="1844675"/>
            <a:ext cx="3527425" cy="9477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2.2.1  </a:t>
            </a:r>
            <a:r>
              <a:rPr lang="es-EC" sz="1600" b="1">
                <a:hlinkClick r:id="rId4" action="ppaction://hlinksldjump"/>
              </a:rPr>
              <a:t>Levantamiento Topográfico</a:t>
            </a:r>
            <a:endParaRPr lang="es-EC" sz="1600" b="1"/>
          </a:p>
          <a:p>
            <a:pPr algn="l">
              <a:lnSpc>
                <a:spcPct val="150000"/>
              </a:lnSpc>
              <a:spcBef>
                <a:spcPct val="50000"/>
              </a:spcBef>
              <a:buFont typeface="Wingdings" pitchFamily="2" charset="2"/>
              <a:buNone/>
            </a:pPr>
            <a:r>
              <a:rPr lang="es-EC" sz="1600" b="1"/>
              <a:t>2.2.2  </a:t>
            </a:r>
            <a:r>
              <a:rPr lang="es-EC" sz="1600" b="1">
                <a:hlinkClick r:id="rId5" action="ppaction://hlinksldjump"/>
              </a:rPr>
              <a:t>Planta y Perfil Longitudinal</a:t>
            </a:r>
            <a:endParaRPr lang="es-E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wipe(down)">
                                      <p:cBhvr>
                                        <p:cTn id="7" dur="580">
                                          <p:stCondLst>
                                            <p:cond delay="0"/>
                                          </p:stCondLst>
                                        </p:cTn>
                                        <p:tgtEl>
                                          <p:spTgt spid="408580"/>
                                        </p:tgtEl>
                                      </p:cBhvr>
                                    </p:animEffect>
                                    <p:anim calcmode="lin" valueType="num">
                                      <p:cBhvr>
                                        <p:cTn id="8" dur="1822" tmFilter="0,0; 0.14,0.36; 0.43,0.73; 0.71,0.91; 1.0,1.0">
                                          <p:stCondLst>
                                            <p:cond delay="0"/>
                                          </p:stCondLst>
                                        </p:cTn>
                                        <p:tgtEl>
                                          <p:spTgt spid="4085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85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85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85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858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8580"/>
                                        </p:tgtEl>
                                      </p:cBhvr>
                                      <p:to x="100000" y="60000"/>
                                    </p:animScale>
                                    <p:animScale>
                                      <p:cBhvr>
                                        <p:cTn id="14" dur="166" decel="50000">
                                          <p:stCondLst>
                                            <p:cond delay="676"/>
                                          </p:stCondLst>
                                        </p:cTn>
                                        <p:tgtEl>
                                          <p:spTgt spid="408580"/>
                                        </p:tgtEl>
                                      </p:cBhvr>
                                      <p:to x="100000" y="100000"/>
                                    </p:animScale>
                                    <p:animScale>
                                      <p:cBhvr>
                                        <p:cTn id="15" dur="26">
                                          <p:stCondLst>
                                            <p:cond delay="1312"/>
                                          </p:stCondLst>
                                        </p:cTn>
                                        <p:tgtEl>
                                          <p:spTgt spid="408580"/>
                                        </p:tgtEl>
                                      </p:cBhvr>
                                      <p:to x="100000" y="80000"/>
                                    </p:animScale>
                                    <p:animScale>
                                      <p:cBhvr>
                                        <p:cTn id="16" dur="166" decel="50000">
                                          <p:stCondLst>
                                            <p:cond delay="1338"/>
                                          </p:stCondLst>
                                        </p:cTn>
                                        <p:tgtEl>
                                          <p:spTgt spid="408580"/>
                                        </p:tgtEl>
                                      </p:cBhvr>
                                      <p:to x="100000" y="100000"/>
                                    </p:animScale>
                                    <p:animScale>
                                      <p:cBhvr>
                                        <p:cTn id="17" dur="26">
                                          <p:stCondLst>
                                            <p:cond delay="1642"/>
                                          </p:stCondLst>
                                        </p:cTn>
                                        <p:tgtEl>
                                          <p:spTgt spid="408580"/>
                                        </p:tgtEl>
                                      </p:cBhvr>
                                      <p:to x="100000" y="90000"/>
                                    </p:animScale>
                                    <p:animScale>
                                      <p:cBhvr>
                                        <p:cTn id="18" dur="166" decel="50000">
                                          <p:stCondLst>
                                            <p:cond delay="1668"/>
                                          </p:stCondLst>
                                        </p:cTn>
                                        <p:tgtEl>
                                          <p:spTgt spid="408580"/>
                                        </p:tgtEl>
                                      </p:cBhvr>
                                      <p:to x="100000" y="100000"/>
                                    </p:animScale>
                                    <p:animScale>
                                      <p:cBhvr>
                                        <p:cTn id="19" dur="26">
                                          <p:stCondLst>
                                            <p:cond delay="1808"/>
                                          </p:stCondLst>
                                        </p:cTn>
                                        <p:tgtEl>
                                          <p:spTgt spid="408580"/>
                                        </p:tgtEl>
                                      </p:cBhvr>
                                      <p:to x="100000" y="95000"/>
                                    </p:animScale>
                                    <p:animScale>
                                      <p:cBhvr>
                                        <p:cTn id="20" dur="166" decel="50000">
                                          <p:stCondLst>
                                            <p:cond delay="1834"/>
                                          </p:stCondLst>
                                        </p:cTn>
                                        <p:tgtEl>
                                          <p:spTgt spid="4085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58368 Rectángulo"/>
          <p:cNvPicPr>
            <a:picLocks noChangeArrowheads="1"/>
          </p:cNvPicPr>
          <p:nvPr/>
        </p:nvPicPr>
        <p:blipFill>
          <a:blip r:embed="rId2"/>
          <a:srcRect/>
          <a:stretch>
            <a:fillRect/>
          </a:stretch>
        </p:blipFill>
        <p:spPr bwMode="auto">
          <a:xfrm>
            <a:off x="1116013" y="2852738"/>
            <a:ext cx="3419475" cy="2698750"/>
          </a:xfrm>
          <a:prstGeom prst="rect">
            <a:avLst/>
          </a:prstGeom>
          <a:noFill/>
          <a:ln w="9525">
            <a:noFill/>
            <a:miter lim="800000"/>
            <a:headEnd/>
            <a:tailEnd/>
          </a:ln>
        </p:spPr>
      </p:pic>
      <p:sp>
        <p:nvSpPr>
          <p:cNvPr id="58370" name="58369 CuadroTexto"/>
          <p:cNvSpPr txBox="1">
            <a:spLocks noChangeArrowheads="1"/>
          </p:cNvSpPr>
          <p:nvPr/>
        </p:nvSpPr>
        <p:spPr bwMode="auto">
          <a:xfrm>
            <a:off x="5219700" y="333375"/>
            <a:ext cx="35290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2.2.1  Levantamiento Topográfico</a:t>
            </a:r>
          </a:p>
        </p:txBody>
      </p:sp>
      <p:sp>
        <p:nvSpPr>
          <p:cNvPr id="409604" name="409603 CuadroTexto"/>
          <p:cNvSpPr txBox="1">
            <a:spLocks noChangeArrowheads="1"/>
          </p:cNvSpPr>
          <p:nvPr/>
        </p:nvSpPr>
        <p:spPr bwMode="auto">
          <a:xfrm>
            <a:off x="1258888" y="1916113"/>
            <a:ext cx="3529012" cy="623887"/>
          </a:xfrm>
          <a:prstGeom prst="rect">
            <a:avLst/>
          </a:prstGeom>
          <a:noFill/>
          <a:ln w="9525">
            <a:noFill/>
            <a:miter lim="800000"/>
            <a:headEnd/>
            <a:tailEnd/>
          </a:ln>
        </p:spPr>
        <p:txBody>
          <a:bodyPr>
            <a:spAutoFit/>
          </a:bodyPr>
          <a:lstStyle/>
          <a:p>
            <a:pPr marL="342900" indent="-342900" algn="l">
              <a:spcBef>
                <a:spcPct val="50000"/>
              </a:spcBef>
              <a:buFontTx/>
              <a:buAutoNum type="arabicPeriod"/>
            </a:pPr>
            <a:r>
              <a:rPr lang="es-EC" sz="1400" b="1">
                <a:hlinkClick r:id="rId3" action="ppaction://hlinkfile"/>
              </a:rPr>
              <a:t>Levantamiento Planimétrico</a:t>
            </a:r>
            <a:r>
              <a:rPr lang="es-EC" sz="1400">
                <a:hlinkClick r:id="rId3" action="ppaction://hlinkfile"/>
              </a:rPr>
              <a:t> </a:t>
            </a:r>
            <a:endParaRPr lang="es-EC" sz="1400"/>
          </a:p>
          <a:p>
            <a:pPr marL="342900" indent="-342900" algn="l">
              <a:spcBef>
                <a:spcPct val="50000"/>
              </a:spcBef>
              <a:buFontTx/>
              <a:buAutoNum type="arabicPeriod"/>
            </a:pPr>
            <a:r>
              <a:rPr lang="es-EC" sz="1400" b="1">
                <a:hlinkClick r:id="rId4" action="ppaction://hlinkfile"/>
              </a:rPr>
              <a:t>Levantamiento Altimétrico</a:t>
            </a:r>
            <a:endParaRPr lang="es-ES" sz="1400" b="1"/>
          </a:p>
        </p:txBody>
      </p:sp>
      <p:pic>
        <p:nvPicPr>
          <p:cNvPr id="58372" name="58371 Rectángulo"/>
          <p:cNvPicPr>
            <a:picLocks noChangeArrowheads="1"/>
          </p:cNvPicPr>
          <p:nvPr/>
        </p:nvPicPr>
        <p:blipFill>
          <a:blip r:embed="rId5"/>
          <a:srcRect/>
          <a:stretch>
            <a:fillRect/>
          </a:stretch>
        </p:blipFill>
        <p:spPr bwMode="auto">
          <a:xfrm>
            <a:off x="5076825" y="1700213"/>
            <a:ext cx="3419475" cy="2698750"/>
          </a:xfrm>
          <a:prstGeom prst="rect">
            <a:avLst/>
          </a:prstGeom>
          <a:noFill/>
          <a:ln w="9525">
            <a:noFill/>
            <a:miter lim="800000"/>
            <a:headEnd/>
            <a:tailEnd/>
          </a:ln>
        </p:spPr>
      </p:pic>
      <p:pic>
        <p:nvPicPr>
          <p:cNvPr id="58373" name="58372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58374" name="58373 Rectángulo"/>
          <p:cNvPicPr>
            <a:picLocks noChangeAspect="1" noChangeArrowheads="1"/>
          </p:cNvPicPr>
          <p:nvPr/>
        </p:nvPicPr>
        <p:blipFill>
          <a:blip r:embed="rId8"/>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09604"/>
                                        </p:tgtEl>
                                        <p:attrNameLst>
                                          <p:attrName>style.visibility</p:attrName>
                                        </p:attrNameLst>
                                      </p:cBhvr>
                                      <p:to>
                                        <p:strVal val="visible"/>
                                      </p:to>
                                    </p:set>
                                    <p:animEffect transition="in" filter="fade">
                                      <p:cBhvr>
                                        <p:cTn id="7" dur="2000"/>
                                        <p:tgtEl>
                                          <p:spTgt spid="409604"/>
                                        </p:tgtEl>
                                      </p:cBhvr>
                                    </p:animEffect>
                                    <p:anim calcmode="lin" valueType="num">
                                      <p:cBhvr>
                                        <p:cTn id="8" dur="2000" fill="hold"/>
                                        <p:tgtEl>
                                          <p:spTgt spid="409604"/>
                                        </p:tgtEl>
                                        <p:attrNameLst>
                                          <p:attrName>style.rotation</p:attrName>
                                        </p:attrNameLst>
                                      </p:cBhvr>
                                      <p:tavLst>
                                        <p:tav tm="0">
                                          <p:val>
                                            <p:fltVal val="720"/>
                                          </p:val>
                                        </p:tav>
                                        <p:tav tm="100000">
                                          <p:val>
                                            <p:fltVal val="0"/>
                                          </p:val>
                                        </p:tav>
                                      </p:tavLst>
                                    </p:anim>
                                    <p:anim calcmode="lin" valueType="num">
                                      <p:cBhvr>
                                        <p:cTn id="9" dur="2000" fill="hold"/>
                                        <p:tgtEl>
                                          <p:spTgt spid="409604"/>
                                        </p:tgtEl>
                                        <p:attrNameLst>
                                          <p:attrName>ppt_h</p:attrName>
                                        </p:attrNameLst>
                                      </p:cBhvr>
                                      <p:tavLst>
                                        <p:tav tm="0">
                                          <p:val>
                                            <p:fltVal val="0"/>
                                          </p:val>
                                        </p:tav>
                                        <p:tav tm="100000">
                                          <p:val>
                                            <p:strVal val="#ppt_h"/>
                                          </p:val>
                                        </p:tav>
                                      </p:tavLst>
                                    </p:anim>
                                    <p:anim calcmode="lin" valueType="num">
                                      <p:cBhvr>
                                        <p:cTn id="10" dur="2000" fill="hold"/>
                                        <p:tgtEl>
                                          <p:spTgt spid="4096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59393 Rectángulo"/>
          <p:cNvPicPr>
            <a:picLocks noChangeAspect="1" noChangeArrowheads="1"/>
          </p:cNvPicPr>
          <p:nvPr/>
        </p:nvPicPr>
        <p:blipFill>
          <a:blip r:embed="rId2"/>
          <a:srcRect/>
          <a:stretch>
            <a:fillRect/>
          </a:stretch>
        </p:blipFill>
        <p:spPr bwMode="auto">
          <a:xfrm>
            <a:off x="468313" y="549275"/>
            <a:ext cx="8207375" cy="5373688"/>
          </a:xfrm>
          <a:prstGeom prst="rect">
            <a:avLst/>
          </a:prstGeom>
          <a:noFill/>
          <a:ln w="9525">
            <a:noFill/>
            <a:miter lim="800000"/>
            <a:headEnd/>
            <a:tailEnd/>
          </a:ln>
        </p:spPr>
      </p:pic>
      <p:sp>
        <p:nvSpPr>
          <p:cNvPr id="59394" name="59392 CuadroTexto"/>
          <p:cNvSpPr txBox="1">
            <a:spLocks noChangeArrowheads="1"/>
          </p:cNvSpPr>
          <p:nvPr/>
        </p:nvSpPr>
        <p:spPr bwMode="auto">
          <a:xfrm>
            <a:off x="5219700" y="333375"/>
            <a:ext cx="35290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2.2. Planta y Perfil Longitudinal</a:t>
            </a:r>
          </a:p>
        </p:txBody>
      </p:sp>
      <p:pic>
        <p:nvPicPr>
          <p:cNvPr id="59395" name="59394 Rectángulo">
            <a:hlinkClick r:id="rId3" action="ppaction://hlinksldjump"/>
          </p:cNvPr>
          <p:cNvPicPr>
            <a:picLocks noChangeArrowheads="1"/>
          </p:cNvPicPr>
          <p:nvPr/>
        </p:nvPicPr>
        <p:blipFill>
          <a:blip r:embed="rId4"/>
          <a:srcRect/>
          <a:stretch>
            <a:fillRect/>
          </a:stretch>
        </p:blipFill>
        <p:spPr bwMode="auto">
          <a:xfrm>
            <a:off x="8243888" y="5445125"/>
            <a:ext cx="539750" cy="539750"/>
          </a:xfrm>
          <a:prstGeom prst="rect">
            <a:avLst/>
          </a:prstGeom>
          <a:noFill/>
          <a:ln w="9525">
            <a:noFill/>
            <a:miter lim="800000"/>
            <a:headEnd/>
            <a:tailEnd/>
          </a:ln>
        </p:spPr>
      </p:pic>
      <p:pic>
        <p:nvPicPr>
          <p:cNvPr id="59396" name="59395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60416 CuadroTexto"/>
          <p:cNvSpPr txBox="1">
            <a:spLocks noChangeArrowheads="1"/>
          </p:cNvSpPr>
          <p:nvPr/>
        </p:nvSpPr>
        <p:spPr bwMode="auto">
          <a:xfrm>
            <a:off x="6443663" y="333375"/>
            <a:ext cx="23050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2.3  Inventario Vial</a:t>
            </a:r>
          </a:p>
        </p:txBody>
      </p:sp>
      <p:pic>
        <p:nvPicPr>
          <p:cNvPr id="60418" name="60417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154628" name="154627 CuadroTexto"/>
          <p:cNvSpPr txBox="1">
            <a:spLocks noChangeArrowheads="1"/>
          </p:cNvSpPr>
          <p:nvPr/>
        </p:nvSpPr>
        <p:spPr bwMode="auto">
          <a:xfrm>
            <a:off x="1116013" y="1628775"/>
            <a:ext cx="4968875" cy="38814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2.3.1  </a:t>
            </a:r>
            <a:r>
              <a:rPr lang="es-EC" sz="1600" b="1">
                <a:hlinkClick r:id="rId4" action="ppaction://hlinksldjump"/>
              </a:rPr>
              <a:t>Longitud de la Vía</a:t>
            </a:r>
            <a:endParaRPr lang="es-EC" sz="1600" b="1"/>
          </a:p>
          <a:p>
            <a:pPr algn="l">
              <a:lnSpc>
                <a:spcPct val="150000"/>
              </a:lnSpc>
              <a:spcBef>
                <a:spcPct val="50000"/>
              </a:spcBef>
              <a:buFont typeface="Wingdings" pitchFamily="2" charset="2"/>
              <a:buNone/>
            </a:pPr>
            <a:r>
              <a:rPr lang="es-EC" sz="1600" b="1"/>
              <a:t>2.3.2  </a:t>
            </a:r>
            <a:r>
              <a:rPr lang="es-EC" sz="1600" b="1">
                <a:hlinkClick r:id="rId5" action="ppaction://hlinksldjump"/>
              </a:rPr>
              <a:t>Alineamiento Horizontal</a:t>
            </a:r>
            <a:endParaRPr lang="es-EC" sz="1600" b="1"/>
          </a:p>
          <a:p>
            <a:pPr algn="l">
              <a:lnSpc>
                <a:spcPct val="150000"/>
              </a:lnSpc>
              <a:spcBef>
                <a:spcPct val="50000"/>
              </a:spcBef>
              <a:buFont typeface="Wingdings" pitchFamily="2" charset="2"/>
              <a:buNone/>
            </a:pPr>
            <a:r>
              <a:rPr lang="es-EC" sz="1600" b="1"/>
              <a:t>2.3.3  </a:t>
            </a:r>
            <a:r>
              <a:rPr lang="es-EC" sz="1600" b="1">
                <a:hlinkClick r:id="rId6" action="ppaction://hlinksldjump"/>
              </a:rPr>
              <a:t>Alineamiento Vertical</a:t>
            </a:r>
            <a:endParaRPr lang="es-EC" sz="1600" b="1"/>
          </a:p>
          <a:p>
            <a:pPr algn="l">
              <a:lnSpc>
                <a:spcPct val="150000"/>
              </a:lnSpc>
              <a:spcBef>
                <a:spcPct val="50000"/>
              </a:spcBef>
              <a:buFont typeface="Wingdings" pitchFamily="2" charset="2"/>
              <a:buNone/>
            </a:pPr>
            <a:r>
              <a:rPr lang="es-EC" sz="1600" b="1"/>
              <a:t>2.3.4  </a:t>
            </a:r>
            <a:r>
              <a:rPr lang="es-EC" sz="1600" b="1">
                <a:hlinkClick r:id="rId7" action="ppaction://hlinksldjump"/>
              </a:rPr>
              <a:t>Velocidad</a:t>
            </a:r>
            <a:endParaRPr lang="es-EC" sz="1600" b="1"/>
          </a:p>
          <a:p>
            <a:pPr algn="l">
              <a:lnSpc>
                <a:spcPct val="150000"/>
              </a:lnSpc>
              <a:spcBef>
                <a:spcPct val="50000"/>
              </a:spcBef>
              <a:buFont typeface="Wingdings" pitchFamily="2" charset="2"/>
              <a:buNone/>
            </a:pPr>
            <a:r>
              <a:rPr lang="es-EC" sz="1600" b="1"/>
              <a:t>2.3.5  </a:t>
            </a:r>
            <a:r>
              <a:rPr lang="es-EC" sz="1600" b="1">
                <a:hlinkClick r:id="rId8" action="ppaction://hlinksldjump"/>
              </a:rPr>
              <a:t>Tipo de Pavimento</a:t>
            </a:r>
            <a:endParaRPr lang="es-EC" sz="1600" b="1"/>
          </a:p>
          <a:p>
            <a:pPr algn="l">
              <a:lnSpc>
                <a:spcPct val="150000"/>
              </a:lnSpc>
              <a:spcBef>
                <a:spcPct val="50000"/>
              </a:spcBef>
              <a:buFont typeface="Wingdings" pitchFamily="2" charset="2"/>
              <a:buNone/>
            </a:pPr>
            <a:r>
              <a:rPr lang="es-EC" sz="1600" b="1"/>
              <a:t>2.3.6  </a:t>
            </a:r>
            <a:r>
              <a:rPr lang="es-EC" sz="1600" b="1">
                <a:hlinkClick r:id="rId9" action="ppaction://hlinksldjump"/>
              </a:rPr>
              <a:t>Estado del Pavimento</a:t>
            </a:r>
            <a:endParaRPr lang="es-EC" sz="1600" b="1"/>
          </a:p>
          <a:p>
            <a:pPr algn="l">
              <a:lnSpc>
                <a:spcPct val="150000"/>
              </a:lnSpc>
              <a:spcBef>
                <a:spcPct val="50000"/>
              </a:spcBef>
              <a:buFont typeface="Wingdings" pitchFamily="2" charset="2"/>
              <a:buNone/>
            </a:pPr>
            <a:r>
              <a:rPr lang="es-EC" sz="1600" b="1"/>
              <a:t>2.3.7  </a:t>
            </a:r>
            <a:r>
              <a:rPr lang="es-EC" sz="1600" b="1">
                <a:hlinkClick r:id="rId10" action="ppaction://hlinksldjump"/>
              </a:rPr>
              <a:t>Señalización Vial</a:t>
            </a:r>
            <a:endParaRPr lang="es-EC" sz="1600" b="1"/>
          </a:p>
          <a:p>
            <a:pPr algn="l">
              <a:lnSpc>
                <a:spcPct val="150000"/>
              </a:lnSpc>
              <a:spcBef>
                <a:spcPct val="50000"/>
              </a:spcBef>
              <a:buFont typeface="Wingdings" pitchFamily="2" charset="2"/>
              <a:buNone/>
            </a:pPr>
            <a:r>
              <a:rPr lang="es-EC" sz="1600" b="1"/>
              <a:t>2.3.8  </a:t>
            </a:r>
            <a:r>
              <a:rPr lang="es-EC" sz="1600" b="1">
                <a:hlinkClick r:id="rId11" action="ppaction://hlinksldjump"/>
              </a:rPr>
              <a:t>Localización de Alcantarillas y Cunetas</a:t>
            </a:r>
            <a:endParaRPr lang="es-E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1000" fill="hold"/>
                                        <p:tgtEl>
                                          <p:spTgt spid="15462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5462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5462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54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61440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2.3.1  Longitud de la Vía</a:t>
            </a:r>
          </a:p>
        </p:txBody>
      </p:sp>
      <p:grpSp>
        <p:nvGrpSpPr>
          <p:cNvPr id="61442" name="Group 3"/>
          <p:cNvGrpSpPr>
            <a:grpSpLocks/>
          </p:cNvGrpSpPr>
          <p:nvPr/>
        </p:nvGrpSpPr>
        <p:grpSpPr bwMode="auto">
          <a:xfrm>
            <a:off x="2484438" y="5516563"/>
            <a:ext cx="4537075" cy="1008062"/>
            <a:chOff x="1474" y="2840"/>
            <a:chExt cx="2858" cy="663"/>
          </a:xfrm>
        </p:grpSpPr>
        <p:pic>
          <p:nvPicPr>
            <p:cNvPr id="61447" name="6144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1448" name="6144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1449" name="6144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1443" name="6144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61444" name="61443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61445" name="61444 Rectángulo"/>
          <p:cNvPicPr>
            <a:picLocks noChangeAspect="1" noChangeArrowheads="1"/>
          </p:cNvPicPr>
          <p:nvPr/>
        </p:nvPicPr>
        <p:blipFill>
          <a:blip r:embed="rId8"/>
          <a:srcRect/>
          <a:stretch>
            <a:fillRect/>
          </a:stretch>
        </p:blipFill>
        <p:spPr bwMode="auto">
          <a:xfrm>
            <a:off x="1116013" y="869950"/>
            <a:ext cx="7272337" cy="4359275"/>
          </a:xfrm>
          <a:prstGeom prst="rect">
            <a:avLst/>
          </a:prstGeom>
          <a:noFill/>
          <a:ln w="9525">
            <a:noFill/>
            <a:miter lim="800000"/>
            <a:headEnd/>
            <a:tailEnd/>
          </a:ln>
        </p:spPr>
      </p:pic>
      <p:sp>
        <p:nvSpPr>
          <p:cNvPr id="61446" name="61445 Rectángulo"/>
          <p:cNvSpPr>
            <a:spLocks noChangeArrowheads="1"/>
          </p:cNvSpPr>
          <p:nvPr/>
        </p:nvSpPr>
        <p:spPr bwMode="auto">
          <a:xfrm>
            <a:off x="1258888" y="2565400"/>
            <a:ext cx="3817937" cy="215900"/>
          </a:xfrm>
          <a:prstGeom prst="rect">
            <a:avLst/>
          </a:prstGeom>
          <a:noFill/>
          <a:ln w="34925" cmpd="thinThick" algn="ctr">
            <a:solidFill>
              <a:srgbClr val="00FF00"/>
            </a:solid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36864 Rectángulo"/>
          <p:cNvPicPr>
            <a:picLocks noChangeAspect="1" noChangeArrowheads="1"/>
          </p:cNvPicPr>
          <p:nvPr/>
        </p:nvPicPr>
        <p:blipFill>
          <a:blip r:embed="rId2"/>
          <a:srcRect/>
          <a:stretch>
            <a:fillRect/>
          </a:stretch>
        </p:blipFill>
        <p:spPr bwMode="auto">
          <a:xfrm>
            <a:off x="323850" y="333375"/>
            <a:ext cx="8496300" cy="5646738"/>
          </a:xfrm>
          <a:prstGeom prst="rect">
            <a:avLst/>
          </a:prstGeom>
          <a:noFill/>
          <a:ln w="9525">
            <a:noFill/>
            <a:miter lim="800000"/>
            <a:headEnd/>
            <a:tailEnd/>
          </a:ln>
        </p:spPr>
      </p:pic>
      <p:sp>
        <p:nvSpPr>
          <p:cNvPr id="36866" name="36865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11621" name="111620 CuadroTexto"/>
          <p:cNvSpPr txBox="1">
            <a:spLocks noChangeArrowheads="1"/>
          </p:cNvSpPr>
          <p:nvPr/>
        </p:nvSpPr>
        <p:spPr bwMode="auto">
          <a:xfrm>
            <a:off x="1116013" y="1773238"/>
            <a:ext cx="7343775" cy="4037012"/>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Char char="§"/>
            </a:pPr>
            <a:r>
              <a:rPr lang="es-EC" sz="1800"/>
              <a:t> </a:t>
            </a:r>
            <a:r>
              <a:rPr lang="es-EC" sz="1800" b="1">
                <a:solidFill>
                  <a:schemeClr val="accent2"/>
                </a:solidFill>
                <a:hlinkClick r:id="rId3" action="ppaction://hlinksldjump"/>
              </a:rPr>
              <a:t>CAPITULO 1</a:t>
            </a:r>
            <a:r>
              <a:rPr lang="es-EC" sz="1800" b="1">
                <a:solidFill>
                  <a:schemeClr val="accent2"/>
                </a:solidFill>
              </a:rPr>
              <a:t>.-</a:t>
            </a:r>
            <a:r>
              <a:rPr lang="es-EC" sz="1800"/>
              <a:t>  </a:t>
            </a:r>
            <a:r>
              <a:rPr lang="es-EC" sz="1600" b="1">
                <a:solidFill>
                  <a:srgbClr val="0099FF"/>
                </a:solidFill>
              </a:rPr>
              <a:t>INTRODUCCION</a:t>
            </a:r>
          </a:p>
          <a:p>
            <a:pPr algn="l">
              <a:lnSpc>
                <a:spcPct val="150000"/>
              </a:lnSpc>
              <a:spcBef>
                <a:spcPct val="50000"/>
              </a:spcBef>
              <a:buFont typeface="Wingdings" pitchFamily="2" charset="2"/>
              <a:buChar char="§"/>
            </a:pPr>
            <a:r>
              <a:rPr lang="es-EC" sz="1800" b="1"/>
              <a:t> </a:t>
            </a:r>
            <a:r>
              <a:rPr lang="es-EC" sz="1800" b="1">
                <a:solidFill>
                  <a:schemeClr val="accent2"/>
                </a:solidFill>
                <a:hlinkClick r:id="rId4" action="ppaction://hlinksldjump"/>
              </a:rPr>
              <a:t>CAPITULO 2</a:t>
            </a:r>
            <a:r>
              <a:rPr lang="es-EC" sz="1800" b="1">
                <a:solidFill>
                  <a:schemeClr val="accent2"/>
                </a:solidFill>
              </a:rPr>
              <a:t>.-</a:t>
            </a:r>
            <a:r>
              <a:rPr lang="es-EC" sz="1800" b="1"/>
              <a:t>  </a:t>
            </a:r>
            <a:r>
              <a:rPr lang="es-EC" sz="1600" b="1">
                <a:solidFill>
                  <a:srgbClr val="0099FF"/>
                </a:solidFill>
              </a:rPr>
              <a:t>ESTUDIOS PRELIMINARES</a:t>
            </a:r>
          </a:p>
          <a:p>
            <a:pPr algn="l">
              <a:lnSpc>
                <a:spcPct val="150000"/>
              </a:lnSpc>
              <a:spcBef>
                <a:spcPct val="50000"/>
              </a:spcBef>
              <a:buFont typeface="Wingdings" pitchFamily="2" charset="2"/>
              <a:buChar char="§"/>
            </a:pPr>
            <a:r>
              <a:rPr lang="es-EC" sz="1800" b="1"/>
              <a:t> </a:t>
            </a:r>
            <a:r>
              <a:rPr lang="es-EC" sz="1800" b="1">
                <a:solidFill>
                  <a:schemeClr val="accent2"/>
                </a:solidFill>
                <a:hlinkClick r:id="rId5" action="ppaction://hlinksldjump"/>
              </a:rPr>
              <a:t>CAPITULO 3</a:t>
            </a:r>
            <a:r>
              <a:rPr lang="es-EC" sz="1800" b="1">
                <a:solidFill>
                  <a:schemeClr val="accent2"/>
                </a:solidFill>
              </a:rPr>
              <a:t>.-</a:t>
            </a:r>
            <a:r>
              <a:rPr lang="es-EC" sz="1800" b="1"/>
              <a:t>  </a:t>
            </a:r>
            <a:r>
              <a:rPr lang="es-ES" sz="1600" b="1">
                <a:solidFill>
                  <a:srgbClr val="0099FF"/>
                </a:solidFill>
              </a:rPr>
              <a:t>DISE</a:t>
            </a:r>
            <a:r>
              <a:rPr lang="es-EC" sz="1600" b="1">
                <a:solidFill>
                  <a:srgbClr val="0099FF"/>
                </a:solidFill>
              </a:rPr>
              <a:t>Ñ</a:t>
            </a:r>
            <a:r>
              <a:rPr lang="es-ES" sz="1600" b="1">
                <a:solidFill>
                  <a:srgbClr val="0099FF"/>
                </a:solidFill>
              </a:rPr>
              <a:t>O DE LA ESTRUCTURA DEL PAVIMENTO</a:t>
            </a:r>
          </a:p>
          <a:p>
            <a:pPr algn="l">
              <a:lnSpc>
                <a:spcPct val="150000"/>
              </a:lnSpc>
              <a:buFont typeface="Wingdings" pitchFamily="2" charset="2"/>
              <a:buChar char="§"/>
            </a:pPr>
            <a:r>
              <a:rPr lang="es-EC" sz="1800" b="1"/>
              <a:t> </a:t>
            </a:r>
            <a:r>
              <a:rPr lang="es-EC" sz="1800" b="1">
                <a:solidFill>
                  <a:schemeClr val="accent2"/>
                </a:solidFill>
                <a:hlinkClick r:id="rId6" action="ppaction://hlinksldjump"/>
              </a:rPr>
              <a:t>CAPITULO 4</a:t>
            </a:r>
            <a:r>
              <a:rPr lang="es-EC" sz="1800" b="1">
                <a:solidFill>
                  <a:schemeClr val="accent2"/>
                </a:solidFill>
              </a:rPr>
              <a:t>.-</a:t>
            </a:r>
            <a:r>
              <a:rPr lang="es-EC" sz="1800" b="1"/>
              <a:t>  </a:t>
            </a:r>
            <a:r>
              <a:rPr lang="es-EC" sz="1600" b="1">
                <a:solidFill>
                  <a:srgbClr val="0099FF"/>
                </a:solidFill>
              </a:rPr>
              <a:t>DISEÑO VIAL</a:t>
            </a:r>
          </a:p>
          <a:p>
            <a:pPr algn="l">
              <a:lnSpc>
                <a:spcPct val="150000"/>
              </a:lnSpc>
              <a:buFont typeface="Wingdings" pitchFamily="2" charset="2"/>
              <a:buChar char="§"/>
            </a:pPr>
            <a:r>
              <a:rPr lang="es-EC" sz="1800" b="1"/>
              <a:t> </a:t>
            </a:r>
            <a:r>
              <a:rPr lang="es-EC" sz="1800" b="1">
                <a:solidFill>
                  <a:schemeClr val="accent2"/>
                </a:solidFill>
                <a:hlinkClick r:id="rId7" action="ppaction://hlinksldjump"/>
              </a:rPr>
              <a:t>CAPITULO 5</a:t>
            </a:r>
            <a:r>
              <a:rPr lang="es-EC" sz="1800" b="1">
                <a:solidFill>
                  <a:schemeClr val="accent2"/>
                </a:solidFill>
              </a:rPr>
              <a:t>.-</a:t>
            </a:r>
            <a:r>
              <a:rPr lang="es-EC" sz="1800" b="1"/>
              <a:t>  </a:t>
            </a:r>
            <a:r>
              <a:rPr lang="es-EC" sz="1600" b="1">
                <a:solidFill>
                  <a:srgbClr val="0099FF"/>
                </a:solidFill>
              </a:rPr>
              <a:t>OBRAS COMPLEMENTARIAS</a:t>
            </a:r>
          </a:p>
          <a:p>
            <a:pPr algn="l">
              <a:lnSpc>
                <a:spcPct val="150000"/>
              </a:lnSpc>
              <a:buFont typeface="Wingdings" pitchFamily="2" charset="2"/>
              <a:buChar char="§"/>
            </a:pPr>
            <a:r>
              <a:rPr lang="es-EC" sz="1800" b="1"/>
              <a:t> </a:t>
            </a:r>
            <a:r>
              <a:rPr lang="es-EC" sz="1800" b="1">
                <a:solidFill>
                  <a:schemeClr val="accent2"/>
                </a:solidFill>
                <a:hlinkClick r:id="rId8" action="ppaction://hlinksldjump"/>
              </a:rPr>
              <a:t>CAPITULO 6</a:t>
            </a:r>
            <a:r>
              <a:rPr lang="es-EC" sz="1800" b="1">
                <a:solidFill>
                  <a:schemeClr val="accent2"/>
                </a:solidFill>
              </a:rPr>
              <a:t>.-</a:t>
            </a:r>
            <a:r>
              <a:rPr lang="es-EC" sz="1800" b="1"/>
              <a:t>  </a:t>
            </a:r>
            <a:r>
              <a:rPr lang="es-EC" sz="1600" b="1">
                <a:solidFill>
                  <a:srgbClr val="0099FF"/>
                </a:solidFill>
              </a:rPr>
              <a:t>ESTUDIO Y DISEÑO PARA REUBICACION DE</a:t>
            </a:r>
          </a:p>
          <a:p>
            <a:pPr algn="l">
              <a:lnSpc>
                <a:spcPct val="150000"/>
              </a:lnSpc>
              <a:buFont typeface="Wingdings" pitchFamily="2" charset="2"/>
              <a:buNone/>
            </a:pPr>
            <a:r>
              <a:rPr lang="es-EC" sz="1600" b="1">
                <a:solidFill>
                  <a:srgbClr val="0099FF"/>
                </a:solidFill>
              </a:rPr>
              <a:t>                                TUBERIA DE AGUA POTABLE EXISTENTE</a:t>
            </a:r>
          </a:p>
          <a:p>
            <a:pPr algn="l">
              <a:lnSpc>
                <a:spcPct val="150000"/>
              </a:lnSpc>
              <a:buFont typeface="Wingdings" pitchFamily="2" charset="2"/>
              <a:buChar char="§"/>
            </a:pPr>
            <a:r>
              <a:rPr lang="es-EC" sz="1800" b="1"/>
              <a:t> </a:t>
            </a:r>
            <a:r>
              <a:rPr lang="es-EC" sz="1800" b="1">
                <a:solidFill>
                  <a:schemeClr val="accent2"/>
                </a:solidFill>
                <a:hlinkClick r:id="rId9" action="ppaction://hlinksldjump"/>
              </a:rPr>
              <a:t>CAPITULO 7</a:t>
            </a:r>
            <a:r>
              <a:rPr lang="es-EC" sz="1800" b="1">
                <a:solidFill>
                  <a:schemeClr val="accent2"/>
                </a:solidFill>
              </a:rPr>
              <a:t>.-</a:t>
            </a:r>
            <a:r>
              <a:rPr lang="es-EC" sz="1800" b="1"/>
              <a:t>  </a:t>
            </a:r>
            <a:r>
              <a:rPr lang="es-EC" sz="1600" b="1">
                <a:solidFill>
                  <a:srgbClr val="0099FF"/>
                </a:solidFill>
              </a:rPr>
              <a:t>ESTUDIOS DE IMPACTO  AMBIENTAL</a:t>
            </a:r>
          </a:p>
          <a:p>
            <a:pPr algn="l">
              <a:lnSpc>
                <a:spcPct val="150000"/>
              </a:lnSpc>
              <a:buFont typeface="Wingdings" pitchFamily="2" charset="2"/>
              <a:buChar char="§"/>
            </a:pPr>
            <a:r>
              <a:rPr lang="es-EC" sz="1600" b="1">
                <a:solidFill>
                  <a:srgbClr val="0099FF"/>
                </a:solidFill>
              </a:rPr>
              <a:t> </a:t>
            </a:r>
            <a:r>
              <a:rPr lang="es-EC" sz="1800" b="1">
                <a:solidFill>
                  <a:schemeClr val="accent2"/>
                </a:solidFill>
                <a:hlinkClick r:id="rId10" action="ppaction://hlinksldjump"/>
              </a:rPr>
              <a:t>CONCLUSIONES Y RECOMENDACIONES</a:t>
            </a:r>
            <a:endParaRPr lang="es-ES" sz="1800" b="1">
              <a:solidFill>
                <a:schemeClr val="accent2"/>
              </a:solidFill>
            </a:endParaRPr>
          </a:p>
        </p:txBody>
      </p:sp>
      <p:sp>
        <p:nvSpPr>
          <p:cNvPr id="111623" name="111622 CuadroTexto"/>
          <p:cNvSpPr txBox="1">
            <a:spLocks noChangeArrowheads="1"/>
          </p:cNvSpPr>
          <p:nvPr/>
        </p:nvSpPr>
        <p:spPr bwMode="auto">
          <a:xfrm>
            <a:off x="1187450" y="1052513"/>
            <a:ext cx="2376488"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chemeClr val="accent2"/>
                </a:solidFill>
                <a:effectLst>
                  <a:outerShdw blurRad="38100" dist="38100" dir="2700000" algn="tl">
                    <a:srgbClr val="FFFFFF"/>
                  </a:outerShdw>
                </a:effectLst>
              </a:rPr>
              <a:t>CONTENIDO:</a:t>
            </a:r>
            <a:endParaRPr lang="es-ES" sz="2400" b="1">
              <a:solidFill>
                <a:schemeClr val="accent2"/>
              </a:solidFill>
              <a:effectLst>
                <a:outerShdw blurRad="38100" dist="38100" dir="2700000" algn="tl">
                  <a:srgbClr val="FFFFFF"/>
                </a:outerShdw>
              </a:effectLst>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0" tmFilter="0, 0; .2, .5; .8, .5; 1, 0"/>
                                        <p:tgtEl>
                                          <p:spTgt spid="111623"/>
                                        </p:tgtEl>
                                      </p:cBhvr>
                                    </p:animEffect>
                                    <p:animScale>
                                      <p:cBhvr>
                                        <p:cTn id="7" dur="2500" autoRev="1" fill="hold"/>
                                        <p:tgtEl>
                                          <p:spTgt spid="111623"/>
                                        </p:tgtEl>
                                      </p:cBhvr>
                                      <p:by x="105000" y="105000"/>
                                    </p:animScale>
                                  </p:childTnLst>
                                </p:cTn>
                              </p:par>
                              <p:par>
                                <p:cTn id="8" presetID="16" presetClass="entr" presetSubtype="21" fill="hold" grpId="0" nodeType="withEffect">
                                  <p:stCondLst>
                                    <p:cond delay="0"/>
                                  </p:stCondLst>
                                  <p:childTnLst>
                                    <p:set>
                                      <p:cBhvr>
                                        <p:cTn id="9" dur="1" fill="hold">
                                          <p:stCondLst>
                                            <p:cond delay="0"/>
                                          </p:stCondLst>
                                        </p:cTn>
                                        <p:tgtEl>
                                          <p:spTgt spid="111621"/>
                                        </p:tgtEl>
                                        <p:attrNameLst>
                                          <p:attrName>style.visibility</p:attrName>
                                        </p:attrNameLst>
                                      </p:cBhvr>
                                      <p:to>
                                        <p:strVal val="visible"/>
                                      </p:to>
                                    </p:set>
                                    <p:animEffect transition="in" filter="barn(inVertical)">
                                      <p:cBhvr>
                                        <p:cTn id="10" dur="1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62464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2.3.2  Alineamiento Horizontal</a:t>
            </a:r>
          </a:p>
        </p:txBody>
      </p:sp>
      <p:grpSp>
        <p:nvGrpSpPr>
          <p:cNvPr id="62466" name="Group 3"/>
          <p:cNvGrpSpPr>
            <a:grpSpLocks/>
          </p:cNvGrpSpPr>
          <p:nvPr/>
        </p:nvGrpSpPr>
        <p:grpSpPr bwMode="auto">
          <a:xfrm>
            <a:off x="2484438" y="5516563"/>
            <a:ext cx="4537075" cy="1008062"/>
            <a:chOff x="1474" y="2840"/>
            <a:chExt cx="2858" cy="663"/>
          </a:xfrm>
        </p:grpSpPr>
        <p:pic>
          <p:nvPicPr>
            <p:cNvPr id="62472" name="6247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2473" name="6247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2474" name="6247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2467" name="6246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62468" name="62467 Rectángulo"/>
          <p:cNvPicPr>
            <a:picLocks noChangeArrowheads="1"/>
          </p:cNvPicPr>
          <p:nvPr/>
        </p:nvPicPr>
        <p:blipFill>
          <a:blip r:embed="rId6"/>
          <a:srcRect/>
          <a:stretch>
            <a:fillRect/>
          </a:stretch>
        </p:blipFill>
        <p:spPr bwMode="auto">
          <a:xfrm>
            <a:off x="900113" y="1989138"/>
            <a:ext cx="3419475" cy="2698750"/>
          </a:xfrm>
          <a:prstGeom prst="rect">
            <a:avLst/>
          </a:prstGeom>
          <a:noFill/>
          <a:ln w="9525">
            <a:noFill/>
            <a:miter lim="800000"/>
            <a:headEnd/>
            <a:tailEnd/>
          </a:ln>
        </p:spPr>
      </p:pic>
      <p:pic>
        <p:nvPicPr>
          <p:cNvPr id="62469" name="62468 Rectángulo"/>
          <p:cNvPicPr>
            <a:picLocks noChangeArrowheads="1"/>
          </p:cNvPicPr>
          <p:nvPr/>
        </p:nvPicPr>
        <p:blipFill>
          <a:blip r:embed="rId7" cstate="print"/>
          <a:srcRect/>
          <a:stretch>
            <a:fillRect/>
          </a:stretch>
        </p:blipFill>
        <p:spPr bwMode="auto">
          <a:xfrm>
            <a:off x="4859338" y="1989138"/>
            <a:ext cx="3419475" cy="2698750"/>
          </a:xfrm>
          <a:prstGeom prst="rect">
            <a:avLst/>
          </a:prstGeom>
          <a:noFill/>
          <a:ln w="9525">
            <a:noFill/>
            <a:miter lim="800000"/>
            <a:headEnd/>
            <a:tailEnd/>
          </a:ln>
        </p:spPr>
      </p:pic>
      <p:sp>
        <p:nvSpPr>
          <p:cNvPr id="62470" name="62469 CuadroTexto"/>
          <p:cNvSpPr txBox="1">
            <a:spLocks noChangeArrowheads="1"/>
          </p:cNvSpPr>
          <p:nvPr/>
        </p:nvSpPr>
        <p:spPr bwMode="auto">
          <a:xfrm>
            <a:off x="2916238" y="4941888"/>
            <a:ext cx="3024187"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Curvas horizontales existentes</a:t>
            </a:r>
            <a:endParaRPr lang="es-ES" sz="1200" b="1">
              <a:solidFill>
                <a:srgbClr val="FFFF99"/>
              </a:solidFill>
            </a:endParaRPr>
          </a:p>
        </p:txBody>
      </p:sp>
      <p:sp>
        <p:nvSpPr>
          <p:cNvPr id="62471" name="62470 Botón de acción: Hacia delante o Siguiente">
            <a:hlinkClick r:id="rId8"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9"/>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63488 Rectángulo"/>
          <p:cNvPicPr>
            <a:picLocks noChangeAspect="1" noChangeArrowheads="1"/>
          </p:cNvPicPr>
          <p:nvPr/>
        </p:nvPicPr>
        <p:blipFill>
          <a:blip r:embed="rId2"/>
          <a:srcRect/>
          <a:stretch>
            <a:fillRect/>
          </a:stretch>
        </p:blipFill>
        <p:spPr bwMode="auto">
          <a:xfrm>
            <a:off x="468313" y="765175"/>
            <a:ext cx="8307387" cy="5040313"/>
          </a:xfrm>
          <a:prstGeom prst="rect">
            <a:avLst/>
          </a:prstGeom>
          <a:noFill/>
          <a:ln w="9525">
            <a:noFill/>
            <a:miter lim="800000"/>
            <a:headEnd/>
            <a:tailEnd/>
          </a:ln>
        </p:spPr>
      </p:pic>
      <p:sp>
        <p:nvSpPr>
          <p:cNvPr id="63490" name="63489 CuadroTexto"/>
          <p:cNvSpPr txBox="1">
            <a:spLocks noChangeArrowheads="1"/>
          </p:cNvSpPr>
          <p:nvPr/>
        </p:nvSpPr>
        <p:spPr bwMode="auto">
          <a:xfrm>
            <a:off x="5580063" y="333375"/>
            <a:ext cx="31686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2.3.2  Alineamiento Horizontal</a:t>
            </a:r>
          </a:p>
        </p:txBody>
      </p:sp>
      <p:grpSp>
        <p:nvGrpSpPr>
          <p:cNvPr id="63491" name="Group 3"/>
          <p:cNvGrpSpPr>
            <a:grpSpLocks/>
          </p:cNvGrpSpPr>
          <p:nvPr/>
        </p:nvGrpSpPr>
        <p:grpSpPr bwMode="auto">
          <a:xfrm>
            <a:off x="2484438" y="5516563"/>
            <a:ext cx="4537075" cy="1008062"/>
            <a:chOff x="1474" y="2840"/>
            <a:chExt cx="2858" cy="663"/>
          </a:xfrm>
        </p:grpSpPr>
        <p:pic>
          <p:nvPicPr>
            <p:cNvPr id="63495" name="63494 Rectángulo"/>
            <p:cNvPicPr>
              <a:picLocks noChangeAspect="1" noChangeArrowheads="1"/>
            </p:cNvPicPr>
            <p:nvPr/>
          </p:nvPicPr>
          <p:blipFill>
            <a:blip r:embed="rId3"/>
            <a:srcRect/>
            <a:stretch>
              <a:fillRect/>
            </a:stretch>
          </p:blipFill>
          <p:spPr bwMode="auto">
            <a:xfrm>
              <a:off x="2200" y="2840"/>
              <a:ext cx="1315" cy="659"/>
            </a:xfrm>
            <a:prstGeom prst="rect">
              <a:avLst/>
            </a:prstGeom>
            <a:noFill/>
            <a:ln w="9525">
              <a:noFill/>
              <a:miter lim="800000"/>
              <a:headEnd/>
              <a:tailEnd/>
            </a:ln>
          </p:spPr>
        </p:pic>
        <p:pic>
          <p:nvPicPr>
            <p:cNvPr id="63496" name="63495 Rectángulo"/>
            <p:cNvPicPr>
              <a:picLocks noChangeAspect="1" noChangeArrowheads="1"/>
            </p:cNvPicPr>
            <p:nvPr/>
          </p:nvPicPr>
          <p:blipFill>
            <a:blip r:embed="rId4" cstate="print"/>
            <a:srcRect/>
            <a:stretch>
              <a:fillRect/>
            </a:stretch>
          </p:blipFill>
          <p:spPr bwMode="auto">
            <a:xfrm>
              <a:off x="1474" y="2840"/>
              <a:ext cx="746" cy="663"/>
            </a:xfrm>
            <a:prstGeom prst="rect">
              <a:avLst/>
            </a:prstGeom>
            <a:noFill/>
            <a:ln w="9525">
              <a:noFill/>
              <a:miter lim="800000"/>
              <a:headEnd/>
              <a:tailEnd/>
            </a:ln>
          </p:spPr>
        </p:pic>
        <p:pic>
          <p:nvPicPr>
            <p:cNvPr id="63497" name="63496 Rectángulo"/>
            <p:cNvPicPr>
              <a:picLocks noChangeAspect="1" noChangeArrowheads="1"/>
            </p:cNvPicPr>
            <p:nvPr/>
          </p:nvPicPr>
          <p:blipFill>
            <a:blip r:embed="rId5"/>
            <a:srcRect/>
            <a:stretch>
              <a:fillRect/>
            </a:stretch>
          </p:blipFill>
          <p:spPr bwMode="auto">
            <a:xfrm>
              <a:off x="3515" y="2840"/>
              <a:ext cx="817" cy="663"/>
            </a:xfrm>
            <a:prstGeom prst="rect">
              <a:avLst/>
            </a:prstGeom>
            <a:noFill/>
            <a:ln w="9525">
              <a:noFill/>
              <a:miter lim="800000"/>
              <a:headEnd/>
              <a:tailEnd/>
            </a:ln>
          </p:spPr>
        </p:pic>
      </p:grpSp>
      <p:pic>
        <p:nvPicPr>
          <p:cNvPr id="63492" name="63491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sp>
        <p:nvSpPr>
          <p:cNvPr id="63493" name="63492 Botón de acción: Hacia delante o Siguiente">
            <a:hlinkClick r:id="rId7"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160780" name="160779 Rectángulo"/>
          <p:cNvPicPr>
            <a:picLocks noChangeAspect="1" noChangeArrowheads="1"/>
          </p:cNvPicPr>
          <p:nvPr/>
        </p:nvPicPr>
        <p:blipFill>
          <a:blip r:embed="rId9"/>
          <a:srcRect/>
          <a:stretch>
            <a:fillRect/>
          </a:stretch>
        </p:blipFill>
        <p:spPr bwMode="auto">
          <a:xfrm>
            <a:off x="827088" y="836613"/>
            <a:ext cx="3313112" cy="224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0780"/>
                                        </p:tgtEl>
                                        <p:attrNameLst>
                                          <p:attrName>style.visibility</p:attrName>
                                        </p:attrNameLst>
                                      </p:cBhvr>
                                      <p:to>
                                        <p:strVal val="visible"/>
                                      </p:to>
                                    </p:set>
                                    <p:anim calcmode="lin" valueType="num">
                                      <p:cBhvr>
                                        <p:cTn id="7" dur="1000" fill="hold"/>
                                        <p:tgtEl>
                                          <p:spTgt spid="160780"/>
                                        </p:tgtEl>
                                        <p:attrNameLst>
                                          <p:attrName>ppt_w</p:attrName>
                                        </p:attrNameLst>
                                      </p:cBhvr>
                                      <p:tavLst>
                                        <p:tav tm="0">
                                          <p:val>
                                            <p:fltVal val="0"/>
                                          </p:val>
                                        </p:tav>
                                        <p:tav tm="100000">
                                          <p:val>
                                            <p:strVal val="#ppt_w"/>
                                          </p:val>
                                        </p:tav>
                                      </p:tavLst>
                                    </p:anim>
                                    <p:anim calcmode="lin" valueType="num">
                                      <p:cBhvr>
                                        <p:cTn id="8" dur="1000" fill="hold"/>
                                        <p:tgtEl>
                                          <p:spTgt spid="1607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64512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2.3.2  Alineamiento Horizontal</a:t>
            </a:r>
          </a:p>
        </p:txBody>
      </p:sp>
      <p:grpSp>
        <p:nvGrpSpPr>
          <p:cNvPr id="64514" name="Group 3"/>
          <p:cNvGrpSpPr>
            <a:grpSpLocks/>
          </p:cNvGrpSpPr>
          <p:nvPr/>
        </p:nvGrpSpPr>
        <p:grpSpPr bwMode="auto">
          <a:xfrm>
            <a:off x="2484438" y="5516563"/>
            <a:ext cx="4537075" cy="1008062"/>
            <a:chOff x="1474" y="2840"/>
            <a:chExt cx="2858" cy="663"/>
          </a:xfrm>
        </p:grpSpPr>
        <p:pic>
          <p:nvPicPr>
            <p:cNvPr id="64525" name="64524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4526" name="64525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4527" name="64526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4515" name="6451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64516" name="64515 Rectángulo"/>
          <p:cNvPicPr>
            <a:picLocks noChangeAspect="1" noChangeArrowheads="1"/>
          </p:cNvPicPr>
          <p:nvPr/>
        </p:nvPicPr>
        <p:blipFill>
          <a:blip r:embed="rId6"/>
          <a:srcRect/>
          <a:stretch>
            <a:fillRect/>
          </a:stretch>
        </p:blipFill>
        <p:spPr bwMode="auto">
          <a:xfrm>
            <a:off x="4211638" y="1916113"/>
            <a:ext cx="4392612" cy="2443162"/>
          </a:xfrm>
          <a:prstGeom prst="rect">
            <a:avLst/>
          </a:prstGeom>
          <a:noFill/>
          <a:ln w="9525">
            <a:noFill/>
            <a:miter lim="800000"/>
            <a:headEnd/>
            <a:tailEnd/>
          </a:ln>
        </p:spPr>
      </p:pic>
      <p:pic>
        <p:nvPicPr>
          <p:cNvPr id="64517" name="64516 Rectángulo"/>
          <p:cNvPicPr>
            <a:picLocks noChangeAspect="1" noChangeArrowheads="1"/>
          </p:cNvPicPr>
          <p:nvPr/>
        </p:nvPicPr>
        <p:blipFill>
          <a:blip r:embed="rId7"/>
          <a:srcRect/>
          <a:stretch>
            <a:fillRect/>
          </a:stretch>
        </p:blipFill>
        <p:spPr bwMode="auto">
          <a:xfrm>
            <a:off x="611188" y="1916113"/>
            <a:ext cx="3213100" cy="2376487"/>
          </a:xfrm>
          <a:prstGeom prst="rect">
            <a:avLst/>
          </a:prstGeom>
          <a:noFill/>
          <a:ln w="9525">
            <a:noFill/>
            <a:miter lim="800000"/>
            <a:headEnd/>
            <a:tailEnd/>
          </a:ln>
        </p:spPr>
      </p:pic>
      <p:sp>
        <p:nvSpPr>
          <p:cNvPr id="64518" name="64517 CuadroTexto"/>
          <p:cNvSpPr txBox="1">
            <a:spLocks noChangeArrowheads="1"/>
          </p:cNvSpPr>
          <p:nvPr/>
        </p:nvSpPr>
        <p:spPr bwMode="auto">
          <a:xfrm>
            <a:off x="1042988" y="4365625"/>
            <a:ext cx="2376487" cy="549275"/>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Especificaciones MOP – </a:t>
            </a:r>
          </a:p>
          <a:p>
            <a:pPr>
              <a:spcBef>
                <a:spcPct val="50000"/>
              </a:spcBef>
            </a:pPr>
            <a:r>
              <a:rPr lang="es-EC" sz="1200" b="1">
                <a:solidFill>
                  <a:srgbClr val="FFFF99"/>
                </a:solidFill>
              </a:rPr>
              <a:t>Radio Mínimos</a:t>
            </a:r>
            <a:endParaRPr lang="es-ES" sz="1200" b="1">
              <a:solidFill>
                <a:srgbClr val="FFFF99"/>
              </a:solidFill>
            </a:endParaRPr>
          </a:p>
        </p:txBody>
      </p:sp>
      <p:sp>
        <p:nvSpPr>
          <p:cNvPr id="64519" name="64518 CuadroTexto"/>
          <p:cNvSpPr txBox="1">
            <a:spLocks noChangeArrowheads="1"/>
          </p:cNvSpPr>
          <p:nvPr/>
        </p:nvSpPr>
        <p:spPr bwMode="auto">
          <a:xfrm>
            <a:off x="5003800" y="4508500"/>
            <a:ext cx="3024188"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Registro del Inventario Vial</a:t>
            </a:r>
            <a:endParaRPr lang="es-ES" sz="1200" b="1">
              <a:solidFill>
                <a:srgbClr val="FFFF99"/>
              </a:solidFill>
            </a:endParaRPr>
          </a:p>
        </p:txBody>
      </p:sp>
      <p:sp>
        <p:nvSpPr>
          <p:cNvPr id="158736" name="158735 Elipse"/>
          <p:cNvSpPr>
            <a:spLocks noChangeArrowheads="1"/>
          </p:cNvSpPr>
          <p:nvPr/>
        </p:nvSpPr>
        <p:spPr bwMode="auto">
          <a:xfrm>
            <a:off x="3132138" y="3357563"/>
            <a:ext cx="576262" cy="358775"/>
          </a:xfrm>
          <a:prstGeom prst="ellipse">
            <a:avLst/>
          </a:prstGeom>
          <a:noFill/>
          <a:ln w="9525" algn="ctr">
            <a:solidFill>
              <a:srgbClr val="FF0000"/>
            </a:solidFill>
            <a:round/>
            <a:headEnd/>
            <a:tailEnd/>
          </a:ln>
        </p:spPr>
        <p:txBody>
          <a:bodyPr wrap="none" anchor="ctr"/>
          <a:lstStyle/>
          <a:p>
            <a:pPr algn="l"/>
            <a:endParaRPr lang="es-ES" sz="1800">
              <a:solidFill>
                <a:srgbClr val="000000"/>
              </a:solidFill>
            </a:endParaRPr>
          </a:p>
        </p:txBody>
      </p:sp>
      <p:sp>
        <p:nvSpPr>
          <p:cNvPr id="158739" name="158738 Elipse"/>
          <p:cNvSpPr>
            <a:spLocks noChangeArrowheads="1"/>
          </p:cNvSpPr>
          <p:nvPr/>
        </p:nvSpPr>
        <p:spPr bwMode="auto">
          <a:xfrm>
            <a:off x="8027988" y="2565400"/>
            <a:ext cx="504825" cy="719138"/>
          </a:xfrm>
          <a:prstGeom prst="ellipse">
            <a:avLst/>
          </a:prstGeom>
          <a:noFill/>
          <a:ln w="15875" algn="ctr">
            <a:solidFill>
              <a:srgbClr val="0000FF"/>
            </a:solidFill>
            <a:round/>
            <a:headEnd/>
            <a:tailEnd/>
          </a:ln>
        </p:spPr>
        <p:txBody>
          <a:bodyPr wrap="none" anchor="ctr"/>
          <a:lstStyle/>
          <a:p>
            <a:pPr algn="l"/>
            <a:endParaRPr lang="es-ES" sz="1800">
              <a:solidFill>
                <a:srgbClr val="000000"/>
              </a:solidFill>
            </a:endParaRPr>
          </a:p>
        </p:txBody>
      </p:sp>
      <p:sp>
        <p:nvSpPr>
          <p:cNvPr id="64522" name="64521 Botón de acción: Hacia delante o Siguiente">
            <a:hlinkClick r:id="rId8"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9"/>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64523" name="64522 Rectángulo">
            <a:hlinkClick r:id="rId10" action="ppaction://hlinksldjump"/>
          </p:cNvPr>
          <p:cNvPicPr>
            <a:picLocks noChangeArrowheads="1"/>
          </p:cNvPicPr>
          <p:nvPr/>
        </p:nvPicPr>
        <p:blipFill>
          <a:blip r:embed="rId11"/>
          <a:srcRect/>
          <a:stretch>
            <a:fillRect/>
          </a:stretch>
        </p:blipFill>
        <p:spPr bwMode="auto">
          <a:xfrm>
            <a:off x="8243888" y="5445125"/>
            <a:ext cx="539750" cy="539750"/>
          </a:xfrm>
          <a:prstGeom prst="rect">
            <a:avLst/>
          </a:prstGeom>
          <a:noFill/>
          <a:ln w="9525">
            <a:noFill/>
            <a:miter lim="800000"/>
            <a:headEnd/>
            <a:tailEnd/>
          </a:ln>
        </p:spPr>
      </p:pic>
      <p:sp>
        <p:nvSpPr>
          <p:cNvPr id="64524" name="64523 Conector recto"/>
          <p:cNvSpPr>
            <a:spLocks noChangeShapeType="1"/>
          </p:cNvSpPr>
          <p:nvPr/>
        </p:nvSpPr>
        <p:spPr bwMode="auto">
          <a:xfrm>
            <a:off x="755650" y="3573463"/>
            <a:ext cx="287338" cy="0"/>
          </a:xfrm>
          <a:prstGeom prst="line">
            <a:avLst/>
          </a:prstGeom>
          <a:noFill/>
          <a:ln w="15875" algn="ctr">
            <a:solidFill>
              <a:srgbClr val="FF0000"/>
            </a:solidFill>
            <a:round/>
            <a:headEnd/>
            <a:tailEnd type="triangle" w="med"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58736"/>
                                        </p:tgtEl>
                                        <p:attrNameLst>
                                          <p:attrName>style.visibility</p:attrName>
                                        </p:attrNameLst>
                                      </p:cBhvr>
                                      <p:to>
                                        <p:strVal val="visible"/>
                                      </p:to>
                                    </p:set>
                                    <p:animEffect transition="in" filter="fade">
                                      <p:cBhvr>
                                        <p:cTn id="7" dur="100"/>
                                        <p:tgtEl>
                                          <p:spTgt spid="158736"/>
                                        </p:tgtEl>
                                      </p:cBhvr>
                                    </p:animEffect>
                                    <p:anim calcmode="lin" valueType="num">
                                      <p:cBhvr>
                                        <p:cTn id="8" dur="400" fill="hold"/>
                                        <p:tgtEl>
                                          <p:spTgt spid="158736"/>
                                        </p:tgtEl>
                                        <p:attrNameLst>
                                          <p:attrName>ppt_x</p:attrName>
                                        </p:attrNameLst>
                                      </p:cBhvr>
                                      <p:tavLst>
                                        <p:tav tm="0">
                                          <p:val>
                                            <p:strVal val="#ppt_x"/>
                                          </p:val>
                                        </p:tav>
                                        <p:tav tm="100000">
                                          <p:val>
                                            <p:strVal val="#ppt_x"/>
                                          </p:val>
                                        </p:tav>
                                      </p:tavLst>
                                    </p:anim>
                                    <p:anim calcmode="lin" valueType="num">
                                      <p:cBhvr>
                                        <p:cTn id="9" dur="400" fill="hold"/>
                                        <p:tgtEl>
                                          <p:spTgt spid="15873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87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87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58739"/>
                                        </p:tgtEl>
                                        <p:attrNameLst>
                                          <p:attrName>style.visibility</p:attrName>
                                        </p:attrNameLst>
                                      </p:cBhvr>
                                      <p:to>
                                        <p:strVal val="visible"/>
                                      </p:to>
                                    </p:set>
                                    <p:animEffect transition="in" filter="wedge">
                                      <p:cBhvr>
                                        <p:cTn id="15" dur="2000"/>
                                        <p:tgtEl>
                                          <p:spTgt spid="15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6" grpId="0" animBg="1"/>
      <p:bldP spid="1587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65536 CuadroTexto"/>
          <p:cNvSpPr txBox="1">
            <a:spLocks noChangeArrowheads="1"/>
          </p:cNvSpPr>
          <p:nvPr/>
        </p:nvSpPr>
        <p:spPr bwMode="auto">
          <a:xfrm>
            <a:off x="5795963" y="333375"/>
            <a:ext cx="29527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2.3.3  Alineamiento Vertical</a:t>
            </a:r>
          </a:p>
        </p:txBody>
      </p:sp>
      <p:grpSp>
        <p:nvGrpSpPr>
          <p:cNvPr id="65538" name="Group 3"/>
          <p:cNvGrpSpPr>
            <a:grpSpLocks/>
          </p:cNvGrpSpPr>
          <p:nvPr/>
        </p:nvGrpSpPr>
        <p:grpSpPr bwMode="auto">
          <a:xfrm>
            <a:off x="2484438" y="5516563"/>
            <a:ext cx="4537075" cy="1008062"/>
            <a:chOff x="1474" y="2840"/>
            <a:chExt cx="2858" cy="663"/>
          </a:xfrm>
        </p:grpSpPr>
        <p:pic>
          <p:nvPicPr>
            <p:cNvPr id="65544" name="6554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5545" name="6554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5546" name="6554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5539" name="6553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65540" name="65539 CuadroTexto"/>
          <p:cNvSpPr txBox="1">
            <a:spLocks noChangeArrowheads="1"/>
          </p:cNvSpPr>
          <p:nvPr/>
        </p:nvSpPr>
        <p:spPr bwMode="auto">
          <a:xfrm>
            <a:off x="2916238" y="4941888"/>
            <a:ext cx="3024187"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Curvas verticales existentes</a:t>
            </a:r>
            <a:endParaRPr lang="es-ES" sz="1200" b="1">
              <a:solidFill>
                <a:srgbClr val="FFFF99"/>
              </a:solidFill>
            </a:endParaRPr>
          </a:p>
        </p:txBody>
      </p:sp>
      <p:pic>
        <p:nvPicPr>
          <p:cNvPr id="65541" name="65540 Rectángulo"/>
          <p:cNvPicPr>
            <a:picLocks noChangeArrowheads="1"/>
          </p:cNvPicPr>
          <p:nvPr/>
        </p:nvPicPr>
        <p:blipFill>
          <a:blip r:embed="rId6" cstate="print"/>
          <a:srcRect/>
          <a:stretch>
            <a:fillRect/>
          </a:stretch>
        </p:blipFill>
        <p:spPr bwMode="auto">
          <a:xfrm>
            <a:off x="4859338" y="1989138"/>
            <a:ext cx="3419475" cy="2698750"/>
          </a:xfrm>
          <a:prstGeom prst="rect">
            <a:avLst/>
          </a:prstGeom>
          <a:noFill/>
          <a:ln w="9525">
            <a:noFill/>
            <a:miter lim="800000"/>
            <a:headEnd/>
            <a:tailEnd/>
          </a:ln>
        </p:spPr>
      </p:pic>
      <p:pic>
        <p:nvPicPr>
          <p:cNvPr id="65542" name="65541 Rectángulo"/>
          <p:cNvPicPr>
            <a:picLocks noChangeArrowheads="1"/>
          </p:cNvPicPr>
          <p:nvPr/>
        </p:nvPicPr>
        <p:blipFill>
          <a:blip r:embed="rId7"/>
          <a:srcRect/>
          <a:stretch>
            <a:fillRect/>
          </a:stretch>
        </p:blipFill>
        <p:spPr bwMode="auto">
          <a:xfrm>
            <a:off x="827088" y="1268413"/>
            <a:ext cx="3419475" cy="2698750"/>
          </a:xfrm>
          <a:prstGeom prst="rect">
            <a:avLst/>
          </a:prstGeom>
          <a:noFill/>
          <a:ln w="9525">
            <a:noFill/>
            <a:miter lim="800000"/>
            <a:headEnd/>
            <a:tailEnd/>
          </a:ln>
        </p:spPr>
      </p:pic>
      <p:pic>
        <p:nvPicPr>
          <p:cNvPr id="65543" name="65542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66560 CuadroTexto"/>
          <p:cNvSpPr txBox="1">
            <a:spLocks noChangeArrowheads="1"/>
          </p:cNvSpPr>
          <p:nvPr/>
        </p:nvSpPr>
        <p:spPr bwMode="auto">
          <a:xfrm>
            <a:off x="5795963" y="333375"/>
            <a:ext cx="29527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2.3.3  Alineamiento Vertical</a:t>
            </a:r>
          </a:p>
        </p:txBody>
      </p:sp>
      <p:grpSp>
        <p:nvGrpSpPr>
          <p:cNvPr id="66562" name="Group 3"/>
          <p:cNvGrpSpPr>
            <a:grpSpLocks/>
          </p:cNvGrpSpPr>
          <p:nvPr/>
        </p:nvGrpSpPr>
        <p:grpSpPr bwMode="auto">
          <a:xfrm>
            <a:off x="2484438" y="5516563"/>
            <a:ext cx="4537075" cy="1008062"/>
            <a:chOff x="1474" y="2840"/>
            <a:chExt cx="2858" cy="663"/>
          </a:xfrm>
        </p:grpSpPr>
        <p:pic>
          <p:nvPicPr>
            <p:cNvPr id="66567" name="6656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6568" name="6656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6569" name="6656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6563" name="6656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66564" name="66563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pic>
        <p:nvPicPr>
          <p:cNvPr id="66565" name="66564 Rectángulo"/>
          <p:cNvPicPr>
            <a:picLocks noChangeAspect="1" noChangeArrowheads="1"/>
          </p:cNvPicPr>
          <p:nvPr/>
        </p:nvPicPr>
        <p:blipFill>
          <a:blip r:embed="rId8"/>
          <a:srcRect/>
          <a:stretch>
            <a:fillRect/>
          </a:stretch>
        </p:blipFill>
        <p:spPr bwMode="auto">
          <a:xfrm>
            <a:off x="684213" y="908050"/>
            <a:ext cx="7704137" cy="4075113"/>
          </a:xfrm>
          <a:prstGeom prst="rect">
            <a:avLst/>
          </a:prstGeom>
          <a:noFill/>
          <a:ln w="9525">
            <a:noFill/>
            <a:miter lim="800000"/>
            <a:headEnd/>
            <a:tailEnd/>
          </a:ln>
        </p:spPr>
      </p:pic>
      <p:sp>
        <p:nvSpPr>
          <p:cNvPr id="66566" name="66565 CuadroTexto"/>
          <p:cNvSpPr txBox="1">
            <a:spLocks noChangeArrowheads="1"/>
          </p:cNvSpPr>
          <p:nvPr/>
        </p:nvSpPr>
        <p:spPr bwMode="auto">
          <a:xfrm>
            <a:off x="2916238" y="4941888"/>
            <a:ext cx="3024187"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Curvas verticales  existentes</a:t>
            </a:r>
            <a:endParaRPr lang="es-ES" sz="1200" b="1">
              <a:solidFill>
                <a:srgbClr val="FFFF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67584 CuadroTexto"/>
          <p:cNvSpPr txBox="1">
            <a:spLocks noChangeArrowheads="1"/>
          </p:cNvSpPr>
          <p:nvPr/>
        </p:nvSpPr>
        <p:spPr bwMode="auto">
          <a:xfrm>
            <a:off x="5795963" y="333375"/>
            <a:ext cx="29527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2.3.3  Alineamiento Vertical</a:t>
            </a:r>
          </a:p>
        </p:txBody>
      </p:sp>
      <p:grpSp>
        <p:nvGrpSpPr>
          <p:cNvPr id="67586" name="Group 3"/>
          <p:cNvGrpSpPr>
            <a:grpSpLocks/>
          </p:cNvGrpSpPr>
          <p:nvPr/>
        </p:nvGrpSpPr>
        <p:grpSpPr bwMode="auto">
          <a:xfrm>
            <a:off x="2484438" y="5516563"/>
            <a:ext cx="4537075" cy="1008062"/>
            <a:chOff x="1474" y="2840"/>
            <a:chExt cx="2858" cy="663"/>
          </a:xfrm>
        </p:grpSpPr>
        <p:pic>
          <p:nvPicPr>
            <p:cNvPr id="67596" name="67595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7597" name="67596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7598" name="67597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7587" name="6758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406540" name="406539 Rectángulo"/>
          <p:cNvPicPr>
            <a:picLocks noChangeAspect="1" noChangeArrowheads="1"/>
          </p:cNvPicPr>
          <p:nvPr/>
        </p:nvPicPr>
        <p:blipFill>
          <a:blip r:embed="rId6"/>
          <a:srcRect/>
          <a:stretch>
            <a:fillRect/>
          </a:stretch>
        </p:blipFill>
        <p:spPr bwMode="auto">
          <a:xfrm>
            <a:off x="971550" y="549275"/>
            <a:ext cx="3311525" cy="2262188"/>
          </a:xfrm>
          <a:prstGeom prst="rect">
            <a:avLst/>
          </a:prstGeom>
          <a:noFill/>
          <a:ln w="9525">
            <a:noFill/>
            <a:miter lim="800000"/>
            <a:headEnd/>
            <a:tailEnd/>
          </a:ln>
        </p:spPr>
      </p:pic>
      <p:pic>
        <p:nvPicPr>
          <p:cNvPr id="406541" name="406540 Rectángulo"/>
          <p:cNvPicPr>
            <a:picLocks noChangeAspect="1" noChangeArrowheads="1"/>
          </p:cNvPicPr>
          <p:nvPr/>
        </p:nvPicPr>
        <p:blipFill>
          <a:blip r:embed="rId7"/>
          <a:srcRect/>
          <a:stretch>
            <a:fillRect/>
          </a:stretch>
        </p:blipFill>
        <p:spPr bwMode="auto">
          <a:xfrm>
            <a:off x="971550" y="3068638"/>
            <a:ext cx="3311525" cy="2305050"/>
          </a:xfrm>
          <a:prstGeom prst="rect">
            <a:avLst/>
          </a:prstGeom>
          <a:noFill/>
          <a:ln w="9525">
            <a:noFill/>
            <a:miter lim="800000"/>
            <a:headEnd/>
            <a:tailEnd/>
          </a:ln>
        </p:spPr>
      </p:pic>
      <p:pic>
        <p:nvPicPr>
          <p:cNvPr id="67590" name="67589 Rectángulo">
            <a:hlinkClick r:id="rId8" action="ppaction://hlinksldjump"/>
          </p:cNvPr>
          <p:cNvPicPr>
            <a:picLocks noChangeArrowheads="1"/>
          </p:cNvPicPr>
          <p:nvPr/>
        </p:nvPicPr>
        <p:blipFill>
          <a:blip r:embed="rId9"/>
          <a:srcRect/>
          <a:stretch>
            <a:fillRect/>
          </a:stretch>
        </p:blipFill>
        <p:spPr bwMode="auto">
          <a:xfrm>
            <a:off x="8172450" y="5445125"/>
            <a:ext cx="539750" cy="539750"/>
          </a:xfrm>
          <a:prstGeom prst="rect">
            <a:avLst/>
          </a:prstGeom>
          <a:noFill/>
          <a:ln w="9525">
            <a:noFill/>
            <a:miter lim="800000"/>
            <a:headEnd/>
            <a:tailEnd/>
          </a:ln>
        </p:spPr>
      </p:pic>
      <p:pic>
        <p:nvPicPr>
          <p:cNvPr id="406544" name="406543 Rectángulo"/>
          <p:cNvPicPr>
            <a:picLocks noChangeAspect="1" noChangeArrowheads="1"/>
          </p:cNvPicPr>
          <p:nvPr/>
        </p:nvPicPr>
        <p:blipFill>
          <a:blip r:embed="rId10"/>
          <a:srcRect/>
          <a:stretch>
            <a:fillRect/>
          </a:stretch>
        </p:blipFill>
        <p:spPr bwMode="auto">
          <a:xfrm>
            <a:off x="4716463" y="2636838"/>
            <a:ext cx="4032250" cy="2232025"/>
          </a:xfrm>
          <a:prstGeom prst="rect">
            <a:avLst/>
          </a:prstGeom>
          <a:noFill/>
          <a:ln w="25400" algn="ctr">
            <a:solidFill>
              <a:srgbClr val="FF9900"/>
            </a:solidFill>
            <a:miter lim="800000"/>
            <a:headEnd/>
            <a:tailEnd/>
          </a:ln>
        </p:spPr>
      </p:pic>
      <p:sp>
        <p:nvSpPr>
          <p:cNvPr id="406546" name="406545 CuadroTexto"/>
          <p:cNvSpPr txBox="1">
            <a:spLocks noChangeArrowheads="1"/>
          </p:cNvSpPr>
          <p:nvPr/>
        </p:nvSpPr>
        <p:spPr bwMode="auto">
          <a:xfrm>
            <a:off x="4932363" y="2205038"/>
            <a:ext cx="3529012" cy="274637"/>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Especificaciones MOP – Pendientes Máximas</a:t>
            </a:r>
            <a:endParaRPr lang="es-ES" sz="1200" b="1">
              <a:solidFill>
                <a:srgbClr val="FFFF99"/>
              </a:solidFill>
            </a:endParaRPr>
          </a:p>
        </p:txBody>
      </p:sp>
      <p:sp>
        <p:nvSpPr>
          <p:cNvPr id="406548" name="406547 Estrella de 5 puntas"/>
          <p:cNvSpPr>
            <a:spLocks noChangeArrowheads="1"/>
          </p:cNvSpPr>
          <p:nvPr/>
        </p:nvSpPr>
        <p:spPr bwMode="auto">
          <a:xfrm>
            <a:off x="4859338" y="3789363"/>
            <a:ext cx="576262" cy="431800"/>
          </a:xfrm>
          <a:prstGeom prst="star5">
            <a:avLst>
              <a:gd name="adj" fmla="val 19098"/>
              <a:gd name="hf" fmla="val 105146"/>
              <a:gd name="vf" fmla="val 110557"/>
            </a:avLst>
          </a:prstGeom>
          <a:noFill/>
          <a:ln w="19050" cap="flat" cmpd="sng" algn="ctr">
            <a:solidFill>
              <a:srgbClr val="FF0000"/>
            </a:solidFill>
            <a:prstDash val="solid"/>
            <a:miter lim="800000"/>
            <a:headEnd type="none" w="med" len="med"/>
            <a:tailEnd type="none" w="med" len="med"/>
          </a:ln>
          <a:effectLst/>
        </p:spPr>
        <p:txBody>
          <a:bodyPr wrap="none" anchor="ctr"/>
          <a:lstStyle/>
          <a:p>
            <a:pPr algn="l"/>
            <a:endParaRPr lang="es-ES" sz="1800">
              <a:solidFill>
                <a:srgbClr val="000000"/>
              </a:solidFill>
            </a:endParaRPr>
          </a:p>
        </p:txBody>
      </p:sp>
      <p:sp>
        <p:nvSpPr>
          <p:cNvPr id="406549" name="406548 Elipse"/>
          <p:cNvSpPr>
            <a:spLocks noChangeArrowheads="1"/>
          </p:cNvSpPr>
          <p:nvPr/>
        </p:nvSpPr>
        <p:spPr bwMode="auto">
          <a:xfrm>
            <a:off x="1763713" y="4005263"/>
            <a:ext cx="720725" cy="214312"/>
          </a:xfrm>
          <a:prstGeom prst="ellipse">
            <a:avLst/>
          </a:prstGeom>
          <a:noFill/>
          <a:ln w="19050" algn="ctr">
            <a:solidFill>
              <a:srgbClr val="0000FF"/>
            </a:solidFill>
            <a:round/>
            <a:headEnd/>
            <a:tailEnd/>
          </a:ln>
        </p:spPr>
        <p:txBody>
          <a:bodyPr wrap="none" anchor="ctr"/>
          <a:lstStyle/>
          <a:p>
            <a:pPr algn="l"/>
            <a:endParaRPr lang="es-ES" sz="1800">
              <a:solidFill>
                <a:srgbClr val="000000"/>
              </a:solidFill>
            </a:endParaRPr>
          </a:p>
        </p:txBody>
      </p:sp>
      <p:sp>
        <p:nvSpPr>
          <p:cNvPr id="406550" name="406549 Elipse"/>
          <p:cNvSpPr>
            <a:spLocks noChangeArrowheads="1"/>
          </p:cNvSpPr>
          <p:nvPr/>
        </p:nvSpPr>
        <p:spPr bwMode="auto">
          <a:xfrm>
            <a:off x="1763713" y="4652963"/>
            <a:ext cx="720725" cy="214312"/>
          </a:xfrm>
          <a:prstGeom prst="ellipse">
            <a:avLst/>
          </a:prstGeom>
          <a:noFill/>
          <a:ln w="19050" algn="ctr">
            <a:solidFill>
              <a:srgbClr val="0000FF"/>
            </a:solidFill>
            <a:round/>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06540"/>
                                        </p:tgtEl>
                                        <p:attrNameLst>
                                          <p:attrName>style.visibility</p:attrName>
                                        </p:attrNameLst>
                                      </p:cBhvr>
                                      <p:to>
                                        <p:strVal val="visible"/>
                                      </p:to>
                                    </p:set>
                                    <p:anim calcmode="lin" valueType="num">
                                      <p:cBhvr>
                                        <p:cTn id="7" dur="500" fill="hold"/>
                                        <p:tgtEl>
                                          <p:spTgt spid="406540"/>
                                        </p:tgtEl>
                                        <p:attrNameLst>
                                          <p:attrName>ppt_w</p:attrName>
                                        </p:attrNameLst>
                                      </p:cBhvr>
                                      <p:tavLst>
                                        <p:tav tm="0">
                                          <p:val>
                                            <p:strVal val="#ppt_w+.3"/>
                                          </p:val>
                                        </p:tav>
                                        <p:tav tm="100000">
                                          <p:val>
                                            <p:strVal val="#ppt_w"/>
                                          </p:val>
                                        </p:tav>
                                      </p:tavLst>
                                    </p:anim>
                                    <p:anim calcmode="lin" valueType="num">
                                      <p:cBhvr>
                                        <p:cTn id="8" dur="500" fill="hold"/>
                                        <p:tgtEl>
                                          <p:spTgt spid="406540"/>
                                        </p:tgtEl>
                                        <p:attrNameLst>
                                          <p:attrName>ppt_h</p:attrName>
                                        </p:attrNameLst>
                                      </p:cBhvr>
                                      <p:tavLst>
                                        <p:tav tm="0">
                                          <p:val>
                                            <p:strVal val="#ppt_h"/>
                                          </p:val>
                                        </p:tav>
                                        <p:tav tm="100000">
                                          <p:val>
                                            <p:strVal val="#ppt_h"/>
                                          </p:val>
                                        </p:tav>
                                      </p:tavLst>
                                    </p:anim>
                                    <p:animEffect transition="in" filter="fade">
                                      <p:cBhvr>
                                        <p:cTn id="9" dur="500"/>
                                        <p:tgtEl>
                                          <p:spTgt spid="406540"/>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406541"/>
                                        </p:tgtEl>
                                        <p:attrNameLst>
                                          <p:attrName>style.visibility</p:attrName>
                                        </p:attrNameLst>
                                      </p:cBhvr>
                                      <p:to>
                                        <p:strVal val="visible"/>
                                      </p:to>
                                    </p:set>
                                    <p:anim calcmode="lin" valueType="num">
                                      <p:cBhvr>
                                        <p:cTn id="13" dur="500" fill="hold"/>
                                        <p:tgtEl>
                                          <p:spTgt spid="406541"/>
                                        </p:tgtEl>
                                        <p:attrNameLst>
                                          <p:attrName>ppt_w</p:attrName>
                                        </p:attrNameLst>
                                      </p:cBhvr>
                                      <p:tavLst>
                                        <p:tav tm="0">
                                          <p:val>
                                            <p:fltVal val="0"/>
                                          </p:val>
                                        </p:tav>
                                        <p:tav tm="100000">
                                          <p:val>
                                            <p:strVal val="#ppt_w"/>
                                          </p:val>
                                        </p:tav>
                                      </p:tavLst>
                                    </p:anim>
                                    <p:anim calcmode="lin" valueType="num">
                                      <p:cBhvr>
                                        <p:cTn id="14" dur="500" fill="hold"/>
                                        <p:tgtEl>
                                          <p:spTgt spid="406541"/>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3" presetClass="entr" presetSubtype="16" fill="hold" grpId="0" nodeType="afterEffect">
                                  <p:stCondLst>
                                    <p:cond delay="0"/>
                                  </p:stCondLst>
                                  <p:childTnLst>
                                    <p:set>
                                      <p:cBhvr>
                                        <p:cTn id="17" dur="1" fill="hold">
                                          <p:stCondLst>
                                            <p:cond delay="0"/>
                                          </p:stCondLst>
                                        </p:cTn>
                                        <p:tgtEl>
                                          <p:spTgt spid="406546"/>
                                        </p:tgtEl>
                                        <p:attrNameLst>
                                          <p:attrName>style.visibility</p:attrName>
                                        </p:attrNameLst>
                                      </p:cBhvr>
                                      <p:to>
                                        <p:strVal val="visible"/>
                                      </p:to>
                                    </p:set>
                                    <p:animEffect transition="in" filter="plus(in)">
                                      <p:cBhvr>
                                        <p:cTn id="18" dur="1000"/>
                                        <p:tgtEl>
                                          <p:spTgt spid="406546"/>
                                        </p:tgtEl>
                                      </p:cBhvr>
                                    </p:animEffect>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406544"/>
                                        </p:tgtEl>
                                        <p:attrNameLst>
                                          <p:attrName>style.visibility</p:attrName>
                                        </p:attrNameLst>
                                      </p:cBhvr>
                                      <p:to>
                                        <p:strVal val="visible"/>
                                      </p:to>
                                    </p:set>
                                    <p:animEffect transition="in" filter="fade">
                                      <p:cBhvr>
                                        <p:cTn id="22" dur="1000"/>
                                        <p:tgtEl>
                                          <p:spTgt spid="406544"/>
                                        </p:tgtEl>
                                      </p:cBhvr>
                                    </p:animEffect>
                                    <p:anim calcmode="lin" valueType="num">
                                      <p:cBhvr>
                                        <p:cTn id="23" dur="1000" fill="hold"/>
                                        <p:tgtEl>
                                          <p:spTgt spid="406544"/>
                                        </p:tgtEl>
                                        <p:attrNameLst>
                                          <p:attrName>ppt_x</p:attrName>
                                        </p:attrNameLst>
                                      </p:cBhvr>
                                      <p:tavLst>
                                        <p:tav tm="0">
                                          <p:val>
                                            <p:strVal val="#ppt_x"/>
                                          </p:val>
                                        </p:tav>
                                        <p:tav tm="100000">
                                          <p:val>
                                            <p:strVal val="#ppt_x"/>
                                          </p:val>
                                        </p:tav>
                                      </p:tavLst>
                                    </p:anim>
                                    <p:anim calcmode="lin" valueType="num">
                                      <p:cBhvr>
                                        <p:cTn id="24" dur="900" decel="100000" fill="hold"/>
                                        <p:tgtEl>
                                          <p:spTgt spid="40654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06544"/>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6548"/>
                                        </p:tgtEl>
                                        <p:attrNameLst>
                                          <p:attrName>style.visibility</p:attrName>
                                        </p:attrNameLst>
                                      </p:cBhvr>
                                      <p:to>
                                        <p:strVal val="visible"/>
                                      </p:to>
                                    </p:set>
                                    <p:animEffect transition="in" filter="fade">
                                      <p:cBhvr>
                                        <p:cTn id="28" dur="1000"/>
                                        <p:tgtEl>
                                          <p:spTgt spid="406548"/>
                                        </p:tgtEl>
                                      </p:cBhvr>
                                    </p:animEffect>
                                    <p:anim calcmode="lin" valueType="num">
                                      <p:cBhvr>
                                        <p:cTn id="29" dur="1000" fill="hold"/>
                                        <p:tgtEl>
                                          <p:spTgt spid="406548"/>
                                        </p:tgtEl>
                                        <p:attrNameLst>
                                          <p:attrName>ppt_x</p:attrName>
                                        </p:attrNameLst>
                                      </p:cBhvr>
                                      <p:tavLst>
                                        <p:tav tm="0">
                                          <p:val>
                                            <p:strVal val="#ppt_x"/>
                                          </p:val>
                                        </p:tav>
                                        <p:tav tm="100000">
                                          <p:val>
                                            <p:strVal val="#ppt_x"/>
                                          </p:val>
                                        </p:tav>
                                      </p:tavLst>
                                    </p:anim>
                                    <p:anim calcmode="lin" valueType="num">
                                      <p:cBhvr>
                                        <p:cTn id="30" dur="900" decel="100000" fill="hold"/>
                                        <p:tgtEl>
                                          <p:spTgt spid="40654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6548"/>
                                        </p:tgtEl>
                                        <p:attrNameLst>
                                          <p:attrName>ppt_y</p:attrName>
                                        </p:attrNameLst>
                                      </p:cBhvr>
                                      <p:tavLst>
                                        <p:tav tm="0">
                                          <p:val>
                                            <p:strVal val="#ppt_y-.03"/>
                                          </p:val>
                                        </p:tav>
                                        <p:tav tm="100000">
                                          <p:val>
                                            <p:strVal val="#ppt_y"/>
                                          </p:val>
                                        </p:tav>
                                      </p:tavLst>
                                    </p:anim>
                                  </p:childTnLst>
                                </p:cTn>
                              </p:par>
                            </p:childTnLst>
                          </p:cTn>
                        </p:par>
                        <p:par>
                          <p:cTn id="32" fill="hold">
                            <p:stCondLst>
                              <p:cond delay="3000"/>
                            </p:stCondLst>
                            <p:childTnLst>
                              <p:par>
                                <p:cTn id="33" presetID="63" presetClass="path" presetSubtype="0" accel="50000" decel="50000" fill="hold" grpId="1" nodeType="afterEffect">
                                  <p:stCondLst>
                                    <p:cond delay="4000"/>
                                  </p:stCondLst>
                                  <p:childTnLst>
                                    <p:animMotion origin="layout" path="M 0.00017 2.48844E-6 L 0.32309 2.48844E-6 " pathEditMode="relative" rAng="0" ptsTypes="AA">
                                      <p:cBhvr>
                                        <p:cTn id="34" dur="2000" fill="hold"/>
                                        <p:tgtEl>
                                          <p:spTgt spid="406548"/>
                                        </p:tgtEl>
                                        <p:attrNameLst>
                                          <p:attrName>ppt_x</p:attrName>
                                          <p:attrName>ppt_y</p:attrName>
                                        </p:attrNameLst>
                                      </p:cBhvr>
                                      <p:rCtr x="161" y="0"/>
                                    </p:animMotion>
                                  </p:childTnLst>
                                </p:cTn>
                              </p:par>
                            </p:childTnLst>
                          </p:cTn>
                        </p:par>
                        <p:par>
                          <p:cTn id="35" fill="hold">
                            <p:stCondLst>
                              <p:cond delay="9000"/>
                            </p:stCondLst>
                            <p:childTnLst>
                              <p:par>
                                <p:cTn id="36" presetID="43" presetClass="entr" presetSubtype="0" fill="hold" grpId="0" nodeType="afterEffect">
                                  <p:stCondLst>
                                    <p:cond delay="0"/>
                                  </p:stCondLst>
                                  <p:childTnLst>
                                    <p:set>
                                      <p:cBhvr>
                                        <p:cTn id="37" dur="1" fill="hold">
                                          <p:stCondLst>
                                            <p:cond delay="0"/>
                                          </p:stCondLst>
                                        </p:cTn>
                                        <p:tgtEl>
                                          <p:spTgt spid="406549"/>
                                        </p:tgtEl>
                                        <p:attrNameLst>
                                          <p:attrName>style.visibility</p:attrName>
                                        </p:attrNameLst>
                                      </p:cBhvr>
                                      <p:to>
                                        <p:strVal val="visible"/>
                                      </p:to>
                                    </p:set>
                                    <p:animEffect transition="in" filter="fade">
                                      <p:cBhvr>
                                        <p:cTn id="38" dur="100"/>
                                        <p:tgtEl>
                                          <p:spTgt spid="406549"/>
                                        </p:tgtEl>
                                      </p:cBhvr>
                                    </p:animEffect>
                                    <p:anim calcmode="lin" valueType="num">
                                      <p:cBhvr>
                                        <p:cTn id="39" dur="400" fill="hold"/>
                                        <p:tgtEl>
                                          <p:spTgt spid="406549"/>
                                        </p:tgtEl>
                                        <p:attrNameLst>
                                          <p:attrName>ppt_x</p:attrName>
                                        </p:attrNameLst>
                                      </p:cBhvr>
                                      <p:tavLst>
                                        <p:tav tm="0">
                                          <p:val>
                                            <p:strVal val="#ppt_x"/>
                                          </p:val>
                                        </p:tav>
                                        <p:tav tm="100000">
                                          <p:val>
                                            <p:strVal val="#ppt_x"/>
                                          </p:val>
                                        </p:tav>
                                      </p:tavLst>
                                    </p:anim>
                                    <p:anim calcmode="lin" valueType="num">
                                      <p:cBhvr>
                                        <p:cTn id="40" dur="400" fill="hold"/>
                                        <p:tgtEl>
                                          <p:spTgt spid="406549"/>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40654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40654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3" presetID="43" presetClass="entr" presetSubtype="0" fill="hold" grpId="0" nodeType="withEffect">
                                  <p:stCondLst>
                                    <p:cond delay="0"/>
                                  </p:stCondLst>
                                  <p:childTnLst>
                                    <p:set>
                                      <p:cBhvr>
                                        <p:cTn id="44" dur="1" fill="hold">
                                          <p:stCondLst>
                                            <p:cond delay="0"/>
                                          </p:stCondLst>
                                        </p:cTn>
                                        <p:tgtEl>
                                          <p:spTgt spid="406550"/>
                                        </p:tgtEl>
                                        <p:attrNameLst>
                                          <p:attrName>style.visibility</p:attrName>
                                        </p:attrNameLst>
                                      </p:cBhvr>
                                      <p:to>
                                        <p:strVal val="visible"/>
                                      </p:to>
                                    </p:set>
                                    <p:animEffect transition="in" filter="fade">
                                      <p:cBhvr>
                                        <p:cTn id="45" dur="100"/>
                                        <p:tgtEl>
                                          <p:spTgt spid="406550"/>
                                        </p:tgtEl>
                                      </p:cBhvr>
                                    </p:animEffect>
                                    <p:anim calcmode="lin" valueType="num">
                                      <p:cBhvr>
                                        <p:cTn id="46" dur="400" fill="hold"/>
                                        <p:tgtEl>
                                          <p:spTgt spid="406550"/>
                                        </p:tgtEl>
                                        <p:attrNameLst>
                                          <p:attrName>ppt_x</p:attrName>
                                        </p:attrNameLst>
                                      </p:cBhvr>
                                      <p:tavLst>
                                        <p:tav tm="0">
                                          <p:val>
                                            <p:strVal val="#ppt_x"/>
                                          </p:val>
                                        </p:tav>
                                        <p:tav tm="100000">
                                          <p:val>
                                            <p:strVal val="#ppt_x"/>
                                          </p:val>
                                        </p:tav>
                                      </p:tavLst>
                                    </p:anim>
                                    <p:anim calcmode="lin" valueType="num">
                                      <p:cBhvr>
                                        <p:cTn id="47" dur="400" fill="hold"/>
                                        <p:tgtEl>
                                          <p:spTgt spid="406550"/>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4065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4065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6" grpId="0"/>
      <p:bldP spid="406548" grpId="0" animBg="1"/>
      <p:bldP spid="406548" grpId="1" animBg="1"/>
      <p:bldP spid="406549" grpId="0" animBg="1"/>
      <p:bldP spid="4065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68608 CuadroTexto"/>
          <p:cNvSpPr txBox="1">
            <a:spLocks noChangeArrowheads="1"/>
          </p:cNvSpPr>
          <p:nvPr/>
        </p:nvSpPr>
        <p:spPr bwMode="auto">
          <a:xfrm>
            <a:off x="6948488" y="333375"/>
            <a:ext cx="180022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2.3.4  Velocidad</a:t>
            </a:r>
          </a:p>
        </p:txBody>
      </p:sp>
      <p:grpSp>
        <p:nvGrpSpPr>
          <p:cNvPr id="68610" name="Group 3"/>
          <p:cNvGrpSpPr>
            <a:grpSpLocks/>
          </p:cNvGrpSpPr>
          <p:nvPr/>
        </p:nvGrpSpPr>
        <p:grpSpPr bwMode="auto">
          <a:xfrm>
            <a:off x="2484438" y="5516563"/>
            <a:ext cx="4537075" cy="1008062"/>
            <a:chOff x="1474" y="2840"/>
            <a:chExt cx="2858" cy="663"/>
          </a:xfrm>
        </p:grpSpPr>
        <p:pic>
          <p:nvPicPr>
            <p:cNvPr id="68618" name="6861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8619" name="6861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8620" name="6861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8611" name="6861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68612" name="68611 Rectángulo"/>
          <p:cNvPicPr>
            <a:picLocks noChangeAspect="1" noChangeArrowheads="1"/>
          </p:cNvPicPr>
          <p:nvPr/>
        </p:nvPicPr>
        <p:blipFill>
          <a:blip r:embed="rId6"/>
          <a:srcRect/>
          <a:stretch>
            <a:fillRect/>
          </a:stretch>
        </p:blipFill>
        <p:spPr bwMode="auto">
          <a:xfrm>
            <a:off x="1692275" y="1196975"/>
            <a:ext cx="4895850" cy="3606800"/>
          </a:xfrm>
          <a:prstGeom prst="rect">
            <a:avLst/>
          </a:prstGeom>
          <a:noFill/>
          <a:ln w="57150" cmpd="thinThick" algn="ctr">
            <a:solidFill>
              <a:srgbClr val="33CCCC"/>
            </a:solidFill>
            <a:miter lim="800000"/>
            <a:headEnd/>
            <a:tailEnd/>
          </a:ln>
        </p:spPr>
      </p:pic>
      <p:sp>
        <p:nvSpPr>
          <p:cNvPr id="163858" name="163857 CuadroTexto"/>
          <p:cNvSpPr txBox="1">
            <a:spLocks noChangeArrowheads="1"/>
          </p:cNvSpPr>
          <p:nvPr/>
        </p:nvSpPr>
        <p:spPr bwMode="auto">
          <a:xfrm>
            <a:off x="7956550" y="981075"/>
            <a:ext cx="792163" cy="274638"/>
          </a:xfrm>
          <a:prstGeom prst="rect">
            <a:avLst/>
          </a:prstGeom>
          <a:noFill/>
          <a:ln w="9525">
            <a:noFill/>
            <a:miter lim="800000"/>
            <a:headEnd/>
            <a:tailEnd/>
          </a:ln>
        </p:spPr>
        <p:txBody>
          <a:bodyPr>
            <a:spAutoFit/>
          </a:bodyPr>
          <a:lstStyle/>
          <a:p>
            <a:pPr>
              <a:spcBef>
                <a:spcPct val="50000"/>
              </a:spcBef>
            </a:pPr>
            <a:r>
              <a:rPr lang="es-EC" sz="1200" b="1">
                <a:solidFill>
                  <a:srgbClr val="00FF00"/>
                </a:solidFill>
              </a:rPr>
              <a:t>MAX</a:t>
            </a:r>
            <a:endParaRPr lang="es-ES" sz="1200" b="1">
              <a:solidFill>
                <a:srgbClr val="00FF00"/>
              </a:solidFill>
            </a:endParaRPr>
          </a:p>
        </p:txBody>
      </p:sp>
      <p:sp>
        <p:nvSpPr>
          <p:cNvPr id="163860" name="163859 CuadroTexto"/>
          <p:cNvSpPr txBox="1">
            <a:spLocks noChangeArrowheads="1"/>
          </p:cNvSpPr>
          <p:nvPr/>
        </p:nvSpPr>
        <p:spPr bwMode="auto">
          <a:xfrm>
            <a:off x="7956550" y="1412875"/>
            <a:ext cx="792163" cy="274638"/>
          </a:xfrm>
          <a:prstGeom prst="rect">
            <a:avLst/>
          </a:prstGeom>
          <a:noFill/>
          <a:ln w="9525">
            <a:noFill/>
            <a:miter lim="800000"/>
            <a:headEnd/>
            <a:tailEnd/>
          </a:ln>
        </p:spPr>
        <p:txBody>
          <a:bodyPr>
            <a:spAutoFit/>
          </a:bodyPr>
          <a:lstStyle/>
          <a:p>
            <a:pPr>
              <a:spcBef>
                <a:spcPct val="50000"/>
              </a:spcBef>
            </a:pPr>
            <a:r>
              <a:rPr lang="es-EC" sz="1200" b="1">
                <a:solidFill>
                  <a:srgbClr val="00FF00"/>
                </a:solidFill>
              </a:rPr>
              <a:t>MIN</a:t>
            </a:r>
            <a:endParaRPr lang="es-ES" sz="1200" b="1">
              <a:solidFill>
                <a:srgbClr val="00FF00"/>
              </a:solidFill>
            </a:endParaRPr>
          </a:p>
        </p:txBody>
      </p:sp>
      <p:sp>
        <p:nvSpPr>
          <p:cNvPr id="163861" name="163860 Elipse"/>
          <p:cNvSpPr>
            <a:spLocks noChangeArrowheads="1"/>
          </p:cNvSpPr>
          <p:nvPr/>
        </p:nvSpPr>
        <p:spPr bwMode="auto">
          <a:xfrm>
            <a:off x="8101013" y="908050"/>
            <a:ext cx="503237" cy="360363"/>
          </a:xfrm>
          <a:prstGeom prst="ellipse">
            <a:avLst/>
          </a:prstGeom>
          <a:noFill/>
          <a:ln w="25400" algn="ctr">
            <a:solidFill>
              <a:srgbClr val="FF9900"/>
            </a:solidFill>
            <a:round/>
            <a:headEnd/>
            <a:tailEnd/>
          </a:ln>
        </p:spPr>
        <p:txBody>
          <a:bodyPr wrap="none" anchor="ctr"/>
          <a:lstStyle/>
          <a:p>
            <a:pPr algn="l"/>
            <a:endParaRPr lang="es-ES" sz="1800">
              <a:solidFill>
                <a:srgbClr val="000000"/>
              </a:solidFill>
            </a:endParaRPr>
          </a:p>
        </p:txBody>
      </p:sp>
      <p:sp>
        <p:nvSpPr>
          <p:cNvPr id="163862" name="163861 Elipse"/>
          <p:cNvSpPr>
            <a:spLocks noChangeArrowheads="1"/>
          </p:cNvSpPr>
          <p:nvPr/>
        </p:nvSpPr>
        <p:spPr bwMode="auto">
          <a:xfrm>
            <a:off x="8101013" y="1341438"/>
            <a:ext cx="503237" cy="360362"/>
          </a:xfrm>
          <a:prstGeom prst="ellipse">
            <a:avLst/>
          </a:prstGeom>
          <a:noFill/>
          <a:ln w="25400" algn="ctr">
            <a:solidFill>
              <a:srgbClr val="FF9900"/>
            </a:solidFill>
            <a:round/>
            <a:headEnd/>
            <a:tailEnd/>
          </a:ln>
        </p:spPr>
        <p:txBody>
          <a:bodyPr wrap="none" anchor="ctr"/>
          <a:lstStyle/>
          <a:p>
            <a:pPr algn="l"/>
            <a:endParaRPr lang="es-ES" sz="1800">
              <a:solidFill>
                <a:srgbClr val="000000"/>
              </a:solidFill>
            </a:endParaRPr>
          </a:p>
        </p:txBody>
      </p:sp>
      <p:pic>
        <p:nvPicPr>
          <p:cNvPr id="68617" name="68616 Rectángulo">
            <a:hlinkClick r:id="rId7" action="ppaction://hlinksldjump"/>
          </p:cNvPr>
          <p:cNvPicPr>
            <a:picLocks noChangeArrowheads="1"/>
          </p:cNvPicPr>
          <p:nvPr/>
        </p:nvPicPr>
        <p:blipFill>
          <a:blip r:embed="rId8"/>
          <a:srcRect/>
          <a:stretch>
            <a:fillRect/>
          </a:stretch>
        </p:blipFill>
        <p:spPr bwMode="auto">
          <a:xfrm>
            <a:off x="8172450"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07358E-6 L -0.16146 0.51504 " pathEditMode="relative" rAng="0" ptsTypes="AA">
                                      <p:cBhvr>
                                        <p:cTn id="6" dur="2000" fill="hold"/>
                                        <p:tgtEl>
                                          <p:spTgt spid="163858">
                                            <p:txEl>
                                              <p:pRg st="0" end="0"/>
                                            </p:txEl>
                                          </p:spTgt>
                                        </p:tgtEl>
                                        <p:attrNameLst>
                                          <p:attrName>ppt_x</p:attrName>
                                          <p:attrName>ppt_y</p:attrName>
                                        </p:attrNameLst>
                                      </p:cBhvr>
                                      <p:rCtr x="-81" y="258"/>
                                    </p:animMotion>
                                  </p:childTnLst>
                                </p:cTn>
                              </p:par>
                              <p:par>
                                <p:cTn id="7" presetID="0" presetClass="path" presetSubtype="0" accel="50000" decel="50000" fill="hold" grpId="0" nodeType="withEffect">
                                  <p:stCondLst>
                                    <p:cond delay="0"/>
                                  </p:stCondLst>
                                  <p:childTnLst>
                                    <p:animMotion origin="layout" path="M 1.94444E-6 -1.43915E-6 L -0.24792 0.51967 " pathEditMode="relative" rAng="0" ptsTypes="AA">
                                      <p:cBhvr>
                                        <p:cTn id="8" dur="3000" fill="hold"/>
                                        <p:tgtEl>
                                          <p:spTgt spid="163861"/>
                                        </p:tgtEl>
                                        <p:attrNameLst>
                                          <p:attrName>ppt_x</p:attrName>
                                          <p:attrName>ppt_y</p:attrName>
                                        </p:attrNameLst>
                                      </p:cBhvr>
                                      <p:rCtr x="-124" y="260"/>
                                    </p:animMotion>
                                  </p:childTnLst>
                                </p:cTn>
                              </p:par>
                            </p:childTnLst>
                          </p:cTn>
                        </p:par>
                        <p:par>
                          <p:cTn id="9" fill="hold">
                            <p:stCondLst>
                              <p:cond delay="3000"/>
                            </p:stCondLst>
                            <p:childTnLst>
                              <p:par>
                                <p:cTn id="10" presetID="0" presetClass="path" presetSubtype="0" accel="50000" decel="50000" fill="hold" grpId="0" nodeType="afterEffect">
                                  <p:stCondLst>
                                    <p:cond delay="0"/>
                                  </p:stCondLst>
                                  <p:childTnLst>
                                    <p:animMotion origin="layout" path="M 1.94444E-6 -1.37899E-6 L -0.16129 0.27395 " pathEditMode="relative" rAng="0" ptsTypes="AA">
                                      <p:cBhvr>
                                        <p:cTn id="11" dur="3000" fill="hold"/>
                                        <p:tgtEl>
                                          <p:spTgt spid="163860"/>
                                        </p:tgtEl>
                                        <p:attrNameLst>
                                          <p:attrName>ppt_x</p:attrName>
                                          <p:attrName>ppt_y</p:attrName>
                                        </p:attrNameLst>
                                      </p:cBhvr>
                                      <p:rCtr x="-81" y="137"/>
                                    </p:animMotion>
                                  </p:childTnLst>
                                </p:cTn>
                              </p:par>
                              <p:par>
                                <p:cTn id="12" presetID="0" presetClass="path" presetSubtype="0" accel="50000" decel="50000" fill="hold" grpId="0" nodeType="withEffect">
                                  <p:stCondLst>
                                    <p:cond delay="0"/>
                                  </p:stCondLst>
                                  <p:childTnLst>
                                    <p:animMotion origin="layout" path="M 1.94444E-6 3.35956E-6 L -0.24792 0.27811 " pathEditMode="relative" rAng="0" ptsTypes="AA">
                                      <p:cBhvr>
                                        <p:cTn id="13" dur="3000" fill="hold"/>
                                        <p:tgtEl>
                                          <p:spTgt spid="163862"/>
                                        </p:tgtEl>
                                        <p:attrNameLst>
                                          <p:attrName>ppt_x</p:attrName>
                                          <p:attrName>ppt_y</p:attrName>
                                        </p:attrNameLst>
                                      </p:cBhvr>
                                      <p:rCtr x="-1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0" grpId="0"/>
      <p:bldP spid="163861" grpId="0" animBg="1"/>
      <p:bldP spid="1638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69632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2.3.5  Tipo de Pavimento</a:t>
            </a:r>
          </a:p>
        </p:txBody>
      </p:sp>
      <p:grpSp>
        <p:nvGrpSpPr>
          <p:cNvPr id="69634" name="Group 3"/>
          <p:cNvGrpSpPr>
            <a:grpSpLocks/>
          </p:cNvGrpSpPr>
          <p:nvPr/>
        </p:nvGrpSpPr>
        <p:grpSpPr bwMode="auto">
          <a:xfrm>
            <a:off x="2484438" y="5516563"/>
            <a:ext cx="4537075" cy="1008062"/>
            <a:chOff x="1474" y="2840"/>
            <a:chExt cx="2858" cy="663"/>
          </a:xfrm>
        </p:grpSpPr>
        <p:pic>
          <p:nvPicPr>
            <p:cNvPr id="69642" name="6964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69643" name="6964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69644" name="6964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69635" name="6963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165138" name="165137 Rectángulo"/>
          <p:cNvPicPr>
            <a:picLocks noChangeAspect="1" noChangeArrowheads="1"/>
          </p:cNvPicPr>
          <p:nvPr/>
        </p:nvPicPr>
        <p:blipFill>
          <a:blip r:embed="rId6"/>
          <a:srcRect/>
          <a:stretch>
            <a:fillRect/>
          </a:stretch>
        </p:blipFill>
        <p:spPr bwMode="auto">
          <a:xfrm>
            <a:off x="5724525" y="1341438"/>
            <a:ext cx="2327275" cy="3382962"/>
          </a:xfrm>
          <a:prstGeom prst="rect">
            <a:avLst/>
          </a:prstGeom>
          <a:noFill/>
          <a:ln w="9525">
            <a:noFill/>
            <a:miter lim="800000"/>
            <a:headEnd/>
            <a:tailEnd/>
          </a:ln>
        </p:spPr>
      </p:pic>
      <p:sp>
        <p:nvSpPr>
          <p:cNvPr id="165139" name="165138 Flecha derecha"/>
          <p:cNvSpPr>
            <a:spLocks noChangeArrowheads="1"/>
          </p:cNvSpPr>
          <p:nvPr/>
        </p:nvSpPr>
        <p:spPr bwMode="auto">
          <a:xfrm>
            <a:off x="4500563" y="2924175"/>
            <a:ext cx="647700" cy="433388"/>
          </a:xfrm>
          <a:prstGeom prst="rightArrow">
            <a:avLst>
              <a:gd name="adj1" fmla="val 50000"/>
              <a:gd name="adj2" fmla="val 37363"/>
            </a:avLst>
          </a:prstGeom>
          <a:gradFill rotWithShape="1">
            <a:gsLst>
              <a:gs pos="0">
                <a:srgbClr val="5E9EFF"/>
              </a:gs>
              <a:gs pos="39999">
                <a:srgbClr val="85C2FF"/>
              </a:gs>
              <a:gs pos="70000">
                <a:srgbClr val="C4D6EB"/>
              </a:gs>
              <a:gs pos="100000">
                <a:srgbClr val="FFEBFA"/>
              </a:gs>
            </a:gsLst>
            <a:lin ang="2700000" scaled="1"/>
          </a:gradFill>
          <a:ln w="9525" algn="ctr">
            <a:solidFill>
              <a:schemeClr val="tx1"/>
            </a:solidFill>
            <a:miter lim="800000"/>
            <a:headEnd/>
            <a:tailEnd/>
          </a:ln>
        </p:spPr>
        <p:txBody>
          <a:bodyPr wrap="none" anchor="ctr"/>
          <a:lstStyle/>
          <a:p>
            <a:pPr algn="l"/>
            <a:endParaRPr lang="es-ES" sz="1800">
              <a:solidFill>
                <a:srgbClr val="000000"/>
              </a:solidFill>
            </a:endParaRPr>
          </a:p>
        </p:txBody>
      </p:sp>
      <p:sp>
        <p:nvSpPr>
          <p:cNvPr id="165140" name="165139 CuadroTexto"/>
          <p:cNvSpPr txBox="1">
            <a:spLocks noChangeArrowheads="1"/>
          </p:cNvSpPr>
          <p:nvPr/>
        </p:nvSpPr>
        <p:spPr bwMode="auto">
          <a:xfrm>
            <a:off x="5795963" y="4868863"/>
            <a:ext cx="2232025" cy="30480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pPr>
            <a:r>
              <a:rPr lang="es-EC" sz="1400" b="1"/>
              <a:t>  </a:t>
            </a:r>
            <a:r>
              <a:rPr lang="es-EC" sz="1400" b="1">
                <a:solidFill>
                  <a:srgbClr val="FFFF99"/>
                </a:solidFill>
              </a:rPr>
              <a:t>Pavimento </a:t>
            </a:r>
            <a:r>
              <a:rPr lang="es-EC" sz="1400" b="1">
                <a:solidFill>
                  <a:srgbClr val="FFFF99"/>
                </a:solidFill>
                <a:effectLst>
                  <a:outerShdw blurRad="38100" dist="38100" dir="2700000" algn="tl">
                    <a:srgbClr val="FFFFFF"/>
                  </a:outerShdw>
                </a:effectLst>
              </a:rPr>
              <a:t>FLEXIBLE</a:t>
            </a:r>
            <a:endParaRPr lang="es-ES" sz="1400" b="1">
              <a:solidFill>
                <a:srgbClr val="FFFF99"/>
              </a:solidFill>
              <a:effectLst>
                <a:outerShdw blurRad="38100" dist="38100" dir="2700000" algn="tl">
                  <a:srgbClr val="FFFFFF"/>
                </a:outerShdw>
              </a:effectLst>
            </a:endParaRPr>
          </a:p>
        </p:txBody>
      </p:sp>
      <p:pic>
        <p:nvPicPr>
          <p:cNvPr id="69639" name="69638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
        <p:nvSpPr>
          <p:cNvPr id="69640" name="69639 CuadroTexto"/>
          <p:cNvSpPr txBox="1">
            <a:spLocks noChangeArrowheads="1"/>
          </p:cNvSpPr>
          <p:nvPr/>
        </p:nvSpPr>
        <p:spPr bwMode="auto">
          <a:xfrm>
            <a:off x="1403350" y="4941888"/>
            <a:ext cx="2447925"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Perforación de Calicatas</a:t>
            </a:r>
            <a:endParaRPr lang="es-ES" sz="1200" b="1">
              <a:solidFill>
                <a:srgbClr val="FFFF99"/>
              </a:solidFill>
            </a:endParaRPr>
          </a:p>
        </p:txBody>
      </p:sp>
      <p:pic>
        <p:nvPicPr>
          <p:cNvPr id="69641" name="69640 Rectángulo"/>
          <p:cNvPicPr>
            <a:picLocks noChangeArrowheads="1"/>
          </p:cNvPicPr>
          <p:nvPr/>
        </p:nvPicPr>
        <p:blipFill>
          <a:blip r:embed="rId9"/>
          <a:srcRect/>
          <a:stretch>
            <a:fillRect/>
          </a:stretch>
        </p:blipFill>
        <p:spPr bwMode="auto">
          <a:xfrm>
            <a:off x="1258888" y="1125538"/>
            <a:ext cx="2705100" cy="360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5139"/>
                                        </p:tgtEl>
                                        <p:attrNameLst>
                                          <p:attrName>style.visibility</p:attrName>
                                        </p:attrNameLst>
                                      </p:cBhvr>
                                      <p:to>
                                        <p:strVal val="visible"/>
                                      </p:to>
                                    </p:set>
                                    <p:animEffect transition="in" filter="wedge">
                                      <p:cBhvr>
                                        <p:cTn id="7" dur="3000"/>
                                        <p:tgtEl>
                                          <p:spTgt spid="165139"/>
                                        </p:tgtEl>
                                      </p:cBhvr>
                                    </p:animEffect>
                                  </p:childTnLst>
                                </p:cTn>
                              </p:par>
                            </p:childTnLst>
                          </p:cTn>
                        </p:par>
                        <p:par>
                          <p:cTn id="8" fill="hold">
                            <p:stCondLst>
                              <p:cond delay="3000"/>
                            </p:stCondLst>
                            <p:childTnLst>
                              <p:par>
                                <p:cTn id="9" presetID="54" presetClass="entr" presetSubtype="0" accel="100000" fill="hold" nodeType="afterEffect">
                                  <p:stCondLst>
                                    <p:cond delay="0"/>
                                  </p:stCondLst>
                                  <p:childTnLst>
                                    <p:set>
                                      <p:cBhvr>
                                        <p:cTn id="10" dur="1" fill="hold">
                                          <p:stCondLst>
                                            <p:cond delay="0"/>
                                          </p:stCondLst>
                                        </p:cTn>
                                        <p:tgtEl>
                                          <p:spTgt spid="165138"/>
                                        </p:tgtEl>
                                        <p:attrNameLst>
                                          <p:attrName>style.visibility</p:attrName>
                                        </p:attrNameLst>
                                      </p:cBhvr>
                                      <p:to>
                                        <p:strVal val="visible"/>
                                      </p:to>
                                    </p:set>
                                    <p:anim calcmode="lin" valueType="num">
                                      <p:cBhvr>
                                        <p:cTn id="11" dur="3000" fill="hold"/>
                                        <p:tgtEl>
                                          <p:spTgt spid="165138"/>
                                        </p:tgtEl>
                                        <p:attrNameLst>
                                          <p:attrName>ppt_w</p:attrName>
                                        </p:attrNameLst>
                                      </p:cBhvr>
                                      <p:tavLst>
                                        <p:tav tm="0">
                                          <p:val>
                                            <p:strVal val="#ppt_w*0.05"/>
                                          </p:val>
                                        </p:tav>
                                        <p:tav tm="100000">
                                          <p:val>
                                            <p:strVal val="#ppt_w"/>
                                          </p:val>
                                        </p:tav>
                                      </p:tavLst>
                                    </p:anim>
                                    <p:anim calcmode="lin" valueType="num">
                                      <p:cBhvr>
                                        <p:cTn id="12" dur="3000" fill="hold"/>
                                        <p:tgtEl>
                                          <p:spTgt spid="165138"/>
                                        </p:tgtEl>
                                        <p:attrNameLst>
                                          <p:attrName>ppt_h</p:attrName>
                                        </p:attrNameLst>
                                      </p:cBhvr>
                                      <p:tavLst>
                                        <p:tav tm="0">
                                          <p:val>
                                            <p:strVal val="#ppt_h"/>
                                          </p:val>
                                        </p:tav>
                                        <p:tav tm="100000">
                                          <p:val>
                                            <p:strVal val="#ppt_h"/>
                                          </p:val>
                                        </p:tav>
                                      </p:tavLst>
                                    </p:anim>
                                    <p:anim calcmode="lin" valueType="num">
                                      <p:cBhvr>
                                        <p:cTn id="13" dur="3000" fill="hold"/>
                                        <p:tgtEl>
                                          <p:spTgt spid="165138"/>
                                        </p:tgtEl>
                                        <p:attrNameLst>
                                          <p:attrName>ppt_x</p:attrName>
                                        </p:attrNameLst>
                                      </p:cBhvr>
                                      <p:tavLst>
                                        <p:tav tm="0">
                                          <p:val>
                                            <p:strVal val="#ppt_x-.2"/>
                                          </p:val>
                                        </p:tav>
                                        <p:tav tm="100000">
                                          <p:val>
                                            <p:strVal val="#ppt_x"/>
                                          </p:val>
                                        </p:tav>
                                      </p:tavLst>
                                    </p:anim>
                                    <p:anim calcmode="lin" valueType="num">
                                      <p:cBhvr>
                                        <p:cTn id="14" dur="3000" fill="hold"/>
                                        <p:tgtEl>
                                          <p:spTgt spid="165138"/>
                                        </p:tgtEl>
                                        <p:attrNameLst>
                                          <p:attrName>ppt_y</p:attrName>
                                        </p:attrNameLst>
                                      </p:cBhvr>
                                      <p:tavLst>
                                        <p:tav tm="0">
                                          <p:val>
                                            <p:strVal val="#ppt_y"/>
                                          </p:val>
                                        </p:tav>
                                        <p:tav tm="100000">
                                          <p:val>
                                            <p:strVal val="#ppt_y"/>
                                          </p:val>
                                        </p:tav>
                                      </p:tavLst>
                                    </p:anim>
                                    <p:animEffect transition="in" filter="fade">
                                      <p:cBhvr>
                                        <p:cTn id="15" dur="3000"/>
                                        <p:tgtEl>
                                          <p:spTgt spid="165138"/>
                                        </p:tgtEl>
                                      </p:cBhvr>
                                    </p:animEffect>
                                  </p:childTnLst>
                                </p:cTn>
                              </p:par>
                            </p:childTnLst>
                          </p:cTn>
                        </p:par>
                        <p:par>
                          <p:cTn id="16" fill="hold">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165140"/>
                                        </p:tgtEl>
                                        <p:attrNameLst>
                                          <p:attrName>style.visibility</p:attrName>
                                        </p:attrNameLst>
                                      </p:cBhvr>
                                      <p:to>
                                        <p:strVal val="visible"/>
                                      </p:to>
                                    </p:set>
                                    <p:animEffect transition="in" filter="barn(inHorizontal)">
                                      <p:cBhvr>
                                        <p:cTn id="19" dur="2000"/>
                                        <p:tgtEl>
                                          <p:spTgt spid="16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39" grpId="0" animBg="1"/>
      <p:bldP spid="1651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70656 CuadroTexto"/>
          <p:cNvSpPr txBox="1">
            <a:spLocks noChangeArrowheads="1"/>
          </p:cNvSpPr>
          <p:nvPr/>
        </p:nvSpPr>
        <p:spPr bwMode="auto">
          <a:xfrm>
            <a:off x="5867400" y="333375"/>
            <a:ext cx="28813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2.3.6  Estado del Pavimento</a:t>
            </a:r>
          </a:p>
        </p:txBody>
      </p:sp>
      <p:grpSp>
        <p:nvGrpSpPr>
          <p:cNvPr id="70658" name="Group 3"/>
          <p:cNvGrpSpPr>
            <a:grpSpLocks/>
          </p:cNvGrpSpPr>
          <p:nvPr/>
        </p:nvGrpSpPr>
        <p:grpSpPr bwMode="auto">
          <a:xfrm>
            <a:off x="2484438" y="5516563"/>
            <a:ext cx="4537075" cy="1008062"/>
            <a:chOff x="1474" y="2840"/>
            <a:chExt cx="2858" cy="663"/>
          </a:xfrm>
        </p:grpSpPr>
        <p:pic>
          <p:nvPicPr>
            <p:cNvPr id="70665" name="70664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0666" name="70665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0667" name="70666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0659" name="7065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70660" name="70659 Rectángulo"/>
          <p:cNvPicPr>
            <a:picLocks noChangeArrowheads="1"/>
          </p:cNvPicPr>
          <p:nvPr/>
        </p:nvPicPr>
        <p:blipFill>
          <a:blip r:embed="rId6"/>
          <a:srcRect/>
          <a:stretch>
            <a:fillRect/>
          </a:stretch>
        </p:blipFill>
        <p:spPr bwMode="auto">
          <a:xfrm>
            <a:off x="755650" y="1268413"/>
            <a:ext cx="3419475" cy="2698750"/>
          </a:xfrm>
          <a:prstGeom prst="rect">
            <a:avLst/>
          </a:prstGeom>
          <a:noFill/>
          <a:ln w="9525">
            <a:noFill/>
            <a:miter lim="800000"/>
            <a:headEnd/>
            <a:tailEnd/>
          </a:ln>
        </p:spPr>
      </p:pic>
      <p:pic>
        <p:nvPicPr>
          <p:cNvPr id="70661" name="70660 Rectángulo"/>
          <p:cNvPicPr>
            <a:picLocks noChangeArrowheads="1"/>
          </p:cNvPicPr>
          <p:nvPr/>
        </p:nvPicPr>
        <p:blipFill>
          <a:blip r:embed="rId7"/>
          <a:srcRect/>
          <a:stretch>
            <a:fillRect/>
          </a:stretch>
        </p:blipFill>
        <p:spPr bwMode="auto">
          <a:xfrm>
            <a:off x="5003800" y="2349500"/>
            <a:ext cx="3419475" cy="2698750"/>
          </a:xfrm>
          <a:prstGeom prst="rect">
            <a:avLst/>
          </a:prstGeom>
          <a:noFill/>
          <a:ln w="9525">
            <a:noFill/>
            <a:miter lim="800000"/>
            <a:headEnd/>
            <a:tailEnd/>
          </a:ln>
        </p:spPr>
      </p:pic>
      <p:sp>
        <p:nvSpPr>
          <p:cNvPr id="70662" name="70661 CuadroTexto"/>
          <p:cNvSpPr txBox="1">
            <a:spLocks noChangeArrowheads="1"/>
          </p:cNvSpPr>
          <p:nvPr/>
        </p:nvSpPr>
        <p:spPr bwMode="auto">
          <a:xfrm>
            <a:off x="5795963" y="4652963"/>
            <a:ext cx="2016125"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Superficie rugosa</a:t>
            </a:r>
            <a:endParaRPr lang="es-ES" sz="1200" b="1">
              <a:solidFill>
                <a:srgbClr val="FFFF99"/>
              </a:solidFill>
            </a:endParaRPr>
          </a:p>
        </p:txBody>
      </p:sp>
      <p:sp>
        <p:nvSpPr>
          <p:cNvPr id="70663" name="70662 CuadroTexto"/>
          <p:cNvSpPr txBox="1">
            <a:spLocks noChangeArrowheads="1"/>
          </p:cNvSpPr>
          <p:nvPr/>
        </p:nvSpPr>
        <p:spPr bwMode="auto">
          <a:xfrm>
            <a:off x="1403350" y="3573463"/>
            <a:ext cx="2089150"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Calzada deteriorada</a:t>
            </a:r>
            <a:endParaRPr lang="es-ES" sz="1200" b="1">
              <a:solidFill>
                <a:srgbClr val="FFFF99"/>
              </a:solidFill>
            </a:endParaRPr>
          </a:p>
        </p:txBody>
      </p:sp>
      <p:sp>
        <p:nvSpPr>
          <p:cNvPr id="70664" name="70663 Botón de acción: Hacia delante o Siguiente">
            <a:hlinkClick r:id="rId8"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9"/>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71680 CuadroTexto"/>
          <p:cNvSpPr txBox="1">
            <a:spLocks noChangeArrowheads="1"/>
          </p:cNvSpPr>
          <p:nvPr/>
        </p:nvSpPr>
        <p:spPr bwMode="auto">
          <a:xfrm>
            <a:off x="5867400" y="333375"/>
            <a:ext cx="28813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2.3.6  Estado del Pavimento</a:t>
            </a:r>
          </a:p>
        </p:txBody>
      </p:sp>
      <p:grpSp>
        <p:nvGrpSpPr>
          <p:cNvPr id="71682" name="Group 3"/>
          <p:cNvGrpSpPr>
            <a:grpSpLocks/>
          </p:cNvGrpSpPr>
          <p:nvPr/>
        </p:nvGrpSpPr>
        <p:grpSpPr bwMode="auto">
          <a:xfrm>
            <a:off x="2484438" y="5516563"/>
            <a:ext cx="4537075" cy="1008062"/>
            <a:chOff x="1474" y="2840"/>
            <a:chExt cx="2858" cy="663"/>
          </a:xfrm>
        </p:grpSpPr>
        <p:pic>
          <p:nvPicPr>
            <p:cNvPr id="71689" name="71688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1690" name="71689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1691" name="71690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1683" name="7168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1684" name="71683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71685" name="71684 Rectángulo"/>
          <p:cNvPicPr>
            <a:picLocks noChangeArrowheads="1"/>
          </p:cNvPicPr>
          <p:nvPr/>
        </p:nvPicPr>
        <p:blipFill>
          <a:blip r:embed="rId8"/>
          <a:srcRect/>
          <a:stretch>
            <a:fillRect/>
          </a:stretch>
        </p:blipFill>
        <p:spPr bwMode="auto">
          <a:xfrm>
            <a:off x="755650" y="2276475"/>
            <a:ext cx="3419475" cy="2698750"/>
          </a:xfrm>
          <a:prstGeom prst="rect">
            <a:avLst/>
          </a:prstGeom>
          <a:noFill/>
          <a:ln w="9525">
            <a:noFill/>
            <a:miter lim="800000"/>
            <a:headEnd/>
            <a:tailEnd/>
          </a:ln>
        </p:spPr>
      </p:pic>
      <p:sp>
        <p:nvSpPr>
          <p:cNvPr id="71686" name="71685 CuadroTexto"/>
          <p:cNvSpPr txBox="1">
            <a:spLocks noChangeArrowheads="1"/>
          </p:cNvSpPr>
          <p:nvPr/>
        </p:nvSpPr>
        <p:spPr bwMode="auto">
          <a:xfrm>
            <a:off x="971550" y="4581525"/>
            <a:ext cx="3024188"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Reducción del ancho de la calzada</a:t>
            </a:r>
            <a:endParaRPr lang="es-ES" sz="1200" b="1">
              <a:solidFill>
                <a:srgbClr val="FFFF99"/>
              </a:solidFill>
            </a:endParaRPr>
          </a:p>
        </p:txBody>
      </p:sp>
      <p:pic>
        <p:nvPicPr>
          <p:cNvPr id="71687" name="71686 Rectángulo"/>
          <p:cNvPicPr>
            <a:picLocks noChangeArrowheads="1"/>
          </p:cNvPicPr>
          <p:nvPr/>
        </p:nvPicPr>
        <p:blipFill>
          <a:blip r:embed="rId9"/>
          <a:srcRect/>
          <a:stretch>
            <a:fillRect/>
          </a:stretch>
        </p:blipFill>
        <p:spPr bwMode="auto">
          <a:xfrm>
            <a:off x="4932363" y="1412875"/>
            <a:ext cx="3419475" cy="2698750"/>
          </a:xfrm>
          <a:prstGeom prst="rect">
            <a:avLst/>
          </a:prstGeom>
          <a:noFill/>
          <a:ln w="9525">
            <a:noFill/>
            <a:miter lim="800000"/>
            <a:headEnd/>
            <a:tailEnd/>
          </a:ln>
        </p:spPr>
      </p:pic>
      <p:sp>
        <p:nvSpPr>
          <p:cNvPr id="71688" name="71687 CuadroTexto"/>
          <p:cNvSpPr txBox="1">
            <a:spLocks noChangeArrowheads="1"/>
          </p:cNvSpPr>
          <p:nvPr/>
        </p:nvSpPr>
        <p:spPr bwMode="auto">
          <a:xfrm>
            <a:off x="5867400" y="3789363"/>
            <a:ext cx="1727200"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Fisura transversal</a:t>
            </a:r>
            <a:endParaRPr lang="es-ES" sz="1200" b="1">
              <a:solidFill>
                <a:srgbClr val="FFFF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37888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13667" name="113666 CuadroTexto"/>
          <p:cNvSpPr txBox="1">
            <a:spLocks noChangeArrowheads="1"/>
          </p:cNvSpPr>
          <p:nvPr/>
        </p:nvSpPr>
        <p:spPr bwMode="auto">
          <a:xfrm>
            <a:off x="1116013" y="2133600"/>
            <a:ext cx="7343775" cy="143668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1.1  </a:t>
            </a:r>
            <a:r>
              <a:rPr lang="es-EC" sz="1600" b="1">
                <a:hlinkClick r:id="" action="ppaction://hlinkshowjump?jump=nextslide"/>
              </a:rPr>
              <a:t>Antecedentes</a:t>
            </a:r>
            <a:endParaRPr lang="es-EC" sz="1600" b="1"/>
          </a:p>
          <a:p>
            <a:pPr algn="l">
              <a:lnSpc>
                <a:spcPct val="150000"/>
              </a:lnSpc>
              <a:spcBef>
                <a:spcPct val="50000"/>
              </a:spcBef>
              <a:buFont typeface="Wingdings" pitchFamily="2" charset="2"/>
              <a:buNone/>
            </a:pPr>
            <a:r>
              <a:rPr lang="es-EC" sz="1600" b="1"/>
              <a:t>1.2  </a:t>
            </a:r>
            <a:r>
              <a:rPr lang="es-EC" sz="1600" b="1">
                <a:hlinkClick r:id="rId2" action="ppaction://hlinksldjump"/>
              </a:rPr>
              <a:t>Ubicación Geográfica del Proyecto</a:t>
            </a:r>
            <a:endParaRPr lang="es-EC" sz="1600" b="1"/>
          </a:p>
          <a:p>
            <a:pPr algn="l">
              <a:lnSpc>
                <a:spcPct val="150000"/>
              </a:lnSpc>
              <a:spcBef>
                <a:spcPct val="50000"/>
              </a:spcBef>
              <a:buFont typeface="Wingdings" pitchFamily="2" charset="2"/>
              <a:buNone/>
            </a:pPr>
            <a:r>
              <a:rPr lang="es-EC" sz="1600" b="1"/>
              <a:t>1.3  </a:t>
            </a:r>
            <a:r>
              <a:rPr lang="es-EC" sz="1600" b="1">
                <a:hlinkClick r:id="rId3" action="ppaction://hlinksldjump"/>
              </a:rPr>
              <a:t>Justificación del Proyecto</a:t>
            </a:r>
            <a:endParaRPr lang="es-ES" sz="1600" b="1"/>
          </a:p>
        </p:txBody>
      </p:sp>
      <p:sp>
        <p:nvSpPr>
          <p:cNvPr id="113668" name="113667 CuadroTexto"/>
          <p:cNvSpPr txBox="1">
            <a:spLocks noChangeArrowheads="1"/>
          </p:cNvSpPr>
          <p:nvPr/>
        </p:nvSpPr>
        <p:spPr bwMode="auto">
          <a:xfrm>
            <a:off x="1187450" y="1052513"/>
            <a:ext cx="4752975" cy="457200"/>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2400" b="1">
                <a:solidFill>
                  <a:srgbClr val="FFFF00"/>
                </a:solidFill>
                <a:effectLst>
                  <a:outerShdw blurRad="38100" dist="38100" dir="2700000" algn="tl">
                    <a:srgbClr val="FFFFFF"/>
                  </a:outerShdw>
                </a:effectLst>
              </a:rPr>
              <a:t>CAPITULO 1: INTRODUCCION </a:t>
            </a:r>
            <a:endParaRPr lang="es-ES" sz="2400" b="1">
              <a:solidFill>
                <a:srgbClr val="FFFF00"/>
              </a:solidFill>
              <a:effectLst>
                <a:outerShdw blurRad="38100" dist="38100" dir="2700000" algn="tl">
                  <a:srgbClr val="FFFFFF"/>
                </a:outerShdw>
              </a:effectLst>
            </a:endParaRPr>
          </a:p>
        </p:txBody>
      </p:sp>
      <p:sp>
        <p:nvSpPr>
          <p:cNvPr id="37892" name="37891 Botón de acción: Inicio">
            <a:hlinkClick r:id="rId4" action="ppaction://hlinksldjump" highlightClick="1"/>
          </p:cNvPr>
          <p:cNvSpPr>
            <a:spLocks noChangeArrowheads="1"/>
          </p:cNvSpPr>
          <p:nvPr/>
        </p:nvSpPr>
        <p:spPr bwMode="auto">
          <a:xfrm>
            <a:off x="8101013" y="5373688"/>
            <a:ext cx="539750" cy="539750"/>
          </a:xfrm>
          <a:prstGeom prst="actionButtonHome">
            <a:avLst/>
          </a:prstGeom>
          <a:blipFill dpi="0" rotWithShape="1">
            <a:blip r:embed="rId5"/>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slide(fromBottom)">
                                      <p:cBhvr>
                                        <p:cTn id="7" dur="1000"/>
                                        <p:tgtEl>
                                          <p:spTgt spid="11366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3667"/>
                                        </p:tgtEl>
                                        <p:attrNameLst>
                                          <p:attrName>style.visibility</p:attrName>
                                        </p:attrNameLst>
                                      </p:cBhvr>
                                      <p:to>
                                        <p:strVal val="visible"/>
                                      </p:to>
                                    </p:set>
                                    <p:animEffect transition="in" filter="wedge">
                                      <p:cBhvr>
                                        <p:cTn id="10" dur="10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72704 CuadroTexto"/>
          <p:cNvSpPr txBox="1">
            <a:spLocks noChangeArrowheads="1"/>
          </p:cNvSpPr>
          <p:nvPr/>
        </p:nvSpPr>
        <p:spPr bwMode="auto">
          <a:xfrm>
            <a:off x="5867400" y="333375"/>
            <a:ext cx="28813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2.3.6  Estado del Pavimento</a:t>
            </a:r>
          </a:p>
        </p:txBody>
      </p:sp>
      <p:grpSp>
        <p:nvGrpSpPr>
          <p:cNvPr id="72706" name="Group 3"/>
          <p:cNvGrpSpPr>
            <a:grpSpLocks/>
          </p:cNvGrpSpPr>
          <p:nvPr/>
        </p:nvGrpSpPr>
        <p:grpSpPr bwMode="auto">
          <a:xfrm>
            <a:off x="2484438" y="5516563"/>
            <a:ext cx="4537075" cy="1008062"/>
            <a:chOff x="1474" y="2840"/>
            <a:chExt cx="2858" cy="663"/>
          </a:xfrm>
        </p:grpSpPr>
        <p:pic>
          <p:nvPicPr>
            <p:cNvPr id="72714" name="7271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2715" name="7271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2716" name="7271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2707" name="7270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72708" name="72707 Rectángulo"/>
          <p:cNvPicPr>
            <a:picLocks noChangeArrowheads="1"/>
          </p:cNvPicPr>
          <p:nvPr/>
        </p:nvPicPr>
        <p:blipFill>
          <a:blip r:embed="rId6"/>
          <a:srcRect/>
          <a:stretch>
            <a:fillRect/>
          </a:stretch>
        </p:blipFill>
        <p:spPr bwMode="auto">
          <a:xfrm>
            <a:off x="5003800" y="1268413"/>
            <a:ext cx="3419475" cy="2698750"/>
          </a:xfrm>
          <a:prstGeom prst="rect">
            <a:avLst/>
          </a:prstGeom>
          <a:noFill/>
          <a:ln w="9525">
            <a:noFill/>
            <a:miter lim="800000"/>
            <a:headEnd/>
            <a:tailEnd/>
          </a:ln>
        </p:spPr>
      </p:pic>
      <p:pic>
        <p:nvPicPr>
          <p:cNvPr id="72709" name="72708 Rectángulo"/>
          <p:cNvPicPr>
            <a:picLocks noChangeArrowheads="1"/>
          </p:cNvPicPr>
          <p:nvPr/>
        </p:nvPicPr>
        <p:blipFill>
          <a:blip r:embed="rId7"/>
          <a:srcRect/>
          <a:stretch>
            <a:fillRect/>
          </a:stretch>
        </p:blipFill>
        <p:spPr bwMode="auto">
          <a:xfrm>
            <a:off x="971550" y="2276475"/>
            <a:ext cx="3419475" cy="2698750"/>
          </a:xfrm>
          <a:prstGeom prst="rect">
            <a:avLst/>
          </a:prstGeom>
          <a:noFill/>
          <a:ln w="9525">
            <a:noFill/>
            <a:miter lim="800000"/>
            <a:headEnd/>
            <a:tailEnd/>
          </a:ln>
        </p:spPr>
      </p:pic>
      <p:sp>
        <p:nvSpPr>
          <p:cNvPr id="72710" name="72709 CuadroTexto"/>
          <p:cNvSpPr txBox="1">
            <a:spLocks noChangeArrowheads="1"/>
          </p:cNvSpPr>
          <p:nvPr/>
        </p:nvSpPr>
        <p:spPr bwMode="auto">
          <a:xfrm>
            <a:off x="1619250" y="4652963"/>
            <a:ext cx="2447925"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Profundidad de los baches</a:t>
            </a:r>
            <a:endParaRPr lang="es-ES" sz="1200" b="1">
              <a:solidFill>
                <a:srgbClr val="FFFF99"/>
              </a:solidFill>
            </a:endParaRPr>
          </a:p>
        </p:txBody>
      </p:sp>
      <p:sp>
        <p:nvSpPr>
          <p:cNvPr id="72711" name="72710 CuadroTexto"/>
          <p:cNvSpPr txBox="1">
            <a:spLocks noChangeArrowheads="1"/>
          </p:cNvSpPr>
          <p:nvPr/>
        </p:nvSpPr>
        <p:spPr bwMode="auto">
          <a:xfrm>
            <a:off x="5580063" y="3573463"/>
            <a:ext cx="2447925"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Diámetro de los baches</a:t>
            </a:r>
            <a:endParaRPr lang="es-ES" sz="1200" b="1">
              <a:solidFill>
                <a:srgbClr val="FFFF99"/>
              </a:solidFill>
            </a:endParaRPr>
          </a:p>
        </p:txBody>
      </p:sp>
      <p:pic>
        <p:nvPicPr>
          <p:cNvPr id="173073" name="173072 Rectángulo">
            <a:hlinkClick r:id="rId8" action="ppaction://hlinksldjump"/>
          </p:cNvPr>
          <p:cNvPicPr>
            <a:picLocks noChangeArrowheads="1"/>
          </p:cNvPicPr>
          <p:nvPr/>
        </p:nvPicPr>
        <p:blipFill>
          <a:blip r:embed="rId9"/>
          <a:srcRect/>
          <a:stretch>
            <a:fillRect/>
          </a:stretch>
        </p:blipFill>
        <p:spPr bwMode="auto">
          <a:xfrm>
            <a:off x="8101013" y="5445125"/>
            <a:ext cx="431800" cy="431800"/>
          </a:xfrm>
          <a:prstGeom prst="rect">
            <a:avLst/>
          </a:prstGeom>
          <a:noFill/>
          <a:ln w="9525">
            <a:noFill/>
            <a:miter lim="800000"/>
            <a:headEnd/>
            <a:tailEnd/>
          </a:ln>
        </p:spPr>
      </p:pic>
      <p:sp>
        <p:nvSpPr>
          <p:cNvPr id="72713" name="72712 CuadroTexto"/>
          <p:cNvSpPr txBox="1">
            <a:spLocks noChangeArrowheads="1"/>
          </p:cNvSpPr>
          <p:nvPr/>
        </p:nvSpPr>
        <p:spPr bwMode="auto">
          <a:xfrm>
            <a:off x="7812088" y="5084763"/>
            <a:ext cx="935037" cy="274637"/>
          </a:xfrm>
          <a:prstGeom prst="rect">
            <a:avLst/>
          </a:prstGeom>
          <a:noFill/>
          <a:ln w="9525">
            <a:noFill/>
            <a:miter lim="800000"/>
            <a:headEnd/>
            <a:tailEnd/>
          </a:ln>
        </p:spPr>
        <p:txBody>
          <a:bodyPr>
            <a:spAutoFit/>
          </a:bodyPr>
          <a:lstStyle/>
          <a:p>
            <a:pPr>
              <a:spcBef>
                <a:spcPct val="50000"/>
              </a:spcBef>
            </a:pPr>
            <a:r>
              <a:rPr lang="es-EC" sz="1200" b="1" i="1">
                <a:solidFill>
                  <a:srgbClr val="FF9900"/>
                </a:solidFill>
              </a:rPr>
              <a:t>Registro</a:t>
            </a:r>
            <a:endParaRPr lang="es-ES" sz="1200" b="1" i="1">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500" accel="50000" autoRev="1" fill="hold" tmFilter="0, 0; .33333, 1; 1, 1">
                                          <p:stCondLst>
                                            <p:cond delay="0"/>
                                          </p:stCondLst>
                                        </p:cTn>
                                        <p:tgtEl>
                                          <p:spTgt spid="173073"/>
                                        </p:tgtEl>
                                        <p:attrNameLst>
                                          <p:attrName>style.color</p:attrName>
                                        </p:attrNameLst>
                                      </p:cBhvr>
                                      <p:to>
                                        <a:schemeClr val="tx2"/>
                                      </p:to>
                                    </p:animClr>
                                    <p:animClr clrSpc="rgb" dir="cw">
                                      <p:cBhvr>
                                        <p:cTn id="7" dur="1500" accel="50000" autoRev="1" fill="hold" tmFilter="0, 0; .33333, 1; 1, 1">
                                          <p:stCondLst>
                                            <p:cond delay="0"/>
                                          </p:stCondLst>
                                        </p:cTn>
                                        <p:tgtEl>
                                          <p:spTgt spid="173073"/>
                                        </p:tgtEl>
                                        <p:attrNameLst>
                                          <p:attrName>fillcolor</p:attrName>
                                        </p:attrNameLst>
                                      </p:cBhvr>
                                      <p:to>
                                        <a:schemeClr val="tx2"/>
                                      </p:to>
                                    </p:animClr>
                                    <p:set>
                                      <p:cBhvr>
                                        <p:cTn id="8" dur="3000" fill="hold"/>
                                        <p:tgtEl>
                                          <p:spTgt spid="173073"/>
                                        </p:tgtEl>
                                        <p:attrNameLst>
                                          <p:attrName>fill.type</p:attrName>
                                        </p:attrNameLst>
                                      </p:cBhvr>
                                      <p:to>
                                        <p:strVal val="solid"/>
                                      </p:to>
                                    </p:set>
                                    <p:set>
                                      <p:cBhvr>
                                        <p:cTn id="9" dur="3000" fill="hold"/>
                                        <p:tgtEl>
                                          <p:spTgt spid="173073"/>
                                        </p:tgtEl>
                                        <p:attrNameLst>
                                          <p:attrName>fill.on</p:attrName>
                                        </p:attrNameLst>
                                      </p:cBhvr>
                                      <p:to>
                                        <p:strVal val="true"/>
                                      </p:to>
                                    </p:set>
                                    <p:animScale>
                                      <p:cBhvr>
                                        <p:cTn id="10" dur="1500" accel="50000" autoRev="1" fill="hold" tmFilter="0, 0; .33333, 1; 1, 1">
                                          <p:stCondLst>
                                            <p:cond delay="0"/>
                                          </p:stCondLst>
                                        </p:cTn>
                                        <p:tgtEl>
                                          <p:spTgt spid="17307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73728 CuadroTexto"/>
          <p:cNvSpPr txBox="1">
            <a:spLocks noChangeArrowheads="1"/>
          </p:cNvSpPr>
          <p:nvPr/>
        </p:nvSpPr>
        <p:spPr bwMode="auto">
          <a:xfrm>
            <a:off x="5867400" y="333375"/>
            <a:ext cx="28813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2.3.6  Estado del Pavimento</a:t>
            </a:r>
          </a:p>
        </p:txBody>
      </p:sp>
      <p:grpSp>
        <p:nvGrpSpPr>
          <p:cNvPr id="73730" name="Group 3"/>
          <p:cNvGrpSpPr>
            <a:grpSpLocks/>
          </p:cNvGrpSpPr>
          <p:nvPr/>
        </p:nvGrpSpPr>
        <p:grpSpPr bwMode="auto">
          <a:xfrm>
            <a:off x="2484438" y="5516563"/>
            <a:ext cx="4537075" cy="1008062"/>
            <a:chOff x="1474" y="2840"/>
            <a:chExt cx="2858" cy="663"/>
          </a:xfrm>
        </p:grpSpPr>
        <p:pic>
          <p:nvPicPr>
            <p:cNvPr id="73737" name="7373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3738" name="7373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3739" name="7373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3731" name="7373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3732" name="73731 CuadroTexto"/>
          <p:cNvSpPr txBox="1">
            <a:spLocks noChangeArrowheads="1"/>
          </p:cNvSpPr>
          <p:nvPr/>
        </p:nvSpPr>
        <p:spPr bwMode="auto">
          <a:xfrm>
            <a:off x="3203575" y="4868863"/>
            <a:ext cx="2952750" cy="549275"/>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Registro de baches en </a:t>
            </a:r>
          </a:p>
          <a:p>
            <a:pPr>
              <a:spcBef>
                <a:spcPct val="50000"/>
              </a:spcBef>
            </a:pPr>
            <a:r>
              <a:rPr lang="es-EC" sz="1200" b="1">
                <a:solidFill>
                  <a:srgbClr val="FFFF99"/>
                </a:solidFill>
              </a:rPr>
              <a:t>10 metros lineales de vía</a:t>
            </a:r>
            <a:endParaRPr lang="es-ES" sz="1200" b="1">
              <a:solidFill>
                <a:srgbClr val="FFFF99"/>
              </a:solidFill>
            </a:endParaRPr>
          </a:p>
        </p:txBody>
      </p:sp>
      <p:pic>
        <p:nvPicPr>
          <p:cNvPr id="73733" name="73732 Rectángulo"/>
          <p:cNvPicPr>
            <a:picLocks noChangeAspect="1" noChangeArrowheads="1"/>
          </p:cNvPicPr>
          <p:nvPr/>
        </p:nvPicPr>
        <p:blipFill>
          <a:blip r:embed="rId6"/>
          <a:srcRect/>
          <a:stretch>
            <a:fillRect/>
          </a:stretch>
        </p:blipFill>
        <p:spPr bwMode="auto">
          <a:xfrm>
            <a:off x="2771775" y="981075"/>
            <a:ext cx="3675063" cy="3810000"/>
          </a:xfrm>
          <a:prstGeom prst="rect">
            <a:avLst/>
          </a:prstGeom>
          <a:noFill/>
          <a:ln w="57150" cmpd="thinThick" algn="ctr">
            <a:solidFill>
              <a:srgbClr val="339966"/>
            </a:solidFill>
            <a:miter lim="800000"/>
            <a:headEnd/>
            <a:tailEnd/>
          </a:ln>
        </p:spPr>
      </p:pic>
      <p:sp>
        <p:nvSpPr>
          <p:cNvPr id="174099" name="174098 Elipse"/>
          <p:cNvSpPr>
            <a:spLocks noChangeArrowheads="1"/>
          </p:cNvSpPr>
          <p:nvPr/>
        </p:nvSpPr>
        <p:spPr bwMode="auto">
          <a:xfrm>
            <a:off x="4211638" y="4581525"/>
            <a:ext cx="503237" cy="214313"/>
          </a:xfrm>
          <a:prstGeom prst="ellipse">
            <a:avLst/>
          </a:prstGeom>
          <a:noFill/>
          <a:ln w="22225" algn="ctr">
            <a:solidFill>
              <a:srgbClr val="339966"/>
            </a:solidFill>
            <a:round/>
            <a:headEnd/>
            <a:tailEnd/>
          </a:ln>
        </p:spPr>
        <p:txBody>
          <a:bodyPr wrap="none" anchor="ctr"/>
          <a:lstStyle/>
          <a:p>
            <a:pPr algn="l"/>
            <a:endParaRPr lang="es-ES" sz="1800">
              <a:solidFill>
                <a:srgbClr val="000000"/>
              </a:solidFill>
            </a:endParaRPr>
          </a:p>
        </p:txBody>
      </p:sp>
      <p:sp>
        <p:nvSpPr>
          <p:cNvPr id="174100" name="174099 Elipse"/>
          <p:cNvSpPr>
            <a:spLocks noChangeArrowheads="1"/>
          </p:cNvSpPr>
          <p:nvPr/>
        </p:nvSpPr>
        <p:spPr bwMode="auto">
          <a:xfrm>
            <a:off x="5508625" y="4581525"/>
            <a:ext cx="503238" cy="214313"/>
          </a:xfrm>
          <a:prstGeom prst="ellipse">
            <a:avLst/>
          </a:prstGeom>
          <a:noFill/>
          <a:ln w="22225" algn="ctr">
            <a:solidFill>
              <a:srgbClr val="339966"/>
            </a:solidFill>
            <a:round/>
            <a:headEnd/>
            <a:tailEnd/>
          </a:ln>
        </p:spPr>
        <p:txBody>
          <a:bodyPr wrap="none" anchor="ctr"/>
          <a:lstStyle/>
          <a:p>
            <a:pPr algn="l"/>
            <a:endParaRPr lang="es-ES" sz="1800">
              <a:solidFill>
                <a:srgbClr val="000000"/>
              </a:solidFill>
            </a:endParaRPr>
          </a:p>
        </p:txBody>
      </p:sp>
      <p:pic>
        <p:nvPicPr>
          <p:cNvPr id="73736" name="73735 Rectángulo">
            <a:hlinkClick r:id="rId7" action="ppaction://hlinksldjump"/>
          </p:cNvPr>
          <p:cNvPicPr>
            <a:picLocks noChangeArrowheads="1"/>
          </p:cNvPicPr>
          <p:nvPr/>
        </p:nvPicPr>
        <p:blipFill>
          <a:blip r:embed="rId8"/>
          <a:srcRect/>
          <a:stretch>
            <a:fillRect/>
          </a:stretch>
        </p:blipFill>
        <p:spPr bwMode="auto">
          <a:xfrm>
            <a:off x="8172450"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174099"/>
                                        </p:tgtEl>
                                        <p:attrNameLst>
                                          <p:attrName>r</p:attrName>
                                        </p:attrNameLst>
                                      </p:cBhvr>
                                    </p:animRot>
                                  </p:childTnLst>
                                </p:cTn>
                              </p:par>
                            </p:childTnLst>
                          </p:cTn>
                        </p:par>
                        <p:par>
                          <p:cTn id="7" fill="hold">
                            <p:stCondLst>
                              <p:cond delay="3000"/>
                            </p:stCondLst>
                            <p:childTnLst>
                              <p:par>
                                <p:cTn id="8" presetID="8" presetClass="emph" presetSubtype="0" fill="hold" grpId="0" nodeType="afterEffect">
                                  <p:stCondLst>
                                    <p:cond delay="0"/>
                                  </p:stCondLst>
                                  <p:childTnLst>
                                    <p:animRot by="21600000">
                                      <p:cBhvr>
                                        <p:cTn id="9" dur="3000" fill="hold"/>
                                        <p:tgtEl>
                                          <p:spTgt spid="17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9" grpId="0" animBg="1"/>
      <p:bldP spid="1741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74752 CuadroTexto"/>
          <p:cNvSpPr txBox="1">
            <a:spLocks noChangeArrowheads="1"/>
          </p:cNvSpPr>
          <p:nvPr/>
        </p:nvSpPr>
        <p:spPr bwMode="auto">
          <a:xfrm>
            <a:off x="6300788" y="333375"/>
            <a:ext cx="244792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2.3.7  Señalización Vial</a:t>
            </a:r>
          </a:p>
        </p:txBody>
      </p:sp>
      <p:grpSp>
        <p:nvGrpSpPr>
          <p:cNvPr id="74754" name="Group 3"/>
          <p:cNvGrpSpPr>
            <a:grpSpLocks/>
          </p:cNvGrpSpPr>
          <p:nvPr/>
        </p:nvGrpSpPr>
        <p:grpSpPr bwMode="auto">
          <a:xfrm>
            <a:off x="2484438" y="5516563"/>
            <a:ext cx="4537075" cy="1008062"/>
            <a:chOff x="1474" y="2840"/>
            <a:chExt cx="2858" cy="663"/>
          </a:xfrm>
        </p:grpSpPr>
        <p:pic>
          <p:nvPicPr>
            <p:cNvPr id="74763" name="7476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4764" name="7476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4765" name="7476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4755" name="7475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4756" name="74755 CuadroTexto"/>
          <p:cNvSpPr txBox="1">
            <a:spLocks noChangeArrowheads="1"/>
          </p:cNvSpPr>
          <p:nvPr/>
        </p:nvSpPr>
        <p:spPr bwMode="auto">
          <a:xfrm>
            <a:off x="827088" y="4005263"/>
            <a:ext cx="1728787" cy="549275"/>
          </a:xfrm>
          <a:prstGeom prst="rect">
            <a:avLst/>
          </a:prstGeom>
          <a:noFill/>
          <a:ln w="9525">
            <a:noFill/>
            <a:miter lim="800000"/>
            <a:headEnd/>
            <a:tailEnd/>
          </a:ln>
        </p:spPr>
        <p:txBody>
          <a:bodyPr>
            <a:spAutoFit/>
          </a:bodyPr>
          <a:lstStyle/>
          <a:p>
            <a:pPr>
              <a:spcBef>
                <a:spcPct val="50000"/>
              </a:spcBef>
            </a:pPr>
            <a:r>
              <a:rPr lang="es-EC" sz="1200" b="1">
                <a:solidFill>
                  <a:srgbClr val="FFFF00"/>
                </a:solidFill>
              </a:rPr>
              <a:t>Curva Pronunciada</a:t>
            </a:r>
          </a:p>
          <a:p>
            <a:pPr>
              <a:spcBef>
                <a:spcPct val="50000"/>
              </a:spcBef>
            </a:pPr>
            <a:r>
              <a:rPr lang="es-EC" sz="1200" b="1">
                <a:solidFill>
                  <a:srgbClr val="FFFF00"/>
                </a:solidFill>
              </a:rPr>
              <a:t>Abscisa 0 + 788</a:t>
            </a:r>
            <a:endParaRPr lang="es-ES" sz="1200" b="1">
              <a:solidFill>
                <a:srgbClr val="FFFF00"/>
              </a:solidFill>
            </a:endParaRPr>
          </a:p>
        </p:txBody>
      </p:sp>
      <p:pic>
        <p:nvPicPr>
          <p:cNvPr id="74757" name="74756 Rectángulo"/>
          <p:cNvPicPr>
            <a:picLocks noChangeArrowheads="1"/>
          </p:cNvPicPr>
          <p:nvPr/>
        </p:nvPicPr>
        <p:blipFill>
          <a:blip r:embed="rId6"/>
          <a:srcRect/>
          <a:stretch>
            <a:fillRect/>
          </a:stretch>
        </p:blipFill>
        <p:spPr bwMode="auto">
          <a:xfrm>
            <a:off x="468313" y="908050"/>
            <a:ext cx="2514600" cy="3060700"/>
          </a:xfrm>
          <a:prstGeom prst="rect">
            <a:avLst/>
          </a:prstGeom>
          <a:noFill/>
          <a:ln w="9525">
            <a:noFill/>
            <a:miter lim="800000"/>
            <a:headEnd/>
            <a:tailEnd/>
          </a:ln>
        </p:spPr>
      </p:pic>
      <p:pic>
        <p:nvPicPr>
          <p:cNvPr id="74758" name="74757 Rectángulo"/>
          <p:cNvPicPr>
            <a:picLocks noChangeArrowheads="1"/>
          </p:cNvPicPr>
          <p:nvPr/>
        </p:nvPicPr>
        <p:blipFill>
          <a:blip r:embed="rId7"/>
          <a:srcRect/>
          <a:stretch>
            <a:fillRect/>
          </a:stretch>
        </p:blipFill>
        <p:spPr bwMode="auto">
          <a:xfrm>
            <a:off x="3203575" y="1628775"/>
            <a:ext cx="2514600" cy="3060700"/>
          </a:xfrm>
          <a:prstGeom prst="rect">
            <a:avLst/>
          </a:prstGeom>
          <a:noFill/>
          <a:ln w="9525">
            <a:noFill/>
            <a:miter lim="800000"/>
            <a:headEnd/>
            <a:tailEnd/>
          </a:ln>
        </p:spPr>
      </p:pic>
      <p:pic>
        <p:nvPicPr>
          <p:cNvPr id="74759" name="74758 Rectángulo"/>
          <p:cNvPicPr>
            <a:picLocks noChangeArrowheads="1"/>
          </p:cNvPicPr>
          <p:nvPr/>
        </p:nvPicPr>
        <p:blipFill>
          <a:blip r:embed="rId8"/>
          <a:srcRect/>
          <a:stretch>
            <a:fillRect/>
          </a:stretch>
        </p:blipFill>
        <p:spPr bwMode="auto">
          <a:xfrm>
            <a:off x="6011863" y="1052513"/>
            <a:ext cx="2514600" cy="3060700"/>
          </a:xfrm>
          <a:prstGeom prst="rect">
            <a:avLst/>
          </a:prstGeom>
          <a:noFill/>
          <a:ln w="9525">
            <a:noFill/>
            <a:miter lim="800000"/>
            <a:headEnd/>
            <a:tailEnd/>
          </a:ln>
        </p:spPr>
      </p:pic>
      <p:sp>
        <p:nvSpPr>
          <p:cNvPr id="74760" name="74759 CuadroTexto"/>
          <p:cNvSpPr txBox="1">
            <a:spLocks noChangeArrowheads="1"/>
          </p:cNvSpPr>
          <p:nvPr/>
        </p:nvSpPr>
        <p:spPr bwMode="auto">
          <a:xfrm>
            <a:off x="3708400" y="4797425"/>
            <a:ext cx="1728788" cy="549275"/>
          </a:xfrm>
          <a:prstGeom prst="rect">
            <a:avLst/>
          </a:prstGeom>
          <a:noFill/>
          <a:ln w="9525">
            <a:noFill/>
            <a:miter lim="800000"/>
            <a:headEnd/>
            <a:tailEnd/>
          </a:ln>
        </p:spPr>
        <p:txBody>
          <a:bodyPr>
            <a:spAutoFit/>
          </a:bodyPr>
          <a:lstStyle/>
          <a:p>
            <a:pPr>
              <a:spcBef>
                <a:spcPct val="50000"/>
              </a:spcBef>
            </a:pPr>
            <a:r>
              <a:rPr lang="es-EC" sz="1200" b="1">
                <a:solidFill>
                  <a:srgbClr val="FFFF00"/>
                </a:solidFill>
              </a:rPr>
              <a:t>Dos Vías</a:t>
            </a:r>
          </a:p>
          <a:p>
            <a:pPr>
              <a:spcBef>
                <a:spcPct val="50000"/>
              </a:spcBef>
            </a:pPr>
            <a:r>
              <a:rPr lang="es-EC" sz="1200" b="1">
                <a:solidFill>
                  <a:srgbClr val="FFFF00"/>
                </a:solidFill>
              </a:rPr>
              <a:t>Abscisa 0 + 788</a:t>
            </a:r>
            <a:endParaRPr lang="es-ES" sz="1200" b="1">
              <a:solidFill>
                <a:srgbClr val="FFFF00"/>
              </a:solidFill>
            </a:endParaRPr>
          </a:p>
        </p:txBody>
      </p:sp>
      <p:sp>
        <p:nvSpPr>
          <p:cNvPr id="74761" name="74760 CuadroTexto"/>
          <p:cNvSpPr txBox="1">
            <a:spLocks noChangeArrowheads="1"/>
          </p:cNvSpPr>
          <p:nvPr/>
        </p:nvSpPr>
        <p:spPr bwMode="auto">
          <a:xfrm>
            <a:off x="6372225" y="4149725"/>
            <a:ext cx="1728788" cy="549275"/>
          </a:xfrm>
          <a:prstGeom prst="rect">
            <a:avLst/>
          </a:prstGeom>
          <a:noFill/>
          <a:ln w="9525">
            <a:noFill/>
            <a:miter lim="800000"/>
            <a:headEnd/>
            <a:tailEnd/>
          </a:ln>
        </p:spPr>
        <p:txBody>
          <a:bodyPr>
            <a:spAutoFit/>
          </a:bodyPr>
          <a:lstStyle/>
          <a:p>
            <a:pPr>
              <a:spcBef>
                <a:spcPct val="50000"/>
              </a:spcBef>
            </a:pPr>
            <a:r>
              <a:rPr lang="es-EC" sz="1200" b="1">
                <a:solidFill>
                  <a:srgbClr val="FFFF00"/>
                </a:solidFill>
              </a:rPr>
              <a:t>Pare</a:t>
            </a:r>
          </a:p>
          <a:p>
            <a:pPr>
              <a:spcBef>
                <a:spcPct val="50000"/>
              </a:spcBef>
            </a:pPr>
            <a:r>
              <a:rPr lang="es-EC" sz="1200" b="1">
                <a:solidFill>
                  <a:srgbClr val="FFFF00"/>
                </a:solidFill>
              </a:rPr>
              <a:t>Abscisa 0 + 899</a:t>
            </a:r>
            <a:endParaRPr lang="es-ES" sz="1200" b="1">
              <a:solidFill>
                <a:srgbClr val="FFFF00"/>
              </a:solidFill>
            </a:endParaRPr>
          </a:p>
        </p:txBody>
      </p:sp>
      <p:pic>
        <p:nvPicPr>
          <p:cNvPr id="179220" name="179219 Rectángulo">
            <a:hlinkClick r:id="rId9" action="ppaction://hlinksldjump"/>
          </p:cNvPr>
          <p:cNvPicPr>
            <a:picLocks noChangeArrowheads="1"/>
          </p:cNvPicPr>
          <p:nvPr/>
        </p:nvPicPr>
        <p:blipFill>
          <a:blip r:embed="rId10"/>
          <a:srcRect/>
          <a:stretch>
            <a:fillRect/>
          </a:stretch>
        </p:blipFill>
        <p:spPr bwMode="auto">
          <a:xfrm>
            <a:off x="8027988" y="5445125"/>
            <a:ext cx="431800"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79220"/>
                                        </p:tgtEl>
                                        <p:attrNameLst>
                                          <p:attrName>style.visibility</p:attrName>
                                        </p:attrNameLst>
                                      </p:cBhvr>
                                      <p:to>
                                        <p:strVal val="visible"/>
                                      </p:to>
                                    </p:set>
                                    <p:animEffect transition="in" filter="fade">
                                      <p:cBhvr>
                                        <p:cTn id="7" dur="200"/>
                                        <p:tgtEl>
                                          <p:spTgt spid="179220"/>
                                        </p:tgtEl>
                                      </p:cBhvr>
                                    </p:animEffect>
                                    <p:anim calcmode="lin" valueType="num">
                                      <p:cBhvr>
                                        <p:cTn id="8" dur="800" fill="hold"/>
                                        <p:tgtEl>
                                          <p:spTgt spid="179220"/>
                                        </p:tgtEl>
                                        <p:attrNameLst>
                                          <p:attrName>ppt_x</p:attrName>
                                        </p:attrNameLst>
                                      </p:cBhvr>
                                      <p:tavLst>
                                        <p:tav tm="0">
                                          <p:val>
                                            <p:strVal val="#ppt_x"/>
                                          </p:val>
                                        </p:tav>
                                        <p:tav tm="100000">
                                          <p:val>
                                            <p:strVal val="#ppt_x"/>
                                          </p:val>
                                        </p:tav>
                                      </p:tavLst>
                                    </p:anim>
                                    <p:anim calcmode="lin" valueType="num">
                                      <p:cBhvr>
                                        <p:cTn id="9" dur="800" fill="hold"/>
                                        <p:tgtEl>
                                          <p:spTgt spid="179220"/>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792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792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75776 CuadroTexto"/>
          <p:cNvSpPr txBox="1">
            <a:spLocks noChangeArrowheads="1"/>
          </p:cNvSpPr>
          <p:nvPr/>
        </p:nvSpPr>
        <p:spPr bwMode="auto">
          <a:xfrm>
            <a:off x="6300788" y="333375"/>
            <a:ext cx="2447925"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2.3.7  Señalización Vial</a:t>
            </a:r>
          </a:p>
        </p:txBody>
      </p:sp>
      <p:grpSp>
        <p:nvGrpSpPr>
          <p:cNvPr id="75778" name="Group 3"/>
          <p:cNvGrpSpPr>
            <a:grpSpLocks/>
          </p:cNvGrpSpPr>
          <p:nvPr/>
        </p:nvGrpSpPr>
        <p:grpSpPr bwMode="auto">
          <a:xfrm>
            <a:off x="2484438" y="5516563"/>
            <a:ext cx="4537075" cy="1008062"/>
            <a:chOff x="1474" y="2840"/>
            <a:chExt cx="2858" cy="663"/>
          </a:xfrm>
        </p:grpSpPr>
        <p:pic>
          <p:nvPicPr>
            <p:cNvPr id="75783" name="7578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5784" name="7578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5785" name="7578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5779" name="7577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5780" name="75779 CuadroTexto"/>
          <p:cNvSpPr txBox="1">
            <a:spLocks noChangeArrowheads="1"/>
          </p:cNvSpPr>
          <p:nvPr/>
        </p:nvSpPr>
        <p:spPr bwMode="auto">
          <a:xfrm>
            <a:off x="3419475" y="4365625"/>
            <a:ext cx="3167063"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Registro de Señalización Vial existente</a:t>
            </a:r>
            <a:endParaRPr lang="es-ES" sz="1200" b="1">
              <a:solidFill>
                <a:srgbClr val="FFFF99"/>
              </a:solidFill>
            </a:endParaRPr>
          </a:p>
        </p:txBody>
      </p:sp>
      <p:pic>
        <p:nvPicPr>
          <p:cNvPr id="75781" name="75780 Rectángulo"/>
          <p:cNvPicPr>
            <a:picLocks noChangeAspect="1" noChangeArrowheads="1"/>
          </p:cNvPicPr>
          <p:nvPr/>
        </p:nvPicPr>
        <p:blipFill>
          <a:blip r:embed="rId6"/>
          <a:srcRect/>
          <a:stretch>
            <a:fillRect/>
          </a:stretch>
        </p:blipFill>
        <p:spPr bwMode="auto">
          <a:xfrm>
            <a:off x="1908175" y="1484313"/>
            <a:ext cx="5903913" cy="2790825"/>
          </a:xfrm>
          <a:prstGeom prst="rect">
            <a:avLst/>
          </a:prstGeom>
          <a:noFill/>
          <a:ln w="38100" cmpd="dbl" algn="ctr">
            <a:solidFill>
              <a:srgbClr val="FF0000"/>
            </a:solidFill>
            <a:miter lim="800000"/>
            <a:headEnd/>
            <a:tailEnd/>
          </a:ln>
        </p:spPr>
      </p:pic>
      <p:pic>
        <p:nvPicPr>
          <p:cNvPr id="75782" name="75781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76800 CuadroTexto"/>
          <p:cNvSpPr txBox="1">
            <a:spLocks noChangeArrowheads="1"/>
          </p:cNvSpPr>
          <p:nvPr/>
        </p:nvSpPr>
        <p:spPr bwMode="auto">
          <a:xfrm>
            <a:off x="4140200" y="333375"/>
            <a:ext cx="46085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2.3.8  Localización de Alcantarillas y Cunetas</a:t>
            </a:r>
          </a:p>
        </p:txBody>
      </p:sp>
      <p:grpSp>
        <p:nvGrpSpPr>
          <p:cNvPr id="76802" name="Group 3"/>
          <p:cNvGrpSpPr>
            <a:grpSpLocks/>
          </p:cNvGrpSpPr>
          <p:nvPr/>
        </p:nvGrpSpPr>
        <p:grpSpPr bwMode="auto">
          <a:xfrm>
            <a:off x="2484438" y="5516563"/>
            <a:ext cx="4537075" cy="1008062"/>
            <a:chOff x="1474" y="2840"/>
            <a:chExt cx="2858" cy="663"/>
          </a:xfrm>
        </p:grpSpPr>
        <p:pic>
          <p:nvPicPr>
            <p:cNvPr id="76811" name="76810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6812" name="76811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6813" name="76812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6803" name="7680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6804" name="76803 CuadroTexto"/>
          <p:cNvSpPr txBox="1">
            <a:spLocks noChangeArrowheads="1"/>
          </p:cNvSpPr>
          <p:nvPr/>
        </p:nvSpPr>
        <p:spPr bwMode="auto">
          <a:xfrm>
            <a:off x="1476375" y="4149725"/>
            <a:ext cx="2305050"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Alcantarilla Sección Circular</a:t>
            </a:r>
            <a:endParaRPr lang="es-ES" sz="1200" b="1">
              <a:solidFill>
                <a:srgbClr val="FFFF99"/>
              </a:solidFill>
            </a:endParaRPr>
          </a:p>
        </p:txBody>
      </p:sp>
      <p:pic>
        <p:nvPicPr>
          <p:cNvPr id="76805" name="76804 Rectángulo"/>
          <p:cNvPicPr>
            <a:picLocks noChangeArrowheads="1"/>
          </p:cNvPicPr>
          <p:nvPr/>
        </p:nvPicPr>
        <p:blipFill>
          <a:blip r:embed="rId6"/>
          <a:srcRect/>
          <a:stretch>
            <a:fillRect/>
          </a:stretch>
        </p:blipFill>
        <p:spPr bwMode="auto">
          <a:xfrm>
            <a:off x="5580063" y="1052513"/>
            <a:ext cx="2514600" cy="3529012"/>
          </a:xfrm>
          <a:prstGeom prst="rect">
            <a:avLst/>
          </a:prstGeom>
          <a:noFill/>
          <a:ln w="9525">
            <a:noFill/>
            <a:miter lim="800000"/>
            <a:headEnd/>
            <a:tailEnd/>
          </a:ln>
        </p:spPr>
      </p:pic>
      <p:pic>
        <p:nvPicPr>
          <p:cNvPr id="76806" name="76805 Rectángulo"/>
          <p:cNvPicPr>
            <a:picLocks noChangeArrowheads="1"/>
          </p:cNvPicPr>
          <p:nvPr/>
        </p:nvPicPr>
        <p:blipFill>
          <a:blip r:embed="rId7"/>
          <a:srcRect/>
          <a:stretch>
            <a:fillRect/>
          </a:stretch>
        </p:blipFill>
        <p:spPr bwMode="auto">
          <a:xfrm>
            <a:off x="900113" y="1557338"/>
            <a:ext cx="3238500" cy="2514600"/>
          </a:xfrm>
          <a:prstGeom prst="rect">
            <a:avLst/>
          </a:prstGeom>
          <a:noFill/>
          <a:ln w="9525">
            <a:noFill/>
            <a:miter lim="800000"/>
            <a:headEnd/>
            <a:tailEnd/>
          </a:ln>
        </p:spPr>
      </p:pic>
      <p:pic>
        <p:nvPicPr>
          <p:cNvPr id="182285" name="182284 Rectángulo">
            <a:hlinkClick r:id="rId8" action="ppaction://hlinksldjump"/>
          </p:cNvPr>
          <p:cNvPicPr>
            <a:picLocks noChangeArrowheads="1"/>
          </p:cNvPicPr>
          <p:nvPr/>
        </p:nvPicPr>
        <p:blipFill>
          <a:blip r:embed="rId9"/>
          <a:srcRect/>
          <a:stretch>
            <a:fillRect/>
          </a:stretch>
        </p:blipFill>
        <p:spPr bwMode="auto">
          <a:xfrm>
            <a:off x="8027988" y="5445125"/>
            <a:ext cx="431800" cy="431800"/>
          </a:xfrm>
          <a:prstGeom prst="rect">
            <a:avLst/>
          </a:prstGeom>
          <a:noFill/>
          <a:ln w="9525">
            <a:noFill/>
            <a:miter lim="800000"/>
            <a:headEnd/>
            <a:tailEnd/>
          </a:ln>
        </p:spPr>
      </p:pic>
      <p:sp>
        <p:nvSpPr>
          <p:cNvPr id="76808" name="76807 CuadroTexto"/>
          <p:cNvSpPr txBox="1">
            <a:spLocks noChangeArrowheads="1"/>
          </p:cNvSpPr>
          <p:nvPr/>
        </p:nvSpPr>
        <p:spPr bwMode="auto">
          <a:xfrm>
            <a:off x="7812088" y="5084763"/>
            <a:ext cx="863600" cy="274637"/>
          </a:xfrm>
          <a:prstGeom prst="rect">
            <a:avLst/>
          </a:prstGeom>
          <a:noFill/>
          <a:ln w="9525">
            <a:noFill/>
            <a:miter lim="800000"/>
            <a:headEnd/>
            <a:tailEnd/>
          </a:ln>
        </p:spPr>
        <p:txBody>
          <a:bodyPr>
            <a:spAutoFit/>
          </a:bodyPr>
          <a:lstStyle/>
          <a:p>
            <a:pPr>
              <a:spcBef>
                <a:spcPct val="50000"/>
              </a:spcBef>
            </a:pPr>
            <a:r>
              <a:rPr lang="es-EC" sz="1200" b="1" i="1">
                <a:solidFill>
                  <a:srgbClr val="FF9900"/>
                </a:solidFill>
              </a:rPr>
              <a:t>Registro</a:t>
            </a:r>
            <a:endParaRPr lang="es-ES" sz="1200" b="1" i="1">
              <a:solidFill>
                <a:srgbClr val="FF9900"/>
              </a:solidFill>
            </a:endParaRPr>
          </a:p>
        </p:txBody>
      </p:sp>
      <p:sp>
        <p:nvSpPr>
          <p:cNvPr id="76809" name="76808 CuadroTexto"/>
          <p:cNvSpPr txBox="1">
            <a:spLocks noChangeArrowheads="1"/>
          </p:cNvSpPr>
          <p:nvPr/>
        </p:nvSpPr>
        <p:spPr bwMode="auto">
          <a:xfrm>
            <a:off x="1476375" y="4437063"/>
            <a:ext cx="2305050" cy="823912"/>
          </a:xfrm>
          <a:prstGeom prst="rect">
            <a:avLst/>
          </a:prstGeom>
          <a:noFill/>
          <a:ln w="9525">
            <a:noFill/>
            <a:miter lim="800000"/>
            <a:headEnd/>
            <a:tailEnd/>
          </a:ln>
        </p:spPr>
        <p:txBody>
          <a:bodyPr>
            <a:spAutoFit/>
          </a:bodyPr>
          <a:lstStyle/>
          <a:p>
            <a:pPr>
              <a:spcBef>
                <a:spcPct val="50000"/>
              </a:spcBef>
            </a:pPr>
            <a:r>
              <a:rPr lang="es-EC" sz="1200"/>
              <a:t>Ubicación: Abscisa 0 + 072</a:t>
            </a:r>
          </a:p>
          <a:p>
            <a:pPr>
              <a:spcBef>
                <a:spcPct val="50000"/>
              </a:spcBef>
            </a:pPr>
            <a:r>
              <a:rPr lang="es-EC" sz="1200"/>
              <a:t>Longitud: 8.40 m</a:t>
            </a:r>
          </a:p>
          <a:p>
            <a:pPr>
              <a:spcBef>
                <a:spcPct val="50000"/>
              </a:spcBef>
            </a:pPr>
            <a:r>
              <a:rPr lang="es-EC" sz="1200"/>
              <a:t>Diámetro: 30 cm.</a:t>
            </a:r>
            <a:endParaRPr lang="es-ES" sz="1200"/>
          </a:p>
        </p:txBody>
      </p:sp>
      <p:sp>
        <p:nvSpPr>
          <p:cNvPr id="76810" name="76809 CuadroTexto"/>
          <p:cNvSpPr txBox="1">
            <a:spLocks noChangeArrowheads="1"/>
          </p:cNvSpPr>
          <p:nvPr/>
        </p:nvSpPr>
        <p:spPr bwMode="auto">
          <a:xfrm>
            <a:off x="5795963" y="4724400"/>
            <a:ext cx="2305050"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Bordillo - Cuneta</a:t>
            </a:r>
            <a:endParaRPr lang="es-ES" sz="1200" b="1">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82285"/>
                                        </p:tgtEl>
                                        <p:attrNameLst>
                                          <p:attrName>style.visibility</p:attrName>
                                        </p:attrNameLst>
                                      </p:cBhvr>
                                      <p:to>
                                        <p:strVal val="visible"/>
                                      </p:to>
                                    </p:set>
                                    <p:animEffect transition="in" filter="fade">
                                      <p:cBhvr>
                                        <p:cTn id="7" dur="1600" decel="100000"/>
                                        <p:tgtEl>
                                          <p:spTgt spid="182285"/>
                                        </p:tgtEl>
                                      </p:cBhvr>
                                    </p:animEffect>
                                    <p:anim calcmode="lin" valueType="num">
                                      <p:cBhvr>
                                        <p:cTn id="8" dur="1600" decel="100000" fill="hold"/>
                                        <p:tgtEl>
                                          <p:spTgt spid="182285"/>
                                        </p:tgtEl>
                                        <p:attrNameLst>
                                          <p:attrName>style.rotation</p:attrName>
                                        </p:attrNameLst>
                                      </p:cBhvr>
                                      <p:tavLst>
                                        <p:tav tm="0">
                                          <p:val>
                                            <p:fltVal val="-90"/>
                                          </p:val>
                                        </p:tav>
                                        <p:tav tm="100000">
                                          <p:val>
                                            <p:fltVal val="0"/>
                                          </p:val>
                                        </p:tav>
                                      </p:tavLst>
                                    </p:anim>
                                    <p:anim calcmode="lin" valueType="num">
                                      <p:cBhvr>
                                        <p:cTn id="9" dur="1600" decel="100000" fill="hold"/>
                                        <p:tgtEl>
                                          <p:spTgt spid="182285"/>
                                        </p:tgtEl>
                                        <p:attrNameLst>
                                          <p:attrName>ppt_x</p:attrName>
                                        </p:attrNameLst>
                                      </p:cBhvr>
                                      <p:tavLst>
                                        <p:tav tm="0">
                                          <p:val>
                                            <p:strVal val="#ppt_x+0.4"/>
                                          </p:val>
                                        </p:tav>
                                        <p:tav tm="100000">
                                          <p:val>
                                            <p:strVal val="#ppt_x-0.05"/>
                                          </p:val>
                                        </p:tav>
                                      </p:tavLst>
                                    </p:anim>
                                    <p:anim calcmode="lin" valueType="num">
                                      <p:cBhvr>
                                        <p:cTn id="10" dur="1600" decel="100000" fill="hold"/>
                                        <p:tgtEl>
                                          <p:spTgt spid="18228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8228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8228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77824 CuadroTexto"/>
          <p:cNvSpPr txBox="1">
            <a:spLocks noChangeArrowheads="1"/>
          </p:cNvSpPr>
          <p:nvPr/>
        </p:nvSpPr>
        <p:spPr bwMode="auto">
          <a:xfrm>
            <a:off x="4067175" y="404813"/>
            <a:ext cx="460851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2.3.8  Localización de Alcantarillas y Cunetas</a:t>
            </a:r>
          </a:p>
        </p:txBody>
      </p:sp>
      <p:grpSp>
        <p:nvGrpSpPr>
          <p:cNvPr id="77826" name="Group 3"/>
          <p:cNvGrpSpPr>
            <a:grpSpLocks/>
          </p:cNvGrpSpPr>
          <p:nvPr/>
        </p:nvGrpSpPr>
        <p:grpSpPr bwMode="auto">
          <a:xfrm>
            <a:off x="2484438" y="5516563"/>
            <a:ext cx="4537075" cy="1008062"/>
            <a:chOff x="1474" y="2840"/>
            <a:chExt cx="2858" cy="663"/>
          </a:xfrm>
        </p:grpSpPr>
        <p:pic>
          <p:nvPicPr>
            <p:cNvPr id="77833" name="7783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7834" name="7783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7835" name="7783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7827" name="7782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7828" name="77827 CuadroTexto"/>
          <p:cNvSpPr txBox="1">
            <a:spLocks noChangeArrowheads="1"/>
          </p:cNvSpPr>
          <p:nvPr/>
        </p:nvSpPr>
        <p:spPr bwMode="auto">
          <a:xfrm>
            <a:off x="1116013" y="4149725"/>
            <a:ext cx="3167062"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Registro de bordillo – cuneta existente</a:t>
            </a:r>
            <a:endParaRPr lang="es-ES" sz="1200" b="1">
              <a:solidFill>
                <a:srgbClr val="FFFF99"/>
              </a:solidFill>
            </a:endParaRPr>
          </a:p>
        </p:txBody>
      </p:sp>
      <p:pic>
        <p:nvPicPr>
          <p:cNvPr id="77829" name="77828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77830" name="77829 Rectángulo"/>
          <p:cNvPicPr>
            <a:picLocks noChangeAspect="1" noChangeArrowheads="1"/>
          </p:cNvPicPr>
          <p:nvPr/>
        </p:nvPicPr>
        <p:blipFill>
          <a:blip r:embed="rId8"/>
          <a:srcRect/>
          <a:stretch>
            <a:fillRect/>
          </a:stretch>
        </p:blipFill>
        <p:spPr bwMode="auto">
          <a:xfrm>
            <a:off x="755650" y="1989138"/>
            <a:ext cx="3744913" cy="1998662"/>
          </a:xfrm>
          <a:prstGeom prst="rect">
            <a:avLst/>
          </a:prstGeom>
          <a:noFill/>
          <a:ln w="28575" algn="ctr">
            <a:solidFill>
              <a:srgbClr val="33CCCC"/>
            </a:solidFill>
            <a:miter lim="800000"/>
            <a:headEnd/>
            <a:tailEnd/>
          </a:ln>
        </p:spPr>
      </p:pic>
      <p:pic>
        <p:nvPicPr>
          <p:cNvPr id="77831" name="77830 Rectángulo"/>
          <p:cNvPicPr>
            <a:picLocks noChangeAspect="1" noChangeArrowheads="1"/>
          </p:cNvPicPr>
          <p:nvPr/>
        </p:nvPicPr>
        <p:blipFill>
          <a:blip r:embed="rId9"/>
          <a:srcRect/>
          <a:stretch>
            <a:fillRect/>
          </a:stretch>
        </p:blipFill>
        <p:spPr bwMode="auto">
          <a:xfrm>
            <a:off x="4859338" y="1989138"/>
            <a:ext cx="3549650" cy="1954212"/>
          </a:xfrm>
          <a:prstGeom prst="rect">
            <a:avLst/>
          </a:prstGeom>
          <a:noFill/>
          <a:ln w="44450" cmpd="thickThin" algn="ctr">
            <a:solidFill>
              <a:srgbClr val="FF00FF"/>
            </a:solidFill>
            <a:miter lim="800000"/>
            <a:headEnd/>
            <a:tailEnd/>
          </a:ln>
        </p:spPr>
      </p:pic>
      <p:sp>
        <p:nvSpPr>
          <p:cNvPr id="77832" name="77831 CuadroTexto"/>
          <p:cNvSpPr txBox="1">
            <a:spLocks noChangeArrowheads="1"/>
          </p:cNvSpPr>
          <p:nvPr/>
        </p:nvSpPr>
        <p:spPr bwMode="auto">
          <a:xfrm>
            <a:off x="4859338" y="4149725"/>
            <a:ext cx="3671887"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Sección transversal bordillo – cuneta existente</a:t>
            </a:r>
            <a:endParaRPr lang="es-ES" sz="1200" b="1">
              <a:solidFill>
                <a:srgbClr val="FFFF9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78848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78850" name="Group 3"/>
          <p:cNvGrpSpPr>
            <a:grpSpLocks/>
          </p:cNvGrpSpPr>
          <p:nvPr/>
        </p:nvGrpSpPr>
        <p:grpSpPr bwMode="auto">
          <a:xfrm>
            <a:off x="2484438" y="5516563"/>
            <a:ext cx="4537075" cy="1008062"/>
            <a:chOff x="1474" y="2840"/>
            <a:chExt cx="2858" cy="663"/>
          </a:xfrm>
        </p:grpSpPr>
        <p:pic>
          <p:nvPicPr>
            <p:cNvPr id="78859" name="78858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8860" name="78859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8861" name="78860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8851" name="7885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8852" name="78851 CuadroTexto"/>
          <p:cNvSpPr txBox="1">
            <a:spLocks noChangeArrowheads="1"/>
          </p:cNvSpPr>
          <p:nvPr/>
        </p:nvSpPr>
        <p:spPr bwMode="auto">
          <a:xfrm>
            <a:off x="971550" y="1341438"/>
            <a:ext cx="2016125" cy="274637"/>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Perforación de Calicatas</a:t>
            </a:r>
            <a:endParaRPr lang="es-ES" sz="1200" b="1">
              <a:solidFill>
                <a:srgbClr val="FF9900"/>
              </a:solidFill>
            </a:endParaRPr>
          </a:p>
        </p:txBody>
      </p:sp>
      <p:sp>
        <p:nvSpPr>
          <p:cNvPr id="78853" name="78852 Rectángulo"/>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pic>
        <p:nvPicPr>
          <p:cNvPr id="78854" name="78853 Rectángulo"/>
          <p:cNvPicPr>
            <a:picLocks noChangeAspect="1" noChangeArrowheads="1"/>
          </p:cNvPicPr>
          <p:nvPr/>
        </p:nvPicPr>
        <p:blipFill>
          <a:blip r:embed="rId6"/>
          <a:srcRect/>
          <a:stretch>
            <a:fillRect/>
          </a:stretch>
        </p:blipFill>
        <p:spPr bwMode="auto">
          <a:xfrm>
            <a:off x="755650" y="1916113"/>
            <a:ext cx="4464050" cy="3311525"/>
          </a:xfrm>
          <a:prstGeom prst="rect">
            <a:avLst/>
          </a:prstGeom>
          <a:noFill/>
          <a:ln w="28575" algn="ctr">
            <a:solidFill>
              <a:srgbClr val="FF99CC"/>
            </a:solidFill>
            <a:miter lim="800000"/>
            <a:headEnd/>
            <a:tailEnd/>
          </a:ln>
        </p:spPr>
      </p:pic>
      <p:sp>
        <p:nvSpPr>
          <p:cNvPr id="78855" name="78854 CuadroTexto"/>
          <p:cNvSpPr txBox="1">
            <a:spLocks noChangeArrowheads="1"/>
          </p:cNvSpPr>
          <p:nvPr/>
        </p:nvSpPr>
        <p:spPr bwMode="auto">
          <a:xfrm>
            <a:off x="6588125" y="3860800"/>
            <a:ext cx="2016125" cy="1098550"/>
          </a:xfrm>
          <a:prstGeom prst="rect">
            <a:avLst/>
          </a:prstGeom>
          <a:noFill/>
          <a:ln w="9525">
            <a:noFill/>
            <a:miter lim="800000"/>
            <a:headEnd/>
            <a:tailEnd/>
          </a:ln>
        </p:spPr>
        <p:txBody>
          <a:bodyPr>
            <a:spAutoFit/>
          </a:bodyPr>
          <a:lstStyle/>
          <a:p>
            <a:pPr algn="l">
              <a:spcBef>
                <a:spcPct val="50000"/>
              </a:spcBef>
            </a:pPr>
            <a:r>
              <a:rPr lang="es-EC" sz="1200" b="1" i="1">
                <a:solidFill>
                  <a:srgbClr val="FF9900"/>
                </a:solidFill>
              </a:rPr>
              <a:t>Ensayos realizados</a:t>
            </a:r>
          </a:p>
          <a:p>
            <a:pPr algn="l">
              <a:spcBef>
                <a:spcPct val="50000"/>
              </a:spcBef>
              <a:buFont typeface="Wingdings" pitchFamily="2" charset="2"/>
              <a:buChar char="v"/>
            </a:pPr>
            <a:r>
              <a:rPr lang="es-EC" sz="1200" b="1"/>
              <a:t> </a:t>
            </a:r>
            <a:r>
              <a:rPr lang="es-EC" sz="1200" b="1">
                <a:hlinkClick r:id="rId7" action="ppaction://hlinksldjump"/>
              </a:rPr>
              <a:t>Granulometría</a:t>
            </a:r>
            <a:endParaRPr lang="es-EC" sz="1200" b="1"/>
          </a:p>
          <a:p>
            <a:pPr algn="l">
              <a:spcBef>
                <a:spcPct val="50000"/>
              </a:spcBef>
              <a:buFont typeface="Wingdings" pitchFamily="2" charset="2"/>
              <a:buChar char="v"/>
            </a:pPr>
            <a:r>
              <a:rPr lang="es-EC" sz="1200" b="1"/>
              <a:t>  </a:t>
            </a:r>
            <a:r>
              <a:rPr lang="es-EC" sz="1200" b="1">
                <a:hlinkClick r:id="rId8" action="ppaction://hlinksldjump"/>
              </a:rPr>
              <a:t>CBR</a:t>
            </a:r>
            <a:endParaRPr lang="es-EC" sz="1200" b="1"/>
          </a:p>
          <a:p>
            <a:pPr algn="l">
              <a:spcBef>
                <a:spcPct val="50000"/>
              </a:spcBef>
              <a:buFont typeface="Wingdings" pitchFamily="2" charset="2"/>
              <a:buChar char="v"/>
            </a:pPr>
            <a:r>
              <a:rPr lang="es-EC" sz="1200" b="1"/>
              <a:t>  </a:t>
            </a:r>
            <a:r>
              <a:rPr lang="es-EC" sz="1200" b="1">
                <a:hlinkClick r:id="rId9" action="ppaction://hlinksldjump"/>
              </a:rPr>
              <a:t>Proctor</a:t>
            </a:r>
            <a:endParaRPr lang="es-ES" sz="1200" b="1"/>
          </a:p>
        </p:txBody>
      </p:sp>
      <p:pic>
        <p:nvPicPr>
          <p:cNvPr id="238609" name="238608 Rectángulo"/>
          <p:cNvPicPr>
            <a:picLocks noChangeAspect="1" noChangeArrowheads="1"/>
          </p:cNvPicPr>
          <p:nvPr/>
        </p:nvPicPr>
        <p:blipFill>
          <a:blip r:embed="rId10"/>
          <a:srcRect/>
          <a:stretch>
            <a:fillRect/>
          </a:stretch>
        </p:blipFill>
        <p:spPr bwMode="auto">
          <a:xfrm>
            <a:off x="6372225" y="1916113"/>
            <a:ext cx="2087563" cy="1504950"/>
          </a:xfrm>
          <a:prstGeom prst="rect">
            <a:avLst/>
          </a:prstGeom>
          <a:noFill/>
          <a:ln w="9525">
            <a:noFill/>
            <a:miter lim="800000"/>
            <a:headEnd/>
            <a:tailEnd/>
          </a:ln>
        </p:spPr>
      </p:pic>
      <p:cxnSp>
        <p:nvCxnSpPr>
          <p:cNvPr id="238610" name="238609 Conector angular"/>
          <p:cNvCxnSpPr>
            <a:cxnSpLocks noChangeShapeType="1"/>
          </p:cNvCxnSpPr>
          <p:nvPr/>
        </p:nvCxnSpPr>
        <p:spPr bwMode="auto">
          <a:xfrm flipV="1">
            <a:off x="5233988" y="2668588"/>
            <a:ext cx="1123950" cy="903287"/>
          </a:xfrm>
          <a:prstGeom prst="bentConnector3">
            <a:avLst>
              <a:gd name="adj1" fmla="val 49292"/>
            </a:avLst>
          </a:prstGeom>
          <a:noFill/>
          <a:ln w="9525" algn="ctr">
            <a:solidFill>
              <a:srgbClr val="FFFF00"/>
            </a:solidFill>
            <a:miter lim="800000"/>
            <a:headEnd type="triangle" w="med" len="med"/>
            <a:tailEnd type="triangle" w="med" len="med"/>
          </a:ln>
        </p:spPr>
      </p:cxnSp>
      <p:pic>
        <p:nvPicPr>
          <p:cNvPr id="78858" name="78857 Rectángulo">
            <a:hlinkClick r:id="rId11" action="ppaction://hlinksldjump"/>
          </p:cNvPr>
          <p:cNvPicPr>
            <a:picLocks noChangeArrowheads="1"/>
          </p:cNvPicPr>
          <p:nvPr/>
        </p:nvPicPr>
        <p:blipFill>
          <a:blip r:embed="rId12"/>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38610"/>
                                        </p:tgtEl>
                                        <p:attrNameLst>
                                          <p:attrName>style.visibility</p:attrName>
                                        </p:attrNameLst>
                                      </p:cBhvr>
                                      <p:to>
                                        <p:strVal val="visible"/>
                                      </p:to>
                                    </p:set>
                                    <p:animEffect transition="in" filter="fade">
                                      <p:cBhvr>
                                        <p:cTn id="7" dur="1000"/>
                                        <p:tgtEl>
                                          <p:spTgt spid="238610"/>
                                        </p:tgtEl>
                                      </p:cBhvr>
                                    </p:animEffect>
                                    <p:anim calcmode="lin" valueType="num">
                                      <p:cBhvr>
                                        <p:cTn id="8" dur="1000" fill="hold"/>
                                        <p:tgtEl>
                                          <p:spTgt spid="238610"/>
                                        </p:tgtEl>
                                        <p:attrNameLst>
                                          <p:attrName>ppt_x</p:attrName>
                                        </p:attrNameLst>
                                      </p:cBhvr>
                                      <p:tavLst>
                                        <p:tav tm="0">
                                          <p:val>
                                            <p:strVal val="#ppt_x"/>
                                          </p:val>
                                        </p:tav>
                                        <p:tav tm="100000">
                                          <p:val>
                                            <p:strVal val="#ppt_x"/>
                                          </p:val>
                                        </p:tav>
                                      </p:tavLst>
                                    </p:anim>
                                    <p:anim calcmode="lin" valueType="num">
                                      <p:cBhvr>
                                        <p:cTn id="9" dur="900" decel="100000" fill="hold"/>
                                        <p:tgtEl>
                                          <p:spTgt spid="2386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86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4" presetClass="entr" presetSubtype="0" accel="100000" fill="hold" nodeType="afterEffect">
                                  <p:stCondLst>
                                    <p:cond delay="0"/>
                                  </p:stCondLst>
                                  <p:childTnLst>
                                    <p:set>
                                      <p:cBhvr>
                                        <p:cTn id="13" dur="1" fill="hold">
                                          <p:stCondLst>
                                            <p:cond delay="0"/>
                                          </p:stCondLst>
                                        </p:cTn>
                                        <p:tgtEl>
                                          <p:spTgt spid="238609"/>
                                        </p:tgtEl>
                                        <p:attrNameLst>
                                          <p:attrName>style.visibility</p:attrName>
                                        </p:attrNameLst>
                                      </p:cBhvr>
                                      <p:to>
                                        <p:strVal val="visible"/>
                                      </p:to>
                                    </p:set>
                                    <p:anim calcmode="lin" valueType="num">
                                      <p:cBhvr>
                                        <p:cTn id="14" dur="500" fill="hold"/>
                                        <p:tgtEl>
                                          <p:spTgt spid="238609"/>
                                        </p:tgtEl>
                                        <p:attrNameLst>
                                          <p:attrName>ppt_w</p:attrName>
                                        </p:attrNameLst>
                                      </p:cBhvr>
                                      <p:tavLst>
                                        <p:tav tm="0">
                                          <p:val>
                                            <p:strVal val="#ppt_w*0.05"/>
                                          </p:val>
                                        </p:tav>
                                        <p:tav tm="100000">
                                          <p:val>
                                            <p:strVal val="#ppt_w"/>
                                          </p:val>
                                        </p:tav>
                                      </p:tavLst>
                                    </p:anim>
                                    <p:anim calcmode="lin" valueType="num">
                                      <p:cBhvr>
                                        <p:cTn id="15" dur="500" fill="hold"/>
                                        <p:tgtEl>
                                          <p:spTgt spid="238609"/>
                                        </p:tgtEl>
                                        <p:attrNameLst>
                                          <p:attrName>ppt_h</p:attrName>
                                        </p:attrNameLst>
                                      </p:cBhvr>
                                      <p:tavLst>
                                        <p:tav tm="0">
                                          <p:val>
                                            <p:strVal val="#ppt_h"/>
                                          </p:val>
                                        </p:tav>
                                        <p:tav tm="100000">
                                          <p:val>
                                            <p:strVal val="#ppt_h"/>
                                          </p:val>
                                        </p:tav>
                                      </p:tavLst>
                                    </p:anim>
                                    <p:anim calcmode="lin" valueType="num">
                                      <p:cBhvr>
                                        <p:cTn id="16" dur="500" fill="hold"/>
                                        <p:tgtEl>
                                          <p:spTgt spid="238609"/>
                                        </p:tgtEl>
                                        <p:attrNameLst>
                                          <p:attrName>ppt_x</p:attrName>
                                        </p:attrNameLst>
                                      </p:cBhvr>
                                      <p:tavLst>
                                        <p:tav tm="0">
                                          <p:val>
                                            <p:strVal val="#ppt_x-.2"/>
                                          </p:val>
                                        </p:tav>
                                        <p:tav tm="100000">
                                          <p:val>
                                            <p:strVal val="#ppt_x"/>
                                          </p:val>
                                        </p:tav>
                                      </p:tavLst>
                                    </p:anim>
                                    <p:anim calcmode="lin" valueType="num">
                                      <p:cBhvr>
                                        <p:cTn id="17" dur="500" fill="hold"/>
                                        <p:tgtEl>
                                          <p:spTgt spid="238609"/>
                                        </p:tgtEl>
                                        <p:attrNameLst>
                                          <p:attrName>ppt_y</p:attrName>
                                        </p:attrNameLst>
                                      </p:cBhvr>
                                      <p:tavLst>
                                        <p:tav tm="0">
                                          <p:val>
                                            <p:strVal val="#ppt_y"/>
                                          </p:val>
                                        </p:tav>
                                        <p:tav tm="100000">
                                          <p:val>
                                            <p:strVal val="#ppt_y"/>
                                          </p:val>
                                        </p:tav>
                                      </p:tavLst>
                                    </p:anim>
                                    <p:animEffect transition="in" filter="fade">
                                      <p:cBhvr>
                                        <p:cTn id="18" dur="500"/>
                                        <p:tgtEl>
                                          <p:spTgt spid="23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79872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79874" name="Group 3"/>
          <p:cNvGrpSpPr>
            <a:grpSpLocks/>
          </p:cNvGrpSpPr>
          <p:nvPr/>
        </p:nvGrpSpPr>
        <p:grpSpPr bwMode="auto">
          <a:xfrm>
            <a:off x="2484438" y="5516563"/>
            <a:ext cx="4537075" cy="1008062"/>
            <a:chOff x="1474" y="2840"/>
            <a:chExt cx="2858" cy="663"/>
          </a:xfrm>
        </p:grpSpPr>
        <p:pic>
          <p:nvPicPr>
            <p:cNvPr id="79883" name="7988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79884" name="7988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79885" name="7988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79875" name="7987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79876" name="79875 CuadroTexto"/>
          <p:cNvSpPr txBox="1">
            <a:spLocks noChangeArrowheads="1"/>
          </p:cNvSpPr>
          <p:nvPr/>
        </p:nvSpPr>
        <p:spPr bwMode="auto">
          <a:xfrm>
            <a:off x="827088" y="1125538"/>
            <a:ext cx="2736850" cy="274637"/>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ENSAYOS DE GRANULOMETRIA:</a:t>
            </a:r>
            <a:endParaRPr lang="es-ES" sz="1200" b="1">
              <a:solidFill>
                <a:srgbClr val="FF9900"/>
              </a:solidFill>
            </a:endParaRPr>
          </a:p>
        </p:txBody>
      </p:sp>
      <p:sp>
        <p:nvSpPr>
          <p:cNvPr id="239628" name="239627 CuadroTexto"/>
          <p:cNvSpPr txBox="1">
            <a:spLocks noChangeArrowheads="1"/>
          </p:cNvSpPr>
          <p:nvPr/>
        </p:nvSpPr>
        <p:spPr bwMode="auto">
          <a:xfrm>
            <a:off x="2411413" y="1484313"/>
            <a:ext cx="2232025" cy="274637"/>
          </a:xfrm>
          <a:prstGeom prst="rect">
            <a:avLst/>
          </a:prstGeom>
          <a:noFill/>
          <a:ln w="9525">
            <a:noFill/>
            <a:miter lim="800000"/>
            <a:headEnd/>
            <a:tailEnd/>
          </a:ln>
        </p:spPr>
        <p:txBody>
          <a:bodyPr>
            <a:spAutoFit/>
          </a:bodyPr>
          <a:lstStyle/>
          <a:p>
            <a:pPr algn="l">
              <a:spcBef>
                <a:spcPct val="50000"/>
              </a:spcBef>
            </a:pPr>
            <a:r>
              <a:rPr lang="es-EC" sz="1200" b="1" i="1">
                <a:solidFill>
                  <a:srgbClr val="CCFFCC"/>
                </a:solidFill>
              </a:rPr>
              <a:t>Especificaciones del MOP</a:t>
            </a:r>
            <a:endParaRPr lang="es-ES" sz="1200" b="1">
              <a:solidFill>
                <a:srgbClr val="CCFFCC"/>
              </a:solidFill>
            </a:endParaRPr>
          </a:p>
        </p:txBody>
      </p:sp>
      <p:pic>
        <p:nvPicPr>
          <p:cNvPr id="79878" name="79877 Rectángulo"/>
          <p:cNvPicPr>
            <a:picLocks noChangeArrowheads="1"/>
          </p:cNvPicPr>
          <p:nvPr/>
        </p:nvPicPr>
        <p:blipFill>
          <a:blip r:embed="rId6"/>
          <a:srcRect/>
          <a:stretch>
            <a:fillRect/>
          </a:stretch>
        </p:blipFill>
        <p:spPr bwMode="auto">
          <a:xfrm>
            <a:off x="2051050" y="2133600"/>
            <a:ext cx="4608513" cy="2879725"/>
          </a:xfrm>
          <a:prstGeom prst="rect">
            <a:avLst/>
          </a:prstGeom>
          <a:noFill/>
          <a:ln w="25400" algn="ctr">
            <a:solidFill>
              <a:srgbClr val="00FFFF"/>
            </a:solidFill>
            <a:miter lim="800000"/>
            <a:headEnd/>
            <a:tailEnd/>
          </a:ln>
        </p:spPr>
      </p:pic>
      <p:sp>
        <p:nvSpPr>
          <p:cNvPr id="79879" name="79878 CuadroTexto"/>
          <p:cNvSpPr txBox="1">
            <a:spLocks noChangeArrowheads="1"/>
          </p:cNvSpPr>
          <p:nvPr/>
        </p:nvSpPr>
        <p:spPr bwMode="auto">
          <a:xfrm>
            <a:off x="4643438" y="1484313"/>
            <a:ext cx="1800225" cy="274637"/>
          </a:xfrm>
          <a:prstGeom prst="rect">
            <a:avLst/>
          </a:prstGeom>
          <a:noFill/>
          <a:ln w="9525">
            <a:noFill/>
            <a:miter lim="800000"/>
            <a:headEnd/>
            <a:tailEnd/>
          </a:ln>
        </p:spPr>
        <p:txBody>
          <a:bodyPr>
            <a:spAutoFit/>
          </a:bodyPr>
          <a:lstStyle/>
          <a:p>
            <a:pPr algn="l">
              <a:spcBef>
                <a:spcPct val="50000"/>
              </a:spcBef>
            </a:pPr>
            <a:r>
              <a:rPr lang="es-EC" sz="1200" b="1" i="1" u="sng">
                <a:solidFill>
                  <a:srgbClr val="FFFF99"/>
                </a:solidFill>
              </a:rPr>
              <a:t>Material de Sub-Base</a:t>
            </a:r>
            <a:endParaRPr lang="es-ES" sz="1200" b="1" u="sng">
              <a:solidFill>
                <a:srgbClr val="FFFF99"/>
              </a:solidFill>
            </a:endParaRPr>
          </a:p>
        </p:txBody>
      </p:sp>
      <p:pic>
        <p:nvPicPr>
          <p:cNvPr id="239639" name="239638 Rectángulo">
            <a:hlinkClick r:id="rId7" action="ppaction://hlinkfile"/>
          </p:cNvPr>
          <p:cNvPicPr>
            <a:picLocks noChangeArrowheads="1"/>
          </p:cNvPicPr>
          <p:nvPr/>
        </p:nvPicPr>
        <p:blipFill>
          <a:blip r:embed="rId8"/>
          <a:srcRect/>
          <a:stretch>
            <a:fillRect/>
          </a:stretch>
        </p:blipFill>
        <p:spPr bwMode="auto">
          <a:xfrm>
            <a:off x="7667625" y="3429000"/>
            <a:ext cx="539750" cy="539750"/>
          </a:xfrm>
          <a:prstGeom prst="rect">
            <a:avLst/>
          </a:prstGeom>
          <a:noFill/>
          <a:ln w="9525">
            <a:noFill/>
            <a:miter lim="800000"/>
            <a:headEnd/>
            <a:tailEnd/>
          </a:ln>
        </p:spPr>
      </p:pic>
      <p:sp>
        <p:nvSpPr>
          <p:cNvPr id="79881" name="79880 CuadroTexto"/>
          <p:cNvSpPr txBox="1">
            <a:spLocks noChangeArrowheads="1"/>
          </p:cNvSpPr>
          <p:nvPr/>
        </p:nvSpPr>
        <p:spPr bwMode="auto">
          <a:xfrm>
            <a:off x="6877050" y="4076700"/>
            <a:ext cx="1944688" cy="244475"/>
          </a:xfrm>
          <a:prstGeom prst="rect">
            <a:avLst/>
          </a:prstGeom>
          <a:noFill/>
          <a:ln w="9525">
            <a:noFill/>
            <a:miter lim="800000"/>
            <a:headEnd/>
            <a:tailEnd/>
          </a:ln>
        </p:spPr>
        <p:txBody>
          <a:bodyPr>
            <a:spAutoFit/>
          </a:bodyPr>
          <a:lstStyle/>
          <a:p>
            <a:pPr>
              <a:spcBef>
                <a:spcPct val="50000"/>
              </a:spcBef>
            </a:pPr>
            <a:r>
              <a:rPr lang="es-EC" sz="1000" b="1" i="1">
                <a:solidFill>
                  <a:srgbClr val="FFCCFF"/>
                </a:solidFill>
              </a:rPr>
              <a:t>Ver Ensayos Laboratorio</a:t>
            </a:r>
            <a:endParaRPr lang="es-ES" sz="1000" b="1" i="1">
              <a:solidFill>
                <a:srgbClr val="FFCCFF"/>
              </a:solidFill>
            </a:endParaRPr>
          </a:p>
        </p:txBody>
      </p:sp>
      <p:pic>
        <p:nvPicPr>
          <p:cNvPr id="79882" name="79881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39628"/>
                                        </p:tgtEl>
                                        <p:attrNameLst>
                                          <p:attrName>style.visibility</p:attrName>
                                        </p:attrNameLst>
                                      </p:cBhvr>
                                      <p:to>
                                        <p:strVal val="visible"/>
                                      </p:to>
                                    </p:set>
                                    <p:animEffect transition="in" filter="fade">
                                      <p:cBhvr>
                                        <p:cTn id="7" dur="500"/>
                                        <p:tgtEl>
                                          <p:spTgt spid="239628"/>
                                        </p:tgtEl>
                                      </p:cBhvr>
                                    </p:animEffect>
                                    <p:anim calcmode="lin" valueType="num">
                                      <p:cBhvr>
                                        <p:cTn id="8" dur="500" fill="hold"/>
                                        <p:tgtEl>
                                          <p:spTgt spid="239628"/>
                                        </p:tgtEl>
                                        <p:attrNameLst>
                                          <p:attrName>ppt_x</p:attrName>
                                        </p:attrNameLst>
                                      </p:cBhvr>
                                      <p:tavLst>
                                        <p:tav tm="0">
                                          <p:val>
                                            <p:strVal val="#ppt_x-.1"/>
                                          </p:val>
                                        </p:tav>
                                        <p:tav tm="100000">
                                          <p:val>
                                            <p:strVal val="#ppt_x"/>
                                          </p:val>
                                        </p:tav>
                                      </p:tavLst>
                                    </p:anim>
                                    <p:anim calcmode="lin" valueType="num">
                                      <p:cBhvr>
                                        <p:cTn id="9" dur="500" fill="hold"/>
                                        <p:tgtEl>
                                          <p:spTgt spid="239628"/>
                                        </p:tgtEl>
                                        <p:attrNameLst>
                                          <p:attrName>ppt_y</p:attrName>
                                        </p:attrNameLst>
                                      </p:cBhvr>
                                      <p:tavLst>
                                        <p:tav tm="0">
                                          <p:val>
                                            <p:strVal val="#ppt_y"/>
                                          </p:val>
                                        </p:tav>
                                        <p:tav tm="100000">
                                          <p:val>
                                            <p:strVal val="#ppt_y"/>
                                          </p:val>
                                        </p:tav>
                                      </p:tavLst>
                                    </p:anim>
                                  </p:childTnLst>
                                </p:cTn>
                              </p:par>
                              <p:par>
                                <p:cTn id="10" presetID="8" presetClass="emph" presetSubtype="0" fill="hold" nodeType="withEffect">
                                  <p:stCondLst>
                                    <p:cond delay="0"/>
                                  </p:stCondLst>
                                  <p:childTnLst>
                                    <p:animRot by="21600000">
                                      <p:cBhvr>
                                        <p:cTn id="11" dur="2000" fill="hold"/>
                                        <p:tgtEl>
                                          <p:spTgt spid="2396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80896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pic>
        <p:nvPicPr>
          <p:cNvPr id="80898" name="80897 Rectángulo"/>
          <p:cNvPicPr>
            <a:picLocks noChangeAspect="1" noChangeArrowheads="1"/>
          </p:cNvPicPr>
          <p:nvPr/>
        </p:nvPicPr>
        <p:blipFill>
          <a:blip r:embed="rId2"/>
          <a:srcRect/>
          <a:stretch>
            <a:fillRect/>
          </a:stretch>
        </p:blipFill>
        <p:spPr bwMode="auto">
          <a:xfrm>
            <a:off x="34925" y="115888"/>
            <a:ext cx="792163" cy="792162"/>
          </a:xfrm>
          <a:prstGeom prst="rect">
            <a:avLst/>
          </a:prstGeom>
          <a:noFill/>
          <a:ln w="9525">
            <a:noFill/>
            <a:miter lim="800000"/>
            <a:headEnd/>
            <a:tailEnd/>
          </a:ln>
        </p:spPr>
      </p:pic>
      <p:sp>
        <p:nvSpPr>
          <p:cNvPr id="80899" name="80898 CuadroTexto"/>
          <p:cNvSpPr txBox="1">
            <a:spLocks noChangeArrowheads="1"/>
          </p:cNvSpPr>
          <p:nvPr/>
        </p:nvSpPr>
        <p:spPr bwMode="auto">
          <a:xfrm>
            <a:off x="827088" y="1125538"/>
            <a:ext cx="2736850" cy="274637"/>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ENSAYOS DE GRANULOMETRIA:</a:t>
            </a:r>
            <a:endParaRPr lang="es-ES" sz="1200" b="1">
              <a:solidFill>
                <a:srgbClr val="FF9900"/>
              </a:solidFill>
            </a:endParaRPr>
          </a:p>
        </p:txBody>
      </p:sp>
      <p:pic>
        <p:nvPicPr>
          <p:cNvPr id="80900" name="80899 Rectángulo"/>
          <p:cNvPicPr>
            <a:picLocks noChangeArrowheads="1"/>
          </p:cNvPicPr>
          <p:nvPr/>
        </p:nvPicPr>
        <p:blipFill>
          <a:blip r:embed="rId3"/>
          <a:srcRect/>
          <a:stretch>
            <a:fillRect/>
          </a:stretch>
        </p:blipFill>
        <p:spPr bwMode="auto">
          <a:xfrm>
            <a:off x="755650" y="1989138"/>
            <a:ext cx="2952750" cy="1800225"/>
          </a:xfrm>
          <a:prstGeom prst="rect">
            <a:avLst/>
          </a:prstGeom>
          <a:noFill/>
          <a:ln w="19050" algn="ctr">
            <a:solidFill>
              <a:srgbClr val="00FF00"/>
            </a:solidFill>
            <a:miter lim="800000"/>
            <a:headEnd/>
            <a:tailEnd/>
          </a:ln>
        </p:spPr>
      </p:pic>
      <p:pic>
        <p:nvPicPr>
          <p:cNvPr id="80901" name="80900 Rectángulo"/>
          <p:cNvPicPr>
            <a:picLocks noChangeArrowheads="1"/>
          </p:cNvPicPr>
          <p:nvPr/>
        </p:nvPicPr>
        <p:blipFill>
          <a:blip r:embed="rId4"/>
          <a:srcRect/>
          <a:stretch>
            <a:fillRect/>
          </a:stretch>
        </p:blipFill>
        <p:spPr bwMode="auto">
          <a:xfrm>
            <a:off x="4067175" y="1989138"/>
            <a:ext cx="2809875" cy="1800225"/>
          </a:xfrm>
          <a:prstGeom prst="rect">
            <a:avLst/>
          </a:prstGeom>
          <a:noFill/>
          <a:ln w="19050" algn="ctr">
            <a:solidFill>
              <a:srgbClr val="00FF00"/>
            </a:solidFill>
            <a:miter lim="800000"/>
            <a:headEnd/>
            <a:tailEnd/>
          </a:ln>
        </p:spPr>
      </p:pic>
      <p:pic>
        <p:nvPicPr>
          <p:cNvPr id="80902" name="80901 Rectángulo"/>
          <p:cNvPicPr>
            <a:picLocks noChangeArrowheads="1"/>
          </p:cNvPicPr>
          <p:nvPr/>
        </p:nvPicPr>
        <p:blipFill>
          <a:blip r:embed="rId5"/>
          <a:srcRect/>
          <a:stretch>
            <a:fillRect/>
          </a:stretch>
        </p:blipFill>
        <p:spPr bwMode="auto">
          <a:xfrm>
            <a:off x="755650" y="4005263"/>
            <a:ext cx="2952750" cy="1871662"/>
          </a:xfrm>
          <a:prstGeom prst="rect">
            <a:avLst/>
          </a:prstGeom>
          <a:noFill/>
          <a:ln w="19050" algn="ctr">
            <a:solidFill>
              <a:srgbClr val="00FF00"/>
            </a:solidFill>
            <a:miter lim="800000"/>
            <a:headEnd/>
            <a:tailEnd/>
          </a:ln>
        </p:spPr>
      </p:pic>
      <p:sp>
        <p:nvSpPr>
          <p:cNvPr id="80903" name="80902 CuadroTexto"/>
          <p:cNvSpPr txBox="1">
            <a:spLocks noChangeArrowheads="1"/>
          </p:cNvSpPr>
          <p:nvPr/>
        </p:nvSpPr>
        <p:spPr bwMode="auto">
          <a:xfrm>
            <a:off x="4356100" y="1484313"/>
            <a:ext cx="1439863" cy="274637"/>
          </a:xfrm>
          <a:prstGeom prst="rect">
            <a:avLst/>
          </a:prstGeom>
          <a:noFill/>
          <a:ln w="9525">
            <a:noFill/>
            <a:miter lim="800000"/>
            <a:headEnd/>
            <a:tailEnd/>
          </a:ln>
        </p:spPr>
        <p:txBody>
          <a:bodyPr>
            <a:spAutoFit/>
          </a:bodyPr>
          <a:lstStyle/>
          <a:p>
            <a:pPr algn="l">
              <a:spcBef>
                <a:spcPct val="50000"/>
              </a:spcBef>
            </a:pPr>
            <a:r>
              <a:rPr lang="es-EC" sz="1200" b="1" i="1" u="sng">
                <a:solidFill>
                  <a:srgbClr val="FFFF99"/>
                </a:solidFill>
              </a:rPr>
              <a:t>Material de Base</a:t>
            </a:r>
            <a:endParaRPr lang="es-ES" sz="1200" b="1" u="sng">
              <a:solidFill>
                <a:srgbClr val="FFFF99"/>
              </a:solidFill>
            </a:endParaRPr>
          </a:p>
        </p:txBody>
      </p:sp>
      <p:pic>
        <p:nvPicPr>
          <p:cNvPr id="411667" name="411666 Rectángulo">
            <a:hlinkClick r:id="rId6" action="ppaction://hlinkfile"/>
          </p:cNvPr>
          <p:cNvPicPr>
            <a:picLocks noChangeArrowheads="1"/>
          </p:cNvPicPr>
          <p:nvPr/>
        </p:nvPicPr>
        <p:blipFill>
          <a:blip r:embed="rId7"/>
          <a:srcRect/>
          <a:stretch>
            <a:fillRect/>
          </a:stretch>
        </p:blipFill>
        <p:spPr bwMode="auto">
          <a:xfrm>
            <a:off x="7524750" y="3500438"/>
            <a:ext cx="539750" cy="539750"/>
          </a:xfrm>
          <a:prstGeom prst="rect">
            <a:avLst/>
          </a:prstGeom>
          <a:noFill/>
          <a:ln w="9525">
            <a:noFill/>
            <a:miter lim="800000"/>
            <a:headEnd/>
            <a:tailEnd/>
          </a:ln>
        </p:spPr>
      </p:pic>
      <p:pic>
        <p:nvPicPr>
          <p:cNvPr id="80905" name="80904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pic>
        <p:nvPicPr>
          <p:cNvPr id="80906" name="80905 Rectángulo"/>
          <p:cNvPicPr>
            <a:picLocks noChangeAspect="1" noChangeArrowheads="1"/>
          </p:cNvPicPr>
          <p:nvPr/>
        </p:nvPicPr>
        <p:blipFill>
          <a:blip r:embed="rId10"/>
          <a:srcRect/>
          <a:stretch>
            <a:fillRect/>
          </a:stretch>
        </p:blipFill>
        <p:spPr bwMode="auto">
          <a:xfrm>
            <a:off x="4067175" y="4005263"/>
            <a:ext cx="2879725" cy="1871662"/>
          </a:xfrm>
          <a:prstGeom prst="rect">
            <a:avLst/>
          </a:prstGeom>
          <a:noFill/>
          <a:ln w="19050" algn="ctr">
            <a:solidFill>
              <a:srgbClr val="00FF00"/>
            </a:solidFill>
            <a:miter lim="800000"/>
            <a:headEnd/>
            <a:tailEnd/>
          </a:ln>
        </p:spPr>
      </p:pic>
      <p:sp>
        <p:nvSpPr>
          <p:cNvPr id="80907" name="80906 CuadroTexto"/>
          <p:cNvSpPr txBox="1">
            <a:spLocks noChangeArrowheads="1"/>
          </p:cNvSpPr>
          <p:nvPr/>
        </p:nvSpPr>
        <p:spPr bwMode="auto">
          <a:xfrm>
            <a:off x="6877050" y="4076700"/>
            <a:ext cx="1944688" cy="244475"/>
          </a:xfrm>
          <a:prstGeom prst="rect">
            <a:avLst/>
          </a:prstGeom>
          <a:noFill/>
          <a:ln w="9525">
            <a:noFill/>
            <a:miter lim="800000"/>
            <a:headEnd/>
            <a:tailEnd/>
          </a:ln>
        </p:spPr>
        <p:txBody>
          <a:bodyPr>
            <a:spAutoFit/>
          </a:bodyPr>
          <a:lstStyle/>
          <a:p>
            <a:pPr>
              <a:spcBef>
                <a:spcPct val="50000"/>
              </a:spcBef>
            </a:pPr>
            <a:r>
              <a:rPr lang="es-EC" sz="1000" b="1" i="1">
                <a:solidFill>
                  <a:srgbClr val="FFCCFF"/>
                </a:solidFill>
              </a:rPr>
              <a:t>Ver Ensayos Laboratorio</a:t>
            </a:r>
            <a:endParaRPr lang="es-ES" sz="1000" b="1" i="1">
              <a:solidFill>
                <a:srgbClr val="FFCCFF"/>
              </a:solidFill>
            </a:endParaRPr>
          </a:p>
        </p:txBody>
      </p:sp>
      <p:sp>
        <p:nvSpPr>
          <p:cNvPr id="411671" name="411670 CuadroTexto"/>
          <p:cNvSpPr txBox="1">
            <a:spLocks noChangeArrowheads="1"/>
          </p:cNvSpPr>
          <p:nvPr/>
        </p:nvSpPr>
        <p:spPr bwMode="auto">
          <a:xfrm>
            <a:off x="1835150" y="1484313"/>
            <a:ext cx="2232025" cy="274637"/>
          </a:xfrm>
          <a:prstGeom prst="rect">
            <a:avLst/>
          </a:prstGeom>
          <a:noFill/>
          <a:ln w="9525">
            <a:noFill/>
            <a:miter lim="800000"/>
            <a:headEnd/>
            <a:tailEnd/>
          </a:ln>
        </p:spPr>
        <p:txBody>
          <a:bodyPr>
            <a:spAutoFit/>
          </a:bodyPr>
          <a:lstStyle/>
          <a:p>
            <a:pPr algn="l">
              <a:spcBef>
                <a:spcPct val="50000"/>
              </a:spcBef>
            </a:pPr>
            <a:r>
              <a:rPr lang="es-EC" sz="1200" b="1" i="1">
                <a:solidFill>
                  <a:srgbClr val="CCFFCC"/>
                </a:solidFill>
              </a:rPr>
              <a:t>Especificaciones del MOP</a:t>
            </a:r>
            <a:endParaRPr lang="es-ES" sz="1200" b="1">
              <a:solidFill>
                <a:srgbClr val="CC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11667"/>
                                        </p:tgtEl>
                                        <p:attrNameLst>
                                          <p:attrName>r</p:attrName>
                                        </p:attrNameLst>
                                      </p:cBhvr>
                                    </p:animRot>
                                  </p:childTnLst>
                                </p:cTn>
                              </p:par>
                              <p:par>
                                <p:cTn id="7" presetID="40" presetClass="entr" presetSubtype="0" fill="hold" grpId="0" nodeType="withEffect">
                                  <p:stCondLst>
                                    <p:cond delay="0"/>
                                  </p:stCondLst>
                                  <p:iterate type="lt">
                                    <p:tmPct val="10000"/>
                                  </p:iterate>
                                  <p:childTnLst>
                                    <p:set>
                                      <p:cBhvr>
                                        <p:cTn id="8" dur="1" fill="hold">
                                          <p:stCondLst>
                                            <p:cond delay="0"/>
                                          </p:stCondLst>
                                        </p:cTn>
                                        <p:tgtEl>
                                          <p:spTgt spid="411671"/>
                                        </p:tgtEl>
                                        <p:attrNameLst>
                                          <p:attrName>style.visibility</p:attrName>
                                        </p:attrNameLst>
                                      </p:cBhvr>
                                      <p:to>
                                        <p:strVal val="visible"/>
                                      </p:to>
                                    </p:set>
                                    <p:animEffect transition="in" filter="fade">
                                      <p:cBhvr>
                                        <p:cTn id="9" dur="500"/>
                                        <p:tgtEl>
                                          <p:spTgt spid="411671"/>
                                        </p:tgtEl>
                                      </p:cBhvr>
                                    </p:animEffect>
                                    <p:anim calcmode="lin" valueType="num">
                                      <p:cBhvr>
                                        <p:cTn id="10" dur="500" fill="hold"/>
                                        <p:tgtEl>
                                          <p:spTgt spid="411671"/>
                                        </p:tgtEl>
                                        <p:attrNameLst>
                                          <p:attrName>ppt_x</p:attrName>
                                        </p:attrNameLst>
                                      </p:cBhvr>
                                      <p:tavLst>
                                        <p:tav tm="0">
                                          <p:val>
                                            <p:strVal val="#ppt_x-.1"/>
                                          </p:val>
                                        </p:tav>
                                        <p:tav tm="100000">
                                          <p:val>
                                            <p:strVal val="#ppt_x"/>
                                          </p:val>
                                        </p:tav>
                                      </p:tavLst>
                                    </p:anim>
                                    <p:anim calcmode="lin" valueType="num">
                                      <p:cBhvr>
                                        <p:cTn id="11" dur="500" fill="hold"/>
                                        <p:tgtEl>
                                          <p:spTgt spid="411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7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81920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81922" name="Group 3"/>
          <p:cNvGrpSpPr>
            <a:grpSpLocks/>
          </p:cNvGrpSpPr>
          <p:nvPr/>
        </p:nvGrpSpPr>
        <p:grpSpPr bwMode="auto">
          <a:xfrm>
            <a:off x="2484438" y="5516563"/>
            <a:ext cx="4537075" cy="1008062"/>
            <a:chOff x="1474" y="2840"/>
            <a:chExt cx="2858" cy="663"/>
          </a:xfrm>
        </p:grpSpPr>
        <p:pic>
          <p:nvPicPr>
            <p:cNvPr id="81930" name="8192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1931" name="8193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1932" name="8193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1923" name="8192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81924" name="81923 CuadroTexto"/>
          <p:cNvSpPr txBox="1">
            <a:spLocks noChangeArrowheads="1"/>
          </p:cNvSpPr>
          <p:nvPr/>
        </p:nvSpPr>
        <p:spPr bwMode="auto">
          <a:xfrm>
            <a:off x="1619250" y="1916113"/>
            <a:ext cx="1512888" cy="274637"/>
          </a:xfrm>
          <a:prstGeom prst="rect">
            <a:avLst/>
          </a:prstGeom>
          <a:noFill/>
          <a:ln w="9525">
            <a:noFill/>
            <a:miter lim="800000"/>
            <a:headEnd/>
            <a:tailEnd/>
          </a:ln>
        </p:spPr>
        <p:txBody>
          <a:bodyPr>
            <a:spAutoFit/>
          </a:bodyPr>
          <a:lstStyle/>
          <a:p>
            <a:pPr algn="l">
              <a:spcBef>
                <a:spcPct val="50000"/>
              </a:spcBef>
            </a:pPr>
            <a:r>
              <a:rPr lang="es-EC" sz="1200" b="1" i="1" u="sng">
                <a:solidFill>
                  <a:srgbClr val="FFFF00"/>
                </a:solidFill>
              </a:rPr>
              <a:t>Sub-Base: Clase I</a:t>
            </a:r>
            <a:endParaRPr lang="es-ES" sz="1200" b="1" u="sng">
              <a:solidFill>
                <a:srgbClr val="FFFF00"/>
              </a:solidFill>
            </a:endParaRPr>
          </a:p>
        </p:txBody>
      </p:sp>
      <p:pic>
        <p:nvPicPr>
          <p:cNvPr id="241686" name="241685 Rectángulo"/>
          <p:cNvPicPr>
            <a:picLocks noChangeArrowheads="1"/>
          </p:cNvPicPr>
          <p:nvPr/>
        </p:nvPicPr>
        <p:blipFill>
          <a:blip r:embed="rId6"/>
          <a:srcRect/>
          <a:stretch>
            <a:fillRect/>
          </a:stretch>
        </p:blipFill>
        <p:spPr bwMode="auto">
          <a:xfrm>
            <a:off x="395288" y="2349500"/>
            <a:ext cx="3959225" cy="2879725"/>
          </a:xfrm>
          <a:prstGeom prst="rect">
            <a:avLst/>
          </a:prstGeom>
          <a:noFill/>
          <a:ln w="31750" algn="ctr">
            <a:solidFill>
              <a:srgbClr val="FFCC00"/>
            </a:solidFill>
            <a:miter lim="800000"/>
            <a:headEnd/>
            <a:tailEnd/>
          </a:ln>
        </p:spPr>
      </p:pic>
      <p:pic>
        <p:nvPicPr>
          <p:cNvPr id="241687" name="241686 Rectángulo"/>
          <p:cNvPicPr>
            <a:picLocks noChangeArrowheads="1"/>
          </p:cNvPicPr>
          <p:nvPr/>
        </p:nvPicPr>
        <p:blipFill>
          <a:blip r:embed="rId7"/>
          <a:srcRect/>
          <a:stretch>
            <a:fillRect/>
          </a:stretch>
        </p:blipFill>
        <p:spPr bwMode="auto">
          <a:xfrm>
            <a:off x="4716463" y="2349500"/>
            <a:ext cx="3959225" cy="2879725"/>
          </a:xfrm>
          <a:prstGeom prst="rect">
            <a:avLst/>
          </a:prstGeom>
          <a:noFill/>
          <a:ln w="31750" algn="ctr">
            <a:solidFill>
              <a:srgbClr val="FFCC00"/>
            </a:solidFill>
            <a:miter lim="800000"/>
            <a:headEnd/>
            <a:tailEnd/>
          </a:ln>
        </p:spPr>
      </p:pic>
      <p:sp>
        <p:nvSpPr>
          <p:cNvPr id="81927" name="81926 CuadroTexto"/>
          <p:cNvSpPr txBox="1">
            <a:spLocks noChangeArrowheads="1"/>
          </p:cNvSpPr>
          <p:nvPr/>
        </p:nvSpPr>
        <p:spPr bwMode="auto">
          <a:xfrm>
            <a:off x="6011863" y="1916113"/>
            <a:ext cx="1800225" cy="274637"/>
          </a:xfrm>
          <a:prstGeom prst="rect">
            <a:avLst/>
          </a:prstGeom>
          <a:noFill/>
          <a:ln w="9525">
            <a:noFill/>
            <a:miter lim="800000"/>
            <a:headEnd/>
            <a:tailEnd/>
          </a:ln>
        </p:spPr>
        <p:txBody>
          <a:bodyPr>
            <a:spAutoFit/>
          </a:bodyPr>
          <a:lstStyle/>
          <a:p>
            <a:pPr algn="l">
              <a:spcBef>
                <a:spcPct val="50000"/>
              </a:spcBef>
            </a:pPr>
            <a:r>
              <a:rPr lang="es-EC" sz="1200" b="1" i="1" u="sng">
                <a:solidFill>
                  <a:srgbClr val="FFFF00"/>
                </a:solidFill>
              </a:rPr>
              <a:t>Base: Clase I – Tipo B</a:t>
            </a:r>
            <a:endParaRPr lang="es-ES" sz="1200" b="1" u="sng">
              <a:solidFill>
                <a:srgbClr val="FFFF00"/>
              </a:solidFill>
            </a:endParaRPr>
          </a:p>
        </p:txBody>
      </p:sp>
      <p:sp>
        <p:nvSpPr>
          <p:cNvPr id="241689" name="241688 CuadroTexto"/>
          <p:cNvSpPr txBox="1">
            <a:spLocks noChangeArrowheads="1"/>
          </p:cNvSpPr>
          <p:nvPr/>
        </p:nvSpPr>
        <p:spPr bwMode="auto">
          <a:xfrm>
            <a:off x="3419475" y="1341438"/>
            <a:ext cx="2305050" cy="274637"/>
          </a:xfrm>
          <a:prstGeom prst="rect">
            <a:avLst/>
          </a:prstGeom>
          <a:noFill/>
          <a:ln w="9525">
            <a:noFill/>
            <a:miter lim="800000"/>
            <a:headEnd/>
            <a:tailEnd/>
          </a:ln>
        </p:spPr>
        <p:txBody>
          <a:bodyPr>
            <a:spAutoFit/>
          </a:bodyPr>
          <a:lstStyle/>
          <a:p>
            <a:pPr algn="l">
              <a:spcBef>
                <a:spcPct val="50000"/>
              </a:spcBef>
            </a:pPr>
            <a:r>
              <a:rPr lang="es-EC" sz="1200" b="1" i="1">
                <a:solidFill>
                  <a:srgbClr val="FF9900"/>
                </a:solidFill>
              </a:rPr>
              <a:t>Resultados Granulométricos</a:t>
            </a:r>
            <a:endParaRPr lang="es-ES" sz="1200" b="1">
              <a:solidFill>
                <a:srgbClr val="FF9900"/>
              </a:solidFill>
            </a:endParaRPr>
          </a:p>
        </p:txBody>
      </p:sp>
      <p:pic>
        <p:nvPicPr>
          <p:cNvPr id="81929" name="81928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1689"/>
                                        </p:tgtEl>
                                        <p:attrNameLst>
                                          <p:attrName>style.visibility</p:attrName>
                                        </p:attrNameLst>
                                      </p:cBhvr>
                                      <p:to>
                                        <p:strVal val="visible"/>
                                      </p:to>
                                    </p:set>
                                    <p:animEffect transition="in" filter="randombar(horizontal)">
                                      <p:cBhvr>
                                        <p:cTn id="7" dur="1000"/>
                                        <p:tgtEl>
                                          <p:spTgt spid="24168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241686"/>
                                        </p:tgtEl>
                                        <p:attrNameLst>
                                          <p:attrName>style.visibility</p:attrName>
                                        </p:attrNameLst>
                                      </p:cBhvr>
                                      <p:to>
                                        <p:strVal val="visible"/>
                                      </p:to>
                                    </p:set>
                                    <p:animEffect transition="in" filter="checkerboard(across)">
                                      <p:cBhvr>
                                        <p:cTn id="11" dur="2000"/>
                                        <p:tgtEl>
                                          <p:spTgt spid="241686"/>
                                        </p:tgtEl>
                                      </p:cBhvr>
                                    </p:animEffect>
                                  </p:childTnLst>
                                </p:cTn>
                              </p:par>
                            </p:childTnLst>
                          </p:cTn>
                        </p:par>
                        <p:par>
                          <p:cTn id="12" fill="hold">
                            <p:stCondLst>
                              <p:cond delay="3000"/>
                            </p:stCondLst>
                            <p:childTnLst>
                              <p:par>
                                <p:cTn id="13" presetID="5" presetClass="entr" presetSubtype="5" fill="hold" nodeType="afterEffect">
                                  <p:stCondLst>
                                    <p:cond delay="0"/>
                                  </p:stCondLst>
                                  <p:childTnLst>
                                    <p:set>
                                      <p:cBhvr>
                                        <p:cTn id="14" dur="1" fill="hold">
                                          <p:stCondLst>
                                            <p:cond delay="0"/>
                                          </p:stCondLst>
                                        </p:cTn>
                                        <p:tgtEl>
                                          <p:spTgt spid="241687"/>
                                        </p:tgtEl>
                                        <p:attrNameLst>
                                          <p:attrName>style.visibility</p:attrName>
                                        </p:attrNameLst>
                                      </p:cBhvr>
                                      <p:to>
                                        <p:strVal val="visible"/>
                                      </p:to>
                                    </p:set>
                                    <p:animEffect transition="in" filter="checkerboard(down)">
                                      <p:cBhvr>
                                        <p:cTn id="15" dur="2000"/>
                                        <p:tgtEl>
                                          <p:spTgt spid="24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8912 Rectángulo"/>
          <p:cNvPicPr>
            <a:picLocks noChangeAspect="1" noChangeArrowheads="1"/>
          </p:cNvPicPr>
          <p:nvPr/>
        </p:nvPicPr>
        <p:blipFill>
          <a:blip r:embed="rId2"/>
          <a:srcRect/>
          <a:stretch>
            <a:fillRect/>
          </a:stretch>
        </p:blipFill>
        <p:spPr bwMode="auto">
          <a:xfrm>
            <a:off x="6372225" y="1412875"/>
            <a:ext cx="2305050" cy="3816350"/>
          </a:xfrm>
          <a:prstGeom prst="rect">
            <a:avLst/>
          </a:prstGeom>
          <a:noFill/>
          <a:ln w="9525">
            <a:noFill/>
            <a:miter lim="800000"/>
            <a:headEnd/>
            <a:tailEnd/>
          </a:ln>
        </p:spPr>
      </p:pic>
      <p:sp>
        <p:nvSpPr>
          <p:cNvPr id="38914" name="38913 CuadroTexto"/>
          <p:cNvSpPr txBox="1">
            <a:spLocks noChangeArrowheads="1"/>
          </p:cNvSpPr>
          <p:nvPr/>
        </p:nvSpPr>
        <p:spPr bwMode="auto">
          <a:xfrm>
            <a:off x="6804025" y="333375"/>
            <a:ext cx="1944688" cy="45878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i="1">
                <a:solidFill>
                  <a:srgbClr val="3366FF"/>
                </a:solidFill>
              </a:rPr>
              <a:t>1.1  Antecedentes</a:t>
            </a:r>
          </a:p>
        </p:txBody>
      </p:sp>
      <p:grpSp>
        <p:nvGrpSpPr>
          <p:cNvPr id="38915" name="Group 13"/>
          <p:cNvGrpSpPr>
            <a:grpSpLocks/>
          </p:cNvGrpSpPr>
          <p:nvPr/>
        </p:nvGrpSpPr>
        <p:grpSpPr bwMode="auto">
          <a:xfrm>
            <a:off x="611188" y="1052513"/>
            <a:ext cx="5543550" cy="4897437"/>
            <a:chOff x="385" y="663"/>
            <a:chExt cx="3492" cy="3085"/>
          </a:xfrm>
        </p:grpSpPr>
        <p:pic>
          <p:nvPicPr>
            <p:cNvPr id="38918" name="38917 Rectángulo"/>
            <p:cNvPicPr>
              <a:picLocks noChangeAspect="1" noChangeArrowheads="1"/>
            </p:cNvPicPr>
            <p:nvPr/>
          </p:nvPicPr>
          <p:blipFill>
            <a:blip r:embed="rId3"/>
            <a:srcRect/>
            <a:stretch>
              <a:fillRect/>
            </a:stretch>
          </p:blipFill>
          <p:spPr bwMode="auto">
            <a:xfrm>
              <a:off x="385" y="2024"/>
              <a:ext cx="3483" cy="1724"/>
            </a:xfrm>
            <a:prstGeom prst="rect">
              <a:avLst/>
            </a:prstGeom>
            <a:noFill/>
            <a:ln w="25400" algn="ctr">
              <a:solidFill>
                <a:srgbClr val="FFFF66"/>
              </a:solidFill>
              <a:miter lim="800000"/>
              <a:headEnd/>
              <a:tailEnd/>
            </a:ln>
          </p:spPr>
        </p:pic>
        <p:pic>
          <p:nvPicPr>
            <p:cNvPr id="38919" name="38918 Rectángulo"/>
            <p:cNvPicPr>
              <a:picLocks noChangeAspect="1" noChangeArrowheads="1"/>
            </p:cNvPicPr>
            <p:nvPr/>
          </p:nvPicPr>
          <p:blipFill>
            <a:blip r:embed="rId4"/>
            <a:srcRect/>
            <a:stretch>
              <a:fillRect/>
            </a:stretch>
          </p:blipFill>
          <p:spPr bwMode="auto">
            <a:xfrm>
              <a:off x="385" y="663"/>
              <a:ext cx="3492" cy="1369"/>
            </a:xfrm>
            <a:prstGeom prst="rect">
              <a:avLst/>
            </a:prstGeom>
            <a:noFill/>
            <a:ln w="25400" algn="ctr">
              <a:solidFill>
                <a:srgbClr val="FFFF66"/>
              </a:solidFill>
              <a:miter lim="800000"/>
              <a:headEnd/>
              <a:tailEnd/>
            </a:ln>
          </p:spPr>
        </p:pic>
      </p:grpSp>
      <p:pic>
        <p:nvPicPr>
          <p:cNvPr id="38916" name="38915 Rectángulo">
            <a:hlinkClick r:id="rId5" action="ppaction://hlinksldjump"/>
          </p:cNvPr>
          <p:cNvPicPr>
            <a:picLocks noChangeArrowheads="1"/>
          </p:cNvPicPr>
          <p:nvPr/>
        </p:nvPicPr>
        <p:blipFill>
          <a:blip r:embed="rId6"/>
          <a:srcRect/>
          <a:stretch>
            <a:fillRect/>
          </a:stretch>
        </p:blipFill>
        <p:spPr bwMode="auto">
          <a:xfrm>
            <a:off x="8243888" y="5445125"/>
            <a:ext cx="539750" cy="539750"/>
          </a:xfrm>
          <a:prstGeom prst="rect">
            <a:avLst/>
          </a:prstGeom>
          <a:noFill/>
          <a:ln w="9525">
            <a:noFill/>
            <a:miter lim="800000"/>
            <a:headEnd/>
            <a:tailEnd/>
          </a:ln>
        </p:spPr>
      </p:pic>
      <p:pic>
        <p:nvPicPr>
          <p:cNvPr id="38917" name="38916 Rectángulo"/>
          <p:cNvPicPr>
            <a:picLocks noChangeAspect="1" noChangeArrowheads="1"/>
          </p:cNvPicPr>
          <p:nvPr/>
        </p:nvPicPr>
        <p:blipFill>
          <a:blip r:embed="rId7"/>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66" name="240665 Rectángulo"/>
          <p:cNvPicPr>
            <a:picLocks noChangeAspect="1" noChangeArrowheads="1"/>
          </p:cNvPicPr>
          <p:nvPr/>
        </p:nvPicPr>
        <p:blipFill>
          <a:blip r:embed="rId3"/>
          <a:srcRect/>
          <a:stretch>
            <a:fillRect/>
          </a:stretch>
        </p:blipFill>
        <p:spPr bwMode="auto">
          <a:xfrm>
            <a:off x="5580063" y="2492375"/>
            <a:ext cx="3167062" cy="2547938"/>
          </a:xfrm>
          <a:prstGeom prst="rect">
            <a:avLst/>
          </a:prstGeom>
          <a:noFill/>
          <a:ln w="31750" algn="ctr">
            <a:solidFill>
              <a:srgbClr val="00FFFF"/>
            </a:solidFill>
            <a:miter lim="800000"/>
            <a:headEnd/>
            <a:tailEnd/>
          </a:ln>
        </p:spPr>
      </p:pic>
      <p:sp>
        <p:nvSpPr>
          <p:cNvPr id="3075" name="3074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3076" name="Group 3"/>
          <p:cNvGrpSpPr>
            <a:grpSpLocks/>
          </p:cNvGrpSpPr>
          <p:nvPr/>
        </p:nvGrpSpPr>
        <p:grpSpPr bwMode="auto">
          <a:xfrm>
            <a:off x="2484438" y="5516563"/>
            <a:ext cx="4537075" cy="1008062"/>
            <a:chOff x="1474" y="2840"/>
            <a:chExt cx="2858" cy="663"/>
          </a:xfrm>
        </p:grpSpPr>
        <p:pic>
          <p:nvPicPr>
            <p:cNvPr id="3087" name="3086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3088" name="3087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3089" name="3088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3077" name="3076 Rectángulo"/>
          <p:cNvPicPr>
            <a:picLocks noChangeAspect="1" noChangeArrowheads="1"/>
          </p:cNvPicPr>
          <p:nvPr/>
        </p:nvPicPr>
        <p:blipFill>
          <a:blip r:embed="rId7"/>
          <a:srcRect/>
          <a:stretch>
            <a:fillRect/>
          </a:stretch>
        </p:blipFill>
        <p:spPr bwMode="auto">
          <a:xfrm>
            <a:off x="34925" y="115888"/>
            <a:ext cx="792163" cy="792162"/>
          </a:xfrm>
          <a:prstGeom prst="rect">
            <a:avLst/>
          </a:prstGeom>
          <a:noFill/>
          <a:ln w="9525">
            <a:noFill/>
            <a:miter lim="800000"/>
            <a:headEnd/>
            <a:tailEnd/>
          </a:ln>
        </p:spPr>
      </p:pic>
      <p:sp>
        <p:nvSpPr>
          <p:cNvPr id="3078" name="3077 CuadroTexto"/>
          <p:cNvSpPr txBox="1">
            <a:spLocks noChangeArrowheads="1"/>
          </p:cNvSpPr>
          <p:nvPr/>
        </p:nvSpPr>
        <p:spPr bwMode="auto">
          <a:xfrm>
            <a:off x="684213" y="981075"/>
            <a:ext cx="2016125" cy="274638"/>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ENSAYO  CBR:</a:t>
            </a:r>
            <a:endParaRPr lang="es-ES" sz="1200" b="1">
              <a:solidFill>
                <a:srgbClr val="FF9900"/>
              </a:solidFill>
            </a:endParaRPr>
          </a:p>
        </p:txBody>
      </p:sp>
      <p:sp>
        <p:nvSpPr>
          <p:cNvPr id="240649" name="240648 CuadroTexto"/>
          <p:cNvSpPr txBox="1">
            <a:spLocks noChangeArrowheads="1"/>
          </p:cNvSpPr>
          <p:nvPr/>
        </p:nvSpPr>
        <p:spPr bwMode="auto">
          <a:xfrm>
            <a:off x="1116013" y="1412875"/>
            <a:ext cx="2232025" cy="274638"/>
          </a:xfrm>
          <a:prstGeom prst="rect">
            <a:avLst/>
          </a:prstGeom>
          <a:noFill/>
          <a:ln w="9525">
            <a:noFill/>
            <a:miter lim="800000"/>
            <a:headEnd/>
            <a:tailEnd/>
          </a:ln>
        </p:spPr>
        <p:txBody>
          <a:bodyPr>
            <a:spAutoFit/>
          </a:bodyPr>
          <a:lstStyle/>
          <a:p>
            <a:pPr algn="l">
              <a:spcBef>
                <a:spcPct val="50000"/>
              </a:spcBef>
            </a:pPr>
            <a:r>
              <a:rPr lang="es-EC" sz="1200" b="1" i="1">
                <a:solidFill>
                  <a:srgbClr val="FFFF00"/>
                </a:solidFill>
              </a:rPr>
              <a:t>Especificaciones del MOP</a:t>
            </a:r>
            <a:endParaRPr lang="es-ES" sz="1200" b="1">
              <a:solidFill>
                <a:srgbClr val="FFFF00"/>
              </a:solidFill>
            </a:endParaRPr>
          </a:p>
        </p:txBody>
      </p:sp>
      <p:pic>
        <p:nvPicPr>
          <p:cNvPr id="240656" name="240655 Rectángulo">
            <a:hlinkClick r:id="rId8" action="ppaction://hlinkfile"/>
          </p:cNvPr>
          <p:cNvPicPr>
            <a:picLocks noChangeArrowheads="1"/>
          </p:cNvPicPr>
          <p:nvPr/>
        </p:nvPicPr>
        <p:blipFill>
          <a:blip r:embed="rId9"/>
          <a:srcRect/>
          <a:stretch>
            <a:fillRect/>
          </a:stretch>
        </p:blipFill>
        <p:spPr bwMode="auto">
          <a:xfrm>
            <a:off x="1835150" y="3933825"/>
            <a:ext cx="539750" cy="539750"/>
          </a:xfrm>
          <a:prstGeom prst="rect">
            <a:avLst/>
          </a:prstGeom>
          <a:noFill/>
          <a:ln w="9525">
            <a:noFill/>
            <a:miter lim="800000"/>
            <a:headEnd/>
            <a:tailEnd/>
          </a:ln>
        </p:spPr>
      </p:pic>
      <p:sp>
        <p:nvSpPr>
          <p:cNvPr id="3081" name="3080 CuadroTexto"/>
          <p:cNvSpPr txBox="1">
            <a:spLocks noChangeArrowheads="1"/>
          </p:cNvSpPr>
          <p:nvPr/>
        </p:nvSpPr>
        <p:spPr bwMode="auto">
          <a:xfrm>
            <a:off x="1187450" y="3573463"/>
            <a:ext cx="1944688" cy="244475"/>
          </a:xfrm>
          <a:prstGeom prst="rect">
            <a:avLst/>
          </a:prstGeom>
          <a:noFill/>
          <a:ln w="9525">
            <a:noFill/>
            <a:miter lim="800000"/>
            <a:headEnd/>
            <a:tailEnd/>
          </a:ln>
        </p:spPr>
        <p:txBody>
          <a:bodyPr>
            <a:spAutoFit/>
          </a:bodyPr>
          <a:lstStyle/>
          <a:p>
            <a:pPr>
              <a:spcBef>
                <a:spcPct val="50000"/>
              </a:spcBef>
            </a:pPr>
            <a:r>
              <a:rPr lang="es-EC" sz="1000" b="1" i="1">
                <a:solidFill>
                  <a:srgbClr val="CCFFCC"/>
                </a:solidFill>
              </a:rPr>
              <a:t>Ver Ensayos Laboratorio</a:t>
            </a:r>
            <a:endParaRPr lang="es-ES" sz="1000" b="1" i="1">
              <a:solidFill>
                <a:srgbClr val="CCFFCC"/>
              </a:solidFill>
            </a:endParaRPr>
          </a:p>
        </p:txBody>
      </p:sp>
      <p:sp>
        <p:nvSpPr>
          <p:cNvPr id="3082" name="3081 Rectángulo"/>
          <p:cNvSpPr>
            <a:spLocks noChangeArrowheads="1"/>
          </p:cNvSpPr>
          <p:nvPr/>
        </p:nvSpPr>
        <p:spPr bwMode="auto">
          <a:xfrm>
            <a:off x="0" y="25860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pic>
        <p:nvPicPr>
          <p:cNvPr id="240665" name="240664 Rectángulo"/>
          <p:cNvPicPr>
            <a:picLocks noChangeAspect="1" noChangeArrowheads="1"/>
          </p:cNvPicPr>
          <p:nvPr/>
        </p:nvPicPr>
        <p:blipFill>
          <a:blip r:embed="rId10"/>
          <a:srcRect/>
          <a:stretch>
            <a:fillRect/>
          </a:stretch>
        </p:blipFill>
        <p:spPr bwMode="auto">
          <a:xfrm>
            <a:off x="827088" y="1844675"/>
            <a:ext cx="2665412" cy="1079500"/>
          </a:xfrm>
          <a:prstGeom prst="rect">
            <a:avLst/>
          </a:prstGeom>
          <a:noFill/>
          <a:ln w="31750" algn="ctr">
            <a:solidFill>
              <a:srgbClr val="00FFFF"/>
            </a:solidFill>
            <a:miter lim="800000"/>
            <a:headEnd/>
            <a:tailEnd/>
          </a:ln>
        </p:spPr>
      </p:pic>
      <p:sp>
        <p:nvSpPr>
          <p:cNvPr id="3084" name="3083 Rectángulo"/>
          <p:cNvSpPr>
            <a:spLocks noChangeArrowheads="1"/>
          </p:cNvSpPr>
          <p:nvPr/>
        </p:nvSpPr>
        <p:spPr bwMode="auto">
          <a:xfrm>
            <a:off x="0" y="1804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240667" name="Object 27"/>
          <p:cNvGraphicFramePr>
            <a:graphicFrameLocks noChangeAspect="1"/>
          </p:cNvGraphicFramePr>
          <p:nvPr/>
        </p:nvGraphicFramePr>
        <p:xfrm>
          <a:off x="3779838" y="2133600"/>
          <a:ext cx="1690687" cy="3248025"/>
        </p:xfrm>
        <a:graphic>
          <a:graphicData uri="http://schemas.openxmlformats.org/presentationml/2006/ole">
            <p:oleObj spid="_x0000_s3073" name="Hoja de cálculo" r:id="rId11" imgW="3171749" imgH="3343351" progId="Excel.Sheet.8">
              <p:embed/>
            </p:oleObj>
          </a:graphicData>
        </a:graphic>
      </p:graphicFrame>
      <p:sp>
        <p:nvSpPr>
          <p:cNvPr id="3085" name="3084 CuadroTexto"/>
          <p:cNvSpPr txBox="1">
            <a:spLocks noChangeArrowheads="1"/>
          </p:cNvSpPr>
          <p:nvPr/>
        </p:nvSpPr>
        <p:spPr bwMode="auto">
          <a:xfrm>
            <a:off x="6372225" y="2060575"/>
            <a:ext cx="2016125" cy="274638"/>
          </a:xfrm>
          <a:prstGeom prst="rect">
            <a:avLst/>
          </a:prstGeom>
          <a:noFill/>
          <a:ln w="9525">
            <a:noFill/>
            <a:miter lim="800000"/>
            <a:headEnd/>
            <a:tailEnd/>
          </a:ln>
        </p:spPr>
        <p:txBody>
          <a:bodyPr>
            <a:spAutoFit/>
          </a:bodyPr>
          <a:lstStyle/>
          <a:p>
            <a:pPr algn="l">
              <a:spcBef>
                <a:spcPct val="50000"/>
              </a:spcBef>
            </a:pPr>
            <a:r>
              <a:rPr lang="es-EC" sz="1200" b="1" i="1">
                <a:solidFill>
                  <a:srgbClr val="FFFF00"/>
                </a:solidFill>
              </a:rPr>
              <a:t>Resumen de Resultados</a:t>
            </a:r>
            <a:endParaRPr lang="es-ES" sz="1200" b="1">
              <a:solidFill>
                <a:srgbClr val="FFFF00"/>
              </a:solidFill>
            </a:endParaRPr>
          </a:p>
        </p:txBody>
      </p:sp>
      <p:pic>
        <p:nvPicPr>
          <p:cNvPr id="3086" name="3085 Rectángulo">
            <a:hlinkClick r:id="rId12" action="ppaction://hlinksldjump"/>
          </p:cNvPr>
          <p:cNvPicPr>
            <a:picLocks noChangeArrowheads="1"/>
          </p:cNvPicPr>
          <p:nvPr/>
        </p:nvPicPr>
        <p:blipFill>
          <a:blip r:embed="rId13"/>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0649"/>
                                        </p:tgtEl>
                                        <p:attrNameLst>
                                          <p:attrName>style.visibility</p:attrName>
                                        </p:attrNameLst>
                                      </p:cBhvr>
                                      <p:to>
                                        <p:strVal val="visible"/>
                                      </p:to>
                                    </p:set>
                                    <p:anim calcmode="lin" valueType="num">
                                      <p:cBhvr>
                                        <p:cTn id="7" dur="500" fill="hold"/>
                                        <p:tgtEl>
                                          <p:spTgt spid="240649"/>
                                        </p:tgtEl>
                                        <p:attrNameLst>
                                          <p:attrName>ppt_w</p:attrName>
                                        </p:attrNameLst>
                                      </p:cBhvr>
                                      <p:tavLst>
                                        <p:tav tm="0">
                                          <p:val>
                                            <p:fltVal val="0"/>
                                          </p:val>
                                        </p:tav>
                                        <p:tav tm="100000">
                                          <p:val>
                                            <p:strVal val="#ppt_w"/>
                                          </p:val>
                                        </p:tav>
                                      </p:tavLst>
                                    </p:anim>
                                    <p:anim calcmode="lin" valueType="num">
                                      <p:cBhvr>
                                        <p:cTn id="8" dur="500" fill="hold"/>
                                        <p:tgtEl>
                                          <p:spTgt spid="240649"/>
                                        </p:tgtEl>
                                        <p:attrNameLst>
                                          <p:attrName>ppt_h</p:attrName>
                                        </p:attrNameLst>
                                      </p:cBhvr>
                                      <p:tavLst>
                                        <p:tav tm="0">
                                          <p:val>
                                            <p:fltVal val="0"/>
                                          </p:val>
                                        </p:tav>
                                        <p:tav tm="100000">
                                          <p:val>
                                            <p:strVal val="#ppt_h"/>
                                          </p:val>
                                        </p:tav>
                                      </p:tavLst>
                                    </p:anim>
                                    <p:anim calcmode="lin" valueType="num">
                                      <p:cBhvr>
                                        <p:cTn id="9" dur="500" fill="hold"/>
                                        <p:tgtEl>
                                          <p:spTgt spid="240649"/>
                                        </p:tgtEl>
                                        <p:attrNameLst>
                                          <p:attrName>style.rotation</p:attrName>
                                        </p:attrNameLst>
                                      </p:cBhvr>
                                      <p:tavLst>
                                        <p:tav tm="0">
                                          <p:val>
                                            <p:fltVal val="360"/>
                                          </p:val>
                                        </p:tav>
                                        <p:tav tm="100000">
                                          <p:val>
                                            <p:fltVal val="0"/>
                                          </p:val>
                                        </p:tav>
                                      </p:tavLst>
                                    </p:anim>
                                    <p:animEffect transition="in" filter="fade">
                                      <p:cBhvr>
                                        <p:cTn id="10" dur="500"/>
                                        <p:tgtEl>
                                          <p:spTgt spid="240649"/>
                                        </p:tgtEl>
                                      </p:cBhvr>
                                    </p:animEffect>
                                  </p:childTnLst>
                                </p:cTn>
                              </p:par>
                              <p:par>
                                <p:cTn id="11" presetID="23" presetClass="entr" presetSubtype="16" fill="hold" nodeType="withEffect">
                                  <p:stCondLst>
                                    <p:cond delay="0"/>
                                  </p:stCondLst>
                                  <p:childTnLst>
                                    <p:set>
                                      <p:cBhvr>
                                        <p:cTn id="12" dur="1" fill="hold">
                                          <p:stCondLst>
                                            <p:cond delay="0"/>
                                          </p:stCondLst>
                                        </p:cTn>
                                        <p:tgtEl>
                                          <p:spTgt spid="240665"/>
                                        </p:tgtEl>
                                        <p:attrNameLst>
                                          <p:attrName>style.visibility</p:attrName>
                                        </p:attrNameLst>
                                      </p:cBhvr>
                                      <p:to>
                                        <p:strVal val="visible"/>
                                      </p:to>
                                    </p:set>
                                    <p:anim calcmode="lin" valueType="num">
                                      <p:cBhvr>
                                        <p:cTn id="13" dur="500" fill="hold"/>
                                        <p:tgtEl>
                                          <p:spTgt spid="240665"/>
                                        </p:tgtEl>
                                        <p:attrNameLst>
                                          <p:attrName>ppt_w</p:attrName>
                                        </p:attrNameLst>
                                      </p:cBhvr>
                                      <p:tavLst>
                                        <p:tav tm="0">
                                          <p:val>
                                            <p:fltVal val="0"/>
                                          </p:val>
                                        </p:tav>
                                        <p:tav tm="100000">
                                          <p:val>
                                            <p:strVal val="#ppt_w"/>
                                          </p:val>
                                        </p:tav>
                                      </p:tavLst>
                                    </p:anim>
                                    <p:anim calcmode="lin" valueType="num">
                                      <p:cBhvr>
                                        <p:cTn id="14" dur="500" fill="hold"/>
                                        <p:tgtEl>
                                          <p:spTgt spid="24066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8" presetClass="emph" presetSubtype="0" fill="hold" nodeType="afterEffect">
                                  <p:stCondLst>
                                    <p:cond delay="0"/>
                                  </p:stCondLst>
                                  <p:childTnLst>
                                    <p:animRot by="21600000">
                                      <p:cBhvr>
                                        <p:cTn id="17" dur="1000" fill="hold"/>
                                        <p:tgtEl>
                                          <p:spTgt spid="240656"/>
                                        </p:tgtEl>
                                        <p:attrNameLst>
                                          <p:attrName>r</p:attrName>
                                        </p:attrNameLst>
                                      </p:cBhvr>
                                    </p:animRo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240667"/>
                                        </p:tgtEl>
                                        <p:attrNameLst>
                                          <p:attrName>style.visibility</p:attrName>
                                        </p:attrNameLst>
                                      </p:cBhvr>
                                      <p:to>
                                        <p:strVal val="visible"/>
                                      </p:to>
                                    </p:set>
                                    <p:animScale>
                                      <p:cBhvr>
                                        <p:cTn id="21" dur="1000" decel="50000" fill="hold">
                                          <p:stCondLst>
                                            <p:cond delay="0"/>
                                          </p:stCondLst>
                                        </p:cTn>
                                        <p:tgtEl>
                                          <p:spTgt spid="2406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0667"/>
                                        </p:tgtEl>
                                        <p:attrNameLst>
                                          <p:attrName>ppt_x</p:attrName>
                                          <p:attrName>ppt_y</p:attrName>
                                        </p:attrNameLst>
                                      </p:cBhvr>
                                    </p:animMotion>
                                    <p:animEffect transition="in" filter="fade">
                                      <p:cBhvr>
                                        <p:cTn id="23" dur="1000"/>
                                        <p:tgtEl>
                                          <p:spTgt spid="240667"/>
                                        </p:tgtEl>
                                      </p:cBhvr>
                                    </p:animEffect>
                                  </p:childTnLst>
                                </p:cTn>
                              </p:par>
                              <p:par>
                                <p:cTn id="24" presetID="47" presetClass="entr" presetSubtype="0" fill="hold" nodeType="withEffect">
                                  <p:stCondLst>
                                    <p:cond delay="0"/>
                                  </p:stCondLst>
                                  <p:childTnLst>
                                    <p:set>
                                      <p:cBhvr>
                                        <p:cTn id="25" dur="1" fill="hold">
                                          <p:stCondLst>
                                            <p:cond delay="0"/>
                                          </p:stCondLst>
                                        </p:cTn>
                                        <p:tgtEl>
                                          <p:spTgt spid="240666"/>
                                        </p:tgtEl>
                                        <p:attrNameLst>
                                          <p:attrName>style.visibility</p:attrName>
                                        </p:attrNameLst>
                                      </p:cBhvr>
                                      <p:to>
                                        <p:strVal val="visible"/>
                                      </p:to>
                                    </p:set>
                                    <p:animEffect transition="in" filter="fade">
                                      <p:cBhvr>
                                        <p:cTn id="26" dur="1000"/>
                                        <p:tgtEl>
                                          <p:spTgt spid="240666"/>
                                        </p:tgtEl>
                                      </p:cBhvr>
                                    </p:animEffect>
                                    <p:anim calcmode="lin" valueType="num">
                                      <p:cBhvr>
                                        <p:cTn id="27" dur="1000" fill="hold"/>
                                        <p:tgtEl>
                                          <p:spTgt spid="240666"/>
                                        </p:tgtEl>
                                        <p:attrNameLst>
                                          <p:attrName>ppt_x</p:attrName>
                                        </p:attrNameLst>
                                      </p:cBhvr>
                                      <p:tavLst>
                                        <p:tav tm="0">
                                          <p:val>
                                            <p:strVal val="#ppt_x"/>
                                          </p:val>
                                        </p:tav>
                                        <p:tav tm="100000">
                                          <p:val>
                                            <p:strVal val="#ppt_x"/>
                                          </p:val>
                                        </p:tav>
                                      </p:tavLst>
                                    </p:anim>
                                    <p:anim calcmode="lin" valueType="num">
                                      <p:cBhvr>
                                        <p:cTn id="28" dur="1000" fill="hold"/>
                                        <p:tgtEl>
                                          <p:spTgt spid="2406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82944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82946" name="Group 4"/>
          <p:cNvGrpSpPr>
            <a:grpSpLocks/>
          </p:cNvGrpSpPr>
          <p:nvPr/>
        </p:nvGrpSpPr>
        <p:grpSpPr bwMode="auto">
          <a:xfrm>
            <a:off x="2484438" y="5516563"/>
            <a:ext cx="4537075" cy="1008062"/>
            <a:chOff x="1474" y="2840"/>
            <a:chExt cx="2858" cy="663"/>
          </a:xfrm>
        </p:grpSpPr>
        <p:pic>
          <p:nvPicPr>
            <p:cNvPr id="82956" name="82955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2957" name="82956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2958" name="82957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2947" name="8294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82948" name="82947 CuadroTexto"/>
          <p:cNvSpPr txBox="1">
            <a:spLocks noChangeArrowheads="1"/>
          </p:cNvSpPr>
          <p:nvPr/>
        </p:nvSpPr>
        <p:spPr bwMode="auto">
          <a:xfrm>
            <a:off x="684213" y="1196975"/>
            <a:ext cx="2016125" cy="274638"/>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ENSAYO  PROCTOR:</a:t>
            </a:r>
            <a:endParaRPr lang="es-ES" sz="1200" b="1">
              <a:solidFill>
                <a:srgbClr val="FF9900"/>
              </a:solidFill>
            </a:endParaRPr>
          </a:p>
        </p:txBody>
      </p:sp>
      <p:sp>
        <p:nvSpPr>
          <p:cNvPr id="82949" name="82948 Rectángulo"/>
          <p:cNvSpPr>
            <a:spLocks noChangeArrowheads="1"/>
          </p:cNvSpPr>
          <p:nvPr/>
        </p:nvSpPr>
        <p:spPr bwMode="auto">
          <a:xfrm>
            <a:off x="0" y="1804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pic>
        <p:nvPicPr>
          <p:cNvPr id="242706" name="242705 Rectángulo"/>
          <p:cNvPicPr>
            <a:picLocks noChangeArrowheads="1"/>
          </p:cNvPicPr>
          <p:nvPr/>
        </p:nvPicPr>
        <p:blipFill>
          <a:blip r:embed="rId6"/>
          <a:srcRect/>
          <a:stretch>
            <a:fillRect/>
          </a:stretch>
        </p:blipFill>
        <p:spPr bwMode="auto">
          <a:xfrm>
            <a:off x="539750" y="1844675"/>
            <a:ext cx="4498975" cy="3059113"/>
          </a:xfrm>
          <a:prstGeom prst="rect">
            <a:avLst/>
          </a:prstGeom>
          <a:noFill/>
          <a:ln w="44450" cmpd="thinThick" algn="ctr">
            <a:solidFill>
              <a:srgbClr val="FF00FF"/>
            </a:solidFill>
            <a:miter lim="800000"/>
            <a:headEnd/>
            <a:tailEnd/>
          </a:ln>
        </p:spPr>
      </p:pic>
      <p:pic>
        <p:nvPicPr>
          <p:cNvPr id="242707" name="242706 Rectángulo"/>
          <p:cNvPicPr>
            <a:picLocks noChangeArrowheads="1"/>
          </p:cNvPicPr>
          <p:nvPr/>
        </p:nvPicPr>
        <p:blipFill>
          <a:blip r:embed="rId7"/>
          <a:srcRect/>
          <a:stretch>
            <a:fillRect/>
          </a:stretch>
        </p:blipFill>
        <p:spPr bwMode="auto">
          <a:xfrm>
            <a:off x="1547813" y="5013325"/>
            <a:ext cx="2592387" cy="395288"/>
          </a:xfrm>
          <a:prstGeom prst="rect">
            <a:avLst/>
          </a:prstGeom>
          <a:noFill/>
          <a:ln w="9525">
            <a:noFill/>
            <a:miter lim="800000"/>
            <a:headEnd/>
            <a:tailEnd/>
          </a:ln>
        </p:spPr>
      </p:pic>
      <p:sp>
        <p:nvSpPr>
          <p:cNvPr id="82952" name="82951 CuadroTexto"/>
          <p:cNvSpPr txBox="1">
            <a:spLocks noChangeArrowheads="1"/>
          </p:cNvSpPr>
          <p:nvPr/>
        </p:nvSpPr>
        <p:spPr bwMode="auto">
          <a:xfrm>
            <a:off x="1763713" y="1484313"/>
            <a:ext cx="1800225" cy="274637"/>
          </a:xfrm>
          <a:prstGeom prst="rect">
            <a:avLst/>
          </a:prstGeom>
          <a:noFill/>
          <a:ln w="9525">
            <a:noFill/>
            <a:miter lim="800000"/>
            <a:headEnd/>
            <a:tailEnd/>
          </a:ln>
        </p:spPr>
        <p:txBody>
          <a:bodyPr>
            <a:spAutoFit/>
          </a:bodyPr>
          <a:lstStyle/>
          <a:p>
            <a:pPr algn="l">
              <a:spcBef>
                <a:spcPct val="50000"/>
              </a:spcBef>
            </a:pPr>
            <a:r>
              <a:rPr lang="es-EC" sz="1200" b="1" i="1">
                <a:solidFill>
                  <a:srgbClr val="FFFF00"/>
                </a:solidFill>
              </a:rPr>
              <a:t>Material de Sub-Base</a:t>
            </a:r>
            <a:endParaRPr lang="es-ES" sz="1200" b="1">
              <a:solidFill>
                <a:srgbClr val="FFFF00"/>
              </a:solidFill>
            </a:endParaRPr>
          </a:p>
        </p:txBody>
      </p:sp>
      <p:pic>
        <p:nvPicPr>
          <p:cNvPr id="242709" name="242708 Rectángulo">
            <a:hlinkClick r:id="rId8" action="ppaction://hlinkfile"/>
          </p:cNvPr>
          <p:cNvPicPr>
            <a:picLocks noChangeArrowheads="1"/>
          </p:cNvPicPr>
          <p:nvPr/>
        </p:nvPicPr>
        <p:blipFill>
          <a:blip r:embed="rId9"/>
          <a:srcRect/>
          <a:stretch>
            <a:fillRect/>
          </a:stretch>
        </p:blipFill>
        <p:spPr bwMode="auto">
          <a:xfrm>
            <a:off x="7019925" y="3933825"/>
            <a:ext cx="539750" cy="539750"/>
          </a:xfrm>
          <a:prstGeom prst="rect">
            <a:avLst/>
          </a:prstGeom>
          <a:noFill/>
          <a:ln w="9525">
            <a:noFill/>
            <a:miter lim="800000"/>
            <a:headEnd/>
            <a:tailEnd/>
          </a:ln>
        </p:spPr>
      </p:pic>
      <p:sp>
        <p:nvSpPr>
          <p:cNvPr id="82954" name="82953 CuadroTexto"/>
          <p:cNvSpPr txBox="1">
            <a:spLocks noChangeArrowheads="1"/>
          </p:cNvSpPr>
          <p:nvPr/>
        </p:nvSpPr>
        <p:spPr bwMode="auto">
          <a:xfrm>
            <a:off x="6227763" y="3573463"/>
            <a:ext cx="1944687" cy="244475"/>
          </a:xfrm>
          <a:prstGeom prst="rect">
            <a:avLst/>
          </a:prstGeom>
          <a:noFill/>
          <a:ln w="9525">
            <a:noFill/>
            <a:miter lim="800000"/>
            <a:headEnd/>
            <a:tailEnd/>
          </a:ln>
        </p:spPr>
        <p:txBody>
          <a:bodyPr>
            <a:spAutoFit/>
          </a:bodyPr>
          <a:lstStyle/>
          <a:p>
            <a:pPr>
              <a:spcBef>
                <a:spcPct val="50000"/>
              </a:spcBef>
            </a:pPr>
            <a:r>
              <a:rPr lang="es-EC" sz="1000" b="1" i="1">
                <a:solidFill>
                  <a:srgbClr val="CCFFCC"/>
                </a:solidFill>
              </a:rPr>
              <a:t>Ver Ensayos Laboratorio</a:t>
            </a:r>
            <a:endParaRPr lang="es-ES" sz="1000" b="1" i="1">
              <a:solidFill>
                <a:srgbClr val="CCFFCC"/>
              </a:solidFill>
            </a:endParaRPr>
          </a:p>
        </p:txBody>
      </p:sp>
      <p:pic>
        <p:nvPicPr>
          <p:cNvPr id="82955" name="82954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42706"/>
                                        </p:tgtEl>
                                        <p:attrNameLst>
                                          <p:attrName>style.visibility</p:attrName>
                                        </p:attrNameLst>
                                      </p:cBhvr>
                                      <p:to>
                                        <p:strVal val="visible"/>
                                      </p:to>
                                    </p:set>
                                    <p:anim calcmode="lin" valueType="num">
                                      <p:cBhvr>
                                        <p:cTn id="7" dur="2000" fill="hold"/>
                                        <p:tgtEl>
                                          <p:spTgt spid="2427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4270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42706"/>
                                        </p:tgtEl>
                                        <p:attrNameLst>
                                          <p:attrName>ppt_y</p:attrName>
                                        </p:attrNameLst>
                                      </p:cBhvr>
                                      <p:tavLst>
                                        <p:tav tm="0">
                                          <p:val>
                                            <p:strVal val="#ppt_y"/>
                                          </p:val>
                                        </p:tav>
                                        <p:tav tm="100000">
                                          <p:val>
                                            <p:strVal val="#ppt_y"/>
                                          </p:val>
                                        </p:tav>
                                      </p:tavLst>
                                    </p:anim>
                                    <p:animEffect transition="in" filter="fade">
                                      <p:cBhvr>
                                        <p:cTn id="10" dur="2000"/>
                                        <p:tgtEl>
                                          <p:spTgt spid="242706"/>
                                        </p:tgtEl>
                                      </p:cBhvr>
                                    </p:animEffect>
                                  </p:childTnLst>
                                </p:cTn>
                              </p:par>
                              <p:par>
                                <p:cTn id="11" presetID="52" presetClass="entr" presetSubtype="0" fill="hold" nodeType="withEffect">
                                  <p:stCondLst>
                                    <p:cond delay="0"/>
                                  </p:stCondLst>
                                  <p:childTnLst>
                                    <p:set>
                                      <p:cBhvr>
                                        <p:cTn id="12" dur="1" fill="hold">
                                          <p:stCondLst>
                                            <p:cond delay="0"/>
                                          </p:stCondLst>
                                        </p:cTn>
                                        <p:tgtEl>
                                          <p:spTgt spid="242707"/>
                                        </p:tgtEl>
                                        <p:attrNameLst>
                                          <p:attrName>style.visibility</p:attrName>
                                        </p:attrNameLst>
                                      </p:cBhvr>
                                      <p:to>
                                        <p:strVal val="visible"/>
                                      </p:to>
                                    </p:set>
                                    <p:animScale>
                                      <p:cBhvr>
                                        <p:cTn id="13" dur="1000" decel="50000" fill="hold">
                                          <p:stCondLst>
                                            <p:cond delay="0"/>
                                          </p:stCondLst>
                                        </p:cTn>
                                        <p:tgtEl>
                                          <p:spTgt spid="2427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42707"/>
                                        </p:tgtEl>
                                        <p:attrNameLst>
                                          <p:attrName>ppt_x</p:attrName>
                                          <p:attrName>ppt_y</p:attrName>
                                        </p:attrNameLst>
                                      </p:cBhvr>
                                    </p:animMotion>
                                    <p:animEffect transition="in" filter="fade">
                                      <p:cBhvr>
                                        <p:cTn id="15" dur="1000"/>
                                        <p:tgtEl>
                                          <p:spTgt spid="242707"/>
                                        </p:tgtEl>
                                      </p:cBhvr>
                                    </p:animEffect>
                                  </p:childTnLst>
                                </p:cTn>
                              </p:par>
                            </p:childTnLst>
                          </p:cTn>
                        </p:par>
                        <p:par>
                          <p:cTn id="16" fill="hold">
                            <p:stCondLst>
                              <p:cond delay="2000"/>
                            </p:stCondLst>
                            <p:childTnLst>
                              <p:par>
                                <p:cTn id="17" presetID="8" presetClass="emph" presetSubtype="0" fill="hold" nodeType="afterEffect">
                                  <p:stCondLst>
                                    <p:cond delay="0"/>
                                  </p:stCondLst>
                                  <p:childTnLst>
                                    <p:animRot by="21600000">
                                      <p:cBhvr>
                                        <p:cTn id="18" dur="2000" fill="hold"/>
                                        <p:tgtEl>
                                          <p:spTgt spid="2427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83968 CuadroTexto"/>
          <p:cNvSpPr txBox="1">
            <a:spLocks noChangeArrowheads="1"/>
          </p:cNvSpPr>
          <p:nvPr/>
        </p:nvSpPr>
        <p:spPr bwMode="auto">
          <a:xfrm>
            <a:off x="6156325" y="333375"/>
            <a:ext cx="2592388"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2.4 Estudios de Suelo</a:t>
            </a:r>
          </a:p>
        </p:txBody>
      </p:sp>
      <p:grpSp>
        <p:nvGrpSpPr>
          <p:cNvPr id="83970" name="Group 3"/>
          <p:cNvGrpSpPr>
            <a:grpSpLocks/>
          </p:cNvGrpSpPr>
          <p:nvPr/>
        </p:nvGrpSpPr>
        <p:grpSpPr bwMode="auto">
          <a:xfrm>
            <a:off x="2484438" y="5516563"/>
            <a:ext cx="4537075" cy="1008062"/>
            <a:chOff x="1474" y="2840"/>
            <a:chExt cx="2858" cy="663"/>
          </a:xfrm>
        </p:grpSpPr>
        <p:pic>
          <p:nvPicPr>
            <p:cNvPr id="83980" name="8397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3981" name="8398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3982" name="8398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3971" name="8397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83972" name="83971 CuadroTexto"/>
          <p:cNvSpPr txBox="1">
            <a:spLocks noChangeArrowheads="1"/>
          </p:cNvSpPr>
          <p:nvPr/>
        </p:nvSpPr>
        <p:spPr bwMode="auto">
          <a:xfrm>
            <a:off x="684213" y="1196975"/>
            <a:ext cx="2016125" cy="274638"/>
          </a:xfrm>
          <a:prstGeom prst="rect">
            <a:avLst/>
          </a:prstGeom>
          <a:noFill/>
          <a:ln w="9525">
            <a:noFill/>
            <a:miter lim="800000"/>
            <a:headEnd/>
            <a:tailEnd/>
          </a:ln>
        </p:spPr>
        <p:txBody>
          <a:bodyPr>
            <a:spAutoFit/>
          </a:bodyPr>
          <a:lstStyle/>
          <a:p>
            <a:pPr algn="l">
              <a:spcBef>
                <a:spcPct val="50000"/>
              </a:spcBef>
            </a:pPr>
            <a:r>
              <a:rPr lang="es-EC" sz="1200" b="1">
                <a:solidFill>
                  <a:srgbClr val="FF9900"/>
                </a:solidFill>
              </a:rPr>
              <a:t>ENSAYO  PROCTOR:</a:t>
            </a:r>
            <a:endParaRPr lang="es-ES" sz="1200" b="1">
              <a:solidFill>
                <a:srgbClr val="FF9900"/>
              </a:solidFill>
            </a:endParaRPr>
          </a:p>
        </p:txBody>
      </p:sp>
      <p:sp>
        <p:nvSpPr>
          <p:cNvPr id="83973" name="83972 Rectángulo"/>
          <p:cNvSpPr>
            <a:spLocks noChangeArrowheads="1"/>
          </p:cNvSpPr>
          <p:nvPr/>
        </p:nvSpPr>
        <p:spPr bwMode="auto">
          <a:xfrm>
            <a:off x="0" y="1804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83974" name="83973 CuadroTexto"/>
          <p:cNvSpPr txBox="1">
            <a:spLocks noChangeArrowheads="1"/>
          </p:cNvSpPr>
          <p:nvPr/>
        </p:nvSpPr>
        <p:spPr bwMode="auto">
          <a:xfrm>
            <a:off x="2195513" y="1484313"/>
            <a:ext cx="1439862" cy="274637"/>
          </a:xfrm>
          <a:prstGeom prst="rect">
            <a:avLst/>
          </a:prstGeom>
          <a:noFill/>
          <a:ln w="9525">
            <a:noFill/>
            <a:miter lim="800000"/>
            <a:headEnd/>
            <a:tailEnd/>
          </a:ln>
        </p:spPr>
        <p:txBody>
          <a:bodyPr>
            <a:spAutoFit/>
          </a:bodyPr>
          <a:lstStyle/>
          <a:p>
            <a:pPr algn="l">
              <a:spcBef>
                <a:spcPct val="50000"/>
              </a:spcBef>
            </a:pPr>
            <a:r>
              <a:rPr lang="es-EC" sz="1200" b="1" i="1">
                <a:solidFill>
                  <a:srgbClr val="FFFF00"/>
                </a:solidFill>
              </a:rPr>
              <a:t>Material de Base</a:t>
            </a:r>
            <a:endParaRPr lang="es-ES" sz="1200" b="1">
              <a:solidFill>
                <a:srgbClr val="FFFF00"/>
              </a:solidFill>
            </a:endParaRPr>
          </a:p>
        </p:txBody>
      </p:sp>
      <p:pic>
        <p:nvPicPr>
          <p:cNvPr id="83975" name="83974 Rectángulo">
            <a:hlinkClick r:id="rId6" action="ppaction://hlinkfile"/>
          </p:cNvPr>
          <p:cNvPicPr>
            <a:picLocks noChangeArrowheads="1"/>
          </p:cNvPicPr>
          <p:nvPr/>
        </p:nvPicPr>
        <p:blipFill>
          <a:blip r:embed="rId7"/>
          <a:srcRect/>
          <a:stretch>
            <a:fillRect/>
          </a:stretch>
        </p:blipFill>
        <p:spPr bwMode="auto">
          <a:xfrm>
            <a:off x="7019925" y="3933825"/>
            <a:ext cx="539750" cy="539750"/>
          </a:xfrm>
          <a:prstGeom prst="rect">
            <a:avLst/>
          </a:prstGeom>
          <a:noFill/>
          <a:ln w="9525">
            <a:noFill/>
            <a:miter lim="800000"/>
            <a:headEnd/>
            <a:tailEnd/>
          </a:ln>
        </p:spPr>
      </p:pic>
      <p:sp>
        <p:nvSpPr>
          <p:cNvPr id="83976" name="83975 CuadroTexto"/>
          <p:cNvSpPr txBox="1">
            <a:spLocks noChangeArrowheads="1"/>
          </p:cNvSpPr>
          <p:nvPr/>
        </p:nvSpPr>
        <p:spPr bwMode="auto">
          <a:xfrm>
            <a:off x="6227763" y="3573463"/>
            <a:ext cx="1944687" cy="244475"/>
          </a:xfrm>
          <a:prstGeom prst="rect">
            <a:avLst/>
          </a:prstGeom>
          <a:noFill/>
          <a:ln w="9525">
            <a:noFill/>
            <a:miter lim="800000"/>
            <a:headEnd/>
            <a:tailEnd/>
          </a:ln>
        </p:spPr>
        <p:txBody>
          <a:bodyPr>
            <a:spAutoFit/>
          </a:bodyPr>
          <a:lstStyle/>
          <a:p>
            <a:pPr>
              <a:spcBef>
                <a:spcPct val="50000"/>
              </a:spcBef>
            </a:pPr>
            <a:r>
              <a:rPr lang="es-EC" sz="1000" b="1" i="1">
                <a:solidFill>
                  <a:srgbClr val="CCFFCC"/>
                </a:solidFill>
              </a:rPr>
              <a:t>Ver Ensayos Laboratorio</a:t>
            </a:r>
            <a:endParaRPr lang="es-ES" sz="1000" b="1" i="1">
              <a:solidFill>
                <a:srgbClr val="CCFFCC"/>
              </a:solidFill>
            </a:endParaRPr>
          </a:p>
        </p:txBody>
      </p:sp>
      <p:pic>
        <p:nvPicPr>
          <p:cNvPr id="243727" name="243726 Rectángulo"/>
          <p:cNvPicPr>
            <a:picLocks noChangeArrowheads="1"/>
          </p:cNvPicPr>
          <p:nvPr/>
        </p:nvPicPr>
        <p:blipFill>
          <a:blip r:embed="rId8"/>
          <a:srcRect/>
          <a:stretch>
            <a:fillRect/>
          </a:stretch>
        </p:blipFill>
        <p:spPr bwMode="auto">
          <a:xfrm>
            <a:off x="611188" y="1844675"/>
            <a:ext cx="4498975" cy="3059113"/>
          </a:xfrm>
          <a:prstGeom prst="rect">
            <a:avLst/>
          </a:prstGeom>
          <a:noFill/>
          <a:ln w="44450" cmpd="thinThick" algn="ctr">
            <a:solidFill>
              <a:srgbClr val="008080"/>
            </a:solidFill>
            <a:miter lim="800000"/>
            <a:headEnd/>
            <a:tailEnd/>
          </a:ln>
        </p:spPr>
      </p:pic>
      <p:pic>
        <p:nvPicPr>
          <p:cNvPr id="243728" name="243727 Rectángulo"/>
          <p:cNvPicPr>
            <a:picLocks noChangeArrowheads="1"/>
          </p:cNvPicPr>
          <p:nvPr/>
        </p:nvPicPr>
        <p:blipFill>
          <a:blip r:embed="rId9"/>
          <a:srcRect/>
          <a:stretch>
            <a:fillRect/>
          </a:stretch>
        </p:blipFill>
        <p:spPr bwMode="auto">
          <a:xfrm>
            <a:off x="1476375" y="5013325"/>
            <a:ext cx="2590800" cy="395288"/>
          </a:xfrm>
          <a:prstGeom prst="rect">
            <a:avLst/>
          </a:prstGeom>
          <a:noFill/>
          <a:ln w="9525">
            <a:noFill/>
            <a:miter lim="800000"/>
            <a:headEnd/>
            <a:tailEnd/>
          </a:ln>
        </p:spPr>
      </p:pic>
      <p:pic>
        <p:nvPicPr>
          <p:cNvPr id="83979" name="83978 Rectángulo">
            <a:hlinkClick r:id="rId10" action="ppaction://hlinksldjump"/>
          </p:cNvPr>
          <p:cNvPicPr>
            <a:picLocks noChangeArrowheads="1"/>
          </p:cNvPicPr>
          <p:nvPr/>
        </p:nvPicPr>
        <p:blipFill>
          <a:blip r:embed="rId11"/>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3727"/>
                                        </p:tgtEl>
                                        <p:attrNameLst>
                                          <p:attrName>style.visibility</p:attrName>
                                        </p:attrNameLst>
                                      </p:cBhvr>
                                      <p:to>
                                        <p:strVal val="visible"/>
                                      </p:to>
                                    </p:set>
                                    <p:animEffect transition="in" filter="wipe(down)">
                                      <p:cBhvr>
                                        <p:cTn id="7" dur="1000"/>
                                        <p:tgtEl>
                                          <p:spTgt spid="243727"/>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243728"/>
                                        </p:tgtEl>
                                        <p:attrNameLst>
                                          <p:attrName>style.visibility</p:attrName>
                                        </p:attrNameLst>
                                      </p:cBhvr>
                                      <p:to>
                                        <p:strVal val="visible"/>
                                      </p:to>
                                    </p:set>
                                    <p:anim calcmode="lin" valueType="num">
                                      <p:cBhvr>
                                        <p:cTn id="11" dur="1000" fill="hold"/>
                                        <p:tgtEl>
                                          <p:spTgt spid="243728"/>
                                        </p:tgtEl>
                                        <p:attrNameLst>
                                          <p:attrName>ppt_w</p:attrName>
                                        </p:attrNameLst>
                                      </p:cBhvr>
                                      <p:tavLst>
                                        <p:tav tm="0">
                                          <p:val>
                                            <p:fltVal val="0"/>
                                          </p:val>
                                        </p:tav>
                                        <p:tav tm="100000">
                                          <p:val>
                                            <p:strVal val="#ppt_w"/>
                                          </p:val>
                                        </p:tav>
                                      </p:tavLst>
                                    </p:anim>
                                    <p:anim calcmode="lin" valueType="num">
                                      <p:cBhvr>
                                        <p:cTn id="12" dur="1000" fill="hold"/>
                                        <p:tgtEl>
                                          <p:spTgt spid="243728"/>
                                        </p:tgtEl>
                                        <p:attrNameLst>
                                          <p:attrName>ppt_h</p:attrName>
                                        </p:attrNameLst>
                                      </p:cBhvr>
                                      <p:tavLst>
                                        <p:tav tm="0">
                                          <p:val>
                                            <p:fltVal val="0"/>
                                          </p:val>
                                        </p:tav>
                                        <p:tav tm="100000">
                                          <p:val>
                                            <p:strVal val="#ppt_h"/>
                                          </p:val>
                                        </p:tav>
                                      </p:tavLst>
                                    </p:anim>
                                    <p:anim calcmode="lin" valueType="num">
                                      <p:cBhvr>
                                        <p:cTn id="13" dur="1000" fill="hold"/>
                                        <p:tgtEl>
                                          <p:spTgt spid="243728"/>
                                        </p:tgtEl>
                                        <p:attrNameLst>
                                          <p:attrName>style.rotation</p:attrName>
                                        </p:attrNameLst>
                                      </p:cBhvr>
                                      <p:tavLst>
                                        <p:tav tm="0">
                                          <p:val>
                                            <p:fltVal val="360"/>
                                          </p:val>
                                        </p:tav>
                                        <p:tav tm="100000">
                                          <p:val>
                                            <p:fltVal val="0"/>
                                          </p:val>
                                        </p:tav>
                                      </p:tavLst>
                                    </p:anim>
                                    <p:animEffect transition="in" filter="fade">
                                      <p:cBhvr>
                                        <p:cTn id="14" dur="1000"/>
                                        <p:tgtEl>
                                          <p:spTgt spid="243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84992 CuadroTexto"/>
          <p:cNvSpPr txBox="1">
            <a:spLocks noChangeArrowheads="1"/>
          </p:cNvSpPr>
          <p:nvPr/>
        </p:nvSpPr>
        <p:spPr bwMode="auto">
          <a:xfrm>
            <a:off x="971550" y="2349500"/>
            <a:ext cx="7561263" cy="366713"/>
          </a:xfrm>
          <a:prstGeom prst="rect">
            <a:avLst/>
          </a:prstGeom>
          <a:noFill/>
          <a:ln w="9525">
            <a:noFill/>
            <a:miter lim="800000"/>
            <a:headEnd/>
            <a:tailEnd/>
          </a:ln>
        </p:spPr>
        <p:txBody>
          <a:bodyPr>
            <a:spAutoFit/>
          </a:bodyPr>
          <a:lstStyle/>
          <a:p>
            <a:pPr algn="l">
              <a:spcBef>
                <a:spcPct val="50000"/>
              </a:spcBef>
            </a:pPr>
            <a:endParaRPr lang="es-ES" sz="1800"/>
          </a:p>
        </p:txBody>
      </p:sp>
      <p:sp>
        <p:nvSpPr>
          <p:cNvPr id="117763" name="117762 CuadroTexto"/>
          <p:cNvSpPr txBox="1">
            <a:spLocks noChangeArrowheads="1"/>
          </p:cNvSpPr>
          <p:nvPr/>
        </p:nvSpPr>
        <p:spPr bwMode="auto">
          <a:xfrm>
            <a:off x="1116013" y="2133600"/>
            <a:ext cx="7343775" cy="29035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3.1  </a:t>
            </a:r>
            <a:r>
              <a:rPr lang="es-EC" sz="1600" b="1">
                <a:hlinkClick r:id="rId2" action="ppaction://hlinksldjump"/>
              </a:rPr>
              <a:t>ALTERNATIVA 1</a:t>
            </a:r>
            <a:endParaRPr lang="es-EC" sz="1600" b="1"/>
          </a:p>
          <a:p>
            <a:pPr algn="l">
              <a:lnSpc>
                <a:spcPct val="150000"/>
              </a:lnSpc>
              <a:spcBef>
                <a:spcPct val="50000"/>
              </a:spcBef>
              <a:buFont typeface="Wingdings" pitchFamily="2" charset="2"/>
              <a:buNone/>
            </a:pPr>
            <a:r>
              <a:rPr lang="es-EC" sz="1600" b="1"/>
              <a:t>	Pavimento Rígido.- </a:t>
            </a:r>
            <a:r>
              <a:rPr lang="es-EC" sz="1400" b="1"/>
              <a:t>Hormigón Compactado con Pavimentadora (HCP)</a:t>
            </a:r>
          </a:p>
          <a:p>
            <a:pPr algn="l">
              <a:lnSpc>
                <a:spcPct val="150000"/>
              </a:lnSpc>
              <a:spcBef>
                <a:spcPct val="50000"/>
              </a:spcBef>
              <a:buFont typeface="Wingdings" pitchFamily="2" charset="2"/>
              <a:buNone/>
            </a:pPr>
            <a:r>
              <a:rPr lang="es-EC" sz="1600" b="1"/>
              <a:t>3.2  </a:t>
            </a:r>
            <a:r>
              <a:rPr lang="es-EC" sz="1600" b="1">
                <a:hlinkClick r:id="rId3" action="ppaction://hlinksldjump"/>
              </a:rPr>
              <a:t>ALTERNATIVA 2</a:t>
            </a:r>
            <a:endParaRPr lang="es-EC" sz="1600" b="1"/>
          </a:p>
          <a:p>
            <a:pPr algn="l">
              <a:lnSpc>
                <a:spcPct val="150000"/>
              </a:lnSpc>
              <a:spcBef>
                <a:spcPct val="50000"/>
              </a:spcBef>
              <a:buFont typeface="Wingdings" pitchFamily="2" charset="2"/>
              <a:buNone/>
            </a:pPr>
            <a:r>
              <a:rPr lang="es-EC" sz="1600" b="1"/>
              <a:t>	Pavimento Flexible.- </a:t>
            </a:r>
            <a:r>
              <a:rPr lang="es-EC" sz="1400" b="1"/>
              <a:t>Hormigón Asfáltico</a:t>
            </a:r>
          </a:p>
          <a:p>
            <a:pPr algn="l">
              <a:lnSpc>
                <a:spcPct val="150000"/>
              </a:lnSpc>
              <a:spcBef>
                <a:spcPct val="50000"/>
              </a:spcBef>
              <a:buFont typeface="Wingdings" pitchFamily="2" charset="2"/>
              <a:buNone/>
            </a:pPr>
            <a:r>
              <a:rPr lang="es-EC" sz="1600" b="1"/>
              <a:t>3.3  </a:t>
            </a:r>
            <a:r>
              <a:rPr lang="es-EC" sz="1600" b="1">
                <a:hlinkClick r:id="rId4" action="ppaction://hlinksldjump"/>
              </a:rPr>
              <a:t>Análisis Costo-Beneficio</a:t>
            </a:r>
            <a:endParaRPr lang="es-EC" sz="1600" b="1"/>
          </a:p>
          <a:p>
            <a:pPr algn="l">
              <a:lnSpc>
                <a:spcPct val="150000"/>
              </a:lnSpc>
              <a:spcBef>
                <a:spcPct val="50000"/>
              </a:spcBef>
              <a:buFont typeface="Wingdings" pitchFamily="2" charset="2"/>
              <a:buNone/>
            </a:pPr>
            <a:endParaRPr lang="es-EC" sz="1600" b="1"/>
          </a:p>
        </p:txBody>
      </p:sp>
      <p:sp>
        <p:nvSpPr>
          <p:cNvPr id="117764" name="117763 CuadroTexto"/>
          <p:cNvSpPr txBox="1">
            <a:spLocks noChangeArrowheads="1"/>
          </p:cNvSpPr>
          <p:nvPr/>
        </p:nvSpPr>
        <p:spPr bwMode="auto">
          <a:xfrm>
            <a:off x="1187450" y="1052513"/>
            <a:ext cx="7129463" cy="396875"/>
          </a:xfrm>
          <a:prstGeom prst="rect">
            <a:avLst/>
          </a:prstGeom>
          <a:noFill/>
          <a:ln w="9525" cap="flat" cmpd="sng" algn="ctr">
            <a:noFill/>
            <a:prstDash val="solid"/>
            <a:miter lim="800000"/>
            <a:headEnd type="none" w="med" len="med"/>
            <a:tailEnd type="none" w="med" len="med"/>
          </a:ln>
          <a:effectLst/>
        </p:spPr>
        <p:txBody>
          <a:bodyPr>
            <a:spAutoFit/>
          </a:bodyPr>
          <a:lstStyle/>
          <a:p>
            <a:pPr algn="l">
              <a:spcBef>
                <a:spcPct val="50000"/>
              </a:spcBef>
            </a:pPr>
            <a:r>
              <a:rPr lang="es-EC" sz="1800" b="1">
                <a:solidFill>
                  <a:srgbClr val="FFFF00"/>
                </a:solidFill>
                <a:effectLst>
                  <a:outerShdw blurRad="38100" dist="38100" dir="2700000" algn="tl">
                    <a:srgbClr val="FFFFFF"/>
                  </a:outerShdw>
                </a:effectLst>
              </a:rPr>
              <a:t>CAPITULO 3: DISEÑO DE LA ESTRUCTURA DEL</a:t>
            </a:r>
            <a:r>
              <a:rPr lang="es-EC" b="1">
                <a:solidFill>
                  <a:srgbClr val="FFFF00"/>
                </a:solidFill>
                <a:effectLst>
                  <a:outerShdw blurRad="38100" dist="38100" dir="2700000" algn="tl">
                    <a:srgbClr val="FFFFFF"/>
                  </a:outerShdw>
                </a:effectLst>
              </a:rPr>
              <a:t> PAVIMENTO</a:t>
            </a:r>
            <a:endParaRPr lang="es-ES" b="1">
              <a:solidFill>
                <a:srgbClr val="FFFF00"/>
              </a:solidFill>
              <a:effectLst>
                <a:outerShdw blurRad="38100" dist="38100" dir="2700000" algn="tl">
                  <a:srgbClr val="FFFFFF"/>
                </a:outerShdw>
              </a:effectLst>
            </a:endParaRPr>
          </a:p>
        </p:txBody>
      </p:sp>
      <p:sp>
        <p:nvSpPr>
          <p:cNvPr id="84996" name="84995 Botón de acción: Inicio">
            <a:hlinkClick r:id="rId5" action="ppaction://hlinksldjump" highlightClick="1"/>
          </p:cNvPr>
          <p:cNvSpPr>
            <a:spLocks noChangeArrowheads="1"/>
          </p:cNvSpPr>
          <p:nvPr/>
        </p:nvSpPr>
        <p:spPr bwMode="auto">
          <a:xfrm>
            <a:off x="8101013" y="5373688"/>
            <a:ext cx="539750" cy="539750"/>
          </a:xfrm>
          <a:prstGeom prst="actionButtonHome">
            <a:avLst/>
          </a:prstGeom>
          <a:blipFill dpi="0" rotWithShape="1">
            <a:blip r:embed="rId6"/>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7764"/>
                                        </p:tgtEl>
                                        <p:attrNameLst>
                                          <p:attrName>style.visibility</p:attrName>
                                        </p:attrNameLst>
                                      </p:cBhvr>
                                      <p:to>
                                        <p:strVal val="visible"/>
                                      </p:to>
                                    </p:set>
                                    <p:anim calcmode="lin" valueType="num">
                                      <p:cBhvr>
                                        <p:cTn id="7" dur="500" fill="hold"/>
                                        <p:tgtEl>
                                          <p:spTgt spid="1177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7764"/>
                                        </p:tgtEl>
                                        <p:attrNameLst>
                                          <p:attrName>ppt_y</p:attrName>
                                        </p:attrNameLst>
                                      </p:cBhvr>
                                      <p:tavLst>
                                        <p:tav tm="0">
                                          <p:val>
                                            <p:strVal val="#ppt_y"/>
                                          </p:val>
                                        </p:tav>
                                        <p:tav tm="100000">
                                          <p:val>
                                            <p:strVal val="#ppt_y"/>
                                          </p:val>
                                        </p:tav>
                                      </p:tavLst>
                                    </p:anim>
                                    <p:anim calcmode="lin" valueType="num">
                                      <p:cBhvr>
                                        <p:cTn id="9" dur="500" fill="hold"/>
                                        <p:tgtEl>
                                          <p:spTgt spid="1177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77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7764"/>
                                        </p:tgtEl>
                                      </p:cBhvr>
                                    </p:animEffect>
                                  </p:childTnLst>
                                </p:cTn>
                              </p:par>
                              <p:par>
                                <p:cTn id="12" presetID="13" presetClass="entr" presetSubtype="16" fill="hold" grpId="0" nodeType="withEffect">
                                  <p:stCondLst>
                                    <p:cond delay="0"/>
                                  </p:stCondLst>
                                  <p:childTnLst>
                                    <p:set>
                                      <p:cBhvr>
                                        <p:cTn id="13" dur="1" fill="hold">
                                          <p:stCondLst>
                                            <p:cond delay="0"/>
                                          </p:stCondLst>
                                        </p:cTn>
                                        <p:tgtEl>
                                          <p:spTgt spid="117763"/>
                                        </p:tgtEl>
                                        <p:attrNameLst>
                                          <p:attrName>style.visibility</p:attrName>
                                        </p:attrNameLst>
                                      </p:cBhvr>
                                      <p:to>
                                        <p:strVal val="visible"/>
                                      </p:to>
                                    </p:set>
                                    <p:animEffect transition="in" filter="plus(in)">
                                      <p:cBhvr>
                                        <p:cTn id="14" dur="10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86016 CuadroTexto"/>
          <p:cNvSpPr txBox="1">
            <a:spLocks noChangeArrowheads="1"/>
          </p:cNvSpPr>
          <p:nvPr/>
        </p:nvSpPr>
        <p:spPr bwMode="auto">
          <a:xfrm>
            <a:off x="5148263" y="333375"/>
            <a:ext cx="36004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3.1  Pavimento Rígido: HCP</a:t>
            </a:r>
          </a:p>
        </p:txBody>
      </p:sp>
      <p:pic>
        <p:nvPicPr>
          <p:cNvPr id="86018" name="86017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192516" name="192515 CuadroTexto"/>
          <p:cNvSpPr txBox="1">
            <a:spLocks noChangeArrowheads="1"/>
          </p:cNvSpPr>
          <p:nvPr/>
        </p:nvSpPr>
        <p:spPr bwMode="auto">
          <a:xfrm>
            <a:off x="1116013" y="2133600"/>
            <a:ext cx="7343775" cy="241458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3.1.1  </a:t>
            </a:r>
            <a:r>
              <a:rPr lang="es-EC" sz="1600" b="1">
                <a:hlinkClick r:id="rId4" action="ppaction://hlinksldjump"/>
              </a:rPr>
              <a:t>Introducción</a:t>
            </a:r>
            <a:endParaRPr lang="es-EC" sz="1600" b="1"/>
          </a:p>
          <a:p>
            <a:pPr algn="l">
              <a:lnSpc>
                <a:spcPct val="150000"/>
              </a:lnSpc>
              <a:spcBef>
                <a:spcPct val="50000"/>
              </a:spcBef>
              <a:buFont typeface="Wingdings" pitchFamily="2" charset="2"/>
              <a:buNone/>
            </a:pPr>
            <a:r>
              <a:rPr lang="es-EC" sz="1600" b="1"/>
              <a:t>3.1.2  </a:t>
            </a:r>
            <a:r>
              <a:rPr lang="es-EC" sz="1600" b="1">
                <a:hlinkClick r:id="rId5" action="ppaction://hlinksldjump"/>
              </a:rPr>
              <a:t>Especificaciones de Diseño</a:t>
            </a:r>
            <a:endParaRPr lang="es-EC" sz="1600" b="1"/>
          </a:p>
          <a:p>
            <a:pPr algn="l">
              <a:lnSpc>
                <a:spcPct val="150000"/>
              </a:lnSpc>
              <a:spcBef>
                <a:spcPct val="50000"/>
              </a:spcBef>
              <a:buFont typeface="Wingdings" pitchFamily="2" charset="2"/>
              <a:buNone/>
            </a:pPr>
            <a:r>
              <a:rPr lang="es-EC" sz="1600" b="1"/>
              <a:t>3.1.3  </a:t>
            </a:r>
            <a:r>
              <a:rPr lang="es-EC" sz="1600" b="1">
                <a:hlinkClick r:id="rId6" action="ppaction://hlinksldjump"/>
              </a:rPr>
              <a:t>Diseño Estructural</a:t>
            </a:r>
            <a:endParaRPr lang="es-EC" sz="1600" b="1"/>
          </a:p>
          <a:p>
            <a:pPr algn="l">
              <a:lnSpc>
                <a:spcPct val="150000"/>
              </a:lnSpc>
              <a:spcBef>
                <a:spcPct val="50000"/>
              </a:spcBef>
              <a:buFont typeface="Wingdings" pitchFamily="2" charset="2"/>
              <a:buNone/>
            </a:pPr>
            <a:r>
              <a:rPr lang="es-EC" sz="1600" b="1"/>
              <a:t>3.1.4  </a:t>
            </a:r>
            <a:r>
              <a:rPr lang="es-EC" sz="1600" b="1">
                <a:hlinkClick r:id="rId7" action="ppaction://hlinksldjump"/>
              </a:rPr>
              <a:t>Presupuesto Referencial</a:t>
            </a:r>
            <a:endParaRPr lang="es-EC" sz="1600" b="1"/>
          </a:p>
          <a:p>
            <a:pPr algn="l">
              <a:lnSpc>
                <a:spcPct val="150000"/>
              </a:lnSpc>
              <a:spcBef>
                <a:spcPct val="50000"/>
              </a:spcBef>
              <a:buFont typeface="Wingdings" pitchFamily="2" charset="2"/>
              <a:buNone/>
            </a:pPr>
            <a:r>
              <a:rPr lang="es-EC" sz="1600" b="1"/>
              <a:t>3.1.5  </a:t>
            </a:r>
            <a:r>
              <a:rPr lang="es-EC" sz="1600" b="1">
                <a:hlinkClick r:id="rId8" action="ppaction://hlinksldjump"/>
              </a:rPr>
              <a:t>Especificaciones Técnicas de Construcción</a:t>
            </a:r>
            <a:endParaRPr lang="es-EC"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p:cTn id="7" dur="1000" fill="hold"/>
                                        <p:tgtEl>
                                          <p:spTgt spid="192516"/>
                                        </p:tgtEl>
                                        <p:attrNameLst>
                                          <p:attrName>ppt_w</p:attrName>
                                        </p:attrNameLst>
                                      </p:cBhvr>
                                      <p:tavLst>
                                        <p:tav tm="0">
                                          <p:val>
                                            <p:fltVal val="0"/>
                                          </p:val>
                                        </p:tav>
                                        <p:tav tm="100000">
                                          <p:val>
                                            <p:strVal val="#ppt_w"/>
                                          </p:val>
                                        </p:tav>
                                      </p:tavLst>
                                    </p:anim>
                                    <p:anim calcmode="lin" valueType="num">
                                      <p:cBhvr>
                                        <p:cTn id="8" dur="1000" fill="hold"/>
                                        <p:tgtEl>
                                          <p:spTgt spid="192516"/>
                                        </p:tgtEl>
                                        <p:attrNameLst>
                                          <p:attrName>ppt_h</p:attrName>
                                        </p:attrNameLst>
                                      </p:cBhvr>
                                      <p:tavLst>
                                        <p:tav tm="0">
                                          <p:val>
                                            <p:fltVal val="0"/>
                                          </p:val>
                                        </p:tav>
                                        <p:tav tm="100000">
                                          <p:val>
                                            <p:strVal val="#ppt_h"/>
                                          </p:val>
                                        </p:tav>
                                      </p:tavLst>
                                    </p:anim>
                                    <p:anim calcmode="lin" valueType="num">
                                      <p:cBhvr>
                                        <p:cTn id="9" dur="1000" fill="hold"/>
                                        <p:tgtEl>
                                          <p:spTgt spid="1925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25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87040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87042" name="Group 3"/>
          <p:cNvGrpSpPr>
            <a:grpSpLocks/>
          </p:cNvGrpSpPr>
          <p:nvPr/>
        </p:nvGrpSpPr>
        <p:grpSpPr bwMode="auto">
          <a:xfrm>
            <a:off x="2484438" y="5516563"/>
            <a:ext cx="4537075" cy="1008062"/>
            <a:chOff x="1474" y="2840"/>
            <a:chExt cx="2858" cy="663"/>
          </a:xfrm>
        </p:grpSpPr>
        <p:pic>
          <p:nvPicPr>
            <p:cNvPr id="87047" name="8704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7048" name="8704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7049" name="8704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7043" name="8704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pic>
        <p:nvPicPr>
          <p:cNvPr id="87044" name="87043 Rectángulo"/>
          <p:cNvPicPr>
            <a:picLocks noChangeAspect="1" noChangeArrowheads="1"/>
          </p:cNvPicPr>
          <p:nvPr/>
        </p:nvPicPr>
        <p:blipFill>
          <a:blip r:embed="rId6"/>
          <a:srcRect/>
          <a:stretch>
            <a:fillRect/>
          </a:stretch>
        </p:blipFill>
        <p:spPr bwMode="auto">
          <a:xfrm>
            <a:off x="611188" y="1989138"/>
            <a:ext cx="7775575" cy="2374900"/>
          </a:xfrm>
          <a:prstGeom prst="rect">
            <a:avLst/>
          </a:prstGeom>
          <a:noFill/>
          <a:ln w="9525">
            <a:noFill/>
            <a:miter lim="800000"/>
            <a:headEnd/>
            <a:tailEnd/>
          </a:ln>
        </p:spPr>
      </p:pic>
      <p:sp>
        <p:nvSpPr>
          <p:cNvPr id="87045" name="87044 CuadroTexto"/>
          <p:cNvSpPr txBox="1">
            <a:spLocks noChangeArrowheads="1"/>
          </p:cNvSpPr>
          <p:nvPr/>
        </p:nvSpPr>
        <p:spPr bwMode="auto">
          <a:xfrm>
            <a:off x="3563938" y="4508500"/>
            <a:ext cx="3240087" cy="274638"/>
          </a:xfrm>
          <a:prstGeom prst="rect">
            <a:avLst/>
          </a:prstGeom>
          <a:noFill/>
          <a:ln w="9525">
            <a:noFill/>
            <a:miter lim="800000"/>
            <a:headEnd/>
            <a:tailEnd/>
          </a:ln>
        </p:spPr>
        <p:txBody>
          <a:bodyPr>
            <a:spAutoFit/>
          </a:bodyPr>
          <a:lstStyle/>
          <a:p>
            <a:pPr marL="342900" indent="-342900" algn="l">
              <a:spcBef>
                <a:spcPct val="50000"/>
              </a:spcBef>
            </a:pPr>
            <a:r>
              <a:rPr lang="es-EC" sz="1200" b="1">
                <a:solidFill>
                  <a:srgbClr val="FFFF00"/>
                </a:solidFill>
              </a:rPr>
              <a:t>Sección Típica de un Pavimento Rígido</a:t>
            </a:r>
            <a:endParaRPr lang="es-ES" sz="1200" b="1">
              <a:solidFill>
                <a:srgbClr val="FFFF00"/>
              </a:solidFill>
            </a:endParaRPr>
          </a:p>
        </p:txBody>
      </p:sp>
      <p:sp>
        <p:nvSpPr>
          <p:cNvPr id="87046" name="87045 Botón de acción: Hacia delante o Siguiente">
            <a:hlinkClick r:id="rId7"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8"/>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88064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88066" name="Group 3"/>
          <p:cNvGrpSpPr>
            <a:grpSpLocks/>
          </p:cNvGrpSpPr>
          <p:nvPr/>
        </p:nvGrpSpPr>
        <p:grpSpPr bwMode="auto">
          <a:xfrm>
            <a:off x="2484438" y="5516563"/>
            <a:ext cx="4537075" cy="1008062"/>
            <a:chOff x="1474" y="2840"/>
            <a:chExt cx="2858" cy="663"/>
          </a:xfrm>
        </p:grpSpPr>
        <p:pic>
          <p:nvPicPr>
            <p:cNvPr id="88072" name="8807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8073" name="8807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8074" name="8807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8067" name="8806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88068" name="88067 CuadroTexto"/>
          <p:cNvSpPr txBox="1">
            <a:spLocks noChangeArrowheads="1"/>
          </p:cNvSpPr>
          <p:nvPr/>
        </p:nvSpPr>
        <p:spPr bwMode="auto">
          <a:xfrm>
            <a:off x="755650" y="1412875"/>
            <a:ext cx="6985000" cy="1738313"/>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FF00"/>
                </a:solidFill>
              </a:rPr>
              <a:t>En consecuencia de que:</a:t>
            </a:r>
          </a:p>
          <a:p>
            <a:pPr marL="457200" indent="-457200" algn="l">
              <a:spcBef>
                <a:spcPct val="50000"/>
              </a:spcBef>
            </a:pPr>
            <a:endParaRPr lang="es-EC" sz="1200" b="1">
              <a:solidFill>
                <a:srgbClr val="FFFF00"/>
              </a:solidFill>
            </a:endParaRPr>
          </a:p>
          <a:p>
            <a:pPr marL="457200" indent="-457200" algn="just">
              <a:spcBef>
                <a:spcPct val="50000"/>
              </a:spcBef>
              <a:buFontTx/>
              <a:buAutoNum type="romanUcPeriod"/>
            </a:pPr>
            <a:r>
              <a:rPr lang="es-ES" sz="1200"/>
              <a:t>La capa de </a:t>
            </a:r>
            <a:r>
              <a:rPr lang="es-ES" sz="1200" b="1" u="sng">
                <a:solidFill>
                  <a:srgbClr val="FF66CC"/>
                </a:solidFill>
              </a:rPr>
              <a:t>Sub-base</a:t>
            </a:r>
            <a:r>
              <a:rPr lang="es-ES" sz="1200"/>
              <a:t> existente </a:t>
            </a:r>
            <a:r>
              <a:rPr lang="es-ES" sz="1200" b="1">
                <a:solidFill>
                  <a:srgbClr val="FF66CC"/>
                </a:solidFill>
              </a:rPr>
              <a:t>no cumple</a:t>
            </a:r>
            <a:r>
              <a:rPr lang="es-ES" sz="1200"/>
              <a:t> con los mínimos valores de CBR recomendados en las especificaciones del MOP, esto es, CBR mayor o igual al 30%, y</a:t>
            </a:r>
          </a:p>
          <a:p>
            <a:pPr marL="457200" indent="-457200" algn="just">
              <a:spcBef>
                <a:spcPct val="50000"/>
              </a:spcBef>
              <a:buFontTx/>
              <a:buAutoNum type="romanUcPeriod"/>
            </a:pPr>
            <a:endParaRPr lang="es-EC" sz="1200"/>
          </a:p>
          <a:p>
            <a:pPr marL="457200" indent="-457200" algn="just">
              <a:spcBef>
                <a:spcPct val="50000"/>
              </a:spcBef>
              <a:buFontTx/>
              <a:buAutoNum type="romanUcPeriod"/>
            </a:pPr>
            <a:r>
              <a:rPr lang="es-ES" sz="1200"/>
              <a:t>La capa de </a:t>
            </a:r>
            <a:r>
              <a:rPr lang="es-ES" sz="1200" b="1" u="sng">
                <a:solidFill>
                  <a:srgbClr val="00FF00"/>
                </a:solidFill>
              </a:rPr>
              <a:t>Base</a:t>
            </a:r>
            <a:r>
              <a:rPr lang="es-ES" sz="1200">
                <a:solidFill>
                  <a:srgbClr val="00FF00"/>
                </a:solidFill>
              </a:rPr>
              <a:t> </a:t>
            </a:r>
            <a:r>
              <a:rPr lang="es-ES" sz="1200"/>
              <a:t>existente </a:t>
            </a:r>
            <a:r>
              <a:rPr lang="es-ES" sz="1200" b="1">
                <a:solidFill>
                  <a:srgbClr val="00FF00"/>
                </a:solidFill>
              </a:rPr>
              <a:t>tampoco satisface</a:t>
            </a:r>
            <a:r>
              <a:rPr lang="es-ES" sz="1200"/>
              <a:t> los mínimos valores de CBR recomendados en las especificaciones del MOP, esto es, CBR mayor o igual al 80%.</a:t>
            </a:r>
          </a:p>
        </p:txBody>
      </p:sp>
      <p:sp>
        <p:nvSpPr>
          <p:cNvPr id="195595" name="195594 CuadroTexto"/>
          <p:cNvSpPr txBox="1">
            <a:spLocks noChangeArrowheads="1"/>
          </p:cNvSpPr>
          <p:nvPr/>
        </p:nvSpPr>
        <p:spPr bwMode="auto">
          <a:xfrm>
            <a:off x="1547813" y="3500438"/>
            <a:ext cx="6769100" cy="1128712"/>
          </a:xfrm>
          <a:prstGeom prst="rect">
            <a:avLst/>
          </a:prstGeom>
          <a:noFill/>
          <a:ln w="9525">
            <a:noFill/>
            <a:miter lim="800000"/>
            <a:headEnd/>
            <a:tailEnd/>
          </a:ln>
        </p:spPr>
        <p:txBody>
          <a:bodyPr>
            <a:spAutoFit/>
          </a:bodyPr>
          <a:lstStyle/>
          <a:p>
            <a:pPr marL="457200" indent="-457200" algn="l">
              <a:spcBef>
                <a:spcPct val="50000"/>
              </a:spcBef>
            </a:pPr>
            <a:r>
              <a:rPr lang="es-EC" sz="1200" b="1"/>
              <a:t>          </a:t>
            </a:r>
            <a:r>
              <a:rPr lang="es-EC" sz="1400" b="1">
                <a:solidFill>
                  <a:srgbClr val="FFFF00"/>
                </a:solidFill>
              </a:rPr>
              <a:t>Se propone:</a:t>
            </a:r>
          </a:p>
          <a:p>
            <a:pPr marL="457200" indent="-457200" algn="just">
              <a:spcBef>
                <a:spcPct val="50000"/>
              </a:spcBef>
            </a:pPr>
            <a:r>
              <a:rPr lang="es-ES" sz="1200"/>
              <a:t>          </a:t>
            </a:r>
            <a:r>
              <a:rPr lang="es-ES" sz="1200" b="1" i="1">
                <a:solidFill>
                  <a:srgbClr val="CCECFF"/>
                </a:solidFill>
              </a:rPr>
              <a:t>Rediseñar  la estructura del pavimento  flexible existente mediante </a:t>
            </a:r>
            <a:r>
              <a:rPr lang="es-ES" sz="1200" b="1" i="1">
                <a:solidFill>
                  <a:srgbClr val="3366FF"/>
                </a:solidFill>
              </a:rPr>
              <a:t>nueva  estructura </a:t>
            </a:r>
          </a:p>
          <a:p>
            <a:pPr marL="457200" indent="-457200" algn="just">
              <a:spcBef>
                <a:spcPct val="50000"/>
              </a:spcBef>
            </a:pPr>
            <a:r>
              <a:rPr lang="es-ES" sz="1200" b="1" i="1">
                <a:solidFill>
                  <a:srgbClr val="3366FF"/>
                </a:solidFill>
              </a:rPr>
              <a:t>          de pavimento rígido</a:t>
            </a:r>
            <a:r>
              <a:rPr lang="es-ES" sz="1200" b="1" i="1">
                <a:solidFill>
                  <a:srgbClr val="CCECFF"/>
                </a:solidFill>
              </a:rPr>
              <a:t>, considerando que la capa de base actualmente existente sea la </a:t>
            </a:r>
          </a:p>
          <a:p>
            <a:pPr marL="457200" indent="-457200" algn="just">
              <a:spcBef>
                <a:spcPct val="50000"/>
              </a:spcBef>
            </a:pPr>
            <a:r>
              <a:rPr lang="es-ES" sz="1200" b="1" i="1">
                <a:solidFill>
                  <a:srgbClr val="CCECFF"/>
                </a:solidFill>
              </a:rPr>
              <a:t>          nueva capa de sub-base.</a:t>
            </a:r>
            <a:r>
              <a:rPr lang="es-ES" sz="1200">
                <a:solidFill>
                  <a:srgbClr val="CCECFF"/>
                </a:solidFill>
              </a:rPr>
              <a:t>  </a:t>
            </a:r>
            <a:endParaRPr lang="es-EC" sz="1200">
              <a:solidFill>
                <a:srgbClr val="CCECFF"/>
              </a:solidFill>
            </a:endParaRPr>
          </a:p>
        </p:txBody>
      </p:sp>
      <p:sp>
        <p:nvSpPr>
          <p:cNvPr id="195596" name="195595 CuadroTexto"/>
          <p:cNvSpPr txBox="1">
            <a:spLocks noChangeArrowheads="1"/>
          </p:cNvSpPr>
          <p:nvPr/>
        </p:nvSpPr>
        <p:spPr bwMode="auto">
          <a:xfrm>
            <a:off x="1619250" y="4868863"/>
            <a:ext cx="6480175" cy="549275"/>
          </a:xfrm>
          <a:prstGeom prst="rect">
            <a:avLst/>
          </a:prstGeom>
          <a:noFill/>
          <a:ln w="9525">
            <a:noFill/>
            <a:miter lim="800000"/>
            <a:headEnd/>
            <a:tailEnd/>
          </a:ln>
        </p:spPr>
        <p:txBody>
          <a:bodyPr>
            <a:spAutoFit/>
          </a:bodyPr>
          <a:lstStyle/>
          <a:p>
            <a:pPr marL="457200" indent="-457200" algn="l">
              <a:spcBef>
                <a:spcPct val="50000"/>
              </a:spcBef>
            </a:pPr>
            <a:r>
              <a:rPr lang="es-EC" sz="1200" b="1"/>
              <a:t>          </a:t>
            </a:r>
            <a:r>
              <a:rPr lang="es-EC" sz="1200" b="1">
                <a:solidFill>
                  <a:srgbClr val="FF9900"/>
                </a:solidFill>
              </a:rPr>
              <a:t>Técnica:</a:t>
            </a:r>
          </a:p>
          <a:p>
            <a:pPr marL="457200" indent="-457200" algn="l">
              <a:spcBef>
                <a:spcPct val="50000"/>
              </a:spcBef>
            </a:pPr>
            <a:r>
              <a:rPr lang="es-EC" sz="1200" b="1"/>
              <a:t>                          </a:t>
            </a:r>
            <a:r>
              <a:rPr lang="es-EC" sz="1200" b="1">
                <a:solidFill>
                  <a:srgbClr val="FF9900"/>
                </a:solidFill>
              </a:rPr>
              <a:t>Hormigón Compactado con Pavimentadora (HCP)</a:t>
            </a:r>
            <a:r>
              <a:rPr lang="es-ES" sz="1200"/>
              <a:t> </a:t>
            </a:r>
            <a:endParaRPr lang="es-EC" sz="1200"/>
          </a:p>
        </p:txBody>
      </p:sp>
      <p:sp>
        <p:nvSpPr>
          <p:cNvPr id="88071" name="88070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10000"/>
                                  </p:stCondLst>
                                  <p:iterate type="lt">
                                    <p:tmPct val="10000"/>
                                  </p:iterate>
                                  <p:childTnLst>
                                    <p:set>
                                      <p:cBhvr>
                                        <p:cTn id="6" dur="1" fill="hold">
                                          <p:stCondLst>
                                            <p:cond delay="0"/>
                                          </p:stCondLst>
                                        </p:cTn>
                                        <p:tgtEl>
                                          <p:spTgt spid="195595"/>
                                        </p:tgtEl>
                                        <p:attrNameLst>
                                          <p:attrName>style.visibility</p:attrName>
                                        </p:attrNameLst>
                                      </p:cBhvr>
                                      <p:to>
                                        <p:strVal val="visible"/>
                                      </p:to>
                                    </p:set>
                                    <p:animEffect transition="in" filter="fade">
                                      <p:cBhvr>
                                        <p:cTn id="7" dur="500"/>
                                        <p:tgtEl>
                                          <p:spTgt spid="195595"/>
                                        </p:tgtEl>
                                      </p:cBhvr>
                                    </p:animEffect>
                                    <p:anim calcmode="lin" valueType="num">
                                      <p:cBhvr>
                                        <p:cTn id="8" dur="500" fill="hold"/>
                                        <p:tgtEl>
                                          <p:spTgt spid="195595"/>
                                        </p:tgtEl>
                                        <p:attrNameLst>
                                          <p:attrName>ppt_x</p:attrName>
                                        </p:attrNameLst>
                                      </p:cBhvr>
                                      <p:tavLst>
                                        <p:tav tm="0">
                                          <p:val>
                                            <p:strVal val="#ppt_x-.1"/>
                                          </p:val>
                                        </p:tav>
                                        <p:tav tm="100000">
                                          <p:val>
                                            <p:strVal val="#ppt_x"/>
                                          </p:val>
                                        </p:tav>
                                      </p:tavLst>
                                    </p:anim>
                                    <p:anim calcmode="lin" valueType="num">
                                      <p:cBhvr>
                                        <p:cTn id="9" dur="500" fill="hold"/>
                                        <p:tgtEl>
                                          <p:spTgt spid="195595"/>
                                        </p:tgtEl>
                                        <p:attrNameLst>
                                          <p:attrName>ppt_y</p:attrName>
                                        </p:attrNameLst>
                                      </p:cBhvr>
                                      <p:tavLst>
                                        <p:tav tm="0">
                                          <p:val>
                                            <p:strVal val="#ppt_y"/>
                                          </p:val>
                                        </p:tav>
                                        <p:tav tm="100000">
                                          <p:val>
                                            <p:strVal val="#ppt_y"/>
                                          </p:val>
                                        </p:tav>
                                      </p:tavLst>
                                    </p:anim>
                                  </p:childTnLst>
                                </p:cTn>
                              </p:par>
                            </p:childTnLst>
                          </p:cTn>
                        </p:par>
                        <p:par>
                          <p:cTn id="10" fill="hold">
                            <p:stCondLst>
                              <p:cond delay="191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5596"/>
                                        </p:tgtEl>
                                        <p:attrNameLst>
                                          <p:attrName>style.visibility</p:attrName>
                                        </p:attrNameLst>
                                      </p:cBhvr>
                                      <p:to>
                                        <p:strVal val="visible"/>
                                      </p:to>
                                    </p:set>
                                    <p:anim calcmode="discrete" valueType="clr">
                                      <p:cBhvr override="childStyle">
                                        <p:cTn id="13" dur="80"/>
                                        <p:tgtEl>
                                          <p:spTgt spid="19559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5596"/>
                                        </p:tgtEl>
                                        <p:attrNameLst>
                                          <p:attrName>fillcolor</p:attrName>
                                        </p:attrNameLst>
                                      </p:cBhvr>
                                      <p:tavLst>
                                        <p:tav tm="0">
                                          <p:val>
                                            <p:clrVal>
                                              <a:schemeClr val="accent2"/>
                                            </p:clrVal>
                                          </p:val>
                                        </p:tav>
                                        <p:tav tm="50000">
                                          <p:val>
                                            <p:clrVal>
                                              <a:schemeClr val="hlink"/>
                                            </p:clrVal>
                                          </p:val>
                                        </p:tav>
                                      </p:tavLst>
                                    </p:anim>
                                    <p:set>
                                      <p:cBhvr>
                                        <p:cTn id="15" dur="80"/>
                                        <p:tgtEl>
                                          <p:spTgt spid="1955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5" grpId="0"/>
      <p:bldP spid="19559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89088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89090" name="Group 3"/>
          <p:cNvGrpSpPr>
            <a:grpSpLocks/>
          </p:cNvGrpSpPr>
          <p:nvPr/>
        </p:nvGrpSpPr>
        <p:grpSpPr bwMode="auto">
          <a:xfrm>
            <a:off x="2484438" y="5516563"/>
            <a:ext cx="4537075" cy="1008062"/>
            <a:chOff x="1474" y="2840"/>
            <a:chExt cx="2858" cy="663"/>
          </a:xfrm>
        </p:grpSpPr>
        <p:pic>
          <p:nvPicPr>
            <p:cNvPr id="89095" name="89094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89096" name="89095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89097" name="89096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89091" name="8909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96619" name="196618 CuadroTexto"/>
          <p:cNvSpPr txBox="1">
            <a:spLocks noChangeArrowheads="1"/>
          </p:cNvSpPr>
          <p:nvPr/>
        </p:nvSpPr>
        <p:spPr bwMode="auto">
          <a:xfrm>
            <a:off x="1116013" y="1341438"/>
            <a:ext cx="6480175" cy="1373187"/>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Definición HCP</a:t>
            </a:r>
          </a:p>
          <a:p>
            <a:pPr marL="457200" indent="-457200" algn="l">
              <a:spcBef>
                <a:spcPct val="50000"/>
              </a:spcBef>
            </a:pPr>
            <a:endParaRPr lang="es-EC" sz="1200" b="1">
              <a:solidFill>
                <a:srgbClr val="FF9900"/>
              </a:solidFill>
            </a:endParaRPr>
          </a:p>
          <a:p>
            <a:pPr marL="457200" indent="-457200" algn="just">
              <a:spcBef>
                <a:spcPct val="50000"/>
              </a:spcBef>
              <a:buFont typeface="Wingdings" pitchFamily="2" charset="2"/>
              <a:buChar char="§"/>
            </a:pPr>
            <a:r>
              <a:rPr lang="es-EC" sz="1200"/>
              <a:t>Hormigón de Consistencia Dura</a:t>
            </a:r>
          </a:p>
          <a:p>
            <a:pPr marL="457200" indent="-457200" algn="just">
              <a:spcBef>
                <a:spcPct val="50000"/>
              </a:spcBef>
              <a:buFont typeface="Wingdings" pitchFamily="2" charset="2"/>
              <a:buChar char="§"/>
            </a:pPr>
            <a:r>
              <a:rPr lang="es-EC" sz="1200"/>
              <a:t>Sin asentamiento en el Cono de Abrams</a:t>
            </a:r>
          </a:p>
          <a:p>
            <a:pPr marL="457200" indent="-457200" algn="just">
              <a:spcBef>
                <a:spcPct val="50000"/>
              </a:spcBef>
              <a:buFont typeface="Wingdings" pitchFamily="2" charset="2"/>
              <a:buChar char="§"/>
            </a:pPr>
            <a:r>
              <a:rPr lang="es-EC" sz="1200"/>
              <a:t>Tamaño máximo del agregado grueso no superior a 19 mm.</a:t>
            </a:r>
          </a:p>
        </p:txBody>
      </p:sp>
      <p:sp>
        <p:nvSpPr>
          <p:cNvPr id="196620" name="196619 CuadroTexto"/>
          <p:cNvSpPr txBox="1">
            <a:spLocks noChangeArrowheads="1"/>
          </p:cNvSpPr>
          <p:nvPr/>
        </p:nvSpPr>
        <p:spPr bwMode="auto">
          <a:xfrm>
            <a:off x="1116013" y="3500438"/>
            <a:ext cx="6480175" cy="16478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Aplicaciones del HCP</a:t>
            </a:r>
          </a:p>
          <a:p>
            <a:pPr marL="457200" indent="-457200" algn="l">
              <a:spcBef>
                <a:spcPct val="50000"/>
              </a:spcBef>
            </a:pPr>
            <a:endParaRPr lang="es-EC" sz="1200" b="1">
              <a:solidFill>
                <a:srgbClr val="FF9900"/>
              </a:solidFill>
            </a:endParaRPr>
          </a:p>
          <a:p>
            <a:pPr marL="457200" indent="-457200" algn="just">
              <a:spcBef>
                <a:spcPct val="50000"/>
              </a:spcBef>
              <a:buFont typeface="Wingdings" pitchFamily="2" charset="2"/>
              <a:buChar char="§"/>
            </a:pPr>
            <a:r>
              <a:rPr lang="es-EC" sz="1200"/>
              <a:t>Calles, carreteras</a:t>
            </a:r>
          </a:p>
          <a:p>
            <a:pPr marL="457200" indent="-457200" algn="just">
              <a:spcBef>
                <a:spcPct val="50000"/>
              </a:spcBef>
              <a:buFont typeface="Wingdings" pitchFamily="2" charset="2"/>
              <a:buChar char="§"/>
            </a:pPr>
            <a:r>
              <a:rPr lang="es-EC" sz="1200"/>
              <a:t>Aeropuertos</a:t>
            </a:r>
          </a:p>
          <a:p>
            <a:pPr marL="457200" indent="-457200" algn="just">
              <a:spcBef>
                <a:spcPct val="50000"/>
              </a:spcBef>
              <a:buFont typeface="Wingdings" pitchFamily="2" charset="2"/>
              <a:buChar char="§"/>
            </a:pPr>
            <a:r>
              <a:rPr lang="es-EC" sz="1200"/>
              <a:t>Pavimentos industriales</a:t>
            </a:r>
          </a:p>
          <a:p>
            <a:pPr marL="457200" indent="-457200" algn="just">
              <a:spcBef>
                <a:spcPct val="50000"/>
              </a:spcBef>
              <a:buFont typeface="Wingdings" pitchFamily="2" charset="2"/>
              <a:buChar char="§"/>
            </a:pPr>
            <a:r>
              <a:rPr lang="es-EC" sz="1200"/>
              <a:t>Construcción de bases, como también en carpetas de rodadura en carreteras y calles</a:t>
            </a:r>
          </a:p>
        </p:txBody>
      </p:sp>
      <p:sp>
        <p:nvSpPr>
          <p:cNvPr id="89094" name="89093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6619"/>
                                        </p:tgtEl>
                                        <p:attrNameLst>
                                          <p:attrName>style.visibility</p:attrName>
                                        </p:attrNameLst>
                                      </p:cBhvr>
                                      <p:to>
                                        <p:strVal val="visible"/>
                                      </p:to>
                                    </p:set>
                                    <p:animEffect transition="in" filter="fade">
                                      <p:cBhvr>
                                        <p:cTn id="7" dur="1000"/>
                                        <p:tgtEl>
                                          <p:spTgt spid="196619"/>
                                        </p:tgtEl>
                                      </p:cBhvr>
                                    </p:animEffect>
                                    <p:anim calcmode="lin" valueType="num">
                                      <p:cBhvr>
                                        <p:cTn id="8" dur="1000" fill="hold"/>
                                        <p:tgtEl>
                                          <p:spTgt spid="196619"/>
                                        </p:tgtEl>
                                        <p:attrNameLst>
                                          <p:attrName>ppt_x</p:attrName>
                                        </p:attrNameLst>
                                      </p:cBhvr>
                                      <p:tavLst>
                                        <p:tav tm="0">
                                          <p:val>
                                            <p:strVal val="#ppt_x"/>
                                          </p:val>
                                        </p:tav>
                                        <p:tav tm="100000">
                                          <p:val>
                                            <p:strVal val="#ppt_x"/>
                                          </p:val>
                                        </p:tav>
                                      </p:tavLst>
                                    </p:anim>
                                    <p:anim calcmode="lin" valueType="num">
                                      <p:cBhvr>
                                        <p:cTn id="9" dur="1000" fill="hold"/>
                                        <p:tgtEl>
                                          <p:spTgt spid="1966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196620"/>
                                        </p:tgtEl>
                                        <p:attrNameLst>
                                          <p:attrName>style.visibility</p:attrName>
                                        </p:attrNameLst>
                                      </p:cBhvr>
                                      <p:to>
                                        <p:strVal val="visible"/>
                                      </p:to>
                                    </p:set>
                                    <p:anim calcmode="lin" valueType="num">
                                      <p:cBhvr>
                                        <p:cTn id="13" dur="1000" fill="hold"/>
                                        <p:tgtEl>
                                          <p:spTgt spid="196620"/>
                                        </p:tgtEl>
                                        <p:attrNameLst>
                                          <p:attrName>ppt_w</p:attrName>
                                        </p:attrNameLst>
                                      </p:cBhvr>
                                      <p:tavLst>
                                        <p:tav tm="0">
                                          <p:val>
                                            <p:fltVal val="0"/>
                                          </p:val>
                                        </p:tav>
                                        <p:tav tm="100000">
                                          <p:val>
                                            <p:strVal val="#ppt_w"/>
                                          </p:val>
                                        </p:tav>
                                      </p:tavLst>
                                    </p:anim>
                                    <p:anim calcmode="lin" valueType="num">
                                      <p:cBhvr>
                                        <p:cTn id="14" dur="1000" fill="hold"/>
                                        <p:tgtEl>
                                          <p:spTgt spid="196620"/>
                                        </p:tgtEl>
                                        <p:attrNameLst>
                                          <p:attrName>ppt_h</p:attrName>
                                        </p:attrNameLst>
                                      </p:cBhvr>
                                      <p:tavLst>
                                        <p:tav tm="0">
                                          <p:val>
                                            <p:fltVal val="0"/>
                                          </p:val>
                                        </p:tav>
                                        <p:tav tm="100000">
                                          <p:val>
                                            <p:strVal val="#ppt_h"/>
                                          </p:val>
                                        </p:tav>
                                      </p:tavLst>
                                    </p:anim>
                                    <p:anim calcmode="lin" valueType="num">
                                      <p:cBhvr>
                                        <p:cTn id="15"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P spid="1966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90112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90114" name="Group 3"/>
          <p:cNvGrpSpPr>
            <a:grpSpLocks/>
          </p:cNvGrpSpPr>
          <p:nvPr/>
        </p:nvGrpSpPr>
        <p:grpSpPr bwMode="auto">
          <a:xfrm>
            <a:off x="2484438" y="5516563"/>
            <a:ext cx="4537075" cy="1008062"/>
            <a:chOff x="1474" y="2840"/>
            <a:chExt cx="2858" cy="663"/>
          </a:xfrm>
        </p:grpSpPr>
        <p:pic>
          <p:nvPicPr>
            <p:cNvPr id="90120" name="9011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0121" name="9012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0122" name="9012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0115" name="9011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97641" name="197640 CuadroTexto"/>
          <p:cNvSpPr txBox="1">
            <a:spLocks noChangeArrowheads="1"/>
          </p:cNvSpPr>
          <p:nvPr/>
        </p:nvSpPr>
        <p:spPr bwMode="auto">
          <a:xfrm>
            <a:off x="1116013" y="1341438"/>
            <a:ext cx="3600450" cy="1373187"/>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Características principales del HCP</a:t>
            </a:r>
          </a:p>
          <a:p>
            <a:pPr marL="457200" indent="-457200" algn="l">
              <a:spcBef>
                <a:spcPct val="50000"/>
              </a:spcBef>
            </a:pPr>
            <a:endParaRPr lang="es-EC" sz="1200" b="1">
              <a:solidFill>
                <a:srgbClr val="FF9900"/>
              </a:solidFill>
            </a:endParaRPr>
          </a:p>
          <a:p>
            <a:pPr marL="457200" indent="-457200" algn="just">
              <a:spcBef>
                <a:spcPct val="50000"/>
              </a:spcBef>
              <a:buFont typeface="Wingdings" pitchFamily="2" charset="2"/>
              <a:buChar char="§"/>
            </a:pPr>
            <a:r>
              <a:rPr lang="es-EC" sz="1200"/>
              <a:t>Hormigones muy seco</a:t>
            </a:r>
          </a:p>
          <a:p>
            <a:pPr marL="457200" indent="-457200" algn="just">
              <a:spcBef>
                <a:spcPct val="50000"/>
              </a:spcBef>
              <a:buFont typeface="Wingdings" pitchFamily="2" charset="2"/>
              <a:buChar char="§"/>
            </a:pPr>
            <a:r>
              <a:rPr lang="es-EC" sz="1200"/>
              <a:t>Baja relación AGUA / CEMENTO</a:t>
            </a:r>
          </a:p>
          <a:p>
            <a:pPr marL="457200" indent="-457200" algn="just">
              <a:spcBef>
                <a:spcPct val="50000"/>
              </a:spcBef>
              <a:buFont typeface="Wingdings" pitchFamily="2" charset="2"/>
              <a:buChar char="§"/>
            </a:pPr>
            <a:r>
              <a:rPr lang="es-EC" sz="1200"/>
              <a:t>Abiertos al tráfico después de pocas horas</a:t>
            </a:r>
          </a:p>
        </p:txBody>
      </p:sp>
      <p:sp>
        <p:nvSpPr>
          <p:cNvPr id="197642" name="197641 CuadroTexto"/>
          <p:cNvSpPr txBox="1">
            <a:spLocks noChangeArrowheads="1"/>
          </p:cNvSpPr>
          <p:nvPr/>
        </p:nvSpPr>
        <p:spPr bwMode="auto">
          <a:xfrm>
            <a:off x="1187450" y="3068638"/>
            <a:ext cx="4537075" cy="2197100"/>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Equipo</a:t>
            </a:r>
          </a:p>
          <a:p>
            <a:pPr marL="457200" indent="-457200" algn="l">
              <a:spcBef>
                <a:spcPct val="50000"/>
              </a:spcBef>
            </a:pPr>
            <a:endParaRPr lang="es-EC" sz="1200" b="1">
              <a:solidFill>
                <a:srgbClr val="FF9900"/>
              </a:solidFill>
            </a:endParaRPr>
          </a:p>
          <a:p>
            <a:pPr marL="457200" indent="-457200" algn="just">
              <a:spcBef>
                <a:spcPct val="50000"/>
              </a:spcBef>
              <a:buFont typeface="Wingdings" pitchFamily="2" charset="2"/>
              <a:buChar char="§"/>
            </a:pPr>
            <a:r>
              <a:rPr lang="es-EC" sz="1200"/>
              <a:t>Pavimentadora vibro-compactadora</a:t>
            </a:r>
          </a:p>
          <a:p>
            <a:pPr marL="457200" indent="-457200" algn="just">
              <a:spcBef>
                <a:spcPct val="50000"/>
              </a:spcBef>
              <a:buFont typeface="Wingdings" pitchFamily="2" charset="2"/>
              <a:buChar char="§"/>
            </a:pPr>
            <a:r>
              <a:rPr lang="es-EC" sz="1200"/>
              <a:t>Rodillo mixto</a:t>
            </a:r>
          </a:p>
          <a:p>
            <a:pPr marL="457200" indent="-457200" algn="just">
              <a:spcBef>
                <a:spcPct val="50000"/>
              </a:spcBef>
              <a:buFont typeface="Wingdings" pitchFamily="2" charset="2"/>
              <a:buChar char="§"/>
            </a:pPr>
            <a:r>
              <a:rPr lang="es-EC" sz="1200"/>
              <a:t>Rodillo neumático</a:t>
            </a:r>
          </a:p>
          <a:p>
            <a:pPr marL="457200" indent="-457200" algn="just">
              <a:spcBef>
                <a:spcPct val="50000"/>
              </a:spcBef>
              <a:buFont typeface="Wingdings" pitchFamily="2" charset="2"/>
              <a:buChar char="§"/>
            </a:pPr>
            <a:r>
              <a:rPr lang="es-EC" sz="1200"/>
              <a:t>Aserradora de juntas</a:t>
            </a:r>
          </a:p>
          <a:p>
            <a:pPr marL="457200" indent="-457200" algn="just">
              <a:spcBef>
                <a:spcPct val="50000"/>
              </a:spcBef>
              <a:buFont typeface="Wingdings" pitchFamily="2" charset="2"/>
              <a:buChar char="§"/>
            </a:pPr>
            <a:r>
              <a:rPr lang="es-EC" sz="1200"/>
              <a:t>Densímetro nuclear</a:t>
            </a:r>
          </a:p>
          <a:p>
            <a:pPr marL="457200" indent="-457200" algn="just">
              <a:spcBef>
                <a:spcPct val="50000"/>
              </a:spcBef>
              <a:buFont typeface="Wingdings" pitchFamily="2" charset="2"/>
              <a:buChar char="§"/>
            </a:pPr>
            <a:r>
              <a:rPr lang="es-EC" sz="1200"/>
              <a:t>Moldes y equipos para especimenes</a:t>
            </a:r>
          </a:p>
        </p:txBody>
      </p:sp>
      <p:sp>
        <p:nvSpPr>
          <p:cNvPr id="197643" name="197642 CuadroTexto"/>
          <p:cNvSpPr txBox="1">
            <a:spLocks noChangeArrowheads="1"/>
          </p:cNvSpPr>
          <p:nvPr/>
        </p:nvSpPr>
        <p:spPr bwMode="auto">
          <a:xfrm>
            <a:off x="5795963" y="1268413"/>
            <a:ext cx="2016125" cy="1922462"/>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Ventajas  del HCP</a:t>
            </a:r>
          </a:p>
          <a:p>
            <a:pPr marL="457200" indent="-457200" algn="l">
              <a:spcBef>
                <a:spcPct val="50000"/>
              </a:spcBef>
            </a:pPr>
            <a:endParaRPr lang="es-EC" sz="1200" b="1">
              <a:solidFill>
                <a:srgbClr val="FF9900"/>
              </a:solidFill>
            </a:endParaRPr>
          </a:p>
          <a:p>
            <a:pPr marL="457200" indent="-457200" algn="just">
              <a:spcBef>
                <a:spcPct val="50000"/>
              </a:spcBef>
              <a:buFont typeface="Wingdings" pitchFamily="2" charset="2"/>
              <a:buChar char="§"/>
            </a:pPr>
            <a:r>
              <a:rPr lang="es-EC" sz="1200"/>
              <a:t>Economía</a:t>
            </a:r>
          </a:p>
          <a:p>
            <a:pPr marL="457200" indent="-457200" algn="just">
              <a:spcBef>
                <a:spcPct val="50000"/>
              </a:spcBef>
              <a:buFont typeface="Wingdings" pitchFamily="2" charset="2"/>
              <a:buChar char="§"/>
            </a:pPr>
            <a:r>
              <a:rPr lang="es-EC" sz="1200"/>
              <a:t>Rapidez</a:t>
            </a:r>
          </a:p>
          <a:p>
            <a:pPr marL="457200" indent="-457200" algn="just">
              <a:spcBef>
                <a:spcPct val="50000"/>
              </a:spcBef>
              <a:buFont typeface="Wingdings" pitchFamily="2" charset="2"/>
              <a:buChar char="§"/>
            </a:pPr>
            <a:r>
              <a:rPr lang="es-EC" sz="1200"/>
              <a:t>Flexibilidad</a:t>
            </a:r>
          </a:p>
          <a:p>
            <a:pPr marL="457200" indent="-457200" algn="just">
              <a:spcBef>
                <a:spcPct val="50000"/>
              </a:spcBef>
              <a:buFont typeface="Wingdings" pitchFamily="2" charset="2"/>
              <a:buChar char="§"/>
            </a:pPr>
            <a:r>
              <a:rPr lang="es-EC" sz="1200"/>
              <a:t>Durabilidad</a:t>
            </a:r>
          </a:p>
          <a:p>
            <a:pPr marL="457200" indent="-457200" algn="just">
              <a:spcBef>
                <a:spcPct val="50000"/>
              </a:spcBef>
              <a:buFont typeface="Wingdings" pitchFamily="2" charset="2"/>
              <a:buChar char="§"/>
            </a:pPr>
            <a:r>
              <a:rPr lang="es-EC" sz="1200"/>
              <a:t>Resistencia</a:t>
            </a:r>
          </a:p>
        </p:txBody>
      </p:sp>
      <p:sp>
        <p:nvSpPr>
          <p:cNvPr id="90119" name="90118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7641"/>
                                        </p:tgtEl>
                                        <p:attrNameLst>
                                          <p:attrName>style.visibility</p:attrName>
                                        </p:attrNameLst>
                                      </p:cBhvr>
                                      <p:to>
                                        <p:strVal val="visible"/>
                                      </p:to>
                                    </p:set>
                                    <p:animEffect transition="in" filter="randombar(horizontal)">
                                      <p:cBhvr>
                                        <p:cTn id="7" dur="500"/>
                                        <p:tgtEl>
                                          <p:spTgt spid="1976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97643"/>
                                        </p:tgtEl>
                                        <p:attrNameLst>
                                          <p:attrName>style.visibility</p:attrName>
                                        </p:attrNameLst>
                                      </p:cBhvr>
                                      <p:to>
                                        <p:strVal val="visible"/>
                                      </p:to>
                                    </p:set>
                                    <p:animEffect transition="in" filter="fade">
                                      <p:cBhvr>
                                        <p:cTn id="11" dur="1000"/>
                                        <p:tgtEl>
                                          <p:spTgt spid="197643"/>
                                        </p:tgtEl>
                                      </p:cBhvr>
                                    </p:animEffect>
                                    <p:anim calcmode="lin" valueType="num">
                                      <p:cBhvr>
                                        <p:cTn id="12" dur="1000" fill="hold"/>
                                        <p:tgtEl>
                                          <p:spTgt spid="197643"/>
                                        </p:tgtEl>
                                        <p:attrNameLst>
                                          <p:attrName>ppt_x</p:attrName>
                                        </p:attrNameLst>
                                      </p:cBhvr>
                                      <p:tavLst>
                                        <p:tav tm="0">
                                          <p:val>
                                            <p:strVal val="#ppt_x"/>
                                          </p:val>
                                        </p:tav>
                                        <p:tav tm="100000">
                                          <p:val>
                                            <p:strVal val="#ppt_x"/>
                                          </p:val>
                                        </p:tav>
                                      </p:tavLst>
                                    </p:anim>
                                    <p:anim calcmode="lin" valueType="num">
                                      <p:cBhvr>
                                        <p:cTn id="13" dur="1000" fill="hold"/>
                                        <p:tgtEl>
                                          <p:spTgt spid="1976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197642"/>
                                        </p:tgtEl>
                                        <p:attrNameLst>
                                          <p:attrName>style.visibility</p:attrName>
                                        </p:attrNameLst>
                                      </p:cBhvr>
                                      <p:to>
                                        <p:strVal val="visible"/>
                                      </p:to>
                                    </p:set>
                                    <p:anim calcmode="lin" valueType="num">
                                      <p:cBhvr>
                                        <p:cTn id="17" dur="2000" fill="hold"/>
                                        <p:tgtEl>
                                          <p:spTgt spid="197642"/>
                                        </p:tgtEl>
                                        <p:attrNameLst>
                                          <p:attrName>ppt_w</p:attrName>
                                        </p:attrNameLst>
                                      </p:cBhvr>
                                      <p:tavLst>
                                        <p:tav tm="0">
                                          <p:val>
                                            <p:fltVal val="0"/>
                                          </p:val>
                                        </p:tav>
                                        <p:tav tm="100000">
                                          <p:val>
                                            <p:strVal val="#ppt_w"/>
                                          </p:val>
                                        </p:tav>
                                      </p:tavLst>
                                    </p:anim>
                                    <p:anim calcmode="lin" valueType="num">
                                      <p:cBhvr>
                                        <p:cTn id="18" dur="2000" fill="hold"/>
                                        <p:tgtEl>
                                          <p:spTgt spid="197642"/>
                                        </p:tgtEl>
                                        <p:attrNameLst>
                                          <p:attrName>ppt_h</p:attrName>
                                        </p:attrNameLst>
                                      </p:cBhvr>
                                      <p:tavLst>
                                        <p:tav tm="0">
                                          <p:val>
                                            <p:fltVal val="0"/>
                                          </p:val>
                                        </p:tav>
                                        <p:tav tm="100000">
                                          <p:val>
                                            <p:strVal val="#ppt_h"/>
                                          </p:val>
                                        </p:tav>
                                      </p:tavLst>
                                    </p:anim>
                                    <p:anim calcmode="lin" valueType="num">
                                      <p:cBhvr>
                                        <p:cTn id="19" dur="2000" fill="hold"/>
                                        <p:tgtEl>
                                          <p:spTgt spid="197642"/>
                                        </p:tgtEl>
                                        <p:attrNameLst>
                                          <p:attrName>style.rotation</p:attrName>
                                        </p:attrNameLst>
                                      </p:cBhvr>
                                      <p:tavLst>
                                        <p:tav tm="0">
                                          <p:val>
                                            <p:fltVal val="90"/>
                                          </p:val>
                                        </p:tav>
                                        <p:tav tm="100000">
                                          <p:val>
                                            <p:fltVal val="0"/>
                                          </p:val>
                                        </p:tav>
                                      </p:tavLst>
                                    </p:anim>
                                    <p:animEffect transition="in" filter="fade">
                                      <p:cBhvr>
                                        <p:cTn id="20" dur="2000"/>
                                        <p:tgtEl>
                                          <p:spTgt spid="197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1" grpId="0"/>
      <p:bldP spid="197642" grpId="0"/>
      <p:bldP spid="19764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91136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91138" name="Group 3"/>
          <p:cNvGrpSpPr>
            <a:grpSpLocks/>
          </p:cNvGrpSpPr>
          <p:nvPr/>
        </p:nvGrpSpPr>
        <p:grpSpPr bwMode="auto">
          <a:xfrm>
            <a:off x="2484438" y="5516563"/>
            <a:ext cx="4537075" cy="1008062"/>
            <a:chOff x="1474" y="2840"/>
            <a:chExt cx="2858" cy="663"/>
          </a:xfrm>
        </p:grpSpPr>
        <p:pic>
          <p:nvPicPr>
            <p:cNvPr id="91147" name="9114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1148" name="9114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1149" name="9114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1139" name="9113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1140" name="91139 CuadroTexto"/>
          <p:cNvSpPr txBox="1">
            <a:spLocks noChangeArrowheads="1"/>
          </p:cNvSpPr>
          <p:nvPr/>
        </p:nvSpPr>
        <p:spPr bwMode="auto">
          <a:xfrm>
            <a:off x="684213" y="1341438"/>
            <a:ext cx="4895850" cy="7334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FF00"/>
                </a:solidFill>
              </a:rPr>
              <a:t>1. </a:t>
            </a:r>
            <a:r>
              <a:rPr lang="es-EC" sz="1200" b="1" u="sng">
                <a:solidFill>
                  <a:srgbClr val="FFFF00"/>
                </a:solidFill>
              </a:rPr>
              <a:t>Módulo de la Rotura a la Flexión (</a:t>
            </a:r>
            <a:r>
              <a:rPr lang="es-EC" sz="1200" b="1" u="sng">
                <a:solidFill>
                  <a:srgbClr val="FFFF00"/>
                </a:solidFill>
                <a:latin typeface="Symbol" pitchFamily="18" charset="2"/>
              </a:rPr>
              <a:t>s</a:t>
            </a:r>
            <a:r>
              <a:rPr lang="es-EC" sz="1200" b="1" u="sng" baseline="-25000">
                <a:solidFill>
                  <a:srgbClr val="FFFF00"/>
                </a:solidFill>
              </a:rPr>
              <a:t>f</a:t>
            </a:r>
            <a:r>
              <a:rPr lang="es-EC" sz="1200" b="1" u="sng">
                <a:solidFill>
                  <a:srgbClr val="FFFF00"/>
                </a:solidFill>
              </a:rPr>
              <a:t>)</a:t>
            </a:r>
          </a:p>
          <a:p>
            <a:pPr marL="457200" indent="-457200" algn="l">
              <a:spcBef>
                <a:spcPct val="50000"/>
              </a:spcBef>
            </a:pPr>
            <a:endParaRPr lang="es-EC" sz="1200" b="1" baseline="-25000">
              <a:solidFill>
                <a:srgbClr val="FFFF00"/>
              </a:solidFill>
            </a:endParaRPr>
          </a:p>
          <a:p>
            <a:pPr marL="457200" indent="-457200" algn="l">
              <a:spcBef>
                <a:spcPct val="50000"/>
              </a:spcBef>
            </a:pPr>
            <a:r>
              <a:rPr lang="es-EC" sz="1200"/>
              <a:t>Varía desde 3.5 MPa. hasta algo más de 5.0 MPa. a los 28 días</a:t>
            </a:r>
            <a:endParaRPr lang="es-EC" sz="1200" baseline="-25000"/>
          </a:p>
        </p:txBody>
      </p:sp>
      <p:sp>
        <p:nvSpPr>
          <p:cNvPr id="91141" name="91140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1142" name="91141 CuadroTexto"/>
          <p:cNvSpPr txBox="1">
            <a:spLocks noChangeArrowheads="1"/>
          </p:cNvSpPr>
          <p:nvPr/>
        </p:nvSpPr>
        <p:spPr bwMode="auto">
          <a:xfrm>
            <a:off x="684213" y="3429000"/>
            <a:ext cx="936625" cy="274638"/>
          </a:xfrm>
          <a:prstGeom prst="rect">
            <a:avLst/>
          </a:prstGeom>
          <a:noFill/>
          <a:ln w="9525">
            <a:noFill/>
            <a:miter lim="800000"/>
            <a:headEnd/>
            <a:tailEnd/>
          </a:ln>
        </p:spPr>
        <p:txBody>
          <a:bodyPr>
            <a:spAutoFit/>
          </a:bodyPr>
          <a:lstStyle/>
          <a:p>
            <a:pPr marL="457200" indent="-457200" algn="l">
              <a:spcBef>
                <a:spcPct val="50000"/>
              </a:spcBef>
            </a:pPr>
            <a:r>
              <a:rPr lang="es-EC" sz="1200">
                <a:solidFill>
                  <a:srgbClr val="CCFFCC"/>
                </a:solidFill>
              </a:rPr>
              <a:t>Donde:</a:t>
            </a:r>
            <a:endParaRPr lang="es-EC" sz="1200" baseline="-25000">
              <a:solidFill>
                <a:srgbClr val="CCFFCC"/>
              </a:solidFill>
            </a:endParaRPr>
          </a:p>
        </p:txBody>
      </p:sp>
      <p:sp>
        <p:nvSpPr>
          <p:cNvPr id="91143" name="91142 CuadroTexto"/>
          <p:cNvSpPr txBox="1">
            <a:spLocks noChangeArrowheads="1"/>
          </p:cNvSpPr>
          <p:nvPr/>
        </p:nvSpPr>
        <p:spPr bwMode="auto">
          <a:xfrm>
            <a:off x="827088" y="620713"/>
            <a:ext cx="4392612" cy="411162"/>
          </a:xfrm>
          <a:prstGeom prst="rect">
            <a:avLst/>
          </a:prstGeom>
          <a:noFill/>
          <a:ln w="9525">
            <a:noFill/>
            <a:miter lim="800000"/>
            <a:headEnd/>
            <a:tailEnd/>
          </a:ln>
        </p:spPr>
        <p:txBody>
          <a:bodyPr>
            <a:spAutoFit/>
          </a:bodyPr>
          <a:lstStyle/>
          <a:p>
            <a:pPr algn="just">
              <a:lnSpc>
                <a:spcPct val="150000"/>
              </a:lnSpc>
              <a:spcBef>
                <a:spcPct val="50000"/>
              </a:spcBef>
              <a:buFont typeface="Wingdings" pitchFamily="2" charset="2"/>
              <a:buNone/>
            </a:pPr>
            <a:r>
              <a:rPr lang="es-EC" sz="1400" b="1">
                <a:solidFill>
                  <a:srgbClr val="FF9900"/>
                </a:solidFill>
              </a:rPr>
              <a:t>PROPIEDADES MECANICAS DEL HCP</a:t>
            </a:r>
          </a:p>
        </p:txBody>
      </p:sp>
      <p:sp>
        <p:nvSpPr>
          <p:cNvPr id="91144" name="91143 Botón de acción: Hacia delante o Siguiente">
            <a:hlinkClick r:id="rId6"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7"/>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201743" name="201742 Rectángulo"/>
          <p:cNvPicPr>
            <a:picLocks noChangeAspect="1" noChangeArrowheads="1"/>
          </p:cNvPicPr>
          <p:nvPr/>
        </p:nvPicPr>
        <p:blipFill>
          <a:blip r:embed="rId8"/>
          <a:srcRect/>
          <a:stretch>
            <a:fillRect/>
          </a:stretch>
        </p:blipFill>
        <p:spPr bwMode="auto">
          <a:xfrm>
            <a:off x="900113" y="2349500"/>
            <a:ext cx="1800225" cy="460375"/>
          </a:xfrm>
          <a:prstGeom prst="rect">
            <a:avLst/>
          </a:prstGeom>
          <a:noFill/>
          <a:ln w="28575" algn="ctr">
            <a:solidFill>
              <a:srgbClr val="FF00FF"/>
            </a:solidFill>
            <a:miter lim="800000"/>
            <a:headEnd/>
            <a:tailEnd/>
          </a:ln>
        </p:spPr>
      </p:pic>
      <p:pic>
        <p:nvPicPr>
          <p:cNvPr id="201744" name="201743 Rectángulo"/>
          <p:cNvPicPr>
            <a:picLocks noChangeAspect="1" noChangeArrowheads="1"/>
          </p:cNvPicPr>
          <p:nvPr/>
        </p:nvPicPr>
        <p:blipFill>
          <a:blip r:embed="rId9"/>
          <a:srcRect/>
          <a:stretch>
            <a:fillRect/>
          </a:stretch>
        </p:blipFill>
        <p:spPr bwMode="auto">
          <a:xfrm>
            <a:off x="827088" y="3933825"/>
            <a:ext cx="4465637" cy="139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1743"/>
                                        </p:tgtEl>
                                        <p:attrNameLst>
                                          <p:attrName>style.visibility</p:attrName>
                                        </p:attrNameLst>
                                      </p:cBhvr>
                                      <p:to>
                                        <p:strVal val="visible"/>
                                      </p:to>
                                    </p:set>
                                    <p:anim calcmode="lin" valueType="num">
                                      <p:cBhvr>
                                        <p:cTn id="7" dur="1000" fill="hold"/>
                                        <p:tgtEl>
                                          <p:spTgt spid="201743"/>
                                        </p:tgtEl>
                                        <p:attrNameLst>
                                          <p:attrName>ppt_w</p:attrName>
                                        </p:attrNameLst>
                                      </p:cBhvr>
                                      <p:tavLst>
                                        <p:tav tm="0">
                                          <p:val>
                                            <p:fltVal val="0"/>
                                          </p:val>
                                        </p:tav>
                                        <p:tav tm="100000">
                                          <p:val>
                                            <p:strVal val="#ppt_w"/>
                                          </p:val>
                                        </p:tav>
                                      </p:tavLst>
                                    </p:anim>
                                    <p:anim calcmode="lin" valueType="num">
                                      <p:cBhvr>
                                        <p:cTn id="8" dur="1000" fill="hold"/>
                                        <p:tgtEl>
                                          <p:spTgt spid="201743"/>
                                        </p:tgtEl>
                                        <p:attrNameLst>
                                          <p:attrName>ppt_h</p:attrName>
                                        </p:attrNameLst>
                                      </p:cBhvr>
                                      <p:tavLst>
                                        <p:tav tm="0">
                                          <p:val>
                                            <p:fltVal val="0"/>
                                          </p:val>
                                        </p:tav>
                                        <p:tav tm="100000">
                                          <p:val>
                                            <p:strVal val="#ppt_h"/>
                                          </p:val>
                                        </p:tav>
                                      </p:tavLst>
                                    </p:anim>
                                    <p:animEffect transition="in" filter="fade">
                                      <p:cBhvr>
                                        <p:cTn id="9" dur="1000"/>
                                        <p:tgtEl>
                                          <p:spTgt spid="201743"/>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01744"/>
                                        </p:tgtEl>
                                        <p:attrNameLst>
                                          <p:attrName>style.visibility</p:attrName>
                                        </p:attrNameLst>
                                      </p:cBhvr>
                                      <p:to>
                                        <p:strVal val="visible"/>
                                      </p:to>
                                    </p:set>
                                    <p:anim calcmode="lin" valueType="num">
                                      <p:cBhvr>
                                        <p:cTn id="13" dur="1000" fill="hold"/>
                                        <p:tgtEl>
                                          <p:spTgt spid="201744"/>
                                        </p:tgtEl>
                                        <p:attrNameLst>
                                          <p:attrName>ppt_w</p:attrName>
                                        </p:attrNameLst>
                                      </p:cBhvr>
                                      <p:tavLst>
                                        <p:tav tm="0">
                                          <p:val>
                                            <p:fltVal val="0"/>
                                          </p:val>
                                        </p:tav>
                                        <p:tav tm="100000">
                                          <p:val>
                                            <p:strVal val="#ppt_w"/>
                                          </p:val>
                                        </p:tav>
                                      </p:tavLst>
                                    </p:anim>
                                    <p:anim calcmode="lin" valueType="num">
                                      <p:cBhvr>
                                        <p:cTn id="14" dur="1000" fill="hold"/>
                                        <p:tgtEl>
                                          <p:spTgt spid="201744"/>
                                        </p:tgtEl>
                                        <p:attrNameLst>
                                          <p:attrName>ppt_h</p:attrName>
                                        </p:attrNameLst>
                                      </p:cBhvr>
                                      <p:tavLst>
                                        <p:tav tm="0">
                                          <p:val>
                                            <p:fltVal val="0"/>
                                          </p:val>
                                        </p:tav>
                                        <p:tav tm="100000">
                                          <p:val>
                                            <p:strVal val="#ppt_h"/>
                                          </p:val>
                                        </p:tav>
                                      </p:tavLst>
                                    </p:anim>
                                    <p:animEffect transition="in" filter="fade">
                                      <p:cBhvr>
                                        <p:cTn id="15" dur="1000"/>
                                        <p:tgtEl>
                                          <p:spTgt spid="201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39936 CuadroTexto"/>
          <p:cNvSpPr txBox="1">
            <a:spLocks noChangeArrowheads="1"/>
          </p:cNvSpPr>
          <p:nvPr/>
        </p:nvSpPr>
        <p:spPr bwMode="auto">
          <a:xfrm>
            <a:off x="4859338" y="333375"/>
            <a:ext cx="3960812"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1.2  Ubicación geográfica del proyecto</a:t>
            </a:r>
          </a:p>
        </p:txBody>
      </p:sp>
      <p:pic>
        <p:nvPicPr>
          <p:cNvPr id="39938" name="39937 Rectángulo">
            <a:hlinkClick r:id="rId2" action="ppaction://hlinksldjump"/>
          </p:cNvPr>
          <p:cNvPicPr>
            <a:picLocks noChangeAspect="1" noChangeArrowheads="1"/>
          </p:cNvPicPr>
          <p:nvPr/>
        </p:nvPicPr>
        <p:blipFill>
          <a:blip r:embed="rId3"/>
          <a:srcRect/>
          <a:stretch>
            <a:fillRect/>
          </a:stretch>
        </p:blipFill>
        <p:spPr bwMode="auto">
          <a:xfrm>
            <a:off x="539750" y="836613"/>
            <a:ext cx="8135938" cy="5111750"/>
          </a:xfrm>
          <a:prstGeom prst="rect">
            <a:avLst/>
          </a:prstGeom>
          <a:noFill/>
          <a:ln w="9525">
            <a:noFill/>
            <a:miter lim="800000"/>
            <a:headEnd/>
            <a:tailEnd/>
          </a:ln>
        </p:spPr>
      </p:pic>
      <p:sp>
        <p:nvSpPr>
          <p:cNvPr id="39939" name="39938 Forma"/>
          <p:cNvSpPr>
            <a:spLocks noChangeArrowheads="1"/>
          </p:cNvSpPr>
          <p:nvPr/>
        </p:nvSpPr>
        <p:spPr bwMode="auto">
          <a:xfrm>
            <a:off x="4643438" y="3429000"/>
            <a:ext cx="144462" cy="144463"/>
          </a:xfrm>
          <a:custGeom>
            <a:avLst/>
            <a:gdLst>
              <a:gd name="T0" fmla="*/ 6461799 w 21600"/>
              <a:gd name="T1" fmla="*/ 3230989 h 21600"/>
              <a:gd name="T2" fmla="*/ 3230899 w 21600"/>
              <a:gd name="T3" fmla="*/ 6461930 h 21600"/>
              <a:gd name="T4" fmla="*/ 0 w 21600"/>
              <a:gd name="T5" fmla="*/ 3230989 h 21600"/>
              <a:gd name="T6" fmla="*/ 3230899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lgn="ctr">
            <a:solidFill>
              <a:schemeClr val="tx1"/>
            </a:solidFill>
            <a:miter lim="800000"/>
            <a:headEnd/>
            <a:tailEnd/>
          </a:ln>
        </p:spPr>
        <p:txBody>
          <a:bodyPr wrap="none" anchor="ctr"/>
          <a:lstStyle/>
          <a:p>
            <a:pPr algn="l"/>
            <a:endParaRPr lang="es-ES" sz="1800">
              <a:solidFill>
                <a:srgbClr val="000000"/>
              </a:solidFill>
            </a:endParaRPr>
          </a:p>
        </p:txBody>
      </p:sp>
      <p:pic>
        <p:nvPicPr>
          <p:cNvPr id="39940" name="3993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pic>
        <p:nvPicPr>
          <p:cNvPr id="39941" name="39940 Rectángulo">
            <a:hlinkClick r:id="rId5" action="ppaction://hlinksldjump"/>
          </p:cNvPr>
          <p:cNvPicPr>
            <a:picLocks noChangeArrowheads="1"/>
          </p:cNvPicPr>
          <p:nvPr/>
        </p:nvPicPr>
        <p:blipFill>
          <a:blip r:embed="rId6"/>
          <a:srcRect/>
          <a:stretch>
            <a:fillRect/>
          </a:stretch>
        </p:blipFill>
        <p:spPr bwMode="auto">
          <a:xfrm>
            <a:off x="8101013" y="5445125"/>
            <a:ext cx="539750" cy="5397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92160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92162" name="Group 3"/>
          <p:cNvGrpSpPr>
            <a:grpSpLocks/>
          </p:cNvGrpSpPr>
          <p:nvPr/>
        </p:nvGrpSpPr>
        <p:grpSpPr bwMode="auto">
          <a:xfrm>
            <a:off x="2484438" y="5516563"/>
            <a:ext cx="4537075" cy="1008062"/>
            <a:chOff x="1474" y="2840"/>
            <a:chExt cx="2858" cy="663"/>
          </a:xfrm>
        </p:grpSpPr>
        <p:pic>
          <p:nvPicPr>
            <p:cNvPr id="92170" name="9216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2171" name="9217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2172" name="9217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2163" name="9216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2164" name="92163 CuadroTexto"/>
          <p:cNvSpPr txBox="1">
            <a:spLocks noChangeArrowheads="1"/>
          </p:cNvSpPr>
          <p:nvPr/>
        </p:nvSpPr>
        <p:spPr bwMode="auto">
          <a:xfrm>
            <a:off x="755650" y="1341438"/>
            <a:ext cx="4895850" cy="7334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FF00"/>
                </a:solidFill>
              </a:rPr>
              <a:t>2. </a:t>
            </a:r>
            <a:r>
              <a:rPr lang="es-EC" sz="1200" b="1" u="sng">
                <a:solidFill>
                  <a:srgbClr val="FFFF00"/>
                </a:solidFill>
              </a:rPr>
              <a:t>Comportamiento a la fatiga</a:t>
            </a:r>
          </a:p>
          <a:p>
            <a:pPr marL="457200" indent="-457200" algn="l">
              <a:spcBef>
                <a:spcPct val="50000"/>
              </a:spcBef>
            </a:pPr>
            <a:endParaRPr lang="es-EC" sz="1200" b="1" baseline="-25000">
              <a:solidFill>
                <a:srgbClr val="FFFF00"/>
              </a:solidFill>
            </a:endParaRPr>
          </a:p>
          <a:p>
            <a:pPr marL="457200" indent="-457200" algn="l">
              <a:spcBef>
                <a:spcPct val="50000"/>
              </a:spcBef>
            </a:pPr>
            <a:r>
              <a:rPr lang="es-EC" sz="1200"/>
              <a:t>Ligeramente superior al de un hormigón convencional</a:t>
            </a:r>
            <a:endParaRPr lang="es-EC" sz="1200" baseline="-25000"/>
          </a:p>
        </p:txBody>
      </p:sp>
      <p:sp>
        <p:nvSpPr>
          <p:cNvPr id="92165" name="92164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2166" name="92165 CuadroTexto"/>
          <p:cNvSpPr txBox="1">
            <a:spLocks noChangeArrowheads="1"/>
          </p:cNvSpPr>
          <p:nvPr/>
        </p:nvSpPr>
        <p:spPr bwMode="auto">
          <a:xfrm>
            <a:off x="755650" y="3644900"/>
            <a:ext cx="936625" cy="274638"/>
          </a:xfrm>
          <a:prstGeom prst="rect">
            <a:avLst/>
          </a:prstGeom>
          <a:noFill/>
          <a:ln w="9525">
            <a:noFill/>
            <a:miter lim="800000"/>
            <a:headEnd/>
            <a:tailEnd/>
          </a:ln>
        </p:spPr>
        <p:txBody>
          <a:bodyPr>
            <a:spAutoFit/>
          </a:bodyPr>
          <a:lstStyle/>
          <a:p>
            <a:pPr marL="457200" indent="-457200" algn="l">
              <a:spcBef>
                <a:spcPct val="50000"/>
              </a:spcBef>
            </a:pPr>
            <a:r>
              <a:rPr lang="es-EC" sz="1200">
                <a:solidFill>
                  <a:srgbClr val="CCFFCC"/>
                </a:solidFill>
              </a:rPr>
              <a:t>Siendo:</a:t>
            </a:r>
            <a:endParaRPr lang="es-EC" sz="1200" baseline="-25000">
              <a:solidFill>
                <a:srgbClr val="CCFFCC"/>
              </a:solidFill>
            </a:endParaRPr>
          </a:p>
        </p:txBody>
      </p:sp>
      <p:pic>
        <p:nvPicPr>
          <p:cNvPr id="199694" name="199693 Rectángulo"/>
          <p:cNvPicPr>
            <a:picLocks noChangeAspect="1" noChangeArrowheads="1"/>
          </p:cNvPicPr>
          <p:nvPr/>
        </p:nvPicPr>
        <p:blipFill>
          <a:blip r:embed="rId6"/>
          <a:srcRect/>
          <a:stretch>
            <a:fillRect/>
          </a:stretch>
        </p:blipFill>
        <p:spPr bwMode="auto">
          <a:xfrm>
            <a:off x="827088" y="2492375"/>
            <a:ext cx="3024187" cy="842963"/>
          </a:xfrm>
          <a:prstGeom prst="rect">
            <a:avLst/>
          </a:prstGeom>
          <a:noFill/>
          <a:ln w="31750" algn="ctr">
            <a:solidFill>
              <a:srgbClr val="FF00FF"/>
            </a:solidFill>
            <a:miter lim="800000"/>
            <a:headEnd/>
            <a:tailEnd/>
          </a:ln>
        </p:spPr>
      </p:pic>
      <p:pic>
        <p:nvPicPr>
          <p:cNvPr id="199695" name="199694 Rectángulo"/>
          <p:cNvPicPr>
            <a:picLocks noChangeAspect="1" noChangeArrowheads="1"/>
          </p:cNvPicPr>
          <p:nvPr/>
        </p:nvPicPr>
        <p:blipFill>
          <a:blip r:embed="rId7"/>
          <a:srcRect/>
          <a:stretch>
            <a:fillRect/>
          </a:stretch>
        </p:blipFill>
        <p:spPr bwMode="auto">
          <a:xfrm>
            <a:off x="827088" y="4076700"/>
            <a:ext cx="4897437" cy="1027113"/>
          </a:xfrm>
          <a:prstGeom prst="rect">
            <a:avLst/>
          </a:prstGeom>
          <a:noFill/>
          <a:ln w="9525">
            <a:noFill/>
            <a:miter lim="800000"/>
            <a:headEnd/>
            <a:tailEnd/>
          </a:ln>
        </p:spPr>
      </p:pic>
      <p:sp>
        <p:nvSpPr>
          <p:cNvPr id="92169" name="92168 Botón de acción: Hacia delante o Siguiente">
            <a:hlinkClick r:id="rId8"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9"/>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9694"/>
                                        </p:tgtEl>
                                        <p:attrNameLst>
                                          <p:attrName>style.visibility</p:attrName>
                                        </p:attrNameLst>
                                      </p:cBhvr>
                                      <p:to>
                                        <p:strVal val="visible"/>
                                      </p:to>
                                    </p:set>
                                    <p:anim calcmode="lin" valueType="num">
                                      <p:cBhvr>
                                        <p:cTn id="7" dur="1000" fill="hold"/>
                                        <p:tgtEl>
                                          <p:spTgt spid="199694"/>
                                        </p:tgtEl>
                                        <p:attrNameLst>
                                          <p:attrName>ppt_w</p:attrName>
                                        </p:attrNameLst>
                                      </p:cBhvr>
                                      <p:tavLst>
                                        <p:tav tm="0">
                                          <p:val>
                                            <p:fltVal val="0"/>
                                          </p:val>
                                        </p:tav>
                                        <p:tav tm="100000">
                                          <p:val>
                                            <p:strVal val="#ppt_w"/>
                                          </p:val>
                                        </p:tav>
                                      </p:tavLst>
                                    </p:anim>
                                    <p:anim calcmode="lin" valueType="num">
                                      <p:cBhvr>
                                        <p:cTn id="8" dur="1000" fill="hold"/>
                                        <p:tgtEl>
                                          <p:spTgt spid="199694"/>
                                        </p:tgtEl>
                                        <p:attrNameLst>
                                          <p:attrName>ppt_h</p:attrName>
                                        </p:attrNameLst>
                                      </p:cBhvr>
                                      <p:tavLst>
                                        <p:tav tm="0">
                                          <p:val>
                                            <p:fltVal val="0"/>
                                          </p:val>
                                        </p:tav>
                                        <p:tav tm="100000">
                                          <p:val>
                                            <p:strVal val="#ppt_h"/>
                                          </p:val>
                                        </p:tav>
                                      </p:tavLst>
                                    </p:anim>
                                    <p:animEffect transition="in" filter="fade">
                                      <p:cBhvr>
                                        <p:cTn id="9" dur="1000"/>
                                        <p:tgtEl>
                                          <p:spTgt spid="19969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99695"/>
                                        </p:tgtEl>
                                        <p:attrNameLst>
                                          <p:attrName>style.visibility</p:attrName>
                                        </p:attrNameLst>
                                      </p:cBhvr>
                                      <p:to>
                                        <p:strVal val="visible"/>
                                      </p:to>
                                    </p:set>
                                    <p:anim calcmode="lin" valueType="num">
                                      <p:cBhvr>
                                        <p:cTn id="13" dur="1000" fill="hold"/>
                                        <p:tgtEl>
                                          <p:spTgt spid="199695"/>
                                        </p:tgtEl>
                                        <p:attrNameLst>
                                          <p:attrName>ppt_w</p:attrName>
                                        </p:attrNameLst>
                                      </p:cBhvr>
                                      <p:tavLst>
                                        <p:tav tm="0">
                                          <p:val>
                                            <p:fltVal val="0"/>
                                          </p:val>
                                        </p:tav>
                                        <p:tav tm="100000">
                                          <p:val>
                                            <p:strVal val="#ppt_w"/>
                                          </p:val>
                                        </p:tav>
                                      </p:tavLst>
                                    </p:anim>
                                    <p:anim calcmode="lin" valueType="num">
                                      <p:cBhvr>
                                        <p:cTn id="14" dur="1000" fill="hold"/>
                                        <p:tgtEl>
                                          <p:spTgt spid="199695"/>
                                        </p:tgtEl>
                                        <p:attrNameLst>
                                          <p:attrName>ppt_h</p:attrName>
                                        </p:attrNameLst>
                                      </p:cBhvr>
                                      <p:tavLst>
                                        <p:tav tm="0">
                                          <p:val>
                                            <p:fltVal val="0"/>
                                          </p:val>
                                        </p:tav>
                                        <p:tav tm="100000">
                                          <p:val>
                                            <p:strVal val="#ppt_h"/>
                                          </p:val>
                                        </p:tav>
                                      </p:tavLst>
                                    </p:anim>
                                    <p:animEffect transition="in" filter="fade">
                                      <p:cBhvr>
                                        <p:cTn id="15" dur="1000"/>
                                        <p:tgtEl>
                                          <p:spTgt spid="199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93184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93186" name="Group 3"/>
          <p:cNvGrpSpPr>
            <a:grpSpLocks/>
          </p:cNvGrpSpPr>
          <p:nvPr/>
        </p:nvGrpSpPr>
        <p:grpSpPr bwMode="auto">
          <a:xfrm>
            <a:off x="2484438" y="5516563"/>
            <a:ext cx="4537075" cy="1008062"/>
            <a:chOff x="1474" y="2840"/>
            <a:chExt cx="2858" cy="663"/>
          </a:xfrm>
        </p:grpSpPr>
        <p:pic>
          <p:nvPicPr>
            <p:cNvPr id="93194" name="9319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3195" name="9319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3196" name="9319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3187" name="9318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3188" name="93187 CuadroTexto"/>
          <p:cNvSpPr txBox="1">
            <a:spLocks noChangeArrowheads="1"/>
          </p:cNvSpPr>
          <p:nvPr/>
        </p:nvSpPr>
        <p:spPr bwMode="auto">
          <a:xfrm>
            <a:off x="684213" y="1341438"/>
            <a:ext cx="5543550" cy="7334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FF00"/>
                </a:solidFill>
              </a:rPr>
              <a:t>3. </a:t>
            </a:r>
            <a:r>
              <a:rPr lang="es-EC" sz="1200" b="1" u="sng">
                <a:solidFill>
                  <a:srgbClr val="FFFF00"/>
                </a:solidFill>
              </a:rPr>
              <a:t>Módulo de Elasticidad</a:t>
            </a:r>
          </a:p>
          <a:p>
            <a:pPr marL="457200" indent="-457200" algn="l">
              <a:spcBef>
                <a:spcPct val="50000"/>
              </a:spcBef>
            </a:pPr>
            <a:endParaRPr lang="es-EC" sz="1200" b="1" baseline="-25000">
              <a:solidFill>
                <a:srgbClr val="FFFF00"/>
              </a:solidFill>
            </a:endParaRPr>
          </a:p>
          <a:p>
            <a:pPr marL="457200" indent="-457200" algn="l">
              <a:spcBef>
                <a:spcPct val="50000"/>
              </a:spcBef>
            </a:pPr>
            <a:r>
              <a:rPr lang="es-EC" sz="1200"/>
              <a:t>Valores similares o un tanto superiores a los de un hormigón convencional</a:t>
            </a:r>
            <a:endParaRPr lang="es-EC" sz="1200" baseline="-25000"/>
          </a:p>
        </p:txBody>
      </p:sp>
      <p:sp>
        <p:nvSpPr>
          <p:cNvPr id="93189" name="93188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3190" name="93189 CuadroTexto"/>
          <p:cNvSpPr txBox="1">
            <a:spLocks noChangeArrowheads="1"/>
          </p:cNvSpPr>
          <p:nvPr/>
        </p:nvSpPr>
        <p:spPr bwMode="auto">
          <a:xfrm>
            <a:off x="684213" y="3429000"/>
            <a:ext cx="936625" cy="274638"/>
          </a:xfrm>
          <a:prstGeom prst="rect">
            <a:avLst/>
          </a:prstGeom>
          <a:noFill/>
          <a:ln w="9525">
            <a:noFill/>
            <a:miter lim="800000"/>
            <a:headEnd/>
            <a:tailEnd/>
          </a:ln>
        </p:spPr>
        <p:txBody>
          <a:bodyPr>
            <a:spAutoFit/>
          </a:bodyPr>
          <a:lstStyle/>
          <a:p>
            <a:pPr marL="457200" indent="-457200" algn="l">
              <a:spcBef>
                <a:spcPct val="50000"/>
              </a:spcBef>
            </a:pPr>
            <a:r>
              <a:rPr lang="es-EC" sz="1200">
                <a:solidFill>
                  <a:srgbClr val="CCFFCC"/>
                </a:solidFill>
              </a:rPr>
              <a:t>Siendo:</a:t>
            </a:r>
            <a:endParaRPr lang="es-EC" sz="1200" baseline="-25000">
              <a:solidFill>
                <a:srgbClr val="CCFFCC"/>
              </a:solidFill>
            </a:endParaRPr>
          </a:p>
        </p:txBody>
      </p:sp>
      <p:pic>
        <p:nvPicPr>
          <p:cNvPr id="200717" name="200716 Rectángulo"/>
          <p:cNvPicPr>
            <a:picLocks noChangeAspect="1" noChangeArrowheads="1"/>
          </p:cNvPicPr>
          <p:nvPr/>
        </p:nvPicPr>
        <p:blipFill>
          <a:blip r:embed="rId6"/>
          <a:srcRect/>
          <a:stretch>
            <a:fillRect/>
          </a:stretch>
        </p:blipFill>
        <p:spPr bwMode="auto">
          <a:xfrm>
            <a:off x="755650" y="2420938"/>
            <a:ext cx="2087563" cy="625475"/>
          </a:xfrm>
          <a:prstGeom prst="rect">
            <a:avLst/>
          </a:prstGeom>
          <a:noFill/>
          <a:ln w="31750" algn="ctr">
            <a:solidFill>
              <a:srgbClr val="FF00FF"/>
            </a:solidFill>
            <a:miter lim="800000"/>
            <a:headEnd/>
            <a:tailEnd/>
          </a:ln>
        </p:spPr>
      </p:pic>
      <p:pic>
        <p:nvPicPr>
          <p:cNvPr id="200718" name="200717 Rectángulo"/>
          <p:cNvPicPr>
            <a:picLocks noChangeAspect="1" noChangeArrowheads="1"/>
          </p:cNvPicPr>
          <p:nvPr/>
        </p:nvPicPr>
        <p:blipFill>
          <a:blip r:embed="rId7"/>
          <a:srcRect/>
          <a:stretch>
            <a:fillRect/>
          </a:stretch>
        </p:blipFill>
        <p:spPr bwMode="auto">
          <a:xfrm>
            <a:off x="827088" y="3860800"/>
            <a:ext cx="4249737" cy="1273175"/>
          </a:xfrm>
          <a:prstGeom prst="rect">
            <a:avLst/>
          </a:prstGeom>
          <a:noFill/>
          <a:ln w="9525">
            <a:noFill/>
            <a:miter lim="800000"/>
            <a:headEnd/>
            <a:tailEnd/>
          </a:ln>
        </p:spPr>
      </p:pic>
      <p:sp>
        <p:nvSpPr>
          <p:cNvPr id="93193" name="93192 Botón de acción: Hacia delante o Siguiente">
            <a:hlinkClick r:id="rId8" action="ppaction://hlinksldjump" highlightClick="1"/>
          </p:cNvPr>
          <p:cNvSpPr>
            <a:spLocks noChangeArrowheads="1"/>
          </p:cNvSpPr>
          <p:nvPr/>
        </p:nvSpPr>
        <p:spPr bwMode="auto">
          <a:xfrm>
            <a:off x="8316913" y="5589588"/>
            <a:ext cx="360362" cy="360362"/>
          </a:xfrm>
          <a:prstGeom prst="actionButtonForwardNext">
            <a:avLst/>
          </a:prstGeom>
          <a:blipFill dpi="0" rotWithShape="1">
            <a:blip r:embed="rId9"/>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0717"/>
                                        </p:tgtEl>
                                        <p:attrNameLst>
                                          <p:attrName>style.visibility</p:attrName>
                                        </p:attrNameLst>
                                      </p:cBhvr>
                                      <p:to>
                                        <p:strVal val="visible"/>
                                      </p:to>
                                    </p:set>
                                    <p:anim calcmode="lin" valueType="num">
                                      <p:cBhvr>
                                        <p:cTn id="7" dur="1000" fill="hold"/>
                                        <p:tgtEl>
                                          <p:spTgt spid="200717"/>
                                        </p:tgtEl>
                                        <p:attrNameLst>
                                          <p:attrName>ppt_w</p:attrName>
                                        </p:attrNameLst>
                                      </p:cBhvr>
                                      <p:tavLst>
                                        <p:tav tm="0">
                                          <p:val>
                                            <p:fltVal val="0"/>
                                          </p:val>
                                        </p:tav>
                                        <p:tav tm="100000">
                                          <p:val>
                                            <p:strVal val="#ppt_w"/>
                                          </p:val>
                                        </p:tav>
                                      </p:tavLst>
                                    </p:anim>
                                    <p:anim calcmode="lin" valueType="num">
                                      <p:cBhvr>
                                        <p:cTn id="8" dur="1000" fill="hold"/>
                                        <p:tgtEl>
                                          <p:spTgt spid="200717"/>
                                        </p:tgtEl>
                                        <p:attrNameLst>
                                          <p:attrName>ppt_h</p:attrName>
                                        </p:attrNameLst>
                                      </p:cBhvr>
                                      <p:tavLst>
                                        <p:tav tm="0">
                                          <p:val>
                                            <p:fltVal val="0"/>
                                          </p:val>
                                        </p:tav>
                                        <p:tav tm="100000">
                                          <p:val>
                                            <p:strVal val="#ppt_h"/>
                                          </p:val>
                                        </p:tav>
                                      </p:tavLst>
                                    </p:anim>
                                    <p:animEffect transition="in" filter="fade">
                                      <p:cBhvr>
                                        <p:cTn id="9" dur="1000"/>
                                        <p:tgtEl>
                                          <p:spTgt spid="20071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00718"/>
                                        </p:tgtEl>
                                        <p:attrNameLst>
                                          <p:attrName>style.visibility</p:attrName>
                                        </p:attrNameLst>
                                      </p:cBhvr>
                                      <p:to>
                                        <p:strVal val="visible"/>
                                      </p:to>
                                    </p:set>
                                    <p:anim calcmode="lin" valueType="num">
                                      <p:cBhvr>
                                        <p:cTn id="13" dur="1000" fill="hold"/>
                                        <p:tgtEl>
                                          <p:spTgt spid="200718"/>
                                        </p:tgtEl>
                                        <p:attrNameLst>
                                          <p:attrName>ppt_w</p:attrName>
                                        </p:attrNameLst>
                                      </p:cBhvr>
                                      <p:tavLst>
                                        <p:tav tm="0">
                                          <p:val>
                                            <p:fltVal val="0"/>
                                          </p:val>
                                        </p:tav>
                                        <p:tav tm="100000">
                                          <p:val>
                                            <p:strVal val="#ppt_w"/>
                                          </p:val>
                                        </p:tav>
                                      </p:tavLst>
                                    </p:anim>
                                    <p:anim calcmode="lin" valueType="num">
                                      <p:cBhvr>
                                        <p:cTn id="14" dur="1000" fill="hold"/>
                                        <p:tgtEl>
                                          <p:spTgt spid="200718"/>
                                        </p:tgtEl>
                                        <p:attrNameLst>
                                          <p:attrName>ppt_h</p:attrName>
                                        </p:attrNameLst>
                                      </p:cBhvr>
                                      <p:tavLst>
                                        <p:tav tm="0">
                                          <p:val>
                                            <p:fltVal val="0"/>
                                          </p:val>
                                        </p:tav>
                                        <p:tav tm="100000">
                                          <p:val>
                                            <p:strVal val="#ppt_h"/>
                                          </p:val>
                                        </p:tav>
                                      </p:tavLst>
                                    </p:anim>
                                    <p:animEffect transition="in" filter="fade">
                                      <p:cBhvr>
                                        <p:cTn id="15" dur="1000"/>
                                        <p:tgtEl>
                                          <p:spTgt spid="200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94208 CuadroTexto"/>
          <p:cNvSpPr txBox="1">
            <a:spLocks noChangeArrowheads="1"/>
          </p:cNvSpPr>
          <p:nvPr/>
        </p:nvSpPr>
        <p:spPr bwMode="auto">
          <a:xfrm>
            <a:off x="6588125" y="404813"/>
            <a:ext cx="20875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3.1.1  Introducción</a:t>
            </a:r>
          </a:p>
        </p:txBody>
      </p:sp>
      <p:grpSp>
        <p:nvGrpSpPr>
          <p:cNvPr id="94210" name="Group 3"/>
          <p:cNvGrpSpPr>
            <a:grpSpLocks/>
          </p:cNvGrpSpPr>
          <p:nvPr/>
        </p:nvGrpSpPr>
        <p:grpSpPr bwMode="auto">
          <a:xfrm>
            <a:off x="2484438" y="5516563"/>
            <a:ext cx="4537075" cy="1008062"/>
            <a:chOff x="1474" y="2840"/>
            <a:chExt cx="2858" cy="663"/>
          </a:xfrm>
        </p:grpSpPr>
        <p:pic>
          <p:nvPicPr>
            <p:cNvPr id="94218" name="9421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4219" name="9421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4220" name="9421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4211" name="9421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4212" name="94211 CuadroTexto"/>
          <p:cNvSpPr txBox="1">
            <a:spLocks noChangeArrowheads="1"/>
          </p:cNvSpPr>
          <p:nvPr/>
        </p:nvSpPr>
        <p:spPr bwMode="auto">
          <a:xfrm>
            <a:off x="684213" y="1341438"/>
            <a:ext cx="5543550" cy="7334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FF00"/>
                </a:solidFill>
              </a:rPr>
              <a:t>4. </a:t>
            </a:r>
            <a:r>
              <a:rPr lang="es-EC" sz="1200" b="1" u="sng">
                <a:solidFill>
                  <a:srgbClr val="FFFF00"/>
                </a:solidFill>
              </a:rPr>
              <a:t>Resistencia a la Compresión</a:t>
            </a:r>
          </a:p>
          <a:p>
            <a:pPr marL="457200" indent="-457200" algn="l">
              <a:spcBef>
                <a:spcPct val="50000"/>
              </a:spcBef>
            </a:pPr>
            <a:endParaRPr lang="es-EC" sz="1200" b="1" baseline="-25000">
              <a:solidFill>
                <a:srgbClr val="FFFF00"/>
              </a:solidFill>
            </a:endParaRPr>
          </a:p>
          <a:p>
            <a:pPr marL="457200" indent="-457200" algn="l">
              <a:spcBef>
                <a:spcPct val="50000"/>
              </a:spcBef>
            </a:pPr>
            <a:r>
              <a:rPr lang="es-EC" sz="1200"/>
              <a:t>Valores superiores a los del hormigón convencional</a:t>
            </a:r>
            <a:endParaRPr lang="es-EC" sz="1200" baseline="-25000"/>
          </a:p>
        </p:txBody>
      </p:sp>
      <p:sp>
        <p:nvSpPr>
          <p:cNvPr id="94213" name="94212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202762" name="202761 CuadroTexto"/>
          <p:cNvSpPr txBox="1">
            <a:spLocks noChangeArrowheads="1"/>
          </p:cNvSpPr>
          <p:nvPr/>
        </p:nvSpPr>
        <p:spPr bwMode="auto">
          <a:xfrm>
            <a:off x="827088" y="2636838"/>
            <a:ext cx="4032250" cy="2055812"/>
          </a:xfrm>
          <a:prstGeom prst="rect">
            <a:avLst/>
          </a:prstGeom>
          <a:noFill/>
          <a:ln w="9525">
            <a:noFill/>
            <a:miter lim="800000"/>
            <a:headEnd/>
            <a:tailEnd/>
          </a:ln>
        </p:spPr>
        <p:txBody>
          <a:bodyPr>
            <a:spAutoFit/>
          </a:bodyPr>
          <a:lstStyle/>
          <a:p>
            <a:pPr marL="457200" indent="-457200" algn="l">
              <a:spcBef>
                <a:spcPct val="50000"/>
              </a:spcBef>
            </a:pPr>
            <a:r>
              <a:rPr lang="es-EC" sz="1600" b="1">
                <a:solidFill>
                  <a:srgbClr val="00FF00"/>
                </a:solidFill>
              </a:rPr>
              <a:t>BAJA RELACION AGUA / CEMENTO</a:t>
            </a:r>
          </a:p>
          <a:p>
            <a:pPr marL="457200" indent="-457200" algn="l">
              <a:spcBef>
                <a:spcPct val="50000"/>
              </a:spcBef>
            </a:pPr>
            <a:r>
              <a:rPr lang="es-EC" sz="1600" b="1">
                <a:solidFill>
                  <a:srgbClr val="00FF00"/>
                </a:solidFill>
              </a:rPr>
              <a:t>                          +</a:t>
            </a:r>
          </a:p>
          <a:p>
            <a:pPr marL="457200" indent="-457200" algn="l">
              <a:spcBef>
                <a:spcPct val="50000"/>
              </a:spcBef>
            </a:pPr>
            <a:r>
              <a:rPr lang="es-EC" sz="1600" b="1">
                <a:solidFill>
                  <a:srgbClr val="00FF00"/>
                </a:solidFill>
              </a:rPr>
              <a:t>ALTO GRADO DE COMPACTACION</a:t>
            </a:r>
          </a:p>
          <a:p>
            <a:pPr marL="457200" indent="-457200" algn="l">
              <a:spcBef>
                <a:spcPct val="50000"/>
              </a:spcBef>
            </a:pPr>
            <a:r>
              <a:rPr lang="es-EC" sz="1600" b="1">
                <a:solidFill>
                  <a:srgbClr val="00FF00"/>
                </a:solidFill>
              </a:rPr>
              <a:t>                          =</a:t>
            </a:r>
          </a:p>
          <a:p>
            <a:pPr marL="457200" indent="-457200" algn="l">
              <a:spcBef>
                <a:spcPct val="50000"/>
              </a:spcBef>
            </a:pPr>
            <a:r>
              <a:rPr lang="es-EC" sz="1600" b="1">
                <a:solidFill>
                  <a:srgbClr val="FFCCFF"/>
                </a:solidFill>
              </a:rPr>
              <a:t>        </a:t>
            </a:r>
            <a:r>
              <a:rPr lang="es-EC" sz="1600" b="1">
                <a:solidFill>
                  <a:srgbClr val="FF66CC"/>
                </a:solidFill>
              </a:rPr>
              <a:t>MAXIMA RESISTENCIA</a:t>
            </a:r>
          </a:p>
          <a:p>
            <a:pPr marL="457200" indent="-457200" algn="l">
              <a:spcBef>
                <a:spcPct val="50000"/>
              </a:spcBef>
            </a:pPr>
            <a:endParaRPr lang="es-EC" sz="1600" b="1" baseline="-25000">
              <a:solidFill>
                <a:srgbClr val="FFCCFF"/>
              </a:solidFill>
            </a:endParaRPr>
          </a:p>
        </p:txBody>
      </p:sp>
      <p:pic>
        <p:nvPicPr>
          <p:cNvPr id="94215" name="94214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202766" name="202765 CuadroTexto"/>
          <p:cNvSpPr txBox="1">
            <a:spLocks noChangeArrowheads="1"/>
          </p:cNvSpPr>
          <p:nvPr/>
        </p:nvSpPr>
        <p:spPr bwMode="auto">
          <a:xfrm>
            <a:off x="6084888" y="2565400"/>
            <a:ext cx="2232025" cy="1900238"/>
          </a:xfrm>
          <a:prstGeom prst="rect">
            <a:avLst/>
          </a:prstGeom>
          <a:noFill/>
          <a:ln w="9525">
            <a:noFill/>
            <a:miter lim="800000"/>
            <a:headEnd/>
            <a:tailEnd/>
          </a:ln>
        </p:spPr>
        <p:txBody>
          <a:bodyPr>
            <a:spAutoFit/>
          </a:bodyPr>
          <a:lstStyle/>
          <a:p>
            <a:pPr marL="457200" indent="-457200" algn="l">
              <a:spcBef>
                <a:spcPct val="50000"/>
              </a:spcBef>
            </a:pPr>
            <a:r>
              <a:rPr lang="es-EC" sz="1400"/>
              <a:t>Lo que equivale a: </a:t>
            </a:r>
          </a:p>
          <a:p>
            <a:pPr marL="457200" indent="-457200" algn="l">
              <a:spcBef>
                <a:spcPct val="50000"/>
              </a:spcBef>
            </a:pPr>
            <a:r>
              <a:rPr lang="es-EC" sz="1400"/>
              <a:t>         </a:t>
            </a:r>
            <a:r>
              <a:rPr lang="es-EC" sz="1400" b="1">
                <a:solidFill>
                  <a:srgbClr val="99CCFF"/>
                </a:solidFill>
              </a:rPr>
              <a:t>MINIMO CONSUMO DE CEMENTO</a:t>
            </a:r>
            <a:r>
              <a:rPr lang="es-EC" sz="1400"/>
              <a:t>  </a:t>
            </a:r>
          </a:p>
          <a:p>
            <a:pPr marL="457200" indent="-457200" algn="l">
              <a:spcBef>
                <a:spcPct val="50000"/>
              </a:spcBef>
            </a:pPr>
            <a:r>
              <a:rPr lang="es-EC" sz="1400"/>
              <a:t>                  y </a:t>
            </a:r>
          </a:p>
          <a:p>
            <a:pPr marL="457200" indent="-457200" algn="l">
              <a:spcBef>
                <a:spcPct val="50000"/>
              </a:spcBef>
            </a:pPr>
            <a:r>
              <a:rPr lang="es-EC" sz="1400"/>
              <a:t>          </a:t>
            </a:r>
            <a:r>
              <a:rPr lang="es-EC" sz="1400" b="1">
                <a:solidFill>
                  <a:srgbClr val="99CCFF"/>
                </a:solidFill>
              </a:rPr>
              <a:t>MAXIMA ECONOMIA</a:t>
            </a:r>
            <a:endParaRPr lang="es-EC" sz="1400" b="1" baseline="-25000">
              <a:solidFill>
                <a:srgbClr val="99CCFF"/>
              </a:solidFill>
            </a:endParaRPr>
          </a:p>
        </p:txBody>
      </p:sp>
      <p:sp>
        <p:nvSpPr>
          <p:cNvPr id="202767" name="202766 Cheurón"/>
          <p:cNvSpPr>
            <a:spLocks noChangeArrowheads="1"/>
          </p:cNvSpPr>
          <p:nvPr/>
        </p:nvSpPr>
        <p:spPr bwMode="auto">
          <a:xfrm>
            <a:off x="4859338" y="3284538"/>
            <a:ext cx="433387" cy="288925"/>
          </a:xfrm>
          <a:prstGeom prst="chevron">
            <a:avLst>
              <a:gd name="adj" fmla="val 37500"/>
            </a:avLst>
          </a:prstGeom>
          <a:solidFill>
            <a:srgbClr val="CC99FF"/>
          </a:solidFill>
          <a:ln w="9525" algn="ctr">
            <a:solidFill>
              <a:srgbClr val="FF9900"/>
            </a:solidFill>
            <a:miter lim="800000"/>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2762"/>
                                        </p:tgtEl>
                                        <p:attrNameLst>
                                          <p:attrName>style.visibility</p:attrName>
                                        </p:attrNameLst>
                                      </p:cBhvr>
                                      <p:to>
                                        <p:strVal val="visible"/>
                                      </p:to>
                                    </p:set>
                                    <p:anim calcmode="lin" valueType="num">
                                      <p:cBhvr>
                                        <p:cTn id="7" dur="500" fill="hold"/>
                                        <p:tgtEl>
                                          <p:spTgt spid="2027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2762"/>
                                        </p:tgtEl>
                                        <p:attrNameLst>
                                          <p:attrName>ppt_y</p:attrName>
                                        </p:attrNameLst>
                                      </p:cBhvr>
                                      <p:tavLst>
                                        <p:tav tm="0">
                                          <p:val>
                                            <p:strVal val="#ppt_y"/>
                                          </p:val>
                                        </p:tav>
                                        <p:tav tm="100000">
                                          <p:val>
                                            <p:strVal val="#ppt_y"/>
                                          </p:val>
                                        </p:tav>
                                      </p:tavLst>
                                    </p:anim>
                                    <p:anim calcmode="lin" valueType="num">
                                      <p:cBhvr>
                                        <p:cTn id="9" dur="500" fill="hold"/>
                                        <p:tgtEl>
                                          <p:spTgt spid="2027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27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2762"/>
                                        </p:tgtEl>
                                      </p:cBhvr>
                                    </p:animEffect>
                                  </p:childTnLst>
                                </p:cTn>
                              </p:par>
                            </p:childTnLst>
                          </p:cTn>
                        </p:par>
                        <p:par>
                          <p:cTn id="12" fill="hold">
                            <p:stCondLst>
                              <p:cond delay="3750"/>
                            </p:stCondLst>
                            <p:childTnLst>
                              <p:par>
                                <p:cTn id="13" presetID="47" presetClass="entr" presetSubtype="0" fill="hold" grpId="0" nodeType="afterEffect">
                                  <p:stCondLst>
                                    <p:cond delay="0"/>
                                  </p:stCondLst>
                                  <p:childTnLst>
                                    <p:set>
                                      <p:cBhvr>
                                        <p:cTn id="14" dur="1" fill="hold">
                                          <p:stCondLst>
                                            <p:cond delay="0"/>
                                          </p:stCondLst>
                                        </p:cTn>
                                        <p:tgtEl>
                                          <p:spTgt spid="202767"/>
                                        </p:tgtEl>
                                        <p:attrNameLst>
                                          <p:attrName>style.visibility</p:attrName>
                                        </p:attrNameLst>
                                      </p:cBhvr>
                                      <p:to>
                                        <p:strVal val="visible"/>
                                      </p:to>
                                    </p:set>
                                    <p:animEffect transition="in" filter="fade">
                                      <p:cBhvr>
                                        <p:cTn id="15" dur="2000"/>
                                        <p:tgtEl>
                                          <p:spTgt spid="202767"/>
                                        </p:tgtEl>
                                      </p:cBhvr>
                                    </p:animEffect>
                                    <p:anim calcmode="lin" valueType="num">
                                      <p:cBhvr>
                                        <p:cTn id="16" dur="2000" fill="hold"/>
                                        <p:tgtEl>
                                          <p:spTgt spid="202767"/>
                                        </p:tgtEl>
                                        <p:attrNameLst>
                                          <p:attrName>ppt_x</p:attrName>
                                        </p:attrNameLst>
                                      </p:cBhvr>
                                      <p:tavLst>
                                        <p:tav tm="0">
                                          <p:val>
                                            <p:strVal val="#ppt_x"/>
                                          </p:val>
                                        </p:tav>
                                        <p:tav tm="100000">
                                          <p:val>
                                            <p:strVal val="#ppt_x"/>
                                          </p:val>
                                        </p:tav>
                                      </p:tavLst>
                                    </p:anim>
                                    <p:anim calcmode="lin" valueType="num">
                                      <p:cBhvr>
                                        <p:cTn id="17" dur="2000" fill="hold"/>
                                        <p:tgtEl>
                                          <p:spTgt spid="202767"/>
                                        </p:tgtEl>
                                        <p:attrNameLst>
                                          <p:attrName>ppt_y</p:attrName>
                                        </p:attrNameLst>
                                      </p:cBhvr>
                                      <p:tavLst>
                                        <p:tav tm="0">
                                          <p:val>
                                            <p:strVal val="#ppt_y-.1"/>
                                          </p:val>
                                        </p:tav>
                                        <p:tav tm="100000">
                                          <p:val>
                                            <p:strVal val="#ppt_y"/>
                                          </p:val>
                                        </p:tav>
                                      </p:tavLst>
                                    </p:anim>
                                  </p:childTnLst>
                                </p:cTn>
                              </p:par>
                            </p:childTnLst>
                          </p:cTn>
                        </p:par>
                        <p:par>
                          <p:cTn id="18" fill="hold">
                            <p:stCondLst>
                              <p:cond delay="57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02766"/>
                                        </p:tgtEl>
                                        <p:attrNameLst>
                                          <p:attrName>style.visibility</p:attrName>
                                        </p:attrNameLst>
                                      </p:cBhvr>
                                      <p:to>
                                        <p:strVal val="visible"/>
                                      </p:to>
                                    </p:set>
                                    <p:anim calcmode="lin" valueType="num">
                                      <p:cBhvr>
                                        <p:cTn id="21" dur="500" fill="hold"/>
                                        <p:tgtEl>
                                          <p:spTgt spid="20276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02766"/>
                                        </p:tgtEl>
                                        <p:attrNameLst>
                                          <p:attrName>ppt_y</p:attrName>
                                        </p:attrNameLst>
                                      </p:cBhvr>
                                      <p:tavLst>
                                        <p:tav tm="0">
                                          <p:val>
                                            <p:strVal val="#ppt_y"/>
                                          </p:val>
                                        </p:tav>
                                        <p:tav tm="100000">
                                          <p:val>
                                            <p:strVal val="#ppt_y"/>
                                          </p:val>
                                        </p:tav>
                                      </p:tavLst>
                                    </p:anim>
                                    <p:anim calcmode="lin" valueType="num">
                                      <p:cBhvr>
                                        <p:cTn id="23" dur="500" fill="hold"/>
                                        <p:tgtEl>
                                          <p:spTgt spid="20276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027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0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p:bldP spid="202766" grpId="0"/>
      <p:bldP spid="20276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95232 CuadroTexto"/>
          <p:cNvSpPr txBox="1">
            <a:spLocks noChangeArrowheads="1"/>
          </p:cNvSpPr>
          <p:nvPr/>
        </p:nvSpPr>
        <p:spPr bwMode="auto">
          <a:xfrm>
            <a:off x="5148263" y="404813"/>
            <a:ext cx="3527425"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3.1.2  Especificaciones de Diseño</a:t>
            </a:r>
          </a:p>
        </p:txBody>
      </p:sp>
      <p:grpSp>
        <p:nvGrpSpPr>
          <p:cNvPr id="95234" name="Group 3"/>
          <p:cNvGrpSpPr>
            <a:grpSpLocks/>
          </p:cNvGrpSpPr>
          <p:nvPr/>
        </p:nvGrpSpPr>
        <p:grpSpPr bwMode="auto">
          <a:xfrm>
            <a:off x="2484438" y="5516563"/>
            <a:ext cx="4537075" cy="1008062"/>
            <a:chOff x="1474" y="2840"/>
            <a:chExt cx="2858" cy="663"/>
          </a:xfrm>
        </p:grpSpPr>
        <p:pic>
          <p:nvPicPr>
            <p:cNvPr id="95240" name="9523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5241" name="9524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5242" name="9524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5235" name="9523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5236" name="95235 CuadroTexto"/>
          <p:cNvSpPr txBox="1">
            <a:spLocks noChangeArrowheads="1"/>
          </p:cNvSpPr>
          <p:nvPr/>
        </p:nvSpPr>
        <p:spPr bwMode="auto">
          <a:xfrm>
            <a:off x="684213" y="1412875"/>
            <a:ext cx="6767512" cy="3844925"/>
          </a:xfrm>
          <a:prstGeom prst="rect">
            <a:avLst/>
          </a:prstGeom>
          <a:noFill/>
          <a:ln w="9525">
            <a:noFill/>
            <a:miter lim="800000"/>
            <a:headEnd/>
            <a:tailEnd/>
          </a:ln>
        </p:spPr>
        <p:txBody>
          <a:bodyPr>
            <a:spAutoFit/>
          </a:bodyPr>
          <a:lstStyle/>
          <a:p>
            <a:pPr marL="457200" indent="-457200" algn="l">
              <a:spcBef>
                <a:spcPct val="50000"/>
              </a:spcBef>
            </a:pPr>
            <a:r>
              <a:rPr lang="es-EC" sz="1200" b="1">
                <a:solidFill>
                  <a:srgbClr val="FF9900"/>
                </a:solidFill>
              </a:rPr>
              <a:t>Para determinar el espesor de un pavimento de HCP es necesario conocer:</a:t>
            </a:r>
          </a:p>
          <a:p>
            <a:pPr marL="457200" indent="-457200" algn="l">
              <a:spcBef>
                <a:spcPct val="50000"/>
              </a:spcBef>
            </a:pPr>
            <a:endParaRPr lang="es-EC" sz="1200" b="1">
              <a:solidFill>
                <a:srgbClr val="FF9900"/>
              </a:solidFill>
            </a:endParaRPr>
          </a:p>
          <a:p>
            <a:pPr marL="457200" indent="-457200" algn="l">
              <a:spcBef>
                <a:spcPct val="50000"/>
              </a:spcBef>
              <a:buFontTx/>
              <a:buAutoNum type="arabicPeriod"/>
            </a:pPr>
            <a:r>
              <a:rPr lang="es-ES" sz="1200"/>
              <a:t>Valor soporte de la subrasante (o de la combinación de  subbase y subrasante)</a:t>
            </a:r>
          </a:p>
          <a:p>
            <a:pPr marL="457200" indent="-457200" algn="l">
              <a:spcBef>
                <a:spcPct val="50000"/>
              </a:spcBef>
              <a:buFontTx/>
              <a:buAutoNum type="arabicPeriod"/>
            </a:pPr>
            <a:endParaRPr lang="es-ES" sz="1200"/>
          </a:p>
          <a:p>
            <a:pPr marL="457200" indent="-457200" algn="l">
              <a:spcBef>
                <a:spcPct val="50000"/>
              </a:spcBef>
              <a:buFontTx/>
              <a:buAutoNum type="arabicPeriod"/>
            </a:pPr>
            <a:r>
              <a:rPr lang="es-EC" sz="1200"/>
              <a:t>Características del vehículo</a:t>
            </a:r>
          </a:p>
          <a:p>
            <a:pPr marL="457200" indent="-457200" algn="l">
              <a:spcBef>
                <a:spcPct val="50000"/>
              </a:spcBef>
            </a:pPr>
            <a:r>
              <a:rPr lang="es-EC" sz="1200"/>
              <a:t>	* cargas de rueda</a:t>
            </a:r>
          </a:p>
          <a:p>
            <a:pPr marL="457200" indent="-457200" algn="l">
              <a:spcBef>
                <a:spcPct val="50000"/>
              </a:spcBef>
            </a:pPr>
            <a:r>
              <a:rPr lang="es-EC" sz="1200"/>
              <a:t>	* separación entre ruedas</a:t>
            </a:r>
          </a:p>
          <a:p>
            <a:pPr marL="457200" indent="-457200" algn="l">
              <a:spcBef>
                <a:spcPct val="50000"/>
              </a:spcBef>
            </a:pPr>
            <a:r>
              <a:rPr lang="es-EC" sz="1200"/>
              <a:t>	* presión de inflado de los neumáticos</a:t>
            </a:r>
          </a:p>
          <a:p>
            <a:pPr marL="457200" indent="-457200" algn="l">
              <a:spcBef>
                <a:spcPct val="50000"/>
              </a:spcBef>
            </a:pPr>
            <a:endParaRPr lang="es-EC" sz="1200"/>
          </a:p>
          <a:p>
            <a:pPr marL="457200" indent="-457200" algn="l">
              <a:spcBef>
                <a:spcPct val="50000"/>
              </a:spcBef>
              <a:buFontTx/>
              <a:buAutoNum type="arabicPeriod" startAt="3"/>
            </a:pPr>
            <a:r>
              <a:rPr lang="es-EC" sz="1200"/>
              <a:t>Número de las repeticiones de las cargas esperable durante la vida útil de diseño</a:t>
            </a:r>
          </a:p>
          <a:p>
            <a:pPr marL="457200" indent="-457200" algn="l">
              <a:spcBef>
                <a:spcPct val="50000"/>
              </a:spcBef>
              <a:buFontTx/>
              <a:buAutoNum type="arabicPeriod" startAt="3"/>
            </a:pPr>
            <a:endParaRPr lang="es-EC" sz="1200"/>
          </a:p>
          <a:p>
            <a:pPr marL="457200" indent="-457200" algn="l">
              <a:spcBef>
                <a:spcPct val="50000"/>
              </a:spcBef>
              <a:buFontTx/>
              <a:buAutoNum type="arabicPeriod" startAt="3"/>
            </a:pPr>
            <a:r>
              <a:rPr lang="es-EC" sz="1200"/>
              <a:t>Módulo de Rotura a flexión del HCP</a:t>
            </a:r>
          </a:p>
          <a:p>
            <a:pPr marL="457200" indent="-457200" algn="l">
              <a:spcBef>
                <a:spcPct val="50000"/>
              </a:spcBef>
              <a:buFontTx/>
              <a:buAutoNum type="arabicPeriod" startAt="3"/>
            </a:pPr>
            <a:endParaRPr lang="es-EC" sz="1200"/>
          </a:p>
          <a:p>
            <a:pPr marL="457200" indent="-457200" algn="l">
              <a:spcBef>
                <a:spcPct val="50000"/>
              </a:spcBef>
              <a:buFontTx/>
              <a:buAutoNum type="arabicPeriod" startAt="3"/>
            </a:pPr>
            <a:r>
              <a:rPr lang="es-EC" sz="1200"/>
              <a:t>Módulo de Elasticidad del HCP</a:t>
            </a:r>
          </a:p>
        </p:txBody>
      </p:sp>
      <p:sp>
        <p:nvSpPr>
          <p:cNvPr id="95237" name="95236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95238" name="95237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95239" name="95238 CuadroTexto"/>
          <p:cNvSpPr txBox="1">
            <a:spLocks noChangeArrowheads="1"/>
          </p:cNvSpPr>
          <p:nvPr/>
        </p:nvSpPr>
        <p:spPr bwMode="auto">
          <a:xfrm>
            <a:off x="6156325" y="765175"/>
            <a:ext cx="2159000" cy="366713"/>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200" b="1" i="1">
                <a:solidFill>
                  <a:srgbClr val="FF66CC"/>
                </a:solidFill>
              </a:rPr>
              <a:t>Método Carmigiani-Di Pace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96256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96258" name="Group 3"/>
          <p:cNvGrpSpPr>
            <a:grpSpLocks/>
          </p:cNvGrpSpPr>
          <p:nvPr/>
        </p:nvGrpSpPr>
        <p:grpSpPr bwMode="auto">
          <a:xfrm>
            <a:off x="2484438" y="5516563"/>
            <a:ext cx="4537075" cy="1008062"/>
            <a:chOff x="1474" y="2840"/>
            <a:chExt cx="2858" cy="663"/>
          </a:xfrm>
        </p:grpSpPr>
        <p:pic>
          <p:nvPicPr>
            <p:cNvPr id="96266" name="96265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6267" name="96266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6268" name="96267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6259" name="9625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6260" name="96259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6261" name="96260 Rectángulo"/>
          <p:cNvSpPr>
            <a:spLocks noChangeArrowheads="1"/>
          </p:cNvSpPr>
          <p:nvPr/>
        </p:nvSpPr>
        <p:spPr bwMode="auto">
          <a:xfrm>
            <a:off x="827088" y="1273175"/>
            <a:ext cx="1730375"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1. </a:t>
            </a:r>
            <a:r>
              <a:rPr lang="es-EC" sz="1400" b="1" u="sng">
                <a:solidFill>
                  <a:srgbClr val="FF9900"/>
                </a:solidFill>
              </a:rPr>
              <a:t>Carga de Rueda</a:t>
            </a:r>
          </a:p>
        </p:txBody>
      </p:sp>
      <p:pic>
        <p:nvPicPr>
          <p:cNvPr id="204814" name="204813 Rectángulo"/>
          <p:cNvPicPr>
            <a:picLocks noChangeAspect="1" noChangeArrowheads="1"/>
          </p:cNvPicPr>
          <p:nvPr/>
        </p:nvPicPr>
        <p:blipFill>
          <a:blip r:embed="rId6"/>
          <a:srcRect/>
          <a:stretch>
            <a:fillRect/>
          </a:stretch>
        </p:blipFill>
        <p:spPr bwMode="auto">
          <a:xfrm>
            <a:off x="971550" y="3789363"/>
            <a:ext cx="4103688" cy="401637"/>
          </a:xfrm>
          <a:prstGeom prst="rect">
            <a:avLst/>
          </a:prstGeom>
          <a:gradFill rotWithShape="1">
            <a:gsLst>
              <a:gs pos="0">
                <a:schemeClr val="accent1"/>
              </a:gs>
              <a:gs pos="100000">
                <a:schemeClr val="accent1">
                  <a:gamma/>
                  <a:shade val="46275"/>
                  <a:invGamma/>
                </a:schemeClr>
              </a:gs>
            </a:gsLst>
            <a:lin ang="2700000" scaled="1"/>
          </a:gradFill>
          <a:ln w="38100" cap="flat" cmpd="dbl" algn="ctr">
            <a:noFill/>
            <a:prstDash val="solid"/>
            <a:miter lim="800000"/>
            <a:headEnd type="none" w="med" len="med"/>
            <a:tailEnd type="none" w="med" len="med"/>
          </a:ln>
          <a:effectLst/>
        </p:spPr>
      </p:pic>
      <p:pic>
        <p:nvPicPr>
          <p:cNvPr id="96263" name="96262 Rectángulo"/>
          <p:cNvPicPr>
            <a:picLocks noChangeAspect="1" noChangeArrowheads="1"/>
          </p:cNvPicPr>
          <p:nvPr/>
        </p:nvPicPr>
        <p:blipFill>
          <a:blip r:embed="rId7"/>
          <a:srcRect/>
          <a:stretch>
            <a:fillRect/>
          </a:stretch>
        </p:blipFill>
        <p:spPr bwMode="auto">
          <a:xfrm>
            <a:off x="1042988" y="1916113"/>
            <a:ext cx="3835400" cy="1638300"/>
          </a:xfrm>
          <a:prstGeom prst="rect">
            <a:avLst/>
          </a:prstGeom>
          <a:noFill/>
          <a:ln w="9525">
            <a:noFill/>
            <a:miter lim="800000"/>
            <a:headEnd/>
            <a:tailEnd/>
          </a:ln>
        </p:spPr>
      </p:pic>
      <p:pic>
        <p:nvPicPr>
          <p:cNvPr id="204820" name="204819 Rectángulo"/>
          <p:cNvPicPr>
            <a:picLocks noChangeAspect="1" noChangeArrowheads="1"/>
          </p:cNvPicPr>
          <p:nvPr/>
        </p:nvPicPr>
        <p:blipFill>
          <a:blip r:embed="rId8"/>
          <a:srcRect/>
          <a:stretch>
            <a:fillRect/>
          </a:stretch>
        </p:blipFill>
        <p:spPr bwMode="auto">
          <a:xfrm>
            <a:off x="971550" y="4365625"/>
            <a:ext cx="4105275" cy="554038"/>
          </a:xfrm>
          <a:prstGeom prst="rect">
            <a:avLst/>
          </a:prstGeom>
          <a:noFill/>
          <a:ln w="38100" cmpd="dbl" algn="ctr">
            <a:solidFill>
              <a:srgbClr val="00FF00"/>
            </a:solidFill>
            <a:miter lim="800000"/>
            <a:headEnd/>
            <a:tailEnd/>
          </a:ln>
        </p:spPr>
      </p:pic>
      <p:pic>
        <p:nvPicPr>
          <p:cNvPr id="96265" name="96264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4820"/>
                                        </p:tgtEl>
                                        <p:attrNameLst>
                                          <p:attrName>style.visibility</p:attrName>
                                        </p:attrNameLst>
                                      </p:cBhvr>
                                      <p:to>
                                        <p:strVal val="visible"/>
                                      </p:to>
                                    </p:set>
                                    <p:anim calcmode="lin" valueType="num">
                                      <p:cBhvr>
                                        <p:cTn id="7" dur="2000" fill="hold"/>
                                        <p:tgtEl>
                                          <p:spTgt spid="204820"/>
                                        </p:tgtEl>
                                        <p:attrNameLst>
                                          <p:attrName>ppt_w</p:attrName>
                                        </p:attrNameLst>
                                      </p:cBhvr>
                                      <p:tavLst>
                                        <p:tav tm="0">
                                          <p:val>
                                            <p:fltVal val="0"/>
                                          </p:val>
                                        </p:tav>
                                        <p:tav tm="100000">
                                          <p:val>
                                            <p:strVal val="#ppt_w"/>
                                          </p:val>
                                        </p:tav>
                                      </p:tavLst>
                                    </p:anim>
                                    <p:anim calcmode="lin" valueType="num">
                                      <p:cBhvr>
                                        <p:cTn id="8" dur="2000" fill="hold"/>
                                        <p:tgtEl>
                                          <p:spTgt spid="204820"/>
                                        </p:tgtEl>
                                        <p:attrNameLst>
                                          <p:attrName>ppt_h</p:attrName>
                                        </p:attrNameLst>
                                      </p:cBhvr>
                                      <p:tavLst>
                                        <p:tav tm="0">
                                          <p:val>
                                            <p:fltVal val="0"/>
                                          </p:val>
                                        </p:tav>
                                        <p:tav tm="100000">
                                          <p:val>
                                            <p:strVal val="#ppt_h"/>
                                          </p:val>
                                        </p:tav>
                                      </p:tavLst>
                                    </p:anim>
                                    <p:anim calcmode="lin" valueType="num">
                                      <p:cBhvr>
                                        <p:cTn id="9" dur="2000" fill="hold"/>
                                        <p:tgtEl>
                                          <p:spTgt spid="204820"/>
                                        </p:tgtEl>
                                        <p:attrNameLst>
                                          <p:attrName>style.rotation</p:attrName>
                                        </p:attrNameLst>
                                      </p:cBhvr>
                                      <p:tavLst>
                                        <p:tav tm="0">
                                          <p:val>
                                            <p:fltVal val="360"/>
                                          </p:val>
                                        </p:tav>
                                        <p:tav tm="100000">
                                          <p:val>
                                            <p:fltVal val="0"/>
                                          </p:val>
                                        </p:tav>
                                      </p:tavLst>
                                    </p:anim>
                                    <p:animEffect transition="in" filter="fade">
                                      <p:cBhvr>
                                        <p:cTn id="10" dur="2000"/>
                                        <p:tgtEl>
                                          <p:spTgt spid="20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97280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97282" name="Group 3"/>
          <p:cNvGrpSpPr>
            <a:grpSpLocks/>
          </p:cNvGrpSpPr>
          <p:nvPr/>
        </p:nvGrpSpPr>
        <p:grpSpPr bwMode="auto">
          <a:xfrm>
            <a:off x="2484438" y="5516563"/>
            <a:ext cx="4537075" cy="1008062"/>
            <a:chOff x="1474" y="2840"/>
            <a:chExt cx="2858" cy="663"/>
          </a:xfrm>
        </p:grpSpPr>
        <p:pic>
          <p:nvPicPr>
            <p:cNvPr id="97292" name="9729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7293" name="9729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7294" name="9729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7283" name="9728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7284" name="97283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7285" name="97284 Rectángulo"/>
          <p:cNvSpPr>
            <a:spLocks noChangeArrowheads="1"/>
          </p:cNvSpPr>
          <p:nvPr/>
        </p:nvSpPr>
        <p:spPr bwMode="auto">
          <a:xfrm>
            <a:off x="827088" y="1273175"/>
            <a:ext cx="320516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2. </a:t>
            </a:r>
            <a:r>
              <a:rPr lang="es-EC" sz="1400" b="1" u="sng">
                <a:solidFill>
                  <a:srgbClr val="FF9900"/>
                </a:solidFill>
              </a:rPr>
              <a:t>Presión de inflado de neumáticos</a:t>
            </a:r>
          </a:p>
        </p:txBody>
      </p:sp>
      <p:pic>
        <p:nvPicPr>
          <p:cNvPr id="97286" name="97285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pic>
        <p:nvPicPr>
          <p:cNvPr id="206863" name="206862 Rectángulo"/>
          <p:cNvPicPr>
            <a:picLocks noChangeAspect="1" noChangeArrowheads="1"/>
          </p:cNvPicPr>
          <p:nvPr/>
        </p:nvPicPr>
        <p:blipFill>
          <a:blip r:embed="rId8"/>
          <a:srcRect/>
          <a:stretch>
            <a:fillRect/>
          </a:stretch>
        </p:blipFill>
        <p:spPr bwMode="auto">
          <a:xfrm>
            <a:off x="1476375" y="3860800"/>
            <a:ext cx="2160588" cy="344488"/>
          </a:xfrm>
          <a:prstGeom prst="rect">
            <a:avLst/>
          </a:prstGeom>
          <a:noFill/>
          <a:ln w="38100" cmpd="dbl" algn="ctr">
            <a:solidFill>
              <a:srgbClr val="00FF00"/>
            </a:solidFill>
            <a:miter lim="800000"/>
            <a:headEnd/>
            <a:tailEnd/>
          </a:ln>
        </p:spPr>
      </p:pic>
      <p:pic>
        <p:nvPicPr>
          <p:cNvPr id="97288" name="97287 Rectángulo"/>
          <p:cNvPicPr>
            <a:picLocks noChangeArrowheads="1"/>
          </p:cNvPicPr>
          <p:nvPr/>
        </p:nvPicPr>
        <p:blipFill>
          <a:blip r:embed="rId9"/>
          <a:srcRect/>
          <a:stretch>
            <a:fillRect/>
          </a:stretch>
        </p:blipFill>
        <p:spPr bwMode="auto">
          <a:xfrm>
            <a:off x="5076825" y="1844675"/>
            <a:ext cx="3527425" cy="2305050"/>
          </a:xfrm>
          <a:prstGeom prst="rect">
            <a:avLst/>
          </a:prstGeom>
          <a:noFill/>
          <a:ln w="9525">
            <a:noFill/>
            <a:miter lim="800000"/>
            <a:headEnd/>
            <a:tailEnd/>
          </a:ln>
        </p:spPr>
      </p:pic>
      <p:sp>
        <p:nvSpPr>
          <p:cNvPr id="97289" name="97288 Rectángulo"/>
          <p:cNvSpPr>
            <a:spLocks noChangeArrowheads="1"/>
          </p:cNvSpPr>
          <p:nvPr/>
        </p:nvSpPr>
        <p:spPr bwMode="auto">
          <a:xfrm>
            <a:off x="5076825" y="1268413"/>
            <a:ext cx="3295650"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3. </a:t>
            </a:r>
            <a:r>
              <a:rPr lang="es-EC" sz="1400" b="1" u="sng">
                <a:solidFill>
                  <a:srgbClr val="FF9900"/>
                </a:solidFill>
              </a:rPr>
              <a:t>Separación entre centro de ruedas</a:t>
            </a:r>
          </a:p>
        </p:txBody>
      </p:sp>
      <p:pic>
        <p:nvPicPr>
          <p:cNvPr id="206866" name="206865 Rectángulo"/>
          <p:cNvPicPr>
            <a:picLocks noChangeAspect="1" noChangeArrowheads="1"/>
          </p:cNvPicPr>
          <p:nvPr/>
        </p:nvPicPr>
        <p:blipFill>
          <a:blip r:embed="rId10"/>
          <a:srcRect/>
          <a:stretch>
            <a:fillRect/>
          </a:stretch>
        </p:blipFill>
        <p:spPr bwMode="auto">
          <a:xfrm>
            <a:off x="5292725" y="4437063"/>
            <a:ext cx="3167063" cy="382587"/>
          </a:xfrm>
          <a:prstGeom prst="rect">
            <a:avLst/>
          </a:prstGeom>
          <a:noFill/>
          <a:ln w="38100" algn="ctr">
            <a:solidFill>
              <a:srgbClr val="00FF00"/>
            </a:solidFill>
            <a:miter lim="800000"/>
            <a:headEnd/>
            <a:tailEnd/>
          </a:ln>
        </p:spPr>
      </p:pic>
      <p:pic>
        <p:nvPicPr>
          <p:cNvPr id="97291" name="97290 Rectángulo"/>
          <p:cNvPicPr>
            <a:picLocks noChangeAspect="1" noChangeArrowheads="1"/>
          </p:cNvPicPr>
          <p:nvPr/>
        </p:nvPicPr>
        <p:blipFill>
          <a:blip r:embed="rId11"/>
          <a:srcRect/>
          <a:stretch>
            <a:fillRect/>
          </a:stretch>
        </p:blipFill>
        <p:spPr bwMode="auto">
          <a:xfrm>
            <a:off x="1476375" y="2060575"/>
            <a:ext cx="2160588" cy="1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6863"/>
                                        </p:tgtEl>
                                        <p:attrNameLst>
                                          <p:attrName>style.visibility</p:attrName>
                                        </p:attrNameLst>
                                      </p:cBhvr>
                                      <p:to>
                                        <p:strVal val="visible"/>
                                      </p:to>
                                    </p:set>
                                    <p:animEffect transition="in" filter="fade">
                                      <p:cBhvr>
                                        <p:cTn id="7" dur="1000"/>
                                        <p:tgtEl>
                                          <p:spTgt spid="206863"/>
                                        </p:tgtEl>
                                      </p:cBhvr>
                                    </p:animEffect>
                                    <p:anim calcmode="lin" valueType="num">
                                      <p:cBhvr>
                                        <p:cTn id="8" dur="1000" fill="hold"/>
                                        <p:tgtEl>
                                          <p:spTgt spid="206863"/>
                                        </p:tgtEl>
                                        <p:attrNameLst>
                                          <p:attrName>ppt_x</p:attrName>
                                        </p:attrNameLst>
                                      </p:cBhvr>
                                      <p:tavLst>
                                        <p:tav tm="0">
                                          <p:val>
                                            <p:strVal val="#ppt_x"/>
                                          </p:val>
                                        </p:tav>
                                        <p:tav tm="100000">
                                          <p:val>
                                            <p:strVal val="#ppt_x"/>
                                          </p:val>
                                        </p:tav>
                                      </p:tavLst>
                                    </p:anim>
                                    <p:anim calcmode="lin" valueType="num">
                                      <p:cBhvr>
                                        <p:cTn id="9" dur="1000" fill="hold"/>
                                        <p:tgtEl>
                                          <p:spTgt spid="2068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06866"/>
                                        </p:tgtEl>
                                        <p:attrNameLst>
                                          <p:attrName>style.visibility</p:attrName>
                                        </p:attrNameLst>
                                      </p:cBhvr>
                                      <p:to>
                                        <p:strVal val="visible"/>
                                      </p:to>
                                    </p:set>
                                    <p:animEffect transition="in" filter="diamond(in)">
                                      <p:cBhvr>
                                        <p:cTn id="13" dur="2000"/>
                                        <p:tgtEl>
                                          <p:spTgt spid="20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98304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98306" name="Group 3"/>
          <p:cNvGrpSpPr>
            <a:grpSpLocks/>
          </p:cNvGrpSpPr>
          <p:nvPr/>
        </p:nvGrpSpPr>
        <p:grpSpPr bwMode="auto">
          <a:xfrm>
            <a:off x="2484438" y="5516563"/>
            <a:ext cx="4537075" cy="1008062"/>
            <a:chOff x="1474" y="2840"/>
            <a:chExt cx="2858" cy="663"/>
          </a:xfrm>
        </p:grpSpPr>
        <p:pic>
          <p:nvPicPr>
            <p:cNvPr id="98316" name="98315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8317" name="98316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8318" name="98317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8307" name="9830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8308" name="98307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98309" name="98308 Rectángulo"/>
          <p:cNvSpPr>
            <a:spLocks noChangeArrowheads="1"/>
          </p:cNvSpPr>
          <p:nvPr/>
        </p:nvSpPr>
        <p:spPr bwMode="auto">
          <a:xfrm>
            <a:off x="827088" y="1273175"/>
            <a:ext cx="2898775"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4. </a:t>
            </a:r>
            <a:r>
              <a:rPr lang="es-EC" sz="1400" b="1" u="sng">
                <a:solidFill>
                  <a:srgbClr val="FF9900"/>
                </a:solidFill>
              </a:rPr>
              <a:t>Módulo de Rotura a la Flexión</a:t>
            </a:r>
          </a:p>
        </p:txBody>
      </p:sp>
      <p:pic>
        <p:nvPicPr>
          <p:cNvPr id="98310" name="98309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pic>
        <p:nvPicPr>
          <p:cNvPr id="98311" name="98310 Rectángulo"/>
          <p:cNvPicPr>
            <a:picLocks noChangeAspect="1" noChangeArrowheads="1"/>
          </p:cNvPicPr>
          <p:nvPr/>
        </p:nvPicPr>
        <p:blipFill>
          <a:blip r:embed="rId8"/>
          <a:srcRect/>
          <a:stretch>
            <a:fillRect/>
          </a:stretch>
        </p:blipFill>
        <p:spPr bwMode="auto">
          <a:xfrm>
            <a:off x="3995738" y="1268413"/>
            <a:ext cx="1223962" cy="312737"/>
          </a:xfrm>
          <a:prstGeom prst="rect">
            <a:avLst/>
          </a:prstGeom>
          <a:noFill/>
          <a:ln w="9525">
            <a:noFill/>
            <a:miter lim="800000"/>
            <a:headEnd/>
            <a:tailEnd/>
          </a:ln>
        </p:spPr>
      </p:pic>
      <p:pic>
        <p:nvPicPr>
          <p:cNvPr id="98312" name="98311 Rectángulo"/>
          <p:cNvPicPr>
            <a:picLocks noChangeArrowheads="1"/>
          </p:cNvPicPr>
          <p:nvPr/>
        </p:nvPicPr>
        <p:blipFill>
          <a:blip r:embed="rId9"/>
          <a:srcRect/>
          <a:stretch>
            <a:fillRect/>
          </a:stretch>
        </p:blipFill>
        <p:spPr bwMode="auto">
          <a:xfrm>
            <a:off x="2555875" y="1844675"/>
            <a:ext cx="4608513" cy="3313113"/>
          </a:xfrm>
          <a:prstGeom prst="rect">
            <a:avLst/>
          </a:prstGeom>
          <a:noFill/>
          <a:ln w="9525">
            <a:noFill/>
            <a:miter lim="800000"/>
            <a:headEnd/>
            <a:tailEnd/>
          </a:ln>
        </p:spPr>
      </p:pic>
      <p:sp>
        <p:nvSpPr>
          <p:cNvPr id="207890" name="207889 Elipse"/>
          <p:cNvSpPr>
            <a:spLocks noChangeArrowheads="1"/>
          </p:cNvSpPr>
          <p:nvPr/>
        </p:nvSpPr>
        <p:spPr bwMode="auto">
          <a:xfrm>
            <a:off x="6227763" y="4941888"/>
            <a:ext cx="431800" cy="215900"/>
          </a:xfrm>
          <a:prstGeom prst="ellipse">
            <a:avLst/>
          </a:prstGeom>
          <a:noFill/>
          <a:ln w="19050" algn="ctr">
            <a:solidFill>
              <a:srgbClr val="FF0000"/>
            </a:solidFill>
            <a:round/>
            <a:headEnd/>
            <a:tailEnd/>
          </a:ln>
        </p:spPr>
        <p:txBody>
          <a:bodyPr wrap="none" anchor="ctr"/>
          <a:lstStyle/>
          <a:p>
            <a:pPr algn="l"/>
            <a:endParaRPr lang="es-ES" sz="1800">
              <a:solidFill>
                <a:srgbClr val="000000"/>
              </a:solidFill>
            </a:endParaRPr>
          </a:p>
        </p:txBody>
      </p:sp>
      <p:sp>
        <p:nvSpPr>
          <p:cNvPr id="98314" name="98313 Rectángulo"/>
          <p:cNvSpPr>
            <a:spLocks noChangeArrowheads="1"/>
          </p:cNvSpPr>
          <p:nvPr/>
        </p:nvSpPr>
        <p:spPr bwMode="auto">
          <a:xfrm>
            <a:off x="4140200" y="5229225"/>
            <a:ext cx="1709738" cy="244475"/>
          </a:xfrm>
          <a:prstGeom prst="rect">
            <a:avLst/>
          </a:prstGeom>
          <a:noFill/>
          <a:ln w="9525">
            <a:noFill/>
            <a:miter lim="800000"/>
            <a:headEnd/>
            <a:tailEnd/>
          </a:ln>
        </p:spPr>
        <p:txBody>
          <a:bodyPr wrap="none">
            <a:spAutoFit/>
          </a:bodyPr>
          <a:lstStyle/>
          <a:p>
            <a:pPr algn="l">
              <a:spcBef>
                <a:spcPct val="50000"/>
              </a:spcBef>
            </a:pPr>
            <a:r>
              <a:rPr lang="es-EC" sz="1000" b="1">
                <a:solidFill>
                  <a:srgbClr val="FFFF00"/>
                </a:solidFill>
              </a:rPr>
              <a:t>Resultados ensayos HCP</a:t>
            </a:r>
          </a:p>
        </p:txBody>
      </p:sp>
      <p:sp>
        <p:nvSpPr>
          <p:cNvPr id="207892" name="207891 Conector recto"/>
          <p:cNvSpPr>
            <a:spLocks noChangeShapeType="1"/>
          </p:cNvSpPr>
          <p:nvPr/>
        </p:nvSpPr>
        <p:spPr bwMode="auto">
          <a:xfrm>
            <a:off x="2700338" y="5013325"/>
            <a:ext cx="504825" cy="0"/>
          </a:xfrm>
          <a:prstGeom prst="line">
            <a:avLst/>
          </a:prstGeom>
          <a:noFill/>
          <a:ln w="19050" algn="ctr">
            <a:solidFill>
              <a:srgbClr val="FF0000"/>
            </a:solidFill>
            <a:round/>
            <a:headEnd/>
            <a:tailEnd type="triangle" w="med"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6 2.96296E-6 L 0.31893 2.96296E-6 " pathEditMode="relative" rAng="0" ptsTypes="AA">
                                      <p:cBhvr>
                                        <p:cTn id="6" dur="3000" fill="hold"/>
                                        <p:tgtEl>
                                          <p:spTgt spid="207892"/>
                                        </p:tgtEl>
                                        <p:attrNameLst>
                                          <p:attrName>ppt_x</p:attrName>
                                          <p:attrName>ppt_y</p:attrName>
                                        </p:attrNameLst>
                                      </p:cBhvr>
                                      <p:rCtr x="159" y="0"/>
                                    </p:animMotion>
                                  </p:childTnLst>
                                </p:cTn>
                              </p:par>
                            </p:childTnLst>
                          </p:cTn>
                        </p:par>
                        <p:par>
                          <p:cTn id="7" fill="hold">
                            <p:stCondLst>
                              <p:cond delay="3000"/>
                            </p:stCondLst>
                            <p:childTnLst>
                              <p:par>
                                <p:cTn id="8" presetID="26" presetClass="entr" presetSubtype="0" fill="hold" grpId="0" nodeType="afterEffect">
                                  <p:stCondLst>
                                    <p:cond delay="0"/>
                                  </p:stCondLst>
                                  <p:childTnLst>
                                    <p:set>
                                      <p:cBhvr>
                                        <p:cTn id="9" dur="1" fill="hold">
                                          <p:stCondLst>
                                            <p:cond delay="0"/>
                                          </p:stCondLst>
                                        </p:cTn>
                                        <p:tgtEl>
                                          <p:spTgt spid="207890"/>
                                        </p:tgtEl>
                                        <p:attrNameLst>
                                          <p:attrName>style.visibility</p:attrName>
                                        </p:attrNameLst>
                                      </p:cBhvr>
                                      <p:to>
                                        <p:strVal val="visible"/>
                                      </p:to>
                                    </p:set>
                                    <p:animEffect transition="in" filter="wipe(down)">
                                      <p:cBhvr>
                                        <p:cTn id="10" dur="580">
                                          <p:stCondLst>
                                            <p:cond delay="0"/>
                                          </p:stCondLst>
                                        </p:cTn>
                                        <p:tgtEl>
                                          <p:spTgt spid="207890"/>
                                        </p:tgtEl>
                                      </p:cBhvr>
                                    </p:animEffect>
                                    <p:anim calcmode="lin" valueType="num">
                                      <p:cBhvr>
                                        <p:cTn id="11" dur="1822" tmFilter="0,0; 0.14,0.36; 0.43,0.73; 0.71,0.91; 1.0,1.0">
                                          <p:stCondLst>
                                            <p:cond delay="0"/>
                                          </p:stCondLst>
                                        </p:cTn>
                                        <p:tgtEl>
                                          <p:spTgt spid="207890"/>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07890"/>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07890"/>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07890"/>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07890"/>
                                        </p:tgtEl>
                                        <p:attrNameLst>
                                          <p:attrName>ppt_y</p:attrName>
                                        </p:attrNameLst>
                                      </p:cBhvr>
                                      <p:tavLst>
                                        <p:tav tm="0" fmla="#ppt_y-sin(pi*$)/81">
                                          <p:val>
                                            <p:fltVal val="0"/>
                                          </p:val>
                                        </p:tav>
                                        <p:tav tm="100000">
                                          <p:val>
                                            <p:fltVal val="1"/>
                                          </p:val>
                                        </p:tav>
                                      </p:tavLst>
                                    </p:anim>
                                    <p:animScale>
                                      <p:cBhvr>
                                        <p:cTn id="16" dur="26">
                                          <p:stCondLst>
                                            <p:cond delay="650"/>
                                          </p:stCondLst>
                                        </p:cTn>
                                        <p:tgtEl>
                                          <p:spTgt spid="207890"/>
                                        </p:tgtEl>
                                      </p:cBhvr>
                                      <p:to x="100000" y="60000"/>
                                    </p:animScale>
                                    <p:animScale>
                                      <p:cBhvr>
                                        <p:cTn id="17" dur="166" decel="50000">
                                          <p:stCondLst>
                                            <p:cond delay="676"/>
                                          </p:stCondLst>
                                        </p:cTn>
                                        <p:tgtEl>
                                          <p:spTgt spid="207890"/>
                                        </p:tgtEl>
                                      </p:cBhvr>
                                      <p:to x="100000" y="100000"/>
                                    </p:animScale>
                                    <p:animScale>
                                      <p:cBhvr>
                                        <p:cTn id="18" dur="26">
                                          <p:stCondLst>
                                            <p:cond delay="1312"/>
                                          </p:stCondLst>
                                        </p:cTn>
                                        <p:tgtEl>
                                          <p:spTgt spid="207890"/>
                                        </p:tgtEl>
                                      </p:cBhvr>
                                      <p:to x="100000" y="80000"/>
                                    </p:animScale>
                                    <p:animScale>
                                      <p:cBhvr>
                                        <p:cTn id="19" dur="166" decel="50000">
                                          <p:stCondLst>
                                            <p:cond delay="1338"/>
                                          </p:stCondLst>
                                        </p:cTn>
                                        <p:tgtEl>
                                          <p:spTgt spid="207890"/>
                                        </p:tgtEl>
                                      </p:cBhvr>
                                      <p:to x="100000" y="100000"/>
                                    </p:animScale>
                                    <p:animScale>
                                      <p:cBhvr>
                                        <p:cTn id="20" dur="26">
                                          <p:stCondLst>
                                            <p:cond delay="1642"/>
                                          </p:stCondLst>
                                        </p:cTn>
                                        <p:tgtEl>
                                          <p:spTgt spid="207890"/>
                                        </p:tgtEl>
                                      </p:cBhvr>
                                      <p:to x="100000" y="90000"/>
                                    </p:animScale>
                                    <p:animScale>
                                      <p:cBhvr>
                                        <p:cTn id="21" dur="166" decel="50000">
                                          <p:stCondLst>
                                            <p:cond delay="1668"/>
                                          </p:stCondLst>
                                        </p:cTn>
                                        <p:tgtEl>
                                          <p:spTgt spid="207890"/>
                                        </p:tgtEl>
                                      </p:cBhvr>
                                      <p:to x="100000" y="100000"/>
                                    </p:animScale>
                                    <p:animScale>
                                      <p:cBhvr>
                                        <p:cTn id="22" dur="26">
                                          <p:stCondLst>
                                            <p:cond delay="1808"/>
                                          </p:stCondLst>
                                        </p:cTn>
                                        <p:tgtEl>
                                          <p:spTgt spid="207890"/>
                                        </p:tgtEl>
                                      </p:cBhvr>
                                      <p:to x="100000" y="95000"/>
                                    </p:animScale>
                                    <p:animScale>
                                      <p:cBhvr>
                                        <p:cTn id="23" dur="166" decel="50000">
                                          <p:stCondLst>
                                            <p:cond delay="1834"/>
                                          </p:stCondLst>
                                        </p:cTn>
                                        <p:tgtEl>
                                          <p:spTgt spid="2078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0" grpId="0" animBg="1"/>
      <p:bldP spid="20789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99328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99330" name="Group 3"/>
          <p:cNvGrpSpPr>
            <a:grpSpLocks/>
          </p:cNvGrpSpPr>
          <p:nvPr/>
        </p:nvGrpSpPr>
        <p:grpSpPr bwMode="auto">
          <a:xfrm>
            <a:off x="2484438" y="5516563"/>
            <a:ext cx="4537075" cy="1008062"/>
            <a:chOff x="1474" y="2840"/>
            <a:chExt cx="2858" cy="663"/>
          </a:xfrm>
        </p:grpSpPr>
        <p:pic>
          <p:nvPicPr>
            <p:cNvPr id="99344" name="9934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99345" name="9934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99346" name="9934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99331" name="9933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99332" name="99331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99333" name="99332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99334" name="99333 Rectángulo"/>
          <p:cNvSpPr>
            <a:spLocks noChangeArrowheads="1"/>
          </p:cNvSpPr>
          <p:nvPr/>
        </p:nvSpPr>
        <p:spPr bwMode="auto">
          <a:xfrm>
            <a:off x="1835150" y="5013325"/>
            <a:ext cx="3213100" cy="244475"/>
          </a:xfrm>
          <a:prstGeom prst="rect">
            <a:avLst/>
          </a:prstGeom>
          <a:noFill/>
          <a:ln w="9525">
            <a:noFill/>
            <a:miter lim="800000"/>
            <a:headEnd/>
            <a:tailEnd/>
          </a:ln>
        </p:spPr>
        <p:txBody>
          <a:bodyPr wrap="none">
            <a:spAutoFit/>
          </a:bodyPr>
          <a:lstStyle/>
          <a:p>
            <a:pPr algn="l">
              <a:spcBef>
                <a:spcPct val="50000"/>
              </a:spcBef>
            </a:pPr>
            <a:r>
              <a:rPr lang="es-EC" sz="1000" b="1">
                <a:solidFill>
                  <a:srgbClr val="FFFF00"/>
                </a:solidFill>
              </a:rPr>
              <a:t>Porcentaje de resistencia a la flexión a los 28 días</a:t>
            </a:r>
            <a:r>
              <a:rPr lang="es-EC" sz="1000" b="1"/>
              <a:t> </a:t>
            </a:r>
          </a:p>
        </p:txBody>
      </p:sp>
      <p:pic>
        <p:nvPicPr>
          <p:cNvPr id="99335" name="99334 Rectángulo"/>
          <p:cNvPicPr>
            <a:picLocks noChangeArrowheads="1"/>
          </p:cNvPicPr>
          <p:nvPr/>
        </p:nvPicPr>
        <p:blipFill>
          <a:blip r:embed="rId8"/>
          <a:srcRect/>
          <a:stretch>
            <a:fillRect/>
          </a:stretch>
        </p:blipFill>
        <p:spPr bwMode="auto">
          <a:xfrm>
            <a:off x="827088" y="1125538"/>
            <a:ext cx="5113337" cy="3814762"/>
          </a:xfrm>
          <a:prstGeom prst="rect">
            <a:avLst/>
          </a:prstGeom>
          <a:noFill/>
          <a:ln w="38100" algn="ctr">
            <a:solidFill>
              <a:srgbClr val="FF0000"/>
            </a:solidFill>
            <a:miter lim="800000"/>
            <a:headEnd/>
            <a:tailEnd/>
          </a:ln>
        </p:spPr>
      </p:pic>
      <p:sp>
        <p:nvSpPr>
          <p:cNvPr id="208912" name="208911 Conector recto"/>
          <p:cNvSpPr>
            <a:spLocks noChangeShapeType="1"/>
          </p:cNvSpPr>
          <p:nvPr/>
        </p:nvSpPr>
        <p:spPr bwMode="auto">
          <a:xfrm flipV="1">
            <a:off x="3708400" y="2492375"/>
            <a:ext cx="0" cy="1370013"/>
          </a:xfrm>
          <a:prstGeom prst="line">
            <a:avLst/>
          </a:prstGeom>
          <a:noFill/>
          <a:ln w="19050" algn="ctr">
            <a:solidFill>
              <a:srgbClr val="993300"/>
            </a:solidFill>
            <a:round/>
            <a:headEnd/>
            <a:tailEnd type="triangle" w="med" len="med"/>
          </a:ln>
        </p:spPr>
        <p:txBody>
          <a:bodyPr/>
          <a:lstStyle/>
          <a:p>
            <a:endParaRPr lang="es-ES"/>
          </a:p>
        </p:txBody>
      </p:sp>
      <p:sp>
        <p:nvSpPr>
          <p:cNvPr id="208913" name="208912 Conector recto"/>
          <p:cNvSpPr>
            <a:spLocks noChangeShapeType="1"/>
          </p:cNvSpPr>
          <p:nvPr/>
        </p:nvSpPr>
        <p:spPr bwMode="auto">
          <a:xfrm flipH="1" flipV="1">
            <a:off x="1619250" y="2492375"/>
            <a:ext cx="2089150" cy="0"/>
          </a:xfrm>
          <a:prstGeom prst="line">
            <a:avLst/>
          </a:prstGeom>
          <a:noFill/>
          <a:ln w="19050" algn="ctr">
            <a:solidFill>
              <a:srgbClr val="993300"/>
            </a:solidFill>
            <a:round/>
            <a:headEnd/>
            <a:tailEnd type="triangle" w="med" len="med"/>
          </a:ln>
        </p:spPr>
        <p:txBody>
          <a:bodyPr/>
          <a:lstStyle/>
          <a:p>
            <a:endParaRPr lang="es-ES"/>
          </a:p>
        </p:txBody>
      </p:sp>
      <p:pic>
        <p:nvPicPr>
          <p:cNvPr id="99338" name="99337 Rectángulo"/>
          <p:cNvPicPr>
            <a:picLocks noChangeAspect="1" noChangeArrowheads="1"/>
          </p:cNvPicPr>
          <p:nvPr/>
        </p:nvPicPr>
        <p:blipFill>
          <a:blip r:embed="rId9"/>
          <a:srcRect/>
          <a:stretch>
            <a:fillRect/>
          </a:stretch>
        </p:blipFill>
        <p:spPr bwMode="auto">
          <a:xfrm>
            <a:off x="6659563" y="1125538"/>
            <a:ext cx="1728787" cy="360362"/>
          </a:xfrm>
          <a:prstGeom prst="rect">
            <a:avLst/>
          </a:prstGeom>
          <a:noFill/>
          <a:ln w="9525">
            <a:noFill/>
            <a:miter lim="800000"/>
            <a:headEnd/>
            <a:tailEnd/>
          </a:ln>
        </p:spPr>
      </p:pic>
      <p:pic>
        <p:nvPicPr>
          <p:cNvPr id="99339" name="99338 Rectángulo"/>
          <p:cNvPicPr>
            <a:picLocks noChangeAspect="1" noChangeArrowheads="1"/>
          </p:cNvPicPr>
          <p:nvPr/>
        </p:nvPicPr>
        <p:blipFill>
          <a:blip r:embed="rId10"/>
          <a:srcRect/>
          <a:stretch>
            <a:fillRect/>
          </a:stretch>
        </p:blipFill>
        <p:spPr bwMode="auto">
          <a:xfrm>
            <a:off x="6659563" y="2060575"/>
            <a:ext cx="1727200" cy="1584325"/>
          </a:xfrm>
          <a:prstGeom prst="rect">
            <a:avLst/>
          </a:prstGeom>
          <a:noFill/>
          <a:ln w="9525">
            <a:noFill/>
            <a:miter lim="800000"/>
            <a:headEnd/>
            <a:tailEnd/>
          </a:ln>
        </p:spPr>
      </p:pic>
      <p:sp>
        <p:nvSpPr>
          <p:cNvPr id="208916" name="208915 Forma"/>
          <p:cNvSpPr>
            <a:spLocks noChangeArrowheads="1"/>
          </p:cNvSpPr>
          <p:nvPr/>
        </p:nvSpPr>
        <p:spPr bwMode="auto">
          <a:xfrm>
            <a:off x="6084888" y="1196975"/>
            <a:ext cx="360362" cy="288925"/>
          </a:xfrm>
          <a:custGeom>
            <a:avLst/>
            <a:gdLst>
              <a:gd name="T0" fmla="*/ 75226619 w 21600"/>
              <a:gd name="T1" fmla="*/ 0 h 21600"/>
              <a:gd name="T2" fmla="*/ 0 w 21600"/>
              <a:gd name="T3" fmla="*/ 25847552 h 21600"/>
              <a:gd name="T4" fmla="*/ 75226619 w 21600"/>
              <a:gd name="T5" fmla="*/ 51694916 h 21600"/>
              <a:gd name="T6" fmla="*/ 100301975 w 21600"/>
              <a:gd name="T7" fmla="*/ 25847552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p:spPr>
        <p:txBody>
          <a:bodyPr wrap="none" anchor="ctr"/>
          <a:lstStyle/>
          <a:p>
            <a:pPr algn="l"/>
            <a:endParaRPr lang="es-ES" sz="1800">
              <a:solidFill>
                <a:srgbClr val="000000"/>
              </a:solidFill>
            </a:endParaRPr>
          </a:p>
        </p:txBody>
      </p:sp>
      <p:sp>
        <p:nvSpPr>
          <p:cNvPr id="99341" name="99340 Rectángulo"/>
          <p:cNvSpPr>
            <a:spLocks noChangeArrowheads="1"/>
          </p:cNvSpPr>
          <p:nvPr/>
        </p:nvSpPr>
        <p:spPr bwMode="auto">
          <a:xfrm>
            <a:off x="6588125" y="1773238"/>
            <a:ext cx="1035050" cy="274637"/>
          </a:xfrm>
          <a:prstGeom prst="rect">
            <a:avLst/>
          </a:prstGeom>
          <a:noFill/>
          <a:ln w="9525">
            <a:noFill/>
            <a:miter lim="800000"/>
            <a:headEnd/>
            <a:tailEnd/>
          </a:ln>
        </p:spPr>
        <p:txBody>
          <a:bodyPr wrap="none">
            <a:spAutoFit/>
          </a:bodyPr>
          <a:lstStyle/>
          <a:p>
            <a:pPr algn="l">
              <a:spcBef>
                <a:spcPct val="50000"/>
              </a:spcBef>
            </a:pPr>
            <a:r>
              <a:rPr lang="es-EC" sz="1200"/>
              <a:t>Despejando:</a:t>
            </a:r>
          </a:p>
        </p:txBody>
      </p:sp>
      <p:sp>
        <p:nvSpPr>
          <p:cNvPr id="99342" name="99341 Rectángulo"/>
          <p:cNvSpPr>
            <a:spLocks noChangeArrowheads="1"/>
          </p:cNvSpPr>
          <p:nvPr/>
        </p:nvSpPr>
        <p:spPr bwMode="auto">
          <a:xfrm>
            <a:off x="6659563" y="3860800"/>
            <a:ext cx="977900" cy="274638"/>
          </a:xfrm>
          <a:prstGeom prst="rect">
            <a:avLst/>
          </a:prstGeom>
          <a:noFill/>
          <a:ln w="9525">
            <a:noFill/>
            <a:miter lim="800000"/>
            <a:headEnd/>
            <a:tailEnd/>
          </a:ln>
        </p:spPr>
        <p:txBody>
          <a:bodyPr wrap="none">
            <a:spAutoFit/>
          </a:bodyPr>
          <a:lstStyle/>
          <a:p>
            <a:pPr algn="l">
              <a:spcBef>
                <a:spcPct val="50000"/>
              </a:spcBef>
            </a:pPr>
            <a:r>
              <a:rPr lang="es-EC" sz="1200"/>
              <a:t>Finalmente:</a:t>
            </a:r>
          </a:p>
        </p:txBody>
      </p:sp>
      <p:pic>
        <p:nvPicPr>
          <p:cNvPr id="208919" name="208918 Rectángulo"/>
          <p:cNvPicPr>
            <a:picLocks noChangeAspect="1" noChangeArrowheads="1"/>
          </p:cNvPicPr>
          <p:nvPr/>
        </p:nvPicPr>
        <p:blipFill>
          <a:blip r:embed="rId11"/>
          <a:srcRect/>
          <a:stretch>
            <a:fillRect/>
          </a:stretch>
        </p:blipFill>
        <p:spPr bwMode="auto">
          <a:xfrm>
            <a:off x="6732588" y="4149725"/>
            <a:ext cx="1655762" cy="1223963"/>
          </a:xfrm>
          <a:prstGeom prst="rect">
            <a:avLst/>
          </a:prstGeom>
          <a:noFill/>
          <a:ln w="38100" cmpd="dbl" algn="ctr">
            <a:solidFill>
              <a:srgbClr val="00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8912"/>
                                        </p:tgtEl>
                                        <p:attrNameLst>
                                          <p:attrName>style.visibility</p:attrName>
                                        </p:attrNameLst>
                                      </p:cBhvr>
                                      <p:to>
                                        <p:strVal val="visible"/>
                                      </p:to>
                                    </p:set>
                                    <p:animEffect transition="in" filter="dissolve">
                                      <p:cBhvr>
                                        <p:cTn id="7" dur="2000"/>
                                        <p:tgtEl>
                                          <p:spTgt spid="20891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08913"/>
                                        </p:tgtEl>
                                        <p:attrNameLst>
                                          <p:attrName>style.visibility</p:attrName>
                                        </p:attrNameLst>
                                      </p:cBhvr>
                                      <p:to>
                                        <p:strVal val="visible"/>
                                      </p:to>
                                    </p:set>
                                    <p:animEffect transition="in" filter="dissolve">
                                      <p:cBhvr>
                                        <p:cTn id="11" dur="2000"/>
                                        <p:tgtEl>
                                          <p:spTgt spid="208913"/>
                                        </p:tgtEl>
                                      </p:cBhvr>
                                    </p:animEffect>
                                  </p:childTnLst>
                                </p:cTn>
                              </p:par>
                            </p:childTnLst>
                          </p:cTn>
                        </p:par>
                        <p:par>
                          <p:cTn id="12" fill="hold">
                            <p:stCondLst>
                              <p:cond delay="4000"/>
                            </p:stCondLst>
                            <p:childTnLst>
                              <p:par>
                                <p:cTn id="13" presetID="35" presetClass="entr" presetSubtype="0" fill="hold" grpId="0" nodeType="afterEffect">
                                  <p:stCondLst>
                                    <p:cond delay="0"/>
                                  </p:stCondLst>
                                  <p:childTnLst>
                                    <p:set>
                                      <p:cBhvr>
                                        <p:cTn id="14" dur="1" fill="hold">
                                          <p:stCondLst>
                                            <p:cond delay="0"/>
                                          </p:stCondLst>
                                        </p:cTn>
                                        <p:tgtEl>
                                          <p:spTgt spid="208916"/>
                                        </p:tgtEl>
                                        <p:attrNameLst>
                                          <p:attrName>style.visibility</p:attrName>
                                        </p:attrNameLst>
                                      </p:cBhvr>
                                      <p:to>
                                        <p:strVal val="visible"/>
                                      </p:to>
                                    </p:set>
                                    <p:animEffect transition="in" filter="fade">
                                      <p:cBhvr>
                                        <p:cTn id="15" dur="1000"/>
                                        <p:tgtEl>
                                          <p:spTgt spid="208916"/>
                                        </p:tgtEl>
                                      </p:cBhvr>
                                    </p:animEffect>
                                    <p:anim calcmode="lin" valueType="num">
                                      <p:cBhvr>
                                        <p:cTn id="16" dur="1000" fill="hold"/>
                                        <p:tgtEl>
                                          <p:spTgt spid="208916"/>
                                        </p:tgtEl>
                                        <p:attrNameLst>
                                          <p:attrName>style.rotation</p:attrName>
                                        </p:attrNameLst>
                                      </p:cBhvr>
                                      <p:tavLst>
                                        <p:tav tm="0">
                                          <p:val>
                                            <p:fltVal val="720"/>
                                          </p:val>
                                        </p:tav>
                                        <p:tav tm="100000">
                                          <p:val>
                                            <p:fltVal val="0"/>
                                          </p:val>
                                        </p:tav>
                                      </p:tavLst>
                                    </p:anim>
                                    <p:anim calcmode="lin" valueType="num">
                                      <p:cBhvr>
                                        <p:cTn id="17" dur="1000" fill="hold"/>
                                        <p:tgtEl>
                                          <p:spTgt spid="208916"/>
                                        </p:tgtEl>
                                        <p:attrNameLst>
                                          <p:attrName>ppt_h</p:attrName>
                                        </p:attrNameLst>
                                      </p:cBhvr>
                                      <p:tavLst>
                                        <p:tav tm="0">
                                          <p:val>
                                            <p:fltVal val="0"/>
                                          </p:val>
                                        </p:tav>
                                        <p:tav tm="100000">
                                          <p:val>
                                            <p:strVal val="#ppt_h"/>
                                          </p:val>
                                        </p:tav>
                                      </p:tavLst>
                                    </p:anim>
                                    <p:anim calcmode="lin" valueType="num">
                                      <p:cBhvr>
                                        <p:cTn id="18" dur="1000" fill="hold"/>
                                        <p:tgtEl>
                                          <p:spTgt spid="208916"/>
                                        </p:tgtEl>
                                        <p:attrNameLst>
                                          <p:attrName>ppt_w</p:attrName>
                                        </p:attrNameLst>
                                      </p:cBhvr>
                                      <p:tavLst>
                                        <p:tav tm="0">
                                          <p:val>
                                            <p:fltVal val="0"/>
                                          </p:val>
                                        </p:tav>
                                        <p:tav tm="100000">
                                          <p:val>
                                            <p:strVal val="#ppt_w"/>
                                          </p:val>
                                        </p:tav>
                                      </p:tavLst>
                                    </p:anim>
                                  </p:childTnLst>
                                </p:cTn>
                              </p:par>
                            </p:childTnLst>
                          </p:cTn>
                        </p:par>
                        <p:par>
                          <p:cTn id="19" fill="hold">
                            <p:stCondLst>
                              <p:cond delay="5000"/>
                            </p:stCondLst>
                            <p:childTnLst>
                              <p:par>
                                <p:cTn id="20" presetID="22" presetClass="entr" presetSubtype="4" fill="hold" nodeType="afterEffect">
                                  <p:stCondLst>
                                    <p:cond delay="0"/>
                                  </p:stCondLst>
                                  <p:childTnLst>
                                    <p:set>
                                      <p:cBhvr>
                                        <p:cTn id="21" dur="1" fill="hold">
                                          <p:stCondLst>
                                            <p:cond delay="0"/>
                                          </p:stCondLst>
                                        </p:cTn>
                                        <p:tgtEl>
                                          <p:spTgt spid="208919"/>
                                        </p:tgtEl>
                                        <p:attrNameLst>
                                          <p:attrName>style.visibility</p:attrName>
                                        </p:attrNameLst>
                                      </p:cBhvr>
                                      <p:to>
                                        <p:strVal val="visible"/>
                                      </p:to>
                                    </p:set>
                                    <p:animEffect transition="in" filter="wipe(down)">
                                      <p:cBhvr>
                                        <p:cTn id="22" dur="2000"/>
                                        <p:tgtEl>
                                          <p:spTgt spid="20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2" grpId="0" animBg="1"/>
      <p:bldP spid="208913" grpId="0" animBg="1"/>
      <p:bldP spid="2089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00352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0354" name="Group 3"/>
          <p:cNvGrpSpPr>
            <a:grpSpLocks/>
          </p:cNvGrpSpPr>
          <p:nvPr/>
        </p:nvGrpSpPr>
        <p:grpSpPr bwMode="auto">
          <a:xfrm>
            <a:off x="2484438" y="5516563"/>
            <a:ext cx="4537075" cy="1008062"/>
            <a:chOff x="1474" y="2840"/>
            <a:chExt cx="2858" cy="663"/>
          </a:xfrm>
        </p:grpSpPr>
        <p:pic>
          <p:nvPicPr>
            <p:cNvPr id="100371" name="100370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0372" name="100371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0373" name="100372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0355" name="10035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0356" name="100355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0357" name="100356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0358" name="100357 Rectángulo"/>
          <p:cNvSpPr>
            <a:spLocks noChangeArrowheads="1"/>
          </p:cNvSpPr>
          <p:nvPr/>
        </p:nvSpPr>
        <p:spPr bwMode="auto">
          <a:xfrm>
            <a:off x="755650" y="908050"/>
            <a:ext cx="3568700"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5. </a:t>
            </a:r>
            <a:r>
              <a:rPr lang="es-EC" sz="1400" b="1" u="sng">
                <a:solidFill>
                  <a:srgbClr val="FF9900"/>
                </a:solidFill>
              </a:rPr>
              <a:t>Módulo de Reacción de la Subrasante</a:t>
            </a:r>
          </a:p>
        </p:txBody>
      </p:sp>
      <p:pic>
        <p:nvPicPr>
          <p:cNvPr id="100359" name="100358 Rectángulo"/>
          <p:cNvPicPr>
            <a:picLocks noChangeArrowheads="1"/>
          </p:cNvPicPr>
          <p:nvPr/>
        </p:nvPicPr>
        <p:blipFill>
          <a:blip r:embed="rId8"/>
          <a:srcRect/>
          <a:stretch>
            <a:fillRect/>
          </a:stretch>
        </p:blipFill>
        <p:spPr bwMode="auto">
          <a:xfrm>
            <a:off x="827088" y="1412875"/>
            <a:ext cx="3594100" cy="1257300"/>
          </a:xfrm>
          <a:prstGeom prst="rect">
            <a:avLst/>
          </a:prstGeom>
          <a:noFill/>
          <a:ln w="38100" cmpd="thinThick" algn="ctr">
            <a:solidFill>
              <a:srgbClr val="33CCCC"/>
            </a:solidFill>
            <a:miter lim="800000"/>
            <a:headEnd/>
            <a:tailEnd/>
          </a:ln>
        </p:spPr>
      </p:pic>
      <p:pic>
        <p:nvPicPr>
          <p:cNvPr id="100360" name="100359 Rectángulo"/>
          <p:cNvPicPr>
            <a:picLocks noChangeArrowheads="1"/>
          </p:cNvPicPr>
          <p:nvPr/>
        </p:nvPicPr>
        <p:blipFill>
          <a:blip r:embed="rId9"/>
          <a:srcRect/>
          <a:stretch>
            <a:fillRect/>
          </a:stretch>
        </p:blipFill>
        <p:spPr bwMode="auto">
          <a:xfrm>
            <a:off x="3059113" y="2997200"/>
            <a:ext cx="3594100" cy="1485900"/>
          </a:xfrm>
          <a:prstGeom prst="rect">
            <a:avLst/>
          </a:prstGeom>
          <a:noFill/>
          <a:ln w="38100" cmpd="thinThick" algn="ctr">
            <a:solidFill>
              <a:srgbClr val="00CCFF"/>
            </a:solidFill>
            <a:miter lim="800000"/>
            <a:headEnd/>
            <a:tailEnd/>
          </a:ln>
        </p:spPr>
      </p:pic>
      <p:sp>
        <p:nvSpPr>
          <p:cNvPr id="209944" name="209943 Conector recto"/>
          <p:cNvSpPr>
            <a:spLocks noChangeShapeType="1"/>
          </p:cNvSpPr>
          <p:nvPr/>
        </p:nvSpPr>
        <p:spPr bwMode="auto">
          <a:xfrm flipH="1">
            <a:off x="4500563" y="2565400"/>
            <a:ext cx="360362" cy="0"/>
          </a:xfrm>
          <a:prstGeom prst="line">
            <a:avLst/>
          </a:prstGeom>
          <a:noFill/>
          <a:ln w="19050" algn="ctr">
            <a:solidFill>
              <a:srgbClr val="FFFF00"/>
            </a:solidFill>
            <a:round/>
            <a:headEnd/>
            <a:tailEnd type="triangle" w="med" len="med"/>
          </a:ln>
        </p:spPr>
        <p:txBody>
          <a:bodyPr/>
          <a:lstStyle/>
          <a:p>
            <a:endParaRPr lang="es-ES"/>
          </a:p>
        </p:txBody>
      </p:sp>
      <p:sp>
        <p:nvSpPr>
          <p:cNvPr id="209945" name="209944 Conector recto"/>
          <p:cNvSpPr>
            <a:spLocks noChangeShapeType="1"/>
          </p:cNvSpPr>
          <p:nvPr/>
        </p:nvSpPr>
        <p:spPr bwMode="auto">
          <a:xfrm flipV="1">
            <a:off x="4859338" y="1052513"/>
            <a:ext cx="0" cy="1512887"/>
          </a:xfrm>
          <a:prstGeom prst="line">
            <a:avLst/>
          </a:prstGeom>
          <a:noFill/>
          <a:ln w="9525" algn="ctr">
            <a:solidFill>
              <a:srgbClr val="FFFF00"/>
            </a:solidFill>
            <a:round/>
            <a:headEnd/>
            <a:tailEnd/>
          </a:ln>
        </p:spPr>
        <p:txBody>
          <a:bodyPr/>
          <a:lstStyle/>
          <a:p>
            <a:endParaRPr lang="es-ES"/>
          </a:p>
        </p:txBody>
      </p:sp>
      <p:sp>
        <p:nvSpPr>
          <p:cNvPr id="209946" name="209945 Conector recto"/>
          <p:cNvSpPr>
            <a:spLocks noChangeShapeType="1"/>
          </p:cNvSpPr>
          <p:nvPr/>
        </p:nvSpPr>
        <p:spPr bwMode="auto">
          <a:xfrm flipH="1">
            <a:off x="4356100" y="1052513"/>
            <a:ext cx="503238" cy="0"/>
          </a:xfrm>
          <a:prstGeom prst="line">
            <a:avLst/>
          </a:prstGeom>
          <a:noFill/>
          <a:ln w="9525" algn="ctr">
            <a:solidFill>
              <a:srgbClr val="FFFF00"/>
            </a:solidFill>
            <a:round/>
            <a:headEnd/>
            <a:tailEnd/>
          </a:ln>
        </p:spPr>
        <p:txBody>
          <a:bodyPr/>
          <a:lstStyle/>
          <a:p>
            <a:endParaRPr lang="es-ES"/>
          </a:p>
        </p:txBody>
      </p:sp>
      <p:sp>
        <p:nvSpPr>
          <p:cNvPr id="209947" name="209946 Elipse"/>
          <p:cNvSpPr>
            <a:spLocks noChangeArrowheads="1"/>
          </p:cNvSpPr>
          <p:nvPr/>
        </p:nvSpPr>
        <p:spPr bwMode="auto">
          <a:xfrm>
            <a:off x="1258888" y="2420938"/>
            <a:ext cx="360362" cy="215900"/>
          </a:xfrm>
          <a:prstGeom prst="ellipse">
            <a:avLst/>
          </a:prstGeom>
          <a:noFill/>
          <a:ln w="19050" algn="ctr">
            <a:solidFill>
              <a:srgbClr val="FF0000"/>
            </a:solidFill>
            <a:round/>
            <a:headEnd/>
            <a:tailEnd/>
          </a:ln>
        </p:spPr>
        <p:txBody>
          <a:bodyPr wrap="none" anchor="ctr"/>
          <a:lstStyle/>
          <a:p>
            <a:pPr algn="l"/>
            <a:endParaRPr lang="es-ES" sz="1800">
              <a:solidFill>
                <a:srgbClr val="000000"/>
              </a:solidFill>
            </a:endParaRPr>
          </a:p>
        </p:txBody>
      </p:sp>
      <p:sp>
        <p:nvSpPr>
          <p:cNvPr id="209948" name="209947 Conector recto"/>
          <p:cNvSpPr>
            <a:spLocks noChangeShapeType="1"/>
          </p:cNvSpPr>
          <p:nvPr/>
        </p:nvSpPr>
        <p:spPr bwMode="auto">
          <a:xfrm flipH="1" flipV="1">
            <a:off x="1476375" y="2708275"/>
            <a:ext cx="0" cy="1655763"/>
          </a:xfrm>
          <a:prstGeom prst="line">
            <a:avLst/>
          </a:prstGeom>
          <a:noFill/>
          <a:ln w="9525" algn="ctr">
            <a:solidFill>
              <a:srgbClr val="FFFF00"/>
            </a:solidFill>
            <a:round/>
            <a:headEnd/>
            <a:tailEnd/>
          </a:ln>
        </p:spPr>
        <p:txBody>
          <a:bodyPr/>
          <a:lstStyle/>
          <a:p>
            <a:endParaRPr lang="es-ES"/>
          </a:p>
        </p:txBody>
      </p:sp>
      <p:sp>
        <p:nvSpPr>
          <p:cNvPr id="209949" name="209948 Conector recto"/>
          <p:cNvSpPr>
            <a:spLocks noChangeShapeType="1"/>
          </p:cNvSpPr>
          <p:nvPr/>
        </p:nvSpPr>
        <p:spPr bwMode="auto">
          <a:xfrm>
            <a:off x="1476375" y="4365625"/>
            <a:ext cx="1511300" cy="0"/>
          </a:xfrm>
          <a:prstGeom prst="line">
            <a:avLst/>
          </a:prstGeom>
          <a:noFill/>
          <a:ln w="19050" algn="ctr">
            <a:solidFill>
              <a:srgbClr val="FFFF00"/>
            </a:solidFill>
            <a:round/>
            <a:headEnd/>
            <a:tailEnd type="triangle" w="med" len="med"/>
          </a:ln>
        </p:spPr>
        <p:txBody>
          <a:bodyPr/>
          <a:lstStyle/>
          <a:p>
            <a:endParaRPr lang="es-ES"/>
          </a:p>
        </p:txBody>
      </p:sp>
      <p:sp>
        <p:nvSpPr>
          <p:cNvPr id="209951" name="209950 Conector recto"/>
          <p:cNvSpPr>
            <a:spLocks noChangeShapeType="1"/>
          </p:cNvSpPr>
          <p:nvPr/>
        </p:nvSpPr>
        <p:spPr bwMode="auto">
          <a:xfrm flipH="1">
            <a:off x="5219700" y="3141663"/>
            <a:ext cx="0" cy="360362"/>
          </a:xfrm>
          <a:prstGeom prst="line">
            <a:avLst/>
          </a:prstGeom>
          <a:noFill/>
          <a:ln w="19050" algn="ctr">
            <a:solidFill>
              <a:srgbClr val="FF00FF"/>
            </a:solidFill>
            <a:round/>
            <a:headEnd/>
            <a:tailEnd type="triangle" w="med" len="med"/>
          </a:ln>
        </p:spPr>
        <p:txBody>
          <a:bodyPr/>
          <a:lstStyle/>
          <a:p>
            <a:endParaRPr lang="es-ES"/>
          </a:p>
        </p:txBody>
      </p:sp>
      <p:sp>
        <p:nvSpPr>
          <p:cNvPr id="100368" name="100367 CuadroTexto"/>
          <p:cNvSpPr txBox="1">
            <a:spLocks noChangeArrowheads="1"/>
          </p:cNvSpPr>
          <p:nvPr/>
        </p:nvSpPr>
        <p:spPr bwMode="auto">
          <a:xfrm>
            <a:off x="6804025" y="3141663"/>
            <a:ext cx="1873250" cy="304800"/>
          </a:xfrm>
          <a:prstGeom prst="rect">
            <a:avLst/>
          </a:prstGeom>
          <a:noFill/>
          <a:ln w="9525">
            <a:noFill/>
            <a:miter lim="800000"/>
            <a:headEnd/>
            <a:tailEnd/>
          </a:ln>
        </p:spPr>
        <p:txBody>
          <a:bodyPr>
            <a:spAutoFit/>
          </a:bodyPr>
          <a:lstStyle/>
          <a:p>
            <a:pPr algn="l">
              <a:spcBef>
                <a:spcPct val="50000"/>
              </a:spcBef>
            </a:pPr>
            <a:r>
              <a:rPr lang="es-EC" sz="1400" b="1">
                <a:solidFill>
                  <a:srgbClr val="FF66CC"/>
                </a:solidFill>
              </a:rPr>
              <a:t>e</a:t>
            </a:r>
            <a:r>
              <a:rPr lang="es-EC" sz="1000" b="1">
                <a:solidFill>
                  <a:srgbClr val="FF66CC"/>
                </a:solidFill>
              </a:rPr>
              <a:t> prom. </a:t>
            </a:r>
            <a:r>
              <a:rPr lang="es-EC" sz="1000">
                <a:solidFill>
                  <a:srgbClr val="FF66CC"/>
                </a:solidFill>
              </a:rPr>
              <a:t> </a:t>
            </a:r>
            <a:r>
              <a:rPr lang="es-EC" sz="1000" b="1">
                <a:solidFill>
                  <a:srgbClr val="FF66CC"/>
                </a:solidFill>
              </a:rPr>
              <a:t>Sub-base</a:t>
            </a:r>
            <a:r>
              <a:rPr lang="es-EC" sz="1000">
                <a:solidFill>
                  <a:srgbClr val="FF66CC"/>
                </a:solidFill>
              </a:rPr>
              <a:t> </a:t>
            </a:r>
            <a:r>
              <a:rPr lang="es-EC" sz="1000" b="1">
                <a:solidFill>
                  <a:srgbClr val="FF66CC"/>
                </a:solidFill>
              </a:rPr>
              <a:t>= 0.16 m</a:t>
            </a:r>
            <a:endParaRPr lang="es-ES" sz="1000" b="1">
              <a:solidFill>
                <a:srgbClr val="FF66CC"/>
              </a:solidFill>
            </a:endParaRPr>
          </a:p>
        </p:txBody>
      </p:sp>
      <p:sp>
        <p:nvSpPr>
          <p:cNvPr id="209954" name="209953 Elipse"/>
          <p:cNvSpPr>
            <a:spLocks noChangeArrowheads="1"/>
          </p:cNvSpPr>
          <p:nvPr/>
        </p:nvSpPr>
        <p:spPr bwMode="auto">
          <a:xfrm>
            <a:off x="5003800" y="4221163"/>
            <a:ext cx="360363" cy="215900"/>
          </a:xfrm>
          <a:prstGeom prst="ellipse">
            <a:avLst/>
          </a:prstGeom>
          <a:noFill/>
          <a:ln w="19050" algn="ctr">
            <a:solidFill>
              <a:srgbClr val="FF0000"/>
            </a:solidFill>
            <a:round/>
            <a:headEnd/>
            <a:tailEnd/>
          </a:ln>
        </p:spPr>
        <p:txBody>
          <a:bodyPr wrap="none" anchor="ctr"/>
          <a:lstStyle/>
          <a:p>
            <a:pPr algn="l"/>
            <a:endParaRPr lang="es-ES" sz="1800">
              <a:solidFill>
                <a:srgbClr val="000000"/>
              </a:solidFill>
            </a:endParaRPr>
          </a:p>
        </p:txBody>
      </p:sp>
      <p:pic>
        <p:nvPicPr>
          <p:cNvPr id="100370" name="100369 Rectángulo"/>
          <p:cNvPicPr>
            <a:picLocks noChangeAspect="1" noChangeArrowheads="1"/>
          </p:cNvPicPr>
          <p:nvPr/>
        </p:nvPicPr>
        <p:blipFill>
          <a:blip r:embed="rId10"/>
          <a:srcRect/>
          <a:stretch>
            <a:fillRect/>
          </a:stretch>
        </p:blipFill>
        <p:spPr bwMode="auto">
          <a:xfrm>
            <a:off x="3419475" y="5013325"/>
            <a:ext cx="3562350" cy="288925"/>
          </a:xfrm>
          <a:prstGeom prst="rect">
            <a:avLst/>
          </a:prstGeom>
          <a:noFill/>
          <a:ln w="38100" cmpd="dbl" algn="ctr">
            <a:solidFill>
              <a:srgbClr val="00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9946"/>
                                        </p:tgtEl>
                                        <p:attrNameLst>
                                          <p:attrName>style.visibility</p:attrName>
                                        </p:attrNameLst>
                                      </p:cBhvr>
                                      <p:to>
                                        <p:strVal val="visible"/>
                                      </p:to>
                                    </p:set>
                                    <p:animEffect transition="in" filter="dissolve">
                                      <p:cBhvr>
                                        <p:cTn id="7" dur="500"/>
                                        <p:tgtEl>
                                          <p:spTgt spid="2099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9945"/>
                                        </p:tgtEl>
                                        <p:attrNameLst>
                                          <p:attrName>style.visibility</p:attrName>
                                        </p:attrNameLst>
                                      </p:cBhvr>
                                      <p:to>
                                        <p:strVal val="visible"/>
                                      </p:to>
                                    </p:set>
                                    <p:animEffect transition="in" filter="dissolve">
                                      <p:cBhvr>
                                        <p:cTn id="11" dur="500"/>
                                        <p:tgtEl>
                                          <p:spTgt spid="20994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9944"/>
                                        </p:tgtEl>
                                        <p:attrNameLst>
                                          <p:attrName>style.visibility</p:attrName>
                                        </p:attrNameLst>
                                      </p:cBhvr>
                                      <p:to>
                                        <p:strVal val="visible"/>
                                      </p:to>
                                    </p:set>
                                    <p:animEffect transition="in" filter="dissolve">
                                      <p:cBhvr>
                                        <p:cTn id="15" dur="500"/>
                                        <p:tgtEl>
                                          <p:spTgt spid="209944"/>
                                        </p:tgtEl>
                                      </p:cBhvr>
                                    </p:animEffect>
                                  </p:childTnLst>
                                </p:cTn>
                              </p:par>
                            </p:childTnLst>
                          </p:cTn>
                        </p:par>
                        <p:par>
                          <p:cTn id="16" fill="hold">
                            <p:stCondLst>
                              <p:cond delay="1500"/>
                            </p:stCondLst>
                            <p:childTnLst>
                              <p:par>
                                <p:cTn id="17" presetID="35" presetClass="path" presetSubtype="0" accel="50000" decel="50000" fill="hold" grpId="1" nodeType="afterEffect">
                                  <p:stCondLst>
                                    <p:cond delay="0"/>
                                  </p:stCondLst>
                                  <p:childTnLst>
                                    <p:animMotion origin="layout" path="M 4.44444E-6 -4.07407E-6 L -0.31893 -4.07407E-6 " pathEditMode="relative" rAng="0" ptsTypes="AA">
                                      <p:cBhvr>
                                        <p:cTn id="18" dur="2000" fill="hold"/>
                                        <p:tgtEl>
                                          <p:spTgt spid="209944"/>
                                        </p:tgtEl>
                                        <p:attrNameLst>
                                          <p:attrName>ppt_x</p:attrName>
                                          <p:attrName>ppt_y</p:attrName>
                                        </p:attrNameLst>
                                      </p:cBhvr>
                                      <p:rCtr x="-160" y="0"/>
                                    </p:animMotion>
                                  </p:childTnLst>
                                </p:cTn>
                              </p:par>
                            </p:childTnLst>
                          </p:cTn>
                        </p:par>
                        <p:par>
                          <p:cTn id="19" fill="hold">
                            <p:stCondLst>
                              <p:cond delay="3500"/>
                            </p:stCondLst>
                            <p:childTnLst>
                              <p:par>
                                <p:cTn id="20" presetID="26" presetClass="entr" presetSubtype="0" fill="hold" grpId="0" nodeType="afterEffect">
                                  <p:stCondLst>
                                    <p:cond delay="0"/>
                                  </p:stCondLst>
                                  <p:childTnLst>
                                    <p:set>
                                      <p:cBhvr>
                                        <p:cTn id="21" dur="1" fill="hold">
                                          <p:stCondLst>
                                            <p:cond delay="0"/>
                                          </p:stCondLst>
                                        </p:cTn>
                                        <p:tgtEl>
                                          <p:spTgt spid="209947"/>
                                        </p:tgtEl>
                                        <p:attrNameLst>
                                          <p:attrName>style.visibility</p:attrName>
                                        </p:attrNameLst>
                                      </p:cBhvr>
                                      <p:to>
                                        <p:strVal val="visible"/>
                                      </p:to>
                                    </p:set>
                                    <p:animEffect transition="in" filter="wipe(down)">
                                      <p:cBhvr>
                                        <p:cTn id="22" dur="580">
                                          <p:stCondLst>
                                            <p:cond delay="0"/>
                                          </p:stCondLst>
                                        </p:cTn>
                                        <p:tgtEl>
                                          <p:spTgt spid="209947"/>
                                        </p:tgtEl>
                                      </p:cBhvr>
                                    </p:animEffect>
                                    <p:anim calcmode="lin" valueType="num">
                                      <p:cBhvr>
                                        <p:cTn id="23" dur="1822" tmFilter="0,0; 0.14,0.36; 0.43,0.73; 0.71,0.91; 1.0,1.0">
                                          <p:stCondLst>
                                            <p:cond delay="0"/>
                                          </p:stCondLst>
                                        </p:cTn>
                                        <p:tgtEl>
                                          <p:spTgt spid="20994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994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994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994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9947"/>
                                        </p:tgtEl>
                                        <p:attrNameLst>
                                          <p:attrName>ppt_y</p:attrName>
                                        </p:attrNameLst>
                                      </p:cBhvr>
                                      <p:tavLst>
                                        <p:tav tm="0" fmla="#ppt_y-sin(pi*$)/81">
                                          <p:val>
                                            <p:fltVal val="0"/>
                                          </p:val>
                                        </p:tav>
                                        <p:tav tm="100000">
                                          <p:val>
                                            <p:fltVal val="1"/>
                                          </p:val>
                                        </p:tav>
                                      </p:tavLst>
                                    </p:anim>
                                    <p:animScale>
                                      <p:cBhvr>
                                        <p:cTn id="28" dur="26">
                                          <p:stCondLst>
                                            <p:cond delay="650"/>
                                          </p:stCondLst>
                                        </p:cTn>
                                        <p:tgtEl>
                                          <p:spTgt spid="209947"/>
                                        </p:tgtEl>
                                      </p:cBhvr>
                                      <p:to x="100000" y="60000"/>
                                    </p:animScale>
                                    <p:animScale>
                                      <p:cBhvr>
                                        <p:cTn id="29" dur="166" decel="50000">
                                          <p:stCondLst>
                                            <p:cond delay="676"/>
                                          </p:stCondLst>
                                        </p:cTn>
                                        <p:tgtEl>
                                          <p:spTgt spid="209947"/>
                                        </p:tgtEl>
                                      </p:cBhvr>
                                      <p:to x="100000" y="100000"/>
                                    </p:animScale>
                                    <p:animScale>
                                      <p:cBhvr>
                                        <p:cTn id="30" dur="26">
                                          <p:stCondLst>
                                            <p:cond delay="1312"/>
                                          </p:stCondLst>
                                        </p:cTn>
                                        <p:tgtEl>
                                          <p:spTgt spid="209947"/>
                                        </p:tgtEl>
                                      </p:cBhvr>
                                      <p:to x="100000" y="80000"/>
                                    </p:animScale>
                                    <p:animScale>
                                      <p:cBhvr>
                                        <p:cTn id="31" dur="166" decel="50000">
                                          <p:stCondLst>
                                            <p:cond delay="1338"/>
                                          </p:stCondLst>
                                        </p:cTn>
                                        <p:tgtEl>
                                          <p:spTgt spid="209947"/>
                                        </p:tgtEl>
                                      </p:cBhvr>
                                      <p:to x="100000" y="100000"/>
                                    </p:animScale>
                                    <p:animScale>
                                      <p:cBhvr>
                                        <p:cTn id="32" dur="26">
                                          <p:stCondLst>
                                            <p:cond delay="1642"/>
                                          </p:stCondLst>
                                        </p:cTn>
                                        <p:tgtEl>
                                          <p:spTgt spid="209947"/>
                                        </p:tgtEl>
                                      </p:cBhvr>
                                      <p:to x="100000" y="90000"/>
                                    </p:animScale>
                                    <p:animScale>
                                      <p:cBhvr>
                                        <p:cTn id="33" dur="166" decel="50000">
                                          <p:stCondLst>
                                            <p:cond delay="1668"/>
                                          </p:stCondLst>
                                        </p:cTn>
                                        <p:tgtEl>
                                          <p:spTgt spid="209947"/>
                                        </p:tgtEl>
                                      </p:cBhvr>
                                      <p:to x="100000" y="100000"/>
                                    </p:animScale>
                                    <p:animScale>
                                      <p:cBhvr>
                                        <p:cTn id="34" dur="26">
                                          <p:stCondLst>
                                            <p:cond delay="1808"/>
                                          </p:stCondLst>
                                        </p:cTn>
                                        <p:tgtEl>
                                          <p:spTgt spid="209947"/>
                                        </p:tgtEl>
                                      </p:cBhvr>
                                      <p:to x="100000" y="95000"/>
                                    </p:animScale>
                                    <p:animScale>
                                      <p:cBhvr>
                                        <p:cTn id="35" dur="166" decel="50000">
                                          <p:stCondLst>
                                            <p:cond delay="1834"/>
                                          </p:stCondLst>
                                        </p:cTn>
                                        <p:tgtEl>
                                          <p:spTgt spid="209947"/>
                                        </p:tgtEl>
                                      </p:cBhvr>
                                      <p:to x="100000" y="100000"/>
                                    </p:animScale>
                                  </p:childTnLst>
                                </p:cTn>
                              </p:par>
                            </p:childTnLst>
                          </p:cTn>
                        </p:par>
                        <p:par>
                          <p:cTn id="36" fill="hold">
                            <p:stCondLst>
                              <p:cond delay="5500"/>
                            </p:stCondLst>
                            <p:childTnLst>
                              <p:par>
                                <p:cTn id="37" presetID="9" presetClass="entr" presetSubtype="0" fill="hold" grpId="0" nodeType="afterEffect">
                                  <p:stCondLst>
                                    <p:cond delay="0"/>
                                  </p:stCondLst>
                                  <p:childTnLst>
                                    <p:set>
                                      <p:cBhvr>
                                        <p:cTn id="38" dur="1" fill="hold">
                                          <p:stCondLst>
                                            <p:cond delay="0"/>
                                          </p:stCondLst>
                                        </p:cTn>
                                        <p:tgtEl>
                                          <p:spTgt spid="209948"/>
                                        </p:tgtEl>
                                        <p:attrNameLst>
                                          <p:attrName>style.visibility</p:attrName>
                                        </p:attrNameLst>
                                      </p:cBhvr>
                                      <p:to>
                                        <p:strVal val="visible"/>
                                      </p:to>
                                    </p:set>
                                    <p:animEffect transition="in" filter="dissolve">
                                      <p:cBhvr>
                                        <p:cTn id="39" dur="500"/>
                                        <p:tgtEl>
                                          <p:spTgt spid="209948"/>
                                        </p:tgtEl>
                                      </p:cBhvr>
                                    </p:animEffect>
                                  </p:childTnLst>
                                </p:cTn>
                              </p:par>
                            </p:childTnLst>
                          </p:cTn>
                        </p:par>
                        <p:par>
                          <p:cTn id="40" fill="hold">
                            <p:stCondLst>
                              <p:cond delay="6000"/>
                            </p:stCondLst>
                            <p:childTnLst>
                              <p:par>
                                <p:cTn id="41" presetID="9" presetClass="entr" presetSubtype="0" fill="hold" grpId="0" nodeType="afterEffect">
                                  <p:stCondLst>
                                    <p:cond delay="0"/>
                                  </p:stCondLst>
                                  <p:childTnLst>
                                    <p:set>
                                      <p:cBhvr>
                                        <p:cTn id="42" dur="1" fill="hold">
                                          <p:stCondLst>
                                            <p:cond delay="0"/>
                                          </p:stCondLst>
                                        </p:cTn>
                                        <p:tgtEl>
                                          <p:spTgt spid="209949"/>
                                        </p:tgtEl>
                                        <p:attrNameLst>
                                          <p:attrName>style.visibility</p:attrName>
                                        </p:attrNameLst>
                                      </p:cBhvr>
                                      <p:to>
                                        <p:strVal val="visible"/>
                                      </p:to>
                                    </p:set>
                                    <p:animEffect transition="in" filter="dissolve">
                                      <p:cBhvr>
                                        <p:cTn id="43" dur="500"/>
                                        <p:tgtEl>
                                          <p:spTgt spid="209949"/>
                                        </p:tgtEl>
                                      </p:cBhvr>
                                    </p:animEffect>
                                  </p:childTnLst>
                                </p:cTn>
                              </p:par>
                            </p:childTnLst>
                          </p:cTn>
                        </p:par>
                        <p:par>
                          <p:cTn id="44" fill="hold">
                            <p:stCondLst>
                              <p:cond delay="6500"/>
                            </p:stCondLst>
                            <p:childTnLst>
                              <p:par>
                                <p:cTn id="45" presetID="63" presetClass="path" presetSubtype="0" accel="50000" decel="50000" fill="hold" grpId="1" nodeType="afterEffect">
                                  <p:stCondLst>
                                    <p:cond delay="0"/>
                                  </p:stCondLst>
                                  <p:childTnLst>
                                    <p:animMotion origin="layout" path="M 2.77778E-6 4.80111E-6 L 0.23229 4.80111E-6 " pathEditMode="relative" rAng="0" ptsTypes="AA">
                                      <p:cBhvr>
                                        <p:cTn id="46" dur="2000" fill="hold"/>
                                        <p:tgtEl>
                                          <p:spTgt spid="209949"/>
                                        </p:tgtEl>
                                        <p:attrNameLst>
                                          <p:attrName>ppt_x</p:attrName>
                                          <p:attrName>ppt_y</p:attrName>
                                        </p:attrNameLst>
                                      </p:cBhvr>
                                      <p:rCtr x="116" y="0"/>
                                    </p:animMotion>
                                  </p:childTnLst>
                                </p:cTn>
                              </p:par>
                              <p:par>
                                <p:cTn id="47" presetID="9" presetClass="entr" presetSubtype="0" fill="hold" grpId="0" nodeType="withEffect">
                                  <p:stCondLst>
                                    <p:cond delay="0"/>
                                  </p:stCondLst>
                                  <p:childTnLst>
                                    <p:set>
                                      <p:cBhvr>
                                        <p:cTn id="48" dur="1" fill="hold">
                                          <p:stCondLst>
                                            <p:cond delay="0"/>
                                          </p:stCondLst>
                                        </p:cTn>
                                        <p:tgtEl>
                                          <p:spTgt spid="209951"/>
                                        </p:tgtEl>
                                        <p:attrNameLst>
                                          <p:attrName>style.visibility</p:attrName>
                                        </p:attrNameLst>
                                      </p:cBhvr>
                                      <p:to>
                                        <p:strVal val="visible"/>
                                      </p:to>
                                    </p:set>
                                    <p:animEffect transition="in" filter="dissolve">
                                      <p:cBhvr>
                                        <p:cTn id="49" dur="500"/>
                                        <p:tgtEl>
                                          <p:spTgt spid="209951"/>
                                        </p:tgtEl>
                                      </p:cBhvr>
                                    </p:animEffect>
                                  </p:childTnLst>
                                </p:cTn>
                              </p:par>
                            </p:childTnLst>
                          </p:cTn>
                        </p:par>
                        <p:par>
                          <p:cTn id="50" fill="hold">
                            <p:stCondLst>
                              <p:cond delay="8500"/>
                            </p:stCondLst>
                            <p:childTnLst>
                              <p:par>
                                <p:cTn id="51" presetID="26" presetClass="entr" presetSubtype="0" fill="hold" grpId="0" nodeType="afterEffect">
                                  <p:stCondLst>
                                    <p:cond delay="0"/>
                                  </p:stCondLst>
                                  <p:childTnLst>
                                    <p:set>
                                      <p:cBhvr>
                                        <p:cTn id="52" dur="1" fill="hold">
                                          <p:stCondLst>
                                            <p:cond delay="0"/>
                                          </p:stCondLst>
                                        </p:cTn>
                                        <p:tgtEl>
                                          <p:spTgt spid="209954"/>
                                        </p:tgtEl>
                                        <p:attrNameLst>
                                          <p:attrName>style.visibility</p:attrName>
                                        </p:attrNameLst>
                                      </p:cBhvr>
                                      <p:to>
                                        <p:strVal val="visible"/>
                                      </p:to>
                                    </p:set>
                                    <p:animEffect transition="in" filter="wipe(down)">
                                      <p:cBhvr>
                                        <p:cTn id="53" dur="580">
                                          <p:stCondLst>
                                            <p:cond delay="0"/>
                                          </p:stCondLst>
                                        </p:cTn>
                                        <p:tgtEl>
                                          <p:spTgt spid="209954"/>
                                        </p:tgtEl>
                                      </p:cBhvr>
                                    </p:animEffect>
                                    <p:anim calcmode="lin" valueType="num">
                                      <p:cBhvr>
                                        <p:cTn id="54" dur="1822" tmFilter="0,0; 0.14,0.36; 0.43,0.73; 0.71,0.91; 1.0,1.0">
                                          <p:stCondLst>
                                            <p:cond delay="0"/>
                                          </p:stCondLst>
                                        </p:cTn>
                                        <p:tgtEl>
                                          <p:spTgt spid="20995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995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995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995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9954"/>
                                        </p:tgtEl>
                                        <p:attrNameLst>
                                          <p:attrName>ppt_y</p:attrName>
                                        </p:attrNameLst>
                                      </p:cBhvr>
                                      <p:tavLst>
                                        <p:tav tm="0" fmla="#ppt_y-sin(pi*$)/81">
                                          <p:val>
                                            <p:fltVal val="0"/>
                                          </p:val>
                                        </p:tav>
                                        <p:tav tm="100000">
                                          <p:val>
                                            <p:fltVal val="1"/>
                                          </p:val>
                                        </p:tav>
                                      </p:tavLst>
                                    </p:anim>
                                    <p:animScale>
                                      <p:cBhvr>
                                        <p:cTn id="59" dur="26">
                                          <p:stCondLst>
                                            <p:cond delay="650"/>
                                          </p:stCondLst>
                                        </p:cTn>
                                        <p:tgtEl>
                                          <p:spTgt spid="209954"/>
                                        </p:tgtEl>
                                      </p:cBhvr>
                                      <p:to x="100000" y="60000"/>
                                    </p:animScale>
                                    <p:animScale>
                                      <p:cBhvr>
                                        <p:cTn id="60" dur="166" decel="50000">
                                          <p:stCondLst>
                                            <p:cond delay="676"/>
                                          </p:stCondLst>
                                        </p:cTn>
                                        <p:tgtEl>
                                          <p:spTgt spid="209954"/>
                                        </p:tgtEl>
                                      </p:cBhvr>
                                      <p:to x="100000" y="100000"/>
                                    </p:animScale>
                                    <p:animScale>
                                      <p:cBhvr>
                                        <p:cTn id="61" dur="26">
                                          <p:stCondLst>
                                            <p:cond delay="1312"/>
                                          </p:stCondLst>
                                        </p:cTn>
                                        <p:tgtEl>
                                          <p:spTgt spid="209954"/>
                                        </p:tgtEl>
                                      </p:cBhvr>
                                      <p:to x="100000" y="80000"/>
                                    </p:animScale>
                                    <p:animScale>
                                      <p:cBhvr>
                                        <p:cTn id="62" dur="166" decel="50000">
                                          <p:stCondLst>
                                            <p:cond delay="1338"/>
                                          </p:stCondLst>
                                        </p:cTn>
                                        <p:tgtEl>
                                          <p:spTgt spid="209954"/>
                                        </p:tgtEl>
                                      </p:cBhvr>
                                      <p:to x="100000" y="100000"/>
                                    </p:animScale>
                                    <p:animScale>
                                      <p:cBhvr>
                                        <p:cTn id="63" dur="26">
                                          <p:stCondLst>
                                            <p:cond delay="1642"/>
                                          </p:stCondLst>
                                        </p:cTn>
                                        <p:tgtEl>
                                          <p:spTgt spid="209954"/>
                                        </p:tgtEl>
                                      </p:cBhvr>
                                      <p:to x="100000" y="90000"/>
                                    </p:animScale>
                                    <p:animScale>
                                      <p:cBhvr>
                                        <p:cTn id="64" dur="166" decel="50000">
                                          <p:stCondLst>
                                            <p:cond delay="1668"/>
                                          </p:stCondLst>
                                        </p:cTn>
                                        <p:tgtEl>
                                          <p:spTgt spid="209954"/>
                                        </p:tgtEl>
                                      </p:cBhvr>
                                      <p:to x="100000" y="100000"/>
                                    </p:animScale>
                                    <p:animScale>
                                      <p:cBhvr>
                                        <p:cTn id="65" dur="26">
                                          <p:stCondLst>
                                            <p:cond delay="1808"/>
                                          </p:stCondLst>
                                        </p:cTn>
                                        <p:tgtEl>
                                          <p:spTgt spid="209954"/>
                                        </p:tgtEl>
                                      </p:cBhvr>
                                      <p:to x="100000" y="95000"/>
                                    </p:animScale>
                                    <p:animScale>
                                      <p:cBhvr>
                                        <p:cTn id="66" dur="166" decel="50000">
                                          <p:stCondLst>
                                            <p:cond delay="1834"/>
                                          </p:stCondLst>
                                        </p:cTn>
                                        <p:tgtEl>
                                          <p:spTgt spid="209954"/>
                                        </p:tgtEl>
                                      </p:cBhvr>
                                      <p:to x="100000" y="100000"/>
                                    </p:animScale>
                                  </p:childTnLst>
                                </p:cTn>
                              </p:par>
                              <p:par>
                                <p:cTn id="67" presetID="0" presetClass="path" presetSubtype="0" accel="50000" decel="50000" fill="hold" grpId="1" nodeType="withEffect">
                                  <p:stCondLst>
                                    <p:cond delay="0"/>
                                  </p:stCondLst>
                                  <p:childTnLst>
                                    <p:animMotion origin="layout" path="M -3.33333E-6 -1.28585E-6 L -3.33333E-6 0.09968 " pathEditMode="relative" rAng="0" ptsTypes="AA">
                                      <p:cBhvr>
                                        <p:cTn id="68" dur="2000" fill="hold"/>
                                        <p:tgtEl>
                                          <p:spTgt spid="209951"/>
                                        </p:tgtEl>
                                        <p:attrNameLst>
                                          <p:attrName>ppt_x</p:attrName>
                                          <p:attrName>ppt_y</p:attrName>
                                        </p:attrNameLst>
                                      </p:cBhvr>
                                      <p:rCtr x="0"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4" grpId="0" animBg="1"/>
      <p:bldP spid="209944" grpId="1" animBg="1"/>
      <p:bldP spid="209945" grpId="0" animBg="1"/>
      <p:bldP spid="209946" grpId="0" animBg="1"/>
      <p:bldP spid="209947" grpId="0" animBg="1"/>
      <p:bldP spid="209948" grpId="0" animBg="1"/>
      <p:bldP spid="209949" grpId="0" animBg="1"/>
      <p:bldP spid="209949" grpId="1" animBg="1"/>
      <p:bldP spid="209951" grpId="0" animBg="1"/>
      <p:bldP spid="209951" grpId="1" animBg="1"/>
      <p:bldP spid="20995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01376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1378" name="Group 3"/>
          <p:cNvGrpSpPr>
            <a:grpSpLocks/>
          </p:cNvGrpSpPr>
          <p:nvPr/>
        </p:nvGrpSpPr>
        <p:grpSpPr bwMode="auto">
          <a:xfrm>
            <a:off x="2484438" y="5516563"/>
            <a:ext cx="4537075" cy="1008062"/>
            <a:chOff x="1474" y="2840"/>
            <a:chExt cx="2858" cy="663"/>
          </a:xfrm>
        </p:grpSpPr>
        <p:pic>
          <p:nvPicPr>
            <p:cNvPr id="101388" name="10138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1389" name="10138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1390" name="10138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1379" name="10137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1380" name="101379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1381" name="101380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1382" name="101381 Rectángulo"/>
          <p:cNvSpPr>
            <a:spLocks noChangeArrowheads="1"/>
          </p:cNvSpPr>
          <p:nvPr/>
        </p:nvSpPr>
        <p:spPr bwMode="auto">
          <a:xfrm>
            <a:off x="684213" y="1773238"/>
            <a:ext cx="1936750"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6. </a:t>
            </a:r>
            <a:r>
              <a:rPr lang="es-EC" sz="1400" b="1" u="sng">
                <a:solidFill>
                  <a:srgbClr val="FF9900"/>
                </a:solidFill>
              </a:rPr>
              <a:t>Periodo de Diseño</a:t>
            </a:r>
          </a:p>
        </p:txBody>
      </p:sp>
      <p:pic>
        <p:nvPicPr>
          <p:cNvPr id="210965" name="210964 Rectángulo"/>
          <p:cNvPicPr>
            <a:picLocks noChangeAspect="1" noChangeArrowheads="1"/>
          </p:cNvPicPr>
          <p:nvPr/>
        </p:nvPicPr>
        <p:blipFill>
          <a:blip r:embed="rId8"/>
          <a:srcRect/>
          <a:stretch>
            <a:fillRect/>
          </a:stretch>
        </p:blipFill>
        <p:spPr bwMode="auto">
          <a:xfrm>
            <a:off x="1042988" y="2205038"/>
            <a:ext cx="1368425" cy="261937"/>
          </a:xfrm>
          <a:prstGeom prst="rect">
            <a:avLst/>
          </a:prstGeom>
          <a:noFill/>
          <a:ln w="38100" cmpd="dbl" algn="ctr">
            <a:solidFill>
              <a:srgbClr val="00FF00"/>
            </a:solidFill>
            <a:miter lim="800000"/>
            <a:headEnd/>
            <a:tailEnd/>
          </a:ln>
        </p:spPr>
      </p:pic>
      <p:sp>
        <p:nvSpPr>
          <p:cNvPr id="101384" name="101383 Rectángulo"/>
          <p:cNvSpPr>
            <a:spLocks noChangeArrowheads="1"/>
          </p:cNvSpPr>
          <p:nvPr/>
        </p:nvSpPr>
        <p:spPr bwMode="auto">
          <a:xfrm>
            <a:off x="755650" y="2852738"/>
            <a:ext cx="4783138"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7. </a:t>
            </a:r>
            <a:r>
              <a:rPr lang="es-EC" sz="1400" b="1" u="sng">
                <a:solidFill>
                  <a:srgbClr val="FF9900"/>
                </a:solidFill>
              </a:rPr>
              <a:t>Número diario de repeticiones de la Carga de Rueda</a:t>
            </a:r>
          </a:p>
        </p:txBody>
      </p:sp>
      <p:sp>
        <p:nvSpPr>
          <p:cNvPr id="101385" name="101384 Rectángulo"/>
          <p:cNvSpPr>
            <a:spLocks noChangeArrowheads="1"/>
          </p:cNvSpPr>
          <p:nvPr/>
        </p:nvSpPr>
        <p:spPr bwMode="auto">
          <a:xfrm>
            <a:off x="684213" y="4005263"/>
            <a:ext cx="2439987"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8. </a:t>
            </a:r>
            <a:r>
              <a:rPr lang="es-EC" sz="1400" b="1" u="sng">
                <a:solidFill>
                  <a:srgbClr val="FF9900"/>
                </a:solidFill>
              </a:rPr>
              <a:t>Tasa de Crecimiento (%)</a:t>
            </a:r>
          </a:p>
        </p:txBody>
      </p:sp>
      <p:pic>
        <p:nvPicPr>
          <p:cNvPr id="210972" name="210971 Rectángulo"/>
          <p:cNvPicPr>
            <a:picLocks noChangeAspect="1" noChangeArrowheads="1"/>
          </p:cNvPicPr>
          <p:nvPr/>
        </p:nvPicPr>
        <p:blipFill>
          <a:blip r:embed="rId9"/>
          <a:srcRect/>
          <a:stretch>
            <a:fillRect/>
          </a:stretch>
        </p:blipFill>
        <p:spPr bwMode="auto">
          <a:xfrm>
            <a:off x="1042988" y="3357563"/>
            <a:ext cx="1392237" cy="431800"/>
          </a:xfrm>
          <a:prstGeom prst="rect">
            <a:avLst/>
          </a:prstGeom>
          <a:noFill/>
          <a:ln w="38100" cmpd="dbl" algn="ctr">
            <a:solidFill>
              <a:srgbClr val="00FF00"/>
            </a:solidFill>
            <a:miter lim="800000"/>
            <a:headEnd/>
            <a:tailEnd/>
          </a:ln>
        </p:spPr>
      </p:pic>
      <p:pic>
        <p:nvPicPr>
          <p:cNvPr id="210973" name="210972 Rectángulo"/>
          <p:cNvPicPr>
            <a:picLocks noChangeAspect="1" noChangeArrowheads="1"/>
          </p:cNvPicPr>
          <p:nvPr/>
        </p:nvPicPr>
        <p:blipFill>
          <a:blip r:embed="rId10"/>
          <a:srcRect/>
          <a:stretch>
            <a:fillRect/>
          </a:stretch>
        </p:blipFill>
        <p:spPr bwMode="auto">
          <a:xfrm>
            <a:off x="971550" y="4581525"/>
            <a:ext cx="2160588" cy="431800"/>
          </a:xfrm>
          <a:prstGeom prst="rect">
            <a:avLst/>
          </a:prstGeom>
          <a:noFill/>
          <a:ln w="38100" cmpd="dbl" algn="ctr">
            <a:solidFill>
              <a:srgbClr val="00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10965"/>
                                        </p:tgtEl>
                                        <p:attrNameLst>
                                          <p:attrName>style.visibility</p:attrName>
                                        </p:attrNameLst>
                                      </p:cBhvr>
                                      <p:to>
                                        <p:strVal val="visible"/>
                                      </p:to>
                                    </p:set>
                                    <p:animEffect transition="in" filter="circle(out)">
                                      <p:cBhvr>
                                        <p:cTn id="7" dur="2000"/>
                                        <p:tgtEl>
                                          <p:spTgt spid="21096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10972"/>
                                        </p:tgtEl>
                                        <p:attrNameLst>
                                          <p:attrName>style.visibility</p:attrName>
                                        </p:attrNameLst>
                                      </p:cBhvr>
                                      <p:to>
                                        <p:strVal val="visible"/>
                                      </p:to>
                                    </p:set>
                                    <p:animEffect transition="in" filter="circle(in)">
                                      <p:cBhvr>
                                        <p:cTn id="11" dur="2000"/>
                                        <p:tgtEl>
                                          <p:spTgt spid="210972"/>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210973"/>
                                        </p:tgtEl>
                                        <p:attrNameLst>
                                          <p:attrName>style.visibility</p:attrName>
                                        </p:attrNameLst>
                                      </p:cBhvr>
                                      <p:to>
                                        <p:strVal val="visible"/>
                                      </p:to>
                                    </p:set>
                                    <p:animEffect transition="in" filter="circle(out)">
                                      <p:cBhvr>
                                        <p:cTn id="15" dur="2000"/>
                                        <p:tgtEl>
                                          <p:spTgt spid="21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0960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1.3  Justificación del proyecto</a:t>
            </a:r>
          </a:p>
        </p:txBody>
      </p:sp>
      <p:pic>
        <p:nvPicPr>
          <p:cNvPr id="40962" name="40961 Rectángulo"/>
          <p:cNvPicPr>
            <a:picLocks noChangeArrowheads="1"/>
          </p:cNvPicPr>
          <p:nvPr/>
        </p:nvPicPr>
        <p:blipFill>
          <a:blip r:embed="rId2"/>
          <a:srcRect/>
          <a:stretch>
            <a:fillRect/>
          </a:stretch>
        </p:blipFill>
        <p:spPr bwMode="auto">
          <a:xfrm>
            <a:off x="971550" y="692150"/>
            <a:ext cx="3238500" cy="2159000"/>
          </a:xfrm>
          <a:prstGeom prst="rect">
            <a:avLst/>
          </a:prstGeom>
          <a:noFill/>
          <a:ln w="9525">
            <a:noFill/>
            <a:miter lim="800000"/>
            <a:headEnd/>
            <a:tailEnd/>
          </a:ln>
        </p:spPr>
      </p:pic>
      <p:pic>
        <p:nvPicPr>
          <p:cNvPr id="40963" name="40962 Rectángulo"/>
          <p:cNvPicPr>
            <a:picLocks noChangeArrowheads="1"/>
          </p:cNvPicPr>
          <p:nvPr/>
        </p:nvPicPr>
        <p:blipFill>
          <a:blip r:embed="rId3"/>
          <a:srcRect/>
          <a:stretch>
            <a:fillRect/>
          </a:stretch>
        </p:blipFill>
        <p:spPr bwMode="auto">
          <a:xfrm>
            <a:off x="5292725" y="1341438"/>
            <a:ext cx="3238500" cy="2159000"/>
          </a:xfrm>
          <a:prstGeom prst="rect">
            <a:avLst/>
          </a:prstGeom>
          <a:noFill/>
          <a:ln w="9525">
            <a:noFill/>
            <a:miter lim="800000"/>
            <a:headEnd/>
            <a:tailEnd/>
          </a:ln>
        </p:spPr>
      </p:pic>
      <p:pic>
        <p:nvPicPr>
          <p:cNvPr id="40964" name="40963 Rectángulo"/>
          <p:cNvPicPr>
            <a:picLocks noChangeArrowheads="1"/>
          </p:cNvPicPr>
          <p:nvPr/>
        </p:nvPicPr>
        <p:blipFill>
          <a:blip r:embed="rId4"/>
          <a:srcRect/>
          <a:stretch>
            <a:fillRect/>
          </a:stretch>
        </p:blipFill>
        <p:spPr bwMode="auto">
          <a:xfrm>
            <a:off x="1835150" y="3429000"/>
            <a:ext cx="3238500" cy="2159000"/>
          </a:xfrm>
          <a:prstGeom prst="rect">
            <a:avLst/>
          </a:prstGeom>
          <a:noFill/>
          <a:ln w="9525">
            <a:noFill/>
            <a:miter lim="800000"/>
            <a:headEnd/>
            <a:tailEnd/>
          </a:ln>
        </p:spPr>
      </p:pic>
      <p:sp>
        <p:nvSpPr>
          <p:cNvPr id="40965" name="40964 CuadroTexto"/>
          <p:cNvSpPr txBox="1">
            <a:spLocks noChangeArrowheads="1"/>
          </p:cNvSpPr>
          <p:nvPr/>
        </p:nvSpPr>
        <p:spPr bwMode="auto">
          <a:xfrm>
            <a:off x="1042988" y="2852738"/>
            <a:ext cx="3024187" cy="274637"/>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0 + 100 / Capa de rodadura deteriorada</a:t>
            </a:r>
            <a:endParaRPr lang="es-ES" sz="1200" b="1">
              <a:solidFill>
                <a:srgbClr val="FFFF99"/>
              </a:solidFill>
            </a:endParaRPr>
          </a:p>
        </p:txBody>
      </p:sp>
      <p:sp>
        <p:nvSpPr>
          <p:cNvPr id="40966" name="40965 CuadroTexto"/>
          <p:cNvSpPr txBox="1">
            <a:spLocks noChangeArrowheads="1"/>
          </p:cNvSpPr>
          <p:nvPr/>
        </p:nvSpPr>
        <p:spPr bwMode="auto">
          <a:xfrm>
            <a:off x="5435600" y="3500438"/>
            <a:ext cx="3024188" cy="274637"/>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0 + 270 / Capa de rodadura deteriorada</a:t>
            </a:r>
            <a:endParaRPr lang="es-ES" sz="1200" b="1">
              <a:solidFill>
                <a:srgbClr val="FFFF99"/>
              </a:solidFill>
            </a:endParaRPr>
          </a:p>
        </p:txBody>
      </p:sp>
      <p:sp>
        <p:nvSpPr>
          <p:cNvPr id="40967" name="40966 CuadroTexto"/>
          <p:cNvSpPr txBox="1">
            <a:spLocks noChangeArrowheads="1"/>
          </p:cNvSpPr>
          <p:nvPr/>
        </p:nvSpPr>
        <p:spPr bwMode="auto">
          <a:xfrm>
            <a:off x="1979613" y="5589588"/>
            <a:ext cx="3024187" cy="274637"/>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0 + 570 / Capa de rodadura deteriorada</a:t>
            </a:r>
            <a:endParaRPr lang="es-ES" sz="1200" b="1">
              <a:solidFill>
                <a:srgbClr val="FFFF99"/>
              </a:solidFill>
            </a:endParaRPr>
          </a:p>
        </p:txBody>
      </p:sp>
      <p:sp>
        <p:nvSpPr>
          <p:cNvPr id="40968" name="40967 Botón de acción: Hacia delante o Siguiente">
            <a:hlinkClick r:id="" action="ppaction://hlinkshowjump?jump=nextslide" highlightClick="1"/>
          </p:cNvPr>
          <p:cNvSpPr>
            <a:spLocks noChangeArrowheads="1"/>
          </p:cNvSpPr>
          <p:nvPr/>
        </p:nvSpPr>
        <p:spPr bwMode="auto">
          <a:xfrm>
            <a:off x="8316913" y="5589588"/>
            <a:ext cx="360362" cy="360362"/>
          </a:xfrm>
          <a:prstGeom prst="actionButtonForwardNext">
            <a:avLst/>
          </a:prstGeom>
          <a:blipFill dpi="0" rotWithShape="1">
            <a:blip r:embed="rId5"/>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40969" name="40968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02400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2402" name="Group 3"/>
          <p:cNvGrpSpPr>
            <a:grpSpLocks/>
          </p:cNvGrpSpPr>
          <p:nvPr/>
        </p:nvGrpSpPr>
        <p:grpSpPr bwMode="auto">
          <a:xfrm>
            <a:off x="2484438" y="5516563"/>
            <a:ext cx="4537075" cy="1008062"/>
            <a:chOff x="1474" y="2840"/>
            <a:chExt cx="2858" cy="663"/>
          </a:xfrm>
        </p:grpSpPr>
        <p:pic>
          <p:nvPicPr>
            <p:cNvPr id="102410" name="10240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2411" name="10241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2412" name="10241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2403" name="10240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2404" name="102403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2405" name="102404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2406" name="102405 Rectángulo"/>
          <p:cNvSpPr>
            <a:spLocks noChangeArrowheads="1"/>
          </p:cNvSpPr>
          <p:nvPr/>
        </p:nvSpPr>
        <p:spPr bwMode="auto">
          <a:xfrm>
            <a:off x="684213" y="1341438"/>
            <a:ext cx="246856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9. </a:t>
            </a:r>
            <a:r>
              <a:rPr lang="es-EC" sz="1400" b="1" u="sng">
                <a:solidFill>
                  <a:srgbClr val="FF9900"/>
                </a:solidFill>
              </a:rPr>
              <a:t>Módulo Elástico del HCP</a:t>
            </a:r>
          </a:p>
        </p:txBody>
      </p:sp>
      <p:sp>
        <p:nvSpPr>
          <p:cNvPr id="102407" name="102406 Rectángulo"/>
          <p:cNvSpPr>
            <a:spLocks noChangeArrowheads="1"/>
          </p:cNvSpPr>
          <p:nvPr/>
        </p:nvSpPr>
        <p:spPr bwMode="auto">
          <a:xfrm>
            <a:off x="827088" y="4005263"/>
            <a:ext cx="2427287"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10. </a:t>
            </a:r>
            <a:r>
              <a:rPr lang="es-EC" sz="1400" b="1" u="sng">
                <a:solidFill>
                  <a:srgbClr val="FF9900"/>
                </a:solidFill>
              </a:rPr>
              <a:t>Coeficiente de Poisson</a:t>
            </a:r>
          </a:p>
        </p:txBody>
      </p:sp>
      <p:pic>
        <p:nvPicPr>
          <p:cNvPr id="102408" name="102407 Rectángulo"/>
          <p:cNvPicPr>
            <a:picLocks noChangeAspect="1" noChangeArrowheads="1"/>
          </p:cNvPicPr>
          <p:nvPr/>
        </p:nvPicPr>
        <p:blipFill>
          <a:blip r:embed="rId8"/>
          <a:srcRect/>
          <a:stretch>
            <a:fillRect/>
          </a:stretch>
        </p:blipFill>
        <p:spPr bwMode="auto">
          <a:xfrm>
            <a:off x="971550" y="4437063"/>
            <a:ext cx="720725" cy="301625"/>
          </a:xfrm>
          <a:prstGeom prst="rect">
            <a:avLst/>
          </a:prstGeom>
          <a:noFill/>
          <a:ln w="38100" cmpd="dbl" algn="ctr">
            <a:solidFill>
              <a:srgbClr val="00FF00"/>
            </a:solidFill>
            <a:miter lim="800000"/>
            <a:headEnd/>
            <a:tailEnd/>
          </a:ln>
        </p:spPr>
      </p:pic>
      <p:pic>
        <p:nvPicPr>
          <p:cNvPr id="102409" name="102408 Rectángulo"/>
          <p:cNvPicPr>
            <a:picLocks noChangeAspect="1" noChangeArrowheads="1"/>
          </p:cNvPicPr>
          <p:nvPr/>
        </p:nvPicPr>
        <p:blipFill>
          <a:blip r:embed="rId9"/>
          <a:srcRect/>
          <a:stretch>
            <a:fillRect/>
          </a:stretch>
        </p:blipFill>
        <p:spPr bwMode="auto">
          <a:xfrm>
            <a:off x="900113" y="1916113"/>
            <a:ext cx="2657475" cy="1657350"/>
          </a:xfrm>
          <a:prstGeom prst="rect">
            <a:avLst/>
          </a:prstGeom>
          <a:noFill/>
          <a:ln w="38100" cmpd="dbl" algn="ctr">
            <a:solidFill>
              <a:srgbClr val="00FF00"/>
            </a:solid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03424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3426" name="Group 3"/>
          <p:cNvGrpSpPr>
            <a:grpSpLocks/>
          </p:cNvGrpSpPr>
          <p:nvPr/>
        </p:nvGrpSpPr>
        <p:grpSpPr bwMode="auto">
          <a:xfrm>
            <a:off x="2484438" y="5516563"/>
            <a:ext cx="4537075" cy="1008062"/>
            <a:chOff x="1474" y="2840"/>
            <a:chExt cx="2858" cy="663"/>
          </a:xfrm>
        </p:grpSpPr>
        <p:pic>
          <p:nvPicPr>
            <p:cNvPr id="103439" name="103438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3440" name="103439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3441" name="103440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3427" name="10342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3428" name="103427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3429" name="103428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3430" name="103429 Rectángulo"/>
          <p:cNvSpPr>
            <a:spLocks noChangeArrowheads="1"/>
          </p:cNvSpPr>
          <p:nvPr/>
        </p:nvSpPr>
        <p:spPr bwMode="auto">
          <a:xfrm>
            <a:off x="684213" y="1341438"/>
            <a:ext cx="2517775" cy="304800"/>
          </a:xfrm>
          <a:prstGeom prst="rect">
            <a:avLst/>
          </a:prstGeom>
          <a:noFill/>
          <a:ln w="9525">
            <a:noFill/>
            <a:miter lim="800000"/>
            <a:headEnd/>
            <a:tailEnd/>
          </a:ln>
        </p:spPr>
        <p:txBody>
          <a:bodyPr wrap="none">
            <a:spAutoFit/>
          </a:bodyPr>
          <a:lstStyle/>
          <a:p>
            <a:pPr algn="l">
              <a:spcBef>
                <a:spcPct val="50000"/>
              </a:spcBef>
            </a:pPr>
            <a:r>
              <a:rPr lang="es-EC" sz="1400" b="1"/>
              <a:t>*</a:t>
            </a:r>
            <a:r>
              <a:rPr lang="es-EC" sz="1400" b="1">
                <a:solidFill>
                  <a:srgbClr val="FFFF00"/>
                </a:solidFill>
              </a:rPr>
              <a:t>Radio del Área equivalente</a:t>
            </a:r>
            <a:endParaRPr lang="es-EC" sz="1400" b="1" u="sng">
              <a:solidFill>
                <a:srgbClr val="FFFF00"/>
              </a:solidFill>
            </a:endParaRPr>
          </a:p>
        </p:txBody>
      </p:sp>
      <p:pic>
        <p:nvPicPr>
          <p:cNvPr id="103431" name="103430 Rectángulo"/>
          <p:cNvPicPr>
            <a:picLocks noChangeAspect="1" noChangeArrowheads="1"/>
          </p:cNvPicPr>
          <p:nvPr/>
        </p:nvPicPr>
        <p:blipFill>
          <a:blip r:embed="rId8"/>
          <a:srcRect/>
          <a:stretch>
            <a:fillRect/>
          </a:stretch>
        </p:blipFill>
        <p:spPr bwMode="auto">
          <a:xfrm>
            <a:off x="827088" y="1916113"/>
            <a:ext cx="1760537" cy="2017712"/>
          </a:xfrm>
          <a:prstGeom prst="rect">
            <a:avLst/>
          </a:prstGeom>
          <a:noFill/>
          <a:ln w="50800" cmpd="dbl" algn="ctr">
            <a:solidFill>
              <a:srgbClr val="CC99FF"/>
            </a:solidFill>
            <a:miter lim="800000"/>
            <a:headEnd/>
            <a:tailEnd/>
          </a:ln>
        </p:spPr>
      </p:pic>
      <p:sp>
        <p:nvSpPr>
          <p:cNvPr id="103432" name="103431 Rectángulo"/>
          <p:cNvSpPr>
            <a:spLocks noChangeArrowheads="1"/>
          </p:cNvSpPr>
          <p:nvPr/>
        </p:nvSpPr>
        <p:spPr bwMode="auto">
          <a:xfrm>
            <a:off x="3635375" y="1341438"/>
            <a:ext cx="2409825" cy="304800"/>
          </a:xfrm>
          <a:prstGeom prst="rect">
            <a:avLst/>
          </a:prstGeom>
          <a:noFill/>
          <a:ln w="9525">
            <a:noFill/>
            <a:miter lim="800000"/>
            <a:headEnd/>
            <a:tailEnd/>
          </a:ln>
        </p:spPr>
        <p:txBody>
          <a:bodyPr wrap="none">
            <a:spAutoFit/>
          </a:bodyPr>
          <a:lstStyle/>
          <a:p>
            <a:pPr algn="l">
              <a:spcBef>
                <a:spcPct val="50000"/>
              </a:spcBef>
            </a:pPr>
            <a:r>
              <a:rPr lang="es-EC" sz="1400" b="1"/>
              <a:t>*</a:t>
            </a:r>
            <a:r>
              <a:rPr lang="es-EC" sz="1400" b="1">
                <a:solidFill>
                  <a:srgbClr val="FFFF00"/>
                </a:solidFill>
              </a:rPr>
              <a:t>Radio de Rigidez Relativa</a:t>
            </a:r>
            <a:endParaRPr lang="es-EC" sz="1400" b="1" u="sng">
              <a:solidFill>
                <a:srgbClr val="FFFF00"/>
              </a:solidFill>
            </a:endParaRPr>
          </a:p>
        </p:txBody>
      </p:sp>
      <p:sp>
        <p:nvSpPr>
          <p:cNvPr id="103433" name="103432 Rectángulo"/>
          <p:cNvSpPr>
            <a:spLocks noChangeArrowheads="1"/>
          </p:cNvSpPr>
          <p:nvPr/>
        </p:nvSpPr>
        <p:spPr bwMode="auto">
          <a:xfrm>
            <a:off x="6732588" y="1341438"/>
            <a:ext cx="1416050" cy="304800"/>
          </a:xfrm>
          <a:prstGeom prst="rect">
            <a:avLst/>
          </a:prstGeom>
          <a:noFill/>
          <a:ln w="9525">
            <a:noFill/>
            <a:miter lim="800000"/>
            <a:headEnd/>
            <a:tailEnd/>
          </a:ln>
        </p:spPr>
        <p:txBody>
          <a:bodyPr wrap="none">
            <a:spAutoFit/>
          </a:bodyPr>
          <a:lstStyle/>
          <a:p>
            <a:pPr algn="l">
              <a:spcBef>
                <a:spcPct val="50000"/>
              </a:spcBef>
            </a:pPr>
            <a:r>
              <a:rPr lang="es-EC" sz="1400" b="1"/>
              <a:t>*</a:t>
            </a:r>
            <a:r>
              <a:rPr lang="es-EC" sz="1400" b="1">
                <a:solidFill>
                  <a:srgbClr val="FFFF00"/>
                </a:solidFill>
              </a:rPr>
              <a:t>Relación “a/I”</a:t>
            </a:r>
            <a:endParaRPr lang="es-EC" sz="1400" b="1" u="sng">
              <a:solidFill>
                <a:srgbClr val="FFFF00"/>
              </a:solidFill>
            </a:endParaRPr>
          </a:p>
        </p:txBody>
      </p:sp>
      <p:pic>
        <p:nvPicPr>
          <p:cNvPr id="103434" name="103433 Rectángulo"/>
          <p:cNvPicPr>
            <a:picLocks noChangeAspect="1" noChangeArrowheads="1"/>
          </p:cNvPicPr>
          <p:nvPr/>
        </p:nvPicPr>
        <p:blipFill>
          <a:blip r:embed="rId9"/>
          <a:srcRect/>
          <a:stretch>
            <a:fillRect/>
          </a:stretch>
        </p:blipFill>
        <p:spPr bwMode="auto">
          <a:xfrm>
            <a:off x="7019925" y="4149725"/>
            <a:ext cx="1295400" cy="1219200"/>
          </a:xfrm>
          <a:prstGeom prst="rect">
            <a:avLst/>
          </a:prstGeom>
          <a:noFill/>
          <a:ln w="50800" cmpd="dbl" algn="ctr">
            <a:solidFill>
              <a:srgbClr val="CC99FF"/>
            </a:solidFill>
            <a:miter lim="800000"/>
            <a:headEnd/>
            <a:tailEnd/>
          </a:ln>
        </p:spPr>
      </p:pic>
      <p:sp>
        <p:nvSpPr>
          <p:cNvPr id="103435" name="103434 CuadroTexto"/>
          <p:cNvSpPr txBox="1">
            <a:spLocks noChangeArrowheads="1"/>
          </p:cNvSpPr>
          <p:nvPr/>
        </p:nvSpPr>
        <p:spPr bwMode="auto">
          <a:xfrm>
            <a:off x="3924300" y="4292600"/>
            <a:ext cx="1871663" cy="274638"/>
          </a:xfrm>
          <a:prstGeom prst="rect">
            <a:avLst/>
          </a:prstGeom>
          <a:blipFill dpi="0" rotWithShape="1">
            <a:blip r:embed="rId10"/>
            <a:srcRect/>
            <a:tile tx="0" ty="0" sx="100000" sy="100000" flip="none" algn="tl"/>
          </a:blipFill>
          <a:ln w="9525">
            <a:noFill/>
            <a:miter lim="800000"/>
            <a:headEnd/>
            <a:tailEnd/>
          </a:ln>
        </p:spPr>
        <p:txBody>
          <a:bodyPr>
            <a:spAutoFit/>
          </a:bodyPr>
          <a:lstStyle/>
          <a:p>
            <a:pPr>
              <a:spcBef>
                <a:spcPct val="50000"/>
              </a:spcBef>
            </a:pPr>
            <a:r>
              <a:rPr lang="es-EC" sz="1200" b="1">
                <a:solidFill>
                  <a:srgbClr val="FF9900"/>
                </a:solidFill>
              </a:rPr>
              <a:t>ASUMIR h = 12 cm.</a:t>
            </a:r>
            <a:endParaRPr lang="es-ES" sz="1200" b="1">
              <a:solidFill>
                <a:srgbClr val="FF9900"/>
              </a:solidFill>
            </a:endParaRPr>
          </a:p>
        </p:txBody>
      </p:sp>
      <p:sp>
        <p:nvSpPr>
          <p:cNvPr id="103436" name="103435 Rectángulo"/>
          <p:cNvSpPr>
            <a:spLocks noChangeArrowheads="1"/>
          </p:cNvSpPr>
          <p:nvPr/>
        </p:nvSpPr>
        <p:spPr bwMode="auto">
          <a:xfrm>
            <a:off x="6877050" y="3716338"/>
            <a:ext cx="1465263" cy="304800"/>
          </a:xfrm>
          <a:prstGeom prst="rect">
            <a:avLst/>
          </a:prstGeom>
          <a:noFill/>
          <a:ln w="9525">
            <a:noFill/>
            <a:miter lim="800000"/>
            <a:headEnd/>
            <a:tailEnd/>
          </a:ln>
        </p:spPr>
        <p:txBody>
          <a:bodyPr wrap="none">
            <a:spAutoFit/>
          </a:bodyPr>
          <a:lstStyle/>
          <a:p>
            <a:pPr algn="l">
              <a:spcBef>
                <a:spcPct val="50000"/>
              </a:spcBef>
            </a:pPr>
            <a:r>
              <a:rPr lang="es-EC" sz="1400" b="1"/>
              <a:t>*</a:t>
            </a:r>
            <a:r>
              <a:rPr lang="es-EC" sz="1400" b="1">
                <a:solidFill>
                  <a:srgbClr val="FFFF00"/>
                </a:solidFill>
              </a:rPr>
              <a:t>Relación “s/a”</a:t>
            </a:r>
            <a:endParaRPr lang="es-EC" sz="1400" b="1" u="sng">
              <a:solidFill>
                <a:srgbClr val="FFFF00"/>
              </a:solidFill>
            </a:endParaRPr>
          </a:p>
        </p:txBody>
      </p:sp>
      <p:pic>
        <p:nvPicPr>
          <p:cNvPr id="103437" name="103436 Rectángulo"/>
          <p:cNvPicPr>
            <a:picLocks noChangeAspect="1" noChangeArrowheads="1"/>
          </p:cNvPicPr>
          <p:nvPr/>
        </p:nvPicPr>
        <p:blipFill>
          <a:blip r:embed="rId11"/>
          <a:srcRect/>
          <a:stretch>
            <a:fillRect/>
          </a:stretch>
        </p:blipFill>
        <p:spPr bwMode="auto">
          <a:xfrm>
            <a:off x="3924300" y="1916113"/>
            <a:ext cx="1871663" cy="2017712"/>
          </a:xfrm>
          <a:prstGeom prst="rect">
            <a:avLst/>
          </a:prstGeom>
          <a:noFill/>
          <a:ln w="50800" cmpd="dbl" algn="ctr">
            <a:solidFill>
              <a:srgbClr val="CC99FF"/>
            </a:solidFill>
            <a:miter lim="800000"/>
            <a:headEnd/>
            <a:tailEnd/>
          </a:ln>
        </p:spPr>
      </p:pic>
      <p:pic>
        <p:nvPicPr>
          <p:cNvPr id="103438" name="103437 Rectángulo"/>
          <p:cNvPicPr>
            <a:picLocks noChangeAspect="1" noChangeArrowheads="1"/>
          </p:cNvPicPr>
          <p:nvPr/>
        </p:nvPicPr>
        <p:blipFill>
          <a:blip r:embed="rId12"/>
          <a:srcRect/>
          <a:stretch>
            <a:fillRect/>
          </a:stretch>
        </p:blipFill>
        <p:spPr bwMode="auto">
          <a:xfrm>
            <a:off x="6948488" y="1916113"/>
            <a:ext cx="1439862" cy="1584325"/>
          </a:xfrm>
          <a:prstGeom prst="rect">
            <a:avLst/>
          </a:prstGeom>
          <a:noFill/>
          <a:ln w="50800" cmpd="dbl" algn="ctr">
            <a:solidFill>
              <a:srgbClr val="CC99FF"/>
            </a:solid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04448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4450" name="Group 3"/>
          <p:cNvGrpSpPr>
            <a:grpSpLocks/>
          </p:cNvGrpSpPr>
          <p:nvPr/>
        </p:nvGrpSpPr>
        <p:grpSpPr bwMode="auto">
          <a:xfrm>
            <a:off x="2484438" y="5516563"/>
            <a:ext cx="4537075" cy="1008062"/>
            <a:chOff x="1474" y="2840"/>
            <a:chExt cx="2858" cy="663"/>
          </a:xfrm>
        </p:grpSpPr>
        <p:pic>
          <p:nvPicPr>
            <p:cNvPr id="104465" name="104464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4466" name="104465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4467" name="104466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4451" name="10445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4452" name="104451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4453" name="104452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4454" name="104453 Rectángulo"/>
          <p:cNvSpPr>
            <a:spLocks noChangeArrowheads="1"/>
          </p:cNvSpPr>
          <p:nvPr/>
        </p:nvSpPr>
        <p:spPr bwMode="auto">
          <a:xfrm>
            <a:off x="684213" y="836613"/>
            <a:ext cx="2147887"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11. Expresión (</a:t>
            </a:r>
            <a:r>
              <a:rPr lang="es-EC" sz="1400" b="1">
                <a:solidFill>
                  <a:srgbClr val="FF9900"/>
                </a:solidFill>
                <a:latin typeface="Symbol" pitchFamily="18" charset="2"/>
              </a:rPr>
              <a:t>s</a:t>
            </a:r>
            <a:r>
              <a:rPr lang="es-EC" sz="1400" b="1">
                <a:solidFill>
                  <a:srgbClr val="FF9900"/>
                </a:solidFill>
              </a:rPr>
              <a:t> h</a:t>
            </a:r>
            <a:r>
              <a:rPr lang="es-EC" sz="1400" b="1" baseline="30000">
                <a:solidFill>
                  <a:srgbClr val="FF9900"/>
                </a:solidFill>
              </a:rPr>
              <a:t>2</a:t>
            </a:r>
            <a:r>
              <a:rPr lang="es-EC" sz="1400" b="1">
                <a:solidFill>
                  <a:srgbClr val="FF9900"/>
                </a:solidFill>
              </a:rPr>
              <a:t> / P )</a:t>
            </a:r>
            <a:endParaRPr lang="es-EC" sz="1400" b="1" u="sng">
              <a:solidFill>
                <a:srgbClr val="FF9900"/>
              </a:solidFill>
            </a:endParaRPr>
          </a:p>
        </p:txBody>
      </p:sp>
      <p:pic>
        <p:nvPicPr>
          <p:cNvPr id="104455" name="104454 Rectángulo"/>
          <p:cNvPicPr>
            <a:picLocks noChangeAspect="1" noChangeArrowheads="1"/>
          </p:cNvPicPr>
          <p:nvPr/>
        </p:nvPicPr>
        <p:blipFill>
          <a:blip r:embed="rId8"/>
          <a:srcRect/>
          <a:stretch>
            <a:fillRect/>
          </a:stretch>
        </p:blipFill>
        <p:spPr bwMode="auto">
          <a:xfrm>
            <a:off x="684213" y="1773238"/>
            <a:ext cx="3887787" cy="3455987"/>
          </a:xfrm>
          <a:prstGeom prst="rect">
            <a:avLst/>
          </a:prstGeom>
          <a:noFill/>
          <a:ln w="57150" algn="ctr">
            <a:solidFill>
              <a:srgbClr val="FFFF00"/>
            </a:solidFill>
            <a:miter lim="800000"/>
            <a:headEnd/>
            <a:tailEnd/>
          </a:ln>
        </p:spPr>
      </p:pic>
      <p:sp>
        <p:nvSpPr>
          <p:cNvPr id="104456" name="104455 Rectángulo"/>
          <p:cNvSpPr>
            <a:spLocks noChangeArrowheads="1"/>
          </p:cNvSpPr>
          <p:nvPr/>
        </p:nvSpPr>
        <p:spPr bwMode="auto">
          <a:xfrm>
            <a:off x="684213" y="1344613"/>
            <a:ext cx="2100262" cy="304800"/>
          </a:xfrm>
          <a:prstGeom prst="rect">
            <a:avLst/>
          </a:prstGeom>
          <a:noFill/>
          <a:ln w="9525">
            <a:noFill/>
            <a:miter lim="800000"/>
            <a:headEnd/>
            <a:tailEnd/>
          </a:ln>
        </p:spPr>
        <p:txBody>
          <a:bodyPr wrap="none">
            <a:spAutoFit/>
          </a:bodyPr>
          <a:lstStyle/>
          <a:p>
            <a:pPr algn="l">
              <a:spcBef>
                <a:spcPct val="50000"/>
              </a:spcBef>
            </a:pPr>
            <a:r>
              <a:rPr lang="es-EC" sz="1400"/>
              <a:t>Si a/I = 0.216, entonces:</a:t>
            </a:r>
            <a:endParaRPr lang="es-EC" sz="1400" u="sng"/>
          </a:p>
        </p:txBody>
      </p:sp>
      <p:sp>
        <p:nvSpPr>
          <p:cNvPr id="214036" name="214035 Conector recto"/>
          <p:cNvSpPr>
            <a:spLocks noChangeShapeType="1"/>
          </p:cNvSpPr>
          <p:nvPr/>
        </p:nvSpPr>
        <p:spPr bwMode="auto">
          <a:xfrm flipV="1">
            <a:off x="2268538" y="2852738"/>
            <a:ext cx="0" cy="1728787"/>
          </a:xfrm>
          <a:prstGeom prst="line">
            <a:avLst/>
          </a:prstGeom>
          <a:noFill/>
          <a:ln w="12700" algn="ctr">
            <a:solidFill>
              <a:srgbClr val="FF0000"/>
            </a:solidFill>
            <a:round/>
            <a:headEnd/>
            <a:tailEnd type="triangle" w="med" len="med"/>
          </a:ln>
        </p:spPr>
        <p:txBody>
          <a:bodyPr/>
          <a:lstStyle/>
          <a:p>
            <a:endParaRPr lang="es-ES"/>
          </a:p>
        </p:txBody>
      </p:sp>
      <p:sp>
        <p:nvSpPr>
          <p:cNvPr id="214037" name="214036 Conector recto"/>
          <p:cNvSpPr>
            <a:spLocks noChangeShapeType="1"/>
          </p:cNvSpPr>
          <p:nvPr/>
        </p:nvSpPr>
        <p:spPr bwMode="auto">
          <a:xfrm flipH="1">
            <a:off x="1258888" y="2852738"/>
            <a:ext cx="1009650" cy="0"/>
          </a:xfrm>
          <a:prstGeom prst="line">
            <a:avLst/>
          </a:prstGeom>
          <a:noFill/>
          <a:ln w="12700" algn="ctr">
            <a:solidFill>
              <a:srgbClr val="FF0000"/>
            </a:solidFill>
            <a:round/>
            <a:headEnd/>
            <a:tailEnd type="triangle" w="med" len="med"/>
          </a:ln>
        </p:spPr>
        <p:txBody>
          <a:bodyPr/>
          <a:lstStyle/>
          <a:p>
            <a:endParaRPr lang="es-ES"/>
          </a:p>
        </p:txBody>
      </p:sp>
      <p:sp>
        <p:nvSpPr>
          <p:cNvPr id="214039" name="214038 Forma"/>
          <p:cNvSpPr>
            <a:spLocks noChangeArrowheads="1"/>
          </p:cNvSpPr>
          <p:nvPr/>
        </p:nvSpPr>
        <p:spPr bwMode="auto">
          <a:xfrm>
            <a:off x="4859338" y="2060575"/>
            <a:ext cx="719137" cy="360363"/>
          </a:xfrm>
          <a:custGeom>
            <a:avLst/>
            <a:gdLst>
              <a:gd name="T0" fmla="*/ 597845356 w 21600"/>
              <a:gd name="T1" fmla="*/ 0 h 21600"/>
              <a:gd name="T2" fmla="*/ 0 w 21600"/>
              <a:gd name="T3" fmla="*/ 50151535 h 21600"/>
              <a:gd name="T4" fmla="*/ 597845356 w 21600"/>
              <a:gd name="T5" fmla="*/ 100302803 h 21600"/>
              <a:gd name="T6" fmla="*/ 797126775 w 21600"/>
              <a:gd name="T7" fmla="*/ 50151535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00"/>
          </a:solidFill>
          <a:ln w="9525" algn="ctr">
            <a:solidFill>
              <a:schemeClr val="tx1"/>
            </a:solidFill>
            <a:miter lim="800000"/>
            <a:headEnd/>
            <a:tailEnd/>
          </a:ln>
        </p:spPr>
        <p:txBody>
          <a:bodyPr wrap="none" anchor="ctr"/>
          <a:lstStyle/>
          <a:p>
            <a:pPr algn="l"/>
            <a:endParaRPr lang="es-ES" sz="1800">
              <a:solidFill>
                <a:srgbClr val="000000"/>
              </a:solidFill>
            </a:endParaRPr>
          </a:p>
        </p:txBody>
      </p:sp>
      <p:sp>
        <p:nvSpPr>
          <p:cNvPr id="104460" name="104459 Rectángulo"/>
          <p:cNvSpPr>
            <a:spLocks noChangeArrowheads="1"/>
          </p:cNvSpPr>
          <p:nvPr/>
        </p:nvSpPr>
        <p:spPr bwMode="auto">
          <a:xfrm>
            <a:off x="6011863" y="3284538"/>
            <a:ext cx="2357437"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66CC"/>
                </a:solidFill>
              </a:rPr>
              <a:t>Tensión debido a la carga</a:t>
            </a:r>
            <a:endParaRPr lang="es-EC" sz="1400" b="1" u="sng">
              <a:solidFill>
                <a:srgbClr val="FF66CC"/>
              </a:solidFill>
            </a:endParaRPr>
          </a:p>
        </p:txBody>
      </p:sp>
      <p:sp>
        <p:nvSpPr>
          <p:cNvPr id="104461" name="104460 Rectángulo"/>
          <p:cNvSpPr>
            <a:spLocks noChangeArrowheads="1"/>
          </p:cNvSpPr>
          <p:nvPr/>
        </p:nvSpPr>
        <p:spPr bwMode="auto">
          <a:xfrm>
            <a:off x="5940425" y="2781300"/>
            <a:ext cx="2046288" cy="304800"/>
          </a:xfrm>
          <a:prstGeom prst="rect">
            <a:avLst/>
          </a:prstGeom>
          <a:noFill/>
          <a:ln w="9525">
            <a:noFill/>
            <a:miter lim="800000"/>
            <a:headEnd/>
            <a:tailEnd/>
          </a:ln>
        </p:spPr>
        <p:txBody>
          <a:bodyPr wrap="none">
            <a:spAutoFit/>
          </a:bodyPr>
          <a:lstStyle/>
          <a:p>
            <a:pPr algn="l">
              <a:spcBef>
                <a:spcPct val="50000"/>
              </a:spcBef>
            </a:pPr>
            <a:r>
              <a:rPr lang="es-EC" sz="1400"/>
              <a:t>Despejando se obtiene:</a:t>
            </a:r>
            <a:endParaRPr lang="es-EC" sz="1400" u="sng"/>
          </a:p>
        </p:txBody>
      </p:sp>
      <p:pic>
        <p:nvPicPr>
          <p:cNvPr id="104462" name="104461 Rectángulo"/>
          <p:cNvPicPr>
            <a:picLocks noChangeAspect="1" noChangeArrowheads="1"/>
          </p:cNvPicPr>
          <p:nvPr/>
        </p:nvPicPr>
        <p:blipFill>
          <a:blip r:embed="rId9"/>
          <a:srcRect/>
          <a:stretch>
            <a:fillRect/>
          </a:stretch>
        </p:blipFill>
        <p:spPr bwMode="auto">
          <a:xfrm>
            <a:off x="6084888" y="1844675"/>
            <a:ext cx="2130425" cy="792163"/>
          </a:xfrm>
          <a:prstGeom prst="rect">
            <a:avLst/>
          </a:prstGeom>
          <a:noFill/>
          <a:ln w="9525">
            <a:noFill/>
            <a:miter lim="800000"/>
            <a:headEnd/>
            <a:tailEnd/>
          </a:ln>
        </p:spPr>
      </p:pic>
      <p:pic>
        <p:nvPicPr>
          <p:cNvPr id="104463" name="104462 Rectángulo"/>
          <p:cNvPicPr>
            <a:picLocks noChangeAspect="1" noChangeArrowheads="1"/>
          </p:cNvPicPr>
          <p:nvPr/>
        </p:nvPicPr>
        <p:blipFill>
          <a:blip r:embed="rId10"/>
          <a:srcRect/>
          <a:stretch>
            <a:fillRect/>
          </a:stretch>
        </p:blipFill>
        <p:spPr bwMode="auto">
          <a:xfrm>
            <a:off x="6516688" y="3644900"/>
            <a:ext cx="1584325" cy="1800225"/>
          </a:xfrm>
          <a:prstGeom prst="rect">
            <a:avLst/>
          </a:prstGeom>
          <a:noFill/>
          <a:ln w="38100" cmpd="dbl" algn="ctr">
            <a:solidFill>
              <a:srgbClr val="00FF00"/>
            </a:solidFill>
            <a:miter lim="800000"/>
            <a:headEnd/>
            <a:tailEnd/>
          </a:ln>
        </p:spPr>
      </p:pic>
      <p:sp>
        <p:nvSpPr>
          <p:cNvPr id="104464" name="104463 Elipse"/>
          <p:cNvSpPr>
            <a:spLocks noChangeArrowheads="1"/>
          </p:cNvSpPr>
          <p:nvPr/>
        </p:nvSpPr>
        <p:spPr bwMode="auto">
          <a:xfrm>
            <a:off x="6516688" y="5084763"/>
            <a:ext cx="1368425" cy="430212"/>
          </a:xfrm>
          <a:prstGeom prst="ellipse">
            <a:avLst/>
          </a:prstGeom>
          <a:noFill/>
          <a:ln w="25400" algn="ctr">
            <a:solidFill>
              <a:srgbClr val="FF0000"/>
            </a:solidFill>
            <a:round/>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4036"/>
                                        </p:tgtEl>
                                        <p:attrNameLst>
                                          <p:attrName>style.visibility</p:attrName>
                                        </p:attrNameLst>
                                      </p:cBhvr>
                                      <p:to>
                                        <p:strVal val="visible"/>
                                      </p:to>
                                    </p:set>
                                    <p:animEffect transition="in" filter="dissolve">
                                      <p:cBhvr>
                                        <p:cTn id="7" dur="2000"/>
                                        <p:tgtEl>
                                          <p:spTgt spid="2140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4037"/>
                                        </p:tgtEl>
                                        <p:attrNameLst>
                                          <p:attrName>style.visibility</p:attrName>
                                        </p:attrNameLst>
                                      </p:cBhvr>
                                      <p:to>
                                        <p:strVal val="visible"/>
                                      </p:to>
                                    </p:set>
                                    <p:animEffect transition="in" filter="dissolve">
                                      <p:cBhvr>
                                        <p:cTn id="10" dur="2000"/>
                                        <p:tgtEl>
                                          <p:spTgt spid="214037"/>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214039"/>
                                        </p:tgtEl>
                                        <p:attrNameLst>
                                          <p:attrName>style.visibility</p:attrName>
                                        </p:attrNameLst>
                                      </p:cBhvr>
                                      <p:to>
                                        <p:strVal val="visible"/>
                                      </p:to>
                                    </p:set>
                                    <p:animEffect transition="in" filter="checkerboard(across)">
                                      <p:cBhvr>
                                        <p:cTn id="14" dur="1000"/>
                                        <p:tgtEl>
                                          <p:spTgt spid="21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6" grpId="0" animBg="1"/>
      <p:bldP spid="214037" grpId="0" animBg="1"/>
      <p:bldP spid="21403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05472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3366FF"/>
                </a:solidFill>
              </a:rPr>
              <a:t>3.1.3</a:t>
            </a:r>
            <a:r>
              <a:rPr lang="es-EC" sz="1600" b="1"/>
              <a:t>  </a:t>
            </a:r>
            <a:r>
              <a:rPr lang="es-EC" sz="1600" b="1" i="1">
                <a:solidFill>
                  <a:srgbClr val="3366FF"/>
                </a:solidFill>
              </a:rPr>
              <a:t>Diseño Estructural</a:t>
            </a:r>
          </a:p>
        </p:txBody>
      </p:sp>
      <p:grpSp>
        <p:nvGrpSpPr>
          <p:cNvPr id="105474" name="Group 3"/>
          <p:cNvGrpSpPr>
            <a:grpSpLocks/>
          </p:cNvGrpSpPr>
          <p:nvPr/>
        </p:nvGrpSpPr>
        <p:grpSpPr bwMode="auto">
          <a:xfrm>
            <a:off x="2484438" y="5516563"/>
            <a:ext cx="4537075" cy="1008062"/>
            <a:chOff x="1474" y="2840"/>
            <a:chExt cx="2858" cy="663"/>
          </a:xfrm>
        </p:grpSpPr>
        <p:pic>
          <p:nvPicPr>
            <p:cNvPr id="105482" name="105481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5483" name="105482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5484" name="105483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5475" name="105474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5476" name="105475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5477" name="105476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5478" name="105477 Rectángulo"/>
          <p:cNvSpPr>
            <a:spLocks noChangeArrowheads="1"/>
          </p:cNvSpPr>
          <p:nvPr/>
        </p:nvSpPr>
        <p:spPr bwMode="auto">
          <a:xfrm>
            <a:off x="684213" y="1341438"/>
            <a:ext cx="2174875" cy="304800"/>
          </a:xfrm>
          <a:prstGeom prst="rect">
            <a:avLst/>
          </a:prstGeom>
          <a:noFill/>
          <a:ln w="9525">
            <a:noFill/>
            <a:miter lim="800000"/>
            <a:headEnd/>
            <a:tailEnd/>
          </a:ln>
        </p:spPr>
        <p:txBody>
          <a:bodyPr wrap="none">
            <a:spAutoFit/>
          </a:bodyPr>
          <a:lstStyle/>
          <a:p>
            <a:pPr algn="l">
              <a:spcBef>
                <a:spcPct val="50000"/>
              </a:spcBef>
            </a:pPr>
            <a:r>
              <a:rPr lang="es-EC" sz="1400" b="1"/>
              <a:t>* </a:t>
            </a:r>
            <a:r>
              <a:rPr lang="es-EC" sz="1400" b="1">
                <a:solidFill>
                  <a:srgbClr val="FFFF00"/>
                </a:solidFill>
              </a:rPr>
              <a:t>Factor de Crecimiento</a:t>
            </a:r>
            <a:endParaRPr lang="es-EC" sz="1400" b="1" u="sng">
              <a:solidFill>
                <a:srgbClr val="FFFF00"/>
              </a:solidFill>
            </a:endParaRPr>
          </a:p>
        </p:txBody>
      </p:sp>
      <p:sp>
        <p:nvSpPr>
          <p:cNvPr id="105479" name="105478 Rectángulo"/>
          <p:cNvSpPr>
            <a:spLocks noChangeArrowheads="1"/>
          </p:cNvSpPr>
          <p:nvPr/>
        </p:nvSpPr>
        <p:spPr bwMode="auto">
          <a:xfrm>
            <a:off x="3851275" y="1341438"/>
            <a:ext cx="4151313" cy="304800"/>
          </a:xfrm>
          <a:prstGeom prst="rect">
            <a:avLst/>
          </a:prstGeom>
          <a:noFill/>
          <a:ln w="9525">
            <a:noFill/>
            <a:miter lim="800000"/>
            <a:headEnd/>
            <a:tailEnd/>
          </a:ln>
        </p:spPr>
        <p:txBody>
          <a:bodyPr wrap="none">
            <a:spAutoFit/>
          </a:bodyPr>
          <a:lstStyle/>
          <a:p>
            <a:pPr algn="l">
              <a:spcBef>
                <a:spcPct val="50000"/>
              </a:spcBef>
            </a:pPr>
            <a:r>
              <a:rPr lang="es-EC" sz="1400" b="1"/>
              <a:t>* </a:t>
            </a:r>
            <a:r>
              <a:rPr lang="es-EC" sz="1400" b="1">
                <a:solidFill>
                  <a:srgbClr val="FFFF00"/>
                </a:solidFill>
              </a:rPr>
              <a:t>Número de repeticiones en periodo de diseño</a:t>
            </a:r>
            <a:endParaRPr lang="es-EC" sz="1400" b="1" u="sng">
              <a:solidFill>
                <a:srgbClr val="FFFF00"/>
              </a:solidFill>
            </a:endParaRPr>
          </a:p>
        </p:txBody>
      </p:sp>
      <p:pic>
        <p:nvPicPr>
          <p:cNvPr id="105480" name="105479 Rectángulo"/>
          <p:cNvPicPr>
            <a:picLocks noChangeAspect="1" noChangeArrowheads="1"/>
          </p:cNvPicPr>
          <p:nvPr/>
        </p:nvPicPr>
        <p:blipFill>
          <a:blip r:embed="rId8"/>
          <a:srcRect/>
          <a:stretch>
            <a:fillRect/>
          </a:stretch>
        </p:blipFill>
        <p:spPr bwMode="auto">
          <a:xfrm>
            <a:off x="827088" y="2133600"/>
            <a:ext cx="1871662" cy="2303463"/>
          </a:xfrm>
          <a:prstGeom prst="rect">
            <a:avLst/>
          </a:prstGeom>
          <a:noFill/>
          <a:ln w="50800" cmpd="dbl" algn="ctr">
            <a:solidFill>
              <a:srgbClr val="CC99FF"/>
            </a:solidFill>
            <a:miter lim="800000"/>
            <a:headEnd/>
            <a:tailEnd/>
          </a:ln>
        </p:spPr>
      </p:pic>
      <p:pic>
        <p:nvPicPr>
          <p:cNvPr id="105481" name="105480 Rectángulo"/>
          <p:cNvPicPr>
            <a:picLocks noChangeAspect="1" noChangeArrowheads="1"/>
          </p:cNvPicPr>
          <p:nvPr/>
        </p:nvPicPr>
        <p:blipFill>
          <a:blip r:embed="rId9"/>
          <a:srcRect/>
          <a:stretch>
            <a:fillRect/>
          </a:stretch>
        </p:blipFill>
        <p:spPr bwMode="auto">
          <a:xfrm>
            <a:off x="4356100" y="2133600"/>
            <a:ext cx="3240088" cy="2303463"/>
          </a:xfrm>
          <a:prstGeom prst="rect">
            <a:avLst/>
          </a:prstGeom>
          <a:noFill/>
          <a:ln w="50800" cmpd="dbl" algn="ctr">
            <a:solidFill>
              <a:srgbClr val="CC99FF"/>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06496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6498" name="Group 3"/>
          <p:cNvGrpSpPr>
            <a:grpSpLocks/>
          </p:cNvGrpSpPr>
          <p:nvPr/>
        </p:nvGrpSpPr>
        <p:grpSpPr bwMode="auto">
          <a:xfrm>
            <a:off x="2484438" y="5516563"/>
            <a:ext cx="4537075" cy="1008062"/>
            <a:chOff x="1474" y="2840"/>
            <a:chExt cx="2858" cy="663"/>
          </a:xfrm>
        </p:grpSpPr>
        <p:pic>
          <p:nvPicPr>
            <p:cNvPr id="106509" name="106508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6510" name="106509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6511" name="106510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6499" name="106498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6500" name="106499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6501" name="106500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106502" name="106501 Rectángulo"/>
          <p:cNvSpPr>
            <a:spLocks noChangeArrowheads="1"/>
          </p:cNvSpPr>
          <p:nvPr/>
        </p:nvSpPr>
        <p:spPr bwMode="auto">
          <a:xfrm>
            <a:off x="684213" y="1341438"/>
            <a:ext cx="3421062" cy="304800"/>
          </a:xfrm>
          <a:prstGeom prst="rect">
            <a:avLst/>
          </a:prstGeom>
          <a:noFill/>
          <a:ln w="9525">
            <a:noFill/>
            <a:miter lim="800000"/>
            <a:headEnd/>
            <a:tailEnd/>
          </a:ln>
        </p:spPr>
        <p:txBody>
          <a:bodyPr wrap="none">
            <a:spAutoFit/>
          </a:bodyPr>
          <a:lstStyle/>
          <a:p>
            <a:pPr algn="l">
              <a:spcBef>
                <a:spcPct val="50000"/>
              </a:spcBef>
            </a:pPr>
            <a:r>
              <a:rPr lang="es-EC" sz="1400" b="1"/>
              <a:t>* </a:t>
            </a:r>
            <a:r>
              <a:rPr lang="es-EC" sz="1400" b="1">
                <a:solidFill>
                  <a:srgbClr val="FFFF00"/>
                </a:solidFill>
              </a:rPr>
              <a:t>Relación Tensión / Módulo de Rotura</a:t>
            </a:r>
            <a:endParaRPr lang="es-EC" sz="1400" b="1" u="sng">
              <a:solidFill>
                <a:srgbClr val="FFFF00"/>
              </a:solidFill>
            </a:endParaRPr>
          </a:p>
        </p:txBody>
      </p:sp>
      <p:sp>
        <p:nvSpPr>
          <p:cNvPr id="106503" name="106502 Rectángulo"/>
          <p:cNvSpPr>
            <a:spLocks noChangeArrowheads="1"/>
          </p:cNvSpPr>
          <p:nvPr/>
        </p:nvSpPr>
        <p:spPr bwMode="auto">
          <a:xfrm>
            <a:off x="4572000" y="1341438"/>
            <a:ext cx="1878013" cy="304800"/>
          </a:xfrm>
          <a:prstGeom prst="rect">
            <a:avLst/>
          </a:prstGeom>
          <a:noFill/>
          <a:ln w="9525">
            <a:noFill/>
            <a:miter lim="800000"/>
            <a:headEnd/>
            <a:tailEnd/>
          </a:ln>
        </p:spPr>
        <p:txBody>
          <a:bodyPr wrap="none">
            <a:spAutoFit/>
          </a:bodyPr>
          <a:lstStyle/>
          <a:p>
            <a:pPr algn="l">
              <a:spcBef>
                <a:spcPct val="50000"/>
              </a:spcBef>
            </a:pPr>
            <a:r>
              <a:rPr lang="es-EC" sz="1400" b="1"/>
              <a:t>* </a:t>
            </a:r>
            <a:r>
              <a:rPr lang="es-EC" sz="1400" b="1">
                <a:solidFill>
                  <a:srgbClr val="FFFF00"/>
                </a:solidFill>
              </a:rPr>
              <a:t>Tensión Admisible</a:t>
            </a:r>
            <a:endParaRPr lang="es-EC" sz="1400" b="1" u="sng">
              <a:solidFill>
                <a:srgbClr val="FFFF00"/>
              </a:solidFill>
            </a:endParaRPr>
          </a:p>
        </p:txBody>
      </p:sp>
      <p:pic>
        <p:nvPicPr>
          <p:cNvPr id="106504" name="106503 Rectángulo"/>
          <p:cNvPicPr>
            <a:picLocks noChangeAspect="1" noChangeArrowheads="1"/>
          </p:cNvPicPr>
          <p:nvPr/>
        </p:nvPicPr>
        <p:blipFill>
          <a:blip r:embed="rId8"/>
          <a:srcRect/>
          <a:stretch>
            <a:fillRect/>
          </a:stretch>
        </p:blipFill>
        <p:spPr bwMode="auto">
          <a:xfrm>
            <a:off x="5003800" y="1844675"/>
            <a:ext cx="936625" cy="576263"/>
          </a:xfrm>
          <a:prstGeom prst="rect">
            <a:avLst/>
          </a:prstGeom>
          <a:noFill/>
          <a:ln w="9525">
            <a:noFill/>
            <a:miter lim="800000"/>
            <a:headEnd/>
            <a:tailEnd/>
          </a:ln>
        </p:spPr>
      </p:pic>
      <p:sp>
        <p:nvSpPr>
          <p:cNvPr id="106505" name="106504 Rectángulo"/>
          <p:cNvSpPr>
            <a:spLocks noChangeArrowheads="1"/>
          </p:cNvSpPr>
          <p:nvPr/>
        </p:nvSpPr>
        <p:spPr bwMode="auto">
          <a:xfrm>
            <a:off x="4787900" y="2636838"/>
            <a:ext cx="1298575" cy="304800"/>
          </a:xfrm>
          <a:prstGeom prst="rect">
            <a:avLst/>
          </a:prstGeom>
          <a:noFill/>
          <a:ln w="9525">
            <a:noFill/>
            <a:miter lim="800000"/>
            <a:headEnd/>
            <a:tailEnd/>
          </a:ln>
        </p:spPr>
        <p:txBody>
          <a:bodyPr wrap="none">
            <a:spAutoFit/>
          </a:bodyPr>
          <a:lstStyle/>
          <a:p>
            <a:pPr algn="l">
              <a:spcBef>
                <a:spcPct val="50000"/>
              </a:spcBef>
            </a:pPr>
            <a:r>
              <a:rPr lang="es-EC" sz="1400" b="1"/>
              <a:t>* </a:t>
            </a:r>
            <a:r>
              <a:rPr lang="es-EC" sz="1400"/>
              <a:t>Despejando:</a:t>
            </a:r>
            <a:endParaRPr lang="es-EC" sz="1400" u="sng"/>
          </a:p>
        </p:txBody>
      </p:sp>
      <p:pic>
        <p:nvPicPr>
          <p:cNvPr id="106506" name="106505 Rectángulo"/>
          <p:cNvPicPr>
            <a:picLocks noChangeAspect="1" noChangeArrowheads="1"/>
          </p:cNvPicPr>
          <p:nvPr/>
        </p:nvPicPr>
        <p:blipFill>
          <a:blip r:embed="rId9"/>
          <a:srcRect/>
          <a:stretch>
            <a:fillRect/>
          </a:stretch>
        </p:blipFill>
        <p:spPr bwMode="auto">
          <a:xfrm>
            <a:off x="900113" y="1916113"/>
            <a:ext cx="2162175" cy="1076325"/>
          </a:xfrm>
          <a:prstGeom prst="rect">
            <a:avLst/>
          </a:prstGeom>
          <a:noFill/>
          <a:ln w="9525">
            <a:noFill/>
            <a:miter lim="800000"/>
            <a:headEnd/>
            <a:tailEnd/>
          </a:ln>
        </p:spPr>
      </p:pic>
      <p:pic>
        <p:nvPicPr>
          <p:cNvPr id="216085" name="216084 Rectángulo"/>
          <p:cNvPicPr>
            <a:picLocks noChangeAspect="1" noChangeArrowheads="1"/>
          </p:cNvPicPr>
          <p:nvPr/>
        </p:nvPicPr>
        <p:blipFill>
          <a:blip r:embed="rId10"/>
          <a:srcRect/>
          <a:stretch>
            <a:fillRect/>
          </a:stretch>
        </p:blipFill>
        <p:spPr bwMode="auto">
          <a:xfrm>
            <a:off x="4572000" y="3141663"/>
            <a:ext cx="2233613" cy="1655762"/>
          </a:xfrm>
          <a:prstGeom prst="rect">
            <a:avLst/>
          </a:prstGeom>
          <a:noFill/>
          <a:ln w="38100" cmpd="dbl" algn="ctr">
            <a:solidFill>
              <a:srgbClr val="00FF00"/>
            </a:solidFill>
            <a:miter lim="800000"/>
            <a:headEnd/>
            <a:tailEnd/>
          </a:ln>
        </p:spPr>
      </p:pic>
      <p:sp>
        <p:nvSpPr>
          <p:cNvPr id="216086" name="216085 Elipse"/>
          <p:cNvSpPr>
            <a:spLocks noChangeArrowheads="1"/>
          </p:cNvSpPr>
          <p:nvPr/>
        </p:nvSpPr>
        <p:spPr bwMode="auto">
          <a:xfrm>
            <a:off x="4572000" y="4221163"/>
            <a:ext cx="1636713" cy="576262"/>
          </a:xfrm>
          <a:prstGeom prst="ellipse">
            <a:avLst/>
          </a:prstGeom>
          <a:noFill/>
          <a:ln w="22225" algn="ctr">
            <a:solidFill>
              <a:srgbClr val="FF0000"/>
            </a:solidFill>
            <a:round/>
            <a:headEnd/>
            <a:tailEnd/>
          </a:ln>
        </p:spPr>
        <p:txBody>
          <a:bodyPr wrap="none" anchor="ctr"/>
          <a:lstStyle/>
          <a:p>
            <a:pPr algn="l"/>
            <a:endParaRPr lang="es-E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6085"/>
                                        </p:tgtEl>
                                        <p:attrNameLst>
                                          <p:attrName>style.visibility</p:attrName>
                                        </p:attrNameLst>
                                      </p:cBhvr>
                                      <p:to>
                                        <p:strVal val="visible"/>
                                      </p:to>
                                    </p:set>
                                    <p:animEffect transition="in" filter="fade">
                                      <p:cBhvr>
                                        <p:cTn id="7" dur="1000"/>
                                        <p:tgtEl>
                                          <p:spTgt spid="216085"/>
                                        </p:tgtEl>
                                      </p:cBhvr>
                                    </p:animEffect>
                                    <p:anim calcmode="lin" valueType="num">
                                      <p:cBhvr>
                                        <p:cTn id="8" dur="1000" fill="hold"/>
                                        <p:tgtEl>
                                          <p:spTgt spid="216085"/>
                                        </p:tgtEl>
                                        <p:attrNameLst>
                                          <p:attrName>ppt_x</p:attrName>
                                        </p:attrNameLst>
                                      </p:cBhvr>
                                      <p:tavLst>
                                        <p:tav tm="0">
                                          <p:val>
                                            <p:strVal val="#ppt_x"/>
                                          </p:val>
                                        </p:tav>
                                        <p:tav tm="100000">
                                          <p:val>
                                            <p:strVal val="#ppt_x"/>
                                          </p:val>
                                        </p:tav>
                                      </p:tavLst>
                                    </p:anim>
                                    <p:anim calcmode="lin" valueType="num">
                                      <p:cBhvr>
                                        <p:cTn id="9" dur="900" decel="100000" fill="hold"/>
                                        <p:tgtEl>
                                          <p:spTgt spid="2160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608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6086"/>
                                        </p:tgtEl>
                                        <p:attrNameLst>
                                          <p:attrName>style.visibility</p:attrName>
                                        </p:attrNameLst>
                                      </p:cBhvr>
                                      <p:to>
                                        <p:strVal val="visible"/>
                                      </p:to>
                                    </p:set>
                                    <p:animEffect transition="in" filter="dissolve">
                                      <p:cBhvr>
                                        <p:cTn id="14" dur="2000"/>
                                        <p:tgtEl>
                                          <p:spTgt spid="216086"/>
                                        </p:tgtEl>
                                      </p:cBhvr>
                                    </p:animEffect>
                                  </p:childTnLst>
                                </p:cTn>
                              </p:par>
                            </p:childTnLst>
                          </p:cTn>
                        </p:par>
                        <p:par>
                          <p:cTn id="15" fill="hold">
                            <p:stCondLst>
                              <p:cond delay="3000"/>
                            </p:stCondLst>
                            <p:childTnLst>
                              <p:par>
                                <p:cTn id="16" presetID="26" presetClass="emph" presetSubtype="0" fill="hold" grpId="1" nodeType="afterEffect">
                                  <p:stCondLst>
                                    <p:cond delay="0"/>
                                  </p:stCondLst>
                                  <p:childTnLst>
                                    <p:animEffect transition="out" filter="fade">
                                      <p:cBhvr>
                                        <p:cTn id="17" dur="2000" tmFilter="0, 0; .2, .5; .8, .5; 1, 0"/>
                                        <p:tgtEl>
                                          <p:spTgt spid="216086"/>
                                        </p:tgtEl>
                                      </p:cBhvr>
                                    </p:animEffect>
                                    <p:animScale>
                                      <p:cBhvr>
                                        <p:cTn id="18" dur="1000" autoRev="1" fill="hold"/>
                                        <p:tgtEl>
                                          <p:spTgt spid="2160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animBg="1"/>
      <p:bldP spid="216086"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107520 CuadroTexto"/>
          <p:cNvSpPr txBox="1">
            <a:spLocks noChangeArrowheads="1"/>
          </p:cNvSpPr>
          <p:nvPr/>
        </p:nvSpPr>
        <p:spPr bwMode="auto">
          <a:xfrm>
            <a:off x="6084888" y="404813"/>
            <a:ext cx="25908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3.1.3  Diseño Estructural</a:t>
            </a:r>
          </a:p>
        </p:txBody>
      </p:sp>
      <p:grpSp>
        <p:nvGrpSpPr>
          <p:cNvPr id="107522" name="Group 3"/>
          <p:cNvGrpSpPr>
            <a:grpSpLocks/>
          </p:cNvGrpSpPr>
          <p:nvPr/>
        </p:nvGrpSpPr>
        <p:grpSpPr bwMode="auto">
          <a:xfrm>
            <a:off x="2484438" y="5516563"/>
            <a:ext cx="4537075" cy="1008062"/>
            <a:chOff x="1474" y="2840"/>
            <a:chExt cx="2858" cy="663"/>
          </a:xfrm>
        </p:grpSpPr>
        <p:pic>
          <p:nvPicPr>
            <p:cNvPr id="107534" name="10753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7535" name="10753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7536" name="10753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7523" name="107522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7524" name="107523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07525" name="107524 Rectángulo"/>
          <p:cNvSpPr>
            <a:spLocks noChangeArrowheads="1"/>
          </p:cNvSpPr>
          <p:nvPr/>
        </p:nvSpPr>
        <p:spPr bwMode="auto">
          <a:xfrm>
            <a:off x="684213" y="1341438"/>
            <a:ext cx="14843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12. Verificación</a:t>
            </a:r>
            <a:endParaRPr lang="es-EC" sz="1400" b="1" u="sng">
              <a:solidFill>
                <a:srgbClr val="FF9900"/>
              </a:solidFill>
            </a:endParaRPr>
          </a:p>
        </p:txBody>
      </p:sp>
      <p:sp>
        <p:nvSpPr>
          <p:cNvPr id="107526" name="107525 Rectángulo"/>
          <p:cNvSpPr>
            <a:spLocks noChangeArrowheads="1"/>
          </p:cNvSpPr>
          <p:nvPr/>
        </p:nvSpPr>
        <p:spPr bwMode="auto">
          <a:xfrm>
            <a:off x="827088" y="1844675"/>
            <a:ext cx="2376487" cy="304800"/>
          </a:xfrm>
          <a:prstGeom prst="rect">
            <a:avLst/>
          </a:prstGeom>
          <a:noFill/>
          <a:ln w="9525">
            <a:noFill/>
            <a:miter lim="800000"/>
            <a:headEnd/>
            <a:tailEnd/>
          </a:ln>
        </p:spPr>
        <p:txBody>
          <a:bodyPr>
            <a:spAutoFit/>
          </a:bodyPr>
          <a:lstStyle/>
          <a:p>
            <a:pPr algn="l">
              <a:spcBef>
                <a:spcPct val="50000"/>
              </a:spcBef>
            </a:pPr>
            <a:r>
              <a:rPr lang="es-EC" sz="1400"/>
              <a:t>Finalmente, se verifica que:</a:t>
            </a:r>
            <a:endParaRPr lang="es-EC" sz="1400" u="sng"/>
          </a:p>
        </p:txBody>
      </p:sp>
      <p:pic>
        <p:nvPicPr>
          <p:cNvPr id="107527" name="107526 Rectángulo"/>
          <p:cNvPicPr>
            <a:picLocks noChangeAspect="1" noChangeArrowheads="1"/>
          </p:cNvPicPr>
          <p:nvPr/>
        </p:nvPicPr>
        <p:blipFill>
          <a:blip r:embed="rId6"/>
          <a:srcRect/>
          <a:stretch>
            <a:fillRect/>
          </a:stretch>
        </p:blipFill>
        <p:spPr bwMode="auto">
          <a:xfrm>
            <a:off x="900113" y="2276475"/>
            <a:ext cx="1079500" cy="396875"/>
          </a:xfrm>
          <a:prstGeom prst="rect">
            <a:avLst/>
          </a:prstGeom>
          <a:noFill/>
          <a:ln w="9525">
            <a:noFill/>
            <a:miter lim="800000"/>
            <a:headEnd/>
            <a:tailEnd/>
          </a:ln>
        </p:spPr>
      </p:pic>
      <p:sp>
        <p:nvSpPr>
          <p:cNvPr id="218133" name="218132 Rectángulo"/>
          <p:cNvSpPr>
            <a:spLocks noChangeArrowheads="1"/>
          </p:cNvSpPr>
          <p:nvPr/>
        </p:nvSpPr>
        <p:spPr bwMode="auto">
          <a:xfrm>
            <a:off x="3203575" y="2997200"/>
            <a:ext cx="617538" cy="304800"/>
          </a:xfrm>
          <a:prstGeom prst="rect">
            <a:avLst/>
          </a:prstGeom>
          <a:noFill/>
          <a:ln w="9525">
            <a:noFill/>
            <a:miter lim="800000"/>
            <a:headEnd/>
            <a:tailEnd/>
          </a:ln>
        </p:spPr>
        <p:txBody>
          <a:bodyPr wrap="none">
            <a:spAutoFit/>
          </a:bodyPr>
          <a:lstStyle/>
          <a:p>
            <a:pPr algn="l">
              <a:spcBef>
                <a:spcPct val="50000"/>
              </a:spcBef>
            </a:pPr>
            <a:r>
              <a:rPr lang="es-EC" sz="1400" b="1" i="1">
                <a:solidFill>
                  <a:srgbClr val="99CCFF"/>
                </a:solidFill>
              </a:rPr>
              <a:t>OK !!</a:t>
            </a:r>
          </a:p>
        </p:txBody>
      </p:sp>
      <p:sp>
        <p:nvSpPr>
          <p:cNvPr id="107529" name="107528 Rectángulo"/>
          <p:cNvSpPr>
            <a:spLocks noChangeArrowheads="1"/>
          </p:cNvSpPr>
          <p:nvPr/>
        </p:nvSpPr>
        <p:spPr bwMode="auto">
          <a:xfrm>
            <a:off x="900113" y="3716338"/>
            <a:ext cx="1150937" cy="304800"/>
          </a:xfrm>
          <a:prstGeom prst="rect">
            <a:avLst/>
          </a:prstGeom>
          <a:noFill/>
          <a:ln w="9525">
            <a:noFill/>
            <a:miter lim="800000"/>
            <a:headEnd/>
            <a:tailEnd/>
          </a:ln>
        </p:spPr>
        <p:txBody>
          <a:bodyPr>
            <a:spAutoFit/>
          </a:bodyPr>
          <a:lstStyle/>
          <a:p>
            <a:pPr algn="l">
              <a:spcBef>
                <a:spcPct val="50000"/>
              </a:spcBef>
            </a:pPr>
            <a:r>
              <a:rPr lang="es-EC" sz="1400"/>
              <a:t>Por lo tanto:</a:t>
            </a:r>
            <a:endParaRPr lang="es-EC" sz="1400" u="sng"/>
          </a:p>
        </p:txBody>
      </p:sp>
      <p:pic>
        <p:nvPicPr>
          <p:cNvPr id="218136" name="218135 Rectángulo"/>
          <p:cNvPicPr>
            <a:picLocks noChangeAspect="1" noChangeArrowheads="1"/>
          </p:cNvPicPr>
          <p:nvPr/>
        </p:nvPicPr>
        <p:blipFill>
          <a:blip r:embed="rId7"/>
          <a:srcRect/>
          <a:stretch>
            <a:fillRect/>
          </a:stretch>
        </p:blipFill>
        <p:spPr bwMode="auto">
          <a:xfrm>
            <a:off x="2339975" y="4149725"/>
            <a:ext cx="4176713" cy="503238"/>
          </a:xfrm>
          <a:prstGeom prst="rect">
            <a:avLst/>
          </a:prstGeom>
          <a:noFill/>
          <a:ln w="9525">
            <a:noFill/>
            <a:miter lim="800000"/>
            <a:headEnd/>
            <a:tailEnd/>
          </a:ln>
        </p:spPr>
      </p:pic>
      <p:pic>
        <p:nvPicPr>
          <p:cNvPr id="107531" name="107530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pic>
        <p:nvPicPr>
          <p:cNvPr id="218138" name="218137 Rectángulo">
            <a:hlinkClick r:id="rId10" action="ppaction://hlinkfile"/>
          </p:cNvPr>
          <p:cNvPicPr>
            <a:picLocks noChangeArrowheads="1"/>
          </p:cNvPicPr>
          <p:nvPr/>
        </p:nvPicPr>
        <p:blipFill>
          <a:blip r:embed="rId11"/>
          <a:srcRect/>
          <a:stretch>
            <a:fillRect/>
          </a:stretch>
        </p:blipFill>
        <p:spPr bwMode="auto">
          <a:xfrm>
            <a:off x="7308850" y="1017588"/>
            <a:ext cx="539750" cy="539750"/>
          </a:xfrm>
          <a:prstGeom prst="rect">
            <a:avLst/>
          </a:prstGeom>
          <a:noFill/>
          <a:ln w="9525">
            <a:noFill/>
            <a:miter lim="800000"/>
            <a:headEnd/>
            <a:tailEnd/>
          </a:ln>
        </p:spPr>
      </p:pic>
      <p:pic>
        <p:nvPicPr>
          <p:cNvPr id="107533" name="107532 Rectángulo"/>
          <p:cNvPicPr>
            <a:picLocks noChangeAspect="1" noChangeArrowheads="1"/>
          </p:cNvPicPr>
          <p:nvPr/>
        </p:nvPicPr>
        <p:blipFill>
          <a:blip r:embed="rId12"/>
          <a:srcRect/>
          <a:stretch>
            <a:fillRect/>
          </a:stretch>
        </p:blipFill>
        <p:spPr bwMode="auto">
          <a:xfrm>
            <a:off x="900113" y="2924175"/>
            <a:ext cx="2087562" cy="312738"/>
          </a:xfrm>
          <a:prstGeom prst="rect">
            <a:avLst/>
          </a:prstGeom>
          <a:noFill/>
          <a:ln w="38100" cmpd="dbl" algn="ctr">
            <a:solidFill>
              <a:srgbClr val="FF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18133"/>
                                        </p:tgtEl>
                                        <p:attrNameLst>
                                          <p:attrName>style.visibility</p:attrName>
                                        </p:attrNameLst>
                                      </p:cBhvr>
                                      <p:to>
                                        <p:strVal val="visible"/>
                                      </p:to>
                                    </p:set>
                                    <p:anim calcmode="lin" valueType="num">
                                      <p:cBhvr>
                                        <p:cTn id="7" dur="1000" fill="hold"/>
                                        <p:tgtEl>
                                          <p:spTgt spid="218133"/>
                                        </p:tgtEl>
                                        <p:attrNameLst>
                                          <p:attrName>ppt_w</p:attrName>
                                        </p:attrNameLst>
                                      </p:cBhvr>
                                      <p:tavLst>
                                        <p:tav tm="0">
                                          <p:val>
                                            <p:strVal val="#ppt_w+.3"/>
                                          </p:val>
                                        </p:tav>
                                        <p:tav tm="100000">
                                          <p:val>
                                            <p:strVal val="#ppt_w"/>
                                          </p:val>
                                        </p:tav>
                                      </p:tavLst>
                                    </p:anim>
                                    <p:anim calcmode="lin" valueType="num">
                                      <p:cBhvr>
                                        <p:cTn id="8" dur="1000" fill="hold"/>
                                        <p:tgtEl>
                                          <p:spTgt spid="218133"/>
                                        </p:tgtEl>
                                        <p:attrNameLst>
                                          <p:attrName>ppt_h</p:attrName>
                                        </p:attrNameLst>
                                      </p:cBhvr>
                                      <p:tavLst>
                                        <p:tav tm="0">
                                          <p:val>
                                            <p:strVal val="#ppt_h"/>
                                          </p:val>
                                        </p:tav>
                                        <p:tav tm="100000">
                                          <p:val>
                                            <p:strVal val="#ppt_h"/>
                                          </p:val>
                                        </p:tav>
                                      </p:tavLst>
                                    </p:anim>
                                    <p:animEffect transition="in" filter="fade">
                                      <p:cBhvr>
                                        <p:cTn id="9" dur="1000"/>
                                        <p:tgtEl>
                                          <p:spTgt spid="218133"/>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18136"/>
                                        </p:tgtEl>
                                        <p:attrNameLst>
                                          <p:attrName>style.visibility</p:attrName>
                                        </p:attrNameLst>
                                      </p:cBhvr>
                                      <p:to>
                                        <p:strVal val="visible"/>
                                      </p:to>
                                    </p:set>
                                    <p:anim calcmode="lin" valueType="num">
                                      <p:cBhvr>
                                        <p:cTn id="13" dur="1000" fill="hold"/>
                                        <p:tgtEl>
                                          <p:spTgt spid="218136"/>
                                        </p:tgtEl>
                                        <p:attrNameLst>
                                          <p:attrName>ppt_w</p:attrName>
                                        </p:attrNameLst>
                                      </p:cBhvr>
                                      <p:tavLst>
                                        <p:tav tm="0">
                                          <p:val>
                                            <p:fltVal val="0"/>
                                          </p:val>
                                        </p:tav>
                                        <p:tav tm="100000">
                                          <p:val>
                                            <p:strVal val="#ppt_w"/>
                                          </p:val>
                                        </p:tav>
                                      </p:tavLst>
                                    </p:anim>
                                    <p:anim calcmode="lin" valueType="num">
                                      <p:cBhvr>
                                        <p:cTn id="14" dur="1000" fill="hold"/>
                                        <p:tgtEl>
                                          <p:spTgt spid="218136"/>
                                        </p:tgtEl>
                                        <p:attrNameLst>
                                          <p:attrName>ppt_h</p:attrName>
                                        </p:attrNameLst>
                                      </p:cBhvr>
                                      <p:tavLst>
                                        <p:tav tm="0">
                                          <p:val>
                                            <p:fltVal val="0"/>
                                          </p:val>
                                        </p:tav>
                                        <p:tav tm="100000">
                                          <p:val>
                                            <p:strVal val="#ppt_h"/>
                                          </p:val>
                                        </p:tav>
                                      </p:tavLst>
                                    </p:anim>
                                    <p:anim calcmode="lin" valueType="num">
                                      <p:cBhvr>
                                        <p:cTn id="15" dur="1000" fill="hold"/>
                                        <p:tgtEl>
                                          <p:spTgt spid="218136"/>
                                        </p:tgtEl>
                                        <p:attrNameLst>
                                          <p:attrName>style.rotation</p:attrName>
                                        </p:attrNameLst>
                                      </p:cBhvr>
                                      <p:tavLst>
                                        <p:tav tm="0">
                                          <p:val>
                                            <p:fltVal val="90"/>
                                          </p:val>
                                        </p:tav>
                                        <p:tav tm="100000">
                                          <p:val>
                                            <p:fltVal val="0"/>
                                          </p:val>
                                        </p:tav>
                                      </p:tavLst>
                                    </p:anim>
                                    <p:animEffect transition="in" filter="fade">
                                      <p:cBhvr>
                                        <p:cTn id="16" dur="1000"/>
                                        <p:tgtEl>
                                          <p:spTgt spid="218136"/>
                                        </p:tgtEl>
                                      </p:cBhvr>
                                    </p:animEffect>
                                  </p:childTnLst>
                                </p:cTn>
                              </p:par>
                            </p:childTnLst>
                          </p:cTn>
                        </p:par>
                        <p:par>
                          <p:cTn id="17" fill="hold">
                            <p:stCondLst>
                              <p:cond delay="2000"/>
                            </p:stCondLst>
                            <p:childTnLst>
                              <p:par>
                                <p:cTn id="18" presetID="8" presetClass="emph" presetSubtype="0" fill="hold" nodeType="afterEffect">
                                  <p:stCondLst>
                                    <p:cond delay="0"/>
                                  </p:stCondLst>
                                  <p:childTnLst>
                                    <p:animRot by="-21600000">
                                      <p:cBhvr>
                                        <p:cTn id="19" dur="2000" fill="hold"/>
                                        <p:tgtEl>
                                          <p:spTgt spid="2181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08544 CuadroTexto"/>
          <p:cNvSpPr txBox="1">
            <a:spLocks noChangeArrowheads="1"/>
          </p:cNvSpPr>
          <p:nvPr/>
        </p:nvSpPr>
        <p:spPr bwMode="auto">
          <a:xfrm>
            <a:off x="5364163" y="404813"/>
            <a:ext cx="3311525"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3.1.5  Presupuesto Referencial</a:t>
            </a:r>
          </a:p>
        </p:txBody>
      </p:sp>
      <p:grpSp>
        <p:nvGrpSpPr>
          <p:cNvPr id="108546" name="Group 3"/>
          <p:cNvGrpSpPr>
            <a:grpSpLocks/>
          </p:cNvGrpSpPr>
          <p:nvPr/>
        </p:nvGrpSpPr>
        <p:grpSpPr bwMode="auto">
          <a:xfrm>
            <a:off x="2484438" y="5516563"/>
            <a:ext cx="4537075" cy="1008062"/>
            <a:chOff x="1474" y="2840"/>
            <a:chExt cx="2858" cy="663"/>
          </a:xfrm>
        </p:grpSpPr>
        <p:pic>
          <p:nvPicPr>
            <p:cNvPr id="108551" name="108550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8552" name="108551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8553" name="108552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8547" name="10854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8548" name="108547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08549" name="108548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108550" name="108549 Rectángulo"/>
          <p:cNvPicPr>
            <a:picLocks noChangeAspect="1" noChangeArrowheads="1"/>
          </p:cNvPicPr>
          <p:nvPr/>
        </p:nvPicPr>
        <p:blipFill>
          <a:blip r:embed="rId8"/>
          <a:srcRect/>
          <a:stretch>
            <a:fillRect/>
          </a:stretch>
        </p:blipFill>
        <p:spPr bwMode="auto">
          <a:xfrm>
            <a:off x="827088" y="981075"/>
            <a:ext cx="7416800" cy="4295775"/>
          </a:xfrm>
          <a:prstGeom prst="rect">
            <a:avLst/>
          </a:prstGeom>
          <a:noFill/>
          <a:ln w="57150" algn="ctr">
            <a:solidFill>
              <a:srgbClr val="00CCFF"/>
            </a:solid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09568 CuadroTexto"/>
          <p:cNvSpPr txBox="1">
            <a:spLocks noChangeArrowheads="1"/>
          </p:cNvSpPr>
          <p:nvPr/>
        </p:nvSpPr>
        <p:spPr bwMode="auto">
          <a:xfrm>
            <a:off x="3635375" y="404813"/>
            <a:ext cx="504031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3.1.6  Especificaciones Técnicas de Construcción</a:t>
            </a:r>
          </a:p>
        </p:txBody>
      </p:sp>
      <p:grpSp>
        <p:nvGrpSpPr>
          <p:cNvPr id="109570" name="Group 3"/>
          <p:cNvGrpSpPr>
            <a:grpSpLocks/>
          </p:cNvGrpSpPr>
          <p:nvPr/>
        </p:nvGrpSpPr>
        <p:grpSpPr bwMode="auto">
          <a:xfrm>
            <a:off x="2484438" y="5516563"/>
            <a:ext cx="4537075" cy="1008062"/>
            <a:chOff x="1474" y="2840"/>
            <a:chExt cx="2858" cy="663"/>
          </a:xfrm>
        </p:grpSpPr>
        <p:pic>
          <p:nvPicPr>
            <p:cNvPr id="109576" name="109575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09577" name="109576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09578" name="109577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09571" name="109570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09572" name="109571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09573" name="109572 Rectángulo"/>
          <p:cNvSpPr>
            <a:spLocks noChangeArrowheads="1"/>
          </p:cNvSpPr>
          <p:nvPr/>
        </p:nvSpPr>
        <p:spPr bwMode="auto">
          <a:xfrm>
            <a:off x="684213" y="1341438"/>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sp>
        <p:nvSpPr>
          <p:cNvPr id="225535" name="225534 CuadroTexto"/>
          <p:cNvSpPr txBox="1">
            <a:spLocks noChangeArrowheads="1"/>
          </p:cNvSpPr>
          <p:nvPr/>
        </p:nvSpPr>
        <p:spPr bwMode="auto">
          <a:xfrm>
            <a:off x="900113" y="1989138"/>
            <a:ext cx="2447925" cy="2219325"/>
          </a:xfrm>
          <a:prstGeom prst="rect">
            <a:avLst/>
          </a:prstGeom>
          <a:noFill/>
          <a:ln w="9525">
            <a:noFill/>
            <a:miter lim="800000"/>
            <a:headEnd/>
            <a:tailEnd/>
          </a:ln>
        </p:spPr>
        <p:txBody>
          <a:bodyPr>
            <a:spAutoFit/>
          </a:bodyPr>
          <a:lstStyle/>
          <a:p>
            <a:pPr marL="342900" indent="-342900" algn="just">
              <a:spcBef>
                <a:spcPct val="50000"/>
              </a:spcBef>
              <a:buFontTx/>
              <a:buAutoNum type="arabicPeriod"/>
            </a:pPr>
            <a:r>
              <a:rPr lang="es-EC" sz="1400" b="1">
                <a:hlinkClick r:id="rId6" action="ppaction://hlinksldjump"/>
              </a:rPr>
              <a:t>Descripción</a:t>
            </a:r>
            <a:endParaRPr lang="es-EC" sz="1400" b="1"/>
          </a:p>
          <a:p>
            <a:pPr marL="342900" indent="-342900" algn="just">
              <a:spcBef>
                <a:spcPct val="50000"/>
              </a:spcBef>
              <a:buFontTx/>
              <a:buAutoNum type="arabicPeriod"/>
            </a:pPr>
            <a:r>
              <a:rPr lang="es-EC" sz="1400" b="1">
                <a:hlinkClick r:id="rId7" action="ppaction://hlinksldjump"/>
              </a:rPr>
              <a:t>Materiales</a:t>
            </a:r>
            <a:endParaRPr lang="es-EC" sz="1400" b="1"/>
          </a:p>
          <a:p>
            <a:pPr marL="342900" indent="-342900" algn="just">
              <a:spcBef>
                <a:spcPct val="50000"/>
              </a:spcBef>
              <a:buFontTx/>
              <a:buAutoNum type="arabicPeriod"/>
            </a:pPr>
            <a:r>
              <a:rPr lang="es-EC" sz="1400" b="1">
                <a:hlinkClick r:id="rId8" action="ppaction://hlinksldjump"/>
              </a:rPr>
              <a:t>Diseño de Espesores</a:t>
            </a:r>
            <a:endParaRPr lang="es-EC" sz="1400" b="1"/>
          </a:p>
          <a:p>
            <a:pPr marL="342900" indent="-342900" algn="just">
              <a:spcBef>
                <a:spcPct val="50000"/>
              </a:spcBef>
              <a:buFontTx/>
              <a:buAutoNum type="arabicPeriod"/>
            </a:pPr>
            <a:r>
              <a:rPr lang="es-EC" sz="1400" b="1">
                <a:hlinkClick r:id="rId9" action="ppaction://hlinksldjump"/>
              </a:rPr>
              <a:t>Ensayos</a:t>
            </a:r>
            <a:endParaRPr lang="es-EC" sz="1400" b="1"/>
          </a:p>
          <a:p>
            <a:pPr marL="342900" indent="-342900" algn="just">
              <a:spcBef>
                <a:spcPct val="50000"/>
              </a:spcBef>
              <a:buFontTx/>
              <a:buAutoNum type="arabicPeriod"/>
            </a:pPr>
            <a:r>
              <a:rPr lang="es-EC" sz="1400" b="1">
                <a:hlinkClick r:id="rId10" action="ppaction://hlinksldjump"/>
              </a:rPr>
              <a:t>Medición</a:t>
            </a:r>
            <a:endParaRPr lang="es-EC" sz="1400" b="1"/>
          </a:p>
          <a:p>
            <a:pPr marL="342900" indent="-342900" algn="just">
              <a:spcBef>
                <a:spcPct val="50000"/>
              </a:spcBef>
              <a:buFontTx/>
              <a:buAutoNum type="arabicPeriod"/>
            </a:pPr>
            <a:r>
              <a:rPr lang="es-EC" sz="1400" b="1">
                <a:hlinkClick r:id="rId11" action="ppaction://hlinksldjump"/>
              </a:rPr>
              <a:t>Pago</a:t>
            </a:r>
            <a:endParaRPr lang="es-EC" sz="1400" b="1"/>
          </a:p>
          <a:p>
            <a:pPr marL="342900" indent="-342900" algn="just">
              <a:spcBef>
                <a:spcPct val="50000"/>
              </a:spcBef>
              <a:buFontTx/>
              <a:buAutoNum type="arabicPeriod"/>
            </a:pPr>
            <a:endParaRPr lang="es-ES" sz="1400" b="1"/>
          </a:p>
        </p:txBody>
      </p:sp>
      <p:pic>
        <p:nvPicPr>
          <p:cNvPr id="109575" name="109574 Rectángulo">
            <a:hlinkClick r:id="rId12" action="ppaction://hlinksldjump"/>
          </p:cNvPr>
          <p:cNvPicPr>
            <a:picLocks noChangeArrowheads="1"/>
          </p:cNvPicPr>
          <p:nvPr/>
        </p:nvPicPr>
        <p:blipFill>
          <a:blip r:embed="rId13"/>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535"/>
                                        </p:tgtEl>
                                        <p:attrNameLst>
                                          <p:attrName>style.visibility</p:attrName>
                                        </p:attrNameLst>
                                      </p:cBhvr>
                                      <p:to>
                                        <p:strVal val="visible"/>
                                      </p:to>
                                    </p:set>
                                    <p:anim to="" calcmode="lin" valueType="num">
                                      <p:cBhvr>
                                        <p:cTn id="7" dur="1" fill="hold"/>
                                        <p:tgtEl>
                                          <p:spTgt spid="2255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3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3"/>
          <p:cNvGrpSpPr>
            <a:grpSpLocks/>
          </p:cNvGrpSpPr>
          <p:nvPr/>
        </p:nvGrpSpPr>
        <p:grpSpPr bwMode="auto">
          <a:xfrm>
            <a:off x="2484438" y="5516563"/>
            <a:ext cx="4537075" cy="1008062"/>
            <a:chOff x="1474" y="2840"/>
            <a:chExt cx="2858" cy="663"/>
          </a:xfrm>
        </p:grpSpPr>
        <p:pic>
          <p:nvPicPr>
            <p:cNvPr id="110600" name="11059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0601" name="11060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0602" name="11060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0594" name="110593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0595" name="110594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0596" name="110595 CuadroTexto"/>
          <p:cNvSpPr txBox="1">
            <a:spLocks noChangeArrowheads="1"/>
          </p:cNvSpPr>
          <p:nvPr/>
        </p:nvSpPr>
        <p:spPr bwMode="auto">
          <a:xfrm>
            <a:off x="539750" y="1916113"/>
            <a:ext cx="2881313" cy="3708400"/>
          </a:xfrm>
          <a:prstGeom prst="rect">
            <a:avLst/>
          </a:prstGeom>
          <a:noFill/>
          <a:ln w="9525">
            <a:noFill/>
            <a:miter lim="800000"/>
            <a:headEnd/>
            <a:tailEnd/>
          </a:ln>
        </p:spPr>
        <p:txBody>
          <a:bodyPr>
            <a:spAutoFit/>
          </a:bodyPr>
          <a:lstStyle/>
          <a:p>
            <a:pPr marL="342900" indent="-342900" algn="just">
              <a:spcBef>
                <a:spcPct val="50000"/>
              </a:spcBef>
            </a:pPr>
            <a:r>
              <a:rPr lang="es-EC" sz="1400" b="1"/>
              <a:t>	</a:t>
            </a:r>
            <a:r>
              <a:rPr lang="es-EC" sz="1400" b="1">
                <a:solidFill>
                  <a:srgbClr val="00FF00"/>
                </a:solidFill>
              </a:rPr>
              <a:t>DESCRIPCION.-</a:t>
            </a:r>
            <a:r>
              <a:rPr lang="es-EC" sz="1400" b="1"/>
              <a:t> </a:t>
            </a:r>
            <a:r>
              <a:rPr lang="es-EC" sz="1400"/>
              <a:t>El pavimento de hormigón compactado con pavimentadora (HCP) consiste en una capa de rodadura constituida por una losa de hormigón con muy </a:t>
            </a:r>
            <a:r>
              <a:rPr lang="es-ES" sz="1400"/>
              <a:t>poco contenido de agua, cuya densificación se obtiene mediante el uso de pavimentadoras con reglas de alto poder de compactación, de acuerdo con lo especificado en los planos, disposiciones especiales y documentos contractuales.</a:t>
            </a:r>
          </a:p>
        </p:txBody>
      </p:sp>
      <p:sp>
        <p:nvSpPr>
          <p:cNvPr id="110597" name="110596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pic>
        <p:nvPicPr>
          <p:cNvPr id="395278" name="395277 Rectángulo"/>
          <p:cNvPicPr>
            <a:picLocks noChangeAspect="1" noChangeArrowheads="1"/>
          </p:cNvPicPr>
          <p:nvPr/>
        </p:nvPicPr>
        <p:blipFill>
          <a:blip r:embed="rId6" cstate="print"/>
          <a:srcRect/>
          <a:stretch>
            <a:fillRect/>
          </a:stretch>
        </p:blipFill>
        <p:spPr bwMode="auto">
          <a:xfrm>
            <a:off x="4211638" y="1989138"/>
            <a:ext cx="4051300" cy="2998787"/>
          </a:xfrm>
          <a:prstGeom prst="rect">
            <a:avLst/>
          </a:prstGeom>
          <a:noFill/>
          <a:ln w="9525">
            <a:noFill/>
            <a:miter lim="800000"/>
            <a:headEnd/>
            <a:tailEnd/>
          </a:ln>
        </p:spPr>
      </p:pic>
      <p:pic>
        <p:nvPicPr>
          <p:cNvPr id="110599" name="110598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3000" tmFilter="0, 0; .2, .5; .8, .5; 1, 0"/>
                                        <p:tgtEl>
                                          <p:spTgt spid="395278"/>
                                        </p:tgtEl>
                                      </p:cBhvr>
                                    </p:animEffect>
                                    <p:animScale>
                                      <p:cBhvr>
                                        <p:cTn id="7" dur="1500" autoRev="1" fill="hold"/>
                                        <p:tgtEl>
                                          <p:spTgt spid="3952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2"/>
          <p:cNvGrpSpPr>
            <a:grpSpLocks/>
          </p:cNvGrpSpPr>
          <p:nvPr/>
        </p:nvGrpSpPr>
        <p:grpSpPr bwMode="auto">
          <a:xfrm>
            <a:off x="2484438" y="5516563"/>
            <a:ext cx="4537075" cy="1008062"/>
            <a:chOff x="1474" y="2840"/>
            <a:chExt cx="2858" cy="663"/>
          </a:xfrm>
        </p:grpSpPr>
        <p:pic>
          <p:nvPicPr>
            <p:cNvPr id="111628" name="111627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1629" name="111628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1630" name="111629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1618" name="111617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1619" name="111618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1620" name="111619 CuadroTexto"/>
          <p:cNvSpPr txBox="1">
            <a:spLocks noChangeArrowheads="1"/>
          </p:cNvSpPr>
          <p:nvPr/>
        </p:nvSpPr>
        <p:spPr bwMode="auto">
          <a:xfrm>
            <a:off x="611188" y="1341438"/>
            <a:ext cx="165576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MATERIALES</a:t>
            </a:r>
            <a:endParaRPr lang="es-ES" sz="1400" b="1">
              <a:solidFill>
                <a:srgbClr val="00FF00"/>
              </a:solidFill>
            </a:endParaRPr>
          </a:p>
        </p:txBody>
      </p:sp>
      <p:sp>
        <p:nvSpPr>
          <p:cNvPr id="111621" name="111620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sp>
        <p:nvSpPr>
          <p:cNvPr id="111622" name="111621 CuadroTexto"/>
          <p:cNvSpPr txBox="1">
            <a:spLocks noChangeArrowheads="1"/>
          </p:cNvSpPr>
          <p:nvPr/>
        </p:nvSpPr>
        <p:spPr bwMode="auto">
          <a:xfrm>
            <a:off x="611188" y="1916113"/>
            <a:ext cx="1296987" cy="304800"/>
          </a:xfrm>
          <a:prstGeom prst="rect">
            <a:avLst/>
          </a:prstGeom>
          <a:noFill/>
          <a:ln w="9525">
            <a:noFill/>
            <a:miter lim="800000"/>
            <a:headEnd/>
            <a:tailEnd/>
          </a:ln>
        </p:spPr>
        <p:txBody>
          <a:bodyPr>
            <a:spAutoFit/>
          </a:bodyPr>
          <a:lstStyle/>
          <a:p>
            <a:pPr algn="just">
              <a:spcBef>
                <a:spcPct val="50000"/>
              </a:spcBef>
            </a:pPr>
            <a:r>
              <a:rPr lang="es-EC" sz="1400" b="1">
                <a:solidFill>
                  <a:srgbClr val="FF66CC"/>
                </a:solidFill>
              </a:rPr>
              <a:t>1.- Cemento</a:t>
            </a:r>
            <a:endParaRPr lang="es-ES" sz="1400" b="1">
              <a:solidFill>
                <a:srgbClr val="FF66CC"/>
              </a:solidFill>
            </a:endParaRPr>
          </a:p>
        </p:txBody>
      </p:sp>
      <p:sp>
        <p:nvSpPr>
          <p:cNvPr id="396301" name="396300 CuadroTexto"/>
          <p:cNvSpPr txBox="1">
            <a:spLocks noChangeArrowheads="1"/>
          </p:cNvSpPr>
          <p:nvPr/>
        </p:nvSpPr>
        <p:spPr bwMode="auto">
          <a:xfrm>
            <a:off x="611188" y="2492375"/>
            <a:ext cx="3168650" cy="1581150"/>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es-EC" sz="1400"/>
              <a:t>Pórtland Tipo 1P</a:t>
            </a:r>
          </a:p>
          <a:p>
            <a:pPr algn="just">
              <a:spcBef>
                <a:spcPct val="50000"/>
              </a:spcBef>
              <a:buFont typeface="Wingdings" pitchFamily="2" charset="2"/>
              <a:buChar char="Ø"/>
            </a:pPr>
            <a:r>
              <a:rPr lang="es-EC" sz="1400"/>
              <a:t>Contenido: 200 – 300 Kg. / m</a:t>
            </a:r>
            <a:r>
              <a:rPr lang="es-EC" sz="1400" baseline="30000"/>
              <a:t>3</a:t>
            </a:r>
          </a:p>
          <a:p>
            <a:pPr algn="just">
              <a:spcBef>
                <a:spcPct val="50000"/>
              </a:spcBef>
              <a:buFont typeface="Wingdings" pitchFamily="2" charset="2"/>
              <a:buChar char="Ø"/>
            </a:pPr>
            <a:r>
              <a:rPr lang="es-EC" sz="1400"/>
              <a:t>Mínima Retracción</a:t>
            </a:r>
          </a:p>
          <a:p>
            <a:pPr algn="just">
              <a:spcBef>
                <a:spcPct val="50000"/>
              </a:spcBef>
              <a:buFont typeface="Wingdings" pitchFamily="2" charset="2"/>
              <a:buChar char="Ø"/>
            </a:pPr>
            <a:r>
              <a:rPr lang="es-EC" sz="1400"/>
              <a:t>Bajo Calor de Hidratación</a:t>
            </a:r>
          </a:p>
          <a:p>
            <a:pPr algn="just">
              <a:spcBef>
                <a:spcPct val="50000"/>
              </a:spcBef>
              <a:buFont typeface="Wingdings" pitchFamily="2" charset="2"/>
              <a:buChar char="Ø"/>
            </a:pPr>
            <a:r>
              <a:rPr lang="es-EC" sz="1400"/>
              <a:t>Elevada Resistencia a largo Plazo</a:t>
            </a:r>
            <a:endParaRPr lang="es-ES" sz="1400"/>
          </a:p>
        </p:txBody>
      </p:sp>
      <p:sp>
        <p:nvSpPr>
          <p:cNvPr id="111624" name="111623 CuadroTexto"/>
          <p:cNvSpPr txBox="1">
            <a:spLocks noChangeArrowheads="1"/>
          </p:cNvSpPr>
          <p:nvPr/>
        </p:nvSpPr>
        <p:spPr bwMode="auto">
          <a:xfrm>
            <a:off x="5148263" y="1844675"/>
            <a:ext cx="1511300" cy="304800"/>
          </a:xfrm>
          <a:prstGeom prst="rect">
            <a:avLst/>
          </a:prstGeom>
          <a:noFill/>
          <a:ln w="9525">
            <a:noFill/>
            <a:miter lim="800000"/>
            <a:headEnd/>
            <a:tailEnd/>
          </a:ln>
        </p:spPr>
        <p:txBody>
          <a:bodyPr>
            <a:spAutoFit/>
          </a:bodyPr>
          <a:lstStyle/>
          <a:p>
            <a:pPr algn="just">
              <a:spcBef>
                <a:spcPct val="50000"/>
              </a:spcBef>
            </a:pPr>
            <a:r>
              <a:rPr lang="es-EC" sz="1400" b="1">
                <a:solidFill>
                  <a:srgbClr val="FF66CC"/>
                </a:solidFill>
              </a:rPr>
              <a:t>2.- Agregados</a:t>
            </a:r>
            <a:endParaRPr lang="es-ES" sz="1400">
              <a:solidFill>
                <a:srgbClr val="FF66CC"/>
              </a:solidFill>
            </a:endParaRPr>
          </a:p>
        </p:txBody>
      </p:sp>
      <p:pic>
        <p:nvPicPr>
          <p:cNvPr id="396304" name="396303 Rectángulo"/>
          <p:cNvPicPr>
            <a:picLocks noChangeAspect="1" noChangeArrowheads="1"/>
          </p:cNvPicPr>
          <p:nvPr/>
        </p:nvPicPr>
        <p:blipFill>
          <a:blip r:embed="rId6"/>
          <a:srcRect/>
          <a:stretch>
            <a:fillRect/>
          </a:stretch>
        </p:blipFill>
        <p:spPr bwMode="auto">
          <a:xfrm>
            <a:off x="5148263" y="2276475"/>
            <a:ext cx="3384550" cy="2962275"/>
          </a:xfrm>
          <a:prstGeom prst="rect">
            <a:avLst/>
          </a:prstGeom>
          <a:noFill/>
          <a:ln w="44450" cmpd="thinThick" algn="ctr">
            <a:solidFill>
              <a:srgbClr val="339966"/>
            </a:solidFill>
            <a:miter lim="800000"/>
            <a:headEnd/>
            <a:tailEnd/>
          </a:ln>
        </p:spPr>
      </p:pic>
      <p:sp>
        <p:nvSpPr>
          <p:cNvPr id="111626" name="111625 CuadroTexto"/>
          <p:cNvSpPr txBox="1">
            <a:spLocks noChangeArrowheads="1"/>
          </p:cNvSpPr>
          <p:nvPr/>
        </p:nvSpPr>
        <p:spPr bwMode="auto">
          <a:xfrm>
            <a:off x="7164388" y="1916113"/>
            <a:ext cx="1223962" cy="274637"/>
          </a:xfrm>
          <a:prstGeom prst="rect">
            <a:avLst/>
          </a:prstGeom>
          <a:noFill/>
          <a:ln w="9525">
            <a:noFill/>
            <a:miter lim="800000"/>
            <a:headEnd/>
            <a:tailEnd/>
          </a:ln>
        </p:spPr>
        <p:txBody>
          <a:bodyPr>
            <a:spAutoFit/>
          </a:bodyPr>
          <a:lstStyle/>
          <a:p>
            <a:pPr algn="just">
              <a:spcBef>
                <a:spcPct val="50000"/>
              </a:spcBef>
            </a:pPr>
            <a:r>
              <a:rPr lang="es-EC" sz="1200" b="1">
                <a:solidFill>
                  <a:srgbClr val="FFFF66"/>
                </a:solidFill>
              </a:rPr>
              <a:t>TMA = 19 mm.</a:t>
            </a:r>
            <a:endParaRPr lang="es-ES" sz="1200" b="1">
              <a:solidFill>
                <a:srgbClr val="FFFF66"/>
              </a:solidFill>
            </a:endParaRPr>
          </a:p>
        </p:txBody>
      </p:sp>
      <p:pic>
        <p:nvPicPr>
          <p:cNvPr id="111627" name="111626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wipe(down)">
                                      <p:cBhvr>
                                        <p:cTn id="7" dur="2000"/>
                                        <p:tgtEl>
                                          <p:spTgt spid="396301"/>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396304"/>
                                        </p:tgtEl>
                                        <p:attrNameLst>
                                          <p:attrName>style.visibility</p:attrName>
                                        </p:attrNameLst>
                                      </p:cBhvr>
                                      <p:to>
                                        <p:strVal val="visible"/>
                                      </p:to>
                                    </p:set>
                                    <p:anim calcmode="lin" valueType="num">
                                      <p:cBhvr>
                                        <p:cTn id="11" dur="2000" fill="hold"/>
                                        <p:tgtEl>
                                          <p:spTgt spid="396304"/>
                                        </p:tgtEl>
                                        <p:attrNameLst>
                                          <p:attrName>ppt_w</p:attrName>
                                        </p:attrNameLst>
                                      </p:cBhvr>
                                      <p:tavLst>
                                        <p:tav tm="0">
                                          <p:val>
                                            <p:strVal val="#ppt_w+.3"/>
                                          </p:val>
                                        </p:tav>
                                        <p:tav tm="100000">
                                          <p:val>
                                            <p:strVal val="#ppt_w"/>
                                          </p:val>
                                        </p:tav>
                                      </p:tavLst>
                                    </p:anim>
                                    <p:anim calcmode="lin" valueType="num">
                                      <p:cBhvr>
                                        <p:cTn id="12" dur="2000" fill="hold"/>
                                        <p:tgtEl>
                                          <p:spTgt spid="396304"/>
                                        </p:tgtEl>
                                        <p:attrNameLst>
                                          <p:attrName>ppt_h</p:attrName>
                                        </p:attrNameLst>
                                      </p:cBhvr>
                                      <p:tavLst>
                                        <p:tav tm="0">
                                          <p:val>
                                            <p:strVal val="#ppt_h"/>
                                          </p:val>
                                        </p:tav>
                                        <p:tav tm="100000">
                                          <p:val>
                                            <p:strVal val="#ppt_h"/>
                                          </p:val>
                                        </p:tav>
                                      </p:tavLst>
                                    </p:anim>
                                    <p:animEffect transition="in" filter="fade">
                                      <p:cBhvr>
                                        <p:cTn id="13" dur="2000"/>
                                        <p:tgtEl>
                                          <p:spTgt spid="396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1984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1.3  Justificación del proyecto</a:t>
            </a:r>
          </a:p>
        </p:txBody>
      </p:sp>
      <p:sp>
        <p:nvSpPr>
          <p:cNvPr id="41986" name="41985 CuadroTexto"/>
          <p:cNvSpPr txBox="1">
            <a:spLocks noChangeArrowheads="1"/>
          </p:cNvSpPr>
          <p:nvPr/>
        </p:nvSpPr>
        <p:spPr bwMode="auto">
          <a:xfrm>
            <a:off x="1042988" y="2852738"/>
            <a:ext cx="3024187"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Baches existentes en la vía</a:t>
            </a:r>
            <a:endParaRPr lang="es-ES" sz="1200" b="1">
              <a:solidFill>
                <a:srgbClr val="FFFF99"/>
              </a:solidFill>
            </a:endParaRPr>
          </a:p>
        </p:txBody>
      </p:sp>
      <p:sp>
        <p:nvSpPr>
          <p:cNvPr id="41987" name="41986 CuadroTexto"/>
          <p:cNvSpPr txBox="1">
            <a:spLocks noChangeArrowheads="1"/>
          </p:cNvSpPr>
          <p:nvPr/>
        </p:nvSpPr>
        <p:spPr bwMode="auto">
          <a:xfrm>
            <a:off x="5435600" y="3500438"/>
            <a:ext cx="3024188"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Agregados expuestos en superficie</a:t>
            </a:r>
            <a:endParaRPr lang="es-ES" sz="1200" b="1">
              <a:solidFill>
                <a:srgbClr val="FFFF99"/>
              </a:solidFill>
            </a:endParaRPr>
          </a:p>
        </p:txBody>
      </p:sp>
      <p:sp>
        <p:nvSpPr>
          <p:cNvPr id="41988" name="41987 CuadroTexto"/>
          <p:cNvSpPr txBox="1">
            <a:spLocks noChangeArrowheads="1"/>
          </p:cNvSpPr>
          <p:nvPr/>
        </p:nvSpPr>
        <p:spPr bwMode="auto">
          <a:xfrm>
            <a:off x="1908175" y="5589588"/>
            <a:ext cx="3313113" cy="274637"/>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  Baches rellenos de hormigón hidráulico</a:t>
            </a:r>
            <a:endParaRPr lang="es-ES" sz="1200" b="1">
              <a:solidFill>
                <a:srgbClr val="FFFF99"/>
              </a:solidFill>
            </a:endParaRPr>
          </a:p>
        </p:txBody>
      </p:sp>
      <p:sp>
        <p:nvSpPr>
          <p:cNvPr id="41989" name="41988 Botón de acción: Hacia delante o Siguiente">
            <a:hlinkClick r:id="" action="ppaction://hlinkshowjump?jump=nextslide" highlightClick="1"/>
          </p:cNvPr>
          <p:cNvSpPr>
            <a:spLocks noChangeArrowheads="1"/>
          </p:cNvSpPr>
          <p:nvPr/>
        </p:nvSpPr>
        <p:spPr bwMode="auto">
          <a:xfrm>
            <a:off x="8316913" y="5589588"/>
            <a:ext cx="360362" cy="360362"/>
          </a:xfrm>
          <a:prstGeom prst="actionButtonForwardNext">
            <a:avLst/>
          </a:prstGeom>
          <a:blipFill dpi="0" rotWithShape="1">
            <a:blip r:embed="rId2"/>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41990" name="41989 Rectángulo"/>
          <p:cNvPicPr>
            <a:picLocks noChangeArrowheads="1"/>
          </p:cNvPicPr>
          <p:nvPr/>
        </p:nvPicPr>
        <p:blipFill>
          <a:blip r:embed="rId3"/>
          <a:srcRect/>
          <a:stretch>
            <a:fillRect/>
          </a:stretch>
        </p:blipFill>
        <p:spPr bwMode="auto">
          <a:xfrm>
            <a:off x="971550" y="692150"/>
            <a:ext cx="3238500" cy="2159000"/>
          </a:xfrm>
          <a:prstGeom prst="rect">
            <a:avLst/>
          </a:prstGeom>
          <a:noFill/>
          <a:ln w="9525">
            <a:noFill/>
            <a:miter lim="800000"/>
            <a:headEnd/>
            <a:tailEnd/>
          </a:ln>
        </p:spPr>
      </p:pic>
      <p:pic>
        <p:nvPicPr>
          <p:cNvPr id="41991" name="41990 Rectángulo"/>
          <p:cNvPicPr>
            <a:picLocks noChangeArrowheads="1"/>
          </p:cNvPicPr>
          <p:nvPr/>
        </p:nvPicPr>
        <p:blipFill>
          <a:blip r:embed="rId4"/>
          <a:srcRect/>
          <a:stretch>
            <a:fillRect/>
          </a:stretch>
        </p:blipFill>
        <p:spPr bwMode="auto">
          <a:xfrm>
            <a:off x="5364163" y="1341438"/>
            <a:ext cx="3238500" cy="2159000"/>
          </a:xfrm>
          <a:prstGeom prst="rect">
            <a:avLst/>
          </a:prstGeom>
          <a:noFill/>
          <a:ln w="9525">
            <a:noFill/>
            <a:miter lim="800000"/>
            <a:headEnd/>
            <a:tailEnd/>
          </a:ln>
        </p:spPr>
      </p:pic>
      <p:pic>
        <p:nvPicPr>
          <p:cNvPr id="41992" name="41991 Rectángulo"/>
          <p:cNvPicPr>
            <a:picLocks noChangeArrowheads="1"/>
          </p:cNvPicPr>
          <p:nvPr/>
        </p:nvPicPr>
        <p:blipFill>
          <a:blip r:embed="rId5"/>
          <a:srcRect/>
          <a:stretch>
            <a:fillRect/>
          </a:stretch>
        </p:blipFill>
        <p:spPr bwMode="auto">
          <a:xfrm>
            <a:off x="1908175" y="3429000"/>
            <a:ext cx="3238500" cy="2159000"/>
          </a:xfrm>
          <a:prstGeom prst="rect">
            <a:avLst/>
          </a:prstGeom>
          <a:noFill/>
          <a:ln w="9525">
            <a:noFill/>
            <a:miter lim="800000"/>
            <a:headEnd/>
            <a:tailEnd/>
          </a:ln>
        </p:spPr>
      </p:pic>
      <p:pic>
        <p:nvPicPr>
          <p:cNvPr id="41993" name="41992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2"/>
          <p:cNvGrpSpPr>
            <a:grpSpLocks/>
          </p:cNvGrpSpPr>
          <p:nvPr/>
        </p:nvGrpSpPr>
        <p:grpSpPr bwMode="auto">
          <a:xfrm>
            <a:off x="2484438" y="5516563"/>
            <a:ext cx="4537075" cy="1008062"/>
            <a:chOff x="1474" y="2840"/>
            <a:chExt cx="2858" cy="663"/>
          </a:xfrm>
        </p:grpSpPr>
        <p:pic>
          <p:nvPicPr>
            <p:cNvPr id="112653" name="11265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2654" name="11265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2655" name="11265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2642" name="112641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2643" name="112642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2644" name="112643 CuadroTexto"/>
          <p:cNvSpPr txBox="1">
            <a:spLocks noChangeArrowheads="1"/>
          </p:cNvSpPr>
          <p:nvPr/>
        </p:nvSpPr>
        <p:spPr bwMode="auto">
          <a:xfrm>
            <a:off x="611188" y="1341438"/>
            <a:ext cx="165576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MATERIALES</a:t>
            </a:r>
            <a:endParaRPr lang="es-ES" sz="1400" b="1">
              <a:solidFill>
                <a:srgbClr val="00FF00"/>
              </a:solidFill>
            </a:endParaRPr>
          </a:p>
        </p:txBody>
      </p:sp>
      <p:sp>
        <p:nvSpPr>
          <p:cNvPr id="112645" name="112644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sp>
        <p:nvSpPr>
          <p:cNvPr id="112646" name="112645 CuadroTexto"/>
          <p:cNvSpPr txBox="1">
            <a:spLocks noChangeArrowheads="1"/>
          </p:cNvSpPr>
          <p:nvPr/>
        </p:nvSpPr>
        <p:spPr bwMode="auto">
          <a:xfrm>
            <a:off x="611188" y="1916113"/>
            <a:ext cx="1296987" cy="304800"/>
          </a:xfrm>
          <a:prstGeom prst="rect">
            <a:avLst/>
          </a:prstGeom>
          <a:noFill/>
          <a:ln w="9525">
            <a:noFill/>
            <a:miter lim="800000"/>
            <a:headEnd/>
            <a:tailEnd/>
          </a:ln>
        </p:spPr>
        <p:txBody>
          <a:bodyPr>
            <a:spAutoFit/>
          </a:bodyPr>
          <a:lstStyle/>
          <a:p>
            <a:pPr algn="just">
              <a:spcBef>
                <a:spcPct val="50000"/>
              </a:spcBef>
            </a:pPr>
            <a:r>
              <a:rPr lang="es-EC" sz="1400" b="1">
                <a:solidFill>
                  <a:srgbClr val="FF66CC"/>
                </a:solidFill>
              </a:rPr>
              <a:t>3.- Agua</a:t>
            </a:r>
            <a:endParaRPr lang="es-ES" sz="1400" b="1">
              <a:solidFill>
                <a:srgbClr val="FF66CC"/>
              </a:solidFill>
            </a:endParaRPr>
          </a:p>
        </p:txBody>
      </p:sp>
      <p:sp>
        <p:nvSpPr>
          <p:cNvPr id="397323" name="397322 CuadroTexto"/>
          <p:cNvSpPr txBox="1">
            <a:spLocks noChangeArrowheads="1"/>
          </p:cNvSpPr>
          <p:nvPr/>
        </p:nvSpPr>
        <p:spPr bwMode="auto">
          <a:xfrm>
            <a:off x="611188" y="2492375"/>
            <a:ext cx="2665412" cy="1581150"/>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es-EC" sz="1400"/>
              <a:t>Limpia</a:t>
            </a:r>
          </a:p>
          <a:p>
            <a:pPr algn="just">
              <a:spcBef>
                <a:spcPct val="50000"/>
              </a:spcBef>
              <a:buFont typeface="Wingdings" pitchFamily="2" charset="2"/>
              <a:buChar char="Ø"/>
            </a:pPr>
            <a:r>
              <a:rPr lang="es-EC" sz="1400"/>
              <a:t>Libre de Impurezas</a:t>
            </a:r>
            <a:endParaRPr lang="es-EC" sz="1400" baseline="30000"/>
          </a:p>
          <a:p>
            <a:pPr algn="just">
              <a:spcBef>
                <a:spcPct val="50000"/>
              </a:spcBef>
              <a:buFont typeface="Wingdings" pitchFamily="2" charset="2"/>
              <a:buChar char="Ø"/>
            </a:pPr>
            <a:r>
              <a:rPr lang="es-EC" sz="1400"/>
              <a:t>Carecerá de aceites, álcalis, </a:t>
            </a:r>
          </a:p>
          <a:p>
            <a:pPr algn="just">
              <a:spcBef>
                <a:spcPct val="50000"/>
              </a:spcBef>
              <a:buFont typeface="Wingdings" pitchFamily="2" charset="2"/>
              <a:buNone/>
            </a:pPr>
            <a:r>
              <a:rPr lang="es-EC" sz="1400"/>
              <a:t>   ácidos, sales, azúcar y</a:t>
            </a:r>
          </a:p>
          <a:p>
            <a:pPr algn="just">
              <a:spcBef>
                <a:spcPct val="50000"/>
              </a:spcBef>
              <a:buFont typeface="Wingdings" pitchFamily="2" charset="2"/>
              <a:buNone/>
            </a:pPr>
            <a:r>
              <a:rPr lang="es-EC" sz="1400"/>
              <a:t>   materia       orgánica</a:t>
            </a:r>
            <a:endParaRPr lang="es-ES" sz="1400"/>
          </a:p>
        </p:txBody>
      </p:sp>
      <p:pic>
        <p:nvPicPr>
          <p:cNvPr id="397328" name="397327 Rectángulo"/>
          <p:cNvPicPr>
            <a:picLocks noChangeAspect="1" noChangeArrowheads="1"/>
          </p:cNvPicPr>
          <p:nvPr/>
        </p:nvPicPr>
        <p:blipFill>
          <a:blip r:embed="rId6"/>
          <a:srcRect/>
          <a:stretch>
            <a:fillRect/>
          </a:stretch>
        </p:blipFill>
        <p:spPr bwMode="auto">
          <a:xfrm>
            <a:off x="4140200" y="2349500"/>
            <a:ext cx="4103688" cy="1728788"/>
          </a:xfrm>
          <a:prstGeom prst="rect">
            <a:avLst/>
          </a:prstGeom>
          <a:noFill/>
          <a:ln w="47625" algn="ctr">
            <a:solidFill>
              <a:srgbClr val="000080"/>
            </a:solidFill>
            <a:miter lim="800000"/>
            <a:headEnd/>
            <a:tailEnd/>
          </a:ln>
        </p:spPr>
      </p:pic>
      <p:sp>
        <p:nvSpPr>
          <p:cNvPr id="112649" name="112648 CuadroTexto"/>
          <p:cNvSpPr txBox="1">
            <a:spLocks noChangeArrowheads="1"/>
          </p:cNvSpPr>
          <p:nvPr/>
        </p:nvSpPr>
        <p:spPr bwMode="auto">
          <a:xfrm>
            <a:off x="827088" y="4652963"/>
            <a:ext cx="1296987" cy="304800"/>
          </a:xfrm>
          <a:prstGeom prst="rect">
            <a:avLst/>
          </a:prstGeom>
          <a:noFill/>
          <a:ln w="9525">
            <a:noFill/>
            <a:miter lim="800000"/>
            <a:headEnd/>
            <a:tailEnd/>
          </a:ln>
        </p:spPr>
        <p:txBody>
          <a:bodyPr>
            <a:spAutoFit/>
          </a:bodyPr>
          <a:lstStyle/>
          <a:p>
            <a:pPr algn="just">
              <a:spcBef>
                <a:spcPct val="50000"/>
              </a:spcBef>
            </a:pPr>
            <a:r>
              <a:rPr lang="es-EC" sz="1400" b="1">
                <a:solidFill>
                  <a:srgbClr val="FF66CC"/>
                </a:solidFill>
              </a:rPr>
              <a:t>4.- Aditivo</a:t>
            </a:r>
            <a:endParaRPr lang="es-ES" sz="1400" b="1">
              <a:solidFill>
                <a:srgbClr val="FF66CC"/>
              </a:solidFill>
            </a:endParaRPr>
          </a:p>
        </p:txBody>
      </p:sp>
      <p:sp>
        <p:nvSpPr>
          <p:cNvPr id="112650" name="112649 Cheurón"/>
          <p:cNvSpPr>
            <a:spLocks noChangeArrowheads="1"/>
          </p:cNvSpPr>
          <p:nvPr/>
        </p:nvSpPr>
        <p:spPr bwMode="auto">
          <a:xfrm>
            <a:off x="2124075" y="4724400"/>
            <a:ext cx="360363" cy="215900"/>
          </a:xfrm>
          <a:prstGeom prst="chevron">
            <a:avLst>
              <a:gd name="adj" fmla="val 41728"/>
            </a:avLst>
          </a:prstGeom>
          <a:solidFill>
            <a:schemeClr val="accent1"/>
          </a:solidFill>
          <a:ln w="9525" algn="ctr">
            <a:solidFill>
              <a:schemeClr val="tx1"/>
            </a:solidFill>
            <a:miter lim="800000"/>
            <a:headEnd/>
            <a:tailEnd/>
          </a:ln>
        </p:spPr>
        <p:txBody>
          <a:bodyPr wrap="none" anchor="ctr"/>
          <a:lstStyle/>
          <a:p>
            <a:pPr algn="l"/>
            <a:endParaRPr lang="es-ES" sz="1800">
              <a:solidFill>
                <a:srgbClr val="000000"/>
              </a:solidFill>
            </a:endParaRPr>
          </a:p>
        </p:txBody>
      </p:sp>
      <p:sp>
        <p:nvSpPr>
          <p:cNvPr id="397331" name="397330 CuadroTexto"/>
          <p:cNvSpPr txBox="1">
            <a:spLocks noChangeArrowheads="1"/>
          </p:cNvSpPr>
          <p:nvPr/>
        </p:nvSpPr>
        <p:spPr bwMode="auto">
          <a:xfrm>
            <a:off x="2771775" y="4652963"/>
            <a:ext cx="2305050" cy="304800"/>
          </a:xfrm>
          <a:prstGeom prst="rect">
            <a:avLst/>
          </a:prstGeom>
          <a:noFill/>
          <a:ln w="9525">
            <a:noFill/>
            <a:miter lim="800000"/>
            <a:headEnd/>
            <a:tailEnd/>
          </a:ln>
        </p:spPr>
        <p:txBody>
          <a:bodyPr>
            <a:spAutoFit/>
          </a:bodyPr>
          <a:lstStyle/>
          <a:p>
            <a:pPr algn="just">
              <a:spcBef>
                <a:spcPct val="50000"/>
              </a:spcBef>
            </a:pPr>
            <a:r>
              <a:rPr lang="es-EC" sz="1400"/>
              <a:t>Retardador de Fraguado</a:t>
            </a:r>
            <a:endParaRPr lang="es-ES" sz="1400"/>
          </a:p>
        </p:txBody>
      </p:sp>
      <p:pic>
        <p:nvPicPr>
          <p:cNvPr id="112652" name="112651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97323"/>
                                        </p:tgtEl>
                                        <p:attrNameLst>
                                          <p:attrName>style.visibility</p:attrName>
                                        </p:attrNameLst>
                                      </p:cBhvr>
                                      <p:to>
                                        <p:strVal val="visible"/>
                                      </p:to>
                                    </p:set>
                                    <p:animEffect transition="in" filter="wedge">
                                      <p:cBhvr>
                                        <p:cTn id="7" dur="2000"/>
                                        <p:tgtEl>
                                          <p:spTgt spid="397323"/>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397328"/>
                                        </p:tgtEl>
                                        <p:attrNameLst>
                                          <p:attrName>style.visibility</p:attrName>
                                        </p:attrNameLst>
                                      </p:cBhvr>
                                      <p:to>
                                        <p:strVal val="visible"/>
                                      </p:to>
                                    </p:set>
                                    <p:animEffect transition="in" filter="barn(inHorizontal)">
                                      <p:cBhvr>
                                        <p:cTn id="11" dur="1000"/>
                                        <p:tgtEl>
                                          <p:spTgt spid="397328"/>
                                        </p:tgtEl>
                                      </p:cBhvr>
                                    </p:animEffect>
                                  </p:childTnLst>
                                </p:cTn>
                              </p:par>
                            </p:childTnLst>
                          </p:cTn>
                        </p:par>
                        <p:par>
                          <p:cTn id="12" fill="hold">
                            <p:stCondLst>
                              <p:cond delay="3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97331"/>
                                        </p:tgtEl>
                                        <p:attrNameLst>
                                          <p:attrName>style.visibility</p:attrName>
                                        </p:attrNameLst>
                                      </p:cBhvr>
                                      <p:to>
                                        <p:strVal val="visible"/>
                                      </p:to>
                                    </p:set>
                                    <p:anim calcmode="discrete" valueType="clr">
                                      <p:cBhvr override="childStyle">
                                        <p:cTn id="15" dur="80"/>
                                        <p:tgtEl>
                                          <p:spTgt spid="39733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97331"/>
                                        </p:tgtEl>
                                        <p:attrNameLst>
                                          <p:attrName>fillcolor</p:attrName>
                                        </p:attrNameLst>
                                      </p:cBhvr>
                                      <p:tavLst>
                                        <p:tav tm="0">
                                          <p:val>
                                            <p:clrVal>
                                              <a:schemeClr val="accent2"/>
                                            </p:clrVal>
                                          </p:val>
                                        </p:tav>
                                        <p:tav tm="50000">
                                          <p:val>
                                            <p:clrVal>
                                              <a:schemeClr val="hlink"/>
                                            </p:clrVal>
                                          </p:val>
                                        </p:tav>
                                      </p:tavLst>
                                    </p:anim>
                                    <p:set>
                                      <p:cBhvr>
                                        <p:cTn id="17" dur="80"/>
                                        <p:tgtEl>
                                          <p:spTgt spid="397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3" grpId="0"/>
      <p:bldP spid="39733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2"/>
          <p:cNvGrpSpPr>
            <a:grpSpLocks/>
          </p:cNvGrpSpPr>
          <p:nvPr/>
        </p:nvGrpSpPr>
        <p:grpSpPr bwMode="auto">
          <a:xfrm>
            <a:off x="2484438" y="5516563"/>
            <a:ext cx="4537075" cy="1008062"/>
            <a:chOff x="1474" y="2840"/>
            <a:chExt cx="2858" cy="663"/>
          </a:xfrm>
        </p:grpSpPr>
        <p:pic>
          <p:nvPicPr>
            <p:cNvPr id="113673" name="113672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3674" name="113673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3675" name="113674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3666" name="113665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3667" name="113666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3668" name="113667 CuadroTexto"/>
          <p:cNvSpPr txBox="1">
            <a:spLocks noChangeArrowheads="1"/>
          </p:cNvSpPr>
          <p:nvPr/>
        </p:nvSpPr>
        <p:spPr bwMode="auto">
          <a:xfrm>
            <a:off x="611188" y="1341438"/>
            <a:ext cx="266541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DISENO DE ESPESORES</a:t>
            </a:r>
            <a:endParaRPr lang="es-ES" sz="1400" b="1">
              <a:solidFill>
                <a:srgbClr val="00FF00"/>
              </a:solidFill>
            </a:endParaRPr>
          </a:p>
        </p:txBody>
      </p:sp>
      <p:sp>
        <p:nvSpPr>
          <p:cNvPr id="113669" name="113668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sp>
        <p:nvSpPr>
          <p:cNvPr id="399370" name="399369 CuadroTexto"/>
          <p:cNvSpPr txBox="1">
            <a:spLocks noChangeArrowheads="1"/>
          </p:cNvSpPr>
          <p:nvPr/>
        </p:nvSpPr>
        <p:spPr bwMode="auto">
          <a:xfrm>
            <a:off x="827088" y="2349500"/>
            <a:ext cx="1800225" cy="1793875"/>
          </a:xfrm>
          <a:prstGeom prst="rect">
            <a:avLst/>
          </a:prstGeom>
          <a:noFill/>
          <a:ln w="9525">
            <a:noFill/>
            <a:miter lim="800000"/>
            <a:headEnd/>
            <a:tailEnd/>
          </a:ln>
        </p:spPr>
        <p:txBody>
          <a:bodyPr>
            <a:spAutoFit/>
          </a:bodyPr>
          <a:lstStyle/>
          <a:p>
            <a:pPr algn="just">
              <a:spcBef>
                <a:spcPct val="50000"/>
              </a:spcBef>
            </a:pPr>
            <a:r>
              <a:rPr lang="es-EC" sz="1400" b="1"/>
              <a:t>Se emplea el método planteado en 1994 por M. Parmigiani y G. Di Pace, el mismo que considera todas las ventajas del HCP.</a:t>
            </a:r>
            <a:endParaRPr lang="es-ES" sz="1400" b="1"/>
          </a:p>
        </p:txBody>
      </p:sp>
      <p:pic>
        <p:nvPicPr>
          <p:cNvPr id="113671" name="113670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399377" name="399376 Rectángulo"/>
          <p:cNvPicPr>
            <a:picLocks noChangeAspect="1" noChangeArrowheads="1"/>
          </p:cNvPicPr>
          <p:nvPr/>
        </p:nvPicPr>
        <p:blipFill>
          <a:blip r:embed="rId8"/>
          <a:srcRect/>
          <a:stretch>
            <a:fillRect/>
          </a:stretch>
        </p:blipFill>
        <p:spPr bwMode="auto">
          <a:xfrm>
            <a:off x="3348038" y="1412875"/>
            <a:ext cx="5243512" cy="3830638"/>
          </a:xfrm>
          <a:prstGeom prst="rect">
            <a:avLst/>
          </a:prstGeom>
          <a:noFill/>
          <a:ln w="76200" cap="rnd" algn="ctr">
            <a:solidFill>
              <a:srgbClr val="800080"/>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99370"/>
                                        </p:tgtEl>
                                        <p:attrNameLst>
                                          <p:attrName>style.visibility</p:attrName>
                                        </p:attrNameLst>
                                      </p:cBhvr>
                                      <p:to>
                                        <p:strVal val="visible"/>
                                      </p:to>
                                    </p:set>
                                    <p:anim calcmode="lin" valueType="num">
                                      <p:cBhvr>
                                        <p:cTn id="7" dur="1000" fill="hold"/>
                                        <p:tgtEl>
                                          <p:spTgt spid="399370"/>
                                        </p:tgtEl>
                                        <p:attrNameLst>
                                          <p:attrName>ppt_w</p:attrName>
                                        </p:attrNameLst>
                                      </p:cBhvr>
                                      <p:tavLst>
                                        <p:tav tm="0">
                                          <p:val>
                                            <p:strVal val="#ppt_w*0.70"/>
                                          </p:val>
                                        </p:tav>
                                        <p:tav tm="100000">
                                          <p:val>
                                            <p:strVal val="#ppt_w"/>
                                          </p:val>
                                        </p:tav>
                                      </p:tavLst>
                                    </p:anim>
                                    <p:anim calcmode="lin" valueType="num">
                                      <p:cBhvr>
                                        <p:cTn id="8" dur="1000" fill="hold"/>
                                        <p:tgtEl>
                                          <p:spTgt spid="399370"/>
                                        </p:tgtEl>
                                        <p:attrNameLst>
                                          <p:attrName>ppt_h</p:attrName>
                                        </p:attrNameLst>
                                      </p:cBhvr>
                                      <p:tavLst>
                                        <p:tav tm="0">
                                          <p:val>
                                            <p:strVal val="#ppt_h"/>
                                          </p:val>
                                        </p:tav>
                                        <p:tav tm="100000">
                                          <p:val>
                                            <p:strVal val="#ppt_h"/>
                                          </p:val>
                                        </p:tav>
                                      </p:tavLst>
                                    </p:anim>
                                    <p:animEffect transition="in" filter="fade">
                                      <p:cBhvr>
                                        <p:cTn id="9" dur="1000"/>
                                        <p:tgtEl>
                                          <p:spTgt spid="399370"/>
                                        </p:tgtEl>
                                      </p:cBhvr>
                                    </p:animEffect>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399377"/>
                                        </p:tgtEl>
                                        <p:attrNameLst>
                                          <p:attrName>style.visibility</p:attrName>
                                        </p:attrNameLst>
                                      </p:cBhvr>
                                      <p:to>
                                        <p:strVal val="visible"/>
                                      </p:to>
                                    </p:set>
                                    <p:animEffect transition="in" filter="wedge">
                                      <p:cBhvr>
                                        <p:cTn id="13" dur="2000"/>
                                        <p:tgtEl>
                                          <p:spTgt spid="399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2"/>
          <p:cNvGrpSpPr>
            <a:grpSpLocks/>
          </p:cNvGrpSpPr>
          <p:nvPr/>
        </p:nvGrpSpPr>
        <p:grpSpPr bwMode="auto">
          <a:xfrm>
            <a:off x="2484438" y="5516563"/>
            <a:ext cx="4537075" cy="1008062"/>
            <a:chOff x="1474" y="2840"/>
            <a:chExt cx="2858" cy="663"/>
          </a:xfrm>
        </p:grpSpPr>
        <p:pic>
          <p:nvPicPr>
            <p:cNvPr id="114697" name="114696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4698" name="114697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4699" name="114698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4690" name="114689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4691" name="114690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4692" name="114691 CuadroTexto"/>
          <p:cNvSpPr txBox="1">
            <a:spLocks noChangeArrowheads="1"/>
          </p:cNvSpPr>
          <p:nvPr/>
        </p:nvSpPr>
        <p:spPr bwMode="auto">
          <a:xfrm>
            <a:off x="611188" y="1341438"/>
            <a:ext cx="266541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ENSAYOS</a:t>
            </a:r>
            <a:endParaRPr lang="es-ES" sz="1400" b="1">
              <a:solidFill>
                <a:srgbClr val="00FF00"/>
              </a:solidFill>
            </a:endParaRPr>
          </a:p>
        </p:txBody>
      </p:sp>
      <p:sp>
        <p:nvSpPr>
          <p:cNvPr id="114693" name="114692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pic>
        <p:nvPicPr>
          <p:cNvPr id="114694" name="114693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400397" name="400396 CuadroTexto"/>
          <p:cNvSpPr txBox="1">
            <a:spLocks noChangeArrowheads="1"/>
          </p:cNvSpPr>
          <p:nvPr/>
        </p:nvSpPr>
        <p:spPr bwMode="auto">
          <a:xfrm>
            <a:off x="611188" y="2492375"/>
            <a:ext cx="5329237" cy="1900238"/>
          </a:xfrm>
          <a:prstGeom prst="rect">
            <a:avLst/>
          </a:prstGeom>
          <a:noFill/>
          <a:ln w="9525">
            <a:noFill/>
            <a:miter lim="800000"/>
            <a:headEnd/>
            <a:tailEnd/>
          </a:ln>
        </p:spPr>
        <p:txBody>
          <a:bodyPr>
            <a:spAutoFit/>
          </a:bodyPr>
          <a:lstStyle/>
          <a:p>
            <a:pPr algn="just">
              <a:spcBef>
                <a:spcPct val="50000"/>
              </a:spcBef>
              <a:buFont typeface="Wingdings" pitchFamily="2" charset="2"/>
              <a:buChar char="Ø"/>
            </a:pPr>
            <a:r>
              <a:rPr lang="es-EC" sz="1400"/>
              <a:t> Resistencia promedio a la tracción por flexión (Módulo de Rotura) de 4.5 MPa.</a:t>
            </a:r>
          </a:p>
          <a:p>
            <a:pPr algn="just">
              <a:spcBef>
                <a:spcPct val="50000"/>
              </a:spcBef>
              <a:buFont typeface="Wingdings" pitchFamily="2" charset="2"/>
              <a:buChar char="Ø"/>
            </a:pPr>
            <a:r>
              <a:rPr lang="es-EC" sz="1400"/>
              <a:t>Resistencia a la Compresión Simple</a:t>
            </a:r>
          </a:p>
          <a:p>
            <a:pPr algn="just">
              <a:spcBef>
                <a:spcPct val="50000"/>
              </a:spcBef>
              <a:buFont typeface="Wingdings" pitchFamily="2" charset="2"/>
              <a:buChar char="Ø"/>
            </a:pPr>
            <a:r>
              <a:rPr lang="es-EC" sz="1400"/>
              <a:t> Se tomará como mínimo una muestra por cada 120 m</a:t>
            </a:r>
            <a:r>
              <a:rPr lang="es-EC" sz="1400" baseline="30000"/>
              <a:t>3</a:t>
            </a:r>
            <a:r>
              <a:rPr lang="es-EC" sz="1400"/>
              <a:t> de hormigón compactado o por cada 500 m</a:t>
            </a:r>
            <a:r>
              <a:rPr lang="es-EC" sz="1400" baseline="30000"/>
              <a:t>2</a:t>
            </a:r>
            <a:r>
              <a:rPr lang="es-EC" sz="1400"/>
              <a:t> de pavimento colocado.</a:t>
            </a:r>
          </a:p>
          <a:p>
            <a:pPr algn="just">
              <a:spcBef>
                <a:spcPct val="50000"/>
              </a:spcBef>
              <a:buFont typeface="Wingdings" pitchFamily="2" charset="2"/>
              <a:buChar char="Ø"/>
            </a:pPr>
            <a:endParaRPr lang="es-ES" sz="1400"/>
          </a:p>
        </p:txBody>
      </p:sp>
      <p:pic>
        <p:nvPicPr>
          <p:cNvPr id="400398" name="400397 Rectángulo">
            <a:hlinkClick r:id="rId6" action="ppaction://hlinksldjump"/>
          </p:cNvPr>
          <p:cNvPicPr>
            <a:picLocks noChangeAspect="1" noChangeArrowheads="1"/>
          </p:cNvPicPr>
          <p:nvPr/>
        </p:nvPicPr>
        <p:blipFill>
          <a:blip r:embed="rId8"/>
          <a:srcRect/>
          <a:stretch>
            <a:fillRect/>
          </a:stretch>
        </p:blipFill>
        <p:spPr bwMode="auto">
          <a:xfrm>
            <a:off x="6227763" y="2205038"/>
            <a:ext cx="2295525" cy="2447925"/>
          </a:xfrm>
          <a:prstGeom prst="rect">
            <a:avLst/>
          </a:prstGeom>
          <a:noFill/>
          <a:ln w="57150" algn="ctr">
            <a:solidFill>
              <a:srgbClr val="8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00397"/>
                                        </p:tgtEl>
                                        <p:attrNameLst>
                                          <p:attrName>style.visibility</p:attrName>
                                        </p:attrNameLst>
                                      </p:cBhvr>
                                      <p:to>
                                        <p:strVal val="visible"/>
                                      </p:to>
                                    </p:set>
                                    <p:anim calcmode="lin" valueType="num">
                                      <p:cBhvr>
                                        <p:cTn id="7" dur="1000" fill="hold"/>
                                        <p:tgtEl>
                                          <p:spTgt spid="400397"/>
                                        </p:tgtEl>
                                        <p:attrNameLst>
                                          <p:attrName>ppt_w</p:attrName>
                                        </p:attrNameLst>
                                      </p:cBhvr>
                                      <p:tavLst>
                                        <p:tav tm="0">
                                          <p:val>
                                            <p:fltVal val="0"/>
                                          </p:val>
                                        </p:tav>
                                        <p:tav tm="100000">
                                          <p:val>
                                            <p:strVal val="#ppt_w"/>
                                          </p:val>
                                        </p:tav>
                                      </p:tavLst>
                                    </p:anim>
                                    <p:anim calcmode="lin" valueType="num">
                                      <p:cBhvr>
                                        <p:cTn id="8" dur="1000" fill="hold"/>
                                        <p:tgtEl>
                                          <p:spTgt spid="400397"/>
                                        </p:tgtEl>
                                        <p:attrNameLst>
                                          <p:attrName>ppt_h</p:attrName>
                                        </p:attrNameLst>
                                      </p:cBhvr>
                                      <p:tavLst>
                                        <p:tav tm="0">
                                          <p:val>
                                            <p:fltVal val="0"/>
                                          </p:val>
                                        </p:tav>
                                        <p:tav tm="100000">
                                          <p:val>
                                            <p:strVal val="#ppt_h"/>
                                          </p:val>
                                        </p:tav>
                                      </p:tavLst>
                                    </p:anim>
                                    <p:anim calcmode="lin" valueType="num">
                                      <p:cBhvr>
                                        <p:cTn id="9" dur="1000" fill="hold"/>
                                        <p:tgtEl>
                                          <p:spTgt spid="400397"/>
                                        </p:tgtEl>
                                        <p:attrNameLst>
                                          <p:attrName>style.rotation</p:attrName>
                                        </p:attrNameLst>
                                      </p:cBhvr>
                                      <p:tavLst>
                                        <p:tav tm="0">
                                          <p:val>
                                            <p:fltVal val="360"/>
                                          </p:val>
                                        </p:tav>
                                        <p:tav tm="100000">
                                          <p:val>
                                            <p:fltVal val="0"/>
                                          </p:val>
                                        </p:tav>
                                      </p:tavLst>
                                    </p:anim>
                                    <p:animEffect transition="in" filter="fade">
                                      <p:cBhvr>
                                        <p:cTn id="10" dur="1000"/>
                                        <p:tgtEl>
                                          <p:spTgt spid="400397"/>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400398"/>
                                        </p:tgtEl>
                                        <p:attrNameLst>
                                          <p:attrName>style.visibility</p:attrName>
                                        </p:attrNameLst>
                                      </p:cBhvr>
                                      <p:to>
                                        <p:strVal val="visible"/>
                                      </p:to>
                                    </p:set>
                                    <p:animEffect transition="in" filter="fade">
                                      <p:cBhvr>
                                        <p:cTn id="14" dur="1000"/>
                                        <p:tgtEl>
                                          <p:spTgt spid="400398"/>
                                        </p:tgtEl>
                                      </p:cBhvr>
                                    </p:animEffect>
                                    <p:anim calcmode="lin" valueType="num">
                                      <p:cBhvr>
                                        <p:cTn id="15" dur="1000" fill="hold"/>
                                        <p:tgtEl>
                                          <p:spTgt spid="400398"/>
                                        </p:tgtEl>
                                        <p:attrNameLst>
                                          <p:attrName>ppt_x</p:attrName>
                                        </p:attrNameLst>
                                      </p:cBhvr>
                                      <p:tavLst>
                                        <p:tav tm="0">
                                          <p:val>
                                            <p:strVal val="#ppt_x"/>
                                          </p:val>
                                        </p:tav>
                                        <p:tav tm="100000">
                                          <p:val>
                                            <p:strVal val="#ppt_x"/>
                                          </p:val>
                                        </p:tav>
                                      </p:tavLst>
                                    </p:anim>
                                    <p:anim calcmode="lin" valueType="num">
                                      <p:cBhvr>
                                        <p:cTn id="16" dur="1000" fill="hold"/>
                                        <p:tgtEl>
                                          <p:spTgt spid="4003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3" name="Group 2"/>
          <p:cNvGrpSpPr>
            <a:grpSpLocks/>
          </p:cNvGrpSpPr>
          <p:nvPr/>
        </p:nvGrpSpPr>
        <p:grpSpPr bwMode="auto">
          <a:xfrm>
            <a:off x="2484438" y="5516563"/>
            <a:ext cx="4537075" cy="1008062"/>
            <a:chOff x="1474" y="2840"/>
            <a:chExt cx="2858" cy="663"/>
          </a:xfrm>
        </p:grpSpPr>
        <p:pic>
          <p:nvPicPr>
            <p:cNvPr id="115720" name="115719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5721" name="115720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5722" name="115721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5714" name="115713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5715" name="115714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5716" name="115715 CuadroTexto"/>
          <p:cNvSpPr txBox="1">
            <a:spLocks noChangeArrowheads="1"/>
          </p:cNvSpPr>
          <p:nvPr/>
        </p:nvSpPr>
        <p:spPr bwMode="auto">
          <a:xfrm>
            <a:off x="611188" y="1341438"/>
            <a:ext cx="266541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MEDICION</a:t>
            </a:r>
            <a:endParaRPr lang="es-ES" sz="1400" b="1">
              <a:solidFill>
                <a:srgbClr val="00FF00"/>
              </a:solidFill>
            </a:endParaRPr>
          </a:p>
        </p:txBody>
      </p:sp>
      <p:sp>
        <p:nvSpPr>
          <p:cNvPr id="115717" name="115716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pic>
        <p:nvPicPr>
          <p:cNvPr id="115718" name="115717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401419" name="401418 CuadroTexto"/>
          <p:cNvSpPr txBox="1">
            <a:spLocks noChangeArrowheads="1"/>
          </p:cNvSpPr>
          <p:nvPr/>
        </p:nvSpPr>
        <p:spPr bwMode="auto">
          <a:xfrm>
            <a:off x="611188" y="2205038"/>
            <a:ext cx="5905500" cy="2219325"/>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es-EC" sz="1400"/>
              <a:t> Las cantidades a pagarse son el  </a:t>
            </a:r>
            <a:r>
              <a:rPr lang="es-EC" sz="1400" b="1">
                <a:solidFill>
                  <a:srgbClr val="3366FF"/>
                </a:solidFill>
              </a:rPr>
              <a:t>volumen </a:t>
            </a:r>
            <a:r>
              <a:rPr lang="es-EC" sz="1400"/>
              <a:t>efectivamente realizado y medido en </a:t>
            </a:r>
            <a:r>
              <a:rPr lang="es-EC" sz="1400" b="1">
                <a:solidFill>
                  <a:srgbClr val="3366FF"/>
                </a:solidFill>
              </a:rPr>
              <a:t>metros cúbicos.</a:t>
            </a:r>
          </a:p>
          <a:p>
            <a:pPr marL="342900" indent="-342900" algn="just">
              <a:buFont typeface="Wingdings" pitchFamily="2" charset="2"/>
              <a:buNone/>
            </a:pPr>
            <a:endParaRPr lang="es-EC" sz="1400">
              <a:solidFill>
                <a:srgbClr val="3366FF"/>
              </a:solidFill>
            </a:endParaRPr>
          </a:p>
          <a:p>
            <a:pPr marL="342900" indent="-342900" algn="just">
              <a:buFont typeface="Wingdings" pitchFamily="2" charset="2"/>
              <a:buChar char="Ø"/>
            </a:pPr>
            <a:r>
              <a:rPr lang="es-EC" sz="1400"/>
              <a:t> La longitud a pagarse por las juntas transversales aserradas y/o de construcción será la longitud realmente aserrada, debidamente rellenada, medida en metros lineales.</a:t>
            </a:r>
          </a:p>
          <a:p>
            <a:pPr marL="342900" indent="-342900" algn="just">
              <a:buFont typeface="Wingdings" pitchFamily="2" charset="2"/>
              <a:buNone/>
            </a:pPr>
            <a:endParaRPr lang="es-EC" sz="1400"/>
          </a:p>
          <a:p>
            <a:pPr marL="342900" indent="-342900" algn="just">
              <a:buFont typeface="Wingdings" pitchFamily="2" charset="2"/>
              <a:buChar char="Ø"/>
            </a:pPr>
            <a:r>
              <a:rPr lang="es-EC" sz="1400"/>
              <a:t> No serán objeto de pago ni el agua utilizada para la mezcla, el acabado y el curado, ni los demás materiales que se usen en el curado, ni los trabajos de protección</a:t>
            </a:r>
            <a:endParaRPr lang="es-E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1419"/>
                                        </p:tgtEl>
                                        <p:attrNameLst>
                                          <p:attrName>style.visibility</p:attrName>
                                        </p:attrNameLst>
                                      </p:cBhvr>
                                      <p:to>
                                        <p:strVal val="visible"/>
                                      </p:to>
                                    </p:set>
                                    <p:animEffect transition="in" filter="fade">
                                      <p:cBhvr>
                                        <p:cTn id="7" dur="385" decel="100000"/>
                                        <p:tgtEl>
                                          <p:spTgt spid="401419"/>
                                        </p:tgtEl>
                                      </p:cBhvr>
                                    </p:animEffect>
                                    <p:animScale>
                                      <p:cBhvr>
                                        <p:cTn id="8" dur="385" decel="100000"/>
                                        <p:tgtEl>
                                          <p:spTgt spid="401419"/>
                                        </p:tgtEl>
                                      </p:cBhvr>
                                      <p:from x="10000" y="10000"/>
                                      <p:to x="200000" y="450000"/>
                                    </p:animScale>
                                    <p:animScale>
                                      <p:cBhvr>
                                        <p:cTn id="9" dur="615" accel="100000" fill="hold">
                                          <p:stCondLst>
                                            <p:cond delay="385"/>
                                          </p:stCondLst>
                                        </p:cTn>
                                        <p:tgtEl>
                                          <p:spTgt spid="401419"/>
                                        </p:tgtEl>
                                      </p:cBhvr>
                                      <p:from x="200000" y="450000"/>
                                      <p:to x="100000" y="100000"/>
                                    </p:animScale>
                                    <p:set>
                                      <p:cBhvr>
                                        <p:cTn id="10" dur="385" fill="hold"/>
                                        <p:tgtEl>
                                          <p:spTgt spid="401419"/>
                                        </p:tgtEl>
                                        <p:attrNameLst>
                                          <p:attrName>ppt_x</p:attrName>
                                        </p:attrNameLst>
                                      </p:cBhvr>
                                      <p:to>
                                        <p:strVal val="(0.5)"/>
                                      </p:to>
                                    </p:set>
                                    <p:anim from="(0.5)" to="(#ppt_x)" calcmode="lin" valueType="num">
                                      <p:cBhvr>
                                        <p:cTn id="11" dur="615" accel="100000" fill="hold">
                                          <p:stCondLst>
                                            <p:cond delay="385"/>
                                          </p:stCondLst>
                                        </p:cTn>
                                        <p:tgtEl>
                                          <p:spTgt spid="401419"/>
                                        </p:tgtEl>
                                        <p:attrNameLst>
                                          <p:attrName>ppt_x</p:attrName>
                                        </p:attrNameLst>
                                      </p:cBhvr>
                                    </p:anim>
                                    <p:set>
                                      <p:cBhvr>
                                        <p:cTn id="12" dur="385" fill="hold"/>
                                        <p:tgtEl>
                                          <p:spTgt spid="401419"/>
                                        </p:tgtEl>
                                        <p:attrNameLst>
                                          <p:attrName>ppt_y</p:attrName>
                                        </p:attrNameLst>
                                      </p:cBhvr>
                                      <p:to>
                                        <p:strVal val="(#ppt_y+0.4)"/>
                                      </p:to>
                                    </p:set>
                                    <p:anim from="(#ppt_y+0.4)" to="(#ppt_y)" calcmode="lin" valueType="num">
                                      <p:cBhvr>
                                        <p:cTn id="13" dur="615" accel="100000" fill="hold">
                                          <p:stCondLst>
                                            <p:cond delay="385"/>
                                          </p:stCondLst>
                                        </p:cTn>
                                        <p:tgtEl>
                                          <p:spTgt spid="4014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7" name="Group 2"/>
          <p:cNvGrpSpPr>
            <a:grpSpLocks/>
          </p:cNvGrpSpPr>
          <p:nvPr/>
        </p:nvGrpSpPr>
        <p:grpSpPr bwMode="auto">
          <a:xfrm>
            <a:off x="2484438" y="5516563"/>
            <a:ext cx="4537075" cy="1008062"/>
            <a:chOff x="1474" y="2840"/>
            <a:chExt cx="2858" cy="663"/>
          </a:xfrm>
        </p:grpSpPr>
        <p:pic>
          <p:nvPicPr>
            <p:cNvPr id="116744" name="116743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16745" name="116744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16746" name="116745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16738" name="116737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16739" name="116738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sp>
        <p:nvSpPr>
          <p:cNvPr id="116740" name="116739 CuadroTexto"/>
          <p:cNvSpPr txBox="1">
            <a:spLocks noChangeArrowheads="1"/>
          </p:cNvSpPr>
          <p:nvPr/>
        </p:nvSpPr>
        <p:spPr bwMode="auto">
          <a:xfrm>
            <a:off x="611188" y="1341438"/>
            <a:ext cx="2665412" cy="304800"/>
          </a:xfrm>
          <a:prstGeom prst="rect">
            <a:avLst/>
          </a:prstGeom>
          <a:noFill/>
          <a:ln w="9525">
            <a:noFill/>
            <a:miter lim="800000"/>
            <a:headEnd/>
            <a:tailEnd/>
          </a:ln>
        </p:spPr>
        <p:txBody>
          <a:bodyPr>
            <a:spAutoFit/>
          </a:bodyPr>
          <a:lstStyle/>
          <a:p>
            <a:pPr marL="342900" indent="-342900" algn="just">
              <a:spcBef>
                <a:spcPct val="50000"/>
              </a:spcBef>
            </a:pPr>
            <a:r>
              <a:rPr lang="es-EC" sz="1400" b="1">
                <a:solidFill>
                  <a:srgbClr val="00FF00"/>
                </a:solidFill>
              </a:rPr>
              <a:t>PAGO</a:t>
            </a:r>
            <a:endParaRPr lang="es-ES" sz="1400" b="1">
              <a:solidFill>
                <a:srgbClr val="00FF00"/>
              </a:solidFill>
            </a:endParaRPr>
          </a:p>
        </p:txBody>
      </p:sp>
      <p:sp>
        <p:nvSpPr>
          <p:cNvPr id="116741" name="116740 Rectángulo"/>
          <p:cNvSpPr>
            <a:spLocks noChangeArrowheads="1"/>
          </p:cNvSpPr>
          <p:nvPr/>
        </p:nvSpPr>
        <p:spPr bwMode="auto">
          <a:xfrm>
            <a:off x="2484438" y="404813"/>
            <a:ext cx="6234112" cy="304800"/>
          </a:xfrm>
          <a:prstGeom prst="rect">
            <a:avLst/>
          </a:prstGeom>
          <a:noFill/>
          <a:ln w="9525">
            <a:noFill/>
            <a:miter lim="800000"/>
            <a:headEnd/>
            <a:tailEnd/>
          </a:ln>
        </p:spPr>
        <p:txBody>
          <a:bodyPr wrap="none">
            <a:spAutoFit/>
          </a:bodyPr>
          <a:lstStyle/>
          <a:p>
            <a:pPr algn="l">
              <a:spcBef>
                <a:spcPct val="50000"/>
              </a:spcBef>
            </a:pPr>
            <a:r>
              <a:rPr lang="es-EC" sz="1400" b="1">
                <a:solidFill>
                  <a:srgbClr val="FF9900"/>
                </a:solidFill>
              </a:rPr>
              <a:t>Rubro: </a:t>
            </a:r>
            <a:r>
              <a:rPr lang="es-EC" sz="1400" b="1" i="1">
                <a:solidFill>
                  <a:srgbClr val="FF9900"/>
                </a:solidFill>
              </a:rPr>
              <a:t>Suministro de Hormigón Compactado con Pavimentadora (HCP)</a:t>
            </a:r>
            <a:endParaRPr lang="es-EC" sz="1400" b="1" i="1" u="sng">
              <a:solidFill>
                <a:srgbClr val="FF9900"/>
              </a:solidFill>
            </a:endParaRPr>
          </a:p>
        </p:txBody>
      </p:sp>
      <p:pic>
        <p:nvPicPr>
          <p:cNvPr id="116742" name="116741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sp>
        <p:nvSpPr>
          <p:cNvPr id="402443" name="402442 CuadroTexto"/>
          <p:cNvSpPr txBox="1">
            <a:spLocks noChangeArrowheads="1"/>
          </p:cNvSpPr>
          <p:nvPr/>
        </p:nvSpPr>
        <p:spPr bwMode="auto">
          <a:xfrm>
            <a:off x="611188" y="2205038"/>
            <a:ext cx="5905500" cy="1581150"/>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es-EC" sz="1400"/>
              <a:t> Las cantidades de </a:t>
            </a:r>
            <a:r>
              <a:rPr lang="es-EC" sz="1400" b="1">
                <a:solidFill>
                  <a:srgbClr val="3366FF"/>
                </a:solidFill>
              </a:rPr>
              <a:t>obras debidamente terminadas</a:t>
            </a:r>
            <a:r>
              <a:rPr lang="es-EC" sz="1400"/>
              <a:t> serán pagadas a precio unitario contractual.</a:t>
            </a:r>
          </a:p>
          <a:p>
            <a:pPr marL="342900" indent="-342900" algn="just">
              <a:buFont typeface="Wingdings" pitchFamily="2" charset="2"/>
              <a:buChar char="Ø"/>
            </a:pPr>
            <a:endParaRPr lang="es-EC" sz="1400"/>
          </a:p>
          <a:p>
            <a:pPr marL="342900" indent="-342900" algn="just">
              <a:buFont typeface="Wingdings" pitchFamily="2" charset="2"/>
              <a:buChar char="Ø"/>
            </a:pPr>
            <a:r>
              <a:rPr lang="es-EC" sz="1400"/>
              <a:t> Estos precios comprenden: la preparación, transporte y suministro de los agregados, transporte y suministro de aditivos; preparación, colocación, distribución, compactación, acabado y curado del hormigón; mantenimiento, preparación y colocación de los moldes.</a:t>
            </a:r>
            <a:endParaRPr lang="es-E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02443"/>
                                        </p:tgtEl>
                                        <p:attrNameLst>
                                          <p:attrName>style.visibility</p:attrName>
                                        </p:attrNameLst>
                                      </p:cBhvr>
                                      <p:to>
                                        <p:strVal val="visible"/>
                                      </p:to>
                                    </p:set>
                                    <p:animEffect transition="in" filter="plus(in)">
                                      <p:cBhvr>
                                        <p:cTn id="7" dur="1000"/>
                                        <p:tgtEl>
                                          <p:spTgt spid="40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117760 CuadroTexto"/>
          <p:cNvSpPr txBox="1">
            <a:spLocks noChangeArrowheads="1"/>
          </p:cNvSpPr>
          <p:nvPr/>
        </p:nvSpPr>
        <p:spPr bwMode="auto">
          <a:xfrm>
            <a:off x="5148263" y="333375"/>
            <a:ext cx="3600450"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a:solidFill>
                  <a:srgbClr val="66FF99"/>
                </a:solidFill>
              </a:rPr>
              <a:t>3.2  Hormigón Asfáltico</a:t>
            </a:r>
          </a:p>
        </p:txBody>
      </p:sp>
      <p:pic>
        <p:nvPicPr>
          <p:cNvPr id="117762" name="117761 Rectángulo">
            <a:hlinkClick r:id="rId2" action="ppaction://hlinksldjump"/>
          </p:cNvPr>
          <p:cNvPicPr>
            <a:picLocks noChangeArrowheads="1"/>
          </p:cNvPicPr>
          <p:nvPr/>
        </p:nvPicPr>
        <p:blipFill>
          <a:blip r:embed="rId3"/>
          <a:srcRect/>
          <a:stretch>
            <a:fillRect/>
          </a:stretch>
        </p:blipFill>
        <p:spPr bwMode="auto">
          <a:xfrm>
            <a:off x="8243888" y="5445125"/>
            <a:ext cx="539750" cy="539750"/>
          </a:xfrm>
          <a:prstGeom prst="rect">
            <a:avLst/>
          </a:prstGeom>
          <a:noFill/>
          <a:ln w="9525">
            <a:noFill/>
            <a:miter lim="800000"/>
            <a:headEnd/>
            <a:tailEnd/>
          </a:ln>
        </p:spPr>
      </p:pic>
      <p:sp>
        <p:nvSpPr>
          <p:cNvPr id="117763" name="117762 CuadroTexto"/>
          <p:cNvSpPr txBox="1">
            <a:spLocks noChangeArrowheads="1"/>
          </p:cNvSpPr>
          <p:nvPr/>
        </p:nvSpPr>
        <p:spPr bwMode="auto">
          <a:xfrm>
            <a:off x="1116013" y="2133600"/>
            <a:ext cx="7343775" cy="2903538"/>
          </a:xfrm>
          <a:prstGeom prst="rect">
            <a:avLst/>
          </a:prstGeom>
          <a:noFill/>
          <a:ln w="9525">
            <a:noFill/>
            <a:miter lim="800000"/>
            <a:headEnd/>
            <a:tailEnd/>
          </a:ln>
        </p:spPr>
        <p:txBody>
          <a:bodyPr>
            <a:spAutoFit/>
          </a:bodyPr>
          <a:lstStyle/>
          <a:p>
            <a:pPr algn="l">
              <a:lnSpc>
                <a:spcPct val="150000"/>
              </a:lnSpc>
              <a:spcBef>
                <a:spcPct val="50000"/>
              </a:spcBef>
              <a:buFont typeface="Wingdings" pitchFamily="2" charset="2"/>
              <a:buNone/>
            </a:pPr>
            <a:r>
              <a:rPr lang="es-EC" sz="1600" b="1"/>
              <a:t>3.2.1  </a:t>
            </a:r>
            <a:r>
              <a:rPr lang="es-EC" sz="1600" b="1">
                <a:hlinkClick r:id="rId4" action="ppaction://hlinksldjump"/>
              </a:rPr>
              <a:t>Introducción</a:t>
            </a:r>
            <a:endParaRPr lang="es-EC" sz="1600" b="1"/>
          </a:p>
          <a:p>
            <a:pPr algn="l">
              <a:lnSpc>
                <a:spcPct val="150000"/>
              </a:lnSpc>
              <a:spcBef>
                <a:spcPct val="50000"/>
              </a:spcBef>
              <a:buFont typeface="Wingdings" pitchFamily="2" charset="2"/>
              <a:buNone/>
            </a:pPr>
            <a:r>
              <a:rPr lang="es-EC" sz="1600" b="1"/>
              <a:t>3.2.2  </a:t>
            </a:r>
            <a:r>
              <a:rPr lang="es-EC" sz="1600" b="1">
                <a:hlinkClick r:id="rId5" action="ppaction://hlinksldjump"/>
              </a:rPr>
              <a:t>Especificaciones de Diseño</a:t>
            </a:r>
            <a:endParaRPr lang="es-EC" sz="1600" b="1"/>
          </a:p>
          <a:p>
            <a:pPr algn="l">
              <a:lnSpc>
                <a:spcPct val="150000"/>
              </a:lnSpc>
              <a:spcBef>
                <a:spcPct val="50000"/>
              </a:spcBef>
              <a:buFont typeface="Wingdings" pitchFamily="2" charset="2"/>
              <a:buNone/>
            </a:pPr>
            <a:r>
              <a:rPr lang="es-EC" sz="1600" b="1"/>
              <a:t>3.2.3  </a:t>
            </a:r>
            <a:r>
              <a:rPr lang="es-EC" sz="1600" b="1">
                <a:hlinkClick r:id="rId6" action="ppaction://hlinksldjump"/>
              </a:rPr>
              <a:t>Diseño Estructural</a:t>
            </a:r>
            <a:endParaRPr lang="es-EC" sz="1600" b="1"/>
          </a:p>
          <a:p>
            <a:pPr algn="l">
              <a:lnSpc>
                <a:spcPct val="150000"/>
              </a:lnSpc>
              <a:spcBef>
                <a:spcPct val="50000"/>
              </a:spcBef>
              <a:buFont typeface="Wingdings" pitchFamily="2" charset="2"/>
              <a:buNone/>
            </a:pPr>
            <a:r>
              <a:rPr lang="es-EC" sz="1600" b="1"/>
              <a:t>3.2.4  </a:t>
            </a:r>
            <a:r>
              <a:rPr lang="es-EC" sz="1600" b="1">
                <a:hlinkClick r:id="rId7" action="ppaction://hlinksldjump"/>
              </a:rPr>
              <a:t>Presupuesto Referencial</a:t>
            </a:r>
            <a:endParaRPr lang="es-EC" sz="1600" b="1"/>
          </a:p>
          <a:p>
            <a:pPr algn="l">
              <a:lnSpc>
                <a:spcPct val="150000"/>
              </a:lnSpc>
              <a:spcBef>
                <a:spcPct val="50000"/>
              </a:spcBef>
              <a:buFont typeface="Wingdings" pitchFamily="2" charset="2"/>
              <a:buNone/>
            </a:pPr>
            <a:r>
              <a:rPr lang="es-EC" sz="1600" b="1"/>
              <a:t>3.2.5  </a:t>
            </a:r>
            <a:r>
              <a:rPr lang="es-EC" sz="1600" b="1">
                <a:hlinkClick r:id="rId8" action="ppaction://hlinkfile"/>
              </a:rPr>
              <a:t>Análisis de Precios Unitarios</a:t>
            </a:r>
            <a:endParaRPr lang="es-EC" sz="1600" b="1"/>
          </a:p>
          <a:p>
            <a:pPr algn="l">
              <a:lnSpc>
                <a:spcPct val="150000"/>
              </a:lnSpc>
              <a:spcBef>
                <a:spcPct val="50000"/>
              </a:spcBef>
              <a:buFont typeface="Wingdings" pitchFamily="2" charset="2"/>
              <a:buNone/>
            </a:pPr>
            <a:r>
              <a:rPr lang="es-EC" sz="1600" b="1"/>
              <a:t>3.2.6  </a:t>
            </a:r>
            <a:r>
              <a:rPr lang="es-EC" sz="1600" b="1">
                <a:hlinkClick r:id="rId9" action="ppaction://hlinksldjump"/>
              </a:rPr>
              <a:t>Especificaciones Técnicas de Construcción</a:t>
            </a:r>
            <a:endParaRPr lang="es-EC" sz="1600" b="1"/>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4097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4099" name="Group 3"/>
          <p:cNvGrpSpPr>
            <a:grpSpLocks/>
          </p:cNvGrpSpPr>
          <p:nvPr/>
        </p:nvGrpSpPr>
        <p:grpSpPr bwMode="auto">
          <a:xfrm>
            <a:off x="2484438" y="5516563"/>
            <a:ext cx="4537075" cy="1008062"/>
            <a:chOff x="1474" y="2840"/>
            <a:chExt cx="2858" cy="663"/>
          </a:xfrm>
        </p:grpSpPr>
        <p:pic>
          <p:nvPicPr>
            <p:cNvPr id="4107" name="4106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4108" name="4107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4109" name="4108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4100" name="4099 CuadroTexto"/>
          <p:cNvSpPr txBox="1">
            <a:spLocks noChangeArrowheads="1"/>
          </p:cNvSpPr>
          <p:nvPr/>
        </p:nvSpPr>
        <p:spPr bwMode="auto">
          <a:xfrm>
            <a:off x="6516688" y="404813"/>
            <a:ext cx="21590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3.2.1  Introducción</a:t>
            </a:r>
          </a:p>
        </p:txBody>
      </p:sp>
      <p:sp>
        <p:nvSpPr>
          <p:cNvPr id="4101" name="4100 Rectángulo"/>
          <p:cNvSpPr>
            <a:spLocks noChangeArrowheads="1"/>
          </p:cNvSpPr>
          <p:nvPr/>
        </p:nvSpPr>
        <p:spPr bwMode="auto">
          <a:xfrm>
            <a:off x="539750" y="1916113"/>
            <a:ext cx="2462213" cy="457200"/>
          </a:xfrm>
          <a:prstGeom prst="rect">
            <a:avLst/>
          </a:prstGeom>
          <a:noFill/>
          <a:ln w="9525">
            <a:noFill/>
            <a:miter lim="800000"/>
            <a:headEnd/>
            <a:tailEnd/>
          </a:ln>
        </p:spPr>
        <p:txBody>
          <a:bodyPr>
            <a:spAutoFit/>
          </a:bodyPr>
          <a:lstStyle/>
          <a:p>
            <a:pPr algn="l"/>
            <a:endParaRPr lang="es-EC" sz="1200" b="1">
              <a:solidFill>
                <a:srgbClr val="FF9900"/>
              </a:solidFill>
            </a:endParaRPr>
          </a:p>
          <a:p>
            <a:pPr algn="l"/>
            <a:endParaRPr lang="es-EC" sz="1200" b="1">
              <a:solidFill>
                <a:srgbClr val="FF9900"/>
              </a:solidFill>
            </a:endParaRPr>
          </a:p>
        </p:txBody>
      </p:sp>
      <p:pic>
        <p:nvPicPr>
          <p:cNvPr id="4102" name="4101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sp>
        <p:nvSpPr>
          <p:cNvPr id="4103" name="4102 Rectángulo"/>
          <p:cNvSpPr>
            <a:spLocks noChangeArrowheads="1"/>
          </p:cNvSpPr>
          <p:nvPr/>
        </p:nvSpPr>
        <p:spPr bwMode="auto">
          <a:xfrm>
            <a:off x="250825" y="1052513"/>
            <a:ext cx="8424863" cy="852487"/>
          </a:xfrm>
          <a:prstGeom prst="rect">
            <a:avLst/>
          </a:prstGeom>
          <a:noFill/>
          <a:ln w="9525">
            <a:noFill/>
            <a:miter lim="800000"/>
            <a:headEnd/>
            <a:tailEnd/>
          </a:ln>
        </p:spPr>
        <p:txBody>
          <a:bodyPr>
            <a:spAutoFit/>
          </a:bodyPr>
          <a:lstStyle/>
          <a:p>
            <a:pPr algn="l"/>
            <a:r>
              <a:rPr lang="es-EC" sz="1400" b="1">
                <a:solidFill>
                  <a:srgbClr val="FF9900"/>
                </a:solidFill>
              </a:rPr>
              <a:t>Pavimentos Flexibles.- </a:t>
            </a:r>
            <a:r>
              <a:rPr lang="es-ES" sz="1200"/>
              <a:t>Aquellos que tienen la capacidad de adaptarse a pequeños asentamientos diferenciales de la explanación sin que se produzcan agrietamientos y manteniendo su integridad estructural y capacidad de transmisión de cargas. </a:t>
            </a:r>
          </a:p>
          <a:p>
            <a:endParaRPr lang="es-ES" sz="1200" b="1">
              <a:solidFill>
                <a:srgbClr val="FF9900"/>
              </a:solidFill>
            </a:endParaRPr>
          </a:p>
        </p:txBody>
      </p:sp>
      <p:pic>
        <p:nvPicPr>
          <p:cNvPr id="4104" name="4103 Rectángulo"/>
          <p:cNvPicPr>
            <a:picLocks noChangeAspect="1" noChangeArrowheads="1"/>
          </p:cNvPicPr>
          <p:nvPr/>
        </p:nvPicPr>
        <p:blipFill>
          <a:blip r:embed="rId10"/>
          <a:srcRect/>
          <a:stretch>
            <a:fillRect/>
          </a:stretch>
        </p:blipFill>
        <p:spPr bwMode="auto">
          <a:xfrm>
            <a:off x="539750" y="2205038"/>
            <a:ext cx="3816350" cy="2663825"/>
          </a:xfrm>
          <a:prstGeom prst="rect">
            <a:avLst/>
          </a:prstGeom>
          <a:noFill/>
          <a:ln w="9525">
            <a:noFill/>
            <a:miter lim="800000"/>
            <a:headEnd/>
            <a:tailEnd/>
          </a:ln>
        </p:spPr>
      </p:pic>
      <p:graphicFrame>
        <p:nvGraphicFramePr>
          <p:cNvPr id="4097" name="Object 19"/>
          <p:cNvGraphicFramePr>
            <a:graphicFrameLocks noChangeAspect="1"/>
          </p:cNvGraphicFramePr>
          <p:nvPr>
            <p:ph/>
          </p:nvPr>
        </p:nvGraphicFramePr>
        <p:xfrm>
          <a:off x="4716463" y="2205038"/>
          <a:ext cx="3971925" cy="2667000"/>
        </p:xfrm>
        <a:graphic>
          <a:graphicData uri="http://schemas.openxmlformats.org/presentationml/2006/ole">
            <p:oleObj spid="_x0000_s4097" name="Imagen de mapa de bits" r:id="rId11" imgW="3971429" imgH="2666667" progId="Paint.Picture">
              <p:embed/>
            </p:oleObj>
          </a:graphicData>
        </a:graphic>
      </p:graphicFrame>
      <p:sp>
        <p:nvSpPr>
          <p:cNvPr id="4105" name="4104 Rectángulo"/>
          <p:cNvSpPr>
            <a:spLocks noChangeArrowheads="1"/>
          </p:cNvSpPr>
          <p:nvPr/>
        </p:nvSpPr>
        <p:spPr bwMode="auto">
          <a:xfrm>
            <a:off x="496888" y="4956175"/>
            <a:ext cx="3871912" cy="274638"/>
          </a:xfrm>
          <a:prstGeom prst="rect">
            <a:avLst/>
          </a:prstGeom>
          <a:noFill/>
          <a:ln w="9525">
            <a:noFill/>
            <a:miter lim="800000"/>
            <a:headEnd/>
            <a:tailEnd/>
          </a:ln>
        </p:spPr>
        <p:txBody>
          <a:bodyPr wrap="none" anchor="ctr">
            <a:spAutoFit/>
          </a:bodyPr>
          <a:lstStyle/>
          <a:p>
            <a:r>
              <a:rPr lang="es-ES" sz="1200" b="1">
                <a:solidFill>
                  <a:srgbClr val="FFFF00"/>
                </a:solidFill>
              </a:rPr>
              <a:t>Distribución de esfuerzos de un pavimento flexible</a:t>
            </a:r>
          </a:p>
        </p:txBody>
      </p:sp>
      <p:sp>
        <p:nvSpPr>
          <p:cNvPr id="4106" name="4105 Rectángulo"/>
          <p:cNvSpPr>
            <a:spLocks noChangeArrowheads="1"/>
          </p:cNvSpPr>
          <p:nvPr/>
        </p:nvSpPr>
        <p:spPr bwMode="auto">
          <a:xfrm>
            <a:off x="5076825" y="4941888"/>
            <a:ext cx="3668713" cy="274637"/>
          </a:xfrm>
          <a:prstGeom prst="rect">
            <a:avLst/>
          </a:prstGeom>
          <a:noFill/>
          <a:ln w="9525">
            <a:noFill/>
            <a:miter lim="800000"/>
            <a:headEnd/>
            <a:tailEnd/>
          </a:ln>
        </p:spPr>
        <p:txBody>
          <a:bodyPr wrap="none" anchor="ctr">
            <a:spAutoFit/>
          </a:bodyPr>
          <a:lstStyle/>
          <a:p>
            <a:r>
              <a:rPr lang="es-ES" sz="1200" b="1">
                <a:solidFill>
                  <a:srgbClr val="FFFF00"/>
                </a:solidFill>
              </a:rPr>
              <a:t>Superficie de rodadura de un pavimento flexible</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5" name="118784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18786" name="Group 3"/>
          <p:cNvGrpSpPr>
            <a:grpSpLocks/>
          </p:cNvGrpSpPr>
          <p:nvPr/>
        </p:nvGrpSpPr>
        <p:grpSpPr bwMode="auto">
          <a:xfrm>
            <a:off x="2484438" y="5516563"/>
            <a:ext cx="4537075" cy="1008062"/>
            <a:chOff x="1474" y="2840"/>
            <a:chExt cx="2858" cy="663"/>
          </a:xfrm>
        </p:grpSpPr>
        <p:pic>
          <p:nvPicPr>
            <p:cNvPr id="118791" name="118790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18792" name="118791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18793" name="118792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pic>
        <p:nvPicPr>
          <p:cNvPr id="118787" name="118786 Rectángulo"/>
          <p:cNvPicPr>
            <a:picLocks noChangeAspect="1" noChangeArrowheads="1"/>
          </p:cNvPicPr>
          <p:nvPr/>
        </p:nvPicPr>
        <p:blipFill>
          <a:blip r:embed="rId7"/>
          <a:srcRect/>
          <a:stretch>
            <a:fillRect/>
          </a:stretch>
        </p:blipFill>
        <p:spPr bwMode="auto">
          <a:xfrm>
            <a:off x="2268538" y="1196975"/>
            <a:ext cx="5400675" cy="3527425"/>
          </a:xfrm>
          <a:prstGeom prst="rect">
            <a:avLst/>
          </a:prstGeom>
          <a:noFill/>
          <a:ln w="9525">
            <a:noFill/>
            <a:miter lim="800000"/>
            <a:headEnd/>
            <a:tailEnd/>
          </a:ln>
        </p:spPr>
      </p:pic>
      <p:sp>
        <p:nvSpPr>
          <p:cNvPr id="118788" name="118787 Rectángulo"/>
          <p:cNvSpPr>
            <a:spLocks noChangeArrowheads="1"/>
          </p:cNvSpPr>
          <p:nvPr/>
        </p:nvSpPr>
        <p:spPr bwMode="auto">
          <a:xfrm>
            <a:off x="3192463" y="4754563"/>
            <a:ext cx="3489325" cy="304800"/>
          </a:xfrm>
          <a:prstGeom prst="rect">
            <a:avLst/>
          </a:prstGeom>
          <a:noFill/>
          <a:ln w="9525">
            <a:noFill/>
            <a:miter lim="800000"/>
            <a:headEnd/>
            <a:tailEnd/>
          </a:ln>
        </p:spPr>
        <p:txBody>
          <a:bodyPr wrap="none" anchor="ctr">
            <a:spAutoFit/>
          </a:bodyPr>
          <a:lstStyle/>
          <a:p>
            <a:r>
              <a:rPr lang="es-ES" sz="1400" b="1"/>
              <a:t>Sección típica de un pavimento flexible</a:t>
            </a:r>
          </a:p>
        </p:txBody>
      </p:sp>
      <p:sp>
        <p:nvSpPr>
          <p:cNvPr id="118789" name="118788 CuadroTexto"/>
          <p:cNvSpPr txBox="1">
            <a:spLocks noChangeArrowheads="1"/>
          </p:cNvSpPr>
          <p:nvPr/>
        </p:nvSpPr>
        <p:spPr bwMode="auto">
          <a:xfrm>
            <a:off x="6516688" y="404813"/>
            <a:ext cx="2159000"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3.2.1  Introducción</a:t>
            </a:r>
          </a:p>
        </p:txBody>
      </p:sp>
      <p:pic>
        <p:nvPicPr>
          <p:cNvPr id="118790" name="118789 Rectángulo">
            <a:hlinkClick r:id="rId8" action="ppaction://hlinksldjump"/>
          </p:cNvPr>
          <p:cNvPicPr>
            <a:picLocks noChangeArrowheads="1"/>
          </p:cNvPicPr>
          <p:nvPr/>
        </p:nvPicPr>
        <p:blipFill>
          <a:blip r:embed="rId9"/>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09" name="119808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19810" name="Group 3"/>
          <p:cNvGrpSpPr>
            <a:grpSpLocks/>
          </p:cNvGrpSpPr>
          <p:nvPr/>
        </p:nvGrpSpPr>
        <p:grpSpPr bwMode="auto">
          <a:xfrm>
            <a:off x="2484438" y="5516563"/>
            <a:ext cx="4537075" cy="1008062"/>
            <a:chOff x="1474" y="2840"/>
            <a:chExt cx="2858" cy="663"/>
          </a:xfrm>
        </p:grpSpPr>
        <p:pic>
          <p:nvPicPr>
            <p:cNvPr id="119815" name="11981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19816" name="11981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19817" name="11981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19811" name="119810 Rectángulo"/>
          <p:cNvSpPr>
            <a:spLocks noChangeArrowheads="1"/>
          </p:cNvSpPr>
          <p:nvPr/>
        </p:nvSpPr>
        <p:spPr bwMode="auto">
          <a:xfrm>
            <a:off x="684213" y="1125538"/>
            <a:ext cx="8007350" cy="411162"/>
          </a:xfrm>
          <a:prstGeom prst="rect">
            <a:avLst/>
          </a:prstGeom>
          <a:noFill/>
          <a:ln w="9525">
            <a:noFill/>
            <a:miter lim="800000"/>
            <a:headEnd/>
            <a:tailEnd/>
          </a:ln>
        </p:spPr>
        <p:txBody>
          <a:bodyPr wrap="none">
            <a:spAutoFit/>
          </a:bodyPr>
          <a:lstStyle/>
          <a:p>
            <a:pPr algn="l">
              <a:lnSpc>
                <a:spcPct val="150000"/>
              </a:lnSpc>
              <a:spcBef>
                <a:spcPct val="50000"/>
              </a:spcBef>
              <a:buFont typeface="Wingdings" pitchFamily="2" charset="2"/>
              <a:buNone/>
            </a:pPr>
            <a:r>
              <a:rPr lang="es-EC" sz="1400" b="1">
                <a:solidFill>
                  <a:srgbClr val="FF9900"/>
                </a:solidFill>
              </a:rPr>
              <a:t>Método de diseño AASHTO 93:</a:t>
            </a:r>
            <a:r>
              <a:rPr lang="es-EC" sz="1400"/>
              <a:t> </a:t>
            </a:r>
            <a:r>
              <a:rPr lang="es-ES" sz="1400"/>
              <a:t> American Association State Highway and Transportation Officials</a:t>
            </a:r>
            <a:endParaRPr lang="es-EC" sz="1800"/>
          </a:p>
        </p:txBody>
      </p:sp>
      <p:sp>
        <p:nvSpPr>
          <p:cNvPr id="119812" name="119811 CuadroTexto"/>
          <p:cNvSpPr txBox="1">
            <a:spLocks noChangeArrowheads="1"/>
          </p:cNvSpPr>
          <p:nvPr/>
        </p:nvSpPr>
        <p:spPr bwMode="auto">
          <a:xfrm>
            <a:off x="5076825" y="404813"/>
            <a:ext cx="3598863"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3.2.2  Especificaciones de Diseño</a:t>
            </a:r>
          </a:p>
        </p:txBody>
      </p:sp>
      <p:sp>
        <p:nvSpPr>
          <p:cNvPr id="119813" name="119812 CuadroTexto"/>
          <p:cNvSpPr txBox="1">
            <a:spLocks noChangeArrowheads="1"/>
          </p:cNvSpPr>
          <p:nvPr/>
        </p:nvSpPr>
        <p:spPr bwMode="auto">
          <a:xfrm>
            <a:off x="971550" y="2133600"/>
            <a:ext cx="3024188" cy="2538413"/>
          </a:xfrm>
          <a:prstGeom prst="rect">
            <a:avLst/>
          </a:prstGeom>
          <a:noFill/>
          <a:ln w="9525">
            <a:noFill/>
            <a:miter lim="800000"/>
            <a:headEnd/>
            <a:tailEnd/>
          </a:ln>
        </p:spPr>
        <p:txBody>
          <a:bodyPr>
            <a:spAutoFit/>
          </a:bodyPr>
          <a:lstStyle/>
          <a:p>
            <a:pPr algn="l">
              <a:spcBef>
                <a:spcPct val="50000"/>
              </a:spcBef>
            </a:pPr>
            <a:r>
              <a:rPr lang="es-EC" sz="1400"/>
              <a:t>Factores que rigen el diseño:</a:t>
            </a:r>
          </a:p>
          <a:p>
            <a:pPr algn="l">
              <a:spcBef>
                <a:spcPct val="50000"/>
              </a:spcBef>
            </a:pPr>
            <a:endParaRPr lang="es-EC" sz="1400"/>
          </a:p>
          <a:p>
            <a:pPr algn="l">
              <a:spcBef>
                <a:spcPct val="50000"/>
              </a:spcBef>
              <a:buFont typeface="Wingdings" pitchFamily="2" charset="2"/>
              <a:buChar char="§"/>
            </a:pPr>
            <a:r>
              <a:rPr lang="es-EC" sz="1400"/>
              <a:t> Tráfico (T)</a:t>
            </a:r>
          </a:p>
          <a:p>
            <a:pPr algn="l">
              <a:spcBef>
                <a:spcPct val="50000"/>
              </a:spcBef>
              <a:buFont typeface="Wingdings" pitchFamily="2" charset="2"/>
              <a:buChar char="§"/>
            </a:pPr>
            <a:r>
              <a:rPr lang="es-EC" sz="1400"/>
              <a:t> Valor Soporte del Suelo (CBR)</a:t>
            </a:r>
          </a:p>
          <a:p>
            <a:pPr algn="l">
              <a:spcBef>
                <a:spcPct val="50000"/>
              </a:spcBef>
              <a:buFont typeface="Wingdings" pitchFamily="2" charset="2"/>
              <a:buChar char="§"/>
            </a:pPr>
            <a:r>
              <a:rPr lang="es-EC" sz="1400"/>
              <a:t> Índice de Servicio (Pt)</a:t>
            </a:r>
          </a:p>
          <a:p>
            <a:pPr algn="l">
              <a:spcBef>
                <a:spcPct val="50000"/>
              </a:spcBef>
              <a:buFont typeface="Wingdings" pitchFamily="2" charset="2"/>
              <a:buChar char="§"/>
            </a:pPr>
            <a:r>
              <a:rPr lang="es-EC" sz="1400"/>
              <a:t> Factor Regional (Fr)</a:t>
            </a:r>
          </a:p>
          <a:p>
            <a:pPr algn="l">
              <a:spcBef>
                <a:spcPct val="50000"/>
              </a:spcBef>
              <a:buFont typeface="Wingdings" pitchFamily="2" charset="2"/>
              <a:buChar char="§"/>
            </a:pPr>
            <a:r>
              <a:rPr lang="es-EC" sz="1400"/>
              <a:t> Número Estructural (N.E)</a:t>
            </a:r>
          </a:p>
          <a:p>
            <a:pPr>
              <a:spcBef>
                <a:spcPct val="50000"/>
              </a:spcBef>
              <a:buFont typeface="Wingdings" pitchFamily="2" charset="2"/>
              <a:buChar char="§"/>
            </a:pPr>
            <a:endParaRPr lang="es-ES" sz="1400"/>
          </a:p>
        </p:txBody>
      </p:sp>
      <p:pic>
        <p:nvPicPr>
          <p:cNvPr id="119814" name="119813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512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5125" name="Group 3"/>
          <p:cNvGrpSpPr>
            <a:grpSpLocks/>
          </p:cNvGrpSpPr>
          <p:nvPr/>
        </p:nvGrpSpPr>
        <p:grpSpPr bwMode="auto">
          <a:xfrm>
            <a:off x="2484438" y="5516563"/>
            <a:ext cx="4537075" cy="1008062"/>
            <a:chOff x="1474" y="2840"/>
            <a:chExt cx="2858" cy="663"/>
          </a:xfrm>
        </p:grpSpPr>
        <p:pic>
          <p:nvPicPr>
            <p:cNvPr id="5138" name="5137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5139" name="5138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5140" name="5139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5126" name="5125 Rectángulo"/>
          <p:cNvSpPr>
            <a:spLocks noChangeArrowheads="1"/>
          </p:cNvSpPr>
          <p:nvPr/>
        </p:nvSpPr>
        <p:spPr bwMode="auto">
          <a:xfrm>
            <a:off x="684213" y="1196975"/>
            <a:ext cx="6132512" cy="366713"/>
          </a:xfrm>
          <a:prstGeom prst="rect">
            <a:avLst/>
          </a:prstGeom>
          <a:noFill/>
          <a:ln w="9525">
            <a:noFill/>
            <a:miter lim="800000"/>
            <a:headEnd/>
            <a:tailEnd/>
          </a:ln>
        </p:spPr>
        <p:txBody>
          <a:bodyPr wrap="none">
            <a:spAutoFit/>
          </a:bodyPr>
          <a:lstStyle/>
          <a:p>
            <a:pPr algn="l">
              <a:buFontTx/>
              <a:buChar char="•"/>
            </a:pPr>
            <a:r>
              <a:rPr lang="es-ES" sz="1800"/>
              <a:t> Predicción del Tráfico (T): </a:t>
            </a:r>
            <a:r>
              <a:rPr lang="es-ES" sz="1400"/>
              <a:t>Determinación de los Ejes Equivalentes</a:t>
            </a:r>
          </a:p>
        </p:txBody>
      </p:sp>
      <p:sp>
        <p:nvSpPr>
          <p:cNvPr id="5127" name="5126 Rectángulo"/>
          <p:cNvSpPr>
            <a:spLocks noChangeArrowheads="1"/>
          </p:cNvSpPr>
          <p:nvPr/>
        </p:nvSpPr>
        <p:spPr bwMode="auto">
          <a:xfrm>
            <a:off x="3492500" y="1989138"/>
            <a:ext cx="3436938" cy="304800"/>
          </a:xfrm>
          <a:prstGeom prst="rect">
            <a:avLst/>
          </a:prstGeom>
          <a:noFill/>
          <a:ln w="9525">
            <a:noFill/>
            <a:miter lim="800000"/>
            <a:headEnd/>
            <a:tailEnd/>
          </a:ln>
        </p:spPr>
        <p:txBody>
          <a:bodyPr wrap="none" anchor="ctr">
            <a:spAutoFit/>
          </a:bodyPr>
          <a:lstStyle/>
          <a:p>
            <a:r>
              <a:rPr lang="es-ES" sz="1400" b="1"/>
              <a:t>TPDA proyectado = 825 vehículos / día</a:t>
            </a:r>
          </a:p>
        </p:txBody>
      </p:sp>
      <p:sp>
        <p:nvSpPr>
          <p:cNvPr id="5128" name="5127 Rectángulo"/>
          <p:cNvSpPr>
            <a:spLocks noChangeArrowheads="1"/>
          </p:cNvSpPr>
          <p:nvPr/>
        </p:nvSpPr>
        <p:spPr bwMode="auto">
          <a:xfrm>
            <a:off x="539750" y="3068638"/>
            <a:ext cx="4627563" cy="274637"/>
          </a:xfrm>
          <a:prstGeom prst="rect">
            <a:avLst/>
          </a:prstGeom>
          <a:noFill/>
          <a:ln w="9525">
            <a:noFill/>
            <a:miter lim="800000"/>
            <a:headEnd/>
            <a:tailEnd/>
          </a:ln>
        </p:spPr>
        <p:txBody>
          <a:bodyPr anchor="ctr">
            <a:spAutoFit/>
          </a:bodyPr>
          <a:lstStyle/>
          <a:p>
            <a:pPr indent="449263" algn="l"/>
            <a:r>
              <a:rPr lang="es-ES" sz="1200" b="1">
                <a:ea typeface="Times New Roman" pitchFamily="18" charset="0"/>
                <a:cs typeface="Arial" charset="0"/>
              </a:rPr>
              <a:t>Total de Ejes Equivalentes (periodo de diseño 10 años)</a:t>
            </a:r>
            <a:endParaRPr lang="es-ES" sz="1800">
              <a:ea typeface="Times New Roman" pitchFamily="18" charset="0"/>
              <a:cs typeface="Arial" charset="0"/>
            </a:endParaRPr>
          </a:p>
        </p:txBody>
      </p:sp>
      <p:sp>
        <p:nvSpPr>
          <p:cNvPr id="5129" name="5128 Rectángulo"/>
          <p:cNvSpPr>
            <a:spLocks noChangeArrowheads="1"/>
          </p:cNvSpPr>
          <p:nvPr/>
        </p:nvSpPr>
        <p:spPr bwMode="auto">
          <a:xfrm>
            <a:off x="220663" y="35671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5121" name="Object 15"/>
          <p:cNvGraphicFramePr>
            <a:graphicFrameLocks noChangeAspect="1"/>
          </p:cNvGraphicFramePr>
          <p:nvPr/>
        </p:nvGraphicFramePr>
        <p:xfrm>
          <a:off x="-219075" y="3567113"/>
          <a:ext cx="114300" cy="219075"/>
        </p:xfrm>
        <a:graphic>
          <a:graphicData uri="http://schemas.openxmlformats.org/presentationml/2006/ole">
            <p:oleObj spid="_x0000_s5121" name="Ecuación" r:id="rId8" imgW="114151" imgH="215619" progId="Equation.3">
              <p:embed/>
            </p:oleObj>
          </a:graphicData>
        </a:graphic>
      </p:graphicFrame>
      <p:sp>
        <p:nvSpPr>
          <p:cNvPr id="5130" name="5129 Rectángulo"/>
          <p:cNvSpPr>
            <a:spLocks noChangeArrowheads="1"/>
          </p:cNvSpPr>
          <p:nvPr/>
        </p:nvSpPr>
        <p:spPr bwMode="auto">
          <a:xfrm>
            <a:off x="1050925" y="4106863"/>
            <a:ext cx="4186238" cy="304800"/>
          </a:xfrm>
          <a:prstGeom prst="rect">
            <a:avLst/>
          </a:prstGeom>
          <a:noFill/>
          <a:ln w="9525">
            <a:noFill/>
            <a:miter lim="800000"/>
            <a:headEnd/>
            <a:tailEnd/>
          </a:ln>
        </p:spPr>
        <p:txBody>
          <a:bodyPr wrap="none" anchor="ctr">
            <a:spAutoFit/>
          </a:bodyPr>
          <a:lstStyle/>
          <a:p>
            <a:r>
              <a:rPr lang="es-ES" sz="1200" b="1"/>
              <a:t>Total de Ejes Equivalentes (periodo de diseño 20 años</a:t>
            </a:r>
            <a:r>
              <a:rPr lang="es-ES" sz="1400" b="1"/>
              <a:t>)</a:t>
            </a:r>
          </a:p>
        </p:txBody>
      </p:sp>
      <p:sp>
        <p:nvSpPr>
          <p:cNvPr id="5131" name="5130 Rectángulo"/>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5132" name="5131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sp>
        <p:nvSpPr>
          <p:cNvPr id="5133" name="5132 Forma"/>
          <p:cNvSpPr>
            <a:spLocks noChangeArrowheads="1"/>
          </p:cNvSpPr>
          <p:nvPr/>
        </p:nvSpPr>
        <p:spPr bwMode="auto">
          <a:xfrm>
            <a:off x="5651500" y="3068638"/>
            <a:ext cx="215900" cy="287337"/>
          </a:xfrm>
          <a:custGeom>
            <a:avLst/>
            <a:gdLst>
              <a:gd name="T0" fmla="*/ 16177507 w 21600"/>
              <a:gd name="T1" fmla="*/ 0 h 21600"/>
              <a:gd name="T2" fmla="*/ 0 w 21600"/>
              <a:gd name="T3" fmla="*/ 25423697 h 21600"/>
              <a:gd name="T4" fmla="*/ 16177507 w 21600"/>
              <a:gd name="T5" fmla="*/ 50847209 h 21600"/>
              <a:gd name="T6" fmla="*/ 21570009 w 21600"/>
              <a:gd name="T7" fmla="*/ 2542369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p:spPr>
        <p:txBody>
          <a:bodyPr wrap="none" anchor="ctr"/>
          <a:lstStyle/>
          <a:p>
            <a:pPr algn="l"/>
            <a:endParaRPr lang="es-ES" sz="1800">
              <a:solidFill>
                <a:srgbClr val="000000"/>
              </a:solidFill>
            </a:endParaRPr>
          </a:p>
        </p:txBody>
      </p:sp>
      <p:sp>
        <p:nvSpPr>
          <p:cNvPr id="5134" name="5133 Forma"/>
          <p:cNvSpPr>
            <a:spLocks noChangeArrowheads="1"/>
          </p:cNvSpPr>
          <p:nvPr/>
        </p:nvSpPr>
        <p:spPr bwMode="auto">
          <a:xfrm>
            <a:off x="5651500" y="4149725"/>
            <a:ext cx="215900" cy="287338"/>
          </a:xfrm>
          <a:custGeom>
            <a:avLst/>
            <a:gdLst>
              <a:gd name="T0" fmla="*/ 16177507 w 21600"/>
              <a:gd name="T1" fmla="*/ 0 h 21600"/>
              <a:gd name="T2" fmla="*/ 0 w 21600"/>
              <a:gd name="T3" fmla="*/ 25423866 h 21600"/>
              <a:gd name="T4" fmla="*/ 16177507 w 21600"/>
              <a:gd name="T5" fmla="*/ 50847745 h 21600"/>
              <a:gd name="T6" fmla="*/ 21570009 w 21600"/>
              <a:gd name="T7" fmla="*/ 2542386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p:spPr>
        <p:txBody>
          <a:bodyPr wrap="none" anchor="ctr"/>
          <a:lstStyle/>
          <a:p>
            <a:pPr algn="l"/>
            <a:endParaRPr lang="es-ES" sz="1800">
              <a:solidFill>
                <a:srgbClr val="000000"/>
              </a:solidFill>
            </a:endParaRPr>
          </a:p>
        </p:txBody>
      </p:sp>
      <p:pic>
        <p:nvPicPr>
          <p:cNvPr id="5135" name="5134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
        <p:nvSpPr>
          <p:cNvPr id="5136" name="5135 Rectángulo"/>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5122" name="Object 25"/>
          <p:cNvGraphicFramePr>
            <a:graphicFrameLocks noChangeAspect="1"/>
          </p:cNvGraphicFramePr>
          <p:nvPr/>
        </p:nvGraphicFramePr>
        <p:xfrm>
          <a:off x="6253163" y="3143250"/>
          <a:ext cx="1882775" cy="238125"/>
        </p:xfrm>
        <a:graphic>
          <a:graphicData uri="http://schemas.openxmlformats.org/presentationml/2006/ole">
            <p:oleObj spid="_x0000_s5122" name="Ecuación" r:id="rId11" imgW="1879560" imgH="241200" progId="Equation.3">
              <p:embed/>
            </p:oleObj>
          </a:graphicData>
        </a:graphic>
      </p:graphicFrame>
      <p:sp>
        <p:nvSpPr>
          <p:cNvPr id="5137" name="5136 Rectángulo"/>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5123" name="Object 27"/>
          <p:cNvGraphicFramePr>
            <a:graphicFrameLocks noChangeAspect="1"/>
          </p:cNvGraphicFramePr>
          <p:nvPr/>
        </p:nvGraphicFramePr>
        <p:xfrm>
          <a:off x="6227763" y="4076700"/>
          <a:ext cx="2028825" cy="238125"/>
        </p:xfrm>
        <a:graphic>
          <a:graphicData uri="http://schemas.openxmlformats.org/presentationml/2006/ole">
            <p:oleObj spid="_x0000_s5123" name="Ecuación" r:id="rId12" imgW="2032000" imgH="241300" progId="Equation.3">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43008 CuadroTexto"/>
          <p:cNvSpPr txBox="1">
            <a:spLocks noChangeArrowheads="1"/>
          </p:cNvSpPr>
          <p:nvPr/>
        </p:nvSpPr>
        <p:spPr bwMode="auto">
          <a:xfrm>
            <a:off x="5651500" y="333375"/>
            <a:ext cx="3097213" cy="458788"/>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1.3  Justificación del proyecto</a:t>
            </a:r>
          </a:p>
        </p:txBody>
      </p:sp>
      <p:sp>
        <p:nvSpPr>
          <p:cNvPr id="43010" name="43009 CuadroTexto"/>
          <p:cNvSpPr txBox="1">
            <a:spLocks noChangeArrowheads="1"/>
          </p:cNvSpPr>
          <p:nvPr/>
        </p:nvSpPr>
        <p:spPr bwMode="auto">
          <a:xfrm>
            <a:off x="1116013" y="2781300"/>
            <a:ext cx="3024187" cy="274638"/>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Estado actual de los espaldones</a:t>
            </a:r>
            <a:endParaRPr lang="es-ES" sz="1200" b="1">
              <a:solidFill>
                <a:srgbClr val="FFFF99"/>
              </a:solidFill>
            </a:endParaRPr>
          </a:p>
        </p:txBody>
      </p:sp>
      <p:sp>
        <p:nvSpPr>
          <p:cNvPr id="43011" name="43010 CuadroTexto"/>
          <p:cNvSpPr txBox="1">
            <a:spLocks noChangeArrowheads="1"/>
          </p:cNvSpPr>
          <p:nvPr/>
        </p:nvSpPr>
        <p:spPr bwMode="auto">
          <a:xfrm>
            <a:off x="5435600" y="3500438"/>
            <a:ext cx="3024188" cy="274637"/>
          </a:xfrm>
          <a:prstGeom prst="rect">
            <a:avLst/>
          </a:prstGeom>
          <a:noFill/>
          <a:ln w="9525">
            <a:noFill/>
            <a:miter lim="800000"/>
            <a:headEnd/>
            <a:tailEnd/>
          </a:ln>
        </p:spPr>
        <p:txBody>
          <a:bodyPr>
            <a:spAutoFit/>
          </a:bodyPr>
          <a:lstStyle/>
          <a:p>
            <a:pPr>
              <a:spcBef>
                <a:spcPct val="50000"/>
              </a:spcBef>
            </a:pPr>
            <a:r>
              <a:rPr lang="es-EC" sz="1200" b="1">
                <a:solidFill>
                  <a:srgbClr val="FFFF99"/>
                </a:solidFill>
              </a:rPr>
              <a:t>Reducción del ancho de la calzada</a:t>
            </a:r>
            <a:endParaRPr lang="es-ES" sz="1200" b="1">
              <a:solidFill>
                <a:srgbClr val="FFFF99"/>
              </a:solidFill>
            </a:endParaRPr>
          </a:p>
        </p:txBody>
      </p:sp>
      <p:sp>
        <p:nvSpPr>
          <p:cNvPr id="43012" name="43011 CuadroTexto"/>
          <p:cNvSpPr txBox="1">
            <a:spLocks noChangeArrowheads="1"/>
          </p:cNvSpPr>
          <p:nvPr/>
        </p:nvSpPr>
        <p:spPr bwMode="auto">
          <a:xfrm>
            <a:off x="2051050" y="5661025"/>
            <a:ext cx="2663825" cy="274638"/>
          </a:xfrm>
          <a:prstGeom prst="rect">
            <a:avLst/>
          </a:prstGeom>
          <a:noFill/>
          <a:ln w="9525">
            <a:noFill/>
            <a:miter lim="800000"/>
            <a:headEnd/>
            <a:tailEnd/>
          </a:ln>
        </p:spPr>
        <p:txBody>
          <a:bodyPr>
            <a:spAutoFit/>
          </a:bodyPr>
          <a:lstStyle/>
          <a:p>
            <a:pPr algn="l">
              <a:spcBef>
                <a:spcPct val="50000"/>
              </a:spcBef>
            </a:pPr>
            <a:r>
              <a:rPr lang="es-EC" sz="1200" b="1">
                <a:solidFill>
                  <a:srgbClr val="FFFF99"/>
                </a:solidFill>
              </a:rPr>
              <a:t>Inexistencia de peraltes en curvas</a:t>
            </a:r>
            <a:endParaRPr lang="es-ES" sz="1200" b="1">
              <a:solidFill>
                <a:srgbClr val="FFFF99"/>
              </a:solidFill>
            </a:endParaRPr>
          </a:p>
        </p:txBody>
      </p:sp>
      <p:sp>
        <p:nvSpPr>
          <p:cNvPr id="43013" name="43012 Botón de acción: Hacia delante o Siguiente">
            <a:hlinkClick r:id="" action="ppaction://hlinkshowjump?jump=nextslide" highlightClick="1"/>
          </p:cNvPr>
          <p:cNvSpPr>
            <a:spLocks noChangeArrowheads="1"/>
          </p:cNvSpPr>
          <p:nvPr/>
        </p:nvSpPr>
        <p:spPr bwMode="auto">
          <a:xfrm>
            <a:off x="8316913" y="5589588"/>
            <a:ext cx="360362" cy="360362"/>
          </a:xfrm>
          <a:prstGeom prst="actionButtonForwardNext">
            <a:avLst/>
          </a:prstGeom>
          <a:blipFill dpi="0" rotWithShape="1">
            <a:blip r:embed="rId2"/>
            <a:srcRect/>
            <a:tile tx="0" ty="0" sx="100000" sy="100000" flip="none" algn="tl"/>
          </a:blipFill>
          <a:ln w="9525">
            <a:noFill/>
            <a:miter lim="800000"/>
            <a:headEnd/>
            <a:tailEnd/>
          </a:ln>
        </p:spPr>
        <p:txBody>
          <a:bodyPr wrap="none" anchor="ctr"/>
          <a:lstStyle/>
          <a:p>
            <a:pPr algn="l"/>
            <a:endParaRPr lang="es-ES" sz="1800">
              <a:solidFill>
                <a:srgbClr val="000000"/>
              </a:solidFill>
            </a:endParaRPr>
          </a:p>
        </p:txBody>
      </p:sp>
      <p:pic>
        <p:nvPicPr>
          <p:cNvPr id="43014" name="43013 Rectángulo"/>
          <p:cNvPicPr>
            <a:picLocks noChangeArrowheads="1"/>
          </p:cNvPicPr>
          <p:nvPr/>
        </p:nvPicPr>
        <p:blipFill>
          <a:blip r:embed="rId3" cstate="print">
            <a:lum contrast="12000"/>
          </a:blip>
          <a:srcRect/>
          <a:stretch>
            <a:fillRect/>
          </a:stretch>
        </p:blipFill>
        <p:spPr bwMode="auto">
          <a:xfrm>
            <a:off x="1042988" y="620713"/>
            <a:ext cx="3238500" cy="2159000"/>
          </a:xfrm>
          <a:prstGeom prst="rect">
            <a:avLst/>
          </a:prstGeom>
          <a:noFill/>
          <a:ln w="9525">
            <a:noFill/>
            <a:miter lim="800000"/>
            <a:headEnd/>
            <a:tailEnd/>
          </a:ln>
        </p:spPr>
      </p:pic>
      <p:pic>
        <p:nvPicPr>
          <p:cNvPr id="43015" name="43014 Rectángulo"/>
          <p:cNvPicPr>
            <a:picLocks noChangeArrowheads="1"/>
          </p:cNvPicPr>
          <p:nvPr/>
        </p:nvPicPr>
        <p:blipFill>
          <a:blip r:embed="rId4"/>
          <a:srcRect/>
          <a:stretch>
            <a:fillRect/>
          </a:stretch>
        </p:blipFill>
        <p:spPr bwMode="auto">
          <a:xfrm>
            <a:off x="5364163" y="1341438"/>
            <a:ext cx="3238500" cy="2159000"/>
          </a:xfrm>
          <a:prstGeom prst="rect">
            <a:avLst/>
          </a:prstGeom>
          <a:noFill/>
          <a:ln w="9525">
            <a:noFill/>
            <a:miter lim="800000"/>
            <a:headEnd/>
            <a:tailEnd/>
          </a:ln>
        </p:spPr>
      </p:pic>
      <p:pic>
        <p:nvPicPr>
          <p:cNvPr id="43016" name="43015 Rectángulo"/>
          <p:cNvPicPr>
            <a:picLocks noChangeArrowheads="1"/>
          </p:cNvPicPr>
          <p:nvPr/>
        </p:nvPicPr>
        <p:blipFill>
          <a:blip r:embed="rId5"/>
          <a:srcRect/>
          <a:stretch>
            <a:fillRect/>
          </a:stretch>
        </p:blipFill>
        <p:spPr bwMode="auto">
          <a:xfrm>
            <a:off x="1835150" y="3429000"/>
            <a:ext cx="3238500" cy="2159000"/>
          </a:xfrm>
          <a:prstGeom prst="rect">
            <a:avLst/>
          </a:prstGeom>
          <a:noFill/>
          <a:ln w="9525">
            <a:noFill/>
            <a:miter lim="800000"/>
            <a:headEnd/>
            <a:tailEnd/>
          </a:ln>
        </p:spPr>
      </p:pic>
      <p:pic>
        <p:nvPicPr>
          <p:cNvPr id="43017" name="43016 Rectángulo"/>
          <p:cNvPicPr>
            <a:picLocks noChangeAspect="1" noChangeArrowheads="1"/>
          </p:cNvPicPr>
          <p:nvPr/>
        </p:nvPicPr>
        <p:blipFill>
          <a:blip r:embed="rId6"/>
          <a:srcRect/>
          <a:stretch>
            <a:fillRect/>
          </a:stretch>
        </p:blipFill>
        <p:spPr bwMode="auto">
          <a:xfrm>
            <a:off x="34925" y="115888"/>
            <a:ext cx="792163" cy="792162"/>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3" name="120832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20834" name="Group 3"/>
          <p:cNvGrpSpPr>
            <a:grpSpLocks/>
          </p:cNvGrpSpPr>
          <p:nvPr/>
        </p:nvGrpSpPr>
        <p:grpSpPr bwMode="auto">
          <a:xfrm>
            <a:off x="2484438" y="5516563"/>
            <a:ext cx="4537075" cy="1008062"/>
            <a:chOff x="1474" y="2840"/>
            <a:chExt cx="2858" cy="663"/>
          </a:xfrm>
        </p:grpSpPr>
        <p:pic>
          <p:nvPicPr>
            <p:cNvPr id="120845" name="120844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20846" name="120845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20847" name="120846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20835" name="120834 Rectángulo"/>
          <p:cNvSpPr>
            <a:spLocks noChangeArrowheads="1"/>
          </p:cNvSpPr>
          <p:nvPr/>
        </p:nvSpPr>
        <p:spPr bwMode="auto">
          <a:xfrm>
            <a:off x="611188" y="1220788"/>
            <a:ext cx="3363912" cy="336550"/>
          </a:xfrm>
          <a:prstGeom prst="rect">
            <a:avLst/>
          </a:prstGeom>
          <a:noFill/>
          <a:ln w="9525">
            <a:noFill/>
            <a:miter lim="800000"/>
            <a:headEnd/>
            <a:tailEnd/>
          </a:ln>
        </p:spPr>
        <p:txBody>
          <a:bodyPr wrap="none">
            <a:spAutoFit/>
          </a:bodyPr>
          <a:lstStyle/>
          <a:p>
            <a:pPr algn="l">
              <a:buFontTx/>
              <a:buChar char="•"/>
            </a:pPr>
            <a:r>
              <a:rPr lang="es-ES" sz="1600"/>
              <a:t> </a:t>
            </a:r>
            <a:r>
              <a:rPr lang="es-ES" sz="1600" b="1"/>
              <a:t>Valor soporte del suelo (C.B.R.)</a:t>
            </a:r>
          </a:p>
        </p:txBody>
      </p:sp>
      <p:pic>
        <p:nvPicPr>
          <p:cNvPr id="120836" name="120835 Rectángulo"/>
          <p:cNvPicPr>
            <a:picLocks noChangeAspect="1" noChangeArrowheads="1"/>
          </p:cNvPicPr>
          <p:nvPr/>
        </p:nvPicPr>
        <p:blipFill>
          <a:blip r:embed="rId7"/>
          <a:srcRect/>
          <a:stretch>
            <a:fillRect/>
          </a:stretch>
        </p:blipFill>
        <p:spPr bwMode="auto">
          <a:xfrm>
            <a:off x="468313" y="1844675"/>
            <a:ext cx="3743325" cy="2016125"/>
          </a:xfrm>
          <a:prstGeom prst="rect">
            <a:avLst/>
          </a:prstGeom>
          <a:noFill/>
          <a:ln w="9525">
            <a:noFill/>
            <a:miter lim="800000"/>
            <a:headEnd/>
            <a:tailEnd/>
          </a:ln>
        </p:spPr>
      </p:pic>
      <p:sp>
        <p:nvSpPr>
          <p:cNvPr id="120837" name="120836 Rectángulo"/>
          <p:cNvSpPr>
            <a:spLocks noChangeArrowheads="1"/>
          </p:cNvSpPr>
          <p:nvPr/>
        </p:nvSpPr>
        <p:spPr bwMode="auto">
          <a:xfrm>
            <a:off x="0" y="25860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pic>
        <p:nvPicPr>
          <p:cNvPr id="120838" name="120837 Rectángulo"/>
          <p:cNvPicPr>
            <a:picLocks noChangeAspect="1" noChangeArrowheads="1"/>
          </p:cNvPicPr>
          <p:nvPr/>
        </p:nvPicPr>
        <p:blipFill>
          <a:blip r:embed="rId8"/>
          <a:srcRect/>
          <a:stretch>
            <a:fillRect/>
          </a:stretch>
        </p:blipFill>
        <p:spPr bwMode="auto">
          <a:xfrm>
            <a:off x="5148263" y="1773238"/>
            <a:ext cx="3505200" cy="2089150"/>
          </a:xfrm>
          <a:prstGeom prst="rect">
            <a:avLst/>
          </a:prstGeom>
          <a:noFill/>
          <a:ln w="9525">
            <a:noFill/>
            <a:miter lim="800000"/>
            <a:headEnd/>
            <a:tailEnd/>
          </a:ln>
        </p:spPr>
      </p:pic>
      <p:sp>
        <p:nvSpPr>
          <p:cNvPr id="120839" name="120838 Rectángulo"/>
          <p:cNvSpPr>
            <a:spLocks noChangeArrowheads="1"/>
          </p:cNvSpPr>
          <p:nvPr/>
        </p:nvSpPr>
        <p:spPr bwMode="auto">
          <a:xfrm>
            <a:off x="611188" y="4005263"/>
            <a:ext cx="4006850" cy="304800"/>
          </a:xfrm>
          <a:prstGeom prst="rect">
            <a:avLst/>
          </a:prstGeom>
          <a:noFill/>
          <a:ln w="9525">
            <a:noFill/>
            <a:miter lim="800000"/>
            <a:headEnd/>
            <a:tailEnd/>
          </a:ln>
        </p:spPr>
        <p:txBody>
          <a:bodyPr wrap="none" anchor="ctr">
            <a:spAutoFit/>
          </a:bodyPr>
          <a:lstStyle/>
          <a:p>
            <a:pPr algn="l"/>
            <a:r>
              <a:rPr lang="es-ES" sz="1200"/>
              <a:t>Resultados del Ensayo CBR de la carretera a rehabilitar</a:t>
            </a:r>
            <a:r>
              <a:rPr lang="es-ES" sz="1400"/>
              <a:t> </a:t>
            </a:r>
          </a:p>
        </p:txBody>
      </p:sp>
      <p:sp>
        <p:nvSpPr>
          <p:cNvPr id="120840" name="120839 Rectángulo"/>
          <p:cNvSpPr>
            <a:spLocks noChangeArrowheads="1"/>
          </p:cNvSpPr>
          <p:nvPr/>
        </p:nvSpPr>
        <p:spPr bwMode="auto">
          <a:xfrm>
            <a:off x="5003800" y="3754438"/>
            <a:ext cx="3833813" cy="942975"/>
          </a:xfrm>
          <a:prstGeom prst="rect">
            <a:avLst/>
          </a:prstGeom>
          <a:noFill/>
          <a:ln w="9525">
            <a:noFill/>
            <a:miter lim="800000"/>
            <a:headEnd/>
            <a:tailEnd/>
          </a:ln>
        </p:spPr>
        <p:txBody>
          <a:bodyPr wrap="none" anchor="ctr">
            <a:spAutoFit/>
          </a:bodyPr>
          <a:lstStyle/>
          <a:p>
            <a:pPr indent="449263"/>
            <a:endParaRPr lang="es-ES" sz="1400"/>
          </a:p>
          <a:p>
            <a:pPr indent="449263"/>
            <a:r>
              <a:rPr lang="es-ES" sz="1400"/>
              <a:t>Especificaciones del MOP </a:t>
            </a:r>
          </a:p>
          <a:p>
            <a:pPr indent="449263"/>
            <a:r>
              <a:rPr lang="es-ES" sz="1400"/>
              <a:t>    para diferentes ensayos de materiales</a:t>
            </a:r>
          </a:p>
          <a:p>
            <a:pPr indent="449263" eaLnBrk="0" hangingPunct="0"/>
            <a:endParaRPr lang="es-ES" sz="1400"/>
          </a:p>
        </p:txBody>
      </p:sp>
      <p:sp>
        <p:nvSpPr>
          <p:cNvPr id="120841" name="120840 Rectángulo"/>
          <p:cNvSpPr>
            <a:spLocks noChangeArrowheads="1"/>
          </p:cNvSpPr>
          <p:nvPr/>
        </p:nvSpPr>
        <p:spPr bwMode="auto">
          <a:xfrm>
            <a:off x="755650" y="4508500"/>
            <a:ext cx="4535488" cy="1155700"/>
          </a:xfrm>
          <a:prstGeom prst="rect">
            <a:avLst/>
          </a:prstGeom>
          <a:noFill/>
          <a:ln w="9525">
            <a:noFill/>
            <a:miter lim="800000"/>
            <a:headEnd/>
            <a:tailEnd/>
          </a:ln>
        </p:spPr>
        <p:txBody>
          <a:bodyPr anchor="ctr">
            <a:spAutoFit/>
          </a:bodyPr>
          <a:lstStyle/>
          <a:p>
            <a:pPr algn="l">
              <a:buFont typeface="Wingdings" pitchFamily="2" charset="2"/>
              <a:buNone/>
              <a:tabLst>
                <a:tab pos="1114425" algn="l"/>
              </a:tabLst>
            </a:pPr>
            <a:endParaRPr lang="es-ES" sz="1400" b="1"/>
          </a:p>
          <a:p>
            <a:pPr algn="l">
              <a:buFont typeface="Wingdings" pitchFamily="2" charset="2"/>
              <a:buChar char="q"/>
              <a:tabLst>
                <a:tab pos="1114425" algn="l"/>
              </a:tabLst>
            </a:pPr>
            <a:r>
              <a:rPr lang="es-ES" sz="1400" b="1"/>
              <a:t>  La Sub-Base presenta características Clase 1 </a:t>
            </a:r>
          </a:p>
          <a:p>
            <a:pPr algn="l">
              <a:buFont typeface="Wingdings" pitchFamily="2" charset="2"/>
              <a:buNone/>
              <a:tabLst>
                <a:tab pos="1114425" algn="l"/>
              </a:tabLst>
            </a:pPr>
            <a:endParaRPr lang="es-ES" sz="1400" b="1"/>
          </a:p>
          <a:p>
            <a:pPr algn="l">
              <a:buFont typeface="Wingdings" pitchFamily="2" charset="2"/>
              <a:buChar char="q"/>
              <a:tabLst>
                <a:tab pos="1114425" algn="l"/>
              </a:tabLst>
            </a:pPr>
            <a:r>
              <a:rPr lang="es-ES" sz="1400" b="1"/>
              <a:t>  Base corresponde a  Clase 1 - Tipo B</a:t>
            </a:r>
          </a:p>
          <a:p>
            <a:pPr algn="l" eaLnBrk="0" hangingPunct="0">
              <a:tabLst>
                <a:tab pos="1114425" algn="l"/>
              </a:tabLst>
            </a:pPr>
            <a:endParaRPr lang="es-ES" sz="1400" b="1"/>
          </a:p>
        </p:txBody>
      </p:sp>
      <p:sp>
        <p:nvSpPr>
          <p:cNvPr id="120842" name="120841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120843" name="120842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sp>
        <p:nvSpPr>
          <p:cNvPr id="120844" name="120843 Rectángulo"/>
          <p:cNvSpPr>
            <a:spLocks noChangeArrowheads="1"/>
          </p:cNvSpPr>
          <p:nvPr/>
        </p:nvSpPr>
        <p:spPr bwMode="auto">
          <a:xfrm>
            <a:off x="1908175" y="2205038"/>
            <a:ext cx="792163" cy="215900"/>
          </a:xfrm>
          <a:prstGeom prst="rect">
            <a:avLst/>
          </a:prstGeom>
          <a:noFill/>
          <a:ln w="9525" algn="ctr">
            <a:solidFill>
              <a:srgbClr val="FF6600"/>
            </a:solidFill>
            <a:miter lim="800000"/>
            <a:headEnd/>
            <a:tailEnd/>
          </a:ln>
        </p:spPr>
        <p:txBody>
          <a:bodyPr wrap="none" anchor="ctr"/>
          <a:lstStyle/>
          <a:p>
            <a:pPr algn="l"/>
            <a:endParaRPr lang="es-ES" sz="1800">
              <a:solidFill>
                <a:srgbClr val="000000"/>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7" name="6146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6148" name="Group 3"/>
          <p:cNvGrpSpPr>
            <a:grpSpLocks/>
          </p:cNvGrpSpPr>
          <p:nvPr/>
        </p:nvGrpSpPr>
        <p:grpSpPr bwMode="auto">
          <a:xfrm>
            <a:off x="2484438" y="5516563"/>
            <a:ext cx="4537075" cy="1008062"/>
            <a:chOff x="1474" y="2840"/>
            <a:chExt cx="2858" cy="663"/>
          </a:xfrm>
        </p:grpSpPr>
        <p:pic>
          <p:nvPicPr>
            <p:cNvPr id="6166" name="6165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6167" name="6166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6168" name="6167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6149" name="6148 Rectángulo"/>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6150" name="6149 Rectángulo"/>
          <p:cNvSpPr>
            <a:spLocks noChangeArrowheads="1"/>
          </p:cNvSpPr>
          <p:nvPr/>
        </p:nvSpPr>
        <p:spPr bwMode="auto">
          <a:xfrm>
            <a:off x="611188" y="17732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6151" name="6150 Rectángulo"/>
          <p:cNvSpPr>
            <a:spLocks noChangeArrowheads="1"/>
          </p:cNvSpPr>
          <p:nvPr/>
        </p:nvSpPr>
        <p:spPr bwMode="auto">
          <a:xfrm>
            <a:off x="0" y="258603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6152" name="6151 Rectángulo"/>
          <p:cNvSpPr>
            <a:spLocks noChangeArrowheads="1"/>
          </p:cNvSpPr>
          <p:nvPr/>
        </p:nvSpPr>
        <p:spPr bwMode="auto">
          <a:xfrm>
            <a:off x="2287588" y="4814888"/>
            <a:ext cx="501650" cy="366712"/>
          </a:xfrm>
          <a:prstGeom prst="rect">
            <a:avLst/>
          </a:prstGeom>
          <a:noFill/>
          <a:ln w="9525">
            <a:noFill/>
            <a:miter lim="800000"/>
            <a:headEnd/>
            <a:tailEnd/>
          </a:ln>
        </p:spPr>
        <p:txBody>
          <a:bodyPr wrap="none" anchor="ctr">
            <a:spAutoFit/>
          </a:bodyPr>
          <a:lstStyle/>
          <a:p>
            <a:pPr indent="449263"/>
            <a:r>
              <a:rPr lang="es-ES" sz="1800"/>
              <a:t>     </a:t>
            </a:r>
            <a:endParaRPr lang="es-ES" sz="1200" b="1"/>
          </a:p>
        </p:txBody>
      </p:sp>
      <p:sp>
        <p:nvSpPr>
          <p:cNvPr id="6153" name="6152 Rectángulo"/>
          <p:cNvSpPr>
            <a:spLocks noChangeArrowheads="1"/>
          </p:cNvSpPr>
          <p:nvPr/>
        </p:nvSpPr>
        <p:spPr bwMode="auto">
          <a:xfrm>
            <a:off x="539750" y="1196975"/>
            <a:ext cx="8280400" cy="549275"/>
          </a:xfrm>
          <a:prstGeom prst="rect">
            <a:avLst/>
          </a:prstGeom>
          <a:noFill/>
          <a:ln w="9525">
            <a:noFill/>
            <a:miter lim="800000"/>
            <a:headEnd/>
            <a:tailEnd/>
          </a:ln>
        </p:spPr>
        <p:txBody>
          <a:bodyPr>
            <a:spAutoFit/>
          </a:bodyPr>
          <a:lstStyle/>
          <a:p>
            <a:pPr algn="l"/>
            <a:r>
              <a:rPr lang="es-ES" sz="1800"/>
              <a:t>CBR de diseño: </a:t>
            </a:r>
            <a:r>
              <a:rPr lang="es-ES" sz="1200"/>
              <a:t>Con los datos de CBR de la subrasante analizados en el laboratorio de las muestras tomadas en campo, se grafican p</a:t>
            </a:r>
            <a:r>
              <a:rPr lang="es-EC" sz="1200"/>
              <a:t>ara obtener la curva de intersección con el que se obtendrá el CBR de diseño</a:t>
            </a:r>
            <a:endParaRPr lang="es-ES" sz="1200"/>
          </a:p>
        </p:txBody>
      </p:sp>
      <p:pic>
        <p:nvPicPr>
          <p:cNvPr id="6154" name="6153 Rectángulo"/>
          <p:cNvPicPr>
            <a:picLocks noChangeAspect="1" noChangeArrowheads="1"/>
          </p:cNvPicPr>
          <p:nvPr/>
        </p:nvPicPr>
        <p:blipFill>
          <a:blip r:embed="rId8"/>
          <a:srcRect/>
          <a:stretch>
            <a:fillRect/>
          </a:stretch>
        </p:blipFill>
        <p:spPr bwMode="auto">
          <a:xfrm>
            <a:off x="3708400" y="1773238"/>
            <a:ext cx="4897438" cy="3168650"/>
          </a:xfrm>
          <a:prstGeom prst="rect">
            <a:avLst/>
          </a:prstGeom>
          <a:noFill/>
          <a:ln w="9525">
            <a:noFill/>
            <a:miter lim="800000"/>
            <a:headEnd/>
            <a:tailEnd/>
          </a:ln>
        </p:spPr>
      </p:pic>
      <p:sp>
        <p:nvSpPr>
          <p:cNvPr id="6155" name="6154 Rectángulo"/>
          <p:cNvSpPr>
            <a:spLocks noChangeArrowheads="1"/>
          </p:cNvSpPr>
          <p:nvPr/>
        </p:nvSpPr>
        <p:spPr bwMode="auto">
          <a:xfrm>
            <a:off x="5148263" y="5084763"/>
            <a:ext cx="2217737" cy="274637"/>
          </a:xfrm>
          <a:prstGeom prst="rect">
            <a:avLst/>
          </a:prstGeom>
          <a:noFill/>
          <a:ln w="9525">
            <a:noFill/>
            <a:miter lim="800000"/>
            <a:headEnd/>
            <a:tailEnd/>
          </a:ln>
        </p:spPr>
        <p:txBody>
          <a:bodyPr wrap="none" anchor="ctr">
            <a:spAutoFit/>
          </a:bodyPr>
          <a:lstStyle/>
          <a:p>
            <a:pPr algn="l"/>
            <a:r>
              <a:rPr lang="es-ES" sz="1200" b="1">
                <a:solidFill>
                  <a:srgbClr val="00FF00"/>
                </a:solidFill>
              </a:rPr>
              <a:t>Elección del CBR de Diseño</a:t>
            </a:r>
          </a:p>
        </p:txBody>
      </p:sp>
      <p:sp>
        <p:nvSpPr>
          <p:cNvPr id="6156" name="6155 Rectángulo"/>
          <p:cNvSpPr>
            <a:spLocks noChangeArrowheads="1"/>
          </p:cNvSpPr>
          <p:nvPr/>
        </p:nvSpPr>
        <p:spPr bwMode="auto">
          <a:xfrm>
            <a:off x="684213" y="5013325"/>
            <a:ext cx="2060575" cy="314325"/>
          </a:xfrm>
          <a:prstGeom prst="rect">
            <a:avLst/>
          </a:prstGeom>
          <a:noFill/>
          <a:ln w="9525" algn="ctr">
            <a:solidFill>
              <a:schemeClr val="tx1"/>
            </a:solidFill>
            <a:miter lim="800000"/>
            <a:headEnd/>
            <a:tailEnd/>
          </a:ln>
        </p:spPr>
        <p:txBody>
          <a:bodyPr wrap="none">
            <a:spAutoFit/>
          </a:bodyPr>
          <a:lstStyle/>
          <a:p>
            <a:pPr algn="l"/>
            <a:r>
              <a:rPr lang="es-ES" sz="1400" b="1">
                <a:solidFill>
                  <a:srgbClr val="FFFF00"/>
                </a:solidFill>
              </a:rPr>
              <a:t>CBR de diseño = 19 %</a:t>
            </a:r>
          </a:p>
        </p:txBody>
      </p:sp>
      <p:sp>
        <p:nvSpPr>
          <p:cNvPr id="6157" name="6156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6158" name="6157 Rectángulo">
            <a:hlinkClick r:id="rId9" action="ppaction://hlinksldjump"/>
          </p:cNvPr>
          <p:cNvPicPr>
            <a:picLocks noChangeArrowheads="1"/>
          </p:cNvPicPr>
          <p:nvPr/>
        </p:nvPicPr>
        <p:blipFill>
          <a:blip r:embed="rId10"/>
          <a:srcRect/>
          <a:stretch>
            <a:fillRect/>
          </a:stretch>
        </p:blipFill>
        <p:spPr bwMode="auto">
          <a:xfrm>
            <a:off x="8316913" y="5516563"/>
            <a:ext cx="431800" cy="431800"/>
          </a:xfrm>
          <a:prstGeom prst="rect">
            <a:avLst/>
          </a:prstGeom>
          <a:noFill/>
          <a:ln w="9525">
            <a:noFill/>
            <a:miter lim="800000"/>
            <a:headEnd/>
            <a:tailEnd/>
          </a:ln>
        </p:spPr>
      </p:pic>
      <p:pic>
        <p:nvPicPr>
          <p:cNvPr id="6159" name="6158 Rectángulo"/>
          <p:cNvPicPr>
            <a:picLocks noChangeAspect="1" noChangeArrowheads="1"/>
          </p:cNvPicPr>
          <p:nvPr/>
        </p:nvPicPr>
        <p:blipFill>
          <a:blip r:embed="rId11"/>
          <a:srcRect/>
          <a:stretch>
            <a:fillRect/>
          </a:stretch>
        </p:blipFill>
        <p:spPr bwMode="auto">
          <a:xfrm>
            <a:off x="611188" y="2492375"/>
            <a:ext cx="2736850" cy="1047750"/>
          </a:xfrm>
          <a:prstGeom prst="rect">
            <a:avLst/>
          </a:prstGeom>
          <a:noFill/>
          <a:ln w="15875" algn="ctr">
            <a:solidFill>
              <a:srgbClr val="FF9900"/>
            </a:solidFill>
            <a:miter lim="800000"/>
            <a:headEnd/>
            <a:tailEnd/>
          </a:ln>
        </p:spPr>
      </p:pic>
      <p:sp>
        <p:nvSpPr>
          <p:cNvPr id="6160" name="6159 Conector recto"/>
          <p:cNvSpPr>
            <a:spLocks noChangeShapeType="1"/>
          </p:cNvSpPr>
          <p:nvPr/>
        </p:nvSpPr>
        <p:spPr bwMode="auto">
          <a:xfrm flipH="1">
            <a:off x="2843213" y="3213100"/>
            <a:ext cx="433387" cy="0"/>
          </a:xfrm>
          <a:prstGeom prst="line">
            <a:avLst/>
          </a:prstGeom>
          <a:noFill/>
          <a:ln w="9525" algn="ctr">
            <a:solidFill>
              <a:srgbClr val="FF0000"/>
            </a:solidFill>
            <a:round/>
            <a:headEnd/>
            <a:tailEnd type="triangle" w="med" len="med"/>
          </a:ln>
        </p:spPr>
        <p:txBody>
          <a:bodyPr/>
          <a:lstStyle/>
          <a:p>
            <a:endParaRPr lang="es-ES"/>
          </a:p>
        </p:txBody>
      </p:sp>
      <p:sp>
        <p:nvSpPr>
          <p:cNvPr id="6161" name="6160 Conector recto"/>
          <p:cNvSpPr>
            <a:spLocks noChangeShapeType="1"/>
          </p:cNvSpPr>
          <p:nvPr/>
        </p:nvSpPr>
        <p:spPr bwMode="auto">
          <a:xfrm>
            <a:off x="395288" y="3213100"/>
            <a:ext cx="215900" cy="0"/>
          </a:xfrm>
          <a:prstGeom prst="line">
            <a:avLst/>
          </a:prstGeom>
          <a:noFill/>
          <a:ln w="9525" algn="ctr">
            <a:solidFill>
              <a:srgbClr val="FF0000"/>
            </a:solidFill>
            <a:round/>
            <a:headEnd/>
            <a:tailEnd type="triangle" w="med" len="med"/>
          </a:ln>
        </p:spPr>
        <p:txBody>
          <a:bodyPr/>
          <a:lstStyle/>
          <a:p>
            <a:endParaRPr lang="es-ES"/>
          </a:p>
        </p:txBody>
      </p:sp>
      <p:sp>
        <p:nvSpPr>
          <p:cNvPr id="6162" name="6161 Elipse"/>
          <p:cNvSpPr>
            <a:spLocks noChangeArrowheads="1"/>
          </p:cNvSpPr>
          <p:nvPr/>
        </p:nvSpPr>
        <p:spPr bwMode="auto">
          <a:xfrm>
            <a:off x="4067175" y="2781300"/>
            <a:ext cx="217488" cy="142875"/>
          </a:xfrm>
          <a:prstGeom prst="ellipse">
            <a:avLst/>
          </a:prstGeom>
          <a:noFill/>
          <a:ln w="12700" algn="ctr">
            <a:solidFill>
              <a:srgbClr val="FF0000"/>
            </a:solidFill>
            <a:round/>
            <a:headEnd/>
            <a:tailEnd/>
          </a:ln>
        </p:spPr>
        <p:txBody>
          <a:bodyPr wrap="none" anchor="ctr"/>
          <a:lstStyle/>
          <a:p>
            <a:pPr algn="l"/>
            <a:endParaRPr lang="es-ES" sz="1800">
              <a:solidFill>
                <a:srgbClr val="000000"/>
              </a:solidFill>
            </a:endParaRPr>
          </a:p>
        </p:txBody>
      </p:sp>
      <p:graphicFrame>
        <p:nvGraphicFramePr>
          <p:cNvPr id="6145" name="Object 29"/>
          <p:cNvGraphicFramePr>
            <a:graphicFrameLocks noChangeAspect="1"/>
          </p:cNvGraphicFramePr>
          <p:nvPr>
            <p:ph sz="half" idx="1"/>
          </p:nvPr>
        </p:nvGraphicFramePr>
        <p:xfrm>
          <a:off x="611188" y="3860800"/>
          <a:ext cx="1879600" cy="241300"/>
        </p:xfrm>
        <a:graphic>
          <a:graphicData uri="http://schemas.openxmlformats.org/presentationml/2006/ole">
            <p:oleObj spid="_x0000_s6145" name="Ecuación" r:id="rId12" imgW="1879560" imgH="241200" progId="Equation.3">
              <p:embed/>
            </p:oleObj>
          </a:graphicData>
        </a:graphic>
      </p:graphicFrame>
      <p:graphicFrame>
        <p:nvGraphicFramePr>
          <p:cNvPr id="6146" name="Object 34"/>
          <p:cNvGraphicFramePr>
            <a:graphicFrameLocks noChangeAspect="1"/>
          </p:cNvGraphicFramePr>
          <p:nvPr>
            <p:ph sz="half" idx="2"/>
          </p:nvPr>
        </p:nvGraphicFramePr>
        <p:xfrm>
          <a:off x="684213" y="4508500"/>
          <a:ext cx="2032000" cy="241300"/>
        </p:xfrm>
        <a:graphic>
          <a:graphicData uri="http://schemas.openxmlformats.org/presentationml/2006/ole">
            <p:oleObj spid="_x0000_s6146" name="Ecuación" r:id="rId13" imgW="2032000" imgH="241300" progId="Equation.3">
              <p:embed/>
            </p:oleObj>
          </a:graphicData>
        </a:graphic>
      </p:graphicFrame>
      <p:sp>
        <p:nvSpPr>
          <p:cNvPr id="6163" name="6162 Conector recto"/>
          <p:cNvSpPr>
            <a:spLocks noChangeShapeType="1"/>
          </p:cNvSpPr>
          <p:nvPr/>
        </p:nvSpPr>
        <p:spPr bwMode="auto">
          <a:xfrm>
            <a:off x="395288" y="3933825"/>
            <a:ext cx="215900" cy="0"/>
          </a:xfrm>
          <a:prstGeom prst="line">
            <a:avLst/>
          </a:prstGeom>
          <a:noFill/>
          <a:ln w="9525" algn="ctr">
            <a:solidFill>
              <a:srgbClr val="FF0000"/>
            </a:solidFill>
            <a:round/>
            <a:headEnd/>
            <a:tailEnd/>
          </a:ln>
        </p:spPr>
        <p:txBody>
          <a:bodyPr/>
          <a:lstStyle/>
          <a:p>
            <a:endParaRPr lang="es-ES"/>
          </a:p>
        </p:txBody>
      </p:sp>
      <p:sp>
        <p:nvSpPr>
          <p:cNvPr id="6164" name="6163 Conector recto"/>
          <p:cNvSpPr>
            <a:spLocks noChangeShapeType="1"/>
          </p:cNvSpPr>
          <p:nvPr/>
        </p:nvSpPr>
        <p:spPr bwMode="auto">
          <a:xfrm>
            <a:off x="395288" y="4652963"/>
            <a:ext cx="215900" cy="0"/>
          </a:xfrm>
          <a:prstGeom prst="line">
            <a:avLst/>
          </a:prstGeom>
          <a:noFill/>
          <a:ln w="9525" algn="ctr">
            <a:solidFill>
              <a:srgbClr val="FF0000"/>
            </a:solidFill>
            <a:round/>
            <a:headEnd/>
            <a:tailEnd/>
          </a:ln>
        </p:spPr>
        <p:txBody>
          <a:bodyPr/>
          <a:lstStyle/>
          <a:p>
            <a:endParaRPr lang="es-ES"/>
          </a:p>
        </p:txBody>
      </p:sp>
      <p:sp>
        <p:nvSpPr>
          <p:cNvPr id="6165" name="6164 Conector recto"/>
          <p:cNvSpPr>
            <a:spLocks noChangeShapeType="1"/>
          </p:cNvSpPr>
          <p:nvPr/>
        </p:nvSpPr>
        <p:spPr bwMode="auto">
          <a:xfrm>
            <a:off x="395288" y="3213100"/>
            <a:ext cx="0" cy="1441450"/>
          </a:xfrm>
          <a:prstGeom prst="line">
            <a:avLst/>
          </a:prstGeom>
          <a:noFill/>
          <a:ln w="15875" algn="ctr">
            <a:solidFill>
              <a:srgbClr val="FF0000"/>
            </a:solidFill>
            <a:round/>
            <a:headEnd/>
            <a:tailEnd/>
          </a:ln>
        </p:spPr>
        <p:txBody>
          <a:bodyPr/>
          <a:lstStyle/>
          <a:p>
            <a:endParaRPr lang="es-E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7169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7171" name="Group 3"/>
          <p:cNvGrpSpPr>
            <a:grpSpLocks/>
          </p:cNvGrpSpPr>
          <p:nvPr/>
        </p:nvGrpSpPr>
        <p:grpSpPr bwMode="auto">
          <a:xfrm>
            <a:off x="2484438" y="5516563"/>
            <a:ext cx="4537075" cy="1008062"/>
            <a:chOff x="1474" y="2840"/>
            <a:chExt cx="2858" cy="663"/>
          </a:xfrm>
        </p:grpSpPr>
        <p:pic>
          <p:nvPicPr>
            <p:cNvPr id="7179" name="7178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7180" name="7179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7181" name="7180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7172" name="7171 Rectángulo"/>
          <p:cNvSpPr>
            <a:spLocks noChangeArrowheads="1"/>
          </p:cNvSpPr>
          <p:nvPr/>
        </p:nvSpPr>
        <p:spPr bwMode="auto">
          <a:xfrm>
            <a:off x="539750" y="1917700"/>
            <a:ext cx="5429250" cy="457200"/>
          </a:xfrm>
          <a:prstGeom prst="rect">
            <a:avLst/>
          </a:prstGeom>
          <a:noFill/>
          <a:ln w="9525">
            <a:noFill/>
            <a:miter lim="800000"/>
            <a:headEnd/>
            <a:tailEnd/>
          </a:ln>
        </p:spPr>
        <p:txBody>
          <a:bodyPr wrap="none">
            <a:spAutoFit/>
          </a:bodyPr>
          <a:lstStyle/>
          <a:p>
            <a:pPr algn="l">
              <a:buFontTx/>
              <a:buChar char="•"/>
            </a:pPr>
            <a:r>
              <a:rPr lang="es-ES" sz="1200"/>
              <a:t>Índice de servicio (Pt): Es un número que varía de 0 a 5 que permite estimar </a:t>
            </a:r>
          </a:p>
          <a:p>
            <a:pPr algn="l"/>
            <a:r>
              <a:rPr lang="es-ES" sz="1200"/>
              <a:t>                                                la condición de un pavimento. </a:t>
            </a:r>
          </a:p>
        </p:txBody>
      </p:sp>
      <p:pic>
        <p:nvPicPr>
          <p:cNvPr id="7173" name="7172 Rectángulo"/>
          <p:cNvPicPr>
            <a:picLocks noChangeAspect="1" noChangeArrowheads="1"/>
          </p:cNvPicPr>
          <p:nvPr/>
        </p:nvPicPr>
        <p:blipFill>
          <a:blip r:embed="rId8"/>
          <a:srcRect/>
          <a:stretch>
            <a:fillRect/>
          </a:stretch>
        </p:blipFill>
        <p:spPr bwMode="auto">
          <a:xfrm>
            <a:off x="2771775" y="2781300"/>
            <a:ext cx="3889375" cy="2089150"/>
          </a:xfrm>
          <a:prstGeom prst="rect">
            <a:avLst/>
          </a:prstGeom>
          <a:noFill/>
          <a:ln w="9525">
            <a:noFill/>
            <a:miter lim="800000"/>
            <a:headEnd/>
            <a:tailEnd/>
          </a:ln>
        </p:spPr>
      </p:pic>
      <p:sp>
        <p:nvSpPr>
          <p:cNvPr id="7174" name="7173 Rectángulo"/>
          <p:cNvSpPr>
            <a:spLocks noChangeArrowheads="1"/>
          </p:cNvSpPr>
          <p:nvPr/>
        </p:nvSpPr>
        <p:spPr bwMode="auto">
          <a:xfrm>
            <a:off x="3097213" y="5013325"/>
            <a:ext cx="3117850" cy="304800"/>
          </a:xfrm>
          <a:prstGeom prst="rect">
            <a:avLst/>
          </a:prstGeom>
          <a:noFill/>
          <a:ln w="9525">
            <a:noFill/>
            <a:miter lim="800000"/>
            <a:headEnd/>
            <a:tailEnd/>
          </a:ln>
        </p:spPr>
        <p:txBody>
          <a:bodyPr wrap="none" anchor="ctr">
            <a:spAutoFit/>
          </a:bodyPr>
          <a:lstStyle/>
          <a:p>
            <a:r>
              <a:rPr lang="es-ES" sz="1400" b="1"/>
              <a:t>Índices de servicio recomendables</a:t>
            </a:r>
            <a:endParaRPr lang="es-ES" sz="1800" b="1"/>
          </a:p>
        </p:txBody>
      </p:sp>
      <p:sp>
        <p:nvSpPr>
          <p:cNvPr id="7175" name="7174 Conector recto"/>
          <p:cNvSpPr>
            <a:spLocks noChangeShapeType="1"/>
          </p:cNvSpPr>
          <p:nvPr/>
        </p:nvSpPr>
        <p:spPr bwMode="auto">
          <a:xfrm>
            <a:off x="3059113" y="4076700"/>
            <a:ext cx="431800" cy="0"/>
          </a:xfrm>
          <a:prstGeom prst="line">
            <a:avLst/>
          </a:prstGeom>
          <a:noFill/>
          <a:ln w="9525" algn="ctr">
            <a:solidFill>
              <a:srgbClr val="FF0000"/>
            </a:solidFill>
            <a:round/>
            <a:headEnd/>
            <a:tailEnd type="triangle" w="med" len="med"/>
          </a:ln>
        </p:spPr>
        <p:txBody>
          <a:bodyPr/>
          <a:lstStyle/>
          <a:p>
            <a:endParaRPr lang="es-ES"/>
          </a:p>
        </p:txBody>
      </p:sp>
      <p:graphicFrame>
        <p:nvGraphicFramePr>
          <p:cNvPr id="7169" name="Object 13"/>
          <p:cNvGraphicFramePr>
            <a:graphicFrameLocks noChangeAspect="1"/>
          </p:cNvGraphicFramePr>
          <p:nvPr/>
        </p:nvGraphicFramePr>
        <p:xfrm>
          <a:off x="6804025" y="4005263"/>
          <a:ext cx="1660525" cy="200025"/>
        </p:xfrm>
        <a:graphic>
          <a:graphicData uri="http://schemas.openxmlformats.org/presentationml/2006/ole">
            <p:oleObj spid="_x0000_s7169" name="Ecuación" r:id="rId9" imgW="1663560" imgH="203040" progId="Equation.3">
              <p:embed/>
            </p:oleObj>
          </a:graphicData>
        </a:graphic>
      </p:graphicFrame>
      <p:sp>
        <p:nvSpPr>
          <p:cNvPr id="7176" name="7175 Conector recto"/>
          <p:cNvSpPr>
            <a:spLocks noChangeShapeType="1"/>
          </p:cNvSpPr>
          <p:nvPr/>
        </p:nvSpPr>
        <p:spPr bwMode="auto">
          <a:xfrm flipH="1">
            <a:off x="5867400" y="4076700"/>
            <a:ext cx="504825" cy="0"/>
          </a:xfrm>
          <a:prstGeom prst="line">
            <a:avLst/>
          </a:prstGeom>
          <a:noFill/>
          <a:ln w="9525" algn="ctr">
            <a:solidFill>
              <a:srgbClr val="FF0000"/>
            </a:solidFill>
            <a:round/>
            <a:headEnd/>
            <a:tailEnd type="triangle" w="med" len="med"/>
          </a:ln>
        </p:spPr>
        <p:txBody>
          <a:bodyPr/>
          <a:lstStyle/>
          <a:p>
            <a:endParaRPr lang="es-ES"/>
          </a:p>
        </p:txBody>
      </p:sp>
      <p:sp>
        <p:nvSpPr>
          <p:cNvPr id="7177" name="7176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7178" name="7177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8193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8195" name="Group 3"/>
          <p:cNvGrpSpPr>
            <a:grpSpLocks/>
          </p:cNvGrpSpPr>
          <p:nvPr/>
        </p:nvGrpSpPr>
        <p:grpSpPr bwMode="auto">
          <a:xfrm>
            <a:off x="2484438" y="5516563"/>
            <a:ext cx="4537075" cy="1008062"/>
            <a:chOff x="1474" y="2840"/>
            <a:chExt cx="2858" cy="663"/>
          </a:xfrm>
        </p:grpSpPr>
        <p:pic>
          <p:nvPicPr>
            <p:cNvPr id="8207" name="8206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8208" name="8207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8209" name="8208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8196" name="8195 Rectángulo"/>
          <p:cNvSpPr>
            <a:spLocks noChangeArrowheads="1"/>
          </p:cNvSpPr>
          <p:nvPr/>
        </p:nvSpPr>
        <p:spPr bwMode="auto">
          <a:xfrm>
            <a:off x="827088" y="908050"/>
            <a:ext cx="7704137" cy="762000"/>
          </a:xfrm>
          <a:prstGeom prst="rect">
            <a:avLst/>
          </a:prstGeom>
          <a:noFill/>
          <a:ln w="9525">
            <a:noFill/>
            <a:miter lim="800000"/>
            <a:headEnd/>
            <a:tailEnd/>
          </a:ln>
        </p:spPr>
        <p:txBody>
          <a:bodyPr>
            <a:spAutoFit/>
          </a:bodyPr>
          <a:lstStyle/>
          <a:p>
            <a:pPr algn="l">
              <a:buFontTx/>
              <a:buChar char="•"/>
            </a:pPr>
            <a:r>
              <a:rPr lang="es-ES" sz="1800"/>
              <a:t> </a:t>
            </a:r>
            <a:r>
              <a:rPr lang="es-ES" sz="1200" b="1"/>
              <a:t>Factor regional (Fr):</a:t>
            </a:r>
            <a:r>
              <a:rPr lang="es-ES" sz="1200"/>
              <a:t> El procedimiento diseño del método de la AASHTO incluye una escala que </a:t>
            </a:r>
          </a:p>
          <a:p>
            <a:pPr algn="l"/>
            <a:r>
              <a:rPr lang="es-ES" sz="1200"/>
              <a:t>ajusta el número estructural a la condiciones climáticas y ambientales bajo el cual el pavimento </a:t>
            </a:r>
          </a:p>
          <a:p>
            <a:pPr algn="l"/>
            <a:r>
              <a:rPr lang="es-ES" sz="1200"/>
              <a:t>deberá rendir su trabajo</a:t>
            </a:r>
            <a:r>
              <a:rPr lang="es-ES" sz="1400"/>
              <a:t> </a:t>
            </a:r>
          </a:p>
        </p:txBody>
      </p:sp>
      <p:pic>
        <p:nvPicPr>
          <p:cNvPr id="8197" name="8196 Rectángulo"/>
          <p:cNvPicPr>
            <a:picLocks noChangeAspect="1" noChangeArrowheads="1"/>
          </p:cNvPicPr>
          <p:nvPr/>
        </p:nvPicPr>
        <p:blipFill>
          <a:blip r:embed="rId8"/>
          <a:srcRect/>
          <a:stretch>
            <a:fillRect/>
          </a:stretch>
        </p:blipFill>
        <p:spPr bwMode="auto">
          <a:xfrm>
            <a:off x="2627313" y="2276475"/>
            <a:ext cx="3959225" cy="2305050"/>
          </a:xfrm>
          <a:prstGeom prst="rect">
            <a:avLst/>
          </a:prstGeom>
          <a:noFill/>
          <a:ln w="9525">
            <a:noFill/>
            <a:miter lim="800000"/>
            <a:headEnd/>
            <a:tailEnd/>
          </a:ln>
        </p:spPr>
      </p:pic>
      <p:sp>
        <p:nvSpPr>
          <p:cNvPr id="8198" name="8197 Rectángulo"/>
          <p:cNvSpPr>
            <a:spLocks noChangeArrowheads="1"/>
          </p:cNvSpPr>
          <p:nvPr/>
        </p:nvSpPr>
        <p:spPr bwMode="auto">
          <a:xfrm>
            <a:off x="2627313" y="4724400"/>
            <a:ext cx="4059237" cy="304800"/>
          </a:xfrm>
          <a:prstGeom prst="rect">
            <a:avLst/>
          </a:prstGeom>
          <a:noFill/>
          <a:ln w="9525">
            <a:noFill/>
            <a:miter lim="800000"/>
            <a:headEnd/>
            <a:tailEnd/>
          </a:ln>
        </p:spPr>
        <p:txBody>
          <a:bodyPr wrap="none" anchor="ctr">
            <a:spAutoFit/>
          </a:bodyPr>
          <a:lstStyle/>
          <a:p>
            <a:pPr algn="l"/>
            <a:r>
              <a:rPr lang="es-ES" sz="1400" b="1"/>
              <a:t>Factor regional en función de la precipitación </a:t>
            </a:r>
          </a:p>
        </p:txBody>
      </p:sp>
      <p:sp>
        <p:nvSpPr>
          <p:cNvPr id="8199" name="8198 Conector recto"/>
          <p:cNvSpPr>
            <a:spLocks noChangeShapeType="1"/>
          </p:cNvSpPr>
          <p:nvPr/>
        </p:nvSpPr>
        <p:spPr bwMode="auto">
          <a:xfrm>
            <a:off x="2339975" y="3716338"/>
            <a:ext cx="431800" cy="0"/>
          </a:xfrm>
          <a:prstGeom prst="line">
            <a:avLst/>
          </a:prstGeom>
          <a:noFill/>
          <a:ln w="9525" algn="ctr">
            <a:solidFill>
              <a:srgbClr val="FF0000"/>
            </a:solidFill>
            <a:round/>
            <a:headEnd/>
            <a:tailEnd type="triangle" w="med" len="med"/>
          </a:ln>
        </p:spPr>
        <p:txBody>
          <a:bodyPr/>
          <a:lstStyle/>
          <a:p>
            <a:endParaRPr lang="es-ES"/>
          </a:p>
        </p:txBody>
      </p:sp>
      <p:sp>
        <p:nvSpPr>
          <p:cNvPr id="8200" name="8199 Rectángulo"/>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sp>
        <p:nvSpPr>
          <p:cNvPr id="8201" name="8200 Rectángulo"/>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es-ES" sz="1800"/>
          </a:p>
        </p:txBody>
      </p:sp>
      <p:sp>
        <p:nvSpPr>
          <p:cNvPr id="8202" name="8201 Rectángulo"/>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8193" name="Object 16"/>
          <p:cNvGraphicFramePr>
            <a:graphicFrameLocks noChangeAspect="1"/>
          </p:cNvGraphicFramePr>
          <p:nvPr/>
        </p:nvGraphicFramePr>
        <p:xfrm>
          <a:off x="6877050" y="4221163"/>
          <a:ext cx="1685925" cy="200025"/>
        </p:xfrm>
        <a:graphic>
          <a:graphicData uri="http://schemas.openxmlformats.org/presentationml/2006/ole">
            <p:oleObj spid="_x0000_s8193" name="Ecuación" r:id="rId9" imgW="1688367" imgH="203112" progId="Equation.3">
              <p:embed/>
            </p:oleObj>
          </a:graphicData>
        </a:graphic>
      </p:graphicFrame>
      <p:sp>
        <p:nvSpPr>
          <p:cNvPr id="8203" name="8202 Conector recto"/>
          <p:cNvSpPr>
            <a:spLocks noChangeShapeType="1"/>
          </p:cNvSpPr>
          <p:nvPr/>
        </p:nvSpPr>
        <p:spPr bwMode="auto">
          <a:xfrm flipH="1">
            <a:off x="6372225" y="3716338"/>
            <a:ext cx="360363" cy="0"/>
          </a:xfrm>
          <a:prstGeom prst="line">
            <a:avLst/>
          </a:prstGeom>
          <a:noFill/>
          <a:ln w="9525" algn="ctr">
            <a:solidFill>
              <a:srgbClr val="FF0000"/>
            </a:solidFill>
            <a:round/>
            <a:headEnd/>
            <a:tailEnd type="triangle" w="med" len="med"/>
          </a:ln>
        </p:spPr>
        <p:txBody>
          <a:bodyPr/>
          <a:lstStyle/>
          <a:p>
            <a:endParaRPr lang="es-ES"/>
          </a:p>
        </p:txBody>
      </p:sp>
      <p:sp>
        <p:nvSpPr>
          <p:cNvPr id="8204" name="8203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8205" name="8204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
        <p:nvSpPr>
          <p:cNvPr id="8206" name="8205 Rectángulo"/>
          <p:cNvSpPr>
            <a:spLocks noChangeArrowheads="1"/>
          </p:cNvSpPr>
          <p:nvPr/>
        </p:nvSpPr>
        <p:spPr bwMode="auto">
          <a:xfrm>
            <a:off x="323850" y="3573463"/>
            <a:ext cx="2008188" cy="274637"/>
          </a:xfrm>
          <a:prstGeom prst="rect">
            <a:avLst/>
          </a:prstGeom>
          <a:noFill/>
          <a:ln w="9525">
            <a:noFill/>
            <a:miter lim="800000"/>
            <a:headEnd/>
            <a:tailEnd/>
          </a:ln>
        </p:spPr>
        <p:txBody>
          <a:bodyPr wrap="none" anchor="ctr">
            <a:spAutoFit/>
          </a:bodyPr>
          <a:lstStyle/>
          <a:p>
            <a:pPr algn="l"/>
            <a:r>
              <a:rPr lang="es-ES" sz="1200" b="1">
                <a:solidFill>
                  <a:srgbClr val="CCCC00"/>
                </a:solidFill>
              </a:rPr>
              <a:t>Precipitación = 1975 mm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9217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sp>
        <p:nvSpPr>
          <p:cNvPr id="9219" name="9218 Rectángulo"/>
          <p:cNvSpPr>
            <a:spLocks noChangeArrowheads="1"/>
          </p:cNvSpPr>
          <p:nvPr/>
        </p:nvSpPr>
        <p:spPr bwMode="auto">
          <a:xfrm>
            <a:off x="539750" y="1052513"/>
            <a:ext cx="7081838" cy="549275"/>
          </a:xfrm>
          <a:prstGeom prst="rect">
            <a:avLst/>
          </a:prstGeom>
          <a:noFill/>
          <a:ln w="9525">
            <a:noFill/>
            <a:miter lim="800000"/>
            <a:headEnd/>
            <a:tailEnd/>
          </a:ln>
        </p:spPr>
        <p:txBody>
          <a:bodyPr wrap="none">
            <a:spAutoFit/>
          </a:bodyPr>
          <a:lstStyle/>
          <a:p>
            <a:pPr algn="just">
              <a:buFontTx/>
              <a:buChar char="•"/>
            </a:pPr>
            <a:r>
              <a:rPr lang="es-ES" sz="1800"/>
              <a:t> </a:t>
            </a:r>
            <a:r>
              <a:rPr lang="es-ES" sz="1200" b="1"/>
              <a:t>Número Estructural (N.E.):</a:t>
            </a:r>
            <a:r>
              <a:rPr lang="es-ES" sz="1200"/>
              <a:t> Para determinar el Número Estructural (NE), se ingresa al nomograma </a:t>
            </a:r>
          </a:p>
          <a:p>
            <a:pPr algn="just"/>
            <a:r>
              <a:rPr lang="es-ES" sz="1200"/>
              <a:t>con los valores de T.E.E., CBR Promedio y se corrige por medio del Factor Regional (Fr)</a:t>
            </a:r>
          </a:p>
        </p:txBody>
      </p:sp>
      <p:sp>
        <p:nvSpPr>
          <p:cNvPr id="9220" name="9219 Rectángulo"/>
          <p:cNvSpPr>
            <a:spLocks noChangeArrowheads="1"/>
          </p:cNvSpPr>
          <p:nvPr/>
        </p:nvSpPr>
        <p:spPr bwMode="auto">
          <a:xfrm>
            <a:off x="2409825" y="2486025"/>
            <a:ext cx="1812925" cy="274638"/>
          </a:xfrm>
          <a:prstGeom prst="rect">
            <a:avLst/>
          </a:prstGeom>
          <a:noFill/>
          <a:ln w="9525">
            <a:noFill/>
            <a:miter lim="800000"/>
            <a:headEnd/>
            <a:tailEnd/>
          </a:ln>
        </p:spPr>
        <p:txBody>
          <a:bodyPr wrap="none" rIns="863328" anchor="ctr">
            <a:spAutoFit/>
          </a:bodyPr>
          <a:lstStyle/>
          <a:p>
            <a:r>
              <a:rPr lang="es-ES" sz="1200" b="1">
                <a:ea typeface="Times New Roman" pitchFamily="18" charset="0"/>
                <a:cs typeface="Arial" charset="0"/>
              </a:rPr>
              <a:t>                    </a:t>
            </a:r>
            <a:endParaRPr lang="es-ES" sz="1800">
              <a:ea typeface="Times New Roman" pitchFamily="18" charset="0"/>
              <a:cs typeface="Arial" charset="0"/>
            </a:endParaRPr>
          </a:p>
        </p:txBody>
      </p:sp>
      <p:graphicFrame>
        <p:nvGraphicFramePr>
          <p:cNvPr id="9217" name="Object 11"/>
          <p:cNvGraphicFramePr>
            <a:graphicFrameLocks noChangeAspect="1"/>
          </p:cNvGraphicFramePr>
          <p:nvPr/>
        </p:nvGraphicFramePr>
        <p:xfrm>
          <a:off x="1476375" y="1916113"/>
          <a:ext cx="6337300" cy="4062412"/>
        </p:xfrm>
        <a:graphic>
          <a:graphicData uri="http://schemas.openxmlformats.org/presentationml/2006/ole">
            <p:oleObj spid="_x0000_s9217" name="Imagen de mapa de bits" r:id="rId5" imgW="5649114" imgH="3877216" progId="Paint.Picture">
              <p:embed/>
            </p:oleObj>
          </a:graphicData>
        </a:graphic>
      </p:graphicFrame>
      <p:sp>
        <p:nvSpPr>
          <p:cNvPr id="9221" name="9220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9222" name="9221 Rectángulo">
            <a:hlinkClick r:id="rId6" action="ppaction://hlinksldjump"/>
          </p:cNvPr>
          <p:cNvPicPr>
            <a:picLocks noChangeArrowheads="1"/>
          </p:cNvPicPr>
          <p:nvPr/>
        </p:nvPicPr>
        <p:blipFill>
          <a:blip r:embed="rId7"/>
          <a:srcRect/>
          <a:stretch>
            <a:fillRect/>
          </a:stretch>
        </p:blipFill>
        <p:spPr bwMode="auto">
          <a:xfrm>
            <a:off x="8316913" y="5516563"/>
            <a:ext cx="431800" cy="431800"/>
          </a:xfrm>
          <a:prstGeom prst="rect">
            <a:avLst/>
          </a:prstGeom>
          <a:noFill/>
          <a:ln w="9525">
            <a:noFill/>
            <a:miter lim="800000"/>
            <a:headEnd/>
            <a:tailEnd/>
          </a:ln>
        </p:spPr>
      </p:pic>
      <p:sp>
        <p:nvSpPr>
          <p:cNvPr id="9223" name="9222 Conector recto"/>
          <p:cNvSpPr>
            <a:spLocks noChangeShapeType="1"/>
          </p:cNvSpPr>
          <p:nvPr/>
        </p:nvSpPr>
        <p:spPr bwMode="auto">
          <a:xfrm>
            <a:off x="2051050" y="3860800"/>
            <a:ext cx="2016125" cy="1008063"/>
          </a:xfrm>
          <a:prstGeom prst="line">
            <a:avLst/>
          </a:prstGeom>
          <a:noFill/>
          <a:ln w="9525" algn="ctr">
            <a:solidFill>
              <a:srgbClr val="FF0000"/>
            </a:solidFill>
            <a:round/>
            <a:headEnd/>
            <a:tailEnd/>
          </a:ln>
        </p:spPr>
        <p:txBody>
          <a:bodyPr/>
          <a:lstStyle/>
          <a:p>
            <a:endParaRPr lang="es-ES"/>
          </a:p>
        </p:txBody>
      </p:sp>
      <p:sp>
        <p:nvSpPr>
          <p:cNvPr id="9224" name="9223 Conector recto"/>
          <p:cNvSpPr>
            <a:spLocks noChangeShapeType="1"/>
          </p:cNvSpPr>
          <p:nvPr/>
        </p:nvSpPr>
        <p:spPr bwMode="auto">
          <a:xfrm>
            <a:off x="2051050" y="3860800"/>
            <a:ext cx="2016125" cy="1152525"/>
          </a:xfrm>
          <a:prstGeom prst="line">
            <a:avLst/>
          </a:prstGeom>
          <a:noFill/>
          <a:ln w="9525" algn="ctr">
            <a:solidFill>
              <a:srgbClr val="FF0000"/>
            </a:solidFill>
            <a:round/>
            <a:headEnd/>
            <a:tailEnd/>
          </a:ln>
        </p:spPr>
        <p:txBody>
          <a:bodyPr/>
          <a:lstStyle/>
          <a:p>
            <a:endParaRPr lang="es-ES"/>
          </a:p>
        </p:txBody>
      </p:sp>
      <p:sp>
        <p:nvSpPr>
          <p:cNvPr id="9225" name="9224 Conector recto"/>
          <p:cNvSpPr>
            <a:spLocks noChangeShapeType="1"/>
          </p:cNvSpPr>
          <p:nvPr/>
        </p:nvSpPr>
        <p:spPr bwMode="auto">
          <a:xfrm flipV="1">
            <a:off x="4067175" y="3284538"/>
            <a:ext cx="1944688" cy="1584325"/>
          </a:xfrm>
          <a:prstGeom prst="line">
            <a:avLst/>
          </a:prstGeom>
          <a:noFill/>
          <a:ln w="9525" algn="ctr">
            <a:solidFill>
              <a:srgbClr val="FF0000"/>
            </a:solidFill>
            <a:round/>
            <a:headEnd/>
            <a:tailEnd/>
          </a:ln>
        </p:spPr>
        <p:txBody>
          <a:bodyPr/>
          <a:lstStyle/>
          <a:p>
            <a:endParaRPr lang="es-ES"/>
          </a:p>
        </p:txBody>
      </p:sp>
      <p:sp>
        <p:nvSpPr>
          <p:cNvPr id="9226" name="9225 Conector recto"/>
          <p:cNvSpPr>
            <a:spLocks noChangeShapeType="1"/>
          </p:cNvSpPr>
          <p:nvPr/>
        </p:nvSpPr>
        <p:spPr bwMode="auto">
          <a:xfrm flipV="1">
            <a:off x="4067175" y="3141663"/>
            <a:ext cx="1944688" cy="1871662"/>
          </a:xfrm>
          <a:prstGeom prst="line">
            <a:avLst/>
          </a:prstGeom>
          <a:noFill/>
          <a:ln w="9525" algn="ctr">
            <a:solidFill>
              <a:srgbClr val="FF0000"/>
            </a:solidFill>
            <a:round/>
            <a:headEnd/>
            <a:tailEnd/>
          </a:ln>
        </p:spPr>
        <p:txBody>
          <a:bodyPr/>
          <a:lstStyle/>
          <a:p>
            <a:endParaRPr lang="es-E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7" name="121856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21858" name="Group 3"/>
          <p:cNvGrpSpPr>
            <a:grpSpLocks/>
          </p:cNvGrpSpPr>
          <p:nvPr/>
        </p:nvGrpSpPr>
        <p:grpSpPr bwMode="auto">
          <a:xfrm>
            <a:off x="2484438" y="5516563"/>
            <a:ext cx="4537075" cy="1008062"/>
            <a:chOff x="1474" y="2840"/>
            <a:chExt cx="2858" cy="663"/>
          </a:xfrm>
        </p:grpSpPr>
        <p:pic>
          <p:nvPicPr>
            <p:cNvPr id="121864" name="121863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21865" name="121864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21866" name="121865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21859" name="121858 Rectángulo"/>
          <p:cNvSpPr>
            <a:spLocks noChangeArrowheads="1"/>
          </p:cNvSpPr>
          <p:nvPr/>
        </p:nvSpPr>
        <p:spPr bwMode="auto">
          <a:xfrm>
            <a:off x="3173413" y="3933825"/>
            <a:ext cx="3127375" cy="274638"/>
          </a:xfrm>
          <a:prstGeom prst="rect">
            <a:avLst/>
          </a:prstGeom>
          <a:noFill/>
          <a:ln w="9525">
            <a:noFill/>
            <a:miter lim="800000"/>
            <a:headEnd/>
            <a:tailEnd/>
          </a:ln>
        </p:spPr>
        <p:txBody>
          <a:bodyPr wrap="none" anchor="ctr">
            <a:spAutoFit/>
          </a:bodyPr>
          <a:lstStyle/>
          <a:p>
            <a:r>
              <a:rPr lang="es-ES" sz="1200" b="1"/>
              <a:t>Cálculo del  Número Estructural ( </a:t>
            </a:r>
            <a:r>
              <a:rPr lang="es-ES" sz="1000" b="1"/>
              <a:t>teóric</a:t>
            </a:r>
            <a:r>
              <a:rPr lang="es-ES" sz="800" b="1"/>
              <a:t>o </a:t>
            </a:r>
            <a:r>
              <a:rPr lang="es-ES" sz="1200" b="1"/>
              <a:t>)</a:t>
            </a:r>
          </a:p>
        </p:txBody>
      </p:sp>
      <p:sp>
        <p:nvSpPr>
          <p:cNvPr id="121860" name="121859 Rectángulo"/>
          <p:cNvSpPr>
            <a:spLocks noChangeArrowheads="1"/>
          </p:cNvSpPr>
          <p:nvPr/>
        </p:nvSpPr>
        <p:spPr bwMode="auto">
          <a:xfrm>
            <a:off x="755650" y="1341438"/>
            <a:ext cx="3405188" cy="304800"/>
          </a:xfrm>
          <a:prstGeom prst="rect">
            <a:avLst/>
          </a:prstGeom>
          <a:noFill/>
          <a:ln w="9525">
            <a:noFill/>
            <a:miter lim="800000"/>
            <a:headEnd/>
            <a:tailEnd/>
          </a:ln>
        </p:spPr>
        <p:txBody>
          <a:bodyPr wrap="none">
            <a:spAutoFit/>
          </a:bodyPr>
          <a:lstStyle/>
          <a:p>
            <a:pPr algn="l"/>
            <a:r>
              <a:rPr lang="es-ES" sz="1400"/>
              <a:t>Cuyos resultados para 10 y 20 años son:</a:t>
            </a:r>
          </a:p>
        </p:txBody>
      </p:sp>
      <p:sp>
        <p:nvSpPr>
          <p:cNvPr id="121861" name="121860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121862" name="121861 Rectángulo">
            <a:hlinkClick r:id="rId7" action="ppaction://hlinksldjump"/>
          </p:cNvPr>
          <p:cNvPicPr>
            <a:picLocks noChangeArrowheads="1"/>
          </p:cNvPicPr>
          <p:nvPr/>
        </p:nvPicPr>
        <p:blipFill>
          <a:blip r:embed="rId8"/>
          <a:srcRect/>
          <a:stretch>
            <a:fillRect/>
          </a:stretch>
        </p:blipFill>
        <p:spPr bwMode="auto">
          <a:xfrm>
            <a:off x="8316913" y="5516563"/>
            <a:ext cx="431800" cy="431800"/>
          </a:xfrm>
          <a:prstGeom prst="rect">
            <a:avLst/>
          </a:prstGeom>
          <a:noFill/>
          <a:ln w="9525">
            <a:noFill/>
            <a:miter lim="800000"/>
            <a:headEnd/>
            <a:tailEnd/>
          </a:ln>
        </p:spPr>
      </p:pic>
      <p:pic>
        <p:nvPicPr>
          <p:cNvPr id="121863" name="121862 Rectángulo"/>
          <p:cNvPicPr>
            <a:picLocks noChangeAspect="1" noChangeArrowheads="1"/>
          </p:cNvPicPr>
          <p:nvPr/>
        </p:nvPicPr>
        <p:blipFill>
          <a:blip r:embed="rId9"/>
          <a:srcRect/>
          <a:stretch>
            <a:fillRect/>
          </a:stretch>
        </p:blipFill>
        <p:spPr bwMode="auto">
          <a:xfrm>
            <a:off x="1908175" y="2565400"/>
            <a:ext cx="5229225" cy="1296988"/>
          </a:xfrm>
          <a:prstGeom prst="rect">
            <a:avLst/>
          </a:prstGeom>
          <a:noFill/>
          <a:ln w="22225" algn="ctr">
            <a:solidFill>
              <a:srgbClr val="FF9900"/>
            </a:solid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10241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0243" name="Group 3"/>
          <p:cNvGrpSpPr>
            <a:grpSpLocks/>
          </p:cNvGrpSpPr>
          <p:nvPr/>
        </p:nvGrpSpPr>
        <p:grpSpPr bwMode="auto">
          <a:xfrm>
            <a:off x="2484438" y="5516563"/>
            <a:ext cx="4537075" cy="1008062"/>
            <a:chOff x="1474" y="2840"/>
            <a:chExt cx="2858" cy="663"/>
          </a:xfrm>
        </p:grpSpPr>
        <p:pic>
          <p:nvPicPr>
            <p:cNvPr id="10250" name="10249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0251" name="10250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0252" name="10251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sp>
        <p:nvSpPr>
          <p:cNvPr id="10244" name="10243 Rectángulo"/>
          <p:cNvSpPr>
            <a:spLocks noChangeArrowheads="1"/>
          </p:cNvSpPr>
          <p:nvPr/>
        </p:nvSpPr>
        <p:spPr bwMode="auto">
          <a:xfrm>
            <a:off x="3059113" y="5157788"/>
            <a:ext cx="3127375" cy="274637"/>
          </a:xfrm>
          <a:prstGeom prst="rect">
            <a:avLst/>
          </a:prstGeom>
          <a:noFill/>
          <a:ln w="9525">
            <a:noFill/>
            <a:miter lim="800000"/>
            <a:headEnd/>
            <a:tailEnd/>
          </a:ln>
        </p:spPr>
        <p:txBody>
          <a:bodyPr wrap="none" anchor="ctr">
            <a:spAutoFit/>
          </a:bodyPr>
          <a:lstStyle/>
          <a:p>
            <a:r>
              <a:rPr lang="es-ES" sz="1200" b="1"/>
              <a:t>Cálculo del  Número Estructural ( </a:t>
            </a:r>
            <a:r>
              <a:rPr lang="es-ES" sz="1000" b="1"/>
              <a:t>teóric</a:t>
            </a:r>
            <a:r>
              <a:rPr lang="es-ES" sz="800" b="1"/>
              <a:t>o </a:t>
            </a:r>
            <a:r>
              <a:rPr lang="es-ES" sz="1200" b="1"/>
              <a:t>)</a:t>
            </a:r>
          </a:p>
        </p:txBody>
      </p:sp>
      <p:sp>
        <p:nvSpPr>
          <p:cNvPr id="10245" name="10244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10246" name="10245 Rectángulo">
            <a:hlinkClick r:id="rId8" action="ppaction://hlinksldjump"/>
          </p:cNvPr>
          <p:cNvPicPr>
            <a:picLocks noChangeArrowheads="1"/>
          </p:cNvPicPr>
          <p:nvPr/>
        </p:nvPicPr>
        <p:blipFill>
          <a:blip r:embed="rId9"/>
          <a:srcRect/>
          <a:stretch>
            <a:fillRect/>
          </a:stretch>
        </p:blipFill>
        <p:spPr bwMode="auto">
          <a:xfrm>
            <a:off x="8316913" y="5516563"/>
            <a:ext cx="431800" cy="431800"/>
          </a:xfrm>
          <a:prstGeom prst="rect">
            <a:avLst/>
          </a:prstGeom>
          <a:noFill/>
          <a:ln w="9525">
            <a:noFill/>
            <a:miter lim="800000"/>
            <a:headEnd/>
            <a:tailEnd/>
          </a:ln>
        </p:spPr>
      </p:pic>
      <p:graphicFrame>
        <p:nvGraphicFramePr>
          <p:cNvPr id="10241" name="Object 12"/>
          <p:cNvGraphicFramePr>
            <a:graphicFrameLocks noChangeAspect="1"/>
          </p:cNvGraphicFramePr>
          <p:nvPr>
            <p:ph/>
          </p:nvPr>
        </p:nvGraphicFramePr>
        <p:xfrm>
          <a:off x="2700338" y="1052513"/>
          <a:ext cx="3965575" cy="4105275"/>
        </p:xfrm>
        <a:graphic>
          <a:graphicData uri="http://schemas.openxmlformats.org/presentationml/2006/ole">
            <p:oleObj spid="_x0000_s10241" name="Hoja de cálculo" r:id="rId10" imgW="6420002" imgH="6172200" progId="Excel.Sheet.8">
              <p:embed/>
            </p:oleObj>
          </a:graphicData>
        </a:graphic>
      </p:graphicFrame>
      <p:sp>
        <p:nvSpPr>
          <p:cNvPr id="10247" name="10246 Conector recto"/>
          <p:cNvSpPr>
            <a:spLocks noChangeShapeType="1"/>
          </p:cNvSpPr>
          <p:nvPr/>
        </p:nvSpPr>
        <p:spPr bwMode="auto">
          <a:xfrm flipH="1">
            <a:off x="6804025" y="1628775"/>
            <a:ext cx="431800" cy="0"/>
          </a:xfrm>
          <a:prstGeom prst="line">
            <a:avLst/>
          </a:prstGeom>
          <a:noFill/>
          <a:ln w="19050" algn="ctr">
            <a:solidFill>
              <a:srgbClr val="FFFF00"/>
            </a:solidFill>
            <a:round/>
            <a:headEnd/>
            <a:tailEnd type="triangle" w="med" len="med"/>
          </a:ln>
        </p:spPr>
        <p:txBody>
          <a:bodyPr/>
          <a:lstStyle/>
          <a:p>
            <a:endParaRPr lang="es-ES"/>
          </a:p>
        </p:txBody>
      </p:sp>
      <p:sp>
        <p:nvSpPr>
          <p:cNvPr id="10248" name="10247 Conector recto"/>
          <p:cNvSpPr>
            <a:spLocks noChangeShapeType="1"/>
          </p:cNvSpPr>
          <p:nvPr/>
        </p:nvSpPr>
        <p:spPr bwMode="auto">
          <a:xfrm flipH="1">
            <a:off x="6804025" y="2276475"/>
            <a:ext cx="431800" cy="0"/>
          </a:xfrm>
          <a:prstGeom prst="line">
            <a:avLst/>
          </a:prstGeom>
          <a:noFill/>
          <a:ln w="19050" algn="ctr">
            <a:solidFill>
              <a:srgbClr val="FFFF00"/>
            </a:solidFill>
            <a:round/>
            <a:headEnd/>
            <a:tailEnd type="triangle" w="med" len="med"/>
          </a:ln>
        </p:spPr>
        <p:txBody>
          <a:bodyPr/>
          <a:lstStyle/>
          <a:p>
            <a:endParaRPr lang="es-ES"/>
          </a:p>
        </p:txBody>
      </p:sp>
      <p:sp>
        <p:nvSpPr>
          <p:cNvPr id="10249" name="10248 Conector recto"/>
          <p:cNvSpPr>
            <a:spLocks noChangeShapeType="1"/>
          </p:cNvSpPr>
          <p:nvPr/>
        </p:nvSpPr>
        <p:spPr bwMode="auto">
          <a:xfrm flipH="1">
            <a:off x="6804025" y="3357563"/>
            <a:ext cx="431800" cy="0"/>
          </a:xfrm>
          <a:prstGeom prst="line">
            <a:avLst/>
          </a:prstGeom>
          <a:noFill/>
          <a:ln w="19050" algn="ctr">
            <a:solidFill>
              <a:srgbClr val="FFFF00"/>
            </a:solidFill>
            <a:round/>
            <a:headEnd/>
            <a:tailEnd type="triangle" w="med" len="med"/>
          </a:ln>
        </p:spPr>
        <p:txBody>
          <a:bodyPr/>
          <a:lstStyle/>
          <a:p>
            <a:endParaRPr lang="es-E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7" name="11266 Rectángulo"/>
          <p:cNvPicPr>
            <a:picLocks noChangeAspect="1" noChangeArrowheads="1"/>
          </p:cNvPicPr>
          <p:nvPr/>
        </p:nvPicPr>
        <p:blipFill>
          <a:blip r:embed="rId4"/>
          <a:srcRect/>
          <a:stretch>
            <a:fillRect/>
          </a:stretch>
        </p:blipFill>
        <p:spPr bwMode="auto">
          <a:xfrm>
            <a:off x="34925" y="115888"/>
            <a:ext cx="792163" cy="792162"/>
          </a:xfrm>
          <a:prstGeom prst="rect">
            <a:avLst/>
          </a:prstGeom>
          <a:noFill/>
          <a:ln w="9525">
            <a:noFill/>
            <a:miter lim="800000"/>
            <a:headEnd/>
            <a:tailEnd/>
          </a:ln>
        </p:spPr>
      </p:pic>
      <p:grpSp>
        <p:nvGrpSpPr>
          <p:cNvPr id="11268" name="Group 3"/>
          <p:cNvGrpSpPr>
            <a:grpSpLocks/>
          </p:cNvGrpSpPr>
          <p:nvPr/>
        </p:nvGrpSpPr>
        <p:grpSpPr bwMode="auto">
          <a:xfrm>
            <a:off x="2484438" y="5516563"/>
            <a:ext cx="4537075" cy="1008062"/>
            <a:chOff x="1474" y="2840"/>
            <a:chExt cx="2858" cy="663"/>
          </a:xfrm>
        </p:grpSpPr>
        <p:pic>
          <p:nvPicPr>
            <p:cNvPr id="11275" name="11274 Rectángulo"/>
            <p:cNvPicPr>
              <a:picLocks noChangeAspect="1" noChangeArrowheads="1"/>
            </p:cNvPicPr>
            <p:nvPr/>
          </p:nvPicPr>
          <p:blipFill>
            <a:blip r:embed="rId5"/>
            <a:srcRect/>
            <a:stretch>
              <a:fillRect/>
            </a:stretch>
          </p:blipFill>
          <p:spPr bwMode="auto">
            <a:xfrm>
              <a:off x="2200" y="2840"/>
              <a:ext cx="1315" cy="659"/>
            </a:xfrm>
            <a:prstGeom prst="rect">
              <a:avLst/>
            </a:prstGeom>
            <a:noFill/>
            <a:ln w="9525">
              <a:noFill/>
              <a:miter lim="800000"/>
              <a:headEnd/>
              <a:tailEnd/>
            </a:ln>
          </p:spPr>
        </p:pic>
        <p:pic>
          <p:nvPicPr>
            <p:cNvPr id="11276" name="11275 Rectángulo"/>
            <p:cNvPicPr>
              <a:picLocks noChangeAspect="1" noChangeArrowheads="1"/>
            </p:cNvPicPr>
            <p:nvPr/>
          </p:nvPicPr>
          <p:blipFill>
            <a:blip r:embed="rId6" cstate="print"/>
            <a:srcRect/>
            <a:stretch>
              <a:fillRect/>
            </a:stretch>
          </p:blipFill>
          <p:spPr bwMode="auto">
            <a:xfrm>
              <a:off x="1474" y="2840"/>
              <a:ext cx="746" cy="663"/>
            </a:xfrm>
            <a:prstGeom prst="rect">
              <a:avLst/>
            </a:prstGeom>
            <a:noFill/>
            <a:ln w="9525">
              <a:noFill/>
              <a:miter lim="800000"/>
              <a:headEnd/>
              <a:tailEnd/>
            </a:ln>
          </p:spPr>
        </p:pic>
        <p:pic>
          <p:nvPicPr>
            <p:cNvPr id="11277" name="11276 Rectángulo"/>
            <p:cNvPicPr>
              <a:picLocks noChangeAspect="1" noChangeArrowheads="1"/>
            </p:cNvPicPr>
            <p:nvPr/>
          </p:nvPicPr>
          <p:blipFill>
            <a:blip r:embed="rId7"/>
            <a:srcRect/>
            <a:stretch>
              <a:fillRect/>
            </a:stretch>
          </p:blipFill>
          <p:spPr bwMode="auto">
            <a:xfrm>
              <a:off x="3515" y="2840"/>
              <a:ext cx="817" cy="663"/>
            </a:xfrm>
            <a:prstGeom prst="rect">
              <a:avLst/>
            </a:prstGeom>
            <a:noFill/>
            <a:ln w="9525">
              <a:noFill/>
              <a:miter lim="800000"/>
              <a:headEnd/>
              <a:tailEnd/>
            </a:ln>
          </p:spPr>
        </p:pic>
      </p:grpSp>
      <p:pic>
        <p:nvPicPr>
          <p:cNvPr id="11269" name="11268 Rectángulo"/>
          <p:cNvPicPr>
            <a:picLocks noChangeAspect="1" noChangeArrowheads="1"/>
          </p:cNvPicPr>
          <p:nvPr/>
        </p:nvPicPr>
        <p:blipFill>
          <a:blip r:embed="rId8"/>
          <a:srcRect/>
          <a:stretch>
            <a:fillRect/>
          </a:stretch>
        </p:blipFill>
        <p:spPr bwMode="auto">
          <a:xfrm>
            <a:off x="1763713" y="2492375"/>
            <a:ext cx="5903912" cy="2325688"/>
          </a:xfrm>
          <a:prstGeom prst="rect">
            <a:avLst/>
          </a:prstGeom>
          <a:noFill/>
          <a:ln w="57150" cmpd="thinThick" algn="ctr">
            <a:solidFill>
              <a:srgbClr val="FF9900"/>
            </a:solidFill>
            <a:miter lim="800000"/>
            <a:headEnd/>
            <a:tailEnd/>
          </a:ln>
        </p:spPr>
      </p:pic>
      <p:sp>
        <p:nvSpPr>
          <p:cNvPr id="11270" name="11269 Rectángulo"/>
          <p:cNvSpPr>
            <a:spLocks noChangeArrowheads="1"/>
          </p:cNvSpPr>
          <p:nvPr/>
        </p:nvSpPr>
        <p:spPr bwMode="auto">
          <a:xfrm>
            <a:off x="684213" y="1268413"/>
            <a:ext cx="5492750" cy="366712"/>
          </a:xfrm>
          <a:prstGeom prst="rect">
            <a:avLst/>
          </a:prstGeom>
          <a:noFill/>
          <a:ln w="9525">
            <a:noFill/>
            <a:miter lim="800000"/>
            <a:headEnd/>
            <a:tailEnd/>
          </a:ln>
        </p:spPr>
        <p:txBody>
          <a:bodyPr wrap="none" anchor="ctr">
            <a:spAutoFit/>
          </a:bodyPr>
          <a:lstStyle/>
          <a:p>
            <a:pPr algn="just"/>
            <a:r>
              <a:rPr lang="es-ES" sz="1400" b="1"/>
              <a:t>Cálculo de los espesores de las capas del Pavimento Flexible:</a:t>
            </a:r>
            <a:r>
              <a:rPr lang="es-ES" sz="1800"/>
              <a:t> </a:t>
            </a:r>
          </a:p>
        </p:txBody>
      </p:sp>
      <p:sp>
        <p:nvSpPr>
          <p:cNvPr id="11271" name="11270 Rectángulo"/>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algn="l"/>
            <a:endParaRPr lang="es-ES" sz="1800">
              <a:solidFill>
                <a:srgbClr val="000000"/>
              </a:solidFill>
            </a:endParaRPr>
          </a:p>
        </p:txBody>
      </p:sp>
      <p:graphicFrame>
        <p:nvGraphicFramePr>
          <p:cNvPr id="11265" name="Object 12"/>
          <p:cNvGraphicFramePr>
            <a:graphicFrameLocks noChangeAspect="1"/>
          </p:cNvGraphicFramePr>
          <p:nvPr/>
        </p:nvGraphicFramePr>
        <p:xfrm>
          <a:off x="900113" y="1916113"/>
          <a:ext cx="1743075" cy="257175"/>
        </p:xfrm>
        <a:graphic>
          <a:graphicData uri="http://schemas.openxmlformats.org/presentationml/2006/ole">
            <p:oleObj spid="_x0000_s11265" name="Ecuación" r:id="rId9" imgW="1739900" imgH="254000" progId="Equation.3">
              <p:embed/>
            </p:oleObj>
          </a:graphicData>
        </a:graphic>
      </p:graphicFrame>
      <p:sp>
        <p:nvSpPr>
          <p:cNvPr id="11272" name="11271 CuadroTexto"/>
          <p:cNvSpPr txBox="1">
            <a:spLocks noChangeArrowheads="1"/>
          </p:cNvSpPr>
          <p:nvPr/>
        </p:nvSpPr>
        <p:spPr bwMode="auto">
          <a:xfrm>
            <a:off x="5867400" y="40481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11273" name="11272 Rectángulo">
            <a:hlinkClick r:id="rId10" action="ppaction://hlinksldjump"/>
          </p:cNvPr>
          <p:cNvPicPr>
            <a:picLocks noChangeArrowheads="1"/>
          </p:cNvPicPr>
          <p:nvPr/>
        </p:nvPicPr>
        <p:blipFill>
          <a:blip r:embed="rId11"/>
          <a:srcRect/>
          <a:stretch>
            <a:fillRect/>
          </a:stretch>
        </p:blipFill>
        <p:spPr bwMode="auto">
          <a:xfrm>
            <a:off x="8316913" y="5516563"/>
            <a:ext cx="431800" cy="431800"/>
          </a:xfrm>
          <a:prstGeom prst="rect">
            <a:avLst/>
          </a:prstGeom>
          <a:noFill/>
          <a:ln w="9525">
            <a:noFill/>
            <a:miter lim="800000"/>
            <a:headEnd/>
            <a:tailEnd/>
          </a:ln>
        </p:spPr>
      </p:pic>
      <p:sp>
        <p:nvSpPr>
          <p:cNvPr id="11274" name="11273 Rectángulo"/>
          <p:cNvSpPr>
            <a:spLocks noChangeArrowheads="1"/>
          </p:cNvSpPr>
          <p:nvPr/>
        </p:nvSpPr>
        <p:spPr bwMode="auto">
          <a:xfrm>
            <a:off x="3132138" y="4835525"/>
            <a:ext cx="3960812" cy="579438"/>
          </a:xfrm>
          <a:prstGeom prst="rect">
            <a:avLst/>
          </a:prstGeom>
          <a:noFill/>
          <a:ln w="9525">
            <a:noFill/>
            <a:miter lim="800000"/>
            <a:headEnd/>
            <a:tailEnd/>
          </a:ln>
        </p:spPr>
        <p:txBody>
          <a:bodyPr anchor="ctr">
            <a:spAutoFit/>
          </a:bodyPr>
          <a:lstStyle/>
          <a:p>
            <a:pPr algn="just"/>
            <a:r>
              <a:rPr lang="es-ES" sz="1400" b="1">
                <a:solidFill>
                  <a:srgbClr val="FFFF00"/>
                </a:solidFill>
              </a:rPr>
              <a:t>Condición: NE</a:t>
            </a:r>
            <a:r>
              <a:rPr lang="es-ES" sz="1200" b="1">
                <a:solidFill>
                  <a:srgbClr val="FFFF00"/>
                </a:solidFill>
              </a:rPr>
              <a:t> calculado</a:t>
            </a:r>
            <a:r>
              <a:rPr lang="es-ES" sz="1400" b="1">
                <a:solidFill>
                  <a:srgbClr val="FFFF00"/>
                </a:solidFill>
              </a:rPr>
              <a:t> &gt; NE </a:t>
            </a:r>
            <a:r>
              <a:rPr lang="es-ES" sz="1200" b="1">
                <a:solidFill>
                  <a:srgbClr val="FFFF00"/>
                </a:solidFill>
              </a:rPr>
              <a:t>nomograma</a:t>
            </a:r>
          </a:p>
          <a:p>
            <a:pPr algn="just"/>
            <a:r>
              <a:rPr lang="es-ES" sz="1400" b="1"/>
              <a:t>                                   2.28  &gt;  2.05</a:t>
            </a:r>
            <a:r>
              <a:rPr lang="es-ES" sz="1800"/>
              <a:t>  </a:t>
            </a:r>
            <a:r>
              <a:rPr lang="es-ES" sz="1800">
                <a:solidFill>
                  <a:srgbClr val="00FF00"/>
                </a:solidFill>
              </a:rPr>
              <a:t>OK</a:t>
            </a:r>
          </a:p>
        </p:txBody>
      </p:sp>
      <p:graphicFrame>
        <p:nvGraphicFramePr>
          <p:cNvPr id="11266" name="Object 16"/>
          <p:cNvGraphicFramePr>
            <a:graphicFrameLocks noChangeAspect="1"/>
          </p:cNvGraphicFramePr>
          <p:nvPr>
            <p:ph/>
          </p:nvPr>
        </p:nvGraphicFramePr>
        <p:xfrm>
          <a:off x="3419475" y="2781300"/>
          <a:ext cx="454025" cy="215900"/>
        </p:xfrm>
        <a:graphic>
          <a:graphicData uri="http://schemas.openxmlformats.org/presentationml/2006/ole">
            <p:oleObj spid="_x0000_s11266" name="Ecuación" r:id="rId12" imgW="317160" imgH="177480" progId="Equation.3">
              <p:embed/>
            </p:oleObj>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881" name="122880 Rectángulo"/>
          <p:cNvPicPr>
            <a:picLocks noChangeAspect="1" noChangeArrowheads="1"/>
          </p:cNvPicPr>
          <p:nvPr/>
        </p:nvPicPr>
        <p:blipFill>
          <a:blip r:embed="rId3"/>
          <a:srcRect/>
          <a:stretch>
            <a:fillRect/>
          </a:stretch>
        </p:blipFill>
        <p:spPr bwMode="auto">
          <a:xfrm>
            <a:off x="34925" y="115888"/>
            <a:ext cx="792163" cy="792162"/>
          </a:xfrm>
          <a:prstGeom prst="rect">
            <a:avLst/>
          </a:prstGeom>
          <a:noFill/>
          <a:ln w="9525">
            <a:noFill/>
            <a:miter lim="800000"/>
            <a:headEnd/>
            <a:tailEnd/>
          </a:ln>
        </p:spPr>
      </p:pic>
      <p:grpSp>
        <p:nvGrpSpPr>
          <p:cNvPr id="122882" name="Group 3"/>
          <p:cNvGrpSpPr>
            <a:grpSpLocks/>
          </p:cNvGrpSpPr>
          <p:nvPr/>
        </p:nvGrpSpPr>
        <p:grpSpPr bwMode="auto">
          <a:xfrm>
            <a:off x="2484438" y="5516563"/>
            <a:ext cx="4537075" cy="1008062"/>
            <a:chOff x="1474" y="2840"/>
            <a:chExt cx="2858" cy="663"/>
          </a:xfrm>
        </p:grpSpPr>
        <p:pic>
          <p:nvPicPr>
            <p:cNvPr id="122888" name="122887 Rectángulo"/>
            <p:cNvPicPr>
              <a:picLocks noChangeAspect="1" noChangeArrowheads="1"/>
            </p:cNvPicPr>
            <p:nvPr/>
          </p:nvPicPr>
          <p:blipFill>
            <a:blip r:embed="rId4"/>
            <a:srcRect/>
            <a:stretch>
              <a:fillRect/>
            </a:stretch>
          </p:blipFill>
          <p:spPr bwMode="auto">
            <a:xfrm>
              <a:off x="2200" y="2840"/>
              <a:ext cx="1315" cy="659"/>
            </a:xfrm>
            <a:prstGeom prst="rect">
              <a:avLst/>
            </a:prstGeom>
            <a:noFill/>
            <a:ln w="9525">
              <a:noFill/>
              <a:miter lim="800000"/>
              <a:headEnd/>
              <a:tailEnd/>
            </a:ln>
          </p:spPr>
        </p:pic>
        <p:pic>
          <p:nvPicPr>
            <p:cNvPr id="122889" name="122888 Rectángulo"/>
            <p:cNvPicPr>
              <a:picLocks noChangeAspect="1" noChangeArrowheads="1"/>
            </p:cNvPicPr>
            <p:nvPr/>
          </p:nvPicPr>
          <p:blipFill>
            <a:blip r:embed="rId5" cstate="print"/>
            <a:srcRect/>
            <a:stretch>
              <a:fillRect/>
            </a:stretch>
          </p:blipFill>
          <p:spPr bwMode="auto">
            <a:xfrm>
              <a:off x="1474" y="2840"/>
              <a:ext cx="746" cy="663"/>
            </a:xfrm>
            <a:prstGeom prst="rect">
              <a:avLst/>
            </a:prstGeom>
            <a:noFill/>
            <a:ln w="9525">
              <a:noFill/>
              <a:miter lim="800000"/>
              <a:headEnd/>
              <a:tailEnd/>
            </a:ln>
          </p:spPr>
        </p:pic>
        <p:pic>
          <p:nvPicPr>
            <p:cNvPr id="122890" name="122889 Rectángulo"/>
            <p:cNvPicPr>
              <a:picLocks noChangeAspect="1" noChangeArrowheads="1"/>
            </p:cNvPicPr>
            <p:nvPr/>
          </p:nvPicPr>
          <p:blipFill>
            <a:blip r:embed="rId6"/>
            <a:srcRect/>
            <a:stretch>
              <a:fillRect/>
            </a:stretch>
          </p:blipFill>
          <p:spPr bwMode="auto">
            <a:xfrm>
              <a:off x="3515" y="2840"/>
              <a:ext cx="817" cy="663"/>
            </a:xfrm>
            <a:prstGeom prst="rect">
              <a:avLst/>
            </a:prstGeom>
            <a:noFill/>
            <a:ln w="9525">
              <a:noFill/>
              <a:miter lim="800000"/>
              <a:headEnd/>
              <a:tailEnd/>
            </a:ln>
          </p:spPr>
        </p:pic>
      </p:grpSp>
      <p:sp>
        <p:nvSpPr>
          <p:cNvPr id="122883" name="122882 Rectángulo"/>
          <p:cNvSpPr>
            <a:spLocks noChangeArrowheads="1"/>
          </p:cNvSpPr>
          <p:nvPr/>
        </p:nvSpPr>
        <p:spPr bwMode="auto">
          <a:xfrm>
            <a:off x="3059113" y="5013325"/>
            <a:ext cx="3530600" cy="274638"/>
          </a:xfrm>
          <a:prstGeom prst="rect">
            <a:avLst/>
          </a:prstGeom>
          <a:noFill/>
          <a:ln w="9525">
            <a:noFill/>
            <a:miter lim="800000"/>
            <a:headEnd/>
            <a:tailEnd/>
          </a:ln>
        </p:spPr>
        <p:txBody>
          <a:bodyPr wrap="none" anchor="ctr">
            <a:spAutoFit/>
          </a:bodyPr>
          <a:lstStyle/>
          <a:p>
            <a:r>
              <a:rPr lang="es-ES" sz="1200" b="1">
                <a:solidFill>
                  <a:srgbClr val="FFFF66"/>
                </a:solidFill>
              </a:rPr>
              <a:t>Rediseño de las Capas del Pavimento Flexible</a:t>
            </a:r>
          </a:p>
        </p:txBody>
      </p:sp>
      <p:sp>
        <p:nvSpPr>
          <p:cNvPr id="122884" name="122883 Rectángulo"/>
          <p:cNvSpPr>
            <a:spLocks noChangeArrowheads="1"/>
          </p:cNvSpPr>
          <p:nvPr/>
        </p:nvSpPr>
        <p:spPr bwMode="auto">
          <a:xfrm>
            <a:off x="684213" y="1341438"/>
            <a:ext cx="1103312" cy="366712"/>
          </a:xfrm>
          <a:prstGeom prst="rect">
            <a:avLst/>
          </a:prstGeom>
          <a:noFill/>
          <a:ln w="9525">
            <a:noFill/>
            <a:miter lim="800000"/>
            <a:headEnd/>
            <a:tailEnd/>
          </a:ln>
        </p:spPr>
        <p:txBody>
          <a:bodyPr wrap="none" anchor="ctr">
            <a:spAutoFit/>
          </a:bodyPr>
          <a:lstStyle/>
          <a:p>
            <a:pPr algn="just"/>
            <a:r>
              <a:rPr lang="es-ES" sz="1400" b="1">
                <a:solidFill>
                  <a:srgbClr val="00FF00"/>
                </a:solidFill>
              </a:rPr>
              <a:t>Solución:</a:t>
            </a:r>
            <a:r>
              <a:rPr lang="es-ES" sz="1400" b="1"/>
              <a:t> </a:t>
            </a:r>
            <a:r>
              <a:rPr lang="es-ES" sz="1800"/>
              <a:t> </a:t>
            </a:r>
          </a:p>
        </p:txBody>
      </p:sp>
      <p:sp>
        <p:nvSpPr>
          <p:cNvPr id="122885" name="122884 CuadroTexto"/>
          <p:cNvSpPr txBox="1">
            <a:spLocks noChangeArrowheads="1"/>
          </p:cNvSpPr>
          <p:nvPr/>
        </p:nvSpPr>
        <p:spPr bwMode="auto">
          <a:xfrm>
            <a:off x="5867400" y="449263"/>
            <a:ext cx="2808288"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3.2.3  Diseño Estructural</a:t>
            </a:r>
          </a:p>
        </p:txBody>
      </p:sp>
      <p:pic>
        <p:nvPicPr>
          <p:cNvPr id="122886" name="122885 Rectángulo">
            <a:hlinkClick r:id="rId7" action="ppaction://hlinksldjump"/>
          </p:cNvPr>
          <p:cNvPicPr>
            <a:picLocks noChangeArrowheads="1"/>
          </p:cNvPicPr>
          <p:nvPr/>
        </p:nvPicPr>
        <p:blipFill>
          <a:blip r:embed="rId8"/>
          <a:srcRect/>
          <a:stretch>
            <a:fillRect/>
          </a:stretch>
        </p:blipFill>
        <p:spPr bwMode="auto">
          <a:xfrm>
            <a:off x="8243888" y="5445125"/>
            <a:ext cx="539750" cy="539750"/>
          </a:xfrm>
          <a:prstGeom prst="rect">
            <a:avLst/>
          </a:prstGeom>
          <a:noFill/>
          <a:ln w="9525">
            <a:noFill/>
            <a:miter lim="800000"/>
            <a:headEnd/>
            <a:tailEnd/>
          </a:ln>
        </p:spPr>
      </p:pic>
      <p:pic>
        <p:nvPicPr>
          <p:cNvPr id="122887" name="122886 Rectángulo"/>
          <p:cNvPicPr>
            <a:picLocks noChangeAspect="1" noChangeArrowheads="1"/>
          </p:cNvPicPr>
          <p:nvPr/>
        </p:nvPicPr>
        <p:blipFill>
          <a:blip r:embed="rId9"/>
          <a:srcRect/>
          <a:stretch>
            <a:fillRect/>
          </a:stretch>
        </p:blipFill>
        <p:spPr bwMode="auto">
          <a:xfrm>
            <a:off x="781050" y="2071688"/>
            <a:ext cx="7583488" cy="271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123904 CuadroTexto"/>
          <p:cNvSpPr txBox="1">
            <a:spLocks noChangeArrowheads="1"/>
          </p:cNvSpPr>
          <p:nvPr/>
        </p:nvSpPr>
        <p:spPr bwMode="auto">
          <a:xfrm>
            <a:off x="5364163" y="404813"/>
            <a:ext cx="3311525" cy="458787"/>
          </a:xfrm>
          <a:prstGeom prst="rect">
            <a:avLst/>
          </a:prstGeom>
          <a:noFill/>
          <a:ln w="9525">
            <a:noFill/>
            <a:miter lim="800000"/>
            <a:headEnd/>
            <a:tailEnd/>
          </a:ln>
        </p:spPr>
        <p:txBody>
          <a:bodyPr>
            <a:spAutoFit/>
          </a:bodyPr>
          <a:lstStyle/>
          <a:p>
            <a:pPr algn="r">
              <a:lnSpc>
                <a:spcPct val="150000"/>
              </a:lnSpc>
              <a:spcBef>
                <a:spcPct val="50000"/>
              </a:spcBef>
              <a:buFont typeface="Wingdings" pitchFamily="2" charset="2"/>
              <a:buNone/>
            </a:pPr>
            <a:r>
              <a:rPr lang="es-EC" sz="1600" b="1" i="1">
                <a:solidFill>
                  <a:srgbClr val="3366FF"/>
                </a:solidFill>
              </a:rPr>
              <a:t>3.2.5  Presupuesto Referencial</a:t>
            </a:r>
          </a:p>
        </p:txBody>
      </p:sp>
      <p:grpSp>
        <p:nvGrpSpPr>
          <p:cNvPr id="123906" name="Group 3"/>
          <p:cNvGrpSpPr>
            <a:grpSpLocks/>
          </p:cNvGrpSpPr>
          <p:nvPr/>
        </p:nvGrpSpPr>
        <p:grpSpPr bwMode="auto">
          <a:xfrm>
            <a:off x="2484438" y="5516563"/>
            <a:ext cx="4537075" cy="1008062"/>
            <a:chOff x="1474" y="2840"/>
            <a:chExt cx="2858" cy="663"/>
          </a:xfrm>
        </p:grpSpPr>
        <p:pic>
          <p:nvPicPr>
            <p:cNvPr id="123911" name="123910 Rectángulo"/>
            <p:cNvPicPr>
              <a:picLocks noChangeAspect="1" noChangeArrowheads="1"/>
            </p:cNvPicPr>
            <p:nvPr/>
          </p:nvPicPr>
          <p:blipFill>
            <a:blip r:embed="rId2"/>
            <a:srcRect/>
            <a:stretch>
              <a:fillRect/>
            </a:stretch>
          </p:blipFill>
          <p:spPr bwMode="auto">
            <a:xfrm>
              <a:off x="2200" y="2840"/>
              <a:ext cx="1315" cy="659"/>
            </a:xfrm>
            <a:prstGeom prst="rect">
              <a:avLst/>
            </a:prstGeom>
            <a:noFill/>
            <a:ln w="9525">
              <a:noFill/>
              <a:miter lim="800000"/>
              <a:headEnd/>
              <a:tailEnd/>
            </a:ln>
          </p:spPr>
        </p:pic>
        <p:pic>
          <p:nvPicPr>
            <p:cNvPr id="123912" name="123911 Rectángulo"/>
            <p:cNvPicPr>
              <a:picLocks noChangeAspect="1" noChangeArrowheads="1"/>
            </p:cNvPicPr>
            <p:nvPr/>
          </p:nvPicPr>
          <p:blipFill>
            <a:blip r:embed="rId3" cstate="print"/>
            <a:srcRect/>
            <a:stretch>
              <a:fillRect/>
            </a:stretch>
          </p:blipFill>
          <p:spPr bwMode="auto">
            <a:xfrm>
              <a:off x="1474" y="2840"/>
              <a:ext cx="746" cy="663"/>
            </a:xfrm>
            <a:prstGeom prst="rect">
              <a:avLst/>
            </a:prstGeom>
            <a:noFill/>
            <a:ln w="9525">
              <a:noFill/>
              <a:miter lim="800000"/>
              <a:headEnd/>
              <a:tailEnd/>
            </a:ln>
          </p:spPr>
        </p:pic>
        <p:pic>
          <p:nvPicPr>
            <p:cNvPr id="123913" name="123912 Rectángulo"/>
            <p:cNvPicPr>
              <a:picLocks noChangeAspect="1" noChangeArrowheads="1"/>
            </p:cNvPicPr>
            <p:nvPr/>
          </p:nvPicPr>
          <p:blipFill>
            <a:blip r:embed="rId4"/>
            <a:srcRect/>
            <a:stretch>
              <a:fillRect/>
            </a:stretch>
          </p:blipFill>
          <p:spPr bwMode="auto">
            <a:xfrm>
              <a:off x="3515" y="2840"/>
              <a:ext cx="817" cy="663"/>
            </a:xfrm>
            <a:prstGeom prst="rect">
              <a:avLst/>
            </a:prstGeom>
            <a:noFill/>
            <a:ln w="9525">
              <a:noFill/>
              <a:miter lim="800000"/>
              <a:headEnd/>
              <a:tailEnd/>
            </a:ln>
          </p:spPr>
        </p:pic>
      </p:grpSp>
      <p:pic>
        <p:nvPicPr>
          <p:cNvPr id="123907" name="123906 Rectángulo"/>
          <p:cNvPicPr>
            <a:picLocks noChangeAspect="1" noChangeArrowheads="1"/>
          </p:cNvPicPr>
          <p:nvPr/>
        </p:nvPicPr>
        <p:blipFill>
          <a:blip r:embed="rId5"/>
          <a:srcRect/>
          <a:stretch>
            <a:fillRect/>
          </a:stretch>
        </p:blipFill>
        <p:spPr bwMode="auto">
          <a:xfrm>
            <a:off x="34925" y="115888"/>
            <a:ext cx="792163" cy="792162"/>
          </a:xfrm>
          <a:prstGeom prst="rect">
            <a:avLst/>
          </a:prstGeom>
          <a:noFill/>
          <a:ln w="9525">
            <a:noFill/>
            <a:miter lim="800000"/>
            <a:headEnd/>
            <a:tailEnd/>
          </a:ln>
        </p:spPr>
      </p:pic>
      <p:sp>
        <p:nvSpPr>
          <p:cNvPr id="123908" name="123907 Rectángulo"/>
          <p:cNvSpPr>
            <a:spLocks noChangeArrowheads="1"/>
          </p:cNvSpPr>
          <p:nvPr/>
        </p:nvSpPr>
        <p:spPr bwMode="auto">
          <a:xfrm>
            <a:off x="0" y="3309938"/>
            <a:ext cx="9144000" cy="0"/>
          </a:xfrm>
          <a:prstGeom prst="rect">
            <a:avLst/>
          </a:prstGeom>
          <a:solidFill>
            <a:srgbClr val="FFFF99"/>
          </a:solidFill>
          <a:ln w="9525">
            <a:noFill/>
            <a:miter lim="800000"/>
            <a:headEnd/>
            <a:tailEnd/>
          </a:ln>
        </p:spPr>
        <p:txBody>
          <a:bodyPr wrap="none" anchor="ctr">
            <a:spAutoFit/>
          </a:bodyPr>
          <a:lstStyle/>
          <a:p>
            <a:pPr algn="l"/>
            <a:endParaRPr lang="es-ES" sz="1800">
              <a:solidFill>
                <a:srgbClr val="000000"/>
              </a:solidFill>
            </a:endParaRPr>
          </a:p>
        </p:txBody>
      </p:sp>
      <p:pic>
        <p:nvPicPr>
          <p:cNvPr id="123909" name="123908 Rectángulo">
            <a:hlinkClick r:id="rId6" action="ppaction://hlinksldjump"/>
          </p:cNvPr>
          <p:cNvPicPr>
            <a:picLocks noChangeArrowheads="1"/>
          </p:cNvPicPr>
          <p:nvPr/>
        </p:nvPicPr>
        <p:blipFill>
          <a:blip r:embed="rId7"/>
          <a:srcRect/>
          <a:stretch>
            <a:fillRect/>
          </a:stretch>
        </p:blipFill>
        <p:spPr bwMode="auto">
          <a:xfrm>
            <a:off x="8243888" y="5445125"/>
            <a:ext cx="539750" cy="539750"/>
          </a:xfrm>
          <a:prstGeom prst="rect">
            <a:avLst/>
          </a:prstGeom>
          <a:noFill/>
          <a:ln w="9525">
            <a:noFill/>
            <a:miter lim="800000"/>
            <a:headEnd/>
            <a:tailEnd/>
          </a:ln>
        </p:spPr>
      </p:pic>
      <p:pic>
        <p:nvPicPr>
          <p:cNvPr id="123910" name="123909 Rectángulo"/>
          <p:cNvPicPr>
            <a:picLocks noChangeAspect="1" noChangeArrowheads="1"/>
          </p:cNvPicPr>
          <p:nvPr/>
        </p:nvPicPr>
        <p:blipFill>
          <a:blip r:embed="rId8"/>
          <a:srcRect/>
          <a:stretch>
            <a:fillRect/>
          </a:stretch>
        </p:blipFill>
        <p:spPr bwMode="auto">
          <a:xfrm>
            <a:off x="684213" y="1412875"/>
            <a:ext cx="7775575" cy="3744913"/>
          </a:xfrm>
          <a:prstGeom prst="rect">
            <a:avLst/>
          </a:prstGeom>
          <a:noFill/>
          <a:ln w="25400" algn="ctr">
            <a:solidFill>
              <a:srgbClr val="FF99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ado">
  <a:themeElements>
    <a:clrScheme name="Refinado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ado">
      <a:majorFont>
        <a:latin typeface="Times New Roman"/>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2000" b="0" i="0" u="none" strike="noStrike" baseline="0">
            <a:solidFill>
              <a:schemeClr val="tx1">
                <a:alpha val="100000"/>
              </a:schemeClr>
            </a:solidFill>
            <a:effectLst/>
            <a:latin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2000" b="0" i="0" u="none" strike="noStrike" baseline="0">
            <a:solidFill>
              <a:schemeClr val="tx1">
                <a:alpha val="100000"/>
              </a:schemeClr>
            </a:solidFill>
            <a:effectLst/>
            <a:latin typeface="Arial"/>
          </a:defRPr>
        </a:defPPr>
      </a:lstStyle>
    </a:lnDef>
  </a:objectDefaults>
  <a:extraClrSchemeLst>
    <a:extraClrScheme>
      <a:clrScheme name="Refinado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ado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ado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ado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ado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ado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ado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6887</TotalTime>
  <Words>5726</Words>
  <Application>Microsoft Office PowerPoint</Application>
  <PresentationFormat>Presentación en pantalla (4:3)</PresentationFormat>
  <Paragraphs>965</Paragraphs>
  <Slides>150</Slides>
  <Notes>56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5</vt:i4>
      </vt:variant>
      <vt:variant>
        <vt:lpstr>Títulos de diapositiva</vt:lpstr>
      </vt:variant>
      <vt:variant>
        <vt:i4>150</vt:i4>
      </vt:variant>
    </vt:vector>
  </HeadingPairs>
  <TitlesOfParts>
    <vt:vector size="161" baseType="lpstr">
      <vt:lpstr>Arial</vt:lpstr>
      <vt:lpstr>Times New Roman</vt:lpstr>
      <vt:lpstr>Wingdings</vt:lpstr>
      <vt:lpstr>Verdana</vt:lpstr>
      <vt:lpstr>Symbol</vt:lpstr>
      <vt:lpstr>Refinado</vt:lpstr>
      <vt:lpstr>Microsoft Editor de ecuaciones 3.0</vt:lpstr>
      <vt:lpstr>Hoja de cálculo de Microsoft Office Excel</vt:lpstr>
      <vt:lpstr>Imagen de mapa de bits</vt:lpstr>
      <vt:lpstr>Hoja de cálculo de Microsoft Excel</vt:lpstr>
      <vt:lpstr>Gráfico de Microsoft Office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Asterio Coronel C.</dc:creator>
  <cp:lastModifiedBy>Administrador</cp:lastModifiedBy>
  <cp:revision>1717</cp:revision>
  <dcterms:created xsi:type="dcterms:W3CDTF">2005-04-26T01:19:27Z</dcterms:created>
  <dcterms:modified xsi:type="dcterms:W3CDTF">2009-12-22T14:51:15Z</dcterms:modified>
</cp:coreProperties>
</file>