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6" r:id="rId4"/>
    <p:sldId id="284" r:id="rId5"/>
    <p:sldId id="286" r:id="rId6"/>
    <p:sldId id="268" r:id="rId7"/>
    <p:sldId id="269" r:id="rId8"/>
    <p:sldId id="288" r:id="rId9"/>
    <p:sldId id="270" r:id="rId10"/>
    <p:sldId id="271" r:id="rId11"/>
    <p:sldId id="289" r:id="rId12"/>
    <p:sldId id="258" r:id="rId13"/>
    <p:sldId id="259" r:id="rId14"/>
    <p:sldId id="261" r:id="rId15"/>
    <p:sldId id="262" r:id="rId16"/>
    <p:sldId id="263" r:id="rId17"/>
    <p:sldId id="264" r:id="rId18"/>
    <p:sldId id="285" r:id="rId19"/>
    <p:sldId id="265" r:id="rId20"/>
    <p:sldId id="267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7" r:id="rId32"/>
    <p:sldId id="282" r:id="rId33"/>
    <p:sldId id="283" r:id="rId34"/>
    <p:sldId id="290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54" autoAdjust="0"/>
  </p:normalViewPr>
  <p:slideViewPr>
    <p:cSldViewPr>
      <p:cViewPr varScale="1">
        <p:scale>
          <a:sx n="52" d="100"/>
          <a:sy n="52" d="100"/>
        </p:scale>
        <p:origin x="-9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9EA02E-D863-4DC8-B3E9-7009566C1001}" type="datetimeFigureOut">
              <a:rPr lang="es-ES"/>
              <a:pPr>
                <a:defRPr/>
              </a:pPr>
              <a:t>11/12/2009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4EBD08-0BD7-4344-9A22-78AF839D9A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6D148-B25C-4F02-BE01-28DB19FEB53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C32D2D-2350-4916-B030-A029BD5E5D5E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9A65B7-FBC2-470C-8CAB-7F44CACAD148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07AA77-7896-443B-94FE-DB29E61F35BD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0F45A-2E84-4E23-93B0-B9AE5BA0513B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BD608E-0E0A-4B42-8D78-FAACDD3853B0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A71E5-D3CE-4E90-9F2C-43E6454B2D9E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7FDF95-E4C7-444E-8EE7-36F6AADB8711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0B9D7E-FD9B-4828-B581-6F366BC6E020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44CED5-ABF9-4A03-9EFD-29FACB9DC73E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5C3580-832F-464F-80D6-9F7E8F6AAD1B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5669B3-C408-40EC-AB8E-25F098BF92B4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4AFBA5-CAF7-4D3A-B894-8E0E2BB4E2FA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79D2B-C911-4D28-8FD4-C76D5197EAD2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943A1-B58C-4B8F-B501-8FEB8184BB13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BC7EB2-C3F1-4087-9AD4-AB38E8BF20FA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50FF84-6B57-4E35-AC5D-40448EC59195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27E2F4-8053-4AC4-BE7D-F12BC3C4805B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8B091A-448F-410C-B288-086DA62FAAAA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89B578-00C6-4DD3-91F7-5847EB0B8C4A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706D37-E629-4E28-917D-7E5E116A0E0D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3CFE8-F08F-4DA6-9A02-4A18CD26DDB5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1565D0-B7DE-4D66-B1DE-4C1C4BD39F0E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95CBEA-C25F-48E6-A2EF-7C44D8F10959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2D221B-2F4A-4A1D-8C87-79CAC02DBAB9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C271CF-F5AC-4259-AAB0-7A45F8798251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BA328-42CB-46D5-BF31-E718BCB3E80A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5C2D82-7FED-4931-9457-B9053B735AF2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C0768-A987-49E6-A783-735A713E35B5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311DE4-FC23-49B9-9BCD-03AD8C875063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C084ED-3536-4E2F-8E34-143ECCD8B2E5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DF0C0D-8140-4250-849C-B745D1D53E09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A419A-6C67-40FF-B562-37AD507E3DD0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6812-5097-4841-99B8-2D8868227C51}" type="datetimeFigureOut">
              <a:rPr lang="es-ES"/>
              <a:pPr>
                <a:defRPr/>
              </a:pPr>
              <a:t>11/12/2009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5992-609D-43AF-855D-8E8FA4EEAE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0F7FF-5E69-456F-B19B-CC6826C6C1DA}" type="datetimeFigureOut">
              <a:rPr lang="es-ES"/>
              <a:pPr>
                <a:defRPr/>
              </a:pPr>
              <a:t>11/12/2009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9483-0DAA-42AF-92B2-CC42573DF3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E5DEF-BF0D-4B6F-B159-469E969602D0}" type="datetimeFigureOut">
              <a:rPr lang="es-ES"/>
              <a:pPr>
                <a:defRPr/>
              </a:pPr>
              <a:t>11/12/2009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F335-DB82-4AA0-9C45-90740D0529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2C56-B95C-45F4-8AC6-A3A95DF4C818}" type="datetimeFigureOut">
              <a:rPr lang="es-ES"/>
              <a:pPr>
                <a:defRPr/>
              </a:pPr>
              <a:t>11/12/2009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032B-EA28-45CB-AA7F-583EC1874F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C165D-2C1B-4B72-87AA-50660F278464}" type="datetimeFigureOut">
              <a:rPr lang="es-ES"/>
              <a:pPr>
                <a:defRPr/>
              </a:pPr>
              <a:t>11/12/2009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91591-417A-4222-BD52-B1D43BBD84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A1397-83C5-4DAD-8076-D753097FEB56}" type="datetimeFigureOut">
              <a:rPr lang="es-ES"/>
              <a:pPr>
                <a:defRPr/>
              </a:pPr>
              <a:t>11/12/2009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0AAD-39A8-49CE-8A9F-6AF11EDC3A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1CDE0-59BE-4F92-A8E1-BA5F08BA7E66}" type="datetimeFigureOut">
              <a:rPr lang="es-ES"/>
              <a:pPr>
                <a:defRPr/>
              </a:pPr>
              <a:t>11/12/2009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AAA83-4D85-45A6-8471-50CEED4226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CCEC5-8F0E-44C8-9BCF-7E0A5AD9ED66}" type="datetimeFigureOut">
              <a:rPr lang="es-ES"/>
              <a:pPr>
                <a:defRPr/>
              </a:pPr>
              <a:t>11/12/2009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A5BC-AF4E-449A-8035-871E5272D6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185B-F522-47A9-ABC1-1BA9CDAA0D35}" type="datetimeFigureOut">
              <a:rPr lang="es-ES"/>
              <a:pPr>
                <a:defRPr/>
              </a:pPr>
              <a:t>11/12/2009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5020-6A85-4024-93D8-397B1381A7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C5D2-B4F3-4BD0-97DE-3A1BF1771EC5}" type="datetimeFigureOut">
              <a:rPr lang="es-ES"/>
              <a:pPr>
                <a:defRPr/>
              </a:pPr>
              <a:t>11/12/2009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66B2C-9B13-4209-B632-B5BBE35C2C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B7ABE-9155-4B0C-8793-EC0CD04FE178}" type="datetimeFigureOut">
              <a:rPr lang="es-ES"/>
              <a:pPr>
                <a:defRPr/>
              </a:pPr>
              <a:t>11/12/2009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50460-2C53-4929-9F9A-E821C79923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E261FE-EF71-4345-8658-77F5F503B77A}" type="datetimeFigureOut">
              <a:rPr lang="es-ES"/>
              <a:pPr>
                <a:defRPr/>
              </a:pPr>
              <a:t>11/12/2009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0E3075-A398-4359-B0A3-1FC819FE6F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2714625" y="571500"/>
            <a:ext cx="4214813" cy="1470025"/>
          </a:xfrm>
        </p:spPr>
        <p:txBody>
          <a:bodyPr/>
          <a:lstStyle/>
          <a:p>
            <a:pPr eaLnBrk="1" hangingPunct="1"/>
            <a:r>
              <a:rPr lang="es-ES" b="1" smtClean="0">
                <a:latin typeface="Broadway" pitchFamily="82" charset="0"/>
              </a:rPr>
              <a:t>FACULTAD </a:t>
            </a:r>
            <a:br>
              <a:rPr lang="es-ES" b="1" smtClean="0">
                <a:latin typeface="Broadway" pitchFamily="82" charset="0"/>
              </a:rPr>
            </a:br>
            <a:r>
              <a:rPr lang="es-ES" b="1" smtClean="0">
                <a:latin typeface="Broadway" pitchFamily="82" charset="0"/>
              </a:rPr>
              <a:t>ICHE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625" y="1928813"/>
            <a:ext cx="8358188" cy="36433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chemeClr val="tx1"/>
              </a:solidFill>
              <a:latin typeface="Bauhaus 93" pitchFamily="8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chemeClr val="tx1"/>
                </a:solidFill>
                <a:latin typeface="Bauhaus 93" pitchFamily="82" charset="0"/>
              </a:rPr>
              <a:t>“Creación de una Financiera que otorgue créditos a pequeños agricultores de ciclo corto de la Provincia del Guayas”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chemeClr val="tx1"/>
              </a:solidFill>
              <a:latin typeface="Bauhaus 93" pitchFamily="8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4000" b="1" dirty="0" smtClean="0">
                <a:solidFill>
                  <a:schemeClr val="tx1"/>
                </a:solidFill>
                <a:latin typeface="Gigi" pitchFamily="82" charset="0"/>
              </a:rPr>
              <a:t>Kyra Ulloa Bambino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4000" b="1" dirty="0" smtClean="0">
                <a:solidFill>
                  <a:schemeClr val="tx1"/>
                </a:solidFill>
                <a:latin typeface="Gigi" pitchFamily="82" charset="0"/>
              </a:rPr>
              <a:t>Viviana Viteri Santana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chemeClr val="tx1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es-ES" b="1" smtClean="0"/>
              <a:t>RESULTADOS DE LA ENCUESTA</a:t>
            </a:r>
            <a:endParaRPr lang="es-ES" smtClean="0"/>
          </a:p>
        </p:txBody>
      </p:sp>
      <p:pic>
        <p:nvPicPr>
          <p:cNvPr id="11267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357313"/>
            <a:ext cx="392906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Imagen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357313"/>
            <a:ext cx="435768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r>
              <a:rPr lang="es-ES" b="1" smtClean="0"/>
              <a:t>COMERCIALIZACIÓN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3500438"/>
          </a:xfrm>
        </p:spPr>
        <p:txBody>
          <a:bodyPr/>
          <a:lstStyle/>
          <a:p>
            <a:pPr algn="just"/>
            <a:r>
              <a:rPr lang="es-ES" sz="2800" b="1" smtClean="0"/>
              <a:t>Centrarse en el cliente.</a:t>
            </a:r>
          </a:p>
          <a:p>
            <a:pPr algn="just"/>
            <a:r>
              <a:rPr lang="es-ES" sz="2800" b="1" smtClean="0"/>
              <a:t>Precios Variables o Flexibles.</a:t>
            </a:r>
          </a:p>
          <a:p>
            <a:pPr algn="just"/>
            <a:r>
              <a:rPr lang="es-ES" sz="2800" b="1" smtClean="0"/>
              <a:t>Campañas semestrales o trimestrales.</a:t>
            </a:r>
          </a:p>
          <a:p>
            <a:pPr algn="just"/>
            <a:r>
              <a:rPr lang="es-ES" sz="2800" b="1" smtClean="0"/>
              <a:t>Eventos como exposiciones, y conferencias.</a:t>
            </a:r>
          </a:p>
          <a:p>
            <a:pPr algn="just"/>
            <a:r>
              <a:rPr lang="es-ES" sz="2800" b="1" smtClean="0"/>
              <a:t>Anuncios en estaciones de radio y periódicos locales.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582613"/>
          </a:xfrm>
        </p:spPr>
        <p:txBody>
          <a:bodyPr/>
          <a:lstStyle/>
          <a:p>
            <a:pPr algn="l" eaLnBrk="1" hangingPunct="1"/>
            <a:r>
              <a:rPr lang="es-ES" b="1" smtClean="0"/>
              <a:t>OFRECEMOS: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357188" y="2214563"/>
            <a:ext cx="8229600" cy="1928812"/>
          </a:xfrm>
        </p:spPr>
        <p:txBody>
          <a:bodyPr/>
          <a:lstStyle/>
          <a:p>
            <a:pPr eaLnBrk="1" hangingPunct="1"/>
            <a:r>
              <a:rPr lang="es-ES" b="1" smtClean="0"/>
              <a:t>Servicios Crediticios</a:t>
            </a:r>
          </a:p>
          <a:p>
            <a:pPr eaLnBrk="1" hangingPunct="1">
              <a:buFont typeface="Arial" charset="0"/>
              <a:buNone/>
            </a:pPr>
            <a:endParaRPr lang="es-ES" b="1" smtClean="0"/>
          </a:p>
          <a:p>
            <a:pPr eaLnBrk="1" hangingPunct="1"/>
            <a:r>
              <a:rPr lang="es-ES" b="1" smtClean="0"/>
              <a:t>Captaciones de inversiones </a:t>
            </a:r>
            <a:r>
              <a:rPr lang="es-ES" sz="2400" b="1" smtClean="0"/>
              <a:t>(depósitos a plazo fijo)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es-ES" b="1" smtClean="0"/>
              <a:t>SERVICIO CREDITICIO</a:t>
            </a: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121443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s-ES" sz="1800" smtClean="0"/>
              <a:t>       </a:t>
            </a:r>
            <a:r>
              <a:rPr lang="es-ES" sz="2400" b="1" smtClean="0"/>
              <a:t>CREDIFINSA efectuará evaluaciones completas al principio de la temporada (ciclos) y determinará montos máximos de crédito durante este tiempo. </a:t>
            </a:r>
          </a:p>
          <a:p>
            <a:pPr eaLnBrk="1" hangingPunct="1">
              <a:buFont typeface="Arial" charset="0"/>
              <a:buNone/>
            </a:pPr>
            <a:endParaRPr lang="es-ES" smtClean="0"/>
          </a:p>
          <a:p>
            <a:pPr eaLnBrk="1" hangingPunct="1">
              <a:buFont typeface="Arial" charset="0"/>
              <a:buNone/>
            </a:pPr>
            <a:endParaRPr lang="es-E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357438"/>
            <a:ext cx="74295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Información">
            <a:hlinkClick r:id="" action="ppaction://hlinkshowjump?jump=nextslide" highlightClick="1"/>
          </p:cNvPr>
          <p:cNvSpPr/>
          <p:nvPr/>
        </p:nvSpPr>
        <p:spPr>
          <a:xfrm>
            <a:off x="2195513" y="3786188"/>
            <a:ext cx="428625" cy="357187"/>
          </a:xfrm>
          <a:prstGeom prst="actionButtonInformati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342" name="5 CuadroTexto"/>
          <p:cNvSpPr txBox="1">
            <a:spLocks noChangeArrowheads="1"/>
          </p:cNvSpPr>
          <p:nvPr/>
        </p:nvSpPr>
        <p:spPr bwMode="auto">
          <a:xfrm>
            <a:off x="2071688" y="4143375"/>
            <a:ext cx="7143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900" b="1"/>
              <a:t>Tabla 2.3</a:t>
            </a:r>
          </a:p>
        </p:txBody>
      </p:sp>
      <p:sp>
        <p:nvSpPr>
          <p:cNvPr id="7" name="6 Botón de acción: Información">
            <a:hlinkClick r:id="rId4" action="ppaction://hlinksldjump" highlightClick="1"/>
          </p:cNvPr>
          <p:cNvSpPr/>
          <p:nvPr/>
        </p:nvSpPr>
        <p:spPr>
          <a:xfrm>
            <a:off x="7848600" y="3241675"/>
            <a:ext cx="428625" cy="357188"/>
          </a:xfrm>
          <a:prstGeom prst="actionButtonInformati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Botón de acción: Información">
            <a:hlinkClick r:id="rId5" action="ppaction://hlinksldjump" highlightClick="1"/>
          </p:cNvPr>
          <p:cNvSpPr/>
          <p:nvPr/>
        </p:nvSpPr>
        <p:spPr>
          <a:xfrm>
            <a:off x="7858125" y="4991100"/>
            <a:ext cx="428625" cy="357188"/>
          </a:xfrm>
          <a:prstGeom prst="actionButtonInformati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571500"/>
          </a:xfrm>
        </p:spPr>
        <p:txBody>
          <a:bodyPr/>
          <a:lstStyle/>
          <a:p>
            <a:pPr eaLnBrk="1" hangingPunct="1"/>
            <a:r>
              <a:rPr lang="es-ES" b="1" smtClean="0"/>
              <a:t>SERVICIO CREDITICIO</a:t>
            </a:r>
            <a:br>
              <a:rPr lang="es-ES" b="1" smtClean="0"/>
            </a:br>
            <a:endParaRPr lang="es-ES" sz="3200" smtClean="0"/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4071938" y="1071563"/>
            <a:ext cx="4500562" cy="4714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" sz="2400" b="1" u="sng" smtClean="0"/>
              <a:t>A.2 Calificación del cliente</a:t>
            </a:r>
            <a:endParaRPr lang="es-ES" sz="2400" u="sng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571625"/>
            <a:ext cx="40005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4 CuadroTexto"/>
          <p:cNvSpPr txBox="1">
            <a:spLocks noChangeArrowheads="1"/>
          </p:cNvSpPr>
          <p:nvPr/>
        </p:nvSpPr>
        <p:spPr bwMode="auto">
          <a:xfrm>
            <a:off x="4000500" y="3071813"/>
            <a:ext cx="47863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A: nivel de Deuda bajo vs. Ingresos altos.</a:t>
            </a:r>
          </a:p>
          <a:p>
            <a:r>
              <a:rPr lang="es-ES" b="1"/>
              <a:t>B: nivel de Deuda medio vs. Ingresos regulares.</a:t>
            </a:r>
          </a:p>
          <a:p>
            <a:r>
              <a:rPr lang="es-ES" b="1"/>
              <a:t>C: alta dependencia de los ingresos transferidos por la financiera.</a:t>
            </a:r>
          </a:p>
          <a:p>
            <a:r>
              <a:rPr lang="es-ES" b="1"/>
              <a:t>D: nivel de Deuda alto vs. Ingresos bajos</a:t>
            </a:r>
            <a:r>
              <a:rPr lang="es-ES" sz="1600" b="1"/>
              <a:t>.</a:t>
            </a:r>
          </a:p>
        </p:txBody>
      </p:sp>
      <p:sp>
        <p:nvSpPr>
          <p:cNvPr id="15366" name="5 CuadroTexto"/>
          <p:cNvSpPr txBox="1">
            <a:spLocks noChangeArrowheads="1"/>
          </p:cNvSpPr>
          <p:nvPr/>
        </p:nvSpPr>
        <p:spPr bwMode="auto">
          <a:xfrm>
            <a:off x="285750" y="1143000"/>
            <a:ext cx="3643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u="sng">
                <a:latin typeface="Calibri" pitchFamily="34" charset="0"/>
              </a:rPr>
              <a:t>A.1 Requisitos básicos</a:t>
            </a:r>
          </a:p>
        </p:txBody>
      </p:sp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285750" y="1857375"/>
            <a:ext cx="35718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es-ES" sz="2000">
                <a:ea typeface="Times New Roman" pitchFamily="18" charset="0"/>
                <a:cs typeface="Arial" charset="0"/>
              </a:rPr>
              <a:t> </a:t>
            </a:r>
            <a:r>
              <a:rPr lang="es-ES" sz="2000" b="1">
                <a:ea typeface="Times New Roman" pitchFamily="18" charset="0"/>
                <a:cs typeface="Arial" charset="0"/>
              </a:rPr>
              <a:t>C</a:t>
            </a:r>
            <a:r>
              <a:rPr lang="es-ES" sz="2000" b="1">
                <a:latin typeface="Calibri" pitchFamily="34" charset="0"/>
                <a:ea typeface="Times New Roman" pitchFamily="18" charset="0"/>
                <a:cs typeface="Arial" charset="0"/>
              </a:rPr>
              <a:t>.I.</a:t>
            </a:r>
            <a:r>
              <a:rPr lang="es-ES" sz="2000" b="1">
                <a:ea typeface="Times New Roman" pitchFamily="18" charset="0"/>
                <a:cs typeface="Arial" charset="0"/>
              </a:rPr>
              <a:t> del deudor /cónyuge</a:t>
            </a:r>
            <a:endParaRPr lang="es-EC" sz="2000" b="1">
              <a:solidFill>
                <a:srgbClr val="082F67"/>
              </a:solidFill>
              <a:ea typeface="Times New Roman" pitchFamily="18" charset="0"/>
              <a:cs typeface="Arial" charset="0"/>
            </a:endParaRPr>
          </a:p>
          <a:p>
            <a:endParaRPr lang="es-ES" sz="2000" b="1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-"/>
            </a:pPr>
            <a:r>
              <a:rPr lang="es-ES" sz="2000" b="1">
                <a:ea typeface="Times New Roman" pitchFamily="18" charset="0"/>
                <a:cs typeface="Arial" charset="0"/>
              </a:rPr>
              <a:t>2 </a:t>
            </a:r>
            <a:r>
              <a:rPr lang="es-ES" sz="2000" b="1">
                <a:latin typeface="Calibri" pitchFamily="34" charset="0"/>
                <a:ea typeface="Times New Roman" pitchFamily="18" charset="0"/>
                <a:cs typeface="Arial" charset="0"/>
              </a:rPr>
              <a:t>ú</a:t>
            </a:r>
            <a:r>
              <a:rPr lang="es-ES" sz="2000" b="1">
                <a:ea typeface="Times New Roman" pitchFamily="18" charset="0"/>
                <a:cs typeface="Arial" charset="0"/>
              </a:rPr>
              <a:t>ltimas planillas de luz o de agua.</a:t>
            </a:r>
          </a:p>
          <a:p>
            <a:pPr eaLnBrk="0" hangingPunct="0"/>
            <a:endParaRPr lang="es-ES" sz="2000" b="1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s-EC" sz="2000" b="1">
                <a:solidFill>
                  <a:srgbClr val="082F67"/>
                </a:solidFill>
                <a:ea typeface="Times New Roman" pitchFamily="18" charset="0"/>
                <a:cs typeface="Arial" charset="0"/>
              </a:rPr>
              <a:t>-  </a:t>
            </a:r>
            <a:r>
              <a:rPr lang="es-ES" sz="2000" b="1">
                <a:ea typeface="Times New Roman" pitchFamily="18" charset="0"/>
                <a:cs typeface="Arial" charset="0"/>
              </a:rPr>
              <a:t>Actividades agr</a:t>
            </a:r>
            <a:r>
              <a:rPr lang="es-ES" sz="2000" b="1">
                <a:latin typeface="Calibri" pitchFamily="34" charset="0"/>
                <a:ea typeface="Times New Roman" pitchFamily="18" charset="0"/>
                <a:cs typeface="Arial" charset="0"/>
              </a:rPr>
              <a:t>í</a:t>
            </a:r>
            <a:r>
              <a:rPr lang="es-ES" sz="2000" b="1">
                <a:ea typeface="Times New Roman" pitchFamily="18" charset="0"/>
                <a:cs typeface="Arial" charset="0"/>
              </a:rPr>
              <a:t>colas</a:t>
            </a:r>
            <a:r>
              <a:rPr lang="es-EC" sz="2000" b="1">
                <a:ea typeface="Times New Roman" pitchFamily="18" charset="0"/>
                <a:cs typeface="Arial" charset="0"/>
              </a:rPr>
              <a:t>, por más de 1 año y tiene que mostrar antecedentes comerciales favorables.</a:t>
            </a:r>
            <a:r>
              <a:rPr lang="es-ES" sz="2000" b="1" u="sng">
                <a:ea typeface="Times New Roman" pitchFamily="18" charset="0"/>
                <a:cs typeface="Arial" charset="0"/>
              </a:rPr>
              <a:t> </a:t>
            </a:r>
            <a:endParaRPr lang="es-ES" sz="2000" b="1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8 Botón de acción: Comienzo">
            <a:hlinkClick r:id="rId4" action="ppaction://hlinksldjump" highlightClick="1"/>
          </p:cNvPr>
          <p:cNvSpPr/>
          <p:nvPr/>
        </p:nvSpPr>
        <p:spPr>
          <a:xfrm>
            <a:off x="8358188" y="5260975"/>
            <a:ext cx="571500" cy="500063"/>
          </a:xfrm>
          <a:prstGeom prst="actionButtonBeginning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369" name="9 Rectángulo"/>
          <p:cNvSpPr>
            <a:spLocks noChangeArrowheads="1"/>
          </p:cNvSpPr>
          <p:nvPr/>
        </p:nvSpPr>
        <p:spPr bwMode="auto">
          <a:xfrm>
            <a:off x="0" y="4824413"/>
            <a:ext cx="83581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u="sng"/>
              <a:t>PRE - ENTREVISTA</a:t>
            </a:r>
            <a:r>
              <a:rPr lang="es-ES" sz="2000" b="1"/>
              <a:t>: cruce de información </a:t>
            </a:r>
            <a:r>
              <a:rPr lang="es-ES" sz="2000" b="1" i="1"/>
              <a:t>subjetiva </a:t>
            </a:r>
            <a:r>
              <a:rPr lang="es-ES" sz="2000" b="1"/>
              <a:t>de la persona.</a:t>
            </a:r>
          </a:p>
          <a:p>
            <a:r>
              <a:rPr lang="es-ES" sz="2000" b="1" u="sng"/>
              <a:t>Cupo máximo de endeudamiento</a:t>
            </a:r>
            <a:r>
              <a:rPr lang="es-ES" sz="2000" b="1" i="1"/>
              <a:t>:</a:t>
            </a:r>
            <a:r>
              <a:rPr lang="es-ES" sz="2000" b="1"/>
              <a:t> Flujo de Caja / tasa de descuento.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868362"/>
          </a:xfrm>
        </p:spPr>
        <p:txBody>
          <a:bodyPr/>
          <a:lstStyle/>
          <a:p>
            <a:pPr eaLnBrk="1" hangingPunct="1"/>
            <a:r>
              <a:rPr lang="es-ES" b="1" smtClean="0"/>
              <a:t>SERVICIO CREDITICIO</a:t>
            </a:r>
            <a:endParaRPr lang="es-ES" smtClean="0"/>
          </a:p>
        </p:txBody>
      </p:sp>
      <p:sp>
        <p:nvSpPr>
          <p:cNvPr id="5" name="4 Rectángulo"/>
          <p:cNvSpPr/>
          <p:nvPr/>
        </p:nvSpPr>
        <p:spPr>
          <a:xfrm>
            <a:off x="5572125" y="4143375"/>
            <a:ext cx="1000125" cy="142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16388" name="6 Grupo"/>
          <p:cNvGrpSpPr>
            <a:grpSpLocks/>
          </p:cNvGrpSpPr>
          <p:nvPr/>
        </p:nvGrpSpPr>
        <p:grpSpPr bwMode="auto">
          <a:xfrm>
            <a:off x="857250" y="1071563"/>
            <a:ext cx="7286625" cy="4402137"/>
            <a:chOff x="857224" y="1071546"/>
            <a:chExt cx="7286676" cy="4402155"/>
          </a:xfrm>
        </p:grpSpPr>
        <p:pic>
          <p:nvPicPr>
            <p:cNvPr id="1639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7224" y="1071546"/>
              <a:ext cx="7286676" cy="440215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6" name="5 Rectángulo"/>
            <p:cNvSpPr/>
            <p:nvPr/>
          </p:nvSpPr>
          <p:spPr>
            <a:xfrm>
              <a:off x="5572132" y="4143371"/>
              <a:ext cx="1071571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7" name="6 Botón de acción: Inicio">
            <a:hlinkClick r:id="rId4" action="ppaction://hlinksldjump" highlightClick="1"/>
          </p:cNvPr>
          <p:cNvSpPr/>
          <p:nvPr/>
        </p:nvSpPr>
        <p:spPr>
          <a:xfrm>
            <a:off x="3929063" y="3143250"/>
            <a:ext cx="285750" cy="285750"/>
          </a:xfrm>
          <a:prstGeom prst="actionButtonHome">
            <a:avLst/>
          </a:prstGeom>
          <a:solidFill>
            <a:srgbClr val="FFC000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Botón de acción: Comienzo">
            <a:hlinkClick r:id="rId5" action="ppaction://hlinksldjump" highlightClick="1"/>
          </p:cNvPr>
          <p:cNvSpPr/>
          <p:nvPr/>
        </p:nvSpPr>
        <p:spPr>
          <a:xfrm>
            <a:off x="8358188" y="5260975"/>
            <a:ext cx="571500" cy="500063"/>
          </a:xfrm>
          <a:prstGeom prst="actionButtonBeginning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214313" y="428625"/>
            <a:ext cx="8715375" cy="4857750"/>
          </a:xfrm>
        </p:spPr>
        <p:txBody>
          <a:bodyPr/>
          <a:lstStyle/>
          <a:p>
            <a:pPr>
              <a:buFont typeface="Arial" charset="0"/>
              <a:buNone/>
            </a:pPr>
            <a:endParaRPr lang="es-ES" sz="2200" b="1" smtClean="0"/>
          </a:p>
          <a:p>
            <a:r>
              <a:rPr lang="es-ES" sz="2400" b="1" u="sng" smtClean="0"/>
              <a:t>ENTREVISTA </a:t>
            </a:r>
            <a:r>
              <a:rPr lang="es-ES" sz="2400" b="1" smtClean="0"/>
              <a:t>: Flujo de Caja del cliente (ingresos y gastos familiares), y aspectos </a:t>
            </a:r>
            <a:r>
              <a:rPr lang="es-ES" sz="2400" b="1" i="1" smtClean="0"/>
              <a:t>intangibles</a:t>
            </a:r>
            <a:r>
              <a:rPr lang="es-ES" sz="2400" b="1" smtClean="0"/>
              <a:t>.</a:t>
            </a:r>
          </a:p>
          <a:p>
            <a:r>
              <a:rPr lang="es-ES" sz="2400" b="1" u="sng" smtClean="0"/>
              <a:t>Criterio cuantitativo</a:t>
            </a:r>
            <a:r>
              <a:rPr lang="es-ES" sz="2400" b="1" smtClean="0"/>
              <a:t>: tamaño del predio, posesión de bienes, costos de producción, precios de mercado promedio, y antecedentes comerciales favorables.</a:t>
            </a:r>
          </a:p>
          <a:p>
            <a:r>
              <a:rPr lang="es-ES" sz="2400" b="1" smtClean="0"/>
              <a:t>Deudas morosas del sistema financiero y comercial. </a:t>
            </a:r>
          </a:p>
          <a:p>
            <a:r>
              <a:rPr lang="es-ES" sz="2400" b="1" u="sng" smtClean="0"/>
              <a:t>Otros factores</a:t>
            </a:r>
            <a:r>
              <a:rPr lang="es-ES" sz="2400" b="1" smtClean="0"/>
              <a:t>: redes productivas, asistencia técnica, experiencia-antigüedad, ser propietario, deudas financieras y/o comerciales, etc. </a:t>
            </a:r>
          </a:p>
          <a:p>
            <a:pPr>
              <a:buFont typeface="Arial" charset="0"/>
              <a:buNone/>
            </a:pPr>
            <a:endParaRPr lang="es-ES" sz="2400" b="1" smtClean="0"/>
          </a:p>
          <a:p>
            <a:r>
              <a:rPr lang="es-ES" sz="2400" b="1" u="sng" smtClean="0"/>
              <a:t>METODOLOGÍA DE GRADUACIÓN</a:t>
            </a:r>
            <a:r>
              <a:rPr lang="es-ES" sz="2400" b="1" smtClean="0"/>
              <a:t>: cliente nuevo / montos crecientes.</a:t>
            </a:r>
          </a:p>
          <a:p>
            <a:endParaRPr lang="es-ES" sz="2400" b="1" smtClean="0"/>
          </a:p>
        </p:txBody>
      </p:sp>
      <p:sp>
        <p:nvSpPr>
          <p:cNvPr id="4" name="3 Botón de acción: Comienzo">
            <a:hlinkClick r:id="" action="ppaction://hlinkshowjump?jump=previousslide" highlightClick="1"/>
          </p:cNvPr>
          <p:cNvSpPr/>
          <p:nvPr/>
        </p:nvSpPr>
        <p:spPr>
          <a:xfrm>
            <a:off x="8358188" y="5260975"/>
            <a:ext cx="571500" cy="500063"/>
          </a:xfrm>
          <a:prstGeom prst="actionButtonBeginning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es-ES" b="1" smtClean="0"/>
              <a:t>SERVICIO CREDITICIO</a:t>
            </a:r>
            <a:endParaRPr lang="es-ES" smtClean="0"/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4857750" y="5143500"/>
            <a:ext cx="2571750" cy="357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1400" b="1" baseline="-25000" smtClean="0">
                <a:solidFill>
                  <a:schemeClr val="bg1"/>
                </a:solidFill>
              </a:rPr>
              <a:t>Fuente: Superintendencia de Bancos y Seguros</a:t>
            </a:r>
            <a:endParaRPr lang="es-ES" sz="1400" b="1" smtClean="0">
              <a:solidFill>
                <a:schemeClr val="bg1"/>
              </a:solidFill>
            </a:endParaRPr>
          </a:p>
          <a:p>
            <a:endParaRPr lang="es-ES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000375"/>
            <a:ext cx="5857875" cy="210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8437" name="8 CuadroTexto"/>
          <p:cNvSpPr txBox="1">
            <a:spLocks noChangeArrowheads="1"/>
          </p:cNvSpPr>
          <p:nvPr/>
        </p:nvSpPr>
        <p:spPr bwMode="auto">
          <a:xfrm>
            <a:off x="2071688" y="1143000"/>
            <a:ext cx="49291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s-ES" sz="2400" b="1"/>
              <a:t>Contactar al cliente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s-ES" sz="2400" b="1"/>
              <a:t>Reprogramación de deuda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s-ES" sz="2400" b="1"/>
              <a:t>Normalización del crédito</a:t>
            </a:r>
          </a:p>
          <a:p>
            <a:pPr marL="342900" indent="-342900"/>
            <a:endParaRPr lang="es-ES"/>
          </a:p>
        </p:txBody>
      </p:sp>
      <p:sp>
        <p:nvSpPr>
          <p:cNvPr id="10" name="9 Flecha a la derecha con bandas"/>
          <p:cNvSpPr/>
          <p:nvPr/>
        </p:nvSpPr>
        <p:spPr>
          <a:xfrm>
            <a:off x="1071563" y="1500188"/>
            <a:ext cx="857250" cy="428625"/>
          </a:xfrm>
          <a:prstGeom prst="striped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439" name="10 CuadroTexto"/>
          <p:cNvSpPr txBox="1">
            <a:spLocks noChangeArrowheads="1"/>
          </p:cNvSpPr>
          <p:nvPr/>
        </p:nvSpPr>
        <p:spPr bwMode="auto">
          <a:xfrm>
            <a:off x="142875" y="3643313"/>
            <a:ext cx="7000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Cifras inexactas</a:t>
            </a:r>
          </a:p>
          <a:p>
            <a:r>
              <a:rPr lang="es-ES" sz="2400" b="1"/>
              <a:t>Principal incentivo </a:t>
            </a:r>
          </a:p>
          <a:p>
            <a:r>
              <a:rPr lang="es-ES" sz="2400" b="1"/>
              <a:t>Fuerte compromiso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MATRIZ LOCACIONAL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85938"/>
            <a:ext cx="83994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4857750" y="285750"/>
            <a:ext cx="4071938" cy="654050"/>
          </a:xfrm>
        </p:spPr>
        <p:txBody>
          <a:bodyPr/>
          <a:lstStyle/>
          <a:p>
            <a:pPr algn="l"/>
            <a:r>
              <a:rPr lang="es-ES" b="1" smtClean="0"/>
              <a:t>ORGANIGRAMA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42863"/>
            <a:ext cx="47863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3" y="1135063"/>
            <a:ext cx="9105900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b="1" smtClean="0"/>
              <a:t>OBJETIVO GENERAL:</a:t>
            </a:r>
            <a:endParaRPr lang="es-ES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s-ES" sz="3600" smtClean="0"/>
              <a:t>   </a:t>
            </a:r>
            <a:r>
              <a:rPr lang="es-ES" b="1" smtClean="0"/>
              <a:t>Determinar la factibilidad de mercado, organizativa y financiera de crear una empresa orientada a otorgar créditos en beneficio de los agricultores rurales de ciclo corto de la provincia del Guayas para la recuperación del nivel de vida en el medio rural de la provincia.</a:t>
            </a:r>
          </a:p>
          <a:p>
            <a:pPr eaLnBrk="1" hangingPunct="1">
              <a:buFont typeface="Arial" charset="0"/>
              <a:buNone/>
            </a:pPr>
            <a:endParaRPr lang="es-E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CAPTACIONES</a:t>
            </a:r>
            <a:br>
              <a:rPr lang="es-ES" b="1" smtClean="0"/>
            </a:br>
            <a:r>
              <a:rPr lang="es-ES" b="1" smtClean="0"/>
              <a:t>(</a:t>
            </a:r>
            <a:r>
              <a:rPr lang="es-EC" sz="3600" b="1" smtClean="0"/>
              <a:t>Depósitos a Plazo Fijo)</a:t>
            </a:r>
            <a:endParaRPr lang="es-ES" sz="3600" b="1" smtClean="0"/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357188" y="1785938"/>
            <a:ext cx="4000500" cy="4340225"/>
          </a:xfrm>
        </p:spPr>
        <p:txBody>
          <a:bodyPr/>
          <a:lstStyle/>
          <a:p>
            <a:pPr algn="just"/>
            <a:r>
              <a:rPr lang="es-EC" sz="2400" b="1" smtClean="0"/>
              <a:t>Es una operación financiera que permitirá a CREDIFINSA, a cambio del mantenimiento de ciertos recursos monetarios inmovilizados a un plazo de tiempo determinado, reportar a sus clientes una rentabilidad fija, en forma de dinero.</a:t>
            </a:r>
            <a:endParaRPr lang="es-ES" sz="2400" b="1" smtClean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929188" y="1714500"/>
            <a:ext cx="40005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ES" sz="3600" b="1" i="1" dirty="0">
                <a:latin typeface="+mn-lt"/>
              </a:rPr>
              <a:t>Ventaja</a:t>
            </a:r>
            <a:r>
              <a:rPr lang="es-ES" sz="3600" i="1" dirty="0">
                <a:latin typeface="+mn-lt"/>
              </a:rPr>
              <a:t>: 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C" sz="2400" b="1" dirty="0">
                <a:latin typeface="+mn-lt"/>
              </a:rPr>
              <a:t>La seguridad que ofrece, ya que se está conservando el capital y ganando un interés de una manera lenta (con una tasa a veces mínima) pero segura.</a:t>
            </a:r>
            <a:endParaRPr lang="es-ES" sz="2400" b="1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CAPTACIONES</a:t>
            </a:r>
            <a:br>
              <a:rPr lang="es-ES" b="1" smtClean="0"/>
            </a:br>
            <a:r>
              <a:rPr lang="es-ES" b="1" smtClean="0"/>
              <a:t>(</a:t>
            </a:r>
            <a:r>
              <a:rPr lang="es-EC" b="1" smtClean="0"/>
              <a:t>Depósitos a Plazo Fijo)</a:t>
            </a:r>
            <a:endParaRPr lang="es-ES" sz="3600" smtClean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428625" y="1571625"/>
            <a:ext cx="3500438" cy="1928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b="1" smtClean="0"/>
              <a:t>Plazos:</a:t>
            </a:r>
          </a:p>
          <a:p>
            <a:pPr>
              <a:buFont typeface="Arial" charset="0"/>
              <a:buNone/>
            </a:pPr>
            <a:r>
              <a:rPr lang="es-ES" smtClean="0"/>
              <a:t> - 30, 60, </a:t>
            </a:r>
            <a:r>
              <a:rPr lang="es-EC" smtClean="0"/>
              <a:t>90, 180 ó 360 días.</a:t>
            </a:r>
          </a:p>
          <a:p>
            <a:pPr>
              <a:buFont typeface="Arial" charset="0"/>
              <a:buNone/>
            </a:pPr>
            <a:endParaRPr lang="es-EC" smtClean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286125"/>
            <a:ext cx="6500813" cy="2500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214813" y="1714500"/>
            <a:ext cx="4572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s-EC" sz="3200" b="1" dirty="0">
                <a:latin typeface="+mn-lt"/>
              </a:rPr>
              <a:t>Monto de apertura:</a:t>
            </a:r>
          </a:p>
          <a:p>
            <a:pPr>
              <a:buFont typeface="Arial" charset="0"/>
              <a:buNone/>
              <a:defRPr/>
            </a:pPr>
            <a:r>
              <a:rPr lang="es-EC" sz="3200" dirty="0">
                <a:latin typeface="+mn-lt"/>
              </a:rPr>
              <a:t>- Desde $300.</a:t>
            </a:r>
            <a:endParaRPr lang="es-E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917575"/>
          </a:xfrm>
        </p:spPr>
        <p:txBody>
          <a:bodyPr/>
          <a:lstStyle/>
          <a:p>
            <a:r>
              <a:rPr lang="es-ES" b="1" smtClean="0"/>
              <a:t>COLOCACIONES</a:t>
            </a:r>
          </a:p>
        </p:txBody>
      </p:sp>
      <p:grpSp>
        <p:nvGrpSpPr>
          <p:cNvPr id="23555" name="9 Grupo"/>
          <p:cNvGrpSpPr>
            <a:grpSpLocks/>
          </p:cNvGrpSpPr>
          <p:nvPr/>
        </p:nvGrpSpPr>
        <p:grpSpPr bwMode="auto">
          <a:xfrm>
            <a:off x="214313" y="1571625"/>
            <a:ext cx="8715375" cy="3500438"/>
            <a:chOff x="214282" y="1571612"/>
            <a:chExt cx="8715436" cy="3500462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14282" y="1571612"/>
              <a:ext cx="8715436" cy="3500462"/>
              <a:chOff x="2268" y="2183"/>
              <a:chExt cx="8097" cy="3045"/>
            </a:xfrm>
            <a:solidFill>
              <a:schemeClr val="bg1"/>
            </a:solidFill>
          </p:grpSpPr>
          <p:pic>
            <p:nvPicPr>
              <p:cNvPr id="4198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68" y="2183"/>
                <a:ext cx="8097" cy="123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88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68" y="3413"/>
                <a:ext cx="8097" cy="1815"/>
              </a:xfrm>
              <a:prstGeom prst="rect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</p:pic>
        </p:grpSp>
        <p:sp>
          <p:nvSpPr>
            <p:cNvPr id="8" name="7 Rectángulo"/>
            <p:cNvSpPr/>
            <p:nvPr/>
          </p:nvSpPr>
          <p:spPr>
            <a:xfrm>
              <a:off x="7921648" y="2154229"/>
              <a:ext cx="714380" cy="214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23556" name="10 CuadroTexto"/>
          <p:cNvSpPr txBox="1">
            <a:spLocks noChangeArrowheads="1"/>
          </p:cNvSpPr>
          <p:nvPr/>
        </p:nvSpPr>
        <p:spPr bwMode="auto">
          <a:xfrm>
            <a:off x="8035925" y="2117725"/>
            <a:ext cx="785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/>
              <a:t>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INVERSIONES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8200" y="1428750"/>
            <a:ext cx="4892675" cy="4214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52413"/>
            <a:ext cx="8572500" cy="552608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00063"/>
            <a:ext cx="8148637" cy="5030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357813" y="5214938"/>
            <a:ext cx="314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C" sz="1400" b="1">
                <a:ea typeface="Times New Roman" pitchFamily="18" charset="0"/>
                <a:cs typeface="Arial" charset="0"/>
              </a:rPr>
              <a:t>TMAR = 6.42% + 3.32% = 9.74%</a:t>
            </a:r>
            <a:endParaRPr lang="es-EC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PUNTO DE EQUILIBRIO</a:t>
            </a:r>
          </a:p>
        </p:txBody>
      </p:sp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142875" y="2000250"/>
            <a:ext cx="4643438" cy="2286000"/>
            <a:chOff x="2643" y="3055"/>
            <a:chExt cx="7375" cy="3085"/>
          </a:xfrm>
        </p:grpSpPr>
        <p:pic>
          <p:nvPicPr>
            <p:cNvPr id="2765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3" y="3055"/>
              <a:ext cx="7375" cy="137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765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" y="4430"/>
              <a:ext cx="7375" cy="17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27652" name="Gráfico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1550" y="2000250"/>
            <a:ext cx="4219575" cy="2286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3" name="10 CuadroTexto"/>
          <p:cNvSpPr txBox="1">
            <a:spLocks noChangeArrowheads="1"/>
          </p:cNvSpPr>
          <p:nvPr/>
        </p:nvSpPr>
        <p:spPr bwMode="auto">
          <a:xfrm>
            <a:off x="500063" y="4643438"/>
            <a:ext cx="828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/>
              <a:t>*  </a:t>
            </a:r>
            <a:r>
              <a:rPr lang="es-EC" b="1"/>
              <a:t>Cuanto debemos producir, para cubrir nuestros costos fijos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ANÁLISIS DE SENSIBILIDAD</a:t>
            </a:r>
            <a:br>
              <a:rPr lang="es-ES" b="1" smtClean="0"/>
            </a:br>
            <a:r>
              <a:rPr lang="es-ES" sz="3600" smtClean="0"/>
              <a:t>(Escenario I)</a:t>
            </a:r>
          </a:p>
        </p:txBody>
      </p:sp>
      <p:grpSp>
        <p:nvGrpSpPr>
          <p:cNvPr id="28675" name="11 Grupo"/>
          <p:cNvGrpSpPr>
            <a:grpSpLocks/>
          </p:cNvGrpSpPr>
          <p:nvPr/>
        </p:nvGrpSpPr>
        <p:grpSpPr bwMode="auto">
          <a:xfrm>
            <a:off x="679450" y="3214688"/>
            <a:ext cx="7500938" cy="2474912"/>
            <a:chOff x="642910" y="3214686"/>
            <a:chExt cx="7500991" cy="2475603"/>
          </a:xfrm>
        </p:grpSpPr>
        <p:pic>
          <p:nvPicPr>
            <p:cNvPr id="2867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3214686"/>
              <a:ext cx="3786214" cy="2454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7686" y="3214687"/>
              <a:ext cx="3786215" cy="2475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37326" y="1571612"/>
            <a:ext cx="5500726" cy="1643074"/>
            <a:chOff x="2540" y="7805"/>
            <a:chExt cx="7682" cy="1840"/>
          </a:xfrm>
          <a:solidFill>
            <a:schemeClr val="bg1"/>
          </a:solidFill>
        </p:grpSpPr>
        <p:pic>
          <p:nvPicPr>
            <p:cNvPr id="27656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62" y="7805"/>
              <a:ext cx="3860" cy="18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40" y="7805"/>
              <a:ext cx="3860" cy="18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ANÁLISIS DE SENSIBILIDAD</a:t>
            </a:r>
            <a:br>
              <a:rPr lang="es-ES" b="1" smtClean="0"/>
            </a:br>
            <a:r>
              <a:rPr lang="es-ES" sz="3600" smtClean="0"/>
              <a:t>(Escenario II)</a:t>
            </a:r>
            <a:endParaRPr lang="es-ES" smtClean="0"/>
          </a:p>
        </p:txBody>
      </p:sp>
      <p:grpSp>
        <p:nvGrpSpPr>
          <p:cNvPr id="29699" name="13 Grupo"/>
          <p:cNvGrpSpPr>
            <a:grpSpLocks/>
          </p:cNvGrpSpPr>
          <p:nvPr/>
        </p:nvGrpSpPr>
        <p:grpSpPr bwMode="auto">
          <a:xfrm>
            <a:off x="550863" y="3000375"/>
            <a:ext cx="7735887" cy="2643188"/>
            <a:chOff x="551236" y="3000372"/>
            <a:chExt cx="7735540" cy="2643206"/>
          </a:xfrm>
        </p:grpSpPr>
        <p:pic>
          <p:nvPicPr>
            <p:cNvPr id="29701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9124" y="3000372"/>
              <a:ext cx="3857652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1236" y="3000372"/>
              <a:ext cx="3954064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28728" y="1500174"/>
            <a:ext cx="6143668" cy="1500198"/>
            <a:chOff x="2360" y="6581"/>
            <a:chExt cx="7680" cy="1840"/>
          </a:xfrm>
          <a:solidFill>
            <a:schemeClr val="bg1"/>
          </a:solidFill>
        </p:grpSpPr>
        <p:pic>
          <p:nvPicPr>
            <p:cNvPr id="28683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60" y="6581"/>
              <a:ext cx="3860" cy="18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8684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80" y="6581"/>
              <a:ext cx="3860" cy="18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ANÁLISIS DE SENSIBILIDAD</a:t>
            </a:r>
            <a:br>
              <a:rPr lang="es-ES" b="1" smtClean="0"/>
            </a:br>
            <a:r>
              <a:rPr lang="es-ES" sz="3600" smtClean="0"/>
              <a:t>(Escenario III)</a:t>
            </a:r>
            <a:endParaRPr lang="es-ES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57356" y="1643050"/>
            <a:ext cx="5643602" cy="1428760"/>
            <a:chOff x="2220" y="4985"/>
            <a:chExt cx="7680" cy="1840"/>
          </a:xfrm>
          <a:solidFill>
            <a:schemeClr val="bg1"/>
          </a:solidFill>
        </p:grpSpPr>
        <p:pic>
          <p:nvPicPr>
            <p:cNvPr id="29705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20" y="4985"/>
              <a:ext cx="3860" cy="18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40" y="4985"/>
              <a:ext cx="3860" cy="18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4" name="13 Grupo"/>
          <p:cNvGrpSpPr>
            <a:grpSpLocks/>
          </p:cNvGrpSpPr>
          <p:nvPr/>
        </p:nvGrpSpPr>
        <p:grpSpPr bwMode="auto">
          <a:xfrm>
            <a:off x="723900" y="3071813"/>
            <a:ext cx="7943850" cy="2643187"/>
            <a:chOff x="723900" y="3071810"/>
            <a:chExt cx="7944118" cy="2643206"/>
          </a:xfrm>
        </p:grpSpPr>
        <p:pic>
          <p:nvPicPr>
            <p:cNvPr id="30725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3900" y="3071810"/>
              <a:ext cx="3990976" cy="263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43438" y="3071810"/>
              <a:ext cx="4024580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Marcador de contenido"/>
          <p:cNvSpPr>
            <a:spLocks noGrp="1"/>
          </p:cNvSpPr>
          <p:nvPr>
            <p:ph idx="1"/>
          </p:nvPr>
        </p:nvSpPr>
        <p:spPr>
          <a:xfrm>
            <a:off x="357188" y="571500"/>
            <a:ext cx="8229600" cy="50720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C" sz="2800" b="1" u="sng" smtClean="0"/>
              <a:t>MISIÓN</a:t>
            </a:r>
            <a:endParaRPr lang="es-ES" sz="2800" u="sng" smtClean="0"/>
          </a:p>
          <a:p>
            <a:pPr algn="just">
              <a:buFont typeface="Arial" charset="0"/>
              <a:buNone/>
            </a:pPr>
            <a:r>
              <a:rPr lang="es-EC" sz="2000" smtClean="0"/>
              <a:t>      </a:t>
            </a:r>
            <a:r>
              <a:rPr lang="es-EC" sz="2400" b="1" i="1" smtClean="0"/>
              <a:t>Somos una Sociedad Financiera que otorga servicios crediticios  competitivos e integrales con un desempeño técnico y transparente, que apoya e impulsa a los sectores productivos agrícolas y a sus organizaciones, contribuyendo así al  desarrollo socio - económico de la Provincia.</a:t>
            </a:r>
          </a:p>
          <a:p>
            <a:pPr>
              <a:buFont typeface="Arial" charset="0"/>
              <a:buNone/>
            </a:pPr>
            <a:endParaRPr lang="es-ES" sz="2000" smtClean="0"/>
          </a:p>
          <a:p>
            <a:pPr>
              <a:buFont typeface="Arial" charset="0"/>
              <a:buNone/>
            </a:pPr>
            <a:r>
              <a:rPr lang="es-EC" sz="2800" b="1" smtClean="0"/>
              <a:t> </a:t>
            </a:r>
            <a:r>
              <a:rPr lang="es-EC" sz="2800" b="1" u="sng" smtClean="0"/>
              <a:t>VISIÓN</a:t>
            </a:r>
            <a:endParaRPr lang="es-ES" sz="2800" u="sng" smtClean="0"/>
          </a:p>
          <a:p>
            <a:pPr algn="just">
              <a:buFont typeface="Arial" charset="0"/>
              <a:buNone/>
            </a:pPr>
            <a:r>
              <a:rPr lang="es-EC" sz="2000" b="1" smtClean="0"/>
              <a:t>       </a:t>
            </a:r>
            <a:r>
              <a:rPr lang="es-EC" sz="2400" b="1" i="1" smtClean="0"/>
              <a:t>Ser una Sociedad Financiera líder, sólida, confiable e innovadora que sirva a la mayor cantidad de productores agrícolas, principalmente a aquellos que no tienen acceso al sector financiero tradicional.</a:t>
            </a:r>
            <a:endParaRPr lang="es-ES" sz="2400" b="1" i="1" smtClean="0"/>
          </a:p>
          <a:p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714375" y="142875"/>
            <a:ext cx="7258050" cy="917575"/>
          </a:xfrm>
        </p:spPr>
        <p:txBody>
          <a:bodyPr/>
          <a:lstStyle/>
          <a:p>
            <a:r>
              <a:rPr lang="es-ES" b="1" smtClean="0"/>
              <a:t>CONCLUSIONES</a:t>
            </a:r>
            <a:r>
              <a:rPr lang="es-ES" smtClean="0"/>
              <a:t> </a:t>
            </a:r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>
          <a:xfrm>
            <a:off x="428625" y="1071563"/>
            <a:ext cx="8258175" cy="4429125"/>
          </a:xfrm>
        </p:spPr>
        <p:txBody>
          <a:bodyPr/>
          <a:lstStyle/>
          <a:p>
            <a:pPr marL="514350" indent="-514350" algn="just"/>
            <a:r>
              <a:rPr lang="es-ES" sz="2400" b="1" smtClean="0"/>
              <a:t>Comprobación empírica del mercado financiero para los productores rurales.</a:t>
            </a:r>
          </a:p>
          <a:p>
            <a:pPr marL="514350" indent="-514350" algn="just"/>
            <a:r>
              <a:rPr lang="es-ES" sz="2400" b="1" smtClean="0"/>
              <a:t>Los proveedores de insumos y chulqueros actúan como actores fundamentales del financiamiento de los hogares campesinos.</a:t>
            </a:r>
          </a:p>
          <a:p>
            <a:pPr marL="514350" indent="-514350" algn="just"/>
            <a:r>
              <a:rPr lang="es-ES" sz="2400" b="1" smtClean="0"/>
              <a:t>Las caídas de precio, problemas de clima o de plagas y enfermedades, las características de los usuarios; es decir, pocos ingresos, desorden en la gestión, etc., y los problemas de la estructura del mercado de oferta que no mide correctamente la capacidad de pago generan una variación en la tasa de morosidad.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796925"/>
          </a:xfrm>
        </p:spPr>
        <p:txBody>
          <a:bodyPr/>
          <a:lstStyle/>
          <a:p>
            <a:r>
              <a:rPr lang="es-ES" b="1" smtClean="0"/>
              <a:t>CONCLUSIONES</a:t>
            </a:r>
            <a:r>
              <a:rPr lang="es-ES" smtClean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marL="514350" indent="-514350" algn="just">
              <a:defRPr/>
            </a:pPr>
            <a:r>
              <a:rPr lang="es-ES" sz="2300" b="1" dirty="0" smtClean="0"/>
              <a:t>CREDIFINSA cuenta con un </a:t>
            </a:r>
            <a:r>
              <a:rPr lang="es-ES" sz="2300" b="1" i="1" dirty="0" smtClean="0"/>
              <a:t>porcentaje de aceptación</a:t>
            </a:r>
            <a:r>
              <a:rPr lang="es-ES" sz="2300" b="1" dirty="0" smtClean="0"/>
              <a:t> por parte de los agricultores encuestados de </a:t>
            </a:r>
            <a:r>
              <a:rPr lang="es-ES" sz="2300" b="1" i="1" dirty="0" smtClean="0"/>
              <a:t>97.94%, y cifras financieras como:</a:t>
            </a:r>
            <a:r>
              <a:rPr lang="es-ES" sz="2300" b="1" dirty="0" smtClean="0"/>
              <a:t> un  </a:t>
            </a:r>
            <a:r>
              <a:rPr lang="es-ES" sz="2300" b="1" i="1" dirty="0" smtClean="0"/>
              <a:t>VAN de $255,511.31</a:t>
            </a:r>
            <a:r>
              <a:rPr lang="es-ES" sz="2300" b="1" dirty="0" smtClean="0"/>
              <a:t>, una </a:t>
            </a:r>
            <a:r>
              <a:rPr lang="es-ES" sz="2300" b="1" i="1" dirty="0" smtClean="0"/>
              <a:t>TIR de 15.83 %, </a:t>
            </a:r>
            <a:r>
              <a:rPr lang="es-ES" sz="2300" b="1" dirty="0" smtClean="0"/>
              <a:t>una </a:t>
            </a:r>
            <a:r>
              <a:rPr lang="es-ES" sz="2300" b="1" i="1" dirty="0" smtClean="0"/>
              <a:t>TMAR de 9.74%</a:t>
            </a:r>
            <a:r>
              <a:rPr lang="es-ES" sz="2300" b="1" dirty="0" smtClean="0"/>
              <a:t>, además de una </a:t>
            </a:r>
            <a:r>
              <a:rPr lang="es-ES" sz="2300" b="1" i="1" dirty="0" smtClean="0"/>
              <a:t>Utilidad neta </a:t>
            </a:r>
            <a:r>
              <a:rPr lang="es-ES" sz="2300" b="1" dirty="0" smtClean="0"/>
              <a:t>al primer año de gestiones de </a:t>
            </a:r>
            <a:r>
              <a:rPr lang="es-ES" sz="2300" b="1" i="1" dirty="0" smtClean="0"/>
              <a:t>$31,377.40</a:t>
            </a:r>
            <a:r>
              <a:rPr lang="es-ES" sz="2300" b="1" dirty="0" smtClean="0"/>
              <a:t>, y una </a:t>
            </a:r>
            <a:r>
              <a:rPr lang="es-ES" sz="2300" b="1" i="1" dirty="0" smtClean="0"/>
              <a:t>Inversión Total de $121,641.14.</a:t>
            </a:r>
            <a:r>
              <a:rPr lang="es-ES" sz="2300" b="1" dirty="0" smtClean="0"/>
              <a:t> </a:t>
            </a:r>
            <a:endParaRPr lang="es-ES" sz="2300" b="1" i="1" dirty="0" smtClean="0"/>
          </a:p>
          <a:p>
            <a:pPr marL="514350" indent="-514350" algn="just">
              <a:defRPr/>
            </a:pPr>
            <a:r>
              <a:rPr lang="es-ES" sz="2300" b="1" dirty="0" smtClean="0"/>
              <a:t>Las perspectivas del proyecto son alentadoras, porque con una correcta estrategia de desarrollo  orientada al sector, se considera que CREDIFIN S.A. actuará como factor de cambio para los sectores agrícolas </a:t>
            </a:r>
            <a:r>
              <a:rPr lang="es-EC" sz="2300" b="1" dirty="0" smtClean="0"/>
              <a:t> de </a:t>
            </a:r>
            <a:r>
              <a:rPr lang="es-EC" sz="2300" b="1" smtClean="0"/>
              <a:t>la Provincia.</a:t>
            </a:r>
            <a:endParaRPr lang="es-ES" sz="2300" b="1" dirty="0" smtClean="0"/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642938" y="142875"/>
            <a:ext cx="7900987" cy="917575"/>
          </a:xfrm>
        </p:spPr>
        <p:txBody>
          <a:bodyPr/>
          <a:lstStyle/>
          <a:p>
            <a:r>
              <a:rPr lang="es-ES" b="1" smtClean="0"/>
              <a:t>RECOMENDACIONES</a:t>
            </a: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357188" y="1071563"/>
            <a:ext cx="8286750" cy="4500562"/>
          </a:xfrm>
        </p:spPr>
        <p:txBody>
          <a:bodyPr/>
          <a:lstStyle/>
          <a:p>
            <a:pPr algn="just">
              <a:buFont typeface="Arial" charset="0"/>
              <a:buAutoNum type="arabicPeriod"/>
            </a:pPr>
            <a:r>
              <a:rPr lang="es-ES" sz="2000" b="1" smtClean="0"/>
              <a:t>Promover el desarrollo financiero rural, no solamente otorgando créditos sino incentivando el avance de instrumentos que faciliten el acceso a este sistema financiero. </a:t>
            </a:r>
          </a:p>
          <a:p>
            <a:pPr algn="just">
              <a:buFont typeface="Arial" charset="0"/>
              <a:buAutoNum type="arabicPeriod"/>
            </a:pPr>
            <a:r>
              <a:rPr lang="es-ES" sz="2000" b="1" smtClean="0"/>
              <a:t>Priorizar  el apoyo tanto a los pequeños agricultores y a su innovación.</a:t>
            </a:r>
          </a:p>
          <a:p>
            <a:pPr algn="just">
              <a:buFont typeface="Arial" charset="0"/>
              <a:buAutoNum type="arabicPeriod"/>
            </a:pPr>
            <a:r>
              <a:rPr lang="es-ES" sz="2000" b="1" smtClean="0"/>
              <a:t>Plantear una política de financiamiento directa que esté relacionada a las verdaderas posibilidades del cliente.</a:t>
            </a:r>
          </a:p>
          <a:p>
            <a:pPr algn="just">
              <a:buFont typeface="Arial" charset="0"/>
              <a:buAutoNum type="arabicPeriod"/>
            </a:pPr>
            <a:r>
              <a:rPr lang="es-ES" sz="2000" b="1" smtClean="0"/>
              <a:t>Colaborar con el gobierno y las instituciones financieras existentes para impedir que la Banca de Desarrollo se convierta en un instrumento populista e ineficiente, logrando que se resuelva los problemas del subdesarrollo financiero y de la falta de información, poniendo a disposición de los ahorristas, los intermediarios financieros y los inversionistas los instrumentos que posibiliten impulsar el proceso crediticio.</a:t>
            </a:r>
          </a:p>
          <a:p>
            <a:endParaRPr lang="es-E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Marcador de contenido"/>
          <p:cNvSpPr>
            <a:spLocks noGrp="1"/>
          </p:cNvSpPr>
          <p:nvPr>
            <p:ph idx="1"/>
          </p:nvPr>
        </p:nvSpPr>
        <p:spPr>
          <a:xfrm>
            <a:off x="571500" y="500063"/>
            <a:ext cx="8229600" cy="516890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s-ES" sz="5400" smtClean="0"/>
          </a:p>
          <a:p>
            <a:pPr algn="ctr">
              <a:buFont typeface="Arial" charset="0"/>
              <a:buNone/>
            </a:pPr>
            <a:endParaRPr lang="es-ES" sz="5400" b="1" smtClean="0"/>
          </a:p>
          <a:p>
            <a:pPr algn="ctr">
              <a:buFont typeface="Arial" charset="0"/>
              <a:buNone/>
            </a:pPr>
            <a:r>
              <a:rPr lang="es-ES" sz="7200" b="1" smtClean="0"/>
              <a:t>GRACIAS</a:t>
            </a:r>
          </a:p>
          <a:p>
            <a:pPr>
              <a:buFont typeface="Arial" charset="0"/>
              <a:buNone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3 Imagen" descr="DSCN19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93675"/>
            <a:ext cx="864393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3" cy="1725612"/>
          </a:xfrm>
        </p:spPr>
        <p:txBody>
          <a:bodyPr/>
          <a:lstStyle/>
          <a:p>
            <a:pPr algn="l"/>
            <a:r>
              <a:rPr lang="es-ES" sz="4000" b="1" smtClean="0"/>
              <a:t>TIPOS DE </a:t>
            </a:r>
            <a:br>
              <a:rPr lang="es-ES" sz="4000" b="1" smtClean="0"/>
            </a:br>
            <a:r>
              <a:rPr lang="es-ES" sz="4000" b="1" smtClean="0"/>
              <a:t>SEGMENTACIÓN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457200" y="2214563"/>
            <a:ext cx="3114675" cy="34290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s-ES" smtClean="0"/>
          </a:p>
          <a:p>
            <a:r>
              <a:rPr lang="es-ES" b="1" smtClean="0"/>
              <a:t>Geográfica.</a:t>
            </a:r>
          </a:p>
          <a:p>
            <a:r>
              <a:rPr lang="es-ES" b="1" smtClean="0"/>
              <a:t>Demográfica.</a:t>
            </a:r>
          </a:p>
          <a:p>
            <a:r>
              <a:rPr lang="es-ES" b="1" smtClean="0"/>
              <a:t>Psicográfica.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6838" y="19050"/>
            <a:ext cx="3929062" cy="68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DEMANDA INSATISFECHA</a:t>
            </a:r>
          </a:p>
        </p:txBody>
      </p:sp>
      <p:pic>
        <p:nvPicPr>
          <p:cNvPr id="6147" name="Gráfico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357313"/>
            <a:ext cx="4357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4143375"/>
            <a:ext cx="5000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es-ES" b="1" smtClean="0"/>
              <a:t>DEMANDA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85750" y="1143000"/>
            <a:ext cx="85582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s-EC" sz="1600" b="1">
                <a:ea typeface="Times New Roman" pitchFamily="18" charset="0"/>
                <a:cs typeface="Arial" charset="0"/>
              </a:rPr>
              <a:t>1 UNIDAD DE PRODUCCIÓN AGRÍCOLA (UPA) </a:t>
            </a:r>
            <a:r>
              <a:rPr lang="es-EC" sz="1600" b="1" u="sng">
                <a:ea typeface="Times New Roman" pitchFamily="18" charset="0"/>
                <a:cs typeface="Arial" charset="0"/>
              </a:rPr>
              <a:t>equivale a</a:t>
            </a:r>
            <a:r>
              <a:rPr lang="es-EC" sz="1600" b="1">
                <a:ea typeface="Times New Roman" pitchFamily="18" charset="0"/>
                <a:cs typeface="Arial" charset="0"/>
              </a:rPr>
              <a:t> 1 PERSONA PRODUCTORA.</a:t>
            </a:r>
          </a:p>
        </p:txBody>
      </p:sp>
      <p:grpSp>
        <p:nvGrpSpPr>
          <p:cNvPr id="7172" name="11 Grupo"/>
          <p:cNvGrpSpPr>
            <a:grpSpLocks/>
          </p:cNvGrpSpPr>
          <p:nvPr/>
        </p:nvGrpSpPr>
        <p:grpSpPr bwMode="auto">
          <a:xfrm>
            <a:off x="0" y="1714500"/>
            <a:ext cx="9144000" cy="5143500"/>
            <a:chOff x="0" y="2214530"/>
            <a:chExt cx="9144000" cy="4643470"/>
          </a:xfrm>
        </p:grpSpPr>
        <p:pic>
          <p:nvPicPr>
            <p:cNvPr id="717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214530"/>
              <a:ext cx="9144000" cy="46434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6956425" y="2733337"/>
              <a:ext cx="785813" cy="1418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6972300" y="2966945"/>
              <a:ext cx="785813" cy="143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6969125" y="3209150"/>
              <a:ext cx="785813" cy="143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6964363" y="3428425"/>
              <a:ext cx="785812" cy="143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6872288" y="2246313"/>
            <a:ext cx="10715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050" b="1" dirty="0"/>
              <a:t>Censo </a:t>
            </a:r>
            <a:r>
              <a:rPr lang="es-ES" sz="1050" b="1" dirty="0" err="1"/>
              <a:t>Agric</a:t>
            </a:r>
            <a:r>
              <a:rPr lang="es-ES" sz="1050" b="1" dirty="0"/>
              <a:t>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73875" y="2500313"/>
            <a:ext cx="10715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050" b="1" dirty="0"/>
              <a:t>Censo </a:t>
            </a:r>
            <a:r>
              <a:rPr lang="es-ES" sz="1050" b="1" dirty="0" err="1"/>
              <a:t>Agric</a:t>
            </a:r>
            <a:r>
              <a:rPr lang="es-ES" sz="1050" b="1" dirty="0"/>
              <a:t>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883400" y="2757488"/>
            <a:ext cx="10715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050" b="1" dirty="0"/>
              <a:t>Censo </a:t>
            </a:r>
            <a:r>
              <a:rPr lang="es-ES" sz="1050" b="1" dirty="0" err="1"/>
              <a:t>Agric</a:t>
            </a:r>
            <a:r>
              <a:rPr lang="es-ES" sz="1050" b="1" dirty="0"/>
              <a:t>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883400" y="3000375"/>
            <a:ext cx="10715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050" b="1" dirty="0"/>
              <a:t>Censo </a:t>
            </a:r>
            <a:r>
              <a:rPr lang="es-ES" sz="1050" b="1" dirty="0" err="1"/>
              <a:t>Agric</a:t>
            </a:r>
            <a:r>
              <a:rPr lang="es-ES" sz="105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511175"/>
          </a:xfrm>
        </p:spPr>
        <p:txBody>
          <a:bodyPr/>
          <a:lstStyle/>
          <a:p>
            <a:r>
              <a:rPr lang="es-ES" b="1" smtClean="0"/>
              <a:t>RESULTADOS DE LA ENCUESTA</a:t>
            </a:r>
          </a:p>
        </p:txBody>
      </p:sp>
      <p:pic>
        <p:nvPicPr>
          <p:cNvPr id="8195" name="Imag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266825"/>
            <a:ext cx="39290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1266825"/>
            <a:ext cx="4524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es-ES" b="1" smtClean="0"/>
              <a:t>RESULTADOS DE LA ENCUESTA</a:t>
            </a:r>
            <a:endParaRPr lang="es-ES" smtClean="0"/>
          </a:p>
        </p:txBody>
      </p:sp>
      <p:pic>
        <p:nvPicPr>
          <p:cNvPr id="9219" name="Imagen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" y="1081088"/>
            <a:ext cx="489267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Imagen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1571625"/>
            <a:ext cx="3143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RESULTADOS DE LA ENCUESTA</a:t>
            </a:r>
            <a:endParaRPr lang="es-ES" smtClean="0"/>
          </a:p>
        </p:txBody>
      </p:sp>
      <p:pic>
        <p:nvPicPr>
          <p:cNvPr id="10243" name="Imagen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85875"/>
            <a:ext cx="478631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Imagen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500188"/>
            <a:ext cx="36433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</TotalTime>
  <Words>808</Words>
  <Application>Microsoft Office PowerPoint</Application>
  <PresentationFormat>Presentación en pantalla (4:3)</PresentationFormat>
  <Paragraphs>140</Paragraphs>
  <Slides>34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Broadway</vt:lpstr>
      <vt:lpstr>Bauhaus 93</vt:lpstr>
      <vt:lpstr>Gigi</vt:lpstr>
      <vt:lpstr>Times New Roman</vt:lpstr>
      <vt:lpstr>Tema de Office</vt:lpstr>
      <vt:lpstr>FACULTAD  ICHE</vt:lpstr>
      <vt:lpstr>OBJETIVO GENERAL:</vt:lpstr>
      <vt:lpstr>Diapositiva 3</vt:lpstr>
      <vt:lpstr>TIPOS DE  SEGMENTACIÓN</vt:lpstr>
      <vt:lpstr>DEMANDA INSATISFECHA</vt:lpstr>
      <vt:lpstr>DEMANDA</vt:lpstr>
      <vt:lpstr>RESULTADOS DE LA ENCUESTA</vt:lpstr>
      <vt:lpstr>RESULTADOS DE LA ENCUESTA</vt:lpstr>
      <vt:lpstr>RESULTADOS DE LA ENCUESTA</vt:lpstr>
      <vt:lpstr>RESULTADOS DE LA ENCUESTA</vt:lpstr>
      <vt:lpstr>COMERCIALIZACIÓN</vt:lpstr>
      <vt:lpstr>OFRECEMOS:</vt:lpstr>
      <vt:lpstr>SERVICIO CREDITICIO</vt:lpstr>
      <vt:lpstr>SERVICIO CREDITICIO </vt:lpstr>
      <vt:lpstr>SERVICIO CREDITICIO</vt:lpstr>
      <vt:lpstr>Diapositiva 16</vt:lpstr>
      <vt:lpstr>SERVICIO CREDITICIO</vt:lpstr>
      <vt:lpstr>MATRIZ LOCACIONAL</vt:lpstr>
      <vt:lpstr>ORGANIGRAMA</vt:lpstr>
      <vt:lpstr>CAPTACIONES (Depósitos a Plazo Fijo)</vt:lpstr>
      <vt:lpstr>CAPTACIONES (Depósitos a Plazo Fijo)</vt:lpstr>
      <vt:lpstr>COLOCACIONES</vt:lpstr>
      <vt:lpstr>INVERSIONES</vt:lpstr>
      <vt:lpstr>Diapositiva 24</vt:lpstr>
      <vt:lpstr>Diapositiva 25</vt:lpstr>
      <vt:lpstr>PUNTO DE EQUILIBRIO</vt:lpstr>
      <vt:lpstr>ANÁLISIS DE SENSIBILIDAD (Escenario I)</vt:lpstr>
      <vt:lpstr>ANÁLISIS DE SENSIBILIDAD (Escenario II)</vt:lpstr>
      <vt:lpstr>ANÁLISIS DE SENSIBILIDAD (Escenario III)</vt:lpstr>
      <vt:lpstr>CONCLUSIONES </vt:lpstr>
      <vt:lpstr>CONCLUSIONES </vt:lpstr>
      <vt:lpstr>RECOMENDACIONES</vt:lpstr>
      <vt:lpstr>Diapositiva 33</vt:lpstr>
      <vt:lpstr>Diapositiva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Maginot</dc:creator>
  <cp:lastModifiedBy>Administrador</cp:lastModifiedBy>
  <cp:revision>139</cp:revision>
  <dcterms:created xsi:type="dcterms:W3CDTF">2008-04-10T13:02:16Z</dcterms:created>
  <dcterms:modified xsi:type="dcterms:W3CDTF">2009-12-11T15:17:23Z</dcterms:modified>
</cp:coreProperties>
</file>