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7"/>
  </p:notesMasterIdLst>
  <p:sldIdLst>
    <p:sldId id="417" r:id="rId2"/>
    <p:sldId id="256" r:id="rId3"/>
    <p:sldId id="257" r:id="rId4"/>
    <p:sldId id="258" r:id="rId5"/>
    <p:sldId id="259" r:id="rId6"/>
    <p:sldId id="260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3" r:id="rId19"/>
    <p:sldId id="274" r:id="rId20"/>
    <p:sldId id="281" r:id="rId21"/>
    <p:sldId id="275" r:id="rId22"/>
    <p:sldId id="282" r:id="rId23"/>
    <p:sldId id="303" r:id="rId24"/>
    <p:sldId id="304" r:id="rId25"/>
    <p:sldId id="305" r:id="rId26"/>
    <p:sldId id="346" r:id="rId27"/>
    <p:sldId id="277" r:id="rId28"/>
    <p:sldId id="278" r:id="rId29"/>
    <p:sldId id="309" r:id="rId30"/>
    <p:sldId id="280" r:id="rId31"/>
    <p:sldId id="308" r:id="rId32"/>
    <p:sldId id="311" r:id="rId33"/>
    <p:sldId id="347" r:id="rId34"/>
    <p:sldId id="348" r:id="rId35"/>
    <p:sldId id="349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4" r:id="rId49"/>
    <p:sldId id="365" r:id="rId50"/>
    <p:sldId id="366" r:id="rId51"/>
    <p:sldId id="371" r:id="rId52"/>
    <p:sldId id="376" r:id="rId53"/>
    <p:sldId id="377" r:id="rId54"/>
    <p:sldId id="378" r:id="rId55"/>
    <p:sldId id="379" r:id="rId56"/>
    <p:sldId id="380" r:id="rId57"/>
    <p:sldId id="381" r:id="rId58"/>
    <p:sldId id="382" r:id="rId59"/>
    <p:sldId id="383" r:id="rId60"/>
    <p:sldId id="384" r:id="rId61"/>
    <p:sldId id="385" r:id="rId62"/>
    <p:sldId id="386" r:id="rId63"/>
    <p:sldId id="387" r:id="rId64"/>
    <p:sldId id="388" r:id="rId65"/>
    <p:sldId id="389" r:id="rId66"/>
    <p:sldId id="390" r:id="rId67"/>
    <p:sldId id="391" r:id="rId68"/>
    <p:sldId id="392" r:id="rId69"/>
    <p:sldId id="393" r:id="rId70"/>
    <p:sldId id="394" r:id="rId71"/>
    <p:sldId id="395" r:id="rId72"/>
    <p:sldId id="396" r:id="rId73"/>
    <p:sldId id="397" r:id="rId74"/>
    <p:sldId id="398" r:id="rId75"/>
    <p:sldId id="399" r:id="rId76"/>
    <p:sldId id="400" r:id="rId77"/>
    <p:sldId id="402" r:id="rId78"/>
    <p:sldId id="403" r:id="rId79"/>
    <p:sldId id="405" r:id="rId80"/>
    <p:sldId id="406" r:id="rId81"/>
    <p:sldId id="407" r:id="rId82"/>
    <p:sldId id="408" r:id="rId83"/>
    <p:sldId id="409" r:id="rId84"/>
    <p:sldId id="410" r:id="rId85"/>
    <p:sldId id="411" r:id="rId86"/>
    <p:sldId id="412" r:id="rId87"/>
    <p:sldId id="415" r:id="rId88"/>
    <p:sldId id="416" r:id="rId89"/>
    <p:sldId id="314" r:id="rId90"/>
    <p:sldId id="318" r:id="rId91"/>
    <p:sldId id="319" r:id="rId92"/>
    <p:sldId id="320" r:id="rId93"/>
    <p:sldId id="322" r:id="rId94"/>
    <p:sldId id="323" r:id="rId95"/>
    <p:sldId id="325" r:id="rId96"/>
    <p:sldId id="327" r:id="rId97"/>
    <p:sldId id="328" r:id="rId98"/>
    <p:sldId id="326" r:id="rId99"/>
    <p:sldId id="329" r:id="rId100"/>
    <p:sldId id="330" r:id="rId101"/>
    <p:sldId id="331" r:id="rId102"/>
    <p:sldId id="332" r:id="rId103"/>
    <p:sldId id="333" r:id="rId104"/>
    <p:sldId id="334" r:id="rId105"/>
    <p:sldId id="335" r:id="rId106"/>
    <p:sldId id="336" r:id="rId107"/>
    <p:sldId id="337" r:id="rId108"/>
    <p:sldId id="338" r:id="rId109"/>
    <p:sldId id="339" r:id="rId110"/>
    <p:sldId id="340" r:id="rId111"/>
    <p:sldId id="341" r:id="rId112"/>
    <p:sldId id="342" r:id="rId113"/>
    <p:sldId id="343" r:id="rId114"/>
    <p:sldId id="344" r:id="rId115"/>
    <p:sldId id="345" r:id="rId116"/>
  </p:sldIdLst>
  <p:sldSz cx="9144000" cy="6858000" type="screen4x3"/>
  <p:notesSz cx="6858000" cy="9144000"/>
  <p:defaultTextStyle>
    <a:defPPr>
      <a:defRPr lang="es-ES"/>
    </a:defPPr>
    <a:lvl1pPr algn="just" rtl="0" fontAlgn="base">
      <a:spcBef>
        <a:spcPct val="0"/>
      </a:spcBef>
      <a:spcAft>
        <a:spcPct val="0"/>
      </a:spcAft>
      <a:defRPr sz="1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1pPr>
    <a:lvl2pPr marL="457200" algn="just" rtl="0" fontAlgn="base">
      <a:spcBef>
        <a:spcPct val="0"/>
      </a:spcBef>
      <a:spcAft>
        <a:spcPct val="0"/>
      </a:spcAft>
      <a:defRPr sz="1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2pPr>
    <a:lvl3pPr marL="914400" algn="just" rtl="0" fontAlgn="base">
      <a:spcBef>
        <a:spcPct val="0"/>
      </a:spcBef>
      <a:spcAft>
        <a:spcPct val="0"/>
      </a:spcAft>
      <a:defRPr sz="1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3pPr>
    <a:lvl4pPr marL="1371600" algn="just" rtl="0" fontAlgn="base">
      <a:spcBef>
        <a:spcPct val="0"/>
      </a:spcBef>
      <a:spcAft>
        <a:spcPct val="0"/>
      </a:spcAft>
      <a:defRPr sz="1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4pPr>
    <a:lvl5pPr marL="1828800" algn="just" rtl="0" fontAlgn="base">
      <a:spcBef>
        <a:spcPct val="0"/>
      </a:spcBef>
      <a:spcAft>
        <a:spcPct val="0"/>
      </a:spcAft>
      <a:defRPr sz="1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66"/>
    <a:srgbClr val="DFEFF1"/>
    <a:srgbClr val="D9EDEF"/>
    <a:srgbClr val="CCFFCC"/>
    <a:srgbClr val="66FFCC"/>
    <a:srgbClr val="99FF66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94" autoAdjust="0"/>
    <p:restoredTop sz="94664" autoAdjust="0"/>
  </p:normalViewPr>
  <p:slideViewPr>
    <p:cSldViewPr>
      <p:cViewPr varScale="1">
        <p:scale>
          <a:sx n="52" d="100"/>
          <a:sy n="52" d="100"/>
        </p:scale>
        <p:origin x="-9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98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7E30CE3A-3BBF-44E3-AC07-85EC16F4A1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FC7B8-21A3-4584-B2A0-61DB370DD4FA}" type="slidenum">
              <a:rPr lang="es-ES" smtClean="0"/>
              <a:pPr/>
              <a:t>48</a:t>
            </a:fld>
            <a:endParaRPr lang="es-ES" smtClean="0"/>
          </a:p>
        </p:txBody>
      </p:sp>
      <p:sp>
        <p:nvSpPr>
          <p:cNvPr id="12083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083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64F49C-9A86-4556-B090-B89D82D12197}" type="slidenum">
              <a:rPr lang="en-US" sz="1200">
                <a:solidFill>
                  <a:schemeClr val="tx1"/>
                </a:solidFill>
                <a:effectLst/>
              </a:rPr>
              <a:pPr algn="r"/>
              <a:t>48</a:t>
            </a:fld>
            <a:endParaRPr lang="en-US" sz="120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C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0A00A-4070-4820-9D50-F6C76892E8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74542-A304-4E10-830B-20F494596B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ECAD9-EE6B-42C1-82B9-C70E3E7488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2E27-EF8C-4C8C-AF2E-A581C30831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C4C5D-5303-47D0-972F-345E500671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0E9CF-0FA5-4F56-92A2-D574723871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05E69-19F1-4B24-9FF9-4DFA42F5CB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E0F29-691E-4E6F-B579-8971AFFABB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8B648-8E9C-4FA8-9E9F-61BF9E35DB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2FB8B-6984-4736-B862-05EA85CC63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36C08-FC04-4E3A-A7C8-D9FC3D6CA7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99264-DDAD-4CCD-8256-6F4557199C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C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B27E6-6601-4DD9-9C7E-3209FD829F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B6271B18-3420-43A7-9708-B8F80EAFBE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950" y="1189038"/>
            <a:ext cx="8964613" cy="3103562"/>
          </a:xfrm>
        </p:spPr>
        <p:txBody>
          <a:bodyPr/>
          <a:lstStyle/>
          <a:p>
            <a:pPr eaLnBrk="1" hangingPunct="1">
              <a:defRPr/>
            </a:pPr>
            <a:r>
              <a:rPr lang="es-ES" sz="4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AUTORES:</a:t>
            </a:r>
            <a:br>
              <a:rPr lang="es-ES" sz="4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4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sz="4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4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GUILLERMO CUBILLO SANTANA</a:t>
            </a:r>
            <a:br>
              <a:rPr lang="es-ES" sz="4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4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RAÚL RUIZ CARRILLO</a:t>
            </a:r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187450" y="188913"/>
            <a:ext cx="6697663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MAQUINARIAS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66725" y="1196975"/>
            <a:ext cx="8353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COMPARACIÓN DE AHORRO EN EL COSTO DE PRODUCCIÓN DE BORDADOS SI SE ADQUIERE UNA NUEVA MAQUINA BORDADORA</a:t>
            </a:r>
          </a:p>
        </p:txBody>
      </p:sp>
      <p:grpSp>
        <p:nvGrpSpPr>
          <p:cNvPr id="2053" name="Group 10"/>
          <p:cNvGrpSpPr>
            <a:grpSpLocks/>
          </p:cNvGrpSpPr>
          <p:nvPr/>
        </p:nvGrpSpPr>
        <p:grpSpPr bwMode="auto">
          <a:xfrm>
            <a:off x="179388" y="2060575"/>
            <a:ext cx="8820150" cy="4248150"/>
            <a:chOff x="113" y="1525"/>
            <a:chExt cx="5556" cy="2676"/>
          </a:xfrm>
        </p:grpSpPr>
        <p:pic>
          <p:nvPicPr>
            <p:cNvPr id="2055" name="Picture 7" descr="FLUJ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3" y="1525"/>
              <a:ext cx="5556" cy="2676"/>
            </a:xfrm>
            <a:prstGeom prst="rect">
              <a:avLst/>
            </a:prstGeom>
            <a:noFill/>
            <a:ln w="76200" cmpd="tri">
              <a:solidFill>
                <a:schemeClr val="tx1"/>
              </a:solidFill>
              <a:miter lim="800000"/>
              <a:headEnd/>
              <a:tailEnd/>
            </a:ln>
          </p:spPr>
        </p:pic>
        <p:graphicFrame>
          <p:nvGraphicFramePr>
            <p:cNvPr id="2050" name="Object 8"/>
            <p:cNvGraphicFramePr>
              <a:graphicFrameLocks noChangeAspect="1"/>
            </p:cNvGraphicFramePr>
            <p:nvPr/>
          </p:nvGraphicFramePr>
          <p:xfrm>
            <a:off x="113" y="1661"/>
            <a:ext cx="4990" cy="1089"/>
          </p:xfrm>
          <a:graphic>
            <a:graphicData uri="http://schemas.openxmlformats.org/presentationml/2006/ole">
              <p:oleObj spid="_x0000_s2050" name="Imagen de mapa de bits" r:id="rId4" imgW="6020640" imgH="1267002" progId="Paint.Picture">
                <p:embed/>
              </p:oleObj>
            </a:graphicData>
          </a:graphic>
        </p:graphicFrame>
      </p:grp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900113" y="188913"/>
            <a:ext cx="75596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PROYECCIONES</a:t>
            </a:r>
          </a:p>
        </p:txBody>
      </p:sp>
      <p:pic>
        <p:nvPicPr>
          <p:cNvPr id="105475" name="Picture 5" descr="PE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133475"/>
            <a:ext cx="8496300" cy="539115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900113" y="188913"/>
            <a:ext cx="75596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PROYECCIONES</a:t>
            </a:r>
          </a:p>
        </p:txBody>
      </p:sp>
      <p:pic>
        <p:nvPicPr>
          <p:cNvPr id="106499" name="Picture 5" descr="PE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143000"/>
            <a:ext cx="8496300" cy="5381625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4" descr="FLU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" y="981075"/>
            <a:ext cx="8667750" cy="5472113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1260475" y="117475"/>
            <a:ext cx="63357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6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PROYECCIONES</a:t>
            </a:r>
          </a:p>
        </p:txBody>
      </p:sp>
      <p:sp>
        <p:nvSpPr>
          <p:cNvPr id="107524" name="Text Box 6"/>
          <p:cNvSpPr txBox="1">
            <a:spLocks noChangeArrowheads="1"/>
          </p:cNvSpPr>
          <p:nvPr/>
        </p:nvSpPr>
        <p:spPr bwMode="auto">
          <a:xfrm>
            <a:off x="7019925" y="6524625"/>
            <a:ext cx="1941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800" b="1">
                <a:solidFill>
                  <a:schemeClr val="tx1"/>
                </a:solidFill>
                <a:effectLst/>
              </a:rPr>
              <a:t>SIGUE </a:t>
            </a:r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7885113" y="6669088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107526" name="Text Box 8"/>
          <p:cNvSpPr txBox="1">
            <a:spLocks noChangeArrowheads="1"/>
          </p:cNvSpPr>
          <p:nvPr/>
        </p:nvSpPr>
        <p:spPr bwMode="auto">
          <a:xfrm>
            <a:off x="4192588" y="6524625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b="1">
                <a:solidFill>
                  <a:schemeClr val="tx1"/>
                </a:solidFill>
                <a:effectLst/>
              </a:rPr>
              <a:t>1/2</a:t>
            </a: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1260475" y="333375"/>
            <a:ext cx="63357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6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PROYECCIONES</a:t>
            </a:r>
          </a:p>
        </p:txBody>
      </p:sp>
      <p:pic>
        <p:nvPicPr>
          <p:cNvPr id="108547" name="Picture 5" descr="FLU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" y="1557338"/>
            <a:ext cx="8667750" cy="4103687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8548" name="Text Box 6"/>
          <p:cNvSpPr txBox="1">
            <a:spLocks noChangeArrowheads="1"/>
          </p:cNvSpPr>
          <p:nvPr/>
        </p:nvSpPr>
        <p:spPr bwMode="auto">
          <a:xfrm>
            <a:off x="4192588" y="6237288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b="1">
                <a:solidFill>
                  <a:schemeClr val="tx1"/>
                </a:solidFill>
                <a:effectLst/>
              </a:rPr>
              <a:t>2/2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260475" y="188913"/>
            <a:ext cx="63357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es-ES" sz="46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PROYECCIONES</a:t>
            </a:r>
          </a:p>
        </p:txBody>
      </p:sp>
      <p:sp>
        <p:nvSpPr>
          <p:cNvPr id="109571" name="Text Box 5"/>
          <p:cNvSpPr txBox="1">
            <a:spLocks noChangeArrowheads="1"/>
          </p:cNvSpPr>
          <p:nvPr/>
        </p:nvSpPr>
        <p:spPr bwMode="auto">
          <a:xfrm>
            <a:off x="7019925" y="6524625"/>
            <a:ext cx="1941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800" b="1">
                <a:solidFill>
                  <a:schemeClr val="tx1"/>
                </a:solidFill>
                <a:effectLst/>
              </a:rPr>
              <a:t>SIGUE </a:t>
            </a:r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7885113" y="6669088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109573" name="Text Box 7"/>
          <p:cNvSpPr txBox="1">
            <a:spLocks noChangeArrowheads="1"/>
          </p:cNvSpPr>
          <p:nvPr/>
        </p:nvSpPr>
        <p:spPr bwMode="auto">
          <a:xfrm>
            <a:off x="4192588" y="6524625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b="1">
                <a:solidFill>
                  <a:schemeClr val="tx1"/>
                </a:solidFill>
                <a:effectLst/>
              </a:rPr>
              <a:t>1/2</a:t>
            </a:r>
          </a:p>
        </p:txBody>
      </p:sp>
      <p:pic>
        <p:nvPicPr>
          <p:cNvPr id="109574" name="Picture 8" descr="FLU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052513"/>
            <a:ext cx="8724900" cy="5419725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1260475" y="188913"/>
            <a:ext cx="63357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6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PROYECCIONES</a:t>
            </a:r>
          </a:p>
        </p:txBody>
      </p:sp>
      <p:pic>
        <p:nvPicPr>
          <p:cNvPr id="110595" name="Picture 5" descr="FLU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475" y="1268413"/>
            <a:ext cx="8648700" cy="4537075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10596" name="Text Box 6"/>
          <p:cNvSpPr txBox="1">
            <a:spLocks noChangeArrowheads="1"/>
          </p:cNvSpPr>
          <p:nvPr/>
        </p:nvSpPr>
        <p:spPr bwMode="auto">
          <a:xfrm>
            <a:off x="4192588" y="6237288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b="1">
                <a:solidFill>
                  <a:schemeClr val="tx1"/>
                </a:solidFill>
                <a:effectLst/>
              </a:rPr>
              <a:t>2/2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466725" y="115888"/>
            <a:ext cx="82089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6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ANALISIS DE FACTIBILIDAD</a:t>
            </a:r>
          </a:p>
        </p:txBody>
      </p:sp>
      <p:pic>
        <p:nvPicPr>
          <p:cNvPr id="111619" name="Picture 6" descr="FLUJ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125538"/>
            <a:ext cx="8496300" cy="532765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11620" name="Text Box 7"/>
          <p:cNvSpPr txBox="1">
            <a:spLocks noChangeArrowheads="1"/>
          </p:cNvSpPr>
          <p:nvPr/>
        </p:nvSpPr>
        <p:spPr bwMode="auto">
          <a:xfrm>
            <a:off x="7019925" y="6524625"/>
            <a:ext cx="1941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800" b="1">
                <a:solidFill>
                  <a:schemeClr val="tx1"/>
                </a:solidFill>
                <a:effectLst/>
              </a:rPr>
              <a:t>SIGUE </a:t>
            </a:r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7885113" y="6669088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111622" name="Text Box 9"/>
          <p:cNvSpPr txBox="1">
            <a:spLocks noChangeArrowheads="1"/>
          </p:cNvSpPr>
          <p:nvPr/>
        </p:nvSpPr>
        <p:spPr bwMode="auto">
          <a:xfrm>
            <a:off x="4192588" y="6524625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b="1">
                <a:solidFill>
                  <a:schemeClr val="tx1"/>
                </a:solidFill>
                <a:effectLst/>
              </a:rPr>
              <a:t>1/2</a:t>
            </a: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466725" y="115888"/>
            <a:ext cx="82089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6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ANALISIS DE FACTIBILIDAD</a:t>
            </a:r>
          </a:p>
        </p:txBody>
      </p:sp>
      <p:pic>
        <p:nvPicPr>
          <p:cNvPr id="112643" name="Picture 5" descr="FLUJ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25538"/>
            <a:ext cx="8642350" cy="4608512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12644" name="Text Box 6"/>
          <p:cNvSpPr txBox="1">
            <a:spLocks noChangeArrowheads="1"/>
          </p:cNvSpPr>
          <p:nvPr/>
        </p:nvSpPr>
        <p:spPr bwMode="auto">
          <a:xfrm>
            <a:off x="4192588" y="6237288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b="1">
                <a:solidFill>
                  <a:schemeClr val="tx1"/>
                </a:solidFill>
                <a:effectLst/>
              </a:rPr>
              <a:t>2/2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63" name="Rectangle 51"/>
          <p:cNvSpPr>
            <a:spLocks noChangeArrowheads="1"/>
          </p:cNvSpPr>
          <p:nvPr/>
        </p:nvSpPr>
        <p:spPr bwMode="auto">
          <a:xfrm>
            <a:off x="539750" y="1311275"/>
            <a:ext cx="8135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ANTE LO CUAL EN FUNCIÓN A ESTE FLUJO SE DIERON LOS SIGUIENTES RESULTADOS:</a:t>
            </a:r>
          </a:p>
        </p:txBody>
      </p:sp>
      <p:sp>
        <p:nvSpPr>
          <p:cNvPr id="90165" name="Rectangle 53"/>
          <p:cNvSpPr>
            <a:spLocks noChangeArrowheads="1"/>
          </p:cNvSpPr>
          <p:nvPr/>
        </p:nvSpPr>
        <p:spPr bwMode="auto">
          <a:xfrm>
            <a:off x="466725" y="303213"/>
            <a:ext cx="82089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6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ANALISIS DE FACTIBILIDAD</a:t>
            </a:r>
          </a:p>
        </p:txBody>
      </p:sp>
      <p:pic>
        <p:nvPicPr>
          <p:cNvPr id="113668" name="Picture 54" descr="V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2409825"/>
            <a:ext cx="41338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67" name="Rectangle 55"/>
          <p:cNvSpPr>
            <a:spLocks noChangeArrowheads="1"/>
          </p:cNvSpPr>
          <p:nvPr/>
        </p:nvSpPr>
        <p:spPr bwMode="auto">
          <a:xfrm>
            <a:off x="539750" y="3973513"/>
            <a:ext cx="82089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ANTE ESTO SE PUEDE VER QUE EL PROYECTO SE APRUEBA, CON UNA TIR DE 41.88%, LO CUAL ES SUPERIOR A LA TMAR CALCULADA ANTERIORMENTE DE 14.59% Y CON UNA VAN DE 60534.57, LO QUE INDICA QUE EL PROYECTO ES RENTABLE, TAL COMO SE LO ESTA PLANTEANDO</a:t>
            </a:r>
          </a:p>
        </p:txBody>
      </p:sp>
      <p:sp>
        <p:nvSpPr>
          <p:cNvPr id="90168" name="Rectangle 5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466725" y="303213"/>
            <a:ext cx="82089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6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PUNTO DE EQUILIBRIO</a:t>
            </a:r>
          </a:p>
        </p:txBody>
      </p:sp>
      <p:pic>
        <p:nvPicPr>
          <p:cNvPr id="114691" name="Picture 5" descr="EQUILIBRI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825" y="2349500"/>
            <a:ext cx="8243888" cy="365125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395288" y="1358900"/>
            <a:ext cx="8424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s-E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 HA CONSIDERADO LOS DATOS ARROJADOS EN LOS ESTADOS FINANCIEROS:</a:t>
            </a: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187450" y="115888"/>
            <a:ext cx="6697663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FINANCIERAS</a:t>
            </a:r>
          </a:p>
        </p:txBody>
      </p:sp>
      <p:pic>
        <p:nvPicPr>
          <p:cNvPr id="17411" name="Picture 5" descr="esta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75" y="1125538"/>
            <a:ext cx="8351838" cy="554355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466725" y="303213"/>
            <a:ext cx="82089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6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PUNTO DE EQUILIBRIO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95288" y="1358900"/>
            <a:ext cx="496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s-E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SITUACION DE LA EMPRESA:</a:t>
            </a:r>
          </a:p>
        </p:txBody>
      </p:sp>
      <p:pic>
        <p:nvPicPr>
          <p:cNvPr id="115716" name="Picture 5" descr="anali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065338"/>
            <a:ext cx="8135938" cy="352425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466725" y="303213"/>
            <a:ext cx="82089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6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PUNTO DE EQUILIBRIO</a:t>
            </a: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>
            <p:ph/>
          </p:nvPr>
        </p:nvGraphicFramePr>
        <p:xfrm>
          <a:off x="804863" y="1412875"/>
          <a:ext cx="7561262" cy="4321175"/>
        </p:xfrm>
        <a:graphic>
          <a:graphicData uri="http://schemas.openxmlformats.org/presentationml/2006/ole">
            <p:oleObj spid="_x0000_s6146" name="Gráfico" r:id="rId3" imgW="7534351" imgH="4067251" progId="MSGraph.Chart.8">
              <p:embed followColorScheme="full"/>
            </p:oleObj>
          </a:graphicData>
        </a:graphic>
      </p:graphicFrame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466725" y="303213"/>
            <a:ext cx="82089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6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ANALISIS DE SENSIBILIDAD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>
            <p:ph/>
          </p:nvPr>
        </p:nvGraphicFramePr>
        <p:xfrm>
          <a:off x="900113" y="1196975"/>
          <a:ext cx="7345362" cy="5386388"/>
        </p:xfrm>
        <a:graphic>
          <a:graphicData uri="http://schemas.openxmlformats.org/presentationml/2006/ole">
            <p:oleObj spid="_x0000_s7170" name="Imagen de mapa de bits" r:id="rId3" imgW="5285714" imgH="3877216" progId="Paint.Picture">
              <p:embed/>
            </p:oleObj>
          </a:graphicData>
        </a:graphic>
      </p:graphicFrame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466725" y="115888"/>
            <a:ext cx="82089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6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CONCLUSIONES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393700" y="1120775"/>
            <a:ext cx="864235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PROYECTO ES RENTABLE CON UNA TIR DEL 41.88% Y UN VAN DEL 605.534,57, YA QUE SI LO COMPARAMOS CON LA TMAR DE 14,59%, SE VE QUE EL PROYECTO ES FACTIBLE.</a:t>
            </a:r>
          </a:p>
          <a:p>
            <a:pPr marL="342900" indent="-342900">
              <a:buFontTx/>
              <a:buAutoNum type="arabicPeriod"/>
              <a:defRPr/>
            </a:pPr>
            <a:endParaRPr lang="es-EC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95% DE LA POBLACIÓN COMPRA ROPA CASUAL, SPORT Y DEPORTIVA.</a:t>
            </a:r>
          </a:p>
          <a:p>
            <a:pPr marL="342900" indent="-342900">
              <a:buFontTx/>
              <a:buAutoNum type="arabicPeriod"/>
              <a:defRPr/>
            </a:pPr>
            <a:endParaRPr lang="es-EC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LAS 3 PRINCIPALES MARCAS DE ROPA QUE SE CONOCEN SON NIKE, ADIDAS Y PUMA, LAS CUALES SERÁN NUESTROS COMPETIDORES.</a:t>
            </a:r>
          </a:p>
          <a:p>
            <a:pPr marL="342900" indent="-342900">
              <a:buFontTx/>
              <a:buAutoNum type="arabicPeriod"/>
              <a:defRPr/>
            </a:pPr>
            <a:endParaRPr lang="es-EC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EMPRESA DEBE DE PLANTEAR UNA SERIE DE OBJETIVOS DESAFIANTES Y UNA SERIE DE PLANES DE ACCIÓN SÓLIDOS PARA UN CRECIMIENTO SOSTENIDO, DE TAL FORMA QUE ESTOS CONTEMPLEN A LA MISIÓN, VISIÓN Y FILOSOFÍA ORGANIZACIONAL COMO MEDIDAS DE DESEMPEÑO, PARA QUE SE OBTENGAN RESULTADOS SATISFACTORIOS.</a:t>
            </a:r>
          </a:p>
          <a:p>
            <a:pPr marL="342900" indent="-342900">
              <a:buFontTx/>
              <a:buAutoNum type="arabicPeriod"/>
              <a:defRPr/>
            </a:pPr>
            <a:endParaRPr lang="es-EC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LÍNEA DE CRÉDITO ES FUNDAMENTAL PARA QUE SE PUEDA PLANTEAR EL PROGRAMA DE TRABAJO.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466725" y="117475"/>
            <a:ext cx="82089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6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RECOMENDACIONES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250825" y="1120775"/>
            <a:ext cx="8497888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EMPRESA DEBE DE EMPEÑAR ESFUERZOS PARA ESTABLECER UN POSICIONAMIENTO Y UNA DIFERENCIACIÓN. CON RESPECTO A SU CLIENTE Y LOS SERVICIOS QUE OFRECE.</a:t>
            </a:r>
          </a:p>
          <a:p>
            <a:pPr marL="342900" indent="-342900">
              <a:buFontTx/>
              <a:buAutoNum type="arabicPeriod"/>
              <a:defRPr/>
            </a:pPr>
            <a:endParaRPr lang="es-EC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 NECESARIOS MANTENER UN SISTEMA DE INFORMACIÓN ACTUALIZADO DE CLIENTES, PROVEEDORES, COMPETENCIA Y OTRAS VARIABLES DE MERCADO, DE TAL FORMA QUE A PARTIR DE UNA BASE DE DATOS CONSTANTEMENTE ACTUALIZADA SE PUEDA REACCIONAR ANTE DIVERSAS VARIACIONES DEL MERCADO O DE LOS CLIENTES.</a:t>
            </a:r>
          </a:p>
          <a:p>
            <a:pPr marL="342900" indent="-342900">
              <a:buFontTx/>
              <a:buAutoNum type="arabicPeriod"/>
              <a:defRPr/>
            </a:pPr>
            <a:endParaRPr lang="es-EC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QUE LA EMPRESA FUNCIONE SE DEBE DE EJECUTAR UN REDISEÑO DE PROCEDIMIENTOS EN LAS ÁREAS ADMINISTRATIVAS Y FINANCIERAS, DE TAL FORMA QUE SE ESTABLEZCAN CONTROLES PRESUPUESTARIOS Y CONTABLES, FORMALIZACIÓN DE LOS PROCEDIMIENTOS EN LAS DISTINTAS ÁREAS Y MAYOR EFICIENCIA EN LAS OPERACIONES Y ADEMÁS CONTROLAR PERIÓDICAMENTE ESTE MODELO DE PROCEDIMIENTOS.  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466725" y="188913"/>
            <a:ext cx="82089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6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RECOMENDACIONES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611188" y="1349375"/>
            <a:ext cx="8137525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LA EMPRESA DEBE DE SER AGRESIVA PROMOCIONAL Y COMERCIALMENTE.</a:t>
            </a:r>
          </a:p>
          <a:p>
            <a:pPr marL="342900" indent="-342900">
              <a:defRPr/>
            </a:pPr>
            <a:endParaRPr lang="es-EC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SE DEBE DE ESTABLECER UN SISTEMA DE CAPACITACIÓN PARA EL PERSONAL DE TAL FORMA QUE ESTOS PUEDAN DESEMPEÑARSE EFECTIVAMENTE EN LAS OPERACIONES DIARIAS.</a:t>
            </a:r>
          </a:p>
          <a:p>
            <a:pPr marL="342900" indent="-342900">
              <a:defRPr/>
            </a:pPr>
            <a:endParaRPr lang="es-EC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ESTABLECER UN SISTEMA DE SELECCIÓN DE PERSONAL MÁS EFICIENTE Y CONTROLADO, DE TAL FORMA QUE SE MANTENGA UN PROCESO DE SELECCIÓN MÁS ORDENADO, EFICIENTE, MENOS COSTOSO PARA LA EMPRESA Y QUE REACCIONE RÁPIDAMENTE A LAS NECESIDADES DE LA COMPAÑÍA.</a:t>
            </a:r>
          </a:p>
          <a:p>
            <a:pPr marL="342900" indent="-342900">
              <a:defRPr/>
            </a:pPr>
            <a:endParaRPr lang="es-EC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REALIZAR LAS ADQUISICIONES DE ACTIVOS NECESARIOS PARA PODER MANTENER LA PRODUCTIVIDAD DE LA EMPRESA EN TODAS SUS OPERACIONES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187450" y="-26988"/>
            <a:ext cx="669766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FINANCIERAS</a:t>
            </a:r>
          </a:p>
        </p:txBody>
      </p:sp>
      <p:graphicFrame>
        <p:nvGraphicFramePr>
          <p:cNvPr id="3074" name="Object 798"/>
          <p:cNvGraphicFramePr>
            <a:graphicFrameLocks noChangeAspect="1"/>
          </p:cNvGraphicFramePr>
          <p:nvPr>
            <p:ph/>
          </p:nvPr>
        </p:nvGraphicFramePr>
        <p:xfrm>
          <a:off x="539750" y="836613"/>
          <a:ext cx="8208963" cy="5902325"/>
        </p:xfrm>
        <a:graphic>
          <a:graphicData uri="http://schemas.openxmlformats.org/presentationml/2006/ole">
            <p:oleObj spid="_x0000_s3074" name="Imagen de mapa de bits" r:id="rId3" imgW="5466667" imgH="4923810" progId="Paint.Picture">
              <p:embed/>
            </p:oleObj>
          </a:graphicData>
        </a:graphic>
      </p:graphicFrame>
      <p:sp>
        <p:nvSpPr>
          <p:cNvPr id="12064" name="Rectangle 80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ANALISIS DE INDICES FINANCIEROS</a:t>
            </a:r>
          </a:p>
        </p:txBody>
      </p:sp>
      <p:pic>
        <p:nvPicPr>
          <p:cNvPr id="18435" name="Picture 8" descr="LIQUIDE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412875"/>
            <a:ext cx="8135937" cy="2376488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8436" name="Picture 10" descr="ACTIV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365625"/>
            <a:ext cx="8135937" cy="2016125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ANALISIS DE INDICES FINANCIEROS</a:t>
            </a:r>
          </a:p>
        </p:txBody>
      </p:sp>
      <p:pic>
        <p:nvPicPr>
          <p:cNvPr id="19459" name="Picture 5" descr="AP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143000"/>
            <a:ext cx="7921625" cy="237490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9460" name="Picture 6" descr="RENTA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948113"/>
            <a:ext cx="7921625" cy="2376487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2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EMPRESA EN EL MERCADO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3850" y="1052513"/>
            <a:ext cx="8280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POSICIONAMIENTO, IMAGEN Y DIFERENCIACIÓN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47675" y="1662113"/>
            <a:ext cx="8228013" cy="381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LA EMPRESA LIZFASHION S.A. ESTA LEGALMENTE CONSTITUIDA DESDE 1995.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ACTUALMENTE CONFECCIONA PRENDAS DE VESTIR CASUAL SPORT PARA LAS DIFERENTES ASOCIACIONES, FEDERACIONES DEPORTIVAS Y MERCADO DE CONSUMO EN GENERAL, PRESTA SERVICIOS DE MAQUILA AL SECTOR INDUSTRIAL TEXTIL.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10000"/>
              </a:lnSpc>
              <a:buFontTx/>
              <a:buChar char="•"/>
              <a:defRPr/>
            </a:pPr>
            <a:r>
              <a:rPr lang="es-ES" sz="2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NOMBRE DE LA COMPAÑÍA NO ES MUY CONOCIDO EN EL MERCADO COMO SE DESEARÍA, YA QUE LA ACTIVIDAD PROMOCIONAL ES NULA. </a:t>
            </a:r>
          </a:p>
          <a:p>
            <a:pPr>
              <a:lnSpc>
                <a:spcPct val="110000"/>
              </a:lnSpc>
              <a:buFontTx/>
              <a:buChar char="•"/>
              <a:defRPr/>
            </a:pP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2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EMPRESA EN EL MERCADO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23850" y="1052513"/>
            <a:ext cx="8280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POSICIONAMIENTO, IMAGEN Y DIFERENCIACION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81000" y="1828800"/>
            <a:ext cx="822801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  <a:defRPr/>
            </a:pP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RESPECTO A LAS EMPRESAS QUE TIENEN CONOCIMIENTO DE LIZFASHION S.A., OFRECEN EXCELENTES REFERENCIAS DE ELLA, GRACIAS A SU EFICIENTE SERVICIO.</a:t>
            </a:r>
          </a:p>
          <a:p>
            <a:pPr>
              <a:lnSpc>
                <a:spcPct val="120000"/>
              </a:lnSpc>
              <a:defRPr/>
            </a:pP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OFRECE BUEN PRECIO, ENTREGA PUNTUAL DE SUS PEDIDOS CUMPLIENDOLOS  CON PROFESIONALISMO.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MERCADO META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50825" y="1628775"/>
            <a:ext cx="374491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SzPct val="50000"/>
              <a:buFontTx/>
              <a:buChar char="•"/>
              <a:defRPr/>
            </a:pPr>
            <a:r>
              <a:rPr lang="es-E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MERCADO GENERAL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284663" y="1412875"/>
            <a:ext cx="4391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MERCADO EMPRESARIAL</a:t>
            </a:r>
          </a:p>
          <a:p>
            <a:pPr algn="l">
              <a:defRPr/>
            </a:pPr>
            <a:r>
              <a:rPr lang="es-E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         </a:t>
            </a: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MERCADO DE CONSUMO</a:t>
            </a:r>
          </a:p>
        </p:txBody>
      </p:sp>
      <p:sp>
        <p:nvSpPr>
          <p:cNvPr id="19463" name="AutoShape 7"/>
          <p:cNvSpPr>
            <a:spLocks/>
          </p:cNvSpPr>
          <p:nvPr/>
        </p:nvSpPr>
        <p:spPr bwMode="auto">
          <a:xfrm>
            <a:off x="3997325" y="1341438"/>
            <a:ext cx="287338" cy="1079500"/>
          </a:xfrm>
          <a:prstGeom prst="leftBrace">
            <a:avLst>
              <a:gd name="adj1" fmla="val 313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C" dirty="0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34963" y="2970213"/>
            <a:ext cx="21494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SzPct val="50000"/>
              <a:buFontTx/>
              <a:buChar char="•"/>
              <a:defRPr/>
            </a:pPr>
            <a:r>
              <a:rPr lang="es-E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INDUSTRIA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284663" y="3043238"/>
            <a:ext cx="3078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SECTOR TEXTIL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2628900" y="3114675"/>
            <a:ext cx="1511300" cy="288925"/>
          </a:xfrm>
          <a:prstGeom prst="rightArrow">
            <a:avLst>
              <a:gd name="adj1" fmla="val 50000"/>
              <a:gd name="adj2" fmla="val 13076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C" dirty="0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71463" y="4627563"/>
            <a:ext cx="3363912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SzPct val="50000"/>
              <a:buFontTx/>
              <a:buChar char="•"/>
              <a:defRPr/>
            </a:pPr>
            <a:r>
              <a:rPr lang="es-E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TIPO DE CLIENTES</a:t>
            </a:r>
          </a:p>
          <a:p>
            <a:pPr algn="l">
              <a:lnSpc>
                <a:spcPct val="120000"/>
              </a:lnSpc>
              <a:buSzPct val="50000"/>
              <a:defRPr/>
            </a:pPr>
            <a:r>
              <a:rPr lang="es-E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(EMPRESAS)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4284663" y="4224338"/>
            <a:ext cx="4391025" cy="167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INDUSTRIAS TEXTILES</a:t>
            </a:r>
          </a:p>
          <a:p>
            <a:pPr algn="l">
              <a:defRPr/>
            </a:pPr>
            <a:endParaRPr lang="es-ES" sz="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ASOCIACIONES DEPORTIVAS</a:t>
            </a:r>
          </a:p>
          <a:p>
            <a:pPr algn="l">
              <a:defRPr/>
            </a:pPr>
            <a:endParaRPr lang="es-ES" sz="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FEDERACIONES</a:t>
            </a:r>
          </a:p>
          <a:p>
            <a:pPr algn="l">
              <a:defRPr/>
            </a:pPr>
            <a:endParaRPr lang="es-ES" sz="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COMITES DEPORTIVOS</a:t>
            </a:r>
          </a:p>
        </p:txBody>
      </p:sp>
      <p:sp>
        <p:nvSpPr>
          <p:cNvPr id="19469" name="AutoShape 13"/>
          <p:cNvSpPr>
            <a:spLocks/>
          </p:cNvSpPr>
          <p:nvPr/>
        </p:nvSpPr>
        <p:spPr bwMode="auto">
          <a:xfrm>
            <a:off x="3851275" y="4005263"/>
            <a:ext cx="360363" cy="1944687"/>
          </a:xfrm>
          <a:prstGeom prst="leftBrace">
            <a:avLst>
              <a:gd name="adj1" fmla="val 449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C" dirty="0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260350"/>
            <a:ext cx="9144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MERCADO META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79388" y="3644900"/>
            <a:ext cx="32766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OPERACIONES DE VENTA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995738" y="1487488"/>
            <a:ext cx="4897437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CALIFICACIÓN DE LIZFASHION S.A. ANTE LA EMPRESA A LA QUE SE LE REALIZARA LAS VENTAS.</a:t>
            </a:r>
          </a:p>
          <a:p>
            <a:pPr>
              <a:buFontTx/>
              <a:buChar char="•"/>
              <a:defRPr/>
            </a:pP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CONCLUIDO EL PEDIDO SE ENTREGA EL ACTA DE RECEPCIÓN DEBIDAMENTE APROBADA POR EL AREA DE EJECUCIÓN DEL TRABAJO Y DEL JEFE DE PRODUCCIÓN.</a:t>
            </a:r>
          </a:p>
          <a:p>
            <a:pPr>
              <a:buFontTx/>
              <a:buChar char="•"/>
              <a:defRPr/>
            </a:pP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LUEGO DE LA SUSCRIPCIÓN DEL ACTA DE RECEPCIÓN SE EMITE LA FACTURA.</a:t>
            </a:r>
          </a:p>
          <a:p>
            <a:pPr>
              <a:buFontTx/>
              <a:buChar char="•"/>
              <a:defRPr/>
            </a:pP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 RECIBE EL PAGO AL HABER TRANSCURRIDO 30 DIAS DE LA EMISIÓN DE LA FACTURA.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3492500" y="1268413"/>
            <a:ext cx="574675" cy="5113337"/>
          </a:xfrm>
          <a:prstGeom prst="leftBrace">
            <a:avLst>
              <a:gd name="adj1" fmla="val 7414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C" dirty="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368425" y="260350"/>
            <a:ext cx="66595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MARKETING MIX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50825" y="1054100"/>
            <a:ext cx="87137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PRODUCTOS, SERVICIOS Y ATENCION AL CLIENTE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66725" y="1878013"/>
            <a:ext cx="8281988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CONFECCIÓN DE MODELOS DEPORTIVOS SEGÚN LO QUE SOLICITA EL CLIENTE, EL JEFE DE PRODUCCIÓN REALIZARÁ LAS RESPECTIVAS APROBACIONES, LUEGO SE COTIZAN Y AL PACTAR EL PRECIO SE PROCEDE A LA CONFECCION.</a:t>
            </a:r>
          </a:p>
          <a:p>
            <a:pPr>
              <a:defRPr/>
            </a:pP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ELABORACIÓN DE PRENDAS CASUALES Y SPORT: CAMISETAS, CALENTADORES, LICRAS, FALDAS, CAMISETAS TIPO POLO, CHAQUETAS, BUZOS, JEANS, BLUSAS, PANTALONES Y PRENDAS SIMILARES</a:t>
            </a:r>
            <a:r>
              <a:rPr lang="es-ES" sz="2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buFontTx/>
              <a:buChar char="•"/>
              <a:defRPr/>
            </a:pP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s-ES" sz="2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MAQUILA DE PRENDAS PARA FABRICAS GRANDES</a:t>
            </a:r>
            <a:r>
              <a:rPr lang="es-ES" sz="2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765175"/>
            <a:ext cx="8610600" cy="5040313"/>
          </a:xfrm>
          <a:ln w="76200" cmpd="tri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s-ES" sz="3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s-ES" sz="3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es-ES" sz="3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PROYECTO PARA LA REESTRUCTURACIÓN COMERCIAL, ADMINISTRATIVA Y FINANCIERA DE UNA PYME DE PRODUCTOS TEXTILES DEL SECTOR DEPORTIVO: CASO LIZFASHION</a:t>
            </a:r>
            <a:r>
              <a:rPr lang="es-E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s-E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sz="3200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13" name="Rectangle 103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  <p:sp>
        <p:nvSpPr>
          <p:cNvPr id="25614" name="Rectangle 1038"/>
          <p:cNvSpPr>
            <a:spLocks noChangeArrowheads="1"/>
          </p:cNvSpPr>
          <p:nvPr/>
        </p:nvSpPr>
        <p:spPr bwMode="auto">
          <a:xfrm>
            <a:off x="179388" y="404813"/>
            <a:ext cx="8785225" cy="576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258888" y="260350"/>
            <a:ext cx="66595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MARKETING MIX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31800" y="1196975"/>
            <a:ext cx="88931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s-E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DETERMINAR LOS PRECIOS SE DEBE CONSIDERAR: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68313" y="2189163"/>
            <a:ext cx="2808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  <a:defRPr/>
            </a:pPr>
            <a:r>
              <a:rPr lang="es-E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COSTOS DE </a:t>
            </a:r>
          </a:p>
          <a:p>
            <a:pPr algn="l">
              <a:defRPr/>
            </a:pPr>
            <a:r>
              <a:rPr lang="es-E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PRODUCCIÓN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924300" y="1989138"/>
            <a:ext cx="41767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§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MATERIALES</a:t>
            </a:r>
          </a:p>
          <a:p>
            <a:pPr algn="l">
              <a:buFont typeface="Wingdings" pitchFamily="2" charset="2"/>
              <a:buNone/>
              <a:defRPr/>
            </a:pP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buFont typeface="Wingdings" pitchFamily="2" charset="2"/>
              <a:buChar char="§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MANO DE OBRA</a:t>
            </a:r>
          </a:p>
          <a:p>
            <a:pPr algn="l">
              <a:buFont typeface="Wingdings" pitchFamily="2" charset="2"/>
              <a:buNone/>
              <a:defRPr/>
            </a:pP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buFont typeface="Wingdings" pitchFamily="2" charset="2"/>
              <a:buChar char="§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INSUMOS A UTILIZAR</a:t>
            </a:r>
          </a:p>
        </p:txBody>
      </p:sp>
      <p:sp>
        <p:nvSpPr>
          <p:cNvPr id="29702" name="AutoShape 6"/>
          <p:cNvSpPr>
            <a:spLocks/>
          </p:cNvSpPr>
          <p:nvPr/>
        </p:nvSpPr>
        <p:spPr bwMode="auto">
          <a:xfrm>
            <a:off x="3348038" y="1916113"/>
            <a:ext cx="217487" cy="1800225"/>
          </a:xfrm>
          <a:prstGeom prst="leftBrace">
            <a:avLst>
              <a:gd name="adj1" fmla="val 689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C" dirty="0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611188" y="4437063"/>
            <a:ext cx="8281987" cy="4318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C" dirty="0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68313" y="3573463"/>
            <a:ext cx="1943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  <a:defRPr/>
            </a:pPr>
            <a:r>
              <a:rPr lang="es-E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FORMULA: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611188" y="4437063"/>
            <a:ext cx="835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PRECIO DE VENTA CLIENTE FINAL = COSTO DE PRODUCIR x 2.15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11188" y="5157788"/>
            <a:ext cx="8281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DESCUENTOS ESPECIALES HASTA DEL 40% DE ACUERDO AL MONTO DE LOS CONTRATOS Y FORMA DE PAGO.</a:t>
            </a:r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>
            <a:off x="539750" y="5084763"/>
            <a:ext cx="8280400" cy="8636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C" dirty="0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368425" y="260350"/>
            <a:ext cx="66595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MARKETING MIX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539750" y="1054100"/>
            <a:ext cx="30257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DISTRIBUCIÓN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1187450" y="1922463"/>
            <a:ext cx="2017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PRODUCTOR 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116013" y="2954338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DISTRIBUIDOR</a:t>
            </a: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1906588" y="2349500"/>
            <a:ext cx="360362" cy="574675"/>
          </a:xfrm>
          <a:prstGeom prst="downArrow">
            <a:avLst>
              <a:gd name="adj1" fmla="val 50000"/>
              <a:gd name="adj2" fmla="val 3986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C" dirty="0"/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1906588" y="3717925"/>
            <a:ext cx="360362" cy="574675"/>
          </a:xfrm>
          <a:prstGeom prst="downArrow">
            <a:avLst>
              <a:gd name="adj1" fmla="val 50000"/>
              <a:gd name="adj2" fmla="val 3986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C" dirty="0"/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4067175" y="2781300"/>
            <a:ext cx="4968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MX" sz="2000">
                <a:solidFill>
                  <a:schemeClr val="tx1"/>
                </a:solidFill>
                <a:effectLst/>
              </a:rPr>
              <a:t>COMERCIALIZACIÓN A LOCALES COMERCIALES, FABRICAS (MAQUILA) O DISTRIBUIDORES DE ROPA.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23567" name="AutoShape 15"/>
          <p:cNvSpPr>
            <a:spLocks/>
          </p:cNvSpPr>
          <p:nvPr/>
        </p:nvSpPr>
        <p:spPr bwMode="auto">
          <a:xfrm>
            <a:off x="3490913" y="1773238"/>
            <a:ext cx="433387" cy="3168650"/>
          </a:xfrm>
          <a:prstGeom prst="rightBrace">
            <a:avLst>
              <a:gd name="adj1" fmla="val 6092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C" dirty="0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900113" y="4297363"/>
            <a:ext cx="2592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CONSUMIDOR</a:t>
            </a:r>
          </a:p>
        </p:txBody>
      </p:sp>
      <p:sp>
        <p:nvSpPr>
          <p:cNvPr id="26635" name="Text Box 21"/>
          <p:cNvSpPr txBox="1">
            <a:spLocks noChangeArrowheads="1"/>
          </p:cNvSpPr>
          <p:nvPr/>
        </p:nvSpPr>
        <p:spPr bwMode="auto">
          <a:xfrm>
            <a:off x="323850" y="28543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MX" sz="2400" b="1">
                <a:solidFill>
                  <a:schemeClr val="tx1"/>
                </a:solidFill>
                <a:effectLst/>
              </a:rPr>
              <a:t>1. -</a:t>
            </a:r>
            <a:endParaRPr lang="en-US" sz="2400" b="1">
              <a:solidFill>
                <a:schemeClr val="tx1"/>
              </a:solidFill>
              <a:effectLst/>
            </a:endParaRPr>
          </a:p>
        </p:txBody>
      </p:sp>
      <p:sp>
        <p:nvSpPr>
          <p:cNvPr id="26636" name="Text Box 22"/>
          <p:cNvSpPr txBox="1">
            <a:spLocks noChangeArrowheads="1"/>
          </p:cNvSpPr>
          <p:nvPr/>
        </p:nvSpPr>
        <p:spPr bwMode="auto">
          <a:xfrm>
            <a:off x="395288" y="5157788"/>
            <a:ext cx="623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MX" sz="2400" b="1">
                <a:solidFill>
                  <a:schemeClr val="tx1"/>
                </a:solidFill>
                <a:effectLst/>
              </a:rPr>
              <a:t>2. -</a:t>
            </a:r>
            <a:endParaRPr lang="en-US" sz="2400" b="1">
              <a:solidFill>
                <a:schemeClr val="tx1"/>
              </a:solidFill>
              <a:effectLst/>
            </a:endParaRPr>
          </a:p>
        </p:txBody>
      </p:sp>
      <p:grpSp>
        <p:nvGrpSpPr>
          <p:cNvPr id="26637" name="Group 24"/>
          <p:cNvGrpSpPr>
            <a:grpSpLocks/>
          </p:cNvGrpSpPr>
          <p:nvPr/>
        </p:nvGrpSpPr>
        <p:grpSpPr bwMode="auto">
          <a:xfrm>
            <a:off x="971550" y="5229225"/>
            <a:ext cx="6913563" cy="1189038"/>
            <a:chOff x="748" y="3385"/>
            <a:chExt cx="4355" cy="749"/>
          </a:xfrm>
        </p:grpSpPr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2472" y="3385"/>
              <a:ext cx="19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s-ES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CONSUMIDOR FINAL</a:t>
              </a:r>
            </a:p>
          </p:txBody>
        </p:sp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748" y="3385"/>
              <a:ext cx="12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s-ES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PRODUCTOR </a:t>
              </a:r>
            </a:p>
          </p:txBody>
        </p:sp>
        <p:sp>
          <p:nvSpPr>
            <p:cNvPr id="23569" name="AutoShape 17"/>
            <p:cNvSpPr>
              <a:spLocks noChangeArrowheads="1"/>
            </p:cNvSpPr>
            <p:nvPr/>
          </p:nvSpPr>
          <p:spPr bwMode="auto">
            <a:xfrm>
              <a:off x="2018" y="3427"/>
              <a:ext cx="499" cy="182"/>
            </a:xfrm>
            <a:prstGeom prst="rightArrow">
              <a:avLst>
                <a:gd name="adj1" fmla="val 50000"/>
                <a:gd name="adj2" fmla="val 68544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C" dirty="0"/>
            </a:p>
          </p:txBody>
        </p:sp>
        <p:sp>
          <p:nvSpPr>
            <p:cNvPr id="26642" name="Text Box 23"/>
            <p:cNvSpPr txBox="1">
              <a:spLocks noChangeArrowheads="1"/>
            </p:cNvSpPr>
            <p:nvPr/>
          </p:nvSpPr>
          <p:spPr bwMode="auto">
            <a:xfrm>
              <a:off x="748" y="3686"/>
              <a:ext cx="4355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MX" sz="2000">
                  <a:solidFill>
                    <a:schemeClr val="tx1"/>
                  </a:solidFill>
                  <a:effectLst/>
                </a:rPr>
                <a:t>COMERCIALIZACIÓN EN EL LOCAL DE LIZFASHION Y A FEDERACIONES Y ASOCIACIONES DEPORTIVAS.</a:t>
              </a:r>
              <a:endParaRPr lang="en-US" sz="200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368425" y="260350"/>
            <a:ext cx="66595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MARKETING MIX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68313" y="1412875"/>
            <a:ext cx="30257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PROMOCIÓN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84213" y="2420938"/>
            <a:ext cx="792003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ACTUALMENTE LIZFASHION S.A. NO EJECUTA NINGUN PLAN DE PROMOCIÓN Y PUBLICIDAD.</a:t>
            </a:r>
          </a:p>
          <a:p>
            <a:pPr>
              <a:defRPr/>
            </a:pP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LA PROMOCIÓN DE LOS PRODUCTOS SE HACE CON LOS CONTACTOS DEL GERENTE.</a:t>
            </a:r>
          </a:p>
          <a:p>
            <a:pPr>
              <a:defRPr/>
            </a:pP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VENT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773238"/>
            <a:ext cx="7704138" cy="4443412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179388" y="620713"/>
            <a:ext cx="87852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NIVELES DE VENTAS Y UTILIDADES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4"/>
          <p:cNvGraphicFramePr>
            <a:graphicFrameLocks noChangeAspect="1"/>
          </p:cNvGraphicFramePr>
          <p:nvPr>
            <p:ph/>
          </p:nvPr>
        </p:nvGraphicFramePr>
        <p:xfrm>
          <a:off x="611188" y="1822450"/>
          <a:ext cx="7848600" cy="4486275"/>
        </p:xfrm>
        <a:graphic>
          <a:graphicData uri="http://schemas.openxmlformats.org/presentationml/2006/ole">
            <p:oleObj spid="_x0000_s4098" name="Gráfico" r:id="rId3" imgW="7077151" imgH="4057802" progId="MSGraph.Chart.8">
              <p:embed followColorScheme="full"/>
            </p:oleObj>
          </a:graphicData>
        </a:graphic>
      </p:graphicFrame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179388" y="620713"/>
            <a:ext cx="87852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NIVELES DE VENTAS Y UTILIDADES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09600" y="115888"/>
            <a:ext cx="81534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PROCEDIMIENTOS Y PROCESOS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1066800"/>
            <a:ext cx="48244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DE COBRANZA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539750" y="1905000"/>
            <a:ext cx="835342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EL JEFE ADMINISTRATIVO RETIRA EL CHEQUE Y EL COMPROBANTE DE RETENCION EN LAS OFICINAS DEL CLIENTE.</a:t>
            </a:r>
          </a:p>
          <a:p>
            <a:pPr>
              <a:buFontTx/>
              <a:buChar char="•"/>
              <a:defRPr/>
            </a:pP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EL CHEQUE TAMBIEN PUEDE SER RETIRADO EN LAS VENTANILLAS DE UN BANCO LOCAL Y LUEGO EL COMPROBANTE DE RETENCION DONDE EL CLIENTE.</a:t>
            </a:r>
          </a:p>
          <a:p>
            <a:pPr>
              <a:buFontTx/>
              <a:buChar char="•"/>
              <a:defRPr/>
            </a:pP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 PUEDE RECIBIR EL VALOR DE LA FACTURA POR TRANSFERENCIA BANCARIA Y EL COMPROBANTE DE RETENCION DONDE EL CLIENTE.</a:t>
            </a:r>
          </a:p>
          <a:p>
            <a:pPr>
              <a:buFontTx/>
              <a:buChar char="•"/>
              <a:defRPr/>
            </a:pP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 PUEDE RECIBIR EL VALOR AL MOMENTO, SI ES UN VALOR BAJO.</a:t>
            </a:r>
          </a:p>
          <a:p>
            <a:pPr>
              <a:buFontTx/>
              <a:buChar char="•"/>
              <a:defRPr/>
            </a:pP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457200" y="914400"/>
            <a:ext cx="36004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CONTABLE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539750" y="1676400"/>
            <a:ext cx="8353425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 REALIZA EN BASE A LOS DOCUMENTOS QUE ENTREGA EL JEFE ADMINISTRATIVO HASTA EL DÍA 10 DEL MES SIGUIENTE.</a:t>
            </a:r>
          </a:p>
          <a:p>
            <a:pPr>
              <a:buFontTx/>
              <a:buChar char="•"/>
              <a:defRPr/>
            </a:pPr>
            <a:endParaRPr lang="es-EC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 REVISA LA DOCUMENTACIÓN Y SE REALIZA LOS ASIENTOS CONTABLES Y SE PROCEDE CON LOS FORMULARIOS DEL SRI, OBLIGACION QUE DEBE EFECTUARSE MÁXIMO HASTA EL DÍA 18 DE CADA MES.</a:t>
            </a:r>
            <a:r>
              <a:rPr lang="es-EC" sz="2000" dirty="0">
                <a:solidFill>
                  <a:schemeClr val="tx1"/>
                </a:solidFill>
                <a:effectLst/>
              </a:rPr>
              <a:t> </a:t>
            </a:r>
          </a:p>
          <a:p>
            <a:pPr>
              <a:buFontTx/>
              <a:buChar char="•"/>
              <a:defRPr/>
            </a:pPr>
            <a:endParaRPr lang="es-EC" dirty="0">
              <a:solidFill>
                <a:schemeClr val="tx1"/>
              </a:solidFill>
              <a:effectLst/>
            </a:endParaRPr>
          </a:p>
          <a:p>
            <a:pPr>
              <a:buFontTx/>
              <a:buChar char="•"/>
              <a:defRPr/>
            </a:pPr>
            <a:r>
              <a:rPr lang="es-EC" sz="2000" dirty="0">
                <a:solidFill>
                  <a:schemeClr val="tx1"/>
                </a:solidFill>
                <a:effectLst/>
              </a:rPr>
              <a:t> </a:t>
            </a: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LOS CORTES CONTABLES SON UNA VEZ AL AÑO Y NO SE TIENEN INFORMES PERIÓDICOS DE LOS ESTADOS FINANCIEROS DE LA SITUACIÓN DE LA EMPRESA.</a:t>
            </a:r>
          </a:p>
          <a:p>
            <a:pPr>
              <a:buFontTx/>
              <a:buChar char="•"/>
              <a:defRPr/>
            </a:pPr>
            <a:endParaRPr lang="es-EC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NO EXISTE UN SOFTWARE CONTABLE EN LA EMPRESA QUE AUTOMATICE LOS PROCESOS DE REGISTRO DE ASIENTOS Y EMITA LOS INFORMES CONTABLES NECESARIOS.</a:t>
            </a: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533400" y="152400"/>
            <a:ext cx="81534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PROCEDIMIENTOS Y PROCESOS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33400" y="1143000"/>
            <a:ext cx="64103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DE OPERACIÓN DEL TRABAJO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539750" y="2108200"/>
            <a:ext cx="8280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  <a:defRPr/>
            </a:pP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 PRESENTA LA OFERTA, LA EMPRESA CONTRATANTE LA ESTUDIA Y ELIGE A LA EMPRESA GANADORA, ASIGNANDOLE EL TRABAJO A EFECTUAR.</a:t>
            </a:r>
          </a:p>
          <a:p>
            <a:pPr>
              <a:defRPr/>
            </a:pPr>
            <a:endParaRPr lang="es-EC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 FIRMA UN CONTRATO EN EL QUE SE ESTABLECEN LOS COSTOS, TIEMPO DE EJECUCIÓN, BONIFICACIONES Y MULTAS, ADEMÁS SE DEBE PRESENTAR UNA GARANTÍA BANCARIA POR EL VALOR DEL ANTICIPO A RECIBIR.</a:t>
            </a:r>
          </a:p>
          <a:p>
            <a:pPr>
              <a:defRPr/>
            </a:pPr>
            <a:endParaRPr lang="es-EC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 EJECUTA EL TRABAJO SEGÚN CRONOGRAMA PRESENTADO Y APROBADO ASEGURANDOSE QUE TODO EL PERSONAL CUENTE CON TODAS LOS MATERIALES E IMPLEMENTOS DE SEGURIDAD EXIGIDOS.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09600" y="115888"/>
            <a:ext cx="81534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PROCEDIMIENTOS Y PROCESOS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33400" y="1143000"/>
            <a:ext cx="45386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DE FACTURACIÓN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33400" y="2019300"/>
            <a:ext cx="799306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  <a:defRPr/>
            </a:pP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CUANDO EL MONTO DEL PROYECTO ES MENOR A $ 8,000.00 DÓLARES, SE EMITE LA FACTURA JUNTO CON EL ACTA DE RECEPCIÓN DE TRABAJOS.</a:t>
            </a:r>
          </a:p>
          <a:p>
            <a:pPr>
              <a:defRPr/>
            </a:pPr>
            <a:endParaRPr lang="es-EC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EN EL CASO DE QUE EL VALOR SEA MAYOR SE RECIBE UN ANTICIPO POR EL CUAL EN ALGUNOS CASOS SE EMITE FACTURA Y SE ENTREGA GARANTÍA BANCARIA POR EL VALOR A RECIBIR POR EL BUEN USO DEL ANTICIPO.</a:t>
            </a:r>
          </a:p>
          <a:p>
            <a:pPr>
              <a:defRPr/>
            </a:pPr>
            <a:endParaRPr lang="es-EC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 EMITEN FACTURAS POR AVANCE DE TRABAJO CON LA APROBACIÓN DEL FISCALIZADOR.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09600" y="115888"/>
            <a:ext cx="81534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PROCEDIMIENTOS Y PROCESOS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11188" y="2133600"/>
            <a:ext cx="7920037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LIZFASHION  S.A.  RECIBE EL REQUERIMIENTO, COTIZA LOS MATERIALES, LUEGO ENVÍA DOS COTIZACIONES: </a:t>
            </a:r>
          </a:p>
          <a:p>
            <a:pPr marL="342900" indent="-342900">
              <a:buFontTx/>
              <a:buChar char="•"/>
              <a:defRPr/>
            </a:pPr>
            <a:endParaRPr lang="es-ES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00100" lvl="1" indent="-342900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PRIMERA  INCLUYE MATERIALES.</a:t>
            </a:r>
          </a:p>
          <a:p>
            <a:pPr marL="800100" lvl="1" indent="-342900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SEGUNDA NO INCLUYE LOS MATERIALES. </a:t>
            </a:r>
          </a:p>
          <a:p>
            <a:pPr marL="342900" indent="-342900">
              <a:buFontTx/>
              <a:buChar char="•"/>
              <a:defRPr/>
            </a:pPr>
            <a:endParaRPr lang="es-ES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SI SE APRUEBA LA PRIMERA LIZFASHION S.A. REALIZA LA COMPRA. </a:t>
            </a:r>
          </a:p>
          <a:p>
            <a:pPr marL="342900" indent="-342900">
              <a:buFontTx/>
              <a:buChar char="•"/>
              <a:defRPr/>
            </a:pPr>
            <a:endParaRPr lang="es-ES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LIZFASHION S.A. TIENE CRÉDITO DE 30 DÍAS CON LA MAYORÍA DE LOS PROVEEDORES. </a:t>
            </a:r>
            <a:endParaRPr lang="es-EC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381000" y="1219200"/>
            <a:ext cx="38877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DE COMPRA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609600" y="115888"/>
            <a:ext cx="81534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PROCEDIMIENTOS Y PROCESOS</a:t>
            </a: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PRINCIPALES PRODUCTOS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10600" cy="1744663"/>
          </a:xfrm>
        </p:spPr>
        <p:txBody>
          <a:bodyPr/>
          <a:lstStyle/>
          <a:p>
            <a:pPr eaLnBrk="1" hangingPunct="1">
              <a:defRPr/>
            </a:pP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EQUIPOS DEPORTIVOS: CALENTADORES, CAMISETAS, PANTALONETAS Y MEDIAS.</a:t>
            </a:r>
          </a:p>
          <a:p>
            <a:pPr algn="just" eaLnBrk="1" hangingPunct="1">
              <a:buFontTx/>
              <a:buNone/>
              <a:defRPr/>
            </a:pPr>
            <a:endParaRPr lang="es-E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IMPLEMENTOS DEPORTIVOS: BOLSAS DE MANO, GORRAS, SIMILARES.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11188" y="2238375"/>
            <a:ext cx="792003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 1: RECEPCIÓN PRELIMINAR DE SOLICITUDES.</a:t>
            </a:r>
            <a:b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 2: PRUEBAS DE IDONEIDAD.</a:t>
            </a:r>
          </a:p>
          <a:p>
            <a:pPr algn="l">
              <a:defRPr/>
            </a:pP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 3: ENTREVISTA DE SELECCIÓN.</a:t>
            </a:r>
            <a:b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 4: VERIFICACIÓN DE DATOS Y REFERENCIAS.</a:t>
            </a:r>
          </a:p>
          <a:p>
            <a:pPr algn="l">
              <a:defRPr/>
            </a:pP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 5: EXAMEN MÉDICO.</a:t>
            </a:r>
          </a:p>
          <a:p>
            <a:pPr algn="l">
              <a:defRPr/>
            </a:pP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PASÓ 6: ENTREVISTA CON EL GERENTE GENERAL (SI ES NECESARIO).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81000" y="1371600"/>
            <a:ext cx="65516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DE SELECCIÓN DE PERSONAL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609600" y="261938"/>
            <a:ext cx="81534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PROCEDIMIENTOS Y PROCESOS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611188" y="2262188"/>
            <a:ext cx="7920037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 7: DESCRIPCIÓN DEL PUESTO.</a:t>
            </a:r>
          </a:p>
          <a:p>
            <a:pPr>
              <a:defRPr/>
            </a:pP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 8: DECISIÓN DE CONTRATAR</a:t>
            </a:r>
          </a:p>
          <a:p>
            <a:pPr>
              <a:defRPr/>
            </a:pPr>
            <a:endParaRPr lang="es-ES_tradnl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s-ES_tradnl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 9: </a:t>
            </a: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TIPO DE CONTRATACIÓN (PLANTA O TEMPORAL), TIEMPO DE DURACIÓN DEL CONTRATO, PERFIL DEL CARGO Y DE LA PERSONA.</a:t>
            </a:r>
          </a:p>
          <a:p>
            <a:pPr>
              <a:defRPr/>
            </a:pP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s-ES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 NECESITA CAPACITAR AL PERSONAL Y DICTAR CURSOS Y TALLERES.</a:t>
            </a:r>
            <a:endParaRPr lang="es-EC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57200" y="1219200"/>
            <a:ext cx="65516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DE SELECCIÓN DE PERSONAL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609600" y="188913"/>
            <a:ext cx="81534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PROCEDIMIENTOS Y PROCESOS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611188" y="1192213"/>
            <a:ext cx="8137525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ANALIZAR LOS ASPECTOS DÉBILES Y FUERTES DE LA EMPRESA, ASÍ COMO SU POSICIÓN EN EL MERCADO, LAS OPORTUNIDADES QUE SE LE PRESENTAN Y BUSCAR LAS FORMAS DE ENCAUSARLAS HACIA EL BENEFICIO DEL NEGOCIO.</a:t>
            </a:r>
          </a:p>
          <a:p>
            <a:pPr marL="342900" indent="-342900">
              <a:buFontTx/>
              <a:buAutoNum type="arabicPeriod"/>
              <a:defRPr/>
            </a:pPr>
            <a:endParaRPr lang="es-EC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REDISEÑAR ESTRATÉGICAMENTE LA EMPRESA, DE TAL FORMA QUE SE PLANTEE UNA NUEVA MISIÓN, VISIÓN Y FILOSOFÍA EMPRESARIAL ORIENTADA HACIA EL CLIENTE Y LOS OBJETIVOS EMPRESARIALES.</a:t>
            </a:r>
          </a:p>
          <a:p>
            <a:pPr marL="342900" indent="-342900">
              <a:buFontTx/>
              <a:buAutoNum type="arabicPeriod"/>
              <a:defRPr/>
            </a:pPr>
            <a:endParaRPr lang="es-EC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PLANTEAR UNA SERIE DE OBJETIVOS DESAFIANTES PARA LA EMPRESA, DE TAL FORMA QUE ESTOS CONTEMPLEN A LA MISIÓN, VISIÓN Y FILOSOFÍA ORGANIZACIONAL COMO MEDIDAS DE DESEMPEÑO</a:t>
            </a:r>
            <a:r>
              <a:rPr lang="es-EC" sz="1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342900" indent="-342900">
              <a:buFontTx/>
              <a:buAutoNum type="arabicPeriod"/>
              <a:defRPr/>
            </a:pPr>
            <a:endParaRPr lang="es-EC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ESTABLECER UN POSICIONAMIENTO Y UNA DIFERENCIACIÓN DE LA EMPRESA LIZFASHION S.A. CON RESPECTO A SU CLIENTE Y LOS SERVICIOS QUE OFRECE.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1187450" y="260350"/>
            <a:ext cx="66595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RECOMENDACIONES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 idx="4294967295"/>
          </p:nvPr>
        </p:nvSpPr>
        <p:spPr>
          <a:xfrm>
            <a:off x="457200" y="142875"/>
            <a:ext cx="8229600" cy="1857375"/>
          </a:xfrm>
        </p:spPr>
        <p:txBody>
          <a:bodyPr/>
          <a:lstStyle/>
          <a:p>
            <a:pPr eaLnBrk="1" hangingPunct="1">
              <a:defRPr/>
            </a:pPr>
            <a:r>
              <a:rPr lang="es-EC" sz="3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BREVE DESCRIPCIÓN DEL SECTOR TEXTIL A NIVEL NACIONAL</a:t>
            </a:r>
            <a:endParaRPr lang="en-US" sz="38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707" name="Content Placeholder 2"/>
          <p:cNvSpPr>
            <a:spLocks noGrp="1"/>
          </p:cNvSpPr>
          <p:nvPr>
            <p:ph idx="4294967295"/>
          </p:nvPr>
        </p:nvSpPr>
        <p:spPr>
          <a:xfrm>
            <a:off x="428625" y="2420938"/>
            <a:ext cx="8258175" cy="338455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 SECTOR TEXTIL ECUATORIANO SE REMONTA A LA ÉPOCA DE LA COLONIA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0"/>
              </a:spcBef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 ESQUILADO Y LAVADO DE LANA DIO ORIGEN  A LAS PRIMERAS INCURSIONES EN EL CAMPO DEL TEJIDO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0"/>
              </a:spcBef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LAS PRIMERAS INDUSTRIAS TEXTILES SE DEDICARON AL PROCESAMIENTO DE LANA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0"/>
              </a:spcBef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 ALGODÓN SE INTRODUJO DESDE LAS PRIMERAS DÉCADAS DE LOS AÑOS 1900 LLEGANDO A CONSOLIDARSE EN LOS AÑOS 50.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439862"/>
          </a:xfrm>
        </p:spPr>
        <p:txBody>
          <a:bodyPr/>
          <a:lstStyle/>
          <a:p>
            <a:pPr eaLnBrk="1" hangingPunct="1"/>
            <a:r>
              <a:rPr lang="en-US" b="1" u="sng" smtClean="0"/>
              <a:t>FIBRAS USADAS EN EL ECUADOR</a:t>
            </a:r>
          </a:p>
        </p:txBody>
      </p:sp>
      <p:sp>
        <p:nvSpPr>
          <p:cNvPr id="107523" name="Content Placeholder 2"/>
          <p:cNvSpPr>
            <a:spLocks noGrp="1"/>
          </p:cNvSpPr>
          <p:nvPr>
            <p:ph idx="4294967295"/>
          </p:nvPr>
        </p:nvSpPr>
        <p:spPr>
          <a:xfrm>
            <a:off x="285750" y="1889125"/>
            <a:ext cx="8607425" cy="2044700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FIBRAS NATURALES: ALGODÓN Y LANA</a:t>
            </a:r>
          </a:p>
          <a:p>
            <a:pPr algn="just" eaLnBrk="1" hangingPunct="1"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FIBRAS ARTIFICIALES: VISCOSA </a:t>
            </a:r>
          </a:p>
          <a:p>
            <a:pPr algn="just" eaLnBrk="1" hangingPunct="1">
              <a:buFontTx/>
              <a:buNone/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FIBRAS SINTÉTICAS: ACRÍLICO, NYLON, POLIÉSTER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91440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PRINCIPALES CAUSAS PARA LA POCA PRODUCTIVIDAD Y CALIDAD DEL SECTOR</a:t>
            </a:r>
          </a:p>
        </p:txBody>
      </p:sp>
      <p:sp>
        <p:nvSpPr>
          <p:cNvPr id="108547" name="Content Placeholder 2"/>
          <p:cNvSpPr>
            <a:spLocks noGrp="1"/>
          </p:cNvSpPr>
          <p:nvPr>
            <p:ph idx="4294967295"/>
          </p:nvPr>
        </p:nvSpPr>
        <p:spPr>
          <a:xfrm>
            <a:off x="457200" y="2643188"/>
            <a:ext cx="8229600" cy="3449637"/>
          </a:xfrm>
        </p:spPr>
        <p:txBody>
          <a:bodyPr/>
          <a:lstStyle/>
          <a:p>
            <a:pPr eaLnBrk="1" hangingPunct="1">
              <a:defRPr/>
            </a:pPr>
            <a:r>
              <a:rPr lang="es-EC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LA PROTECCIÓN ARANCELARIA HASTA INICIOS DE LA DÉCADA DE LOS 90</a:t>
            </a:r>
          </a:p>
          <a:p>
            <a:pPr eaLnBrk="1" hangingPunct="1">
              <a:buFontTx/>
              <a:buNone/>
              <a:defRPr/>
            </a:pPr>
            <a:endParaRPr lang="es-EC" sz="1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defRPr/>
            </a:pPr>
            <a:r>
              <a:rPr lang="es-EC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RESTRICCIONES A LAS IMPORTACIONES</a:t>
            </a:r>
          </a:p>
          <a:p>
            <a:pPr lvl="1" eaLnBrk="1" hangingPunct="1">
              <a:buFontTx/>
              <a:buNone/>
              <a:defRPr/>
            </a:pPr>
            <a:endParaRPr lang="es-EC" sz="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defRPr/>
            </a:pPr>
            <a:r>
              <a:rPr lang="es-EC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SUBSIDIOS</a:t>
            </a:r>
          </a:p>
          <a:p>
            <a:pPr eaLnBrk="1" hangingPunct="1">
              <a:defRPr/>
            </a:pPr>
            <a:endParaRPr lang="es-EC" sz="1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s-EC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FALTA DE MATERIA PRIMA</a:t>
            </a:r>
          </a:p>
          <a:p>
            <a:pPr eaLnBrk="1" hangingPunct="1">
              <a:defRPr/>
            </a:pPr>
            <a:endParaRPr lang="es-EC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s-EC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POCA </a:t>
            </a: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TECNOLOGÍA</a:t>
            </a:r>
          </a:p>
          <a:p>
            <a:pPr eaLnBrk="1" hangingPunct="1"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 BAJA CALIDAD DE LOS INSUMOS</a:t>
            </a:r>
          </a:p>
          <a:p>
            <a:pPr eaLnBrk="1" hangingPunct="1">
              <a:buFontTx/>
              <a:buNone/>
              <a:defRPr/>
            </a:pPr>
            <a:r>
              <a:rPr lang="es-EC" sz="1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MANO DE OBRA NO CALIFICADA</a:t>
            </a:r>
          </a:p>
          <a:p>
            <a:pPr eaLnBrk="1" hangingPunct="1">
              <a:defRPr/>
            </a:pPr>
            <a:endParaRPr lang="es-EC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430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C" sz="3600" b="1" u="sng" dirty="0" smtClean="0">
                <a:solidFill>
                  <a:schemeClr val="tx1"/>
                </a:solidFill>
              </a:rPr>
              <a:t/>
            </a:r>
            <a:br>
              <a:rPr lang="es-EC" sz="3600" b="1" u="sng" dirty="0" smtClean="0">
                <a:solidFill>
                  <a:schemeClr val="tx1"/>
                </a:solidFill>
              </a:rPr>
            </a:br>
            <a:r>
              <a:rPr lang="es-EC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APERTURA COMERCIAL PRODUJO (1992): </a:t>
            </a:r>
            <a:r>
              <a:rPr lang="es-EC" sz="4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C" sz="4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4200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779" name="Content Placeholder 2"/>
          <p:cNvSpPr>
            <a:spLocks noGrp="1"/>
          </p:cNvSpPr>
          <p:nvPr>
            <p:ph idx="4294967295"/>
          </p:nvPr>
        </p:nvSpPr>
        <p:spPr>
          <a:xfrm>
            <a:off x="323850" y="1484313"/>
            <a:ext cx="8569325" cy="4752975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COMPETENCIA DESLEAL (IMPORTACIÓN DE ROPA USADA)</a:t>
            </a:r>
          </a:p>
          <a:p>
            <a:pPr algn="just" eaLnBrk="1" hangingPunct="1"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DUMPING</a:t>
            </a:r>
          </a:p>
          <a:p>
            <a:pPr algn="just" eaLnBrk="1" hangingPunct="1"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SUBFACTURACIÓN</a:t>
            </a:r>
          </a:p>
          <a:p>
            <a:pPr algn="just" eaLnBrk="1" hangingPunct="1"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EMPRESAS TEXTILES (PRÁCTICAS GERENCIALES, ESTRATEGIAS DE COMERCIALIZACIÓN Y VENTAS)</a:t>
            </a:r>
          </a:p>
          <a:p>
            <a:pPr algn="just" eaLnBrk="1" hangingPunct="1"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s-EC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MAYORES NIVELES DE TECNOLOGÍA</a:t>
            </a:r>
          </a:p>
          <a:p>
            <a:pPr eaLnBrk="1" hangingPunct="1">
              <a:defRPr/>
            </a:pPr>
            <a:endParaRPr lang="es-EC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s-EC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CRECIMIENTO DE BIENES DE CAPITAL PARA EXPANDIRSE Y RESPONDER A LA DEMANDA.</a:t>
            </a:r>
            <a:r>
              <a:rPr lang="es-EC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0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9144000" cy="17145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s-EC" sz="3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ANÁLISIS DE LA OFERTA TEXTIL, LA COMPETENCIA Y SU IMPACTO EN LA ECONOMÍA ECUATORIANA 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8313" y="2420938"/>
            <a:ext cx="8135937" cy="3240087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 PRODUCCIÓN DE ALGODÓN ES DE CALIDAD ACEPTABLE (NO ABASTECE AL MERCADO LOCAL) (IMPORTAR – 90%).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0"/>
              </a:spcBef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 INDUSTRIA TEXTIL Y DE CONFECCIÓN (MUCHAS EMPRESAS PROVEEDORAS DE INSUMOS Y DE SERVICIOS).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 INDUSTRIA DE LA CONFECCIÓN IMPORTA TEJIDOS, ACCESORIOS (HILO DE COSER), CIERRES (CREMALLERAS), BOTONES, ETIQUETAS Y BORDADOS</a:t>
            </a:r>
          </a:p>
          <a:p>
            <a:pPr algn="just" eaLnBrk="1" hangingPunct="1"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Content Placeholder 2"/>
          <p:cNvSpPr>
            <a:spLocks noGrp="1"/>
          </p:cNvSpPr>
          <p:nvPr>
            <p:ph idx="4294967295"/>
          </p:nvPr>
        </p:nvSpPr>
        <p:spPr>
          <a:xfrm>
            <a:off x="323850" y="2133600"/>
            <a:ext cx="8424863" cy="3600450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INDUSTRIA QUÍMICA TEXTIL (PEQUEÑA).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PROVEEDORES DE LAS MÁS IMPORTANTES MARCAS DE PRODUCTOS QUÍMICOS TEXTILES.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0"/>
              </a:spcBef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EXISTEN REPRESENTANTES DE INDUSTRIAS INTERNACIONALES (FABRICAN FIBRAS SINTÉTICAS).</a:t>
            </a:r>
            <a:r>
              <a:rPr lang="es-EC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DISTRIBUIDORES Y REPRESENTANTES DE MAQUINARIAS, ACCESORIOS E INSUMOS DE SOPORTE A LA PRODUCCIÓN.</a:t>
            </a:r>
          </a:p>
          <a:p>
            <a:pPr algn="just" eaLnBrk="1" hangingPunct="1">
              <a:buFontTx/>
              <a:buNone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179388" y="260350"/>
            <a:ext cx="864235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indent="-342900" algn="ctr">
              <a:defRPr/>
            </a:pPr>
            <a:r>
              <a:rPr lang="es-EC" sz="3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ANÁLISIS DE LA OFERTA TEXTIL, LA COMPETENCIA Y SU IMPACTO EN LA ECONOMÍA ECUATORIANA</a:t>
            </a:r>
            <a:endParaRPr lang="es-ES" sz="3400" b="1" u="sng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C" sz="3600" b="1" u="sng" smtClean="0"/>
              <a:t>PORCENTAJE DE EMPRESAS TEXTILES EN EL ECUADOR</a:t>
            </a:r>
            <a:endParaRPr lang="en-US" sz="3600" u="sng" smtClean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051050"/>
            <a:ext cx="6481762" cy="3322638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MISIÓN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3400" y="2133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VISIÓN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8600" y="1138238"/>
            <a:ext cx="86423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" sz="25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LOGRAR PRESENCIA A NIVEL NACIONALY VENDER MÁS EN PRODUCTOS DE ROPA DEPORTIVA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85800" y="3048000"/>
            <a:ext cx="7775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5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POSICIONARSE EN EL MERCADO DE ROPA DEPORTIVA A NIVEL NACIONAL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57200" y="426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OBJETIVOS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5257800"/>
            <a:ext cx="7772400" cy="8334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 PRESENTAN OBJETIVOS ANUALES, NI DE LARGO PLAZO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2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800" b="1" u="sng" smtClean="0"/>
              <a:t>FORMAS DE CONFECCIONAR EN EL  ECUADOR</a:t>
            </a:r>
          </a:p>
        </p:txBody>
      </p:sp>
      <p:sp>
        <p:nvSpPr>
          <p:cNvPr id="113667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76475"/>
            <a:ext cx="8543925" cy="3849688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sz="2000" b="1" dirty="0" smtClean="0"/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EMPRESAS: ORGANIZACION MODERNA 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MAQUINARIA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PRODUCCIÓN EN SERIE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</a:t>
            </a:r>
          </a:p>
          <a:p>
            <a:pPr marL="514350" indent="-514350" eaLnBrk="1" hangingPunct="1"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SISTEMA ARTESANAL: NO HAY ESTRUCTURA    		                                     			         ORGANIZACIONAL</a:t>
            </a:r>
          </a:p>
          <a:p>
            <a:pPr marL="2228850" lvl="4" indent="-514350" eaLnBrk="1" hangingPunct="1"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MAQUINARIA BÁSICA </a:t>
            </a:r>
          </a:p>
          <a:p>
            <a:pPr marL="2228850" lvl="4" indent="-514350" eaLnBrk="1" hangingPunct="1"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TÉCNICAS ELEMENTALES</a:t>
            </a:r>
          </a:p>
          <a:p>
            <a:pPr marL="2228850" lvl="4" indent="-514350" eaLnBrk="1" hangingPunct="1"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       PRODUCCIÓN BAJO PEDIDO</a:t>
            </a:r>
          </a:p>
          <a:p>
            <a:pPr marL="2228850" lvl="4" indent="-514350" eaLnBrk="1" hangingPunct="1">
              <a:buFontTx/>
              <a:buNone/>
              <a:defRPr/>
            </a:pPr>
            <a:r>
              <a:rPr lang="en-US" dirty="0" smtClean="0"/>
              <a:t>                         </a:t>
            </a:r>
            <a:r>
              <a:rPr lang="en-US" b="1" dirty="0" smtClean="0"/>
              <a:t>            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>
          <a:xfrm>
            <a:off x="457200" y="642938"/>
            <a:ext cx="8229600" cy="1214437"/>
          </a:xfrm>
        </p:spPr>
        <p:txBody>
          <a:bodyPr/>
          <a:lstStyle/>
          <a:p>
            <a:pPr eaLnBrk="1" hangingPunct="1"/>
            <a:r>
              <a:rPr lang="es-EC" sz="3200" b="1" u="sng" smtClean="0"/>
              <a:t>ARTESANOS CONFECCIONISTAS DEL ECUADOR Y SU PARTICIPACIÓN</a:t>
            </a:r>
            <a:r>
              <a:rPr lang="en-US" sz="3200" b="1" u="sng" smtClean="0"/>
              <a:t/>
            </a:r>
            <a:br>
              <a:rPr lang="en-US" sz="3200" b="1" u="sng" smtClean="0"/>
            </a:br>
            <a:endParaRPr lang="en-US" sz="3200" b="1" u="sng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b="1" u="sng" smtClean="0"/>
              <a:t>REGIÓN SIERRA (49.2%) 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420938"/>
            <a:ext cx="6696075" cy="3600450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4294967295"/>
          </p:nvPr>
        </p:nvSpPr>
        <p:spPr>
          <a:xfrm>
            <a:off x="179388" y="1628775"/>
            <a:ext cx="8569325" cy="54213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b="1" u="sng" smtClean="0"/>
              <a:t>REGIÓN COSTA (47.7%)</a:t>
            </a: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2781300"/>
            <a:ext cx="5256213" cy="2879725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7108" name="Title 1"/>
          <p:cNvSpPr>
            <a:spLocks/>
          </p:cNvSpPr>
          <p:nvPr/>
        </p:nvSpPr>
        <p:spPr bwMode="auto">
          <a:xfrm>
            <a:off x="457200" y="188913"/>
            <a:ext cx="8229600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C" sz="3200" b="1" u="sng">
                <a:solidFill>
                  <a:schemeClr val="tx2"/>
                </a:solidFill>
                <a:effectLst/>
              </a:rPr>
              <a:t>ARTESANOS CONFECCIONISTAS DEL ECUADOR Y SU PARTICIPACIÓN</a:t>
            </a:r>
            <a:endParaRPr lang="en-US" sz="3200" b="1" u="sng">
              <a:solidFill>
                <a:schemeClr val="tx2"/>
              </a:solidFill>
              <a:effectLst/>
            </a:endParaRP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4294967295"/>
          </p:nvPr>
        </p:nvSpPr>
        <p:spPr>
          <a:xfrm>
            <a:off x="457200" y="476250"/>
            <a:ext cx="8229600" cy="5762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b="1" u="sng" smtClean="0"/>
              <a:t>REGIÓN ORIENTE (3.5%)</a:t>
            </a:r>
            <a:endParaRPr lang="en-US" smtClean="0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268413"/>
            <a:ext cx="4175125" cy="2447925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987675" y="4437063"/>
            <a:ext cx="3330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US" sz="2400" b="1" u="sng">
                <a:solidFill>
                  <a:schemeClr val="tx1"/>
                </a:solidFill>
                <a:effectLst/>
              </a:rPr>
              <a:t>REGIÓN INSULAR(%)</a:t>
            </a:r>
          </a:p>
        </p:txBody>
      </p: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5445125"/>
            <a:ext cx="3600450" cy="647700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 idx="4294967295"/>
          </p:nvPr>
        </p:nvSpPr>
        <p:spPr>
          <a:xfrm>
            <a:off x="457200" y="-819150"/>
            <a:ext cx="8229600" cy="2236788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u="sng" dirty="0" smtClean="0"/>
              <a:t/>
            </a:r>
            <a:br>
              <a:rPr lang="en-US" sz="3000" b="1" u="sng" dirty="0" smtClean="0"/>
            </a:br>
            <a:r>
              <a:rPr lang="en-US" sz="3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PRINCIPALES EMPRESAS TEXTILERAS DEL ECUADOR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1200" smtClean="0"/>
              <a:t>	</a:t>
            </a:r>
            <a:endParaRPr lang="en-US" sz="1200" smtClean="0">
              <a:solidFill>
                <a:srgbClr val="000000"/>
              </a:solidFill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143000" y="1071563"/>
          <a:ext cx="6840538" cy="5786437"/>
        </p:xfrm>
        <a:graphic>
          <a:graphicData uri="http://schemas.openxmlformats.org/presentationml/2006/ole">
            <p:oleObj spid="_x0000_s5122" name="Imagen de mapa de bits" r:id="rId3" imgW="4563112" imgH="5420482" progId="Paint.Picture">
              <p:embed/>
            </p:oleObj>
          </a:graphicData>
        </a:graphic>
      </p:graphicFrame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 idx="4294967295"/>
          </p:nvPr>
        </p:nvSpPr>
        <p:spPr>
          <a:xfrm>
            <a:off x="457200" y="404813"/>
            <a:ext cx="8229600" cy="10795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EXPORTACIONES DEL SECTOR TEXTIL</a:t>
            </a:r>
            <a:r>
              <a:rPr lang="en-US" sz="3600" b="1" u="sng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01838"/>
            <a:ext cx="8229600" cy="3227387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C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LAS EMPRESAS TRADICIONALES (ESTRATEGIA DE INTEGRACIÓN VERTICAL)</a:t>
            </a:r>
          </a:p>
          <a:p>
            <a:pPr algn="just" eaLnBrk="1" hangingPunct="1">
              <a:defRPr/>
            </a:pPr>
            <a:endParaRPr lang="es-EC" sz="10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just" eaLnBrk="1" hangingPunct="1">
              <a:defRPr/>
            </a:pPr>
            <a:r>
              <a:rPr lang="es-EC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INCLUYEN LOS PROCESOS DE HILADO, TEJIDO, TERMINADO Y CONFECCIÓN </a:t>
            </a:r>
          </a:p>
          <a:p>
            <a:pPr lvl="1" algn="just" eaLnBrk="1" hangingPunct="1">
              <a:defRPr/>
            </a:pPr>
            <a:endParaRPr lang="es-EC" sz="10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just" eaLnBrk="1" hangingPunct="1">
              <a:defRPr/>
            </a:pPr>
            <a:r>
              <a:rPr lang="es-EC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CADENAS DE DISTRIBUCIÓN PROPIA (ALMACENES ESPECIALIZADOS DENTRO DEL PAIS)</a:t>
            </a:r>
          </a:p>
          <a:p>
            <a:pPr lvl="1" algn="just" eaLnBrk="1" hangingPunct="1">
              <a:defRPr/>
            </a:pPr>
            <a:endParaRPr lang="es-EC" sz="10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just" eaLnBrk="1" hangingPunct="1">
              <a:defRPr/>
            </a:pPr>
            <a:r>
              <a:rPr lang="es-EC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COMERCIALIZACIÓN DE PRENDAS.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06600"/>
            <a:ext cx="8229600" cy="2646363"/>
          </a:xfrm>
        </p:spPr>
        <p:txBody>
          <a:bodyPr/>
          <a:lstStyle/>
          <a:p>
            <a:pPr marL="342900" lvl="1" indent="-342900" algn="just" eaLnBrk="1" hangingPunct="1">
              <a:buFontTx/>
              <a:buChar char="•"/>
              <a:defRPr/>
            </a:pPr>
            <a:r>
              <a:rPr lang="es-EC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ALGUNAS HAN CREADO DISTRIBUCIONES PROPIAS EN LOS PAÍSES EN QUE COMERCIALIZAN SUS PRODUCTOS.</a:t>
            </a:r>
          </a:p>
          <a:p>
            <a:pPr marL="342900" lvl="1" indent="-342900" algn="just" eaLnBrk="1" hangingPunct="1">
              <a:buFontTx/>
              <a:buNone/>
              <a:defRPr/>
            </a:pPr>
            <a:endParaRPr lang="es-EC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lvl="1" indent="-342900" algn="just" eaLnBrk="1" hangingPunct="1">
              <a:buFontTx/>
              <a:buChar char="•"/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REALIZAN EXPORTACIÓN DIRECTA</a:t>
            </a:r>
          </a:p>
          <a:p>
            <a:pPr marL="342900" lvl="1" indent="-342900" algn="just" eaLnBrk="1" hangingPunct="1">
              <a:buFontTx/>
              <a:buNone/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CADENAS COMERCIALES</a:t>
            </a:r>
          </a:p>
          <a:p>
            <a:pPr lvl="2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DISTRIBUIDORES MAYORISTAS LOCALES DE LOS PAÍSES DE DESTINO.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  <p:sp>
        <p:nvSpPr>
          <p:cNvPr id="119812" name="Title 1"/>
          <p:cNvSpPr>
            <a:spLocks/>
          </p:cNvSpPr>
          <p:nvPr/>
        </p:nvSpPr>
        <p:spPr bwMode="auto">
          <a:xfrm>
            <a:off x="457200" y="404813"/>
            <a:ext cx="8229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EXPORTACIONES DEL SECTOR TEXTIL</a:t>
            </a:r>
            <a:endParaRPr lang="en-US" sz="3600" b="1" u="sng" dirty="0"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 idx="4294967295"/>
          </p:nvPr>
        </p:nvSpPr>
        <p:spPr>
          <a:xfrm>
            <a:off x="457200" y="428625"/>
            <a:ext cx="8229600" cy="989013"/>
          </a:xfrm>
        </p:spPr>
        <p:txBody>
          <a:bodyPr/>
          <a:lstStyle/>
          <a:p>
            <a:pPr eaLnBrk="1" hangingPunct="1">
              <a:defRPr/>
            </a:pPr>
            <a:r>
              <a:rPr lang="es-EC" sz="3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VENTAS DEL ECUADOR 2002-2004</a:t>
            </a:r>
            <a:r>
              <a:rPr lang="en-US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1203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1714500"/>
            <a:ext cx="6265863" cy="4286250"/>
          </a:xfrm>
          <a:noFill/>
        </p:spPr>
      </p:pic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ANÁLISIS DE LA ESTRUCTURA DE COSTOS DEL SECTOR TEXTIL</a:t>
            </a: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1989138"/>
            <a:ext cx="5029200" cy="4105275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ESTRUCTURA TÍPICA DE COSTOS DE CONFECCIÓN</a:t>
            </a: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773238"/>
            <a:ext cx="5113338" cy="42497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50825" y="1889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ORGANIGRAMA</a:t>
            </a:r>
          </a:p>
        </p:txBody>
      </p:sp>
      <p:sp>
        <p:nvSpPr>
          <p:cNvPr id="13315" name="Rectangle 21" descr="Mármol blanco"/>
          <p:cNvSpPr>
            <a:spLocks noChangeArrowheads="1"/>
          </p:cNvSpPr>
          <p:nvPr/>
        </p:nvSpPr>
        <p:spPr bwMode="auto">
          <a:xfrm>
            <a:off x="3203575" y="1773238"/>
            <a:ext cx="2447925" cy="7207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ES" sz="1800" b="1">
                <a:solidFill>
                  <a:schemeClr val="tx1"/>
                </a:solidFill>
                <a:effectLst/>
              </a:rPr>
              <a:t>GERENTE GENERAL</a:t>
            </a:r>
          </a:p>
        </p:txBody>
      </p:sp>
      <p:sp>
        <p:nvSpPr>
          <p:cNvPr id="13316" name="Rectangle 22" descr="Mármol blanco"/>
          <p:cNvSpPr>
            <a:spLocks noChangeArrowheads="1"/>
          </p:cNvSpPr>
          <p:nvPr/>
        </p:nvSpPr>
        <p:spPr bwMode="auto">
          <a:xfrm>
            <a:off x="1042988" y="3068638"/>
            <a:ext cx="2447925" cy="7207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ES" sz="1800" b="1">
                <a:solidFill>
                  <a:schemeClr val="tx1"/>
                </a:solidFill>
                <a:effectLst/>
              </a:rPr>
              <a:t>CONTADOR</a:t>
            </a:r>
          </a:p>
        </p:txBody>
      </p:sp>
      <p:sp>
        <p:nvSpPr>
          <p:cNvPr id="13317" name="Rectangle 23" descr="Mármol blanco"/>
          <p:cNvSpPr>
            <a:spLocks noChangeArrowheads="1"/>
          </p:cNvSpPr>
          <p:nvPr/>
        </p:nvSpPr>
        <p:spPr bwMode="auto">
          <a:xfrm>
            <a:off x="1044575" y="4437063"/>
            <a:ext cx="2447925" cy="7207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ES" sz="1800" b="1">
                <a:solidFill>
                  <a:schemeClr val="tx1"/>
                </a:solidFill>
                <a:effectLst/>
              </a:rPr>
              <a:t>JEFE </a:t>
            </a:r>
          </a:p>
          <a:p>
            <a:pPr algn="ctr"/>
            <a:r>
              <a:rPr lang="es-ES" sz="1800" b="1">
                <a:solidFill>
                  <a:schemeClr val="tx1"/>
                </a:solidFill>
                <a:effectLst/>
              </a:rPr>
              <a:t>ADMINISTRATIVO</a:t>
            </a:r>
          </a:p>
        </p:txBody>
      </p:sp>
      <p:sp>
        <p:nvSpPr>
          <p:cNvPr id="13318" name="Rectangle 24" descr="Mármol blanco"/>
          <p:cNvSpPr>
            <a:spLocks noChangeArrowheads="1"/>
          </p:cNvSpPr>
          <p:nvPr/>
        </p:nvSpPr>
        <p:spPr bwMode="auto">
          <a:xfrm>
            <a:off x="5219700" y="3068638"/>
            <a:ext cx="2447925" cy="7207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ES" sz="1800" b="1">
                <a:solidFill>
                  <a:schemeClr val="tx1"/>
                </a:solidFill>
                <a:effectLst/>
              </a:rPr>
              <a:t>ASISTENTE </a:t>
            </a:r>
          </a:p>
          <a:p>
            <a:pPr algn="ctr"/>
            <a:r>
              <a:rPr lang="es-ES" sz="1800" b="1">
                <a:solidFill>
                  <a:schemeClr val="tx1"/>
                </a:solidFill>
                <a:effectLst/>
              </a:rPr>
              <a:t>DE GERENCIA</a:t>
            </a:r>
          </a:p>
        </p:txBody>
      </p:sp>
      <p:sp>
        <p:nvSpPr>
          <p:cNvPr id="13319" name="Rectangle 25" descr="Mármol blanco"/>
          <p:cNvSpPr>
            <a:spLocks noChangeArrowheads="1"/>
          </p:cNvSpPr>
          <p:nvPr/>
        </p:nvSpPr>
        <p:spPr bwMode="auto">
          <a:xfrm>
            <a:off x="5219700" y="4437063"/>
            <a:ext cx="2447925" cy="7207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ES" sz="1800" b="1">
                <a:solidFill>
                  <a:schemeClr val="tx1"/>
                </a:solidFill>
                <a:effectLst/>
              </a:rPr>
              <a:t>JEFE DE </a:t>
            </a:r>
          </a:p>
          <a:p>
            <a:pPr algn="ctr"/>
            <a:r>
              <a:rPr lang="es-ES" sz="1800" b="1">
                <a:solidFill>
                  <a:schemeClr val="tx1"/>
                </a:solidFill>
                <a:effectLst/>
              </a:rPr>
              <a:t>PRODUCCION</a:t>
            </a:r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2124075" y="4076700"/>
            <a:ext cx="4248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C" dirty="0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2124075" y="4076700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C" dirty="0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6372225" y="4076700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C" dirty="0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4427538" y="2492375"/>
            <a:ext cx="0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C" dirty="0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>
            <a:off x="3635375" y="3429000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C" dirty="0"/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 idx="4294967295"/>
          </p:nvPr>
        </p:nvSpPr>
        <p:spPr>
          <a:xfrm>
            <a:off x="214313" y="274638"/>
            <a:ext cx="8786812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C" sz="3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DE PRODUCCIÓN DEL SECTOR TEXTIL Y DE LA CONFECCIÓN</a:t>
            </a:r>
            <a:endParaRPr lang="en-US" sz="34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773238"/>
            <a:ext cx="7056437" cy="4433887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2868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C" sz="3200" dirty="0" smtClean="0"/>
              <a:t> 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s-EC" sz="3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PRINCIPALES MARCAS COMPETIDORAS</a:t>
            </a:r>
            <a:r>
              <a:rPr lang="en-US" sz="3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6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  <p:pic>
        <p:nvPicPr>
          <p:cNvPr id="5530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285875"/>
            <a:ext cx="8496300" cy="5256213"/>
          </a:xfrm>
          <a:prstGeom prst="rect">
            <a:avLst/>
          </a:prstGeom>
          <a:noFill/>
          <a:ln w="57150" cmpd="thinThick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 idx="4294967295"/>
          </p:nvPr>
        </p:nvSpPr>
        <p:spPr>
          <a:xfrm>
            <a:off x="468313" y="620713"/>
            <a:ext cx="8229600" cy="1214437"/>
          </a:xfrm>
        </p:spPr>
        <p:txBody>
          <a:bodyPr/>
          <a:lstStyle/>
          <a:p>
            <a:pPr eaLnBrk="1" hangingPunct="1">
              <a:defRPr/>
            </a:pPr>
            <a:r>
              <a:rPr lang="es-EC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METODOLOGÍA DE LA INVESTIGACIÓN DE MERCADO</a:t>
            </a:r>
            <a: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9267" name="Content Placeholder 2"/>
          <p:cNvSpPr>
            <a:spLocks noGrp="1"/>
          </p:cNvSpPr>
          <p:nvPr>
            <p:ph idx="4294967295"/>
          </p:nvPr>
        </p:nvSpPr>
        <p:spPr>
          <a:xfrm>
            <a:off x="571500" y="1773238"/>
            <a:ext cx="8143875" cy="4352925"/>
          </a:xfrm>
        </p:spPr>
        <p:txBody>
          <a:bodyPr/>
          <a:lstStyle/>
          <a:p>
            <a:pPr marL="609600" indent="-609600" algn="just" eaLnBrk="1" hangingPunct="1">
              <a:buFontTx/>
              <a:buAutoNum type="arabicPeriod"/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UNA INVESTIGACIÓN POR EL MÉTODO DE OBSERVACIÓN DIRECTA EN DIFERENTES CENTROS COMERCIALES DEL PAÍS.</a:t>
            </a:r>
          </a:p>
          <a:p>
            <a:pPr marL="609600" indent="-609600" algn="just" eaLnBrk="1" hangingPunct="1">
              <a:buFontTx/>
              <a:buAutoNum type="arabicPeriod"/>
              <a:defRPr/>
            </a:pPr>
            <a:endParaRPr lang="es-EC" sz="1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TENDENCIAS DE LOS POTENCIALES CLIENTES Y DEL MERCADO</a:t>
            </a:r>
          </a:p>
          <a:p>
            <a:pPr marL="990600" lvl="1" indent="-533400"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LAS LÍNEAS DE PRODUCTOS DISPONIBLES EN EL PAÍS Y SUS MARCAS</a:t>
            </a:r>
          </a:p>
          <a:p>
            <a:pPr marL="990600" lvl="1" indent="-533400"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 NIVEL DE ACEPTACIÓN</a:t>
            </a:r>
          </a:p>
          <a:p>
            <a:pPr marL="990600" lvl="1" indent="-533400"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 CALIDAD DE LOS PRODUCTOS Y SU PRECIO AL PÚBLICO.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Content Placeholder 2"/>
          <p:cNvSpPr>
            <a:spLocks noGrp="1"/>
          </p:cNvSpPr>
          <p:nvPr>
            <p:ph idx="4294967295"/>
          </p:nvPr>
        </p:nvSpPr>
        <p:spPr>
          <a:xfrm>
            <a:off x="250825" y="1928813"/>
            <a:ext cx="8569325" cy="4237037"/>
          </a:xfrm>
        </p:spPr>
        <p:txBody>
          <a:bodyPr/>
          <a:lstStyle/>
          <a:p>
            <a:pPr marL="609600" indent="-609600" algn="just" eaLnBrk="1" hangingPunct="1">
              <a:buFontTx/>
              <a:buAutoNum type="arabicPeriod" startAt="2"/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ENCUESTA REALIZADA EN COLEGIOS, UNIVERSIDADES Y CENTROS COMERCIALES DE GUAYAQUIL, QUITO, MANTA, PORTOVIEJO.</a:t>
            </a:r>
          </a:p>
          <a:p>
            <a:pPr marL="609600" indent="-609600"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33450" lvl="1" indent="-533400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FRECUENCIA DE COMPRA</a:t>
            </a:r>
          </a:p>
          <a:p>
            <a:pPr marL="933450" lvl="1" indent="-533400"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33450" lvl="1" indent="-533400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VOLUMEN DE COMPRA</a:t>
            </a:r>
          </a:p>
          <a:p>
            <a:pPr marL="933450" lvl="1" indent="-533400"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33450" lvl="1" indent="-533400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PROPENSIÓN A LA COMPRA</a:t>
            </a:r>
          </a:p>
          <a:p>
            <a:pPr marL="933450" lvl="1" indent="-533400"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33450" lvl="1" indent="-533400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GASTO EN LA COMPRA</a:t>
            </a:r>
          </a:p>
          <a:p>
            <a:pPr marL="933450" lvl="1" indent="-533400"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33450" lvl="1" indent="-533400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PREFERENCIAS DEL CONSUMIDOR</a:t>
            </a:r>
          </a:p>
          <a:p>
            <a:pPr marL="933450" lvl="1" indent="-533400"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33450" lvl="1" indent="-533400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TENDENCIAS DE LA CONDUCTA DEL CONSUMIDOR </a:t>
            </a: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0291" name="Title 1"/>
          <p:cNvSpPr>
            <a:spLocks/>
          </p:cNvSpPr>
          <p:nvPr/>
        </p:nvSpPr>
        <p:spPr bwMode="auto">
          <a:xfrm>
            <a:off x="468313" y="549275"/>
            <a:ext cx="82296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C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METODOLOGÍA DE LA INVESTIGACIÓN DE MERCADO</a:t>
            </a: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/>
          <p:cNvSpPr>
            <a:spLocks noGrp="1"/>
          </p:cNvSpPr>
          <p:nvPr>
            <p:ph type="title" idx="4294967295"/>
          </p:nvPr>
        </p:nvSpPr>
        <p:spPr>
          <a:xfrm>
            <a:off x="323850" y="620713"/>
            <a:ext cx="8291513" cy="857250"/>
          </a:xfrm>
        </p:spPr>
        <p:txBody>
          <a:bodyPr/>
          <a:lstStyle/>
          <a:p>
            <a:pPr eaLnBrk="1" hangingPunct="1">
              <a:defRPr/>
            </a:pPr>
            <a:r>
              <a:rPr lang="es-EC" sz="3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PRINCIPALES PREFERENCIAS DEL CONSUMIDOR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1315" name="Content Placeholder 2"/>
          <p:cNvSpPr>
            <a:spLocks noGrp="1"/>
          </p:cNvSpPr>
          <p:nvPr>
            <p:ph idx="4294967295"/>
          </p:nvPr>
        </p:nvSpPr>
        <p:spPr>
          <a:xfrm>
            <a:off x="468313" y="2060575"/>
            <a:ext cx="8229600" cy="4210050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LAS PRENDAS MÁS SOLICITADAS EN GENERAL SON JEANS Y BLUSAS</a:t>
            </a:r>
          </a:p>
          <a:p>
            <a:pPr algn="just" eaLnBrk="1" hangingPunct="1">
              <a:buFontTx/>
              <a:buNone/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LOS HOMBRES CON EL 25% INDICAN QUE PREFIEREN JEANS, 14% CAMISAS M/C, 12% PANTALONES, 10% CAMISAS TIPO POLO, 9% CAMISETAS Y 9% CHOMPAS. </a:t>
            </a:r>
          </a:p>
          <a:p>
            <a:pPr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LAS MUJERES CON EL 27% PREFIEREN JEANS, EL 27% BLUSAS, OTRO RUBRO IMPORTANTE FUERON LAS FALDAS CON EL 10% Y LAS CHOMPAS CON EL 9%</a:t>
            </a:r>
          </a:p>
          <a:p>
            <a:pPr algn="just" eaLnBrk="1" hangingPunct="1">
              <a:buFontTx/>
              <a:buNone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Content Placeholder 2"/>
          <p:cNvSpPr>
            <a:spLocks noGrp="1"/>
          </p:cNvSpPr>
          <p:nvPr>
            <p:ph idx="4294967295"/>
          </p:nvPr>
        </p:nvSpPr>
        <p:spPr>
          <a:xfrm>
            <a:off x="500063" y="1700213"/>
            <a:ext cx="8143875" cy="44259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s-EC" sz="1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 34% DE LAS PERSONAS DESTINAN MENOS DE 10 DÓLARES</a:t>
            </a:r>
          </a:p>
          <a:p>
            <a:pPr algn="just" eaLnBrk="1" hangingPunct="1">
              <a:defRPr/>
            </a:pPr>
            <a:endParaRPr lang="es-EC" sz="1000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 36% DE LAS PERSONAS DESTINAN DESDE 10 HASTA 20 DÓLARES</a:t>
            </a:r>
          </a:p>
          <a:p>
            <a:pPr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 15% DE LAS PERSONAS DESTINAN DE 20 A 40 DÓLARES</a:t>
            </a:r>
          </a:p>
          <a:p>
            <a:pPr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 8% DE LAS PERSONAS DESTINAN DE 40 A 60 DÓLARES</a:t>
            </a:r>
          </a:p>
          <a:p>
            <a:pPr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 4% DESTINAN DE 60 A 80 DÓLARES</a:t>
            </a:r>
          </a:p>
          <a:p>
            <a:pPr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 3% DESTINAN MÁS DE 80 DÓLARES </a:t>
            </a:r>
          </a:p>
          <a:p>
            <a:pPr algn="just" eaLnBrk="1" hangingPunct="1"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2339" name="Title 1"/>
          <p:cNvSpPr>
            <a:spLocks/>
          </p:cNvSpPr>
          <p:nvPr/>
        </p:nvSpPr>
        <p:spPr bwMode="auto">
          <a:xfrm>
            <a:off x="395288" y="404813"/>
            <a:ext cx="82915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C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C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C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PRINCIPALES PREFERENCIAS DEL CONSUMIDOR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 CARACTERÍSTICA QUE LOS COMPRADORES VALORA MÁS AL MOMENTO DE ADQUIRIR UNA PRENDA ES QUE TENGAN DISEÑOS ORIGINALES</a:t>
            </a:r>
          </a:p>
          <a:p>
            <a:pPr algn="just" eaLnBrk="1" hangingPunct="1">
              <a:buFontTx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 95% DE LA POBLACIÓN COMPRA ROPA CASUAL, SPORT Y DEPORTIVA</a:t>
            </a:r>
          </a:p>
          <a:p>
            <a:pPr algn="just" eaLnBrk="1" hangingPunct="1">
              <a:buFontTx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LAS 3 PRINCIPALES MARCAS DE ROPA QUE SE CONOCEN SON NIKE, ADIDAS Y PUMA</a:t>
            </a:r>
          </a:p>
          <a:p>
            <a:pPr algn="just" eaLnBrk="1" hangingPunct="1">
              <a:buFontTx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LAS MARCAS NACIONALES COMO PINTO Y MARATHON, TIENEN UNA PARTICIPACIÓN DEL 8% DEL MERCADO CADA UNA</a:t>
            </a:r>
          </a:p>
          <a:p>
            <a:pPr algn="just" eaLnBrk="1" hangingPunct="1"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buFontTx/>
              <a:buNone/>
              <a:defRPr/>
            </a:pPr>
            <a:endParaRPr 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43364" name="Title 1"/>
          <p:cNvSpPr>
            <a:spLocks/>
          </p:cNvSpPr>
          <p:nvPr/>
        </p:nvSpPr>
        <p:spPr bwMode="auto">
          <a:xfrm>
            <a:off x="395288" y="404813"/>
            <a:ext cx="82915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C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C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C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PRINCIPALES PREFERENCIAS DEL CONSUMIDOR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 37% DE LAS PERSONAS COMPRA UNA VEZ CADA 3 MESES Y EL 35% UNA VEZ AL MES (MAS DESTACADAS).</a:t>
            </a:r>
          </a:p>
          <a:p>
            <a:pPr algn="just" eaLnBrk="1" hangingPunct="1">
              <a:buFontTx/>
              <a:buNone/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LAS PERSONAS PREFIEREN COMPRAR EN:</a:t>
            </a:r>
          </a:p>
          <a:p>
            <a:pPr lvl="1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MARATHON</a:t>
            </a:r>
          </a:p>
          <a:p>
            <a:pPr lvl="1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ETA FASHION</a:t>
            </a:r>
          </a:p>
          <a:p>
            <a:pPr lvl="1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 PRATI</a:t>
            </a:r>
          </a:p>
          <a:p>
            <a:pPr lvl="1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SUPER ÉXITO</a:t>
            </a:r>
          </a:p>
          <a:p>
            <a:pPr lvl="1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MI COMISARIATO</a:t>
            </a:r>
          </a:p>
          <a:p>
            <a:pPr eaLnBrk="1" hangingPunct="1">
              <a:buFontTx/>
              <a:buNone/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4387" name="Title 1"/>
          <p:cNvSpPr>
            <a:spLocks/>
          </p:cNvSpPr>
          <p:nvPr/>
        </p:nvSpPr>
        <p:spPr bwMode="auto">
          <a:xfrm>
            <a:off x="395288" y="404813"/>
            <a:ext cx="82915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C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C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C" sz="3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PRINCIPALES PREFERENCIAS DEL CONSUMIDOR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 idx="4294967295"/>
          </p:nvPr>
        </p:nvSpPr>
        <p:spPr>
          <a:xfrm>
            <a:off x="468313" y="404813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es-EC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FODA DEL SECTOR TEXTIL</a:t>
            </a:r>
            <a:endParaRPr lang="en-US" sz="40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5411" name="Content Placeholder 2"/>
          <p:cNvSpPr>
            <a:spLocks noGrp="1"/>
          </p:cNvSpPr>
          <p:nvPr>
            <p:ph idx="4294967295"/>
          </p:nvPr>
        </p:nvSpPr>
        <p:spPr>
          <a:xfrm>
            <a:off x="250825" y="908050"/>
            <a:ext cx="8642350" cy="540067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s-EC" sz="20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es-EC" sz="4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FORTALEZAS</a:t>
            </a:r>
          </a:p>
          <a:p>
            <a:pPr algn="ctr" eaLnBrk="1" hangingPunct="1">
              <a:buFontTx/>
              <a:buNone/>
              <a:defRPr/>
            </a:pPr>
            <a:endParaRPr lang="es-EC" sz="14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en-US" sz="1000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BUENA CAPACIDAD GERENCIAL HACIA LA EXPORTACIÓN.</a:t>
            </a:r>
          </a:p>
          <a:p>
            <a:pPr algn="just" eaLnBrk="1" hangingPunct="1">
              <a:buFontTx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EXPERIENCIA Y BUENA PENETRACIÓN EN LOS MERCADOS REGIONALES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ACEPTABLE TECNOLOGÍA DE PRODUCCIÓN</a:t>
            </a:r>
          </a:p>
          <a:p>
            <a:pPr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LAS EMPRESAS TEXTILES SE HAN ESPECIALIZADO EN LÍNEAS DE PRODUCTOS.</a:t>
            </a:r>
          </a:p>
          <a:p>
            <a:pPr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VELOCIDAD DE RESPUESTA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Content Placeholder 2"/>
          <p:cNvSpPr>
            <a:spLocks noGrp="1"/>
          </p:cNvSpPr>
          <p:nvPr>
            <p:ph idx="4294967295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s-EC" sz="4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DEBILIDADES</a:t>
            </a:r>
          </a:p>
          <a:p>
            <a:pPr eaLnBrk="1" hangingPunct="1">
              <a:buFontTx/>
              <a:buNone/>
              <a:defRPr/>
            </a:pPr>
            <a:endParaRPr lang="es-EC" sz="20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FALTA DE PROGRAMAS DE CAPACITACIÓN</a:t>
            </a:r>
          </a:p>
          <a:p>
            <a:pPr algn="just" eaLnBrk="1" hangingPunct="1">
              <a:buFontTx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DIFICULTAD EN EL ABASTECIMIENTO DE MATERIAS PRIMAS Y BIENES DE CAPITAL</a:t>
            </a:r>
          </a:p>
          <a:p>
            <a:pPr algn="just" eaLnBrk="1" hangingPunct="1">
              <a:buFontTx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TRABAS ADUANERAS</a:t>
            </a:r>
          </a:p>
          <a:p>
            <a:pPr algn="just" eaLnBrk="1" hangingPunct="1">
              <a:buFontTx/>
              <a:buNone/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ALTO REQUERIMIENTO DE CAPITAL DE OPERACIÓN: DIFÍCIL ACCESO AL CRÉDITO Y ALTO COSTO DEL DINERO.</a:t>
            </a:r>
          </a:p>
          <a:p>
            <a:pPr algn="just" eaLnBrk="1" hangingPunct="1">
              <a:buFontTx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TECNOLOGÍA DE PROCESOS DE ACABADO TEXTIL DÉBIL EN CONOCIMIENTO Y EQUIPOS</a:t>
            </a:r>
          </a:p>
          <a:p>
            <a:pPr algn="just" eaLnBrk="1" hangingPunct="1">
              <a:buFontTx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FALTA DE NORMAS DE MANUFACTURA DE CALIDAD.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0825" y="-26988"/>
            <a:ext cx="8713788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PERSONAL ADMINISTRATIVO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39750" y="1052513"/>
            <a:ext cx="5761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600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SUELDOS Y BENEFICIOS</a:t>
            </a:r>
          </a:p>
        </p:txBody>
      </p:sp>
      <p:pic>
        <p:nvPicPr>
          <p:cNvPr id="14340" name="Picture 8" descr="SUEL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276475"/>
            <a:ext cx="7848600" cy="4103688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/>
          <p:cNvSpPr>
            <a:spLocks noGrp="1"/>
          </p:cNvSpPr>
          <p:nvPr>
            <p:ph idx="4294967295"/>
          </p:nvPr>
        </p:nvSpPr>
        <p:spPr>
          <a:xfrm>
            <a:off x="468313" y="476250"/>
            <a:ext cx="8104187" cy="57610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C" sz="4400" b="1" u="sng" smtClean="0"/>
              <a:t>OPORTUNIDADES</a:t>
            </a:r>
            <a:endParaRPr lang="es-EC" sz="4400" b="1" smtClean="0"/>
          </a:p>
          <a:p>
            <a:pPr algn="ctr" eaLnBrk="1" hangingPunct="1">
              <a:buFontTx/>
              <a:buNone/>
            </a:pPr>
            <a:endParaRPr lang="es-EC" sz="2000" b="1" smtClean="0"/>
          </a:p>
          <a:p>
            <a:pPr algn="just" eaLnBrk="1" hangingPunct="1"/>
            <a:r>
              <a:rPr lang="es-EC" sz="2000" smtClean="0"/>
              <a:t>MERCADO REGIONAL ANDINO MUY ATRACTIVO: POR TAMAÑO Y POR VENTAJAS ARANCELARIAS.</a:t>
            </a:r>
            <a:endParaRPr lang="en-US" sz="2000" smtClean="0"/>
          </a:p>
          <a:p>
            <a:pPr algn="just" eaLnBrk="1" hangingPunct="1"/>
            <a:endParaRPr lang="es-EC" sz="900" smtClean="0"/>
          </a:p>
          <a:p>
            <a:pPr algn="just" eaLnBrk="1" hangingPunct="1"/>
            <a:r>
              <a:rPr lang="es-EC" sz="2000" smtClean="0"/>
              <a:t>SEMEJANZAS CULTURALES CON LOS PAISES DE LA REGIÓN.</a:t>
            </a:r>
          </a:p>
          <a:p>
            <a:pPr algn="just" eaLnBrk="1" hangingPunct="1"/>
            <a:endParaRPr lang="es-EC" sz="900" smtClean="0"/>
          </a:p>
          <a:p>
            <a:pPr algn="just" eaLnBrk="1" hangingPunct="1"/>
            <a:r>
              <a:rPr lang="es-EC" sz="2000" smtClean="0"/>
              <a:t>COSTOS DE CONFECCIÓN MUY COMPETITIVOS: POSIBILIDAD DE CONSEGUIR LICENCIAS INTERNACIONALES PARA EL MERCADO REGIONAL (MARCA).</a:t>
            </a:r>
          </a:p>
          <a:p>
            <a:pPr algn="just" eaLnBrk="1" hangingPunct="1">
              <a:buFontTx/>
              <a:buNone/>
            </a:pPr>
            <a:endParaRPr lang="en-US" sz="900" smtClean="0"/>
          </a:p>
          <a:p>
            <a:pPr algn="just" eaLnBrk="1" hangingPunct="1"/>
            <a:r>
              <a:rPr lang="es-EC" sz="2000" smtClean="0"/>
              <a:t>EL ENCARECIMIENTO DE LAS IMPORTACIONES HA POTENCIALIZADO EL MERCADO LOCAL (TEMPORAL).</a:t>
            </a:r>
            <a:endParaRPr lang="en-US" sz="2000" smtClean="0"/>
          </a:p>
          <a:p>
            <a:pPr algn="just" eaLnBrk="1" hangingPunct="1"/>
            <a:endParaRPr lang="es-EC" sz="900" smtClean="0"/>
          </a:p>
          <a:p>
            <a:pPr algn="just" eaLnBrk="1" hangingPunct="1"/>
            <a:r>
              <a:rPr lang="es-EC" sz="2000" smtClean="0"/>
              <a:t>EXISTE EN EL SECTOR DE LA CONFECCIÓN CAPACIDAD INSTALADA DESOCUPADA.</a:t>
            </a:r>
            <a:endParaRPr lang="en-US" sz="2000" smtClean="0"/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>
          <a:xfrm>
            <a:off x="457200" y="571500"/>
            <a:ext cx="8229600" cy="714375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48483" name="Content Placeholder 2"/>
          <p:cNvSpPr>
            <a:spLocks noGrp="1"/>
          </p:cNvSpPr>
          <p:nvPr>
            <p:ph idx="4294967295"/>
          </p:nvPr>
        </p:nvSpPr>
        <p:spPr>
          <a:xfrm>
            <a:off x="468313" y="404813"/>
            <a:ext cx="8115300" cy="6129337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s-EC" sz="4400" b="1" u="sng" dirty="0" smtClean="0">
                <a:solidFill>
                  <a:schemeClr val="tx2"/>
                </a:solidFill>
              </a:rPr>
              <a:t>AMENAZAS</a:t>
            </a:r>
            <a:endParaRPr lang="es-EC" sz="4400" b="1" u="sng" dirty="0" smtClean="0"/>
          </a:p>
          <a:p>
            <a:pPr algn="ctr" eaLnBrk="1" hangingPunct="1">
              <a:buFontTx/>
              <a:buNone/>
              <a:defRPr/>
            </a:pPr>
            <a:endParaRPr lang="es-EC" sz="2000" dirty="0" smtClean="0"/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SECTOR ESTUVO CALIFICADO POR LA BANCA COMO “DE ALTO RIESGO”</a:t>
            </a:r>
          </a:p>
          <a:p>
            <a:pPr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COMPETENCIA DESLEAL: IMPORTACIÓN ILEGAL, SUBFACTURACIÓN, DUMPING, ROPA USADA</a:t>
            </a:r>
          </a:p>
          <a:p>
            <a:pPr algn="just" eaLnBrk="1" hangingPunct="1">
              <a:buFontTx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SECTOR INFORMAL MUY EXTENDIDO (NO FACTURACIÓN, NO IVA)</a:t>
            </a:r>
          </a:p>
          <a:p>
            <a:pPr algn="just" eaLnBrk="1" hangingPunct="1"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IMPUESTOS ALTOS (RENTA)</a:t>
            </a:r>
          </a:p>
          <a:p>
            <a:pPr algn="just" eaLnBrk="1" hangingPunct="1">
              <a:buFontTx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CORRUPCIÓN: ESTATAL Y PRIVADA</a:t>
            </a:r>
          </a:p>
          <a:p>
            <a:pPr algn="just" eaLnBrk="1" hangingPunct="1"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INESTABILIDAD POLÍTICA, ECONÓMICA Y LEGAL</a:t>
            </a:r>
          </a:p>
          <a:p>
            <a:pPr algn="just" eaLnBrk="1" hangingPunct="1"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endParaRPr lang="en-US" sz="1000" dirty="0" smtClean="0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 idx="4294967295"/>
          </p:nvPr>
        </p:nvSpPr>
        <p:spPr>
          <a:xfrm>
            <a:off x="457200" y="428625"/>
            <a:ext cx="8229600" cy="989013"/>
          </a:xfrm>
        </p:spPr>
        <p:txBody>
          <a:bodyPr/>
          <a:lstStyle/>
          <a:p>
            <a:pPr marL="342900" indent="-342900" eaLnBrk="1" hangingPunct="1"/>
            <a:r>
              <a:rPr lang="en-US" sz="3600" smtClean="0"/>
              <a:t/>
            </a:r>
            <a:br>
              <a:rPr lang="en-US" sz="3600" smtClean="0"/>
            </a:br>
            <a:r>
              <a:rPr lang="es-EC" sz="3600" smtClean="0"/>
              <a:t> </a:t>
            </a:r>
            <a:r>
              <a:rPr lang="es-EC" sz="3600" b="1" smtClean="0"/>
              <a:t> </a:t>
            </a:r>
            <a:r>
              <a:rPr lang="es-EC" sz="3600" b="1" u="sng" smtClean="0"/>
              <a:t>ANÁLISIS FODA DE LA EMPRESA </a:t>
            </a:r>
            <a:r>
              <a:rPr lang="en-US" sz="3600" smtClean="0"/>
              <a:t/>
            </a:r>
            <a:br>
              <a:rPr lang="en-US" sz="3600" smtClean="0"/>
            </a:br>
            <a:endParaRPr lang="en-US" smtClean="0"/>
          </a:p>
        </p:txBody>
      </p:sp>
      <p:sp>
        <p:nvSpPr>
          <p:cNvPr id="14950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401637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s-EC" sz="4400" b="1" u="sng" dirty="0" smtClean="0"/>
              <a:t>FORTALEZAS</a:t>
            </a:r>
            <a:endParaRPr lang="en-US" sz="4400" u="sng" dirty="0" smtClean="0"/>
          </a:p>
          <a:p>
            <a:pPr eaLnBrk="1" hangingPunct="1">
              <a:buFontTx/>
              <a:buNone/>
              <a:defRPr/>
            </a:pPr>
            <a:endParaRPr lang="en-US" sz="2000" dirty="0" smtClean="0"/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DIRIGIDO NICHO REDUCIDO. </a:t>
            </a:r>
          </a:p>
          <a:p>
            <a:pPr algn="just" eaLnBrk="1" hangingPunct="1"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CLIENTES ATENDIDOS DE FORMA CORDIAL Y EXCLUSIVA. </a:t>
            </a:r>
          </a:p>
          <a:p>
            <a:pPr algn="just" eaLnBrk="1" hangingPunct="1"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MANUFACTURAS DE CALIDAD</a:t>
            </a:r>
          </a:p>
          <a:p>
            <a:pPr algn="just" eaLnBrk="1" hangingPunct="1"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BASE FIJA DE CLIENTES (MANTIENE LA FACTURACIÓN SIN REALIZAR ESFUERZOS MAYORES DE MERCADEO)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Content Placeholder 2"/>
          <p:cNvSpPr>
            <a:spLocks noGrp="1"/>
          </p:cNvSpPr>
          <p:nvPr>
            <p:ph idx="4294967295"/>
          </p:nvPr>
        </p:nvSpPr>
        <p:spPr>
          <a:xfrm>
            <a:off x="457200" y="404813"/>
            <a:ext cx="8186738" cy="42481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s-EC" sz="4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OPORTUNIDADES</a:t>
            </a:r>
            <a:r>
              <a:rPr lang="es-EC" sz="44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4400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endParaRPr lang="es-EC" sz="2000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EXISTE CAPACIDAD INSTALADA DESOCUPADA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buFontTx/>
              <a:buNone/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 EL LARGO PLAZO SE PODRÍA ADQUIRIR LA DISTRIBUCIÓN EN EL PAÍS DE ALGUNA MARCA MUY RECONOCIDA INTERNACIONALMENTE DE ROPA DEPORTIVA. </a:t>
            </a:r>
          </a:p>
          <a:p>
            <a:pPr algn="just" eaLnBrk="1" hangingPunct="1"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ACUERDOS INTERNACIONALES QUE PERMITIRÍAN EXPANDIR LA OFERTA DE TEXTILES Y CONFECCIONES.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4294967295"/>
          </p:nvPr>
        </p:nvSpPr>
        <p:spPr>
          <a:xfrm>
            <a:off x="457200" y="500063"/>
            <a:ext cx="8229600" cy="49450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C" sz="4400" b="1" u="sng" smtClean="0"/>
              <a:t>DEBILIDADES</a:t>
            </a:r>
            <a:endParaRPr lang="en-US" sz="4400" u="sng" smtClean="0"/>
          </a:p>
          <a:p>
            <a:pPr algn="just" eaLnBrk="1" hangingPunct="1"/>
            <a:endParaRPr lang="en-US" sz="2000" b="1" smtClean="0"/>
          </a:p>
          <a:p>
            <a:pPr algn="just" eaLnBrk="1" hangingPunct="1"/>
            <a:r>
              <a:rPr lang="es-EC" sz="2000" smtClean="0"/>
              <a:t>FALTA DE PROGRAMAS DE CAPACITACIÓN</a:t>
            </a:r>
            <a:endParaRPr lang="en-US" sz="2000" smtClean="0"/>
          </a:p>
          <a:p>
            <a:pPr algn="just" eaLnBrk="1" hangingPunct="1"/>
            <a:endParaRPr lang="es-EC" sz="1000" smtClean="0"/>
          </a:p>
          <a:p>
            <a:pPr algn="just" eaLnBrk="1" hangingPunct="1"/>
            <a:r>
              <a:rPr lang="es-EC" sz="2000" smtClean="0"/>
              <a:t>ALTO REQUERIMIENTO DE CAPITAL DE OPERACIÓN: DIFÍCIL ACCESO AL CRÉDITO Y ALTO COSTO DEL DINERO.</a:t>
            </a:r>
            <a:endParaRPr lang="en-US" sz="2000" smtClean="0"/>
          </a:p>
          <a:p>
            <a:pPr algn="just" eaLnBrk="1" hangingPunct="1"/>
            <a:endParaRPr lang="es-EC" sz="1000" smtClean="0"/>
          </a:p>
          <a:p>
            <a:pPr algn="just" eaLnBrk="1" hangingPunct="1"/>
            <a:r>
              <a:rPr lang="es-EC" sz="2000" smtClean="0"/>
              <a:t>NO EXISTEN INVERSIONES EN ESTRATEGIAS PUBLICITARIAS</a:t>
            </a:r>
          </a:p>
          <a:p>
            <a:pPr algn="just" eaLnBrk="1" hangingPunct="1"/>
            <a:endParaRPr lang="es-EC" sz="1000" smtClean="0"/>
          </a:p>
          <a:p>
            <a:pPr algn="just" eaLnBrk="1" hangingPunct="1"/>
            <a:r>
              <a:rPr lang="es-EC" sz="2000" smtClean="0"/>
              <a:t>LAS MAQUINARIAS TIENEN COSTOS ELEVADOS. </a:t>
            </a:r>
            <a:endParaRPr lang="en-US" sz="2000" smtClean="0"/>
          </a:p>
          <a:p>
            <a:pPr algn="just" eaLnBrk="1" hangingPunct="1">
              <a:buFontTx/>
              <a:buNone/>
            </a:pPr>
            <a:endParaRPr lang="es-EC" sz="1000" smtClean="0"/>
          </a:p>
          <a:p>
            <a:pPr algn="just" eaLnBrk="1" hangingPunct="1"/>
            <a:r>
              <a:rPr lang="es-EC" sz="2000" smtClean="0"/>
              <a:t>LOS NIVELES DE PRODUCCIÓN NO SATISFACEN LA DEMANDA REQUERIDA.</a:t>
            </a:r>
            <a:endParaRPr lang="en-US" sz="2000" smtClean="0"/>
          </a:p>
          <a:p>
            <a:pPr algn="just" eaLnBrk="1" hangingPunct="1">
              <a:buFontTx/>
              <a:buNone/>
            </a:pPr>
            <a:endParaRPr lang="en-US" sz="2000" smtClean="0"/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Content Placeholder 2"/>
          <p:cNvSpPr>
            <a:spLocks noGrp="1"/>
          </p:cNvSpPr>
          <p:nvPr>
            <p:ph idx="4294967295"/>
          </p:nvPr>
        </p:nvSpPr>
        <p:spPr>
          <a:xfrm>
            <a:off x="457200" y="476250"/>
            <a:ext cx="8229600" cy="51847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C" sz="4400" b="1" u="sng" smtClean="0"/>
              <a:t>AMENAZAS</a:t>
            </a:r>
          </a:p>
          <a:p>
            <a:pPr algn="ctr" eaLnBrk="1" hangingPunct="1">
              <a:buFontTx/>
              <a:buNone/>
            </a:pPr>
            <a:endParaRPr lang="en-US" sz="2000" u="sng" smtClean="0"/>
          </a:p>
          <a:p>
            <a:pPr algn="just" eaLnBrk="1" hangingPunct="1"/>
            <a:endParaRPr lang="es-EC" sz="900" smtClean="0"/>
          </a:p>
          <a:p>
            <a:pPr algn="just" eaLnBrk="1" hangingPunct="1"/>
            <a:r>
              <a:rPr lang="es-EC" sz="2000" smtClean="0"/>
              <a:t>COMPETENCIA DESLEAL  (CONTRABANDO DE ROPA)</a:t>
            </a:r>
            <a:endParaRPr lang="en-US" sz="2000" smtClean="0"/>
          </a:p>
          <a:p>
            <a:pPr algn="just" eaLnBrk="1" hangingPunct="1"/>
            <a:endParaRPr lang="es-EC" sz="900" smtClean="0"/>
          </a:p>
          <a:p>
            <a:pPr algn="just" eaLnBrk="1" hangingPunct="1"/>
            <a:r>
              <a:rPr lang="es-EC" sz="2000" smtClean="0"/>
              <a:t>VENTAS VARIABLES EN EL AÑO </a:t>
            </a:r>
          </a:p>
          <a:p>
            <a:pPr algn="just" eaLnBrk="1" hangingPunct="1"/>
            <a:endParaRPr lang="es-EC" sz="900" smtClean="0"/>
          </a:p>
          <a:p>
            <a:pPr algn="just" eaLnBrk="1" hangingPunct="1"/>
            <a:r>
              <a:rPr lang="es-EC" sz="2000" smtClean="0"/>
              <a:t>NUEVAS EMPRESAS TEXTILES (DISMINUCIÓN EN LAS VENTAS O HASTA EL QUIEBRE TOTAL DE LA EMPRESA) </a:t>
            </a:r>
            <a:endParaRPr lang="en-US" sz="2000" smtClean="0"/>
          </a:p>
          <a:p>
            <a:pPr algn="just" eaLnBrk="1" hangingPunct="1"/>
            <a:endParaRPr lang="es-EC" sz="900" smtClean="0"/>
          </a:p>
          <a:p>
            <a:pPr algn="just" eaLnBrk="1" hangingPunct="1"/>
            <a:r>
              <a:rPr lang="es-EC" sz="2000" smtClean="0"/>
              <a:t>LA INESTABILIDAD POLÍTICA Y ECONÓMICA </a:t>
            </a: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 idx="4294967295"/>
          </p:nvPr>
        </p:nvSpPr>
        <p:spPr>
          <a:xfrm>
            <a:off x="357188" y="274638"/>
            <a:ext cx="8429625" cy="796925"/>
          </a:xfrm>
        </p:spPr>
        <p:txBody>
          <a:bodyPr/>
          <a:lstStyle/>
          <a:p>
            <a:pPr eaLnBrk="1" hangingPunct="1"/>
            <a:r>
              <a:rPr lang="es-EC" sz="3600" b="1" u="sng" smtClean="0"/>
              <a:t>MATRIZ   BCG  ADAPTADA</a:t>
            </a:r>
            <a:r>
              <a:rPr lang="en-US" sz="3600" b="1" u="sng" smtClean="0"/>
              <a:t> </a:t>
            </a:r>
          </a:p>
        </p:txBody>
      </p:sp>
      <p:pic>
        <p:nvPicPr>
          <p:cNvPr id="162823" name="Picture 7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85786" y="1547719"/>
            <a:ext cx="7572428" cy="4662453"/>
          </a:xfrm>
          <a:blipFill dpi="0" rotWithShape="1">
            <a:blip r:embed="rId3"/>
            <a:srcRect/>
            <a:tile tx="0" ty="0" sx="100000" sy="100000" flip="none" algn="tl"/>
          </a:blipFill>
          <a:ln w="1270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MX" smtClean="0"/>
              <a:t> </a:t>
            </a:r>
            <a:r>
              <a:rPr lang="en-US" smtClean="0"/>
              <a:t/>
            </a:r>
            <a:br>
              <a:rPr lang="en-US" smtClean="0"/>
            </a:br>
            <a:r>
              <a:rPr lang="es-MX" smtClean="0"/>
              <a:t> 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</a:t>
            </a:r>
          </a:p>
        </p:txBody>
      </p:sp>
      <p:sp>
        <p:nvSpPr>
          <p:cNvPr id="7168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en-US" sz="1800">
              <a:solidFill>
                <a:schemeClr val="tx1"/>
              </a:solidFill>
              <a:effectLst/>
            </a:endParaRPr>
          </a:p>
        </p:txBody>
      </p:sp>
      <p:sp>
        <p:nvSpPr>
          <p:cNvPr id="71684" name="Rectangle 25"/>
          <p:cNvSpPr>
            <a:spLocks noChangeArrowheads="1"/>
          </p:cNvSpPr>
          <p:nvPr/>
        </p:nvSpPr>
        <p:spPr bwMode="auto">
          <a:xfrm>
            <a:off x="428625" y="457200"/>
            <a:ext cx="8286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s-EC" sz="3600" b="1" u="sng">
                <a:solidFill>
                  <a:schemeClr val="tx1"/>
                </a:solidFill>
                <a:effectLst/>
                <a:cs typeface="Times New Roman" pitchFamily="18" charset="0"/>
              </a:rPr>
              <a:t>MATRIZ GE</a:t>
            </a:r>
            <a:endParaRPr lang="es-EC" sz="3600" u="sng">
              <a:solidFill>
                <a:schemeClr val="tx1"/>
              </a:solidFill>
              <a:effectLst/>
            </a:endParaRPr>
          </a:p>
        </p:txBody>
      </p:sp>
      <p:pic>
        <p:nvPicPr>
          <p:cNvPr id="163866" name="Picture 2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85786" y="1785926"/>
            <a:ext cx="7572428" cy="4500594"/>
          </a:xfrm>
          <a:blipFill>
            <a:blip r:embed="rId3"/>
            <a:tile tx="0" ty="0" sx="100000" sy="100000" flip="none" algn="tl"/>
          </a:blipFill>
          <a:ln w="1270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 idx="4294967295"/>
          </p:nvPr>
        </p:nvSpPr>
        <p:spPr>
          <a:xfrm>
            <a:off x="0" y="214313"/>
            <a:ext cx="9144000" cy="1143000"/>
          </a:xfrm>
        </p:spPr>
        <p:txBody>
          <a:bodyPr/>
          <a:lstStyle/>
          <a:p>
            <a:pPr eaLnBrk="1" hangingPunct="1"/>
            <a:r>
              <a:rPr lang="es-EC" sz="3600" b="1" u="sng" smtClean="0"/>
              <a:t/>
            </a:r>
            <a:br>
              <a:rPr lang="es-EC" sz="3600" b="1" u="sng" smtClean="0"/>
            </a:br>
            <a:r>
              <a:rPr lang="es-EC" sz="3600" b="1" u="sng" smtClean="0"/>
              <a:t/>
            </a:r>
            <a:br>
              <a:rPr lang="es-EC" sz="3600" b="1" u="sng" smtClean="0"/>
            </a:br>
            <a:r>
              <a:rPr lang="es-EC" sz="3600" b="1" u="sng" smtClean="0"/>
              <a:t>MATRIZ DE ESTRATEGIA DE EMPRESA: 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s-EC" sz="2400" b="1" smtClean="0"/>
              <a:t>ENFOQUE: ANÁLISIS DE CICLOS DE VIDA DEL PRODUCTO Y MERCADO</a:t>
            </a:r>
            <a:r>
              <a:rPr lang="en-US" sz="2400" b="1" smtClean="0"/>
              <a:t/>
            </a:r>
            <a:br>
              <a:rPr lang="en-US" sz="2400" b="1" smtClean="0"/>
            </a:br>
            <a:endParaRPr lang="en-US" sz="2400" b="1" u="sng" smtClean="0"/>
          </a:p>
        </p:txBody>
      </p:sp>
      <p:pic>
        <p:nvPicPr>
          <p:cNvPr id="165891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42910" y="2143116"/>
            <a:ext cx="7929618" cy="4357718"/>
          </a:xfrm>
          <a:blipFill>
            <a:blip r:embed="rId3"/>
            <a:tile tx="0" ty="0" sx="100000" sy="100000" flip="none" algn="tl"/>
          </a:blipFill>
          <a:ln w="1270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 idx="4294967295"/>
          </p:nvPr>
        </p:nvSpPr>
        <p:spPr>
          <a:xfrm>
            <a:off x="457200" y="500063"/>
            <a:ext cx="8229600" cy="1285875"/>
          </a:xfrm>
        </p:spPr>
        <p:txBody>
          <a:bodyPr/>
          <a:lstStyle/>
          <a:p>
            <a:pPr marL="342900" indent="-342900" eaLnBrk="1" hangingPunct="1"/>
            <a:r>
              <a:rPr lang="es-EC" sz="3600" b="1" u="sng" smtClean="0">
                <a:solidFill>
                  <a:schemeClr val="tx1"/>
                </a:solidFill>
              </a:rPr>
              <a:t/>
            </a:r>
            <a:br>
              <a:rPr lang="es-EC" sz="3600" b="1" u="sng" smtClean="0">
                <a:solidFill>
                  <a:schemeClr val="tx1"/>
                </a:solidFill>
              </a:rPr>
            </a:br>
            <a:r>
              <a:rPr lang="es-EC" sz="3600" b="1" u="sng" smtClean="0">
                <a:solidFill>
                  <a:schemeClr val="tx1"/>
                </a:solidFill>
              </a:rPr>
              <a:t/>
            </a:r>
            <a:br>
              <a:rPr lang="es-EC" sz="3600" b="1" u="sng" smtClean="0">
                <a:solidFill>
                  <a:schemeClr val="tx1"/>
                </a:solidFill>
              </a:rPr>
            </a:br>
            <a:r>
              <a:rPr lang="es-EC" sz="3600" b="1" u="sng" smtClean="0">
                <a:solidFill>
                  <a:schemeClr val="tx1"/>
                </a:solidFill>
              </a:rPr>
              <a:t>RE-DEFINICIÓN ESTRATÉGICA DE LA EMPRESA</a:t>
            </a:r>
            <a:r>
              <a:rPr lang="en-US" sz="2000" smtClean="0">
                <a:solidFill>
                  <a:schemeClr val="tx1"/>
                </a:solidFill>
              </a:rPr>
              <a:t/>
            </a:r>
            <a:br>
              <a:rPr lang="en-US" sz="2000" smtClean="0">
                <a:solidFill>
                  <a:schemeClr val="tx1"/>
                </a:solidFill>
              </a:rPr>
            </a:br>
            <a:r>
              <a:rPr lang="es-EC" smtClean="0">
                <a:solidFill>
                  <a:schemeClr val="tx1"/>
                </a:solidFill>
              </a:rPr>
              <a:t> </a:t>
            </a:r>
            <a:r>
              <a:rPr lang="en-US" smtClean="0">
                <a:solidFill>
                  <a:schemeClr val="tx1"/>
                </a:solidFill>
              </a:rPr>
              <a:t/>
            </a:r>
            <a:br>
              <a:rPr lang="en-US" smtClean="0">
                <a:solidFill>
                  <a:schemeClr val="tx1"/>
                </a:solidFill>
              </a:rPr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57375"/>
            <a:ext cx="8229600" cy="4268788"/>
          </a:xfrm>
        </p:spPr>
        <p:txBody>
          <a:bodyPr/>
          <a:lstStyle/>
          <a:p>
            <a:pPr marL="342900" lvl="4" indent="-342900" algn="ctr" eaLnBrk="1" hangingPunct="1">
              <a:buFontTx/>
              <a:buNone/>
              <a:defRPr/>
            </a:pPr>
            <a:r>
              <a:rPr lang="es-EC" sz="3500" b="1" u="sng" dirty="0" smtClean="0"/>
              <a:t>MISIÓN</a:t>
            </a:r>
            <a:endParaRPr lang="es-EC" sz="3500" dirty="0" smtClean="0"/>
          </a:p>
          <a:p>
            <a:pPr marL="342900" lvl="4" indent="-342900" algn="ctr" eaLnBrk="1" hangingPunct="1">
              <a:buFontTx/>
              <a:buNone/>
              <a:defRPr/>
            </a:pPr>
            <a:endParaRPr lang="es-EC" dirty="0" smtClean="0"/>
          </a:p>
          <a:p>
            <a:pPr algn="just" eaLnBrk="1" hangingPunct="1">
              <a:buFontTx/>
              <a:buNone/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SATISFACER LAS NECESIDADES DE NUESTROS CLIENTES TANTO EN GUSTOS COMO EN CALIDAD EN LAS PRENDAS DEPORTIVAS QUE OFRECEMOS, POSICIONANDO EN LA MENTE DE LOS CLIENTES EN CUANTO A ROPA DEPORTIVA SE REFIERE, LA EMPRESA “LIZFASHION”. 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50825" y="-26988"/>
            <a:ext cx="8713788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PERSONAL OPERARIO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50825" y="1125538"/>
            <a:ext cx="349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000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SUELDOS</a:t>
            </a:r>
          </a:p>
        </p:txBody>
      </p:sp>
      <p:pic>
        <p:nvPicPr>
          <p:cNvPr id="15364" name="Picture 7" descr="SUELDO 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438400"/>
            <a:ext cx="6567488" cy="2895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43088"/>
            <a:ext cx="8043863" cy="2449512"/>
          </a:xfrm>
        </p:spPr>
        <p:txBody>
          <a:bodyPr/>
          <a:lstStyle/>
          <a:p>
            <a:pPr marL="342900" lvl="2" indent="-342900" algn="ctr" eaLnBrk="1" hangingPunct="1">
              <a:buFontTx/>
              <a:buNone/>
              <a:defRPr/>
            </a:pPr>
            <a:r>
              <a:rPr lang="es-EC" sz="3500" b="1" u="sng" dirty="0" smtClean="0"/>
              <a:t>VISIÓN</a:t>
            </a:r>
            <a:endParaRPr lang="en-US" sz="3500" b="1" u="sng" dirty="0" smtClean="0"/>
          </a:p>
          <a:p>
            <a:pPr marL="342900" lvl="2" indent="-342900" algn="ctr" eaLnBrk="1" hangingPunct="1">
              <a:buFontTx/>
              <a:buNone/>
              <a:defRPr/>
            </a:pPr>
            <a:endParaRPr lang="es-EC" sz="2000" dirty="0" smtClean="0"/>
          </a:p>
          <a:p>
            <a:pPr algn="just" eaLnBrk="1" hangingPunct="1">
              <a:buFontTx/>
              <a:buNone/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CONVERTIRNOS EN LA EMPRESA LÍDER EN CONFECCIÓN, VENTA Y DISTRIBUCIÓN DE ROPA DEPORTIVA EN EL PAÍS, CON ALTA CALIDAD EN NUESTRAS CONFECCIONES, CON UN FUNCIONAMIENTO EFICIENTE Y ACORDE A LOS REQUERIMIENTOS DE NUESTROS CLIENTES</a:t>
            </a:r>
            <a:r>
              <a:rPr lang="es-EC" sz="2200" dirty="0" smtClean="0"/>
              <a:t>  </a:t>
            </a:r>
            <a:endParaRPr lang="en-US" sz="2200" dirty="0" smtClean="0"/>
          </a:p>
        </p:txBody>
      </p:sp>
      <p:sp>
        <p:nvSpPr>
          <p:cNvPr id="74755" name="Title 1"/>
          <p:cNvSpPr>
            <a:spLocks/>
          </p:cNvSpPr>
          <p:nvPr/>
        </p:nvSpPr>
        <p:spPr bwMode="auto">
          <a:xfrm>
            <a:off x="457200" y="333375"/>
            <a:ext cx="8229600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/>
            <a:r>
              <a:rPr lang="es-EC" sz="3600" b="1" u="sng">
                <a:solidFill>
                  <a:schemeClr val="tx1"/>
                </a:solidFill>
                <a:effectLst/>
              </a:rPr>
              <a:t/>
            </a:r>
            <a:br>
              <a:rPr lang="es-EC" sz="3600" b="1" u="sng">
                <a:solidFill>
                  <a:schemeClr val="tx1"/>
                </a:solidFill>
                <a:effectLst/>
              </a:rPr>
            </a:br>
            <a:r>
              <a:rPr lang="es-EC" sz="3600" b="1" u="sng">
                <a:solidFill>
                  <a:schemeClr val="tx1"/>
                </a:solidFill>
                <a:effectLst/>
              </a:rPr>
              <a:t/>
            </a:r>
            <a:br>
              <a:rPr lang="es-EC" sz="3600" b="1" u="sng">
                <a:solidFill>
                  <a:schemeClr val="tx1"/>
                </a:solidFill>
                <a:effectLst/>
              </a:rPr>
            </a:br>
            <a:r>
              <a:rPr lang="es-EC" sz="3600" b="1" u="sng">
                <a:solidFill>
                  <a:schemeClr val="tx1"/>
                </a:solidFill>
                <a:effectLst/>
              </a:rPr>
              <a:t>RE-DEFINICIÓN ESTRATÉGICA DE LA EMPRESA</a:t>
            </a:r>
            <a:r>
              <a:rPr lang="en-US" sz="2000">
                <a:solidFill>
                  <a:schemeClr val="tx1"/>
                </a:solidFill>
                <a:effectLst/>
              </a:rPr>
              <a:t/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es-EC" sz="4400">
                <a:solidFill>
                  <a:schemeClr val="tx1"/>
                </a:solidFill>
                <a:effectLst/>
              </a:rPr>
              <a:t> </a:t>
            </a:r>
            <a:r>
              <a:rPr lang="en-US" sz="4400">
                <a:solidFill>
                  <a:schemeClr val="tx1"/>
                </a:solidFill>
                <a:effectLst/>
              </a:rPr>
              <a:t/>
            </a:r>
            <a:br>
              <a:rPr lang="en-US" sz="4400">
                <a:solidFill>
                  <a:schemeClr val="tx1"/>
                </a:solidFill>
                <a:effectLst/>
              </a:rPr>
            </a:br>
            <a:endParaRPr lang="en-US" sz="4400">
              <a:solidFill>
                <a:schemeClr val="tx2"/>
              </a:solidFill>
              <a:effectLst/>
            </a:endParaRP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 idx="4294967295"/>
          </p:nvPr>
        </p:nvSpPr>
        <p:spPr>
          <a:xfrm>
            <a:off x="214313" y="357188"/>
            <a:ext cx="8715375" cy="1060450"/>
          </a:xfrm>
        </p:spPr>
        <p:txBody>
          <a:bodyPr/>
          <a:lstStyle/>
          <a:p>
            <a:pPr marL="342900" indent="-342900" eaLnBrk="1" hangingPunct="1"/>
            <a:r>
              <a:rPr lang="es-EC" sz="3600" b="1" u="sng" smtClean="0"/>
              <a:t/>
            </a:r>
            <a:br>
              <a:rPr lang="es-EC" sz="3600" b="1" u="sng" smtClean="0"/>
            </a:br>
            <a:r>
              <a:rPr lang="es-EC" sz="3600" b="1" u="sng" smtClean="0"/>
              <a:t>FILOSOFÍA Y VALORES ORGANIZACIONALES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mtClean="0"/>
          </a:p>
        </p:txBody>
      </p:sp>
      <p:sp>
        <p:nvSpPr>
          <p:cNvPr id="15872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41438"/>
            <a:ext cx="8362950" cy="4784725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endParaRPr lang="es-EC" sz="2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CUMPLIMIENTO A TIEMPO (ENTREGA DE MERCADERÍA)</a:t>
            </a:r>
          </a:p>
          <a:p>
            <a:pPr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PRIORIDAD AL CLIENTE (SATISFACCIÓN DE EXIGENCIAS DE NUESTROS CLIENTES)</a:t>
            </a:r>
          </a:p>
          <a:p>
            <a:pPr algn="just" eaLnBrk="1" hangingPunct="1">
              <a:buFontTx/>
              <a:buNone/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TRABAJO EN BASE A RESULTADOS (METAS)  </a:t>
            </a:r>
          </a:p>
          <a:p>
            <a:pPr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MORAL, ETICA, HONESTIDAD, RESPETO Y CORDIALIDAD </a:t>
            </a:r>
          </a:p>
          <a:p>
            <a:pPr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IDENTIDAD ORGANIZACIONAL (PRENDAS DE CALIDAD, DISEÑOS INNOVADORES, BUEN PRECIO)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APOYO A LAS IDEAS</a:t>
            </a:r>
          </a:p>
          <a:p>
            <a:pPr algn="just" eaLnBrk="1" hangingPunct="1"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CALIDAD, EFICIENCIA Y EFICACIA EN LOS RECURSOS E INSUMOS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 idx="4294967295"/>
          </p:nvPr>
        </p:nvSpPr>
        <p:spPr>
          <a:xfrm>
            <a:off x="468313" y="404813"/>
            <a:ext cx="8229600" cy="917575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s-ES" sz="3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sz="3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3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sz="3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OBJETIVOS DE LARGO PLAZO</a:t>
            </a:r>
            <a:r>
              <a:rPr 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C" sz="3600" b="1" u="sng" dirty="0" smtClean="0">
                <a:solidFill>
                  <a:schemeClr val="tx1"/>
                </a:solidFill>
              </a:rPr>
              <a:t/>
            </a:r>
            <a:br>
              <a:rPr lang="es-EC" sz="3600" b="1" u="sng" dirty="0" smtClean="0">
                <a:solidFill>
                  <a:schemeClr val="tx1"/>
                </a:solidFill>
              </a:rPr>
            </a:br>
            <a:endParaRPr lang="en-US" sz="4000" dirty="0" smtClean="0"/>
          </a:p>
        </p:txBody>
      </p:sp>
      <p:sp>
        <p:nvSpPr>
          <p:cNvPr id="159747" name="Content Placeholder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48577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10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/>
              <a:t>LOGRAR POSICIONAR LA EMPRESA ‘LIZFASHION’ A NIVEL NACIONAL Y QUE LOGRE SER UN REFERENTE.</a:t>
            </a:r>
          </a:p>
          <a:p>
            <a:pPr algn="just" eaLnBrk="1" hangingPunct="1">
              <a:buFontTx/>
              <a:buNone/>
              <a:defRPr/>
            </a:pPr>
            <a:endParaRPr lang="en-US" sz="900" dirty="0" smtClean="0"/>
          </a:p>
          <a:p>
            <a:pPr algn="just" eaLnBrk="1" hangingPunct="1">
              <a:defRPr/>
            </a:pPr>
            <a:r>
              <a:rPr lang="es-EC" sz="2000" dirty="0" smtClean="0"/>
              <a:t>CALIDAD DE LAS PRENDAS (RECHAZOS 1% DE LA PRODUCCIÓN)</a:t>
            </a:r>
          </a:p>
          <a:p>
            <a:pPr algn="just" eaLnBrk="1" hangingPunct="1">
              <a:defRPr/>
            </a:pPr>
            <a:endParaRPr lang="es-EC" sz="900" dirty="0" smtClean="0"/>
          </a:p>
          <a:p>
            <a:pPr algn="just" eaLnBrk="1" hangingPunct="1">
              <a:defRPr/>
            </a:pPr>
            <a:r>
              <a:rPr lang="es-EC" sz="2000" dirty="0" smtClean="0"/>
              <a:t>CANALES DE DISTRIBUCIÓN Y COMERCIALIZACIÓN SISTEMATIZADOS (TECNOLOGÍA DE PUNTA ACTUALIZADA)</a:t>
            </a:r>
          </a:p>
          <a:p>
            <a:pPr algn="just" eaLnBrk="1" hangingPunct="1">
              <a:defRPr/>
            </a:pPr>
            <a:endParaRPr lang="es-EC" sz="900" dirty="0" smtClean="0"/>
          </a:p>
          <a:p>
            <a:pPr algn="just" eaLnBrk="1" hangingPunct="1">
              <a:defRPr/>
            </a:pPr>
            <a:r>
              <a:rPr lang="es-EC" sz="2000" dirty="0" smtClean="0"/>
              <a:t>FUNCIONAMIENTO ORGANIZADO DE CADA DEPARTAMENTO  (DESARROLLO PERSONAL)</a:t>
            </a:r>
          </a:p>
          <a:p>
            <a:pPr algn="just" eaLnBrk="1" hangingPunct="1">
              <a:defRPr/>
            </a:pPr>
            <a:endParaRPr lang="es-EC" sz="900" dirty="0" smtClean="0"/>
          </a:p>
          <a:p>
            <a:pPr algn="just" eaLnBrk="1" hangingPunct="1">
              <a:defRPr/>
            </a:pPr>
            <a:r>
              <a:rPr lang="es-EC" sz="2000" dirty="0" smtClean="0"/>
              <a:t> MAYOR VARIEDAD EN PRENDAS DEPORTIVAS</a:t>
            </a: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Content Placeholder 2"/>
          <p:cNvSpPr>
            <a:spLocks noGrp="1"/>
          </p:cNvSpPr>
          <p:nvPr>
            <p:ph idx="4294967295"/>
          </p:nvPr>
        </p:nvSpPr>
        <p:spPr>
          <a:xfrm>
            <a:off x="250825" y="500063"/>
            <a:ext cx="8642350" cy="53768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" sz="4000" b="1" u="sng" smtClean="0"/>
              <a:t>OBJETIVOS DE MEDIANO PLAZO</a:t>
            </a:r>
            <a:endParaRPr lang="en-US" sz="4000" b="1" smtClean="0"/>
          </a:p>
          <a:p>
            <a:pPr algn="just" eaLnBrk="1" hangingPunct="1"/>
            <a:endParaRPr lang="en-US" sz="2000" smtClean="0"/>
          </a:p>
          <a:p>
            <a:pPr algn="just" eaLnBrk="1" hangingPunct="1">
              <a:buFontTx/>
              <a:buNone/>
            </a:pPr>
            <a:endParaRPr lang="es-EC" sz="2000" smtClean="0"/>
          </a:p>
          <a:p>
            <a:pPr algn="just" eaLnBrk="1" hangingPunct="1"/>
            <a:r>
              <a:rPr lang="es-EC" sz="2000" smtClean="0"/>
              <a:t>CRECIMIENTO EN LAS VENTAS ANUALES DEL 5% (PROMOCIONES Y PUBLICIDAD).</a:t>
            </a:r>
          </a:p>
          <a:p>
            <a:pPr algn="just" eaLnBrk="1" hangingPunct="1">
              <a:buFontTx/>
              <a:buNone/>
            </a:pPr>
            <a:endParaRPr lang="en-US" sz="1000" smtClean="0"/>
          </a:p>
          <a:p>
            <a:pPr algn="just" eaLnBrk="1" hangingPunct="1"/>
            <a:r>
              <a:rPr lang="es-EC" sz="2000" smtClean="0"/>
              <a:t>INCENTIVAR LA DISTRIBUCIÓN EN LAS PRINCIPALES CIUDADES DEL ECUADOR: GUAYAQUIL, QUITO Y CUENCA. </a:t>
            </a:r>
          </a:p>
          <a:p>
            <a:pPr algn="just" eaLnBrk="1" hangingPunct="1"/>
            <a:endParaRPr lang="es-EC" sz="1000" smtClean="0"/>
          </a:p>
          <a:p>
            <a:pPr algn="just" eaLnBrk="1" hangingPunct="1"/>
            <a:r>
              <a:rPr lang="es-EC" sz="2000" smtClean="0"/>
              <a:t>REDUCIRAL NIVEL DE RECHAZOS (5%). MEDICIÓN SEMESTRAL.</a:t>
            </a:r>
          </a:p>
          <a:p>
            <a:pPr algn="just" eaLnBrk="1" hangingPunct="1">
              <a:buFontTx/>
              <a:buNone/>
            </a:pPr>
            <a:endParaRPr lang="en-US" sz="1000" smtClean="0"/>
          </a:p>
          <a:p>
            <a:pPr algn="just" eaLnBrk="1" hangingPunct="1"/>
            <a:r>
              <a:rPr lang="es-EC" sz="2000" smtClean="0"/>
              <a:t>INCREMENTAR LA BASE DE CLIENTES EN UN 40%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Content Placeholder 2"/>
          <p:cNvSpPr>
            <a:spLocks noGrp="1"/>
          </p:cNvSpPr>
          <p:nvPr>
            <p:ph idx="4294967295"/>
          </p:nvPr>
        </p:nvSpPr>
        <p:spPr>
          <a:xfrm>
            <a:off x="539750" y="333375"/>
            <a:ext cx="8147050" cy="57213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s-ES" sz="4000" b="1" u="sng" dirty="0" smtClean="0"/>
              <a:t>OBJETIVOS DE CORTO PLAZO</a:t>
            </a:r>
            <a:endParaRPr lang="en-US" sz="4000" b="1" u="sng" dirty="0" smtClean="0"/>
          </a:p>
          <a:p>
            <a:pPr algn="ctr" eaLnBrk="1" hangingPunct="1">
              <a:buFontTx/>
              <a:buNone/>
              <a:defRPr/>
            </a:pPr>
            <a:endParaRPr lang="en-US" sz="2000" u="sng" dirty="0" smtClean="0"/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CREAR UN ÁREA DE VENTAS (INCENTIVAR LA COMERCIALIZACIÓN Y DISTRIBUCIÓN)</a:t>
            </a:r>
          </a:p>
          <a:p>
            <a:pPr algn="just" eaLnBrk="1" hangingPunct="1"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CAPACITAR AL ÁREA DE VENTAS (POLÍTICAS DE CRÉDITO, ADMINISTRACIÓN, CONTABILIDAD Y RECURSOS HUMANOS)</a:t>
            </a:r>
          </a:p>
          <a:p>
            <a:pPr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AUMENTAR LAS VENTAS  EN UN 3% PARA EL PRIMER AÑO.</a:t>
            </a:r>
          </a:p>
          <a:p>
            <a:pPr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DIFERENCIARSE DE LA COMPETENCIA (PRENDAS INNOVADORAS Y ADAPTABLES)</a:t>
            </a:r>
          </a:p>
          <a:p>
            <a:pPr algn="just" eaLnBrk="1" hangingPunct="1"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TALLERES DE CAPACITACIÓN (2 VECES AL AÑO, MEJORAR LA ELABORACIÓN DE LAS PRENDAS.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 idx="4294967295"/>
          </p:nvPr>
        </p:nvSpPr>
        <p:spPr>
          <a:xfrm>
            <a:off x="214313" y="404813"/>
            <a:ext cx="8715375" cy="1008062"/>
          </a:xfrm>
        </p:spPr>
        <p:txBody>
          <a:bodyPr/>
          <a:lstStyle/>
          <a:p>
            <a:pPr eaLnBrk="1" hangingPunct="1"/>
            <a:r>
              <a:rPr lang="es-ES" sz="5400" b="1" u="sng" smtClean="0">
                <a:solidFill>
                  <a:schemeClr val="tx1"/>
                </a:solidFill>
              </a:rPr>
              <a:t/>
            </a:r>
            <a:br>
              <a:rPr lang="es-ES" sz="5400" b="1" u="sng" smtClean="0">
                <a:solidFill>
                  <a:schemeClr val="tx1"/>
                </a:solidFill>
              </a:rPr>
            </a:br>
            <a:r>
              <a:rPr lang="es-ES" b="1" u="sng" smtClean="0">
                <a:solidFill>
                  <a:schemeClr val="tx1"/>
                </a:solidFill>
              </a:rPr>
              <a:t>ESTRATEGIAS DE DIFERENCIACIÓN</a:t>
            </a:r>
            <a:r>
              <a:rPr lang="en-US" b="1" u="sng" smtClean="0">
                <a:solidFill>
                  <a:schemeClr val="tx1"/>
                </a:solidFill>
              </a:rPr>
              <a:t/>
            </a:r>
            <a:br>
              <a:rPr lang="en-US" b="1" u="sng" smtClean="0">
                <a:solidFill>
                  <a:schemeClr val="tx1"/>
                </a:solidFill>
              </a:rPr>
            </a:br>
            <a:endParaRPr lang="en-US" smtClean="0"/>
          </a:p>
        </p:txBody>
      </p:sp>
      <p:sp>
        <p:nvSpPr>
          <p:cNvPr id="162819" name="Content Placeholder 2"/>
          <p:cNvSpPr>
            <a:spLocks noGrp="1"/>
          </p:cNvSpPr>
          <p:nvPr>
            <p:ph idx="4294967295"/>
          </p:nvPr>
        </p:nvSpPr>
        <p:spPr>
          <a:xfrm>
            <a:off x="611188" y="2132013"/>
            <a:ext cx="7848600" cy="2592387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TRATO PERSONALIZADO, ÁGIL, OPORTUNO Y EFICIENTE QUE SATISFAGA LOS REQUERIMIENTOS DEL CLIENTE.</a:t>
            </a:r>
          </a:p>
          <a:p>
            <a:pPr algn="just" eaLnBrk="1" hangingPunct="1"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MINUCIOSOS Y DETALLADOS MÉTODOS DE ELABORACIÓN DE LAS PRENDAS</a:t>
            </a:r>
          </a:p>
          <a:p>
            <a:pPr algn="just" eaLnBrk="1" hangingPunct="1">
              <a:buFontTx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PROPORCIONAR PRENDAS CON PRECIOS COMPETITIVOS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 idx="4294967295"/>
          </p:nvPr>
        </p:nvSpPr>
        <p:spPr>
          <a:xfrm>
            <a:off x="539750" y="568325"/>
            <a:ext cx="8229600" cy="989013"/>
          </a:xfrm>
        </p:spPr>
        <p:txBody>
          <a:bodyPr/>
          <a:lstStyle/>
          <a:p>
            <a:pPr eaLnBrk="1" hangingPunct="1"/>
            <a:r>
              <a:rPr lang="es-ES" b="1" u="sng" smtClean="0">
                <a:solidFill>
                  <a:schemeClr val="tx1"/>
                </a:solidFill>
              </a:rPr>
              <a:t/>
            </a:r>
            <a:br>
              <a:rPr lang="es-ES" b="1" u="sng" smtClean="0">
                <a:solidFill>
                  <a:schemeClr val="tx1"/>
                </a:solidFill>
              </a:rPr>
            </a:br>
            <a:r>
              <a:rPr lang="es-ES" b="1" u="sng" smtClean="0">
                <a:solidFill>
                  <a:schemeClr val="tx1"/>
                </a:solidFill>
              </a:rPr>
              <a:t>POSICIONAMIENTO ESTRATÉGICO</a:t>
            </a:r>
            <a:r>
              <a:rPr lang="en-US" sz="5400" u="sng" smtClean="0">
                <a:solidFill>
                  <a:schemeClr val="tx1"/>
                </a:solidFill>
              </a:rPr>
              <a:t/>
            </a:r>
            <a:br>
              <a:rPr lang="en-US" sz="5400" u="sng" smtClean="0">
                <a:solidFill>
                  <a:schemeClr val="tx1"/>
                </a:solidFill>
              </a:rPr>
            </a:br>
            <a:endParaRPr lang="en-US" sz="5400" smtClean="0"/>
          </a:p>
        </p:txBody>
      </p:sp>
      <p:sp>
        <p:nvSpPr>
          <p:cNvPr id="163843" name="Content Placeholder 2"/>
          <p:cNvSpPr>
            <a:spLocks noGrp="1"/>
          </p:cNvSpPr>
          <p:nvPr>
            <p:ph idx="4294967295"/>
          </p:nvPr>
        </p:nvSpPr>
        <p:spPr>
          <a:xfrm>
            <a:off x="539750" y="2060575"/>
            <a:ext cx="8208963" cy="3024188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INSUMOS Y MATERIALES DE EXCELENTE CALIDAD.</a:t>
            </a:r>
          </a:p>
          <a:p>
            <a:pPr algn="just" eaLnBrk="1" hangingPunct="1"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TÉCNICAS DE ACABADO QUE VAYAN ACORDE AL GUSTO, EXIGENCIA, MEDIDAS Y A LA OCASIÓN DEL ACTO DEPORTIVO</a:t>
            </a:r>
          </a:p>
          <a:p>
            <a:pPr algn="just" eaLnBrk="1" hangingPunct="1"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INNOVACIÓN CONSTANTE EN CUANTO A MODA DEPORTIVA SE REFIERE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itle 1"/>
          <p:cNvSpPr>
            <a:spLocks noGrp="1"/>
          </p:cNvSpPr>
          <p:nvPr>
            <p:ph type="title" idx="4294967295"/>
          </p:nvPr>
        </p:nvSpPr>
        <p:spPr>
          <a:xfrm>
            <a:off x="457200" y="-100013"/>
            <a:ext cx="8229600" cy="868363"/>
          </a:xfrm>
        </p:spPr>
        <p:txBody>
          <a:bodyPr/>
          <a:lstStyle/>
          <a:p>
            <a:pPr eaLnBrk="1" hangingPunct="1">
              <a:defRPr/>
            </a:pPr>
            <a:r>
              <a:rPr lang="es-EC" b="1" u="sng" dirty="0" smtClean="0">
                <a:solidFill>
                  <a:schemeClr val="tx1"/>
                </a:solidFill>
              </a:rPr>
              <a:t/>
            </a:r>
            <a:br>
              <a:rPr lang="es-EC" b="1" u="sng" dirty="0" smtClean="0">
                <a:solidFill>
                  <a:schemeClr val="tx1"/>
                </a:solidFill>
              </a:rPr>
            </a:br>
            <a:r>
              <a:rPr lang="es-EC" b="1" u="sng" dirty="0" smtClean="0">
                <a:solidFill>
                  <a:schemeClr val="tx1"/>
                </a:solidFill>
              </a:rPr>
              <a:t/>
            </a:r>
            <a:br>
              <a:rPr lang="es-EC" b="1" u="sng" dirty="0" smtClean="0">
                <a:solidFill>
                  <a:schemeClr val="tx1"/>
                </a:solidFill>
              </a:rPr>
            </a:br>
            <a:r>
              <a:rPr lang="es-EC" b="1" u="sng" dirty="0" smtClean="0">
                <a:solidFill>
                  <a:schemeClr val="tx1"/>
                </a:solidFill>
              </a:rPr>
              <a:t/>
            </a:r>
            <a:br>
              <a:rPr lang="es-EC" b="1" u="sng" dirty="0" smtClean="0">
                <a:solidFill>
                  <a:schemeClr val="tx1"/>
                </a:solidFill>
              </a:rPr>
            </a:br>
            <a:r>
              <a:rPr lang="es-EC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PLANES ESTRATÉGICOS Y COMERCIALES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C" sz="1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C" sz="1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C" sz="3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 DE ACCIÓN 1</a:t>
            </a:r>
            <a:r>
              <a:rPr lang="en-US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u="sng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58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05038"/>
            <a:ext cx="8229600" cy="3849687"/>
          </a:xfrm>
        </p:spPr>
        <p:txBody>
          <a:bodyPr/>
          <a:lstStyle/>
          <a:p>
            <a:pPr marL="609600" indent="-609600" algn="just" eaLnBrk="1" hangingPunct="1">
              <a:buFontTx/>
              <a:buAutoNum type="arabicPeriod"/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 EMPRESA COMPRARÁ EL SISTEMA MEMORY FIGARO PARA ALMACENAR LOS DATOS DE LOS CLIENTES, PROVEEDORES, COMPETENCIA, POTENCIALES CLIENTES, MOVIMIENTOS DE CAJA, BANCOS, CUENTAS POR COBRAR Y PAGAR (COSTO DEL PROGRAMA 1250 + IVA = 1400 DÓLARES) .</a:t>
            </a:r>
          </a:p>
          <a:p>
            <a:pPr marL="609600" indent="-609600" algn="just" eaLnBrk="1" hangingPunct="1">
              <a:buFontTx/>
              <a:buAutoNum type="arabicPeriod"/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just" eaLnBrk="1" hangingPunct="1">
              <a:buFontTx/>
              <a:buAutoNum type="arabicPeriod"/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ACTUALIZAR LA BASE DE DATOS MEDIANTE LLAMADAS TELEFÓNICAS A LAS EMPRESAS.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609600" indent="-609600" algn="just" eaLnBrk="1" hangingPunct="1">
              <a:buFontTx/>
              <a:buAutoNum type="arabicPeriod"/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just" eaLnBrk="1" hangingPunct="1">
              <a:buFontTx/>
              <a:buAutoNum type="arabicPeriod"/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INCORPORAR A POTENCIALES CLIENTES A LA BASE DE  DATOS PARA LUEGO VISITARLOS.</a:t>
            </a:r>
          </a:p>
          <a:p>
            <a:pPr marL="609600" indent="-609600" algn="just" eaLnBrk="1" hangingPunct="1">
              <a:buFontTx/>
              <a:buAutoNum type="arabicPeriod"/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just" eaLnBrk="1" hangingPunct="1">
              <a:buFontTx/>
              <a:buAutoNum type="arabicPeriod"/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ESTA BASE DE DATOS DEBE DE SER ACTUALIZADA DE FORMA SEMESTRAL.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le 1"/>
          <p:cNvSpPr>
            <a:spLocks noGrp="1"/>
          </p:cNvSpPr>
          <p:nvPr>
            <p:ph type="title" idx="4294967295"/>
          </p:nvPr>
        </p:nvSpPr>
        <p:spPr>
          <a:xfrm>
            <a:off x="468313" y="44450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es-E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PLAN DE ACCIÓN 2</a:t>
            </a:r>
            <a:endParaRPr lang="en-US" u="sng" dirty="0" smtClean="0"/>
          </a:p>
        </p:txBody>
      </p:sp>
      <p:sp>
        <p:nvSpPr>
          <p:cNvPr id="155651" name="Content Placeholder 2"/>
          <p:cNvSpPr>
            <a:spLocks noGrp="1"/>
          </p:cNvSpPr>
          <p:nvPr>
            <p:ph idx="4294967295"/>
          </p:nvPr>
        </p:nvSpPr>
        <p:spPr>
          <a:xfrm>
            <a:off x="457200" y="836613"/>
            <a:ext cx="8291513" cy="5688012"/>
          </a:xfrm>
        </p:spPr>
        <p:txBody>
          <a:bodyPr/>
          <a:lstStyle/>
          <a:p>
            <a:pPr marL="609600" indent="-609600" algn="just" eaLnBrk="1" hangingPunct="1">
              <a:buFontTx/>
              <a:buAutoNum type="arabicPeriod"/>
              <a:defRPr/>
            </a:pPr>
            <a:r>
              <a:rPr lang="es-ES_tradnl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CONTROL DE LAS TAREAS Y SUPERVISIÓN DE LAS OPERACIONES ADMINISTRATIVAS, CONTABLES Y DEL TALLER DE PRODUCCIÓN.</a:t>
            </a:r>
          </a:p>
          <a:p>
            <a:pPr marL="609600" indent="-609600" algn="just" eaLnBrk="1" hangingPunct="1">
              <a:buFontTx/>
              <a:buAutoNum type="arabicPeriod"/>
              <a:defRPr/>
            </a:pPr>
            <a:endParaRPr lang="es-ES_tradnl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just" eaLnBrk="1" hangingPunct="1">
              <a:buFontTx/>
              <a:buAutoNum type="arabicPeriod"/>
              <a:defRPr/>
            </a:pPr>
            <a:r>
              <a:rPr lang="es-ES_tradnl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MANEJAR LA INFORMACIÓN Y LOS DATOS A TRAV</a:t>
            </a: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É</a:t>
            </a:r>
            <a:r>
              <a:rPr lang="es-ES_tradnl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 DE UN NUEVO PROGRAMA CONTABLE. (INVERSIÓN DEL PROGRAMA  720 + IVA = $806.40)</a:t>
            </a:r>
          </a:p>
          <a:p>
            <a:pPr marL="609600" indent="-609600" algn="just" eaLnBrk="1" hangingPunct="1">
              <a:buFontTx/>
              <a:buAutoNum type="arabicPeriod"/>
              <a:defRPr/>
            </a:pPr>
            <a:endParaRPr lang="es-ES_tradnl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just" eaLnBrk="1" hangingPunct="1">
              <a:buFontTx/>
              <a:buAutoNum type="arabicPeriod"/>
              <a:defRPr/>
            </a:pPr>
            <a:r>
              <a:rPr lang="es-ES_tradnl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CONTROLAR LOS GASTOS Y LAS METAS DE VENTAS:</a:t>
            </a:r>
          </a:p>
          <a:p>
            <a:pPr marL="609600" indent="-609600" algn="just" eaLnBrk="1" hangingPunct="1">
              <a:buFontTx/>
              <a:buNone/>
              <a:defRPr/>
            </a:pPr>
            <a:endParaRPr lang="es-ES_tradnl" sz="7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 algn="just" eaLnBrk="1" hangingPunct="1">
              <a:buFontTx/>
              <a:buChar char="•"/>
              <a:defRPr/>
            </a:pPr>
            <a:r>
              <a:rPr lang="es-ES_tradnl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APLICACIÓN DE ASIGNACIONES PRESUPUESTARIAS A LAS DIVERSAS CUENTAS</a:t>
            </a:r>
          </a:p>
          <a:p>
            <a:pPr marL="990600" lvl="1" indent="-533400" algn="just" eaLnBrk="1" hangingPunct="1">
              <a:buFontTx/>
              <a:buChar char="•"/>
              <a:defRPr/>
            </a:pPr>
            <a:r>
              <a:rPr lang="es-ES_tradnl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REVISIONES TRIMESTRALES DE LOS RESULTADOS VS. LOS OBJETIVOS</a:t>
            </a:r>
          </a:p>
          <a:p>
            <a:pPr marL="990600" lvl="1" indent="-533400" algn="just" eaLnBrk="1" hangingPunct="1">
              <a:buFontTx/>
              <a:buChar char="•"/>
              <a:defRPr/>
            </a:pPr>
            <a:r>
              <a:rPr lang="es-ES_tradnl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APLICACIÓN DE POLÍTICAS DE SEGUIMIENTO Y ESTRATEGIAS PARA POTENCIAR A LA EMPRESA O CORREGIR EL DESEMPEÑO DE ESTA. </a:t>
            </a:r>
          </a:p>
          <a:p>
            <a:pPr marL="609600" indent="-609600" algn="just" eaLnBrk="1" hangingPunct="1">
              <a:buFontTx/>
              <a:buNone/>
              <a:defRPr/>
            </a:pP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Content Placeholder 2"/>
          <p:cNvSpPr>
            <a:spLocks noGrp="1"/>
          </p:cNvSpPr>
          <p:nvPr>
            <p:ph idx="4294967295"/>
          </p:nvPr>
        </p:nvSpPr>
        <p:spPr>
          <a:xfrm>
            <a:off x="457200" y="357188"/>
            <a:ext cx="8075613" cy="48006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s-ES" sz="4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PLAN DE ACCIÓN 3</a:t>
            </a:r>
            <a:endParaRPr lang="es-EC" sz="4400" b="1" dirty="0" smtClean="0"/>
          </a:p>
          <a:p>
            <a:pPr algn="ctr" eaLnBrk="1" hangingPunct="1">
              <a:buFontTx/>
              <a:buNone/>
              <a:defRPr/>
            </a:pPr>
            <a:endParaRPr lang="es-EC" sz="2000" b="1" dirty="0" smtClean="0"/>
          </a:p>
          <a:p>
            <a:pPr algn="ctr" eaLnBrk="1" hangingPunct="1">
              <a:buFontTx/>
              <a:buNone/>
              <a:defRPr/>
            </a:pPr>
            <a:endParaRPr lang="es-EC" sz="1000" b="1" dirty="0" smtClean="0"/>
          </a:p>
          <a:p>
            <a:pPr algn="just" eaLnBrk="1" hangingPunct="1">
              <a:buFontTx/>
              <a:buAutoNum type="arabicPeriod"/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CREAR UN ÁREA COMERCIAL:</a:t>
            </a:r>
          </a:p>
          <a:p>
            <a:pPr marL="857250" lvl="1" indent="-457200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MARKETING Y VENTAS</a:t>
            </a:r>
          </a:p>
          <a:p>
            <a:pPr marL="857250" lvl="1" indent="-457200"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INCREMENTE LA CARTERA DE NEGOCIOS DE LA EMPRESA. </a:t>
            </a:r>
          </a:p>
          <a:p>
            <a:pPr algn="just" eaLnBrk="1" hangingPunct="1">
              <a:buFontTx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14450" lvl="2" indent="-457200" algn="just" eaLnBrk="1" hangingPunct="1">
              <a:buFontTx/>
              <a:buAutoNum type="alphaLcParenR"/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 DISEÑARÁ MATERIAL PROMOCIONAL DE LA EMPRESA</a:t>
            </a:r>
          </a:p>
          <a:p>
            <a:pPr marL="1314450" lvl="2" indent="-457200" algn="just" eaLnBrk="1" hangingPunct="1">
              <a:buFontTx/>
              <a:buAutoNum type="alphaLcParenR"/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14450" lvl="2" indent="-457200" algn="just" eaLnBrk="1" hangingPunct="1">
              <a:buFontTx/>
              <a:buAutoNum type="alphaLcParenR"/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 CONTRATARÁ UN VENDEDOR</a:t>
            </a:r>
            <a:endParaRPr lang="en-US" sz="2000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buFontTx/>
              <a:buNone/>
              <a:defRPr/>
            </a:pPr>
            <a:endParaRPr 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0825" y="188913"/>
            <a:ext cx="8713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PROBLEMAS PRINCIPALES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" y="1676400"/>
            <a:ext cx="8353425" cy="358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FALTA DE RECURSOS ECONÓMICOS.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s-ES" sz="1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FALTA DE CAPACITACIÓN AL   PERSONAL.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s-ES" sz="2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PERSONAL ES CONTRATADO SIN   NINGUN PROCESO                   DE SELECCIÓN.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s-ES" sz="2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FALTA DE PERSONAL CON EXPERIENCIA.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Content Placeholder 2"/>
          <p:cNvSpPr>
            <a:spLocks noGrp="1"/>
          </p:cNvSpPr>
          <p:nvPr>
            <p:ph idx="4294967295"/>
          </p:nvPr>
        </p:nvSpPr>
        <p:spPr>
          <a:xfrm>
            <a:off x="395288" y="1357313"/>
            <a:ext cx="8248650" cy="4376737"/>
          </a:xfrm>
        </p:spPr>
        <p:txBody>
          <a:bodyPr/>
          <a:lstStyle/>
          <a:p>
            <a:pPr marL="1314450" lvl="2" indent="-457200" algn="just" eaLnBrk="1" hangingPunct="1">
              <a:buFontTx/>
              <a:buNone/>
              <a:defRPr/>
            </a:pPr>
            <a:r>
              <a:rPr lang="es-EC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s-EC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ESTA PERSONA REPORTARÁ DIRECTAMENTE A GERENCIA GENERAL Y EMITIRÁ INFORMES CON COPIA AL DEPARTAMENTO ADMINISTRATIVO-FINANCIERO</a:t>
            </a:r>
          </a:p>
          <a:p>
            <a:pPr marL="1314450" lvl="2" indent="-457200" algn="just" eaLnBrk="1" hangingPunct="1">
              <a:buFontTx/>
              <a:buNone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14450" lvl="2" indent="-457200" algn="just" eaLnBrk="1" hangingPunct="1">
              <a:buFontTx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d)  </a:t>
            </a: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PARA SU LABOR RECIBIRÁ EL APOYO LOGÍSTICO DE LA ASISTENTE ADMINISTRATIVA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14450" lvl="2" indent="-457200" algn="just" eaLnBrk="1" hangingPunct="1">
              <a:buFontTx/>
              <a:buAutoNum type="alphaLcParenR" startAt="5"/>
              <a:defRPr/>
            </a:pPr>
            <a:endParaRPr lang="es-EC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14450" lvl="2" indent="-457200" algn="just" eaLnBrk="1" hangingPunct="1">
              <a:buFontTx/>
              <a:buAutoNum type="alphaLcParenR" startAt="5"/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 ASIGNARÁ UN ESCRITORIO, UNA COMPUTADORA, UNA LÍNEA TELEFÓNICA, SILLA TIPO EJECUTIVA Y UN TELÉFONO.</a:t>
            </a:r>
            <a:r>
              <a:rPr lang="es-EC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dirty="0" smtClean="0"/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  <p:sp>
        <p:nvSpPr>
          <p:cNvPr id="4" name="Rectangle 3"/>
          <p:cNvSpPr/>
          <p:nvPr/>
        </p:nvSpPr>
        <p:spPr>
          <a:xfrm>
            <a:off x="2000250" y="285750"/>
            <a:ext cx="5494338" cy="769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4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PLAN DE ACCIÓN 3</a:t>
            </a:r>
            <a:endParaRPr lang="es-EC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00188"/>
            <a:ext cx="8218488" cy="4953000"/>
          </a:xfrm>
        </p:spPr>
        <p:txBody>
          <a:bodyPr/>
          <a:lstStyle/>
          <a:p>
            <a:pPr marL="457200" indent="-457200" algn="just" eaLnBrk="1" hangingPunct="1">
              <a:buFontTx/>
              <a:buAutoNum type="arabicPeriod" startAt="2"/>
              <a:defRPr/>
            </a:pPr>
            <a:r>
              <a:rPr lang="es-EC" sz="2000" dirty="0" smtClean="0"/>
              <a:t>DISEÑAR UN PLAN DE MARKETING:</a:t>
            </a:r>
          </a:p>
          <a:p>
            <a:pPr marL="857250" lvl="1" indent="-457200" algn="just" eaLnBrk="1" hangingPunct="1">
              <a:defRPr/>
            </a:pPr>
            <a:r>
              <a:rPr lang="es-EC" sz="2000" dirty="0" smtClean="0"/>
              <a:t>PROMOCIONAR A LA EMPRESA ANTE SUS POTENCIALES CLIENTES</a:t>
            </a:r>
          </a:p>
          <a:p>
            <a:pPr marL="857250" lvl="1" indent="-457200" algn="just" eaLnBrk="1" hangingPunct="1">
              <a:defRPr/>
            </a:pPr>
            <a:r>
              <a:rPr lang="es-EC" sz="2000" dirty="0" smtClean="0"/>
              <a:t>REFORZAR LA IMAGEN ANTE LOS ACTUALES</a:t>
            </a:r>
          </a:p>
          <a:p>
            <a:pPr marL="857250" lvl="1" indent="-457200" algn="just" eaLnBrk="1" hangingPunct="1">
              <a:buFontTx/>
              <a:buNone/>
              <a:defRPr/>
            </a:pPr>
            <a:endParaRPr lang="en-US" sz="1000" dirty="0" smtClean="0"/>
          </a:p>
          <a:p>
            <a:pPr marL="857250" lvl="1" indent="-457200" algn="just" eaLnBrk="1" hangingPunct="1">
              <a:buFontTx/>
              <a:buAutoNum type="alphaLcParenR"/>
              <a:defRPr/>
            </a:pPr>
            <a:r>
              <a:rPr lang="es-EC" sz="2000" dirty="0" smtClean="0"/>
              <a:t>DISEÑARÁ UNA PAGINA WEB ( $200  )</a:t>
            </a:r>
          </a:p>
          <a:p>
            <a:pPr marL="857250" lvl="1" indent="-457200" algn="just" eaLnBrk="1" hangingPunct="1">
              <a:buFontTx/>
              <a:buNone/>
              <a:defRPr/>
            </a:pPr>
            <a:r>
              <a:rPr lang="es-EC" sz="2000" dirty="0" smtClean="0"/>
              <a:t>       HOSTING + DOMINIO  ( $44.8  ANUALES)</a:t>
            </a:r>
          </a:p>
          <a:p>
            <a:pPr marL="857250" lvl="1" indent="-457200" algn="just" eaLnBrk="1" hangingPunct="1">
              <a:buFontTx/>
              <a:buNone/>
              <a:defRPr/>
            </a:pPr>
            <a:r>
              <a:rPr lang="es-EC" sz="2000" dirty="0" smtClean="0"/>
              <a:t>      POSICIONAMIENTO WEB ( $43.68 )</a:t>
            </a:r>
          </a:p>
          <a:p>
            <a:pPr marL="857250" lvl="1" indent="-457200" algn="just" eaLnBrk="1" hangingPunct="1">
              <a:buFontTx/>
              <a:buNone/>
              <a:defRPr/>
            </a:pPr>
            <a:endParaRPr lang="en-US" sz="1000" dirty="0" smtClean="0"/>
          </a:p>
          <a:p>
            <a:pPr marL="857250" lvl="1" indent="-457200" algn="just" eaLnBrk="1" hangingPunct="1">
              <a:buFontTx/>
              <a:buNone/>
              <a:defRPr/>
            </a:pPr>
            <a:r>
              <a:rPr lang="es-EC" sz="2000" dirty="0" smtClean="0"/>
              <a:t>b) DISEÑARÁ PAPELERÍA, MATERIAL PUBLICITARIO Y FOLLETERÍA.</a:t>
            </a:r>
            <a:endParaRPr lang="en-US" sz="2000" dirty="0" smtClean="0"/>
          </a:p>
          <a:p>
            <a:pPr marL="857250" lvl="1" indent="-457200" algn="just" eaLnBrk="1" hangingPunct="1">
              <a:buFontTx/>
              <a:buNone/>
              <a:defRPr/>
            </a:pPr>
            <a:endParaRPr lang="en-US" sz="1000" dirty="0" smtClean="0"/>
          </a:p>
          <a:p>
            <a:pPr marL="857250" lvl="1" indent="-457200" algn="just" eaLnBrk="1" hangingPunct="1">
              <a:buFontTx/>
              <a:buNone/>
              <a:defRPr/>
            </a:pPr>
            <a:r>
              <a:rPr lang="en-US" sz="2000" dirty="0" smtClean="0"/>
              <a:t>c) </a:t>
            </a:r>
            <a:r>
              <a:rPr lang="es-EC" sz="2000" dirty="0" smtClean="0"/>
              <a:t>ENVÍO DE MATERIAL PUBLICITARIO A POTENCIALES CLIENTES DE LA EMPRESA POR MEDIO DE ENTREGA DIRECTA ($150 LOS 500 CATÁLOGOS DE PRESENTACIÓN DE  LA EMPRESA)</a:t>
            </a: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  <p:sp>
        <p:nvSpPr>
          <p:cNvPr id="4" name="Rectangle 3"/>
          <p:cNvSpPr/>
          <p:nvPr/>
        </p:nvSpPr>
        <p:spPr>
          <a:xfrm>
            <a:off x="2071688" y="428625"/>
            <a:ext cx="5494337" cy="769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4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PLAN DE ACCION 3</a:t>
            </a:r>
            <a:endParaRPr lang="es-EC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844675"/>
            <a:ext cx="5472113" cy="3168650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  <p:sp>
        <p:nvSpPr>
          <p:cNvPr id="4" name="Rectangle 3"/>
          <p:cNvSpPr/>
          <p:nvPr/>
        </p:nvSpPr>
        <p:spPr>
          <a:xfrm>
            <a:off x="1857375" y="571500"/>
            <a:ext cx="5572125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PLAN DE ACCION 3</a:t>
            </a:r>
            <a:endParaRPr lang="es-EC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itle 1"/>
          <p:cNvSpPr>
            <a:spLocks noGrp="1"/>
          </p:cNvSpPr>
          <p:nvPr>
            <p:ph type="title" idx="4294967295"/>
          </p:nvPr>
        </p:nvSpPr>
        <p:spPr>
          <a:xfrm>
            <a:off x="395288" y="476250"/>
            <a:ext cx="8229600" cy="928688"/>
          </a:xfrm>
        </p:spPr>
        <p:txBody>
          <a:bodyPr/>
          <a:lstStyle/>
          <a:p>
            <a:pPr eaLnBrk="1" hangingPunct="1">
              <a:defRPr/>
            </a:pPr>
            <a:r>
              <a:rPr lang="es-EC" sz="3600" b="1" u="sng" dirty="0" smtClean="0">
                <a:solidFill>
                  <a:schemeClr val="tx1"/>
                </a:solidFill>
              </a:rPr>
              <a:t/>
            </a:r>
            <a:br>
              <a:rPr lang="es-EC" sz="3600" b="1" u="sng" dirty="0" smtClean="0">
                <a:solidFill>
                  <a:schemeClr val="tx1"/>
                </a:solidFill>
              </a:rPr>
            </a:br>
            <a:r>
              <a:rPr lang="es-EC" sz="4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 DE VENTAS</a:t>
            </a:r>
            <a: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4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305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52563"/>
            <a:ext cx="8229600" cy="442436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s-EC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CUALIDADES DEL VENDEDOR </a:t>
            </a:r>
            <a:endParaRPr lang="en-US" sz="2800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s-EC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TENER CARISMA PARA ATENDER AL CLIENTE.</a:t>
            </a:r>
          </a:p>
          <a:p>
            <a:pPr algn="just" eaLnBrk="1" hangingPunct="1"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SER CORTÉS Y AMABLE CON EL CLIENTE.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FACILIDAD DE PALABRA PARA CONVENCER PLENAMENTE AL CLIENTE. 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DETERMINACIÓN PARA INSISTIR LO SUFICIENTE SIN LLEGAR A LA EXAGERACIÓN  Y CONSEGUIR SUS OBJETIVOS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endParaRPr lang="es-EC" sz="1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SINCERIDAD PARA DECIR LA VERDAD Y NO MENTIR SOBRE ALGO QUE EL PRODUCTO NO TIENE.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 idx="4294967295"/>
          </p:nvPr>
        </p:nvSpPr>
        <p:spPr>
          <a:xfrm>
            <a:off x="457200" y="333375"/>
            <a:ext cx="8229600" cy="989013"/>
          </a:xfrm>
        </p:spPr>
        <p:txBody>
          <a:bodyPr/>
          <a:lstStyle/>
          <a:p>
            <a:pPr eaLnBrk="1" hangingPunct="1"/>
            <a:r>
              <a:rPr lang="es-ES" b="1" u="sng" smtClean="0">
                <a:solidFill>
                  <a:schemeClr val="tx1"/>
                </a:solidFill>
              </a:rPr>
              <a:t/>
            </a:r>
            <a:br>
              <a:rPr lang="es-ES" b="1" u="sng" smtClean="0">
                <a:solidFill>
                  <a:schemeClr val="tx1"/>
                </a:solidFill>
              </a:rPr>
            </a:br>
            <a:r>
              <a:rPr lang="es-ES" b="1" u="sng" smtClean="0">
                <a:solidFill>
                  <a:schemeClr val="tx1"/>
                </a:solidFill>
              </a:rPr>
              <a:t>PROCESO DE VENTA</a:t>
            </a:r>
            <a:r>
              <a:rPr lang="en-US" sz="8800" smtClean="0">
                <a:solidFill>
                  <a:schemeClr val="tx1"/>
                </a:solidFill>
              </a:rPr>
              <a:t/>
            </a:r>
            <a:br>
              <a:rPr lang="en-US" sz="8800" smtClean="0">
                <a:solidFill>
                  <a:schemeClr val="tx1"/>
                </a:solidFill>
              </a:rPr>
            </a:br>
            <a:endParaRPr lang="en-US" sz="6600" smtClean="0"/>
          </a:p>
        </p:txBody>
      </p:sp>
      <p:sp>
        <p:nvSpPr>
          <p:cNvPr id="17408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000" b="1" dirty="0" smtClean="0"/>
              <a:t>ANTES DE LA VENTA</a:t>
            </a:r>
            <a:endParaRPr lang="es-EC" sz="2000" dirty="0" smtClean="0"/>
          </a:p>
          <a:p>
            <a:pPr algn="just" eaLnBrk="1" hangingPunct="1">
              <a:defRPr/>
            </a:pPr>
            <a:r>
              <a:rPr lang="es-EC" sz="2000" dirty="0" smtClean="0"/>
              <a:t>FIJAR  FECHA Y HORA (TELEFÓNICAMENTE)</a:t>
            </a:r>
          </a:p>
          <a:p>
            <a:pPr algn="just" eaLnBrk="1" hangingPunct="1">
              <a:defRPr/>
            </a:pPr>
            <a:endParaRPr lang="es-ES" sz="2000" dirty="0" smtClean="0"/>
          </a:p>
          <a:p>
            <a:pPr algn="just" eaLnBrk="1" hangingPunct="1">
              <a:defRPr/>
            </a:pPr>
            <a:r>
              <a:rPr lang="es-ES" sz="2000" dirty="0" smtClean="0"/>
              <a:t>PREPARACIÓN</a:t>
            </a:r>
          </a:p>
          <a:p>
            <a:pPr algn="just" eaLnBrk="1" hangingPunct="1">
              <a:defRPr/>
            </a:pPr>
            <a:endParaRPr lang="en-US" sz="2000" dirty="0" smtClean="0"/>
          </a:p>
          <a:p>
            <a:pPr algn="ctr" eaLnBrk="1" hangingPunct="1">
              <a:buFontTx/>
              <a:buNone/>
              <a:defRPr/>
            </a:pPr>
            <a:r>
              <a:rPr lang="es-ES" sz="2000" b="1" dirty="0" smtClean="0"/>
              <a:t>DURANTE LA  VENTA</a:t>
            </a:r>
            <a:r>
              <a:rPr lang="es-ES" sz="2000" dirty="0" smtClean="0"/>
              <a:t> </a:t>
            </a:r>
          </a:p>
          <a:p>
            <a:pPr algn="just" eaLnBrk="1" hangingPunct="1">
              <a:defRPr/>
            </a:pPr>
            <a:r>
              <a:rPr lang="es-ES" sz="2000" dirty="0" smtClean="0"/>
              <a:t>ENTREVISTA Y CIERRE </a:t>
            </a:r>
          </a:p>
          <a:p>
            <a:pPr algn="just" eaLnBrk="1" hangingPunct="1">
              <a:buFontTx/>
              <a:buNone/>
              <a:defRPr/>
            </a:pPr>
            <a:endParaRPr lang="es-ES_tradnl" sz="2000" dirty="0" smtClean="0"/>
          </a:p>
          <a:p>
            <a:pPr algn="just" eaLnBrk="1" hangingPunct="1">
              <a:defRPr/>
            </a:pPr>
            <a:r>
              <a:rPr lang="es-EC" sz="2000" dirty="0" smtClean="0"/>
              <a:t>EL MATERIAL DE APOYO (LA FOLLETERÍA DE LA EMPRESA, HOJAS DE ANTIGUOS CLIENTES, FORMULARIOS DE RECEPCIÓN DE REQUERIMIENTOS DE LOS CLIENTES)</a:t>
            </a:r>
            <a:endParaRPr lang="en-US" sz="2000" dirty="0" smtClean="0"/>
          </a:p>
          <a:p>
            <a:pPr algn="just" eaLnBrk="1" hangingPunct="1">
              <a:defRPr/>
            </a:pPr>
            <a:endParaRPr lang="es-ES" sz="2000" dirty="0" smtClean="0"/>
          </a:p>
          <a:p>
            <a:pPr algn="ctr" eaLnBrk="1" hangingPunct="1">
              <a:buFontTx/>
              <a:buNone/>
              <a:defRPr/>
            </a:pPr>
            <a:r>
              <a:rPr lang="es-ES" sz="2000" b="1" dirty="0" smtClean="0"/>
              <a:t>DESPUÉS DE LA VENTA</a:t>
            </a:r>
            <a:endParaRPr lang="en-US" sz="2000" b="1" dirty="0" smtClean="0"/>
          </a:p>
          <a:p>
            <a:pPr algn="just" eaLnBrk="1" hangingPunct="1">
              <a:defRPr/>
            </a:pPr>
            <a:r>
              <a:rPr lang="es-ES" sz="2000" dirty="0" smtClean="0"/>
              <a:t>SEGUIMIENTO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Content Placeholder 2"/>
          <p:cNvSpPr>
            <a:spLocks noGrp="1"/>
          </p:cNvSpPr>
          <p:nvPr>
            <p:ph idx="4294967295"/>
          </p:nvPr>
        </p:nvSpPr>
        <p:spPr>
          <a:xfrm>
            <a:off x="457200" y="260350"/>
            <a:ext cx="8329613" cy="55546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400" dirty="0" smtClean="0"/>
              <a:t> </a:t>
            </a:r>
            <a:r>
              <a:rPr lang="es-EC" sz="4400" b="1" u="sng" dirty="0" smtClean="0"/>
              <a:t>PERFIL DEL VENDEDOR</a:t>
            </a:r>
            <a:endParaRPr lang="en-US" sz="4400" u="sng" dirty="0" smtClean="0"/>
          </a:p>
          <a:p>
            <a:pPr eaLnBrk="1" hangingPunct="1">
              <a:buFontTx/>
              <a:buNone/>
              <a:defRPr/>
            </a:pPr>
            <a:endParaRPr lang="en-US" sz="1000" dirty="0" smtClean="0"/>
          </a:p>
          <a:p>
            <a:pPr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EXPERIENCIA EN EL SECTOR TEXTIL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 MAYOR DE 35 AÑOS 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BUEN CONOCIMIENTO DEL MERCADO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EXCELENTES RELACIONES INTERPERSONALES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PROACTIVO, APTITUD NEGOCIADORA.</a:t>
            </a:r>
            <a:r>
              <a:rPr lang="es-EC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en-US" sz="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es-EC" sz="4400" b="1" u="sng" dirty="0" smtClean="0"/>
              <a:t>PAGO AL VENDEDOR</a:t>
            </a:r>
          </a:p>
          <a:p>
            <a:pPr algn="ctr" eaLnBrk="1" hangingPunct="1">
              <a:buFontTx/>
              <a:buNone/>
              <a:defRPr/>
            </a:pPr>
            <a:endParaRPr lang="es-EC" sz="1000" b="1" u="sng" dirty="0" smtClean="0"/>
          </a:p>
          <a:p>
            <a:pPr algn="ctr" eaLnBrk="1" hangingPunct="1">
              <a:buFontTx/>
              <a:buNone/>
              <a:defRPr/>
            </a:pPr>
            <a:endParaRPr lang="es-EC" sz="1000" b="1" u="sng" dirty="0" smtClean="0"/>
          </a:p>
          <a:p>
            <a:pPr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SUELDO BÁSICO: $300.00 </a:t>
            </a:r>
            <a:endParaRPr lang="en-US" sz="200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TRANSPORTE Y VIÁTICOS: $65.00 + VIÁTICOS A PROVINCIAS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s-EC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COMISIONES: 2.5% DEL TOTAL DE SUS VENTAS  FACTURADAS Y COBRADAS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Content Placeholder 2"/>
          <p:cNvSpPr>
            <a:spLocks noGrp="1"/>
          </p:cNvSpPr>
          <p:nvPr>
            <p:ph idx="4294967295"/>
          </p:nvPr>
        </p:nvSpPr>
        <p:spPr>
          <a:xfrm>
            <a:off x="357188" y="260350"/>
            <a:ext cx="8572500" cy="5016500"/>
          </a:xfrm>
        </p:spPr>
        <p:txBody>
          <a:bodyPr/>
          <a:lstStyle/>
          <a:p>
            <a:pPr algn="just" eaLnBrk="1" hangingPunct="1"/>
            <a:r>
              <a:rPr lang="es-ES" sz="2000" smtClean="0"/>
              <a:t>HORAS LABORABLES</a:t>
            </a:r>
          </a:p>
          <a:p>
            <a:pPr algn="just" eaLnBrk="1" hangingPunct="1">
              <a:buFontTx/>
              <a:buNone/>
            </a:pPr>
            <a:r>
              <a:rPr lang="es-EC" sz="2000" smtClean="0"/>
              <a:t>     8 HORAS X 5 DIAS X 4 SEMANAS = </a:t>
            </a:r>
            <a:r>
              <a:rPr lang="es-EC" sz="2000" b="1" smtClean="0"/>
              <a:t>160 HORAS/MES</a:t>
            </a:r>
          </a:p>
          <a:p>
            <a:pPr algn="just" eaLnBrk="1" hangingPunct="1"/>
            <a:endParaRPr lang="es-ES" sz="2000" smtClean="0"/>
          </a:p>
          <a:p>
            <a:pPr algn="just" eaLnBrk="1" hangingPunct="1"/>
            <a:r>
              <a:rPr lang="es-ES" sz="2000" smtClean="0"/>
              <a:t>4 HORAS DE VENTAS (50%) =</a:t>
            </a:r>
            <a:r>
              <a:rPr lang="es-EC" sz="2000" smtClean="0"/>
              <a:t> </a:t>
            </a:r>
            <a:r>
              <a:rPr lang="es-EC" sz="2000" b="1" smtClean="0"/>
              <a:t>80 HORAS/MES (CAMPO)</a:t>
            </a:r>
            <a:endParaRPr lang="es-ES" sz="2000" b="1" smtClean="0"/>
          </a:p>
          <a:p>
            <a:pPr algn="just" eaLnBrk="1" hangingPunct="1"/>
            <a:r>
              <a:rPr lang="es-EC" sz="2000" smtClean="0"/>
              <a:t>SI: 6 VISITAS SEMANALES X 4 SEMANAS = 24 VISITAS AL MES</a:t>
            </a:r>
          </a:p>
          <a:p>
            <a:pPr algn="just" eaLnBrk="1" hangingPunct="1"/>
            <a:r>
              <a:rPr lang="es-EC" sz="2000" smtClean="0"/>
              <a:t>PRODUCTIVIDAD (20%-30%)       (5 A 7 NUEVOS CONTRATOS AL MES)</a:t>
            </a:r>
          </a:p>
          <a:p>
            <a:pPr algn="just" eaLnBrk="1" hangingPunct="1"/>
            <a:endParaRPr lang="en-US" sz="2000" smtClean="0"/>
          </a:p>
          <a:p>
            <a:pPr algn="just" eaLnBrk="1" hangingPunct="1"/>
            <a:r>
              <a:rPr lang="en-US" sz="2000" smtClean="0"/>
              <a:t>CONTRATOS POR CLIENTES = 14.45 ;  CLIENTES DEL 2006 = 17</a:t>
            </a:r>
            <a:endParaRPr lang="es-EC" sz="2000" smtClean="0"/>
          </a:p>
          <a:p>
            <a:pPr algn="just" eaLnBrk="1" hangingPunct="1">
              <a:buFontTx/>
              <a:buNone/>
            </a:pPr>
            <a:r>
              <a:rPr lang="en-US" sz="2000" smtClean="0"/>
              <a:t>                  14.45 X 17 =  245.65 CONTRATOS AL </a:t>
            </a:r>
            <a:r>
              <a:rPr lang="es-EC" sz="2000" smtClean="0"/>
              <a:t>AÑO</a:t>
            </a:r>
          </a:p>
          <a:p>
            <a:pPr algn="just"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es-EC" sz="2000" smtClean="0"/>
              <a:t>VENTAS (2006) = $ 570.800    </a:t>
            </a:r>
          </a:p>
          <a:p>
            <a:pPr eaLnBrk="1" hangingPunct="1"/>
            <a:r>
              <a:rPr lang="es-EC" sz="2000" smtClean="0"/>
              <a:t>PROMEDIO DE VENTAS POR CONTRATO :                                     570.800 / 245.65 = $ 2.323,63 </a:t>
            </a:r>
          </a:p>
          <a:p>
            <a:pPr eaLnBrk="1" hangingPunct="1"/>
            <a:endParaRPr lang="es-EC" sz="2000" smtClean="0"/>
          </a:p>
          <a:p>
            <a:pPr eaLnBrk="1" hangingPunct="1"/>
            <a:r>
              <a:rPr lang="es-EC" sz="2000" smtClean="0"/>
              <a:t>VENTA MENSUAL = $ 2323.63 X 6 =    </a:t>
            </a:r>
            <a:endParaRPr lang="en-US" sz="2000" smtClean="0"/>
          </a:p>
          <a:p>
            <a:pPr algn="just" eaLnBrk="1" hangingPunct="1">
              <a:buFontTx/>
              <a:buNone/>
            </a:pPr>
            <a:r>
              <a:rPr lang="en-US" sz="2000" b="1" smtClean="0"/>
              <a:t>    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357688" y="2214563"/>
            <a:ext cx="428625" cy="142875"/>
          </a:xfrm>
          <a:prstGeom prst="rightArrow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1" dirty="0">
              <a:effectLst/>
            </a:endParaRPr>
          </a:p>
        </p:txBody>
      </p:sp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5643563"/>
            <a:ext cx="3529012" cy="1008062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  <p:sp>
        <p:nvSpPr>
          <p:cNvPr id="6" name="Right Arrow 5"/>
          <p:cNvSpPr/>
          <p:nvPr/>
        </p:nvSpPr>
        <p:spPr>
          <a:xfrm>
            <a:off x="928688" y="3643313"/>
            <a:ext cx="649287" cy="142875"/>
          </a:xfrm>
          <a:prstGeom prst="rightArrow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 idx="4294967295"/>
          </p:nvPr>
        </p:nvSpPr>
        <p:spPr>
          <a:xfrm>
            <a:off x="395288" y="1341438"/>
            <a:ext cx="8229600" cy="774700"/>
          </a:xfrm>
        </p:spPr>
        <p:txBody>
          <a:bodyPr/>
          <a:lstStyle/>
          <a:p>
            <a:pPr eaLnBrk="1" hangingPunct="1"/>
            <a:r>
              <a:rPr lang="es-EC" b="1" u="sng" smtClean="0">
                <a:solidFill>
                  <a:schemeClr val="tx1"/>
                </a:solidFill>
              </a:rPr>
              <a:t>IMAGEN</a:t>
            </a:r>
            <a:r>
              <a:rPr lang="en-US" u="sng" smtClean="0">
                <a:solidFill>
                  <a:schemeClr val="tx1"/>
                </a:solidFill>
              </a:rPr>
              <a:t/>
            </a:r>
            <a:br>
              <a:rPr lang="en-US" u="sng" smtClean="0">
                <a:solidFill>
                  <a:schemeClr val="tx1"/>
                </a:solidFill>
              </a:rPr>
            </a:br>
            <a:endParaRPr lang="en-US" u="sng" smtClean="0"/>
          </a:p>
        </p:txBody>
      </p:sp>
      <p:sp>
        <p:nvSpPr>
          <p:cNvPr id="921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9813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000" smtClean="0"/>
          </a:p>
          <a:p>
            <a:pPr algn="just" eaLnBrk="1" hangingPunct="1"/>
            <a:r>
              <a:rPr lang="es-EC" sz="2000" smtClean="0"/>
              <a:t>EL LOCAL DEBERÁ TENER UN DISEÑO MODERNO Y DEPORTIVO, SIGUIENDO LOS LINEAMIENTOS DE LAS TENDENCIAS ACTUALES, ASÍ COMO LOS NUEVOS LOCALES QUE SE INTEGRARÁN EN LAS ETAPAS DE EXPANSIÓN COMERCIAL Y DE DISTRIBUCIÓN.</a:t>
            </a:r>
            <a:endParaRPr lang="en-US" sz="2000" smtClean="0"/>
          </a:p>
          <a:p>
            <a:pPr algn="just" eaLnBrk="1" hangingPunct="1">
              <a:buFontTx/>
              <a:buNone/>
            </a:pPr>
            <a:r>
              <a:rPr lang="es-EC" sz="2000" smtClean="0"/>
              <a:t/>
            </a:r>
            <a:br>
              <a:rPr lang="es-EC" sz="2000" smtClean="0"/>
            </a:br>
            <a:endParaRPr lang="en-US" sz="2000" smtClean="0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C" sz="3600" b="1" u="sng" smtClean="0"/>
              <a:t/>
            </a:r>
            <a:br>
              <a:rPr lang="es-EC" sz="3600" b="1" u="sng" smtClean="0"/>
            </a:br>
            <a:r>
              <a:rPr lang="es-EC" sz="3600" b="1" u="sng" smtClean="0"/>
              <a:t>PRESUPUESTO DE PUBLICIDAD Y PROMOCIÓN</a:t>
            </a:r>
            <a:br>
              <a:rPr lang="es-EC" sz="3600" b="1" u="sng" smtClean="0"/>
            </a:br>
            <a:endParaRPr lang="en-US" sz="3600" u="sng" smtClean="0"/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  <p:pic>
        <p:nvPicPr>
          <p:cNvPr id="931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7358113" cy="4214842"/>
          </a:xfrm>
          <a:prstGeom prst="rect">
            <a:avLst/>
          </a:prstGeom>
          <a:ln w="762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50825" y="476250"/>
            <a:ext cx="87137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 DE ACCIÓN 4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1700213"/>
            <a:ext cx="88931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CAPACITACIÓN DEL PERSONAL OPERATIVO DEBE INICIARSE DESDE EL PRIMER DÍA QUE INGRESA A LABORAR CON UNA INDUCCIÓN DE CHARLAS DE SEGURIDAD PROPIAS DE LA EMPRESA Y LUEGO INDICANDO LOS PROCEDIMIENTOS A SEGUIR PARA LA FABRICARON DE LA PRENDAS.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3500438"/>
            <a:ext cx="8820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TAL FIN SE DEBE DE CONTAR CON EL MATERIAL SUFICIENTE PARA REALIZAR ESTA INDUCCIÓN, Y LOS CAPACITADORES SERÍAN EL GERENTE GENERAL Y JEFE DE PRODUCCIÓN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0" y="5084763"/>
            <a:ext cx="8215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LA INVERSIÓN PARA SERIA DE 250 DÓLARES ANUALES </a:t>
            </a:r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50825" y="188913"/>
            <a:ext cx="8713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BIENES DE CAPITAL Y ACTIVOS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79388" y="1628775"/>
            <a:ext cx="53292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500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INVENTARIO FISICO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>
            <p:ph/>
          </p:nvPr>
        </p:nvGraphicFramePr>
        <p:xfrm>
          <a:off x="1619250" y="2781300"/>
          <a:ext cx="5903913" cy="2836863"/>
        </p:xfrm>
        <a:graphic>
          <a:graphicData uri="http://schemas.openxmlformats.org/presentationml/2006/ole">
            <p:oleObj spid="_x0000_s1026" name="Imagen de mapa de bits" r:id="rId3" imgW="3153215" imgH="1514686" progId="Paint.Picture">
              <p:embed/>
            </p:oleObj>
          </a:graphicData>
        </a:graphic>
      </p:graphicFrame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50825" y="476250"/>
            <a:ext cx="87137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 DE ACCIÓN 4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381000" y="1919288"/>
            <a:ext cx="8280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 REQUIERE ADEMÁS QUE SE ESTABLEZCA UN CALENDARIO PARA LA CAPACITACIÓN PERIÓDICA PARA EL PERSONAL DE COSTURA, CORTE Y ARMADO DE LAS PRENDAS POR CUANTO LA CALIDAD DE NUESTRO TRABAJO DEPENDE DE LA CALIDAD DE LAS CONFECCIÓN. SE RECOMIENDA AL MENOS DOS VECES AL AÑO.</a:t>
            </a:r>
          </a:p>
          <a:p>
            <a:pPr>
              <a:buFontTx/>
              <a:buChar char="•"/>
              <a:defRPr/>
            </a:pP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INVERSIÓN PARA SERIA DE 400 DÓLARES ANUALES .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ChangeArrowheads="1"/>
          </p:cNvSpPr>
          <p:nvPr/>
        </p:nvSpPr>
        <p:spPr bwMode="auto">
          <a:xfrm>
            <a:off x="250825" y="260350"/>
            <a:ext cx="87137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 DE ACCIÓN 4</a:t>
            </a:r>
          </a:p>
        </p:txBody>
      </p:sp>
      <p:sp>
        <p:nvSpPr>
          <p:cNvPr id="69635" name="Rectangle 1027"/>
          <p:cNvSpPr>
            <a:spLocks noChangeArrowheads="1"/>
          </p:cNvSpPr>
          <p:nvPr/>
        </p:nvSpPr>
        <p:spPr bwMode="auto">
          <a:xfrm>
            <a:off x="323850" y="1262063"/>
            <a:ext cx="84963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 NECESARIO QUE EL PERSONAL ADMINISTRATIVO RECIBA SEMINARIOS DE ACTUALIZACIÓN DE NUEVAS LEYES LABORABLES, CAMBIOS QUE GENERA EL SRI Y OTROS TEMAS, APROVECHANDO QUE LA EMPRESA PERTENECE A LA CÁMARA DE COMERCIO, DONDE SE PUEDEN OBTENER CURSOS GRATUITOS.</a:t>
            </a:r>
          </a:p>
          <a:p>
            <a:pPr marL="342900" indent="-342900">
              <a:buFontTx/>
              <a:buChar char="•"/>
              <a:defRPr/>
            </a:pP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OTRA OPCION SERIAN LOS CURSOS</a:t>
            </a: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 CAPACITACIÓN EN EL SECAP, DONDE EL COSTO ES DE APROXIMADAMENTE USD $ 25 POR CURSO, DE VENTAS Y ADMINISTRACIÓN.</a:t>
            </a:r>
          </a:p>
          <a:p>
            <a:pPr marL="342900" indent="-342900">
              <a:buFontTx/>
              <a:buChar char="•"/>
              <a:defRPr/>
            </a:pPr>
            <a:endParaRPr lang="es-EC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Char char="•"/>
              <a:defRPr/>
            </a:pP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EL ÁREA DE PRODUCCIÓN, EL SECAP TAMBIÉN OFRECE CURSOS SOBRE DIVERSAS ÁREAS PRODUCTIVAS A COSTOS RAZONABLES.</a:t>
            </a:r>
          </a:p>
          <a:p>
            <a:pPr marL="342900" indent="-342900">
              <a:buFontTx/>
              <a:buChar char="•"/>
              <a:defRPr/>
            </a:pP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Char char="•"/>
              <a:defRPr/>
            </a:pP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 INVERTIRÁ UN MONTO DE 150 DÓLARES ANUALES EN CAPACITACIÓN, SEGÚN LAS NECESIDADES Y LAS ESTRATEGIAS</a:t>
            </a: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9636" name="Rectangle 102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50825" y="115888"/>
            <a:ext cx="871378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 DE ACCIÓN 5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50825" y="1501775"/>
            <a:ext cx="84963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/>
              </a:rPr>
              <a:t>ES NECESARIO CREAR UN BANCO DE DATOS CON LOS NOMBRES DE TRABAJADORES QUE HAYAN CUMPLIDO CON LOS REQUERIMIENTOS ESTABLECIDOS: EDUCACIÓN, ESPECIALIDAD, EXPERIENCIA.</a:t>
            </a:r>
          </a:p>
          <a:p>
            <a:pPr marL="342900" indent="-342900">
              <a:buFontTx/>
              <a:buChar char="•"/>
              <a:defRPr/>
            </a:pPr>
            <a:endParaRPr lang="es-EC" sz="1200" dirty="0">
              <a:solidFill>
                <a:schemeClr val="tx1"/>
              </a:solidFill>
              <a:effectLst/>
            </a:endParaRPr>
          </a:p>
          <a:p>
            <a:pPr marL="342900" indent="-342900">
              <a:buFontTx/>
              <a:buChar char="•"/>
              <a:defRPr/>
            </a:pPr>
            <a:endParaRPr lang="es-EC" sz="1200" dirty="0">
              <a:solidFill>
                <a:schemeClr val="tx1"/>
              </a:solidFill>
              <a:effectLst/>
            </a:endParaRPr>
          </a:p>
          <a:p>
            <a:pPr marL="342900" indent="-342900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/>
              </a:rPr>
              <a:t> SE REQUIERE QUE EL NUEVO PERSONAL ENTREGUE LOS RESULTADOS DE LOS </a:t>
            </a: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EXÁMENES</a:t>
            </a:r>
            <a:r>
              <a:rPr lang="es-ES" sz="2000" dirty="0">
                <a:solidFill>
                  <a:schemeClr val="tx1"/>
                </a:solidFill>
                <a:effectLst/>
              </a:rPr>
              <a:t> MÉDICOS QUE LA EMPRESA SOLICITA Y EL PROCESO DE SELECCIÓN DEBE EXTENDERSE LO NECESARIO PREVIO A LA SELECCIÓN DE UN NUEVO TRABAJADOR. </a:t>
            </a:r>
          </a:p>
          <a:p>
            <a:pPr marL="342900" indent="-342900">
              <a:buFontTx/>
              <a:buChar char="•"/>
              <a:defRPr/>
            </a:pPr>
            <a:endParaRPr lang="es-ES" sz="2000" dirty="0">
              <a:solidFill>
                <a:schemeClr val="tx1"/>
              </a:solidFill>
              <a:effectLst/>
            </a:endParaRPr>
          </a:p>
          <a:p>
            <a:pPr marL="342900" indent="-342900">
              <a:buFontTx/>
              <a:buChar char="•"/>
              <a:defRPr/>
            </a:pPr>
            <a:r>
              <a:rPr lang="es-ES" sz="2000" dirty="0">
                <a:effectLst/>
              </a:rPr>
              <a:t>EL PROCESO DE SELECCIÓN ES CONTINUO Y PERMANENTE, DE ESTA MANERA CUANDO SE REQUIERAN NUEVOS OBREROS, SE PODRA LLAMAR A LOS PRESELECCIONADOS.</a:t>
            </a:r>
            <a:r>
              <a:rPr lang="es-ES" dirty="0">
                <a:solidFill>
                  <a:schemeClr val="tx1"/>
                </a:solidFill>
                <a:effectLst/>
              </a:rPr>
              <a:t>	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50825" y="260350"/>
            <a:ext cx="87137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 DE ACCIÓN 6</a:t>
            </a:r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396875" y="1171575"/>
            <a:ext cx="8496300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800100" lvl="1" indent="-342900"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REALIZAR LAS ADQUISICIONES DE ACTIVOS NECESARIOS:</a:t>
            </a:r>
          </a:p>
          <a:p>
            <a:pPr marL="800100" lvl="1" indent="-342900">
              <a:defRPr/>
            </a:pP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00100" lvl="1" indent="-342900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 VEHÍCULO PARA TRANSPORTAR LA MERCADERÍA (CAMIÓN O FURGONETA): </a:t>
            </a:r>
            <a:r>
              <a:rPr lang="es-E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USD $ 28,000.00</a:t>
            </a:r>
          </a:p>
          <a:p>
            <a:pPr marL="800100" lvl="1" indent="-342900">
              <a:buFontTx/>
              <a:buChar char="•"/>
              <a:defRPr/>
            </a:pPr>
            <a:endParaRPr lang="es-EC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00100" lvl="1" indent="-342900">
              <a:buFontTx/>
              <a:buChar char="•"/>
              <a:defRPr/>
            </a:pP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COMPRA DE UNA MAQUINA BORDADORA: </a:t>
            </a:r>
            <a:r>
              <a:rPr lang="es-EC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USD $ 24,500.00</a:t>
            </a: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DÓLARES</a:t>
            </a:r>
          </a:p>
          <a:p>
            <a:pPr marL="800100" lvl="1" indent="-342900">
              <a:buFontTx/>
              <a:buChar char="•"/>
              <a:defRPr/>
            </a:pPr>
            <a:endParaRPr lang="es-EC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00100" lvl="1" indent="-342900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COMPUTADORAS + IMPRESORAS Y OTROS EQUIPOS DE OFICINAS PARA RENOVAR LA TECNOLOGÍA DE LA EMPRESA EN LAS ÁREAS ADMINISTRATIVAS: </a:t>
            </a:r>
            <a:r>
              <a:rPr lang="es-E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USD $ 6,500.00</a:t>
            </a:r>
          </a:p>
          <a:p>
            <a:pPr marL="800100" lvl="1" indent="-342900">
              <a:buFontTx/>
              <a:buChar char="•"/>
              <a:defRPr/>
            </a:pPr>
            <a:endParaRPr lang="es-EC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00100" lvl="1" indent="-342900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MAQUINAS DE COSTURA DOBLE (2 MAQUINAS) Y COSTURA EN CADENA (2 MAQUINAS): </a:t>
            </a:r>
            <a:r>
              <a:rPr lang="es-E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USD $ 2,500.00. TOTAL USD $ 10,000.00</a:t>
            </a:r>
          </a:p>
          <a:p>
            <a:pPr marL="800100" lvl="1" indent="-342900">
              <a:buFontTx/>
              <a:buChar char="•"/>
              <a:defRPr/>
            </a:pPr>
            <a:endParaRPr lang="es-EC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00100" lvl="1" indent="-342900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MUEBLES Y ENSERES: </a:t>
            </a:r>
            <a:r>
              <a:rPr lang="es-E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USD $ 1,500.00</a:t>
            </a:r>
          </a:p>
          <a:p>
            <a:pPr marL="800100" lvl="1" indent="-342900">
              <a:buFontTx/>
              <a:buChar char="•"/>
              <a:defRPr/>
            </a:pPr>
            <a:endParaRPr lang="es-EC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00100" lvl="1" indent="-342900">
              <a:buFontTx/>
              <a:buChar char="•"/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OTROS ACTIVOS: </a:t>
            </a:r>
            <a:r>
              <a:rPr lang="es-E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USD $ 1,100.00 </a:t>
            </a:r>
          </a:p>
          <a:p>
            <a:pPr marL="800100" lvl="1" indent="-342900">
              <a:buFontTx/>
              <a:buChar char="•"/>
              <a:defRPr/>
            </a:pPr>
            <a:endParaRPr lang="es-ES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00100" lvl="1" indent="-342900"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DE INVERSIONES EN ACTIVOS: </a:t>
            </a:r>
            <a:r>
              <a:rPr lang="es-E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USD $ 71,600.00</a:t>
            </a:r>
          </a:p>
        </p:txBody>
      </p:sp>
      <p:sp>
        <p:nvSpPr>
          <p:cNvPr id="72722" name="Rectangle 1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250825" y="260350"/>
            <a:ext cx="87137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56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 DE ACCIÓN 7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179388" y="1484313"/>
            <a:ext cx="8512175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defRPr/>
            </a:pPr>
            <a:r>
              <a:rPr lang="es-EC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OBTENER UNA LÍNEA DE CRÉDITO QUE PERMITA FINANCIAR DIVERSAS OPERACIONES DE LA EMPRESA, LAS ESTRATEGIAS Y LAS INVERSIONES.</a:t>
            </a:r>
          </a:p>
          <a:p>
            <a:pPr marL="342900" indent="-342900">
              <a:defRPr/>
            </a:pPr>
            <a:endParaRPr lang="es-EC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00100" lvl="1" indent="-342900">
              <a:defRPr/>
            </a:pPr>
            <a:r>
              <a:rPr lang="es-EC" sz="2000" dirty="0">
                <a:solidFill>
                  <a:schemeClr val="tx1"/>
                </a:solidFill>
                <a:effectLst/>
              </a:rPr>
              <a:t>SE OBTENDRIAN LOS SIGUIENTE PRESTAMOS:</a:t>
            </a:r>
          </a:p>
          <a:p>
            <a:pPr marL="800100" lvl="1" indent="-342900" algn="l">
              <a:defRPr/>
            </a:pPr>
            <a:endParaRPr lang="es-EC" sz="2000" dirty="0">
              <a:solidFill>
                <a:schemeClr val="tx1"/>
              </a:solidFill>
              <a:effectLst/>
            </a:endParaRPr>
          </a:p>
          <a:p>
            <a:pPr marL="800100" lvl="1" indent="-342900" algn="l">
              <a:buFontTx/>
              <a:buAutoNum type="alphaLcParenR"/>
              <a:defRPr/>
            </a:pPr>
            <a:r>
              <a:rPr lang="es-EC" sz="2000" dirty="0">
                <a:solidFill>
                  <a:schemeClr val="tx1"/>
                </a:solidFill>
                <a:effectLst/>
              </a:rPr>
              <a:t>PRÉSTAMO PARA FINANCIAR EL CAMIÓN (70% DEL MONTO): USD $ 19,600.00 DOLARES.</a:t>
            </a:r>
          </a:p>
          <a:p>
            <a:pPr marL="800100" lvl="1" indent="-342900" algn="l">
              <a:defRPr/>
            </a:pPr>
            <a:endParaRPr lang="es-EC" sz="2000" dirty="0">
              <a:solidFill>
                <a:schemeClr val="tx1"/>
              </a:solidFill>
              <a:effectLst/>
            </a:endParaRPr>
          </a:p>
          <a:p>
            <a:pPr marL="800100" lvl="1" indent="-342900">
              <a:defRPr/>
            </a:pPr>
            <a:r>
              <a:rPr lang="es-EC" sz="2000" dirty="0">
                <a:solidFill>
                  <a:schemeClr val="tx1"/>
                </a:solidFill>
                <a:effectLst/>
              </a:rPr>
              <a:t>b) PRÉSTAMO PARA FINANCIAR MAQUINARIAS Y ACTIVOS: USD $ 43,600.00 DÓLARES.</a:t>
            </a:r>
          </a:p>
          <a:p>
            <a:pPr marL="800100" lvl="1" indent="-342900">
              <a:defRPr/>
            </a:pPr>
            <a:endParaRPr lang="es-EC" dirty="0">
              <a:solidFill>
                <a:schemeClr val="tx1"/>
              </a:solidFill>
              <a:effectLst/>
            </a:endParaRPr>
          </a:p>
          <a:p>
            <a:pPr marL="800100" lvl="1" indent="-342900">
              <a:defRPr/>
            </a:pPr>
            <a:r>
              <a:rPr lang="es-EC" sz="2000" dirty="0">
                <a:solidFill>
                  <a:schemeClr val="tx1"/>
                </a:solidFill>
                <a:effectLst/>
              </a:rPr>
              <a:t>ASÍ DADO ESTO, SE HA CONSIDERADO QUE HAY UN NUEVO</a:t>
            </a:r>
          </a:p>
          <a:p>
            <a:pPr marL="800100" lvl="1" indent="-342900">
              <a:defRPr/>
            </a:pPr>
            <a:r>
              <a:rPr lang="es-EC" sz="2000" dirty="0">
                <a:solidFill>
                  <a:schemeClr val="tx1"/>
                </a:solidFill>
                <a:effectLst/>
              </a:rPr>
              <a:t>PASIVO DE 63200 DÓLARES A UN COSTO DEL 17% ANUAL</a:t>
            </a:r>
          </a:p>
          <a:p>
            <a:pPr marL="800100" lvl="1" indent="-342900" algn="l">
              <a:defRPr/>
            </a:pPr>
            <a:endParaRPr lang="es-EC" dirty="0">
              <a:solidFill>
                <a:schemeClr val="tx1"/>
              </a:solidFill>
              <a:effectLst/>
            </a:endParaRP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250825" y="115888"/>
            <a:ext cx="871378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CONSIDERACIONES FINANCIERAS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250825" y="692150"/>
            <a:ext cx="31686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INVERSIONES</a:t>
            </a:r>
          </a:p>
        </p:txBody>
      </p:sp>
      <p:pic>
        <p:nvPicPr>
          <p:cNvPr id="100356" name="Picture 5" descr="INVERSION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1412875"/>
            <a:ext cx="5329237" cy="5256213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539750" y="4652963"/>
            <a:ext cx="79930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C" dirty="0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179388" y="115888"/>
            <a:ext cx="87137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CONSIDERACIONES FINANCIERAS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179388" y="692150"/>
            <a:ext cx="31686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INVERSIONES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323850" y="1550988"/>
            <a:ext cx="8574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LAS INVERSIONES SE FINANCIARAN POR MEDIO DE DOS FUENTES: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179388" y="3502025"/>
            <a:ext cx="79930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CALCULO DEL RIESGO DEL PROYECTO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395288" y="4292600"/>
            <a:ext cx="835342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CPPC: %(DEUDA/ACTIVOS)*i+%(PATRIMONIO/ACTIVOS)*</a:t>
            </a:r>
            <a:r>
              <a:rPr lang="es-E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</a:t>
            </a:r>
            <a:r>
              <a:rPr lang="es-E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(1-T)</a:t>
            </a: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s-EC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DONDE i ES LA TASA DE INTERÉS QUE COBRA EL BANCO PARA LA DEUDA Y </a:t>
            </a:r>
            <a:r>
              <a:rPr lang="es-EC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</a:t>
            </a:r>
            <a:r>
              <a:rPr lang="es-EC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ES LA TASA MÍNIMA QUE EXIGE EL INVERSIONISTA PARA COLOCAR UNA INVERSIÓN EN EL SECTOR.</a:t>
            </a: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138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 </a:t>
            </a: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/>
          </a:p>
        </p:txBody>
      </p:sp>
      <p:pic>
        <p:nvPicPr>
          <p:cNvPr id="101386" name="Picture 12" descr="INVERSIONE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133600"/>
            <a:ext cx="7920038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2771775" y="2924175"/>
            <a:ext cx="338455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52400" y="115888"/>
            <a:ext cx="871378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8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CONSIDERACIONES FINANCIERAS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179388" y="908050"/>
            <a:ext cx="79930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CALCULO DEL RIESGO DEL PROYECTO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395288" y="1844675"/>
            <a:ext cx="8353425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s-E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PARTIR DE ESTO SE TIENE QUE SE CALCULARA LA TASA DE RIESGO DEL PROYECTO, MEDIANTE EL METODO DEL CAPM: </a:t>
            </a:r>
          </a:p>
          <a:p>
            <a:pPr algn="l">
              <a:defRPr/>
            </a:pPr>
            <a:endParaRPr lang="es-ES" sz="20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endParaRPr lang="es-ES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r>
              <a:rPr lang="es-E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         Ri = RF + </a:t>
            </a:r>
            <a:r>
              <a:rPr lang="es-E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β</a:t>
            </a:r>
            <a:r>
              <a:rPr lang="es-E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(RM – Rf) + RP</a:t>
            </a:r>
          </a:p>
          <a:p>
            <a:pPr algn="l">
              <a:defRPr/>
            </a:pPr>
            <a:endParaRPr lang="es-ES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endParaRPr lang="es-ES" sz="20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r>
              <a:rPr lang="es-E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DONDE:</a:t>
            </a:r>
          </a:p>
          <a:p>
            <a:pPr algn="l">
              <a:defRPr/>
            </a:pPr>
            <a:r>
              <a:rPr lang="es-E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algn="l">
              <a:defRPr/>
            </a:pPr>
            <a:r>
              <a:rPr lang="es-E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s-EC" sz="2000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RF:</a:t>
            </a: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ES LA TASA DE RENTABILIDAD LIBRE DE RIESGO 	</a:t>
            </a:r>
            <a:r>
              <a:rPr lang="es-EC" sz="2000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RM:</a:t>
            </a: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ES EL RIESGO DE MERCADO</a:t>
            </a:r>
          </a:p>
          <a:p>
            <a:pPr algn="l"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s-ES" sz="20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β</a:t>
            </a:r>
            <a:r>
              <a:rPr lang="es-EC" sz="2000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ES EL PARÁMETRO DE ELASTICIDAD DEL SECTOR CON 	RESPECTO A VARIACIONES DE MERCADO</a:t>
            </a:r>
          </a:p>
          <a:p>
            <a:pPr algn="l"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s-EC" sz="2000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RP:</a:t>
            </a: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RIESGO PAÍS</a:t>
            </a:r>
          </a:p>
          <a:p>
            <a:pPr algn="l">
              <a:defRPr/>
            </a:pPr>
            <a:endParaRPr lang="es-EC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447675" y="1773238"/>
            <a:ext cx="8516938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  <a:defRPr/>
            </a:pPr>
            <a:r>
              <a:rPr lang="es-ES" sz="20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β</a:t>
            </a:r>
            <a:r>
              <a:rPr lang="es-EC" sz="2000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s-EC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SE TOMA EL VALOR DE 0.95 </a:t>
            </a: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  </a:t>
            </a:r>
            <a:r>
              <a:rPr lang="es-EC" sz="2000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SMARTMONEY.COM</a:t>
            </a:r>
          </a:p>
          <a:p>
            <a:pPr algn="l">
              <a:defRPr/>
            </a:pPr>
            <a:endParaRPr lang="es-EC" sz="20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buFontTx/>
              <a:buChar char="•"/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C" sz="2000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RIESGO PAÍS:</a:t>
            </a: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EL RIESGO PAÍS AL CIERRE ES DE 746 PUNTOS      (FUENTE: BANCO CENTRAL DEL ECUADOR)</a:t>
            </a:r>
          </a:p>
          <a:p>
            <a:pPr algn="l">
              <a:buFontTx/>
              <a:buChar char="•"/>
              <a:defRPr/>
            </a:pPr>
            <a:endParaRPr lang="es-EC" sz="20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buFontTx/>
              <a:buChar char="•"/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C" sz="2000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RM:</a:t>
            </a: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RENDIMIENTO PROMEDIO DE ACCIONES EL CUAL ES DE 7.07%</a:t>
            </a:r>
          </a:p>
          <a:p>
            <a:pPr algn="l">
              <a:buFontTx/>
              <a:buChar char="•"/>
              <a:defRPr/>
            </a:pPr>
            <a:endParaRPr lang="es-EC" sz="20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buFontTx/>
              <a:buChar char="•"/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C" sz="2000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RF: </a:t>
            </a: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TASA DE LOS BONOS DEL TESORO DE LOS ESTADOS UNIDOS, LA CUAL ES 4.96%</a:t>
            </a:r>
          </a:p>
          <a:p>
            <a:pPr algn="l">
              <a:buFontTx/>
              <a:buChar char="•"/>
              <a:defRPr/>
            </a:pPr>
            <a:endParaRPr lang="es-EC" sz="20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buFontTx/>
              <a:buChar char="•"/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C" sz="2000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Rf:</a:t>
            </a: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LA TASA PROMEDIO DE LIBRE DE RIESGO DURANTE EL MISMO PERIODO DE CALCULO DE LA RM, LA CUAL ES DE 3.8%</a:t>
            </a:r>
            <a:endParaRPr lang="es-ES" sz="20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179388" y="115888"/>
            <a:ext cx="87137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8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CONSIDERACIONES FINANCIERAS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179388" y="908050"/>
            <a:ext cx="79930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CALCULO DEL RIESGO DEL PROYECTO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539750" y="5084763"/>
            <a:ext cx="8353425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1979613" y="3284538"/>
            <a:ext cx="64087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2195513" y="2060575"/>
            <a:ext cx="62642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447675" y="1557338"/>
            <a:ext cx="8516938" cy="4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RIESGO SE LO PUEDE OBTENER DE LA SIGUIENTE FORMA:</a:t>
            </a:r>
          </a:p>
          <a:p>
            <a:pPr algn="l">
              <a:defRPr/>
            </a:pPr>
            <a:endParaRPr lang="es-EC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KE = 4.96% + 0.95*(7.07% – 3.8%) + 7.46 = 15.53%</a:t>
            </a:r>
          </a:p>
          <a:p>
            <a:pPr algn="l">
              <a:defRPr/>
            </a:pPr>
            <a:endParaRPr lang="es-EC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EL CÁLCULO DEL COSTO DEL CAPITAL DEL INVERSIONISTA TENEMOS:</a:t>
            </a:r>
          </a:p>
          <a:p>
            <a:pPr algn="l">
              <a:defRPr/>
            </a:pPr>
            <a:r>
              <a:rPr lang="es-EC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CPPC = DEUDA1/ACT*I + PATRIMONIO/ACT*KE (1-T)</a:t>
            </a:r>
          </a:p>
          <a:p>
            <a:pPr algn="l">
              <a:defRPr/>
            </a:pPr>
            <a:endParaRPr lang="es-EC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endParaRPr lang="es-EC" sz="20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r>
              <a:rPr lang="es-EC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T: ES EL IMPUESTO POR CONCEPTO DE IMPUESTO A LA RENTA (25% PARA LAS UTILIDADES); </a:t>
            </a:r>
          </a:p>
          <a:p>
            <a:pPr algn="l">
              <a:defRPr/>
            </a:pPr>
            <a:endParaRPr lang="es-EC" sz="20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endParaRPr lang="es-EC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s-EC" sz="1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COSTO PROMEDIO PONDERADO = 54.88%*17% + 45.12%*15.53%*(1-25%)</a:t>
            </a:r>
          </a:p>
          <a:p>
            <a:pPr algn="ctr">
              <a:defRPr/>
            </a:pPr>
            <a:r>
              <a:rPr lang="es-EC" sz="1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TMAR = COSTO PROMEDIO PONDERADO = 14.59%</a:t>
            </a:r>
          </a:p>
          <a:p>
            <a:pPr algn="ctr">
              <a:defRPr/>
            </a:pPr>
            <a:r>
              <a:rPr lang="es-EC" sz="1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TMAR = CPPC = 14.59%</a:t>
            </a:r>
          </a:p>
          <a:p>
            <a:pPr algn="ctr">
              <a:defRPr/>
            </a:pPr>
            <a:endParaRPr lang="es-EC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179388" y="115888"/>
            <a:ext cx="87137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8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CONSIDERACIONES FINANCIERAS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179388" y="765175"/>
            <a:ext cx="79930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0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CALCULO DEL RIESGO DEL PROYECTO</a:t>
            </a:r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800100" marR="0" indent="-34290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800100" marR="0" indent="-34290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6713</TotalTime>
  <Words>4587</Words>
  <Application>Microsoft Office PowerPoint</Application>
  <PresentationFormat>Presentación en pantalla (4:3)</PresentationFormat>
  <Paragraphs>768</Paragraphs>
  <Slides>115</Slides>
  <Notes>1</Notes>
  <HiddenSlides>8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115</vt:i4>
      </vt:variant>
    </vt:vector>
  </HeadingPairs>
  <TitlesOfParts>
    <vt:vector size="121" baseType="lpstr">
      <vt:lpstr>Arial</vt:lpstr>
      <vt:lpstr>Times New Roman</vt:lpstr>
      <vt:lpstr>Wingdings</vt:lpstr>
      <vt:lpstr>Diseño predeterminado</vt:lpstr>
      <vt:lpstr>Imagen de mapa de bits</vt:lpstr>
      <vt:lpstr>Gráfico de Microsoft Graph</vt:lpstr>
      <vt:lpstr>AUTORES:  GUILLERMO CUBILLO SANTANA  RAÚL RUIZ CARRILLO</vt:lpstr>
      <vt:lpstr> PROYECTO PARA LA REESTRUCTURACIÓN COMERCIAL, ADMINISTRATIVA Y FINANCIERA DE UNA PYME DE PRODUCTOS TEXTILES DEL SECTOR DEPORTIVO: CASO LIZFASHION   </vt:lpstr>
      <vt:lpstr>PRINCIPALES PRODUCTOS</vt:lpstr>
      <vt:lpstr>MISIÓN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BREVE DESCRIPCIÓN DEL SECTOR TEXTIL A NIVEL NACIONAL</vt:lpstr>
      <vt:lpstr>FIBRAS USADAS EN EL ECUADOR</vt:lpstr>
      <vt:lpstr>PRINCIPALES CAUSAS PARA LA POCA PRODUCTIVIDAD Y CALIDAD DEL SECTOR</vt:lpstr>
      <vt:lpstr> LA APERTURA COMERCIAL PRODUJO (1992):  </vt:lpstr>
      <vt:lpstr>ANÁLISIS DE LA OFERTA TEXTIL, LA COMPETENCIA Y SU IMPACTO EN LA ECONOMÍA ECUATORIANA  </vt:lpstr>
      <vt:lpstr>Diapositiva 38</vt:lpstr>
      <vt:lpstr>PORCENTAJE DE EMPRESAS TEXTILES EN EL ECUADOR</vt:lpstr>
      <vt:lpstr>FORMAS DE CONFECCIONAR EN EL  ECUADOR</vt:lpstr>
      <vt:lpstr>ARTESANOS CONFECCIONISTAS DEL ECUADOR Y SU PARTICIPACIÓN </vt:lpstr>
      <vt:lpstr>Diapositiva 42</vt:lpstr>
      <vt:lpstr>Diapositiva 43</vt:lpstr>
      <vt:lpstr> PRINCIPALES EMPRESAS TEXTILERAS DEL ECUADOR</vt:lpstr>
      <vt:lpstr>EXPORTACIONES DEL SECTOR TEXTIL </vt:lpstr>
      <vt:lpstr>Diapositiva 46</vt:lpstr>
      <vt:lpstr>VENTAS DEL ECUADOR 2002-2004 </vt:lpstr>
      <vt:lpstr>ANÁLISIS DE LA ESTRUCTURA DE COSTOS DEL SECTOR TEXTIL</vt:lpstr>
      <vt:lpstr>ESTRUCTURA TÍPICA DE COSTOS DE CONFECCIÓN</vt:lpstr>
      <vt:lpstr>PROCESO DE PRODUCCIÓN DEL SECTOR TEXTIL Y DE LA CONFECCIÓN</vt:lpstr>
      <vt:lpstr>  PRINCIPALES MARCAS COMPETIDORAS  </vt:lpstr>
      <vt:lpstr>METODOLOGÍA DE LA INVESTIGACIÓN DE MERCADO </vt:lpstr>
      <vt:lpstr>Diapositiva 53</vt:lpstr>
      <vt:lpstr>PRINCIPALES PREFERENCIAS DEL CONSUMIDOR</vt:lpstr>
      <vt:lpstr>Diapositiva 55</vt:lpstr>
      <vt:lpstr>Diapositiva 56</vt:lpstr>
      <vt:lpstr>Diapositiva 57</vt:lpstr>
      <vt:lpstr>FODA DEL SECTOR TEXTIL</vt:lpstr>
      <vt:lpstr>Diapositiva 59</vt:lpstr>
      <vt:lpstr>Diapositiva 60</vt:lpstr>
      <vt:lpstr> </vt:lpstr>
      <vt:lpstr>   ANÁLISIS FODA DE LA EMPRESA  </vt:lpstr>
      <vt:lpstr>Diapositiva 63</vt:lpstr>
      <vt:lpstr>Diapositiva 64</vt:lpstr>
      <vt:lpstr>Diapositiva 65</vt:lpstr>
      <vt:lpstr>MATRIZ   BCG  ADAPTADA </vt:lpstr>
      <vt:lpstr>      </vt:lpstr>
      <vt:lpstr>  MATRIZ DE ESTRATEGIA DE EMPRESA:  ENFOQUE: ANÁLISIS DE CICLOS DE VIDA DEL PRODUCTO Y MERCADO </vt:lpstr>
      <vt:lpstr>  RE-DEFINICIÓN ESTRATÉGICA DE LA EMPRESA   </vt:lpstr>
      <vt:lpstr>Diapositiva 70</vt:lpstr>
      <vt:lpstr> FILOSOFÍA Y VALORES ORGANIZACIONALES </vt:lpstr>
      <vt:lpstr>  OBJETIVOS DE LARGO PLAZO  </vt:lpstr>
      <vt:lpstr>Diapositiva 73</vt:lpstr>
      <vt:lpstr>Diapositiva 74</vt:lpstr>
      <vt:lpstr> ESTRATEGIAS DE DIFERENCIACIÓN </vt:lpstr>
      <vt:lpstr> POSICIONAMIENTO ESTRATÉGICO </vt:lpstr>
      <vt:lpstr>   PLANES ESTRATÉGICOS Y COMERCIALES  PLAN DE ACCIÓN 1 </vt:lpstr>
      <vt:lpstr>PLAN DE ACCIÓN 2</vt:lpstr>
      <vt:lpstr>Diapositiva 79</vt:lpstr>
      <vt:lpstr>Diapositiva 80</vt:lpstr>
      <vt:lpstr>Diapositiva 81</vt:lpstr>
      <vt:lpstr>Diapositiva 82</vt:lpstr>
      <vt:lpstr> PLAN DE VENTAS </vt:lpstr>
      <vt:lpstr> PROCESO DE VENTA </vt:lpstr>
      <vt:lpstr>Diapositiva 85</vt:lpstr>
      <vt:lpstr>Diapositiva 86</vt:lpstr>
      <vt:lpstr>IMAGEN </vt:lpstr>
      <vt:lpstr> PRESUPUESTO DE PUBLICIDAD Y PROMOCIÓN </vt:lpstr>
      <vt:lpstr>Diapositiva 89</vt:lpstr>
      <vt:lpstr>Diapositiva 90</vt:lpstr>
      <vt:lpstr>Diapositiva 91</vt:lpstr>
      <vt:lpstr>Diapositiva 92</vt:lpstr>
      <vt:lpstr>Diapositiva 93</vt:lpstr>
      <vt:lpstr>Diapositiva 94</vt:lpstr>
      <vt:lpstr>Diapositiva 95</vt:lpstr>
      <vt:lpstr> </vt:lpstr>
      <vt:lpstr>Diapositiva 97</vt:lpstr>
      <vt:lpstr>Diapositiva 98</vt:lpstr>
      <vt:lpstr>Diapositiva 99</vt:lpstr>
      <vt:lpstr>Diapositiva 100</vt:lpstr>
      <vt:lpstr>Diapositiva 101</vt:lpstr>
      <vt:lpstr>Diapositiva 102</vt:lpstr>
      <vt:lpstr>Diapositiva 103</vt:lpstr>
      <vt:lpstr>Diapositiva 104</vt:lpstr>
      <vt:lpstr>Diapositiva 105</vt:lpstr>
      <vt:lpstr>Diapositiva 106</vt:lpstr>
      <vt:lpstr>Diapositiva 107</vt:lpstr>
      <vt:lpstr>Diapositiva 108</vt:lpstr>
      <vt:lpstr>Diapositiva 109</vt:lpstr>
      <vt:lpstr>Diapositiva 110</vt:lpstr>
      <vt:lpstr>Diapositiva 111</vt:lpstr>
      <vt:lpstr>Diapositiva 112</vt:lpstr>
      <vt:lpstr>Diapositiva 113</vt:lpstr>
      <vt:lpstr>Diapositiva 114</vt:lpstr>
      <vt:lpstr>Diapositiva 115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LIZFASHION</dc:title>
  <dc:creator>GCUBILLO</dc:creator>
  <cp:lastModifiedBy>Administrador</cp:lastModifiedBy>
  <cp:revision>290</cp:revision>
  <dcterms:created xsi:type="dcterms:W3CDTF">2007-07-10T19:53:07Z</dcterms:created>
  <dcterms:modified xsi:type="dcterms:W3CDTF">2009-12-16T17:59:02Z</dcterms:modified>
</cp:coreProperties>
</file>