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58"/>
  </p:notesMasterIdLst>
  <p:handoutMasterIdLst>
    <p:handoutMasterId r:id="rId59"/>
  </p:handoutMasterIdLst>
  <p:sldIdLst>
    <p:sldId id="256" r:id="rId2"/>
    <p:sldId id="289" r:id="rId3"/>
    <p:sldId id="290" r:id="rId4"/>
    <p:sldId id="330" r:id="rId5"/>
    <p:sldId id="332" r:id="rId6"/>
    <p:sldId id="333" r:id="rId7"/>
    <p:sldId id="334" r:id="rId8"/>
    <p:sldId id="329" r:id="rId9"/>
    <p:sldId id="331" r:id="rId10"/>
    <p:sldId id="337" r:id="rId11"/>
    <p:sldId id="338" r:id="rId12"/>
    <p:sldId id="339" r:id="rId13"/>
    <p:sldId id="383" r:id="rId14"/>
    <p:sldId id="340" r:id="rId15"/>
    <p:sldId id="342" r:id="rId16"/>
    <p:sldId id="341" r:id="rId17"/>
    <p:sldId id="301" r:id="rId18"/>
    <p:sldId id="354" r:id="rId19"/>
    <p:sldId id="375" r:id="rId20"/>
    <p:sldId id="380" r:id="rId21"/>
    <p:sldId id="346" r:id="rId22"/>
    <p:sldId id="355" r:id="rId23"/>
    <p:sldId id="347" r:id="rId24"/>
    <p:sldId id="303" r:id="rId25"/>
    <p:sldId id="377" r:id="rId26"/>
    <p:sldId id="376" r:id="rId27"/>
    <p:sldId id="378" r:id="rId28"/>
    <p:sldId id="379" r:id="rId29"/>
    <p:sldId id="343" r:id="rId30"/>
    <p:sldId id="350" r:id="rId31"/>
    <p:sldId id="307" r:id="rId32"/>
    <p:sldId id="344" r:id="rId33"/>
    <p:sldId id="349" r:id="rId34"/>
    <p:sldId id="351" r:id="rId35"/>
    <p:sldId id="345" r:id="rId36"/>
    <p:sldId id="348" r:id="rId37"/>
    <p:sldId id="352" r:id="rId38"/>
    <p:sldId id="356" r:id="rId39"/>
    <p:sldId id="357" r:id="rId40"/>
    <p:sldId id="358" r:id="rId41"/>
    <p:sldId id="359" r:id="rId42"/>
    <p:sldId id="360" r:id="rId43"/>
    <p:sldId id="361" r:id="rId44"/>
    <p:sldId id="381" r:id="rId45"/>
    <p:sldId id="382" r:id="rId46"/>
    <p:sldId id="362" r:id="rId47"/>
    <p:sldId id="363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2" r:id="rId56"/>
    <p:sldId id="373" r:id="rId57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6666FF"/>
    <a:srgbClr val="929FD4"/>
    <a:srgbClr val="FF00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42" autoAdjust="0"/>
    <p:restoredTop sz="94660"/>
  </p:normalViewPr>
  <p:slideViewPr>
    <p:cSldViewPr>
      <p:cViewPr varScale="1">
        <p:scale>
          <a:sx n="104" d="100"/>
          <a:sy n="104" d="100"/>
        </p:scale>
        <p:origin x="-1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CO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CO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CO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CDC97E-232D-4634-81EB-01A59C7E18A9}" type="slidenum">
              <a:rPr lang="es-CO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CO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CO"/>
          </a:p>
        </p:txBody>
      </p:sp>
      <p:sp>
        <p:nvSpPr>
          <p:cNvPr id="921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/>
              <a:t>Haga clic para modificar el estilo de texto del patrón</a:t>
            </a:r>
          </a:p>
          <a:p>
            <a:pPr lvl="1"/>
            <a:r>
              <a:rPr lang="es-CO" smtClean="0"/>
              <a:t>Segundo nivel</a:t>
            </a:r>
          </a:p>
          <a:p>
            <a:pPr lvl="2"/>
            <a:r>
              <a:rPr lang="es-CO" smtClean="0"/>
              <a:t>Tercer nivel</a:t>
            </a:r>
          </a:p>
          <a:p>
            <a:pPr lvl="3"/>
            <a:r>
              <a:rPr lang="es-CO" smtClean="0"/>
              <a:t>Cuarto nivel</a:t>
            </a:r>
          </a:p>
          <a:p>
            <a:pPr lvl="4"/>
            <a:r>
              <a:rPr lang="es-CO" smtClean="0"/>
              <a:t>Quinto nivel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CO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EDE633-649E-443D-9D76-BFCA5ACC2C9D}" type="slidenum">
              <a:rPr lang="es-CO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AE282-6CEF-485C-AAAD-2DB045549F45}" type="slidenum">
              <a:rPr lang="es-CO"/>
              <a:pPr/>
              <a:t>1</a:t>
            </a:fld>
            <a:endParaRPr lang="es-CO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1290A6-07D7-49CF-B8FC-4C7F61F5EFBB}" type="slidenum">
              <a:rPr lang="es-CO"/>
              <a:pPr/>
              <a:t>2</a:t>
            </a:fld>
            <a:endParaRPr lang="es-CO"/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4F9F3-D100-43F4-AEDD-650F6B902B73}" type="slidenum">
              <a:rPr lang="es-CO"/>
              <a:pPr/>
              <a:t>17</a:t>
            </a:fld>
            <a:endParaRPr lang="es-CO"/>
          </a:p>
        </p:txBody>
      </p:sp>
      <p:sp>
        <p:nvSpPr>
          <p:cNvPr id="2560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9675" y="755650"/>
            <a:ext cx="4440238" cy="3328988"/>
          </a:xfrm>
          <a:solidFill>
            <a:srgbClr val="FFFFFF"/>
          </a:solidFill>
          <a:ln/>
        </p:spPr>
      </p:sp>
      <p:sp>
        <p:nvSpPr>
          <p:cNvPr id="256003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ln/>
        </p:spPr>
        <p:txBody>
          <a:bodyPr wrap="none" anchor="ctr"/>
          <a:lstStyle/>
          <a:p>
            <a:pPr defTabSz="449263"/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E05C15-3547-412A-860D-A9E35E1D29BB}" type="slidenum">
              <a:rPr lang="es-CO"/>
              <a:pPr/>
              <a:t>24</a:t>
            </a:fld>
            <a:endParaRPr lang="es-CO"/>
          </a:p>
        </p:txBody>
      </p:sp>
      <p:sp>
        <p:nvSpPr>
          <p:cNvPr id="2600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9675" y="755650"/>
            <a:ext cx="4440238" cy="3328988"/>
          </a:xfrm>
          <a:solidFill>
            <a:srgbClr val="FFFFFF"/>
          </a:solidFill>
          <a:ln/>
        </p:spPr>
      </p:sp>
      <p:sp>
        <p:nvSpPr>
          <p:cNvPr id="260099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ln/>
        </p:spPr>
        <p:txBody>
          <a:bodyPr wrap="none" anchor="ctr"/>
          <a:lstStyle/>
          <a:p>
            <a:pPr defTabSz="449263"/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3C9C1-FDF9-48D1-ABBF-32BFA9C72C06}" type="slidenum">
              <a:rPr lang="es-CO"/>
              <a:pPr/>
              <a:t>31</a:t>
            </a:fld>
            <a:endParaRPr lang="es-CO"/>
          </a:p>
        </p:txBody>
      </p:sp>
      <p:sp>
        <p:nvSpPr>
          <p:cNvPr id="2682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26829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ln/>
        </p:spPr>
        <p:txBody>
          <a:bodyPr wrap="none" anchor="ctr"/>
          <a:lstStyle/>
          <a:p>
            <a:pPr defTabSz="449263"/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2339" name="Rectangle 1027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C" sz="2400">
                <a:latin typeface="Times New Roman" pitchFamily="18" charset="0"/>
              </a:endParaRPr>
            </a:p>
          </p:txBody>
        </p:sp>
        <p:sp>
          <p:nvSpPr>
            <p:cNvPr id="142340" name="Rectangle 1028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 sz="2400">
                <a:latin typeface="Times New Roman" pitchFamily="18" charset="0"/>
              </a:endParaRPr>
            </a:p>
          </p:txBody>
        </p:sp>
        <p:grpSp>
          <p:nvGrpSpPr>
            <p:cNvPr id="142341" name="Group 1029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142342" name="Rectangle 1030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 sz="2400">
                  <a:latin typeface="Times New Roman" pitchFamily="18" charset="0"/>
                </a:endParaRPr>
              </a:p>
            </p:txBody>
          </p:sp>
          <p:sp>
            <p:nvSpPr>
              <p:cNvPr id="142343" name="Rectangle 1031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 sz="2400">
                  <a:latin typeface="Times New Roman" pitchFamily="18" charset="0"/>
                </a:endParaRPr>
              </a:p>
            </p:txBody>
          </p:sp>
          <p:sp>
            <p:nvSpPr>
              <p:cNvPr id="142344" name="Rectangle 1032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 sz="2400">
                  <a:latin typeface="Times New Roman" pitchFamily="18" charset="0"/>
                </a:endParaRPr>
              </a:p>
            </p:txBody>
          </p:sp>
          <p:sp>
            <p:nvSpPr>
              <p:cNvPr id="142345" name="Rectangle 1033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 sz="2400">
                  <a:latin typeface="Times New Roman" pitchFamily="18" charset="0"/>
                </a:endParaRPr>
              </a:p>
            </p:txBody>
          </p:sp>
          <p:sp>
            <p:nvSpPr>
              <p:cNvPr id="142346" name="Rectangle 1034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 sz="2400">
                  <a:latin typeface="Times New Roman" pitchFamily="18" charset="0"/>
                </a:endParaRPr>
              </a:p>
            </p:txBody>
          </p:sp>
          <p:sp>
            <p:nvSpPr>
              <p:cNvPr id="142347" name="Rectangle 1035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 sz="2400">
                  <a:latin typeface="Times New Roman" pitchFamily="18" charset="0"/>
                </a:endParaRPr>
              </a:p>
            </p:txBody>
          </p:sp>
          <p:sp>
            <p:nvSpPr>
              <p:cNvPr id="142348" name="Rectangle 1036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 sz="2400">
                  <a:latin typeface="Times New Roman" pitchFamily="18" charset="0"/>
                </a:endParaRPr>
              </a:p>
            </p:txBody>
          </p:sp>
          <p:sp>
            <p:nvSpPr>
              <p:cNvPr id="142349" name="Rectangle 1037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 sz="2400">
                  <a:latin typeface="Times New Roman" pitchFamily="18" charset="0"/>
                </a:endParaRPr>
              </a:p>
            </p:txBody>
          </p:sp>
          <p:sp>
            <p:nvSpPr>
              <p:cNvPr id="142350" name="Rectangle 1038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 sz="2400">
                  <a:latin typeface="Times New Roman" pitchFamily="18" charset="0"/>
                </a:endParaRPr>
              </a:p>
            </p:txBody>
          </p:sp>
          <p:sp>
            <p:nvSpPr>
              <p:cNvPr id="142351" name="Rectangle 1039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C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42352" name="Rectangle 1040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142353" name="Rectangle 104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142354" name="Rectangle 104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A744E4B-7ACB-4E45-876A-25C3BA7FE7CF}" type="slidenum">
              <a:rPr lang="es-CO"/>
              <a:pPr/>
              <a:t>‹Nº›</a:t>
            </a:fld>
            <a:endParaRPr lang="es-CO"/>
          </a:p>
        </p:txBody>
      </p:sp>
      <p:sp>
        <p:nvSpPr>
          <p:cNvPr id="142355" name="Rectangle 1043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s-CO"/>
              <a:t>Haga clic para cambiar el estilo de título	</a:t>
            </a:r>
          </a:p>
        </p:txBody>
      </p:sp>
      <p:sp>
        <p:nvSpPr>
          <p:cNvPr id="142356" name="Rectangle 1044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s-CO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1EB7BC-69FE-4B98-BAD0-FEB0AFC04E11}" type="slidenum">
              <a:rPr lang="es-CO"/>
              <a:pPr/>
              <a:t>‹Nº›</a:t>
            </a:fld>
            <a:endParaRPr lang="es-CO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C62467-B76F-4884-877E-B071309F3732}" type="slidenum">
              <a:rPr lang="es-CO"/>
              <a:pPr/>
              <a:t>‹Nº›</a:t>
            </a:fld>
            <a:endParaRPr lang="es-CO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75A09F3-9C1D-41D2-9131-C623CEC3B643}" type="slidenum">
              <a:rPr lang="es-CO"/>
              <a:pPr/>
              <a:t>‹Nº›</a:t>
            </a:fld>
            <a:endParaRPr lang="es-CO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41943C4-56EA-4F5F-8EAB-1DECFB04B5AF}" type="slidenum">
              <a:rPr lang="es-CO"/>
              <a:pPr/>
              <a:t>‹Nº›</a:t>
            </a:fld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842B3CF-F0F2-4173-A97C-7718A1B26A6F}" type="slidenum">
              <a:rPr lang="es-CO"/>
              <a:pPr/>
              <a:t>‹Nº›</a:t>
            </a:fld>
            <a:endParaRPr lang="es-CO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98A6FCD-C7E2-4254-8C35-C0411EAA69FF}" type="slidenum">
              <a:rPr lang="es-CO"/>
              <a:pPr/>
              <a:t>‹Nº›</a:t>
            </a:fld>
            <a:endParaRPr lang="es-CO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46AC94-B2FD-49E3-AF1B-E00B43B71488}" type="slidenum">
              <a:rPr lang="es-CO"/>
              <a:pPr/>
              <a:t>‹Nº›</a:t>
            </a:fld>
            <a:endParaRPr lang="es-CO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9CD832-346F-4057-93B2-C4425063FA24}" type="slidenum">
              <a:rPr lang="es-CO"/>
              <a:pPr/>
              <a:t>‹Nº›</a:t>
            </a:fld>
            <a:endParaRPr lang="es-CO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CAA780-3AFF-446A-BF5D-7DE0E3C6EAC6}" type="slidenum">
              <a:rPr lang="es-CO"/>
              <a:pPr/>
              <a:t>‹Nº›</a:t>
            </a:fld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EA73E1-99C4-4922-AA45-92E262C4C5E3}" type="slidenum">
              <a:rPr lang="es-CO"/>
              <a:pPr/>
              <a:t>‹Nº›</a:t>
            </a:fld>
            <a:endParaRPr lang="es-CO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5D001D-0F2E-4879-978B-7E01CEE445E3}" type="slidenum">
              <a:rPr lang="es-CO"/>
              <a:pPr/>
              <a:t>‹Nº›</a:t>
            </a:fld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389A30-5728-43F9-8946-57A7F1D4B3BF}" type="slidenum">
              <a:rPr lang="es-CO"/>
              <a:pPr/>
              <a:t>‹Nº›</a:t>
            </a:fld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65EF17-7756-437F-96E8-875799B26EB8}" type="slidenum">
              <a:rPr lang="es-CO"/>
              <a:pPr/>
              <a:t>‹Nº›</a:t>
            </a:fld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8ABC1F-D03B-41B9-82CE-0A2EDBB5C72D}" type="slidenum">
              <a:rPr lang="es-CO"/>
              <a:pPr/>
              <a:t>‹Nº›</a:t>
            </a:fld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s-CO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376B010A-F050-4D9E-A320-5A52343385B8}" type="slidenum">
              <a:rPr lang="es-CO"/>
              <a:pPr/>
              <a:t>‹Nº›</a:t>
            </a:fld>
            <a:endParaRPr lang="es-CO"/>
          </a:p>
        </p:txBody>
      </p:sp>
      <p:grpSp>
        <p:nvGrpSpPr>
          <p:cNvPr id="14131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413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C" sz="2400">
                <a:latin typeface="Times New Roman" pitchFamily="18" charset="0"/>
              </a:endParaRPr>
            </a:p>
          </p:txBody>
        </p:sp>
        <p:sp>
          <p:nvSpPr>
            <p:cNvPr id="1413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 sz="2400">
                <a:latin typeface="Times New Roman" pitchFamily="18" charset="0"/>
              </a:endParaRPr>
            </a:p>
          </p:txBody>
        </p:sp>
        <p:sp>
          <p:nvSpPr>
            <p:cNvPr id="1413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>
                <a:solidFill>
                  <a:schemeClr val="hlink"/>
                </a:solidFill>
              </a:endParaRPr>
            </a:p>
          </p:txBody>
        </p:sp>
        <p:sp>
          <p:nvSpPr>
            <p:cNvPr id="1413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>
                <a:solidFill>
                  <a:schemeClr val="hlink"/>
                </a:solidFill>
              </a:endParaRPr>
            </a:p>
          </p:txBody>
        </p:sp>
        <p:sp>
          <p:nvSpPr>
            <p:cNvPr id="1413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>
                <a:solidFill>
                  <a:schemeClr val="accent2"/>
                </a:solidFill>
              </a:endParaRPr>
            </a:p>
          </p:txBody>
        </p:sp>
        <p:sp>
          <p:nvSpPr>
            <p:cNvPr id="1413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>
                <a:solidFill>
                  <a:schemeClr val="hlink"/>
                </a:solidFill>
              </a:endParaRPr>
            </a:p>
          </p:txBody>
        </p:sp>
        <p:sp>
          <p:nvSpPr>
            <p:cNvPr id="1413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 sz="2400">
                <a:latin typeface="Times New Roman" pitchFamily="18" charset="0"/>
              </a:endParaRPr>
            </a:p>
          </p:txBody>
        </p:sp>
        <p:sp>
          <p:nvSpPr>
            <p:cNvPr id="1413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>
                <a:solidFill>
                  <a:schemeClr val="accent2"/>
                </a:solidFill>
              </a:endParaRPr>
            </a:p>
          </p:txBody>
        </p:sp>
        <p:sp>
          <p:nvSpPr>
            <p:cNvPr id="1413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C">
                <a:solidFill>
                  <a:schemeClr val="accent2"/>
                </a:solidFill>
              </a:endParaRPr>
            </a:p>
          </p:txBody>
        </p:sp>
      </p:grpSp>
      <p:sp>
        <p:nvSpPr>
          <p:cNvPr id="1413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/>
              <a:t>Haga clic para cambiar el estilo de título	</a:t>
            </a:r>
          </a:p>
        </p:txBody>
      </p:sp>
      <p:sp>
        <p:nvSpPr>
          <p:cNvPr id="1413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O" smtClean="0"/>
              <a:t>Haga clic para modificar el estilo de texto del patrón</a:t>
            </a:r>
          </a:p>
          <a:p>
            <a:pPr lvl="1"/>
            <a:r>
              <a:rPr lang="es-CO" smtClean="0"/>
              <a:t>Segundo nivel</a:t>
            </a:r>
          </a:p>
          <a:p>
            <a:pPr lvl="2"/>
            <a:r>
              <a:rPr lang="es-CO" smtClean="0"/>
              <a:t>Tercer nivel</a:t>
            </a:r>
          </a:p>
          <a:p>
            <a:pPr lvl="3"/>
            <a:r>
              <a:rPr lang="es-CO" smtClean="0"/>
              <a:t>Cuarto nivel</a:t>
            </a:r>
          </a:p>
          <a:p>
            <a:pPr lvl="4"/>
            <a:r>
              <a:rPr lang="es-CO" smtClean="0"/>
              <a:t>Quinto nivel</a:t>
            </a:r>
          </a:p>
        </p:txBody>
      </p:sp>
      <p:sp>
        <p:nvSpPr>
          <p:cNvPr id="1413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wmf"/><Relationship Id="rId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113" y="1700213"/>
            <a:ext cx="6049962" cy="2449512"/>
          </a:xfrm>
        </p:spPr>
        <p:txBody>
          <a:bodyPr/>
          <a:lstStyle/>
          <a:p>
            <a:pPr algn="just"/>
            <a:r>
              <a:rPr lang="es-ES" sz="2000" b="1"/>
              <a:t>ELABORACION DE UN MANUAL PARA LA INTEGRACIÓN DE LOS SISTEMAS DE GESTION DE CALIDAD, MEDIO AMBIENTE Y SEGURIDAD BASADO EN LA NORMA ISO 9001:2000, NORMA ISO 14001:1996 Y LA GUÍA OHSAS 18001”</a:t>
            </a:r>
            <a:r>
              <a:rPr lang="es-EC" sz="2000"/>
              <a:t> </a:t>
            </a:r>
            <a:r>
              <a:rPr lang="es-CO" sz="2000"/>
              <a:t/>
            </a:r>
            <a:br>
              <a:rPr lang="es-CO" sz="2000"/>
            </a:br>
            <a:endParaRPr lang="es-CO" sz="20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9588" y="6308725"/>
            <a:ext cx="2284412" cy="341313"/>
          </a:xfrm>
        </p:spPr>
        <p:txBody>
          <a:bodyPr/>
          <a:lstStyle/>
          <a:p>
            <a:r>
              <a:rPr lang="es-CO" sz="1500" b="1"/>
              <a:t>Walner Costain Chang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Rectangle 4"/>
          <p:cNvSpPr>
            <a:spLocks noChangeArrowheads="1"/>
          </p:cNvSpPr>
          <p:nvPr/>
        </p:nvSpPr>
        <p:spPr bwMode="auto">
          <a:xfrm>
            <a:off x="457200" y="476250"/>
            <a:ext cx="8382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defTabSz="449263">
              <a:lnSpc>
                <a:spcPct val="97000"/>
              </a:lnSpc>
              <a:buClr>
                <a:srgbClr val="000000"/>
              </a:buClr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800" b="1">
                <a:solidFill>
                  <a:srgbClr val="0000FF"/>
                </a:solidFill>
                <a:latin typeface="Arial Narrow" pitchFamily="34" charset="0"/>
              </a:rPr>
              <a:t>POLÍTICA INTEGRADA</a:t>
            </a:r>
          </a:p>
        </p:txBody>
      </p:sp>
      <p:pic>
        <p:nvPicPr>
          <p:cNvPr id="327688" name="Picture 8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877888" y="1258888"/>
            <a:ext cx="7797800" cy="5410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algn="ctr"/>
            <a:r>
              <a:rPr lang="es-EC" sz="2800" b="1">
                <a:solidFill>
                  <a:srgbClr val="6666FF"/>
                </a:solidFill>
              </a:rPr>
              <a:t>IDENTIFICACION DE REQUISITOS DEL PRODUCTO Y DEL CLIENTE</a:t>
            </a:r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381000" y="1752600"/>
            <a:ext cx="8382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76250" indent="-476250" algn="just">
              <a:spcBef>
                <a:spcPct val="50000"/>
              </a:spcBef>
              <a:buFontTx/>
              <a:buChar char="•"/>
            </a:pPr>
            <a:r>
              <a:rPr lang="es-ES" sz="2400" b="1"/>
              <a:t>Definir cuales son los requerimientos deseados por los clientes internos y externos</a:t>
            </a:r>
          </a:p>
          <a:p>
            <a:pPr marL="476250" indent="-476250" algn="just">
              <a:spcBef>
                <a:spcPct val="50000"/>
              </a:spcBef>
              <a:buFontTx/>
              <a:buChar char="•"/>
            </a:pPr>
            <a:r>
              <a:rPr lang="es-ES" sz="2400" b="1"/>
              <a:t>Como es la forma de cumplir con los requerimientos de los clientes?</a:t>
            </a:r>
          </a:p>
          <a:p>
            <a:pPr marL="476250" indent="-476250" algn="just">
              <a:spcBef>
                <a:spcPct val="50000"/>
              </a:spcBef>
              <a:buFontTx/>
              <a:buChar char="•"/>
            </a:pPr>
            <a:r>
              <a:rPr lang="es-ES" sz="2400" b="1"/>
              <a:t>Cuales son las etapas de transformación para la elaboración del producto?</a:t>
            </a:r>
          </a:p>
          <a:p>
            <a:pPr marL="476250" indent="-476250" algn="just">
              <a:spcBef>
                <a:spcPct val="50000"/>
              </a:spcBef>
              <a:buFontTx/>
              <a:buChar char="•"/>
            </a:pPr>
            <a:r>
              <a:rPr lang="es-ES" sz="2400" b="1"/>
              <a:t>Indicadores claves del producto?</a:t>
            </a:r>
          </a:p>
          <a:p>
            <a:pPr marL="476250" indent="-476250" algn="just">
              <a:spcBef>
                <a:spcPct val="50000"/>
              </a:spcBef>
              <a:buFontTx/>
              <a:buChar char="•"/>
            </a:pPr>
            <a:endParaRPr lang="es-ES" sz="2400" b="1"/>
          </a:p>
        </p:txBody>
      </p:sp>
      <p:pic>
        <p:nvPicPr>
          <p:cNvPr id="329736" name="Picture 8" descr="j01018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038600"/>
            <a:ext cx="18161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457200" y="512763"/>
            <a:ext cx="8382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defTabSz="449263">
              <a:lnSpc>
                <a:spcPct val="97000"/>
              </a:lnSpc>
              <a:buClr>
                <a:srgbClr val="000000"/>
              </a:buClr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800" b="1">
                <a:solidFill>
                  <a:srgbClr val="0000FF"/>
                </a:solidFill>
                <a:latin typeface="Arial Narrow" pitchFamily="34" charset="0"/>
              </a:rPr>
              <a:t>ASPECTOS AMBIENTALES</a:t>
            </a:r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250825" y="1052513"/>
            <a:ext cx="8043863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defTabSz="449263">
              <a:lnSpc>
                <a:spcPct val="97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Monotype Sorts" charset="2"/>
              <a:buChar char="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400">
                <a:latin typeface="Arial Narrow" pitchFamily="34" charset="0"/>
              </a:rPr>
              <a:t> </a:t>
            </a:r>
            <a:r>
              <a:rPr lang="en-GB" sz="3400">
                <a:solidFill>
                  <a:srgbClr val="FF0000"/>
                </a:solidFill>
                <a:latin typeface="Arial Narrow" pitchFamily="34" charset="0"/>
              </a:rPr>
              <a:t>Establecer un procedimiento para:</a:t>
            </a:r>
            <a:r>
              <a:rPr lang="en-GB" sz="3400">
                <a:latin typeface="Arial Narrow" pitchFamily="34" charset="0"/>
              </a:rPr>
              <a:t>  </a:t>
            </a:r>
          </a:p>
          <a:p>
            <a:pPr defTabSz="449263">
              <a:spcBef>
                <a:spcPct val="2000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400">
                <a:latin typeface="Arial Narrow" pitchFamily="34" charset="0"/>
              </a:rPr>
              <a:t> Identificar los Aspectos Ambientales</a:t>
            </a:r>
          </a:p>
          <a:p>
            <a:pPr defTabSz="449263">
              <a:spcBef>
                <a:spcPct val="2000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400">
                <a:latin typeface="Arial Narrow" pitchFamily="34" charset="0"/>
              </a:rPr>
              <a:t> Determinar los Impactos Significativos</a:t>
            </a:r>
          </a:p>
          <a:p>
            <a:pPr defTabSz="449263">
              <a:spcBef>
                <a:spcPts val="700"/>
              </a:spcBef>
              <a:buClr>
                <a:srgbClr val="000000"/>
              </a:buClr>
              <a:buSzPct val="75000"/>
              <a:buFont typeface="Monotype Sort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700">
              <a:latin typeface="Arial Narrow" pitchFamily="34" charset="0"/>
            </a:endParaRPr>
          </a:p>
        </p:txBody>
      </p:sp>
      <p:grpSp>
        <p:nvGrpSpPr>
          <p:cNvPr id="330760" name="Group 8"/>
          <p:cNvGrpSpPr>
            <a:grpSpLocks/>
          </p:cNvGrpSpPr>
          <p:nvPr/>
        </p:nvGrpSpPr>
        <p:grpSpPr bwMode="auto">
          <a:xfrm>
            <a:off x="2555875" y="2997200"/>
            <a:ext cx="2254250" cy="1466850"/>
            <a:chOff x="240" y="720"/>
            <a:chExt cx="1672" cy="1589"/>
          </a:xfrm>
        </p:grpSpPr>
        <p:pic>
          <p:nvPicPr>
            <p:cNvPr id="330761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720"/>
              <a:ext cx="1673" cy="1590"/>
            </a:xfrm>
            <a:prstGeom prst="rect">
              <a:avLst/>
            </a:prstGeom>
            <a:noFill/>
          </p:spPr>
        </p:pic>
        <p:sp>
          <p:nvSpPr>
            <p:cNvPr id="330762" name="AutoShape 10"/>
            <p:cNvSpPr>
              <a:spLocks noChangeArrowheads="1"/>
            </p:cNvSpPr>
            <p:nvPr/>
          </p:nvSpPr>
          <p:spPr bwMode="auto">
            <a:xfrm>
              <a:off x="240" y="720"/>
              <a:ext cx="1673" cy="1590"/>
            </a:xfrm>
            <a:prstGeom prst="roundRect">
              <a:avLst>
                <a:gd name="adj" fmla="val 60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30763" name="Group 11"/>
          <p:cNvGrpSpPr>
            <a:grpSpLocks/>
          </p:cNvGrpSpPr>
          <p:nvPr/>
        </p:nvGrpSpPr>
        <p:grpSpPr bwMode="auto">
          <a:xfrm>
            <a:off x="2676525" y="4508500"/>
            <a:ext cx="1920875" cy="392113"/>
            <a:chOff x="480" y="2400"/>
            <a:chExt cx="1425" cy="425"/>
          </a:xfrm>
        </p:grpSpPr>
        <p:sp>
          <p:nvSpPr>
            <p:cNvPr id="330764" name="AutoShape 12"/>
            <p:cNvSpPr>
              <a:spLocks noChangeArrowheads="1"/>
            </p:cNvSpPr>
            <p:nvPr/>
          </p:nvSpPr>
          <p:spPr bwMode="auto">
            <a:xfrm>
              <a:off x="480" y="2400"/>
              <a:ext cx="1203" cy="244"/>
            </a:xfrm>
            <a:prstGeom prst="roundRect">
              <a:avLst>
                <a:gd name="adj" fmla="val 40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30765" name="Group 13"/>
            <p:cNvGrpSpPr>
              <a:grpSpLocks/>
            </p:cNvGrpSpPr>
            <p:nvPr/>
          </p:nvGrpSpPr>
          <p:grpSpPr bwMode="auto">
            <a:xfrm>
              <a:off x="480" y="2400"/>
              <a:ext cx="1425" cy="425"/>
              <a:chOff x="480" y="2400"/>
              <a:chExt cx="1425" cy="425"/>
            </a:xfrm>
          </p:grpSpPr>
          <p:sp>
            <p:nvSpPr>
              <p:cNvPr id="330766" name="AutoShape 14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198" cy="239"/>
              </a:xfrm>
              <a:prstGeom prst="roundRect">
                <a:avLst>
                  <a:gd name="adj" fmla="val 41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330767" name="Group 15"/>
              <p:cNvGrpSpPr>
                <a:grpSpLocks/>
              </p:cNvGrpSpPr>
              <p:nvPr/>
            </p:nvGrpSpPr>
            <p:grpSpPr bwMode="auto">
              <a:xfrm>
                <a:off x="480" y="2400"/>
                <a:ext cx="1425" cy="425"/>
                <a:chOff x="480" y="2400"/>
                <a:chExt cx="1425" cy="425"/>
              </a:xfrm>
            </p:grpSpPr>
            <p:sp>
              <p:nvSpPr>
                <p:cNvPr id="330768" name="AutoShape 16"/>
                <p:cNvSpPr>
                  <a:spLocks noChangeArrowheads="1"/>
                </p:cNvSpPr>
                <p:nvPr/>
              </p:nvSpPr>
              <p:spPr bwMode="auto">
                <a:xfrm>
                  <a:off x="480" y="2400"/>
                  <a:ext cx="1194" cy="235"/>
                </a:xfrm>
                <a:prstGeom prst="roundRect">
                  <a:avLst>
                    <a:gd name="adj" fmla="val 42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330769" name="Group 17"/>
                <p:cNvGrpSpPr>
                  <a:grpSpLocks/>
                </p:cNvGrpSpPr>
                <p:nvPr/>
              </p:nvGrpSpPr>
              <p:grpSpPr bwMode="auto">
                <a:xfrm>
                  <a:off x="480" y="2400"/>
                  <a:ext cx="1425" cy="425"/>
                  <a:chOff x="480" y="2400"/>
                  <a:chExt cx="1425" cy="425"/>
                </a:xfrm>
              </p:grpSpPr>
              <p:sp>
                <p:nvSpPr>
                  <p:cNvPr id="330770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2400"/>
                    <a:ext cx="1192" cy="232"/>
                  </a:xfrm>
                  <a:prstGeom prst="roundRect">
                    <a:avLst>
                      <a:gd name="adj" fmla="val 431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330771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480" y="2400"/>
                    <a:ext cx="1425" cy="425"/>
                    <a:chOff x="480" y="2400"/>
                    <a:chExt cx="1425" cy="425"/>
                  </a:xfrm>
                </p:grpSpPr>
                <p:sp>
                  <p:nvSpPr>
                    <p:cNvPr id="330772" name="AutoShap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" y="2400"/>
                      <a:ext cx="1190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330773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0" y="2400"/>
                      <a:ext cx="1425" cy="425"/>
                      <a:chOff x="480" y="2400"/>
                      <a:chExt cx="1425" cy="425"/>
                    </a:xfrm>
                  </p:grpSpPr>
                  <p:sp>
                    <p:nvSpPr>
                      <p:cNvPr id="330774" name="AutoShape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80" y="2400"/>
                        <a:ext cx="1188" cy="229"/>
                      </a:xfrm>
                      <a:prstGeom prst="roundRect">
                        <a:avLst>
                          <a:gd name="adj" fmla="val 435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330775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0" y="2400"/>
                        <a:ext cx="1425" cy="425"/>
                        <a:chOff x="480" y="2400"/>
                        <a:chExt cx="1425" cy="425"/>
                      </a:xfrm>
                    </p:grpSpPr>
                    <p:sp>
                      <p:nvSpPr>
                        <p:cNvPr id="330776" name="AutoShape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0" y="2400"/>
                          <a:ext cx="1187" cy="229"/>
                        </a:xfrm>
                        <a:prstGeom prst="roundRect">
                          <a:avLst>
                            <a:gd name="adj" fmla="val 435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330777" name="AutoShape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0" y="2400"/>
                          <a:ext cx="1425" cy="425"/>
                        </a:xfrm>
                        <a:prstGeom prst="roundRect">
                          <a:avLst>
                            <a:gd name="adj" fmla="val 435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90000" tIns="46800" rIns="90000" bIns="46800">
                          <a:spAutoFit/>
                        </a:bodyPr>
                        <a:lstStyle/>
                        <a:p>
                          <a:pPr eaLnBrk="0" hangingPunct="0">
                            <a:lnSpc>
                              <a:spcPct val="97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Arial Narrow" pitchFamily="34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2000" b="1">
                              <a:solidFill>
                                <a:srgbClr val="000000"/>
                              </a:solidFill>
                              <a:latin typeface="Arial Narrow" pitchFamily="34" charset="0"/>
                            </a:rPr>
                            <a:t>Chatarra Metálica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grpSp>
        <p:nvGrpSpPr>
          <p:cNvPr id="330778" name="Group 26"/>
          <p:cNvGrpSpPr>
            <a:grpSpLocks/>
          </p:cNvGrpSpPr>
          <p:nvPr/>
        </p:nvGrpSpPr>
        <p:grpSpPr bwMode="auto">
          <a:xfrm>
            <a:off x="4878388" y="2997200"/>
            <a:ext cx="2058987" cy="1498600"/>
            <a:chOff x="2160" y="720"/>
            <a:chExt cx="1528" cy="1624"/>
          </a:xfrm>
        </p:grpSpPr>
        <p:pic>
          <p:nvPicPr>
            <p:cNvPr id="330779" name="Picture 27"/>
            <p:cNvPicPr>
              <a:picLocks noChangeAspect="1" noChangeArrowheads="1"/>
            </p:cNvPicPr>
            <p:nvPr/>
          </p:nvPicPr>
          <p:blipFill>
            <a:blip r:embed="rId3"/>
            <a:srcRect l="48175" t="20314" r="8209" b="10735"/>
            <a:stretch>
              <a:fillRect/>
            </a:stretch>
          </p:blipFill>
          <p:spPr bwMode="auto">
            <a:xfrm>
              <a:off x="2160" y="720"/>
              <a:ext cx="1529" cy="1625"/>
            </a:xfrm>
            <a:prstGeom prst="rect">
              <a:avLst/>
            </a:prstGeom>
            <a:noFill/>
          </p:spPr>
        </p:pic>
        <p:sp>
          <p:nvSpPr>
            <p:cNvPr id="330780" name="AutoShape 28"/>
            <p:cNvSpPr>
              <a:spLocks noChangeArrowheads="1"/>
            </p:cNvSpPr>
            <p:nvPr/>
          </p:nvSpPr>
          <p:spPr bwMode="auto">
            <a:xfrm>
              <a:off x="2160" y="720"/>
              <a:ext cx="1529" cy="1625"/>
            </a:xfrm>
            <a:prstGeom prst="roundRect">
              <a:avLst>
                <a:gd name="adj" fmla="val 65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30781" name="Text Box 29"/>
          <p:cNvSpPr txBox="1">
            <a:spLocks noChangeArrowheads="1"/>
          </p:cNvSpPr>
          <p:nvPr/>
        </p:nvSpPr>
        <p:spPr bwMode="auto">
          <a:xfrm>
            <a:off x="4787900" y="4508500"/>
            <a:ext cx="23558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Embalajes de Cartón</a:t>
            </a:r>
          </a:p>
        </p:txBody>
      </p:sp>
      <p:grpSp>
        <p:nvGrpSpPr>
          <p:cNvPr id="330782" name="Group 30"/>
          <p:cNvGrpSpPr>
            <a:grpSpLocks/>
          </p:cNvGrpSpPr>
          <p:nvPr/>
        </p:nvGrpSpPr>
        <p:grpSpPr bwMode="auto">
          <a:xfrm>
            <a:off x="6985000" y="2997200"/>
            <a:ext cx="2124075" cy="1498600"/>
            <a:chOff x="3829" y="720"/>
            <a:chExt cx="1576" cy="1624"/>
          </a:xfrm>
        </p:grpSpPr>
        <p:pic>
          <p:nvPicPr>
            <p:cNvPr id="330783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29" y="720"/>
              <a:ext cx="1577" cy="1625"/>
            </a:xfrm>
            <a:prstGeom prst="rect">
              <a:avLst/>
            </a:prstGeom>
            <a:noFill/>
          </p:spPr>
        </p:pic>
        <p:sp>
          <p:nvSpPr>
            <p:cNvPr id="330784" name="AutoShape 32"/>
            <p:cNvSpPr>
              <a:spLocks noChangeArrowheads="1"/>
            </p:cNvSpPr>
            <p:nvPr/>
          </p:nvSpPr>
          <p:spPr bwMode="auto">
            <a:xfrm>
              <a:off x="3829" y="720"/>
              <a:ext cx="1577" cy="1625"/>
            </a:xfrm>
            <a:prstGeom prst="roundRect">
              <a:avLst>
                <a:gd name="adj" fmla="val 60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30785" name="Group 33"/>
          <p:cNvGrpSpPr>
            <a:grpSpLocks/>
          </p:cNvGrpSpPr>
          <p:nvPr/>
        </p:nvGrpSpPr>
        <p:grpSpPr bwMode="auto">
          <a:xfrm>
            <a:off x="7165975" y="4508500"/>
            <a:ext cx="1814513" cy="392113"/>
            <a:chOff x="4080" y="2400"/>
            <a:chExt cx="1346" cy="425"/>
          </a:xfrm>
        </p:grpSpPr>
        <p:sp>
          <p:nvSpPr>
            <p:cNvPr id="330786" name="AutoShape 34"/>
            <p:cNvSpPr>
              <a:spLocks noChangeArrowheads="1"/>
            </p:cNvSpPr>
            <p:nvPr/>
          </p:nvSpPr>
          <p:spPr bwMode="auto">
            <a:xfrm>
              <a:off x="4080" y="2400"/>
              <a:ext cx="1137" cy="244"/>
            </a:xfrm>
            <a:prstGeom prst="roundRect">
              <a:avLst>
                <a:gd name="adj" fmla="val 40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30787" name="Group 35"/>
            <p:cNvGrpSpPr>
              <a:grpSpLocks/>
            </p:cNvGrpSpPr>
            <p:nvPr/>
          </p:nvGrpSpPr>
          <p:grpSpPr bwMode="auto">
            <a:xfrm>
              <a:off x="4080" y="2400"/>
              <a:ext cx="1346" cy="425"/>
              <a:chOff x="4080" y="2400"/>
              <a:chExt cx="1346" cy="425"/>
            </a:xfrm>
          </p:grpSpPr>
          <p:sp>
            <p:nvSpPr>
              <p:cNvPr id="330788" name="AutoShape 36"/>
              <p:cNvSpPr>
                <a:spLocks noChangeArrowheads="1"/>
              </p:cNvSpPr>
              <p:nvPr/>
            </p:nvSpPr>
            <p:spPr bwMode="auto">
              <a:xfrm>
                <a:off x="4080" y="2400"/>
                <a:ext cx="1132" cy="239"/>
              </a:xfrm>
              <a:prstGeom prst="roundRect">
                <a:avLst>
                  <a:gd name="adj" fmla="val 41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330789" name="Group 37"/>
              <p:cNvGrpSpPr>
                <a:grpSpLocks/>
              </p:cNvGrpSpPr>
              <p:nvPr/>
            </p:nvGrpSpPr>
            <p:grpSpPr bwMode="auto">
              <a:xfrm>
                <a:off x="4080" y="2400"/>
                <a:ext cx="1346" cy="425"/>
                <a:chOff x="4080" y="2400"/>
                <a:chExt cx="1346" cy="425"/>
              </a:xfrm>
            </p:grpSpPr>
            <p:sp>
              <p:nvSpPr>
                <p:cNvPr id="330790" name="AutoShape 38"/>
                <p:cNvSpPr>
                  <a:spLocks noChangeArrowheads="1"/>
                </p:cNvSpPr>
                <p:nvPr/>
              </p:nvSpPr>
              <p:spPr bwMode="auto">
                <a:xfrm>
                  <a:off x="4080" y="2400"/>
                  <a:ext cx="1128" cy="235"/>
                </a:xfrm>
                <a:prstGeom prst="roundRect">
                  <a:avLst>
                    <a:gd name="adj" fmla="val 42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330791" name="Group 39"/>
                <p:cNvGrpSpPr>
                  <a:grpSpLocks/>
                </p:cNvGrpSpPr>
                <p:nvPr/>
              </p:nvGrpSpPr>
              <p:grpSpPr bwMode="auto">
                <a:xfrm>
                  <a:off x="4080" y="2400"/>
                  <a:ext cx="1346" cy="425"/>
                  <a:chOff x="4080" y="2400"/>
                  <a:chExt cx="1346" cy="425"/>
                </a:xfrm>
              </p:grpSpPr>
              <p:sp>
                <p:nvSpPr>
                  <p:cNvPr id="330792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400"/>
                    <a:ext cx="1125" cy="232"/>
                  </a:xfrm>
                  <a:prstGeom prst="roundRect">
                    <a:avLst>
                      <a:gd name="adj" fmla="val 431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330793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4080" y="2400"/>
                    <a:ext cx="1346" cy="425"/>
                    <a:chOff x="4080" y="2400"/>
                    <a:chExt cx="1346" cy="425"/>
                  </a:xfrm>
                </p:grpSpPr>
                <p:sp>
                  <p:nvSpPr>
                    <p:cNvPr id="330794" name="AutoShap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0" y="2400"/>
                      <a:ext cx="1123" cy="230"/>
                    </a:xfrm>
                    <a:prstGeom prst="roundRect">
                      <a:avLst>
                        <a:gd name="adj" fmla="val 43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330795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80" y="2400"/>
                      <a:ext cx="1346" cy="425"/>
                      <a:chOff x="4080" y="2400"/>
                      <a:chExt cx="1346" cy="425"/>
                    </a:xfrm>
                  </p:grpSpPr>
                  <p:sp>
                    <p:nvSpPr>
                      <p:cNvPr id="330796" name="AutoShape 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080" y="2400"/>
                        <a:ext cx="1121" cy="229"/>
                      </a:xfrm>
                      <a:prstGeom prst="roundRect">
                        <a:avLst>
                          <a:gd name="adj" fmla="val 435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330797" name="Group 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80" y="2400"/>
                        <a:ext cx="1346" cy="425"/>
                        <a:chOff x="4080" y="2400"/>
                        <a:chExt cx="1346" cy="425"/>
                      </a:xfrm>
                    </p:grpSpPr>
                    <p:sp>
                      <p:nvSpPr>
                        <p:cNvPr id="330798" name="AutoShape 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80" y="2400"/>
                          <a:ext cx="1121" cy="229"/>
                        </a:xfrm>
                        <a:prstGeom prst="roundRect">
                          <a:avLst>
                            <a:gd name="adj" fmla="val 435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330799" name="AutoShape 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80" y="2400"/>
                          <a:ext cx="1346" cy="425"/>
                        </a:xfrm>
                        <a:prstGeom prst="roundRect">
                          <a:avLst>
                            <a:gd name="adj" fmla="val 435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90000" tIns="46800" rIns="90000" bIns="46800">
                          <a:spAutoFit/>
                        </a:bodyPr>
                        <a:lstStyle/>
                        <a:p>
                          <a:pPr eaLnBrk="0" hangingPunct="0">
                            <a:lnSpc>
                              <a:spcPct val="97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Arial Narrow" pitchFamily="34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2000" b="1">
                              <a:solidFill>
                                <a:srgbClr val="000000"/>
                              </a:solidFill>
                              <a:latin typeface="Arial Narrow" pitchFamily="34" charset="0"/>
                            </a:rPr>
                            <a:t>Borra de Pintura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330808" name="Text Box 56"/>
          <p:cNvSpPr txBox="1">
            <a:spLocks noChangeArrowheads="1"/>
          </p:cNvSpPr>
          <p:nvPr/>
        </p:nvSpPr>
        <p:spPr bwMode="auto">
          <a:xfrm>
            <a:off x="0" y="5229225"/>
            <a:ext cx="1584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ct val="97000"/>
              </a:lnSpc>
              <a:buClr>
                <a:srgbClr val="FF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Impacto Ambiental</a:t>
            </a:r>
          </a:p>
        </p:txBody>
      </p:sp>
      <p:sp>
        <p:nvSpPr>
          <p:cNvPr id="330810" name="AutoShape 58"/>
          <p:cNvSpPr>
            <a:spLocks noChangeArrowheads="1"/>
          </p:cNvSpPr>
          <p:nvPr/>
        </p:nvSpPr>
        <p:spPr bwMode="auto">
          <a:xfrm>
            <a:off x="152400" y="5651500"/>
            <a:ext cx="2462213" cy="387350"/>
          </a:xfrm>
          <a:prstGeom prst="roundRect">
            <a:avLst>
              <a:gd name="adj" fmla="val 40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30811" name="Group 59"/>
          <p:cNvGrpSpPr>
            <a:grpSpLocks/>
          </p:cNvGrpSpPr>
          <p:nvPr/>
        </p:nvGrpSpPr>
        <p:grpSpPr bwMode="auto">
          <a:xfrm>
            <a:off x="2316163" y="6423025"/>
            <a:ext cx="2471737" cy="390525"/>
            <a:chOff x="336" y="2232"/>
            <a:chExt cx="3194" cy="1186"/>
          </a:xfrm>
        </p:grpSpPr>
        <p:sp>
          <p:nvSpPr>
            <p:cNvPr id="330812" name="AutoShape 60"/>
            <p:cNvSpPr>
              <a:spLocks noChangeArrowheads="1"/>
            </p:cNvSpPr>
            <p:nvPr/>
          </p:nvSpPr>
          <p:spPr bwMode="auto">
            <a:xfrm>
              <a:off x="336" y="2256"/>
              <a:ext cx="1546" cy="239"/>
            </a:xfrm>
            <a:prstGeom prst="roundRect">
              <a:avLst>
                <a:gd name="adj" fmla="val 41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30813" name="Group 61"/>
            <p:cNvGrpSpPr>
              <a:grpSpLocks/>
            </p:cNvGrpSpPr>
            <p:nvPr/>
          </p:nvGrpSpPr>
          <p:grpSpPr bwMode="auto">
            <a:xfrm>
              <a:off x="336" y="2232"/>
              <a:ext cx="3194" cy="1186"/>
              <a:chOff x="336" y="2232"/>
              <a:chExt cx="3194" cy="1186"/>
            </a:xfrm>
          </p:grpSpPr>
          <p:sp>
            <p:nvSpPr>
              <p:cNvPr id="330814" name="AutoShape 62"/>
              <p:cNvSpPr>
                <a:spLocks noChangeArrowheads="1"/>
              </p:cNvSpPr>
              <p:nvPr/>
            </p:nvSpPr>
            <p:spPr bwMode="auto">
              <a:xfrm>
                <a:off x="336" y="2256"/>
                <a:ext cx="1541" cy="235"/>
              </a:xfrm>
              <a:prstGeom prst="roundRect">
                <a:avLst>
                  <a:gd name="adj" fmla="val 42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330815" name="Group 63"/>
              <p:cNvGrpSpPr>
                <a:grpSpLocks/>
              </p:cNvGrpSpPr>
              <p:nvPr/>
            </p:nvGrpSpPr>
            <p:grpSpPr bwMode="auto">
              <a:xfrm>
                <a:off x="336" y="2232"/>
                <a:ext cx="3194" cy="1186"/>
                <a:chOff x="336" y="2232"/>
                <a:chExt cx="3194" cy="1186"/>
              </a:xfrm>
            </p:grpSpPr>
            <p:sp>
              <p:nvSpPr>
                <p:cNvPr id="330816" name="AutoShape 64"/>
                <p:cNvSpPr>
                  <a:spLocks noChangeArrowheads="1"/>
                </p:cNvSpPr>
                <p:nvPr/>
              </p:nvSpPr>
              <p:spPr bwMode="auto">
                <a:xfrm>
                  <a:off x="336" y="2256"/>
                  <a:ext cx="1538" cy="232"/>
                </a:xfrm>
                <a:prstGeom prst="roundRect">
                  <a:avLst>
                    <a:gd name="adj" fmla="val 43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330817" name="Group 65"/>
                <p:cNvGrpSpPr>
                  <a:grpSpLocks/>
                </p:cNvGrpSpPr>
                <p:nvPr/>
              </p:nvGrpSpPr>
              <p:grpSpPr bwMode="auto">
                <a:xfrm>
                  <a:off x="336" y="2232"/>
                  <a:ext cx="3194" cy="1186"/>
                  <a:chOff x="336" y="2232"/>
                  <a:chExt cx="3194" cy="1186"/>
                </a:xfrm>
              </p:grpSpPr>
              <p:sp>
                <p:nvSpPr>
                  <p:cNvPr id="330818" name="AutoShape 66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2256"/>
                    <a:ext cx="1536" cy="230"/>
                  </a:xfrm>
                  <a:prstGeom prst="roundRect">
                    <a:avLst>
                      <a:gd name="adj" fmla="val 431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330819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336" y="2232"/>
                    <a:ext cx="3194" cy="1186"/>
                    <a:chOff x="336" y="2232"/>
                    <a:chExt cx="3194" cy="1186"/>
                  </a:xfrm>
                </p:grpSpPr>
                <p:sp>
                  <p:nvSpPr>
                    <p:cNvPr id="330820" name="AutoShap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" y="2256"/>
                      <a:ext cx="1534" cy="229"/>
                    </a:xfrm>
                    <a:prstGeom prst="roundRect">
                      <a:avLst>
                        <a:gd name="adj" fmla="val 43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330821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6" y="2232"/>
                      <a:ext cx="3194" cy="1186"/>
                      <a:chOff x="336" y="2232"/>
                      <a:chExt cx="3194" cy="1186"/>
                    </a:xfrm>
                  </p:grpSpPr>
                  <p:sp>
                    <p:nvSpPr>
                      <p:cNvPr id="330822" name="AutoShape 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6" y="2256"/>
                        <a:ext cx="1534" cy="229"/>
                      </a:xfrm>
                      <a:prstGeom prst="roundRect">
                        <a:avLst>
                          <a:gd name="adj" fmla="val 435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330823" name="AutoShape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6" y="2232"/>
                        <a:ext cx="3194" cy="1186"/>
                      </a:xfrm>
                      <a:prstGeom prst="roundRect">
                        <a:avLst>
                          <a:gd name="adj" fmla="val 435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lIns="90000" tIns="46800" rIns="90000" bIns="46800">
                        <a:spAutoFit/>
                      </a:bodyPr>
                      <a:lstStyle/>
                      <a:p>
                        <a:pPr eaLnBrk="0" hangingPunct="0">
                          <a:lnSpc>
                            <a:spcPct val="97000"/>
                          </a:lnSpc>
                          <a:buClr>
                            <a:srgbClr val="000000"/>
                          </a:buClr>
                          <a:buSzPct val="100000"/>
                          <a:buFont typeface="Arial Narrow" pitchFamily="34" charset="0"/>
                          <a:buNone/>
                          <a:tabLst>
                            <a:tab pos="0" algn="l"/>
                            <a:tab pos="447675" algn="l"/>
                            <a:tab pos="896938" algn="l"/>
                            <a:tab pos="1346200" algn="l"/>
                            <a:tab pos="1795463" algn="l"/>
                            <a:tab pos="2244725" algn="l"/>
                            <a:tab pos="2693988" algn="l"/>
                            <a:tab pos="3143250" algn="l"/>
                            <a:tab pos="3592513" algn="l"/>
                            <a:tab pos="4041775" algn="l"/>
                            <a:tab pos="4491038" algn="l"/>
                            <a:tab pos="4940300" algn="l"/>
                            <a:tab pos="5389563" algn="l"/>
                            <a:tab pos="5838825" algn="l"/>
                            <a:tab pos="6288088" algn="l"/>
                            <a:tab pos="6737350" algn="l"/>
                            <a:tab pos="7186613" algn="l"/>
                            <a:tab pos="7635875" algn="l"/>
                            <a:tab pos="8085138" algn="l"/>
                            <a:tab pos="8534400" algn="l"/>
                            <a:tab pos="8983663" algn="l"/>
                          </a:tabLst>
                        </a:pPr>
                        <a:r>
                          <a:rPr lang="en-GB" sz="2000" b="1">
                            <a:solidFill>
                              <a:srgbClr val="000000"/>
                            </a:solidFill>
                            <a:latin typeface="Arial Narrow" pitchFamily="34" charset="0"/>
                          </a:rPr>
                          <a:t>Contaminación del aire</a:t>
                        </a:r>
                      </a:p>
                    </p:txBody>
                  </p:sp>
                </p:grpSp>
              </p:grpSp>
            </p:grpSp>
          </p:grpSp>
        </p:grpSp>
      </p:grpSp>
      <p:pic>
        <p:nvPicPr>
          <p:cNvPr id="330825" name="Picture 7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4868863"/>
            <a:ext cx="2232025" cy="1584325"/>
          </a:xfrm>
          <a:prstGeom prst="rect">
            <a:avLst/>
          </a:prstGeom>
          <a:noFill/>
        </p:spPr>
      </p:pic>
      <p:sp>
        <p:nvSpPr>
          <p:cNvPr id="330827" name="Text Box 75"/>
          <p:cNvSpPr txBox="1">
            <a:spLocks noChangeArrowheads="1"/>
          </p:cNvSpPr>
          <p:nvPr/>
        </p:nvSpPr>
        <p:spPr bwMode="auto">
          <a:xfrm>
            <a:off x="4500563" y="6426200"/>
            <a:ext cx="30162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Contaminación del suelo</a:t>
            </a:r>
          </a:p>
        </p:txBody>
      </p:sp>
      <p:pic>
        <p:nvPicPr>
          <p:cNvPr id="330829" name="Picture 77"/>
          <p:cNvPicPr>
            <a:picLocks noChangeAspect="1" noChangeArrowheads="1"/>
          </p:cNvPicPr>
          <p:nvPr/>
        </p:nvPicPr>
        <p:blipFill>
          <a:blip r:embed="rId6"/>
          <a:srcRect t="26237" b="21495"/>
          <a:stretch>
            <a:fillRect/>
          </a:stretch>
        </p:blipFill>
        <p:spPr bwMode="auto">
          <a:xfrm>
            <a:off x="4859338" y="4941888"/>
            <a:ext cx="2089150" cy="1511300"/>
          </a:xfrm>
          <a:prstGeom prst="rect">
            <a:avLst/>
          </a:prstGeom>
          <a:noFill/>
        </p:spPr>
      </p:pic>
      <p:pic>
        <p:nvPicPr>
          <p:cNvPr id="330832" name="Picture 8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1363" y="4941888"/>
            <a:ext cx="1944687" cy="1008062"/>
          </a:xfrm>
          <a:prstGeom prst="rect">
            <a:avLst/>
          </a:prstGeom>
          <a:noFill/>
        </p:spPr>
      </p:pic>
      <p:sp>
        <p:nvSpPr>
          <p:cNvPr id="330834" name="Text Box 82"/>
          <p:cNvSpPr txBox="1">
            <a:spLocks noChangeArrowheads="1"/>
          </p:cNvSpPr>
          <p:nvPr/>
        </p:nvSpPr>
        <p:spPr bwMode="auto">
          <a:xfrm>
            <a:off x="6804025" y="5915025"/>
            <a:ext cx="25796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Disminución de Recursos Naturales</a:t>
            </a:r>
          </a:p>
        </p:txBody>
      </p:sp>
      <p:sp>
        <p:nvSpPr>
          <p:cNvPr id="330853" name="AutoShape 101"/>
          <p:cNvSpPr>
            <a:spLocks noChangeArrowheads="1"/>
          </p:cNvSpPr>
          <p:nvPr/>
        </p:nvSpPr>
        <p:spPr bwMode="auto">
          <a:xfrm>
            <a:off x="1620838" y="5229225"/>
            <a:ext cx="647700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30854" name="Text Box 102"/>
          <p:cNvSpPr txBox="1">
            <a:spLocks noChangeArrowheads="1"/>
          </p:cNvSpPr>
          <p:nvPr/>
        </p:nvSpPr>
        <p:spPr bwMode="auto">
          <a:xfrm>
            <a:off x="0" y="3357563"/>
            <a:ext cx="1584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ct val="97000"/>
              </a:lnSpc>
              <a:buClr>
                <a:srgbClr val="FF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 b="1">
                <a:solidFill>
                  <a:srgbClr val="66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Aspecto Ambiental</a:t>
            </a:r>
          </a:p>
        </p:txBody>
      </p:sp>
      <p:sp>
        <p:nvSpPr>
          <p:cNvPr id="330855" name="AutoShape 103"/>
          <p:cNvSpPr>
            <a:spLocks noChangeArrowheads="1"/>
          </p:cNvSpPr>
          <p:nvPr/>
        </p:nvSpPr>
        <p:spPr bwMode="auto">
          <a:xfrm>
            <a:off x="1620838" y="3357563"/>
            <a:ext cx="647700" cy="72072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533400"/>
          </a:xfrm>
        </p:spPr>
        <p:txBody>
          <a:bodyPr/>
          <a:lstStyle/>
          <a:p>
            <a:pPr algn="ctr"/>
            <a:r>
              <a:rPr lang="es-ES" sz="2500" b="1"/>
              <a:t>LISTADO DE ASPECTOS E IMPACTOS AMBIENTALES</a:t>
            </a:r>
          </a:p>
        </p:txBody>
      </p:sp>
      <p:pic>
        <p:nvPicPr>
          <p:cNvPr id="415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6172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609600" y="442913"/>
            <a:ext cx="8001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u="sng">
                <a:solidFill>
                  <a:srgbClr val="0000FF"/>
                </a:solidFill>
              </a:rPr>
              <a:t>Identificación de Aspectos Ambientales</a:t>
            </a:r>
          </a:p>
        </p:txBody>
      </p:sp>
      <p:pic>
        <p:nvPicPr>
          <p:cNvPr id="331781" name="Picture 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052513"/>
            <a:ext cx="8569325" cy="55451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01" name="Group 5"/>
          <p:cNvGrpSpPr>
            <a:grpSpLocks/>
          </p:cNvGrpSpPr>
          <p:nvPr/>
        </p:nvGrpSpPr>
        <p:grpSpPr bwMode="auto">
          <a:xfrm>
            <a:off x="1973263" y="422275"/>
            <a:ext cx="5410200" cy="877888"/>
            <a:chOff x="1243" y="131"/>
            <a:chExt cx="3408" cy="553"/>
          </a:xfrm>
        </p:grpSpPr>
        <p:sp>
          <p:nvSpPr>
            <p:cNvPr id="336902" name="AutoShape 6"/>
            <p:cNvSpPr>
              <a:spLocks noChangeArrowheads="1"/>
            </p:cNvSpPr>
            <p:nvPr/>
          </p:nvSpPr>
          <p:spPr bwMode="auto">
            <a:xfrm>
              <a:off x="1243" y="131"/>
              <a:ext cx="3408" cy="552"/>
            </a:xfrm>
            <a:prstGeom prst="roundRect">
              <a:avLst>
                <a:gd name="adj" fmla="val 18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36903" name="Group 7"/>
            <p:cNvGrpSpPr>
              <a:grpSpLocks/>
            </p:cNvGrpSpPr>
            <p:nvPr/>
          </p:nvGrpSpPr>
          <p:grpSpPr bwMode="auto">
            <a:xfrm>
              <a:off x="1243" y="131"/>
              <a:ext cx="3402" cy="553"/>
              <a:chOff x="1243" y="131"/>
              <a:chExt cx="3402" cy="553"/>
            </a:xfrm>
          </p:grpSpPr>
          <p:sp>
            <p:nvSpPr>
              <p:cNvPr id="336904" name="AutoShape 8"/>
              <p:cNvSpPr>
                <a:spLocks noChangeArrowheads="1"/>
              </p:cNvSpPr>
              <p:nvPr/>
            </p:nvSpPr>
            <p:spPr bwMode="auto">
              <a:xfrm>
                <a:off x="1243" y="131"/>
                <a:ext cx="3402" cy="547"/>
              </a:xfrm>
              <a:prstGeom prst="roundRect">
                <a:avLst>
                  <a:gd name="adj" fmla="val 18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336905" name="Group 9"/>
              <p:cNvGrpSpPr>
                <a:grpSpLocks/>
              </p:cNvGrpSpPr>
              <p:nvPr/>
            </p:nvGrpSpPr>
            <p:grpSpPr bwMode="auto">
              <a:xfrm>
                <a:off x="1243" y="131"/>
                <a:ext cx="3398" cy="553"/>
                <a:chOff x="1243" y="131"/>
                <a:chExt cx="3398" cy="553"/>
              </a:xfrm>
            </p:grpSpPr>
            <p:sp>
              <p:nvSpPr>
                <p:cNvPr id="336906" name="AutoShape 10"/>
                <p:cNvSpPr>
                  <a:spLocks noChangeArrowheads="1"/>
                </p:cNvSpPr>
                <p:nvPr/>
              </p:nvSpPr>
              <p:spPr bwMode="auto">
                <a:xfrm>
                  <a:off x="1243" y="131"/>
                  <a:ext cx="3398" cy="543"/>
                </a:xfrm>
                <a:prstGeom prst="roundRect">
                  <a:avLst>
                    <a:gd name="adj" fmla="val 18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336907" name="Group 11"/>
                <p:cNvGrpSpPr>
                  <a:grpSpLocks/>
                </p:cNvGrpSpPr>
                <p:nvPr/>
              </p:nvGrpSpPr>
              <p:grpSpPr bwMode="auto">
                <a:xfrm>
                  <a:off x="1244" y="131"/>
                  <a:ext cx="3395" cy="553"/>
                  <a:chOff x="1244" y="131"/>
                  <a:chExt cx="3395" cy="553"/>
                </a:xfrm>
              </p:grpSpPr>
              <p:sp>
                <p:nvSpPr>
                  <p:cNvPr id="336908" name="AutoShape 12"/>
                  <p:cNvSpPr>
                    <a:spLocks noChangeArrowheads="1"/>
                  </p:cNvSpPr>
                  <p:nvPr/>
                </p:nvSpPr>
                <p:spPr bwMode="auto">
                  <a:xfrm>
                    <a:off x="1244" y="131"/>
                    <a:ext cx="3395" cy="540"/>
                  </a:xfrm>
                  <a:prstGeom prst="roundRect">
                    <a:avLst>
                      <a:gd name="adj" fmla="val 185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336909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244" y="131"/>
                    <a:ext cx="3393" cy="553"/>
                    <a:chOff x="1244" y="131"/>
                    <a:chExt cx="3393" cy="553"/>
                  </a:xfrm>
                </p:grpSpPr>
                <p:sp>
                  <p:nvSpPr>
                    <p:cNvPr id="336910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4" y="131"/>
                      <a:ext cx="3393" cy="537"/>
                    </a:xfrm>
                    <a:prstGeom prst="roundRect">
                      <a:avLst>
                        <a:gd name="adj" fmla="val 18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336911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4" y="131"/>
                      <a:ext cx="3391" cy="553"/>
                      <a:chOff x="1244" y="131"/>
                      <a:chExt cx="3391" cy="553"/>
                    </a:xfrm>
                  </p:grpSpPr>
                  <p:sp>
                    <p:nvSpPr>
                      <p:cNvPr id="336912" name="AutoShap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44" y="131"/>
                        <a:ext cx="3391" cy="536"/>
                      </a:xfrm>
                      <a:prstGeom prst="roundRect">
                        <a:avLst>
                          <a:gd name="adj" fmla="val 185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336913" name="Group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44" y="131"/>
                        <a:ext cx="3391" cy="553"/>
                        <a:chOff x="1244" y="131"/>
                        <a:chExt cx="3391" cy="553"/>
                      </a:xfrm>
                    </p:grpSpPr>
                    <p:sp>
                      <p:nvSpPr>
                        <p:cNvPr id="336914" name="AutoShap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44" y="131"/>
                          <a:ext cx="3391" cy="536"/>
                        </a:xfrm>
                        <a:prstGeom prst="roundRect">
                          <a:avLst>
                            <a:gd name="adj" fmla="val 185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336915" name="AutoShap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51" y="131"/>
                          <a:ext cx="3376" cy="553"/>
                        </a:xfrm>
                        <a:prstGeom prst="roundRect">
                          <a:avLst>
                            <a:gd name="adj" fmla="val 185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92160" tIns="46080" rIns="92160" bIns="46080">
                          <a:spAutoFit/>
                        </a:bodyPr>
                        <a:lstStyle/>
                        <a:p>
                          <a:pPr algn="ctr" eaLnBrk="0" hangingPunct="0">
                            <a:lnSpc>
                              <a:spcPct val="97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Arial Narrow" pitchFamily="34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2600" b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Arial Narrow" pitchFamily="34" charset="0"/>
                            </a:rPr>
                            <a:t>IDENTIFICACIÓN DE LOS</a:t>
                          </a:r>
                        </a:p>
                        <a:p>
                          <a:pPr algn="ctr" eaLnBrk="0" hangingPunct="0">
                            <a:buClr>
                              <a:srgbClr val="000000"/>
                            </a:buClr>
                            <a:buSzPct val="100000"/>
                            <a:buFont typeface="Arial Narrow" pitchFamily="34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2600" b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Arial Narrow" pitchFamily="34" charset="0"/>
                            </a:rPr>
                            <a:t>ASPECTOS / IMPACTOS AMBIENTALES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grpSp>
        <p:nvGrpSpPr>
          <p:cNvPr id="336916" name="Group 20"/>
          <p:cNvGrpSpPr>
            <a:grpSpLocks/>
          </p:cNvGrpSpPr>
          <p:nvPr/>
        </p:nvGrpSpPr>
        <p:grpSpPr bwMode="auto">
          <a:xfrm>
            <a:off x="3143250" y="3471863"/>
            <a:ext cx="2905125" cy="1273175"/>
            <a:chOff x="1980" y="2052"/>
            <a:chExt cx="1830" cy="802"/>
          </a:xfrm>
        </p:grpSpPr>
        <p:sp>
          <p:nvSpPr>
            <p:cNvPr id="336917" name="AutoShape 21"/>
            <p:cNvSpPr>
              <a:spLocks noChangeArrowheads="1"/>
            </p:cNvSpPr>
            <p:nvPr/>
          </p:nvSpPr>
          <p:spPr bwMode="auto">
            <a:xfrm>
              <a:off x="1980" y="2052"/>
              <a:ext cx="1830" cy="802"/>
            </a:xfrm>
            <a:prstGeom prst="roundRect">
              <a:avLst>
                <a:gd name="adj" fmla="val 120"/>
              </a:avLst>
            </a:prstGeom>
            <a:solidFill>
              <a:srgbClr val="FFFF99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36918" name="Group 22"/>
            <p:cNvGrpSpPr>
              <a:grpSpLocks/>
            </p:cNvGrpSpPr>
            <p:nvPr/>
          </p:nvGrpSpPr>
          <p:grpSpPr bwMode="auto">
            <a:xfrm>
              <a:off x="2229" y="2086"/>
              <a:ext cx="1284" cy="660"/>
              <a:chOff x="2229" y="2086"/>
              <a:chExt cx="1284" cy="660"/>
            </a:xfrm>
          </p:grpSpPr>
          <p:sp>
            <p:nvSpPr>
              <p:cNvPr id="336919" name="AutoShape 23"/>
              <p:cNvSpPr>
                <a:spLocks noChangeArrowheads="1"/>
              </p:cNvSpPr>
              <p:nvPr/>
            </p:nvSpPr>
            <p:spPr bwMode="auto">
              <a:xfrm>
                <a:off x="2236" y="2086"/>
                <a:ext cx="1277" cy="647"/>
              </a:xfrm>
              <a:prstGeom prst="roundRect">
                <a:avLst>
                  <a:gd name="adj" fmla="val 15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336920" name="Group 24"/>
              <p:cNvGrpSpPr>
                <a:grpSpLocks/>
              </p:cNvGrpSpPr>
              <p:nvPr/>
            </p:nvGrpSpPr>
            <p:grpSpPr bwMode="auto">
              <a:xfrm>
                <a:off x="2229" y="2086"/>
                <a:ext cx="1278" cy="660"/>
                <a:chOff x="2229" y="2086"/>
                <a:chExt cx="1278" cy="660"/>
              </a:xfrm>
            </p:grpSpPr>
            <p:sp>
              <p:nvSpPr>
                <p:cNvPr id="336921" name="AutoShape 25"/>
                <p:cNvSpPr>
                  <a:spLocks noChangeArrowheads="1"/>
                </p:cNvSpPr>
                <p:nvPr/>
              </p:nvSpPr>
              <p:spPr bwMode="auto">
                <a:xfrm>
                  <a:off x="2236" y="2086"/>
                  <a:ext cx="1271" cy="641"/>
                </a:xfrm>
                <a:prstGeom prst="roundRect">
                  <a:avLst>
                    <a:gd name="adj" fmla="val 15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336922" name="Group 26"/>
                <p:cNvGrpSpPr>
                  <a:grpSpLocks/>
                </p:cNvGrpSpPr>
                <p:nvPr/>
              </p:nvGrpSpPr>
              <p:grpSpPr bwMode="auto">
                <a:xfrm>
                  <a:off x="2229" y="2086"/>
                  <a:ext cx="1273" cy="660"/>
                  <a:chOff x="2229" y="2086"/>
                  <a:chExt cx="1273" cy="660"/>
                </a:xfrm>
              </p:grpSpPr>
              <p:sp>
                <p:nvSpPr>
                  <p:cNvPr id="336923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2236" y="2086"/>
                    <a:ext cx="1266" cy="638"/>
                  </a:xfrm>
                  <a:prstGeom prst="roundRect">
                    <a:avLst>
                      <a:gd name="adj" fmla="val 153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33692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229" y="2086"/>
                    <a:ext cx="1272" cy="660"/>
                    <a:chOff x="2229" y="2086"/>
                    <a:chExt cx="1272" cy="660"/>
                  </a:xfrm>
                </p:grpSpPr>
                <p:sp>
                  <p:nvSpPr>
                    <p:cNvPr id="336925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36" y="2086"/>
                      <a:ext cx="1263" cy="634"/>
                    </a:xfrm>
                    <a:prstGeom prst="roundRect">
                      <a:avLst>
                        <a:gd name="adj" fmla="val 15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336926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29" y="2086"/>
                      <a:ext cx="1272" cy="660"/>
                      <a:chOff x="2229" y="2086"/>
                      <a:chExt cx="1272" cy="660"/>
                    </a:xfrm>
                  </p:grpSpPr>
                  <p:sp>
                    <p:nvSpPr>
                      <p:cNvPr id="336927" name="AutoShap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36" y="2086"/>
                        <a:ext cx="1260" cy="631"/>
                      </a:xfrm>
                      <a:prstGeom prst="roundRect">
                        <a:avLst>
                          <a:gd name="adj" fmla="val 157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336928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229" y="2086"/>
                        <a:ext cx="1272" cy="660"/>
                        <a:chOff x="2229" y="2086"/>
                        <a:chExt cx="1272" cy="660"/>
                      </a:xfrm>
                    </p:grpSpPr>
                    <p:sp>
                      <p:nvSpPr>
                        <p:cNvPr id="336929" name="AutoShape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36" y="2086"/>
                          <a:ext cx="1259" cy="630"/>
                        </a:xfrm>
                        <a:prstGeom prst="roundRect">
                          <a:avLst>
                            <a:gd name="adj" fmla="val 157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grpSp>
                      <p:nvGrpSpPr>
                        <p:cNvPr id="336930" name="Group 3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29" y="2086"/>
                          <a:ext cx="1272" cy="660"/>
                          <a:chOff x="2229" y="2086"/>
                          <a:chExt cx="1272" cy="660"/>
                        </a:xfrm>
                      </p:grpSpPr>
                      <p:sp>
                        <p:nvSpPr>
                          <p:cNvPr id="336931" name="AutoShape 3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36" y="2086"/>
                            <a:ext cx="1259" cy="629"/>
                          </a:xfrm>
                          <a:prstGeom prst="roundRect">
                            <a:avLst>
                              <a:gd name="adj" fmla="val 157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336932" name="AutoShape 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29" y="2086"/>
                            <a:ext cx="1272" cy="660"/>
                          </a:xfrm>
                          <a:prstGeom prst="roundRect">
                            <a:avLst>
                              <a:gd name="adj" fmla="val 157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92160" tIns="46080" rIns="92160" bIns="46080">
                            <a:spAutoFit/>
                          </a:bodyPr>
                          <a:lstStyle/>
                          <a:p>
                            <a:pPr algn="ctr" eaLnBrk="0" hangingPunct="0">
                              <a:lnSpc>
                                <a:spcPct val="80000"/>
                              </a:lnSpc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26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Identificar los </a:t>
                            </a:r>
                          </a:p>
                          <a:p>
                            <a:pPr algn="ctr" eaLnBrk="0" hangingPunct="0">
                              <a:lnSpc>
                                <a:spcPct val="80000"/>
                              </a:lnSpc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26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aspectos</a:t>
                            </a:r>
                          </a:p>
                          <a:p>
                            <a:pPr algn="ctr" eaLnBrk="0" hangingPunct="0">
                              <a:lnSpc>
                                <a:spcPct val="80000"/>
                              </a:lnSpc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26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ambientales</a:t>
                            </a: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336933" name="Group 37"/>
          <p:cNvGrpSpPr>
            <a:grpSpLocks/>
          </p:cNvGrpSpPr>
          <p:nvPr/>
        </p:nvGrpSpPr>
        <p:grpSpPr bwMode="auto">
          <a:xfrm>
            <a:off x="5845175" y="5181600"/>
            <a:ext cx="2901950" cy="1271588"/>
            <a:chOff x="3682" y="3129"/>
            <a:chExt cx="1828" cy="801"/>
          </a:xfrm>
        </p:grpSpPr>
        <p:sp>
          <p:nvSpPr>
            <p:cNvPr id="336934" name="AutoShape 38"/>
            <p:cNvSpPr>
              <a:spLocks noChangeArrowheads="1"/>
            </p:cNvSpPr>
            <p:nvPr/>
          </p:nvSpPr>
          <p:spPr bwMode="auto">
            <a:xfrm>
              <a:off x="3682" y="3129"/>
              <a:ext cx="1828" cy="801"/>
            </a:xfrm>
            <a:prstGeom prst="roundRect">
              <a:avLst>
                <a:gd name="adj" fmla="val 125"/>
              </a:avLst>
            </a:prstGeom>
            <a:solidFill>
              <a:srgbClr val="FFFF99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36935" name="Group 39"/>
            <p:cNvGrpSpPr>
              <a:grpSpLocks/>
            </p:cNvGrpSpPr>
            <p:nvPr/>
          </p:nvGrpSpPr>
          <p:grpSpPr bwMode="auto">
            <a:xfrm>
              <a:off x="4135" y="3211"/>
              <a:ext cx="973" cy="660"/>
              <a:chOff x="4135" y="3211"/>
              <a:chExt cx="973" cy="660"/>
            </a:xfrm>
          </p:grpSpPr>
          <p:sp>
            <p:nvSpPr>
              <p:cNvPr id="336936" name="AutoShape 40"/>
              <p:cNvSpPr>
                <a:spLocks noChangeArrowheads="1"/>
              </p:cNvSpPr>
              <p:nvPr/>
            </p:nvSpPr>
            <p:spPr bwMode="auto">
              <a:xfrm>
                <a:off x="4144" y="3211"/>
                <a:ext cx="964" cy="646"/>
              </a:xfrm>
              <a:prstGeom prst="roundRect">
                <a:avLst>
                  <a:gd name="adj" fmla="val 15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336937" name="Group 41"/>
              <p:cNvGrpSpPr>
                <a:grpSpLocks/>
              </p:cNvGrpSpPr>
              <p:nvPr/>
            </p:nvGrpSpPr>
            <p:grpSpPr bwMode="auto">
              <a:xfrm>
                <a:off x="4135" y="3211"/>
                <a:ext cx="967" cy="660"/>
                <a:chOff x="4135" y="3211"/>
                <a:chExt cx="967" cy="660"/>
              </a:xfrm>
            </p:grpSpPr>
            <p:sp>
              <p:nvSpPr>
                <p:cNvPr id="336938" name="AutoShape 42"/>
                <p:cNvSpPr>
                  <a:spLocks noChangeArrowheads="1"/>
                </p:cNvSpPr>
                <p:nvPr/>
              </p:nvSpPr>
              <p:spPr bwMode="auto">
                <a:xfrm>
                  <a:off x="4144" y="3211"/>
                  <a:ext cx="958" cy="640"/>
                </a:xfrm>
                <a:prstGeom prst="roundRect">
                  <a:avLst>
                    <a:gd name="adj" fmla="val 15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336939" name="Group 43"/>
                <p:cNvGrpSpPr>
                  <a:grpSpLocks/>
                </p:cNvGrpSpPr>
                <p:nvPr/>
              </p:nvGrpSpPr>
              <p:grpSpPr bwMode="auto">
                <a:xfrm>
                  <a:off x="4135" y="3211"/>
                  <a:ext cx="962" cy="660"/>
                  <a:chOff x="4135" y="3211"/>
                  <a:chExt cx="962" cy="660"/>
                </a:xfrm>
              </p:grpSpPr>
              <p:sp>
                <p:nvSpPr>
                  <p:cNvPr id="336940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4144" y="3211"/>
                    <a:ext cx="953" cy="637"/>
                  </a:xfrm>
                  <a:prstGeom prst="roundRect">
                    <a:avLst>
                      <a:gd name="adj" fmla="val 153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33694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4135" y="3211"/>
                    <a:ext cx="961" cy="660"/>
                    <a:chOff x="4135" y="3211"/>
                    <a:chExt cx="961" cy="660"/>
                  </a:xfrm>
                </p:grpSpPr>
                <p:sp>
                  <p:nvSpPr>
                    <p:cNvPr id="336942" name="AutoShape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44" y="3211"/>
                      <a:ext cx="949" cy="635"/>
                    </a:xfrm>
                    <a:prstGeom prst="roundRect">
                      <a:avLst>
                        <a:gd name="adj" fmla="val 15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336943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35" y="3211"/>
                      <a:ext cx="961" cy="660"/>
                      <a:chOff x="4135" y="3211"/>
                      <a:chExt cx="961" cy="660"/>
                    </a:xfrm>
                  </p:grpSpPr>
                  <p:sp>
                    <p:nvSpPr>
                      <p:cNvPr id="336944" name="AutoShape 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44" y="3211"/>
                        <a:ext cx="945" cy="632"/>
                      </a:xfrm>
                      <a:prstGeom prst="roundRect">
                        <a:avLst>
                          <a:gd name="adj" fmla="val 157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336945" name="Group 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35" y="3211"/>
                        <a:ext cx="961" cy="660"/>
                        <a:chOff x="4135" y="3211"/>
                        <a:chExt cx="961" cy="660"/>
                      </a:xfrm>
                    </p:grpSpPr>
                    <p:sp>
                      <p:nvSpPr>
                        <p:cNvPr id="336946" name="AutoShape 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144" y="3211"/>
                          <a:ext cx="944" cy="630"/>
                        </a:xfrm>
                        <a:prstGeom prst="roundRect">
                          <a:avLst>
                            <a:gd name="adj" fmla="val 157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grpSp>
                      <p:nvGrpSpPr>
                        <p:cNvPr id="336947" name="Group 5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35" y="3211"/>
                          <a:ext cx="961" cy="660"/>
                          <a:chOff x="4135" y="3211"/>
                          <a:chExt cx="961" cy="660"/>
                        </a:xfrm>
                      </p:grpSpPr>
                      <p:sp>
                        <p:nvSpPr>
                          <p:cNvPr id="336948" name="AutoShap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44" y="3211"/>
                            <a:ext cx="943" cy="629"/>
                          </a:xfrm>
                          <a:prstGeom prst="roundRect">
                            <a:avLst>
                              <a:gd name="adj" fmla="val 157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336949" name="AutoShap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135" y="3211"/>
                            <a:ext cx="961" cy="660"/>
                          </a:xfrm>
                          <a:prstGeom prst="roundRect">
                            <a:avLst>
                              <a:gd name="adj" fmla="val 157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92160" tIns="46080" rIns="92160" bIns="46080">
                            <a:spAutoFit/>
                          </a:bodyPr>
                          <a:lstStyle/>
                          <a:p>
                            <a:pPr algn="ctr" eaLnBrk="0" hangingPunct="0">
                              <a:lnSpc>
                                <a:spcPct val="80000"/>
                              </a:lnSpc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26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Identificar</a:t>
                            </a:r>
                          </a:p>
                          <a:p>
                            <a:pPr algn="ctr" eaLnBrk="0" hangingPunct="0">
                              <a:lnSpc>
                                <a:spcPct val="80000"/>
                              </a:lnSpc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26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el impacto</a:t>
                            </a:r>
                          </a:p>
                          <a:p>
                            <a:pPr algn="ctr" eaLnBrk="0" hangingPunct="0">
                              <a:lnSpc>
                                <a:spcPct val="80000"/>
                              </a:lnSpc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26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ambiental</a:t>
                            </a: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336950" name="Group 54"/>
          <p:cNvGrpSpPr>
            <a:grpSpLocks/>
          </p:cNvGrpSpPr>
          <p:nvPr/>
        </p:nvGrpSpPr>
        <p:grpSpPr bwMode="auto">
          <a:xfrm>
            <a:off x="676275" y="1982788"/>
            <a:ext cx="2905125" cy="1273175"/>
            <a:chOff x="426" y="1114"/>
            <a:chExt cx="1830" cy="802"/>
          </a:xfrm>
        </p:grpSpPr>
        <p:sp>
          <p:nvSpPr>
            <p:cNvPr id="336951" name="AutoShape 55"/>
            <p:cNvSpPr>
              <a:spLocks noChangeArrowheads="1"/>
            </p:cNvSpPr>
            <p:nvPr/>
          </p:nvSpPr>
          <p:spPr bwMode="auto">
            <a:xfrm>
              <a:off x="426" y="1114"/>
              <a:ext cx="1830" cy="802"/>
            </a:xfrm>
            <a:prstGeom prst="roundRect">
              <a:avLst>
                <a:gd name="adj" fmla="val 120"/>
              </a:avLst>
            </a:prstGeom>
            <a:solidFill>
              <a:srgbClr val="FFFF99"/>
            </a:solidFill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36952" name="Group 56"/>
            <p:cNvGrpSpPr>
              <a:grpSpLocks/>
            </p:cNvGrpSpPr>
            <p:nvPr/>
          </p:nvGrpSpPr>
          <p:grpSpPr bwMode="auto">
            <a:xfrm>
              <a:off x="517" y="1148"/>
              <a:ext cx="1689" cy="660"/>
              <a:chOff x="517" y="1148"/>
              <a:chExt cx="1689" cy="660"/>
            </a:xfrm>
          </p:grpSpPr>
          <p:sp>
            <p:nvSpPr>
              <p:cNvPr id="336953" name="AutoShape 57"/>
              <p:cNvSpPr>
                <a:spLocks noChangeArrowheads="1"/>
              </p:cNvSpPr>
              <p:nvPr/>
            </p:nvSpPr>
            <p:spPr bwMode="auto">
              <a:xfrm>
                <a:off x="522" y="1148"/>
                <a:ext cx="1684" cy="651"/>
              </a:xfrm>
              <a:prstGeom prst="roundRect">
                <a:avLst>
                  <a:gd name="adj" fmla="val 15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336954" name="Group 58"/>
              <p:cNvGrpSpPr>
                <a:grpSpLocks/>
              </p:cNvGrpSpPr>
              <p:nvPr/>
            </p:nvGrpSpPr>
            <p:grpSpPr bwMode="auto">
              <a:xfrm>
                <a:off x="517" y="1148"/>
                <a:ext cx="1684" cy="660"/>
                <a:chOff x="517" y="1148"/>
                <a:chExt cx="1684" cy="660"/>
              </a:xfrm>
            </p:grpSpPr>
            <p:sp>
              <p:nvSpPr>
                <p:cNvPr id="336955" name="AutoShape 59"/>
                <p:cNvSpPr>
                  <a:spLocks noChangeArrowheads="1"/>
                </p:cNvSpPr>
                <p:nvPr/>
              </p:nvSpPr>
              <p:spPr bwMode="auto">
                <a:xfrm>
                  <a:off x="522" y="1148"/>
                  <a:ext cx="1679" cy="644"/>
                </a:xfrm>
                <a:prstGeom prst="roundRect">
                  <a:avLst>
                    <a:gd name="adj" fmla="val 15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336956" name="Group 60"/>
                <p:cNvGrpSpPr>
                  <a:grpSpLocks/>
                </p:cNvGrpSpPr>
                <p:nvPr/>
              </p:nvGrpSpPr>
              <p:grpSpPr bwMode="auto">
                <a:xfrm>
                  <a:off x="517" y="1148"/>
                  <a:ext cx="1680" cy="660"/>
                  <a:chOff x="517" y="1148"/>
                  <a:chExt cx="1680" cy="660"/>
                </a:xfrm>
              </p:grpSpPr>
              <p:sp>
                <p:nvSpPr>
                  <p:cNvPr id="336957" name="AutoShape 61"/>
                  <p:cNvSpPr>
                    <a:spLocks noChangeArrowheads="1"/>
                  </p:cNvSpPr>
                  <p:nvPr/>
                </p:nvSpPr>
                <p:spPr bwMode="auto">
                  <a:xfrm>
                    <a:off x="522" y="1148"/>
                    <a:ext cx="1675" cy="639"/>
                  </a:xfrm>
                  <a:prstGeom prst="roundRect">
                    <a:avLst>
                      <a:gd name="adj" fmla="val 153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336958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517" y="1148"/>
                    <a:ext cx="1679" cy="660"/>
                    <a:chOff x="517" y="1148"/>
                    <a:chExt cx="1679" cy="660"/>
                  </a:xfrm>
                </p:grpSpPr>
                <p:sp>
                  <p:nvSpPr>
                    <p:cNvPr id="336959" name="AutoShap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2" y="1148"/>
                      <a:ext cx="1672" cy="635"/>
                    </a:xfrm>
                    <a:prstGeom prst="roundRect">
                      <a:avLst>
                        <a:gd name="adj" fmla="val 15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336960" name="Group 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7" y="1148"/>
                      <a:ext cx="1679" cy="660"/>
                      <a:chOff x="517" y="1148"/>
                      <a:chExt cx="1679" cy="660"/>
                    </a:xfrm>
                  </p:grpSpPr>
                  <p:sp>
                    <p:nvSpPr>
                      <p:cNvPr id="336961" name="AutoShape 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2" y="1148"/>
                        <a:ext cx="1669" cy="634"/>
                      </a:xfrm>
                      <a:prstGeom prst="roundRect">
                        <a:avLst>
                          <a:gd name="adj" fmla="val 157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336962" name="Group 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7" y="1148"/>
                        <a:ext cx="1679" cy="660"/>
                        <a:chOff x="517" y="1148"/>
                        <a:chExt cx="1679" cy="660"/>
                      </a:xfrm>
                    </p:grpSpPr>
                    <p:sp>
                      <p:nvSpPr>
                        <p:cNvPr id="336963" name="AutoShape 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2" y="1148"/>
                          <a:ext cx="1668" cy="632"/>
                        </a:xfrm>
                        <a:prstGeom prst="roundRect">
                          <a:avLst>
                            <a:gd name="adj" fmla="val 157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grpSp>
                      <p:nvGrpSpPr>
                        <p:cNvPr id="336964" name="Group 6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17" y="1148"/>
                          <a:ext cx="1679" cy="660"/>
                          <a:chOff x="517" y="1148"/>
                          <a:chExt cx="1679" cy="660"/>
                        </a:xfrm>
                      </p:grpSpPr>
                      <p:sp>
                        <p:nvSpPr>
                          <p:cNvPr id="336965" name="AutoShape 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2" y="1148"/>
                            <a:ext cx="1668" cy="630"/>
                          </a:xfrm>
                          <a:prstGeom prst="roundRect">
                            <a:avLst>
                              <a:gd name="adj" fmla="val 157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336966" name="AutoShape 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7" y="1148"/>
                            <a:ext cx="1679" cy="660"/>
                          </a:xfrm>
                          <a:prstGeom prst="roundRect">
                            <a:avLst>
                              <a:gd name="adj" fmla="val 157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92160" tIns="46080" rIns="92160" bIns="46080">
                            <a:spAutoFit/>
                          </a:bodyPr>
                          <a:lstStyle/>
                          <a:p>
                            <a:pPr algn="ctr" eaLnBrk="0" hangingPunct="0">
                              <a:lnSpc>
                                <a:spcPct val="80000"/>
                              </a:lnSpc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26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Definir la actividad,</a:t>
                            </a:r>
                          </a:p>
                          <a:p>
                            <a:pPr algn="ctr" eaLnBrk="0" hangingPunct="0">
                              <a:lnSpc>
                                <a:spcPct val="80000"/>
                              </a:lnSpc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26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producto o</a:t>
                            </a:r>
                          </a:p>
                          <a:p>
                            <a:pPr algn="ctr" eaLnBrk="0" hangingPunct="0">
                              <a:lnSpc>
                                <a:spcPct val="80000"/>
                              </a:lnSpc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26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servicio</a:t>
                            </a: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336967" name="Group 71"/>
          <p:cNvGrpSpPr>
            <a:grpSpLocks/>
          </p:cNvGrpSpPr>
          <p:nvPr/>
        </p:nvGrpSpPr>
        <p:grpSpPr bwMode="auto">
          <a:xfrm>
            <a:off x="1679575" y="5508625"/>
            <a:ext cx="4146550" cy="869950"/>
            <a:chOff x="1058" y="3335"/>
            <a:chExt cx="2612" cy="548"/>
          </a:xfrm>
        </p:grpSpPr>
        <p:grpSp>
          <p:nvGrpSpPr>
            <p:cNvPr id="336968" name="Group 72"/>
            <p:cNvGrpSpPr>
              <a:grpSpLocks/>
            </p:cNvGrpSpPr>
            <p:nvPr/>
          </p:nvGrpSpPr>
          <p:grpSpPr bwMode="auto">
            <a:xfrm>
              <a:off x="1135" y="3352"/>
              <a:ext cx="2026" cy="451"/>
              <a:chOff x="1135" y="3352"/>
              <a:chExt cx="2026" cy="451"/>
            </a:xfrm>
          </p:grpSpPr>
          <p:sp>
            <p:nvSpPr>
              <p:cNvPr id="336969" name="AutoShape 73"/>
              <p:cNvSpPr>
                <a:spLocks noChangeArrowheads="1"/>
              </p:cNvSpPr>
              <p:nvPr/>
            </p:nvSpPr>
            <p:spPr bwMode="auto">
              <a:xfrm>
                <a:off x="1143" y="3352"/>
                <a:ext cx="2018" cy="451"/>
              </a:xfrm>
              <a:prstGeom prst="roundRect">
                <a:avLst>
                  <a:gd name="adj" fmla="val 22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336970" name="Group 74"/>
              <p:cNvGrpSpPr>
                <a:grpSpLocks/>
              </p:cNvGrpSpPr>
              <p:nvPr/>
            </p:nvGrpSpPr>
            <p:grpSpPr bwMode="auto">
              <a:xfrm>
                <a:off x="1135" y="3352"/>
                <a:ext cx="2019" cy="444"/>
                <a:chOff x="1135" y="3352"/>
                <a:chExt cx="2019" cy="444"/>
              </a:xfrm>
            </p:grpSpPr>
            <p:sp>
              <p:nvSpPr>
                <p:cNvPr id="336971" name="AutoShape 75"/>
                <p:cNvSpPr>
                  <a:spLocks noChangeArrowheads="1"/>
                </p:cNvSpPr>
                <p:nvPr/>
              </p:nvSpPr>
              <p:spPr bwMode="auto">
                <a:xfrm>
                  <a:off x="1143" y="3352"/>
                  <a:ext cx="2011" cy="444"/>
                </a:xfrm>
                <a:prstGeom prst="roundRect">
                  <a:avLst>
                    <a:gd name="adj" fmla="val 22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336972" name="Group 76"/>
                <p:cNvGrpSpPr>
                  <a:grpSpLocks/>
                </p:cNvGrpSpPr>
                <p:nvPr/>
              </p:nvGrpSpPr>
              <p:grpSpPr bwMode="auto">
                <a:xfrm>
                  <a:off x="1135" y="3352"/>
                  <a:ext cx="2016" cy="439"/>
                  <a:chOff x="1135" y="3352"/>
                  <a:chExt cx="2016" cy="439"/>
                </a:xfrm>
              </p:grpSpPr>
              <p:sp>
                <p:nvSpPr>
                  <p:cNvPr id="336973" name="AutoShape 77"/>
                  <p:cNvSpPr>
                    <a:spLocks noChangeArrowheads="1"/>
                  </p:cNvSpPr>
                  <p:nvPr/>
                </p:nvSpPr>
                <p:spPr bwMode="auto">
                  <a:xfrm>
                    <a:off x="1143" y="3352"/>
                    <a:ext cx="2008" cy="439"/>
                  </a:xfrm>
                  <a:prstGeom prst="roundRect">
                    <a:avLst>
                      <a:gd name="adj" fmla="val 22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336974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1135" y="3352"/>
                    <a:ext cx="2016" cy="435"/>
                    <a:chOff x="1135" y="3352"/>
                    <a:chExt cx="2016" cy="435"/>
                  </a:xfrm>
                </p:grpSpPr>
                <p:sp>
                  <p:nvSpPr>
                    <p:cNvPr id="336975" name="AutoShap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3" y="3352"/>
                      <a:ext cx="2004" cy="435"/>
                    </a:xfrm>
                    <a:prstGeom prst="roundRect">
                      <a:avLst>
                        <a:gd name="adj" fmla="val 22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336976" name="Group 8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35" y="3352"/>
                      <a:ext cx="2016" cy="433"/>
                      <a:chOff x="1135" y="3352"/>
                      <a:chExt cx="2016" cy="433"/>
                    </a:xfrm>
                  </p:grpSpPr>
                  <p:sp>
                    <p:nvSpPr>
                      <p:cNvPr id="336977" name="AutoShap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43" y="3352"/>
                        <a:ext cx="2001" cy="433"/>
                      </a:xfrm>
                      <a:prstGeom prst="roundRect">
                        <a:avLst>
                          <a:gd name="adj" fmla="val 231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336978" name="Group 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35" y="3352"/>
                        <a:ext cx="2016" cy="432"/>
                        <a:chOff x="1135" y="3352"/>
                        <a:chExt cx="2016" cy="432"/>
                      </a:xfrm>
                    </p:grpSpPr>
                    <p:sp>
                      <p:nvSpPr>
                        <p:cNvPr id="336979" name="AutoShape 8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43" y="3352"/>
                          <a:ext cx="2000" cy="432"/>
                        </a:xfrm>
                        <a:prstGeom prst="roundRect">
                          <a:avLst>
                            <a:gd name="adj" fmla="val 231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grpSp>
                      <p:nvGrpSpPr>
                        <p:cNvPr id="336980" name="Group 8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35" y="3352"/>
                          <a:ext cx="2016" cy="431"/>
                          <a:chOff x="1135" y="3352"/>
                          <a:chExt cx="2016" cy="431"/>
                        </a:xfrm>
                      </p:grpSpPr>
                      <p:sp>
                        <p:nvSpPr>
                          <p:cNvPr id="336981" name="AutoShape 8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43" y="3352"/>
                            <a:ext cx="1999" cy="431"/>
                          </a:xfrm>
                          <a:prstGeom prst="roundRect">
                            <a:avLst>
                              <a:gd name="adj" fmla="val 231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336982" name="AutoShape 8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135" y="3352"/>
                            <a:ext cx="2016" cy="428"/>
                          </a:xfrm>
                          <a:prstGeom prst="roundRect">
                            <a:avLst>
                              <a:gd name="adj" fmla="val 231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92160" tIns="46080" rIns="92160" bIns="46080">
                            <a:spAutoFit/>
                          </a:bodyPr>
                          <a:lstStyle/>
                          <a:p>
                            <a:pPr algn="ctr" eaLnBrk="0" hangingPunct="0">
                              <a:lnSpc>
                                <a:spcPct val="80000"/>
                              </a:lnSpc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24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Suponer que no exista</a:t>
                            </a:r>
                          </a:p>
                          <a:p>
                            <a:pPr algn="ctr" eaLnBrk="0" hangingPunct="0">
                              <a:lnSpc>
                                <a:spcPct val="80000"/>
                              </a:lnSpc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24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ninguna forma de control</a:t>
                            </a: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sp>
          <p:nvSpPr>
            <p:cNvPr id="336983" name="AutoShape 87"/>
            <p:cNvSpPr>
              <a:spLocks noChangeArrowheads="1"/>
            </p:cNvSpPr>
            <p:nvPr/>
          </p:nvSpPr>
          <p:spPr bwMode="auto">
            <a:xfrm>
              <a:off x="1058" y="3335"/>
              <a:ext cx="2127" cy="548"/>
            </a:xfrm>
            <a:prstGeom prst="roundRect">
              <a:avLst>
                <a:gd name="adj" fmla="val 181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6984" name="Line 88"/>
            <p:cNvSpPr>
              <a:spLocks noChangeShapeType="1"/>
            </p:cNvSpPr>
            <p:nvPr/>
          </p:nvSpPr>
          <p:spPr bwMode="auto">
            <a:xfrm>
              <a:off x="3184" y="3610"/>
              <a:ext cx="486" cy="1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36985" name="Group 89"/>
          <p:cNvGrpSpPr>
            <a:grpSpLocks/>
          </p:cNvGrpSpPr>
          <p:nvPr/>
        </p:nvGrpSpPr>
        <p:grpSpPr bwMode="auto">
          <a:xfrm>
            <a:off x="123825" y="4103688"/>
            <a:ext cx="2970213" cy="1012825"/>
            <a:chOff x="78" y="2450"/>
            <a:chExt cx="1871" cy="638"/>
          </a:xfrm>
        </p:grpSpPr>
        <p:grpSp>
          <p:nvGrpSpPr>
            <p:cNvPr id="336986" name="Group 90"/>
            <p:cNvGrpSpPr>
              <a:grpSpLocks/>
            </p:cNvGrpSpPr>
            <p:nvPr/>
          </p:nvGrpSpPr>
          <p:grpSpPr bwMode="auto">
            <a:xfrm>
              <a:off x="78" y="2487"/>
              <a:ext cx="1659" cy="570"/>
              <a:chOff x="78" y="2487"/>
              <a:chExt cx="1659" cy="570"/>
            </a:xfrm>
          </p:grpSpPr>
          <p:sp>
            <p:nvSpPr>
              <p:cNvPr id="336987" name="AutoShape 91"/>
              <p:cNvSpPr>
                <a:spLocks noChangeArrowheads="1"/>
              </p:cNvSpPr>
              <p:nvPr/>
            </p:nvSpPr>
            <p:spPr bwMode="auto">
              <a:xfrm>
                <a:off x="78" y="2487"/>
                <a:ext cx="1659" cy="570"/>
              </a:xfrm>
              <a:prstGeom prst="roundRect">
                <a:avLst>
                  <a:gd name="adj" fmla="val 17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336988" name="Group 92"/>
              <p:cNvGrpSpPr>
                <a:grpSpLocks/>
              </p:cNvGrpSpPr>
              <p:nvPr/>
            </p:nvGrpSpPr>
            <p:grpSpPr bwMode="auto">
              <a:xfrm>
                <a:off x="78" y="2487"/>
                <a:ext cx="1654" cy="566"/>
                <a:chOff x="78" y="2487"/>
                <a:chExt cx="1654" cy="566"/>
              </a:xfrm>
            </p:grpSpPr>
            <p:sp>
              <p:nvSpPr>
                <p:cNvPr id="336989" name="AutoShape 93"/>
                <p:cNvSpPr>
                  <a:spLocks noChangeArrowheads="1"/>
                </p:cNvSpPr>
                <p:nvPr/>
              </p:nvSpPr>
              <p:spPr bwMode="auto">
                <a:xfrm>
                  <a:off x="78" y="2487"/>
                  <a:ext cx="1654" cy="566"/>
                </a:xfrm>
                <a:prstGeom prst="roundRect">
                  <a:avLst>
                    <a:gd name="adj" fmla="val 17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336990" name="Group 94"/>
                <p:cNvGrpSpPr>
                  <a:grpSpLocks/>
                </p:cNvGrpSpPr>
                <p:nvPr/>
              </p:nvGrpSpPr>
              <p:grpSpPr bwMode="auto">
                <a:xfrm>
                  <a:off x="78" y="2487"/>
                  <a:ext cx="1651" cy="562"/>
                  <a:chOff x="78" y="2487"/>
                  <a:chExt cx="1651" cy="562"/>
                </a:xfrm>
              </p:grpSpPr>
              <p:sp>
                <p:nvSpPr>
                  <p:cNvPr id="336991" name="AutoShape 95"/>
                  <p:cNvSpPr>
                    <a:spLocks noChangeArrowheads="1"/>
                  </p:cNvSpPr>
                  <p:nvPr/>
                </p:nvSpPr>
                <p:spPr bwMode="auto">
                  <a:xfrm>
                    <a:off x="78" y="2487"/>
                    <a:ext cx="1651" cy="562"/>
                  </a:xfrm>
                  <a:prstGeom prst="roundRect">
                    <a:avLst>
                      <a:gd name="adj" fmla="val 17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336992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78" y="2487"/>
                    <a:ext cx="1647" cy="559"/>
                    <a:chOff x="78" y="2487"/>
                    <a:chExt cx="1647" cy="559"/>
                  </a:xfrm>
                </p:grpSpPr>
                <p:sp>
                  <p:nvSpPr>
                    <p:cNvPr id="336993" name="AutoShap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" y="2487"/>
                      <a:ext cx="1647" cy="559"/>
                    </a:xfrm>
                    <a:prstGeom prst="roundRect">
                      <a:avLst>
                        <a:gd name="adj" fmla="val 176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336994" name="Group 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8" y="2487"/>
                      <a:ext cx="1645" cy="556"/>
                      <a:chOff x="78" y="2487"/>
                      <a:chExt cx="1645" cy="556"/>
                    </a:xfrm>
                  </p:grpSpPr>
                  <p:sp>
                    <p:nvSpPr>
                      <p:cNvPr id="336995" name="AutoShape 9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8" y="2487"/>
                        <a:ext cx="1645" cy="556"/>
                      </a:xfrm>
                      <a:prstGeom prst="roundRect">
                        <a:avLst>
                          <a:gd name="adj" fmla="val 176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336996" name="Group 10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8" y="2487"/>
                        <a:ext cx="1643" cy="555"/>
                        <a:chOff x="78" y="2487"/>
                        <a:chExt cx="1643" cy="555"/>
                      </a:xfrm>
                    </p:grpSpPr>
                    <p:sp>
                      <p:nvSpPr>
                        <p:cNvPr id="336997" name="AutoShape 1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8" y="2487"/>
                          <a:ext cx="1643" cy="555"/>
                        </a:xfrm>
                        <a:prstGeom prst="roundRect">
                          <a:avLst>
                            <a:gd name="adj" fmla="val 176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grpSp>
                      <p:nvGrpSpPr>
                        <p:cNvPr id="336998" name="Group 10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8" y="2487"/>
                          <a:ext cx="1643" cy="555"/>
                          <a:chOff x="78" y="2487"/>
                          <a:chExt cx="1643" cy="555"/>
                        </a:xfrm>
                      </p:grpSpPr>
                      <p:sp>
                        <p:nvSpPr>
                          <p:cNvPr id="336999" name="AutoShape 10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8" y="2487"/>
                            <a:ext cx="1643" cy="555"/>
                          </a:xfrm>
                          <a:prstGeom prst="roundRect">
                            <a:avLst>
                              <a:gd name="adj" fmla="val 176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337000" name="AutoShape 10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8" y="2487"/>
                            <a:ext cx="1643" cy="543"/>
                          </a:xfrm>
                          <a:prstGeom prst="roundRect">
                            <a:avLst>
                              <a:gd name="adj" fmla="val 176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92160" tIns="46080" rIns="92160" bIns="46080">
                            <a:spAutoFit/>
                          </a:bodyPr>
                          <a:lstStyle/>
                          <a:p>
                            <a:pPr algn="ctr" eaLnBrk="0" hangingPunct="0">
                              <a:lnSpc>
                                <a:spcPct val="70000"/>
                              </a:lnSpc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24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Considerar el mayor</a:t>
                            </a:r>
                          </a:p>
                          <a:p>
                            <a:pPr algn="ctr" eaLnBrk="0" hangingPunct="0">
                              <a:lnSpc>
                                <a:spcPct val="70000"/>
                              </a:lnSpc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24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nº de informaciones</a:t>
                            </a:r>
                          </a:p>
                          <a:p>
                            <a:pPr algn="ctr" eaLnBrk="0" hangingPunct="0">
                              <a:lnSpc>
                                <a:spcPct val="70000"/>
                              </a:lnSpc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24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posíbles</a:t>
                            </a: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sp>
          <p:nvSpPr>
            <p:cNvPr id="337001" name="AutoShape 105"/>
            <p:cNvSpPr>
              <a:spLocks noChangeArrowheads="1"/>
            </p:cNvSpPr>
            <p:nvPr/>
          </p:nvSpPr>
          <p:spPr bwMode="auto">
            <a:xfrm>
              <a:off x="115" y="2450"/>
              <a:ext cx="1590" cy="638"/>
            </a:xfrm>
            <a:prstGeom prst="roundRect">
              <a:avLst>
                <a:gd name="adj" fmla="val 153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7002" name="Line 106"/>
            <p:cNvSpPr>
              <a:spLocks noChangeShapeType="1"/>
            </p:cNvSpPr>
            <p:nvPr/>
          </p:nvSpPr>
          <p:spPr bwMode="auto">
            <a:xfrm flipV="1">
              <a:off x="1706" y="2489"/>
              <a:ext cx="243" cy="284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337003" name="Group 107"/>
          <p:cNvGrpSpPr>
            <a:grpSpLocks/>
          </p:cNvGrpSpPr>
          <p:nvPr/>
        </p:nvGrpSpPr>
        <p:grpSpPr bwMode="auto">
          <a:xfrm>
            <a:off x="6072188" y="2578100"/>
            <a:ext cx="2982912" cy="1724025"/>
            <a:chOff x="3825" y="1489"/>
            <a:chExt cx="1879" cy="1086"/>
          </a:xfrm>
        </p:grpSpPr>
        <p:grpSp>
          <p:nvGrpSpPr>
            <p:cNvPr id="337004" name="Group 108"/>
            <p:cNvGrpSpPr>
              <a:grpSpLocks/>
            </p:cNvGrpSpPr>
            <p:nvPr/>
          </p:nvGrpSpPr>
          <p:grpSpPr bwMode="auto">
            <a:xfrm>
              <a:off x="3965" y="1591"/>
              <a:ext cx="1570" cy="754"/>
              <a:chOff x="3965" y="1591"/>
              <a:chExt cx="1570" cy="754"/>
            </a:xfrm>
          </p:grpSpPr>
          <p:sp>
            <p:nvSpPr>
              <p:cNvPr id="337005" name="AutoShape 109"/>
              <p:cNvSpPr>
                <a:spLocks noChangeArrowheads="1"/>
              </p:cNvSpPr>
              <p:nvPr/>
            </p:nvSpPr>
            <p:spPr bwMode="auto">
              <a:xfrm>
                <a:off x="3965" y="1591"/>
                <a:ext cx="1570" cy="754"/>
              </a:xfrm>
              <a:prstGeom prst="roundRect">
                <a:avLst>
                  <a:gd name="adj" fmla="val 130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337006" name="Group 110"/>
              <p:cNvGrpSpPr>
                <a:grpSpLocks/>
              </p:cNvGrpSpPr>
              <p:nvPr/>
            </p:nvGrpSpPr>
            <p:grpSpPr bwMode="auto">
              <a:xfrm>
                <a:off x="3965" y="1592"/>
                <a:ext cx="1565" cy="749"/>
                <a:chOff x="3965" y="1592"/>
                <a:chExt cx="1565" cy="749"/>
              </a:xfrm>
            </p:grpSpPr>
            <p:sp>
              <p:nvSpPr>
                <p:cNvPr id="337007" name="AutoShape 111"/>
                <p:cNvSpPr>
                  <a:spLocks noChangeArrowheads="1"/>
                </p:cNvSpPr>
                <p:nvPr/>
              </p:nvSpPr>
              <p:spPr bwMode="auto">
                <a:xfrm>
                  <a:off x="3965" y="1592"/>
                  <a:ext cx="1565" cy="749"/>
                </a:xfrm>
                <a:prstGeom prst="roundRect">
                  <a:avLst>
                    <a:gd name="adj" fmla="val 130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337008" name="Group 112"/>
                <p:cNvGrpSpPr>
                  <a:grpSpLocks/>
                </p:cNvGrpSpPr>
                <p:nvPr/>
              </p:nvGrpSpPr>
              <p:grpSpPr bwMode="auto">
                <a:xfrm>
                  <a:off x="3965" y="1592"/>
                  <a:ext cx="1561" cy="745"/>
                  <a:chOff x="3965" y="1592"/>
                  <a:chExt cx="1561" cy="745"/>
                </a:xfrm>
              </p:grpSpPr>
              <p:sp>
                <p:nvSpPr>
                  <p:cNvPr id="337009" name="AutoShap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65" y="1592"/>
                    <a:ext cx="1561" cy="745"/>
                  </a:xfrm>
                  <a:prstGeom prst="roundRect">
                    <a:avLst>
                      <a:gd name="adj" fmla="val 13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337010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3965" y="1592"/>
                    <a:ext cx="1558" cy="742"/>
                    <a:chOff x="3965" y="1592"/>
                    <a:chExt cx="1558" cy="742"/>
                  </a:xfrm>
                </p:grpSpPr>
                <p:sp>
                  <p:nvSpPr>
                    <p:cNvPr id="337011" name="AutoShap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65" y="1592"/>
                      <a:ext cx="1558" cy="742"/>
                    </a:xfrm>
                    <a:prstGeom prst="roundRect">
                      <a:avLst>
                        <a:gd name="adj" fmla="val 134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337012" name="Group 1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65" y="1592"/>
                      <a:ext cx="1555" cy="740"/>
                      <a:chOff x="3965" y="1592"/>
                      <a:chExt cx="1555" cy="740"/>
                    </a:xfrm>
                  </p:grpSpPr>
                  <p:sp>
                    <p:nvSpPr>
                      <p:cNvPr id="337013" name="AutoShape 1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65" y="1592"/>
                        <a:ext cx="1555" cy="740"/>
                      </a:xfrm>
                      <a:prstGeom prst="roundRect">
                        <a:avLst>
                          <a:gd name="adj" fmla="val 134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337014" name="Group 1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66" y="1592"/>
                        <a:ext cx="1554" cy="739"/>
                        <a:chOff x="3966" y="1592"/>
                        <a:chExt cx="1554" cy="739"/>
                      </a:xfrm>
                    </p:grpSpPr>
                    <p:sp>
                      <p:nvSpPr>
                        <p:cNvPr id="337015" name="AutoShape 1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66" y="1592"/>
                          <a:ext cx="1554" cy="739"/>
                        </a:xfrm>
                        <a:prstGeom prst="roundRect">
                          <a:avLst>
                            <a:gd name="adj" fmla="val 134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grpSp>
                      <p:nvGrpSpPr>
                        <p:cNvPr id="337016" name="Group 1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66" y="1592"/>
                          <a:ext cx="1554" cy="738"/>
                          <a:chOff x="3966" y="1592"/>
                          <a:chExt cx="1554" cy="738"/>
                        </a:xfrm>
                      </p:grpSpPr>
                      <p:sp>
                        <p:nvSpPr>
                          <p:cNvPr id="337017" name="AutoShape 1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966" y="1592"/>
                            <a:ext cx="1554" cy="738"/>
                          </a:xfrm>
                          <a:prstGeom prst="roundRect">
                            <a:avLst>
                              <a:gd name="adj" fmla="val 134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337018" name="AutoShape 1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013" y="1592"/>
                            <a:ext cx="1459" cy="660"/>
                          </a:xfrm>
                          <a:prstGeom prst="roundRect">
                            <a:avLst>
                              <a:gd name="adj" fmla="val 134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92160" tIns="46080" rIns="92160" bIns="46080">
                            <a:spAutoFit/>
                          </a:bodyPr>
                          <a:lstStyle/>
                          <a:p>
                            <a:pPr algn="ctr" eaLnBrk="0" hangingPunct="0">
                              <a:lnSpc>
                                <a:spcPct val="65000"/>
                              </a:lnSpc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24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Considerar las</a:t>
                            </a:r>
                          </a:p>
                          <a:p>
                            <a:pPr algn="ctr" eaLnBrk="0" hangingPunct="0">
                              <a:lnSpc>
                                <a:spcPct val="65000"/>
                              </a:lnSpc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24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temporalidades</a:t>
                            </a:r>
                          </a:p>
                          <a:p>
                            <a:pPr algn="ctr" eaLnBrk="0" hangingPunct="0">
                              <a:lnSpc>
                                <a:spcPct val="65000"/>
                              </a:lnSpc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24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presente, pasado </a:t>
                            </a:r>
                          </a:p>
                          <a:p>
                            <a:pPr algn="ctr" eaLnBrk="0" hangingPunct="0">
                              <a:lnSpc>
                                <a:spcPct val="65000"/>
                              </a:lnSpc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24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y futuro</a:t>
                            </a: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sp>
          <p:nvSpPr>
            <p:cNvPr id="337019" name="Oval 123"/>
            <p:cNvSpPr>
              <a:spLocks noChangeArrowheads="1"/>
            </p:cNvSpPr>
            <p:nvPr/>
          </p:nvSpPr>
          <p:spPr bwMode="auto">
            <a:xfrm>
              <a:off x="3825" y="1489"/>
              <a:ext cx="1879" cy="869"/>
            </a:xfrm>
            <a:prstGeom prst="ellips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37020" name="Group 124"/>
            <p:cNvGrpSpPr>
              <a:grpSpLocks/>
            </p:cNvGrpSpPr>
            <p:nvPr/>
          </p:nvGrpSpPr>
          <p:grpSpPr bwMode="auto">
            <a:xfrm>
              <a:off x="3870" y="2363"/>
              <a:ext cx="913" cy="212"/>
              <a:chOff x="3870" y="2363"/>
              <a:chExt cx="913" cy="212"/>
            </a:xfrm>
          </p:grpSpPr>
          <p:sp>
            <p:nvSpPr>
              <p:cNvPr id="337021" name="AutoShape 125"/>
              <p:cNvSpPr>
                <a:spLocks noChangeArrowheads="1"/>
              </p:cNvSpPr>
              <p:nvPr/>
            </p:nvSpPr>
            <p:spPr bwMode="auto">
              <a:xfrm>
                <a:off x="3870" y="2363"/>
                <a:ext cx="914" cy="213"/>
              </a:xfrm>
              <a:prstGeom prst="roundRect">
                <a:avLst>
                  <a:gd name="adj" fmla="val 46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337022" name="Freeform 126"/>
              <p:cNvSpPr>
                <a:spLocks/>
              </p:cNvSpPr>
              <p:nvPr/>
            </p:nvSpPr>
            <p:spPr bwMode="auto">
              <a:xfrm>
                <a:off x="3870" y="2365"/>
                <a:ext cx="912" cy="210"/>
              </a:xfrm>
              <a:custGeom>
                <a:avLst/>
                <a:gdLst/>
                <a:ahLst/>
                <a:cxnLst>
                  <a:cxn ang="0">
                    <a:pos x="0" y="925"/>
                  </a:cxn>
                  <a:cxn ang="0">
                    <a:pos x="210" y="924"/>
                  </a:cxn>
                  <a:cxn ang="0">
                    <a:pos x="419" y="920"/>
                  </a:cxn>
                  <a:cxn ang="0">
                    <a:pos x="623" y="913"/>
                  </a:cxn>
                  <a:cxn ang="0">
                    <a:pos x="827" y="904"/>
                  </a:cxn>
                  <a:cxn ang="0">
                    <a:pos x="1030" y="892"/>
                  </a:cxn>
                  <a:cxn ang="0">
                    <a:pos x="1232" y="878"/>
                  </a:cxn>
                  <a:cxn ang="0">
                    <a:pos x="1431" y="862"/>
                  </a:cxn>
                  <a:cxn ang="0">
                    <a:pos x="1622" y="842"/>
                  </a:cxn>
                  <a:cxn ang="0">
                    <a:pos x="1813" y="825"/>
                  </a:cxn>
                  <a:cxn ang="0">
                    <a:pos x="1999" y="804"/>
                  </a:cxn>
                  <a:cxn ang="0">
                    <a:pos x="2180" y="778"/>
                  </a:cxn>
                  <a:cxn ang="0">
                    <a:pos x="2350" y="750"/>
                  </a:cxn>
                  <a:cxn ang="0">
                    <a:pos x="2515" y="719"/>
                  </a:cxn>
                  <a:cxn ang="0">
                    <a:pos x="2675" y="687"/>
                  </a:cxn>
                  <a:cxn ang="0">
                    <a:pos x="2827" y="652"/>
                  </a:cxn>
                  <a:cxn ang="0">
                    <a:pos x="2972" y="620"/>
                  </a:cxn>
                  <a:cxn ang="0">
                    <a:pos x="3111" y="582"/>
                  </a:cxn>
                  <a:cxn ang="0">
                    <a:pos x="3240" y="545"/>
                  </a:cxn>
                  <a:cxn ang="0">
                    <a:pos x="3359" y="504"/>
                  </a:cxn>
                  <a:cxn ang="0">
                    <a:pos x="3472" y="461"/>
                  </a:cxn>
                  <a:cxn ang="0">
                    <a:pos x="3569" y="420"/>
                  </a:cxn>
                  <a:cxn ang="0">
                    <a:pos x="3659" y="375"/>
                  </a:cxn>
                  <a:cxn ang="0">
                    <a:pos x="3742" y="331"/>
                  </a:cxn>
                  <a:cxn ang="0">
                    <a:pos x="3814" y="284"/>
                  </a:cxn>
                  <a:cxn ang="0">
                    <a:pos x="3875" y="240"/>
                  </a:cxn>
                  <a:cxn ang="0">
                    <a:pos x="3926" y="191"/>
                  </a:cxn>
                  <a:cxn ang="0">
                    <a:pos x="3963" y="142"/>
                  </a:cxn>
                  <a:cxn ang="0">
                    <a:pos x="3993" y="95"/>
                  </a:cxn>
                  <a:cxn ang="0">
                    <a:pos x="4011" y="49"/>
                  </a:cxn>
                  <a:cxn ang="0">
                    <a:pos x="4019" y="0"/>
                  </a:cxn>
                </a:cxnLst>
                <a:rect l="0" t="0" r="r" b="b"/>
                <a:pathLst>
                  <a:path w="4020" h="926">
                    <a:moveTo>
                      <a:pt x="0" y="925"/>
                    </a:moveTo>
                    <a:lnTo>
                      <a:pt x="210" y="924"/>
                    </a:lnTo>
                    <a:lnTo>
                      <a:pt x="419" y="920"/>
                    </a:lnTo>
                    <a:lnTo>
                      <a:pt x="623" y="913"/>
                    </a:lnTo>
                    <a:lnTo>
                      <a:pt x="827" y="904"/>
                    </a:lnTo>
                    <a:lnTo>
                      <a:pt x="1030" y="892"/>
                    </a:lnTo>
                    <a:lnTo>
                      <a:pt x="1232" y="878"/>
                    </a:lnTo>
                    <a:lnTo>
                      <a:pt x="1431" y="862"/>
                    </a:lnTo>
                    <a:lnTo>
                      <a:pt x="1622" y="842"/>
                    </a:lnTo>
                    <a:lnTo>
                      <a:pt x="1813" y="825"/>
                    </a:lnTo>
                    <a:lnTo>
                      <a:pt x="1999" y="804"/>
                    </a:lnTo>
                    <a:lnTo>
                      <a:pt x="2180" y="778"/>
                    </a:lnTo>
                    <a:lnTo>
                      <a:pt x="2350" y="750"/>
                    </a:lnTo>
                    <a:lnTo>
                      <a:pt x="2515" y="719"/>
                    </a:lnTo>
                    <a:lnTo>
                      <a:pt x="2675" y="687"/>
                    </a:lnTo>
                    <a:lnTo>
                      <a:pt x="2827" y="652"/>
                    </a:lnTo>
                    <a:lnTo>
                      <a:pt x="2972" y="620"/>
                    </a:lnTo>
                    <a:lnTo>
                      <a:pt x="3111" y="582"/>
                    </a:lnTo>
                    <a:lnTo>
                      <a:pt x="3240" y="545"/>
                    </a:lnTo>
                    <a:lnTo>
                      <a:pt x="3359" y="504"/>
                    </a:lnTo>
                    <a:lnTo>
                      <a:pt x="3472" y="461"/>
                    </a:lnTo>
                    <a:lnTo>
                      <a:pt x="3569" y="420"/>
                    </a:lnTo>
                    <a:lnTo>
                      <a:pt x="3659" y="375"/>
                    </a:lnTo>
                    <a:lnTo>
                      <a:pt x="3742" y="331"/>
                    </a:lnTo>
                    <a:lnTo>
                      <a:pt x="3814" y="284"/>
                    </a:lnTo>
                    <a:lnTo>
                      <a:pt x="3875" y="240"/>
                    </a:lnTo>
                    <a:lnTo>
                      <a:pt x="3926" y="191"/>
                    </a:lnTo>
                    <a:lnTo>
                      <a:pt x="3963" y="142"/>
                    </a:lnTo>
                    <a:lnTo>
                      <a:pt x="3993" y="95"/>
                    </a:lnTo>
                    <a:lnTo>
                      <a:pt x="4011" y="49"/>
                    </a:lnTo>
                    <a:lnTo>
                      <a:pt x="4019" y="0"/>
                    </a:lnTo>
                  </a:path>
                </a:pathLst>
              </a:custGeom>
              <a:noFill/>
              <a:ln w="12600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337023" name="Group 127"/>
          <p:cNvGrpSpPr>
            <a:grpSpLocks/>
          </p:cNvGrpSpPr>
          <p:nvPr/>
        </p:nvGrpSpPr>
        <p:grpSpPr bwMode="auto">
          <a:xfrm>
            <a:off x="3824288" y="1587500"/>
            <a:ext cx="3006725" cy="1824038"/>
            <a:chOff x="2409" y="865"/>
            <a:chExt cx="1894" cy="1149"/>
          </a:xfrm>
        </p:grpSpPr>
        <p:grpSp>
          <p:nvGrpSpPr>
            <p:cNvPr id="337024" name="Group 128"/>
            <p:cNvGrpSpPr>
              <a:grpSpLocks/>
            </p:cNvGrpSpPr>
            <p:nvPr/>
          </p:nvGrpSpPr>
          <p:grpSpPr bwMode="auto">
            <a:xfrm>
              <a:off x="2460" y="1016"/>
              <a:ext cx="1843" cy="541"/>
              <a:chOff x="2460" y="1016"/>
              <a:chExt cx="1843" cy="541"/>
            </a:xfrm>
          </p:grpSpPr>
          <p:sp>
            <p:nvSpPr>
              <p:cNvPr id="337025" name="AutoShape 129"/>
              <p:cNvSpPr>
                <a:spLocks noChangeArrowheads="1"/>
              </p:cNvSpPr>
              <p:nvPr/>
            </p:nvSpPr>
            <p:spPr bwMode="auto">
              <a:xfrm>
                <a:off x="2460" y="1016"/>
                <a:ext cx="1843" cy="541"/>
              </a:xfrm>
              <a:prstGeom prst="roundRect">
                <a:avLst>
                  <a:gd name="adj" fmla="val 18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337026" name="Group 130"/>
              <p:cNvGrpSpPr>
                <a:grpSpLocks/>
              </p:cNvGrpSpPr>
              <p:nvPr/>
            </p:nvGrpSpPr>
            <p:grpSpPr bwMode="auto">
              <a:xfrm>
                <a:off x="2460" y="1016"/>
                <a:ext cx="1837" cy="536"/>
                <a:chOff x="2460" y="1016"/>
                <a:chExt cx="1837" cy="536"/>
              </a:xfrm>
            </p:grpSpPr>
            <p:sp>
              <p:nvSpPr>
                <p:cNvPr id="337027" name="AutoShape 131"/>
                <p:cNvSpPr>
                  <a:spLocks noChangeArrowheads="1"/>
                </p:cNvSpPr>
                <p:nvPr/>
              </p:nvSpPr>
              <p:spPr bwMode="auto">
                <a:xfrm>
                  <a:off x="2460" y="1016"/>
                  <a:ext cx="1837" cy="536"/>
                </a:xfrm>
                <a:prstGeom prst="roundRect">
                  <a:avLst>
                    <a:gd name="adj" fmla="val 18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337028" name="Group 132"/>
                <p:cNvGrpSpPr>
                  <a:grpSpLocks/>
                </p:cNvGrpSpPr>
                <p:nvPr/>
              </p:nvGrpSpPr>
              <p:grpSpPr bwMode="auto">
                <a:xfrm>
                  <a:off x="2460" y="1016"/>
                  <a:ext cx="1833" cy="533"/>
                  <a:chOff x="2460" y="1016"/>
                  <a:chExt cx="1833" cy="533"/>
                </a:xfrm>
              </p:grpSpPr>
              <p:sp>
                <p:nvSpPr>
                  <p:cNvPr id="337029" name="AutoShape 133"/>
                  <p:cNvSpPr>
                    <a:spLocks noChangeArrowheads="1"/>
                  </p:cNvSpPr>
                  <p:nvPr/>
                </p:nvSpPr>
                <p:spPr bwMode="auto">
                  <a:xfrm>
                    <a:off x="2460" y="1016"/>
                    <a:ext cx="1833" cy="533"/>
                  </a:xfrm>
                  <a:prstGeom prst="roundRect">
                    <a:avLst>
                      <a:gd name="adj" fmla="val 185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337030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2460" y="1016"/>
                    <a:ext cx="1831" cy="530"/>
                    <a:chOff x="2460" y="1016"/>
                    <a:chExt cx="1831" cy="530"/>
                  </a:xfrm>
                </p:grpSpPr>
                <p:sp>
                  <p:nvSpPr>
                    <p:cNvPr id="337031" name="AutoShape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60" y="1016"/>
                      <a:ext cx="1831" cy="530"/>
                    </a:xfrm>
                    <a:prstGeom prst="roundRect">
                      <a:avLst>
                        <a:gd name="adj" fmla="val 18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337032" name="Group 1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60" y="1016"/>
                      <a:ext cx="1829" cy="527"/>
                      <a:chOff x="2460" y="1016"/>
                      <a:chExt cx="1829" cy="527"/>
                    </a:xfrm>
                  </p:grpSpPr>
                  <p:sp>
                    <p:nvSpPr>
                      <p:cNvPr id="337033" name="AutoShape 1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60" y="1016"/>
                        <a:ext cx="1829" cy="527"/>
                      </a:xfrm>
                      <a:prstGeom prst="roundRect">
                        <a:avLst>
                          <a:gd name="adj" fmla="val 190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337034" name="Group 1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0" y="1016"/>
                        <a:ext cx="1828" cy="525"/>
                        <a:chOff x="2460" y="1016"/>
                        <a:chExt cx="1828" cy="525"/>
                      </a:xfrm>
                    </p:grpSpPr>
                    <p:sp>
                      <p:nvSpPr>
                        <p:cNvPr id="337035" name="AutoShape 1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60" y="1016"/>
                          <a:ext cx="1828" cy="525"/>
                        </a:xfrm>
                        <a:prstGeom prst="roundRect">
                          <a:avLst>
                            <a:gd name="adj" fmla="val 190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grpSp>
                      <p:nvGrpSpPr>
                        <p:cNvPr id="337036" name="Group 14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60" y="1016"/>
                          <a:ext cx="1828" cy="525"/>
                          <a:chOff x="2460" y="1016"/>
                          <a:chExt cx="1828" cy="525"/>
                        </a:xfrm>
                      </p:grpSpPr>
                      <p:sp>
                        <p:nvSpPr>
                          <p:cNvPr id="337037" name="AutoShape 1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460" y="1016"/>
                            <a:ext cx="1828" cy="525"/>
                          </a:xfrm>
                          <a:prstGeom prst="roundRect">
                            <a:avLst>
                              <a:gd name="adj" fmla="val 190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337038" name="AutoShape 14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521" y="1016"/>
                            <a:ext cx="1704" cy="510"/>
                          </a:xfrm>
                          <a:prstGeom prst="roundRect">
                            <a:avLst>
                              <a:gd name="adj" fmla="val 190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92160" tIns="46080" rIns="92160" bIns="46080">
                            <a:spAutoFit/>
                          </a:bodyPr>
                          <a:lstStyle/>
                          <a:p>
                            <a:pPr algn="ctr" eaLnBrk="0" hangingPunct="0">
                              <a:lnSpc>
                                <a:spcPct val="65000"/>
                              </a:lnSpc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24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Considerar situación</a:t>
                            </a:r>
                          </a:p>
                          <a:p>
                            <a:pPr algn="ctr" eaLnBrk="0" hangingPunct="0">
                              <a:lnSpc>
                                <a:spcPct val="65000"/>
                              </a:lnSpc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24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normal, anormal y de</a:t>
                            </a:r>
                          </a:p>
                          <a:p>
                            <a:pPr algn="ctr" eaLnBrk="0" hangingPunct="0">
                              <a:lnSpc>
                                <a:spcPct val="65000"/>
                              </a:lnSpc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24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emergencia.</a:t>
                            </a: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sp>
          <p:nvSpPr>
            <p:cNvPr id="337039" name="Oval 143"/>
            <p:cNvSpPr>
              <a:spLocks noChangeArrowheads="1"/>
            </p:cNvSpPr>
            <p:nvPr/>
          </p:nvSpPr>
          <p:spPr bwMode="auto">
            <a:xfrm>
              <a:off x="2409" y="865"/>
              <a:ext cx="1884" cy="780"/>
            </a:xfrm>
            <a:prstGeom prst="ellips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7040" name="Line 144"/>
            <p:cNvSpPr>
              <a:spLocks noChangeShapeType="1"/>
            </p:cNvSpPr>
            <p:nvPr/>
          </p:nvSpPr>
          <p:spPr bwMode="auto">
            <a:xfrm flipH="1">
              <a:off x="2882" y="1646"/>
              <a:ext cx="501" cy="368"/>
            </a:xfrm>
            <a:prstGeom prst="line">
              <a:avLst/>
            </a:prstGeom>
            <a:noFill/>
            <a:ln w="126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337041" name="Line 145"/>
          <p:cNvSpPr>
            <a:spLocks noChangeShapeType="1"/>
          </p:cNvSpPr>
          <p:nvPr/>
        </p:nvSpPr>
        <p:spPr bwMode="auto">
          <a:xfrm>
            <a:off x="2024063" y="3462338"/>
            <a:ext cx="787400" cy="288925"/>
          </a:xfrm>
          <a:prstGeom prst="line">
            <a:avLst/>
          </a:prstGeom>
          <a:noFill/>
          <a:ln w="72000">
            <a:solidFill>
              <a:srgbClr val="DC2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37042" name="Line 146"/>
          <p:cNvSpPr>
            <a:spLocks noChangeShapeType="1"/>
          </p:cNvSpPr>
          <p:nvPr/>
        </p:nvSpPr>
        <p:spPr bwMode="auto">
          <a:xfrm>
            <a:off x="4695825" y="4916488"/>
            <a:ext cx="787400" cy="288925"/>
          </a:xfrm>
          <a:prstGeom prst="line">
            <a:avLst/>
          </a:prstGeom>
          <a:noFill/>
          <a:ln w="72000">
            <a:solidFill>
              <a:srgbClr val="DC2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6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6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6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6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6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6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7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6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6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041" grpId="0" animBg="1"/>
      <p:bldP spid="3370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609600" y="442913"/>
            <a:ext cx="8001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u="sng">
                <a:solidFill>
                  <a:srgbClr val="0000FF"/>
                </a:solidFill>
              </a:rPr>
              <a:t>Balance de Masas y Evaluación de Aspectos Ambientales</a:t>
            </a:r>
          </a:p>
        </p:txBody>
      </p:sp>
      <p:pic>
        <p:nvPicPr>
          <p:cNvPr id="333829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700213"/>
            <a:ext cx="3384550" cy="4824412"/>
          </a:xfrm>
          <a:noFill/>
          <a:ln/>
        </p:spPr>
      </p:pic>
      <p:pic>
        <p:nvPicPr>
          <p:cNvPr id="333831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35375" y="1557338"/>
            <a:ext cx="5257800" cy="41036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2"/>
          <p:cNvSpPr txBox="1">
            <a:spLocks noChangeArrowheads="1"/>
          </p:cNvSpPr>
          <p:nvPr/>
        </p:nvSpPr>
        <p:spPr bwMode="auto">
          <a:xfrm>
            <a:off x="82550" y="6486525"/>
            <a:ext cx="5889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 anchorCtr="1">
            <a:sp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A383D17-6652-4DD0-B63E-35F41B6B4629}" type="slidenum">
              <a:rPr lang="en-GB" b="1">
                <a:solidFill>
                  <a:srgbClr val="FFFFFF"/>
                </a:solidFill>
              </a:rPr>
              <a:pPr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GB" b="1">
              <a:solidFill>
                <a:srgbClr val="FFFFFF"/>
              </a:solidFill>
            </a:endParaRPr>
          </a:p>
        </p:txBody>
      </p:sp>
      <p:sp>
        <p:nvSpPr>
          <p:cNvPr id="254979" name="Freeform 3"/>
          <p:cNvSpPr>
            <a:spLocks noChangeArrowheads="1"/>
          </p:cNvSpPr>
          <p:nvPr/>
        </p:nvSpPr>
        <p:spPr bwMode="auto">
          <a:xfrm>
            <a:off x="1160463" y="3200400"/>
            <a:ext cx="1676400" cy="1220788"/>
          </a:xfrm>
          <a:custGeom>
            <a:avLst/>
            <a:gdLst/>
            <a:ahLst/>
            <a:cxnLst>
              <a:cxn ang="0">
                <a:pos x="2327" y="0"/>
              </a:cxn>
              <a:cxn ang="0">
                <a:pos x="4656" y="1695"/>
              </a:cxn>
              <a:cxn ang="0">
                <a:pos x="2327" y="3390"/>
              </a:cxn>
              <a:cxn ang="0">
                <a:pos x="0" y="1695"/>
              </a:cxn>
              <a:cxn ang="0">
                <a:pos x="2327" y="0"/>
              </a:cxn>
            </a:cxnLst>
            <a:rect l="0" t="0" r="r" b="b"/>
            <a:pathLst>
              <a:path w="4657" h="3391">
                <a:moveTo>
                  <a:pt x="2327" y="0"/>
                </a:moveTo>
                <a:lnTo>
                  <a:pt x="4656" y="1695"/>
                </a:lnTo>
                <a:lnTo>
                  <a:pt x="2327" y="3390"/>
                </a:lnTo>
                <a:lnTo>
                  <a:pt x="0" y="1695"/>
                </a:lnTo>
                <a:lnTo>
                  <a:pt x="2327" y="0"/>
                </a:lnTo>
              </a:path>
            </a:pathLst>
          </a:custGeom>
          <a:noFill/>
          <a:ln w="648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627063" y="685800"/>
            <a:ext cx="8305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u="sng">
                <a:solidFill>
                  <a:srgbClr val="0000FF"/>
                </a:solidFill>
              </a:rPr>
              <a:t>Evaluación de Aspectos Ambientales</a:t>
            </a:r>
          </a:p>
        </p:txBody>
      </p:sp>
      <p:sp>
        <p:nvSpPr>
          <p:cNvPr id="254981" name="Line 5"/>
          <p:cNvSpPr>
            <a:spLocks noChangeShapeType="1"/>
          </p:cNvSpPr>
          <p:nvPr/>
        </p:nvSpPr>
        <p:spPr bwMode="auto">
          <a:xfrm>
            <a:off x="6951663" y="4419600"/>
            <a:ext cx="1587" cy="381000"/>
          </a:xfrm>
          <a:prstGeom prst="line">
            <a:avLst/>
          </a:prstGeom>
          <a:noFill/>
          <a:ln w="12600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54982" name="Line 6"/>
          <p:cNvSpPr>
            <a:spLocks noChangeShapeType="1"/>
          </p:cNvSpPr>
          <p:nvPr/>
        </p:nvSpPr>
        <p:spPr bwMode="auto">
          <a:xfrm flipV="1">
            <a:off x="8702675" y="1968500"/>
            <a:ext cx="1588" cy="3606800"/>
          </a:xfrm>
          <a:prstGeom prst="line">
            <a:avLst/>
          </a:prstGeom>
          <a:noFill/>
          <a:ln w="12600">
            <a:solidFill>
              <a:srgbClr val="003366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6111875" y="1609725"/>
            <a:ext cx="28194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ts val="1125"/>
              </a:spcBef>
              <a:buClr>
                <a:srgbClr val="003366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FF0000"/>
                </a:solidFill>
              </a:rPr>
              <a:t>Revisión periódica</a:t>
            </a:r>
          </a:p>
        </p:txBody>
      </p:sp>
      <p:grpSp>
        <p:nvGrpSpPr>
          <p:cNvPr id="254984" name="Group 8"/>
          <p:cNvGrpSpPr>
            <a:grpSpLocks/>
          </p:cNvGrpSpPr>
          <p:nvPr/>
        </p:nvGrpSpPr>
        <p:grpSpPr bwMode="auto">
          <a:xfrm>
            <a:off x="6964363" y="4419600"/>
            <a:ext cx="314325" cy="293688"/>
            <a:chOff x="4387" y="2784"/>
            <a:chExt cx="198" cy="185"/>
          </a:xfrm>
        </p:grpSpPr>
        <p:sp>
          <p:nvSpPr>
            <p:cNvPr id="254985" name="AutoShape 9"/>
            <p:cNvSpPr>
              <a:spLocks noChangeArrowheads="1"/>
            </p:cNvSpPr>
            <p:nvPr/>
          </p:nvSpPr>
          <p:spPr bwMode="auto">
            <a:xfrm>
              <a:off x="4387" y="2784"/>
              <a:ext cx="199" cy="186"/>
            </a:xfrm>
            <a:prstGeom prst="roundRect">
              <a:avLst>
                <a:gd name="adj" fmla="val 53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54986" name="Group 10"/>
            <p:cNvGrpSpPr>
              <a:grpSpLocks/>
            </p:cNvGrpSpPr>
            <p:nvPr/>
          </p:nvGrpSpPr>
          <p:grpSpPr bwMode="auto">
            <a:xfrm>
              <a:off x="4387" y="2784"/>
              <a:ext cx="194" cy="180"/>
              <a:chOff x="4387" y="2784"/>
              <a:chExt cx="194" cy="180"/>
            </a:xfrm>
          </p:grpSpPr>
          <p:sp>
            <p:nvSpPr>
              <p:cNvPr id="254987" name="AutoShape 11"/>
              <p:cNvSpPr>
                <a:spLocks noChangeArrowheads="1"/>
              </p:cNvSpPr>
              <p:nvPr/>
            </p:nvSpPr>
            <p:spPr bwMode="auto">
              <a:xfrm>
                <a:off x="4387" y="2784"/>
                <a:ext cx="195" cy="181"/>
              </a:xfrm>
              <a:prstGeom prst="roundRect">
                <a:avLst>
                  <a:gd name="adj" fmla="val 5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254988" name="Group 12"/>
              <p:cNvGrpSpPr>
                <a:grpSpLocks/>
              </p:cNvGrpSpPr>
              <p:nvPr/>
            </p:nvGrpSpPr>
            <p:grpSpPr bwMode="auto">
              <a:xfrm>
                <a:off x="4387" y="2784"/>
                <a:ext cx="191" cy="176"/>
                <a:chOff x="4387" y="2784"/>
                <a:chExt cx="191" cy="176"/>
              </a:xfrm>
            </p:grpSpPr>
            <p:sp>
              <p:nvSpPr>
                <p:cNvPr id="254989" name="AutoShape 13"/>
                <p:cNvSpPr>
                  <a:spLocks noChangeArrowheads="1"/>
                </p:cNvSpPr>
                <p:nvPr/>
              </p:nvSpPr>
              <p:spPr bwMode="auto">
                <a:xfrm>
                  <a:off x="4387" y="2784"/>
                  <a:ext cx="192" cy="177"/>
                </a:xfrm>
                <a:prstGeom prst="roundRect">
                  <a:avLst>
                    <a:gd name="adj" fmla="val 56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254990" name="Group 14"/>
                <p:cNvGrpSpPr>
                  <a:grpSpLocks/>
                </p:cNvGrpSpPr>
                <p:nvPr/>
              </p:nvGrpSpPr>
              <p:grpSpPr bwMode="auto">
                <a:xfrm>
                  <a:off x="4387" y="2784"/>
                  <a:ext cx="187" cy="173"/>
                  <a:chOff x="4387" y="2784"/>
                  <a:chExt cx="187" cy="173"/>
                </a:xfrm>
              </p:grpSpPr>
              <p:sp>
                <p:nvSpPr>
                  <p:cNvPr id="254991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4387" y="2784"/>
                    <a:ext cx="188" cy="174"/>
                  </a:xfrm>
                  <a:prstGeom prst="roundRect">
                    <a:avLst>
                      <a:gd name="adj" fmla="val 5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254992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4387" y="2784"/>
                    <a:ext cx="184" cy="171"/>
                    <a:chOff x="4387" y="2784"/>
                    <a:chExt cx="184" cy="171"/>
                  </a:xfrm>
                </p:grpSpPr>
                <p:sp>
                  <p:nvSpPr>
                    <p:cNvPr id="254993" name="AutoShap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7" y="2784"/>
                      <a:ext cx="185" cy="172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254994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87" y="2784"/>
                      <a:ext cx="184" cy="170"/>
                      <a:chOff x="4387" y="2784"/>
                      <a:chExt cx="184" cy="170"/>
                    </a:xfrm>
                  </p:grpSpPr>
                  <p:sp>
                    <p:nvSpPr>
                      <p:cNvPr id="254995" name="AutoShap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87" y="2784"/>
                        <a:ext cx="185" cy="171"/>
                      </a:xfrm>
                      <a:prstGeom prst="roundRect">
                        <a:avLst>
                          <a:gd name="adj" fmla="val 588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254996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87" y="2784"/>
                        <a:ext cx="183" cy="170"/>
                        <a:chOff x="4387" y="2784"/>
                        <a:chExt cx="183" cy="170"/>
                      </a:xfrm>
                    </p:grpSpPr>
                    <p:sp>
                      <p:nvSpPr>
                        <p:cNvPr id="254997" name="AutoShap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7" y="2784"/>
                          <a:ext cx="184" cy="171"/>
                        </a:xfrm>
                        <a:prstGeom prst="roundRect">
                          <a:avLst>
                            <a:gd name="adj" fmla="val 588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254998" name="AutoShape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87" y="2784"/>
                          <a:ext cx="183" cy="171"/>
                        </a:xfrm>
                        <a:prstGeom prst="roundRect">
                          <a:avLst>
                            <a:gd name="adj" fmla="val 588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90000" tIns="46800" rIns="90000" bIns="46800" anchor="ctr">
                          <a:spAutoFit/>
                        </a:bodyPr>
                        <a:lstStyle/>
                        <a:p>
                          <a:pPr algn="ctr" eaLnBrk="0" hangingPunct="0">
                            <a:lnSpc>
                              <a:spcPct val="93000"/>
                            </a:lnSpc>
                            <a:spcBef>
                              <a:spcPts val="875"/>
                            </a:spcBef>
                            <a:buClr>
                              <a:srgbClr val="003366"/>
                            </a:buClr>
                            <a:buSzPct val="100000"/>
                            <a:buFont typeface="Arial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1400" b="1">
                              <a:solidFill>
                                <a:srgbClr val="000000"/>
                              </a:solidFill>
                            </a:rPr>
                            <a:t>SÍ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254999" name="Line 23"/>
          <p:cNvSpPr>
            <a:spLocks noChangeShapeType="1"/>
          </p:cNvSpPr>
          <p:nvPr/>
        </p:nvSpPr>
        <p:spPr bwMode="auto">
          <a:xfrm>
            <a:off x="8321675" y="5562600"/>
            <a:ext cx="381000" cy="1588"/>
          </a:xfrm>
          <a:prstGeom prst="line">
            <a:avLst/>
          </a:prstGeom>
          <a:noFill/>
          <a:ln w="12600">
            <a:solidFill>
              <a:srgbClr val="003366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pSp>
        <p:nvGrpSpPr>
          <p:cNvPr id="255000" name="Group 24"/>
          <p:cNvGrpSpPr>
            <a:grpSpLocks/>
          </p:cNvGrpSpPr>
          <p:nvPr/>
        </p:nvGrpSpPr>
        <p:grpSpPr bwMode="auto">
          <a:xfrm>
            <a:off x="703263" y="1371600"/>
            <a:ext cx="2349500" cy="1587500"/>
            <a:chOff x="443" y="864"/>
            <a:chExt cx="1480" cy="1000"/>
          </a:xfrm>
        </p:grpSpPr>
        <p:grpSp>
          <p:nvGrpSpPr>
            <p:cNvPr id="255001" name="Group 25"/>
            <p:cNvGrpSpPr>
              <a:grpSpLocks/>
            </p:cNvGrpSpPr>
            <p:nvPr/>
          </p:nvGrpSpPr>
          <p:grpSpPr bwMode="auto">
            <a:xfrm>
              <a:off x="539" y="864"/>
              <a:ext cx="1384" cy="1000"/>
              <a:chOff x="539" y="864"/>
              <a:chExt cx="1384" cy="1000"/>
            </a:xfrm>
          </p:grpSpPr>
          <p:sp>
            <p:nvSpPr>
              <p:cNvPr id="255002" name="Freeform 26"/>
              <p:cNvSpPr>
                <a:spLocks noChangeArrowheads="1"/>
              </p:cNvSpPr>
              <p:nvPr/>
            </p:nvSpPr>
            <p:spPr bwMode="auto">
              <a:xfrm>
                <a:off x="539" y="864"/>
                <a:ext cx="1385" cy="1001"/>
              </a:xfrm>
              <a:custGeom>
                <a:avLst/>
                <a:gdLst/>
                <a:ahLst/>
                <a:cxnLst>
                  <a:cxn ang="0">
                    <a:pos x="0" y="736"/>
                  </a:cxn>
                  <a:cxn ang="0">
                    <a:pos x="426" y="736"/>
                  </a:cxn>
                  <a:cxn ang="0">
                    <a:pos x="426" y="371"/>
                  </a:cxn>
                  <a:cxn ang="0">
                    <a:pos x="846" y="371"/>
                  </a:cxn>
                  <a:cxn ang="0">
                    <a:pos x="846" y="0"/>
                  </a:cxn>
                  <a:cxn ang="0">
                    <a:pos x="6107" y="0"/>
                  </a:cxn>
                  <a:cxn ang="0">
                    <a:pos x="6107" y="2953"/>
                  </a:cxn>
                  <a:cxn ang="0">
                    <a:pos x="5681" y="2953"/>
                  </a:cxn>
                  <a:cxn ang="0">
                    <a:pos x="5681" y="3323"/>
                  </a:cxn>
                  <a:cxn ang="0">
                    <a:pos x="5261" y="3323"/>
                  </a:cxn>
                  <a:cxn ang="0">
                    <a:pos x="5261" y="3694"/>
                  </a:cxn>
                  <a:cxn ang="0">
                    <a:pos x="1365" y="4414"/>
                  </a:cxn>
                  <a:cxn ang="0">
                    <a:pos x="0" y="4160"/>
                  </a:cxn>
                  <a:cxn ang="0">
                    <a:pos x="0" y="736"/>
                  </a:cxn>
                </a:cxnLst>
                <a:rect l="0" t="0" r="r" b="b"/>
                <a:pathLst>
                  <a:path w="6108" h="4415">
                    <a:moveTo>
                      <a:pt x="0" y="736"/>
                    </a:moveTo>
                    <a:lnTo>
                      <a:pt x="426" y="736"/>
                    </a:lnTo>
                    <a:lnTo>
                      <a:pt x="426" y="371"/>
                    </a:lnTo>
                    <a:lnTo>
                      <a:pt x="846" y="371"/>
                    </a:lnTo>
                    <a:lnTo>
                      <a:pt x="846" y="0"/>
                    </a:lnTo>
                    <a:lnTo>
                      <a:pt x="6107" y="0"/>
                    </a:lnTo>
                    <a:lnTo>
                      <a:pt x="6107" y="2953"/>
                    </a:lnTo>
                    <a:lnTo>
                      <a:pt x="5681" y="2953"/>
                    </a:lnTo>
                    <a:lnTo>
                      <a:pt x="5681" y="3323"/>
                    </a:lnTo>
                    <a:lnTo>
                      <a:pt x="5261" y="3323"/>
                    </a:lnTo>
                    <a:lnTo>
                      <a:pt x="5261" y="3694"/>
                    </a:lnTo>
                    <a:cubicBezTo>
                      <a:pt x="3281" y="3670"/>
                      <a:pt x="3243" y="4272"/>
                      <a:pt x="1365" y="4414"/>
                    </a:cubicBezTo>
                    <a:cubicBezTo>
                      <a:pt x="693" y="4328"/>
                      <a:pt x="452" y="4260"/>
                      <a:pt x="0" y="4160"/>
                    </a:cubicBezTo>
                    <a:lnTo>
                      <a:pt x="0" y="736"/>
                    </a:lnTo>
                  </a:path>
                </a:pathLst>
              </a:custGeom>
              <a:noFill/>
              <a:ln w="648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5003" name="Freeform 27"/>
              <p:cNvSpPr>
                <a:spLocks noChangeArrowheads="1"/>
              </p:cNvSpPr>
              <p:nvPr/>
            </p:nvSpPr>
            <p:spPr bwMode="auto">
              <a:xfrm>
                <a:off x="636" y="1032"/>
                <a:ext cx="1095" cy="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29" y="0"/>
                  </a:cxn>
                  <a:cxn ang="0">
                    <a:pos x="4829" y="2590"/>
                  </a:cxn>
                </a:cxnLst>
                <a:rect l="0" t="0" r="r" b="b"/>
                <a:pathLst>
                  <a:path w="4830" h="2591">
                    <a:moveTo>
                      <a:pt x="0" y="0"/>
                    </a:moveTo>
                    <a:lnTo>
                      <a:pt x="4829" y="0"/>
                    </a:lnTo>
                    <a:lnTo>
                      <a:pt x="4829" y="2590"/>
                    </a:lnTo>
                  </a:path>
                </a:pathLst>
              </a:custGeom>
              <a:noFill/>
              <a:ln w="648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5004" name="Freeform 28"/>
              <p:cNvSpPr>
                <a:spLocks noChangeArrowheads="1"/>
              </p:cNvSpPr>
              <p:nvPr/>
            </p:nvSpPr>
            <p:spPr bwMode="auto">
              <a:xfrm>
                <a:off x="732" y="948"/>
                <a:ext cx="1097" cy="5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37" y="0"/>
                  </a:cxn>
                  <a:cxn ang="0">
                    <a:pos x="4837" y="2603"/>
                  </a:cxn>
                </a:cxnLst>
                <a:rect l="0" t="0" r="r" b="b"/>
                <a:pathLst>
                  <a:path w="4838" h="2604">
                    <a:moveTo>
                      <a:pt x="0" y="0"/>
                    </a:moveTo>
                    <a:lnTo>
                      <a:pt x="4837" y="0"/>
                    </a:lnTo>
                    <a:lnTo>
                      <a:pt x="4837" y="2603"/>
                    </a:lnTo>
                  </a:path>
                </a:pathLst>
              </a:custGeom>
              <a:noFill/>
              <a:ln w="648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55005" name="Text Box 29"/>
            <p:cNvSpPr txBox="1">
              <a:spLocks noChangeArrowheads="1"/>
            </p:cNvSpPr>
            <p:nvPr/>
          </p:nvSpPr>
          <p:spPr bwMode="auto">
            <a:xfrm>
              <a:off x="443" y="1174"/>
              <a:ext cx="1440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0" hangingPunct="0">
                <a:lnSpc>
                  <a:spcPct val="93000"/>
                </a:lnSpc>
                <a:spcBef>
                  <a:spcPts val="1125"/>
                </a:spcBef>
                <a:buClr>
                  <a:srgbClr val="003366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>
                  <a:solidFill>
                    <a:srgbClr val="FF0000"/>
                  </a:solidFill>
                </a:rPr>
                <a:t>ASPECTOS AMBIENTALES</a:t>
              </a:r>
            </a:p>
          </p:txBody>
        </p:sp>
      </p:grpSp>
      <p:grpSp>
        <p:nvGrpSpPr>
          <p:cNvPr id="255006" name="Group 30"/>
          <p:cNvGrpSpPr>
            <a:grpSpLocks/>
          </p:cNvGrpSpPr>
          <p:nvPr/>
        </p:nvGrpSpPr>
        <p:grpSpPr bwMode="auto">
          <a:xfrm>
            <a:off x="3370263" y="3048000"/>
            <a:ext cx="2274887" cy="1512888"/>
            <a:chOff x="2123" y="1920"/>
            <a:chExt cx="1433" cy="953"/>
          </a:xfrm>
        </p:grpSpPr>
        <p:sp>
          <p:nvSpPr>
            <p:cNvPr id="255007" name="Freeform 31"/>
            <p:cNvSpPr>
              <a:spLocks noChangeArrowheads="1"/>
            </p:cNvSpPr>
            <p:nvPr/>
          </p:nvSpPr>
          <p:spPr bwMode="auto">
            <a:xfrm>
              <a:off x="2123" y="1920"/>
              <a:ext cx="1433" cy="953"/>
            </a:xfrm>
            <a:custGeom>
              <a:avLst/>
              <a:gdLst/>
              <a:ahLst/>
              <a:cxnLst>
                <a:cxn ang="0">
                  <a:pos x="3160" y="0"/>
                </a:cxn>
                <a:cxn ang="0">
                  <a:pos x="6319" y="2101"/>
                </a:cxn>
                <a:cxn ang="0">
                  <a:pos x="3160" y="4202"/>
                </a:cxn>
                <a:cxn ang="0">
                  <a:pos x="0" y="2101"/>
                </a:cxn>
                <a:cxn ang="0">
                  <a:pos x="3160" y="0"/>
                </a:cxn>
              </a:cxnLst>
              <a:rect l="0" t="0" r="r" b="b"/>
              <a:pathLst>
                <a:path w="6320" h="4203">
                  <a:moveTo>
                    <a:pt x="3160" y="0"/>
                  </a:moveTo>
                  <a:lnTo>
                    <a:pt x="6319" y="2101"/>
                  </a:lnTo>
                  <a:lnTo>
                    <a:pt x="3160" y="4202"/>
                  </a:lnTo>
                  <a:lnTo>
                    <a:pt x="0" y="2101"/>
                  </a:lnTo>
                  <a:lnTo>
                    <a:pt x="3160" y="0"/>
                  </a:lnTo>
                </a:path>
              </a:pathLst>
            </a:custGeom>
            <a:noFill/>
            <a:ln w="6480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55008" name="Text Box 32"/>
            <p:cNvSpPr txBox="1">
              <a:spLocks noChangeArrowheads="1"/>
            </p:cNvSpPr>
            <p:nvPr/>
          </p:nvSpPr>
          <p:spPr bwMode="auto">
            <a:xfrm>
              <a:off x="2267" y="2267"/>
              <a:ext cx="1193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0" hangingPunct="0">
                <a:lnSpc>
                  <a:spcPct val="80000"/>
                </a:lnSpc>
                <a:buClr>
                  <a:srgbClr val="003366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/>
                <a:t>Política/ parte interesada?</a:t>
              </a:r>
            </a:p>
          </p:txBody>
        </p:sp>
      </p:grpSp>
      <p:sp>
        <p:nvSpPr>
          <p:cNvPr id="255009" name="Freeform 33"/>
          <p:cNvSpPr>
            <a:spLocks noChangeArrowheads="1"/>
          </p:cNvSpPr>
          <p:nvPr/>
        </p:nvSpPr>
        <p:spPr bwMode="auto">
          <a:xfrm>
            <a:off x="6189663" y="3200400"/>
            <a:ext cx="1524000" cy="1220788"/>
          </a:xfrm>
          <a:custGeom>
            <a:avLst/>
            <a:gdLst/>
            <a:ahLst/>
            <a:cxnLst>
              <a:cxn ang="0">
                <a:pos x="2116" y="0"/>
              </a:cxn>
              <a:cxn ang="0">
                <a:pos x="4233" y="1695"/>
              </a:cxn>
              <a:cxn ang="0">
                <a:pos x="2116" y="3390"/>
              </a:cxn>
              <a:cxn ang="0">
                <a:pos x="0" y="1695"/>
              </a:cxn>
              <a:cxn ang="0">
                <a:pos x="2116" y="0"/>
              </a:cxn>
            </a:cxnLst>
            <a:rect l="0" t="0" r="r" b="b"/>
            <a:pathLst>
              <a:path w="4234" h="3391">
                <a:moveTo>
                  <a:pt x="2116" y="0"/>
                </a:moveTo>
                <a:lnTo>
                  <a:pt x="4233" y="1695"/>
                </a:lnTo>
                <a:lnTo>
                  <a:pt x="2116" y="3390"/>
                </a:lnTo>
                <a:lnTo>
                  <a:pt x="0" y="1695"/>
                </a:lnTo>
                <a:lnTo>
                  <a:pt x="2116" y="0"/>
                </a:lnTo>
              </a:path>
            </a:pathLst>
          </a:custGeom>
          <a:noFill/>
          <a:ln w="648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55010" name="Line 34"/>
          <p:cNvSpPr>
            <a:spLocks noChangeShapeType="1"/>
          </p:cNvSpPr>
          <p:nvPr/>
        </p:nvSpPr>
        <p:spPr bwMode="auto">
          <a:xfrm>
            <a:off x="1998663" y="2819400"/>
            <a:ext cx="1587" cy="381000"/>
          </a:xfrm>
          <a:prstGeom prst="line">
            <a:avLst/>
          </a:prstGeom>
          <a:noFill/>
          <a:ln w="12600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255011" name="Group 35"/>
          <p:cNvGrpSpPr>
            <a:grpSpLocks/>
          </p:cNvGrpSpPr>
          <p:nvPr/>
        </p:nvGrpSpPr>
        <p:grpSpPr bwMode="auto">
          <a:xfrm>
            <a:off x="6111875" y="4800600"/>
            <a:ext cx="2425700" cy="1511300"/>
            <a:chOff x="3850" y="3024"/>
            <a:chExt cx="1528" cy="952"/>
          </a:xfrm>
        </p:grpSpPr>
        <p:grpSp>
          <p:nvGrpSpPr>
            <p:cNvPr id="255012" name="Group 36"/>
            <p:cNvGrpSpPr>
              <a:grpSpLocks/>
            </p:cNvGrpSpPr>
            <p:nvPr/>
          </p:nvGrpSpPr>
          <p:grpSpPr bwMode="auto">
            <a:xfrm>
              <a:off x="3946" y="3024"/>
              <a:ext cx="1432" cy="952"/>
              <a:chOff x="3946" y="3024"/>
              <a:chExt cx="1432" cy="952"/>
            </a:xfrm>
          </p:grpSpPr>
          <p:sp>
            <p:nvSpPr>
              <p:cNvPr id="255013" name="Freeform 37"/>
              <p:cNvSpPr>
                <a:spLocks noChangeArrowheads="1"/>
              </p:cNvSpPr>
              <p:nvPr/>
            </p:nvSpPr>
            <p:spPr bwMode="auto">
              <a:xfrm>
                <a:off x="3946" y="3024"/>
                <a:ext cx="1433" cy="953"/>
              </a:xfrm>
              <a:custGeom>
                <a:avLst/>
                <a:gdLst/>
                <a:ahLst/>
                <a:cxnLst>
                  <a:cxn ang="0">
                    <a:pos x="0" y="700"/>
                  </a:cxn>
                  <a:cxn ang="0">
                    <a:pos x="441" y="700"/>
                  </a:cxn>
                  <a:cxn ang="0">
                    <a:pos x="441" y="353"/>
                  </a:cxn>
                  <a:cxn ang="0">
                    <a:pos x="875" y="353"/>
                  </a:cxn>
                  <a:cxn ang="0">
                    <a:pos x="875" y="0"/>
                  </a:cxn>
                  <a:cxn ang="0">
                    <a:pos x="6319" y="0"/>
                  </a:cxn>
                  <a:cxn ang="0">
                    <a:pos x="6319" y="2812"/>
                  </a:cxn>
                  <a:cxn ang="0">
                    <a:pos x="5877" y="2812"/>
                  </a:cxn>
                  <a:cxn ang="0">
                    <a:pos x="5877" y="3164"/>
                  </a:cxn>
                  <a:cxn ang="0">
                    <a:pos x="5442" y="3164"/>
                  </a:cxn>
                  <a:cxn ang="0">
                    <a:pos x="5442" y="3518"/>
                  </a:cxn>
                  <a:cxn ang="0">
                    <a:pos x="1414" y="4202"/>
                  </a:cxn>
                  <a:cxn ang="0">
                    <a:pos x="0" y="3961"/>
                  </a:cxn>
                  <a:cxn ang="0">
                    <a:pos x="0" y="700"/>
                  </a:cxn>
                </a:cxnLst>
                <a:rect l="0" t="0" r="r" b="b"/>
                <a:pathLst>
                  <a:path w="6320" h="4203">
                    <a:moveTo>
                      <a:pt x="0" y="700"/>
                    </a:moveTo>
                    <a:lnTo>
                      <a:pt x="441" y="700"/>
                    </a:lnTo>
                    <a:lnTo>
                      <a:pt x="441" y="353"/>
                    </a:lnTo>
                    <a:lnTo>
                      <a:pt x="875" y="353"/>
                    </a:lnTo>
                    <a:lnTo>
                      <a:pt x="875" y="0"/>
                    </a:lnTo>
                    <a:lnTo>
                      <a:pt x="6319" y="0"/>
                    </a:lnTo>
                    <a:lnTo>
                      <a:pt x="6319" y="2812"/>
                    </a:lnTo>
                    <a:lnTo>
                      <a:pt x="5877" y="2812"/>
                    </a:lnTo>
                    <a:lnTo>
                      <a:pt x="5877" y="3164"/>
                    </a:lnTo>
                    <a:lnTo>
                      <a:pt x="5442" y="3164"/>
                    </a:lnTo>
                    <a:lnTo>
                      <a:pt x="5442" y="3518"/>
                    </a:lnTo>
                    <a:cubicBezTo>
                      <a:pt x="3395" y="3495"/>
                      <a:pt x="3355" y="4067"/>
                      <a:pt x="1414" y="4202"/>
                    </a:cubicBezTo>
                    <a:cubicBezTo>
                      <a:pt x="717" y="4121"/>
                      <a:pt x="467" y="4056"/>
                      <a:pt x="0" y="3961"/>
                    </a:cubicBezTo>
                    <a:lnTo>
                      <a:pt x="0" y="700"/>
                    </a:lnTo>
                  </a:path>
                </a:pathLst>
              </a:custGeom>
              <a:noFill/>
              <a:ln w="648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5014" name="Freeform 38"/>
              <p:cNvSpPr>
                <a:spLocks noChangeArrowheads="1"/>
              </p:cNvSpPr>
              <p:nvPr/>
            </p:nvSpPr>
            <p:spPr bwMode="auto">
              <a:xfrm>
                <a:off x="4046" y="3184"/>
                <a:ext cx="1133" cy="5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97" y="0"/>
                  </a:cxn>
                  <a:cxn ang="0">
                    <a:pos x="4997" y="2465"/>
                  </a:cxn>
                </a:cxnLst>
                <a:rect l="0" t="0" r="r" b="b"/>
                <a:pathLst>
                  <a:path w="4998" h="2466">
                    <a:moveTo>
                      <a:pt x="0" y="0"/>
                    </a:moveTo>
                    <a:lnTo>
                      <a:pt x="4997" y="0"/>
                    </a:lnTo>
                    <a:lnTo>
                      <a:pt x="4997" y="2465"/>
                    </a:lnTo>
                  </a:path>
                </a:pathLst>
              </a:custGeom>
              <a:noFill/>
              <a:ln w="648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5015" name="Freeform 39"/>
              <p:cNvSpPr>
                <a:spLocks noChangeArrowheads="1"/>
              </p:cNvSpPr>
              <p:nvPr/>
            </p:nvSpPr>
            <p:spPr bwMode="auto">
              <a:xfrm>
                <a:off x="4146" y="3104"/>
                <a:ext cx="1133" cy="5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97" y="0"/>
                  </a:cxn>
                  <a:cxn ang="0">
                    <a:pos x="4997" y="2461"/>
                  </a:cxn>
                </a:cxnLst>
                <a:rect l="0" t="0" r="r" b="b"/>
                <a:pathLst>
                  <a:path w="4998" h="2462">
                    <a:moveTo>
                      <a:pt x="0" y="0"/>
                    </a:moveTo>
                    <a:lnTo>
                      <a:pt x="4997" y="0"/>
                    </a:lnTo>
                    <a:lnTo>
                      <a:pt x="4997" y="2461"/>
                    </a:lnTo>
                  </a:path>
                </a:pathLst>
              </a:custGeom>
              <a:noFill/>
              <a:ln w="6480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255016" name="Text Box 40"/>
            <p:cNvSpPr txBox="1">
              <a:spLocks noChangeArrowheads="1"/>
            </p:cNvSpPr>
            <p:nvPr/>
          </p:nvSpPr>
          <p:spPr bwMode="auto">
            <a:xfrm>
              <a:off x="3850" y="3266"/>
              <a:ext cx="1440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0" hangingPunct="0">
                <a:lnSpc>
                  <a:spcPct val="93000"/>
                </a:lnSpc>
                <a:spcBef>
                  <a:spcPts val="1125"/>
                </a:spcBef>
                <a:buClr>
                  <a:srgbClr val="003366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>
                  <a:solidFill>
                    <a:srgbClr val="FF0000"/>
                  </a:solidFill>
                </a:rPr>
                <a:t>ASPECTOS AMBIENTALES SIGNIFICATIVOS</a:t>
              </a:r>
            </a:p>
          </p:txBody>
        </p:sp>
      </p:grpSp>
      <p:sp>
        <p:nvSpPr>
          <p:cNvPr id="255017" name="Line 41"/>
          <p:cNvSpPr>
            <a:spLocks noChangeShapeType="1"/>
          </p:cNvSpPr>
          <p:nvPr/>
        </p:nvSpPr>
        <p:spPr bwMode="auto">
          <a:xfrm>
            <a:off x="2836863" y="3810000"/>
            <a:ext cx="533400" cy="1588"/>
          </a:xfrm>
          <a:prstGeom prst="line">
            <a:avLst/>
          </a:prstGeom>
          <a:noFill/>
          <a:ln w="12600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55018" name="Line 42"/>
          <p:cNvSpPr>
            <a:spLocks noChangeShapeType="1"/>
          </p:cNvSpPr>
          <p:nvPr/>
        </p:nvSpPr>
        <p:spPr bwMode="auto">
          <a:xfrm>
            <a:off x="5656263" y="3810000"/>
            <a:ext cx="533400" cy="1588"/>
          </a:xfrm>
          <a:prstGeom prst="line">
            <a:avLst/>
          </a:prstGeom>
          <a:noFill/>
          <a:ln w="12600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55019" name="Line 43"/>
          <p:cNvSpPr>
            <a:spLocks noChangeShapeType="1"/>
          </p:cNvSpPr>
          <p:nvPr/>
        </p:nvSpPr>
        <p:spPr bwMode="auto">
          <a:xfrm flipH="1">
            <a:off x="3127375" y="1981200"/>
            <a:ext cx="5588000" cy="1588"/>
          </a:xfrm>
          <a:prstGeom prst="line">
            <a:avLst/>
          </a:prstGeom>
          <a:noFill/>
          <a:ln w="12600">
            <a:solidFill>
              <a:srgbClr val="003366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55020" name="Text Box 44"/>
          <p:cNvSpPr txBox="1">
            <a:spLocks noChangeArrowheads="1"/>
          </p:cNvSpPr>
          <p:nvPr/>
        </p:nvSpPr>
        <p:spPr bwMode="auto">
          <a:xfrm>
            <a:off x="6265863" y="3582988"/>
            <a:ext cx="1371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lnSpc>
                <a:spcPct val="80000"/>
              </a:lnSpc>
              <a:buClr>
                <a:srgbClr val="003366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/>
              <a:t>requisito legal?</a:t>
            </a:r>
          </a:p>
        </p:txBody>
      </p:sp>
      <p:sp>
        <p:nvSpPr>
          <p:cNvPr id="255021" name="Line 45"/>
          <p:cNvSpPr>
            <a:spLocks noChangeShapeType="1"/>
          </p:cNvSpPr>
          <p:nvPr/>
        </p:nvSpPr>
        <p:spPr bwMode="auto">
          <a:xfrm>
            <a:off x="1998663" y="4419600"/>
            <a:ext cx="1587" cy="762000"/>
          </a:xfrm>
          <a:prstGeom prst="line">
            <a:avLst/>
          </a:prstGeom>
          <a:noFill/>
          <a:ln w="12600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55022" name="Line 46"/>
          <p:cNvSpPr>
            <a:spLocks noChangeShapeType="1"/>
          </p:cNvSpPr>
          <p:nvPr/>
        </p:nvSpPr>
        <p:spPr bwMode="auto">
          <a:xfrm>
            <a:off x="1998663" y="5181600"/>
            <a:ext cx="4267200" cy="1588"/>
          </a:xfrm>
          <a:prstGeom prst="line">
            <a:avLst/>
          </a:prstGeom>
          <a:noFill/>
          <a:ln w="12600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55023" name="Line 47"/>
          <p:cNvSpPr>
            <a:spLocks noChangeShapeType="1"/>
          </p:cNvSpPr>
          <p:nvPr/>
        </p:nvSpPr>
        <p:spPr bwMode="auto">
          <a:xfrm flipV="1">
            <a:off x="6951663" y="1968500"/>
            <a:ext cx="1587" cy="1244600"/>
          </a:xfrm>
          <a:prstGeom prst="line">
            <a:avLst/>
          </a:prstGeom>
          <a:noFill/>
          <a:ln w="12600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255024" name="Group 48"/>
          <p:cNvGrpSpPr>
            <a:grpSpLocks/>
          </p:cNvGrpSpPr>
          <p:nvPr/>
        </p:nvGrpSpPr>
        <p:grpSpPr bwMode="auto">
          <a:xfrm>
            <a:off x="2778125" y="3505200"/>
            <a:ext cx="404813" cy="293688"/>
            <a:chOff x="1750" y="2208"/>
            <a:chExt cx="255" cy="185"/>
          </a:xfrm>
        </p:grpSpPr>
        <p:sp>
          <p:nvSpPr>
            <p:cNvPr id="255025" name="AutoShape 49"/>
            <p:cNvSpPr>
              <a:spLocks noChangeArrowheads="1"/>
            </p:cNvSpPr>
            <p:nvPr/>
          </p:nvSpPr>
          <p:spPr bwMode="auto">
            <a:xfrm>
              <a:off x="1750" y="2208"/>
              <a:ext cx="256" cy="186"/>
            </a:xfrm>
            <a:prstGeom prst="roundRect">
              <a:avLst>
                <a:gd name="adj" fmla="val 53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55026" name="Group 50"/>
            <p:cNvGrpSpPr>
              <a:grpSpLocks/>
            </p:cNvGrpSpPr>
            <p:nvPr/>
          </p:nvGrpSpPr>
          <p:grpSpPr bwMode="auto">
            <a:xfrm>
              <a:off x="1750" y="2208"/>
              <a:ext cx="250" cy="180"/>
              <a:chOff x="1750" y="2208"/>
              <a:chExt cx="250" cy="180"/>
            </a:xfrm>
          </p:grpSpPr>
          <p:sp>
            <p:nvSpPr>
              <p:cNvPr id="255027" name="AutoShape 51"/>
              <p:cNvSpPr>
                <a:spLocks noChangeArrowheads="1"/>
              </p:cNvSpPr>
              <p:nvPr/>
            </p:nvSpPr>
            <p:spPr bwMode="auto">
              <a:xfrm>
                <a:off x="1750" y="2208"/>
                <a:ext cx="251" cy="181"/>
              </a:xfrm>
              <a:prstGeom prst="roundRect">
                <a:avLst>
                  <a:gd name="adj" fmla="val 5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255028" name="Group 52"/>
              <p:cNvGrpSpPr>
                <a:grpSpLocks/>
              </p:cNvGrpSpPr>
              <p:nvPr/>
            </p:nvGrpSpPr>
            <p:grpSpPr bwMode="auto">
              <a:xfrm>
                <a:off x="1750" y="2208"/>
                <a:ext cx="246" cy="176"/>
                <a:chOff x="1750" y="2208"/>
                <a:chExt cx="246" cy="176"/>
              </a:xfrm>
            </p:grpSpPr>
            <p:sp>
              <p:nvSpPr>
                <p:cNvPr id="255029" name="AutoShape 53"/>
                <p:cNvSpPr>
                  <a:spLocks noChangeArrowheads="1"/>
                </p:cNvSpPr>
                <p:nvPr/>
              </p:nvSpPr>
              <p:spPr bwMode="auto">
                <a:xfrm>
                  <a:off x="1750" y="2208"/>
                  <a:ext cx="247" cy="177"/>
                </a:xfrm>
                <a:prstGeom prst="roundRect">
                  <a:avLst>
                    <a:gd name="adj" fmla="val 56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255030" name="Group 54"/>
                <p:cNvGrpSpPr>
                  <a:grpSpLocks/>
                </p:cNvGrpSpPr>
                <p:nvPr/>
              </p:nvGrpSpPr>
              <p:grpSpPr bwMode="auto">
                <a:xfrm>
                  <a:off x="1750" y="2208"/>
                  <a:ext cx="243" cy="173"/>
                  <a:chOff x="1750" y="2208"/>
                  <a:chExt cx="243" cy="173"/>
                </a:xfrm>
              </p:grpSpPr>
              <p:sp>
                <p:nvSpPr>
                  <p:cNvPr id="255031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1750" y="2208"/>
                    <a:ext cx="244" cy="174"/>
                  </a:xfrm>
                  <a:prstGeom prst="roundRect">
                    <a:avLst>
                      <a:gd name="adj" fmla="val 5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25503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1750" y="2208"/>
                    <a:ext cx="241" cy="171"/>
                    <a:chOff x="1750" y="2208"/>
                    <a:chExt cx="241" cy="171"/>
                  </a:xfrm>
                </p:grpSpPr>
                <p:sp>
                  <p:nvSpPr>
                    <p:cNvPr id="255033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0" y="2208"/>
                      <a:ext cx="242" cy="172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255034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50" y="2208"/>
                      <a:ext cx="240" cy="170"/>
                      <a:chOff x="1750" y="2208"/>
                      <a:chExt cx="240" cy="170"/>
                    </a:xfrm>
                  </p:grpSpPr>
                  <p:sp>
                    <p:nvSpPr>
                      <p:cNvPr id="255035" name="AutoShape 5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50" y="2208"/>
                        <a:ext cx="241" cy="171"/>
                      </a:xfrm>
                      <a:prstGeom prst="roundRect">
                        <a:avLst>
                          <a:gd name="adj" fmla="val 588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255036" name="Group 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50" y="2208"/>
                        <a:ext cx="240" cy="170"/>
                        <a:chOff x="1750" y="2208"/>
                        <a:chExt cx="240" cy="170"/>
                      </a:xfrm>
                    </p:grpSpPr>
                    <p:sp>
                      <p:nvSpPr>
                        <p:cNvPr id="255037" name="AutoShape 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50" y="2208"/>
                          <a:ext cx="241" cy="171"/>
                        </a:xfrm>
                        <a:prstGeom prst="roundRect">
                          <a:avLst>
                            <a:gd name="adj" fmla="val 588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255038" name="AutoShape 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50" y="2208"/>
                          <a:ext cx="241" cy="171"/>
                        </a:xfrm>
                        <a:prstGeom prst="roundRect">
                          <a:avLst>
                            <a:gd name="adj" fmla="val 588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90000" tIns="46800" rIns="90000" bIns="46800" anchor="ctr">
                          <a:spAutoFit/>
                        </a:bodyPr>
                        <a:lstStyle/>
                        <a:p>
                          <a:pPr algn="ctr" eaLnBrk="0" hangingPunct="0">
                            <a:lnSpc>
                              <a:spcPct val="93000"/>
                            </a:lnSpc>
                            <a:spcBef>
                              <a:spcPts val="875"/>
                            </a:spcBef>
                            <a:buClr>
                              <a:srgbClr val="003366"/>
                            </a:buClr>
                            <a:buSzPct val="100000"/>
                            <a:buFont typeface="Arial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1400" b="1">
                              <a:solidFill>
                                <a:srgbClr val="000000"/>
                              </a:solidFill>
                            </a:rPr>
                            <a:t>NO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grpSp>
        <p:nvGrpSpPr>
          <p:cNvPr id="255039" name="Group 63"/>
          <p:cNvGrpSpPr>
            <a:grpSpLocks/>
          </p:cNvGrpSpPr>
          <p:nvPr/>
        </p:nvGrpSpPr>
        <p:grpSpPr bwMode="auto">
          <a:xfrm>
            <a:off x="5597525" y="3505200"/>
            <a:ext cx="404813" cy="293688"/>
            <a:chOff x="3526" y="2208"/>
            <a:chExt cx="255" cy="185"/>
          </a:xfrm>
        </p:grpSpPr>
        <p:sp>
          <p:nvSpPr>
            <p:cNvPr id="255040" name="AutoShape 64"/>
            <p:cNvSpPr>
              <a:spLocks noChangeArrowheads="1"/>
            </p:cNvSpPr>
            <p:nvPr/>
          </p:nvSpPr>
          <p:spPr bwMode="auto">
            <a:xfrm>
              <a:off x="3526" y="2208"/>
              <a:ext cx="256" cy="186"/>
            </a:xfrm>
            <a:prstGeom prst="roundRect">
              <a:avLst>
                <a:gd name="adj" fmla="val 53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55041" name="Group 65"/>
            <p:cNvGrpSpPr>
              <a:grpSpLocks/>
            </p:cNvGrpSpPr>
            <p:nvPr/>
          </p:nvGrpSpPr>
          <p:grpSpPr bwMode="auto">
            <a:xfrm>
              <a:off x="3526" y="2208"/>
              <a:ext cx="250" cy="180"/>
              <a:chOff x="3526" y="2208"/>
              <a:chExt cx="250" cy="180"/>
            </a:xfrm>
          </p:grpSpPr>
          <p:sp>
            <p:nvSpPr>
              <p:cNvPr id="255042" name="AutoShape 66"/>
              <p:cNvSpPr>
                <a:spLocks noChangeArrowheads="1"/>
              </p:cNvSpPr>
              <p:nvPr/>
            </p:nvSpPr>
            <p:spPr bwMode="auto">
              <a:xfrm>
                <a:off x="3526" y="2208"/>
                <a:ext cx="251" cy="181"/>
              </a:xfrm>
              <a:prstGeom prst="roundRect">
                <a:avLst>
                  <a:gd name="adj" fmla="val 5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255043" name="Group 67"/>
              <p:cNvGrpSpPr>
                <a:grpSpLocks/>
              </p:cNvGrpSpPr>
              <p:nvPr/>
            </p:nvGrpSpPr>
            <p:grpSpPr bwMode="auto">
              <a:xfrm>
                <a:off x="3526" y="2208"/>
                <a:ext cx="246" cy="176"/>
                <a:chOff x="3526" y="2208"/>
                <a:chExt cx="246" cy="176"/>
              </a:xfrm>
            </p:grpSpPr>
            <p:sp>
              <p:nvSpPr>
                <p:cNvPr id="255044" name="AutoShape 68"/>
                <p:cNvSpPr>
                  <a:spLocks noChangeArrowheads="1"/>
                </p:cNvSpPr>
                <p:nvPr/>
              </p:nvSpPr>
              <p:spPr bwMode="auto">
                <a:xfrm>
                  <a:off x="3526" y="2208"/>
                  <a:ext cx="247" cy="177"/>
                </a:xfrm>
                <a:prstGeom prst="roundRect">
                  <a:avLst>
                    <a:gd name="adj" fmla="val 56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255045" name="Group 69"/>
                <p:cNvGrpSpPr>
                  <a:grpSpLocks/>
                </p:cNvGrpSpPr>
                <p:nvPr/>
              </p:nvGrpSpPr>
              <p:grpSpPr bwMode="auto">
                <a:xfrm>
                  <a:off x="3526" y="2208"/>
                  <a:ext cx="244" cy="173"/>
                  <a:chOff x="3526" y="2208"/>
                  <a:chExt cx="244" cy="173"/>
                </a:xfrm>
              </p:grpSpPr>
              <p:sp>
                <p:nvSpPr>
                  <p:cNvPr id="255046" name="AutoShape 70"/>
                  <p:cNvSpPr>
                    <a:spLocks noChangeArrowheads="1"/>
                  </p:cNvSpPr>
                  <p:nvPr/>
                </p:nvSpPr>
                <p:spPr bwMode="auto">
                  <a:xfrm>
                    <a:off x="3526" y="2208"/>
                    <a:ext cx="245" cy="174"/>
                  </a:xfrm>
                  <a:prstGeom prst="roundRect">
                    <a:avLst>
                      <a:gd name="adj" fmla="val 5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255047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3526" y="2208"/>
                    <a:ext cx="242" cy="171"/>
                    <a:chOff x="3526" y="2208"/>
                    <a:chExt cx="242" cy="171"/>
                  </a:xfrm>
                </p:grpSpPr>
                <p:sp>
                  <p:nvSpPr>
                    <p:cNvPr id="255048" name="AutoShap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6" y="2208"/>
                      <a:ext cx="243" cy="172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255049" name="Group 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6" y="2208"/>
                      <a:ext cx="240" cy="170"/>
                      <a:chOff x="3526" y="2208"/>
                      <a:chExt cx="240" cy="170"/>
                    </a:xfrm>
                  </p:grpSpPr>
                  <p:sp>
                    <p:nvSpPr>
                      <p:cNvPr id="255050" name="AutoShape 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6" y="2208"/>
                        <a:ext cx="241" cy="171"/>
                      </a:xfrm>
                      <a:prstGeom prst="roundRect">
                        <a:avLst>
                          <a:gd name="adj" fmla="val 588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255051" name="Group 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26" y="2208"/>
                        <a:ext cx="239" cy="170"/>
                        <a:chOff x="3526" y="2208"/>
                        <a:chExt cx="239" cy="170"/>
                      </a:xfrm>
                    </p:grpSpPr>
                    <p:sp>
                      <p:nvSpPr>
                        <p:cNvPr id="255052" name="AutoShape 7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6" y="2208"/>
                          <a:ext cx="240" cy="171"/>
                        </a:xfrm>
                        <a:prstGeom prst="roundRect">
                          <a:avLst>
                            <a:gd name="adj" fmla="val 588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255053" name="AutoShape 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6" y="2208"/>
                          <a:ext cx="240" cy="171"/>
                        </a:xfrm>
                        <a:prstGeom prst="roundRect">
                          <a:avLst>
                            <a:gd name="adj" fmla="val 588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90000" tIns="46800" rIns="90000" bIns="46800" anchor="ctr">
                          <a:spAutoFit/>
                        </a:bodyPr>
                        <a:lstStyle/>
                        <a:p>
                          <a:pPr algn="ctr" eaLnBrk="0" hangingPunct="0">
                            <a:lnSpc>
                              <a:spcPct val="93000"/>
                            </a:lnSpc>
                            <a:spcBef>
                              <a:spcPts val="875"/>
                            </a:spcBef>
                            <a:buClr>
                              <a:srgbClr val="003366"/>
                            </a:buClr>
                            <a:buSzPct val="100000"/>
                            <a:buFont typeface="Arial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1400" b="1">
                              <a:solidFill>
                                <a:srgbClr val="000000"/>
                              </a:solidFill>
                            </a:rPr>
                            <a:t>NO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255054" name="Line 78"/>
          <p:cNvSpPr>
            <a:spLocks noChangeShapeType="1"/>
          </p:cNvSpPr>
          <p:nvPr/>
        </p:nvSpPr>
        <p:spPr bwMode="auto">
          <a:xfrm>
            <a:off x="4513263" y="4572000"/>
            <a:ext cx="1587" cy="609600"/>
          </a:xfrm>
          <a:prstGeom prst="line">
            <a:avLst/>
          </a:prstGeom>
          <a:noFill/>
          <a:ln w="12600">
            <a:solidFill>
              <a:srgbClr val="0033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255055" name="Group 79"/>
          <p:cNvGrpSpPr>
            <a:grpSpLocks/>
          </p:cNvGrpSpPr>
          <p:nvPr/>
        </p:nvGrpSpPr>
        <p:grpSpPr bwMode="auto">
          <a:xfrm>
            <a:off x="2087563" y="4495800"/>
            <a:ext cx="314325" cy="293688"/>
            <a:chOff x="1315" y="2832"/>
            <a:chExt cx="198" cy="185"/>
          </a:xfrm>
        </p:grpSpPr>
        <p:sp>
          <p:nvSpPr>
            <p:cNvPr id="255056" name="AutoShape 80"/>
            <p:cNvSpPr>
              <a:spLocks noChangeArrowheads="1"/>
            </p:cNvSpPr>
            <p:nvPr/>
          </p:nvSpPr>
          <p:spPr bwMode="auto">
            <a:xfrm>
              <a:off x="1315" y="2832"/>
              <a:ext cx="199" cy="186"/>
            </a:xfrm>
            <a:prstGeom prst="roundRect">
              <a:avLst>
                <a:gd name="adj" fmla="val 53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55057" name="Group 81"/>
            <p:cNvGrpSpPr>
              <a:grpSpLocks/>
            </p:cNvGrpSpPr>
            <p:nvPr/>
          </p:nvGrpSpPr>
          <p:grpSpPr bwMode="auto">
            <a:xfrm>
              <a:off x="1315" y="2832"/>
              <a:ext cx="193" cy="180"/>
              <a:chOff x="1315" y="2832"/>
              <a:chExt cx="193" cy="180"/>
            </a:xfrm>
          </p:grpSpPr>
          <p:sp>
            <p:nvSpPr>
              <p:cNvPr id="255058" name="AutoShape 82"/>
              <p:cNvSpPr>
                <a:spLocks noChangeArrowheads="1"/>
              </p:cNvSpPr>
              <p:nvPr/>
            </p:nvSpPr>
            <p:spPr bwMode="auto">
              <a:xfrm>
                <a:off x="1315" y="2832"/>
                <a:ext cx="194" cy="181"/>
              </a:xfrm>
              <a:prstGeom prst="roundRect">
                <a:avLst>
                  <a:gd name="adj" fmla="val 5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255059" name="Group 83"/>
              <p:cNvGrpSpPr>
                <a:grpSpLocks/>
              </p:cNvGrpSpPr>
              <p:nvPr/>
            </p:nvGrpSpPr>
            <p:grpSpPr bwMode="auto">
              <a:xfrm>
                <a:off x="1315" y="2832"/>
                <a:ext cx="189" cy="177"/>
                <a:chOff x="1315" y="2832"/>
                <a:chExt cx="189" cy="177"/>
              </a:xfrm>
            </p:grpSpPr>
            <p:sp>
              <p:nvSpPr>
                <p:cNvPr id="255060" name="AutoShape 84"/>
                <p:cNvSpPr>
                  <a:spLocks noChangeArrowheads="1"/>
                </p:cNvSpPr>
                <p:nvPr/>
              </p:nvSpPr>
              <p:spPr bwMode="auto">
                <a:xfrm>
                  <a:off x="1315" y="2832"/>
                  <a:ext cx="190" cy="178"/>
                </a:xfrm>
                <a:prstGeom prst="roundRect">
                  <a:avLst>
                    <a:gd name="adj" fmla="val 560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255061" name="Group 85"/>
                <p:cNvGrpSpPr>
                  <a:grpSpLocks/>
                </p:cNvGrpSpPr>
                <p:nvPr/>
              </p:nvGrpSpPr>
              <p:grpSpPr bwMode="auto">
                <a:xfrm>
                  <a:off x="1315" y="2832"/>
                  <a:ext cx="186" cy="174"/>
                  <a:chOff x="1315" y="2832"/>
                  <a:chExt cx="186" cy="174"/>
                </a:xfrm>
              </p:grpSpPr>
              <p:sp>
                <p:nvSpPr>
                  <p:cNvPr id="255062" name="AutoShape 86"/>
                  <p:cNvSpPr>
                    <a:spLocks noChangeArrowheads="1"/>
                  </p:cNvSpPr>
                  <p:nvPr/>
                </p:nvSpPr>
                <p:spPr bwMode="auto">
                  <a:xfrm>
                    <a:off x="1315" y="2832"/>
                    <a:ext cx="187" cy="175"/>
                  </a:xfrm>
                  <a:prstGeom prst="roundRect">
                    <a:avLst>
                      <a:gd name="adj" fmla="val 5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255063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1315" y="2832"/>
                    <a:ext cx="184" cy="172"/>
                    <a:chOff x="1315" y="2832"/>
                    <a:chExt cx="184" cy="172"/>
                  </a:xfrm>
                </p:grpSpPr>
                <p:sp>
                  <p:nvSpPr>
                    <p:cNvPr id="255064" name="AutoShap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5" y="2832"/>
                      <a:ext cx="185" cy="173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255065" name="Group 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15" y="2832"/>
                      <a:ext cx="183" cy="170"/>
                      <a:chOff x="1315" y="2832"/>
                      <a:chExt cx="183" cy="170"/>
                    </a:xfrm>
                  </p:grpSpPr>
                  <p:sp>
                    <p:nvSpPr>
                      <p:cNvPr id="255066" name="AutoShape 9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15" y="2832"/>
                        <a:ext cx="184" cy="171"/>
                      </a:xfrm>
                      <a:prstGeom prst="roundRect">
                        <a:avLst>
                          <a:gd name="adj" fmla="val 588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255067" name="Group 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315" y="2832"/>
                        <a:ext cx="183" cy="170"/>
                        <a:chOff x="1315" y="2832"/>
                        <a:chExt cx="183" cy="170"/>
                      </a:xfrm>
                    </p:grpSpPr>
                    <p:sp>
                      <p:nvSpPr>
                        <p:cNvPr id="255068" name="AutoShape 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5" y="2832"/>
                          <a:ext cx="184" cy="171"/>
                        </a:xfrm>
                        <a:prstGeom prst="roundRect">
                          <a:avLst>
                            <a:gd name="adj" fmla="val 588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255069" name="AutoShape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5" y="2832"/>
                          <a:ext cx="183" cy="171"/>
                        </a:xfrm>
                        <a:prstGeom prst="roundRect">
                          <a:avLst>
                            <a:gd name="adj" fmla="val 588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90000" tIns="46800" rIns="90000" bIns="46800" anchor="ctr">
                          <a:spAutoFit/>
                        </a:bodyPr>
                        <a:lstStyle/>
                        <a:p>
                          <a:pPr algn="ctr" eaLnBrk="0" hangingPunct="0">
                            <a:lnSpc>
                              <a:spcPct val="93000"/>
                            </a:lnSpc>
                            <a:spcBef>
                              <a:spcPts val="875"/>
                            </a:spcBef>
                            <a:buClr>
                              <a:srgbClr val="003366"/>
                            </a:buClr>
                            <a:buSzPct val="100000"/>
                            <a:buFont typeface="Arial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1400" b="1">
                              <a:solidFill>
                                <a:srgbClr val="000000"/>
                              </a:solidFill>
                            </a:rPr>
                            <a:t>SÍ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255070" name="Text Box 94"/>
          <p:cNvSpPr txBox="1">
            <a:spLocks noChangeArrowheads="1"/>
          </p:cNvSpPr>
          <p:nvPr/>
        </p:nvSpPr>
        <p:spPr bwMode="auto">
          <a:xfrm>
            <a:off x="4513263" y="4460875"/>
            <a:ext cx="354012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ts val="875"/>
              </a:spcBef>
              <a:buClr>
                <a:srgbClr val="003366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solidFill>
                  <a:srgbClr val="000000"/>
                </a:solidFill>
              </a:rPr>
              <a:t>SÍ</a:t>
            </a:r>
          </a:p>
        </p:txBody>
      </p:sp>
      <p:grpSp>
        <p:nvGrpSpPr>
          <p:cNvPr id="255071" name="Group 95"/>
          <p:cNvGrpSpPr>
            <a:grpSpLocks/>
          </p:cNvGrpSpPr>
          <p:nvPr/>
        </p:nvGrpSpPr>
        <p:grpSpPr bwMode="auto">
          <a:xfrm>
            <a:off x="6969125" y="2895600"/>
            <a:ext cx="404813" cy="293688"/>
            <a:chOff x="4390" y="1824"/>
            <a:chExt cx="255" cy="185"/>
          </a:xfrm>
        </p:grpSpPr>
        <p:sp>
          <p:nvSpPr>
            <p:cNvPr id="255072" name="AutoShape 96"/>
            <p:cNvSpPr>
              <a:spLocks noChangeArrowheads="1"/>
            </p:cNvSpPr>
            <p:nvPr/>
          </p:nvSpPr>
          <p:spPr bwMode="auto">
            <a:xfrm>
              <a:off x="4390" y="1824"/>
              <a:ext cx="256" cy="186"/>
            </a:xfrm>
            <a:prstGeom prst="roundRect">
              <a:avLst>
                <a:gd name="adj" fmla="val 53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55073" name="Group 97"/>
            <p:cNvGrpSpPr>
              <a:grpSpLocks/>
            </p:cNvGrpSpPr>
            <p:nvPr/>
          </p:nvGrpSpPr>
          <p:grpSpPr bwMode="auto">
            <a:xfrm>
              <a:off x="4390" y="1824"/>
              <a:ext cx="250" cy="180"/>
              <a:chOff x="4390" y="1824"/>
              <a:chExt cx="250" cy="180"/>
            </a:xfrm>
          </p:grpSpPr>
          <p:sp>
            <p:nvSpPr>
              <p:cNvPr id="255074" name="AutoShape 98"/>
              <p:cNvSpPr>
                <a:spLocks noChangeArrowheads="1"/>
              </p:cNvSpPr>
              <p:nvPr/>
            </p:nvSpPr>
            <p:spPr bwMode="auto">
              <a:xfrm>
                <a:off x="4390" y="1824"/>
                <a:ext cx="251" cy="181"/>
              </a:xfrm>
              <a:prstGeom prst="roundRect">
                <a:avLst>
                  <a:gd name="adj" fmla="val 55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255075" name="Group 99"/>
              <p:cNvGrpSpPr>
                <a:grpSpLocks/>
              </p:cNvGrpSpPr>
              <p:nvPr/>
            </p:nvGrpSpPr>
            <p:grpSpPr bwMode="auto">
              <a:xfrm>
                <a:off x="4390" y="1824"/>
                <a:ext cx="246" cy="177"/>
                <a:chOff x="4390" y="1824"/>
                <a:chExt cx="246" cy="177"/>
              </a:xfrm>
            </p:grpSpPr>
            <p:sp>
              <p:nvSpPr>
                <p:cNvPr id="255076" name="AutoShape 100"/>
                <p:cNvSpPr>
                  <a:spLocks noChangeArrowheads="1"/>
                </p:cNvSpPr>
                <p:nvPr/>
              </p:nvSpPr>
              <p:spPr bwMode="auto">
                <a:xfrm>
                  <a:off x="4390" y="1824"/>
                  <a:ext cx="247" cy="178"/>
                </a:xfrm>
                <a:prstGeom prst="roundRect">
                  <a:avLst>
                    <a:gd name="adj" fmla="val 560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255077" name="Group 101"/>
                <p:cNvGrpSpPr>
                  <a:grpSpLocks/>
                </p:cNvGrpSpPr>
                <p:nvPr/>
              </p:nvGrpSpPr>
              <p:grpSpPr bwMode="auto">
                <a:xfrm>
                  <a:off x="4390" y="1824"/>
                  <a:ext cx="244" cy="174"/>
                  <a:chOff x="4390" y="1824"/>
                  <a:chExt cx="244" cy="174"/>
                </a:xfrm>
              </p:grpSpPr>
              <p:sp>
                <p:nvSpPr>
                  <p:cNvPr id="255078" name="AutoShape 102"/>
                  <p:cNvSpPr>
                    <a:spLocks noChangeArrowheads="1"/>
                  </p:cNvSpPr>
                  <p:nvPr/>
                </p:nvSpPr>
                <p:spPr bwMode="auto">
                  <a:xfrm>
                    <a:off x="4390" y="1824"/>
                    <a:ext cx="245" cy="175"/>
                  </a:xfrm>
                  <a:prstGeom prst="roundRect">
                    <a:avLst>
                      <a:gd name="adj" fmla="val 574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255079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4390" y="1824"/>
                    <a:ext cx="242" cy="172"/>
                    <a:chOff x="4390" y="1824"/>
                    <a:chExt cx="242" cy="172"/>
                  </a:xfrm>
                </p:grpSpPr>
                <p:sp>
                  <p:nvSpPr>
                    <p:cNvPr id="255080" name="AutoShap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90" y="1824"/>
                      <a:ext cx="243" cy="173"/>
                    </a:xfrm>
                    <a:prstGeom prst="roundRect">
                      <a:avLst>
                        <a:gd name="adj" fmla="val 5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255081" name="Group 1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90" y="1824"/>
                      <a:ext cx="240" cy="170"/>
                      <a:chOff x="4390" y="1824"/>
                      <a:chExt cx="240" cy="170"/>
                    </a:xfrm>
                  </p:grpSpPr>
                  <p:sp>
                    <p:nvSpPr>
                      <p:cNvPr id="255082" name="AutoShape 10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90" y="1824"/>
                        <a:ext cx="241" cy="171"/>
                      </a:xfrm>
                      <a:prstGeom prst="roundRect">
                        <a:avLst>
                          <a:gd name="adj" fmla="val 588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255083" name="Group 1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90" y="1824"/>
                        <a:ext cx="239" cy="170"/>
                        <a:chOff x="4390" y="1824"/>
                        <a:chExt cx="239" cy="170"/>
                      </a:xfrm>
                    </p:grpSpPr>
                    <p:sp>
                      <p:nvSpPr>
                        <p:cNvPr id="255084" name="AutoShape 10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0" y="1824"/>
                          <a:ext cx="240" cy="171"/>
                        </a:xfrm>
                        <a:prstGeom prst="roundRect">
                          <a:avLst>
                            <a:gd name="adj" fmla="val 588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255085" name="AutoShape 1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90" y="1824"/>
                          <a:ext cx="240" cy="171"/>
                        </a:xfrm>
                        <a:prstGeom prst="roundRect">
                          <a:avLst>
                            <a:gd name="adj" fmla="val 588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90000" tIns="46800" rIns="90000" bIns="46800" anchor="ctr">
                          <a:spAutoFit/>
                        </a:bodyPr>
                        <a:lstStyle/>
                        <a:p>
                          <a:pPr algn="ctr" eaLnBrk="0" hangingPunct="0">
                            <a:lnSpc>
                              <a:spcPct val="93000"/>
                            </a:lnSpc>
                            <a:spcBef>
                              <a:spcPts val="875"/>
                            </a:spcBef>
                            <a:buClr>
                              <a:srgbClr val="003366"/>
                            </a:buClr>
                            <a:buSzPct val="100000"/>
                            <a:buFont typeface="Arial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1400" b="1">
                              <a:solidFill>
                                <a:srgbClr val="000000"/>
                              </a:solidFill>
                            </a:rPr>
                            <a:t>NO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255086" name="Text Box 110"/>
          <p:cNvSpPr txBox="1">
            <a:spLocks noChangeArrowheads="1"/>
          </p:cNvSpPr>
          <p:nvPr/>
        </p:nvSpPr>
        <p:spPr bwMode="auto">
          <a:xfrm>
            <a:off x="1236663" y="3506788"/>
            <a:ext cx="16002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eaLnBrk="0" hangingPunct="0">
              <a:lnSpc>
                <a:spcPct val="80000"/>
              </a:lnSpc>
              <a:buClr>
                <a:srgbClr val="003366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/>
              <a:t>riesgo ambiental?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pPr algn="ctr"/>
            <a:r>
              <a:rPr lang="es-EC" sz="2800" b="1">
                <a:solidFill>
                  <a:srgbClr val="6666FF"/>
                </a:solidFill>
              </a:rPr>
              <a:t>CRITERIOS DE EVALUACION</a:t>
            </a:r>
          </a:p>
        </p:txBody>
      </p:sp>
      <p:pic>
        <p:nvPicPr>
          <p:cNvPr id="363528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341438"/>
            <a:ext cx="4038600" cy="1381125"/>
          </a:xfrm>
          <a:noFill/>
          <a:ln/>
        </p:spPr>
      </p:pic>
      <p:pic>
        <p:nvPicPr>
          <p:cNvPr id="363530" name="Picture 10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3260725"/>
            <a:ext cx="4038600" cy="1249363"/>
          </a:xfrm>
          <a:noFill/>
          <a:ln/>
        </p:spPr>
      </p:pic>
      <p:sp>
        <p:nvSpPr>
          <p:cNvPr id="363532" name="Text Box 12"/>
          <p:cNvSpPr txBox="1">
            <a:spLocks noChangeArrowheads="1"/>
          </p:cNvSpPr>
          <p:nvPr/>
        </p:nvSpPr>
        <p:spPr bwMode="auto">
          <a:xfrm>
            <a:off x="539750" y="1052513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/>
              <a:t>PROBABILIDAD</a:t>
            </a:r>
            <a:r>
              <a:rPr lang="es-EC"/>
              <a:t> </a:t>
            </a:r>
          </a:p>
        </p:txBody>
      </p:sp>
      <p:sp>
        <p:nvSpPr>
          <p:cNvPr id="363533" name="Text Box 13"/>
          <p:cNvSpPr txBox="1">
            <a:spLocks noChangeArrowheads="1"/>
          </p:cNvSpPr>
          <p:nvPr/>
        </p:nvSpPr>
        <p:spPr bwMode="auto">
          <a:xfrm>
            <a:off x="107950" y="2781300"/>
            <a:ext cx="42481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" sz="1400" b="1" i="1"/>
              <a:t>Alta:</a:t>
            </a:r>
            <a:r>
              <a:rPr lang="es-ES" sz="1400"/>
              <a:t> será el aspecto ambiental que genera el mayor volumen, comparado con los aspectos ambientales del mismo proceso.</a:t>
            </a:r>
            <a:endParaRPr lang="es-ES" sz="1400" b="1" i="1"/>
          </a:p>
          <a:p>
            <a:pPr algn="just"/>
            <a:r>
              <a:rPr lang="es-ES" sz="1400" b="1" i="1"/>
              <a:t>Media: </a:t>
            </a:r>
            <a:r>
              <a:rPr lang="es-ES" sz="1400"/>
              <a:t>será el aspecto ambiental que genere volúmenes importantes, comparado con los aspectos ambientales del mismo proceso.</a:t>
            </a:r>
            <a:endParaRPr lang="es-ES" sz="1400" b="1" i="1"/>
          </a:p>
          <a:p>
            <a:pPr algn="just"/>
            <a:r>
              <a:rPr lang="es-ES" sz="1400" b="1" i="1"/>
              <a:t>Baja / pequeña: </a:t>
            </a:r>
            <a:r>
              <a:rPr lang="es-ES" sz="1400"/>
              <a:t>será el aspecto ambiental que genere volúmenes mínimos, comparado con los aspectos ambientales del mismo proceso.</a:t>
            </a:r>
            <a:endParaRPr lang="es-EC" sz="1400"/>
          </a:p>
        </p:txBody>
      </p:sp>
      <p:sp>
        <p:nvSpPr>
          <p:cNvPr id="363534" name="Text Box 14"/>
          <p:cNvSpPr txBox="1">
            <a:spLocks noChangeArrowheads="1"/>
          </p:cNvSpPr>
          <p:nvPr/>
        </p:nvSpPr>
        <p:spPr bwMode="auto">
          <a:xfrm>
            <a:off x="5292725" y="263048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/>
              <a:t>ESCALA</a:t>
            </a:r>
            <a:endParaRPr lang="es-EC"/>
          </a:p>
        </p:txBody>
      </p:sp>
      <p:sp>
        <p:nvSpPr>
          <p:cNvPr id="363535" name="Text Box 15"/>
          <p:cNvSpPr txBox="1">
            <a:spLocks noChangeArrowheads="1"/>
          </p:cNvSpPr>
          <p:nvPr/>
        </p:nvSpPr>
        <p:spPr bwMode="auto">
          <a:xfrm>
            <a:off x="4067175" y="4868863"/>
            <a:ext cx="50038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" sz="1400" b="1" i="1"/>
              <a:t>Alta: </a:t>
            </a:r>
            <a:r>
              <a:rPr lang="es-ES" sz="1400"/>
              <a:t>Cuando el impacto ambiental se puede presentar fuera de los límites de la organización.</a:t>
            </a:r>
            <a:endParaRPr lang="es-ES" sz="1400" b="1" i="1"/>
          </a:p>
          <a:p>
            <a:pPr algn="just"/>
            <a:r>
              <a:rPr lang="es-ES" sz="1400" b="1" i="1"/>
              <a:t>Media: </a:t>
            </a:r>
            <a:r>
              <a:rPr lang="es-ES" sz="1400"/>
              <a:t>Cuando el impacto ambiental se puede presentar dentro de los límites de la organización y puede contaminar otras áreas.</a:t>
            </a:r>
            <a:endParaRPr lang="es-ES" sz="1400" b="1" i="1"/>
          </a:p>
          <a:p>
            <a:pPr algn="just"/>
            <a:r>
              <a:rPr lang="es-ES" sz="1400" b="1" i="1"/>
              <a:t>Baja / pequeña: </a:t>
            </a:r>
            <a:r>
              <a:rPr lang="es-ES" sz="1400"/>
              <a:t>Cuando el impacto ambiental se puede presentar en el sitio de operación y no contamina otras áreas.</a:t>
            </a:r>
            <a:endParaRPr lang="es-EC" sz="1400"/>
          </a:p>
        </p:txBody>
      </p:sp>
      <p:pic>
        <p:nvPicPr>
          <p:cNvPr id="363538" name="Picture 18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5373688"/>
            <a:ext cx="4038600" cy="1249362"/>
          </a:xfrm>
          <a:noFill/>
          <a:ln/>
        </p:spPr>
      </p:pic>
      <p:sp>
        <p:nvSpPr>
          <p:cNvPr id="363540" name="Text Box 20"/>
          <p:cNvSpPr txBox="1">
            <a:spLocks noChangeArrowheads="1"/>
          </p:cNvSpPr>
          <p:nvPr/>
        </p:nvSpPr>
        <p:spPr bwMode="auto">
          <a:xfrm>
            <a:off x="539750" y="4933950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b="1"/>
              <a:t>SEVERIDAD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609600" y="442913"/>
            <a:ext cx="8001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u="sng">
                <a:solidFill>
                  <a:srgbClr val="0000FF"/>
                </a:solidFill>
              </a:rPr>
              <a:t>Evaluación de Significancia de Aspectos Ambientales</a:t>
            </a:r>
          </a:p>
        </p:txBody>
      </p:sp>
      <p:pic>
        <p:nvPicPr>
          <p:cNvPr id="401413" name="Picture 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1500188"/>
            <a:ext cx="8893175" cy="5168900"/>
          </a:xfrm>
          <a:noFill/>
          <a:ln/>
        </p:spPr>
      </p:pic>
      <p:sp>
        <p:nvSpPr>
          <p:cNvPr id="401415" name="Oval 7"/>
          <p:cNvSpPr>
            <a:spLocks noChangeArrowheads="1"/>
          </p:cNvSpPr>
          <p:nvPr/>
        </p:nvSpPr>
        <p:spPr bwMode="auto">
          <a:xfrm>
            <a:off x="7092950" y="2205038"/>
            <a:ext cx="1223963" cy="1295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01416" name="Line 8"/>
          <p:cNvSpPr>
            <a:spLocks noChangeShapeType="1"/>
          </p:cNvSpPr>
          <p:nvPr/>
        </p:nvSpPr>
        <p:spPr bwMode="auto">
          <a:xfrm>
            <a:off x="5724525" y="1412875"/>
            <a:ext cx="151130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11" name="Rectangle 23"/>
          <p:cNvSpPr>
            <a:spLocks noChangeArrowheads="1"/>
          </p:cNvSpPr>
          <p:nvPr/>
        </p:nvSpPr>
        <p:spPr bwMode="auto">
          <a:xfrm>
            <a:off x="1258888" y="1125538"/>
            <a:ext cx="3265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 eaLnBrk="0" hangingPunct="0"/>
            <a:r>
              <a:rPr lang="es-ES_tradnl" sz="1200" b="1">
                <a:solidFill>
                  <a:schemeClr val="bg1"/>
                </a:solidFill>
                <a:latin typeface="Times New Roman" pitchFamily="18" charset="0"/>
              </a:rPr>
              <a:t>Materiales Específicos - Sólo consulta básica</a:t>
            </a:r>
          </a:p>
        </p:txBody>
      </p:sp>
      <p:sp>
        <p:nvSpPr>
          <p:cNvPr id="89151" name="Text Box 63"/>
          <p:cNvSpPr txBox="1">
            <a:spLocks noChangeArrowheads="1"/>
          </p:cNvSpPr>
          <p:nvPr/>
        </p:nvSpPr>
        <p:spPr bwMode="auto">
          <a:xfrm>
            <a:off x="755650" y="476250"/>
            <a:ext cx="784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sz="2000" b="1">
                <a:solidFill>
                  <a:srgbClr val="6666FF"/>
                </a:solidFill>
              </a:rPr>
              <a:t>SISTEMA DE GESTION INTEGRADO DE CALIDAD, MEDIO AMBIENTE Y SEGURIDAD Y SALUD OCUPACIONAL</a:t>
            </a:r>
          </a:p>
        </p:txBody>
      </p:sp>
      <p:sp>
        <p:nvSpPr>
          <p:cNvPr id="89218" name="Rectangle 130"/>
          <p:cNvSpPr>
            <a:spLocks noGrp="1" noChangeArrowheads="1"/>
          </p:cNvSpPr>
          <p:nvPr>
            <p:ph type="title"/>
          </p:nvPr>
        </p:nvSpPr>
        <p:spPr>
          <a:xfrm>
            <a:off x="457200" y="1341438"/>
            <a:ext cx="8229600" cy="503237"/>
          </a:xfrm>
          <a:noFill/>
          <a:ln/>
        </p:spPr>
        <p:txBody>
          <a:bodyPr lIns="90000" tIns="46800" rIns="90000" bIns="46800" anchor="b"/>
          <a:lstStyle/>
          <a:p>
            <a:pPr algn="ctr" defTabSz="449263">
              <a:lnSpc>
                <a:spcPct val="97000"/>
              </a:lnSpc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/>
              <a:t>ESTRUCTURA DEL SISTEMA DE GESTIÓN INTEGRADO</a:t>
            </a:r>
          </a:p>
        </p:txBody>
      </p:sp>
      <p:pic>
        <p:nvPicPr>
          <p:cNvPr id="89219" name="Picture 131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19250" y="1989138"/>
            <a:ext cx="5832475" cy="439578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51" grpId="0"/>
      <p:bldP spid="892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23875"/>
          </a:xfrm>
          <a:noFill/>
          <a:ln/>
        </p:spPr>
        <p:txBody>
          <a:bodyPr/>
          <a:lstStyle/>
          <a:p>
            <a:pPr algn="ctr"/>
            <a:r>
              <a:rPr lang="es-EC" sz="2800" b="1">
                <a:solidFill>
                  <a:srgbClr val="6666FF"/>
                </a:solidFill>
              </a:rPr>
              <a:t>CRITERIOS DE EVALUACION</a:t>
            </a:r>
          </a:p>
        </p:txBody>
      </p:sp>
      <p:pic>
        <p:nvPicPr>
          <p:cNvPr id="4126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6238" y="2254250"/>
            <a:ext cx="584993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2678" name="Text Box 6"/>
          <p:cNvSpPr txBox="1">
            <a:spLocks noChangeArrowheads="1"/>
          </p:cNvSpPr>
          <p:nvPr/>
        </p:nvSpPr>
        <p:spPr bwMode="auto">
          <a:xfrm>
            <a:off x="381000" y="1235075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2800" b="1">
                <a:solidFill>
                  <a:srgbClr val="6666FF"/>
                </a:solidFill>
              </a:rPr>
              <a:t>MATRIZ DE EVALUACION DE ASPECTOS E IMPACTOS AMBIENTALES SIGNIFICATIVOS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6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28775"/>
            <a:ext cx="8424862" cy="5113338"/>
          </a:xfrm>
          <a:noFill/>
          <a:ln/>
        </p:spPr>
      </p:pic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609600" y="442913"/>
            <a:ext cx="80010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60" tIns="44280" rIns="90360" bIns="44280">
            <a:spAutoFit/>
          </a:bodyPr>
          <a:lstStyle/>
          <a:p>
            <a:pPr algn="ctr" eaLnBrk="0" hangingPunct="0">
              <a:lnSpc>
                <a:spcPct val="93000"/>
              </a:lnSpc>
              <a:buClr>
                <a:srgbClr val="003366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u="sng">
                <a:solidFill>
                  <a:srgbClr val="0000FF"/>
                </a:solidFill>
              </a:rPr>
              <a:t>Evaluación de Aspectos Ambientales “Emergencia”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4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557338"/>
            <a:ext cx="4248150" cy="2303462"/>
          </a:xfrm>
          <a:noFill/>
          <a:ln/>
        </p:spPr>
      </p:pic>
      <p:pic>
        <p:nvPicPr>
          <p:cNvPr id="368650" name="Picture 10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557338"/>
            <a:ext cx="4321175" cy="1204912"/>
          </a:xfrm>
          <a:noFill/>
          <a:ln/>
        </p:spPr>
      </p:pic>
      <p:pic>
        <p:nvPicPr>
          <p:cNvPr id="368654" name="Picture 14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716463" y="3357563"/>
            <a:ext cx="4176712" cy="2303462"/>
          </a:xfrm>
          <a:noFill/>
          <a:ln/>
        </p:spPr>
      </p:pic>
      <p:sp>
        <p:nvSpPr>
          <p:cNvPr id="368647" name="Rectangle 7"/>
          <p:cNvSpPr>
            <a:spLocks noChangeArrowheads="1"/>
          </p:cNvSpPr>
          <p:nvPr/>
        </p:nvSpPr>
        <p:spPr bwMode="auto">
          <a:xfrm>
            <a:off x="457200" y="4572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C" sz="2800" b="1">
                <a:solidFill>
                  <a:srgbClr val="6666FF"/>
                </a:solidFill>
              </a:rPr>
              <a:t>CRITERIOS DE EVALUACION</a:t>
            </a:r>
          </a:p>
        </p:txBody>
      </p:sp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-36513" y="1117600"/>
            <a:ext cx="49688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/>
              <a:t>EVALUACION DE CONSECUENCIA</a:t>
            </a:r>
            <a:r>
              <a:rPr lang="es-EC"/>
              <a:t> </a:t>
            </a:r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5148263" y="1125538"/>
            <a:ext cx="3743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EVALUACION DE EXPOSICIÓN</a:t>
            </a:r>
            <a:r>
              <a:rPr lang="es-ES"/>
              <a:t> </a:t>
            </a:r>
            <a:endParaRPr lang="es-EC"/>
          </a:p>
        </p:txBody>
      </p:sp>
      <p:sp>
        <p:nvSpPr>
          <p:cNvPr id="368653" name="Text Box 13"/>
          <p:cNvSpPr txBox="1">
            <a:spLocks noChangeArrowheads="1"/>
          </p:cNvSpPr>
          <p:nvPr/>
        </p:nvSpPr>
        <p:spPr bwMode="auto">
          <a:xfrm>
            <a:off x="4572000" y="2924175"/>
            <a:ext cx="4500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/>
              <a:t>EVALUACION DE PROBABILIDAD</a:t>
            </a:r>
            <a:r>
              <a:rPr lang="es-ES"/>
              <a:t> </a:t>
            </a:r>
            <a:endParaRPr lang="es-EC"/>
          </a:p>
        </p:txBody>
      </p:sp>
      <p:pic>
        <p:nvPicPr>
          <p:cNvPr id="368657" name="Picture 17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323850" y="4292600"/>
            <a:ext cx="4319588" cy="1879600"/>
          </a:xfrm>
          <a:noFill/>
          <a:ln/>
        </p:spPr>
      </p:pic>
      <p:sp>
        <p:nvSpPr>
          <p:cNvPr id="368660" name="Text Box 20"/>
          <p:cNvSpPr txBox="1">
            <a:spLocks noChangeArrowheads="1"/>
          </p:cNvSpPr>
          <p:nvPr/>
        </p:nvSpPr>
        <p:spPr bwMode="auto">
          <a:xfrm>
            <a:off x="179388" y="3860800"/>
            <a:ext cx="4176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b="1"/>
              <a:t>VALORACION FINAL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algn="ctr"/>
            <a:r>
              <a:rPr lang="es-EC" sz="2800" b="1">
                <a:solidFill>
                  <a:srgbClr val="6666FF"/>
                </a:solidFill>
              </a:rPr>
              <a:t>Listados Maestros de Aspectos e Impactos Ambientales Significativos</a:t>
            </a:r>
          </a:p>
        </p:txBody>
      </p:sp>
      <p:pic>
        <p:nvPicPr>
          <p:cNvPr id="348164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268413"/>
            <a:ext cx="8064500" cy="54006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2"/>
          <p:cNvSpPr txBox="1">
            <a:spLocks noChangeArrowheads="1"/>
          </p:cNvSpPr>
          <p:nvPr/>
        </p:nvSpPr>
        <p:spPr bwMode="auto">
          <a:xfrm>
            <a:off x="82550" y="6486525"/>
            <a:ext cx="58896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 anchorCtr="1">
            <a:spAutoFit/>
          </a:bodyPr>
          <a:lstStyle/>
          <a:p>
            <a:pPr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5DF805E-5FD1-4750-ABB5-01FD57A03838}" type="slidenum">
              <a:rPr lang="en-GB" b="1">
                <a:solidFill>
                  <a:srgbClr val="FFFFFF"/>
                </a:solidFill>
              </a:rPr>
              <a:pPr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GB" b="1">
              <a:solidFill>
                <a:srgbClr val="FFFFFF"/>
              </a:solidFill>
            </a:endParaRPr>
          </a:p>
        </p:txBody>
      </p:sp>
      <p:sp>
        <p:nvSpPr>
          <p:cNvPr id="259075" name="Freeform 3"/>
          <p:cNvSpPr>
            <a:spLocks noChangeArrowheads="1"/>
          </p:cNvSpPr>
          <p:nvPr/>
        </p:nvSpPr>
        <p:spPr bwMode="auto">
          <a:xfrm>
            <a:off x="2209800" y="1905000"/>
            <a:ext cx="2895600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138"/>
              </a:cxn>
              <a:cxn ang="0">
                <a:pos x="8043" y="6138"/>
              </a:cxn>
              <a:cxn ang="0">
                <a:pos x="8043" y="0"/>
              </a:cxn>
              <a:cxn ang="0">
                <a:pos x="0" y="0"/>
              </a:cxn>
            </a:cxnLst>
            <a:rect l="0" t="0" r="r" b="b"/>
            <a:pathLst>
              <a:path w="8044" h="6139">
                <a:moveTo>
                  <a:pt x="0" y="0"/>
                </a:moveTo>
                <a:lnTo>
                  <a:pt x="0" y="6138"/>
                </a:lnTo>
                <a:lnTo>
                  <a:pt x="8043" y="6138"/>
                </a:lnTo>
                <a:lnTo>
                  <a:pt x="8043" y="0"/>
                </a:lnTo>
                <a:lnTo>
                  <a:pt x="0" y="0"/>
                </a:lnTo>
              </a:path>
            </a:pathLst>
          </a:custGeom>
          <a:noFill/>
          <a:ln w="28440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259076" name="Object 4"/>
          <p:cNvGraphicFramePr>
            <a:graphicFrameLocks noChangeAspect="1"/>
          </p:cNvGraphicFramePr>
          <p:nvPr/>
        </p:nvGraphicFramePr>
        <p:xfrm>
          <a:off x="2386013" y="2057400"/>
          <a:ext cx="2427287" cy="1409700"/>
        </p:xfrm>
        <a:graphic>
          <a:graphicData uri="http://schemas.openxmlformats.org/presentationml/2006/ole">
            <p:oleObj spid="_x0000_s259076" r:id="rId4" imgW="2629080" imgH="1409760" progId="">
              <p:embed/>
            </p:oleObj>
          </a:graphicData>
        </a:graphic>
      </p:graphicFrame>
      <p:grpSp>
        <p:nvGrpSpPr>
          <p:cNvPr id="259077" name="Group 5"/>
          <p:cNvGrpSpPr>
            <a:grpSpLocks/>
          </p:cNvGrpSpPr>
          <p:nvPr/>
        </p:nvGrpSpPr>
        <p:grpSpPr bwMode="auto">
          <a:xfrm>
            <a:off x="5180013" y="1600200"/>
            <a:ext cx="1736725" cy="631825"/>
            <a:chOff x="3263" y="1008"/>
            <a:chExt cx="1094" cy="398"/>
          </a:xfrm>
        </p:grpSpPr>
        <p:sp>
          <p:nvSpPr>
            <p:cNvPr id="259078" name="AutoShape 6"/>
            <p:cNvSpPr>
              <a:spLocks noChangeArrowheads="1"/>
            </p:cNvSpPr>
            <p:nvPr/>
          </p:nvSpPr>
          <p:spPr bwMode="auto">
            <a:xfrm>
              <a:off x="3263" y="1008"/>
              <a:ext cx="1086" cy="398"/>
            </a:xfrm>
            <a:prstGeom prst="roundRect">
              <a:avLst>
                <a:gd name="adj" fmla="val 25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59079" name="Group 7"/>
            <p:cNvGrpSpPr>
              <a:grpSpLocks/>
            </p:cNvGrpSpPr>
            <p:nvPr/>
          </p:nvGrpSpPr>
          <p:grpSpPr bwMode="auto">
            <a:xfrm>
              <a:off x="3263" y="1008"/>
              <a:ext cx="1094" cy="394"/>
              <a:chOff x="3263" y="1008"/>
              <a:chExt cx="1094" cy="394"/>
            </a:xfrm>
          </p:grpSpPr>
          <p:sp>
            <p:nvSpPr>
              <p:cNvPr id="259080" name="AutoShape 8"/>
              <p:cNvSpPr>
                <a:spLocks noChangeArrowheads="1"/>
              </p:cNvSpPr>
              <p:nvPr/>
            </p:nvSpPr>
            <p:spPr bwMode="auto">
              <a:xfrm>
                <a:off x="3263" y="1008"/>
                <a:ext cx="1081" cy="393"/>
              </a:xfrm>
              <a:prstGeom prst="roundRect">
                <a:avLst>
                  <a:gd name="adj" fmla="val 25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259081" name="Group 9"/>
              <p:cNvGrpSpPr>
                <a:grpSpLocks/>
              </p:cNvGrpSpPr>
              <p:nvPr/>
            </p:nvGrpSpPr>
            <p:grpSpPr bwMode="auto">
              <a:xfrm>
                <a:off x="3263" y="1008"/>
                <a:ext cx="1094" cy="394"/>
                <a:chOff x="3263" y="1008"/>
                <a:chExt cx="1094" cy="394"/>
              </a:xfrm>
            </p:grpSpPr>
            <p:sp>
              <p:nvSpPr>
                <p:cNvPr id="259082" name="AutoShape 10"/>
                <p:cNvSpPr>
                  <a:spLocks noChangeArrowheads="1"/>
                </p:cNvSpPr>
                <p:nvPr/>
              </p:nvSpPr>
              <p:spPr bwMode="auto">
                <a:xfrm>
                  <a:off x="3263" y="1008"/>
                  <a:ext cx="1077" cy="389"/>
                </a:xfrm>
                <a:prstGeom prst="roundRect">
                  <a:avLst>
                    <a:gd name="adj" fmla="val 25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259083" name="Group 11"/>
                <p:cNvGrpSpPr>
                  <a:grpSpLocks/>
                </p:cNvGrpSpPr>
                <p:nvPr/>
              </p:nvGrpSpPr>
              <p:grpSpPr bwMode="auto">
                <a:xfrm>
                  <a:off x="3263" y="1008"/>
                  <a:ext cx="1094" cy="394"/>
                  <a:chOff x="3263" y="1008"/>
                  <a:chExt cx="1094" cy="394"/>
                </a:xfrm>
              </p:grpSpPr>
              <p:sp>
                <p:nvSpPr>
                  <p:cNvPr id="259084" name="AutoShape 12"/>
                  <p:cNvSpPr>
                    <a:spLocks noChangeArrowheads="1"/>
                  </p:cNvSpPr>
                  <p:nvPr/>
                </p:nvSpPr>
                <p:spPr bwMode="auto">
                  <a:xfrm>
                    <a:off x="3263" y="1008"/>
                    <a:ext cx="1074" cy="387"/>
                  </a:xfrm>
                  <a:prstGeom prst="roundRect">
                    <a:avLst>
                      <a:gd name="adj" fmla="val 255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259085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263" y="1008"/>
                    <a:ext cx="1094" cy="394"/>
                    <a:chOff x="3263" y="1008"/>
                    <a:chExt cx="1094" cy="394"/>
                  </a:xfrm>
                </p:grpSpPr>
                <p:sp>
                  <p:nvSpPr>
                    <p:cNvPr id="259086" name="AutoShap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63" y="1008"/>
                      <a:ext cx="1072" cy="385"/>
                    </a:xfrm>
                    <a:prstGeom prst="roundRect">
                      <a:avLst>
                        <a:gd name="adj" fmla="val 25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259087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263" y="1008"/>
                      <a:ext cx="1094" cy="394"/>
                      <a:chOff x="3263" y="1008"/>
                      <a:chExt cx="1094" cy="394"/>
                    </a:xfrm>
                  </p:grpSpPr>
                  <p:sp>
                    <p:nvSpPr>
                      <p:cNvPr id="259088" name="AutoShape 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263" y="1008"/>
                        <a:ext cx="1071" cy="382"/>
                      </a:xfrm>
                      <a:prstGeom prst="roundRect">
                        <a:avLst>
                          <a:gd name="adj" fmla="val 25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259089" name="Group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63" y="1008"/>
                        <a:ext cx="1094" cy="394"/>
                        <a:chOff x="3263" y="1008"/>
                        <a:chExt cx="1094" cy="394"/>
                      </a:xfrm>
                    </p:grpSpPr>
                    <p:sp>
                      <p:nvSpPr>
                        <p:cNvPr id="259090" name="AutoShap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63" y="1008"/>
                          <a:ext cx="1071" cy="382"/>
                        </a:xfrm>
                        <a:prstGeom prst="roundRect">
                          <a:avLst>
                            <a:gd name="adj" fmla="val 259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259091" name="AutoShap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63" y="1008"/>
                          <a:ext cx="1094" cy="394"/>
                        </a:xfrm>
                        <a:prstGeom prst="roundRect">
                          <a:avLst>
                            <a:gd name="adj" fmla="val 259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92160" tIns="46080" rIns="92160" bIns="46080">
                          <a:spAutoFit/>
                        </a:bodyPr>
                        <a:lstStyle/>
                        <a:p>
                          <a:pPr eaLnBrk="0" hangingPunct="0">
                            <a:lnSpc>
                              <a:spcPct val="93000"/>
                            </a:lnSpc>
                            <a:buClr>
                              <a:srgbClr val="003366"/>
                            </a:buClr>
                            <a:buSzPct val="100000"/>
                            <a:buFont typeface="Arial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b="1"/>
                            <a:t>Productos y</a:t>
                          </a:r>
                        </a:p>
                        <a:p>
                          <a:pPr eaLnBrk="0" hangingPunct="0">
                            <a:buClr>
                              <a:srgbClr val="003366"/>
                            </a:buClr>
                            <a:buSzPct val="100000"/>
                            <a:buFont typeface="Arial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b="1"/>
                            <a:t>Subproductos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grpSp>
        <p:nvGrpSpPr>
          <p:cNvPr id="259092" name="Group 20"/>
          <p:cNvGrpSpPr>
            <a:grpSpLocks/>
          </p:cNvGrpSpPr>
          <p:nvPr/>
        </p:nvGrpSpPr>
        <p:grpSpPr bwMode="auto">
          <a:xfrm>
            <a:off x="5257800" y="2743200"/>
            <a:ext cx="1406525" cy="631825"/>
            <a:chOff x="3312" y="1728"/>
            <a:chExt cx="886" cy="398"/>
          </a:xfrm>
        </p:grpSpPr>
        <p:sp>
          <p:nvSpPr>
            <p:cNvPr id="259093" name="AutoShape 21"/>
            <p:cNvSpPr>
              <a:spLocks noChangeArrowheads="1"/>
            </p:cNvSpPr>
            <p:nvPr/>
          </p:nvSpPr>
          <p:spPr bwMode="auto">
            <a:xfrm>
              <a:off x="3312" y="1728"/>
              <a:ext cx="879" cy="398"/>
            </a:xfrm>
            <a:prstGeom prst="roundRect">
              <a:avLst>
                <a:gd name="adj" fmla="val 25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59094" name="Group 22"/>
            <p:cNvGrpSpPr>
              <a:grpSpLocks/>
            </p:cNvGrpSpPr>
            <p:nvPr/>
          </p:nvGrpSpPr>
          <p:grpSpPr bwMode="auto">
            <a:xfrm>
              <a:off x="3312" y="1728"/>
              <a:ext cx="886" cy="394"/>
              <a:chOff x="3312" y="1728"/>
              <a:chExt cx="886" cy="394"/>
            </a:xfrm>
          </p:grpSpPr>
          <p:sp>
            <p:nvSpPr>
              <p:cNvPr id="259095" name="AutoShape 23"/>
              <p:cNvSpPr>
                <a:spLocks noChangeArrowheads="1"/>
              </p:cNvSpPr>
              <p:nvPr/>
            </p:nvSpPr>
            <p:spPr bwMode="auto">
              <a:xfrm>
                <a:off x="3312" y="1728"/>
                <a:ext cx="874" cy="393"/>
              </a:xfrm>
              <a:prstGeom prst="roundRect">
                <a:avLst>
                  <a:gd name="adj" fmla="val 25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259096" name="Group 24"/>
              <p:cNvGrpSpPr>
                <a:grpSpLocks/>
              </p:cNvGrpSpPr>
              <p:nvPr/>
            </p:nvGrpSpPr>
            <p:grpSpPr bwMode="auto">
              <a:xfrm>
                <a:off x="3312" y="1728"/>
                <a:ext cx="886" cy="394"/>
                <a:chOff x="3312" y="1728"/>
                <a:chExt cx="886" cy="394"/>
              </a:xfrm>
            </p:grpSpPr>
            <p:sp>
              <p:nvSpPr>
                <p:cNvPr id="259097" name="AutoShape 25"/>
                <p:cNvSpPr>
                  <a:spLocks noChangeArrowheads="1"/>
                </p:cNvSpPr>
                <p:nvPr/>
              </p:nvSpPr>
              <p:spPr bwMode="auto">
                <a:xfrm>
                  <a:off x="3312" y="1728"/>
                  <a:ext cx="870" cy="389"/>
                </a:xfrm>
                <a:prstGeom prst="roundRect">
                  <a:avLst>
                    <a:gd name="adj" fmla="val 25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259098" name="Group 26"/>
                <p:cNvGrpSpPr>
                  <a:grpSpLocks/>
                </p:cNvGrpSpPr>
                <p:nvPr/>
              </p:nvGrpSpPr>
              <p:grpSpPr bwMode="auto">
                <a:xfrm>
                  <a:off x="3312" y="1728"/>
                  <a:ext cx="886" cy="394"/>
                  <a:chOff x="3312" y="1728"/>
                  <a:chExt cx="886" cy="394"/>
                </a:xfrm>
              </p:grpSpPr>
              <p:sp>
                <p:nvSpPr>
                  <p:cNvPr id="259099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1728"/>
                    <a:ext cx="867" cy="387"/>
                  </a:xfrm>
                  <a:prstGeom prst="roundRect">
                    <a:avLst>
                      <a:gd name="adj" fmla="val 255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259100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3312" y="1728"/>
                    <a:ext cx="886" cy="394"/>
                    <a:chOff x="3312" y="1728"/>
                    <a:chExt cx="886" cy="394"/>
                  </a:xfrm>
                </p:grpSpPr>
                <p:sp>
                  <p:nvSpPr>
                    <p:cNvPr id="259101" name="AutoShap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2" y="1728"/>
                      <a:ext cx="865" cy="385"/>
                    </a:xfrm>
                    <a:prstGeom prst="roundRect">
                      <a:avLst>
                        <a:gd name="adj" fmla="val 25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259102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12" y="1728"/>
                      <a:ext cx="886" cy="394"/>
                      <a:chOff x="3312" y="1728"/>
                      <a:chExt cx="886" cy="394"/>
                    </a:xfrm>
                  </p:grpSpPr>
                  <p:sp>
                    <p:nvSpPr>
                      <p:cNvPr id="259103" name="AutoShap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12" y="1728"/>
                        <a:ext cx="864" cy="382"/>
                      </a:xfrm>
                      <a:prstGeom prst="roundRect">
                        <a:avLst>
                          <a:gd name="adj" fmla="val 25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259104" name="Group 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12" y="1728"/>
                        <a:ext cx="886" cy="394"/>
                        <a:chOff x="3312" y="1728"/>
                        <a:chExt cx="886" cy="394"/>
                      </a:xfrm>
                    </p:grpSpPr>
                    <p:sp>
                      <p:nvSpPr>
                        <p:cNvPr id="259105" name="AutoShape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12" y="1728"/>
                          <a:ext cx="864" cy="382"/>
                        </a:xfrm>
                        <a:prstGeom prst="roundRect">
                          <a:avLst>
                            <a:gd name="adj" fmla="val 259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259106" name="AutoShape 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12" y="1728"/>
                          <a:ext cx="886" cy="394"/>
                        </a:xfrm>
                        <a:prstGeom prst="roundRect">
                          <a:avLst>
                            <a:gd name="adj" fmla="val 259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92160" tIns="46080" rIns="92160" bIns="46080">
                          <a:spAutoFit/>
                        </a:bodyPr>
                        <a:lstStyle/>
                        <a:p>
                          <a:pPr eaLnBrk="0" hangingPunct="0">
                            <a:lnSpc>
                              <a:spcPct val="93000"/>
                            </a:lnSpc>
                            <a:buClr>
                              <a:srgbClr val="003366"/>
                            </a:buClr>
                            <a:buSzPct val="100000"/>
                            <a:buFont typeface="Arial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b="1"/>
                            <a:t>Residuos y</a:t>
                          </a:r>
                        </a:p>
                        <a:p>
                          <a:pPr eaLnBrk="0" hangingPunct="0">
                            <a:buClr>
                              <a:srgbClr val="003366"/>
                            </a:buClr>
                            <a:buSzPct val="100000"/>
                            <a:buFont typeface="Arial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b="1"/>
                            <a:t>Efluentes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259107" name="Freeform 35"/>
          <p:cNvSpPr>
            <a:spLocks noChangeArrowheads="1"/>
          </p:cNvSpPr>
          <p:nvPr/>
        </p:nvSpPr>
        <p:spPr bwMode="auto">
          <a:xfrm>
            <a:off x="1143000" y="2819400"/>
            <a:ext cx="990600" cy="381000"/>
          </a:xfrm>
          <a:custGeom>
            <a:avLst/>
            <a:gdLst/>
            <a:ahLst/>
            <a:cxnLst>
              <a:cxn ang="0">
                <a:pos x="0" y="263"/>
              </a:cxn>
              <a:cxn ang="0">
                <a:pos x="2063" y="263"/>
              </a:cxn>
              <a:cxn ang="0">
                <a:pos x="2063" y="0"/>
              </a:cxn>
              <a:cxn ang="0">
                <a:pos x="2752" y="528"/>
              </a:cxn>
              <a:cxn ang="0">
                <a:pos x="2063" y="1058"/>
              </a:cxn>
              <a:cxn ang="0">
                <a:pos x="2063" y="793"/>
              </a:cxn>
              <a:cxn ang="0">
                <a:pos x="0" y="793"/>
              </a:cxn>
              <a:cxn ang="0">
                <a:pos x="0" y="263"/>
              </a:cxn>
            </a:cxnLst>
            <a:rect l="0" t="0" r="r" b="b"/>
            <a:pathLst>
              <a:path w="2753" h="1059">
                <a:moveTo>
                  <a:pt x="0" y="263"/>
                </a:moveTo>
                <a:lnTo>
                  <a:pt x="2063" y="263"/>
                </a:lnTo>
                <a:lnTo>
                  <a:pt x="2063" y="0"/>
                </a:lnTo>
                <a:lnTo>
                  <a:pt x="2752" y="528"/>
                </a:lnTo>
                <a:lnTo>
                  <a:pt x="2063" y="1058"/>
                </a:lnTo>
                <a:lnTo>
                  <a:pt x="2063" y="793"/>
                </a:lnTo>
                <a:lnTo>
                  <a:pt x="0" y="793"/>
                </a:lnTo>
                <a:lnTo>
                  <a:pt x="0" y="263"/>
                </a:lnTo>
              </a:path>
            </a:pathLst>
          </a:custGeom>
          <a:solidFill>
            <a:srgbClr val="6666FF"/>
          </a:solidFill>
          <a:ln w="1260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108" name="Freeform 36"/>
          <p:cNvSpPr>
            <a:spLocks noChangeArrowheads="1"/>
          </p:cNvSpPr>
          <p:nvPr/>
        </p:nvSpPr>
        <p:spPr bwMode="auto">
          <a:xfrm>
            <a:off x="5256213" y="2286000"/>
            <a:ext cx="1143000" cy="381000"/>
          </a:xfrm>
          <a:custGeom>
            <a:avLst/>
            <a:gdLst/>
            <a:ahLst/>
            <a:cxnLst>
              <a:cxn ang="0">
                <a:pos x="0" y="263"/>
              </a:cxn>
              <a:cxn ang="0">
                <a:pos x="2380" y="263"/>
              </a:cxn>
              <a:cxn ang="0">
                <a:pos x="2380" y="0"/>
              </a:cxn>
              <a:cxn ang="0">
                <a:pos x="3175" y="528"/>
              </a:cxn>
              <a:cxn ang="0">
                <a:pos x="2380" y="1058"/>
              </a:cxn>
              <a:cxn ang="0">
                <a:pos x="2380" y="793"/>
              </a:cxn>
              <a:cxn ang="0">
                <a:pos x="0" y="793"/>
              </a:cxn>
              <a:cxn ang="0">
                <a:pos x="0" y="263"/>
              </a:cxn>
            </a:cxnLst>
            <a:rect l="0" t="0" r="r" b="b"/>
            <a:pathLst>
              <a:path w="3176" h="1059">
                <a:moveTo>
                  <a:pt x="0" y="263"/>
                </a:moveTo>
                <a:lnTo>
                  <a:pt x="2380" y="263"/>
                </a:lnTo>
                <a:lnTo>
                  <a:pt x="2380" y="0"/>
                </a:lnTo>
                <a:lnTo>
                  <a:pt x="3175" y="528"/>
                </a:lnTo>
                <a:lnTo>
                  <a:pt x="2380" y="1058"/>
                </a:lnTo>
                <a:lnTo>
                  <a:pt x="2380" y="793"/>
                </a:lnTo>
                <a:lnTo>
                  <a:pt x="0" y="793"/>
                </a:lnTo>
                <a:lnTo>
                  <a:pt x="0" y="263"/>
                </a:lnTo>
              </a:path>
            </a:pathLst>
          </a:custGeom>
          <a:solidFill>
            <a:srgbClr val="6666FF"/>
          </a:solidFill>
          <a:ln w="1260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109" name="Freeform 37"/>
          <p:cNvSpPr>
            <a:spLocks noChangeArrowheads="1"/>
          </p:cNvSpPr>
          <p:nvPr/>
        </p:nvSpPr>
        <p:spPr bwMode="auto">
          <a:xfrm>
            <a:off x="5256213" y="3429000"/>
            <a:ext cx="1143000" cy="381000"/>
          </a:xfrm>
          <a:custGeom>
            <a:avLst/>
            <a:gdLst/>
            <a:ahLst/>
            <a:cxnLst>
              <a:cxn ang="0">
                <a:pos x="0" y="263"/>
              </a:cxn>
              <a:cxn ang="0">
                <a:pos x="2380" y="263"/>
              </a:cxn>
              <a:cxn ang="0">
                <a:pos x="2380" y="0"/>
              </a:cxn>
              <a:cxn ang="0">
                <a:pos x="3175" y="528"/>
              </a:cxn>
              <a:cxn ang="0">
                <a:pos x="2380" y="1058"/>
              </a:cxn>
              <a:cxn ang="0">
                <a:pos x="2380" y="793"/>
              </a:cxn>
              <a:cxn ang="0">
                <a:pos x="0" y="793"/>
              </a:cxn>
              <a:cxn ang="0">
                <a:pos x="0" y="263"/>
              </a:cxn>
            </a:cxnLst>
            <a:rect l="0" t="0" r="r" b="b"/>
            <a:pathLst>
              <a:path w="3176" h="1059">
                <a:moveTo>
                  <a:pt x="0" y="263"/>
                </a:moveTo>
                <a:lnTo>
                  <a:pt x="2380" y="263"/>
                </a:lnTo>
                <a:lnTo>
                  <a:pt x="2380" y="0"/>
                </a:lnTo>
                <a:lnTo>
                  <a:pt x="3175" y="528"/>
                </a:lnTo>
                <a:lnTo>
                  <a:pt x="2380" y="1058"/>
                </a:lnTo>
                <a:lnTo>
                  <a:pt x="2380" y="793"/>
                </a:lnTo>
                <a:lnTo>
                  <a:pt x="0" y="793"/>
                </a:lnTo>
                <a:lnTo>
                  <a:pt x="0" y="263"/>
                </a:lnTo>
              </a:path>
            </a:pathLst>
          </a:custGeom>
          <a:solidFill>
            <a:srgbClr val="33CCCC"/>
          </a:solidFill>
          <a:ln w="1260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110" name="Freeform 38"/>
          <p:cNvSpPr>
            <a:spLocks noChangeArrowheads="1"/>
          </p:cNvSpPr>
          <p:nvPr/>
        </p:nvSpPr>
        <p:spPr bwMode="auto">
          <a:xfrm>
            <a:off x="3584575" y="4029075"/>
            <a:ext cx="2859088" cy="731838"/>
          </a:xfrm>
          <a:custGeom>
            <a:avLst/>
            <a:gdLst/>
            <a:ahLst/>
            <a:cxnLst>
              <a:cxn ang="0">
                <a:pos x="2342" y="1078"/>
              </a:cxn>
              <a:cxn ang="0">
                <a:pos x="2421" y="1207"/>
              </a:cxn>
              <a:cxn ang="0">
                <a:pos x="2586" y="1308"/>
              </a:cxn>
              <a:cxn ang="0">
                <a:pos x="2808" y="1379"/>
              </a:cxn>
              <a:cxn ang="0">
                <a:pos x="3061" y="1432"/>
              </a:cxn>
              <a:cxn ang="0">
                <a:pos x="3373" y="1471"/>
              </a:cxn>
              <a:cxn ang="0">
                <a:pos x="3736" y="1467"/>
              </a:cxn>
              <a:cxn ang="0">
                <a:pos x="4127" y="1438"/>
              </a:cxn>
              <a:cxn ang="0">
                <a:pos x="4515" y="1374"/>
              </a:cxn>
              <a:cxn ang="0">
                <a:pos x="4927" y="1290"/>
              </a:cxn>
              <a:cxn ang="0">
                <a:pos x="5309" y="1189"/>
              </a:cxn>
              <a:cxn ang="0">
                <a:pos x="5659" y="1059"/>
              </a:cxn>
              <a:cxn ang="0">
                <a:pos x="5941" y="922"/>
              </a:cxn>
              <a:cxn ang="0">
                <a:pos x="6168" y="778"/>
              </a:cxn>
              <a:cxn ang="0">
                <a:pos x="6357" y="619"/>
              </a:cxn>
              <a:cxn ang="0">
                <a:pos x="6457" y="456"/>
              </a:cxn>
              <a:cxn ang="0">
                <a:pos x="6465" y="310"/>
              </a:cxn>
              <a:cxn ang="0">
                <a:pos x="6463" y="293"/>
              </a:cxn>
              <a:cxn ang="0">
                <a:pos x="6460" y="276"/>
              </a:cxn>
              <a:cxn ang="0">
                <a:pos x="7917" y="0"/>
              </a:cxn>
              <a:cxn ang="0">
                <a:pos x="7924" y="54"/>
              </a:cxn>
              <a:cxn ang="0">
                <a:pos x="7941" y="180"/>
              </a:cxn>
              <a:cxn ang="0">
                <a:pos x="7899" y="311"/>
              </a:cxn>
              <a:cxn ang="0">
                <a:pos x="7824" y="452"/>
              </a:cxn>
              <a:cxn ang="0">
                <a:pos x="7718" y="576"/>
              </a:cxn>
              <a:cxn ang="0">
                <a:pos x="7587" y="709"/>
              </a:cxn>
              <a:cxn ang="0">
                <a:pos x="7453" y="838"/>
              </a:cxn>
              <a:cxn ang="0">
                <a:pos x="7031" y="1092"/>
              </a:cxn>
              <a:cxn ang="0">
                <a:pos x="6546" y="1334"/>
              </a:cxn>
              <a:cxn ang="0">
                <a:pos x="5941" y="1557"/>
              </a:cxn>
              <a:cxn ang="0">
                <a:pos x="5296" y="1735"/>
              </a:cxn>
              <a:cxn ang="0">
                <a:pos x="4587" y="1890"/>
              </a:cxn>
              <a:cxn ang="0">
                <a:pos x="3897" y="1985"/>
              </a:cxn>
              <a:cxn ang="0">
                <a:pos x="3267" y="2032"/>
              </a:cxn>
              <a:cxn ang="0">
                <a:pos x="2657" y="2021"/>
              </a:cxn>
              <a:cxn ang="0">
                <a:pos x="2132" y="1982"/>
              </a:cxn>
              <a:cxn ang="0">
                <a:pos x="1696" y="1890"/>
              </a:cxn>
              <a:cxn ang="0">
                <a:pos x="1309" y="1752"/>
              </a:cxn>
              <a:cxn ang="0">
                <a:pos x="1044" y="1577"/>
              </a:cxn>
              <a:cxn ang="0">
                <a:pos x="969" y="1482"/>
              </a:cxn>
              <a:cxn ang="0">
                <a:pos x="892" y="1366"/>
              </a:cxn>
              <a:cxn ang="0">
                <a:pos x="0" y="1533"/>
              </a:cxn>
              <a:cxn ang="0">
                <a:pos x="1405" y="686"/>
              </a:cxn>
              <a:cxn ang="0">
                <a:pos x="3231" y="893"/>
              </a:cxn>
              <a:cxn ang="0">
                <a:pos x="2342" y="1078"/>
              </a:cxn>
            </a:cxnLst>
            <a:rect l="0" t="0" r="r" b="b"/>
            <a:pathLst>
              <a:path w="7942" h="2033">
                <a:moveTo>
                  <a:pt x="2342" y="1078"/>
                </a:moveTo>
                <a:lnTo>
                  <a:pt x="2421" y="1207"/>
                </a:lnTo>
                <a:lnTo>
                  <a:pt x="2586" y="1308"/>
                </a:lnTo>
                <a:lnTo>
                  <a:pt x="2808" y="1379"/>
                </a:lnTo>
                <a:lnTo>
                  <a:pt x="3061" y="1432"/>
                </a:lnTo>
                <a:lnTo>
                  <a:pt x="3373" y="1471"/>
                </a:lnTo>
                <a:lnTo>
                  <a:pt x="3736" y="1467"/>
                </a:lnTo>
                <a:lnTo>
                  <a:pt x="4127" y="1438"/>
                </a:lnTo>
                <a:lnTo>
                  <a:pt x="4515" y="1374"/>
                </a:lnTo>
                <a:lnTo>
                  <a:pt x="4927" y="1290"/>
                </a:lnTo>
                <a:lnTo>
                  <a:pt x="5309" y="1189"/>
                </a:lnTo>
                <a:lnTo>
                  <a:pt x="5659" y="1059"/>
                </a:lnTo>
                <a:lnTo>
                  <a:pt x="5941" y="922"/>
                </a:lnTo>
                <a:lnTo>
                  <a:pt x="6168" y="778"/>
                </a:lnTo>
                <a:lnTo>
                  <a:pt x="6357" y="619"/>
                </a:lnTo>
                <a:lnTo>
                  <a:pt x="6457" y="456"/>
                </a:lnTo>
                <a:lnTo>
                  <a:pt x="6465" y="310"/>
                </a:lnTo>
                <a:lnTo>
                  <a:pt x="6463" y="293"/>
                </a:lnTo>
                <a:lnTo>
                  <a:pt x="6460" y="276"/>
                </a:lnTo>
                <a:lnTo>
                  <a:pt x="7917" y="0"/>
                </a:lnTo>
                <a:lnTo>
                  <a:pt x="7924" y="54"/>
                </a:lnTo>
                <a:lnTo>
                  <a:pt x="7941" y="180"/>
                </a:lnTo>
                <a:lnTo>
                  <a:pt x="7899" y="311"/>
                </a:lnTo>
                <a:lnTo>
                  <a:pt x="7824" y="452"/>
                </a:lnTo>
                <a:lnTo>
                  <a:pt x="7718" y="576"/>
                </a:lnTo>
                <a:lnTo>
                  <a:pt x="7587" y="709"/>
                </a:lnTo>
                <a:lnTo>
                  <a:pt x="7453" y="838"/>
                </a:lnTo>
                <a:lnTo>
                  <a:pt x="7031" y="1092"/>
                </a:lnTo>
                <a:lnTo>
                  <a:pt x="6546" y="1334"/>
                </a:lnTo>
                <a:lnTo>
                  <a:pt x="5941" y="1557"/>
                </a:lnTo>
                <a:lnTo>
                  <a:pt x="5296" y="1735"/>
                </a:lnTo>
                <a:lnTo>
                  <a:pt x="4587" y="1890"/>
                </a:lnTo>
                <a:lnTo>
                  <a:pt x="3897" y="1985"/>
                </a:lnTo>
                <a:lnTo>
                  <a:pt x="3267" y="2032"/>
                </a:lnTo>
                <a:lnTo>
                  <a:pt x="2657" y="2021"/>
                </a:lnTo>
                <a:lnTo>
                  <a:pt x="2132" y="1982"/>
                </a:lnTo>
                <a:lnTo>
                  <a:pt x="1696" y="1890"/>
                </a:lnTo>
                <a:lnTo>
                  <a:pt x="1309" y="1752"/>
                </a:lnTo>
                <a:lnTo>
                  <a:pt x="1044" y="1577"/>
                </a:lnTo>
                <a:lnTo>
                  <a:pt x="969" y="1482"/>
                </a:lnTo>
                <a:lnTo>
                  <a:pt x="892" y="1366"/>
                </a:lnTo>
                <a:lnTo>
                  <a:pt x="0" y="1533"/>
                </a:lnTo>
                <a:lnTo>
                  <a:pt x="1405" y="686"/>
                </a:lnTo>
                <a:lnTo>
                  <a:pt x="3231" y="893"/>
                </a:lnTo>
                <a:lnTo>
                  <a:pt x="2342" y="1078"/>
                </a:lnTo>
              </a:path>
            </a:pathLst>
          </a:custGeom>
          <a:solidFill>
            <a:srgbClr val="33CCCC"/>
          </a:solidFill>
          <a:ln w="1260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111" name="Freeform 39"/>
          <p:cNvSpPr>
            <a:spLocks noChangeArrowheads="1"/>
          </p:cNvSpPr>
          <p:nvPr/>
        </p:nvSpPr>
        <p:spPr bwMode="auto">
          <a:xfrm>
            <a:off x="6567488" y="3694113"/>
            <a:ext cx="1130300" cy="1296987"/>
          </a:xfrm>
          <a:custGeom>
            <a:avLst/>
            <a:gdLst/>
            <a:ahLst/>
            <a:cxnLst>
              <a:cxn ang="0">
                <a:pos x="1955" y="2499"/>
              </a:cxn>
              <a:cxn ang="0">
                <a:pos x="1567" y="1930"/>
              </a:cxn>
              <a:cxn ang="0">
                <a:pos x="1090" y="1419"/>
              </a:cxn>
              <a:cxn ang="0">
                <a:pos x="843" y="1192"/>
              </a:cxn>
              <a:cxn ang="0">
                <a:pos x="580" y="984"/>
              </a:cxn>
              <a:cxn ang="0">
                <a:pos x="283" y="814"/>
              </a:cxn>
              <a:cxn ang="0">
                <a:pos x="0" y="667"/>
              </a:cxn>
              <a:cxn ang="0">
                <a:pos x="46" y="0"/>
              </a:cxn>
              <a:cxn ang="0">
                <a:pos x="401" y="189"/>
              </a:cxn>
              <a:cxn ang="0">
                <a:pos x="753" y="380"/>
              </a:cxn>
              <a:cxn ang="0">
                <a:pos x="1091" y="629"/>
              </a:cxn>
              <a:cxn ang="0">
                <a:pos x="1433" y="920"/>
              </a:cxn>
              <a:cxn ang="0">
                <a:pos x="1718" y="1227"/>
              </a:cxn>
              <a:cxn ang="0">
                <a:pos x="2004" y="1533"/>
              </a:cxn>
              <a:cxn ang="0">
                <a:pos x="2261" y="1920"/>
              </a:cxn>
              <a:cxn ang="0">
                <a:pos x="2494" y="2282"/>
              </a:cxn>
              <a:cxn ang="0">
                <a:pos x="3139" y="2033"/>
              </a:cxn>
              <a:cxn ang="0">
                <a:pos x="2916" y="3602"/>
              </a:cxn>
              <a:cxn ang="0">
                <a:pos x="1291" y="2730"/>
              </a:cxn>
              <a:cxn ang="0">
                <a:pos x="1955" y="2499"/>
              </a:cxn>
            </a:cxnLst>
            <a:rect l="0" t="0" r="r" b="b"/>
            <a:pathLst>
              <a:path w="3140" h="3603">
                <a:moveTo>
                  <a:pt x="1955" y="2499"/>
                </a:moveTo>
                <a:lnTo>
                  <a:pt x="1567" y="1930"/>
                </a:lnTo>
                <a:lnTo>
                  <a:pt x="1090" y="1419"/>
                </a:lnTo>
                <a:lnTo>
                  <a:pt x="843" y="1192"/>
                </a:lnTo>
                <a:lnTo>
                  <a:pt x="580" y="984"/>
                </a:lnTo>
                <a:lnTo>
                  <a:pt x="283" y="814"/>
                </a:lnTo>
                <a:lnTo>
                  <a:pt x="0" y="667"/>
                </a:lnTo>
                <a:lnTo>
                  <a:pt x="46" y="0"/>
                </a:lnTo>
                <a:lnTo>
                  <a:pt x="401" y="189"/>
                </a:lnTo>
                <a:lnTo>
                  <a:pt x="753" y="380"/>
                </a:lnTo>
                <a:lnTo>
                  <a:pt x="1091" y="629"/>
                </a:lnTo>
                <a:lnTo>
                  <a:pt x="1433" y="920"/>
                </a:lnTo>
                <a:lnTo>
                  <a:pt x="1718" y="1227"/>
                </a:lnTo>
                <a:lnTo>
                  <a:pt x="2004" y="1533"/>
                </a:lnTo>
                <a:lnTo>
                  <a:pt x="2261" y="1920"/>
                </a:lnTo>
                <a:lnTo>
                  <a:pt x="2494" y="2282"/>
                </a:lnTo>
                <a:lnTo>
                  <a:pt x="3139" y="2033"/>
                </a:lnTo>
                <a:lnTo>
                  <a:pt x="2916" y="3602"/>
                </a:lnTo>
                <a:lnTo>
                  <a:pt x="1291" y="2730"/>
                </a:lnTo>
                <a:lnTo>
                  <a:pt x="1955" y="2499"/>
                </a:lnTo>
              </a:path>
            </a:pathLst>
          </a:custGeom>
          <a:solidFill>
            <a:srgbClr val="33CCCC"/>
          </a:solidFill>
          <a:ln w="1260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112" name="Text Box 40"/>
          <p:cNvSpPr txBox="1">
            <a:spLocks noChangeArrowheads="1"/>
          </p:cNvSpPr>
          <p:nvPr/>
        </p:nvSpPr>
        <p:spPr bwMode="auto">
          <a:xfrm>
            <a:off x="3276600" y="4876800"/>
            <a:ext cx="20637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ts val="1375"/>
              </a:spcBef>
              <a:buClr>
                <a:srgbClr val="FF0066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b="1">
                <a:solidFill>
                  <a:srgbClr val="FF0066"/>
                </a:solidFill>
              </a:rPr>
              <a:t>RECUPERAR Y RECICLAJE</a:t>
            </a:r>
          </a:p>
        </p:txBody>
      </p:sp>
      <p:sp>
        <p:nvSpPr>
          <p:cNvPr id="259113" name="Text Box 41"/>
          <p:cNvSpPr txBox="1">
            <a:spLocks noChangeArrowheads="1"/>
          </p:cNvSpPr>
          <p:nvPr/>
        </p:nvSpPr>
        <p:spPr bwMode="auto">
          <a:xfrm>
            <a:off x="685800" y="4114800"/>
            <a:ext cx="244475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ts val="1375"/>
              </a:spcBef>
              <a:buClr>
                <a:srgbClr val="FF0066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b="1">
                <a:solidFill>
                  <a:srgbClr val="FF0066"/>
                </a:solidFill>
              </a:rPr>
              <a:t>MINIMIZACION EN LA FUENTE</a:t>
            </a:r>
          </a:p>
        </p:txBody>
      </p:sp>
      <p:sp>
        <p:nvSpPr>
          <p:cNvPr id="259114" name="Text Box 42"/>
          <p:cNvSpPr txBox="1">
            <a:spLocks noChangeArrowheads="1"/>
          </p:cNvSpPr>
          <p:nvPr/>
        </p:nvSpPr>
        <p:spPr bwMode="auto">
          <a:xfrm>
            <a:off x="6475413" y="2667000"/>
            <a:ext cx="25796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ts val="1375"/>
              </a:spcBef>
              <a:buClr>
                <a:srgbClr val="FF0066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b="1">
                <a:solidFill>
                  <a:srgbClr val="FF0066"/>
                </a:solidFill>
              </a:rPr>
              <a:t>TRATAMIENTO</a:t>
            </a:r>
          </a:p>
        </p:txBody>
      </p:sp>
      <p:sp>
        <p:nvSpPr>
          <p:cNvPr id="259115" name="AutoShape 43"/>
          <p:cNvSpPr>
            <a:spLocks noChangeArrowheads="1"/>
          </p:cNvSpPr>
          <p:nvPr/>
        </p:nvSpPr>
        <p:spPr bwMode="auto">
          <a:xfrm>
            <a:off x="817563" y="1965325"/>
            <a:ext cx="193675" cy="457200"/>
          </a:xfrm>
          <a:prstGeom prst="roundRect">
            <a:avLst>
              <a:gd name="adj" fmla="val 81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9116" name="Text Box 44"/>
          <p:cNvSpPr txBox="1">
            <a:spLocks noChangeArrowheads="1"/>
          </p:cNvSpPr>
          <p:nvPr/>
        </p:nvSpPr>
        <p:spPr bwMode="auto">
          <a:xfrm>
            <a:off x="6400800" y="4876800"/>
            <a:ext cx="2371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ts val="1375"/>
              </a:spcBef>
              <a:buClr>
                <a:srgbClr val="FF0066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b="1">
                <a:solidFill>
                  <a:srgbClr val="FF0066"/>
                </a:solidFill>
              </a:rPr>
              <a:t>DISPOSICION</a:t>
            </a:r>
          </a:p>
        </p:txBody>
      </p:sp>
      <p:grpSp>
        <p:nvGrpSpPr>
          <p:cNvPr id="259117" name="Group 45"/>
          <p:cNvGrpSpPr>
            <a:grpSpLocks/>
          </p:cNvGrpSpPr>
          <p:nvPr/>
        </p:nvGrpSpPr>
        <p:grpSpPr bwMode="auto">
          <a:xfrm>
            <a:off x="1187450" y="546100"/>
            <a:ext cx="6824663" cy="444500"/>
            <a:chOff x="748" y="344"/>
            <a:chExt cx="4299" cy="280"/>
          </a:xfrm>
        </p:grpSpPr>
        <p:sp>
          <p:nvSpPr>
            <p:cNvPr id="259118" name="AutoShape 46"/>
            <p:cNvSpPr>
              <a:spLocks noChangeArrowheads="1"/>
            </p:cNvSpPr>
            <p:nvPr/>
          </p:nvSpPr>
          <p:spPr bwMode="auto">
            <a:xfrm>
              <a:off x="759" y="344"/>
              <a:ext cx="4288" cy="280"/>
            </a:xfrm>
            <a:prstGeom prst="roundRect">
              <a:avLst>
                <a:gd name="adj" fmla="val 356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59119" name="Group 47"/>
            <p:cNvGrpSpPr>
              <a:grpSpLocks/>
            </p:cNvGrpSpPr>
            <p:nvPr/>
          </p:nvGrpSpPr>
          <p:grpSpPr bwMode="auto">
            <a:xfrm>
              <a:off x="748" y="344"/>
              <a:ext cx="4296" cy="275"/>
              <a:chOff x="748" y="344"/>
              <a:chExt cx="4296" cy="275"/>
            </a:xfrm>
          </p:grpSpPr>
          <p:sp>
            <p:nvSpPr>
              <p:cNvPr id="259120" name="AutoShape 48"/>
              <p:cNvSpPr>
                <a:spLocks noChangeArrowheads="1"/>
              </p:cNvSpPr>
              <p:nvPr/>
            </p:nvSpPr>
            <p:spPr bwMode="auto">
              <a:xfrm>
                <a:off x="759" y="344"/>
                <a:ext cx="4283" cy="275"/>
              </a:xfrm>
              <a:prstGeom prst="roundRect">
                <a:avLst>
                  <a:gd name="adj" fmla="val 36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259121" name="Group 49"/>
              <p:cNvGrpSpPr>
                <a:grpSpLocks/>
              </p:cNvGrpSpPr>
              <p:nvPr/>
            </p:nvGrpSpPr>
            <p:grpSpPr bwMode="auto">
              <a:xfrm>
                <a:off x="748" y="344"/>
                <a:ext cx="4296" cy="272"/>
                <a:chOff x="748" y="344"/>
                <a:chExt cx="4296" cy="272"/>
              </a:xfrm>
            </p:grpSpPr>
            <p:sp>
              <p:nvSpPr>
                <p:cNvPr id="259122" name="AutoShape 50"/>
                <p:cNvSpPr>
                  <a:spLocks noChangeArrowheads="1"/>
                </p:cNvSpPr>
                <p:nvPr/>
              </p:nvSpPr>
              <p:spPr bwMode="auto">
                <a:xfrm>
                  <a:off x="759" y="344"/>
                  <a:ext cx="4279" cy="271"/>
                </a:xfrm>
                <a:prstGeom prst="roundRect">
                  <a:avLst>
                    <a:gd name="adj" fmla="val 370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259123" name="Group 51"/>
                <p:cNvGrpSpPr>
                  <a:grpSpLocks/>
                </p:cNvGrpSpPr>
                <p:nvPr/>
              </p:nvGrpSpPr>
              <p:grpSpPr bwMode="auto">
                <a:xfrm>
                  <a:off x="748" y="344"/>
                  <a:ext cx="4296" cy="272"/>
                  <a:chOff x="748" y="344"/>
                  <a:chExt cx="4296" cy="272"/>
                </a:xfrm>
              </p:grpSpPr>
              <p:sp>
                <p:nvSpPr>
                  <p:cNvPr id="259124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759" y="344"/>
                    <a:ext cx="4276" cy="269"/>
                  </a:xfrm>
                  <a:prstGeom prst="roundRect">
                    <a:avLst>
                      <a:gd name="adj" fmla="val 370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259125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748" y="344"/>
                    <a:ext cx="4296" cy="272"/>
                    <a:chOff x="748" y="344"/>
                    <a:chExt cx="4296" cy="272"/>
                  </a:xfrm>
                </p:grpSpPr>
                <p:sp>
                  <p:nvSpPr>
                    <p:cNvPr id="259126" name="AutoShape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9" y="344"/>
                      <a:ext cx="4274" cy="267"/>
                    </a:xfrm>
                    <a:prstGeom prst="roundRect">
                      <a:avLst>
                        <a:gd name="adj" fmla="val 37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259127" name="Group 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8" y="344"/>
                      <a:ext cx="4296" cy="272"/>
                      <a:chOff x="748" y="344"/>
                      <a:chExt cx="4296" cy="272"/>
                    </a:xfrm>
                  </p:grpSpPr>
                  <p:sp>
                    <p:nvSpPr>
                      <p:cNvPr id="259128" name="AutoShape 5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59" y="344"/>
                        <a:ext cx="4273" cy="266"/>
                      </a:xfrm>
                      <a:prstGeom prst="roundRect">
                        <a:avLst>
                          <a:gd name="adj" fmla="val 375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259129" name="Group 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48" y="344"/>
                        <a:ext cx="4296" cy="272"/>
                        <a:chOff x="748" y="344"/>
                        <a:chExt cx="4296" cy="272"/>
                      </a:xfrm>
                    </p:grpSpPr>
                    <p:sp>
                      <p:nvSpPr>
                        <p:cNvPr id="259130" name="AutoShape 5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59" y="344"/>
                          <a:ext cx="4273" cy="266"/>
                        </a:xfrm>
                        <a:prstGeom prst="roundRect">
                          <a:avLst>
                            <a:gd name="adj" fmla="val 375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259131" name="AutoShape 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48" y="344"/>
                          <a:ext cx="4296" cy="272"/>
                        </a:xfrm>
                        <a:prstGeom prst="roundRect">
                          <a:avLst>
                            <a:gd name="adj" fmla="val 375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90360" tIns="44280" rIns="90360" bIns="44280">
                          <a:spAutoFit/>
                        </a:bodyPr>
                        <a:lstStyle/>
                        <a:p>
                          <a:pPr algn="ctr" eaLnBrk="0" hangingPunct="0">
                            <a:lnSpc>
                              <a:spcPct val="93000"/>
                            </a:lnSpc>
                            <a:buClr>
                              <a:srgbClr val="003366"/>
                            </a:buClr>
                            <a:buSzPct val="100000"/>
                            <a:buFont typeface="Arial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2400" b="1" u="sng">
                              <a:solidFill>
                                <a:srgbClr val="0000FF"/>
                              </a:solidFill>
                            </a:rPr>
                            <a:t>MINIMIZACION DE IMPACTOS AMBIENTALES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259132" name="Freeform 60"/>
          <p:cNvSpPr>
            <a:spLocks noChangeArrowheads="1"/>
          </p:cNvSpPr>
          <p:nvPr/>
        </p:nvSpPr>
        <p:spPr bwMode="auto">
          <a:xfrm>
            <a:off x="6594475" y="3068638"/>
            <a:ext cx="1397000" cy="700087"/>
          </a:xfrm>
          <a:custGeom>
            <a:avLst/>
            <a:gdLst/>
            <a:ahLst/>
            <a:cxnLst>
              <a:cxn ang="0">
                <a:pos x="2622" y="573"/>
              </a:cxn>
              <a:cxn ang="0">
                <a:pos x="2065" y="896"/>
              </a:cxn>
              <a:cxn ang="0">
                <a:pos x="1456" y="1153"/>
              </a:cxn>
              <a:cxn ang="0">
                <a:pos x="1156" y="1256"/>
              </a:cxn>
              <a:cxn ang="0">
                <a:pos x="849" y="1340"/>
              </a:cxn>
              <a:cxn ang="0">
                <a:pos x="528" y="1384"/>
              </a:cxn>
              <a:cxn ang="0">
                <a:pos x="230" y="1416"/>
              </a:cxn>
              <a:cxn ang="0">
                <a:pos x="0" y="1944"/>
              </a:cxn>
              <a:cxn ang="0">
                <a:pos x="376" y="1902"/>
              </a:cxn>
              <a:cxn ang="0">
                <a:pos x="752" y="1857"/>
              </a:cxn>
              <a:cxn ang="0">
                <a:pos x="1138" y="1763"/>
              </a:cxn>
              <a:cxn ang="0">
                <a:pos x="1545" y="1637"/>
              </a:cxn>
              <a:cxn ang="0">
                <a:pos x="1910" y="1484"/>
              </a:cxn>
              <a:cxn ang="0">
                <a:pos x="2275" y="1330"/>
              </a:cxn>
              <a:cxn ang="0">
                <a:pos x="2646" y="1107"/>
              </a:cxn>
              <a:cxn ang="0">
                <a:pos x="2991" y="894"/>
              </a:cxn>
              <a:cxn ang="0">
                <a:pos x="3435" y="1275"/>
              </a:cxn>
              <a:cxn ang="0">
                <a:pos x="3880" y="0"/>
              </a:cxn>
              <a:cxn ang="0">
                <a:pos x="2153" y="201"/>
              </a:cxn>
              <a:cxn ang="0">
                <a:pos x="2622" y="573"/>
              </a:cxn>
            </a:cxnLst>
            <a:rect l="0" t="0" r="r" b="b"/>
            <a:pathLst>
              <a:path w="3881" h="1945">
                <a:moveTo>
                  <a:pt x="2622" y="573"/>
                </a:moveTo>
                <a:lnTo>
                  <a:pt x="2065" y="896"/>
                </a:lnTo>
                <a:lnTo>
                  <a:pt x="1456" y="1153"/>
                </a:lnTo>
                <a:lnTo>
                  <a:pt x="1156" y="1256"/>
                </a:lnTo>
                <a:lnTo>
                  <a:pt x="849" y="1340"/>
                </a:lnTo>
                <a:lnTo>
                  <a:pt x="528" y="1384"/>
                </a:lnTo>
                <a:lnTo>
                  <a:pt x="230" y="1416"/>
                </a:lnTo>
                <a:lnTo>
                  <a:pt x="0" y="1944"/>
                </a:lnTo>
                <a:lnTo>
                  <a:pt x="376" y="1902"/>
                </a:lnTo>
                <a:lnTo>
                  <a:pt x="752" y="1857"/>
                </a:lnTo>
                <a:lnTo>
                  <a:pt x="1138" y="1763"/>
                </a:lnTo>
                <a:lnTo>
                  <a:pt x="1545" y="1637"/>
                </a:lnTo>
                <a:lnTo>
                  <a:pt x="1910" y="1484"/>
                </a:lnTo>
                <a:lnTo>
                  <a:pt x="2275" y="1330"/>
                </a:lnTo>
                <a:lnTo>
                  <a:pt x="2646" y="1107"/>
                </a:lnTo>
                <a:lnTo>
                  <a:pt x="2991" y="894"/>
                </a:lnTo>
                <a:lnTo>
                  <a:pt x="3435" y="1275"/>
                </a:lnTo>
                <a:lnTo>
                  <a:pt x="3880" y="0"/>
                </a:lnTo>
                <a:lnTo>
                  <a:pt x="2153" y="201"/>
                </a:lnTo>
                <a:lnTo>
                  <a:pt x="2622" y="573"/>
                </a:lnTo>
              </a:path>
            </a:pathLst>
          </a:custGeom>
          <a:solidFill>
            <a:srgbClr val="33CCCC"/>
          </a:solidFill>
          <a:ln w="12600">
            <a:solidFill>
              <a:srgbClr val="0033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8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1412875"/>
            <a:ext cx="3887787" cy="5256213"/>
          </a:xfrm>
          <a:noFill/>
          <a:ln/>
        </p:spPr>
      </p:pic>
      <p:sp>
        <p:nvSpPr>
          <p:cNvPr id="405510" name="Rectangle 6"/>
          <p:cNvSpPr>
            <a:spLocks noChangeArrowheads="1"/>
          </p:cNvSpPr>
          <p:nvPr/>
        </p:nvSpPr>
        <p:spPr bwMode="auto">
          <a:xfrm>
            <a:off x="457200" y="457200"/>
            <a:ext cx="8229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C" sz="2800" b="1">
                <a:solidFill>
                  <a:srgbClr val="6666FF"/>
                </a:solidFill>
              </a:rPr>
              <a:t>IDENTIFICACION DE PELIGROS Y EVALUACION DE RIESGOS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0225"/>
            <a:ext cx="8229600" cy="811213"/>
          </a:xfrm>
        </p:spPr>
        <p:txBody>
          <a:bodyPr/>
          <a:lstStyle/>
          <a:p>
            <a:pPr algn="ctr"/>
            <a:r>
              <a:rPr lang="es-EC" sz="2800" b="1">
                <a:solidFill>
                  <a:srgbClr val="6666FF"/>
                </a:solidFill>
              </a:rPr>
              <a:t>IDENTIFICACION DE PELIGROS Y EVALUACION DE RIESGOS</a:t>
            </a:r>
          </a:p>
        </p:txBody>
      </p:sp>
      <p:pic>
        <p:nvPicPr>
          <p:cNvPr id="40346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1484313"/>
            <a:ext cx="8893175" cy="5184775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57338"/>
            <a:ext cx="432117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8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357563"/>
            <a:ext cx="41767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-36513" y="1117600"/>
            <a:ext cx="49688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/>
              <a:t>EVALUACION DE CONSECUENCIA</a:t>
            </a:r>
            <a:r>
              <a:rPr lang="es-EC"/>
              <a:t> </a:t>
            </a:r>
          </a:p>
        </p:txBody>
      </p:sp>
      <p:sp>
        <p:nvSpPr>
          <p:cNvPr id="408584" name="Text Box 8"/>
          <p:cNvSpPr txBox="1">
            <a:spLocks noChangeArrowheads="1"/>
          </p:cNvSpPr>
          <p:nvPr/>
        </p:nvSpPr>
        <p:spPr bwMode="auto">
          <a:xfrm>
            <a:off x="5148263" y="1125538"/>
            <a:ext cx="3743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EVALUACION DE EXPOSICIÓN</a:t>
            </a:r>
            <a:r>
              <a:rPr lang="es-ES"/>
              <a:t> </a:t>
            </a:r>
            <a:endParaRPr lang="es-EC"/>
          </a:p>
        </p:txBody>
      </p:sp>
      <p:sp>
        <p:nvSpPr>
          <p:cNvPr id="408585" name="Text Box 9"/>
          <p:cNvSpPr txBox="1">
            <a:spLocks noChangeArrowheads="1"/>
          </p:cNvSpPr>
          <p:nvPr/>
        </p:nvSpPr>
        <p:spPr bwMode="auto">
          <a:xfrm>
            <a:off x="4572000" y="2924175"/>
            <a:ext cx="4500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/>
              <a:t>EVALUACION DE PROBABILIDAD</a:t>
            </a:r>
            <a:r>
              <a:rPr lang="es-ES"/>
              <a:t> </a:t>
            </a:r>
            <a:endParaRPr lang="es-EC"/>
          </a:p>
        </p:txBody>
      </p:sp>
      <p:pic>
        <p:nvPicPr>
          <p:cNvPr id="40858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292600"/>
            <a:ext cx="43195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179388" y="3860800"/>
            <a:ext cx="4176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C" b="1"/>
              <a:t>VALORACION FINAL</a:t>
            </a:r>
          </a:p>
        </p:txBody>
      </p:sp>
      <p:sp>
        <p:nvSpPr>
          <p:cNvPr id="408588" name="Rectangle 12"/>
          <p:cNvSpPr>
            <a:spLocks noChangeArrowheads="1"/>
          </p:cNvSpPr>
          <p:nvPr/>
        </p:nvSpPr>
        <p:spPr bwMode="auto">
          <a:xfrm>
            <a:off x="457200" y="4572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C" sz="2800" b="1">
                <a:solidFill>
                  <a:srgbClr val="6666FF"/>
                </a:solidFill>
              </a:rPr>
              <a:t>CRITERIOS DE EVALUACION</a:t>
            </a:r>
          </a:p>
        </p:txBody>
      </p:sp>
      <p:pic>
        <p:nvPicPr>
          <p:cNvPr id="408589" name="Picture 13"/>
          <p:cNvPicPr>
            <a:picLocks noChangeAspect="1" noChangeArrowheads="1"/>
          </p:cNvPicPr>
          <p:nvPr>
            <p:ph/>
          </p:nvPr>
        </p:nvPicPr>
        <p:blipFill>
          <a:blip r:embed="rId5"/>
          <a:srcRect/>
          <a:stretch>
            <a:fillRect/>
          </a:stretch>
        </p:blipFill>
        <p:spPr>
          <a:xfrm>
            <a:off x="395288" y="1484313"/>
            <a:ext cx="4032250" cy="2520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algn="ctr"/>
            <a:r>
              <a:rPr lang="es-EC" sz="2800" b="1">
                <a:solidFill>
                  <a:srgbClr val="6666FF"/>
                </a:solidFill>
              </a:rPr>
              <a:t>CONTROL DE RIESGOS</a:t>
            </a:r>
          </a:p>
        </p:txBody>
      </p:sp>
      <p:pic>
        <p:nvPicPr>
          <p:cNvPr id="410628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268413"/>
            <a:ext cx="7200900" cy="54006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4" name="Rectangle 4"/>
          <p:cNvSpPr>
            <a:spLocks noChangeArrowheads="1"/>
          </p:cNvSpPr>
          <p:nvPr/>
        </p:nvSpPr>
        <p:spPr bwMode="auto">
          <a:xfrm>
            <a:off x="457200" y="592138"/>
            <a:ext cx="838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defTabSz="449263">
              <a:lnSpc>
                <a:spcPct val="97000"/>
              </a:lnSpc>
              <a:buClr>
                <a:srgbClr val="000000"/>
              </a:buClr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100" b="1">
                <a:solidFill>
                  <a:srgbClr val="0000FF"/>
                </a:solidFill>
                <a:latin typeface="Arial Narrow" pitchFamily="34" charset="0"/>
              </a:rPr>
              <a:t>REQUISITOS LEGALES Y OTROS REQUISITOS</a:t>
            </a:r>
          </a:p>
        </p:txBody>
      </p:sp>
      <p:sp>
        <p:nvSpPr>
          <p:cNvPr id="337925" name="Rectangle 5"/>
          <p:cNvSpPr>
            <a:spLocks noChangeArrowheads="1"/>
          </p:cNvSpPr>
          <p:nvPr/>
        </p:nvSpPr>
        <p:spPr bwMode="auto">
          <a:xfrm>
            <a:off x="469900" y="1052513"/>
            <a:ext cx="82788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defTabSz="449263">
              <a:lnSpc>
                <a:spcPct val="97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Monotype Sorts" charset="2"/>
              <a:buChar char="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>
                <a:latin typeface="Arial Narrow" pitchFamily="34" charset="0"/>
              </a:rPr>
              <a:t> </a:t>
            </a:r>
            <a:r>
              <a:rPr lang="en-GB" sz="2500" b="1">
                <a:solidFill>
                  <a:srgbClr val="FF0000"/>
                </a:solidFill>
                <a:latin typeface="Arial Narrow" pitchFamily="34" charset="0"/>
              </a:rPr>
              <a:t>Establecer un procedimiento para:</a:t>
            </a:r>
            <a:endParaRPr lang="en-GB" sz="2500">
              <a:latin typeface="Arial Narrow" pitchFamily="34" charset="0"/>
            </a:endParaRPr>
          </a:p>
          <a:p>
            <a:pPr defTabSz="449263">
              <a:spcBef>
                <a:spcPct val="2000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>
                <a:latin typeface="Arial Narrow" pitchFamily="34" charset="0"/>
              </a:rPr>
              <a:t> Identificar los requisitos legales</a:t>
            </a:r>
          </a:p>
          <a:p>
            <a:pPr defTabSz="449263">
              <a:spcBef>
                <a:spcPct val="2000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>
                <a:latin typeface="Arial Narrow" pitchFamily="34" charset="0"/>
              </a:rPr>
              <a:t> Otros requisitos que la organización suscribe</a:t>
            </a:r>
          </a:p>
          <a:p>
            <a:pPr defTabSz="449263">
              <a:spcBef>
                <a:spcPct val="2000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>
                <a:latin typeface="Arial Narrow" pitchFamily="34" charset="0"/>
              </a:rPr>
              <a:t> Acuerdos con las autoridades públicas</a:t>
            </a:r>
          </a:p>
          <a:p>
            <a:pPr defTabSz="449263">
              <a:spcBef>
                <a:spcPct val="2000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>
                <a:latin typeface="Arial Narrow" pitchFamily="34" charset="0"/>
              </a:rPr>
              <a:t> Códigos de Práctica</a:t>
            </a:r>
          </a:p>
        </p:txBody>
      </p:sp>
      <p:sp>
        <p:nvSpPr>
          <p:cNvPr id="337926" name="Rectangle 6"/>
          <p:cNvSpPr>
            <a:spLocks noChangeArrowheads="1"/>
          </p:cNvSpPr>
          <p:nvPr/>
        </p:nvSpPr>
        <p:spPr bwMode="auto">
          <a:xfrm>
            <a:off x="431800" y="3284538"/>
            <a:ext cx="8748713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defTabSz="449263">
              <a:lnSpc>
                <a:spcPct val="97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Monotype Sort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 b="1">
                <a:solidFill>
                  <a:srgbClr val="FF5050"/>
                </a:solidFill>
                <a:latin typeface="Arial Narrow" pitchFamily="34" charset="0"/>
              </a:rPr>
              <a:t>Ejemplos de requerimientos típicos legales:</a:t>
            </a:r>
          </a:p>
          <a:p>
            <a:pPr defTabSz="449263">
              <a:lnSpc>
                <a:spcPct val="97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>
                <a:latin typeface="Arial Narrow" pitchFamily="34" charset="0"/>
              </a:rPr>
              <a:t> Permiso para el Proceso</a:t>
            </a:r>
          </a:p>
          <a:p>
            <a:pPr defTabSz="449263">
              <a:spcBef>
                <a:spcPct val="2000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>
                <a:latin typeface="Arial Narrow" pitchFamily="34" charset="0"/>
              </a:rPr>
              <a:t> Límites de Emisiones / Ruidos</a:t>
            </a:r>
          </a:p>
          <a:p>
            <a:pPr defTabSz="449263">
              <a:spcBef>
                <a:spcPct val="2000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>
                <a:latin typeface="Arial Narrow" pitchFamily="34" charset="0"/>
              </a:rPr>
              <a:t> Control de Contratistas para la disposición de residuos</a:t>
            </a:r>
          </a:p>
          <a:p>
            <a:pPr defTabSz="449263">
              <a:spcBef>
                <a:spcPct val="2000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>
                <a:latin typeface="Arial Narrow" pitchFamily="34" charset="0"/>
              </a:rPr>
              <a:t> Manipulación de Materiales Peligrosos</a:t>
            </a:r>
          </a:p>
          <a:p>
            <a:pPr defTabSz="449263">
              <a:spcBef>
                <a:spcPct val="2000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>
                <a:latin typeface="Arial Narrow" pitchFamily="34" charset="0"/>
              </a:rPr>
              <a:t> Permisos para Extracción de Agua</a:t>
            </a:r>
          </a:p>
          <a:p>
            <a:pPr defTabSz="449263">
              <a:spcBef>
                <a:spcPct val="2000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>
                <a:latin typeface="Arial Narrow" pitchFamily="34" charset="0"/>
              </a:rPr>
              <a:t> Políticas Corporativas del Grupo</a:t>
            </a:r>
          </a:p>
          <a:p>
            <a:pPr defTabSz="449263">
              <a:spcBef>
                <a:spcPct val="2000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>
                <a:latin typeface="Arial Narrow" pitchFamily="34" charset="0"/>
              </a:rPr>
              <a:t> Ordenanzas / Otras Normas</a:t>
            </a:r>
          </a:p>
        </p:txBody>
      </p:sp>
      <p:grpSp>
        <p:nvGrpSpPr>
          <p:cNvPr id="337927" name="Group 7"/>
          <p:cNvGrpSpPr>
            <a:grpSpLocks/>
          </p:cNvGrpSpPr>
          <p:nvPr/>
        </p:nvGrpSpPr>
        <p:grpSpPr bwMode="auto">
          <a:xfrm>
            <a:off x="6156325" y="2349500"/>
            <a:ext cx="2732088" cy="1816100"/>
            <a:chOff x="3840" y="2778"/>
            <a:chExt cx="1721" cy="1144"/>
          </a:xfrm>
        </p:grpSpPr>
        <p:pic>
          <p:nvPicPr>
            <p:cNvPr id="337928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0" y="2778"/>
              <a:ext cx="1722" cy="1145"/>
            </a:xfrm>
            <a:prstGeom prst="rect">
              <a:avLst/>
            </a:prstGeom>
            <a:noFill/>
          </p:spPr>
        </p:pic>
        <p:sp>
          <p:nvSpPr>
            <p:cNvPr id="337929" name="AutoShape 9"/>
            <p:cNvSpPr>
              <a:spLocks noChangeArrowheads="1"/>
            </p:cNvSpPr>
            <p:nvPr/>
          </p:nvSpPr>
          <p:spPr bwMode="auto">
            <a:xfrm>
              <a:off x="3840" y="2778"/>
              <a:ext cx="1722" cy="1145"/>
            </a:xfrm>
            <a:prstGeom prst="roundRect">
              <a:avLst>
                <a:gd name="adj" fmla="val 83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501" name="Group 5"/>
          <p:cNvGrpSpPr>
            <a:grpSpLocks/>
          </p:cNvGrpSpPr>
          <p:nvPr/>
        </p:nvGrpSpPr>
        <p:grpSpPr bwMode="auto">
          <a:xfrm>
            <a:off x="444500" y="1311275"/>
            <a:ext cx="7861300" cy="4892675"/>
            <a:chOff x="280" y="826"/>
            <a:chExt cx="4952" cy="3082"/>
          </a:xfrm>
        </p:grpSpPr>
        <p:sp>
          <p:nvSpPr>
            <p:cNvPr id="234502" name="Oval 6"/>
            <p:cNvSpPr>
              <a:spLocks noChangeArrowheads="1"/>
            </p:cNvSpPr>
            <p:nvPr/>
          </p:nvSpPr>
          <p:spPr bwMode="auto">
            <a:xfrm>
              <a:off x="280" y="957"/>
              <a:ext cx="4952" cy="2951"/>
            </a:xfrm>
            <a:prstGeom prst="ellipse">
              <a:avLst/>
            </a:prstGeom>
            <a:noFill/>
            <a:ln w="7632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34503" name="Group 7"/>
            <p:cNvGrpSpPr>
              <a:grpSpLocks/>
            </p:cNvGrpSpPr>
            <p:nvPr/>
          </p:nvGrpSpPr>
          <p:grpSpPr bwMode="auto">
            <a:xfrm>
              <a:off x="2110" y="826"/>
              <a:ext cx="1200" cy="602"/>
              <a:chOff x="2110" y="826"/>
              <a:chExt cx="1200" cy="602"/>
            </a:xfrm>
          </p:grpSpPr>
          <p:sp>
            <p:nvSpPr>
              <p:cNvPr id="234504" name="Oval 8"/>
              <p:cNvSpPr>
                <a:spLocks noChangeArrowheads="1"/>
              </p:cNvSpPr>
              <p:nvPr/>
            </p:nvSpPr>
            <p:spPr bwMode="auto">
              <a:xfrm>
                <a:off x="2110" y="826"/>
                <a:ext cx="1200" cy="602"/>
              </a:xfrm>
              <a:prstGeom prst="ellipse">
                <a:avLst/>
              </a:prstGeom>
              <a:gradFill rotWithShape="0">
                <a:gsLst>
                  <a:gs pos="0">
                    <a:srgbClr val="00FF99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7632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234505" name="Group 9"/>
              <p:cNvGrpSpPr>
                <a:grpSpLocks/>
              </p:cNvGrpSpPr>
              <p:nvPr/>
            </p:nvGrpSpPr>
            <p:grpSpPr bwMode="auto">
              <a:xfrm>
                <a:off x="2285" y="909"/>
                <a:ext cx="839" cy="430"/>
                <a:chOff x="2285" y="909"/>
                <a:chExt cx="839" cy="430"/>
              </a:xfrm>
            </p:grpSpPr>
            <p:sp>
              <p:nvSpPr>
                <p:cNvPr id="234506" name="AutoShape 10"/>
                <p:cNvSpPr>
                  <a:spLocks noChangeArrowheads="1"/>
                </p:cNvSpPr>
                <p:nvPr/>
              </p:nvSpPr>
              <p:spPr bwMode="auto">
                <a:xfrm>
                  <a:off x="2285" y="915"/>
                  <a:ext cx="839" cy="418"/>
                </a:xfrm>
                <a:prstGeom prst="roundRect">
                  <a:avLst>
                    <a:gd name="adj" fmla="val 23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sp>
              <p:nvSpPr>
                <p:cNvPr id="23450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285" y="909"/>
                  <a:ext cx="837" cy="4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0000" tIns="46800" rIns="90000" bIns="46800" anchor="ctr" anchorCtr="1">
                  <a:spAutoFit/>
                </a:bodyPr>
                <a:lstStyle/>
                <a:p>
                  <a:pPr algn="ctr" eaLnBrk="0" hangingPunct="0">
                    <a:lnSpc>
                      <a:spcPct val="97000"/>
                    </a:lnSpc>
                    <a:buClr>
                      <a:srgbClr val="000000"/>
                    </a:buClr>
                    <a:buSzPct val="100000"/>
                    <a:buFont typeface="Arial Narrow" pitchFamily="34" charset="0"/>
                    <a:buNone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en-GB" sz="2000" b="1">
                      <a:solidFill>
                        <a:srgbClr val="000000"/>
                      </a:solidFill>
                      <a:latin typeface="Arial Narrow" pitchFamily="34" charset="0"/>
                    </a:rPr>
                    <a:t>Mejoría continua</a:t>
                  </a:r>
                </a:p>
              </p:txBody>
            </p:sp>
          </p:grpSp>
        </p:grpSp>
      </p:grpSp>
      <p:sp>
        <p:nvSpPr>
          <p:cNvPr id="234508" name="Freeform 12"/>
          <p:cNvSpPr>
            <a:spLocks/>
          </p:cNvSpPr>
          <p:nvPr/>
        </p:nvSpPr>
        <p:spPr bwMode="auto">
          <a:xfrm>
            <a:off x="3498850" y="1022350"/>
            <a:ext cx="1990725" cy="495300"/>
          </a:xfrm>
          <a:custGeom>
            <a:avLst/>
            <a:gdLst/>
            <a:ahLst/>
            <a:cxnLst>
              <a:cxn ang="0">
                <a:pos x="0" y="1376"/>
              </a:cxn>
              <a:cxn ang="0">
                <a:pos x="2369" y="223"/>
              </a:cxn>
              <a:cxn ang="0">
                <a:pos x="5529" y="31"/>
              </a:cxn>
            </a:cxnLst>
            <a:rect l="0" t="0" r="r" b="b"/>
            <a:pathLst>
              <a:path w="5530" h="1377">
                <a:moveTo>
                  <a:pt x="0" y="1376"/>
                </a:moveTo>
                <a:cubicBezTo>
                  <a:pt x="723" y="911"/>
                  <a:pt x="1447" y="447"/>
                  <a:pt x="2369" y="223"/>
                </a:cubicBezTo>
                <a:cubicBezTo>
                  <a:pt x="3290" y="0"/>
                  <a:pt x="5002" y="63"/>
                  <a:pt x="5529" y="31"/>
                </a:cubicBezTo>
              </a:path>
            </a:pathLst>
          </a:custGeom>
          <a:noFill/>
          <a:ln w="7632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pic>
        <p:nvPicPr>
          <p:cNvPr id="23451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557338"/>
            <a:ext cx="1976438" cy="1025525"/>
          </a:xfrm>
          <a:prstGeom prst="rect">
            <a:avLst/>
          </a:prstGeom>
          <a:noFill/>
        </p:spPr>
      </p:pic>
      <p:grpSp>
        <p:nvGrpSpPr>
          <p:cNvPr id="234511" name="Group 15"/>
          <p:cNvGrpSpPr>
            <a:grpSpLocks/>
          </p:cNvGrpSpPr>
          <p:nvPr/>
        </p:nvGrpSpPr>
        <p:grpSpPr bwMode="auto">
          <a:xfrm>
            <a:off x="6011863" y="1714500"/>
            <a:ext cx="1571625" cy="850900"/>
            <a:chOff x="3801" y="1647"/>
            <a:chExt cx="990" cy="536"/>
          </a:xfrm>
        </p:grpSpPr>
        <p:sp>
          <p:nvSpPr>
            <p:cNvPr id="234512" name="AutoShape 16"/>
            <p:cNvSpPr>
              <a:spLocks noChangeArrowheads="1"/>
            </p:cNvSpPr>
            <p:nvPr/>
          </p:nvSpPr>
          <p:spPr bwMode="auto">
            <a:xfrm>
              <a:off x="3801" y="1647"/>
              <a:ext cx="834" cy="410"/>
            </a:xfrm>
            <a:prstGeom prst="roundRect">
              <a:avLst>
                <a:gd name="adj" fmla="val 24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34513" name="Group 17"/>
            <p:cNvGrpSpPr>
              <a:grpSpLocks/>
            </p:cNvGrpSpPr>
            <p:nvPr/>
          </p:nvGrpSpPr>
          <p:grpSpPr bwMode="auto">
            <a:xfrm>
              <a:off x="3801" y="1647"/>
              <a:ext cx="990" cy="536"/>
              <a:chOff x="3801" y="1647"/>
              <a:chExt cx="990" cy="536"/>
            </a:xfrm>
          </p:grpSpPr>
          <p:sp>
            <p:nvSpPr>
              <p:cNvPr id="234514" name="AutoShape 18"/>
              <p:cNvSpPr>
                <a:spLocks noChangeArrowheads="1"/>
              </p:cNvSpPr>
              <p:nvPr/>
            </p:nvSpPr>
            <p:spPr bwMode="auto">
              <a:xfrm>
                <a:off x="3801" y="1647"/>
                <a:ext cx="829" cy="404"/>
              </a:xfrm>
              <a:prstGeom prst="roundRect">
                <a:avLst>
                  <a:gd name="adj" fmla="val 24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234515" name="Group 19"/>
              <p:cNvGrpSpPr>
                <a:grpSpLocks/>
              </p:cNvGrpSpPr>
              <p:nvPr/>
            </p:nvGrpSpPr>
            <p:grpSpPr bwMode="auto">
              <a:xfrm>
                <a:off x="3802" y="1647"/>
                <a:ext cx="989" cy="536"/>
                <a:chOff x="3802" y="1647"/>
                <a:chExt cx="989" cy="536"/>
              </a:xfrm>
            </p:grpSpPr>
            <p:sp>
              <p:nvSpPr>
                <p:cNvPr id="234516" name="AutoShape 20"/>
                <p:cNvSpPr>
                  <a:spLocks noChangeArrowheads="1"/>
                </p:cNvSpPr>
                <p:nvPr/>
              </p:nvSpPr>
              <p:spPr bwMode="auto">
                <a:xfrm>
                  <a:off x="3802" y="1647"/>
                  <a:ext cx="825" cy="399"/>
                </a:xfrm>
                <a:prstGeom prst="roundRect">
                  <a:avLst>
                    <a:gd name="adj" fmla="val 250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234517" name="Group 21"/>
                <p:cNvGrpSpPr>
                  <a:grpSpLocks/>
                </p:cNvGrpSpPr>
                <p:nvPr/>
              </p:nvGrpSpPr>
              <p:grpSpPr bwMode="auto">
                <a:xfrm>
                  <a:off x="3803" y="1647"/>
                  <a:ext cx="988" cy="536"/>
                  <a:chOff x="3803" y="1647"/>
                  <a:chExt cx="988" cy="536"/>
                </a:xfrm>
              </p:grpSpPr>
              <p:sp>
                <p:nvSpPr>
                  <p:cNvPr id="234518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3803" y="1647"/>
                    <a:ext cx="822" cy="395"/>
                  </a:xfrm>
                  <a:prstGeom prst="roundRect">
                    <a:avLst>
                      <a:gd name="adj" fmla="val 250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234519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803" y="1647"/>
                    <a:ext cx="988" cy="536"/>
                    <a:chOff x="3803" y="1647"/>
                    <a:chExt cx="988" cy="536"/>
                  </a:xfrm>
                </p:grpSpPr>
                <p:sp>
                  <p:nvSpPr>
                    <p:cNvPr id="234520" name="AutoShap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3" y="1647"/>
                      <a:ext cx="820" cy="392"/>
                    </a:xfrm>
                    <a:prstGeom prst="roundRect">
                      <a:avLst>
                        <a:gd name="adj" fmla="val 255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234521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03" y="1647"/>
                      <a:ext cx="988" cy="536"/>
                      <a:chOff x="3803" y="1647"/>
                      <a:chExt cx="988" cy="536"/>
                    </a:xfrm>
                  </p:grpSpPr>
                  <p:sp>
                    <p:nvSpPr>
                      <p:cNvPr id="234522" name="AutoShap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03" y="1647"/>
                        <a:ext cx="818" cy="390"/>
                      </a:xfrm>
                      <a:prstGeom prst="roundRect">
                        <a:avLst>
                          <a:gd name="adj" fmla="val 255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234523" name="Group 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03" y="1647"/>
                        <a:ext cx="988" cy="536"/>
                        <a:chOff x="3803" y="1647"/>
                        <a:chExt cx="988" cy="536"/>
                      </a:xfrm>
                    </p:grpSpPr>
                    <p:sp>
                      <p:nvSpPr>
                        <p:cNvPr id="234524" name="AutoShape 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03" y="1647"/>
                          <a:ext cx="817" cy="389"/>
                        </a:xfrm>
                        <a:prstGeom prst="roundRect">
                          <a:avLst>
                            <a:gd name="adj" fmla="val 255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234525" name="AutoShap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03" y="1647"/>
                          <a:ext cx="988" cy="536"/>
                        </a:xfrm>
                        <a:prstGeom prst="roundRect">
                          <a:avLst>
                            <a:gd name="adj" fmla="val 255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90000" tIns="46800" rIns="90000" bIns="46800">
                          <a:spAutoFit/>
                        </a:bodyPr>
                        <a:lstStyle/>
                        <a:p>
                          <a:pPr eaLnBrk="0" hangingPunct="0">
                            <a:lnSpc>
                              <a:spcPct val="97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Arial Narrow" pitchFamily="34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b="1">
                              <a:solidFill>
                                <a:srgbClr val="000000"/>
                              </a:solidFill>
                              <a:latin typeface="Arial Narrow" pitchFamily="34" charset="0"/>
                            </a:rPr>
                            <a:t>Etapa 1</a:t>
                          </a:r>
                        </a:p>
                        <a:p>
                          <a:pPr eaLnBrk="0" hangingPunct="0">
                            <a:buClr>
                              <a:srgbClr val="000000"/>
                            </a:buClr>
                            <a:buSzPct val="100000"/>
                            <a:buFont typeface="Arial Narrow" pitchFamily="34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1600" b="1">
                              <a:solidFill>
                                <a:srgbClr val="FF0000"/>
                              </a:solidFill>
                              <a:latin typeface="Arial Narrow" pitchFamily="34" charset="0"/>
                            </a:rPr>
                            <a:t>Compromiso</a:t>
                          </a:r>
                        </a:p>
                        <a:p>
                          <a:pPr eaLnBrk="0" hangingPunct="0">
                            <a:buClr>
                              <a:srgbClr val="000000"/>
                            </a:buClr>
                            <a:buSzPct val="100000"/>
                            <a:buFont typeface="Arial Narrow" pitchFamily="34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1600" b="1">
                              <a:solidFill>
                                <a:srgbClr val="000000"/>
                              </a:solidFill>
                              <a:latin typeface="Arial Narrow" pitchFamily="34" charset="0"/>
                            </a:rPr>
                            <a:t>Política Integrada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pic>
        <p:nvPicPr>
          <p:cNvPr id="234527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7775" y="3068638"/>
            <a:ext cx="2816225" cy="2525712"/>
          </a:xfrm>
          <a:prstGeom prst="rect">
            <a:avLst/>
          </a:prstGeom>
          <a:noFill/>
        </p:spPr>
      </p:pic>
      <p:grpSp>
        <p:nvGrpSpPr>
          <p:cNvPr id="234528" name="Group 32"/>
          <p:cNvGrpSpPr>
            <a:grpSpLocks/>
          </p:cNvGrpSpPr>
          <p:nvPr/>
        </p:nvGrpSpPr>
        <p:grpSpPr bwMode="auto">
          <a:xfrm>
            <a:off x="6342063" y="3284538"/>
            <a:ext cx="2838450" cy="2309812"/>
            <a:chOff x="3846" y="2689"/>
            <a:chExt cx="1788" cy="1455"/>
          </a:xfrm>
        </p:grpSpPr>
        <p:sp>
          <p:nvSpPr>
            <p:cNvPr id="234529" name="AutoShape 33"/>
            <p:cNvSpPr>
              <a:spLocks noChangeArrowheads="1"/>
            </p:cNvSpPr>
            <p:nvPr/>
          </p:nvSpPr>
          <p:spPr bwMode="auto">
            <a:xfrm>
              <a:off x="3846" y="2689"/>
              <a:ext cx="1692" cy="900"/>
            </a:xfrm>
            <a:prstGeom prst="roundRect">
              <a:avLst>
                <a:gd name="adj" fmla="val 11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34530" name="Group 34"/>
            <p:cNvGrpSpPr>
              <a:grpSpLocks/>
            </p:cNvGrpSpPr>
            <p:nvPr/>
          </p:nvGrpSpPr>
          <p:grpSpPr bwMode="auto">
            <a:xfrm>
              <a:off x="3847" y="2689"/>
              <a:ext cx="1787" cy="1455"/>
              <a:chOff x="3847" y="2689"/>
              <a:chExt cx="1787" cy="1455"/>
            </a:xfrm>
          </p:grpSpPr>
          <p:sp>
            <p:nvSpPr>
              <p:cNvPr id="234531" name="AutoShape 35"/>
              <p:cNvSpPr>
                <a:spLocks noChangeArrowheads="1"/>
              </p:cNvSpPr>
              <p:nvPr/>
            </p:nvSpPr>
            <p:spPr bwMode="auto">
              <a:xfrm>
                <a:off x="3847" y="2689"/>
                <a:ext cx="1686" cy="896"/>
              </a:xfrm>
              <a:prstGeom prst="roundRect">
                <a:avLst>
                  <a:gd name="adj" fmla="val 11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234532" name="Group 36"/>
              <p:cNvGrpSpPr>
                <a:grpSpLocks/>
              </p:cNvGrpSpPr>
              <p:nvPr/>
            </p:nvGrpSpPr>
            <p:grpSpPr bwMode="auto">
              <a:xfrm>
                <a:off x="3848" y="2689"/>
                <a:ext cx="1786" cy="1455"/>
                <a:chOff x="3848" y="2689"/>
                <a:chExt cx="1786" cy="1455"/>
              </a:xfrm>
            </p:grpSpPr>
            <p:sp>
              <p:nvSpPr>
                <p:cNvPr id="234533" name="AutoShape 37"/>
                <p:cNvSpPr>
                  <a:spLocks noChangeArrowheads="1"/>
                </p:cNvSpPr>
                <p:nvPr/>
              </p:nvSpPr>
              <p:spPr bwMode="auto">
                <a:xfrm>
                  <a:off x="3848" y="2689"/>
                  <a:ext cx="1681" cy="893"/>
                </a:xfrm>
                <a:prstGeom prst="roundRect">
                  <a:avLst>
                    <a:gd name="adj" fmla="val 11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234534" name="Group 38"/>
                <p:cNvGrpSpPr>
                  <a:grpSpLocks/>
                </p:cNvGrpSpPr>
                <p:nvPr/>
              </p:nvGrpSpPr>
              <p:grpSpPr bwMode="auto">
                <a:xfrm>
                  <a:off x="3849" y="2689"/>
                  <a:ext cx="1785" cy="1455"/>
                  <a:chOff x="3849" y="2689"/>
                  <a:chExt cx="1785" cy="1455"/>
                </a:xfrm>
              </p:grpSpPr>
              <p:sp>
                <p:nvSpPr>
                  <p:cNvPr id="234535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3849" y="2689"/>
                    <a:ext cx="1677" cy="890"/>
                  </a:xfrm>
                  <a:prstGeom prst="roundRect">
                    <a:avLst>
                      <a:gd name="adj" fmla="val 111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234536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3850" y="2690"/>
                    <a:ext cx="1784" cy="1454"/>
                    <a:chOff x="3850" y="2690"/>
                    <a:chExt cx="1784" cy="1454"/>
                  </a:xfrm>
                </p:grpSpPr>
                <p:sp>
                  <p:nvSpPr>
                    <p:cNvPr id="234537" name="AutoShap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0" y="2690"/>
                      <a:ext cx="1674" cy="888"/>
                    </a:xfrm>
                    <a:prstGeom prst="roundRect">
                      <a:avLst>
                        <a:gd name="adj" fmla="val 11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234538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1" y="2690"/>
                      <a:ext cx="1783" cy="1454"/>
                      <a:chOff x="3851" y="2690"/>
                      <a:chExt cx="1783" cy="1454"/>
                    </a:xfrm>
                  </p:grpSpPr>
                  <p:sp>
                    <p:nvSpPr>
                      <p:cNvPr id="234539" name="AutoShape 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51" y="2690"/>
                        <a:ext cx="1672" cy="887"/>
                      </a:xfrm>
                      <a:prstGeom prst="roundRect">
                        <a:avLst>
                          <a:gd name="adj" fmla="val 111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234540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852" y="2690"/>
                        <a:ext cx="1782" cy="1454"/>
                        <a:chOff x="3852" y="2690"/>
                        <a:chExt cx="1782" cy="1454"/>
                      </a:xfrm>
                    </p:grpSpPr>
                    <p:sp>
                      <p:nvSpPr>
                        <p:cNvPr id="234541" name="AutoShape 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52" y="2690"/>
                          <a:ext cx="1672" cy="886"/>
                        </a:xfrm>
                        <a:prstGeom prst="roundRect">
                          <a:avLst>
                            <a:gd name="adj" fmla="val 111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234542" name="AutoShape 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53" y="2690"/>
                          <a:ext cx="1781" cy="1454"/>
                        </a:xfrm>
                        <a:prstGeom prst="roundRect">
                          <a:avLst>
                            <a:gd name="adj" fmla="val 111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90000" tIns="46800" rIns="90000" bIns="46800">
                          <a:spAutoFit/>
                        </a:bodyPr>
                        <a:lstStyle/>
                        <a:p>
                          <a:pPr eaLnBrk="0" hangingPunct="0">
                            <a:lnSpc>
                              <a:spcPct val="97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Arial Narrow" pitchFamily="34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b="1">
                              <a:solidFill>
                                <a:srgbClr val="000000"/>
                              </a:solidFill>
                              <a:latin typeface="Arial Narrow" pitchFamily="34" charset="0"/>
                            </a:rPr>
                            <a:t>Etapa 2</a:t>
                          </a:r>
                        </a:p>
                        <a:p>
                          <a:pPr eaLnBrk="0" hangingPunct="0">
                            <a:buClr>
                              <a:srgbClr val="000000"/>
                            </a:buClr>
                            <a:buSzPct val="100000"/>
                            <a:buFont typeface="Arial Narrow" pitchFamily="34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1600" b="1">
                              <a:solidFill>
                                <a:srgbClr val="FF0000"/>
                              </a:solidFill>
                              <a:latin typeface="Arial Narrow" pitchFamily="34" charset="0"/>
                            </a:rPr>
                            <a:t>Planificación</a:t>
                          </a:r>
                        </a:p>
                        <a:p>
                          <a:pPr eaLnBrk="0" hangingPunct="0">
                            <a:buClr>
                              <a:srgbClr val="000000"/>
                            </a:buClr>
                            <a:buSzPct val="100000"/>
                            <a:buFont typeface="Arial Narrow" pitchFamily="34" charset="0"/>
                            <a:buChar char="•"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1400">
                              <a:solidFill>
                                <a:srgbClr val="000000"/>
                              </a:solidFill>
                              <a:latin typeface="Arial Narrow" pitchFamily="34" charset="0"/>
                            </a:rPr>
                            <a:t> </a:t>
                          </a:r>
                          <a:r>
                            <a:rPr lang="en-GB" sz="1400" b="1">
                              <a:solidFill>
                                <a:srgbClr val="000000"/>
                              </a:solidFill>
                              <a:latin typeface="Arial Narrow" pitchFamily="34" charset="0"/>
                            </a:rPr>
                            <a:t>Enfoque al cliente</a:t>
                          </a:r>
                        </a:p>
                        <a:p>
                          <a:pPr eaLnBrk="0" hangingPunct="0">
                            <a:buClr>
                              <a:srgbClr val="000000"/>
                            </a:buClr>
                            <a:buSzPct val="100000"/>
                            <a:buFont typeface="Arial Narrow" pitchFamily="34" charset="0"/>
                            <a:buChar char="•"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1400" b="1">
                              <a:solidFill>
                                <a:srgbClr val="000000"/>
                              </a:solidFill>
                              <a:latin typeface="Arial Narrow" pitchFamily="34" charset="0"/>
                            </a:rPr>
                            <a:t> Requisitos del Producto</a:t>
                          </a:r>
                        </a:p>
                        <a:p>
                          <a:pPr eaLnBrk="0" hangingPunct="0">
                            <a:buClr>
                              <a:srgbClr val="000000"/>
                            </a:buClr>
                            <a:buSzPct val="100000"/>
                            <a:buFont typeface="Arial Narrow" pitchFamily="34" charset="0"/>
                            <a:buChar char="•"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1400" b="1">
                              <a:solidFill>
                                <a:srgbClr val="000000"/>
                              </a:solidFill>
                              <a:latin typeface="Arial Narrow" pitchFamily="34" charset="0"/>
                            </a:rPr>
                            <a:t> Requisitos del Cliente</a:t>
                          </a:r>
                        </a:p>
                        <a:p>
                          <a:pPr eaLnBrk="0" hangingPunct="0">
                            <a:buClr>
                              <a:srgbClr val="000000"/>
                            </a:buClr>
                            <a:buSzPct val="100000"/>
                            <a:buFont typeface="Arial Narrow" pitchFamily="34" charset="0"/>
                            <a:buChar char="•"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1400" b="1">
                              <a:solidFill>
                                <a:srgbClr val="000000"/>
                              </a:solidFill>
                              <a:latin typeface="Arial Narrow" pitchFamily="34" charset="0"/>
                            </a:rPr>
                            <a:t> Identificación de Peligros</a:t>
                          </a:r>
                        </a:p>
                        <a:p>
                          <a:pPr eaLnBrk="0" hangingPunct="0">
                            <a:buClr>
                              <a:srgbClr val="000000"/>
                            </a:buClr>
                            <a:buSzPct val="100000"/>
                            <a:buFont typeface="Arial Narrow" pitchFamily="34" charset="0"/>
                            <a:buChar char="•"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1400" b="1">
                              <a:solidFill>
                                <a:srgbClr val="000000"/>
                              </a:solidFill>
                              <a:latin typeface="Arial Narrow" pitchFamily="34" charset="0"/>
                            </a:rPr>
                            <a:t> Aspectos ambientales </a:t>
                          </a:r>
                        </a:p>
                        <a:p>
                          <a:pPr eaLnBrk="0" hangingPunct="0">
                            <a:buClr>
                              <a:srgbClr val="000000"/>
                            </a:buClr>
                            <a:buSzPct val="100000"/>
                            <a:buFont typeface="Arial Narrow" pitchFamily="34" charset="0"/>
                            <a:buChar char="•"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1400" b="1">
                              <a:solidFill>
                                <a:srgbClr val="000000"/>
                              </a:solidFill>
                              <a:latin typeface="Arial Narrow" pitchFamily="34" charset="0"/>
                            </a:rPr>
                            <a:t> Requisitos legales y otros requisitos</a:t>
                          </a:r>
                        </a:p>
                        <a:p>
                          <a:pPr eaLnBrk="0" hangingPunct="0">
                            <a:buClr>
                              <a:srgbClr val="000000"/>
                            </a:buClr>
                            <a:buSzPct val="100000"/>
                            <a:buFont typeface="Arial Narrow" pitchFamily="34" charset="0"/>
                            <a:buChar char="•"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1400" b="1">
                              <a:solidFill>
                                <a:srgbClr val="000000"/>
                              </a:solidFill>
                              <a:latin typeface="Arial Narrow" pitchFamily="34" charset="0"/>
                            </a:rPr>
                            <a:t> Objetivos y metas</a:t>
                          </a:r>
                        </a:p>
                        <a:p>
                          <a:pPr eaLnBrk="0" hangingPunct="0">
                            <a:buClr>
                              <a:srgbClr val="000000"/>
                            </a:buClr>
                            <a:buSzPct val="100000"/>
                            <a:buFont typeface="Arial Narrow" pitchFamily="34" charset="0"/>
                            <a:buChar char="•"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1400" b="1">
                              <a:solidFill>
                                <a:srgbClr val="000000"/>
                              </a:solidFill>
                              <a:latin typeface="Arial Narrow" pitchFamily="34" charset="0"/>
                            </a:rPr>
                            <a:t> Programas de administración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pic>
        <p:nvPicPr>
          <p:cNvPr id="234544" name="Picture 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5138" y="3429000"/>
            <a:ext cx="3079750" cy="3429000"/>
          </a:xfrm>
          <a:prstGeom prst="rect">
            <a:avLst/>
          </a:prstGeom>
          <a:noFill/>
        </p:spPr>
      </p:pic>
      <p:sp>
        <p:nvSpPr>
          <p:cNvPr id="234546" name="AutoShape 50"/>
          <p:cNvSpPr>
            <a:spLocks noChangeArrowheads="1"/>
          </p:cNvSpPr>
          <p:nvPr/>
        </p:nvSpPr>
        <p:spPr bwMode="auto">
          <a:xfrm>
            <a:off x="3048000" y="3998913"/>
            <a:ext cx="2911475" cy="2036762"/>
          </a:xfrm>
          <a:prstGeom prst="roundRect">
            <a:avLst>
              <a:gd name="adj" fmla="val 74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34547" name="Group 51"/>
          <p:cNvGrpSpPr>
            <a:grpSpLocks/>
          </p:cNvGrpSpPr>
          <p:nvPr/>
        </p:nvGrpSpPr>
        <p:grpSpPr bwMode="auto">
          <a:xfrm>
            <a:off x="3059113" y="3573463"/>
            <a:ext cx="2952750" cy="2947987"/>
            <a:chOff x="1908" y="2731"/>
            <a:chExt cx="2270" cy="1857"/>
          </a:xfrm>
        </p:grpSpPr>
        <p:sp>
          <p:nvSpPr>
            <p:cNvPr id="234548" name="AutoShape 52"/>
            <p:cNvSpPr>
              <a:spLocks noChangeArrowheads="1"/>
            </p:cNvSpPr>
            <p:nvPr/>
          </p:nvSpPr>
          <p:spPr bwMode="auto">
            <a:xfrm>
              <a:off x="1908" y="2731"/>
              <a:ext cx="1828" cy="1278"/>
            </a:xfrm>
            <a:prstGeom prst="roundRect">
              <a:avLst>
                <a:gd name="adj" fmla="val 74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234549" name="Group 53"/>
            <p:cNvGrpSpPr>
              <a:grpSpLocks/>
            </p:cNvGrpSpPr>
            <p:nvPr/>
          </p:nvGrpSpPr>
          <p:grpSpPr bwMode="auto">
            <a:xfrm>
              <a:off x="1908" y="2731"/>
              <a:ext cx="2270" cy="1857"/>
              <a:chOff x="1908" y="2731"/>
              <a:chExt cx="2270" cy="1857"/>
            </a:xfrm>
          </p:grpSpPr>
          <p:sp>
            <p:nvSpPr>
              <p:cNvPr id="234550" name="AutoShape 54"/>
              <p:cNvSpPr>
                <a:spLocks noChangeArrowheads="1"/>
              </p:cNvSpPr>
              <p:nvPr/>
            </p:nvSpPr>
            <p:spPr bwMode="auto">
              <a:xfrm>
                <a:off x="1908" y="2731"/>
                <a:ext cx="1822" cy="1275"/>
              </a:xfrm>
              <a:prstGeom prst="roundRect">
                <a:avLst>
                  <a:gd name="adj" fmla="val 7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234551" name="Group 55"/>
              <p:cNvGrpSpPr>
                <a:grpSpLocks/>
              </p:cNvGrpSpPr>
              <p:nvPr/>
            </p:nvGrpSpPr>
            <p:grpSpPr bwMode="auto">
              <a:xfrm>
                <a:off x="1908" y="2731"/>
                <a:ext cx="2270" cy="1857"/>
                <a:chOff x="1908" y="2731"/>
                <a:chExt cx="2270" cy="1857"/>
              </a:xfrm>
            </p:grpSpPr>
            <p:sp>
              <p:nvSpPr>
                <p:cNvPr id="234552" name="AutoShape 56"/>
                <p:cNvSpPr>
                  <a:spLocks noChangeArrowheads="1"/>
                </p:cNvSpPr>
                <p:nvPr/>
              </p:nvSpPr>
              <p:spPr bwMode="auto">
                <a:xfrm>
                  <a:off x="1908" y="2731"/>
                  <a:ext cx="1819" cy="1271"/>
                </a:xfrm>
                <a:prstGeom prst="roundRect">
                  <a:avLst>
                    <a:gd name="adj" fmla="val 79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234553" name="Group 57"/>
                <p:cNvGrpSpPr>
                  <a:grpSpLocks/>
                </p:cNvGrpSpPr>
                <p:nvPr/>
              </p:nvGrpSpPr>
              <p:grpSpPr bwMode="auto">
                <a:xfrm>
                  <a:off x="1908" y="2732"/>
                  <a:ext cx="2270" cy="1856"/>
                  <a:chOff x="1908" y="2732"/>
                  <a:chExt cx="2270" cy="1856"/>
                </a:xfrm>
              </p:grpSpPr>
              <p:sp>
                <p:nvSpPr>
                  <p:cNvPr id="234554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1908" y="2732"/>
                    <a:ext cx="1817" cy="1270"/>
                  </a:xfrm>
                  <a:prstGeom prst="roundRect">
                    <a:avLst>
                      <a:gd name="adj" fmla="val 79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234555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908" y="2732"/>
                    <a:ext cx="2270" cy="1856"/>
                    <a:chOff x="1908" y="2732"/>
                    <a:chExt cx="2270" cy="1856"/>
                  </a:xfrm>
                </p:grpSpPr>
                <p:sp>
                  <p:nvSpPr>
                    <p:cNvPr id="234556" name="AutoShape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08" y="2732"/>
                      <a:ext cx="1816" cy="1269"/>
                    </a:xfrm>
                    <a:prstGeom prst="roundRect">
                      <a:avLst>
                        <a:gd name="adj" fmla="val 7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234557" name="Group 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08" y="2732"/>
                      <a:ext cx="2270" cy="1856"/>
                      <a:chOff x="1908" y="2732"/>
                      <a:chExt cx="2270" cy="1856"/>
                    </a:xfrm>
                  </p:grpSpPr>
                  <p:sp>
                    <p:nvSpPr>
                      <p:cNvPr id="234558" name="AutoShape 6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08" y="2732"/>
                        <a:ext cx="1816" cy="1269"/>
                      </a:xfrm>
                      <a:prstGeom prst="roundRect">
                        <a:avLst>
                          <a:gd name="adj" fmla="val 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234559" name="AutoShape 6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908" y="2732"/>
                        <a:ext cx="2270" cy="1856"/>
                      </a:xfrm>
                      <a:prstGeom prst="roundRect">
                        <a:avLst>
                          <a:gd name="adj" fmla="val 7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lIns="90000" tIns="46800" rIns="90000" bIns="46800">
                        <a:spAutoFit/>
                      </a:bodyPr>
                      <a:lstStyle/>
                      <a:p>
                        <a:pPr eaLnBrk="0" hangingPunct="0">
                          <a:lnSpc>
                            <a:spcPct val="97000"/>
                          </a:lnSpc>
                          <a:buClr>
                            <a:srgbClr val="000000"/>
                          </a:buClr>
                          <a:buSzPct val="100000"/>
                          <a:buFont typeface="Arial Narrow" pitchFamily="34" charset="0"/>
                          <a:buNone/>
                          <a:tabLst>
                            <a:tab pos="0" algn="l"/>
                            <a:tab pos="447675" algn="l"/>
                            <a:tab pos="896938" algn="l"/>
                            <a:tab pos="1346200" algn="l"/>
                            <a:tab pos="1795463" algn="l"/>
                            <a:tab pos="2244725" algn="l"/>
                            <a:tab pos="2693988" algn="l"/>
                            <a:tab pos="3143250" algn="l"/>
                            <a:tab pos="3592513" algn="l"/>
                            <a:tab pos="4041775" algn="l"/>
                            <a:tab pos="4491038" algn="l"/>
                            <a:tab pos="4940300" algn="l"/>
                            <a:tab pos="5389563" algn="l"/>
                            <a:tab pos="5838825" algn="l"/>
                            <a:tab pos="6288088" algn="l"/>
                            <a:tab pos="6737350" algn="l"/>
                            <a:tab pos="7186613" algn="l"/>
                            <a:tab pos="7635875" algn="l"/>
                            <a:tab pos="8085138" algn="l"/>
                            <a:tab pos="8534400" algn="l"/>
                            <a:tab pos="8983663" algn="l"/>
                          </a:tabLst>
                        </a:pPr>
                        <a:r>
                          <a:rPr lang="en-GB" b="1">
                            <a:solidFill>
                              <a:srgbClr val="000000"/>
                            </a:solidFill>
                            <a:latin typeface="Arial Narrow" pitchFamily="34" charset="0"/>
                          </a:rPr>
                          <a:t>Etapa 3</a:t>
                        </a:r>
                      </a:p>
                      <a:p>
                        <a:pPr eaLnBrk="0" hangingPunct="0">
                          <a:buClr>
                            <a:srgbClr val="000000"/>
                          </a:buClr>
                          <a:buSzPct val="100000"/>
                          <a:buFont typeface="Arial Narrow" pitchFamily="34" charset="0"/>
                          <a:buNone/>
                          <a:tabLst>
                            <a:tab pos="0" algn="l"/>
                            <a:tab pos="447675" algn="l"/>
                            <a:tab pos="896938" algn="l"/>
                            <a:tab pos="1346200" algn="l"/>
                            <a:tab pos="1795463" algn="l"/>
                            <a:tab pos="2244725" algn="l"/>
                            <a:tab pos="2693988" algn="l"/>
                            <a:tab pos="3143250" algn="l"/>
                            <a:tab pos="3592513" algn="l"/>
                            <a:tab pos="4041775" algn="l"/>
                            <a:tab pos="4491038" algn="l"/>
                            <a:tab pos="4940300" algn="l"/>
                            <a:tab pos="5389563" algn="l"/>
                            <a:tab pos="5838825" algn="l"/>
                            <a:tab pos="6288088" algn="l"/>
                            <a:tab pos="6737350" algn="l"/>
                            <a:tab pos="7186613" algn="l"/>
                            <a:tab pos="7635875" algn="l"/>
                            <a:tab pos="8085138" algn="l"/>
                            <a:tab pos="8534400" algn="l"/>
                            <a:tab pos="8983663" algn="l"/>
                          </a:tabLst>
                        </a:pPr>
                        <a:r>
                          <a:rPr lang="en-GB" sz="1600" b="1">
                            <a:solidFill>
                              <a:srgbClr val="FF0000"/>
                            </a:solidFill>
                            <a:latin typeface="Arial Narrow" pitchFamily="34" charset="0"/>
                          </a:rPr>
                          <a:t>Implementación y Operación</a:t>
                        </a:r>
                      </a:p>
                      <a:p>
                        <a:pPr eaLnBrk="0" hangingPunct="0">
                          <a:buClr>
                            <a:srgbClr val="000000"/>
                          </a:buClr>
                          <a:buSzPct val="100000"/>
                          <a:buFont typeface="Arial Narrow" pitchFamily="34" charset="0"/>
                          <a:buChar char="•"/>
                          <a:tabLst>
                            <a:tab pos="0" algn="l"/>
                            <a:tab pos="447675" algn="l"/>
                            <a:tab pos="896938" algn="l"/>
                            <a:tab pos="1346200" algn="l"/>
                            <a:tab pos="1795463" algn="l"/>
                            <a:tab pos="2244725" algn="l"/>
                            <a:tab pos="2693988" algn="l"/>
                            <a:tab pos="3143250" algn="l"/>
                            <a:tab pos="3592513" algn="l"/>
                            <a:tab pos="4041775" algn="l"/>
                            <a:tab pos="4491038" algn="l"/>
                            <a:tab pos="4940300" algn="l"/>
                            <a:tab pos="5389563" algn="l"/>
                            <a:tab pos="5838825" algn="l"/>
                            <a:tab pos="6288088" algn="l"/>
                            <a:tab pos="6737350" algn="l"/>
                            <a:tab pos="7186613" algn="l"/>
                            <a:tab pos="7635875" algn="l"/>
                            <a:tab pos="8085138" algn="l"/>
                            <a:tab pos="8534400" algn="l"/>
                            <a:tab pos="8983663" algn="l"/>
                          </a:tabLst>
                        </a:pPr>
                        <a:r>
                          <a:rPr lang="en-GB" sz="1400">
                            <a:solidFill>
                              <a:srgbClr val="000000"/>
                            </a:solidFill>
                            <a:latin typeface="Arial Narrow" pitchFamily="34" charset="0"/>
                          </a:rPr>
                          <a:t> </a:t>
                        </a:r>
                        <a:r>
                          <a:rPr lang="en-GB" sz="1400" b="1">
                            <a:solidFill>
                              <a:srgbClr val="000000"/>
                            </a:solidFill>
                            <a:latin typeface="Arial Narrow" pitchFamily="34" charset="0"/>
                          </a:rPr>
                          <a:t>Compromiso de la dirección</a:t>
                        </a:r>
                        <a:r>
                          <a:rPr lang="en-GB" sz="1400">
                            <a:solidFill>
                              <a:srgbClr val="000000"/>
                            </a:solidFill>
                            <a:latin typeface="Arial Narrow" pitchFamily="34" charset="0"/>
                          </a:rPr>
                          <a:t>.</a:t>
                        </a:r>
                      </a:p>
                      <a:p>
                        <a:pPr eaLnBrk="0" hangingPunct="0">
                          <a:buClr>
                            <a:srgbClr val="000000"/>
                          </a:buClr>
                          <a:buSzPct val="100000"/>
                          <a:buFont typeface="Arial Narrow" pitchFamily="34" charset="0"/>
                          <a:buChar char="•"/>
                          <a:tabLst>
                            <a:tab pos="0" algn="l"/>
                            <a:tab pos="447675" algn="l"/>
                            <a:tab pos="896938" algn="l"/>
                            <a:tab pos="1346200" algn="l"/>
                            <a:tab pos="1795463" algn="l"/>
                            <a:tab pos="2244725" algn="l"/>
                            <a:tab pos="2693988" algn="l"/>
                            <a:tab pos="3143250" algn="l"/>
                            <a:tab pos="3592513" algn="l"/>
                            <a:tab pos="4041775" algn="l"/>
                            <a:tab pos="4491038" algn="l"/>
                            <a:tab pos="4940300" algn="l"/>
                            <a:tab pos="5389563" algn="l"/>
                            <a:tab pos="5838825" algn="l"/>
                            <a:tab pos="6288088" algn="l"/>
                            <a:tab pos="6737350" algn="l"/>
                            <a:tab pos="7186613" algn="l"/>
                            <a:tab pos="7635875" algn="l"/>
                            <a:tab pos="8085138" algn="l"/>
                            <a:tab pos="8534400" algn="l"/>
                            <a:tab pos="8983663" algn="l"/>
                          </a:tabLst>
                        </a:pPr>
                        <a:r>
                          <a:rPr lang="en-GB" sz="1400">
                            <a:solidFill>
                              <a:srgbClr val="000000"/>
                            </a:solidFill>
                            <a:latin typeface="Arial Narrow" pitchFamily="34" charset="0"/>
                          </a:rPr>
                          <a:t> </a:t>
                        </a:r>
                        <a:r>
                          <a:rPr lang="en-GB" sz="1400" b="1">
                            <a:solidFill>
                              <a:srgbClr val="000000"/>
                            </a:solidFill>
                            <a:latin typeface="Arial Narrow" pitchFamily="34" charset="0"/>
                          </a:rPr>
                          <a:t>Representante de la dirección</a:t>
                        </a:r>
                      </a:p>
                      <a:p>
                        <a:pPr eaLnBrk="0" hangingPunct="0">
                          <a:buClr>
                            <a:srgbClr val="000000"/>
                          </a:buClr>
                          <a:buSzPct val="100000"/>
                          <a:buFont typeface="Arial Narrow" pitchFamily="34" charset="0"/>
                          <a:buChar char="•"/>
                          <a:tabLst>
                            <a:tab pos="0" algn="l"/>
                            <a:tab pos="447675" algn="l"/>
                            <a:tab pos="896938" algn="l"/>
                            <a:tab pos="1346200" algn="l"/>
                            <a:tab pos="1795463" algn="l"/>
                            <a:tab pos="2244725" algn="l"/>
                            <a:tab pos="2693988" algn="l"/>
                            <a:tab pos="3143250" algn="l"/>
                            <a:tab pos="3592513" algn="l"/>
                            <a:tab pos="4041775" algn="l"/>
                            <a:tab pos="4491038" algn="l"/>
                            <a:tab pos="4940300" algn="l"/>
                            <a:tab pos="5389563" algn="l"/>
                            <a:tab pos="5838825" algn="l"/>
                            <a:tab pos="6288088" algn="l"/>
                            <a:tab pos="6737350" algn="l"/>
                            <a:tab pos="7186613" algn="l"/>
                            <a:tab pos="7635875" algn="l"/>
                            <a:tab pos="8085138" algn="l"/>
                            <a:tab pos="8534400" algn="l"/>
                            <a:tab pos="8983663" algn="l"/>
                          </a:tabLst>
                        </a:pPr>
                        <a:r>
                          <a:rPr lang="en-GB" sz="1400">
                            <a:solidFill>
                              <a:srgbClr val="000000"/>
                            </a:solidFill>
                            <a:latin typeface="Arial Narrow" pitchFamily="34" charset="0"/>
                          </a:rPr>
                          <a:t> </a:t>
                        </a:r>
                        <a:r>
                          <a:rPr lang="en-GB" sz="1400" b="1">
                            <a:solidFill>
                              <a:srgbClr val="000000"/>
                            </a:solidFill>
                            <a:latin typeface="Arial Narrow" pitchFamily="34" charset="0"/>
                          </a:rPr>
                          <a:t>Estructura y responsabilidad</a:t>
                        </a:r>
                      </a:p>
                      <a:p>
                        <a:pPr eaLnBrk="0" hangingPunct="0">
                          <a:buClr>
                            <a:srgbClr val="000000"/>
                          </a:buClr>
                          <a:buSzPct val="100000"/>
                          <a:buFont typeface="Arial Narrow" pitchFamily="34" charset="0"/>
                          <a:buChar char="•"/>
                          <a:tabLst>
                            <a:tab pos="0" algn="l"/>
                            <a:tab pos="447675" algn="l"/>
                            <a:tab pos="896938" algn="l"/>
                            <a:tab pos="1346200" algn="l"/>
                            <a:tab pos="1795463" algn="l"/>
                            <a:tab pos="2244725" algn="l"/>
                            <a:tab pos="2693988" algn="l"/>
                            <a:tab pos="3143250" algn="l"/>
                            <a:tab pos="3592513" algn="l"/>
                            <a:tab pos="4041775" algn="l"/>
                            <a:tab pos="4491038" algn="l"/>
                            <a:tab pos="4940300" algn="l"/>
                            <a:tab pos="5389563" algn="l"/>
                            <a:tab pos="5838825" algn="l"/>
                            <a:tab pos="6288088" algn="l"/>
                            <a:tab pos="6737350" algn="l"/>
                            <a:tab pos="7186613" algn="l"/>
                            <a:tab pos="7635875" algn="l"/>
                            <a:tab pos="8085138" algn="l"/>
                            <a:tab pos="8534400" algn="l"/>
                            <a:tab pos="8983663" algn="l"/>
                          </a:tabLst>
                        </a:pPr>
                        <a:r>
                          <a:rPr lang="en-GB" sz="1400" b="1">
                            <a:solidFill>
                              <a:srgbClr val="000000"/>
                            </a:solidFill>
                            <a:latin typeface="Arial Narrow" pitchFamily="34" charset="0"/>
                          </a:rPr>
                          <a:t> Formación, Toma de Conciencia y    </a:t>
                        </a:r>
                      </a:p>
                      <a:p>
                        <a:pPr eaLnBrk="0" hangingPunct="0">
                          <a:buClr>
                            <a:srgbClr val="000000"/>
                          </a:buClr>
                          <a:buSzPct val="100000"/>
                          <a:buFont typeface="Arial Narrow" pitchFamily="34" charset="0"/>
                          <a:buNone/>
                          <a:tabLst>
                            <a:tab pos="0" algn="l"/>
                            <a:tab pos="447675" algn="l"/>
                            <a:tab pos="896938" algn="l"/>
                            <a:tab pos="1346200" algn="l"/>
                            <a:tab pos="1795463" algn="l"/>
                            <a:tab pos="2244725" algn="l"/>
                            <a:tab pos="2693988" algn="l"/>
                            <a:tab pos="3143250" algn="l"/>
                            <a:tab pos="3592513" algn="l"/>
                            <a:tab pos="4041775" algn="l"/>
                            <a:tab pos="4491038" algn="l"/>
                            <a:tab pos="4940300" algn="l"/>
                            <a:tab pos="5389563" algn="l"/>
                            <a:tab pos="5838825" algn="l"/>
                            <a:tab pos="6288088" algn="l"/>
                            <a:tab pos="6737350" algn="l"/>
                            <a:tab pos="7186613" algn="l"/>
                            <a:tab pos="7635875" algn="l"/>
                            <a:tab pos="8085138" algn="l"/>
                            <a:tab pos="8534400" algn="l"/>
                            <a:tab pos="8983663" algn="l"/>
                          </a:tabLst>
                        </a:pPr>
                        <a:r>
                          <a:rPr lang="en-GB" sz="1400" b="1">
                            <a:solidFill>
                              <a:srgbClr val="000000"/>
                            </a:solidFill>
                            <a:latin typeface="Arial Narrow" pitchFamily="34" charset="0"/>
                          </a:rPr>
                          <a:t>  Competencia</a:t>
                        </a:r>
                      </a:p>
                      <a:p>
                        <a:pPr eaLnBrk="0" hangingPunct="0">
                          <a:buClr>
                            <a:srgbClr val="000000"/>
                          </a:buClr>
                          <a:buSzPct val="100000"/>
                          <a:buFont typeface="Arial Narrow" pitchFamily="34" charset="0"/>
                          <a:buChar char="•"/>
                          <a:tabLst>
                            <a:tab pos="0" algn="l"/>
                            <a:tab pos="447675" algn="l"/>
                            <a:tab pos="896938" algn="l"/>
                            <a:tab pos="1346200" algn="l"/>
                            <a:tab pos="1795463" algn="l"/>
                            <a:tab pos="2244725" algn="l"/>
                            <a:tab pos="2693988" algn="l"/>
                            <a:tab pos="3143250" algn="l"/>
                            <a:tab pos="3592513" algn="l"/>
                            <a:tab pos="4041775" algn="l"/>
                            <a:tab pos="4491038" algn="l"/>
                            <a:tab pos="4940300" algn="l"/>
                            <a:tab pos="5389563" algn="l"/>
                            <a:tab pos="5838825" algn="l"/>
                            <a:tab pos="6288088" algn="l"/>
                            <a:tab pos="6737350" algn="l"/>
                            <a:tab pos="7186613" algn="l"/>
                            <a:tab pos="7635875" algn="l"/>
                            <a:tab pos="8085138" algn="l"/>
                            <a:tab pos="8534400" algn="l"/>
                            <a:tab pos="8983663" algn="l"/>
                          </a:tabLst>
                        </a:pPr>
                        <a:r>
                          <a:rPr lang="en-GB" sz="1400" b="1">
                            <a:solidFill>
                              <a:srgbClr val="000000"/>
                            </a:solidFill>
                            <a:latin typeface="Arial Narrow" pitchFamily="34" charset="0"/>
                          </a:rPr>
                          <a:t> Comunicación</a:t>
                        </a:r>
                      </a:p>
                      <a:p>
                        <a:pPr eaLnBrk="0" hangingPunct="0">
                          <a:buClr>
                            <a:srgbClr val="000000"/>
                          </a:buClr>
                          <a:buSzPct val="100000"/>
                          <a:buFont typeface="Arial Narrow" pitchFamily="34" charset="0"/>
                          <a:buChar char="•"/>
                          <a:tabLst>
                            <a:tab pos="0" algn="l"/>
                            <a:tab pos="447675" algn="l"/>
                            <a:tab pos="896938" algn="l"/>
                            <a:tab pos="1346200" algn="l"/>
                            <a:tab pos="1795463" algn="l"/>
                            <a:tab pos="2244725" algn="l"/>
                            <a:tab pos="2693988" algn="l"/>
                            <a:tab pos="3143250" algn="l"/>
                            <a:tab pos="3592513" algn="l"/>
                            <a:tab pos="4041775" algn="l"/>
                            <a:tab pos="4491038" algn="l"/>
                            <a:tab pos="4940300" algn="l"/>
                            <a:tab pos="5389563" algn="l"/>
                            <a:tab pos="5838825" algn="l"/>
                            <a:tab pos="6288088" algn="l"/>
                            <a:tab pos="6737350" algn="l"/>
                            <a:tab pos="7186613" algn="l"/>
                            <a:tab pos="7635875" algn="l"/>
                            <a:tab pos="8085138" algn="l"/>
                            <a:tab pos="8534400" algn="l"/>
                            <a:tab pos="8983663" algn="l"/>
                          </a:tabLst>
                        </a:pPr>
                        <a:r>
                          <a:rPr lang="en-GB" sz="1400" b="1">
                            <a:solidFill>
                              <a:srgbClr val="000000"/>
                            </a:solidFill>
                            <a:latin typeface="Arial Narrow" pitchFamily="34" charset="0"/>
                          </a:rPr>
                          <a:t> Documentación del SGI</a:t>
                        </a:r>
                      </a:p>
                      <a:p>
                        <a:pPr eaLnBrk="0" hangingPunct="0">
                          <a:buClr>
                            <a:srgbClr val="000000"/>
                          </a:buClr>
                          <a:buSzPct val="100000"/>
                          <a:buFont typeface="Arial Narrow" pitchFamily="34" charset="0"/>
                          <a:buChar char="•"/>
                          <a:tabLst>
                            <a:tab pos="0" algn="l"/>
                            <a:tab pos="447675" algn="l"/>
                            <a:tab pos="896938" algn="l"/>
                            <a:tab pos="1346200" algn="l"/>
                            <a:tab pos="1795463" algn="l"/>
                            <a:tab pos="2244725" algn="l"/>
                            <a:tab pos="2693988" algn="l"/>
                            <a:tab pos="3143250" algn="l"/>
                            <a:tab pos="3592513" algn="l"/>
                            <a:tab pos="4041775" algn="l"/>
                            <a:tab pos="4491038" algn="l"/>
                            <a:tab pos="4940300" algn="l"/>
                            <a:tab pos="5389563" algn="l"/>
                            <a:tab pos="5838825" algn="l"/>
                            <a:tab pos="6288088" algn="l"/>
                            <a:tab pos="6737350" algn="l"/>
                            <a:tab pos="7186613" algn="l"/>
                            <a:tab pos="7635875" algn="l"/>
                            <a:tab pos="8085138" algn="l"/>
                            <a:tab pos="8534400" algn="l"/>
                            <a:tab pos="8983663" algn="l"/>
                          </a:tabLst>
                        </a:pPr>
                        <a:r>
                          <a:rPr lang="en-GB" sz="1400" b="1">
                            <a:solidFill>
                              <a:srgbClr val="000000"/>
                            </a:solidFill>
                            <a:latin typeface="Arial Narrow" pitchFamily="34" charset="0"/>
                          </a:rPr>
                          <a:t> Control de documentos</a:t>
                        </a:r>
                      </a:p>
                      <a:p>
                        <a:pPr eaLnBrk="0" hangingPunct="0">
                          <a:buClr>
                            <a:srgbClr val="000000"/>
                          </a:buClr>
                          <a:buSzPct val="100000"/>
                          <a:buFont typeface="Arial Narrow" pitchFamily="34" charset="0"/>
                          <a:buChar char="•"/>
                          <a:tabLst>
                            <a:tab pos="0" algn="l"/>
                            <a:tab pos="447675" algn="l"/>
                            <a:tab pos="896938" algn="l"/>
                            <a:tab pos="1346200" algn="l"/>
                            <a:tab pos="1795463" algn="l"/>
                            <a:tab pos="2244725" algn="l"/>
                            <a:tab pos="2693988" algn="l"/>
                            <a:tab pos="3143250" algn="l"/>
                            <a:tab pos="3592513" algn="l"/>
                            <a:tab pos="4041775" algn="l"/>
                            <a:tab pos="4491038" algn="l"/>
                            <a:tab pos="4940300" algn="l"/>
                            <a:tab pos="5389563" algn="l"/>
                            <a:tab pos="5838825" algn="l"/>
                            <a:tab pos="6288088" algn="l"/>
                            <a:tab pos="6737350" algn="l"/>
                            <a:tab pos="7186613" algn="l"/>
                            <a:tab pos="7635875" algn="l"/>
                            <a:tab pos="8085138" algn="l"/>
                            <a:tab pos="8534400" algn="l"/>
                            <a:tab pos="8983663" algn="l"/>
                          </a:tabLst>
                        </a:pPr>
                        <a:r>
                          <a:rPr lang="en-GB" sz="1400" b="1">
                            <a:solidFill>
                              <a:srgbClr val="000000"/>
                            </a:solidFill>
                            <a:latin typeface="Arial Narrow" pitchFamily="34" charset="0"/>
                          </a:rPr>
                          <a:t> Control operacional </a:t>
                        </a:r>
                      </a:p>
                      <a:p>
                        <a:pPr eaLnBrk="0" hangingPunct="0">
                          <a:buClr>
                            <a:srgbClr val="000000"/>
                          </a:buClr>
                          <a:buSzPct val="100000"/>
                          <a:buFont typeface="Arial Narrow" pitchFamily="34" charset="0"/>
                          <a:buChar char="•"/>
                          <a:tabLst>
                            <a:tab pos="0" algn="l"/>
                            <a:tab pos="447675" algn="l"/>
                            <a:tab pos="896938" algn="l"/>
                            <a:tab pos="1346200" algn="l"/>
                            <a:tab pos="1795463" algn="l"/>
                            <a:tab pos="2244725" algn="l"/>
                            <a:tab pos="2693988" algn="l"/>
                            <a:tab pos="3143250" algn="l"/>
                            <a:tab pos="3592513" algn="l"/>
                            <a:tab pos="4041775" algn="l"/>
                            <a:tab pos="4491038" algn="l"/>
                            <a:tab pos="4940300" algn="l"/>
                            <a:tab pos="5389563" algn="l"/>
                            <a:tab pos="5838825" algn="l"/>
                            <a:tab pos="6288088" algn="l"/>
                            <a:tab pos="6737350" algn="l"/>
                            <a:tab pos="7186613" algn="l"/>
                            <a:tab pos="7635875" algn="l"/>
                            <a:tab pos="8085138" algn="l"/>
                            <a:tab pos="8534400" algn="l"/>
                            <a:tab pos="8983663" algn="l"/>
                          </a:tabLst>
                        </a:pPr>
                        <a:r>
                          <a:rPr lang="en-GB" sz="1400" b="1">
                            <a:solidFill>
                              <a:srgbClr val="000000"/>
                            </a:solidFill>
                            <a:latin typeface="Arial Narrow" pitchFamily="34" charset="0"/>
                          </a:rPr>
                          <a:t> Preparación y actuación en   </a:t>
                        </a:r>
                      </a:p>
                      <a:p>
                        <a:pPr eaLnBrk="0" hangingPunct="0">
                          <a:buClr>
                            <a:srgbClr val="000000"/>
                          </a:buClr>
                          <a:buSzPct val="100000"/>
                          <a:buFont typeface="Arial Narrow" pitchFamily="34" charset="0"/>
                          <a:buNone/>
                          <a:tabLst>
                            <a:tab pos="0" algn="l"/>
                            <a:tab pos="447675" algn="l"/>
                            <a:tab pos="896938" algn="l"/>
                            <a:tab pos="1346200" algn="l"/>
                            <a:tab pos="1795463" algn="l"/>
                            <a:tab pos="2244725" algn="l"/>
                            <a:tab pos="2693988" algn="l"/>
                            <a:tab pos="3143250" algn="l"/>
                            <a:tab pos="3592513" algn="l"/>
                            <a:tab pos="4041775" algn="l"/>
                            <a:tab pos="4491038" algn="l"/>
                            <a:tab pos="4940300" algn="l"/>
                            <a:tab pos="5389563" algn="l"/>
                            <a:tab pos="5838825" algn="l"/>
                            <a:tab pos="6288088" algn="l"/>
                            <a:tab pos="6737350" algn="l"/>
                            <a:tab pos="7186613" algn="l"/>
                            <a:tab pos="7635875" algn="l"/>
                            <a:tab pos="8085138" algn="l"/>
                            <a:tab pos="8534400" algn="l"/>
                            <a:tab pos="8983663" algn="l"/>
                          </a:tabLst>
                        </a:pPr>
                        <a:r>
                          <a:rPr lang="en-GB" sz="1400" b="1">
                            <a:solidFill>
                              <a:srgbClr val="000000"/>
                            </a:solidFill>
                            <a:latin typeface="Arial Narrow" pitchFamily="34" charset="0"/>
                          </a:rPr>
                          <a:t>  emergencias</a:t>
                        </a: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234560" name="Group 64"/>
          <p:cNvGrpSpPr>
            <a:grpSpLocks/>
          </p:cNvGrpSpPr>
          <p:nvPr/>
        </p:nvGrpSpPr>
        <p:grpSpPr bwMode="auto">
          <a:xfrm>
            <a:off x="0" y="3213100"/>
            <a:ext cx="3001963" cy="1984375"/>
            <a:chOff x="68" y="2652"/>
            <a:chExt cx="1891" cy="1250"/>
          </a:xfrm>
        </p:grpSpPr>
        <p:pic>
          <p:nvPicPr>
            <p:cNvPr id="234561" name="Picture 6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" y="2652"/>
              <a:ext cx="1700" cy="1250"/>
            </a:xfrm>
            <a:prstGeom prst="rect">
              <a:avLst/>
            </a:prstGeom>
            <a:noFill/>
          </p:spPr>
        </p:pic>
        <p:grpSp>
          <p:nvGrpSpPr>
            <p:cNvPr id="234562" name="Group 66"/>
            <p:cNvGrpSpPr>
              <a:grpSpLocks/>
            </p:cNvGrpSpPr>
            <p:nvPr/>
          </p:nvGrpSpPr>
          <p:grpSpPr bwMode="auto">
            <a:xfrm>
              <a:off x="231" y="2806"/>
              <a:ext cx="1728" cy="1083"/>
              <a:chOff x="231" y="2806"/>
              <a:chExt cx="1728" cy="1083"/>
            </a:xfrm>
          </p:grpSpPr>
          <p:sp>
            <p:nvSpPr>
              <p:cNvPr id="234563" name="AutoShape 67"/>
              <p:cNvSpPr>
                <a:spLocks noChangeArrowheads="1"/>
              </p:cNvSpPr>
              <p:nvPr/>
            </p:nvSpPr>
            <p:spPr bwMode="auto">
              <a:xfrm>
                <a:off x="231" y="2806"/>
                <a:ext cx="1582" cy="1083"/>
              </a:xfrm>
              <a:prstGeom prst="roundRect">
                <a:avLst>
                  <a:gd name="adj" fmla="val 8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234564" name="Group 68"/>
              <p:cNvGrpSpPr>
                <a:grpSpLocks/>
              </p:cNvGrpSpPr>
              <p:nvPr/>
            </p:nvGrpSpPr>
            <p:grpSpPr bwMode="auto">
              <a:xfrm>
                <a:off x="231" y="2806"/>
                <a:ext cx="1728" cy="1080"/>
                <a:chOff x="231" y="2806"/>
                <a:chExt cx="1728" cy="1080"/>
              </a:xfrm>
            </p:grpSpPr>
            <p:sp>
              <p:nvSpPr>
                <p:cNvPr id="234565" name="AutoShape 69"/>
                <p:cNvSpPr>
                  <a:spLocks noChangeArrowheads="1"/>
                </p:cNvSpPr>
                <p:nvPr/>
              </p:nvSpPr>
              <p:spPr bwMode="auto">
                <a:xfrm>
                  <a:off x="231" y="2806"/>
                  <a:ext cx="1576" cy="1080"/>
                </a:xfrm>
                <a:prstGeom prst="roundRect">
                  <a:avLst>
                    <a:gd name="adj" fmla="val 9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234566" name="Group 70"/>
                <p:cNvGrpSpPr>
                  <a:grpSpLocks/>
                </p:cNvGrpSpPr>
                <p:nvPr/>
              </p:nvGrpSpPr>
              <p:grpSpPr bwMode="auto">
                <a:xfrm>
                  <a:off x="231" y="2806"/>
                  <a:ext cx="1728" cy="1076"/>
                  <a:chOff x="231" y="2806"/>
                  <a:chExt cx="1728" cy="1076"/>
                </a:xfrm>
              </p:grpSpPr>
              <p:sp>
                <p:nvSpPr>
                  <p:cNvPr id="234567" name="AutoShape 71"/>
                  <p:cNvSpPr>
                    <a:spLocks noChangeArrowheads="1"/>
                  </p:cNvSpPr>
                  <p:nvPr/>
                </p:nvSpPr>
                <p:spPr bwMode="auto">
                  <a:xfrm>
                    <a:off x="231" y="2806"/>
                    <a:ext cx="1570" cy="1076"/>
                  </a:xfrm>
                  <a:prstGeom prst="roundRect">
                    <a:avLst>
                      <a:gd name="adj" fmla="val 93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234568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31" y="2806"/>
                    <a:ext cx="1728" cy="1073"/>
                    <a:chOff x="231" y="2806"/>
                    <a:chExt cx="1728" cy="1073"/>
                  </a:xfrm>
                </p:grpSpPr>
                <p:sp>
                  <p:nvSpPr>
                    <p:cNvPr id="234569" name="AutoShap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1" y="2806"/>
                      <a:ext cx="1567" cy="1073"/>
                    </a:xfrm>
                    <a:prstGeom prst="roundRect">
                      <a:avLst>
                        <a:gd name="adj" fmla="val 93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234570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1" y="2807"/>
                      <a:ext cx="1728" cy="1072"/>
                      <a:chOff x="231" y="2807"/>
                      <a:chExt cx="1728" cy="1072"/>
                    </a:xfrm>
                  </p:grpSpPr>
                  <p:sp>
                    <p:nvSpPr>
                      <p:cNvPr id="234571" name="AutoShap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31" y="2807"/>
                        <a:ext cx="1564" cy="1070"/>
                      </a:xfrm>
                      <a:prstGeom prst="roundRect">
                        <a:avLst>
                          <a:gd name="adj" fmla="val 93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234572" name="Group 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1" y="2807"/>
                        <a:ext cx="1728" cy="1072"/>
                        <a:chOff x="231" y="2807"/>
                        <a:chExt cx="1728" cy="1072"/>
                      </a:xfrm>
                    </p:grpSpPr>
                    <p:sp>
                      <p:nvSpPr>
                        <p:cNvPr id="234573" name="AutoShape 7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1" y="2807"/>
                          <a:ext cx="1562" cy="1069"/>
                        </a:xfrm>
                        <a:prstGeom prst="roundRect">
                          <a:avLst>
                            <a:gd name="adj" fmla="val 93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grpSp>
                      <p:nvGrpSpPr>
                        <p:cNvPr id="234574" name="Group 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31" y="2807"/>
                          <a:ext cx="1728" cy="1072"/>
                          <a:chOff x="231" y="2807"/>
                          <a:chExt cx="1728" cy="1072"/>
                        </a:xfrm>
                      </p:grpSpPr>
                      <p:sp>
                        <p:nvSpPr>
                          <p:cNvPr id="234575" name="AutoShape 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1" y="2807"/>
                            <a:ext cx="1561" cy="1069"/>
                          </a:xfrm>
                          <a:prstGeom prst="roundRect">
                            <a:avLst>
                              <a:gd name="adj" fmla="val 93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234576" name="AutoShap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31" y="2807"/>
                            <a:ext cx="1728" cy="1072"/>
                          </a:xfrm>
                          <a:prstGeom prst="roundRect">
                            <a:avLst>
                              <a:gd name="adj" fmla="val 93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90000" tIns="46800" rIns="90000" bIns="46800">
                            <a:spAutoFit/>
                          </a:bodyPr>
                          <a:lstStyle/>
                          <a:p>
                            <a:pPr eaLnBrk="0" hangingPunct="0">
                              <a:lnSpc>
                                <a:spcPct val="97000"/>
                              </a:lnSpc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Etapa 4</a:t>
                            </a:r>
                          </a:p>
                          <a:p>
                            <a:pPr eaLnBrk="0" hangingPunct="0"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1600" b="1">
                                <a:solidFill>
                                  <a:srgbClr val="FF0000"/>
                                </a:solidFill>
                                <a:latin typeface="Arial Narrow" pitchFamily="34" charset="0"/>
                              </a:rPr>
                              <a:t>Verificación y Acción</a:t>
                            </a:r>
                          </a:p>
                          <a:p>
                            <a:pPr eaLnBrk="0" hangingPunct="0"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1600" b="1">
                                <a:solidFill>
                                  <a:srgbClr val="FF0000"/>
                                </a:solidFill>
                                <a:latin typeface="Arial Narrow" pitchFamily="34" charset="0"/>
                              </a:rPr>
                              <a:t>Correctiva</a:t>
                            </a:r>
                          </a:p>
                          <a:p>
                            <a:pPr eaLnBrk="0" hangingPunct="0"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Char char="•"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1400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 </a:t>
                            </a:r>
                            <a:r>
                              <a:rPr lang="en-GB" sz="14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Monitoreo y  medición</a:t>
                            </a:r>
                          </a:p>
                          <a:p>
                            <a:pPr eaLnBrk="0" hangingPunct="0"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Char char="•"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14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 Acciones Correctivas y preventivas</a:t>
                            </a:r>
                          </a:p>
                          <a:p>
                            <a:pPr eaLnBrk="0" hangingPunct="0"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Char char="•"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14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 Registros</a:t>
                            </a:r>
                          </a:p>
                          <a:p>
                            <a:pPr eaLnBrk="0" hangingPunct="0"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Char char="•"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14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 Auditorías del SGI</a:t>
                            </a: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234577" name="Group 81"/>
          <p:cNvGrpSpPr>
            <a:grpSpLocks/>
          </p:cNvGrpSpPr>
          <p:nvPr/>
        </p:nvGrpSpPr>
        <p:grpSpPr bwMode="auto">
          <a:xfrm>
            <a:off x="611188" y="1557338"/>
            <a:ext cx="2139950" cy="1243012"/>
            <a:chOff x="458" y="1608"/>
            <a:chExt cx="1348" cy="783"/>
          </a:xfrm>
        </p:grpSpPr>
        <p:pic>
          <p:nvPicPr>
            <p:cNvPr id="234578" name="Picture 8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8" y="1608"/>
              <a:ext cx="1348" cy="783"/>
            </a:xfrm>
            <a:prstGeom prst="rect">
              <a:avLst/>
            </a:prstGeom>
            <a:noFill/>
          </p:spPr>
        </p:pic>
        <p:sp>
          <p:nvSpPr>
            <p:cNvPr id="234579" name="Text Box 83"/>
            <p:cNvSpPr txBox="1">
              <a:spLocks noChangeArrowheads="1"/>
            </p:cNvSpPr>
            <p:nvPr/>
          </p:nvSpPr>
          <p:spPr bwMode="auto">
            <a:xfrm>
              <a:off x="649" y="1744"/>
              <a:ext cx="1023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lnSpc>
                  <a:spcPct val="97000"/>
                </a:lnSpc>
                <a:buClr>
                  <a:srgbClr val="000000"/>
                </a:buClr>
                <a:buSzPct val="100000"/>
                <a:buFont typeface="Arial Narrow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b="1">
                  <a:solidFill>
                    <a:srgbClr val="000000"/>
                  </a:solidFill>
                  <a:latin typeface="Arial Narrow" pitchFamily="34" charset="0"/>
                </a:rPr>
                <a:t>Etapa 5</a:t>
              </a:r>
            </a:p>
            <a:p>
              <a:pPr eaLnBrk="0" hangingPunct="0">
                <a:buClr>
                  <a:srgbClr val="000000"/>
                </a:buClr>
                <a:buSzPct val="100000"/>
                <a:buFont typeface="Arial Narrow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000000"/>
                  </a:solidFill>
                  <a:latin typeface="Arial Narrow" pitchFamily="34" charset="0"/>
                </a:rPr>
                <a:t> Revisión por la dirección</a:t>
              </a:r>
            </a:p>
          </p:txBody>
        </p:sp>
      </p:grpSp>
      <p:sp>
        <p:nvSpPr>
          <p:cNvPr id="234580" name="Text Box 84"/>
          <p:cNvSpPr txBox="1">
            <a:spLocks noChangeArrowheads="1"/>
          </p:cNvSpPr>
          <p:nvPr/>
        </p:nvSpPr>
        <p:spPr bwMode="auto">
          <a:xfrm>
            <a:off x="0" y="393700"/>
            <a:ext cx="90392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 anchorCtr="1">
            <a:spAutoFit/>
          </a:bodyPr>
          <a:lstStyle/>
          <a:p>
            <a:pPr eaLnBrk="0" hangingPunct="0">
              <a:lnSpc>
                <a:spcPct val="97000"/>
              </a:lnSpc>
              <a:spcBef>
                <a:spcPts val="1625"/>
              </a:spcBef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Modelo del Sistema de la Gestión Integrado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4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8" grpId="0" animBg="1"/>
      <p:bldP spid="23458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177" name="Picture 192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25538"/>
            <a:ext cx="8642350" cy="5543550"/>
          </a:xfrm>
          <a:noFill/>
          <a:ln/>
        </p:spPr>
      </p:pic>
      <p:sp>
        <p:nvSpPr>
          <p:cNvPr id="354180" name="Rectangle 1924"/>
          <p:cNvSpPr>
            <a:spLocks noChangeArrowheads="1"/>
          </p:cNvSpPr>
          <p:nvPr/>
        </p:nvSpPr>
        <p:spPr bwMode="auto">
          <a:xfrm>
            <a:off x="457200" y="592138"/>
            <a:ext cx="838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defTabSz="449263">
              <a:lnSpc>
                <a:spcPct val="97000"/>
              </a:lnSpc>
              <a:buClr>
                <a:srgbClr val="000000"/>
              </a:buClr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100" b="1">
                <a:solidFill>
                  <a:srgbClr val="0000FF"/>
                </a:solidFill>
                <a:latin typeface="Arial Narrow" pitchFamily="34" charset="0"/>
              </a:rPr>
              <a:t>REQUISITOS LEGALES Y OTROS REQUISITOS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49263"/>
            <a:ext cx="8382000" cy="693737"/>
          </a:xfrm>
          <a:ln/>
        </p:spPr>
        <p:txBody>
          <a:bodyPr lIns="90000" tIns="46800" rIns="90000" bIns="46800" anchor="b"/>
          <a:lstStyle/>
          <a:p>
            <a:pPr algn="ctr" defTabSz="449263">
              <a:lnSpc>
                <a:spcPct val="97000"/>
              </a:lnSpc>
              <a:buClr>
                <a:srgbClr val="800000"/>
              </a:buClr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 b="1">
                <a:solidFill>
                  <a:srgbClr val="0000FF"/>
                </a:solidFill>
                <a:latin typeface="Arial Narrow" pitchFamily="34" charset="0"/>
              </a:rPr>
              <a:t>PARÁMETROS LEGALES SGA</a:t>
            </a:r>
            <a:br>
              <a:rPr lang="en-GB" sz="3000" b="1">
                <a:solidFill>
                  <a:srgbClr val="0000FF"/>
                </a:solidFill>
                <a:latin typeface="Arial Narrow" pitchFamily="34" charset="0"/>
              </a:rPr>
            </a:br>
            <a:r>
              <a:rPr lang="en-GB" sz="3000" b="1">
                <a:solidFill>
                  <a:srgbClr val="0000FF"/>
                </a:solidFill>
                <a:latin typeface="Arial Narrow" pitchFamily="34" charset="0"/>
              </a:rPr>
              <a:t>DECRETO 2393</a:t>
            </a:r>
          </a:p>
        </p:txBody>
      </p:sp>
      <p:pic>
        <p:nvPicPr>
          <p:cNvPr id="267267" name="Picture 3"/>
          <p:cNvPicPr>
            <a:picLocks noChangeAspect="1" noChangeArrowheads="1"/>
          </p:cNvPicPr>
          <p:nvPr/>
        </p:nvPicPr>
        <p:blipFill>
          <a:blip r:embed="rId3"/>
          <a:srcRect l="2118" t="4214"/>
          <a:stretch>
            <a:fillRect/>
          </a:stretch>
        </p:blipFill>
        <p:spPr bwMode="auto">
          <a:xfrm>
            <a:off x="106363" y="1524000"/>
            <a:ext cx="8810625" cy="5029200"/>
          </a:xfrm>
          <a:prstGeom prst="rect">
            <a:avLst/>
          </a:prstGeom>
          <a:noFill/>
        </p:spPr>
      </p:pic>
      <p:pic>
        <p:nvPicPr>
          <p:cNvPr id="267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4191000"/>
            <a:ext cx="3352800" cy="204946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103" name="Group 39"/>
          <p:cNvGrpSpPr>
            <a:grpSpLocks/>
          </p:cNvGrpSpPr>
          <p:nvPr/>
        </p:nvGrpSpPr>
        <p:grpSpPr bwMode="auto">
          <a:xfrm>
            <a:off x="2916238" y="4551363"/>
            <a:ext cx="3567112" cy="738187"/>
            <a:chOff x="299" y="2636"/>
            <a:chExt cx="2247" cy="465"/>
          </a:xfrm>
        </p:grpSpPr>
        <p:sp>
          <p:nvSpPr>
            <p:cNvPr id="344104" name="AutoShape 40"/>
            <p:cNvSpPr>
              <a:spLocks noChangeArrowheads="1"/>
            </p:cNvSpPr>
            <p:nvPr/>
          </p:nvSpPr>
          <p:spPr bwMode="auto">
            <a:xfrm>
              <a:off x="299" y="2636"/>
              <a:ext cx="2247" cy="465"/>
            </a:xfrm>
            <a:prstGeom prst="roundRect">
              <a:avLst>
                <a:gd name="adj" fmla="val 213"/>
              </a:avLst>
            </a:prstGeom>
            <a:solidFill>
              <a:srgbClr val="FF9900"/>
            </a:solidFill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996633">
                  <a:alpha val="0"/>
                </a:srgbClr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44105" name="Group 41"/>
            <p:cNvGrpSpPr>
              <a:grpSpLocks/>
            </p:cNvGrpSpPr>
            <p:nvPr/>
          </p:nvGrpSpPr>
          <p:grpSpPr bwMode="auto">
            <a:xfrm>
              <a:off x="334" y="2718"/>
              <a:ext cx="1987" cy="262"/>
              <a:chOff x="334" y="2718"/>
              <a:chExt cx="1987" cy="262"/>
            </a:xfrm>
          </p:grpSpPr>
          <p:sp>
            <p:nvSpPr>
              <p:cNvPr id="344106" name="AutoShape 42"/>
              <p:cNvSpPr>
                <a:spLocks noChangeArrowheads="1"/>
              </p:cNvSpPr>
              <p:nvPr/>
            </p:nvSpPr>
            <p:spPr bwMode="auto">
              <a:xfrm>
                <a:off x="334" y="2718"/>
                <a:ext cx="1987" cy="262"/>
              </a:xfrm>
              <a:prstGeom prst="roundRect">
                <a:avLst>
                  <a:gd name="adj" fmla="val 380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344107" name="Group 43"/>
              <p:cNvGrpSpPr>
                <a:grpSpLocks/>
              </p:cNvGrpSpPr>
              <p:nvPr/>
            </p:nvGrpSpPr>
            <p:grpSpPr bwMode="auto">
              <a:xfrm>
                <a:off x="334" y="2718"/>
                <a:ext cx="1982" cy="256"/>
                <a:chOff x="334" y="2718"/>
                <a:chExt cx="1982" cy="256"/>
              </a:xfrm>
            </p:grpSpPr>
            <p:sp>
              <p:nvSpPr>
                <p:cNvPr id="344108" name="AutoShape 44"/>
                <p:cNvSpPr>
                  <a:spLocks noChangeArrowheads="1"/>
                </p:cNvSpPr>
                <p:nvPr/>
              </p:nvSpPr>
              <p:spPr bwMode="auto">
                <a:xfrm>
                  <a:off x="334" y="2718"/>
                  <a:ext cx="1982" cy="254"/>
                </a:xfrm>
                <a:prstGeom prst="roundRect">
                  <a:avLst>
                    <a:gd name="adj" fmla="val 394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344109" name="Group 45"/>
                <p:cNvGrpSpPr>
                  <a:grpSpLocks/>
                </p:cNvGrpSpPr>
                <p:nvPr/>
              </p:nvGrpSpPr>
              <p:grpSpPr bwMode="auto">
                <a:xfrm>
                  <a:off x="334" y="2718"/>
                  <a:ext cx="1976" cy="256"/>
                  <a:chOff x="334" y="2718"/>
                  <a:chExt cx="1976" cy="256"/>
                </a:xfrm>
              </p:grpSpPr>
              <p:sp>
                <p:nvSpPr>
                  <p:cNvPr id="344110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334" y="2718"/>
                    <a:ext cx="1976" cy="249"/>
                  </a:xfrm>
                  <a:prstGeom prst="roundRect">
                    <a:avLst>
                      <a:gd name="adj" fmla="val 403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344111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334" y="2718"/>
                    <a:ext cx="1973" cy="256"/>
                    <a:chOff x="334" y="2718"/>
                    <a:chExt cx="1973" cy="256"/>
                  </a:xfrm>
                </p:grpSpPr>
                <p:sp>
                  <p:nvSpPr>
                    <p:cNvPr id="344112" name="AutoShap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4" y="2718"/>
                      <a:ext cx="1973" cy="244"/>
                    </a:xfrm>
                    <a:prstGeom prst="roundRect">
                      <a:avLst>
                        <a:gd name="adj" fmla="val 40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344113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4" y="2718"/>
                      <a:ext cx="1971" cy="256"/>
                      <a:chOff x="334" y="2718"/>
                      <a:chExt cx="1971" cy="256"/>
                    </a:xfrm>
                  </p:grpSpPr>
                  <p:sp>
                    <p:nvSpPr>
                      <p:cNvPr id="344114" name="AutoShape 5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4" y="2718"/>
                        <a:ext cx="1971" cy="242"/>
                      </a:xfrm>
                      <a:prstGeom prst="roundRect">
                        <a:avLst>
                          <a:gd name="adj" fmla="val 412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344115" name="Group 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4" y="2718"/>
                        <a:ext cx="1969" cy="256"/>
                        <a:chOff x="334" y="2718"/>
                        <a:chExt cx="1969" cy="256"/>
                      </a:xfrm>
                    </p:grpSpPr>
                    <p:sp>
                      <p:nvSpPr>
                        <p:cNvPr id="344116" name="AutoShape 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4" y="2718"/>
                          <a:ext cx="1969" cy="242"/>
                        </a:xfrm>
                        <a:prstGeom prst="roundRect">
                          <a:avLst>
                            <a:gd name="adj" fmla="val 412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grpSp>
                      <p:nvGrpSpPr>
                        <p:cNvPr id="344117" name="Group 5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4" y="2718"/>
                          <a:ext cx="1969" cy="256"/>
                          <a:chOff x="334" y="2718"/>
                          <a:chExt cx="1969" cy="256"/>
                        </a:xfrm>
                      </p:grpSpPr>
                      <p:sp>
                        <p:nvSpPr>
                          <p:cNvPr id="344118" name="AutoShape 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4" y="2718"/>
                            <a:ext cx="1969" cy="242"/>
                          </a:xfrm>
                          <a:prstGeom prst="roundRect">
                            <a:avLst>
                              <a:gd name="adj" fmla="val 412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344119" name="AutoShap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4" y="2718"/>
                            <a:ext cx="1956" cy="256"/>
                          </a:xfrm>
                          <a:prstGeom prst="roundRect">
                            <a:avLst>
                              <a:gd name="adj" fmla="val 417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92160" tIns="46080" rIns="92160" bIns="46080">
                            <a:spAutoFit/>
                          </a:bodyPr>
                          <a:lstStyle/>
                          <a:p>
                            <a:pPr eaLnBrk="0" hangingPunct="0">
                              <a:lnSpc>
                                <a:spcPct val="93000"/>
                              </a:lnSpc>
                              <a:buClr>
                                <a:srgbClr val="000000"/>
                              </a:buClr>
                              <a:buSzPct val="100000"/>
                              <a:buFont typeface="Arial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2200" b="1">
                                <a:solidFill>
                                  <a:srgbClr val="000000"/>
                                </a:solidFill>
                              </a:rPr>
                              <a:t>OBJETIVOS Y METAS</a:t>
                            </a: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grpSp>
        <p:nvGrpSpPr>
          <p:cNvPr id="344120" name="Group 56"/>
          <p:cNvGrpSpPr>
            <a:grpSpLocks/>
          </p:cNvGrpSpPr>
          <p:nvPr/>
        </p:nvGrpSpPr>
        <p:grpSpPr bwMode="auto">
          <a:xfrm>
            <a:off x="3779838" y="5775325"/>
            <a:ext cx="1692275" cy="966788"/>
            <a:chOff x="792" y="3452"/>
            <a:chExt cx="1066" cy="609"/>
          </a:xfrm>
        </p:grpSpPr>
        <p:sp>
          <p:nvSpPr>
            <p:cNvPr id="344121" name="AutoShape 57"/>
            <p:cNvSpPr>
              <a:spLocks noChangeArrowheads="1"/>
            </p:cNvSpPr>
            <p:nvPr/>
          </p:nvSpPr>
          <p:spPr bwMode="auto">
            <a:xfrm>
              <a:off x="792" y="3452"/>
              <a:ext cx="1066" cy="609"/>
            </a:xfrm>
            <a:prstGeom prst="roundRect">
              <a:avLst>
                <a:gd name="adj" fmla="val 162"/>
              </a:avLst>
            </a:prstGeom>
            <a:solidFill>
              <a:srgbClr val="0099FF"/>
            </a:solidFill>
            <a:ln w="12600">
              <a:solidFill>
                <a:srgbClr val="000000"/>
              </a:solidFill>
              <a:round/>
              <a:headEnd/>
              <a:tailEnd/>
            </a:ln>
            <a:effectLst>
              <a:outerShdw dist="107933" dir="2700000" algn="ctr" rotWithShape="0">
                <a:srgbClr val="003399">
                  <a:alpha val="0"/>
                </a:srgbClr>
              </a:outerShdw>
            </a:effectLst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44122" name="Group 58"/>
            <p:cNvGrpSpPr>
              <a:grpSpLocks/>
            </p:cNvGrpSpPr>
            <p:nvPr/>
          </p:nvGrpSpPr>
          <p:grpSpPr bwMode="auto">
            <a:xfrm>
              <a:off x="821" y="3534"/>
              <a:ext cx="1028" cy="476"/>
              <a:chOff x="821" y="3534"/>
              <a:chExt cx="1028" cy="476"/>
            </a:xfrm>
          </p:grpSpPr>
          <p:sp>
            <p:nvSpPr>
              <p:cNvPr id="344123" name="AutoShape 59"/>
              <p:cNvSpPr>
                <a:spLocks noChangeArrowheads="1"/>
              </p:cNvSpPr>
              <p:nvPr/>
            </p:nvSpPr>
            <p:spPr bwMode="auto">
              <a:xfrm>
                <a:off x="825" y="3534"/>
                <a:ext cx="1024" cy="470"/>
              </a:xfrm>
              <a:prstGeom prst="roundRect">
                <a:avLst>
                  <a:gd name="adj" fmla="val 208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344124" name="Group 60"/>
              <p:cNvGrpSpPr>
                <a:grpSpLocks/>
              </p:cNvGrpSpPr>
              <p:nvPr/>
            </p:nvGrpSpPr>
            <p:grpSpPr bwMode="auto">
              <a:xfrm>
                <a:off x="821" y="3534"/>
                <a:ext cx="1023" cy="476"/>
                <a:chOff x="821" y="3534"/>
                <a:chExt cx="1023" cy="476"/>
              </a:xfrm>
            </p:grpSpPr>
            <p:sp>
              <p:nvSpPr>
                <p:cNvPr id="344125" name="AutoShape 61"/>
                <p:cNvSpPr>
                  <a:spLocks noChangeArrowheads="1"/>
                </p:cNvSpPr>
                <p:nvPr/>
              </p:nvSpPr>
              <p:spPr bwMode="auto">
                <a:xfrm>
                  <a:off x="825" y="3534"/>
                  <a:ext cx="1019" cy="465"/>
                </a:xfrm>
                <a:prstGeom prst="roundRect">
                  <a:avLst>
                    <a:gd name="adj" fmla="val 213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344126" name="Group 62"/>
                <p:cNvGrpSpPr>
                  <a:grpSpLocks/>
                </p:cNvGrpSpPr>
                <p:nvPr/>
              </p:nvGrpSpPr>
              <p:grpSpPr bwMode="auto">
                <a:xfrm>
                  <a:off x="821" y="3534"/>
                  <a:ext cx="1019" cy="476"/>
                  <a:chOff x="821" y="3534"/>
                  <a:chExt cx="1019" cy="476"/>
                </a:xfrm>
              </p:grpSpPr>
              <p:sp>
                <p:nvSpPr>
                  <p:cNvPr id="344127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825" y="3534"/>
                    <a:ext cx="1015" cy="461"/>
                  </a:xfrm>
                  <a:prstGeom prst="roundRect">
                    <a:avLst>
                      <a:gd name="adj" fmla="val 213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344128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821" y="3534"/>
                    <a:ext cx="1015" cy="476"/>
                    <a:chOff x="821" y="3534"/>
                    <a:chExt cx="1015" cy="476"/>
                  </a:xfrm>
                </p:grpSpPr>
                <p:sp>
                  <p:nvSpPr>
                    <p:cNvPr id="344129" name="AutoShap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5" y="3534"/>
                      <a:ext cx="1011" cy="458"/>
                    </a:xfrm>
                    <a:prstGeom prst="roundRect">
                      <a:avLst>
                        <a:gd name="adj" fmla="val 218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344130" name="Group 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21" y="3534"/>
                      <a:ext cx="1014" cy="476"/>
                      <a:chOff x="821" y="3534"/>
                      <a:chExt cx="1014" cy="476"/>
                    </a:xfrm>
                  </p:grpSpPr>
                  <p:sp>
                    <p:nvSpPr>
                      <p:cNvPr id="344131" name="AutoShape 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25" y="3534"/>
                        <a:ext cx="1008" cy="456"/>
                      </a:xfrm>
                      <a:prstGeom prst="roundRect">
                        <a:avLst>
                          <a:gd name="adj" fmla="val 218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344132" name="Group 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1" y="3534"/>
                        <a:ext cx="1014" cy="476"/>
                        <a:chOff x="821" y="3534"/>
                        <a:chExt cx="1014" cy="476"/>
                      </a:xfrm>
                    </p:grpSpPr>
                    <p:sp>
                      <p:nvSpPr>
                        <p:cNvPr id="344133" name="AutoShape 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25" y="3534"/>
                          <a:ext cx="1007" cy="454"/>
                        </a:xfrm>
                        <a:prstGeom prst="roundRect">
                          <a:avLst>
                            <a:gd name="adj" fmla="val 218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grpSp>
                      <p:nvGrpSpPr>
                        <p:cNvPr id="344134" name="Group 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21" y="3534"/>
                          <a:ext cx="1014" cy="476"/>
                          <a:chOff x="821" y="3534"/>
                          <a:chExt cx="1014" cy="476"/>
                        </a:xfrm>
                      </p:grpSpPr>
                      <p:sp>
                        <p:nvSpPr>
                          <p:cNvPr id="344135" name="AutoShap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25" y="3534"/>
                            <a:ext cx="1007" cy="454"/>
                          </a:xfrm>
                          <a:prstGeom prst="roundRect">
                            <a:avLst>
                              <a:gd name="adj" fmla="val 218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344136" name="AutoShap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21" y="3534"/>
                            <a:ext cx="1014" cy="476"/>
                          </a:xfrm>
                          <a:prstGeom prst="roundRect">
                            <a:avLst>
                              <a:gd name="adj" fmla="val 218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92160" tIns="46080" rIns="92160" bIns="46080">
                            <a:spAutoFit/>
                          </a:bodyPr>
                          <a:lstStyle/>
                          <a:p>
                            <a:pPr algn="ctr" eaLnBrk="0" hangingPunct="0">
                              <a:lnSpc>
                                <a:spcPct val="97000"/>
                              </a:lnSpc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22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Indicador del</a:t>
                            </a:r>
                          </a:p>
                          <a:p>
                            <a:pPr algn="ctr" eaLnBrk="0" hangingPunct="0"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sz="2200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Desempeño</a:t>
                            </a: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344137" name="Freeform 73"/>
          <p:cNvSpPr>
            <a:spLocks noChangeArrowheads="1"/>
          </p:cNvSpPr>
          <p:nvPr/>
        </p:nvSpPr>
        <p:spPr bwMode="auto">
          <a:xfrm>
            <a:off x="4427538" y="5394325"/>
            <a:ext cx="457200" cy="292100"/>
          </a:xfrm>
          <a:custGeom>
            <a:avLst/>
            <a:gdLst/>
            <a:ahLst/>
            <a:cxnLst>
              <a:cxn ang="0">
                <a:pos x="157" y="0"/>
              </a:cxn>
              <a:cxn ang="0">
                <a:pos x="157" y="404"/>
              </a:cxn>
              <a:cxn ang="0">
                <a:pos x="0" y="404"/>
              </a:cxn>
              <a:cxn ang="0">
                <a:pos x="634" y="811"/>
              </a:cxn>
              <a:cxn ang="0">
                <a:pos x="1269" y="404"/>
              </a:cxn>
              <a:cxn ang="0">
                <a:pos x="1111" y="404"/>
              </a:cxn>
              <a:cxn ang="0">
                <a:pos x="1111" y="0"/>
              </a:cxn>
              <a:cxn ang="0">
                <a:pos x="157" y="0"/>
              </a:cxn>
            </a:cxnLst>
            <a:rect l="0" t="0" r="r" b="b"/>
            <a:pathLst>
              <a:path w="1270" h="812">
                <a:moveTo>
                  <a:pt x="157" y="0"/>
                </a:moveTo>
                <a:lnTo>
                  <a:pt x="157" y="404"/>
                </a:lnTo>
                <a:lnTo>
                  <a:pt x="0" y="404"/>
                </a:lnTo>
                <a:lnTo>
                  <a:pt x="634" y="811"/>
                </a:lnTo>
                <a:lnTo>
                  <a:pt x="1269" y="404"/>
                </a:lnTo>
                <a:lnTo>
                  <a:pt x="1111" y="404"/>
                </a:lnTo>
                <a:lnTo>
                  <a:pt x="1111" y="0"/>
                </a:lnTo>
                <a:lnTo>
                  <a:pt x="157" y="0"/>
                </a:lnTo>
              </a:path>
            </a:pathLst>
          </a:custGeom>
          <a:solidFill>
            <a:srgbClr val="FF6600"/>
          </a:solidFill>
          <a:ln w="126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344140" name="Picture 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404813"/>
            <a:ext cx="1951037" cy="1520825"/>
          </a:xfrm>
          <a:prstGeom prst="rect">
            <a:avLst/>
          </a:prstGeom>
          <a:noFill/>
        </p:spPr>
      </p:pic>
      <p:grpSp>
        <p:nvGrpSpPr>
          <p:cNvPr id="344141" name="Group 77"/>
          <p:cNvGrpSpPr>
            <a:grpSpLocks/>
          </p:cNvGrpSpPr>
          <p:nvPr/>
        </p:nvGrpSpPr>
        <p:grpSpPr bwMode="auto">
          <a:xfrm>
            <a:off x="1187450" y="1052513"/>
            <a:ext cx="4187825" cy="631825"/>
            <a:chOff x="1567" y="316"/>
            <a:chExt cx="2638" cy="398"/>
          </a:xfrm>
        </p:grpSpPr>
        <p:sp>
          <p:nvSpPr>
            <p:cNvPr id="344142" name="AutoShape 78"/>
            <p:cNvSpPr>
              <a:spLocks noChangeArrowheads="1"/>
            </p:cNvSpPr>
            <p:nvPr/>
          </p:nvSpPr>
          <p:spPr bwMode="auto">
            <a:xfrm>
              <a:off x="1567" y="316"/>
              <a:ext cx="2638" cy="398"/>
            </a:xfrm>
            <a:prstGeom prst="roundRect">
              <a:avLst>
                <a:gd name="adj" fmla="val 25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44143" name="Group 79"/>
            <p:cNvGrpSpPr>
              <a:grpSpLocks/>
            </p:cNvGrpSpPr>
            <p:nvPr/>
          </p:nvGrpSpPr>
          <p:grpSpPr bwMode="auto">
            <a:xfrm>
              <a:off x="1567" y="316"/>
              <a:ext cx="2633" cy="396"/>
              <a:chOff x="1567" y="316"/>
              <a:chExt cx="2633" cy="396"/>
            </a:xfrm>
          </p:grpSpPr>
          <p:sp>
            <p:nvSpPr>
              <p:cNvPr id="344144" name="AutoShape 80"/>
              <p:cNvSpPr>
                <a:spLocks noChangeArrowheads="1"/>
              </p:cNvSpPr>
              <p:nvPr/>
            </p:nvSpPr>
            <p:spPr bwMode="auto">
              <a:xfrm>
                <a:off x="1567" y="316"/>
                <a:ext cx="2633" cy="393"/>
              </a:xfrm>
              <a:prstGeom prst="roundRect">
                <a:avLst>
                  <a:gd name="adj" fmla="val 25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344145" name="Group 81"/>
              <p:cNvGrpSpPr>
                <a:grpSpLocks/>
              </p:cNvGrpSpPr>
              <p:nvPr/>
            </p:nvGrpSpPr>
            <p:grpSpPr bwMode="auto">
              <a:xfrm>
                <a:off x="1567" y="316"/>
                <a:ext cx="2628" cy="396"/>
                <a:chOff x="1567" y="316"/>
                <a:chExt cx="2628" cy="396"/>
              </a:xfrm>
            </p:grpSpPr>
            <p:sp>
              <p:nvSpPr>
                <p:cNvPr id="344146" name="AutoShape 82"/>
                <p:cNvSpPr>
                  <a:spLocks noChangeArrowheads="1"/>
                </p:cNvSpPr>
                <p:nvPr/>
              </p:nvSpPr>
              <p:spPr bwMode="auto">
                <a:xfrm>
                  <a:off x="1567" y="316"/>
                  <a:ext cx="2628" cy="389"/>
                </a:xfrm>
                <a:prstGeom prst="roundRect">
                  <a:avLst>
                    <a:gd name="adj" fmla="val 25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344147" name="Group 83"/>
                <p:cNvGrpSpPr>
                  <a:grpSpLocks/>
                </p:cNvGrpSpPr>
                <p:nvPr/>
              </p:nvGrpSpPr>
              <p:grpSpPr bwMode="auto">
                <a:xfrm>
                  <a:off x="1567" y="316"/>
                  <a:ext cx="2625" cy="396"/>
                  <a:chOff x="1567" y="316"/>
                  <a:chExt cx="2625" cy="396"/>
                </a:xfrm>
              </p:grpSpPr>
              <p:sp>
                <p:nvSpPr>
                  <p:cNvPr id="344148" name="AutoShape 84"/>
                  <p:cNvSpPr>
                    <a:spLocks noChangeArrowheads="1"/>
                  </p:cNvSpPr>
                  <p:nvPr/>
                </p:nvSpPr>
                <p:spPr bwMode="auto">
                  <a:xfrm>
                    <a:off x="1567" y="316"/>
                    <a:ext cx="2625" cy="385"/>
                  </a:xfrm>
                  <a:prstGeom prst="roundRect">
                    <a:avLst>
                      <a:gd name="adj" fmla="val 259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344149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1567" y="316"/>
                    <a:ext cx="2623" cy="396"/>
                    <a:chOff x="1567" y="316"/>
                    <a:chExt cx="2623" cy="396"/>
                  </a:xfrm>
                </p:grpSpPr>
                <p:sp>
                  <p:nvSpPr>
                    <p:cNvPr id="344150" name="AutoShap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67" y="316"/>
                      <a:ext cx="2623" cy="383"/>
                    </a:xfrm>
                    <a:prstGeom prst="roundRect">
                      <a:avLst>
                        <a:gd name="adj" fmla="val 25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344151" name="Group 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67" y="316"/>
                      <a:ext cx="2622" cy="396"/>
                      <a:chOff x="1567" y="316"/>
                      <a:chExt cx="2622" cy="396"/>
                    </a:xfrm>
                  </p:grpSpPr>
                  <p:sp>
                    <p:nvSpPr>
                      <p:cNvPr id="344152" name="AutoShape 8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567" y="316"/>
                        <a:ext cx="2622" cy="381"/>
                      </a:xfrm>
                      <a:prstGeom prst="roundRect">
                        <a:avLst>
                          <a:gd name="adj" fmla="val 25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344153" name="Group 8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67" y="316"/>
                        <a:ext cx="2622" cy="396"/>
                        <a:chOff x="1567" y="316"/>
                        <a:chExt cx="2622" cy="396"/>
                      </a:xfrm>
                    </p:grpSpPr>
                    <p:sp>
                      <p:nvSpPr>
                        <p:cNvPr id="344154" name="AutoShape 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67" y="316"/>
                          <a:ext cx="2622" cy="381"/>
                        </a:xfrm>
                        <a:prstGeom prst="roundRect">
                          <a:avLst>
                            <a:gd name="adj" fmla="val 259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344155" name="AutoShape 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84" y="316"/>
                          <a:ext cx="2588" cy="396"/>
                        </a:xfrm>
                        <a:prstGeom prst="roundRect">
                          <a:avLst>
                            <a:gd name="adj" fmla="val 259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92160" tIns="46080" rIns="92160" bIns="46080">
                          <a:spAutoFit/>
                        </a:bodyPr>
                        <a:lstStyle/>
                        <a:p>
                          <a:pPr algn="ctr" eaLnBrk="0" hangingPunct="0">
                            <a:lnSpc>
                              <a:spcPct val="97000"/>
                            </a:lnSpc>
                            <a:buClr>
                              <a:srgbClr val="3333CC"/>
                            </a:buClr>
                            <a:buSzPct val="100000"/>
                            <a:buFont typeface="Arial Narrow" pitchFamily="34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3600" b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Arial Narrow" pitchFamily="34" charset="0"/>
                            </a:rPr>
                            <a:t>OBJETIVOS Y METAS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344156" name="Line 92"/>
          <p:cNvSpPr>
            <a:spLocks noChangeShapeType="1"/>
          </p:cNvSpPr>
          <p:nvPr/>
        </p:nvSpPr>
        <p:spPr bwMode="auto">
          <a:xfrm>
            <a:off x="755650" y="3716338"/>
            <a:ext cx="1944688" cy="792162"/>
          </a:xfrm>
          <a:prstGeom prst="line">
            <a:avLst/>
          </a:prstGeom>
          <a:noFill/>
          <a:ln w="108000">
            <a:solidFill>
              <a:srgbClr val="2300D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44157" name="Line 93"/>
          <p:cNvSpPr>
            <a:spLocks noChangeShapeType="1"/>
          </p:cNvSpPr>
          <p:nvPr/>
        </p:nvSpPr>
        <p:spPr bwMode="auto">
          <a:xfrm flipH="1">
            <a:off x="6588125" y="3716338"/>
            <a:ext cx="1465263" cy="792162"/>
          </a:xfrm>
          <a:prstGeom prst="line">
            <a:avLst/>
          </a:prstGeom>
          <a:noFill/>
          <a:ln w="108000">
            <a:solidFill>
              <a:srgbClr val="2300D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44161" name="AutoShape 97"/>
          <p:cNvSpPr>
            <a:spLocks noChangeArrowheads="1"/>
          </p:cNvSpPr>
          <p:nvPr/>
        </p:nvSpPr>
        <p:spPr bwMode="auto">
          <a:xfrm>
            <a:off x="4498975" y="1844675"/>
            <a:ext cx="1690688" cy="976313"/>
          </a:xfrm>
          <a:prstGeom prst="roundRect">
            <a:avLst>
              <a:gd name="adj" fmla="val 16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4163" name="AutoShape 99"/>
          <p:cNvSpPr>
            <a:spLocks noChangeArrowheads="1"/>
          </p:cNvSpPr>
          <p:nvPr/>
        </p:nvSpPr>
        <p:spPr bwMode="auto">
          <a:xfrm>
            <a:off x="4498975" y="1844675"/>
            <a:ext cx="1681163" cy="968375"/>
          </a:xfrm>
          <a:prstGeom prst="roundRect">
            <a:avLst>
              <a:gd name="adj" fmla="val 16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4165" name="AutoShape 101"/>
          <p:cNvSpPr>
            <a:spLocks noChangeArrowheads="1"/>
          </p:cNvSpPr>
          <p:nvPr/>
        </p:nvSpPr>
        <p:spPr bwMode="auto">
          <a:xfrm>
            <a:off x="4498975" y="1844675"/>
            <a:ext cx="1674813" cy="962025"/>
          </a:xfrm>
          <a:prstGeom prst="roundRect">
            <a:avLst>
              <a:gd name="adj" fmla="val 16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4167" name="AutoShape 103"/>
          <p:cNvSpPr>
            <a:spLocks noChangeArrowheads="1"/>
          </p:cNvSpPr>
          <p:nvPr/>
        </p:nvSpPr>
        <p:spPr bwMode="auto">
          <a:xfrm>
            <a:off x="4999038" y="3068638"/>
            <a:ext cx="1670050" cy="957262"/>
          </a:xfrm>
          <a:prstGeom prst="roundRect">
            <a:avLst>
              <a:gd name="adj" fmla="val 16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44175" name="Rectangle 111"/>
          <p:cNvSpPr>
            <a:spLocks noChangeArrowheads="1"/>
          </p:cNvSpPr>
          <p:nvPr/>
        </p:nvSpPr>
        <p:spPr bwMode="auto">
          <a:xfrm>
            <a:off x="107950" y="2060575"/>
            <a:ext cx="1512888" cy="16557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C" sz="1600" b="1"/>
              <a:t>POLITICA DEL SISTEMA DE GESTION INTEGRADO</a:t>
            </a:r>
          </a:p>
        </p:txBody>
      </p:sp>
      <p:sp>
        <p:nvSpPr>
          <p:cNvPr id="344176" name="Rectangle 112"/>
          <p:cNvSpPr>
            <a:spLocks noChangeArrowheads="1"/>
          </p:cNvSpPr>
          <p:nvPr/>
        </p:nvSpPr>
        <p:spPr bwMode="auto">
          <a:xfrm>
            <a:off x="3636963" y="2060575"/>
            <a:ext cx="1871662" cy="16557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C" sz="1600" b="1"/>
              <a:t>IDENTIFICACIÓN Y EVALUACIÓN DE ASPECTOS E IMPACTOS AMBIENTALES</a:t>
            </a:r>
          </a:p>
        </p:txBody>
      </p:sp>
      <p:sp>
        <p:nvSpPr>
          <p:cNvPr id="344177" name="Rectangle 113"/>
          <p:cNvSpPr>
            <a:spLocks noChangeArrowheads="1"/>
          </p:cNvSpPr>
          <p:nvPr/>
        </p:nvSpPr>
        <p:spPr bwMode="auto">
          <a:xfrm>
            <a:off x="5581650" y="2060575"/>
            <a:ext cx="1870075" cy="16557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C" sz="1600" b="1"/>
              <a:t>IDENTIFICACIÓN DE PELIGROS Y EVALUACIÓN DE RIESGOS</a:t>
            </a:r>
          </a:p>
        </p:txBody>
      </p:sp>
      <p:sp>
        <p:nvSpPr>
          <p:cNvPr id="344178" name="Rectangle 114"/>
          <p:cNvSpPr>
            <a:spLocks noChangeArrowheads="1"/>
          </p:cNvSpPr>
          <p:nvPr/>
        </p:nvSpPr>
        <p:spPr bwMode="auto">
          <a:xfrm>
            <a:off x="7524750" y="2060575"/>
            <a:ext cx="1512888" cy="16557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C" sz="1600" b="1"/>
              <a:t>REQUISITOS LEGALES</a:t>
            </a:r>
          </a:p>
        </p:txBody>
      </p:sp>
      <p:sp>
        <p:nvSpPr>
          <p:cNvPr id="344179" name="Rectangle 115"/>
          <p:cNvSpPr>
            <a:spLocks noChangeArrowheads="1"/>
          </p:cNvSpPr>
          <p:nvPr/>
        </p:nvSpPr>
        <p:spPr bwMode="auto">
          <a:xfrm>
            <a:off x="1692275" y="2060575"/>
            <a:ext cx="1873250" cy="16557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C" sz="1600" b="1"/>
              <a:t>IDENTIFICACION DE REQUSITOS DE PRODUCTOS Y CLIENTES</a:t>
            </a:r>
          </a:p>
        </p:txBody>
      </p:sp>
      <p:sp>
        <p:nvSpPr>
          <p:cNvPr id="344180" name="Line 116"/>
          <p:cNvSpPr>
            <a:spLocks noChangeShapeType="1"/>
          </p:cNvSpPr>
          <p:nvPr/>
        </p:nvSpPr>
        <p:spPr bwMode="auto">
          <a:xfrm flipH="1">
            <a:off x="5364163" y="3716338"/>
            <a:ext cx="1008062" cy="792162"/>
          </a:xfrm>
          <a:prstGeom prst="line">
            <a:avLst/>
          </a:prstGeom>
          <a:noFill/>
          <a:ln w="108000">
            <a:solidFill>
              <a:srgbClr val="2300D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44181" name="Line 117"/>
          <p:cNvSpPr>
            <a:spLocks noChangeShapeType="1"/>
          </p:cNvSpPr>
          <p:nvPr/>
        </p:nvSpPr>
        <p:spPr bwMode="auto">
          <a:xfrm>
            <a:off x="2411413" y="3716338"/>
            <a:ext cx="1223962" cy="792162"/>
          </a:xfrm>
          <a:prstGeom prst="line">
            <a:avLst/>
          </a:prstGeom>
          <a:noFill/>
          <a:ln w="108000">
            <a:solidFill>
              <a:srgbClr val="2300D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344182" name="Line 118"/>
          <p:cNvSpPr>
            <a:spLocks noChangeShapeType="1"/>
          </p:cNvSpPr>
          <p:nvPr/>
        </p:nvSpPr>
        <p:spPr bwMode="auto">
          <a:xfrm>
            <a:off x="4427538" y="3716338"/>
            <a:ext cx="0" cy="865187"/>
          </a:xfrm>
          <a:prstGeom prst="line">
            <a:avLst/>
          </a:prstGeom>
          <a:noFill/>
          <a:ln w="108000">
            <a:solidFill>
              <a:srgbClr val="2300D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4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4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4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4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4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4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4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4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4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4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4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4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4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4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4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4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4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4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4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4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4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137" grpId="0" animBg="1"/>
      <p:bldP spid="344156" grpId="0" animBg="1"/>
      <p:bldP spid="344157" grpId="0" animBg="1"/>
      <p:bldP spid="344175" grpId="0" animBg="1" autoUpdateAnimBg="0"/>
      <p:bldP spid="344176" grpId="0" animBg="1" autoUpdateAnimBg="0"/>
      <p:bldP spid="344177" grpId="0" animBg="1" autoUpdateAnimBg="0"/>
      <p:bldP spid="344178" grpId="0" animBg="1" autoUpdateAnimBg="0"/>
      <p:bldP spid="344179" grpId="0" animBg="1" autoUpdateAnimBg="0"/>
      <p:bldP spid="344180" grpId="0" animBg="1"/>
      <p:bldP spid="344181" grpId="0" animBg="1"/>
      <p:bldP spid="34418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algn="ctr"/>
            <a:r>
              <a:rPr lang="es-EC" sz="2800" b="1">
                <a:solidFill>
                  <a:srgbClr val="6666FF"/>
                </a:solidFill>
              </a:rPr>
              <a:t>OBJETIVOS Y METAS DEL SISTEMA DE GESTION INTEGRADO</a:t>
            </a:r>
          </a:p>
        </p:txBody>
      </p:sp>
      <p:pic>
        <p:nvPicPr>
          <p:cNvPr id="351236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41438"/>
            <a:ext cx="9144000" cy="5327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80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692150"/>
            <a:ext cx="8713788" cy="57610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457200" y="714375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defTabSz="449263">
              <a:lnSpc>
                <a:spcPct val="97000"/>
              </a:lnSpc>
              <a:buClr>
                <a:srgbClr val="FF0066"/>
              </a:buClr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800" b="1">
                <a:solidFill>
                  <a:srgbClr val="0000FF"/>
                </a:solidFill>
                <a:latin typeface="Arial Narrow" pitchFamily="34" charset="0"/>
              </a:rPr>
              <a:t>PROGRAMA DE ADMINISTRACION DEL SISTEMA DE GESTIÓN INTEGRADO</a:t>
            </a:r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165100" y="1687513"/>
            <a:ext cx="8761413" cy="40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defTabSz="449263">
              <a:lnSpc>
                <a:spcPct val="97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400">
                <a:solidFill>
                  <a:srgbClr val="FF0000"/>
                </a:solidFill>
                <a:latin typeface="Arial Narrow" pitchFamily="34" charset="0"/>
              </a:rPr>
              <a:t>Establecer y mantener un programa para alcanzar los objetivos y metas de la Organización, que incluya:</a:t>
            </a:r>
          </a:p>
          <a:p>
            <a:pPr defTabSz="449263">
              <a:spcBef>
                <a:spcPts val="300"/>
              </a:spcBef>
              <a:buClr>
                <a:schemeClr val="bg2"/>
              </a:buClr>
              <a:buSzPct val="7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300">
              <a:latin typeface="Arial Narrow" pitchFamily="34" charset="0"/>
            </a:endParaRPr>
          </a:p>
          <a:p>
            <a:pPr defTabSz="449263">
              <a:spcBef>
                <a:spcPct val="20000"/>
              </a:spcBef>
              <a:buClr>
                <a:srgbClr val="000000"/>
              </a:buClr>
              <a:buSzPct val="75000"/>
              <a:buFont typeface="Monotype Sorts" charset="2"/>
              <a:buChar char="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400">
                <a:latin typeface="Arial Narrow" pitchFamily="34" charset="0"/>
              </a:rPr>
              <a:t> Personal Responsable</a:t>
            </a:r>
          </a:p>
          <a:p>
            <a:pPr defTabSz="449263">
              <a:spcBef>
                <a:spcPct val="20000"/>
              </a:spcBef>
              <a:buClr>
                <a:srgbClr val="000000"/>
              </a:buClr>
              <a:buSzPct val="75000"/>
              <a:buFont typeface="Monotype Sorts" charset="2"/>
              <a:buChar char="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400">
                <a:latin typeface="Arial Narrow" pitchFamily="34" charset="0"/>
              </a:rPr>
              <a:t> Recursos</a:t>
            </a:r>
          </a:p>
          <a:p>
            <a:pPr defTabSz="449263">
              <a:spcBef>
                <a:spcPct val="20000"/>
              </a:spcBef>
              <a:buClr>
                <a:srgbClr val="000000"/>
              </a:buClr>
              <a:buSzPct val="75000"/>
              <a:buFont typeface="Monotype Sorts" charset="2"/>
              <a:buChar char="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400">
                <a:latin typeface="Arial Narrow" pitchFamily="34" charset="0"/>
              </a:rPr>
              <a:t> Cronograma para su consecución</a:t>
            </a:r>
          </a:p>
          <a:p>
            <a:pPr defTabSz="449263">
              <a:spcBef>
                <a:spcPct val="20000"/>
              </a:spcBef>
              <a:buClr>
                <a:srgbClr val="000000"/>
              </a:buClr>
              <a:buSzPct val="75000"/>
              <a:buFont typeface="Monotype Sorts" charset="2"/>
              <a:buChar char="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400">
                <a:latin typeface="Arial Narrow" pitchFamily="34" charset="0"/>
              </a:rPr>
              <a:t> Modificarse cuando sea apropiado para productos o 		servicios nuevos o modificados</a:t>
            </a:r>
          </a:p>
        </p:txBody>
      </p:sp>
      <p:grpSp>
        <p:nvGrpSpPr>
          <p:cNvPr id="345094" name="Group 6"/>
          <p:cNvGrpSpPr>
            <a:grpSpLocks/>
          </p:cNvGrpSpPr>
          <p:nvPr/>
        </p:nvGrpSpPr>
        <p:grpSpPr bwMode="auto">
          <a:xfrm>
            <a:off x="7069138" y="3068638"/>
            <a:ext cx="1482725" cy="1738312"/>
            <a:chOff x="4453" y="2114"/>
            <a:chExt cx="934" cy="1095"/>
          </a:xfrm>
        </p:grpSpPr>
        <p:sp>
          <p:nvSpPr>
            <p:cNvPr id="345095" name="AutoShape 7"/>
            <p:cNvSpPr>
              <a:spLocks noChangeArrowheads="1"/>
            </p:cNvSpPr>
            <p:nvPr/>
          </p:nvSpPr>
          <p:spPr bwMode="auto">
            <a:xfrm>
              <a:off x="4464" y="2114"/>
              <a:ext cx="923" cy="1095"/>
            </a:xfrm>
            <a:prstGeom prst="roundRect">
              <a:avLst>
                <a:gd name="adj" fmla="val 106"/>
              </a:avLst>
            </a:prstGeom>
            <a:gradFill rotWithShape="0">
              <a:gsLst>
                <a:gs pos="0">
                  <a:srgbClr val="CC0000"/>
                </a:gs>
                <a:gs pos="50000">
                  <a:srgbClr val="FFFFFF"/>
                </a:gs>
                <a:gs pos="100000">
                  <a:srgbClr val="CC0000"/>
                </a:gs>
              </a:gsLst>
              <a:lin ang="5400000" scaled="1"/>
            </a:gra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45096" name="Group 8"/>
            <p:cNvGrpSpPr>
              <a:grpSpLocks/>
            </p:cNvGrpSpPr>
            <p:nvPr/>
          </p:nvGrpSpPr>
          <p:grpSpPr bwMode="auto">
            <a:xfrm>
              <a:off x="4453" y="2114"/>
              <a:ext cx="928" cy="1093"/>
              <a:chOff x="4453" y="2114"/>
              <a:chExt cx="928" cy="1093"/>
            </a:xfrm>
          </p:grpSpPr>
          <p:sp>
            <p:nvSpPr>
              <p:cNvPr id="345097" name="AutoShape 9"/>
              <p:cNvSpPr>
                <a:spLocks noChangeArrowheads="1"/>
              </p:cNvSpPr>
              <p:nvPr/>
            </p:nvSpPr>
            <p:spPr bwMode="auto">
              <a:xfrm>
                <a:off x="4464" y="2114"/>
                <a:ext cx="917" cy="1089"/>
              </a:xfrm>
              <a:prstGeom prst="roundRect">
                <a:avLst>
                  <a:gd name="adj" fmla="val 106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345098" name="Group 10"/>
              <p:cNvGrpSpPr>
                <a:grpSpLocks/>
              </p:cNvGrpSpPr>
              <p:nvPr/>
            </p:nvGrpSpPr>
            <p:grpSpPr bwMode="auto">
              <a:xfrm>
                <a:off x="4453" y="2114"/>
                <a:ext cx="924" cy="1093"/>
                <a:chOff x="4453" y="2114"/>
                <a:chExt cx="924" cy="1093"/>
              </a:xfrm>
            </p:grpSpPr>
            <p:sp>
              <p:nvSpPr>
                <p:cNvPr id="345099" name="AutoShape 11"/>
                <p:cNvSpPr>
                  <a:spLocks noChangeArrowheads="1"/>
                </p:cNvSpPr>
                <p:nvPr/>
              </p:nvSpPr>
              <p:spPr bwMode="auto">
                <a:xfrm>
                  <a:off x="4464" y="2114"/>
                  <a:ext cx="912" cy="1084"/>
                </a:xfrm>
                <a:prstGeom prst="roundRect">
                  <a:avLst>
                    <a:gd name="adj" fmla="val 10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345100" name="Group 12"/>
                <p:cNvGrpSpPr>
                  <a:grpSpLocks/>
                </p:cNvGrpSpPr>
                <p:nvPr/>
              </p:nvGrpSpPr>
              <p:grpSpPr bwMode="auto">
                <a:xfrm>
                  <a:off x="4453" y="2114"/>
                  <a:ext cx="924" cy="1093"/>
                  <a:chOff x="4453" y="2114"/>
                  <a:chExt cx="924" cy="1093"/>
                </a:xfrm>
              </p:grpSpPr>
              <p:sp>
                <p:nvSpPr>
                  <p:cNvPr id="345101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114"/>
                    <a:ext cx="909" cy="1080"/>
                  </a:xfrm>
                  <a:prstGeom prst="roundRect">
                    <a:avLst>
                      <a:gd name="adj" fmla="val 106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345102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4453" y="2114"/>
                    <a:ext cx="924" cy="1093"/>
                    <a:chOff x="4453" y="2114"/>
                    <a:chExt cx="924" cy="1093"/>
                  </a:xfrm>
                </p:grpSpPr>
                <p:sp>
                  <p:nvSpPr>
                    <p:cNvPr id="345103" name="AutoShap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4" y="2114"/>
                      <a:ext cx="906" cy="1077"/>
                    </a:xfrm>
                    <a:prstGeom prst="roundRect">
                      <a:avLst>
                        <a:gd name="adj" fmla="val 106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345104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53" y="2114"/>
                      <a:ext cx="924" cy="1093"/>
                      <a:chOff x="4453" y="2114"/>
                      <a:chExt cx="924" cy="1093"/>
                    </a:xfrm>
                  </p:grpSpPr>
                  <p:sp>
                    <p:nvSpPr>
                      <p:cNvPr id="345105" name="AutoShap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64" y="2114"/>
                        <a:ext cx="904" cy="1076"/>
                      </a:xfrm>
                      <a:prstGeom prst="roundRect">
                        <a:avLst>
                          <a:gd name="adj" fmla="val 106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345106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453" y="2114"/>
                        <a:ext cx="924" cy="1093"/>
                        <a:chOff x="4453" y="2114"/>
                        <a:chExt cx="924" cy="1093"/>
                      </a:xfrm>
                    </p:grpSpPr>
                    <p:sp>
                      <p:nvSpPr>
                        <p:cNvPr id="345107" name="AutoShap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464" y="2114"/>
                          <a:ext cx="903" cy="1075"/>
                        </a:xfrm>
                        <a:prstGeom prst="roundRect">
                          <a:avLst>
                            <a:gd name="adj" fmla="val 106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grpSp>
                      <p:nvGrpSpPr>
                        <p:cNvPr id="345108" name="Group 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453" y="2114"/>
                          <a:ext cx="924" cy="1093"/>
                          <a:chOff x="4453" y="2114"/>
                          <a:chExt cx="924" cy="1093"/>
                        </a:xfrm>
                      </p:grpSpPr>
                      <p:sp>
                        <p:nvSpPr>
                          <p:cNvPr id="345109" name="AutoShape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64" y="2114"/>
                            <a:ext cx="902" cy="1075"/>
                          </a:xfrm>
                          <a:prstGeom prst="roundRect">
                            <a:avLst>
                              <a:gd name="adj" fmla="val 106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s-ES"/>
                          </a:p>
                        </p:txBody>
                      </p:sp>
                      <p:sp>
                        <p:nvSpPr>
                          <p:cNvPr id="345110" name="AutoShape 2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453" y="2114"/>
                            <a:ext cx="924" cy="1093"/>
                          </a:xfrm>
                          <a:prstGeom prst="roundRect">
                            <a:avLst>
                              <a:gd name="adj" fmla="val 111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lIns="90000" tIns="46800" rIns="90000" bIns="46800">
                            <a:spAutoFit/>
                          </a:bodyPr>
                          <a:lstStyle/>
                          <a:p>
                            <a:pPr algn="ctr" eaLnBrk="0" hangingPunct="0">
                              <a:lnSpc>
                                <a:spcPct val="97000"/>
                              </a:lnSpc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Qué?</a:t>
                            </a:r>
                          </a:p>
                          <a:p>
                            <a:pPr algn="ctr" eaLnBrk="0" hangingPunct="0"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Por qué?</a:t>
                            </a:r>
                          </a:p>
                          <a:p>
                            <a:pPr algn="ctr" eaLnBrk="0" hangingPunct="0"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Cómo?</a:t>
                            </a:r>
                          </a:p>
                          <a:p>
                            <a:pPr algn="ctr" eaLnBrk="0" hangingPunct="0"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Dónde?</a:t>
                            </a:r>
                          </a:p>
                          <a:p>
                            <a:pPr algn="ctr" eaLnBrk="0" hangingPunct="0"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Responsable?</a:t>
                            </a:r>
                          </a:p>
                          <a:p>
                            <a:pPr algn="ctr" eaLnBrk="0" hangingPunct="0">
                              <a:buClr>
                                <a:srgbClr val="000000"/>
                              </a:buClr>
                              <a:buSzPct val="100000"/>
                              <a:buFont typeface="Arial Narrow" pitchFamily="34" charset="0"/>
                              <a:buNone/>
                              <a:tabLst>
                                <a:tab pos="0" algn="l"/>
                                <a:tab pos="447675" algn="l"/>
                                <a:tab pos="896938" algn="l"/>
                                <a:tab pos="1346200" algn="l"/>
                                <a:tab pos="1795463" algn="l"/>
                                <a:tab pos="2244725" algn="l"/>
                                <a:tab pos="2693988" algn="l"/>
                                <a:tab pos="3143250" algn="l"/>
                                <a:tab pos="3592513" algn="l"/>
                                <a:tab pos="4041775" algn="l"/>
                                <a:tab pos="4491038" algn="l"/>
                                <a:tab pos="4940300" algn="l"/>
                                <a:tab pos="5389563" algn="l"/>
                                <a:tab pos="5838825" algn="l"/>
                                <a:tab pos="6288088" algn="l"/>
                                <a:tab pos="6737350" algn="l"/>
                                <a:tab pos="7186613" algn="l"/>
                                <a:tab pos="7635875" algn="l"/>
                                <a:tab pos="8085138" algn="l"/>
                                <a:tab pos="8534400" algn="l"/>
                                <a:tab pos="8983663" algn="l"/>
                              </a:tabLst>
                            </a:pPr>
                            <a:r>
                              <a:rPr lang="en-GB" b="1">
                                <a:solidFill>
                                  <a:srgbClr val="000000"/>
                                </a:solidFill>
                                <a:latin typeface="Arial Narrow" pitchFamily="34" charset="0"/>
                              </a:rPr>
                              <a:t>Plazo?</a:t>
                            </a: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212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692150"/>
            <a:ext cx="8713787" cy="5905500"/>
          </a:xfrm>
          <a:noFill/>
          <a:ln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2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692150"/>
            <a:ext cx="8713787" cy="59769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457200" y="404813"/>
            <a:ext cx="8382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defTabSz="449263">
              <a:lnSpc>
                <a:spcPct val="97000"/>
              </a:lnSpc>
              <a:buClr>
                <a:srgbClr val="3333CC"/>
              </a:buClr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 b="1">
                <a:solidFill>
                  <a:srgbClr val="0000FF"/>
                </a:solidFill>
                <a:latin typeface="Arial Narrow" pitchFamily="34" charset="0"/>
              </a:rPr>
              <a:t>ESTRUCTURA Y RESPONSABILIDADES</a:t>
            </a:r>
          </a:p>
        </p:txBody>
      </p:sp>
      <p:pic>
        <p:nvPicPr>
          <p:cNvPr id="373770" name="Picture 10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052513"/>
            <a:ext cx="8713788" cy="5805487"/>
          </a:xfrm>
          <a:noFill/>
          <a:ln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457200" y="627063"/>
            <a:ext cx="8382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defTabSz="449263">
              <a:lnSpc>
                <a:spcPct val="97000"/>
              </a:lnSpc>
              <a:buClr>
                <a:srgbClr val="CC6600"/>
              </a:buClr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0000FF"/>
                </a:solidFill>
                <a:latin typeface="Arial Narrow" pitchFamily="34" charset="0"/>
              </a:rPr>
              <a:t>FORMACIÓN, TOMA DE CONCIENCIA Y COMPETENCIA</a:t>
            </a:r>
          </a:p>
        </p:txBody>
      </p:sp>
      <p:pic>
        <p:nvPicPr>
          <p:cNvPr id="375813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196975"/>
            <a:ext cx="3816350" cy="5400675"/>
          </a:xfrm>
          <a:noFill/>
          <a:ln/>
        </p:spPr>
      </p:pic>
      <p:pic>
        <p:nvPicPr>
          <p:cNvPr id="375815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268413"/>
            <a:ext cx="3887788" cy="52562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3200" b="1">
                <a:solidFill>
                  <a:srgbClr val="6666FF"/>
                </a:solidFill>
              </a:rPr>
              <a:t>TERMINOS Y DEFINICIONES DEL SISTEMA DE GESTION INTEGRADO</a:t>
            </a:r>
          </a:p>
        </p:txBody>
      </p:sp>
      <p:pic>
        <p:nvPicPr>
          <p:cNvPr id="313348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5963" y="2565400"/>
            <a:ext cx="2520950" cy="2879725"/>
          </a:xfrm>
          <a:noFill/>
          <a:ln/>
        </p:spPr>
      </p:pic>
      <p:sp>
        <p:nvSpPr>
          <p:cNvPr id="313351" name="Rectangle 7"/>
          <p:cNvSpPr>
            <a:spLocks noChangeArrowheads="1"/>
          </p:cNvSpPr>
          <p:nvPr/>
        </p:nvSpPr>
        <p:spPr bwMode="auto">
          <a:xfrm>
            <a:off x="5795963" y="3068638"/>
            <a:ext cx="266382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s-EC" sz="2400"/>
              <a:t>ACCIDENTE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s-EC" sz="2400"/>
              <a:t>INCIDENTE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s-EC" sz="2400"/>
              <a:t>PELIGRO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s-EC" sz="2400"/>
              <a:t>RIESGO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s-EC" sz="2400"/>
          </a:p>
        </p:txBody>
      </p:sp>
      <p:pic>
        <p:nvPicPr>
          <p:cNvPr id="313352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2565400"/>
            <a:ext cx="2519362" cy="2879725"/>
          </a:xfrm>
          <a:noFill/>
          <a:ln/>
        </p:spPr>
      </p:pic>
      <p:pic>
        <p:nvPicPr>
          <p:cNvPr id="31335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563813"/>
            <a:ext cx="251936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971800"/>
            <a:ext cx="2663825" cy="2185988"/>
          </a:xfrm>
        </p:spPr>
        <p:txBody>
          <a:bodyPr/>
          <a:lstStyle/>
          <a:p>
            <a:r>
              <a:rPr lang="es-EC" sz="2400"/>
              <a:t>PROVEEDOR</a:t>
            </a:r>
          </a:p>
          <a:p>
            <a:r>
              <a:rPr lang="es-EC" sz="2400"/>
              <a:t>CLIENTE</a:t>
            </a:r>
          </a:p>
          <a:p>
            <a:r>
              <a:rPr lang="es-EC" sz="2400"/>
              <a:t>PRODUCTO</a:t>
            </a:r>
          </a:p>
        </p:txBody>
      </p:sp>
      <p:sp>
        <p:nvSpPr>
          <p:cNvPr id="313350" name="Rectangle 6"/>
          <p:cNvSpPr>
            <a:spLocks noChangeArrowheads="1"/>
          </p:cNvSpPr>
          <p:nvPr/>
        </p:nvSpPr>
        <p:spPr bwMode="auto">
          <a:xfrm>
            <a:off x="3132138" y="3068638"/>
            <a:ext cx="2376487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s-EC" sz="2400"/>
              <a:t>MEDIO AMBIENTE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s-EC" sz="2400"/>
              <a:t>ASPECTO AMBIENTAL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s-EC" sz="2400"/>
              <a:t>IMPACTO AMBIENTAL</a:t>
            </a:r>
          </a:p>
        </p:txBody>
      </p:sp>
      <p:sp>
        <p:nvSpPr>
          <p:cNvPr id="313355" name="Text Box 11"/>
          <p:cNvSpPr txBox="1">
            <a:spLocks noChangeArrowheads="1"/>
          </p:cNvSpPr>
          <p:nvPr/>
        </p:nvSpPr>
        <p:spPr bwMode="auto">
          <a:xfrm>
            <a:off x="1258888" y="1989138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3600">
                <a:solidFill>
                  <a:srgbClr val="6666FF"/>
                </a:solidFill>
              </a:rPr>
              <a:t>SGC</a:t>
            </a:r>
          </a:p>
        </p:txBody>
      </p:sp>
      <p:sp>
        <p:nvSpPr>
          <p:cNvPr id="313356" name="Text Box 12"/>
          <p:cNvSpPr txBox="1">
            <a:spLocks noChangeArrowheads="1"/>
          </p:cNvSpPr>
          <p:nvPr/>
        </p:nvSpPr>
        <p:spPr bwMode="auto">
          <a:xfrm>
            <a:off x="3708400" y="1989138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3600">
                <a:solidFill>
                  <a:srgbClr val="6666FF"/>
                </a:solidFill>
              </a:rPr>
              <a:t>SGMA</a:t>
            </a:r>
          </a:p>
        </p:txBody>
      </p:sp>
      <p:sp>
        <p:nvSpPr>
          <p:cNvPr id="313357" name="Text Box 13"/>
          <p:cNvSpPr txBox="1">
            <a:spLocks noChangeArrowheads="1"/>
          </p:cNvSpPr>
          <p:nvPr/>
        </p:nvSpPr>
        <p:spPr bwMode="auto">
          <a:xfrm>
            <a:off x="6227763" y="1989138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3600">
                <a:solidFill>
                  <a:srgbClr val="6666FF"/>
                </a:solidFill>
              </a:rPr>
              <a:t>SGSSO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/>
      <p:bldP spid="313351" grpId="0"/>
      <p:bldP spid="313347" grpId="0" build="p"/>
      <p:bldP spid="313350" grpId="0"/>
      <p:bldP spid="313355" grpId="0"/>
      <p:bldP spid="313356" grpId="0"/>
      <p:bldP spid="31335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457200" y="404813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defTabSz="449263">
              <a:lnSpc>
                <a:spcPct val="97000"/>
              </a:lnSpc>
              <a:buClr>
                <a:srgbClr val="FF0066"/>
              </a:buClr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800" b="1">
                <a:solidFill>
                  <a:srgbClr val="0000FF"/>
                </a:solidFill>
                <a:latin typeface="Arial Narrow" pitchFamily="34" charset="0"/>
              </a:rPr>
              <a:t>COMUNICACIÓN</a:t>
            </a:r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368300" y="1557338"/>
            <a:ext cx="29083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274638" indent="-274638" algn="just" defTabSz="449263"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Char char="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>
                <a:latin typeface="Arial Narrow" pitchFamily="34" charset="0"/>
              </a:rPr>
              <a:t>Comunicación Interna entre los diversos niveles y funciones de la Organización</a:t>
            </a:r>
          </a:p>
          <a:p>
            <a:pPr marL="274638" indent="-274638" algn="just" defTabSz="449263"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Char char="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>
                <a:latin typeface="Arial Narrow" pitchFamily="34" charset="0"/>
              </a:rPr>
              <a:t> Recibir, documentar y responder a las comunicaciones pertinentes de las partes interesadas</a:t>
            </a:r>
          </a:p>
          <a:p>
            <a:pPr marL="274638" indent="-274638" algn="just" defTabSz="449263"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Char char="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500">
                <a:latin typeface="Arial Narrow" pitchFamily="34" charset="0"/>
              </a:rPr>
              <a:t>Comunicación Externa</a:t>
            </a:r>
          </a:p>
        </p:txBody>
      </p:sp>
      <p:pic>
        <p:nvPicPr>
          <p:cNvPr id="378886" name="Picture 6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708400" y="1196975"/>
            <a:ext cx="5194300" cy="5661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0932" name="Group 4"/>
          <p:cNvGrpSpPr>
            <a:grpSpLocks/>
          </p:cNvGrpSpPr>
          <p:nvPr/>
        </p:nvGrpSpPr>
        <p:grpSpPr bwMode="auto">
          <a:xfrm>
            <a:off x="1600200" y="765175"/>
            <a:ext cx="6540500" cy="5413375"/>
            <a:chOff x="1008" y="482"/>
            <a:chExt cx="4120" cy="3410"/>
          </a:xfrm>
        </p:grpSpPr>
        <p:sp>
          <p:nvSpPr>
            <p:cNvPr id="380933" name="Text Box 5"/>
            <p:cNvSpPr txBox="1">
              <a:spLocks noChangeArrowheads="1"/>
            </p:cNvSpPr>
            <p:nvPr/>
          </p:nvSpPr>
          <p:spPr bwMode="auto">
            <a:xfrm>
              <a:off x="1056" y="482"/>
              <a:ext cx="393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160" tIns="46080" rIns="92160" bIns="46080">
              <a:spAutoFit/>
            </a:bodyPr>
            <a:lstStyle/>
            <a:p>
              <a:pPr algn="ctr" eaLnBrk="0" hangingPunct="0">
                <a:lnSpc>
                  <a:spcPct val="97000"/>
                </a:lnSpc>
                <a:buClr>
                  <a:srgbClr val="3333CC"/>
                </a:buClr>
                <a:buSzPct val="100000"/>
                <a:buFont typeface="Arial Narrow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4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DOCUMENTACIÓN DEL SGA</a:t>
              </a:r>
            </a:p>
          </p:txBody>
        </p:sp>
        <p:grpSp>
          <p:nvGrpSpPr>
            <p:cNvPr id="380934" name="Group 6"/>
            <p:cNvGrpSpPr>
              <a:grpSpLocks/>
            </p:cNvGrpSpPr>
            <p:nvPr/>
          </p:nvGrpSpPr>
          <p:grpSpPr bwMode="auto">
            <a:xfrm>
              <a:off x="1008" y="1068"/>
              <a:ext cx="4120" cy="2824"/>
              <a:chOff x="1008" y="1068"/>
              <a:chExt cx="4120" cy="2824"/>
            </a:xfrm>
          </p:grpSpPr>
          <p:sp>
            <p:nvSpPr>
              <p:cNvPr id="380935" name="Line 7"/>
              <p:cNvSpPr>
                <a:spLocks noChangeShapeType="1"/>
              </p:cNvSpPr>
              <p:nvPr/>
            </p:nvSpPr>
            <p:spPr bwMode="auto">
              <a:xfrm flipH="1">
                <a:off x="1007" y="1068"/>
                <a:ext cx="1988" cy="2824"/>
              </a:xfrm>
              <a:prstGeom prst="line">
                <a:avLst/>
              </a:prstGeom>
              <a:noFill/>
              <a:ln w="5076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0936" name="Line 8"/>
              <p:cNvSpPr>
                <a:spLocks noChangeShapeType="1"/>
              </p:cNvSpPr>
              <p:nvPr/>
            </p:nvSpPr>
            <p:spPr bwMode="auto">
              <a:xfrm>
                <a:off x="2987" y="1068"/>
                <a:ext cx="2142" cy="2824"/>
              </a:xfrm>
              <a:prstGeom prst="line">
                <a:avLst/>
              </a:prstGeom>
              <a:noFill/>
              <a:ln w="5076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0937" name="Line 9"/>
              <p:cNvSpPr>
                <a:spLocks noChangeShapeType="1"/>
              </p:cNvSpPr>
              <p:nvPr/>
            </p:nvSpPr>
            <p:spPr bwMode="auto">
              <a:xfrm>
                <a:off x="1015" y="3892"/>
                <a:ext cx="4114" cy="1"/>
              </a:xfrm>
              <a:prstGeom prst="line">
                <a:avLst/>
              </a:prstGeom>
              <a:noFill/>
              <a:ln w="5076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0938" name="Line 10"/>
              <p:cNvSpPr>
                <a:spLocks noChangeShapeType="1"/>
              </p:cNvSpPr>
              <p:nvPr/>
            </p:nvSpPr>
            <p:spPr bwMode="auto">
              <a:xfrm>
                <a:off x="1860" y="2674"/>
                <a:ext cx="2311" cy="1"/>
              </a:xfrm>
              <a:prstGeom prst="line">
                <a:avLst/>
              </a:prstGeom>
              <a:noFill/>
              <a:ln w="126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0939" name="Line 11"/>
              <p:cNvSpPr>
                <a:spLocks noChangeShapeType="1"/>
              </p:cNvSpPr>
              <p:nvPr/>
            </p:nvSpPr>
            <p:spPr bwMode="auto">
              <a:xfrm>
                <a:off x="2253" y="2121"/>
                <a:ext cx="1520" cy="1"/>
              </a:xfrm>
              <a:prstGeom prst="line">
                <a:avLst/>
              </a:prstGeom>
              <a:noFill/>
              <a:ln w="126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0940" name="Line 12"/>
              <p:cNvSpPr>
                <a:spLocks noChangeShapeType="1"/>
              </p:cNvSpPr>
              <p:nvPr/>
            </p:nvSpPr>
            <p:spPr bwMode="auto">
              <a:xfrm>
                <a:off x="1411" y="3337"/>
                <a:ext cx="3325" cy="1"/>
              </a:xfrm>
              <a:prstGeom prst="line">
                <a:avLst/>
              </a:prstGeom>
              <a:noFill/>
              <a:ln w="126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380941" name="Text Box 13"/>
          <p:cNvSpPr txBox="1">
            <a:spLocks noChangeArrowheads="1"/>
          </p:cNvSpPr>
          <p:nvPr/>
        </p:nvSpPr>
        <p:spPr bwMode="auto">
          <a:xfrm>
            <a:off x="3922713" y="2478088"/>
            <a:ext cx="17526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 algn="ctr" eaLnBrk="0" hangingPunct="0">
              <a:lnSpc>
                <a:spcPct val="97000"/>
              </a:lnSpc>
              <a:buClr>
                <a:srgbClr val="FF3399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FF3399"/>
                </a:solidFill>
                <a:latin typeface="Arial Narrow" pitchFamily="34" charset="0"/>
              </a:rPr>
              <a:t>MANUAL</a:t>
            </a:r>
          </a:p>
          <a:p>
            <a:pPr algn="ctr" eaLnBrk="0" hangingPunct="0">
              <a:buClr>
                <a:srgbClr val="FF3399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FF3399"/>
                </a:solidFill>
                <a:latin typeface="Arial Narrow" pitchFamily="34" charset="0"/>
              </a:rPr>
              <a:t>SISTEMA</a:t>
            </a:r>
          </a:p>
        </p:txBody>
      </p:sp>
      <p:sp>
        <p:nvSpPr>
          <p:cNvPr id="380942" name="Text Box 14"/>
          <p:cNvSpPr txBox="1">
            <a:spLocks noChangeArrowheads="1"/>
          </p:cNvSpPr>
          <p:nvPr/>
        </p:nvSpPr>
        <p:spPr bwMode="auto">
          <a:xfrm>
            <a:off x="3846513" y="3387725"/>
            <a:ext cx="20701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 algn="ctr" eaLnBrk="0" hangingPunct="0">
              <a:lnSpc>
                <a:spcPct val="97000"/>
              </a:lnSpc>
              <a:buClr>
                <a:srgbClr val="0000CC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0000CC"/>
                </a:solidFill>
                <a:latin typeface="Arial Narrow" pitchFamily="34" charset="0"/>
              </a:rPr>
              <a:t>Procedimientos</a:t>
            </a:r>
          </a:p>
          <a:p>
            <a:pPr algn="ctr" eaLnBrk="0" hangingPunct="0">
              <a:buClr>
                <a:srgbClr val="0000CC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0000CC"/>
                </a:solidFill>
                <a:latin typeface="Arial Narrow" pitchFamily="34" charset="0"/>
              </a:rPr>
              <a:t>Operacionales</a:t>
            </a:r>
          </a:p>
        </p:txBody>
      </p:sp>
      <p:sp>
        <p:nvSpPr>
          <p:cNvPr id="380943" name="Text Box 15"/>
          <p:cNvSpPr txBox="1">
            <a:spLocks noChangeArrowheads="1"/>
          </p:cNvSpPr>
          <p:nvPr/>
        </p:nvSpPr>
        <p:spPr bwMode="auto">
          <a:xfrm>
            <a:off x="2743200" y="4587875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 algn="ctr" eaLnBrk="0" hangingPunct="0">
              <a:lnSpc>
                <a:spcPct val="97000"/>
              </a:lnSpc>
              <a:buClr>
                <a:srgbClr val="00FF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00FF00"/>
                </a:solidFill>
                <a:latin typeface="Arial Narrow" pitchFamily="34" charset="0"/>
              </a:rPr>
              <a:t>INSTRUCCIONES DE TRABAJO</a:t>
            </a:r>
          </a:p>
        </p:txBody>
      </p:sp>
      <p:grpSp>
        <p:nvGrpSpPr>
          <p:cNvPr id="380944" name="Group 16"/>
          <p:cNvGrpSpPr>
            <a:grpSpLocks/>
          </p:cNvGrpSpPr>
          <p:nvPr/>
        </p:nvGrpSpPr>
        <p:grpSpPr bwMode="auto">
          <a:xfrm>
            <a:off x="4056063" y="5505450"/>
            <a:ext cx="1647825" cy="446088"/>
            <a:chOff x="2555" y="3468"/>
            <a:chExt cx="1038" cy="281"/>
          </a:xfrm>
        </p:grpSpPr>
        <p:sp>
          <p:nvSpPr>
            <p:cNvPr id="380945" name="AutoShape 17"/>
            <p:cNvSpPr>
              <a:spLocks noChangeArrowheads="1"/>
            </p:cNvSpPr>
            <p:nvPr/>
          </p:nvSpPr>
          <p:spPr bwMode="auto">
            <a:xfrm>
              <a:off x="2555" y="3468"/>
              <a:ext cx="1039" cy="282"/>
            </a:xfrm>
            <a:prstGeom prst="roundRect">
              <a:avLst>
                <a:gd name="adj" fmla="val 35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80946" name="Group 18"/>
            <p:cNvGrpSpPr>
              <a:grpSpLocks/>
            </p:cNvGrpSpPr>
            <p:nvPr/>
          </p:nvGrpSpPr>
          <p:grpSpPr bwMode="auto">
            <a:xfrm>
              <a:off x="2555" y="3468"/>
              <a:ext cx="1033" cy="276"/>
              <a:chOff x="2555" y="3468"/>
              <a:chExt cx="1033" cy="276"/>
            </a:xfrm>
          </p:grpSpPr>
          <p:sp>
            <p:nvSpPr>
              <p:cNvPr id="380947" name="AutoShape 19"/>
              <p:cNvSpPr>
                <a:spLocks noChangeArrowheads="1"/>
              </p:cNvSpPr>
              <p:nvPr/>
            </p:nvSpPr>
            <p:spPr bwMode="auto">
              <a:xfrm>
                <a:off x="2555" y="3468"/>
                <a:ext cx="1034" cy="277"/>
              </a:xfrm>
              <a:prstGeom prst="roundRect">
                <a:avLst>
                  <a:gd name="adj" fmla="val 36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380948" name="Group 20"/>
              <p:cNvGrpSpPr>
                <a:grpSpLocks/>
              </p:cNvGrpSpPr>
              <p:nvPr/>
            </p:nvGrpSpPr>
            <p:grpSpPr bwMode="auto">
              <a:xfrm>
                <a:off x="2555" y="3468"/>
                <a:ext cx="1029" cy="272"/>
                <a:chOff x="2555" y="3468"/>
                <a:chExt cx="1029" cy="272"/>
              </a:xfrm>
            </p:grpSpPr>
            <p:sp>
              <p:nvSpPr>
                <p:cNvPr id="380949" name="AutoShape 21"/>
                <p:cNvSpPr>
                  <a:spLocks noChangeArrowheads="1"/>
                </p:cNvSpPr>
                <p:nvPr/>
              </p:nvSpPr>
              <p:spPr bwMode="auto">
                <a:xfrm>
                  <a:off x="2555" y="3468"/>
                  <a:ext cx="1030" cy="273"/>
                </a:xfrm>
                <a:prstGeom prst="roundRect">
                  <a:avLst>
                    <a:gd name="adj" fmla="val 366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380950" name="Group 22"/>
                <p:cNvGrpSpPr>
                  <a:grpSpLocks/>
                </p:cNvGrpSpPr>
                <p:nvPr/>
              </p:nvGrpSpPr>
              <p:grpSpPr bwMode="auto">
                <a:xfrm>
                  <a:off x="2555" y="3468"/>
                  <a:ext cx="1027" cy="269"/>
                  <a:chOff x="2555" y="3468"/>
                  <a:chExt cx="1027" cy="269"/>
                </a:xfrm>
              </p:grpSpPr>
              <p:sp>
                <p:nvSpPr>
                  <p:cNvPr id="380951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2555" y="3468"/>
                    <a:ext cx="1028" cy="270"/>
                  </a:xfrm>
                  <a:prstGeom prst="roundRect">
                    <a:avLst>
                      <a:gd name="adj" fmla="val 370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380952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2555" y="3468"/>
                    <a:ext cx="1024" cy="267"/>
                    <a:chOff x="2555" y="3468"/>
                    <a:chExt cx="1024" cy="267"/>
                  </a:xfrm>
                </p:grpSpPr>
                <p:sp>
                  <p:nvSpPr>
                    <p:cNvPr id="380953" name="AutoShap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55" y="3468"/>
                      <a:ext cx="1025" cy="268"/>
                    </a:xfrm>
                    <a:prstGeom prst="roundRect">
                      <a:avLst>
                        <a:gd name="adj" fmla="val 370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380954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55" y="3468"/>
                      <a:ext cx="1023" cy="266"/>
                      <a:chOff x="2555" y="3468"/>
                      <a:chExt cx="1023" cy="266"/>
                    </a:xfrm>
                  </p:grpSpPr>
                  <p:sp>
                    <p:nvSpPr>
                      <p:cNvPr id="380955" name="AutoShape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55" y="3468"/>
                        <a:ext cx="1024" cy="267"/>
                      </a:xfrm>
                      <a:prstGeom prst="roundRect">
                        <a:avLst>
                          <a:gd name="adj" fmla="val 375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380956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55" y="3468"/>
                        <a:ext cx="1023" cy="266"/>
                        <a:chOff x="2555" y="3468"/>
                        <a:chExt cx="1023" cy="266"/>
                      </a:xfrm>
                    </p:grpSpPr>
                    <p:sp>
                      <p:nvSpPr>
                        <p:cNvPr id="380957" name="AutoShap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55" y="3468"/>
                          <a:ext cx="1024" cy="267"/>
                        </a:xfrm>
                        <a:prstGeom prst="roundRect">
                          <a:avLst>
                            <a:gd name="adj" fmla="val 375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380958" name="AutoShape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55" y="3468"/>
                          <a:ext cx="1024" cy="267"/>
                        </a:xfrm>
                        <a:prstGeom prst="roundRect">
                          <a:avLst>
                            <a:gd name="adj" fmla="val 375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92160" tIns="46080" rIns="92160" bIns="46080">
                          <a:spAutoFit/>
                        </a:bodyPr>
                        <a:lstStyle/>
                        <a:p>
                          <a:pPr eaLnBrk="0" hangingPunct="0">
                            <a:lnSpc>
                              <a:spcPct val="97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Arial Narrow" pitchFamily="34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2400" b="1">
                              <a:solidFill>
                                <a:srgbClr val="000000"/>
                              </a:solidFill>
                              <a:latin typeface="Arial Narrow" pitchFamily="34" charset="0"/>
                            </a:rPr>
                            <a:t>REGISTROS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grpSp>
        <p:nvGrpSpPr>
          <p:cNvPr id="381956" name="Group 4"/>
          <p:cNvGrpSpPr>
            <a:grpSpLocks/>
          </p:cNvGrpSpPr>
          <p:nvPr/>
        </p:nvGrpSpPr>
        <p:grpSpPr bwMode="auto">
          <a:xfrm>
            <a:off x="1828800" y="404813"/>
            <a:ext cx="5664200" cy="569912"/>
            <a:chOff x="1152" y="144"/>
            <a:chExt cx="3568" cy="359"/>
          </a:xfrm>
        </p:grpSpPr>
        <p:sp>
          <p:nvSpPr>
            <p:cNvPr id="381957" name="AutoShape 5"/>
            <p:cNvSpPr>
              <a:spLocks noChangeArrowheads="1"/>
            </p:cNvSpPr>
            <p:nvPr/>
          </p:nvSpPr>
          <p:spPr bwMode="auto">
            <a:xfrm>
              <a:off x="1152" y="144"/>
              <a:ext cx="3562" cy="359"/>
            </a:xfrm>
            <a:prstGeom prst="roundRect">
              <a:avLst>
                <a:gd name="adj" fmla="val 27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81958" name="Group 6"/>
            <p:cNvGrpSpPr>
              <a:grpSpLocks/>
            </p:cNvGrpSpPr>
            <p:nvPr/>
          </p:nvGrpSpPr>
          <p:grpSpPr bwMode="auto">
            <a:xfrm>
              <a:off x="1152" y="144"/>
              <a:ext cx="3568" cy="358"/>
              <a:chOff x="1152" y="144"/>
              <a:chExt cx="3568" cy="358"/>
            </a:xfrm>
          </p:grpSpPr>
          <p:sp>
            <p:nvSpPr>
              <p:cNvPr id="381959" name="AutoShape 7"/>
              <p:cNvSpPr>
                <a:spLocks noChangeArrowheads="1"/>
              </p:cNvSpPr>
              <p:nvPr/>
            </p:nvSpPr>
            <p:spPr bwMode="auto">
              <a:xfrm>
                <a:off x="1152" y="144"/>
                <a:ext cx="3557" cy="354"/>
              </a:xfrm>
              <a:prstGeom prst="roundRect">
                <a:avLst>
                  <a:gd name="adj" fmla="val 28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381960" name="Group 8"/>
              <p:cNvGrpSpPr>
                <a:grpSpLocks/>
              </p:cNvGrpSpPr>
              <p:nvPr/>
            </p:nvGrpSpPr>
            <p:grpSpPr bwMode="auto">
              <a:xfrm>
                <a:off x="1152" y="144"/>
                <a:ext cx="3568" cy="358"/>
                <a:chOff x="1152" y="144"/>
                <a:chExt cx="3568" cy="358"/>
              </a:xfrm>
            </p:grpSpPr>
            <p:sp>
              <p:nvSpPr>
                <p:cNvPr id="381961" name="AutoShape 9"/>
                <p:cNvSpPr>
                  <a:spLocks noChangeArrowheads="1"/>
                </p:cNvSpPr>
                <p:nvPr/>
              </p:nvSpPr>
              <p:spPr bwMode="auto">
                <a:xfrm>
                  <a:off x="1152" y="144"/>
                  <a:ext cx="3553" cy="350"/>
                </a:xfrm>
                <a:prstGeom prst="roundRect">
                  <a:avLst>
                    <a:gd name="adj" fmla="val 28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381962" name="Group 10"/>
                <p:cNvGrpSpPr>
                  <a:grpSpLocks/>
                </p:cNvGrpSpPr>
                <p:nvPr/>
              </p:nvGrpSpPr>
              <p:grpSpPr bwMode="auto">
                <a:xfrm>
                  <a:off x="1152" y="144"/>
                  <a:ext cx="3568" cy="358"/>
                  <a:chOff x="1152" y="144"/>
                  <a:chExt cx="3568" cy="358"/>
                </a:xfrm>
              </p:grpSpPr>
              <p:sp>
                <p:nvSpPr>
                  <p:cNvPr id="381963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44"/>
                    <a:ext cx="3550" cy="347"/>
                  </a:xfrm>
                  <a:prstGeom prst="roundRect">
                    <a:avLst>
                      <a:gd name="adj" fmla="val 28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38196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152" y="144"/>
                    <a:ext cx="3568" cy="358"/>
                    <a:chOff x="1152" y="144"/>
                    <a:chExt cx="3568" cy="358"/>
                  </a:xfrm>
                </p:grpSpPr>
                <p:sp>
                  <p:nvSpPr>
                    <p:cNvPr id="381965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44"/>
                      <a:ext cx="3548" cy="345"/>
                    </a:xfrm>
                    <a:prstGeom prst="roundRect">
                      <a:avLst>
                        <a:gd name="adj" fmla="val 28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381966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52" y="144"/>
                      <a:ext cx="3568" cy="358"/>
                      <a:chOff x="1152" y="144"/>
                      <a:chExt cx="3568" cy="358"/>
                    </a:xfrm>
                  </p:grpSpPr>
                  <p:sp>
                    <p:nvSpPr>
                      <p:cNvPr id="381967" name="AutoShap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2" y="144"/>
                        <a:ext cx="3547" cy="344"/>
                      </a:xfrm>
                      <a:prstGeom prst="roundRect">
                        <a:avLst>
                          <a:gd name="adj" fmla="val 287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381968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52" y="144"/>
                        <a:ext cx="3568" cy="358"/>
                        <a:chOff x="1152" y="144"/>
                        <a:chExt cx="3568" cy="358"/>
                      </a:xfrm>
                    </p:grpSpPr>
                    <p:sp>
                      <p:nvSpPr>
                        <p:cNvPr id="381969" name="AutoShap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2" y="144"/>
                          <a:ext cx="3547" cy="344"/>
                        </a:xfrm>
                        <a:prstGeom prst="roundRect">
                          <a:avLst>
                            <a:gd name="adj" fmla="val 287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381970" name="AutoShap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2" y="144"/>
                          <a:ext cx="3568" cy="358"/>
                        </a:xfrm>
                        <a:prstGeom prst="roundRect">
                          <a:avLst>
                            <a:gd name="adj" fmla="val 292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90000" tIns="46800" rIns="90000" bIns="46800">
                          <a:spAutoFit/>
                        </a:bodyPr>
                        <a:lstStyle/>
                        <a:p>
                          <a:pPr eaLnBrk="0" hangingPunct="0">
                            <a:lnSpc>
                              <a:spcPct val="97000"/>
                            </a:lnSpc>
                            <a:buClr>
                              <a:srgbClr val="3333CC"/>
                            </a:buClr>
                            <a:buSzPct val="100000"/>
                            <a:buFont typeface="Arial Narrow" pitchFamily="34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3200" b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Arial Narrow" pitchFamily="34" charset="0"/>
                            </a:rPr>
                            <a:t>CONTROL DE LOS DOCUMENTOS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grpSp>
        <p:nvGrpSpPr>
          <p:cNvPr id="381971" name="Group 19"/>
          <p:cNvGrpSpPr>
            <a:grpSpLocks/>
          </p:cNvGrpSpPr>
          <p:nvPr/>
        </p:nvGrpSpPr>
        <p:grpSpPr bwMode="auto">
          <a:xfrm>
            <a:off x="106363" y="1031875"/>
            <a:ext cx="8994775" cy="5541963"/>
            <a:chOff x="67" y="650"/>
            <a:chExt cx="5666" cy="3491"/>
          </a:xfrm>
        </p:grpSpPr>
        <p:pic>
          <p:nvPicPr>
            <p:cNvPr id="381972" name="Picture 2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" y="650"/>
              <a:ext cx="5666" cy="3491"/>
            </a:xfrm>
            <a:prstGeom prst="rect">
              <a:avLst/>
            </a:prstGeom>
            <a:noFill/>
          </p:spPr>
        </p:pic>
        <p:sp>
          <p:nvSpPr>
            <p:cNvPr id="381973" name="Text Box 21"/>
            <p:cNvSpPr txBox="1">
              <a:spLocks noChangeArrowheads="1"/>
            </p:cNvSpPr>
            <p:nvPr/>
          </p:nvSpPr>
          <p:spPr bwMode="auto">
            <a:xfrm>
              <a:off x="67" y="758"/>
              <a:ext cx="5563" cy="3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pPr algn="just" eaLnBrk="0" hangingPunct="0">
                <a:lnSpc>
                  <a:spcPct val="93000"/>
                </a:lnSpc>
                <a:spcBef>
                  <a:spcPts val="413"/>
                </a:spcBef>
                <a:spcAft>
                  <a:spcPts val="413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 b="1">
                  <a:solidFill>
                    <a:srgbClr val="FF0000"/>
                  </a:solidFill>
                </a:rPr>
                <a:t>Cualquiera que sea el procedimiento, este debe producir documentos que:</a:t>
              </a:r>
            </a:p>
            <a:p>
              <a:pPr algn="just" eaLnBrk="0" hangingPunct="0">
                <a:spcBef>
                  <a:spcPts val="413"/>
                </a:spcBef>
                <a:spcAft>
                  <a:spcPts val="413"/>
                </a:spcAft>
                <a:buClr>
                  <a:srgbClr val="000000"/>
                </a:buClr>
                <a:buSzPct val="100000"/>
                <a:buFont typeface="Monotype Sorts" charset="2"/>
                <a:buChar char="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 b="1">
                  <a:solidFill>
                    <a:srgbClr val="000000"/>
                  </a:solidFill>
                </a:rPr>
                <a:t>Puedan ser localizados;</a:t>
              </a:r>
            </a:p>
            <a:p>
              <a:pPr algn="just" eaLnBrk="0" hangingPunct="0">
                <a:spcBef>
                  <a:spcPts val="413"/>
                </a:spcBef>
                <a:spcAft>
                  <a:spcPts val="413"/>
                </a:spcAft>
                <a:buClr>
                  <a:srgbClr val="000000"/>
                </a:buClr>
                <a:buSzPct val="100000"/>
                <a:buFont typeface="Monotype Sorts" charset="2"/>
                <a:buChar char="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 b="1">
                  <a:solidFill>
                    <a:srgbClr val="000000"/>
                  </a:solidFill>
                </a:rPr>
                <a:t>Sean legibles, identificables, fechados (con fechas de revisión)    y mantenidos de manera ordenada;</a:t>
              </a:r>
            </a:p>
            <a:p>
              <a:pPr algn="just" eaLnBrk="0" hangingPunct="0">
                <a:spcBef>
                  <a:spcPts val="413"/>
                </a:spcBef>
                <a:spcAft>
                  <a:spcPts val="413"/>
                </a:spcAft>
                <a:buClr>
                  <a:srgbClr val="000000"/>
                </a:buClr>
                <a:buSzPct val="100000"/>
                <a:buFont typeface="Monotype Sorts" charset="2"/>
                <a:buChar char="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 b="1">
                  <a:solidFill>
                    <a:srgbClr val="000000"/>
                  </a:solidFill>
                </a:rPr>
                <a:t>Sean periódicamente analizados, revisados y aprobados               cuando sean adecuados;</a:t>
              </a:r>
            </a:p>
            <a:p>
              <a:pPr algn="just" eaLnBrk="0" hangingPunct="0">
                <a:spcBef>
                  <a:spcPts val="413"/>
                </a:spcBef>
                <a:spcAft>
                  <a:spcPts val="413"/>
                </a:spcAft>
                <a:buClr>
                  <a:srgbClr val="000000"/>
                </a:buClr>
                <a:buSzPct val="100000"/>
                <a:buFont typeface="Monotype Sorts" charset="2"/>
                <a:buChar char="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 b="1">
                  <a:solidFill>
                    <a:srgbClr val="000000"/>
                  </a:solidFill>
                </a:rPr>
                <a:t>Sean utilizables y estén a disposición para todos los que los         necesiten, en los locales esenciales;</a:t>
              </a:r>
            </a:p>
            <a:p>
              <a:pPr algn="just" eaLnBrk="0" hangingPunct="0">
                <a:spcBef>
                  <a:spcPts val="413"/>
                </a:spcBef>
                <a:spcAft>
                  <a:spcPts val="413"/>
                </a:spcAft>
                <a:buClr>
                  <a:srgbClr val="000000"/>
                </a:buClr>
                <a:buSzPct val="100000"/>
                <a:buFont typeface="Monotype Sorts" charset="2"/>
                <a:buChar char="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 b="1">
                  <a:solidFill>
                    <a:srgbClr val="000000"/>
                  </a:solidFill>
                </a:rPr>
                <a:t>Sean mantenidos por un período específico y removidos               cuando obsoletos; y</a:t>
              </a:r>
            </a:p>
            <a:p>
              <a:pPr eaLnBrk="0" hangingPunct="0">
                <a:spcBef>
                  <a:spcPts val="413"/>
                </a:spcBef>
                <a:spcAft>
                  <a:spcPts val="413"/>
                </a:spcAft>
                <a:buClr>
                  <a:srgbClr val="000000"/>
                </a:buClr>
                <a:buSzPct val="100000"/>
                <a:buFont typeface="Monotype Sorts" charset="2"/>
                <a:buChar char="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 b="1">
                  <a:solidFill>
                    <a:srgbClr val="000000"/>
                  </a:solidFill>
                </a:rPr>
                <a:t>Si son obsoletos, deben ser mantenidos por cuestiones                 legales o de auditoria cuando necesarios e identificados como     tal.</a:t>
              </a: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980" name="Group 4"/>
          <p:cNvGrpSpPr>
            <a:grpSpLocks/>
          </p:cNvGrpSpPr>
          <p:nvPr/>
        </p:nvGrpSpPr>
        <p:grpSpPr bwMode="auto">
          <a:xfrm>
            <a:off x="1828800" y="404813"/>
            <a:ext cx="5664200" cy="569912"/>
            <a:chOff x="1152" y="144"/>
            <a:chExt cx="3568" cy="359"/>
          </a:xfrm>
        </p:grpSpPr>
        <p:sp>
          <p:nvSpPr>
            <p:cNvPr id="382981" name="AutoShape 5"/>
            <p:cNvSpPr>
              <a:spLocks noChangeArrowheads="1"/>
            </p:cNvSpPr>
            <p:nvPr/>
          </p:nvSpPr>
          <p:spPr bwMode="auto">
            <a:xfrm>
              <a:off x="1152" y="144"/>
              <a:ext cx="3562" cy="359"/>
            </a:xfrm>
            <a:prstGeom prst="roundRect">
              <a:avLst>
                <a:gd name="adj" fmla="val 27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82982" name="Group 6"/>
            <p:cNvGrpSpPr>
              <a:grpSpLocks/>
            </p:cNvGrpSpPr>
            <p:nvPr/>
          </p:nvGrpSpPr>
          <p:grpSpPr bwMode="auto">
            <a:xfrm>
              <a:off x="1152" y="144"/>
              <a:ext cx="3568" cy="358"/>
              <a:chOff x="1152" y="144"/>
              <a:chExt cx="3568" cy="358"/>
            </a:xfrm>
          </p:grpSpPr>
          <p:sp>
            <p:nvSpPr>
              <p:cNvPr id="382983" name="AutoShape 7"/>
              <p:cNvSpPr>
                <a:spLocks noChangeArrowheads="1"/>
              </p:cNvSpPr>
              <p:nvPr/>
            </p:nvSpPr>
            <p:spPr bwMode="auto">
              <a:xfrm>
                <a:off x="1152" y="144"/>
                <a:ext cx="3557" cy="354"/>
              </a:xfrm>
              <a:prstGeom prst="roundRect">
                <a:avLst>
                  <a:gd name="adj" fmla="val 28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382984" name="Group 8"/>
              <p:cNvGrpSpPr>
                <a:grpSpLocks/>
              </p:cNvGrpSpPr>
              <p:nvPr/>
            </p:nvGrpSpPr>
            <p:grpSpPr bwMode="auto">
              <a:xfrm>
                <a:off x="1152" y="144"/>
                <a:ext cx="3568" cy="358"/>
                <a:chOff x="1152" y="144"/>
                <a:chExt cx="3568" cy="358"/>
              </a:xfrm>
            </p:grpSpPr>
            <p:sp>
              <p:nvSpPr>
                <p:cNvPr id="382985" name="AutoShape 9"/>
                <p:cNvSpPr>
                  <a:spLocks noChangeArrowheads="1"/>
                </p:cNvSpPr>
                <p:nvPr/>
              </p:nvSpPr>
              <p:spPr bwMode="auto">
                <a:xfrm>
                  <a:off x="1152" y="144"/>
                  <a:ext cx="3553" cy="350"/>
                </a:xfrm>
                <a:prstGeom prst="roundRect">
                  <a:avLst>
                    <a:gd name="adj" fmla="val 28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382986" name="Group 10"/>
                <p:cNvGrpSpPr>
                  <a:grpSpLocks/>
                </p:cNvGrpSpPr>
                <p:nvPr/>
              </p:nvGrpSpPr>
              <p:grpSpPr bwMode="auto">
                <a:xfrm>
                  <a:off x="1152" y="144"/>
                  <a:ext cx="3568" cy="358"/>
                  <a:chOff x="1152" y="144"/>
                  <a:chExt cx="3568" cy="358"/>
                </a:xfrm>
              </p:grpSpPr>
              <p:sp>
                <p:nvSpPr>
                  <p:cNvPr id="382987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44"/>
                    <a:ext cx="3550" cy="347"/>
                  </a:xfrm>
                  <a:prstGeom prst="roundRect">
                    <a:avLst>
                      <a:gd name="adj" fmla="val 28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38298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152" y="144"/>
                    <a:ext cx="3568" cy="358"/>
                    <a:chOff x="1152" y="144"/>
                    <a:chExt cx="3568" cy="358"/>
                  </a:xfrm>
                </p:grpSpPr>
                <p:sp>
                  <p:nvSpPr>
                    <p:cNvPr id="382989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44"/>
                      <a:ext cx="3548" cy="345"/>
                    </a:xfrm>
                    <a:prstGeom prst="roundRect">
                      <a:avLst>
                        <a:gd name="adj" fmla="val 28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382990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52" y="144"/>
                      <a:ext cx="3568" cy="358"/>
                      <a:chOff x="1152" y="144"/>
                      <a:chExt cx="3568" cy="358"/>
                    </a:xfrm>
                  </p:grpSpPr>
                  <p:sp>
                    <p:nvSpPr>
                      <p:cNvPr id="382991" name="AutoShap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2" y="144"/>
                        <a:ext cx="3547" cy="344"/>
                      </a:xfrm>
                      <a:prstGeom prst="roundRect">
                        <a:avLst>
                          <a:gd name="adj" fmla="val 287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382992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52" y="144"/>
                        <a:ext cx="3568" cy="358"/>
                        <a:chOff x="1152" y="144"/>
                        <a:chExt cx="3568" cy="358"/>
                      </a:xfrm>
                    </p:grpSpPr>
                    <p:sp>
                      <p:nvSpPr>
                        <p:cNvPr id="382993" name="AutoShap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2" y="144"/>
                          <a:ext cx="3547" cy="344"/>
                        </a:xfrm>
                        <a:prstGeom prst="roundRect">
                          <a:avLst>
                            <a:gd name="adj" fmla="val 287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382994" name="AutoShap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2" y="144"/>
                          <a:ext cx="3568" cy="358"/>
                        </a:xfrm>
                        <a:prstGeom prst="roundRect">
                          <a:avLst>
                            <a:gd name="adj" fmla="val 292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90000" tIns="46800" rIns="90000" bIns="46800">
                          <a:spAutoFit/>
                        </a:bodyPr>
                        <a:lstStyle/>
                        <a:p>
                          <a:pPr eaLnBrk="0" hangingPunct="0">
                            <a:lnSpc>
                              <a:spcPct val="97000"/>
                            </a:lnSpc>
                            <a:buClr>
                              <a:srgbClr val="3333CC"/>
                            </a:buClr>
                            <a:buSzPct val="100000"/>
                            <a:buFont typeface="Arial Narrow" pitchFamily="34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3200" b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Arial Narrow" pitchFamily="34" charset="0"/>
                            </a:rPr>
                            <a:t>CONTROL DE LOS DOCUMENTOS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pic>
        <p:nvPicPr>
          <p:cNvPr id="383000" name="Picture 24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066800"/>
            <a:ext cx="6248400" cy="5638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700" name="Group 4"/>
          <p:cNvGrpSpPr>
            <a:grpSpLocks/>
          </p:cNvGrpSpPr>
          <p:nvPr/>
        </p:nvGrpSpPr>
        <p:grpSpPr bwMode="auto">
          <a:xfrm>
            <a:off x="1828800" y="404813"/>
            <a:ext cx="5664200" cy="569912"/>
            <a:chOff x="1152" y="144"/>
            <a:chExt cx="3568" cy="359"/>
          </a:xfrm>
        </p:grpSpPr>
        <p:sp>
          <p:nvSpPr>
            <p:cNvPr id="413701" name="AutoShape 5"/>
            <p:cNvSpPr>
              <a:spLocks noChangeArrowheads="1"/>
            </p:cNvSpPr>
            <p:nvPr/>
          </p:nvSpPr>
          <p:spPr bwMode="auto">
            <a:xfrm>
              <a:off x="1152" y="144"/>
              <a:ext cx="3562" cy="359"/>
            </a:xfrm>
            <a:prstGeom prst="roundRect">
              <a:avLst>
                <a:gd name="adj" fmla="val 27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413702" name="Group 6"/>
            <p:cNvGrpSpPr>
              <a:grpSpLocks/>
            </p:cNvGrpSpPr>
            <p:nvPr/>
          </p:nvGrpSpPr>
          <p:grpSpPr bwMode="auto">
            <a:xfrm>
              <a:off x="1152" y="144"/>
              <a:ext cx="3568" cy="358"/>
              <a:chOff x="1152" y="144"/>
              <a:chExt cx="3568" cy="358"/>
            </a:xfrm>
          </p:grpSpPr>
          <p:sp>
            <p:nvSpPr>
              <p:cNvPr id="413703" name="AutoShape 7"/>
              <p:cNvSpPr>
                <a:spLocks noChangeArrowheads="1"/>
              </p:cNvSpPr>
              <p:nvPr/>
            </p:nvSpPr>
            <p:spPr bwMode="auto">
              <a:xfrm>
                <a:off x="1152" y="144"/>
                <a:ext cx="3557" cy="354"/>
              </a:xfrm>
              <a:prstGeom prst="roundRect">
                <a:avLst>
                  <a:gd name="adj" fmla="val 28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413704" name="Group 8"/>
              <p:cNvGrpSpPr>
                <a:grpSpLocks/>
              </p:cNvGrpSpPr>
              <p:nvPr/>
            </p:nvGrpSpPr>
            <p:grpSpPr bwMode="auto">
              <a:xfrm>
                <a:off x="1152" y="144"/>
                <a:ext cx="3568" cy="358"/>
                <a:chOff x="1152" y="144"/>
                <a:chExt cx="3568" cy="358"/>
              </a:xfrm>
            </p:grpSpPr>
            <p:sp>
              <p:nvSpPr>
                <p:cNvPr id="413705" name="AutoShape 9"/>
                <p:cNvSpPr>
                  <a:spLocks noChangeArrowheads="1"/>
                </p:cNvSpPr>
                <p:nvPr/>
              </p:nvSpPr>
              <p:spPr bwMode="auto">
                <a:xfrm>
                  <a:off x="1152" y="144"/>
                  <a:ext cx="3553" cy="350"/>
                </a:xfrm>
                <a:prstGeom prst="roundRect">
                  <a:avLst>
                    <a:gd name="adj" fmla="val 28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413706" name="Group 10"/>
                <p:cNvGrpSpPr>
                  <a:grpSpLocks/>
                </p:cNvGrpSpPr>
                <p:nvPr/>
              </p:nvGrpSpPr>
              <p:grpSpPr bwMode="auto">
                <a:xfrm>
                  <a:off x="1152" y="144"/>
                  <a:ext cx="3568" cy="358"/>
                  <a:chOff x="1152" y="144"/>
                  <a:chExt cx="3568" cy="358"/>
                </a:xfrm>
              </p:grpSpPr>
              <p:sp>
                <p:nvSpPr>
                  <p:cNvPr id="413707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44"/>
                    <a:ext cx="3550" cy="347"/>
                  </a:xfrm>
                  <a:prstGeom prst="roundRect">
                    <a:avLst>
                      <a:gd name="adj" fmla="val 28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41370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152" y="144"/>
                    <a:ext cx="3568" cy="358"/>
                    <a:chOff x="1152" y="144"/>
                    <a:chExt cx="3568" cy="358"/>
                  </a:xfrm>
                </p:grpSpPr>
                <p:sp>
                  <p:nvSpPr>
                    <p:cNvPr id="413709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44"/>
                      <a:ext cx="3548" cy="345"/>
                    </a:xfrm>
                    <a:prstGeom prst="roundRect">
                      <a:avLst>
                        <a:gd name="adj" fmla="val 28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413710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52" y="144"/>
                      <a:ext cx="3568" cy="358"/>
                      <a:chOff x="1152" y="144"/>
                      <a:chExt cx="3568" cy="358"/>
                    </a:xfrm>
                  </p:grpSpPr>
                  <p:sp>
                    <p:nvSpPr>
                      <p:cNvPr id="413711" name="AutoShap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2" y="144"/>
                        <a:ext cx="3547" cy="344"/>
                      </a:xfrm>
                      <a:prstGeom prst="roundRect">
                        <a:avLst>
                          <a:gd name="adj" fmla="val 287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413712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52" y="144"/>
                        <a:ext cx="3568" cy="358"/>
                        <a:chOff x="1152" y="144"/>
                        <a:chExt cx="3568" cy="358"/>
                      </a:xfrm>
                    </p:grpSpPr>
                    <p:sp>
                      <p:nvSpPr>
                        <p:cNvPr id="413713" name="AutoShap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2" y="144"/>
                          <a:ext cx="3547" cy="344"/>
                        </a:xfrm>
                        <a:prstGeom prst="roundRect">
                          <a:avLst>
                            <a:gd name="adj" fmla="val 287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413714" name="AutoShap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2" y="144"/>
                          <a:ext cx="3568" cy="358"/>
                        </a:xfrm>
                        <a:prstGeom prst="roundRect">
                          <a:avLst>
                            <a:gd name="adj" fmla="val 292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90000" tIns="46800" rIns="90000" bIns="46800">
                          <a:spAutoFit/>
                        </a:bodyPr>
                        <a:lstStyle/>
                        <a:p>
                          <a:pPr eaLnBrk="0" hangingPunct="0">
                            <a:lnSpc>
                              <a:spcPct val="97000"/>
                            </a:lnSpc>
                            <a:buClr>
                              <a:srgbClr val="3333CC"/>
                            </a:buClr>
                            <a:buSzPct val="100000"/>
                            <a:buFont typeface="Arial Narrow" pitchFamily="34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3200" b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Arial Narrow" pitchFamily="34" charset="0"/>
                            </a:rPr>
                            <a:t>CONTROL DE LOS DOCUMENTOS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pic>
        <p:nvPicPr>
          <p:cNvPr id="41371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990600"/>
            <a:ext cx="48006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724" name="Group 4"/>
          <p:cNvGrpSpPr>
            <a:grpSpLocks/>
          </p:cNvGrpSpPr>
          <p:nvPr/>
        </p:nvGrpSpPr>
        <p:grpSpPr bwMode="auto">
          <a:xfrm>
            <a:off x="1828800" y="404813"/>
            <a:ext cx="5664200" cy="569912"/>
            <a:chOff x="1152" y="144"/>
            <a:chExt cx="3568" cy="359"/>
          </a:xfrm>
        </p:grpSpPr>
        <p:sp>
          <p:nvSpPr>
            <p:cNvPr id="414725" name="AutoShape 5"/>
            <p:cNvSpPr>
              <a:spLocks noChangeArrowheads="1"/>
            </p:cNvSpPr>
            <p:nvPr/>
          </p:nvSpPr>
          <p:spPr bwMode="auto">
            <a:xfrm>
              <a:off x="1152" y="144"/>
              <a:ext cx="3562" cy="359"/>
            </a:xfrm>
            <a:prstGeom prst="roundRect">
              <a:avLst>
                <a:gd name="adj" fmla="val 27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414726" name="Group 6"/>
            <p:cNvGrpSpPr>
              <a:grpSpLocks/>
            </p:cNvGrpSpPr>
            <p:nvPr/>
          </p:nvGrpSpPr>
          <p:grpSpPr bwMode="auto">
            <a:xfrm>
              <a:off x="1152" y="144"/>
              <a:ext cx="3568" cy="358"/>
              <a:chOff x="1152" y="144"/>
              <a:chExt cx="3568" cy="358"/>
            </a:xfrm>
          </p:grpSpPr>
          <p:sp>
            <p:nvSpPr>
              <p:cNvPr id="414727" name="AutoShape 7"/>
              <p:cNvSpPr>
                <a:spLocks noChangeArrowheads="1"/>
              </p:cNvSpPr>
              <p:nvPr/>
            </p:nvSpPr>
            <p:spPr bwMode="auto">
              <a:xfrm>
                <a:off x="1152" y="144"/>
                <a:ext cx="3557" cy="354"/>
              </a:xfrm>
              <a:prstGeom prst="roundRect">
                <a:avLst>
                  <a:gd name="adj" fmla="val 28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414728" name="Group 8"/>
              <p:cNvGrpSpPr>
                <a:grpSpLocks/>
              </p:cNvGrpSpPr>
              <p:nvPr/>
            </p:nvGrpSpPr>
            <p:grpSpPr bwMode="auto">
              <a:xfrm>
                <a:off x="1152" y="144"/>
                <a:ext cx="3568" cy="358"/>
                <a:chOff x="1152" y="144"/>
                <a:chExt cx="3568" cy="358"/>
              </a:xfrm>
            </p:grpSpPr>
            <p:sp>
              <p:nvSpPr>
                <p:cNvPr id="414729" name="AutoShape 9"/>
                <p:cNvSpPr>
                  <a:spLocks noChangeArrowheads="1"/>
                </p:cNvSpPr>
                <p:nvPr/>
              </p:nvSpPr>
              <p:spPr bwMode="auto">
                <a:xfrm>
                  <a:off x="1152" y="144"/>
                  <a:ext cx="3553" cy="350"/>
                </a:xfrm>
                <a:prstGeom prst="roundRect">
                  <a:avLst>
                    <a:gd name="adj" fmla="val 28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414730" name="Group 10"/>
                <p:cNvGrpSpPr>
                  <a:grpSpLocks/>
                </p:cNvGrpSpPr>
                <p:nvPr/>
              </p:nvGrpSpPr>
              <p:grpSpPr bwMode="auto">
                <a:xfrm>
                  <a:off x="1152" y="144"/>
                  <a:ext cx="3568" cy="358"/>
                  <a:chOff x="1152" y="144"/>
                  <a:chExt cx="3568" cy="358"/>
                </a:xfrm>
              </p:grpSpPr>
              <p:sp>
                <p:nvSpPr>
                  <p:cNvPr id="414731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44"/>
                    <a:ext cx="3550" cy="347"/>
                  </a:xfrm>
                  <a:prstGeom prst="roundRect">
                    <a:avLst>
                      <a:gd name="adj" fmla="val 28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414732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1152" y="144"/>
                    <a:ext cx="3568" cy="358"/>
                    <a:chOff x="1152" y="144"/>
                    <a:chExt cx="3568" cy="358"/>
                  </a:xfrm>
                </p:grpSpPr>
                <p:sp>
                  <p:nvSpPr>
                    <p:cNvPr id="414733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144"/>
                      <a:ext cx="3548" cy="345"/>
                    </a:xfrm>
                    <a:prstGeom prst="roundRect">
                      <a:avLst>
                        <a:gd name="adj" fmla="val 287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414734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52" y="144"/>
                      <a:ext cx="3568" cy="358"/>
                      <a:chOff x="1152" y="144"/>
                      <a:chExt cx="3568" cy="358"/>
                    </a:xfrm>
                  </p:grpSpPr>
                  <p:sp>
                    <p:nvSpPr>
                      <p:cNvPr id="414735" name="AutoShap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52" y="144"/>
                        <a:ext cx="3547" cy="344"/>
                      </a:xfrm>
                      <a:prstGeom prst="roundRect">
                        <a:avLst>
                          <a:gd name="adj" fmla="val 287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414736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52" y="144"/>
                        <a:ext cx="3568" cy="358"/>
                        <a:chOff x="1152" y="144"/>
                        <a:chExt cx="3568" cy="358"/>
                      </a:xfrm>
                    </p:grpSpPr>
                    <p:sp>
                      <p:nvSpPr>
                        <p:cNvPr id="414737" name="AutoShap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2" y="144"/>
                          <a:ext cx="3547" cy="344"/>
                        </a:xfrm>
                        <a:prstGeom prst="roundRect">
                          <a:avLst>
                            <a:gd name="adj" fmla="val 287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414738" name="AutoShap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2" y="144"/>
                          <a:ext cx="3568" cy="358"/>
                        </a:xfrm>
                        <a:prstGeom prst="roundRect">
                          <a:avLst>
                            <a:gd name="adj" fmla="val 292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90000" tIns="46800" rIns="90000" bIns="46800">
                          <a:spAutoFit/>
                        </a:bodyPr>
                        <a:lstStyle/>
                        <a:p>
                          <a:pPr eaLnBrk="0" hangingPunct="0">
                            <a:lnSpc>
                              <a:spcPct val="97000"/>
                            </a:lnSpc>
                            <a:buClr>
                              <a:srgbClr val="3333CC"/>
                            </a:buClr>
                            <a:buSzPct val="100000"/>
                            <a:buFont typeface="Arial Narrow" pitchFamily="34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3200" b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Arial Narrow" pitchFamily="34" charset="0"/>
                            </a:rPr>
                            <a:t>CONTROL DE LOS DOCUMENTOS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pic>
        <p:nvPicPr>
          <p:cNvPr id="41473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076" name="Group 4"/>
          <p:cNvGrpSpPr>
            <a:grpSpLocks/>
          </p:cNvGrpSpPr>
          <p:nvPr/>
        </p:nvGrpSpPr>
        <p:grpSpPr bwMode="auto">
          <a:xfrm>
            <a:off x="990600" y="420688"/>
            <a:ext cx="7318375" cy="631825"/>
            <a:chOff x="624" y="200"/>
            <a:chExt cx="4610" cy="398"/>
          </a:xfrm>
        </p:grpSpPr>
        <p:sp>
          <p:nvSpPr>
            <p:cNvPr id="387077" name="AutoShape 5"/>
            <p:cNvSpPr>
              <a:spLocks noChangeArrowheads="1"/>
            </p:cNvSpPr>
            <p:nvPr/>
          </p:nvSpPr>
          <p:spPr bwMode="auto">
            <a:xfrm>
              <a:off x="624" y="200"/>
              <a:ext cx="4610" cy="398"/>
            </a:xfrm>
            <a:prstGeom prst="roundRect">
              <a:avLst>
                <a:gd name="adj" fmla="val 250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87078" name="Group 6"/>
            <p:cNvGrpSpPr>
              <a:grpSpLocks/>
            </p:cNvGrpSpPr>
            <p:nvPr/>
          </p:nvGrpSpPr>
          <p:grpSpPr bwMode="auto">
            <a:xfrm>
              <a:off x="624" y="200"/>
              <a:ext cx="4605" cy="396"/>
              <a:chOff x="624" y="200"/>
              <a:chExt cx="4605" cy="396"/>
            </a:xfrm>
          </p:grpSpPr>
          <p:sp>
            <p:nvSpPr>
              <p:cNvPr id="387079" name="AutoShape 7"/>
              <p:cNvSpPr>
                <a:spLocks noChangeArrowheads="1"/>
              </p:cNvSpPr>
              <p:nvPr/>
            </p:nvSpPr>
            <p:spPr bwMode="auto">
              <a:xfrm>
                <a:off x="624" y="200"/>
                <a:ext cx="4605" cy="393"/>
              </a:xfrm>
              <a:prstGeom prst="roundRect">
                <a:avLst>
                  <a:gd name="adj" fmla="val 255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387080" name="Group 8"/>
              <p:cNvGrpSpPr>
                <a:grpSpLocks/>
              </p:cNvGrpSpPr>
              <p:nvPr/>
            </p:nvGrpSpPr>
            <p:grpSpPr bwMode="auto">
              <a:xfrm>
                <a:off x="624" y="200"/>
                <a:ext cx="4601" cy="396"/>
                <a:chOff x="624" y="200"/>
                <a:chExt cx="4601" cy="396"/>
              </a:xfrm>
            </p:grpSpPr>
            <p:sp>
              <p:nvSpPr>
                <p:cNvPr id="387081" name="AutoShape 9"/>
                <p:cNvSpPr>
                  <a:spLocks noChangeArrowheads="1"/>
                </p:cNvSpPr>
                <p:nvPr/>
              </p:nvSpPr>
              <p:spPr bwMode="auto">
                <a:xfrm>
                  <a:off x="624" y="200"/>
                  <a:ext cx="4601" cy="389"/>
                </a:xfrm>
                <a:prstGeom prst="roundRect">
                  <a:avLst>
                    <a:gd name="adj" fmla="val 255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387082" name="Group 10"/>
                <p:cNvGrpSpPr>
                  <a:grpSpLocks/>
                </p:cNvGrpSpPr>
                <p:nvPr/>
              </p:nvGrpSpPr>
              <p:grpSpPr bwMode="auto">
                <a:xfrm>
                  <a:off x="624" y="200"/>
                  <a:ext cx="4598" cy="396"/>
                  <a:chOff x="624" y="200"/>
                  <a:chExt cx="4598" cy="396"/>
                </a:xfrm>
              </p:grpSpPr>
              <p:sp>
                <p:nvSpPr>
                  <p:cNvPr id="387083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200"/>
                    <a:ext cx="4598" cy="387"/>
                  </a:xfrm>
                  <a:prstGeom prst="roundRect">
                    <a:avLst>
                      <a:gd name="adj" fmla="val 255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38708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624" y="200"/>
                    <a:ext cx="4596" cy="396"/>
                    <a:chOff x="624" y="200"/>
                    <a:chExt cx="4596" cy="396"/>
                  </a:xfrm>
                </p:grpSpPr>
                <p:sp>
                  <p:nvSpPr>
                    <p:cNvPr id="387085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24" y="200"/>
                      <a:ext cx="4596" cy="385"/>
                    </a:xfrm>
                    <a:prstGeom prst="roundRect">
                      <a:avLst>
                        <a:gd name="adj" fmla="val 259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387086" name="Group 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24" y="200"/>
                      <a:ext cx="4595" cy="396"/>
                      <a:chOff x="624" y="200"/>
                      <a:chExt cx="4595" cy="396"/>
                    </a:xfrm>
                  </p:grpSpPr>
                  <p:sp>
                    <p:nvSpPr>
                      <p:cNvPr id="387087" name="AutoShap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24" y="200"/>
                        <a:ext cx="4595" cy="382"/>
                      </a:xfrm>
                      <a:prstGeom prst="roundRect">
                        <a:avLst>
                          <a:gd name="adj" fmla="val 259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387088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24" y="200"/>
                        <a:ext cx="4595" cy="396"/>
                        <a:chOff x="624" y="200"/>
                        <a:chExt cx="4595" cy="396"/>
                      </a:xfrm>
                    </p:grpSpPr>
                    <p:sp>
                      <p:nvSpPr>
                        <p:cNvPr id="387089" name="AutoShape 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4" y="200"/>
                          <a:ext cx="4595" cy="382"/>
                        </a:xfrm>
                        <a:prstGeom prst="roundRect">
                          <a:avLst>
                            <a:gd name="adj" fmla="val 259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387090" name="AutoShape 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24" y="200"/>
                          <a:ext cx="3857" cy="396"/>
                        </a:xfrm>
                        <a:prstGeom prst="roundRect">
                          <a:avLst>
                            <a:gd name="adj" fmla="val 259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90000" tIns="46800" rIns="90000" bIns="46800">
                          <a:spAutoFit/>
                        </a:bodyPr>
                        <a:lstStyle/>
                        <a:p>
                          <a:pPr eaLnBrk="0" hangingPunct="0">
                            <a:lnSpc>
                              <a:spcPct val="97000"/>
                            </a:lnSpc>
                            <a:buClr>
                              <a:srgbClr val="CC6600"/>
                            </a:buClr>
                            <a:buSzPct val="100000"/>
                            <a:buFont typeface="Arial Narrow" pitchFamily="34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3600" b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Arial Narrow" pitchFamily="34" charset="0"/>
                            </a:rPr>
                            <a:t>DOCUMETOS CRITICOS DEL SGI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grpSp>
        <p:nvGrpSpPr>
          <p:cNvPr id="387091" name="Group 19"/>
          <p:cNvGrpSpPr>
            <a:grpSpLocks/>
          </p:cNvGrpSpPr>
          <p:nvPr/>
        </p:nvGrpSpPr>
        <p:grpSpPr bwMode="auto">
          <a:xfrm>
            <a:off x="141288" y="1031875"/>
            <a:ext cx="8823325" cy="5645150"/>
            <a:chOff x="89" y="650"/>
            <a:chExt cx="5558" cy="3556"/>
          </a:xfrm>
        </p:grpSpPr>
        <p:sp>
          <p:nvSpPr>
            <p:cNvPr id="387092" name="AutoShape 20"/>
            <p:cNvSpPr>
              <a:spLocks noChangeArrowheads="1"/>
            </p:cNvSpPr>
            <p:nvPr/>
          </p:nvSpPr>
          <p:spPr bwMode="auto">
            <a:xfrm>
              <a:off x="89" y="737"/>
              <a:ext cx="5558" cy="3382"/>
            </a:xfrm>
            <a:prstGeom prst="roundRect">
              <a:avLst>
                <a:gd name="adj" fmla="val 28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6E64C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7093" name="Text Box 21"/>
            <p:cNvSpPr txBox="1">
              <a:spLocks noChangeArrowheads="1"/>
            </p:cNvSpPr>
            <p:nvPr/>
          </p:nvSpPr>
          <p:spPr bwMode="auto">
            <a:xfrm>
              <a:off x="89" y="650"/>
              <a:ext cx="5558" cy="3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>
              <a:spAutoFit/>
            </a:bodyPr>
            <a:lstStyle/>
            <a:p>
              <a:pPr eaLnBrk="0" hangingPunct="0">
                <a:lnSpc>
                  <a:spcPts val="4100"/>
                </a:lnSpc>
                <a:buClr>
                  <a:srgbClr val="000000"/>
                </a:buClr>
                <a:buSzPct val="100000"/>
                <a:buFont typeface="Wingdings" pitchFamily="2" charset="2"/>
                <a:buChar char="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 b="1">
                  <a:solidFill>
                    <a:srgbClr val="000000"/>
                  </a:solidFill>
                </a:rPr>
                <a:t> Política Integrada</a:t>
              </a:r>
            </a:p>
            <a:p>
              <a:pPr eaLnBrk="0" hangingPunct="0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 charset="2"/>
                <a:buChar char="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 b="1">
                  <a:solidFill>
                    <a:srgbClr val="000000"/>
                  </a:solidFill>
                </a:rPr>
                <a:t> Aspectos Ambientales Significativos</a:t>
              </a:r>
            </a:p>
            <a:p>
              <a:pPr eaLnBrk="0" hangingPunct="0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 charset="2"/>
                <a:buChar char="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 b="1">
                  <a:solidFill>
                    <a:srgbClr val="000000"/>
                  </a:solidFill>
                </a:rPr>
                <a:t> Identificación de Peligros</a:t>
              </a:r>
            </a:p>
            <a:p>
              <a:pPr eaLnBrk="0" hangingPunct="0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 charset="2"/>
                <a:buChar char="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 b="1">
                  <a:solidFill>
                    <a:srgbClr val="000000"/>
                  </a:solidFill>
                </a:rPr>
                <a:t> Trazabilidad del producto</a:t>
              </a:r>
            </a:p>
            <a:p>
              <a:pPr eaLnBrk="0" hangingPunct="0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 charset="2"/>
                <a:buChar char="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 b="1">
                  <a:solidFill>
                    <a:srgbClr val="000000"/>
                  </a:solidFill>
                </a:rPr>
                <a:t> Requerimiento de clientes y productos</a:t>
              </a:r>
            </a:p>
            <a:p>
              <a:pPr eaLnBrk="0" hangingPunct="0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 charset="2"/>
                <a:buChar char="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 b="1">
                  <a:solidFill>
                    <a:srgbClr val="000000"/>
                  </a:solidFill>
                </a:rPr>
                <a:t> Metas y Objetivos</a:t>
              </a:r>
            </a:p>
            <a:p>
              <a:pPr eaLnBrk="0" hangingPunct="0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 charset="2"/>
                <a:buChar char="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 b="1">
                  <a:solidFill>
                    <a:srgbClr val="000000"/>
                  </a:solidFill>
                </a:rPr>
                <a:t> Programa de Administración</a:t>
              </a:r>
            </a:p>
            <a:p>
              <a:pPr eaLnBrk="0" hangingPunct="0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 charset="2"/>
                <a:buChar char="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 b="1">
                  <a:solidFill>
                    <a:srgbClr val="000000"/>
                  </a:solidFill>
                </a:rPr>
                <a:t> Roles y Responsabilidades</a:t>
              </a:r>
            </a:p>
            <a:p>
              <a:pPr eaLnBrk="0" hangingPunct="0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 charset="2"/>
                <a:buChar char="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 b="1">
                  <a:solidFill>
                    <a:srgbClr val="000000"/>
                  </a:solidFill>
                </a:rPr>
                <a:t> Comunicación Externa</a:t>
              </a:r>
            </a:p>
            <a:p>
              <a:pPr eaLnBrk="0" hangingPunct="0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 charset="2"/>
                <a:buChar char="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 b="1">
                  <a:solidFill>
                    <a:srgbClr val="000000"/>
                  </a:solidFill>
                </a:rPr>
                <a:t> Procedimientos Operativos</a:t>
              </a:r>
            </a:p>
            <a:p>
              <a:pPr eaLnBrk="0" hangingPunct="0">
                <a:lnSpc>
                  <a:spcPct val="150000"/>
                </a:lnSpc>
                <a:buClr>
                  <a:srgbClr val="000000"/>
                </a:buClr>
                <a:buSzPct val="100000"/>
                <a:buFont typeface="Wingdings" pitchFamily="2" charset="2"/>
                <a:buChar char="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200" b="1">
                  <a:solidFill>
                    <a:srgbClr val="000000"/>
                  </a:solidFill>
                </a:rPr>
                <a:t> Plan de Emergencia de la Organización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01" name="Text Box 5"/>
          <p:cNvSpPr txBox="1">
            <a:spLocks noChangeArrowheads="1"/>
          </p:cNvSpPr>
          <p:nvPr/>
        </p:nvSpPr>
        <p:spPr bwMode="auto">
          <a:xfrm>
            <a:off x="1700213" y="412750"/>
            <a:ext cx="54070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 algn="ctr" eaLnBrk="0" hangingPunct="0">
              <a:lnSpc>
                <a:spcPct val="97000"/>
              </a:lnSpc>
              <a:buClr>
                <a:srgbClr val="3333CC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CONTROL OPERACIONAL</a:t>
            </a:r>
          </a:p>
        </p:txBody>
      </p:sp>
      <p:sp>
        <p:nvSpPr>
          <p:cNvPr id="388102" name="Text Box 6"/>
          <p:cNvSpPr txBox="1">
            <a:spLocks noChangeArrowheads="1"/>
          </p:cNvSpPr>
          <p:nvPr/>
        </p:nvSpPr>
        <p:spPr bwMode="auto">
          <a:xfrm>
            <a:off x="5867400" y="2593975"/>
            <a:ext cx="2890838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65125" indent="-365125" algn="just" eaLnBrk="0" hangingPunct="0">
              <a:lnSpc>
                <a:spcPct val="97000"/>
              </a:lnSpc>
              <a:spcBef>
                <a:spcPts val="938"/>
              </a:spcBef>
              <a:spcAft>
                <a:spcPts val="938"/>
              </a:spcAft>
              <a:buClr>
                <a:srgbClr val="000000"/>
              </a:buClr>
              <a:buSzPct val="100000"/>
              <a:buFont typeface="Webdings" pitchFamily="18" charset="2"/>
              <a:buChar char=""/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</a:pPr>
            <a:r>
              <a:rPr lang="en-GB" sz="2500">
                <a:solidFill>
                  <a:srgbClr val="000000"/>
                </a:solidFill>
                <a:latin typeface="Arial Narrow" pitchFamily="34" charset="0"/>
              </a:rPr>
              <a:t>Manuales</a:t>
            </a:r>
          </a:p>
          <a:p>
            <a:pPr marL="365125" indent="-365125" algn="just" eaLnBrk="0" hangingPunct="0">
              <a:lnSpc>
                <a:spcPct val="97000"/>
              </a:lnSpc>
              <a:spcBef>
                <a:spcPts val="938"/>
              </a:spcBef>
              <a:spcAft>
                <a:spcPts val="938"/>
              </a:spcAft>
              <a:buClr>
                <a:srgbClr val="000000"/>
              </a:buClr>
              <a:buSzPct val="100000"/>
              <a:buFont typeface="Webdings" pitchFamily="18" charset="2"/>
              <a:buChar char=""/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</a:pPr>
            <a:r>
              <a:rPr lang="en-GB" sz="2500">
                <a:solidFill>
                  <a:srgbClr val="000000"/>
                </a:solidFill>
                <a:latin typeface="Arial Narrow" pitchFamily="34" charset="0"/>
              </a:rPr>
              <a:t>Procedimientos</a:t>
            </a:r>
          </a:p>
          <a:p>
            <a:pPr marL="365125" indent="-365125" algn="just" eaLnBrk="0" hangingPunct="0">
              <a:lnSpc>
                <a:spcPct val="97000"/>
              </a:lnSpc>
              <a:spcBef>
                <a:spcPts val="938"/>
              </a:spcBef>
              <a:spcAft>
                <a:spcPts val="938"/>
              </a:spcAft>
              <a:buClr>
                <a:srgbClr val="000000"/>
              </a:buClr>
              <a:buSzPct val="100000"/>
              <a:buFont typeface="Webdings" pitchFamily="18" charset="2"/>
              <a:buChar char=""/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</a:pPr>
            <a:r>
              <a:rPr lang="en-GB" sz="2500">
                <a:solidFill>
                  <a:srgbClr val="000000"/>
                </a:solidFill>
                <a:latin typeface="Arial Narrow" pitchFamily="34" charset="0"/>
              </a:rPr>
              <a:t>Instructivos</a:t>
            </a:r>
          </a:p>
          <a:p>
            <a:pPr marL="365125" indent="-365125" algn="just" eaLnBrk="0" hangingPunct="0">
              <a:lnSpc>
                <a:spcPct val="97000"/>
              </a:lnSpc>
              <a:spcBef>
                <a:spcPts val="938"/>
              </a:spcBef>
              <a:spcAft>
                <a:spcPts val="938"/>
              </a:spcAft>
              <a:buClr>
                <a:srgbClr val="000000"/>
              </a:buClr>
              <a:buSzPct val="100000"/>
              <a:buFont typeface="Webdings" pitchFamily="18" charset="2"/>
              <a:buChar char=""/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</a:pPr>
            <a:r>
              <a:rPr lang="en-GB" sz="2500">
                <a:solidFill>
                  <a:srgbClr val="000000"/>
                </a:solidFill>
                <a:latin typeface="Arial Narrow" pitchFamily="34" charset="0"/>
              </a:rPr>
              <a:t>Monitoreos</a:t>
            </a:r>
          </a:p>
          <a:p>
            <a:pPr marL="365125" indent="-365125" algn="just" eaLnBrk="0" hangingPunct="0">
              <a:lnSpc>
                <a:spcPct val="97000"/>
              </a:lnSpc>
              <a:spcBef>
                <a:spcPts val="938"/>
              </a:spcBef>
              <a:spcAft>
                <a:spcPts val="938"/>
              </a:spcAft>
              <a:buClr>
                <a:srgbClr val="000000"/>
              </a:buClr>
              <a:buSzPct val="100000"/>
              <a:buFont typeface="Webdings" pitchFamily="18" charset="2"/>
              <a:buChar char=""/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</a:pPr>
            <a:r>
              <a:rPr lang="en-GB" sz="2500">
                <a:solidFill>
                  <a:srgbClr val="000000"/>
                </a:solidFill>
                <a:latin typeface="Arial Narrow" pitchFamily="34" charset="0"/>
              </a:rPr>
              <a:t>Trazabilidades</a:t>
            </a:r>
          </a:p>
          <a:p>
            <a:pPr marL="365125" indent="-365125" algn="just" eaLnBrk="0" hangingPunct="0">
              <a:lnSpc>
                <a:spcPct val="97000"/>
              </a:lnSpc>
              <a:spcBef>
                <a:spcPts val="938"/>
              </a:spcBef>
              <a:spcAft>
                <a:spcPts val="938"/>
              </a:spcAft>
              <a:buClr>
                <a:srgbClr val="000000"/>
              </a:buClr>
              <a:buSzPct val="100000"/>
              <a:buFont typeface="Webdings" pitchFamily="18" charset="2"/>
              <a:buNone/>
              <a:tabLst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956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9125" algn="l"/>
                <a:tab pos="10779125" algn="l"/>
                <a:tab pos="10780713" algn="l"/>
              </a:tabLst>
            </a:pPr>
            <a:endParaRPr lang="en-GB" sz="2500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388103" name="Group 7"/>
          <p:cNvGrpSpPr>
            <a:grpSpLocks/>
          </p:cNvGrpSpPr>
          <p:nvPr/>
        </p:nvGrpSpPr>
        <p:grpSpPr bwMode="auto">
          <a:xfrm>
            <a:off x="152400" y="2573338"/>
            <a:ext cx="1828800" cy="1922462"/>
            <a:chOff x="0" y="1621"/>
            <a:chExt cx="2338" cy="2231"/>
          </a:xfrm>
        </p:grpSpPr>
        <p:pic>
          <p:nvPicPr>
            <p:cNvPr id="388104" name="Picture 8"/>
            <p:cNvPicPr>
              <a:picLocks noChangeAspect="1" noChangeArrowheads="1"/>
            </p:cNvPicPr>
            <p:nvPr/>
          </p:nvPicPr>
          <p:blipFill>
            <a:blip r:embed="rId2"/>
            <a:srcRect r="18330" b="7886"/>
            <a:stretch>
              <a:fillRect/>
            </a:stretch>
          </p:blipFill>
          <p:spPr bwMode="auto">
            <a:xfrm>
              <a:off x="0" y="1621"/>
              <a:ext cx="2339" cy="2232"/>
            </a:xfrm>
            <a:prstGeom prst="rect">
              <a:avLst/>
            </a:prstGeom>
            <a:noFill/>
          </p:spPr>
        </p:pic>
        <p:sp>
          <p:nvSpPr>
            <p:cNvPr id="388105" name="AutoShape 9"/>
            <p:cNvSpPr>
              <a:spLocks noChangeArrowheads="1"/>
            </p:cNvSpPr>
            <p:nvPr/>
          </p:nvSpPr>
          <p:spPr bwMode="auto">
            <a:xfrm>
              <a:off x="0" y="1621"/>
              <a:ext cx="2339" cy="2232"/>
            </a:xfrm>
            <a:prstGeom prst="roundRect">
              <a:avLst>
                <a:gd name="adj" fmla="val 42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88106" name="Text Box 10"/>
          <p:cNvSpPr txBox="1">
            <a:spLocks noChangeArrowheads="1"/>
          </p:cNvSpPr>
          <p:nvPr/>
        </p:nvSpPr>
        <p:spPr bwMode="auto">
          <a:xfrm>
            <a:off x="325438" y="1447800"/>
            <a:ext cx="8494712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 anchorCtr="1">
            <a:spAutoFit/>
          </a:bodyPr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>
                <a:solidFill>
                  <a:srgbClr val="FF0000"/>
                </a:solidFill>
                <a:latin typeface="Arial Narrow" pitchFamily="34" charset="0"/>
              </a:rPr>
              <a:t>Buenas prácticas a ser implementadas en el desarrollo de las actividades.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8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8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1" grpId="0" autoUpdateAnimBg="0"/>
      <p:bldP spid="388102" grpId="0" autoUpdateAnimBg="0"/>
      <p:bldP spid="388106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9" name="Text Box 5"/>
          <p:cNvSpPr txBox="1">
            <a:spLocks noChangeArrowheads="1"/>
          </p:cNvSpPr>
          <p:nvPr/>
        </p:nvSpPr>
        <p:spPr bwMode="auto">
          <a:xfrm>
            <a:off x="228600" y="714375"/>
            <a:ext cx="86756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 marL="939800" indent="-939800" algn="ctr" eaLnBrk="0" hangingPunct="0">
              <a:lnSpc>
                <a:spcPct val="80000"/>
              </a:lnSpc>
              <a:buClr>
                <a:srgbClr val="3333CC"/>
              </a:buClr>
              <a:buSzPct val="100000"/>
              <a:buFont typeface="Arial Narrow" pitchFamily="34" charset="0"/>
              <a:buNone/>
              <a:tabLst>
                <a:tab pos="939800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  <a:tab pos="9474200" algn="l"/>
                <a:tab pos="9923463" algn="l"/>
              </a:tabLst>
            </a:pPr>
            <a:r>
              <a:rPr lang="en-GB" sz="3200" b="1">
                <a:solidFill>
                  <a:srgbClr val="0000FF"/>
                </a:solidFill>
                <a:latin typeface="Arial Narrow" pitchFamily="34" charset="0"/>
              </a:rPr>
              <a:t>PREPARACIÓN Y RESPUESTA ANTE EMERGENCIAS</a:t>
            </a:r>
          </a:p>
        </p:txBody>
      </p:sp>
      <p:sp>
        <p:nvSpPr>
          <p:cNvPr id="390151" name="AutoShape 7"/>
          <p:cNvSpPr>
            <a:spLocks noChangeArrowheads="1"/>
          </p:cNvSpPr>
          <p:nvPr/>
        </p:nvSpPr>
        <p:spPr bwMode="auto">
          <a:xfrm>
            <a:off x="3657600" y="908050"/>
            <a:ext cx="5916613" cy="1416050"/>
          </a:xfrm>
          <a:prstGeom prst="roundRect">
            <a:avLst>
              <a:gd name="adj" fmla="val 111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390152" name="Group 8"/>
          <p:cNvGrpSpPr>
            <a:grpSpLocks/>
          </p:cNvGrpSpPr>
          <p:nvPr/>
        </p:nvGrpSpPr>
        <p:grpSpPr bwMode="auto">
          <a:xfrm>
            <a:off x="323850" y="1268413"/>
            <a:ext cx="8496300" cy="1408112"/>
            <a:chOff x="291" y="822"/>
            <a:chExt cx="12446" cy="887"/>
          </a:xfrm>
        </p:grpSpPr>
        <p:sp>
          <p:nvSpPr>
            <p:cNvPr id="390153" name="AutoShape 9"/>
            <p:cNvSpPr>
              <a:spLocks noChangeArrowheads="1"/>
            </p:cNvSpPr>
            <p:nvPr/>
          </p:nvSpPr>
          <p:spPr bwMode="auto">
            <a:xfrm>
              <a:off x="291" y="822"/>
              <a:ext cx="5096" cy="887"/>
            </a:xfrm>
            <a:prstGeom prst="roundRect">
              <a:avLst>
                <a:gd name="adj" fmla="val 111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90154" name="Group 10"/>
            <p:cNvGrpSpPr>
              <a:grpSpLocks/>
            </p:cNvGrpSpPr>
            <p:nvPr/>
          </p:nvGrpSpPr>
          <p:grpSpPr bwMode="auto">
            <a:xfrm>
              <a:off x="291" y="823"/>
              <a:ext cx="12446" cy="882"/>
              <a:chOff x="291" y="823"/>
              <a:chExt cx="12446" cy="882"/>
            </a:xfrm>
          </p:grpSpPr>
          <p:sp>
            <p:nvSpPr>
              <p:cNvPr id="390155" name="AutoShape 11"/>
              <p:cNvSpPr>
                <a:spLocks noChangeArrowheads="1"/>
              </p:cNvSpPr>
              <p:nvPr/>
            </p:nvSpPr>
            <p:spPr bwMode="auto">
              <a:xfrm>
                <a:off x="291" y="823"/>
                <a:ext cx="5092" cy="882"/>
              </a:xfrm>
              <a:prstGeom prst="roundRect">
                <a:avLst>
                  <a:gd name="adj" fmla="val 111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390156" name="Group 12"/>
              <p:cNvGrpSpPr>
                <a:grpSpLocks/>
              </p:cNvGrpSpPr>
              <p:nvPr/>
            </p:nvGrpSpPr>
            <p:grpSpPr bwMode="auto">
              <a:xfrm>
                <a:off x="291" y="823"/>
                <a:ext cx="12446" cy="879"/>
                <a:chOff x="291" y="823"/>
                <a:chExt cx="12446" cy="879"/>
              </a:xfrm>
            </p:grpSpPr>
            <p:sp>
              <p:nvSpPr>
                <p:cNvPr id="390157" name="AutoShape 13"/>
                <p:cNvSpPr>
                  <a:spLocks noChangeArrowheads="1"/>
                </p:cNvSpPr>
                <p:nvPr/>
              </p:nvSpPr>
              <p:spPr bwMode="auto">
                <a:xfrm>
                  <a:off x="291" y="823"/>
                  <a:ext cx="5089" cy="879"/>
                </a:xfrm>
                <a:prstGeom prst="roundRect">
                  <a:avLst>
                    <a:gd name="adj" fmla="val 111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390158" name="Group 14"/>
                <p:cNvGrpSpPr>
                  <a:grpSpLocks/>
                </p:cNvGrpSpPr>
                <p:nvPr/>
              </p:nvGrpSpPr>
              <p:grpSpPr bwMode="auto">
                <a:xfrm>
                  <a:off x="291" y="823"/>
                  <a:ext cx="12446" cy="877"/>
                  <a:chOff x="291" y="823"/>
                  <a:chExt cx="12446" cy="877"/>
                </a:xfrm>
              </p:grpSpPr>
              <p:sp>
                <p:nvSpPr>
                  <p:cNvPr id="390159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291" y="823"/>
                    <a:ext cx="5088" cy="877"/>
                  </a:xfrm>
                  <a:prstGeom prst="roundRect">
                    <a:avLst>
                      <a:gd name="adj" fmla="val 111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390160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291" y="823"/>
                    <a:ext cx="12446" cy="876"/>
                    <a:chOff x="291" y="823"/>
                    <a:chExt cx="12446" cy="876"/>
                  </a:xfrm>
                </p:grpSpPr>
                <p:sp>
                  <p:nvSpPr>
                    <p:cNvPr id="390161" name="AutoShap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1" y="823"/>
                      <a:ext cx="5087" cy="876"/>
                    </a:xfrm>
                    <a:prstGeom prst="roundRect">
                      <a:avLst>
                        <a:gd name="adj" fmla="val 111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390162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1" y="823"/>
                      <a:ext cx="12446" cy="876"/>
                      <a:chOff x="291" y="823"/>
                      <a:chExt cx="12446" cy="876"/>
                    </a:xfrm>
                  </p:grpSpPr>
                  <p:sp>
                    <p:nvSpPr>
                      <p:cNvPr id="390163" name="AutoShap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1" y="823"/>
                        <a:ext cx="5087" cy="876"/>
                      </a:xfrm>
                      <a:prstGeom prst="roundRect">
                        <a:avLst>
                          <a:gd name="adj" fmla="val 111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sp>
                    <p:nvSpPr>
                      <p:cNvPr id="390164" name="AutoShap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1" y="823"/>
                        <a:ext cx="12446" cy="789"/>
                      </a:xfrm>
                      <a:prstGeom prst="roundRect">
                        <a:avLst>
                          <a:gd name="adj" fmla="val 111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lIns="92160" tIns="46080" rIns="92160" bIns="46080">
                        <a:spAutoFit/>
                      </a:bodyPr>
                      <a:lstStyle/>
                      <a:p>
                        <a:pPr algn="just" eaLnBrk="0" hangingPunct="0">
                          <a:lnSpc>
                            <a:spcPct val="97000"/>
                          </a:lnSpc>
                          <a:buClr>
                            <a:srgbClr val="000000"/>
                          </a:buClr>
                          <a:buSzPct val="100000"/>
                          <a:buFont typeface="Arial Narrow" pitchFamily="34" charset="0"/>
                          <a:buNone/>
                          <a:tabLst>
                            <a:tab pos="0" algn="l"/>
                            <a:tab pos="447675" algn="l"/>
                            <a:tab pos="896938" algn="l"/>
                            <a:tab pos="1346200" algn="l"/>
                            <a:tab pos="1795463" algn="l"/>
                            <a:tab pos="2244725" algn="l"/>
                            <a:tab pos="2693988" algn="l"/>
                            <a:tab pos="3143250" algn="l"/>
                            <a:tab pos="3592513" algn="l"/>
                            <a:tab pos="4041775" algn="l"/>
                            <a:tab pos="4491038" algn="l"/>
                            <a:tab pos="4940300" algn="l"/>
                            <a:tab pos="5389563" algn="l"/>
                            <a:tab pos="5838825" algn="l"/>
                            <a:tab pos="6288088" algn="l"/>
                            <a:tab pos="6737350" algn="l"/>
                            <a:tab pos="7186613" algn="l"/>
                            <a:tab pos="7635875" algn="l"/>
                            <a:tab pos="8085138" algn="l"/>
                            <a:tab pos="8534400" algn="l"/>
                            <a:tab pos="8983663" algn="l"/>
                          </a:tabLst>
                        </a:pPr>
                        <a:r>
                          <a:rPr lang="en-GB" sz="2600" b="1">
                            <a:solidFill>
                              <a:srgbClr val="000000"/>
                            </a:solidFill>
                            <a:latin typeface="Arial Narrow" pitchFamily="34" charset="0"/>
                          </a:rPr>
                          <a:t>CONJUNTO DE PROCEDIMIENTOS TÉCNICOS Y ADMINISTRATIVOS IMPLEMENTADOS PARA LA MITIGACIÓN DE SITUACIONES DE EMERGENCIA EN LA INDUSTRIA.</a:t>
                        </a:r>
                      </a:p>
                    </p:txBody>
                  </p:sp>
                </p:grpSp>
              </p:grpSp>
            </p:grpSp>
          </p:grpSp>
        </p:grpSp>
      </p:grpSp>
      <p:sp>
        <p:nvSpPr>
          <p:cNvPr id="390165" name="Text Box 21"/>
          <p:cNvSpPr txBox="1">
            <a:spLocks noChangeArrowheads="1"/>
          </p:cNvSpPr>
          <p:nvPr/>
        </p:nvSpPr>
        <p:spPr bwMode="auto">
          <a:xfrm>
            <a:off x="4640263" y="3506788"/>
            <a:ext cx="42227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 marL="274638" indent="-274638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Wingdings" pitchFamily="2" charset="2"/>
              <a:buChar char=""/>
              <a:tabLst>
                <a:tab pos="2746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79125" algn="l"/>
                <a:tab pos="10780713" algn="l"/>
              </a:tabLst>
            </a:pPr>
            <a:r>
              <a:rPr lang="en-GB" sz="2600" b="1">
                <a:solidFill>
                  <a:srgbClr val="000000"/>
                </a:solidFill>
                <a:latin typeface="Arial Narrow" pitchFamily="34" charset="0"/>
              </a:rPr>
              <a:t>PREVENIR Y MITIGAR LAS EMERGENCIAS</a:t>
            </a:r>
          </a:p>
          <a:p>
            <a:pPr marL="274638" indent="-274638" eaLnBrk="0" hangingPunct="0">
              <a:buClr>
                <a:srgbClr val="000000"/>
              </a:buClr>
              <a:buSzPct val="100000"/>
              <a:buFont typeface="Wingdings" pitchFamily="2" charset="2"/>
              <a:buNone/>
              <a:tabLst>
                <a:tab pos="2746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79125" algn="l"/>
                <a:tab pos="10780713" algn="l"/>
              </a:tabLst>
            </a:pPr>
            <a:endParaRPr lang="en-GB" sz="2600" b="1">
              <a:solidFill>
                <a:srgbClr val="000000"/>
              </a:solidFill>
              <a:latin typeface="Arial Narrow" pitchFamily="34" charset="0"/>
            </a:endParaRPr>
          </a:p>
          <a:p>
            <a:pPr marL="274638" indent="-274638" eaLnBrk="0" hangingPunct="0">
              <a:buClr>
                <a:srgbClr val="000000"/>
              </a:buClr>
              <a:buSzPct val="100000"/>
              <a:buFont typeface="Wingdings" pitchFamily="2" charset="2"/>
              <a:buChar char=""/>
              <a:tabLst>
                <a:tab pos="2746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9563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  <a:tab pos="8977313" algn="l"/>
                <a:tab pos="9426575" algn="l"/>
                <a:tab pos="9875838" algn="l"/>
                <a:tab pos="10325100" algn="l"/>
                <a:tab pos="10779125" algn="l"/>
                <a:tab pos="10779125" algn="l"/>
                <a:tab pos="10780713" algn="l"/>
              </a:tabLst>
            </a:pPr>
            <a:r>
              <a:rPr lang="en-GB" sz="2600" b="1">
                <a:solidFill>
                  <a:srgbClr val="000000"/>
                </a:solidFill>
                <a:latin typeface="Arial Narrow" pitchFamily="34" charset="0"/>
              </a:rPr>
              <a:t> PROBAR LOS PROCEDIMIENTOS</a:t>
            </a:r>
          </a:p>
        </p:txBody>
      </p:sp>
      <p:grpSp>
        <p:nvGrpSpPr>
          <p:cNvPr id="390166" name="Group 22"/>
          <p:cNvGrpSpPr>
            <a:grpSpLocks/>
          </p:cNvGrpSpPr>
          <p:nvPr/>
        </p:nvGrpSpPr>
        <p:grpSpPr bwMode="auto">
          <a:xfrm>
            <a:off x="539750" y="2671763"/>
            <a:ext cx="3749675" cy="3636962"/>
            <a:chOff x="384" y="1933"/>
            <a:chExt cx="2362" cy="2291"/>
          </a:xfrm>
        </p:grpSpPr>
        <p:pic>
          <p:nvPicPr>
            <p:cNvPr id="390167" name="Picture 23"/>
            <p:cNvPicPr>
              <a:picLocks noChangeAspect="1" noChangeArrowheads="1"/>
            </p:cNvPicPr>
            <p:nvPr/>
          </p:nvPicPr>
          <p:blipFill>
            <a:blip r:embed="rId2"/>
            <a:srcRect r="5072"/>
            <a:stretch>
              <a:fillRect/>
            </a:stretch>
          </p:blipFill>
          <p:spPr bwMode="auto">
            <a:xfrm>
              <a:off x="384" y="1933"/>
              <a:ext cx="2363" cy="2292"/>
            </a:xfrm>
            <a:prstGeom prst="rect">
              <a:avLst/>
            </a:prstGeom>
            <a:noFill/>
          </p:spPr>
        </p:pic>
        <p:sp>
          <p:nvSpPr>
            <p:cNvPr id="390168" name="AutoShape 24"/>
            <p:cNvSpPr>
              <a:spLocks noChangeArrowheads="1"/>
            </p:cNvSpPr>
            <p:nvPr/>
          </p:nvSpPr>
          <p:spPr bwMode="auto">
            <a:xfrm>
              <a:off x="384" y="1933"/>
              <a:ext cx="2363" cy="2292"/>
            </a:xfrm>
            <a:prstGeom prst="roundRect">
              <a:avLst>
                <a:gd name="adj" fmla="val 42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0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9" grpId="0" autoUpdateAnimBg="0"/>
      <p:bldP spid="39016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3" name="Text Box 5"/>
          <p:cNvSpPr txBox="1">
            <a:spLocks noChangeArrowheads="1"/>
          </p:cNvSpPr>
          <p:nvPr/>
        </p:nvSpPr>
        <p:spPr bwMode="auto">
          <a:xfrm>
            <a:off x="228600" y="539750"/>
            <a:ext cx="86756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 marL="939800" indent="-939800" algn="ctr" eaLnBrk="0" hangingPunct="0">
              <a:lnSpc>
                <a:spcPct val="80000"/>
              </a:lnSpc>
              <a:buClr>
                <a:srgbClr val="3333CC"/>
              </a:buClr>
              <a:buSzPct val="100000"/>
              <a:buFont typeface="Arial Narrow" pitchFamily="34" charset="0"/>
              <a:buNone/>
              <a:tabLst>
                <a:tab pos="939800" algn="l"/>
                <a:tab pos="1387475" algn="l"/>
                <a:tab pos="1836738" algn="l"/>
                <a:tab pos="2286000" algn="l"/>
                <a:tab pos="2735263" algn="l"/>
                <a:tab pos="3184525" algn="l"/>
                <a:tab pos="3633788" algn="l"/>
                <a:tab pos="4083050" algn="l"/>
                <a:tab pos="4532313" algn="l"/>
                <a:tab pos="4981575" algn="l"/>
                <a:tab pos="5430838" algn="l"/>
                <a:tab pos="5880100" algn="l"/>
                <a:tab pos="6329363" algn="l"/>
                <a:tab pos="6778625" algn="l"/>
                <a:tab pos="7227888" algn="l"/>
                <a:tab pos="7677150" algn="l"/>
                <a:tab pos="8126413" algn="l"/>
                <a:tab pos="8575675" algn="l"/>
                <a:tab pos="9024938" algn="l"/>
                <a:tab pos="9474200" algn="l"/>
                <a:tab pos="9923463" algn="l"/>
              </a:tabLst>
            </a:pPr>
            <a:r>
              <a:rPr lang="en-GB" sz="3200" b="1">
                <a:solidFill>
                  <a:srgbClr val="0000FF"/>
                </a:solidFill>
                <a:latin typeface="Arial Narrow" pitchFamily="34" charset="0"/>
              </a:rPr>
              <a:t>PREPARACIÓN Y RESPUESTA ANTE EMERGENCIAS</a:t>
            </a:r>
          </a:p>
        </p:txBody>
      </p:sp>
      <p:grpSp>
        <p:nvGrpSpPr>
          <p:cNvPr id="391174" name="Group 6"/>
          <p:cNvGrpSpPr>
            <a:grpSpLocks/>
          </p:cNvGrpSpPr>
          <p:nvPr/>
        </p:nvGrpSpPr>
        <p:grpSpPr bwMode="auto">
          <a:xfrm>
            <a:off x="461963" y="1492250"/>
            <a:ext cx="7124700" cy="4846638"/>
            <a:chOff x="291" y="940"/>
            <a:chExt cx="6531" cy="3053"/>
          </a:xfrm>
        </p:grpSpPr>
        <p:sp>
          <p:nvSpPr>
            <p:cNvPr id="391175" name="AutoShape 7"/>
            <p:cNvSpPr>
              <a:spLocks noChangeArrowheads="1"/>
            </p:cNvSpPr>
            <p:nvPr/>
          </p:nvSpPr>
          <p:spPr bwMode="auto">
            <a:xfrm>
              <a:off x="291" y="940"/>
              <a:ext cx="4163" cy="3051"/>
            </a:xfrm>
            <a:prstGeom prst="roundRect">
              <a:avLst>
                <a:gd name="adj" fmla="val 3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391176" name="Group 8"/>
            <p:cNvGrpSpPr>
              <a:grpSpLocks/>
            </p:cNvGrpSpPr>
            <p:nvPr/>
          </p:nvGrpSpPr>
          <p:grpSpPr bwMode="auto">
            <a:xfrm>
              <a:off x="291" y="940"/>
              <a:ext cx="6531" cy="3053"/>
              <a:chOff x="291" y="940"/>
              <a:chExt cx="6531" cy="3053"/>
            </a:xfrm>
          </p:grpSpPr>
          <p:sp>
            <p:nvSpPr>
              <p:cNvPr id="391177" name="AutoShape 9"/>
              <p:cNvSpPr>
                <a:spLocks noChangeArrowheads="1"/>
              </p:cNvSpPr>
              <p:nvPr/>
            </p:nvSpPr>
            <p:spPr bwMode="auto">
              <a:xfrm>
                <a:off x="291" y="940"/>
                <a:ext cx="4156" cy="3046"/>
              </a:xfrm>
              <a:prstGeom prst="roundRect">
                <a:avLst>
                  <a:gd name="adj" fmla="val 32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391178" name="Group 10"/>
              <p:cNvGrpSpPr>
                <a:grpSpLocks/>
              </p:cNvGrpSpPr>
              <p:nvPr/>
            </p:nvGrpSpPr>
            <p:grpSpPr bwMode="auto">
              <a:xfrm>
                <a:off x="291" y="940"/>
                <a:ext cx="6531" cy="3053"/>
                <a:chOff x="291" y="940"/>
                <a:chExt cx="6531" cy="3053"/>
              </a:xfrm>
            </p:grpSpPr>
            <p:sp>
              <p:nvSpPr>
                <p:cNvPr id="391179" name="AutoShape 11"/>
                <p:cNvSpPr>
                  <a:spLocks noChangeArrowheads="1"/>
                </p:cNvSpPr>
                <p:nvPr/>
              </p:nvSpPr>
              <p:spPr bwMode="auto">
                <a:xfrm>
                  <a:off x="291" y="940"/>
                  <a:ext cx="4152" cy="3041"/>
                </a:xfrm>
                <a:prstGeom prst="roundRect">
                  <a:avLst>
                    <a:gd name="adj" fmla="val 3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/>
                </a:p>
              </p:txBody>
            </p:sp>
            <p:grpSp>
              <p:nvGrpSpPr>
                <p:cNvPr id="391180" name="Group 12"/>
                <p:cNvGrpSpPr>
                  <a:grpSpLocks/>
                </p:cNvGrpSpPr>
                <p:nvPr/>
              </p:nvGrpSpPr>
              <p:grpSpPr bwMode="auto">
                <a:xfrm>
                  <a:off x="291" y="940"/>
                  <a:ext cx="6531" cy="3053"/>
                  <a:chOff x="291" y="940"/>
                  <a:chExt cx="6531" cy="3053"/>
                </a:xfrm>
              </p:grpSpPr>
              <p:sp>
                <p:nvSpPr>
                  <p:cNvPr id="391181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291" y="940"/>
                    <a:ext cx="4149" cy="3038"/>
                  </a:xfrm>
                  <a:prstGeom prst="roundRect">
                    <a:avLst>
                      <a:gd name="adj" fmla="val 32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s-ES"/>
                  </a:p>
                </p:txBody>
              </p:sp>
              <p:grpSp>
                <p:nvGrpSpPr>
                  <p:cNvPr id="391182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291" y="940"/>
                    <a:ext cx="6531" cy="3053"/>
                    <a:chOff x="291" y="940"/>
                    <a:chExt cx="6531" cy="3053"/>
                  </a:xfrm>
                </p:grpSpPr>
                <p:sp>
                  <p:nvSpPr>
                    <p:cNvPr id="391183" name="AutoShap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1" y="940"/>
                      <a:ext cx="4147" cy="3036"/>
                    </a:xfrm>
                    <a:prstGeom prst="roundRect">
                      <a:avLst>
                        <a:gd name="adj" fmla="val 32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s-ES"/>
                    </a:p>
                  </p:txBody>
                </p:sp>
                <p:grpSp>
                  <p:nvGrpSpPr>
                    <p:cNvPr id="391184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1" y="940"/>
                      <a:ext cx="6531" cy="3053"/>
                      <a:chOff x="291" y="940"/>
                      <a:chExt cx="6531" cy="3053"/>
                    </a:xfrm>
                  </p:grpSpPr>
                  <p:sp>
                    <p:nvSpPr>
                      <p:cNvPr id="391185" name="AutoShap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91" y="940"/>
                        <a:ext cx="4146" cy="3035"/>
                      </a:xfrm>
                      <a:prstGeom prst="roundRect">
                        <a:avLst>
                          <a:gd name="adj" fmla="val 32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s-ES"/>
                      </a:p>
                    </p:txBody>
                  </p:sp>
                  <p:grpSp>
                    <p:nvGrpSpPr>
                      <p:cNvPr id="391186" name="Group 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1" y="940"/>
                        <a:ext cx="6531" cy="3053"/>
                        <a:chOff x="291" y="940"/>
                        <a:chExt cx="6531" cy="3053"/>
                      </a:xfrm>
                    </p:grpSpPr>
                    <p:sp>
                      <p:nvSpPr>
                        <p:cNvPr id="391187" name="AutoShape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1" y="940"/>
                          <a:ext cx="4145" cy="3035"/>
                        </a:xfrm>
                        <a:prstGeom prst="roundRect">
                          <a:avLst>
                            <a:gd name="adj" fmla="val 32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endParaRPr lang="es-ES"/>
                        </a:p>
                      </p:txBody>
                    </p:sp>
                    <p:sp>
                      <p:nvSpPr>
                        <p:cNvPr id="391188" name="AutoShap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91" y="940"/>
                          <a:ext cx="6531" cy="3053"/>
                        </a:xfrm>
                        <a:prstGeom prst="roundRect">
                          <a:avLst>
                            <a:gd name="adj" fmla="val 32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lIns="92160" tIns="46080" rIns="92160" bIns="46080">
                          <a:spAutoFit/>
                        </a:bodyPr>
                        <a:lstStyle/>
                        <a:p>
                          <a:pPr eaLnBrk="0" hangingPunct="0">
                            <a:lnSpc>
                              <a:spcPct val="97000"/>
                            </a:lnSpc>
                            <a:buClr>
                              <a:srgbClr val="000000"/>
                            </a:buClr>
                            <a:buSzPct val="100000"/>
                            <a:buFont typeface="Arial Narrow" pitchFamily="34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2600" b="1">
                              <a:solidFill>
                                <a:srgbClr val="FF0000"/>
                              </a:solidFill>
                              <a:latin typeface="Arial Narrow" pitchFamily="34" charset="0"/>
                            </a:rPr>
                            <a:t>FUENTES DE INFORMACIÒN:</a:t>
                          </a:r>
                        </a:p>
                        <a:p>
                          <a:pPr eaLnBrk="0" hangingPunct="0">
                            <a:buClr>
                              <a:srgbClr val="000000"/>
                            </a:buClr>
                            <a:buSzPct val="100000"/>
                            <a:buFont typeface="Arial Narrow" pitchFamily="34" charset="0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endParaRPr lang="en-GB" sz="2600" b="1">
                            <a:solidFill>
                              <a:srgbClr val="000000"/>
                            </a:solidFill>
                            <a:latin typeface="Arial Narrow" pitchFamily="34" charset="0"/>
                          </a:endParaRPr>
                        </a:p>
                        <a:p>
                          <a:pPr eaLnBrk="0" hangingPunct="0">
                            <a:buClr>
                              <a:srgbClr val="000000"/>
                            </a:buClr>
                            <a:buSzPct val="100000"/>
                            <a:buFont typeface="Wingdings" pitchFamily="2" charset="2"/>
                            <a:buChar char=""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2600" b="1">
                              <a:solidFill>
                                <a:srgbClr val="000000"/>
                              </a:solidFill>
                              <a:latin typeface="Arial Narrow" pitchFamily="34" charset="0"/>
                            </a:rPr>
                            <a:t> Identificación de Aspectos e Impactos Ambientales</a:t>
                          </a:r>
                        </a:p>
                        <a:p>
                          <a:pPr eaLnBrk="0" hangingPunct="0">
                            <a:buClr>
                              <a:srgbClr val="000000"/>
                            </a:buClr>
                            <a:buSzPct val="100000"/>
                            <a:buFont typeface="Wingdings" pitchFamily="2" charset="2"/>
                            <a:buChar char=""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2600" b="1">
                              <a:solidFill>
                                <a:srgbClr val="000000"/>
                              </a:solidFill>
                              <a:latin typeface="Arial Narrow" pitchFamily="34" charset="0"/>
                            </a:rPr>
                            <a:t>Identificación de Peligros y Evaluación de Riesgos</a:t>
                          </a:r>
                        </a:p>
                        <a:p>
                          <a:pPr eaLnBrk="0" hangingPunct="0">
                            <a:buClr>
                              <a:srgbClr val="000000"/>
                            </a:buClr>
                            <a:buSzPct val="100000"/>
                            <a:buFont typeface="Wingdings" pitchFamily="2" charset="2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endParaRPr lang="en-GB" sz="2600" b="1">
                            <a:solidFill>
                              <a:srgbClr val="000000"/>
                            </a:solidFill>
                            <a:latin typeface="Arial Narrow" pitchFamily="34" charset="0"/>
                          </a:endParaRPr>
                        </a:p>
                        <a:p>
                          <a:pPr eaLnBrk="0" hangingPunct="0">
                            <a:buClr>
                              <a:srgbClr val="000000"/>
                            </a:buClr>
                            <a:buSzPct val="100000"/>
                            <a:buFont typeface="Wingdings" pitchFamily="2" charset="2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2600" b="1">
                              <a:solidFill>
                                <a:srgbClr val="FF0000"/>
                              </a:solidFill>
                              <a:latin typeface="Arial Narrow" pitchFamily="34" charset="0"/>
                            </a:rPr>
                            <a:t>PLAN DE EMERGENCIA</a:t>
                          </a:r>
                        </a:p>
                        <a:p>
                          <a:pPr eaLnBrk="0" hangingPunct="0">
                            <a:buClr>
                              <a:srgbClr val="000000"/>
                            </a:buClr>
                            <a:buSzPct val="100000"/>
                            <a:buFont typeface="Wingdings" pitchFamily="2" charset="2"/>
                            <a:buNone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endParaRPr lang="en-GB" sz="2600" b="1">
                            <a:solidFill>
                              <a:srgbClr val="000000"/>
                            </a:solidFill>
                            <a:latin typeface="Arial Narrow" pitchFamily="34" charset="0"/>
                          </a:endParaRPr>
                        </a:p>
                        <a:p>
                          <a:pPr eaLnBrk="0" hangingPunct="0">
                            <a:buClr>
                              <a:srgbClr val="000000"/>
                            </a:buClr>
                            <a:buSzPct val="100000"/>
                            <a:buFont typeface="Wingdings" pitchFamily="2" charset="2"/>
                            <a:buChar char=""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2600" b="1">
                              <a:solidFill>
                                <a:srgbClr val="000000"/>
                              </a:solidFill>
                              <a:latin typeface="Arial Narrow" pitchFamily="34" charset="0"/>
                            </a:rPr>
                            <a:t> Organización y Responsabilidad</a:t>
                          </a:r>
                        </a:p>
                        <a:p>
                          <a:pPr eaLnBrk="0" hangingPunct="0">
                            <a:buClr>
                              <a:srgbClr val="000000"/>
                            </a:buClr>
                            <a:buSzPct val="100000"/>
                            <a:buFont typeface="Wingdings" pitchFamily="2" charset="2"/>
                            <a:buChar char=""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2600" b="1">
                              <a:solidFill>
                                <a:srgbClr val="000000"/>
                              </a:solidFill>
                              <a:latin typeface="Arial Narrow" pitchFamily="34" charset="0"/>
                            </a:rPr>
                            <a:t> Personal clave</a:t>
                          </a:r>
                        </a:p>
                        <a:p>
                          <a:pPr eaLnBrk="0" hangingPunct="0">
                            <a:buClr>
                              <a:srgbClr val="000000"/>
                            </a:buClr>
                            <a:buSzPct val="100000"/>
                            <a:buFont typeface="Wingdings" pitchFamily="2" charset="2"/>
                            <a:buChar char=""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2600" b="1">
                              <a:solidFill>
                                <a:srgbClr val="000000"/>
                              </a:solidFill>
                              <a:latin typeface="Arial Narrow" pitchFamily="34" charset="0"/>
                            </a:rPr>
                            <a:t> Plan de Comunicaciones</a:t>
                          </a:r>
                        </a:p>
                        <a:p>
                          <a:pPr eaLnBrk="0" hangingPunct="0">
                            <a:buClr>
                              <a:srgbClr val="000000"/>
                            </a:buClr>
                            <a:buSzPct val="100000"/>
                            <a:buFont typeface="Wingdings" pitchFamily="2" charset="2"/>
                            <a:buChar char=""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2600" b="1">
                              <a:solidFill>
                                <a:srgbClr val="000000"/>
                              </a:solidFill>
                              <a:latin typeface="Arial Narrow" pitchFamily="34" charset="0"/>
                            </a:rPr>
                            <a:t> Información sobre servicios de emergencia</a:t>
                          </a:r>
                        </a:p>
                        <a:p>
                          <a:pPr eaLnBrk="0" hangingPunct="0">
                            <a:buClr>
                              <a:srgbClr val="000000"/>
                            </a:buClr>
                            <a:buSzPct val="100000"/>
                            <a:buFont typeface="Wingdings" pitchFamily="2" charset="2"/>
                            <a:buChar char=""/>
                            <a:tabLst>
                              <a:tab pos="0" algn="l"/>
                              <a:tab pos="447675" algn="l"/>
                              <a:tab pos="896938" algn="l"/>
                              <a:tab pos="1346200" algn="l"/>
                              <a:tab pos="1795463" algn="l"/>
                              <a:tab pos="2244725" algn="l"/>
                              <a:tab pos="2693988" algn="l"/>
                              <a:tab pos="3143250" algn="l"/>
                              <a:tab pos="3592513" algn="l"/>
                              <a:tab pos="4041775" algn="l"/>
                              <a:tab pos="4491038" algn="l"/>
                              <a:tab pos="4940300" algn="l"/>
                              <a:tab pos="5389563" algn="l"/>
                              <a:tab pos="5838825" algn="l"/>
                              <a:tab pos="6288088" algn="l"/>
                              <a:tab pos="6737350" algn="l"/>
                              <a:tab pos="7186613" algn="l"/>
                              <a:tab pos="7635875" algn="l"/>
                              <a:tab pos="8085138" algn="l"/>
                              <a:tab pos="8534400" algn="l"/>
                              <a:tab pos="8983663" algn="l"/>
                            </a:tabLst>
                          </a:pPr>
                          <a:r>
                            <a:rPr lang="en-GB" sz="2600" b="1">
                              <a:solidFill>
                                <a:srgbClr val="000000"/>
                              </a:solidFill>
                              <a:latin typeface="Arial Narrow" pitchFamily="34" charset="0"/>
                            </a:rPr>
                            <a:t> Plan de acción</a:t>
                          </a:r>
                        </a:p>
                      </p:txBody>
                    </p:sp>
                  </p:grpSp>
                </p:grpSp>
              </p:grpSp>
            </p:grpSp>
          </p:grpSp>
        </p:grpSp>
      </p:grpSp>
      <p:grpSp>
        <p:nvGrpSpPr>
          <p:cNvPr id="391189" name="Group 21"/>
          <p:cNvGrpSpPr>
            <a:grpSpLocks/>
          </p:cNvGrpSpPr>
          <p:nvPr/>
        </p:nvGrpSpPr>
        <p:grpSpPr bwMode="auto">
          <a:xfrm>
            <a:off x="5334000" y="3200400"/>
            <a:ext cx="3568700" cy="2322513"/>
            <a:chOff x="3360" y="1841"/>
            <a:chExt cx="2248" cy="1463"/>
          </a:xfrm>
        </p:grpSpPr>
        <p:pic>
          <p:nvPicPr>
            <p:cNvPr id="391190" name="Picture 2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0" y="1841"/>
              <a:ext cx="2249" cy="1464"/>
            </a:xfrm>
            <a:prstGeom prst="rect">
              <a:avLst/>
            </a:prstGeom>
            <a:noFill/>
          </p:spPr>
        </p:pic>
        <p:sp>
          <p:nvSpPr>
            <p:cNvPr id="391191" name="AutoShape 23"/>
            <p:cNvSpPr>
              <a:spLocks noChangeArrowheads="1"/>
            </p:cNvSpPr>
            <p:nvPr/>
          </p:nvSpPr>
          <p:spPr bwMode="auto">
            <a:xfrm>
              <a:off x="3360" y="1841"/>
              <a:ext cx="2249" cy="1464"/>
            </a:xfrm>
            <a:prstGeom prst="roundRect">
              <a:avLst>
                <a:gd name="adj" fmla="val 65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353425" cy="1728788"/>
          </a:xfrm>
        </p:spPr>
        <p:txBody>
          <a:bodyPr/>
          <a:lstStyle/>
          <a:p>
            <a:pPr>
              <a:buFontTx/>
              <a:buChar char="•"/>
            </a:pPr>
            <a:r>
              <a:rPr lang="es-EC" sz="2800" b="1">
                <a:solidFill>
                  <a:srgbClr val="6666FF"/>
                </a:solidFill>
              </a:rPr>
              <a:t> ORIGEN DE LOS SISTEMAS DE GESTION</a:t>
            </a:r>
            <a:br>
              <a:rPr lang="es-EC" sz="2800" b="1">
                <a:solidFill>
                  <a:srgbClr val="6666FF"/>
                </a:solidFill>
              </a:rPr>
            </a:br>
            <a:r>
              <a:rPr lang="es-EC" sz="2800" b="1">
                <a:solidFill>
                  <a:srgbClr val="6666FF"/>
                </a:solidFill>
              </a:rPr>
              <a:t>   </a:t>
            </a:r>
            <a:r>
              <a:rPr lang="es-EC" sz="1800"/>
              <a:t>Calidad</a:t>
            </a:r>
            <a:br>
              <a:rPr lang="es-EC" sz="1800"/>
            </a:br>
            <a:r>
              <a:rPr lang="es-EC" sz="1800"/>
              <a:t>    Medio Ambiente</a:t>
            </a:r>
            <a:br>
              <a:rPr lang="es-EC" sz="1800"/>
            </a:br>
            <a:r>
              <a:rPr lang="es-EC" sz="1800"/>
              <a:t>    Seguridad y Salud Ocupacional</a:t>
            </a:r>
          </a:p>
        </p:txBody>
      </p:sp>
      <p:sp>
        <p:nvSpPr>
          <p:cNvPr id="317445" name="Rectangle 5"/>
          <p:cNvSpPr>
            <a:spLocks noChangeArrowheads="1"/>
          </p:cNvSpPr>
          <p:nvPr/>
        </p:nvSpPr>
        <p:spPr bwMode="auto">
          <a:xfrm>
            <a:off x="250825" y="1773238"/>
            <a:ext cx="85693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FontTx/>
              <a:buChar char="•"/>
            </a:pPr>
            <a:r>
              <a:rPr lang="es-EC" sz="2800" b="1">
                <a:solidFill>
                  <a:srgbClr val="6666FF"/>
                </a:solidFill>
              </a:rPr>
              <a:t> SIMILITUDES DE LOS SISTEMAS DE GESTION</a:t>
            </a:r>
            <a:br>
              <a:rPr lang="es-EC" sz="2800" b="1">
                <a:solidFill>
                  <a:srgbClr val="6666FF"/>
                </a:solidFill>
              </a:rPr>
            </a:br>
            <a:r>
              <a:rPr lang="es-EC" sz="2800" b="1">
                <a:solidFill>
                  <a:srgbClr val="6666FF"/>
                </a:solidFill>
              </a:rPr>
              <a:t>   </a:t>
            </a:r>
            <a:r>
              <a:rPr lang="es-EC"/>
              <a:t>Compromiso de la dirección</a:t>
            </a:r>
            <a:br>
              <a:rPr lang="es-EC"/>
            </a:br>
            <a:r>
              <a:rPr lang="es-EC"/>
              <a:t>     Proyecto Permanente</a:t>
            </a:r>
            <a:br>
              <a:rPr lang="es-EC"/>
            </a:br>
            <a:r>
              <a:rPr lang="es-EC"/>
              <a:t>     Enfoque en prevención y no corrección</a:t>
            </a:r>
            <a:br>
              <a:rPr lang="es-EC"/>
            </a:br>
            <a:r>
              <a:rPr lang="es-EC"/>
              <a:t>     Sistema Medible</a:t>
            </a:r>
            <a:br>
              <a:rPr lang="es-EC"/>
            </a:br>
            <a:r>
              <a:rPr lang="es-EC"/>
              <a:t>     Compromiso de todos</a:t>
            </a:r>
            <a:br>
              <a:rPr lang="es-EC"/>
            </a:br>
            <a:r>
              <a:rPr lang="es-EC"/>
              <a:t>     Formación del recurso humano</a:t>
            </a:r>
          </a:p>
        </p:txBody>
      </p:sp>
      <p:sp>
        <p:nvSpPr>
          <p:cNvPr id="317447" name="Rectangle 7"/>
          <p:cNvSpPr>
            <a:spLocks noChangeArrowheads="1"/>
          </p:cNvSpPr>
          <p:nvPr/>
        </p:nvSpPr>
        <p:spPr bwMode="auto">
          <a:xfrm>
            <a:off x="504825" y="4437063"/>
            <a:ext cx="83883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C" sz="2800" b="1">
                <a:solidFill>
                  <a:srgbClr val="6666FF"/>
                </a:solidFill>
              </a:rPr>
              <a:t>VENTAJAS			DESVENTAJAS</a:t>
            </a:r>
            <a:br>
              <a:rPr lang="es-EC" sz="2800" b="1">
                <a:solidFill>
                  <a:srgbClr val="6666FF"/>
                </a:solidFill>
              </a:rPr>
            </a:br>
            <a:r>
              <a:rPr lang="es-EC"/>
              <a:t>Costo de certificación es más bajo		Mayor costo de implantación</a:t>
            </a:r>
            <a:br>
              <a:rPr lang="es-EC"/>
            </a:br>
            <a:r>
              <a:rPr lang="es-EC"/>
              <a:t>Auditorias Integradas			Mayor esfuerzo en cambio cultural</a:t>
            </a:r>
            <a:br>
              <a:rPr lang="es-EC"/>
            </a:br>
            <a:r>
              <a:rPr lang="es-EC"/>
              <a:t>Facilidad de certificación de nuevas áreas</a:t>
            </a:r>
            <a:br>
              <a:rPr lang="es-EC"/>
            </a:br>
            <a:r>
              <a:rPr lang="es-EC"/>
              <a:t>Documentación simplificada “Sistema Único”</a:t>
            </a:r>
            <a:br>
              <a:rPr lang="es-EC"/>
            </a:br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/>
      <p:bldP spid="317445" grpId="0"/>
      <p:bldP spid="31744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6" name="Rectangle 4"/>
          <p:cNvSpPr>
            <a:spLocks noChangeArrowheads="1"/>
          </p:cNvSpPr>
          <p:nvPr/>
        </p:nvSpPr>
        <p:spPr bwMode="auto">
          <a:xfrm>
            <a:off x="457200" y="363538"/>
            <a:ext cx="830580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defTabSz="449263">
              <a:lnSpc>
                <a:spcPct val="97000"/>
              </a:lnSpc>
              <a:buClr>
                <a:srgbClr val="FF0000"/>
              </a:buClr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800" b="1">
                <a:solidFill>
                  <a:srgbClr val="0000FF"/>
                </a:solidFill>
                <a:latin typeface="Arial Narrow" pitchFamily="34" charset="0"/>
              </a:rPr>
              <a:t>VERIFICACIÓN, ACCIONES CORRECTIVAS Y PREVENTIVAS</a:t>
            </a:r>
          </a:p>
        </p:txBody>
      </p:sp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419100" y="2281238"/>
            <a:ext cx="833755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defTabSz="449263">
              <a:lnSpc>
                <a:spcPct val="97000"/>
              </a:lnSpc>
              <a:spcBef>
                <a:spcPts val="70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latin typeface="Arial Narrow" pitchFamily="34" charset="0"/>
              </a:rPr>
              <a:t> </a:t>
            </a:r>
            <a:r>
              <a:rPr lang="en-GB" sz="3000">
                <a:solidFill>
                  <a:srgbClr val="FF0000"/>
                </a:solidFill>
                <a:latin typeface="Arial Narrow" pitchFamily="34" charset="0"/>
              </a:rPr>
              <a:t>MEDICIÓN Y SEGUIMIENTO</a:t>
            </a:r>
          </a:p>
          <a:p>
            <a:pPr defTabSz="449263">
              <a:spcBef>
                <a:spcPts val="700"/>
              </a:spcBef>
              <a:buClr>
                <a:srgbClr val="000000"/>
              </a:buClr>
              <a:buSzPct val="75000"/>
              <a:buFont typeface="Monotype Sort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000">
              <a:solidFill>
                <a:srgbClr val="FF0000"/>
              </a:solidFill>
              <a:latin typeface="Arial Narrow" pitchFamily="34" charset="0"/>
            </a:endParaRPr>
          </a:p>
          <a:p>
            <a:pPr defTabSz="449263">
              <a:spcBef>
                <a:spcPts val="70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0000"/>
                </a:solidFill>
                <a:latin typeface="Arial Narrow" pitchFamily="34" charset="0"/>
              </a:rPr>
              <a:t> NO-CONFORMIDAD, ACCIONES PREVENTIVAS Y 			ACCIONES CORRECTINAS</a:t>
            </a:r>
          </a:p>
          <a:p>
            <a:pPr defTabSz="449263">
              <a:spcBef>
                <a:spcPts val="700"/>
              </a:spcBef>
              <a:buClr>
                <a:srgbClr val="000000"/>
              </a:buClr>
              <a:buSzPct val="75000"/>
              <a:buFont typeface="Monotype Sort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000">
              <a:solidFill>
                <a:srgbClr val="FF0000"/>
              </a:solidFill>
              <a:latin typeface="Arial Narrow" pitchFamily="34" charset="0"/>
            </a:endParaRPr>
          </a:p>
          <a:p>
            <a:pPr defTabSz="449263">
              <a:spcBef>
                <a:spcPts val="70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0000"/>
                </a:solidFill>
                <a:latin typeface="Arial Narrow" pitchFamily="34" charset="0"/>
              </a:rPr>
              <a:t> REGISTROS</a:t>
            </a:r>
          </a:p>
          <a:p>
            <a:pPr defTabSz="449263">
              <a:spcBef>
                <a:spcPts val="700"/>
              </a:spcBef>
              <a:buClr>
                <a:srgbClr val="000000"/>
              </a:buClr>
              <a:buSzPct val="75000"/>
              <a:buFont typeface="Monotype Sort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000">
              <a:solidFill>
                <a:srgbClr val="FF0000"/>
              </a:solidFill>
              <a:latin typeface="Arial Narrow" pitchFamily="34" charset="0"/>
            </a:endParaRPr>
          </a:p>
          <a:p>
            <a:pPr defTabSz="449263">
              <a:spcBef>
                <a:spcPts val="70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000">
                <a:solidFill>
                  <a:srgbClr val="FF0000"/>
                </a:solidFill>
                <a:latin typeface="Arial Narrow" pitchFamily="34" charset="0"/>
              </a:rPr>
              <a:t> AUDITORIAS</a:t>
            </a:r>
          </a:p>
          <a:p>
            <a:pPr defTabSz="449263">
              <a:spcBef>
                <a:spcPts val="700"/>
              </a:spcBef>
              <a:buClr>
                <a:srgbClr val="000000"/>
              </a:buClr>
              <a:buSzPct val="75000"/>
              <a:buFont typeface="Monotype Sort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00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0" name="Rectangle 4"/>
          <p:cNvSpPr>
            <a:spLocks noChangeArrowheads="1"/>
          </p:cNvSpPr>
          <p:nvPr/>
        </p:nvSpPr>
        <p:spPr bwMode="auto">
          <a:xfrm>
            <a:off x="457200" y="4572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defTabSz="449263">
              <a:lnSpc>
                <a:spcPct val="97000"/>
              </a:lnSpc>
              <a:buClr>
                <a:srgbClr val="3333CC"/>
              </a:buClr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800" b="1">
                <a:solidFill>
                  <a:srgbClr val="0000FF"/>
                </a:solidFill>
                <a:latin typeface="Arial Narrow" pitchFamily="34" charset="0"/>
              </a:rPr>
              <a:t>MONITOREO Y MEDICIÓN</a:t>
            </a:r>
          </a:p>
        </p:txBody>
      </p:sp>
      <p:grpSp>
        <p:nvGrpSpPr>
          <p:cNvPr id="393221" name="Group 5"/>
          <p:cNvGrpSpPr>
            <a:grpSpLocks/>
          </p:cNvGrpSpPr>
          <p:nvPr/>
        </p:nvGrpSpPr>
        <p:grpSpPr bwMode="auto">
          <a:xfrm>
            <a:off x="395288" y="1524000"/>
            <a:ext cx="5548312" cy="4802188"/>
            <a:chOff x="249" y="1296"/>
            <a:chExt cx="3806" cy="3025"/>
          </a:xfrm>
        </p:grpSpPr>
        <p:sp>
          <p:nvSpPr>
            <p:cNvPr id="393222" name="AutoShape 6"/>
            <p:cNvSpPr>
              <a:spLocks noChangeArrowheads="1"/>
            </p:cNvSpPr>
            <p:nvPr/>
          </p:nvSpPr>
          <p:spPr bwMode="auto">
            <a:xfrm>
              <a:off x="249" y="1296"/>
              <a:ext cx="3806" cy="2873"/>
            </a:xfrm>
            <a:prstGeom prst="roundRect">
              <a:avLst>
                <a:gd name="adj" fmla="val 3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93223" name="Text Box 7"/>
            <p:cNvSpPr txBox="1">
              <a:spLocks noChangeArrowheads="1"/>
            </p:cNvSpPr>
            <p:nvPr/>
          </p:nvSpPr>
          <p:spPr bwMode="auto">
            <a:xfrm>
              <a:off x="249" y="1296"/>
              <a:ext cx="3806" cy="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lnSpc>
                  <a:spcPct val="97000"/>
                </a:lnSpc>
                <a:spcBef>
                  <a:spcPts val="750"/>
                </a:spcBef>
                <a:buClr>
                  <a:srgbClr val="000000"/>
                </a:buClr>
                <a:buSzPct val="100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>
                  <a:solidFill>
                    <a:srgbClr val="FF0000"/>
                  </a:solidFill>
                  <a:latin typeface="Arial Narrow" pitchFamily="34" charset="0"/>
                </a:rPr>
                <a:t>Procedimiento para:</a:t>
              </a:r>
            </a:p>
            <a:p>
              <a:pPr eaLnBrk="0" hangingPunct="0">
                <a:spcBef>
                  <a:spcPts val="300"/>
                </a:spcBef>
                <a:buClr>
                  <a:srgbClr val="000000"/>
                </a:buClr>
                <a:buSzPct val="100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2400">
                <a:solidFill>
                  <a:srgbClr val="000000"/>
                </a:solidFill>
                <a:latin typeface="Arial Narrow" pitchFamily="34" charset="0"/>
              </a:endParaRPr>
            </a:p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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>
                  <a:solidFill>
                    <a:srgbClr val="000000"/>
                  </a:solidFill>
                  <a:latin typeface="Arial Narrow" pitchFamily="34" charset="0"/>
                </a:rPr>
                <a:t> Hacer el seguimiento de características claves del desempeño del sistema</a:t>
              </a:r>
            </a:p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2400">
                <a:solidFill>
                  <a:srgbClr val="000000"/>
                </a:solidFill>
                <a:latin typeface="Arial Narrow" pitchFamily="34" charset="0"/>
              </a:endParaRPr>
            </a:p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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>
                  <a:solidFill>
                    <a:srgbClr val="000000"/>
                  </a:solidFill>
                  <a:latin typeface="Arial Narrow" pitchFamily="34" charset="0"/>
                </a:rPr>
                <a:t> Seguir la trayectoria del desempeño</a:t>
              </a:r>
            </a:p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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2400">
                <a:solidFill>
                  <a:srgbClr val="000000"/>
                </a:solidFill>
                <a:latin typeface="Arial Narrow" pitchFamily="34" charset="0"/>
              </a:endParaRPr>
            </a:p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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>
                  <a:solidFill>
                    <a:srgbClr val="000000"/>
                  </a:solidFill>
                  <a:latin typeface="Arial Narrow" pitchFamily="34" charset="0"/>
                </a:rPr>
                <a:t> Verificar el cumplimiento legal</a:t>
              </a:r>
            </a:p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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2400">
                <a:solidFill>
                  <a:srgbClr val="000000"/>
                </a:solidFill>
                <a:latin typeface="Arial Narrow" pitchFamily="34" charset="0"/>
              </a:endParaRPr>
            </a:p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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2400">
                  <a:solidFill>
                    <a:srgbClr val="000000"/>
                  </a:solidFill>
                  <a:latin typeface="Arial Narrow" pitchFamily="34" charset="0"/>
                </a:rPr>
                <a:t> Los equipos de seguimiento deben estar calibrados y someterse a mantenimiento</a:t>
              </a:r>
            </a:p>
          </p:txBody>
        </p:sp>
      </p:grpSp>
      <p:grpSp>
        <p:nvGrpSpPr>
          <p:cNvPr id="393224" name="Group 8"/>
          <p:cNvGrpSpPr>
            <a:grpSpLocks/>
          </p:cNvGrpSpPr>
          <p:nvPr/>
        </p:nvGrpSpPr>
        <p:grpSpPr bwMode="auto">
          <a:xfrm>
            <a:off x="6477000" y="4876800"/>
            <a:ext cx="2349500" cy="1663700"/>
            <a:chOff x="4080" y="3072"/>
            <a:chExt cx="1480" cy="1048"/>
          </a:xfrm>
        </p:grpSpPr>
        <p:pic>
          <p:nvPicPr>
            <p:cNvPr id="393225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80" y="3072"/>
              <a:ext cx="1481" cy="1049"/>
            </a:xfrm>
            <a:prstGeom prst="rect">
              <a:avLst/>
            </a:prstGeom>
            <a:noFill/>
          </p:spPr>
        </p:pic>
        <p:sp>
          <p:nvSpPr>
            <p:cNvPr id="393226" name="AutoShape 10"/>
            <p:cNvSpPr>
              <a:spLocks noChangeArrowheads="1"/>
            </p:cNvSpPr>
            <p:nvPr/>
          </p:nvSpPr>
          <p:spPr bwMode="auto">
            <a:xfrm>
              <a:off x="4080" y="3072"/>
              <a:ext cx="1481" cy="1049"/>
            </a:xfrm>
            <a:prstGeom prst="roundRect">
              <a:avLst>
                <a:gd name="adj" fmla="val 93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93227" name="Group 11"/>
          <p:cNvGrpSpPr>
            <a:grpSpLocks/>
          </p:cNvGrpSpPr>
          <p:nvPr/>
        </p:nvGrpSpPr>
        <p:grpSpPr bwMode="auto">
          <a:xfrm>
            <a:off x="6757988" y="2317750"/>
            <a:ext cx="1739900" cy="2297113"/>
            <a:chOff x="4257" y="1460"/>
            <a:chExt cx="1096" cy="1447"/>
          </a:xfrm>
        </p:grpSpPr>
        <p:pic>
          <p:nvPicPr>
            <p:cNvPr id="393228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57" y="1460"/>
              <a:ext cx="1097" cy="1448"/>
            </a:xfrm>
            <a:prstGeom prst="rect">
              <a:avLst/>
            </a:prstGeom>
            <a:noFill/>
          </p:spPr>
        </p:pic>
        <p:sp>
          <p:nvSpPr>
            <p:cNvPr id="393229" name="AutoShape 13"/>
            <p:cNvSpPr>
              <a:spLocks noChangeArrowheads="1"/>
            </p:cNvSpPr>
            <p:nvPr/>
          </p:nvSpPr>
          <p:spPr bwMode="auto">
            <a:xfrm>
              <a:off x="4257" y="1460"/>
              <a:ext cx="1097" cy="1448"/>
            </a:xfrm>
            <a:prstGeom prst="roundRect">
              <a:avLst>
                <a:gd name="adj" fmla="val 88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4" name="Rectangle 4"/>
          <p:cNvSpPr>
            <a:spLocks noChangeArrowheads="1"/>
          </p:cNvSpPr>
          <p:nvPr/>
        </p:nvSpPr>
        <p:spPr bwMode="auto">
          <a:xfrm>
            <a:off x="457200" y="211138"/>
            <a:ext cx="838200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defTabSz="449263">
              <a:lnSpc>
                <a:spcPct val="97000"/>
              </a:lnSpc>
              <a:buClr>
                <a:srgbClr val="800000"/>
              </a:buClr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800" b="1">
                <a:solidFill>
                  <a:srgbClr val="0000FF"/>
                </a:solidFill>
                <a:latin typeface="Arial Narrow" pitchFamily="34" charset="0"/>
              </a:rPr>
              <a:t>NO-CONFORMIDADES, ACCIONES CORRECTIVAS Y PREVENTIVAS</a:t>
            </a:r>
          </a:p>
        </p:txBody>
      </p:sp>
      <p:sp>
        <p:nvSpPr>
          <p:cNvPr id="394246" name="Text Box 6"/>
          <p:cNvSpPr txBox="1">
            <a:spLocks noChangeArrowheads="1"/>
          </p:cNvSpPr>
          <p:nvPr/>
        </p:nvSpPr>
        <p:spPr bwMode="auto">
          <a:xfrm>
            <a:off x="141288" y="4864100"/>
            <a:ext cx="45688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FF0000"/>
                </a:solidFill>
                <a:latin typeface="Tahoma" pitchFamily="34" charset="0"/>
              </a:rPr>
              <a:t>Qué hacer cuándo detectar una no conformidad? </a:t>
            </a:r>
          </a:p>
        </p:txBody>
      </p:sp>
      <p:grpSp>
        <p:nvGrpSpPr>
          <p:cNvPr id="394247" name="Group 7"/>
          <p:cNvGrpSpPr>
            <a:grpSpLocks/>
          </p:cNvGrpSpPr>
          <p:nvPr/>
        </p:nvGrpSpPr>
        <p:grpSpPr bwMode="auto">
          <a:xfrm>
            <a:off x="201613" y="1905000"/>
            <a:ext cx="4249737" cy="2728913"/>
            <a:chOff x="127" y="1441"/>
            <a:chExt cx="2677" cy="1719"/>
          </a:xfrm>
        </p:grpSpPr>
        <p:pic>
          <p:nvPicPr>
            <p:cNvPr id="394248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7" y="1441"/>
              <a:ext cx="2678" cy="1720"/>
            </a:xfrm>
            <a:prstGeom prst="rect">
              <a:avLst/>
            </a:prstGeom>
            <a:noFill/>
          </p:spPr>
        </p:pic>
        <p:sp>
          <p:nvSpPr>
            <p:cNvPr id="394249" name="AutoShape 9"/>
            <p:cNvSpPr>
              <a:spLocks noChangeArrowheads="1"/>
            </p:cNvSpPr>
            <p:nvPr/>
          </p:nvSpPr>
          <p:spPr bwMode="auto">
            <a:xfrm>
              <a:off x="127" y="1441"/>
              <a:ext cx="2678" cy="1720"/>
            </a:xfrm>
            <a:prstGeom prst="roundRect">
              <a:avLst>
                <a:gd name="adj" fmla="val 56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4784725" y="2116138"/>
            <a:ext cx="4179888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279400" indent="-279400" algn="just" eaLnBrk="0" hangingPunct="0">
              <a:lnSpc>
                <a:spcPct val="97000"/>
              </a:lnSpc>
              <a:spcBef>
                <a:spcPts val="938"/>
              </a:spcBef>
              <a:spcAft>
                <a:spcPts val="938"/>
              </a:spcAft>
              <a:buClr>
                <a:srgbClr val="000000"/>
              </a:buClr>
              <a:buSzPct val="100000"/>
              <a:buFont typeface="Wingdings" pitchFamily="2" charset="2"/>
              <a:buChar char=""/>
              <a:tabLst>
                <a:tab pos="279400" algn="l"/>
                <a:tab pos="727075" algn="l"/>
                <a:tab pos="1176338" algn="l"/>
                <a:tab pos="1625600" algn="l"/>
                <a:tab pos="2074863" algn="l"/>
                <a:tab pos="2524125" algn="l"/>
                <a:tab pos="2973388" algn="l"/>
                <a:tab pos="3422650" algn="l"/>
                <a:tab pos="3871913" algn="l"/>
                <a:tab pos="4321175" algn="l"/>
                <a:tab pos="4770438" algn="l"/>
                <a:tab pos="5219700" algn="l"/>
                <a:tab pos="5668963" algn="l"/>
                <a:tab pos="6118225" algn="l"/>
                <a:tab pos="6567488" algn="l"/>
                <a:tab pos="7016750" algn="l"/>
                <a:tab pos="7466013" algn="l"/>
                <a:tab pos="7915275" algn="l"/>
                <a:tab pos="8364538" algn="l"/>
                <a:tab pos="8813800" algn="l"/>
                <a:tab pos="9263063" algn="l"/>
              </a:tabLst>
            </a:pPr>
            <a:r>
              <a:rPr lang="en-GB" sz="2500">
                <a:solidFill>
                  <a:srgbClr val="000000"/>
                </a:solidFill>
                <a:latin typeface="Arial Narrow" pitchFamily="34" charset="0"/>
              </a:rPr>
              <a:t>No cumplir con la legislación </a:t>
            </a:r>
          </a:p>
          <a:p>
            <a:pPr marL="279400" indent="-279400" algn="just" eaLnBrk="0" hangingPunct="0">
              <a:spcBef>
                <a:spcPts val="938"/>
              </a:spcBef>
              <a:spcAft>
                <a:spcPts val="938"/>
              </a:spcAft>
              <a:buClr>
                <a:srgbClr val="000000"/>
              </a:buClr>
              <a:buSzPct val="100000"/>
              <a:buFont typeface="Wingdings" pitchFamily="2" charset="2"/>
              <a:buChar char=""/>
              <a:tabLst>
                <a:tab pos="279400" algn="l"/>
                <a:tab pos="727075" algn="l"/>
                <a:tab pos="1176338" algn="l"/>
                <a:tab pos="1625600" algn="l"/>
                <a:tab pos="2074863" algn="l"/>
                <a:tab pos="2524125" algn="l"/>
                <a:tab pos="2973388" algn="l"/>
                <a:tab pos="3422650" algn="l"/>
                <a:tab pos="3871913" algn="l"/>
                <a:tab pos="4321175" algn="l"/>
                <a:tab pos="4770438" algn="l"/>
                <a:tab pos="5219700" algn="l"/>
                <a:tab pos="5668963" algn="l"/>
                <a:tab pos="6118225" algn="l"/>
                <a:tab pos="6567488" algn="l"/>
                <a:tab pos="7016750" algn="l"/>
                <a:tab pos="7466013" algn="l"/>
                <a:tab pos="7915275" algn="l"/>
                <a:tab pos="8364538" algn="l"/>
                <a:tab pos="8813800" algn="l"/>
                <a:tab pos="9263063" algn="l"/>
              </a:tabLst>
            </a:pPr>
            <a:r>
              <a:rPr lang="en-GB" sz="2500">
                <a:solidFill>
                  <a:srgbClr val="000000"/>
                </a:solidFill>
                <a:latin typeface="Arial Narrow" pitchFamily="34" charset="0"/>
              </a:rPr>
              <a:t>No cumplir con los requisitos de las normas</a:t>
            </a:r>
          </a:p>
          <a:p>
            <a:pPr marL="279400" indent="-279400" algn="just" eaLnBrk="0" hangingPunct="0">
              <a:spcBef>
                <a:spcPts val="938"/>
              </a:spcBef>
              <a:spcAft>
                <a:spcPts val="938"/>
              </a:spcAft>
              <a:buClr>
                <a:srgbClr val="000000"/>
              </a:buClr>
              <a:buSzPct val="100000"/>
              <a:buFont typeface="Wingdings" pitchFamily="2" charset="2"/>
              <a:buChar char=""/>
              <a:tabLst>
                <a:tab pos="279400" algn="l"/>
                <a:tab pos="727075" algn="l"/>
                <a:tab pos="1176338" algn="l"/>
                <a:tab pos="1625600" algn="l"/>
                <a:tab pos="2074863" algn="l"/>
                <a:tab pos="2524125" algn="l"/>
                <a:tab pos="2973388" algn="l"/>
                <a:tab pos="3422650" algn="l"/>
                <a:tab pos="3871913" algn="l"/>
                <a:tab pos="4321175" algn="l"/>
                <a:tab pos="4770438" algn="l"/>
                <a:tab pos="5219700" algn="l"/>
                <a:tab pos="5668963" algn="l"/>
                <a:tab pos="6118225" algn="l"/>
                <a:tab pos="6567488" algn="l"/>
                <a:tab pos="7016750" algn="l"/>
                <a:tab pos="7466013" algn="l"/>
                <a:tab pos="7915275" algn="l"/>
                <a:tab pos="8364538" algn="l"/>
                <a:tab pos="8813800" algn="l"/>
                <a:tab pos="9263063" algn="l"/>
              </a:tabLst>
            </a:pPr>
            <a:r>
              <a:rPr lang="en-GB" sz="2500">
                <a:solidFill>
                  <a:srgbClr val="000000"/>
                </a:solidFill>
                <a:latin typeface="Arial Narrow" pitchFamily="34" charset="0"/>
              </a:rPr>
              <a:t>No cumplir con los procedimientos establecidos como gestión</a:t>
            </a:r>
          </a:p>
          <a:p>
            <a:pPr marL="279400" indent="-279400" algn="just" eaLnBrk="0" hangingPunct="0">
              <a:spcBef>
                <a:spcPts val="938"/>
              </a:spcBef>
              <a:spcAft>
                <a:spcPts val="938"/>
              </a:spcAft>
              <a:buClr>
                <a:srgbClr val="000000"/>
              </a:buClr>
              <a:buSzPct val="100000"/>
              <a:buFont typeface="Wingdings" pitchFamily="2" charset="2"/>
              <a:buChar char=""/>
              <a:tabLst>
                <a:tab pos="279400" algn="l"/>
                <a:tab pos="727075" algn="l"/>
                <a:tab pos="1176338" algn="l"/>
                <a:tab pos="1625600" algn="l"/>
                <a:tab pos="2074863" algn="l"/>
                <a:tab pos="2524125" algn="l"/>
                <a:tab pos="2973388" algn="l"/>
                <a:tab pos="3422650" algn="l"/>
                <a:tab pos="3871913" algn="l"/>
                <a:tab pos="4321175" algn="l"/>
                <a:tab pos="4770438" algn="l"/>
                <a:tab pos="5219700" algn="l"/>
                <a:tab pos="5668963" algn="l"/>
                <a:tab pos="6118225" algn="l"/>
                <a:tab pos="6567488" algn="l"/>
                <a:tab pos="7016750" algn="l"/>
                <a:tab pos="7466013" algn="l"/>
                <a:tab pos="7915275" algn="l"/>
                <a:tab pos="8364538" algn="l"/>
                <a:tab pos="8813800" algn="l"/>
                <a:tab pos="9263063" algn="l"/>
              </a:tabLst>
            </a:pPr>
            <a:r>
              <a:rPr lang="en-GB" sz="2500">
                <a:solidFill>
                  <a:srgbClr val="000000"/>
                </a:solidFill>
                <a:latin typeface="Arial Narrow" pitchFamily="34" charset="0"/>
              </a:rPr>
              <a:t>Reclamos pertinentes por las partes interesadas.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9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6" grpId="0" autoUpdateAnimBg="0"/>
      <p:bldP spid="394250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457200" y="7620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defTabSz="449263">
              <a:lnSpc>
                <a:spcPct val="97000"/>
              </a:lnSpc>
              <a:buClr>
                <a:srgbClr val="FF0066"/>
              </a:buClr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800" b="1">
                <a:solidFill>
                  <a:srgbClr val="0000FF"/>
                </a:solidFill>
                <a:latin typeface="Arial Narrow" pitchFamily="34" charset="0"/>
              </a:rPr>
              <a:t>REGISTROS</a:t>
            </a:r>
          </a:p>
        </p:txBody>
      </p:sp>
      <p:grpSp>
        <p:nvGrpSpPr>
          <p:cNvPr id="395269" name="Group 5"/>
          <p:cNvGrpSpPr>
            <a:grpSpLocks/>
          </p:cNvGrpSpPr>
          <p:nvPr/>
        </p:nvGrpSpPr>
        <p:grpSpPr bwMode="auto">
          <a:xfrm>
            <a:off x="655638" y="1828800"/>
            <a:ext cx="5238750" cy="3662363"/>
            <a:chOff x="413" y="1636"/>
            <a:chExt cx="3300" cy="2307"/>
          </a:xfrm>
        </p:grpSpPr>
        <p:sp>
          <p:nvSpPr>
            <p:cNvPr id="395270" name="AutoShape 6"/>
            <p:cNvSpPr>
              <a:spLocks noChangeArrowheads="1"/>
            </p:cNvSpPr>
            <p:nvPr/>
          </p:nvSpPr>
          <p:spPr bwMode="auto">
            <a:xfrm>
              <a:off x="413" y="1636"/>
              <a:ext cx="3300" cy="2307"/>
            </a:xfrm>
            <a:prstGeom prst="roundRect">
              <a:avLst>
                <a:gd name="adj" fmla="val 42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95271" name="Text Box 7"/>
            <p:cNvSpPr txBox="1">
              <a:spLocks noChangeArrowheads="1"/>
            </p:cNvSpPr>
            <p:nvPr/>
          </p:nvSpPr>
          <p:spPr bwMode="auto">
            <a:xfrm>
              <a:off x="413" y="1636"/>
              <a:ext cx="3300" cy="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lnSpc>
                  <a:spcPct val="97000"/>
                </a:lnSpc>
                <a:spcBef>
                  <a:spcPts val="750"/>
                </a:spcBef>
                <a:buClr>
                  <a:srgbClr val="000000"/>
                </a:buClr>
                <a:buSzPct val="100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0">
                  <a:solidFill>
                    <a:srgbClr val="FF0000"/>
                  </a:solidFill>
                  <a:latin typeface="Arial Narrow" pitchFamily="34" charset="0"/>
                </a:rPr>
                <a:t>Procedimiento para:</a:t>
              </a:r>
            </a:p>
            <a:p>
              <a:pPr eaLnBrk="0" hangingPunct="0">
                <a:spcBef>
                  <a:spcPts val="300"/>
                </a:spcBef>
                <a:buClr>
                  <a:srgbClr val="000000"/>
                </a:buClr>
                <a:buSzPct val="100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1200">
                <a:solidFill>
                  <a:srgbClr val="000000"/>
                </a:solidFill>
                <a:latin typeface="Arial Narrow" pitchFamily="34" charset="0"/>
              </a:endParaRPr>
            </a:p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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0">
                  <a:solidFill>
                    <a:srgbClr val="000000"/>
                  </a:solidFill>
                  <a:latin typeface="Arial Narrow" pitchFamily="34" charset="0"/>
                </a:rPr>
                <a:t> Identificación</a:t>
              </a:r>
            </a:p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3000">
                <a:solidFill>
                  <a:srgbClr val="000000"/>
                </a:solidFill>
                <a:latin typeface="Arial Narrow" pitchFamily="34" charset="0"/>
              </a:endParaRPr>
            </a:p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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0">
                  <a:solidFill>
                    <a:srgbClr val="000000"/>
                  </a:solidFill>
                  <a:latin typeface="Arial Narrow" pitchFamily="34" charset="0"/>
                </a:rPr>
                <a:t> Mantenimiento</a:t>
              </a:r>
            </a:p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Wingdings" pitchFamily="2" charset="2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3000">
                <a:solidFill>
                  <a:srgbClr val="000000"/>
                </a:solidFill>
                <a:latin typeface="Arial Narrow" pitchFamily="34" charset="0"/>
              </a:endParaRPr>
            </a:p>
            <a:p>
              <a:pPr eaLnBrk="0" hangingPunct="0">
                <a:spcBef>
                  <a:spcPts val="750"/>
                </a:spcBef>
                <a:buClr>
                  <a:srgbClr val="000000"/>
                </a:buClr>
                <a:buSzPct val="100000"/>
                <a:buFont typeface="Wingdings" pitchFamily="2" charset="2"/>
                <a:buChar char="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3000">
                  <a:solidFill>
                    <a:srgbClr val="000000"/>
                  </a:solidFill>
                  <a:latin typeface="Arial Narrow" pitchFamily="34" charset="0"/>
                </a:rPr>
                <a:t> Disposición</a:t>
              </a:r>
            </a:p>
          </p:txBody>
        </p:sp>
      </p:grpSp>
      <p:pic>
        <p:nvPicPr>
          <p:cNvPr id="39527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667000"/>
            <a:ext cx="3962400" cy="235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2" name="Text Box 4"/>
          <p:cNvSpPr txBox="1">
            <a:spLocks noChangeArrowheads="1"/>
          </p:cNvSpPr>
          <p:nvPr/>
        </p:nvSpPr>
        <p:spPr bwMode="auto">
          <a:xfrm>
            <a:off x="334963" y="2076450"/>
            <a:ext cx="6989762" cy="408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Aft>
                <a:spcPts val="300"/>
              </a:spcAft>
              <a:buClr>
                <a:srgbClr val="FF0000"/>
              </a:buClr>
              <a:buSzPct val="100000"/>
              <a:buFont typeface="Wingdings" pitchFamily="2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  <a:latin typeface="Tahoma" pitchFamily="34" charset="0"/>
              </a:rPr>
              <a:t>Registros de la legislación y reglamentaciones;</a:t>
            </a:r>
          </a:p>
          <a:p>
            <a:pPr eaLnBrk="0" hangingPunct="0">
              <a:lnSpc>
                <a:spcPct val="110000"/>
              </a:lnSpc>
              <a:spcAft>
                <a:spcPts val="300"/>
              </a:spcAft>
              <a:buClr>
                <a:srgbClr val="FF0000"/>
              </a:buClr>
              <a:buSzPct val="100000"/>
              <a:buFont typeface="Wingdings" pitchFamily="2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  <a:latin typeface="Tahoma" pitchFamily="34" charset="0"/>
              </a:rPr>
              <a:t>Registros de inspección, mantenimiento y calibración;</a:t>
            </a:r>
          </a:p>
          <a:p>
            <a:pPr eaLnBrk="0" hangingPunct="0">
              <a:spcAft>
                <a:spcPts val="300"/>
              </a:spcAft>
              <a:buClr>
                <a:srgbClr val="FF0000"/>
              </a:buClr>
              <a:buSzPct val="100000"/>
              <a:buFont typeface="Wingdings" pitchFamily="2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  <a:latin typeface="Tahoma" pitchFamily="34" charset="0"/>
              </a:rPr>
              <a:t>Registros de incidentes / accidentes;</a:t>
            </a:r>
          </a:p>
          <a:p>
            <a:pPr eaLnBrk="0" hangingPunct="0">
              <a:spcAft>
                <a:spcPts val="300"/>
              </a:spcAft>
              <a:buClr>
                <a:srgbClr val="FF0000"/>
              </a:buClr>
              <a:buSzPct val="100000"/>
              <a:buFont typeface="Wingdings" pitchFamily="2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  <a:latin typeface="Tahoma" pitchFamily="34" charset="0"/>
              </a:rPr>
              <a:t>Registros de auditorías y análisis críticos;</a:t>
            </a:r>
          </a:p>
          <a:p>
            <a:pPr eaLnBrk="0" hangingPunct="0">
              <a:spcAft>
                <a:spcPts val="300"/>
              </a:spcAft>
              <a:buClr>
                <a:srgbClr val="FF0000"/>
              </a:buClr>
              <a:buSzPct val="100000"/>
              <a:buFont typeface="Wingdings" pitchFamily="2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  <a:latin typeface="Tahoma" pitchFamily="34" charset="0"/>
              </a:rPr>
              <a:t>Informaciones sobre subcontratados y proveedores;</a:t>
            </a:r>
          </a:p>
          <a:p>
            <a:pPr eaLnBrk="0" hangingPunct="0"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  <a:latin typeface="Tahoma" pitchFamily="34" charset="0"/>
              </a:rPr>
              <a:t>Registros de respuestas a las                              emergencias.</a:t>
            </a:r>
          </a:p>
          <a:p>
            <a:pPr eaLnBrk="0" hangingPunct="0">
              <a:spcAft>
                <a:spcPts val="600"/>
              </a:spcAft>
              <a:buClr>
                <a:srgbClr val="FF0000"/>
              </a:buClr>
              <a:buSzPct val="100000"/>
              <a:buFont typeface="Wingdings" pitchFamily="2" charset="2"/>
              <a:buChar char="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solidFill>
                  <a:srgbClr val="000000"/>
                </a:solidFill>
                <a:latin typeface="Tahoma" pitchFamily="34" charset="0"/>
              </a:rPr>
              <a:t>Resultados de Auditorias</a:t>
            </a:r>
          </a:p>
        </p:txBody>
      </p:sp>
      <p:grpSp>
        <p:nvGrpSpPr>
          <p:cNvPr id="396293" name="Group 5"/>
          <p:cNvGrpSpPr>
            <a:grpSpLocks/>
          </p:cNvGrpSpPr>
          <p:nvPr/>
        </p:nvGrpSpPr>
        <p:grpSpPr bwMode="auto">
          <a:xfrm>
            <a:off x="6808788" y="2898775"/>
            <a:ext cx="1941512" cy="2778125"/>
            <a:chOff x="4289" y="1826"/>
            <a:chExt cx="1223" cy="1750"/>
          </a:xfrm>
        </p:grpSpPr>
        <p:pic>
          <p:nvPicPr>
            <p:cNvPr id="396294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9" y="1826"/>
              <a:ext cx="1224" cy="1751"/>
            </a:xfrm>
            <a:prstGeom prst="rect">
              <a:avLst/>
            </a:prstGeom>
            <a:noFill/>
          </p:spPr>
        </p:pic>
        <p:sp>
          <p:nvSpPr>
            <p:cNvPr id="396295" name="AutoShape 7"/>
            <p:cNvSpPr>
              <a:spLocks noChangeArrowheads="1"/>
            </p:cNvSpPr>
            <p:nvPr/>
          </p:nvSpPr>
          <p:spPr bwMode="auto">
            <a:xfrm>
              <a:off x="4289" y="1826"/>
              <a:ext cx="1224" cy="1751"/>
            </a:xfrm>
            <a:prstGeom prst="roundRect">
              <a:avLst>
                <a:gd name="adj" fmla="val 79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96296" name="Rectangle 8"/>
          <p:cNvSpPr>
            <a:spLocks noChangeArrowheads="1"/>
          </p:cNvSpPr>
          <p:nvPr/>
        </p:nvSpPr>
        <p:spPr bwMode="auto">
          <a:xfrm>
            <a:off x="457200" y="7620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defTabSz="449263">
              <a:lnSpc>
                <a:spcPct val="97000"/>
              </a:lnSpc>
              <a:buClr>
                <a:srgbClr val="FF0066"/>
              </a:buClr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800" b="1">
                <a:solidFill>
                  <a:srgbClr val="0000FF"/>
                </a:solidFill>
                <a:latin typeface="Arial Narrow" pitchFamily="34" charset="0"/>
              </a:rPr>
              <a:t>REGISTROS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420688" y="274638"/>
            <a:ext cx="838200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defTabSz="449263">
              <a:lnSpc>
                <a:spcPct val="97000"/>
              </a:lnSpc>
              <a:buClr>
                <a:srgbClr val="3333CC"/>
              </a:buClr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800" b="1">
                <a:solidFill>
                  <a:srgbClr val="0000FF"/>
                </a:solidFill>
                <a:latin typeface="Arial Narrow" pitchFamily="34" charset="0"/>
              </a:rPr>
              <a:t>AUDITORIAS DEL SISTEMA DE GESTIÓN INTEGRADO</a:t>
            </a:r>
          </a:p>
        </p:txBody>
      </p:sp>
      <p:sp>
        <p:nvSpPr>
          <p:cNvPr id="397317" name="Text Box 5"/>
          <p:cNvSpPr txBox="1">
            <a:spLocks noChangeArrowheads="1"/>
          </p:cNvSpPr>
          <p:nvPr/>
        </p:nvSpPr>
        <p:spPr bwMode="auto">
          <a:xfrm>
            <a:off x="685800" y="2038350"/>
            <a:ext cx="7804150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>
                <a:solidFill>
                  <a:srgbClr val="FF0000"/>
                </a:solidFill>
                <a:latin typeface="Arial Narrow" pitchFamily="34" charset="0"/>
              </a:rPr>
              <a:t>Establecer y mantener programa(s) y procedimientos</a:t>
            </a:r>
          </a:p>
          <a:p>
            <a:pPr eaLnBrk="0" hangingPunct="0"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>
                <a:solidFill>
                  <a:srgbClr val="FF0000"/>
                </a:solidFill>
                <a:latin typeface="Arial Narrow" pitchFamily="34" charset="0"/>
              </a:rPr>
              <a:t>para, periódicamente:</a:t>
            </a:r>
          </a:p>
          <a:p>
            <a:pPr eaLnBrk="0" hangingPunct="0">
              <a:buClr>
                <a:srgbClr val="000000"/>
              </a:buClr>
              <a:buSzPct val="100000"/>
              <a:buFont typeface="Arial Narrow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>
                <a:solidFill>
                  <a:srgbClr val="000000"/>
                </a:solidFill>
                <a:latin typeface="Arial Narrow" pitchFamily="34" charset="0"/>
              </a:rPr>
              <a:t> Evaluar el SGI</a:t>
            </a:r>
          </a:p>
          <a:p>
            <a:pPr eaLnBrk="0" hangingPunct="0">
              <a:buClr>
                <a:srgbClr val="000000"/>
              </a:buClr>
              <a:buSzPct val="100000"/>
              <a:buFont typeface="Arial Narrow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>
                <a:solidFill>
                  <a:srgbClr val="000000"/>
                </a:solidFill>
                <a:latin typeface="Arial Narrow" pitchFamily="34" charset="0"/>
              </a:rPr>
              <a:t> Proveer informaciones sobre los resultados de la auditoria</a:t>
            </a:r>
          </a:p>
          <a:p>
            <a:pPr eaLnBrk="0" hangingPunct="0"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>
                <a:solidFill>
                  <a:srgbClr val="000000"/>
                </a:solidFill>
                <a:latin typeface="Arial Narrow" pitchFamily="34" charset="0"/>
              </a:rPr>
              <a:t>   a la gerencia.</a:t>
            </a:r>
          </a:p>
        </p:txBody>
      </p:sp>
      <p:sp>
        <p:nvSpPr>
          <p:cNvPr id="397318" name="Text Box 6"/>
          <p:cNvSpPr txBox="1">
            <a:spLocks noChangeArrowheads="1"/>
          </p:cNvSpPr>
          <p:nvPr/>
        </p:nvSpPr>
        <p:spPr bwMode="auto">
          <a:xfrm>
            <a:off x="4419600" y="4114800"/>
            <a:ext cx="44862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/>
          <a:p>
            <a:pPr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>
                <a:solidFill>
                  <a:srgbClr val="FF0000"/>
                </a:solidFill>
                <a:latin typeface="Arial Narrow" pitchFamily="34" charset="0"/>
              </a:rPr>
              <a:t>Características del procedimiento:</a:t>
            </a:r>
          </a:p>
          <a:p>
            <a:pPr eaLnBrk="0" hangingPunct="0">
              <a:buClr>
                <a:srgbClr val="000000"/>
              </a:buClr>
              <a:buSzPct val="100000"/>
              <a:buFont typeface="Arial Narrow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>
                <a:solidFill>
                  <a:srgbClr val="000000"/>
                </a:solidFill>
                <a:latin typeface="Arial Narrow" pitchFamily="34" charset="0"/>
              </a:rPr>
              <a:t> Cubrir el contenido de la auditoria</a:t>
            </a:r>
          </a:p>
          <a:p>
            <a:pPr eaLnBrk="0" hangingPunct="0">
              <a:buClr>
                <a:srgbClr val="000000"/>
              </a:buClr>
              <a:buSzPct val="100000"/>
              <a:buFont typeface="Arial Narrow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>
                <a:solidFill>
                  <a:srgbClr val="000000"/>
                </a:solidFill>
                <a:latin typeface="Arial Narrow" pitchFamily="34" charset="0"/>
              </a:rPr>
              <a:t> Frecuencia</a:t>
            </a:r>
          </a:p>
          <a:p>
            <a:pPr eaLnBrk="0" hangingPunct="0">
              <a:buClr>
                <a:srgbClr val="000000"/>
              </a:buClr>
              <a:buSzPct val="100000"/>
              <a:buFont typeface="Arial Narrow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>
                <a:solidFill>
                  <a:srgbClr val="000000"/>
                </a:solidFill>
                <a:latin typeface="Arial Narrow" pitchFamily="34" charset="0"/>
              </a:rPr>
              <a:t> Metodología</a:t>
            </a:r>
          </a:p>
          <a:p>
            <a:pPr eaLnBrk="0" hangingPunct="0">
              <a:buClr>
                <a:srgbClr val="000000"/>
              </a:buClr>
              <a:buSzPct val="100000"/>
              <a:buFont typeface="Arial Narrow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>
                <a:solidFill>
                  <a:srgbClr val="000000"/>
                </a:solidFill>
                <a:latin typeface="Arial Narrow" pitchFamily="34" charset="0"/>
              </a:rPr>
              <a:t> Responsabilidad</a:t>
            </a:r>
          </a:p>
        </p:txBody>
      </p:sp>
      <p:grpSp>
        <p:nvGrpSpPr>
          <p:cNvPr id="397319" name="Group 7"/>
          <p:cNvGrpSpPr>
            <a:grpSpLocks/>
          </p:cNvGrpSpPr>
          <p:nvPr/>
        </p:nvGrpSpPr>
        <p:grpSpPr bwMode="auto">
          <a:xfrm>
            <a:off x="609600" y="4191000"/>
            <a:ext cx="3492500" cy="2501900"/>
            <a:chOff x="384" y="2640"/>
            <a:chExt cx="2200" cy="1576"/>
          </a:xfrm>
        </p:grpSpPr>
        <p:pic>
          <p:nvPicPr>
            <p:cNvPr id="397320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" y="2640"/>
              <a:ext cx="2201" cy="1577"/>
            </a:xfrm>
            <a:prstGeom prst="rect">
              <a:avLst/>
            </a:prstGeom>
            <a:noFill/>
          </p:spPr>
        </p:pic>
        <p:sp>
          <p:nvSpPr>
            <p:cNvPr id="397321" name="AutoShape 9"/>
            <p:cNvSpPr>
              <a:spLocks noChangeArrowheads="1"/>
            </p:cNvSpPr>
            <p:nvPr/>
          </p:nvSpPr>
          <p:spPr bwMode="auto">
            <a:xfrm>
              <a:off x="384" y="2640"/>
              <a:ext cx="2201" cy="1577"/>
            </a:xfrm>
            <a:prstGeom prst="roundRect">
              <a:avLst>
                <a:gd name="adj" fmla="val 60"/>
              </a:avLst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457200" y="617538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defTabSz="449263">
              <a:lnSpc>
                <a:spcPct val="97000"/>
              </a:lnSpc>
              <a:buClr>
                <a:srgbClr val="FF0000"/>
              </a:buClr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800" b="1">
                <a:solidFill>
                  <a:srgbClr val="0000FF"/>
                </a:solidFill>
                <a:latin typeface="Arial Narrow" pitchFamily="34" charset="0"/>
              </a:rPr>
              <a:t>REVISIÓN POR LA DIRECCIÓN</a:t>
            </a:r>
          </a:p>
        </p:txBody>
      </p:sp>
      <p:grpSp>
        <p:nvGrpSpPr>
          <p:cNvPr id="398341" name="Group 5"/>
          <p:cNvGrpSpPr>
            <a:grpSpLocks/>
          </p:cNvGrpSpPr>
          <p:nvPr/>
        </p:nvGrpSpPr>
        <p:grpSpPr bwMode="auto">
          <a:xfrm>
            <a:off x="381000" y="2287588"/>
            <a:ext cx="8599488" cy="4289425"/>
            <a:chOff x="240" y="1441"/>
            <a:chExt cx="5417" cy="2702"/>
          </a:xfrm>
        </p:grpSpPr>
        <p:pic>
          <p:nvPicPr>
            <p:cNvPr id="398342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1738"/>
              <a:ext cx="2928" cy="2405"/>
            </a:xfrm>
            <a:prstGeom prst="rect">
              <a:avLst/>
            </a:prstGeom>
            <a:noFill/>
          </p:spPr>
        </p:pic>
        <p:grpSp>
          <p:nvGrpSpPr>
            <p:cNvPr id="398343" name="Group 7"/>
            <p:cNvGrpSpPr>
              <a:grpSpLocks/>
            </p:cNvGrpSpPr>
            <p:nvPr/>
          </p:nvGrpSpPr>
          <p:grpSpPr bwMode="auto">
            <a:xfrm>
              <a:off x="2471" y="1441"/>
              <a:ext cx="3186" cy="2083"/>
              <a:chOff x="2471" y="1441"/>
              <a:chExt cx="3186" cy="2083"/>
            </a:xfrm>
          </p:grpSpPr>
          <p:pic>
            <p:nvPicPr>
              <p:cNvPr id="398344" name="Picture 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71" y="1441"/>
                <a:ext cx="3186" cy="2083"/>
              </a:xfrm>
              <a:prstGeom prst="rect">
                <a:avLst/>
              </a:prstGeom>
              <a:noFill/>
            </p:spPr>
          </p:pic>
          <p:sp>
            <p:nvSpPr>
              <p:cNvPr id="398345" name="Text Box 9"/>
              <p:cNvSpPr txBox="1">
                <a:spLocks noChangeArrowheads="1"/>
              </p:cNvSpPr>
              <p:nvPr/>
            </p:nvSpPr>
            <p:spPr bwMode="auto">
              <a:xfrm>
                <a:off x="2544" y="1479"/>
                <a:ext cx="3113" cy="1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000" tIns="46800" rIns="90000" bIns="46800" anchor="ctr" anchorCtr="1">
                <a:spAutoFit/>
              </a:bodyPr>
              <a:lstStyle/>
              <a:p>
                <a:pPr eaLnBrk="0" hangingPunct="0">
                  <a:lnSpc>
                    <a:spcPct val="93000"/>
                  </a:lnSpc>
                  <a:buClr>
                    <a:srgbClr val="EC0000"/>
                  </a:buClr>
                  <a:buSzPct val="100000"/>
                  <a:buFont typeface="Wingdings" pitchFamily="2" charset="2"/>
                  <a:buChar char="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200" b="1">
                    <a:solidFill>
                      <a:srgbClr val="000000"/>
                    </a:solidFill>
                  </a:rPr>
                  <a:t> Análisis de los objetivos, metas       y desempeños;</a:t>
                </a:r>
              </a:p>
              <a:p>
                <a:pPr eaLnBrk="0" hangingPunct="0">
                  <a:buClr>
                    <a:srgbClr val="EC0000"/>
                  </a:buClr>
                  <a:buSzPct val="100000"/>
                  <a:buFont typeface="Wingdings" pitchFamily="2" charset="2"/>
                  <a:buChar char="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200" b="1">
                    <a:solidFill>
                      <a:srgbClr val="000000"/>
                    </a:solidFill>
                  </a:rPr>
                  <a:t> Constataciones de las auditorias      del SGI;</a:t>
                </a:r>
              </a:p>
              <a:p>
                <a:pPr eaLnBrk="0" hangingPunct="0">
                  <a:buClr>
                    <a:srgbClr val="EC0000"/>
                  </a:buClr>
                  <a:buSzPct val="100000"/>
                  <a:buFont typeface="Wingdings" pitchFamily="2" charset="2"/>
                  <a:buChar char="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200" b="1">
                    <a:solidFill>
                      <a:srgbClr val="000000"/>
                    </a:solidFill>
                  </a:rPr>
                  <a:t> Cambios en la legislación;</a:t>
                </a:r>
              </a:p>
              <a:p>
                <a:pPr eaLnBrk="0" hangingPunct="0">
                  <a:buClr>
                    <a:srgbClr val="EC0000"/>
                  </a:buClr>
                  <a:buSzPct val="100000"/>
                  <a:buFont typeface="Wingdings" pitchFamily="2" charset="2"/>
                  <a:buChar char="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200" b="1">
                    <a:solidFill>
                      <a:srgbClr val="000000"/>
                    </a:solidFill>
                  </a:rPr>
                  <a:t>Informes y comunicaciones de         las partes interesadas;</a:t>
                </a:r>
              </a:p>
              <a:p>
                <a:pPr eaLnBrk="0" hangingPunct="0">
                  <a:buClr>
                    <a:srgbClr val="EC0000"/>
                  </a:buClr>
                  <a:buSzPct val="100000"/>
                  <a:buFont typeface="Wingdings" pitchFamily="2" charset="2"/>
                  <a:buChar char="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2200" b="1">
                    <a:solidFill>
                      <a:srgbClr val="000000"/>
                    </a:solidFill>
                  </a:rPr>
                  <a:t> Evaluación de la adecuación de       la política de la organización.</a:t>
                </a: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400"/>
            <a:ext cx="8229600" cy="1371600"/>
          </a:xfrm>
        </p:spPr>
        <p:txBody>
          <a:bodyPr/>
          <a:lstStyle/>
          <a:p>
            <a:pPr algn="ctr"/>
            <a:r>
              <a:rPr lang="es-EC" sz="3600" b="1">
                <a:solidFill>
                  <a:srgbClr val="6666FF"/>
                </a:solidFill>
              </a:rPr>
              <a:t>ENFOQUE DE PROCESOS</a:t>
            </a:r>
          </a:p>
        </p:txBody>
      </p:sp>
      <p:grpSp>
        <p:nvGrpSpPr>
          <p:cNvPr id="318469" name="Group 5"/>
          <p:cNvGrpSpPr>
            <a:grpSpLocks/>
          </p:cNvGrpSpPr>
          <p:nvPr/>
        </p:nvGrpSpPr>
        <p:grpSpPr bwMode="auto">
          <a:xfrm>
            <a:off x="1643063" y="1449388"/>
            <a:ext cx="5737225" cy="2195512"/>
            <a:chOff x="1872" y="5527"/>
            <a:chExt cx="9036" cy="3456"/>
          </a:xfrm>
        </p:grpSpPr>
        <p:sp>
          <p:nvSpPr>
            <p:cNvPr id="318470" name="Rectangle 6"/>
            <p:cNvSpPr>
              <a:spLocks noChangeArrowheads="1"/>
            </p:cNvSpPr>
            <p:nvPr/>
          </p:nvSpPr>
          <p:spPr bwMode="auto">
            <a:xfrm>
              <a:off x="4464" y="6391"/>
              <a:ext cx="3456" cy="1296"/>
            </a:xfrm>
            <a:prstGeom prst="rect">
              <a:avLst/>
            </a:prstGeom>
            <a:solidFill>
              <a:srgbClr val="FFFFFF"/>
            </a:solidFill>
            <a:ln w="508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s-EC" sz="1200" b="1"/>
            </a:p>
            <a:p>
              <a:pPr algn="ctr"/>
              <a:r>
                <a:rPr lang="es-EC" sz="1200" b="1"/>
                <a:t>PROCESO Y SUBPROCESOS </a:t>
              </a:r>
            </a:p>
            <a:p>
              <a:endParaRPr lang="es-EC"/>
            </a:p>
          </p:txBody>
        </p:sp>
        <p:grpSp>
          <p:nvGrpSpPr>
            <p:cNvPr id="318471" name="Group 7"/>
            <p:cNvGrpSpPr>
              <a:grpSpLocks/>
            </p:cNvGrpSpPr>
            <p:nvPr/>
          </p:nvGrpSpPr>
          <p:grpSpPr bwMode="auto">
            <a:xfrm>
              <a:off x="4896" y="5959"/>
              <a:ext cx="2592" cy="432"/>
              <a:chOff x="4896" y="9072"/>
              <a:chExt cx="2592" cy="432"/>
            </a:xfrm>
          </p:grpSpPr>
          <p:sp>
            <p:nvSpPr>
              <p:cNvPr id="318472" name="Line 8"/>
              <p:cNvSpPr>
                <a:spLocks noChangeShapeType="1"/>
              </p:cNvSpPr>
              <p:nvPr/>
            </p:nvSpPr>
            <p:spPr bwMode="auto">
              <a:xfrm>
                <a:off x="4896" y="9072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8473" name="Line 9"/>
              <p:cNvSpPr>
                <a:spLocks noChangeShapeType="1"/>
              </p:cNvSpPr>
              <p:nvPr/>
            </p:nvSpPr>
            <p:spPr bwMode="auto">
              <a:xfrm>
                <a:off x="5328" y="9072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8474" name="Line 10"/>
              <p:cNvSpPr>
                <a:spLocks noChangeShapeType="1"/>
              </p:cNvSpPr>
              <p:nvPr/>
            </p:nvSpPr>
            <p:spPr bwMode="auto">
              <a:xfrm>
                <a:off x="5904" y="9072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8475" name="Line 11"/>
              <p:cNvSpPr>
                <a:spLocks noChangeShapeType="1"/>
              </p:cNvSpPr>
              <p:nvPr/>
            </p:nvSpPr>
            <p:spPr bwMode="auto">
              <a:xfrm>
                <a:off x="6480" y="9072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8476" name="Line 12"/>
              <p:cNvSpPr>
                <a:spLocks noChangeShapeType="1"/>
              </p:cNvSpPr>
              <p:nvPr/>
            </p:nvSpPr>
            <p:spPr bwMode="auto">
              <a:xfrm>
                <a:off x="7056" y="9072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8477" name="Line 13"/>
              <p:cNvSpPr>
                <a:spLocks noChangeShapeType="1"/>
              </p:cNvSpPr>
              <p:nvPr/>
            </p:nvSpPr>
            <p:spPr bwMode="auto">
              <a:xfrm>
                <a:off x="7488" y="9072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18478" name="Line 14"/>
            <p:cNvSpPr>
              <a:spLocks noChangeShapeType="1"/>
            </p:cNvSpPr>
            <p:nvPr/>
          </p:nvSpPr>
          <p:spPr bwMode="auto">
            <a:xfrm rot="-5400000">
              <a:off x="4104" y="7327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8479" name="Line 15"/>
            <p:cNvSpPr>
              <a:spLocks noChangeShapeType="1"/>
            </p:cNvSpPr>
            <p:nvPr/>
          </p:nvSpPr>
          <p:spPr bwMode="auto">
            <a:xfrm rot="-5400000">
              <a:off x="4104" y="6751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8480" name="Line 16"/>
            <p:cNvSpPr>
              <a:spLocks noChangeShapeType="1"/>
            </p:cNvSpPr>
            <p:nvPr/>
          </p:nvSpPr>
          <p:spPr bwMode="auto">
            <a:xfrm rot="-5400000">
              <a:off x="4104" y="6319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8481" name="Line 17"/>
            <p:cNvSpPr>
              <a:spLocks noChangeShapeType="1"/>
            </p:cNvSpPr>
            <p:nvPr/>
          </p:nvSpPr>
          <p:spPr bwMode="auto">
            <a:xfrm rot="-5400000">
              <a:off x="8280" y="7327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8482" name="Line 18"/>
            <p:cNvSpPr>
              <a:spLocks noChangeShapeType="1"/>
            </p:cNvSpPr>
            <p:nvPr/>
          </p:nvSpPr>
          <p:spPr bwMode="auto">
            <a:xfrm rot="-5400000">
              <a:off x="8280" y="6751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8483" name="Line 19"/>
            <p:cNvSpPr>
              <a:spLocks noChangeShapeType="1"/>
            </p:cNvSpPr>
            <p:nvPr/>
          </p:nvSpPr>
          <p:spPr bwMode="auto">
            <a:xfrm rot="-5400000">
              <a:off x="8280" y="6319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318484" name="Group 20"/>
            <p:cNvGrpSpPr>
              <a:grpSpLocks/>
            </p:cNvGrpSpPr>
            <p:nvPr/>
          </p:nvGrpSpPr>
          <p:grpSpPr bwMode="auto">
            <a:xfrm flipH="1" flipV="1">
              <a:off x="4896" y="7831"/>
              <a:ext cx="2592" cy="432"/>
              <a:chOff x="4896" y="9072"/>
              <a:chExt cx="2592" cy="432"/>
            </a:xfrm>
          </p:grpSpPr>
          <p:sp>
            <p:nvSpPr>
              <p:cNvPr id="318485" name="Line 21"/>
              <p:cNvSpPr>
                <a:spLocks noChangeShapeType="1"/>
              </p:cNvSpPr>
              <p:nvPr/>
            </p:nvSpPr>
            <p:spPr bwMode="auto">
              <a:xfrm>
                <a:off x="4896" y="9072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8486" name="Line 22"/>
              <p:cNvSpPr>
                <a:spLocks noChangeShapeType="1"/>
              </p:cNvSpPr>
              <p:nvPr/>
            </p:nvSpPr>
            <p:spPr bwMode="auto">
              <a:xfrm>
                <a:off x="5328" y="9072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8487" name="Line 23"/>
              <p:cNvSpPr>
                <a:spLocks noChangeShapeType="1"/>
              </p:cNvSpPr>
              <p:nvPr/>
            </p:nvSpPr>
            <p:spPr bwMode="auto">
              <a:xfrm>
                <a:off x="5904" y="9072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8488" name="Line 24"/>
              <p:cNvSpPr>
                <a:spLocks noChangeShapeType="1"/>
              </p:cNvSpPr>
              <p:nvPr/>
            </p:nvSpPr>
            <p:spPr bwMode="auto">
              <a:xfrm>
                <a:off x="6480" y="9072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8489" name="Line 25"/>
              <p:cNvSpPr>
                <a:spLocks noChangeShapeType="1"/>
              </p:cNvSpPr>
              <p:nvPr/>
            </p:nvSpPr>
            <p:spPr bwMode="auto">
              <a:xfrm>
                <a:off x="7056" y="9072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8490" name="Line 26"/>
              <p:cNvSpPr>
                <a:spLocks noChangeShapeType="1"/>
              </p:cNvSpPr>
              <p:nvPr/>
            </p:nvSpPr>
            <p:spPr bwMode="auto">
              <a:xfrm>
                <a:off x="7488" y="9072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318491" name="Text Box 27"/>
            <p:cNvSpPr txBox="1">
              <a:spLocks noChangeArrowheads="1"/>
            </p:cNvSpPr>
            <p:nvPr/>
          </p:nvSpPr>
          <p:spPr bwMode="auto">
            <a:xfrm>
              <a:off x="4179" y="5527"/>
              <a:ext cx="43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C" sz="1200" b="1"/>
                <a:t>CONTROLES</a:t>
              </a:r>
              <a:endParaRPr lang="es-EC"/>
            </a:p>
          </p:txBody>
        </p:sp>
        <p:sp>
          <p:nvSpPr>
            <p:cNvPr id="318492" name="Text Box 28"/>
            <p:cNvSpPr txBox="1">
              <a:spLocks noChangeArrowheads="1"/>
            </p:cNvSpPr>
            <p:nvPr/>
          </p:nvSpPr>
          <p:spPr bwMode="auto">
            <a:xfrm>
              <a:off x="4320" y="8551"/>
              <a:ext cx="43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C" sz="1200" b="1"/>
                <a:t>RECURSOS</a:t>
              </a:r>
              <a:endParaRPr lang="es-EC"/>
            </a:p>
          </p:txBody>
        </p:sp>
        <p:sp>
          <p:nvSpPr>
            <p:cNvPr id="318493" name="Text Box 29"/>
            <p:cNvSpPr txBox="1">
              <a:spLocks noChangeArrowheads="1"/>
            </p:cNvSpPr>
            <p:nvPr/>
          </p:nvSpPr>
          <p:spPr bwMode="auto">
            <a:xfrm>
              <a:off x="8172" y="6768"/>
              <a:ext cx="2736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C" sz="1200" b="1"/>
                <a:t>SALIDAS</a:t>
              </a:r>
            </a:p>
            <a:p>
              <a:pPr algn="ctr"/>
              <a:r>
                <a:rPr lang="es-EC" sz="1200" b="1"/>
                <a:t>“Indicadores”</a:t>
              </a:r>
              <a:endParaRPr lang="es-EC"/>
            </a:p>
          </p:txBody>
        </p:sp>
        <p:sp>
          <p:nvSpPr>
            <p:cNvPr id="318494" name="Text Box 30"/>
            <p:cNvSpPr txBox="1">
              <a:spLocks noChangeArrowheads="1"/>
            </p:cNvSpPr>
            <p:nvPr/>
          </p:nvSpPr>
          <p:spPr bwMode="auto">
            <a:xfrm>
              <a:off x="1872" y="6716"/>
              <a:ext cx="187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C" sz="1200" b="1"/>
                <a:t>ENTRADAS</a:t>
              </a:r>
              <a:endParaRPr lang="es-EC"/>
            </a:p>
          </p:txBody>
        </p:sp>
      </p:grpSp>
      <p:sp>
        <p:nvSpPr>
          <p:cNvPr id="318495" name="Rectangle 31"/>
          <p:cNvSpPr>
            <a:spLocks noChangeArrowheads="1"/>
          </p:cNvSpPr>
          <p:nvPr/>
        </p:nvSpPr>
        <p:spPr bwMode="auto">
          <a:xfrm>
            <a:off x="539750" y="652463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C" b="1"/>
              <a:t>MAPA GLOBAL DE PROCESOS</a:t>
            </a:r>
          </a:p>
        </p:txBody>
      </p:sp>
      <p:grpSp>
        <p:nvGrpSpPr>
          <p:cNvPr id="318506" name="Group 42"/>
          <p:cNvGrpSpPr>
            <a:grpSpLocks/>
          </p:cNvGrpSpPr>
          <p:nvPr/>
        </p:nvGrpSpPr>
        <p:grpSpPr bwMode="auto">
          <a:xfrm>
            <a:off x="1835150" y="4113213"/>
            <a:ext cx="5119688" cy="2484437"/>
            <a:chOff x="1247" y="2500"/>
            <a:chExt cx="3225" cy="1565"/>
          </a:xfrm>
        </p:grpSpPr>
        <p:sp>
          <p:nvSpPr>
            <p:cNvPr id="318497" name="Rectangle 33"/>
            <p:cNvSpPr>
              <a:spLocks noChangeArrowheads="1"/>
            </p:cNvSpPr>
            <p:nvPr/>
          </p:nvSpPr>
          <p:spPr bwMode="auto">
            <a:xfrm>
              <a:off x="1247" y="2500"/>
              <a:ext cx="3225" cy="1565"/>
            </a:xfrm>
            <a:prstGeom prst="rect">
              <a:avLst/>
            </a:prstGeom>
            <a:solidFill>
              <a:srgbClr val="FFFFFF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8498" name="AutoShape 34"/>
            <p:cNvSpPr>
              <a:spLocks noChangeArrowheads="1"/>
            </p:cNvSpPr>
            <p:nvPr/>
          </p:nvSpPr>
          <p:spPr bwMode="auto">
            <a:xfrm>
              <a:off x="1477" y="2591"/>
              <a:ext cx="605" cy="136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r>
                <a:rPr lang="es-ES" sz="1200" b="1">
                  <a:latin typeface="Verdana" pitchFamily="34" charset="0"/>
                </a:rPr>
                <a:t>REQUISITOS DE CLIENTES</a:t>
              </a:r>
              <a:endParaRPr lang="es-EC"/>
            </a:p>
          </p:txBody>
        </p:sp>
        <p:sp>
          <p:nvSpPr>
            <p:cNvPr id="318499" name="Line 35"/>
            <p:cNvSpPr>
              <a:spLocks noChangeShapeType="1"/>
            </p:cNvSpPr>
            <p:nvPr/>
          </p:nvSpPr>
          <p:spPr bwMode="auto">
            <a:xfrm>
              <a:off x="2082" y="2807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8500" name="Rectangle 36"/>
            <p:cNvSpPr>
              <a:spLocks noChangeArrowheads="1"/>
            </p:cNvSpPr>
            <p:nvPr/>
          </p:nvSpPr>
          <p:spPr bwMode="auto">
            <a:xfrm>
              <a:off x="2442" y="2663"/>
              <a:ext cx="921" cy="50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C" sz="1200" b="1"/>
                <a:t>PROCESOS CLAVES O DE VALOR</a:t>
              </a:r>
              <a:endParaRPr lang="es-EC"/>
            </a:p>
          </p:txBody>
        </p:sp>
        <p:sp>
          <p:nvSpPr>
            <p:cNvPr id="318501" name="Rectangle 37"/>
            <p:cNvSpPr>
              <a:spLocks noChangeArrowheads="1"/>
            </p:cNvSpPr>
            <p:nvPr/>
          </p:nvSpPr>
          <p:spPr bwMode="auto">
            <a:xfrm>
              <a:off x="2442" y="3599"/>
              <a:ext cx="921" cy="28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s-EC" sz="1200" b="1"/>
                <a:t>PROCESOS DE APOYO</a:t>
              </a:r>
              <a:endParaRPr lang="es-EC"/>
            </a:p>
          </p:txBody>
        </p:sp>
        <p:sp>
          <p:nvSpPr>
            <p:cNvPr id="318502" name="Line 38"/>
            <p:cNvSpPr>
              <a:spLocks noChangeShapeType="1"/>
            </p:cNvSpPr>
            <p:nvPr/>
          </p:nvSpPr>
          <p:spPr bwMode="auto">
            <a:xfrm flipV="1">
              <a:off x="2874" y="3239"/>
              <a:ext cx="0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8503" name="Line 39"/>
            <p:cNvSpPr>
              <a:spLocks noChangeShapeType="1"/>
            </p:cNvSpPr>
            <p:nvPr/>
          </p:nvSpPr>
          <p:spPr bwMode="auto">
            <a:xfrm>
              <a:off x="3450" y="2807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18504" name="AutoShape 40"/>
            <p:cNvSpPr>
              <a:spLocks noChangeArrowheads="1"/>
            </p:cNvSpPr>
            <p:nvPr/>
          </p:nvSpPr>
          <p:spPr bwMode="auto">
            <a:xfrm>
              <a:off x="3738" y="2591"/>
              <a:ext cx="604" cy="135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r>
                <a:rPr lang="es-ES" sz="1200" b="1">
                  <a:latin typeface="Verdana" pitchFamily="34" charset="0"/>
                </a:rPr>
                <a:t>SATISFACCION DEL CLIENTE</a:t>
              </a:r>
            </a:p>
            <a:p>
              <a:endParaRPr lang="es-EC"/>
            </a:p>
          </p:txBody>
        </p:sp>
      </p:grpSp>
      <p:sp>
        <p:nvSpPr>
          <p:cNvPr id="318505" name="Rectangle 41"/>
          <p:cNvSpPr>
            <a:spLocks noChangeArrowheads="1"/>
          </p:cNvSpPr>
          <p:nvPr/>
        </p:nvSpPr>
        <p:spPr bwMode="auto">
          <a:xfrm>
            <a:off x="611188" y="3568700"/>
            <a:ext cx="8229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C" b="1"/>
              <a:t>MAPA DE PROCESOS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8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6" grpId="0"/>
      <p:bldP spid="318495" grpId="0"/>
      <p:bldP spid="3185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23875"/>
          </a:xfrm>
          <a:noFill/>
          <a:ln/>
        </p:spPr>
        <p:txBody>
          <a:bodyPr/>
          <a:lstStyle/>
          <a:p>
            <a:pPr algn="ctr"/>
            <a:r>
              <a:rPr lang="es-EC" sz="4000" b="1">
                <a:solidFill>
                  <a:srgbClr val="6666FF"/>
                </a:solidFill>
              </a:rPr>
              <a:t>ENFOQUE DE PROCESOS</a:t>
            </a:r>
          </a:p>
        </p:txBody>
      </p:sp>
      <p:pic>
        <p:nvPicPr>
          <p:cNvPr id="319496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052513"/>
            <a:ext cx="4392612" cy="5616575"/>
          </a:xfrm>
          <a:noFill/>
          <a:ln/>
        </p:spPr>
      </p:pic>
      <p:pic>
        <p:nvPicPr>
          <p:cNvPr id="319498" name="Picture 10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125538"/>
            <a:ext cx="4033837" cy="55435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457200" y="398463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defTabSz="449263">
              <a:lnSpc>
                <a:spcPct val="97000"/>
              </a:lnSpc>
              <a:buClr>
                <a:srgbClr val="000000"/>
              </a:buClr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800" b="1">
                <a:solidFill>
                  <a:srgbClr val="0000FF"/>
                </a:solidFill>
                <a:latin typeface="Arial Narrow" pitchFamily="34" charset="0"/>
              </a:rPr>
              <a:t>POLÍTICA Y PLANIFICACIÓN</a:t>
            </a:r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323850" y="1628775"/>
            <a:ext cx="82089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just" defTabSz="449263">
              <a:lnSpc>
                <a:spcPct val="97000"/>
              </a:lnSpc>
              <a:spcBef>
                <a:spcPts val="85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latin typeface="Arial Narrow" pitchFamily="34" charset="0"/>
              </a:rPr>
              <a:t> IDENTIFICACION DE REQUERIMIENTOS DE CLIENTES</a:t>
            </a:r>
          </a:p>
          <a:p>
            <a:pPr algn="just" defTabSz="449263">
              <a:lnSpc>
                <a:spcPct val="97000"/>
              </a:lnSpc>
              <a:spcBef>
                <a:spcPts val="85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latin typeface="Arial Narrow" pitchFamily="34" charset="0"/>
              </a:rPr>
              <a:t> IDENTIFICACION DE REQUISITOS DEL PRODUCTO</a:t>
            </a:r>
          </a:p>
          <a:p>
            <a:pPr algn="just" defTabSz="449263">
              <a:lnSpc>
                <a:spcPct val="97000"/>
              </a:lnSpc>
              <a:spcBef>
                <a:spcPts val="85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latin typeface="Arial Narrow" pitchFamily="34" charset="0"/>
              </a:rPr>
              <a:t> IDENTIFICACION Y EVALUACION DE ASPECTOS E IMPACTOS AMBIENTALES</a:t>
            </a:r>
          </a:p>
          <a:p>
            <a:pPr algn="just" defTabSz="449263">
              <a:lnSpc>
                <a:spcPct val="97000"/>
              </a:lnSpc>
              <a:spcBef>
                <a:spcPts val="85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latin typeface="Arial Narrow" pitchFamily="34" charset="0"/>
              </a:rPr>
              <a:t> IDENTIFICACIÓN DE PELIGROS Y EVALUACION DE RIESGOS</a:t>
            </a:r>
          </a:p>
          <a:p>
            <a:pPr algn="just" defTabSz="449263">
              <a:lnSpc>
                <a:spcPct val="97000"/>
              </a:lnSpc>
              <a:spcBef>
                <a:spcPts val="85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latin typeface="Arial Narrow" pitchFamily="34" charset="0"/>
              </a:rPr>
              <a:t> REQUISITOS LEGISLATIVOS</a:t>
            </a:r>
          </a:p>
          <a:p>
            <a:pPr algn="just" defTabSz="449263">
              <a:lnSpc>
                <a:spcPct val="97000"/>
              </a:lnSpc>
              <a:spcBef>
                <a:spcPts val="85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latin typeface="Arial Narrow" pitchFamily="34" charset="0"/>
              </a:rPr>
              <a:t> OBJETIVOS Y METAS DEL SISTEMA DE GESTION INTEGRADO</a:t>
            </a:r>
          </a:p>
          <a:p>
            <a:pPr algn="just" defTabSz="449263">
              <a:spcBef>
                <a:spcPts val="85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latin typeface="Arial Narrow" pitchFamily="34" charset="0"/>
              </a:rPr>
              <a:t> PROGRAMA DE ADMINISTRACION DEL SISTEMA DE GESTION INTEGRADO</a:t>
            </a:r>
          </a:p>
          <a:p>
            <a:pPr algn="just" defTabSz="449263">
              <a:spcBef>
                <a:spcPts val="85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latin typeface="Arial Narrow" pitchFamily="34" charset="0"/>
              </a:rPr>
              <a:t> MEJORAMIENTO CONTINUO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457200" y="361950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ctr" defTabSz="449263">
              <a:lnSpc>
                <a:spcPct val="97000"/>
              </a:lnSpc>
              <a:buClr>
                <a:srgbClr val="000000"/>
              </a:buClr>
              <a:buFont typeface="Arial Narrow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800" b="1">
                <a:solidFill>
                  <a:srgbClr val="0000FF"/>
                </a:solidFill>
                <a:latin typeface="Arial Narrow" pitchFamily="34" charset="0"/>
              </a:rPr>
              <a:t>POLÍTICA INTEGRADA</a:t>
            </a: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395288" y="1484313"/>
            <a:ext cx="83153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185738" defTabSz="449263">
              <a:lnSpc>
                <a:spcPct val="97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271463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400">
                <a:latin typeface="Arial Narrow" pitchFamily="34" charset="0"/>
              </a:rPr>
              <a:t> </a:t>
            </a:r>
            <a:r>
              <a:rPr lang="en-GB" sz="2800">
                <a:latin typeface="Arial Narrow" pitchFamily="34" charset="0"/>
              </a:rPr>
              <a:t>La define el máximo nivel directivo</a:t>
            </a:r>
          </a:p>
          <a:p>
            <a:pPr marL="185738" defTabSz="449263">
              <a:lnSpc>
                <a:spcPct val="97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271463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latin typeface="Arial Narrow" pitchFamily="34" charset="0"/>
              </a:rPr>
              <a:t> Apropiada para la Organización</a:t>
            </a:r>
          </a:p>
          <a:p>
            <a:pPr marL="185738" defTabSz="449263">
              <a:lnSpc>
                <a:spcPct val="97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271463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latin typeface="Arial Narrow" pitchFamily="34" charset="0"/>
              </a:rPr>
              <a:t> Disponible al público</a:t>
            </a:r>
          </a:p>
          <a:p>
            <a:pPr marL="185738" defTabSz="449263">
              <a:lnSpc>
                <a:spcPct val="97000"/>
              </a:lnSpc>
              <a:spcBef>
                <a:spcPct val="20000"/>
              </a:spcBef>
              <a:buClr>
                <a:srgbClr val="000000"/>
              </a:buClr>
              <a:buSzPct val="75000"/>
              <a:buFont typeface="Monotype Sorts" charset="2"/>
              <a:buChar char=""/>
              <a:tabLst>
                <a:tab pos="0" algn="l"/>
                <a:tab pos="271463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latin typeface="Arial Narrow" pitchFamily="34" charset="0"/>
              </a:rPr>
              <a:t>Compromiso hacia:</a:t>
            </a:r>
          </a:p>
          <a:p>
            <a:pPr marL="185738" defTabSz="449263">
              <a:spcBef>
                <a:spcPts val="500"/>
              </a:spcBef>
              <a:buClr>
                <a:srgbClr val="000000"/>
              </a:buClr>
              <a:buSzPct val="75000"/>
              <a:buFont typeface="Wingdings" pitchFamily="2" charset="2"/>
              <a:buChar char="ü"/>
              <a:tabLst>
                <a:tab pos="0" algn="l"/>
                <a:tab pos="271463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latin typeface="Arial Narrow" pitchFamily="34" charset="0"/>
              </a:rPr>
              <a:t> Mejora Continua</a:t>
            </a:r>
          </a:p>
          <a:p>
            <a:pPr marL="185738" defTabSz="449263">
              <a:spcBef>
                <a:spcPts val="500"/>
              </a:spcBef>
              <a:buClr>
                <a:srgbClr val="000000"/>
              </a:buClr>
              <a:buSzPct val="75000"/>
              <a:buFont typeface="Wingdings" pitchFamily="2" charset="2"/>
              <a:buChar char="ü"/>
              <a:tabLst>
                <a:tab pos="0" algn="l"/>
                <a:tab pos="271463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latin typeface="Arial Narrow" pitchFamily="34" charset="0"/>
              </a:rPr>
              <a:t> Satisfacción del cliente interno y externo</a:t>
            </a:r>
          </a:p>
          <a:p>
            <a:pPr marL="185738" defTabSz="449263"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Char char="ü"/>
              <a:tabLst>
                <a:tab pos="0" algn="l"/>
                <a:tab pos="271463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latin typeface="Arial Narrow" pitchFamily="34" charset="0"/>
              </a:rPr>
              <a:t> Prevención de la Contaminación</a:t>
            </a:r>
          </a:p>
          <a:p>
            <a:pPr marL="185738" defTabSz="449263"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Char char="ü"/>
              <a:tabLst>
                <a:tab pos="0" algn="l"/>
                <a:tab pos="271463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latin typeface="Arial Narrow" pitchFamily="34" charset="0"/>
              </a:rPr>
              <a:t> Mejoramiento del ambiente de trabajo</a:t>
            </a:r>
          </a:p>
          <a:p>
            <a:pPr marL="185738" defTabSz="449263">
              <a:spcBef>
                <a:spcPct val="20000"/>
              </a:spcBef>
              <a:buClr>
                <a:srgbClr val="000000"/>
              </a:buClr>
              <a:buSzPct val="75000"/>
              <a:buFont typeface="Wingdings" pitchFamily="2" charset="2"/>
              <a:buChar char="ü"/>
              <a:tabLst>
                <a:tab pos="0" algn="l"/>
                <a:tab pos="271463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>
                <a:latin typeface="Arial Narrow" pitchFamily="34" charset="0"/>
              </a:rPr>
              <a:t> Cumplimiento de la legislación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</TotalTime>
  <Words>1549</Words>
  <Application>Microsoft PowerPoint</Application>
  <PresentationFormat>Presentación en pantalla (4:3)</PresentationFormat>
  <Paragraphs>351</Paragraphs>
  <Slides>56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56</vt:i4>
      </vt:variant>
    </vt:vector>
  </HeadingPairs>
  <TitlesOfParts>
    <vt:vector size="66" baseType="lpstr">
      <vt:lpstr>Arial</vt:lpstr>
      <vt:lpstr>Times New Roman</vt:lpstr>
      <vt:lpstr>Wingdings</vt:lpstr>
      <vt:lpstr>Arial Black</vt:lpstr>
      <vt:lpstr>Arial Narrow</vt:lpstr>
      <vt:lpstr>Verdana</vt:lpstr>
      <vt:lpstr>Monotype Sorts</vt:lpstr>
      <vt:lpstr>Webdings</vt:lpstr>
      <vt:lpstr>Tahoma</vt:lpstr>
      <vt:lpstr>Pixel</vt:lpstr>
      <vt:lpstr>ELABORACION DE UN MANUAL PARA LA INTEGRACIÓN DE LOS SISTEMAS DE GESTION DE CALIDAD, MEDIO AMBIENTE Y SEGURIDAD BASADO EN LA NORMA ISO 9001:2000, NORMA ISO 14001:1996 Y LA GUÍA OHSAS 18001”  </vt:lpstr>
      <vt:lpstr>ESTRUCTURA DEL SISTEMA DE GESTIÓN INTEGRADO</vt:lpstr>
      <vt:lpstr>Diapositiva 3</vt:lpstr>
      <vt:lpstr>TERMINOS Y DEFINICIONES DEL SISTEMA DE GESTION INTEGRADO</vt:lpstr>
      <vt:lpstr> ORIGEN DE LOS SISTEMAS DE GESTION    Calidad     Medio Ambiente     Seguridad y Salud Ocupacional</vt:lpstr>
      <vt:lpstr>ENFOQUE DE PROCESOS</vt:lpstr>
      <vt:lpstr>ENFOQUE DE PROCESOS</vt:lpstr>
      <vt:lpstr>Diapositiva 8</vt:lpstr>
      <vt:lpstr>Diapositiva 9</vt:lpstr>
      <vt:lpstr>Diapositiva 10</vt:lpstr>
      <vt:lpstr>IDENTIFICACION DE REQUISITOS DEL PRODUCTO Y DEL CLIENTE</vt:lpstr>
      <vt:lpstr>Diapositiva 12</vt:lpstr>
      <vt:lpstr>LISTADO DE ASPECTOS E IMPACTOS AMBIENTALES</vt:lpstr>
      <vt:lpstr>Diapositiva 14</vt:lpstr>
      <vt:lpstr>Diapositiva 15</vt:lpstr>
      <vt:lpstr>Diapositiva 16</vt:lpstr>
      <vt:lpstr>Diapositiva 17</vt:lpstr>
      <vt:lpstr>CRITERIOS DE EVALUACION</vt:lpstr>
      <vt:lpstr>Diapositiva 19</vt:lpstr>
      <vt:lpstr>CRITERIOS DE EVALUACION</vt:lpstr>
      <vt:lpstr>Diapositiva 21</vt:lpstr>
      <vt:lpstr>Diapositiva 22</vt:lpstr>
      <vt:lpstr>Listados Maestros de Aspectos e Impactos Ambientales Significativos</vt:lpstr>
      <vt:lpstr>Diapositiva 24</vt:lpstr>
      <vt:lpstr>Diapositiva 25</vt:lpstr>
      <vt:lpstr>IDENTIFICACION DE PELIGROS Y EVALUACION DE RIESGOS</vt:lpstr>
      <vt:lpstr>Diapositiva 27</vt:lpstr>
      <vt:lpstr>CONTROL DE RIESGOS</vt:lpstr>
      <vt:lpstr>Diapositiva 29</vt:lpstr>
      <vt:lpstr>Diapositiva 30</vt:lpstr>
      <vt:lpstr>PARÁMETROS LEGALES SGA DECRETO 2393</vt:lpstr>
      <vt:lpstr>Diapositiva 32</vt:lpstr>
      <vt:lpstr>OBJETIVOS Y METAS DEL SISTEMA DE GESTION INTEGRADO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</vt:vector>
  </TitlesOfParts>
  <Company>Kimberly-Clark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PRODUCTOS QUIMICOS   </dc:title>
  <dc:creator>Elizabeth Mejia Duque</dc:creator>
  <cp:lastModifiedBy>Ayudante</cp:lastModifiedBy>
  <cp:revision>86</cp:revision>
  <dcterms:created xsi:type="dcterms:W3CDTF">2003-04-05T12:32:23Z</dcterms:created>
  <dcterms:modified xsi:type="dcterms:W3CDTF">2009-06-24T18:24:38Z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2002">
    <vt:bool>true</vt:bool>
  </property>
</Properties>
</file>