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04050" cy="92900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1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s-E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s-E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6DEBEA8-3F6B-4829-A24A-CEFB530BB95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0C7CA-2628-4B80-A3A8-E8A8689384B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C55C0-F82F-4E28-AB83-F7704DB7E14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453DF-D66D-417A-BDD4-C24FE4030B5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03A3E-5F39-4F37-88C5-960BEA11DA5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EF3CD-B588-45D8-980B-4363589DF49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F6812-9D26-4DF1-8D29-BB3B0565926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F8B4F-D9E0-4D2E-B8CA-A1F456CAAD9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919F2-7507-47CD-9107-068C7548091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D5638-CC49-47C4-9000-7C0D400FE30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A8F33-E70E-4AE8-9A45-F1BB160370C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881D5-09F9-40BC-86EC-374683671DB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516AC3-446C-4CA4-A126-639B17EDFD6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143000" y="0"/>
            <a:ext cx="6967538" cy="6858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7630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s-ES" sz="12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hlink"/>
                    </a:gs>
                    <a:gs pos="100000">
                      <a:srgbClr val="33CCCC"/>
                    </a:gs>
                  </a:gsLst>
                  <a:lin ang="2700000" scaled="1"/>
                </a:gradFill>
                <a:latin typeface="Bookman Old Style"/>
              </a:rPr>
              <a:t>Estudio de las Necesidades Tecnológicas</a:t>
            </a:r>
          </a:p>
          <a:p>
            <a:pPr algn="ctr"/>
            <a:r>
              <a:rPr lang="es-ES" sz="12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hlink"/>
                    </a:gs>
                    <a:gs pos="100000">
                      <a:srgbClr val="33CCCC"/>
                    </a:gs>
                  </a:gsLst>
                  <a:lin ang="2700000" scaled="1"/>
                </a:gradFill>
                <a:latin typeface="Bookman Old Style"/>
              </a:rPr>
              <a:t>para la Implementación de</a:t>
            </a:r>
          </a:p>
          <a:p>
            <a:pPr algn="ctr"/>
            <a:r>
              <a:rPr lang="es-ES" sz="12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hlink"/>
                    </a:gs>
                    <a:gs pos="100000">
                      <a:srgbClr val="33CCCC"/>
                    </a:gs>
                  </a:gsLst>
                  <a:lin ang="2700000" scaled="1"/>
                </a:gradFill>
                <a:latin typeface="Bookman Old Style"/>
              </a:rPr>
              <a:t>Servidores Web seguros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684338" y="3932238"/>
            <a:ext cx="5695950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3200" b="1">
                <a:latin typeface="Book Antiqua" pitchFamily="18" charset="0"/>
              </a:rPr>
              <a:t>Isabel Alvarado Chamaidán</a:t>
            </a:r>
          </a:p>
          <a:p>
            <a:pPr>
              <a:buFont typeface="Wingdings" pitchFamily="2" charset="2"/>
              <a:buNone/>
            </a:pPr>
            <a:endParaRPr lang="es-ES" sz="1500" b="1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sz="3200" b="1">
                <a:latin typeface="Book Antiqua" pitchFamily="18" charset="0"/>
              </a:rPr>
              <a:t>Bolívar Bravo Sánchez</a:t>
            </a:r>
          </a:p>
          <a:p>
            <a:pPr>
              <a:buFont typeface="Wingdings" pitchFamily="2" charset="2"/>
              <a:buNone/>
            </a:pPr>
            <a:endParaRPr lang="es-ES" sz="1500" b="1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sz="3200" b="1">
                <a:latin typeface="Book Antiqua" pitchFamily="18" charset="0"/>
              </a:rPr>
              <a:t>Jéssica González Cevallos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websrvr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2339975" y="5492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Implementación de IDS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23850" y="2060575"/>
            <a:ext cx="41021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/>
              <a:t>Necesidad</a:t>
            </a:r>
          </a:p>
          <a:p>
            <a:pPr>
              <a:buFont typeface="Wingdings" pitchFamily="2" charset="2"/>
              <a:buChar char="Ø"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Tipo de Seguridad</a:t>
            </a:r>
          </a:p>
          <a:p>
            <a:pPr>
              <a:buFont typeface="Wingdings" pitchFamily="2" charset="2"/>
              <a:buChar char="Ø"/>
            </a:pPr>
            <a:r>
              <a:rPr lang="es-EC" sz="2000" b="1"/>
              <a:t>Carácterísticas </a:t>
            </a:r>
          </a:p>
          <a:p>
            <a:pPr>
              <a:buFont typeface="Wingdings" pitchFamily="2" charset="2"/>
              <a:buNone/>
            </a:pPr>
            <a:r>
              <a:rPr lang="es-EC" sz="2000" b="1"/>
              <a:t>    (Ejecución-Soporte fallas)</a:t>
            </a:r>
            <a:endParaRPr lang="es-ES" sz="2000" b="1"/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C" sz="2000" b="1"/>
              <a:t>Funciones</a:t>
            </a:r>
          </a:p>
          <a:p>
            <a:pPr>
              <a:buFont typeface="Wingdings" pitchFamily="2" charset="2"/>
              <a:buChar char="Ø"/>
            </a:pPr>
            <a:r>
              <a:rPr lang="es-EC" sz="2000" b="1"/>
              <a:t>Tipos (HIDS-NIDS)</a:t>
            </a:r>
            <a:endParaRPr lang="es-ES" sz="20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Implementación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Opciones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Dragon de Enterasys</a:t>
            </a:r>
          </a:p>
          <a:p>
            <a:pPr lvl="1">
              <a:buFont typeface="Wingdings" pitchFamily="2" charset="2"/>
              <a:buNone/>
            </a:pPr>
            <a:r>
              <a:rPr lang="es-ES" sz="2000" b="1"/>
              <a:t>   (Sensor-Squire-Server)</a:t>
            </a:r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Snort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¿Porqué Snort?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1862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3275013" y="1989138"/>
          <a:ext cx="5761037" cy="3905250"/>
        </p:xfrm>
        <a:graphic>
          <a:graphicData uri="http://schemas.openxmlformats.org/presentationml/2006/ole">
            <p:oleObj spid="_x0000_s11272" r:id="rId4" imgW="9383268" imgH="553669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Políticas de Acceso y Seguridad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38188" y="2205038"/>
            <a:ext cx="6786562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C" sz="2000" b="1"/>
              <a:t>Elementos (Responsabilidades-Requerimientos)</a:t>
            </a:r>
          </a:p>
          <a:p>
            <a:pPr>
              <a:buFont typeface="Wingdings" pitchFamily="2" charset="2"/>
              <a:buChar char="Ø"/>
            </a:pPr>
            <a:endParaRPr lang="es-ES" sz="20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Parámetros para establecer</a:t>
            </a:r>
          </a:p>
          <a:p>
            <a:pPr>
              <a:buFont typeface="Wingdings" pitchFamily="2" charset="2"/>
              <a:buNone/>
            </a:pPr>
            <a:r>
              <a:rPr lang="es-EC" sz="2000" b="1"/>
              <a:t>    (Análisis de Riesgos, Involucrar Áreas, Beneficios-Riesgos)</a:t>
            </a:r>
          </a:p>
          <a:p>
            <a:pPr>
              <a:buFont typeface="Wingdings" pitchFamily="2" charset="2"/>
              <a:buNone/>
            </a:pPr>
            <a:endParaRPr lang="es-ES" sz="2000" b="1"/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Políticas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Aquellas que no pueden pasar por alto</a:t>
            </a:r>
          </a:p>
          <a:p>
            <a:pPr lvl="1">
              <a:buFont typeface="Wingdings" pitchFamily="2" charset="2"/>
              <a:buNone/>
            </a:pPr>
            <a:r>
              <a:rPr lang="es-EC" sz="2000" b="1"/>
              <a:t>   (Impedir, Vigilar, Prohibir/Supervisar, Cifrado Total)</a:t>
            </a:r>
            <a:endParaRPr lang="es-ES" sz="2000" b="1"/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Seguridad en Redes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Políticas del Servidor</a:t>
            </a:r>
          </a:p>
          <a:p>
            <a:pPr lvl="1">
              <a:buFont typeface="Wingdings" pitchFamily="2" charset="2"/>
              <a:buChar char="ü"/>
            </a:pPr>
            <a:endParaRPr lang="es-ES" sz="2000" b="1"/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Propósito de las Políticas de Seguridad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Procedimientos para un correcto mantenimiento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00113" y="2276475"/>
            <a:ext cx="56769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/>
              <a:t>Alta/Baja de cuentas de usuario</a:t>
            </a:r>
          </a:p>
          <a:p>
            <a:pPr>
              <a:buFont typeface="Wingdings" pitchFamily="2" charset="2"/>
              <a:buNone/>
            </a:pPr>
            <a:endParaRPr lang="es-EC" sz="2000" b="1"/>
          </a:p>
          <a:p>
            <a:pPr>
              <a:buFont typeface="Wingdings" pitchFamily="2" charset="2"/>
              <a:buChar char="Ø"/>
            </a:pPr>
            <a:r>
              <a:rPr lang="es-EC" sz="2000" b="1"/>
              <a:t>Determinar passwords                      (Normas)</a:t>
            </a:r>
          </a:p>
          <a:p>
            <a:pPr>
              <a:buFont typeface="Wingdings" pitchFamily="2" charset="2"/>
              <a:buChar char="Ø"/>
            </a:pPr>
            <a:endParaRPr lang="es-ES" sz="20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Verificación de accesos                     (Auditoría)</a:t>
            </a:r>
          </a:p>
          <a:p>
            <a:pPr>
              <a:buFont typeface="Wingdings" pitchFamily="2" charset="2"/>
              <a:buChar char="Ø"/>
            </a:pPr>
            <a:endParaRPr lang="es-EC" sz="600" b="1"/>
          </a:p>
          <a:p>
            <a:pPr>
              <a:buFont typeface="Wingdings" pitchFamily="2" charset="2"/>
              <a:buChar char="Ø"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Chequeo de tráfico en la red            (Programas)</a:t>
            </a:r>
          </a:p>
          <a:p>
            <a:pPr>
              <a:buFont typeface="Wingdings" pitchFamily="2" charset="2"/>
              <a:buChar char="Ø"/>
            </a:pPr>
            <a:endParaRPr lang="es-EC" sz="2000" b="1"/>
          </a:p>
          <a:p>
            <a:pPr>
              <a:buFont typeface="Wingdings" pitchFamily="2" charset="2"/>
              <a:buChar char="Ø"/>
            </a:pPr>
            <a:r>
              <a:rPr lang="es-EC" sz="2000" b="1"/>
              <a:t>Volúmenes de correo                         (SPAM)</a:t>
            </a:r>
            <a:endParaRPr lang="es-ES" sz="2000" b="1"/>
          </a:p>
          <a:p>
            <a:pPr>
              <a:buFont typeface="Wingdings" pitchFamily="2" charset="2"/>
              <a:buNone/>
            </a:pPr>
            <a:endParaRPr lang="es-EC" sz="600" b="1"/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Monitoreo de conexiones activas      (Inactividad)</a:t>
            </a:r>
          </a:p>
          <a:p>
            <a:pPr>
              <a:buFont typeface="Wingdings" pitchFamily="2" charset="2"/>
              <a:buNone/>
            </a:pPr>
            <a:endParaRPr lang="es-EC" sz="600" b="1"/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Monitoreo de los puertos en la red</a:t>
            </a:r>
          </a:p>
          <a:p>
            <a:pPr>
              <a:buFont typeface="Wingdings" pitchFamily="2" charset="2"/>
              <a:buNone/>
            </a:pPr>
            <a:endParaRPr lang="es-EC" sz="600" b="1"/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Recuperar información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042988" y="188913"/>
            <a:ext cx="7424737" cy="6669087"/>
          </a:xfrm>
          <a:prstGeom prst="rect">
            <a:avLst/>
          </a:prstGeom>
          <a:noFill/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430213" y="2708275"/>
            <a:ext cx="8534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s-ES" sz="12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hlink"/>
                    </a:gs>
                    <a:gs pos="100000">
                      <a:srgbClr val="33CCCC"/>
                    </a:gs>
                  </a:gsLst>
                  <a:lin ang="2700000" scaled="1"/>
                </a:gradFill>
                <a:latin typeface="Bookman Old Style"/>
              </a:rPr>
              <a:t>Conclusiones y Recomendaciones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3635375" y="5013325"/>
            <a:ext cx="210502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/>
              </a:rPr>
              <a:t>Gracias!!!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7000" y="2492375"/>
            <a:ext cx="2986088" cy="323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s-ES"/>
              <a:t> </a:t>
            </a:r>
            <a:r>
              <a:rPr lang="es-ES" sz="2000" b="1"/>
              <a:t>¿Qué se debe analizar?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ES" sz="2000" b="1"/>
              <a:t> ¿Qué opciones tenemos?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Apache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Microsoft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Sun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NCSA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Others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ES" sz="2000" b="1"/>
              <a:t> ¿Porqué Apache?</a:t>
            </a:r>
          </a:p>
        </p:txBody>
      </p:sp>
      <p:pic>
        <p:nvPicPr>
          <p:cNvPr id="3079" name="Picture 7" descr="overall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60700" y="2346325"/>
            <a:ext cx="60071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Servidores Web - Evaluación y Selección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Sistema Operativo - Evaluación y Selección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69900" y="2492375"/>
            <a:ext cx="4173538" cy="396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s-ES" sz="2000"/>
              <a:t> </a:t>
            </a:r>
            <a:r>
              <a:rPr lang="es-ES" sz="2000" b="1"/>
              <a:t>¿Qué se debe analizar?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ES" sz="2000" b="1"/>
              <a:t> ¿Qué opciones tenemos?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FreeBSDTM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GNU/Linux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Mac OS X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NetBSD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OpenBSD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Windows 2003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 lvl="1">
              <a:buFont typeface="Wingdings" pitchFamily="2" charset="2"/>
              <a:buChar char="ü"/>
            </a:pPr>
            <a:r>
              <a:rPr lang="es-ES" sz="2000" b="1"/>
              <a:t>Windows XP</a:t>
            </a:r>
          </a:p>
          <a:p>
            <a:pPr lvl="1"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ES" sz="2000" b="1"/>
              <a:t> ¿Porqué Linux?</a:t>
            </a:r>
          </a:p>
        </p:txBody>
      </p:sp>
      <p:pic>
        <p:nvPicPr>
          <p:cNvPr id="4104" name="Picture 8" descr="freebs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3324225"/>
            <a:ext cx="936625" cy="320675"/>
          </a:xfrm>
          <a:prstGeom prst="rect">
            <a:avLst/>
          </a:prstGeom>
          <a:noFill/>
        </p:spPr>
      </p:pic>
      <p:pic>
        <p:nvPicPr>
          <p:cNvPr id="4105" name="Picture 9" descr="linux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7313" y="3643313"/>
            <a:ext cx="365125" cy="433387"/>
          </a:xfrm>
          <a:prstGeom prst="rect">
            <a:avLst/>
          </a:prstGeom>
          <a:noFill/>
        </p:spPr>
      </p:pic>
      <p:pic>
        <p:nvPicPr>
          <p:cNvPr id="4106" name="Picture 10" descr="maco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55875" y="4149725"/>
            <a:ext cx="936625" cy="273050"/>
          </a:xfrm>
          <a:prstGeom prst="rect">
            <a:avLst/>
          </a:prstGeom>
          <a:noFill/>
        </p:spPr>
      </p:pic>
      <p:pic>
        <p:nvPicPr>
          <p:cNvPr id="4108" name="Picture 12" descr="Image NetBSD-smalle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95513" y="4440238"/>
            <a:ext cx="431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 descr="Image openbs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84438" y="4868863"/>
            <a:ext cx="136683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 descr="2003_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43213" y="5230813"/>
            <a:ext cx="6492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5" descr="logo_larg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71775" y="5735638"/>
            <a:ext cx="7207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113" name="Group 17"/>
          <p:cNvGraphicFramePr>
            <a:graphicFrameLocks noGrp="1"/>
          </p:cNvGraphicFramePr>
          <p:nvPr/>
        </p:nvGraphicFramePr>
        <p:xfrm>
          <a:off x="4483100" y="2806700"/>
          <a:ext cx="4267200" cy="1143000"/>
        </p:xfrm>
        <a:graphic>
          <a:graphicData uri="http://schemas.openxmlformats.org/drawingml/2006/table">
            <a:tbl>
              <a:tblPr/>
              <a:tblGrid>
                <a:gridCol w="2095500"/>
                <a:gridCol w="21717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Sistema operativo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No de ataque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Windows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millones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 millones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4406900" y="2349500"/>
            <a:ext cx="200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000">
                <a:solidFill>
                  <a:srgbClr val="0099CC"/>
                </a:solidFill>
                <a:latin typeface="Verdana" pitchFamily="34" charset="0"/>
              </a:rPr>
              <a:t>INTRUSIONES</a:t>
            </a:r>
          </a:p>
        </p:txBody>
      </p:sp>
      <p:graphicFrame>
        <p:nvGraphicFramePr>
          <p:cNvPr id="4128" name="Group 32"/>
          <p:cNvGraphicFramePr>
            <a:graphicFrameLocks noGrp="1"/>
          </p:cNvGraphicFramePr>
          <p:nvPr/>
        </p:nvGraphicFramePr>
        <p:xfrm>
          <a:off x="4483100" y="4711700"/>
          <a:ext cx="4267200" cy="1706880"/>
        </p:xfrm>
        <a:graphic>
          <a:graphicData uri="http://schemas.openxmlformats.org/drawingml/2006/table">
            <a:tbl>
              <a:tblPr/>
              <a:tblGrid>
                <a:gridCol w="2095500"/>
                <a:gridCol w="21717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Sistema operativo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GNU/Linux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Windows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Otros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Desconocidos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4406900" y="4302125"/>
            <a:ext cx="2965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000">
                <a:solidFill>
                  <a:srgbClr val="0099CC"/>
                </a:solidFill>
                <a:latin typeface="Verdana" pitchFamily="34" charset="0"/>
              </a:rPr>
              <a:t>USO EN SERVIDORES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Herramientas de Control y Seguimiento</a:t>
            </a:r>
          </a:p>
        </p:txBody>
      </p:sp>
      <p:pic>
        <p:nvPicPr>
          <p:cNvPr id="5129" name="Picture 9" descr="f1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827088" y="2266950"/>
            <a:ext cx="7921625" cy="3683000"/>
          </a:xfrm>
          <a:prstGeom prst="rect">
            <a:avLst/>
          </a:prstGeom>
          <a:noFill/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652588" y="2565400"/>
            <a:ext cx="1839912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>
            <a:spAutoFit/>
          </a:bodyPr>
          <a:lstStyle/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Tcp-wrappers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Netlog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ISS 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PAM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Kerberos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SSH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Nessus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Snort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endParaRPr lang="es-ES" sz="1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Ethereal</a:t>
            </a:r>
          </a:p>
          <a:p>
            <a:endParaRPr lang="es-E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467350" y="2565400"/>
            <a:ext cx="2417763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>
            <a:spAutoFit/>
          </a:bodyPr>
          <a:lstStyle/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Netfilter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GnuPG / PGP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Stunnel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Filtro Anti-Spam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Motor de Búsqueda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FTP anónimo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Servidor SSL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SpamGuard</a:t>
            </a:r>
          </a:p>
          <a:p>
            <a:endParaRPr lang="es-ES" sz="600" b="1">
              <a:solidFill>
                <a:srgbClr val="000000"/>
              </a:solidFill>
            </a:endParaRPr>
          </a:p>
          <a:p>
            <a:pPr>
              <a:buSzPts val="2000"/>
              <a:buFont typeface="Wingdings" pitchFamily="2" charset="2"/>
              <a:buChar char="Ø"/>
            </a:pPr>
            <a:r>
              <a:rPr lang="es-ES" sz="1900" b="1">
                <a:solidFill>
                  <a:srgbClr val="000000"/>
                </a:solidFill>
              </a:rPr>
              <a:t>Software de Proxy</a:t>
            </a:r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Herramientas de Control y Seguimiento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69900" y="2541588"/>
            <a:ext cx="4930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/>
              <a:t>Metodología para la detección de Intrusos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403350" y="3138488"/>
            <a:ext cx="461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2000" b="1"/>
              <a:t>Pasos a seguir para detectar un intruso</a:t>
            </a:r>
          </a:p>
        </p:txBody>
      </p:sp>
      <p:pic>
        <p:nvPicPr>
          <p:cNvPr id="6152" name="Picture 8" descr="Image55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4713" y="3716338"/>
            <a:ext cx="3959225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23988" y="5757863"/>
            <a:ext cx="602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2000" b="1"/>
              <a:t>Pasos a seguir cuando ya hemos detectado el intruso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Tecnologías para generar contenido dinámico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9900" y="2492375"/>
            <a:ext cx="46688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s-ES"/>
              <a:t>ASP Active Server Pages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ES"/>
              <a:t>JSP Java Server Pages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s-ES"/>
              <a:t>CGI Common Gateway Interface</a:t>
            </a:r>
          </a:p>
        </p:txBody>
      </p:sp>
      <p:pic>
        <p:nvPicPr>
          <p:cNvPr id="7176" name="Picture 8" descr="03z0005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4005263"/>
            <a:ext cx="7856537" cy="2420937"/>
          </a:xfrm>
          <a:prstGeom prst="rect">
            <a:avLst/>
          </a:prstGeom>
          <a:noFill/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98900" y="6365875"/>
            <a:ext cx="11049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500" b="1">
                <a:latin typeface="Arial" charset="0"/>
              </a:rPr>
              <a:t>Julio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Herramientas de Seguridad</a:t>
            </a:r>
          </a:p>
        </p:txBody>
      </p:sp>
      <p:pic>
        <p:nvPicPr>
          <p:cNvPr id="8199" name="Picture 7" descr="f1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827088" y="2266950"/>
            <a:ext cx="7921625" cy="3683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700338" y="2541588"/>
            <a:ext cx="3863975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/>
              <a:t>Tiger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Webcrack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Tripwire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CPM Check Promiscuous Mode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OSH Operator Shell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Noshell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Módulo mod_ssl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OpenSSL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Evaluación de Niveles de Riesgo de los recursos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69900" y="2541588"/>
            <a:ext cx="426085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/>
              <a:t>¿Cómo establecer niveles de riesgo?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Evaluación de los riesgos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Identificación de la amenaza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C" sz="2000" b="1"/>
              <a:t>Evaluación de Costos</a:t>
            </a:r>
            <a:endParaRPr lang="es-ES" sz="2000" b="1"/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Punto de Equilibrio</a:t>
            </a:r>
          </a:p>
        </p:txBody>
      </p:sp>
      <p:pic>
        <p:nvPicPr>
          <p:cNvPr id="9224" name="Picture 8" descr="PtoEqu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3624263"/>
            <a:ext cx="5472112" cy="3189287"/>
          </a:xfrm>
          <a:prstGeom prst="rect">
            <a:avLst/>
          </a:prstGeom>
          <a:noFill/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80063" y="2611438"/>
            <a:ext cx="21986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600" b="1"/>
              <a:t>WRi = Ri *Wi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websrvr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46325" cy="2438400"/>
          </a:xfrm>
          <a:prstGeom prst="rect">
            <a:avLst/>
          </a:prstGeom>
          <a:noFill/>
        </p:spPr>
      </p:pic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6553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Protección adicional con Firewall Stealth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69900" y="2541588"/>
            <a:ext cx="18097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/>
              <a:t>Arquitectura</a:t>
            </a:r>
          </a:p>
          <a:p>
            <a:pPr>
              <a:buFont typeface="Wingdings" pitchFamily="2" charset="2"/>
              <a:buNone/>
            </a:pPr>
            <a:endParaRPr lang="es-ES" sz="600" b="1"/>
          </a:p>
          <a:p>
            <a:pPr>
              <a:buFont typeface="Wingdings" pitchFamily="2" charset="2"/>
              <a:buChar char="Ø"/>
            </a:pPr>
            <a:r>
              <a:rPr lang="es-ES" sz="2000" b="1"/>
              <a:t>Ventajas</a:t>
            </a:r>
          </a:p>
        </p:txBody>
      </p:sp>
      <p:pic>
        <p:nvPicPr>
          <p:cNvPr id="10252" name="Picture 12" descr="diag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3625" y="2143125"/>
            <a:ext cx="6559550" cy="376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390</Words>
  <Application>Microsoft PowerPoint</Application>
  <PresentationFormat>Presentación en pantalla (4:3)</PresentationFormat>
  <Paragraphs>196</Paragraphs>
  <Slides>13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Times New Roman</vt:lpstr>
      <vt:lpstr>Book Antiqua</vt:lpstr>
      <vt:lpstr>Wingdings</vt:lpstr>
      <vt:lpstr>Verdana</vt:lpstr>
      <vt:lpstr>Arial</vt:lpstr>
      <vt:lpstr>Diseño predeterminado</vt:lpstr>
      <vt:lpstr>Visio.Drawing.11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Gestorinc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 González</dc:creator>
  <cp:lastModifiedBy>Ayudante</cp:lastModifiedBy>
  <cp:revision>57</cp:revision>
  <dcterms:created xsi:type="dcterms:W3CDTF">2005-06-29T19:30:49Z</dcterms:created>
  <dcterms:modified xsi:type="dcterms:W3CDTF">2009-06-25T17:36:05Z</dcterms:modified>
</cp:coreProperties>
</file>