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5" r:id="rId11"/>
    <p:sldId id="270"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1" r:id="rId33"/>
  </p:sldIdLst>
  <p:sldSz cx="9144000" cy="6858000" type="screen4x3"/>
  <p:notesSz cx="6858000" cy="9144000"/>
  <p:defaultTex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97" d="100"/>
          <a:sy n="97" d="100"/>
        </p:scale>
        <p:origin x="-11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0F4D5A9-C99F-4E52-9276-A534701953E5}"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D81F079-431F-4334-A1A2-2A995269F043}"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0EAAACC-683B-4D1C-AC77-CAD28E930FD0}"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39C547C-81AF-4280-BF77-AF697EFDCCF6}"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D67B79F-5DD5-424C-8718-E086C24C2115}"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2BD04F6-0E87-4247-8AA3-FA1059B61E48}"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48ECB763-F724-4789-8424-49F975F47685}"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69CE7364-369E-4D6F-85A7-8C8FF9BE0165}"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ECCA2F8B-BD7B-47C9-BDDA-A9748C41EA19}"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1CC6ECD-1B97-49DD-85F8-8BE24266288D}"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92EDB45-8CAF-417C-A95A-7C172F23A5DD}"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7"/>
          <p:cNvGrpSpPr>
            <a:grpSpLocks/>
          </p:cNvGrpSpPr>
          <p:nvPr userDrawn="1"/>
        </p:nvGrpSpPr>
        <p:grpSpPr bwMode="auto">
          <a:xfrm>
            <a:off x="0" y="0"/>
            <a:ext cx="9144000" cy="6858000"/>
            <a:chOff x="0" y="0"/>
            <a:chExt cx="5760" cy="4320"/>
          </a:xfrm>
        </p:grpSpPr>
        <p:sp>
          <p:nvSpPr>
            <p:cNvPr id="1032" name="Rectangle 8" descr="Newsprint"/>
            <p:cNvSpPr>
              <a:spLocks noChangeArrowheads="1"/>
            </p:cNvSpPr>
            <p:nvPr/>
          </p:nvSpPr>
          <p:spPr bwMode="auto">
            <a:xfrm>
              <a:off x="624" y="912"/>
              <a:ext cx="5136" cy="3408"/>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endParaRPr lang="es-ES_tradnl" sz="2000" b="1">
                <a:solidFill>
                  <a:srgbClr val="000066"/>
                </a:solidFill>
                <a:effectLst>
                  <a:outerShdw blurRad="38100" dist="38100" dir="2700000" algn="tl">
                    <a:srgbClr val="C0C0C0"/>
                  </a:outerShdw>
                </a:effectLst>
              </a:endParaRPr>
            </a:p>
          </p:txBody>
        </p:sp>
        <p:sp>
          <p:nvSpPr>
            <p:cNvPr id="1033" name="Rectangle 9"/>
            <p:cNvSpPr>
              <a:spLocks noChangeArrowheads="1"/>
            </p:cNvSpPr>
            <p:nvPr/>
          </p:nvSpPr>
          <p:spPr bwMode="auto">
            <a:xfrm>
              <a:off x="0" y="0"/>
              <a:ext cx="624" cy="4320"/>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1034" name="Rectangle 10"/>
            <p:cNvSpPr>
              <a:spLocks noChangeArrowheads="1"/>
            </p:cNvSpPr>
            <p:nvPr/>
          </p:nvSpPr>
          <p:spPr bwMode="auto">
            <a:xfrm>
              <a:off x="0" y="0"/>
              <a:ext cx="5760" cy="912"/>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1035" name="Text Box 11"/>
            <p:cNvSpPr txBox="1">
              <a:spLocks noChangeArrowheads="1"/>
            </p:cNvSpPr>
            <p:nvPr/>
          </p:nvSpPr>
          <p:spPr bwMode="auto">
            <a:xfrm>
              <a:off x="748" y="1207"/>
              <a:ext cx="4808" cy="404"/>
            </a:xfrm>
            <a:prstGeom prst="rect">
              <a:avLst/>
            </a:prstGeom>
            <a:noFill/>
            <a:ln w="9525">
              <a:noFill/>
              <a:miter lim="800000"/>
              <a:headEnd/>
              <a:tailEnd/>
            </a:ln>
            <a:effectLst/>
          </p:spPr>
          <p:txBody>
            <a:bodyPr>
              <a:spAutoFit/>
            </a:bodyPr>
            <a:lstStyle/>
            <a:p>
              <a:endParaRPr lang="es-ES" sz="3600" b="1">
                <a:solidFill>
                  <a:srgbClr val="333333"/>
                </a:solidFill>
                <a:latin typeface="Garamond" pitchFamily="18" charset="0"/>
              </a:endParaRPr>
            </a:p>
          </p:txBody>
        </p:sp>
        <p:sp>
          <p:nvSpPr>
            <p:cNvPr id="1036" name="Text Box 12"/>
            <p:cNvSpPr txBox="1">
              <a:spLocks noChangeArrowheads="1"/>
            </p:cNvSpPr>
            <p:nvPr/>
          </p:nvSpPr>
          <p:spPr bwMode="auto">
            <a:xfrm>
              <a:off x="1555" y="3385"/>
              <a:ext cx="116" cy="288"/>
            </a:xfrm>
            <a:prstGeom prst="rect">
              <a:avLst/>
            </a:prstGeom>
            <a:noFill/>
            <a:ln w="9525">
              <a:noFill/>
              <a:miter lim="800000"/>
              <a:headEnd/>
              <a:tailEnd/>
            </a:ln>
            <a:effectLst/>
          </p:spPr>
          <p:txBody>
            <a:bodyPr wrap="none">
              <a:spAutoFit/>
            </a:bodyPr>
            <a:lstStyle/>
            <a:p>
              <a:pPr algn="ctr"/>
              <a:endParaRPr lang="es-ES"/>
            </a:p>
          </p:txBody>
        </p:sp>
        <p:sp>
          <p:nvSpPr>
            <p:cNvPr id="1037" name="Text Box 13"/>
            <p:cNvSpPr txBox="1">
              <a:spLocks noChangeArrowheads="1"/>
            </p:cNvSpPr>
            <p:nvPr/>
          </p:nvSpPr>
          <p:spPr bwMode="auto">
            <a:xfrm>
              <a:off x="2971" y="3748"/>
              <a:ext cx="2466" cy="212"/>
            </a:xfrm>
            <a:prstGeom prst="rect">
              <a:avLst/>
            </a:prstGeom>
            <a:noFill/>
            <a:ln w="9525">
              <a:noFill/>
              <a:miter lim="800000"/>
              <a:headEnd/>
              <a:tailEnd/>
            </a:ln>
            <a:effectLst/>
          </p:spPr>
          <p:txBody>
            <a:bodyPr>
              <a:spAutoFit/>
            </a:bodyPr>
            <a:lstStyle/>
            <a:p>
              <a:pPr algn="ctr"/>
              <a:endParaRPr lang="en-US" sz="1600">
                <a:solidFill>
                  <a:schemeClr val="tx2"/>
                </a:solidFill>
              </a:endParaRPr>
            </a:p>
          </p:txBody>
        </p:sp>
      </p:grpSp>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38FB9DA-F776-4A4A-9DA4-0B9089ABE9EC}"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Ponderaci&#243;n%20de%20Riesgos.xl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sp>
          <p:nvSpPr>
            <p:cNvPr id="3075" name="Rectangle 3" descr="Newsprint"/>
            <p:cNvSpPr>
              <a:spLocks noChangeArrowheads="1"/>
            </p:cNvSpPr>
            <p:nvPr/>
          </p:nvSpPr>
          <p:spPr bwMode="auto">
            <a:xfrm>
              <a:off x="624" y="912"/>
              <a:ext cx="5136" cy="3408"/>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lgn="ctr"/>
              <a:endParaRPr lang="es-ES_tradnl" sz="2000" b="1">
                <a:solidFill>
                  <a:srgbClr val="000066"/>
                </a:solidFill>
                <a:effectLst>
                  <a:outerShdw blurRad="38100" dist="38100" dir="2700000" algn="tl">
                    <a:srgbClr val="C0C0C0"/>
                  </a:outerShdw>
                </a:effectLst>
              </a:endParaRPr>
            </a:p>
          </p:txBody>
        </p:sp>
        <p:sp>
          <p:nvSpPr>
            <p:cNvPr id="3076" name="Rectangle 4"/>
            <p:cNvSpPr>
              <a:spLocks noChangeArrowheads="1"/>
            </p:cNvSpPr>
            <p:nvPr/>
          </p:nvSpPr>
          <p:spPr bwMode="auto">
            <a:xfrm>
              <a:off x="0" y="0"/>
              <a:ext cx="624" cy="4320"/>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3077" name="Rectangle 5"/>
            <p:cNvSpPr>
              <a:spLocks noChangeArrowheads="1"/>
            </p:cNvSpPr>
            <p:nvPr/>
          </p:nvSpPr>
          <p:spPr bwMode="auto">
            <a:xfrm>
              <a:off x="0" y="0"/>
              <a:ext cx="5760" cy="912"/>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3078" name="Text Box 6"/>
            <p:cNvSpPr txBox="1">
              <a:spLocks noChangeArrowheads="1"/>
            </p:cNvSpPr>
            <p:nvPr/>
          </p:nvSpPr>
          <p:spPr bwMode="auto">
            <a:xfrm>
              <a:off x="748" y="1207"/>
              <a:ext cx="4808" cy="2092"/>
            </a:xfrm>
            <a:prstGeom prst="rect">
              <a:avLst/>
            </a:prstGeom>
            <a:noFill/>
            <a:ln w="9525">
              <a:noFill/>
              <a:miter lim="800000"/>
              <a:headEnd/>
              <a:tailEnd/>
            </a:ln>
            <a:effectLst/>
          </p:spPr>
          <p:txBody>
            <a:bodyPr>
              <a:spAutoFit/>
            </a:bodyPr>
            <a:lstStyle/>
            <a:p>
              <a:r>
                <a:rPr lang="es-ES" sz="4400" b="1" dirty="0">
                  <a:latin typeface="Garamond" pitchFamily="18" charset="0"/>
                </a:rPr>
                <a:t>Administración de Riesgos de</a:t>
              </a:r>
            </a:p>
            <a:p>
              <a:r>
                <a:rPr lang="es-ES" sz="4400" b="1" dirty="0">
                  <a:latin typeface="Garamond" pitchFamily="18" charset="0"/>
                </a:rPr>
                <a:t>Tecnología de Información</a:t>
              </a:r>
            </a:p>
            <a:p>
              <a:r>
                <a:rPr lang="es-ES" sz="4400" b="1" dirty="0">
                  <a:latin typeface="Garamond" pitchFamily="18" charset="0"/>
                </a:rPr>
                <a:t>de una empresa del Sector Informático</a:t>
              </a:r>
              <a:endParaRPr lang="en-US" sz="4400" b="1" dirty="0">
                <a:latin typeface="Garamond" pitchFamily="18" charset="0"/>
              </a:endParaRPr>
            </a:p>
            <a:p>
              <a:endParaRPr lang="es-ES" sz="3600" b="1" dirty="0">
                <a:latin typeface="Garamond" pitchFamily="18" charset="0"/>
              </a:endParaRPr>
            </a:p>
          </p:txBody>
        </p:sp>
        <p:sp>
          <p:nvSpPr>
            <p:cNvPr id="3079" name="Text Box 7"/>
            <p:cNvSpPr txBox="1">
              <a:spLocks noChangeArrowheads="1"/>
            </p:cNvSpPr>
            <p:nvPr/>
          </p:nvSpPr>
          <p:spPr bwMode="auto">
            <a:xfrm>
              <a:off x="1555" y="3394"/>
              <a:ext cx="116" cy="288"/>
            </a:xfrm>
            <a:prstGeom prst="rect">
              <a:avLst/>
            </a:prstGeom>
            <a:noFill/>
            <a:ln w="9525">
              <a:noFill/>
              <a:miter lim="800000"/>
              <a:headEnd/>
              <a:tailEnd/>
            </a:ln>
            <a:effectLst/>
          </p:spPr>
          <p:txBody>
            <a:bodyPr wrap="none">
              <a:spAutoFit/>
            </a:bodyPr>
            <a:lstStyle/>
            <a:p>
              <a:pPr algn="ctr"/>
              <a:endParaRPr lang="es-ES">
                <a:latin typeface="Garamond" pitchFamily="18" charset="0"/>
              </a:endParaRPr>
            </a:p>
          </p:txBody>
        </p:sp>
        <p:sp>
          <p:nvSpPr>
            <p:cNvPr id="3080" name="Text Box 8"/>
            <p:cNvSpPr txBox="1">
              <a:spLocks noChangeArrowheads="1"/>
            </p:cNvSpPr>
            <p:nvPr/>
          </p:nvSpPr>
          <p:spPr bwMode="auto">
            <a:xfrm>
              <a:off x="2971" y="3748"/>
              <a:ext cx="2466" cy="231"/>
            </a:xfrm>
            <a:prstGeom prst="rect">
              <a:avLst/>
            </a:prstGeom>
            <a:noFill/>
            <a:ln w="9525">
              <a:noFill/>
              <a:miter lim="800000"/>
              <a:headEnd/>
              <a:tailEnd/>
            </a:ln>
            <a:effectLst/>
          </p:spPr>
          <p:txBody>
            <a:bodyPr>
              <a:spAutoFit/>
            </a:bodyPr>
            <a:lstStyle/>
            <a:p>
              <a:pPr algn="ctr"/>
              <a:r>
                <a:rPr lang="en-US" sz="1800">
                  <a:solidFill>
                    <a:schemeClr val="tx2"/>
                  </a:solidFill>
                  <a:latin typeface="Garamond" pitchFamily="18" charset="0"/>
                </a:rPr>
                <a:t>          Guayaquil, Junio 22 del 2005 </a:t>
              </a:r>
              <a:r>
                <a:rPr lang="en-US" sz="1600">
                  <a:solidFill>
                    <a:schemeClr val="tx2"/>
                  </a:solidFill>
                  <a:latin typeface="Garamond" pitchFamily="18" charset="0"/>
                </a:rPr>
                <a:t> </a:t>
              </a:r>
            </a:p>
          </p:txBody>
        </p:sp>
      </p:grpSp>
      <p:sp>
        <p:nvSpPr>
          <p:cNvPr id="3081" name="Text Box 9"/>
          <p:cNvSpPr txBox="1">
            <a:spLocks noChangeArrowheads="1"/>
          </p:cNvSpPr>
          <p:nvPr/>
        </p:nvSpPr>
        <p:spPr bwMode="auto">
          <a:xfrm>
            <a:off x="914400" y="5105400"/>
            <a:ext cx="4114800" cy="2100263"/>
          </a:xfrm>
          <a:prstGeom prst="rect">
            <a:avLst/>
          </a:prstGeom>
          <a:noFill/>
          <a:ln w="9525">
            <a:noFill/>
            <a:miter lim="800000"/>
            <a:headEnd/>
            <a:tailEnd/>
          </a:ln>
          <a:effectLst/>
        </p:spPr>
        <p:txBody>
          <a:bodyPr>
            <a:spAutoFit/>
          </a:bodyPr>
          <a:lstStyle/>
          <a:p>
            <a:pPr algn="ctr"/>
            <a:r>
              <a:rPr lang="en-US">
                <a:latin typeface="Garamond" pitchFamily="18" charset="0"/>
              </a:rPr>
              <a:t>Presentado por:</a:t>
            </a:r>
          </a:p>
          <a:p>
            <a:pPr algn="ctr"/>
            <a:r>
              <a:rPr lang="en-US" b="1">
                <a:latin typeface="Garamond" pitchFamily="18" charset="0"/>
              </a:rPr>
              <a:t>Jennifer Maxitana C.</a:t>
            </a:r>
          </a:p>
          <a:p>
            <a:pPr algn="ctr"/>
            <a:r>
              <a:rPr lang="en-US">
                <a:latin typeface="Garamond" pitchFamily="18" charset="0"/>
              </a:rPr>
              <a:t>Previo a la obtención del Título</a:t>
            </a:r>
          </a:p>
          <a:p>
            <a:pPr algn="ctr"/>
            <a:r>
              <a:rPr lang="en-US" b="1">
                <a:latin typeface="Garamond" pitchFamily="18" charset="0"/>
              </a:rPr>
              <a:t>Auditor en Control de Gestión</a:t>
            </a:r>
            <a:endParaRPr lang="es-ES" b="1">
              <a:latin typeface="Garamond" pitchFamily="18" charset="0"/>
            </a:endParaRPr>
          </a:p>
          <a:p>
            <a:pPr>
              <a:spcBef>
                <a:spcPct val="50000"/>
              </a:spcBef>
            </a:pPr>
            <a:endParaRPr lang="es-E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1143000"/>
          </a:xfrm>
        </p:spPr>
        <p:txBody>
          <a:bodyPr/>
          <a:lstStyle/>
          <a:p>
            <a:r>
              <a:rPr lang="es-ES" b="1">
                <a:latin typeface="Garamond" pitchFamily="18" charset="0"/>
              </a:rPr>
              <a:t>Administración de Riesgos de TI. de la empresa Admitec</a:t>
            </a:r>
          </a:p>
        </p:txBody>
      </p:sp>
      <p:sp>
        <p:nvSpPr>
          <p:cNvPr id="12291" name="Rectangle 3"/>
          <p:cNvSpPr>
            <a:spLocks noGrp="1" noChangeArrowheads="1"/>
          </p:cNvSpPr>
          <p:nvPr>
            <p:ph type="body" idx="1"/>
          </p:nvPr>
        </p:nvSpPr>
        <p:spPr>
          <a:xfrm>
            <a:off x="685800" y="1981200"/>
            <a:ext cx="8001000" cy="4038600"/>
          </a:xfrm>
        </p:spPr>
        <p:txBody>
          <a:bodyPr/>
          <a:lstStyle/>
          <a:p>
            <a:pPr lvl="1" algn="just">
              <a:lnSpc>
                <a:spcPct val="90000"/>
              </a:lnSpc>
            </a:pPr>
            <a:r>
              <a:rPr lang="es-ES" sz="2400" b="1">
                <a:latin typeface="Garamond" pitchFamily="18" charset="0"/>
                <a:cs typeface="Arial" charset="0"/>
              </a:rPr>
              <a:t>Identificar Nivel de Exposición :</a:t>
            </a:r>
            <a:r>
              <a:rPr lang="es-ES" sz="2400">
                <a:latin typeface="Garamond" pitchFamily="18" charset="0"/>
                <a:cs typeface="Arial" charset="0"/>
              </a:rPr>
              <a:t>Cabe recalcar que el Nivel de Exposición es igual a decir Riesgo Inherente menos Controles. Teniendo en cuenta esta definición, se puede decir que la empresa tiene un nivel de exposición medio-alto, ya que no tiene los suficientes controles necesarios para restarle a los riesgos inherentes.</a:t>
            </a:r>
          </a:p>
          <a:p>
            <a:pPr lvl="1" algn="just">
              <a:lnSpc>
                <a:spcPct val="90000"/>
              </a:lnSpc>
              <a:buFontTx/>
              <a:buNone/>
            </a:pPr>
            <a:endParaRPr lang="es-ES" sz="2400">
              <a:latin typeface="Garamond" pitchFamily="18" charset="0"/>
            </a:endParaRPr>
          </a:p>
          <a:p>
            <a:pPr lvl="1" algn="just">
              <a:lnSpc>
                <a:spcPct val="90000"/>
              </a:lnSpc>
              <a:buFontTx/>
              <a:buNone/>
            </a:pPr>
            <a:r>
              <a:rPr lang="es-ES" sz="2400">
                <a:solidFill>
                  <a:srgbClr val="000000"/>
                </a:solidFill>
                <a:latin typeface="Garamond" pitchFamily="18" charset="0"/>
                <a:cs typeface="Arial" charset="0"/>
              </a:rPr>
              <a:t>	</a:t>
            </a:r>
            <a:r>
              <a:rPr lang="es-ES" sz="2400" b="1">
                <a:solidFill>
                  <a:srgbClr val="000000"/>
                </a:solidFill>
                <a:latin typeface="Garamond" pitchFamily="18" charset="0"/>
                <a:cs typeface="Arial" charset="0"/>
              </a:rPr>
              <a:t>Riesgo Inherente:</a:t>
            </a:r>
            <a:r>
              <a:rPr lang="es-ES" sz="2400">
                <a:solidFill>
                  <a:srgbClr val="000000"/>
                </a:solidFill>
                <a:latin typeface="Garamond" pitchFamily="18" charset="0"/>
                <a:cs typeface="Arial" charset="0"/>
              </a:rPr>
              <a:t> Es la posibilidad de errores o irregularidades en la información financiera, administrativa u operativa, antes de considerar la efectividad de los controles internos diseñados y aplicados por el ente</a:t>
            </a:r>
            <a:endParaRPr lang="es-ES" sz="2400">
              <a:latin typeface="Garamond" pitchFamily="18" charset="0"/>
            </a:endParaRPr>
          </a:p>
          <a:p>
            <a:pPr>
              <a:lnSpc>
                <a:spcPct val="90000"/>
              </a:lnSpc>
            </a:pPr>
            <a:endParaRPr lang="es-E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1143000"/>
          </a:xfrm>
        </p:spPr>
        <p:txBody>
          <a:bodyPr/>
          <a:lstStyle/>
          <a:p>
            <a:r>
              <a:rPr lang="es-ES" b="1">
                <a:latin typeface="Garamond" pitchFamily="18" charset="0"/>
              </a:rPr>
              <a:t>Administración de Riesgos de TI de la empresa Admitec</a:t>
            </a:r>
          </a:p>
        </p:txBody>
      </p:sp>
      <p:sp>
        <p:nvSpPr>
          <p:cNvPr id="17411" name="Rectangle 3"/>
          <p:cNvSpPr>
            <a:spLocks noGrp="1" noChangeArrowheads="1"/>
          </p:cNvSpPr>
          <p:nvPr>
            <p:ph type="body" idx="1"/>
          </p:nvPr>
        </p:nvSpPr>
        <p:spPr/>
        <p:txBody>
          <a:bodyPr/>
          <a:lstStyle/>
          <a:p>
            <a:pPr algn="just">
              <a:lnSpc>
                <a:spcPct val="90000"/>
              </a:lnSpc>
            </a:pPr>
            <a:r>
              <a:rPr lang="es-ES" sz="2400" b="1">
                <a:latin typeface="Garamond" pitchFamily="18" charset="0"/>
                <a:cs typeface="Arial" charset="0"/>
              </a:rPr>
              <a:t>Método Matricial para el Análisis de Riesgos:</a:t>
            </a:r>
            <a:r>
              <a:rPr lang="es-ES" sz="2400">
                <a:latin typeface="Garamond" pitchFamily="18" charset="0"/>
                <a:cs typeface="Arial" charset="0"/>
              </a:rPr>
              <a:t> Este método utiliza una matriz que muestra gráficamente tanto las amenazas a que están expuestos los sistemas computarizados y la información del departamento, como los objetos que comprenden el departamento de Sistemas. </a:t>
            </a:r>
            <a:endParaRPr lang="es-ES" sz="2400">
              <a:latin typeface="Garamond" pitchFamily="18" charset="0"/>
              <a:cs typeface="Times New Roman" pitchFamily="18" charset="0"/>
            </a:endParaRPr>
          </a:p>
          <a:p>
            <a:pPr algn="just">
              <a:lnSpc>
                <a:spcPct val="90000"/>
              </a:lnSpc>
              <a:buFontTx/>
              <a:buNone/>
            </a:pPr>
            <a:r>
              <a:rPr lang="es-ES" sz="2400">
                <a:latin typeface="Garamond" pitchFamily="18" charset="0"/>
                <a:cs typeface="Arial" charset="0"/>
              </a:rPr>
              <a:t>	Se describe a continuación los pasos para el desarrollo del método:</a:t>
            </a:r>
          </a:p>
          <a:p>
            <a:pPr algn="just">
              <a:lnSpc>
                <a:spcPct val="90000"/>
              </a:lnSpc>
              <a:buFontTx/>
              <a:buNone/>
            </a:pPr>
            <a:endParaRPr lang="es-ES" sz="2400">
              <a:latin typeface="Garamond" pitchFamily="18" charset="0"/>
              <a:cs typeface="Times New Roman" pitchFamily="18" charset="0"/>
            </a:endParaRPr>
          </a:p>
          <a:p>
            <a:pPr lvl="1" algn="just">
              <a:lnSpc>
                <a:spcPct val="90000"/>
              </a:lnSpc>
            </a:pPr>
            <a:r>
              <a:rPr lang="es-ES" sz="2400">
                <a:latin typeface="Garamond" pitchFamily="18" charset="0"/>
                <a:cs typeface="Arial" charset="0"/>
              </a:rPr>
              <a:t>Crear la matriz de amenazas (causas de riesgo) y de 	objetos del sistema a analizar.</a:t>
            </a:r>
          </a:p>
          <a:p>
            <a:pPr lvl="1" algn="just">
              <a:lnSpc>
                <a:spcPct val="90000"/>
              </a:lnSpc>
            </a:pPr>
            <a:r>
              <a:rPr lang="es-ES" sz="2400">
                <a:latin typeface="Garamond" pitchFamily="18" charset="0"/>
                <a:cs typeface="Arial" charset="0"/>
              </a:rPr>
              <a:t>Categorizar los riesgos.</a:t>
            </a:r>
            <a:endParaRPr lang="es-ES" sz="2400">
              <a:latin typeface="Garamond" pitchFamily="18" charset="0"/>
              <a:cs typeface="Times New Roman" pitchFamily="18" charset="0"/>
            </a:endParaRPr>
          </a:p>
          <a:p>
            <a:pPr>
              <a:lnSpc>
                <a:spcPct val="90000"/>
              </a:lnSpc>
            </a:pPr>
            <a:endParaRPr lang="es-ES" sz="2400">
              <a:latin typeface="Garamond"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1143000"/>
          </a:xfrm>
        </p:spPr>
        <p:txBody>
          <a:bodyPr/>
          <a:lstStyle/>
          <a:p>
            <a:r>
              <a:rPr lang="es-ES" b="1">
                <a:latin typeface="Garamond" pitchFamily="18" charset="0"/>
              </a:rPr>
              <a:t>Clasificación de los Riesgos Existentes</a:t>
            </a:r>
          </a:p>
        </p:txBody>
      </p:sp>
      <p:pic>
        <p:nvPicPr>
          <p:cNvPr id="14341" name="Picture 5" descr="C:\Documents and Settings\All Users.WINDOWS\Documentos\Jennifer\Office 2000\Thesis\Tesis\Matrices\1. Clasificación de los Riesgos Existentes.bmp"/>
          <p:cNvPicPr>
            <a:picLocks noChangeAspect="1" noChangeArrowheads="1"/>
          </p:cNvPicPr>
          <p:nvPr/>
        </p:nvPicPr>
        <p:blipFill>
          <a:blip r:embed="rId2"/>
          <a:srcRect/>
          <a:stretch>
            <a:fillRect/>
          </a:stretch>
        </p:blipFill>
        <p:spPr bwMode="auto">
          <a:xfrm>
            <a:off x="1905000" y="1447800"/>
            <a:ext cx="5324475" cy="5410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1143000"/>
          </a:xfrm>
        </p:spPr>
        <p:txBody>
          <a:bodyPr/>
          <a:lstStyle/>
          <a:p>
            <a:r>
              <a:rPr lang="es-ES" b="1">
                <a:latin typeface="Garamond" pitchFamily="18" charset="0"/>
              </a:rPr>
              <a:t>Clasificación de los Riesgos Existentes</a:t>
            </a:r>
          </a:p>
        </p:txBody>
      </p:sp>
      <p:pic>
        <p:nvPicPr>
          <p:cNvPr id="15365" name="Picture 5" descr="C:\Documents and Settings\All Users.WINDOWS\Documentos\Jennifer\Office 2000\Thesis\Tesis\Matrices\1. Clasificación de los Riesgos Existentes (Amenazas).bmp"/>
          <p:cNvPicPr>
            <a:picLocks noChangeAspect="1" noChangeArrowheads="1"/>
          </p:cNvPicPr>
          <p:nvPr/>
        </p:nvPicPr>
        <p:blipFill>
          <a:blip r:embed="rId2"/>
          <a:srcRect/>
          <a:stretch>
            <a:fillRect/>
          </a:stretch>
        </p:blipFill>
        <p:spPr bwMode="auto">
          <a:xfrm>
            <a:off x="1071563" y="2209800"/>
            <a:ext cx="6999287" cy="23590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1143000"/>
          </a:xfrm>
        </p:spPr>
        <p:txBody>
          <a:bodyPr/>
          <a:lstStyle/>
          <a:p>
            <a:r>
              <a:rPr lang="es-ES" b="1">
                <a:latin typeface="Garamond" pitchFamily="18" charset="0"/>
              </a:rPr>
              <a:t>Matriz de Amenazas y Objetos</a:t>
            </a:r>
          </a:p>
        </p:txBody>
      </p:sp>
      <p:pic>
        <p:nvPicPr>
          <p:cNvPr id="16388" name="Picture 4" descr="C:\Documents and Settings\All Users.WINDOWS\Documentos\Jennifer\Office 2000\Thesis\Tesis\Matrices\1. Matriz de Amenazas y Objetos.bmp"/>
          <p:cNvPicPr>
            <a:picLocks noChangeAspect="1" noChangeArrowheads="1"/>
          </p:cNvPicPr>
          <p:nvPr/>
        </p:nvPicPr>
        <p:blipFill>
          <a:blip r:embed="rId2"/>
          <a:srcRect/>
          <a:stretch>
            <a:fillRect/>
          </a:stretch>
        </p:blipFill>
        <p:spPr bwMode="auto">
          <a:xfrm>
            <a:off x="1273175" y="2362200"/>
            <a:ext cx="7337425" cy="3760788"/>
          </a:xfrm>
          <a:prstGeom prst="rect">
            <a:avLst/>
          </a:prstGeom>
          <a:noFill/>
        </p:spPr>
      </p:pic>
      <p:sp>
        <p:nvSpPr>
          <p:cNvPr id="16389" name="Text Box 5"/>
          <p:cNvSpPr txBox="1">
            <a:spLocks noChangeArrowheads="1"/>
          </p:cNvSpPr>
          <p:nvPr/>
        </p:nvSpPr>
        <p:spPr bwMode="auto">
          <a:xfrm>
            <a:off x="1371600" y="1752600"/>
            <a:ext cx="4800600" cy="457200"/>
          </a:xfrm>
          <a:prstGeom prst="rect">
            <a:avLst/>
          </a:prstGeom>
          <a:noFill/>
          <a:ln w="9525">
            <a:noFill/>
            <a:miter lim="800000"/>
            <a:headEnd/>
            <a:tailEnd/>
          </a:ln>
          <a:effectLst/>
        </p:spPr>
        <p:txBody>
          <a:bodyPr>
            <a:spAutoFit/>
          </a:bodyPr>
          <a:lstStyle/>
          <a:p>
            <a:pPr>
              <a:spcBef>
                <a:spcPct val="50000"/>
              </a:spcBef>
            </a:pPr>
            <a:r>
              <a:rPr lang="es-ES">
                <a:latin typeface="Garamond" pitchFamily="18" charset="0"/>
              </a:rPr>
              <a:t>Aquí empieza el Proceso Delphi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r>
              <a:rPr lang="es-ES" b="1">
                <a:latin typeface="Garamond" pitchFamily="18" charset="0"/>
              </a:rPr>
              <a:t>Comparación de Categorías de Riesgos (Amenazas)</a:t>
            </a:r>
          </a:p>
        </p:txBody>
      </p:sp>
      <p:pic>
        <p:nvPicPr>
          <p:cNvPr id="18437" name="Picture 5" descr="C:\Documents and Settings\All Users.WINDOWS\Documentos\Jennifer\Office 2000\Thesis\Tesis\Matrices\3. Comparación de C. de R. (Amenazas).bmp"/>
          <p:cNvPicPr>
            <a:picLocks noChangeAspect="1" noChangeArrowheads="1"/>
          </p:cNvPicPr>
          <p:nvPr/>
        </p:nvPicPr>
        <p:blipFill>
          <a:blip r:embed="rId2"/>
          <a:srcRect/>
          <a:stretch>
            <a:fillRect/>
          </a:stretch>
        </p:blipFill>
        <p:spPr bwMode="auto">
          <a:xfrm>
            <a:off x="1341438" y="2316163"/>
            <a:ext cx="7269162" cy="324643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1143000"/>
          </a:xfrm>
        </p:spPr>
        <p:txBody>
          <a:bodyPr/>
          <a:lstStyle/>
          <a:p>
            <a:r>
              <a:rPr lang="es-ES" b="1">
                <a:latin typeface="Garamond" pitchFamily="18" charset="0"/>
              </a:rPr>
              <a:t>Proceso de Votación (Amenazas)</a:t>
            </a:r>
          </a:p>
        </p:txBody>
      </p:sp>
      <p:pic>
        <p:nvPicPr>
          <p:cNvPr id="19461" name="Picture 5" descr="C:\Documents and Settings\All Users.WINDOWS\Documentos\Jennifer\Office 2000\Thesis\Tesis\Matrices\4. Proceso de V. (Amenazas).bmp"/>
          <p:cNvPicPr>
            <a:picLocks noChangeAspect="1" noChangeArrowheads="1"/>
          </p:cNvPicPr>
          <p:nvPr/>
        </p:nvPicPr>
        <p:blipFill>
          <a:blip r:embed="rId2"/>
          <a:srcRect/>
          <a:stretch>
            <a:fillRect/>
          </a:stretch>
        </p:blipFill>
        <p:spPr bwMode="auto">
          <a:xfrm>
            <a:off x="1219200" y="2263775"/>
            <a:ext cx="7467600" cy="33337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04800"/>
            <a:ext cx="7772400" cy="1143000"/>
          </a:xfrm>
        </p:spPr>
        <p:txBody>
          <a:bodyPr/>
          <a:lstStyle/>
          <a:p>
            <a:r>
              <a:rPr lang="es-ES" b="1">
                <a:latin typeface="Garamond" pitchFamily="18" charset="0"/>
              </a:rPr>
              <a:t>Suma de los Resultados (Amenazas)</a:t>
            </a:r>
          </a:p>
        </p:txBody>
      </p:sp>
      <p:pic>
        <p:nvPicPr>
          <p:cNvPr id="20484" name="Picture 4" descr="C:\Documents and Settings\All Users.WINDOWS\Documentos\Jennifer\Office 2000\Thesis\Tesis\Matrices\5. Suma de Resultados.bmp"/>
          <p:cNvPicPr>
            <a:picLocks noChangeAspect="1" noChangeArrowheads="1"/>
          </p:cNvPicPr>
          <p:nvPr/>
        </p:nvPicPr>
        <p:blipFill>
          <a:blip r:embed="rId2"/>
          <a:srcRect/>
          <a:stretch>
            <a:fillRect/>
          </a:stretch>
        </p:blipFill>
        <p:spPr bwMode="auto">
          <a:xfrm>
            <a:off x="1066800" y="2286000"/>
            <a:ext cx="7848600" cy="317658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s-ES" b="1">
                <a:latin typeface="Garamond" pitchFamily="18" charset="0"/>
              </a:rPr>
              <a:t>Comparación de las Categorías de Riesgos (Objetos)</a:t>
            </a:r>
          </a:p>
        </p:txBody>
      </p:sp>
      <p:pic>
        <p:nvPicPr>
          <p:cNvPr id="21508" name="Picture 4" descr="C:\Documents and Settings\All Users.WINDOWS\Documentos\Jennifer\Office 2000\Thesis\Tesis\Matrices\6. Comparación de C. de R. (Objetos).bmp"/>
          <p:cNvPicPr>
            <a:picLocks noChangeAspect="1" noChangeArrowheads="1"/>
          </p:cNvPicPr>
          <p:nvPr/>
        </p:nvPicPr>
        <p:blipFill>
          <a:blip r:embed="rId2"/>
          <a:srcRect/>
          <a:stretch>
            <a:fillRect/>
          </a:stretch>
        </p:blipFill>
        <p:spPr bwMode="auto">
          <a:xfrm>
            <a:off x="1295400" y="2312988"/>
            <a:ext cx="7467600" cy="332581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533400"/>
            <a:ext cx="7772400" cy="1143000"/>
          </a:xfrm>
        </p:spPr>
        <p:txBody>
          <a:bodyPr/>
          <a:lstStyle/>
          <a:p>
            <a:r>
              <a:rPr lang="es-ES" b="1">
                <a:latin typeface="Garamond" pitchFamily="18" charset="0"/>
              </a:rPr>
              <a:t>Proceso de Votación (Objetos)</a:t>
            </a:r>
          </a:p>
        </p:txBody>
      </p:sp>
      <p:pic>
        <p:nvPicPr>
          <p:cNvPr id="22532" name="Picture 4" descr="C:\Documents and Settings\All Users.WINDOWS\Documentos\Jennifer\Office 2000\Thesis\Tesis\Matrices\7. Proceso de V. (Objetos).bmp"/>
          <p:cNvPicPr>
            <a:picLocks noChangeAspect="1" noChangeArrowheads="1"/>
          </p:cNvPicPr>
          <p:nvPr/>
        </p:nvPicPr>
        <p:blipFill>
          <a:blip r:embed="rId2"/>
          <a:srcRect/>
          <a:stretch>
            <a:fillRect/>
          </a:stretch>
        </p:blipFill>
        <p:spPr bwMode="auto">
          <a:xfrm>
            <a:off x="1371600" y="2306638"/>
            <a:ext cx="7239000" cy="32131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4" name="Group 4"/>
          <p:cNvGrpSpPr>
            <a:grpSpLocks/>
          </p:cNvGrpSpPr>
          <p:nvPr/>
        </p:nvGrpSpPr>
        <p:grpSpPr bwMode="auto">
          <a:xfrm>
            <a:off x="0" y="0"/>
            <a:ext cx="9144000" cy="6858000"/>
            <a:chOff x="0" y="0"/>
            <a:chExt cx="5760" cy="4320"/>
          </a:xfrm>
        </p:grpSpPr>
        <p:sp>
          <p:nvSpPr>
            <p:cNvPr id="5125" name="Rectangle 5" descr="Newsprint"/>
            <p:cNvSpPr>
              <a:spLocks noChangeArrowheads="1"/>
            </p:cNvSpPr>
            <p:nvPr/>
          </p:nvSpPr>
          <p:spPr bwMode="auto">
            <a:xfrm>
              <a:off x="624" y="912"/>
              <a:ext cx="5136" cy="3408"/>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lgn="ctr"/>
              <a:endParaRPr lang="es-ES_tradnl" sz="2000" b="1">
                <a:solidFill>
                  <a:srgbClr val="000066"/>
                </a:solidFill>
                <a:effectLst>
                  <a:outerShdw blurRad="38100" dist="38100" dir="2700000" algn="tl">
                    <a:srgbClr val="C0C0C0"/>
                  </a:outerShdw>
                </a:effectLst>
              </a:endParaRPr>
            </a:p>
          </p:txBody>
        </p:sp>
        <p:sp>
          <p:nvSpPr>
            <p:cNvPr id="5126" name="Rectangle 6"/>
            <p:cNvSpPr>
              <a:spLocks noChangeArrowheads="1"/>
            </p:cNvSpPr>
            <p:nvPr/>
          </p:nvSpPr>
          <p:spPr bwMode="auto">
            <a:xfrm>
              <a:off x="0" y="0"/>
              <a:ext cx="624" cy="4320"/>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5127" name="Rectangle 7"/>
            <p:cNvSpPr>
              <a:spLocks noChangeArrowheads="1"/>
            </p:cNvSpPr>
            <p:nvPr/>
          </p:nvSpPr>
          <p:spPr bwMode="auto">
            <a:xfrm>
              <a:off x="0" y="0"/>
              <a:ext cx="5760" cy="912"/>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5128" name="Text Box 8"/>
            <p:cNvSpPr txBox="1">
              <a:spLocks noChangeArrowheads="1"/>
            </p:cNvSpPr>
            <p:nvPr/>
          </p:nvSpPr>
          <p:spPr bwMode="auto">
            <a:xfrm>
              <a:off x="748" y="1208"/>
              <a:ext cx="4808" cy="404"/>
            </a:xfrm>
            <a:prstGeom prst="rect">
              <a:avLst/>
            </a:prstGeom>
            <a:noFill/>
            <a:ln w="9525">
              <a:noFill/>
              <a:miter lim="800000"/>
              <a:headEnd/>
              <a:tailEnd/>
            </a:ln>
            <a:effectLst/>
          </p:spPr>
          <p:txBody>
            <a:bodyPr>
              <a:spAutoFit/>
            </a:bodyPr>
            <a:lstStyle/>
            <a:p>
              <a:endParaRPr lang="es-ES" sz="3600" b="1">
                <a:solidFill>
                  <a:srgbClr val="333333"/>
                </a:solidFill>
                <a:latin typeface="Garamond" pitchFamily="18" charset="0"/>
              </a:endParaRPr>
            </a:p>
          </p:txBody>
        </p:sp>
        <p:sp>
          <p:nvSpPr>
            <p:cNvPr id="5129" name="Text Box 9"/>
            <p:cNvSpPr txBox="1">
              <a:spLocks noChangeArrowheads="1"/>
            </p:cNvSpPr>
            <p:nvPr/>
          </p:nvSpPr>
          <p:spPr bwMode="auto">
            <a:xfrm>
              <a:off x="1555" y="3385"/>
              <a:ext cx="116" cy="288"/>
            </a:xfrm>
            <a:prstGeom prst="rect">
              <a:avLst/>
            </a:prstGeom>
            <a:noFill/>
            <a:ln w="9525">
              <a:noFill/>
              <a:miter lim="800000"/>
              <a:headEnd/>
              <a:tailEnd/>
            </a:ln>
            <a:effectLst/>
          </p:spPr>
          <p:txBody>
            <a:bodyPr wrap="none">
              <a:spAutoFit/>
            </a:bodyPr>
            <a:lstStyle/>
            <a:p>
              <a:pPr algn="ctr"/>
              <a:endParaRPr lang="es-ES"/>
            </a:p>
          </p:txBody>
        </p:sp>
        <p:sp>
          <p:nvSpPr>
            <p:cNvPr id="5130" name="Text Box 10"/>
            <p:cNvSpPr txBox="1">
              <a:spLocks noChangeArrowheads="1"/>
            </p:cNvSpPr>
            <p:nvPr/>
          </p:nvSpPr>
          <p:spPr bwMode="auto">
            <a:xfrm>
              <a:off x="2971" y="3748"/>
              <a:ext cx="2465" cy="212"/>
            </a:xfrm>
            <a:prstGeom prst="rect">
              <a:avLst/>
            </a:prstGeom>
            <a:noFill/>
            <a:ln w="9525">
              <a:noFill/>
              <a:miter lim="800000"/>
              <a:headEnd/>
              <a:tailEnd/>
            </a:ln>
            <a:effectLst/>
          </p:spPr>
          <p:txBody>
            <a:bodyPr>
              <a:spAutoFit/>
            </a:bodyPr>
            <a:lstStyle/>
            <a:p>
              <a:pPr algn="ctr"/>
              <a:endParaRPr lang="en-US" sz="1600">
                <a:solidFill>
                  <a:schemeClr val="tx2"/>
                </a:solidFill>
              </a:endParaRPr>
            </a:p>
          </p:txBody>
        </p:sp>
      </p:grpSp>
      <p:sp>
        <p:nvSpPr>
          <p:cNvPr id="5122" name="Rectangle 2"/>
          <p:cNvSpPr>
            <a:spLocks noGrp="1" noChangeArrowheads="1"/>
          </p:cNvSpPr>
          <p:nvPr>
            <p:ph type="title"/>
          </p:nvPr>
        </p:nvSpPr>
        <p:spPr/>
        <p:txBody>
          <a:bodyPr/>
          <a:lstStyle/>
          <a:p>
            <a:r>
              <a:rPr lang="es-ES" b="1">
                <a:latin typeface="Garamond" pitchFamily="18" charset="0"/>
              </a:rPr>
              <a:t>Empresa</a:t>
            </a:r>
          </a:p>
        </p:txBody>
      </p:sp>
      <p:sp>
        <p:nvSpPr>
          <p:cNvPr id="5123" name="Rectangle 3"/>
          <p:cNvSpPr>
            <a:spLocks noGrp="1" noChangeArrowheads="1"/>
          </p:cNvSpPr>
          <p:nvPr>
            <p:ph type="body" idx="1"/>
          </p:nvPr>
        </p:nvSpPr>
        <p:spPr>
          <a:xfrm>
            <a:off x="685800" y="1600200"/>
            <a:ext cx="7772400" cy="4686300"/>
          </a:xfrm>
        </p:spPr>
        <p:txBody>
          <a:bodyPr/>
          <a:lstStyle/>
          <a:p>
            <a:pPr algn="just"/>
            <a:endParaRPr lang="es-ES" sz="2800">
              <a:latin typeface="Garamond" pitchFamily="18" charset="0"/>
              <a:cs typeface="Times New Roman" pitchFamily="18" charset="0"/>
            </a:endParaRPr>
          </a:p>
          <a:p>
            <a:pPr algn="just"/>
            <a:r>
              <a:rPr lang="es-ES" sz="2800">
                <a:latin typeface="Garamond" pitchFamily="18" charset="0"/>
                <a:cs typeface="Times New Roman" pitchFamily="18" charset="0"/>
              </a:rPr>
              <a:t>Empresa donde se desarrolla el trabajo (Nombre).</a:t>
            </a:r>
          </a:p>
          <a:p>
            <a:pPr algn="just"/>
            <a:endParaRPr lang="es-ES" sz="2800">
              <a:latin typeface="Garamond" pitchFamily="18" charset="0"/>
              <a:cs typeface="Times New Roman" pitchFamily="18" charset="0"/>
            </a:endParaRPr>
          </a:p>
          <a:p>
            <a:pPr algn="just"/>
            <a:r>
              <a:rPr lang="es-ES" sz="2800">
                <a:latin typeface="Garamond" pitchFamily="18" charset="0"/>
                <a:cs typeface="Times New Roman" pitchFamily="18" charset="0"/>
              </a:rPr>
              <a:t>Ubicación. </a:t>
            </a:r>
          </a:p>
          <a:p>
            <a:pPr algn="just"/>
            <a:endParaRPr lang="es-ES" sz="2800">
              <a:latin typeface="Garamond" pitchFamily="18" charset="0"/>
              <a:cs typeface="Times New Roman" pitchFamily="18" charset="0"/>
            </a:endParaRPr>
          </a:p>
          <a:p>
            <a:pPr algn="just"/>
            <a:r>
              <a:rPr lang="es-ES" sz="2800">
                <a:latin typeface="Garamond" pitchFamily="18" charset="0"/>
                <a:cs typeface="Times New Roman" pitchFamily="18" charset="0"/>
              </a:rPr>
              <a:t>Evaluaciones y controles: Pilares básicos para alcanzar los objetivos y por ende el desarrollo de la empresa.</a:t>
            </a:r>
            <a:endParaRPr lang="es-ES" sz="2800">
              <a:latin typeface="Garamond" pitchFamily="18" charset="0"/>
            </a:endParaRPr>
          </a:p>
        </p:txBody>
      </p:sp>
      <p:sp>
        <p:nvSpPr>
          <p:cNvPr id="5132" name="Line 12"/>
          <p:cNvSpPr>
            <a:spLocks noChangeShapeType="1"/>
          </p:cNvSpPr>
          <p:nvPr/>
        </p:nvSpPr>
        <p:spPr bwMode="auto">
          <a:xfrm>
            <a:off x="3200400" y="3657600"/>
            <a:ext cx="533400" cy="0"/>
          </a:xfrm>
          <a:prstGeom prst="line">
            <a:avLst/>
          </a:prstGeom>
          <a:noFill/>
          <a:ln w="9525">
            <a:noFill/>
            <a:round/>
            <a:headEnd/>
            <a:tailEnd type="triangle" w="med" len="med"/>
          </a:ln>
          <a:effectLst/>
        </p:spPr>
        <p:txBody>
          <a:bodyPr/>
          <a:lstStyle/>
          <a:p>
            <a:endParaRPr 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533400"/>
            <a:ext cx="7772400" cy="1143000"/>
          </a:xfrm>
        </p:spPr>
        <p:txBody>
          <a:bodyPr/>
          <a:lstStyle/>
          <a:p>
            <a:r>
              <a:rPr lang="es-ES"/>
              <a:t>Suma de los Resultados (Objetos)</a:t>
            </a:r>
          </a:p>
        </p:txBody>
      </p:sp>
      <p:pic>
        <p:nvPicPr>
          <p:cNvPr id="23556" name="Picture 4" descr="C:\Documents and Settings\All Users.WINDOWS\Documentos\Jennifer\Office 2000\Thesis\Tesis\Matrices\8. Suma de Resultados (Objetos).bmp"/>
          <p:cNvPicPr>
            <a:picLocks noChangeAspect="1" noChangeArrowheads="1"/>
          </p:cNvPicPr>
          <p:nvPr/>
        </p:nvPicPr>
        <p:blipFill>
          <a:blip r:embed="rId2"/>
          <a:srcRect/>
          <a:stretch>
            <a:fillRect/>
          </a:stretch>
        </p:blipFill>
        <p:spPr bwMode="auto">
          <a:xfrm>
            <a:off x="1063625" y="2435225"/>
            <a:ext cx="8004175" cy="327977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7772400" cy="1143000"/>
          </a:xfrm>
        </p:spPr>
        <p:txBody>
          <a:bodyPr/>
          <a:lstStyle/>
          <a:p>
            <a:r>
              <a:rPr lang="es-ES"/>
              <a:t>Matriz de combinaciones de las dos Categorías</a:t>
            </a:r>
          </a:p>
        </p:txBody>
      </p:sp>
      <p:pic>
        <p:nvPicPr>
          <p:cNvPr id="24580" name="Picture 4" descr="C:\Documents and Settings\All Users.WINDOWS\Documentos\Jennifer\Office 2000\Thesis\Tesis\Matrices\9. Matriz de combinaciones.bmp"/>
          <p:cNvPicPr>
            <a:picLocks noChangeAspect="1" noChangeArrowheads="1"/>
          </p:cNvPicPr>
          <p:nvPr/>
        </p:nvPicPr>
        <p:blipFill>
          <a:blip r:embed="rId2"/>
          <a:srcRect/>
          <a:stretch>
            <a:fillRect/>
          </a:stretch>
        </p:blipFill>
        <p:spPr bwMode="auto">
          <a:xfrm>
            <a:off x="1152525" y="2298700"/>
            <a:ext cx="7839075" cy="34925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s-ES" b="1">
                <a:latin typeface="Garamond" pitchFamily="18" charset="0"/>
              </a:rPr>
              <a:t>Matriz de Resultados</a:t>
            </a:r>
          </a:p>
        </p:txBody>
      </p:sp>
      <p:pic>
        <p:nvPicPr>
          <p:cNvPr id="25604" name="Picture 4" descr="C:\Documents and Settings\All Users.WINDOWS\Documentos\Jennifer\Office 2000\Thesis\Tesis\Matrices\10. Matriz de Resultados.bmp"/>
          <p:cNvPicPr>
            <a:picLocks noChangeAspect="1" noChangeArrowheads="1"/>
          </p:cNvPicPr>
          <p:nvPr/>
        </p:nvPicPr>
        <p:blipFill>
          <a:blip r:embed="rId2"/>
          <a:srcRect/>
          <a:stretch>
            <a:fillRect/>
          </a:stretch>
        </p:blipFill>
        <p:spPr bwMode="auto">
          <a:xfrm>
            <a:off x="1295400" y="2316163"/>
            <a:ext cx="7543800" cy="408463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title"/>
          </p:nvPr>
        </p:nvSpPr>
        <p:spPr/>
        <p:txBody>
          <a:bodyPr/>
          <a:lstStyle/>
          <a:p>
            <a:r>
              <a:rPr lang="es-ES" b="1">
                <a:latin typeface="Garamond" pitchFamily="18" charset="0"/>
              </a:rPr>
              <a:t>Presentación de los Resultados</a:t>
            </a:r>
          </a:p>
        </p:txBody>
      </p:sp>
      <p:sp>
        <p:nvSpPr>
          <p:cNvPr id="26630" name="Rectangle 6"/>
          <p:cNvSpPr>
            <a:spLocks noGrp="1" noChangeArrowheads="1"/>
          </p:cNvSpPr>
          <p:nvPr>
            <p:ph type="body" idx="1"/>
          </p:nvPr>
        </p:nvSpPr>
        <p:spPr>
          <a:xfrm>
            <a:off x="685800" y="1828800"/>
            <a:ext cx="7772400" cy="4114800"/>
          </a:xfrm>
        </p:spPr>
        <p:txBody>
          <a:bodyPr/>
          <a:lstStyle/>
          <a:p>
            <a:pPr algn="just">
              <a:lnSpc>
                <a:spcPct val="90000"/>
              </a:lnSpc>
              <a:buFontTx/>
              <a:buNone/>
            </a:pPr>
            <a:r>
              <a:rPr lang="es-ES" sz="1600" b="1">
                <a:latin typeface="Garamond" pitchFamily="18" charset="0"/>
                <a:cs typeface="Times New Roman" pitchFamily="18" charset="0"/>
              </a:rPr>
              <a:t>	Categoría 1:</a:t>
            </a:r>
            <a:r>
              <a:rPr lang="es-ES" sz="1600">
                <a:latin typeface="Garamond" pitchFamily="18" charset="0"/>
                <a:cs typeface="Times New Roman" pitchFamily="18" charset="0"/>
              </a:rPr>
              <a:t> </a:t>
            </a:r>
            <a:r>
              <a:rPr lang="es-ES" sz="1600" b="1">
                <a:latin typeface="Garamond" pitchFamily="18" charset="0"/>
                <a:cs typeface="Times New Roman" pitchFamily="18" charset="0"/>
              </a:rPr>
              <a:t>Archivos de Seguridades de las Bases de Datos.</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Times New Roman" pitchFamily="18" charset="0"/>
              </a:rPr>
              <a:t>	Riesgo 1: </a:t>
            </a:r>
            <a:r>
              <a:rPr lang="es-ES" sz="1600">
                <a:latin typeface="Garamond" pitchFamily="18" charset="0"/>
                <a:cs typeface="Times New Roman" pitchFamily="18" charset="0"/>
              </a:rPr>
              <a:t>Accesos Ilegales a las Bases de Datos</a:t>
            </a:r>
          </a:p>
          <a:p>
            <a:pPr algn="just">
              <a:lnSpc>
                <a:spcPct val="90000"/>
              </a:lnSpc>
              <a:buFontTx/>
              <a:buNone/>
            </a:pPr>
            <a:r>
              <a:rPr lang="es-ES" sz="1600" b="1">
                <a:latin typeface="Garamond" pitchFamily="18" charset="0"/>
                <a:cs typeface="Times New Roman" pitchFamily="18" charset="0"/>
              </a:rPr>
              <a:t>	Recomendación:</a:t>
            </a:r>
            <a:r>
              <a:rPr lang="es-ES" sz="1600">
                <a:latin typeface="Garamond" pitchFamily="18" charset="0"/>
                <a:cs typeface="Times New Roman" pitchFamily="18" charset="0"/>
              </a:rPr>
              <a:t> Es necesario que se establezca quienes son las personas autorizadas al acceso de las Bases de Datos, ya que no es conveniente que no se tenga restricciones a esta parte de la información. Los autorizados deberán tener otro código o clave de acceso al momento de acceder a esta información y deberán cerrar esta sesión una vez realizado el trabajo que se haya establecido. Las claves establecidas deberán ser cambiadas constantemente para mantener un control sobre dichos accesos.</a:t>
            </a:r>
          </a:p>
          <a:p>
            <a:pPr algn="just">
              <a:lnSpc>
                <a:spcPct val="90000"/>
              </a:lnSpc>
            </a:pP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Times New Roman" pitchFamily="18" charset="0"/>
              </a:rPr>
              <a:t> </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Times New Roman" pitchFamily="18" charset="0"/>
              </a:rPr>
              <a:t>	Riesgo 2:</a:t>
            </a:r>
            <a:r>
              <a:rPr lang="es-ES" sz="1600">
                <a:latin typeface="Garamond" pitchFamily="18" charset="0"/>
                <a:cs typeface="Times New Roman" pitchFamily="18" charset="0"/>
              </a:rPr>
              <a:t> Alteración, Destrucción y/o Pérdida de información relevante para la empresa.</a:t>
            </a:r>
          </a:p>
          <a:p>
            <a:pPr algn="just">
              <a:lnSpc>
                <a:spcPct val="90000"/>
              </a:lnSpc>
              <a:buFontTx/>
              <a:buNone/>
            </a:pPr>
            <a:r>
              <a:rPr lang="es-ES" sz="1600" b="1">
                <a:latin typeface="Garamond" pitchFamily="18" charset="0"/>
                <a:cs typeface="Times New Roman" pitchFamily="18" charset="0"/>
              </a:rPr>
              <a:t>	Recomendación:</a:t>
            </a:r>
            <a:r>
              <a:rPr lang="es-ES" sz="1600">
                <a:latin typeface="Garamond" pitchFamily="18" charset="0"/>
                <a:cs typeface="Times New Roman" pitchFamily="18" charset="0"/>
              </a:rPr>
              <a:t> Parte de la información relevante para la empresa, son los archivos de seguridades de las bases de datos; archivos a los cuales sólo debe de tener acceso la persona encargada de las bases. Estas seguridades deberán ser cambiadas en determinado periodo de tiempo que podría ser un mes, de tal manera que se dificulte cualquier tipo de acceso ilegal a estos archivos.</a:t>
            </a:r>
          </a:p>
          <a:p>
            <a:pPr algn="just">
              <a:lnSpc>
                <a:spcPct val="90000"/>
              </a:lnSpc>
              <a:buFontTx/>
              <a:buNone/>
            </a:pPr>
            <a:r>
              <a:rPr lang="es-ES" sz="1600">
                <a:latin typeface="Garamond" pitchFamily="18" charset="0"/>
                <a:cs typeface="Times New Roman" pitchFamily="18" charset="0"/>
              </a:rPr>
              <a:t>	Por otro lado toda la información que la empresa considere relevante, deberá mantenerse bajo resguardo ya sea mediante claves, respaldos, etc.  Mediante el acceso adecuado de las personas a determinada información que se encuentre en el Dpto., se mantendrá un mejor control sobre la seguridad de ésta. </a:t>
            </a:r>
          </a:p>
          <a:p>
            <a:pPr>
              <a:lnSpc>
                <a:spcPct val="90000"/>
              </a:lnSpc>
            </a:pPr>
            <a:endParaRPr lang="es-ES" sz="1600">
              <a:latin typeface="Garamond"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Grp="1" noChangeArrowheads="1"/>
          </p:cNvSpPr>
          <p:nvPr>
            <p:ph type="title"/>
          </p:nvPr>
        </p:nvSpPr>
        <p:spPr/>
        <p:txBody>
          <a:bodyPr/>
          <a:lstStyle/>
          <a:p>
            <a:r>
              <a:rPr lang="es-ES" b="1">
                <a:latin typeface="Garamond" pitchFamily="18" charset="0"/>
              </a:rPr>
              <a:t>Presentación de los Resultados</a:t>
            </a:r>
          </a:p>
        </p:txBody>
      </p:sp>
      <p:sp>
        <p:nvSpPr>
          <p:cNvPr id="27654" name="Rectangle 6"/>
          <p:cNvSpPr>
            <a:spLocks noGrp="1" noChangeArrowheads="1"/>
          </p:cNvSpPr>
          <p:nvPr>
            <p:ph type="body" idx="1"/>
          </p:nvPr>
        </p:nvSpPr>
        <p:spPr>
          <a:xfrm>
            <a:off x="685800" y="1676400"/>
            <a:ext cx="7772400" cy="4114800"/>
          </a:xfrm>
        </p:spPr>
        <p:txBody>
          <a:bodyPr/>
          <a:lstStyle/>
          <a:p>
            <a:pPr algn="just">
              <a:lnSpc>
                <a:spcPct val="90000"/>
              </a:lnSpc>
              <a:buFontTx/>
              <a:buNone/>
            </a:pPr>
            <a:r>
              <a:rPr lang="es-ES" sz="1600" b="1">
                <a:latin typeface="Garamond" pitchFamily="18" charset="0"/>
                <a:cs typeface="Arial" charset="0"/>
              </a:rPr>
              <a:t>	Riesgo 3:</a:t>
            </a:r>
            <a:r>
              <a:rPr lang="es-ES" sz="1600">
                <a:latin typeface="Garamond" pitchFamily="18" charset="0"/>
                <a:cs typeface="Arial" charset="0"/>
              </a:rPr>
              <a:t> Desactualización de las Claves de Acceso</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 </a:t>
            </a:r>
            <a:r>
              <a:rPr lang="es-ES" sz="1600">
                <a:latin typeface="Garamond" pitchFamily="18" charset="0"/>
                <a:cs typeface="Arial" charset="0"/>
              </a:rPr>
              <a:t>Las claves de acceso a la información del Dpto. es una medida de seguridad a la cual se le debe de prestar la importancia que amerita. La No actualización de éstas, podría ocasionar no sólo la pérdida de la información sino pérdidas económicas, además de la imagen de la empresa en el mercado. Por lo que se sugiere la actualización de éstas en determinados periodos de tiempo, los cuales pueden ser establecidos por el Jefe del Área en conjunto con la Gerencia.  Estas actualizaciones servirán como un monitoreo continuo de la seguridad de la información. </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Categoría 2: Bases de Datos de Clientes y Proveedores.</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Riesgo 4:</a:t>
            </a:r>
            <a:r>
              <a:rPr lang="es-ES" sz="1600">
                <a:latin typeface="Garamond" pitchFamily="18" charset="0"/>
                <a:cs typeface="Arial" charset="0"/>
              </a:rPr>
              <a:t> Pérdida y/o Destrucción de las Bases de Datos</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a:t>
            </a:r>
            <a:r>
              <a:rPr lang="es-ES" sz="1600">
                <a:latin typeface="Garamond" pitchFamily="18" charset="0"/>
                <a:cs typeface="Arial" charset="0"/>
              </a:rPr>
              <a:t> Las Bases de Datos (Clientes y Proveedores), son parte esencial del desarrollo de la empresa, por lo que se debe poner énfasis en la seguridad de esta clase de información. Además de las claves de accesos que poseen las Bases de Datos, el servidor o servidores donde se encontrarán éstas, deben de estar en un lugar fuera del alcance de terceros, de ser posible en una oficina con seguridad que podría ser la del Jefe del Departamento de Sistemas, lugar al cual sólo debería tener acceso el encargado de las Bases (el Jefe). Además de mantener los respaldos actualizados tanto dentro como fuera de la empresa. De esta manera se podrán evitar tanto la pérdida como la destrucción de las bases, riesgos que podrían acarrear con consecuencias mayores a sólo la pérdida de la información.</a:t>
            </a:r>
            <a:endParaRPr lang="es-ES" sz="1600">
              <a:latin typeface="Garamond" pitchFamily="18" charset="0"/>
              <a:cs typeface="Times New Roman" pitchFamily="18" charset="0"/>
            </a:endParaRPr>
          </a:p>
          <a:p>
            <a:pPr>
              <a:lnSpc>
                <a:spcPct val="90000"/>
              </a:lnSpc>
            </a:pPr>
            <a:endParaRPr lang="es-ES" sz="1600">
              <a:latin typeface="Garamond"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s-ES" b="1">
                <a:latin typeface="Garamond" pitchFamily="18" charset="0"/>
              </a:rPr>
              <a:t>Presentación de los Resultados</a:t>
            </a:r>
          </a:p>
        </p:txBody>
      </p:sp>
      <p:sp>
        <p:nvSpPr>
          <p:cNvPr id="29699" name="Rectangle 3"/>
          <p:cNvSpPr>
            <a:spLocks noGrp="1" noChangeArrowheads="1"/>
          </p:cNvSpPr>
          <p:nvPr>
            <p:ph type="body" idx="1"/>
          </p:nvPr>
        </p:nvSpPr>
        <p:spPr>
          <a:xfrm>
            <a:off x="685800" y="2133600"/>
            <a:ext cx="7772400" cy="4114800"/>
          </a:xfrm>
        </p:spPr>
        <p:txBody>
          <a:bodyPr/>
          <a:lstStyle/>
          <a:p>
            <a:pPr algn="just">
              <a:buFontTx/>
              <a:buNone/>
            </a:pPr>
            <a:r>
              <a:rPr lang="es-ES" sz="1800" b="1">
                <a:latin typeface="Garamond" pitchFamily="18" charset="0"/>
                <a:cs typeface="Arial" charset="0"/>
              </a:rPr>
              <a:t>	Riesgo 5:</a:t>
            </a:r>
            <a:r>
              <a:rPr lang="es-ES" sz="1800">
                <a:latin typeface="Garamond" pitchFamily="18" charset="0"/>
                <a:cs typeface="Arial" charset="0"/>
              </a:rPr>
              <a:t> Inexistencia de actualizaciones de Respaldos de las Bases de Datos fuera de la empresa.</a:t>
            </a:r>
            <a:endParaRPr lang="es-ES" sz="1800">
              <a:latin typeface="Garamond" pitchFamily="18" charset="0"/>
              <a:cs typeface="Times New Roman" pitchFamily="18" charset="0"/>
            </a:endParaRPr>
          </a:p>
          <a:p>
            <a:pPr algn="just">
              <a:buFontTx/>
              <a:buNone/>
            </a:pPr>
            <a:r>
              <a:rPr lang="es-ES" sz="1800" b="1">
                <a:latin typeface="Garamond" pitchFamily="18" charset="0"/>
                <a:cs typeface="Arial" charset="0"/>
              </a:rPr>
              <a:t>	Recomendación: </a:t>
            </a:r>
            <a:r>
              <a:rPr lang="es-ES" sz="1800">
                <a:latin typeface="Garamond" pitchFamily="18" charset="0"/>
                <a:cs typeface="Arial" charset="0"/>
              </a:rPr>
              <a:t>Las actualizaciones de las Bases, es otra medida de asegurar la información en caso de incidentes. Además del respaldo que se encontrará en otra área diferente al de las computadoras, se deberá mantener dos respaldos de las Bases de Datos, tanto de clientes como de proveedores, fuera de la empresa, con sus respectivas actualizaciones en los periodos de tiempo que sean determinados por la empresa, de acuerdo a los cambios de información que se realicen en el Dpto. Las actualizaciones que se encontrarán fuera de la empresa, también deberán encontrarse en lugares seguros; lugares que serán de conocimiento sólo de la Gerencia de la empresa para mayor seguridad.</a:t>
            </a:r>
            <a:endParaRPr lang="es-ES" sz="1800">
              <a:latin typeface="Garamond" pitchFamily="18" charset="0"/>
              <a:cs typeface="Times New Roman" pitchFamily="18" charset="0"/>
            </a:endParaRPr>
          </a:p>
          <a:p>
            <a:pPr algn="just">
              <a:buFontTx/>
              <a:buNone/>
            </a:pPr>
            <a:r>
              <a:rPr lang="es-ES" sz="1800" b="1">
                <a:latin typeface="Garamond" pitchFamily="18" charset="0"/>
                <a:cs typeface="Arial" charset="0"/>
              </a:rPr>
              <a:t>	</a:t>
            </a:r>
            <a:endParaRPr lang="es-ES" sz="1800">
              <a:latin typeface="Garamond"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s-ES" b="1">
                <a:latin typeface="Garamond" pitchFamily="18" charset="0"/>
              </a:rPr>
              <a:t>Presentación de los Resultados</a:t>
            </a:r>
          </a:p>
        </p:txBody>
      </p:sp>
      <p:sp>
        <p:nvSpPr>
          <p:cNvPr id="30723" name="Rectangle 3"/>
          <p:cNvSpPr>
            <a:spLocks noGrp="1" noChangeArrowheads="1"/>
          </p:cNvSpPr>
          <p:nvPr>
            <p:ph type="body" idx="1"/>
          </p:nvPr>
        </p:nvSpPr>
        <p:spPr/>
        <p:txBody>
          <a:bodyPr/>
          <a:lstStyle/>
          <a:p>
            <a:pPr algn="just">
              <a:buFontTx/>
              <a:buNone/>
            </a:pPr>
            <a:r>
              <a:rPr lang="es-ES" sz="1800" b="1">
                <a:latin typeface="Garamond" pitchFamily="18" charset="0"/>
                <a:cs typeface="Arial" charset="0"/>
              </a:rPr>
              <a:t>	Categoría 3: Paquetes Comerciales</a:t>
            </a:r>
          </a:p>
          <a:p>
            <a:pPr algn="just">
              <a:buFontTx/>
              <a:buNone/>
            </a:pPr>
            <a:r>
              <a:rPr lang="es-ES" sz="1800" b="1">
                <a:latin typeface="Garamond" pitchFamily="18" charset="0"/>
                <a:cs typeface="Arial" charset="0"/>
              </a:rPr>
              <a:t>	Riesgo 6:</a:t>
            </a:r>
            <a:r>
              <a:rPr lang="es-ES" sz="1800">
                <a:latin typeface="Garamond" pitchFamily="18" charset="0"/>
                <a:cs typeface="Arial" charset="0"/>
              </a:rPr>
              <a:t> Falta de integridad de los Paquetes Comerciales</a:t>
            </a:r>
            <a:r>
              <a:rPr lang="es-ES" sz="1800" b="1">
                <a:latin typeface="Garamond" pitchFamily="18" charset="0"/>
                <a:cs typeface="Arial" charset="0"/>
              </a:rPr>
              <a:t> </a:t>
            </a:r>
            <a:endParaRPr lang="es-ES" sz="1800">
              <a:latin typeface="Garamond" pitchFamily="18" charset="0"/>
              <a:cs typeface="Times New Roman" pitchFamily="18" charset="0"/>
            </a:endParaRPr>
          </a:p>
          <a:p>
            <a:pPr algn="just">
              <a:buFontTx/>
              <a:buNone/>
            </a:pPr>
            <a:r>
              <a:rPr lang="es-ES" sz="1800" b="1">
                <a:latin typeface="Garamond" pitchFamily="18" charset="0"/>
                <a:cs typeface="Arial" charset="0"/>
              </a:rPr>
              <a:t>	Recomendación:</a:t>
            </a:r>
            <a:r>
              <a:rPr lang="es-ES" sz="1800">
                <a:latin typeface="Garamond" pitchFamily="18" charset="0"/>
                <a:cs typeface="Arial" charset="0"/>
              </a:rPr>
              <a:t> Una de las actividades que proporcionan ingresos, es la venta de los Paquetes Comerciales, los cuales son adaptados de  acuerdo con las necesidades de los clientes. Por esta razón es importante que esta información sea integra. Los desarrolladores de estos paquetes comerciales, no deberán tener acceso a éstos una vez realizados; a no ser que se necesite realizar alguna modificación de acuerdo a los requerimientos del cliente, para lo cual se realizará una orden de modificaciones, y sólo así el desarrollador tendrá acceso al programa. Una vez realizadas las modificaciones, deberán realizase pruebas para asegurarse  del correcto funcionamiento del programa. Los archivos de programación de estos paquetes, es parte de la información relevante que mantiene la empresa por lo que están dentro de las recomendaciones emitidas anteriormente.</a:t>
            </a:r>
            <a:endParaRPr lang="es-ES" sz="1800">
              <a:latin typeface="Garamond" pitchFamily="18" charset="0"/>
              <a:cs typeface="Times New Roman" pitchFamily="18" charset="0"/>
            </a:endParaRPr>
          </a:p>
          <a:p>
            <a:endParaRPr lang="es-E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s-ES" b="1">
                <a:latin typeface="Garamond" pitchFamily="18" charset="0"/>
              </a:rPr>
              <a:t>Presentación de los Resultados</a:t>
            </a:r>
          </a:p>
        </p:txBody>
      </p:sp>
      <p:sp>
        <p:nvSpPr>
          <p:cNvPr id="31747" name="Rectangle 3"/>
          <p:cNvSpPr>
            <a:spLocks noGrp="1" noChangeArrowheads="1"/>
          </p:cNvSpPr>
          <p:nvPr>
            <p:ph type="body" idx="1"/>
          </p:nvPr>
        </p:nvSpPr>
        <p:spPr>
          <a:xfrm>
            <a:off x="685800" y="1447800"/>
            <a:ext cx="7772400" cy="4114800"/>
          </a:xfrm>
        </p:spPr>
        <p:txBody>
          <a:bodyPr/>
          <a:lstStyle/>
          <a:p>
            <a:pPr>
              <a:lnSpc>
                <a:spcPct val="90000"/>
              </a:lnSpc>
              <a:buFontTx/>
              <a:buNone/>
            </a:pPr>
            <a:r>
              <a:rPr lang="es-ES" sz="1600" b="1">
                <a:latin typeface="Garamond" pitchFamily="18" charset="0"/>
                <a:cs typeface="Arial" charset="0"/>
              </a:rPr>
              <a:t>	</a:t>
            </a:r>
          </a:p>
          <a:p>
            <a:pPr>
              <a:lnSpc>
                <a:spcPct val="90000"/>
              </a:lnSpc>
              <a:buFontTx/>
              <a:buNone/>
            </a:pPr>
            <a:r>
              <a:rPr lang="es-ES" sz="1600" b="1">
                <a:latin typeface="Garamond" pitchFamily="18" charset="0"/>
                <a:cs typeface="Arial" charset="0"/>
              </a:rPr>
              <a:t>	Categoría 4: Programa Aplicativo de Ventas</a:t>
            </a:r>
          </a:p>
          <a:p>
            <a:pPr algn="just">
              <a:lnSpc>
                <a:spcPct val="90000"/>
              </a:lnSpc>
              <a:buFontTx/>
              <a:buNone/>
            </a:pPr>
            <a:r>
              <a:rPr lang="es-ES" sz="1600" b="1">
                <a:latin typeface="Garamond" pitchFamily="18" charset="0"/>
                <a:cs typeface="Arial" charset="0"/>
              </a:rPr>
              <a:t>	Riesgo 7:</a:t>
            </a:r>
            <a:r>
              <a:rPr lang="es-ES" sz="1600">
                <a:latin typeface="Garamond" pitchFamily="18" charset="0"/>
                <a:cs typeface="Arial" charset="0"/>
              </a:rPr>
              <a:t> Acceso no autorizado al Programa Aplicativo de Ventas</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a:t>
            </a:r>
            <a:r>
              <a:rPr lang="es-ES" sz="1600">
                <a:latin typeface="Garamond" pitchFamily="18" charset="0"/>
                <a:cs typeface="Arial" charset="0"/>
              </a:rPr>
              <a:t> El programa aplicativo de Ventas, es el software con mayores modificaciones debido a la variedad de requerimientos de los clientes. Razón por la cual el acceso a éste es muy concurrente y sólo debe ser realizado por el Técnico al cual se le haya emitido la Orden de Modificaciones, y una vez terminadas las éstas y sus respectivas pruebas, se deberá volver a resguardar esta información, de tal manera que nadie tenga acceso a más de la persona encargada de la seguridad de la información. Esta medida ayudará no sólo ala integridad de la información, sino también la confidencialidad dela misma. </a:t>
            </a:r>
            <a:endParaRPr lang="es-ES" sz="1600">
              <a:latin typeface="Garamond" pitchFamily="18" charset="0"/>
              <a:cs typeface="Times New Roman" pitchFamily="18" charset="0"/>
            </a:endParaRPr>
          </a:p>
          <a:p>
            <a:pPr>
              <a:lnSpc>
                <a:spcPct val="90000"/>
              </a:lnSpc>
            </a:pP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Categoría 5: Reportes de la realización de trabajos de Mantenimiento</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Riesgo 8:</a:t>
            </a:r>
            <a:r>
              <a:rPr lang="es-ES" sz="1600">
                <a:latin typeface="Garamond" pitchFamily="18" charset="0"/>
                <a:cs typeface="Arial" charset="0"/>
              </a:rPr>
              <a:t> Mal uso o Destrucción de los Reportes de Trabajo</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a:t>
            </a:r>
            <a:r>
              <a:rPr lang="es-ES" sz="1600">
                <a:latin typeface="Garamond" pitchFamily="18" charset="0"/>
                <a:cs typeface="Arial" charset="0"/>
              </a:rPr>
              <a:t> Otra manera de generar ingresos a la empresa, es la realización de mantenimiento de equipos ya sea de clientes o del Grupo al cual pertenece la empresa. Los reportes realizados por los técnicos deben de ser confirmados por el jefe del Dpto. para asegurarse de que el trabajo fue realizado correctamente. La elaboración de estos informes deberán ser realizados si es posible en órdenes preimpresas o por lo menos con una secuencia en su emisión, para controlar que no haya posibilidad de destrucción o pérdida de alguno de los reportes. Para un monitoreo futuro es recomendable que cada cierto tiempo se realice un checklist de los reportes de los trabajos que se hayan realizado.</a:t>
            </a:r>
            <a:endParaRPr lang="es-ES" sz="1600">
              <a:latin typeface="Garamond" pitchFamily="18" charset="0"/>
              <a:cs typeface="Times New Roman" pitchFamily="18" charset="0"/>
            </a:endParaRPr>
          </a:p>
          <a:p>
            <a:pPr>
              <a:lnSpc>
                <a:spcPct val="90000"/>
              </a:lnSpc>
            </a:pPr>
            <a:endParaRPr lang="es-ES" sz="1600">
              <a:latin typeface="Garamond"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 b="1">
                <a:latin typeface="Garamond" pitchFamily="18" charset="0"/>
              </a:rPr>
              <a:t>Presentación de los Resultados</a:t>
            </a:r>
          </a:p>
        </p:txBody>
      </p:sp>
      <p:sp>
        <p:nvSpPr>
          <p:cNvPr id="32771" name="Rectangle 3"/>
          <p:cNvSpPr>
            <a:spLocks noGrp="1" noChangeArrowheads="1"/>
          </p:cNvSpPr>
          <p:nvPr>
            <p:ph type="body" idx="1"/>
          </p:nvPr>
        </p:nvSpPr>
        <p:spPr/>
        <p:txBody>
          <a:bodyPr/>
          <a:lstStyle/>
          <a:p>
            <a:pPr algn="just">
              <a:lnSpc>
                <a:spcPct val="90000"/>
              </a:lnSpc>
              <a:buFontTx/>
              <a:buNone/>
            </a:pPr>
            <a:r>
              <a:rPr lang="es-ES" sz="1600" b="1">
                <a:latin typeface="Garamond" pitchFamily="18" charset="0"/>
                <a:cs typeface="Arial" charset="0"/>
              </a:rPr>
              <a:t>	Riesgo 9:</a:t>
            </a:r>
            <a:r>
              <a:rPr lang="es-ES" sz="1600">
                <a:latin typeface="Garamond" pitchFamily="18" charset="0"/>
                <a:cs typeface="Arial" charset="0"/>
              </a:rPr>
              <a:t> Ausencia de Bitácoras de trabajos realizados por el Dpto.</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a:t>
            </a:r>
            <a:r>
              <a:rPr lang="es-ES" sz="1600">
                <a:latin typeface="Garamond" pitchFamily="18" charset="0"/>
                <a:cs typeface="Arial" charset="0"/>
              </a:rPr>
              <a:t> Para la realización de esta actividad, se deberá emitir una orden de trabajo, mediante la cual se notificará al técnico el trabajo a realizar. Una vez realizado el trabajo, es de prioridad del técnico la realización del reporte respectivo. Los reportes de los trabajos realizados se deberán entregar al Jefe del Dpto. para confirmar la culminación de éste. A su vez el jefe deberá archivar cada uno de los reportes, de manera tal que se tenga constancia de los trabajos que se han realizado para futuras correcciones o simples revisiones. Estas bitácoras deberán ser mantenidas en un lugar seguro de manera que se evite el deterioro de las mismas. Cabe recalcar la recomendación del punto anterior: La preimpresión o la secuencia de los reportes.</a:t>
            </a:r>
            <a:endParaRPr lang="es-ES" sz="1600">
              <a:latin typeface="Garamond" pitchFamily="18" charset="0"/>
              <a:cs typeface="Times New Roman" pitchFamily="18" charset="0"/>
            </a:endParaRPr>
          </a:p>
          <a:p>
            <a:pPr algn="just">
              <a:lnSpc>
                <a:spcPct val="90000"/>
              </a:lnSpc>
              <a:buFontTx/>
              <a:buNone/>
            </a:pPr>
            <a:r>
              <a:rPr lang="es-ES" sz="1600">
                <a:latin typeface="Garamond" pitchFamily="18" charset="0"/>
                <a:cs typeface="Arial" charset="0"/>
              </a:rPr>
              <a:t> </a:t>
            </a:r>
            <a:endParaRPr lang="es-ES" sz="1600">
              <a:latin typeface="Garamond" pitchFamily="18" charset="0"/>
              <a:cs typeface="Times New Roman" pitchFamily="18" charset="0"/>
            </a:endParaRPr>
          </a:p>
          <a:p>
            <a:pPr algn="just">
              <a:lnSpc>
                <a:spcPct val="90000"/>
              </a:lnSpc>
              <a:buFontTx/>
              <a:buNone/>
            </a:pPr>
            <a:r>
              <a:rPr lang="es-ES" sz="1600">
                <a:latin typeface="Garamond" pitchFamily="18" charset="0"/>
                <a:cs typeface="Arial" charset="0"/>
              </a:rPr>
              <a:t> </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Riesgo 10:</a:t>
            </a:r>
            <a:r>
              <a:rPr lang="es-ES" sz="1600">
                <a:latin typeface="Garamond" pitchFamily="18" charset="0"/>
                <a:cs typeface="Arial" charset="0"/>
              </a:rPr>
              <a:t> Inexistencia de documentación técnica formal de los sistemas diseñados y de pruebas.</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 </a:t>
            </a:r>
            <a:r>
              <a:rPr lang="es-ES" sz="1600">
                <a:latin typeface="Garamond" pitchFamily="18" charset="0"/>
                <a:cs typeface="Arial" charset="0"/>
              </a:rPr>
              <a:t>Cada sistema que se ha desarrollado en el Dpto. deberá tener una documentación de la realización del mismo, detallando de manera comprensible para cualquier otro desarrollador, la elaboración del sistema. Esta documentación técnica escrita, deberá ser archivada conjuntamente con cada uno de los reportes o documentación de modificaciones de los sistemas y sus respectivas pruebas.</a:t>
            </a:r>
            <a:endParaRPr lang="es-ES" sz="1600">
              <a:latin typeface="Garamond" pitchFamily="18" charset="0"/>
              <a:cs typeface="Times New Roman" pitchFamily="18" charset="0"/>
            </a:endParaRPr>
          </a:p>
          <a:p>
            <a:pPr>
              <a:lnSpc>
                <a:spcPct val="90000"/>
              </a:lnSpc>
            </a:pPr>
            <a:endParaRPr lang="es-ES" sz="1600">
              <a:latin typeface="Garamond"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s-ES" b="1">
                <a:latin typeface="Garamond" pitchFamily="18" charset="0"/>
              </a:rPr>
              <a:t>Presentación de los Resultados</a:t>
            </a:r>
          </a:p>
        </p:txBody>
      </p:sp>
      <p:sp>
        <p:nvSpPr>
          <p:cNvPr id="33795" name="Rectangle 3"/>
          <p:cNvSpPr>
            <a:spLocks noGrp="1" noChangeArrowheads="1"/>
          </p:cNvSpPr>
          <p:nvPr>
            <p:ph type="body" idx="1"/>
          </p:nvPr>
        </p:nvSpPr>
        <p:spPr>
          <a:xfrm>
            <a:off x="685800" y="1752600"/>
            <a:ext cx="7772400" cy="4114800"/>
          </a:xfrm>
        </p:spPr>
        <p:txBody>
          <a:bodyPr/>
          <a:lstStyle/>
          <a:p>
            <a:pPr algn="just">
              <a:lnSpc>
                <a:spcPct val="90000"/>
              </a:lnSpc>
              <a:buFontTx/>
              <a:buNone/>
            </a:pPr>
            <a:r>
              <a:rPr lang="es-ES" sz="1600" b="1">
                <a:latin typeface="Garamond" pitchFamily="18" charset="0"/>
                <a:cs typeface="Arial" charset="0"/>
              </a:rPr>
              <a:t>	Categoría 6: Partes y/o Piezas del Computador</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Riesgo 11:</a:t>
            </a:r>
            <a:r>
              <a:rPr lang="es-ES" sz="1600">
                <a:latin typeface="Garamond" pitchFamily="18" charset="0"/>
                <a:cs typeface="Arial" charset="0"/>
              </a:rPr>
              <a:t> Falta de inventario de las partes y/o piezas de los computadores del Dpto.</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a:t>
            </a:r>
            <a:r>
              <a:rPr lang="es-ES" sz="1600">
                <a:latin typeface="Garamond" pitchFamily="18" charset="0"/>
                <a:cs typeface="Arial" charset="0"/>
              </a:rPr>
              <a:t> Aunque no sea una pérdida económica significativa, no deja de ser una pérdida. Los mantenimientos de equipos que se hacen en el Dpto. de Sistemas de la empresa, suelen demoran un mínimo de 24 horas. Para dichas pruebas se utilizan piezas o partes de los computadores que se encuentran en el Dpto. Razón por la cual es recomendable que se mantenga un inventario de las partes y/o piezas de los equipos que forman parte del Dpto. Por ser piezas relativamente pequeñas es muy fácil la pérdida de éstas. El inventario ayudará a manera de monitoreo cada cierto tiempo a controlar la existencia de las piezas que formen parte de dicho inventario. Las partes y/o piezas nuevas, deberán ser puestas en inventario antes que pasen a formar parte de algún computador. </a:t>
            </a:r>
            <a:endParaRPr lang="es-ES" sz="1600">
              <a:latin typeface="Garamond" pitchFamily="18" charset="0"/>
              <a:cs typeface="Times New Roman" pitchFamily="18" charset="0"/>
            </a:endParaRPr>
          </a:p>
          <a:p>
            <a:pPr algn="just">
              <a:lnSpc>
                <a:spcPct val="90000"/>
              </a:lnSpc>
            </a:pPr>
            <a:endParaRPr lang="es-ES" sz="1600" b="1">
              <a:latin typeface="Garamond" pitchFamily="18" charset="0"/>
              <a:cs typeface="Arial" charset="0"/>
            </a:endParaRPr>
          </a:p>
          <a:p>
            <a:pPr algn="just">
              <a:lnSpc>
                <a:spcPct val="90000"/>
              </a:lnSpc>
            </a:pPr>
            <a:endParaRPr lang="es-ES" sz="1600" b="1">
              <a:latin typeface="Garamond" pitchFamily="18" charset="0"/>
              <a:cs typeface="Arial" charset="0"/>
            </a:endParaRPr>
          </a:p>
          <a:p>
            <a:pPr algn="just">
              <a:lnSpc>
                <a:spcPct val="90000"/>
              </a:lnSpc>
              <a:buFontTx/>
              <a:buNone/>
            </a:pPr>
            <a:r>
              <a:rPr lang="es-ES" sz="1600" b="1">
                <a:latin typeface="Garamond" pitchFamily="18" charset="0"/>
                <a:cs typeface="Arial" charset="0"/>
              </a:rPr>
              <a:t>	Riesgo 12: </a:t>
            </a:r>
            <a:r>
              <a:rPr lang="es-ES" sz="1600">
                <a:latin typeface="Garamond" pitchFamily="18" charset="0"/>
                <a:cs typeface="Arial" charset="0"/>
              </a:rPr>
              <a:t>Falta de Inventarios de Activos del Dpto.</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a:t>
            </a:r>
            <a:r>
              <a:rPr lang="es-ES" sz="1600">
                <a:latin typeface="Garamond" pitchFamily="18" charset="0"/>
                <a:cs typeface="Arial" charset="0"/>
              </a:rPr>
              <a:t> A más de las piezas y/o partes de los computadores, el Dpto. cuenta con una serie de activos sobre los cuales no existe inventario alguno. Motivo por el cual se recomienda la realización de un inventario de existencias físicas, inventario que deberá ser realizado bajo supervisión. Una medida de control para tiempos posteriores es la verificación continua (tiempo que puede ser determinado aleatoriamente para no prevenir a nadie) de los activos, disminuyendo así la probabilidad de pérdida de algún activo del Dpto.</a:t>
            </a:r>
            <a:endParaRPr lang="es-ES" sz="1600">
              <a:latin typeface="Garamond" pitchFamily="18" charset="0"/>
              <a:cs typeface="Times New Roman" pitchFamily="18" charset="0"/>
            </a:endParaRPr>
          </a:p>
          <a:p>
            <a:pPr>
              <a:lnSpc>
                <a:spcPct val="90000"/>
              </a:lnSpc>
            </a:pPr>
            <a:endParaRPr lang="es-ES" sz="1600">
              <a:latin typeface="Garamond"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8" name="Group 4"/>
          <p:cNvGrpSpPr>
            <a:grpSpLocks/>
          </p:cNvGrpSpPr>
          <p:nvPr/>
        </p:nvGrpSpPr>
        <p:grpSpPr bwMode="auto">
          <a:xfrm>
            <a:off x="0" y="0"/>
            <a:ext cx="9144000" cy="6858000"/>
            <a:chOff x="0" y="0"/>
            <a:chExt cx="5760" cy="4320"/>
          </a:xfrm>
        </p:grpSpPr>
        <p:sp>
          <p:nvSpPr>
            <p:cNvPr id="6149" name="Rectangle 5" descr="Newsprint"/>
            <p:cNvSpPr>
              <a:spLocks noChangeArrowheads="1"/>
            </p:cNvSpPr>
            <p:nvPr/>
          </p:nvSpPr>
          <p:spPr bwMode="auto">
            <a:xfrm>
              <a:off x="624" y="912"/>
              <a:ext cx="5136" cy="3408"/>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lgn="ctr"/>
              <a:endParaRPr lang="es-ES_tradnl" sz="2000" b="1">
                <a:solidFill>
                  <a:srgbClr val="000066"/>
                </a:solidFill>
                <a:effectLst>
                  <a:outerShdw blurRad="38100" dist="38100" dir="2700000" algn="tl">
                    <a:srgbClr val="C0C0C0"/>
                  </a:outerShdw>
                </a:effectLst>
              </a:endParaRPr>
            </a:p>
          </p:txBody>
        </p:sp>
        <p:sp>
          <p:nvSpPr>
            <p:cNvPr id="6150" name="Rectangle 6"/>
            <p:cNvSpPr>
              <a:spLocks noChangeArrowheads="1"/>
            </p:cNvSpPr>
            <p:nvPr/>
          </p:nvSpPr>
          <p:spPr bwMode="auto">
            <a:xfrm>
              <a:off x="0" y="0"/>
              <a:ext cx="624" cy="4320"/>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6151" name="Rectangle 7"/>
            <p:cNvSpPr>
              <a:spLocks noChangeArrowheads="1"/>
            </p:cNvSpPr>
            <p:nvPr/>
          </p:nvSpPr>
          <p:spPr bwMode="auto">
            <a:xfrm>
              <a:off x="0" y="0"/>
              <a:ext cx="5760" cy="912"/>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6152" name="Text Box 8"/>
            <p:cNvSpPr txBox="1">
              <a:spLocks noChangeArrowheads="1"/>
            </p:cNvSpPr>
            <p:nvPr/>
          </p:nvSpPr>
          <p:spPr bwMode="auto">
            <a:xfrm>
              <a:off x="748" y="1207"/>
              <a:ext cx="4808" cy="404"/>
            </a:xfrm>
            <a:prstGeom prst="rect">
              <a:avLst/>
            </a:prstGeom>
            <a:noFill/>
            <a:ln w="9525">
              <a:noFill/>
              <a:miter lim="800000"/>
              <a:headEnd/>
              <a:tailEnd/>
            </a:ln>
            <a:effectLst/>
          </p:spPr>
          <p:txBody>
            <a:bodyPr>
              <a:spAutoFit/>
            </a:bodyPr>
            <a:lstStyle/>
            <a:p>
              <a:endParaRPr lang="es-ES" sz="3600" b="1">
                <a:solidFill>
                  <a:srgbClr val="333333"/>
                </a:solidFill>
                <a:latin typeface="Garamond" pitchFamily="18" charset="0"/>
              </a:endParaRPr>
            </a:p>
          </p:txBody>
        </p:sp>
        <p:sp>
          <p:nvSpPr>
            <p:cNvPr id="6153" name="Text Box 9"/>
            <p:cNvSpPr txBox="1">
              <a:spLocks noChangeArrowheads="1"/>
            </p:cNvSpPr>
            <p:nvPr/>
          </p:nvSpPr>
          <p:spPr bwMode="auto">
            <a:xfrm>
              <a:off x="1555" y="3385"/>
              <a:ext cx="116" cy="288"/>
            </a:xfrm>
            <a:prstGeom prst="rect">
              <a:avLst/>
            </a:prstGeom>
            <a:noFill/>
            <a:ln w="9525">
              <a:noFill/>
              <a:miter lim="800000"/>
              <a:headEnd/>
              <a:tailEnd/>
            </a:ln>
            <a:effectLst/>
          </p:spPr>
          <p:txBody>
            <a:bodyPr wrap="none">
              <a:spAutoFit/>
            </a:bodyPr>
            <a:lstStyle/>
            <a:p>
              <a:pPr algn="ctr"/>
              <a:endParaRPr lang="es-ES"/>
            </a:p>
          </p:txBody>
        </p:sp>
        <p:sp>
          <p:nvSpPr>
            <p:cNvPr id="6154" name="Text Box 10"/>
            <p:cNvSpPr txBox="1">
              <a:spLocks noChangeArrowheads="1"/>
            </p:cNvSpPr>
            <p:nvPr/>
          </p:nvSpPr>
          <p:spPr bwMode="auto">
            <a:xfrm>
              <a:off x="2971" y="3748"/>
              <a:ext cx="2466" cy="212"/>
            </a:xfrm>
            <a:prstGeom prst="rect">
              <a:avLst/>
            </a:prstGeom>
            <a:noFill/>
            <a:ln w="9525">
              <a:noFill/>
              <a:miter lim="800000"/>
              <a:headEnd/>
              <a:tailEnd/>
            </a:ln>
            <a:effectLst/>
          </p:spPr>
          <p:txBody>
            <a:bodyPr>
              <a:spAutoFit/>
            </a:bodyPr>
            <a:lstStyle/>
            <a:p>
              <a:pPr algn="ctr"/>
              <a:endParaRPr lang="en-US" sz="1600">
                <a:solidFill>
                  <a:schemeClr val="tx2"/>
                </a:solidFill>
              </a:endParaRPr>
            </a:p>
          </p:txBody>
        </p:sp>
      </p:grpSp>
      <p:sp>
        <p:nvSpPr>
          <p:cNvPr id="6146" name="Rectangle 2"/>
          <p:cNvSpPr>
            <a:spLocks noGrp="1" noChangeArrowheads="1"/>
          </p:cNvSpPr>
          <p:nvPr>
            <p:ph type="title"/>
          </p:nvPr>
        </p:nvSpPr>
        <p:spPr/>
        <p:txBody>
          <a:bodyPr/>
          <a:lstStyle/>
          <a:p>
            <a:r>
              <a:rPr lang="es-ES" b="1">
                <a:latin typeface="Garamond" pitchFamily="18" charset="0"/>
              </a:rPr>
              <a:t>Metodología de Investigación</a:t>
            </a:r>
          </a:p>
        </p:txBody>
      </p:sp>
      <p:sp>
        <p:nvSpPr>
          <p:cNvPr id="6147" name="Rectangle 3"/>
          <p:cNvSpPr>
            <a:spLocks noGrp="1" noChangeArrowheads="1"/>
          </p:cNvSpPr>
          <p:nvPr>
            <p:ph type="body" idx="1"/>
          </p:nvPr>
        </p:nvSpPr>
        <p:spPr/>
        <p:txBody>
          <a:bodyPr/>
          <a:lstStyle/>
          <a:p>
            <a:pPr algn="just"/>
            <a:r>
              <a:rPr lang="es-ES" sz="2800">
                <a:latin typeface="Garamond" pitchFamily="18" charset="0"/>
              </a:rPr>
              <a:t>El trabajo realizado está compuesto por investigación teórica y por trabajo de campo, razón por la cual se puede decir que se utilizó el Método Inductivo – Deductivo.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ES" b="1">
                <a:latin typeface="Garamond" pitchFamily="18" charset="0"/>
              </a:rPr>
              <a:t>Presentación de los Resultados</a:t>
            </a:r>
          </a:p>
        </p:txBody>
      </p:sp>
      <p:sp>
        <p:nvSpPr>
          <p:cNvPr id="34819" name="Rectangle 3"/>
          <p:cNvSpPr>
            <a:spLocks noGrp="1" noChangeArrowheads="1"/>
          </p:cNvSpPr>
          <p:nvPr>
            <p:ph type="body" idx="1"/>
          </p:nvPr>
        </p:nvSpPr>
        <p:spPr/>
        <p:txBody>
          <a:bodyPr/>
          <a:lstStyle/>
          <a:p>
            <a:pPr algn="just">
              <a:lnSpc>
                <a:spcPct val="90000"/>
              </a:lnSpc>
              <a:buFontTx/>
              <a:buNone/>
            </a:pPr>
            <a:r>
              <a:rPr lang="es-ES" sz="1600" b="1">
                <a:latin typeface="Garamond" pitchFamily="18" charset="0"/>
                <a:cs typeface="Arial" charset="0"/>
              </a:rPr>
              <a:t>	Riesgo 13: </a:t>
            </a:r>
            <a:r>
              <a:rPr lang="es-ES" sz="1600">
                <a:latin typeface="Garamond" pitchFamily="18" charset="0"/>
                <a:cs typeface="Arial" charset="0"/>
              </a:rPr>
              <a:t>Ausencia de medidas de seguridad de los equipos.</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 </a:t>
            </a:r>
            <a:r>
              <a:rPr lang="es-ES" sz="1600">
                <a:latin typeface="Garamond" pitchFamily="18" charset="0"/>
                <a:cs typeface="Arial" charset="0"/>
              </a:rPr>
              <a:t>Los computadores son los medios de trabajo del Dpto. y es donde se almacena la información de la empresa. Por lo que es preciso contratar un seguro para proteger no sólo los activos de la empresa sino también los equipos del área de sistemas, ya que la ausencia de un seguro acarrearía pérdidas aún mayores a las que podrían darse con un de estos. Además que es la manera de recuperar en dinero parte de lo que se perdería en caso de algún incidente.</a:t>
            </a:r>
            <a:endParaRPr lang="es-ES" sz="1600">
              <a:latin typeface="Garamond" pitchFamily="18" charset="0"/>
              <a:cs typeface="Times New Roman" pitchFamily="18" charset="0"/>
            </a:endParaRPr>
          </a:p>
          <a:p>
            <a:pPr algn="just">
              <a:lnSpc>
                <a:spcPct val="90000"/>
              </a:lnSpc>
              <a:buFontTx/>
              <a:buNone/>
            </a:pPr>
            <a:r>
              <a:rPr lang="es-ES" sz="1600">
                <a:latin typeface="Garamond" pitchFamily="18" charset="0"/>
                <a:cs typeface="Arial" charset="0"/>
              </a:rPr>
              <a:t> </a:t>
            </a:r>
            <a:endParaRPr lang="es-ES" sz="1600">
              <a:latin typeface="Garamond" pitchFamily="18" charset="0"/>
              <a:cs typeface="Times New Roman" pitchFamily="18" charset="0"/>
            </a:endParaRPr>
          </a:p>
          <a:p>
            <a:pPr algn="just">
              <a:lnSpc>
                <a:spcPct val="90000"/>
              </a:lnSpc>
            </a:pP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Riesgo 14: </a:t>
            </a:r>
            <a:r>
              <a:rPr lang="es-ES" sz="1600">
                <a:latin typeface="Garamond" pitchFamily="18" charset="0"/>
                <a:cs typeface="Arial" charset="0"/>
              </a:rPr>
              <a:t>Ausencia de Control en la Destrucción de los Activos del Dpto.</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Recomendación: </a:t>
            </a:r>
            <a:r>
              <a:rPr lang="es-ES" sz="1600">
                <a:latin typeface="Garamond" pitchFamily="18" charset="0"/>
                <a:cs typeface="Arial" charset="0"/>
              </a:rPr>
              <a:t>A más del inventario que es una manera de controlar las existencias, es necesario que esas existencias se conserven en buen estado, para lo cual se sugiere establecer un control semanal del buen funcionamiento de los equipos, ya que si estos funcionan bien, por ende sus piezas también. En caso del daño de algún activo, deberá comunicarse la situación y su(s) causas. Se analizará las causas y de llegarse a determinar algún responsable, la Gerencia deberá señalar alguna sanción para el(los) implicado(s). </a:t>
            </a:r>
            <a:endParaRPr lang="es-ES" sz="1600">
              <a:latin typeface="Garamond" pitchFamily="18" charset="0"/>
              <a:cs typeface="Times New Roman" pitchFamily="18" charset="0"/>
            </a:endParaRPr>
          </a:p>
          <a:p>
            <a:pPr algn="just">
              <a:lnSpc>
                <a:spcPct val="90000"/>
              </a:lnSpc>
              <a:buFontTx/>
              <a:buNone/>
            </a:pPr>
            <a:r>
              <a:rPr lang="es-ES" sz="1600" b="1">
                <a:latin typeface="Garamond" pitchFamily="18" charset="0"/>
                <a:cs typeface="Arial" charset="0"/>
              </a:rPr>
              <a:t> </a:t>
            </a:r>
            <a:endParaRPr lang="es-ES" sz="1600">
              <a:latin typeface="Garamond" pitchFamily="18" charset="0"/>
              <a:cs typeface="Times New Roman" pitchFamily="18" charset="0"/>
            </a:endParaRPr>
          </a:p>
          <a:p>
            <a:pPr algn="just">
              <a:lnSpc>
                <a:spcPct val="90000"/>
              </a:lnSpc>
              <a:buFontTx/>
              <a:buNone/>
            </a:pPr>
            <a:r>
              <a:rPr lang="es-ES" sz="1600">
                <a:latin typeface="Garamond" pitchFamily="18" charset="0"/>
                <a:cs typeface="Arial" charset="0"/>
              </a:rPr>
              <a:t> </a:t>
            </a:r>
            <a:endParaRPr lang="es-ES" sz="1600">
              <a:latin typeface="Garamond"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S" b="1">
                <a:latin typeface="Garamond" pitchFamily="18" charset="0"/>
              </a:rPr>
              <a:t>Presentación de los Resultados</a:t>
            </a:r>
          </a:p>
        </p:txBody>
      </p:sp>
      <p:sp>
        <p:nvSpPr>
          <p:cNvPr id="35843" name="Rectangle 3"/>
          <p:cNvSpPr>
            <a:spLocks noGrp="1" noChangeArrowheads="1"/>
          </p:cNvSpPr>
          <p:nvPr>
            <p:ph type="body" idx="1"/>
          </p:nvPr>
        </p:nvSpPr>
        <p:spPr/>
        <p:txBody>
          <a:bodyPr/>
          <a:lstStyle/>
          <a:p>
            <a:pPr algn="just">
              <a:buFontTx/>
              <a:buNone/>
            </a:pPr>
            <a:r>
              <a:rPr lang="es-ES" sz="1800" b="1">
                <a:latin typeface="Garamond" pitchFamily="18" charset="0"/>
                <a:cs typeface="Arial" charset="0"/>
              </a:rPr>
              <a:t>	Riesgo 15:</a:t>
            </a:r>
            <a:r>
              <a:rPr lang="es-ES" sz="1800">
                <a:latin typeface="Garamond" pitchFamily="18" charset="0"/>
                <a:cs typeface="Arial" charset="0"/>
              </a:rPr>
              <a:t> Incendios</a:t>
            </a:r>
            <a:endParaRPr lang="es-ES" sz="1800">
              <a:latin typeface="Garamond" pitchFamily="18" charset="0"/>
              <a:cs typeface="Times New Roman" pitchFamily="18" charset="0"/>
            </a:endParaRPr>
          </a:p>
          <a:p>
            <a:pPr algn="just">
              <a:buFontTx/>
              <a:buNone/>
            </a:pPr>
            <a:r>
              <a:rPr lang="es-ES" sz="1800" b="1">
                <a:latin typeface="Garamond" pitchFamily="18" charset="0"/>
                <a:cs typeface="Arial" charset="0"/>
              </a:rPr>
              <a:t>	Recomendación:</a:t>
            </a:r>
            <a:r>
              <a:rPr lang="es-ES" sz="1800">
                <a:latin typeface="Garamond" pitchFamily="18" charset="0"/>
                <a:cs typeface="Arial" charset="0"/>
              </a:rPr>
              <a:t> Una de los accidentes que aunque no ocurren con frecuencia pero que si ocasionan pérdidas económicas grandes, son los incendios, para lo cual se requiere la implementación de alarmas  contra incendios. De no ser posible la implementación inmediata de éstos, se deberá por lo menos dar el correcto mantenimiento a los extintores (2) del Dpto. y de la empresa en general.</a:t>
            </a:r>
            <a:endParaRPr lang="es-ES" sz="1800">
              <a:latin typeface="Garamond" pitchFamily="18" charset="0"/>
              <a:cs typeface="Times New Roman" pitchFamily="18" charset="0"/>
            </a:endParaRPr>
          </a:p>
          <a:p>
            <a:endParaRPr lang="es-ES" sz="1800">
              <a:latin typeface="Garamond" pitchFamily="18" charset="0"/>
            </a:endParaRPr>
          </a:p>
          <a:p>
            <a:endParaRPr lang="es-E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1066800" y="2857500"/>
            <a:ext cx="7772400" cy="1143000"/>
          </a:xfrm>
        </p:spPr>
        <p:txBody>
          <a:bodyPr/>
          <a:lstStyle/>
          <a:p>
            <a:r>
              <a:rPr lang="es-ES" b="1">
                <a:latin typeface="Garamond" pitchFamily="18" charset="0"/>
              </a:rPr>
              <a:t>GRACIAS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2" name="Group 4"/>
          <p:cNvGrpSpPr>
            <a:grpSpLocks/>
          </p:cNvGrpSpPr>
          <p:nvPr/>
        </p:nvGrpSpPr>
        <p:grpSpPr bwMode="auto">
          <a:xfrm>
            <a:off x="0" y="0"/>
            <a:ext cx="9144000" cy="6858000"/>
            <a:chOff x="0" y="0"/>
            <a:chExt cx="5760" cy="4320"/>
          </a:xfrm>
        </p:grpSpPr>
        <p:sp>
          <p:nvSpPr>
            <p:cNvPr id="7173" name="Rectangle 5" descr="Newsprint"/>
            <p:cNvSpPr>
              <a:spLocks noChangeArrowheads="1"/>
            </p:cNvSpPr>
            <p:nvPr/>
          </p:nvSpPr>
          <p:spPr bwMode="auto">
            <a:xfrm>
              <a:off x="624" y="912"/>
              <a:ext cx="5136" cy="3408"/>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lgn="ctr"/>
              <a:endParaRPr lang="es-ES_tradnl" sz="2000" b="1">
                <a:solidFill>
                  <a:srgbClr val="000066"/>
                </a:solidFill>
                <a:effectLst>
                  <a:outerShdw blurRad="38100" dist="38100" dir="2700000" algn="tl">
                    <a:srgbClr val="C0C0C0"/>
                  </a:outerShdw>
                </a:effectLst>
              </a:endParaRPr>
            </a:p>
          </p:txBody>
        </p:sp>
        <p:sp>
          <p:nvSpPr>
            <p:cNvPr id="7174" name="Rectangle 6"/>
            <p:cNvSpPr>
              <a:spLocks noChangeArrowheads="1"/>
            </p:cNvSpPr>
            <p:nvPr/>
          </p:nvSpPr>
          <p:spPr bwMode="auto">
            <a:xfrm>
              <a:off x="0" y="0"/>
              <a:ext cx="624" cy="4320"/>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7175" name="Rectangle 7"/>
            <p:cNvSpPr>
              <a:spLocks noChangeArrowheads="1"/>
            </p:cNvSpPr>
            <p:nvPr/>
          </p:nvSpPr>
          <p:spPr bwMode="auto">
            <a:xfrm>
              <a:off x="0" y="0"/>
              <a:ext cx="5760" cy="912"/>
            </a:xfrm>
            <a:prstGeom prst="rect">
              <a:avLst/>
            </a:prstGeom>
            <a:gradFill rotWithShape="0">
              <a:gsLst>
                <a:gs pos="0">
                  <a:srgbClr val="003366"/>
                </a:gs>
                <a:gs pos="100000">
                  <a:srgbClr val="666699"/>
                </a:gs>
              </a:gsLst>
              <a:path path="rect">
                <a:fillToRect r="100000" b="100000"/>
              </a:path>
            </a:gradFill>
            <a:ln w="9525">
              <a:noFill/>
              <a:miter lim="800000"/>
              <a:headEnd/>
              <a:tailEnd/>
            </a:ln>
            <a:effectLst/>
          </p:spPr>
          <p:txBody>
            <a:bodyPr wrap="none" anchor="ctr"/>
            <a:lstStyle/>
            <a:p>
              <a:endParaRPr lang="es-ES"/>
            </a:p>
          </p:txBody>
        </p:sp>
        <p:sp>
          <p:nvSpPr>
            <p:cNvPr id="7176" name="Text Box 8"/>
            <p:cNvSpPr txBox="1">
              <a:spLocks noChangeArrowheads="1"/>
            </p:cNvSpPr>
            <p:nvPr/>
          </p:nvSpPr>
          <p:spPr bwMode="auto">
            <a:xfrm>
              <a:off x="748" y="1207"/>
              <a:ext cx="4808" cy="404"/>
            </a:xfrm>
            <a:prstGeom prst="rect">
              <a:avLst/>
            </a:prstGeom>
            <a:noFill/>
            <a:ln w="9525">
              <a:noFill/>
              <a:miter lim="800000"/>
              <a:headEnd/>
              <a:tailEnd/>
            </a:ln>
            <a:effectLst/>
          </p:spPr>
          <p:txBody>
            <a:bodyPr>
              <a:spAutoFit/>
            </a:bodyPr>
            <a:lstStyle/>
            <a:p>
              <a:endParaRPr lang="es-ES" sz="3600" b="1">
                <a:solidFill>
                  <a:srgbClr val="333333"/>
                </a:solidFill>
                <a:latin typeface="Garamond" pitchFamily="18" charset="0"/>
              </a:endParaRPr>
            </a:p>
          </p:txBody>
        </p:sp>
        <p:sp>
          <p:nvSpPr>
            <p:cNvPr id="7177" name="Text Box 9"/>
            <p:cNvSpPr txBox="1">
              <a:spLocks noChangeArrowheads="1"/>
            </p:cNvSpPr>
            <p:nvPr/>
          </p:nvSpPr>
          <p:spPr bwMode="auto">
            <a:xfrm>
              <a:off x="1555" y="3385"/>
              <a:ext cx="116" cy="288"/>
            </a:xfrm>
            <a:prstGeom prst="rect">
              <a:avLst/>
            </a:prstGeom>
            <a:noFill/>
            <a:ln w="9525">
              <a:noFill/>
              <a:miter lim="800000"/>
              <a:headEnd/>
              <a:tailEnd/>
            </a:ln>
            <a:effectLst/>
          </p:spPr>
          <p:txBody>
            <a:bodyPr wrap="none">
              <a:spAutoFit/>
            </a:bodyPr>
            <a:lstStyle/>
            <a:p>
              <a:pPr algn="ctr"/>
              <a:endParaRPr lang="es-ES"/>
            </a:p>
          </p:txBody>
        </p:sp>
        <p:sp>
          <p:nvSpPr>
            <p:cNvPr id="7178" name="Text Box 10"/>
            <p:cNvSpPr txBox="1">
              <a:spLocks noChangeArrowheads="1"/>
            </p:cNvSpPr>
            <p:nvPr/>
          </p:nvSpPr>
          <p:spPr bwMode="auto">
            <a:xfrm>
              <a:off x="2971" y="3748"/>
              <a:ext cx="2466" cy="212"/>
            </a:xfrm>
            <a:prstGeom prst="rect">
              <a:avLst/>
            </a:prstGeom>
            <a:noFill/>
            <a:ln w="9525">
              <a:noFill/>
              <a:miter lim="800000"/>
              <a:headEnd/>
              <a:tailEnd/>
            </a:ln>
            <a:effectLst/>
          </p:spPr>
          <p:txBody>
            <a:bodyPr>
              <a:spAutoFit/>
            </a:bodyPr>
            <a:lstStyle/>
            <a:p>
              <a:pPr algn="ctr"/>
              <a:endParaRPr lang="en-US" sz="1600">
                <a:solidFill>
                  <a:schemeClr val="tx2"/>
                </a:solidFill>
              </a:endParaRPr>
            </a:p>
          </p:txBody>
        </p:sp>
      </p:grpSp>
      <p:sp>
        <p:nvSpPr>
          <p:cNvPr id="7170" name="Rectangle 2"/>
          <p:cNvSpPr>
            <a:spLocks noGrp="1" noChangeArrowheads="1"/>
          </p:cNvSpPr>
          <p:nvPr>
            <p:ph type="title"/>
          </p:nvPr>
        </p:nvSpPr>
        <p:spPr/>
        <p:txBody>
          <a:bodyPr/>
          <a:lstStyle/>
          <a:p>
            <a:r>
              <a:rPr lang="es-ES" b="1">
                <a:latin typeface="Garamond" pitchFamily="18" charset="0"/>
              </a:rPr>
              <a:t>Introducción</a:t>
            </a:r>
          </a:p>
        </p:txBody>
      </p:sp>
      <p:sp>
        <p:nvSpPr>
          <p:cNvPr id="7171" name="Rectangle 3"/>
          <p:cNvSpPr>
            <a:spLocks noGrp="1" noChangeArrowheads="1"/>
          </p:cNvSpPr>
          <p:nvPr>
            <p:ph type="body" idx="1"/>
          </p:nvPr>
        </p:nvSpPr>
        <p:spPr>
          <a:xfrm>
            <a:off x="685800" y="1981200"/>
            <a:ext cx="8229600" cy="4343400"/>
          </a:xfrm>
        </p:spPr>
        <p:txBody>
          <a:bodyPr/>
          <a:lstStyle/>
          <a:p>
            <a:pPr algn="just">
              <a:lnSpc>
                <a:spcPct val="90000"/>
              </a:lnSpc>
            </a:pPr>
            <a:r>
              <a:rPr lang="es-ES" sz="2800">
                <a:latin typeface="Garamond" pitchFamily="18" charset="0"/>
                <a:cs typeface="Arial" charset="0"/>
              </a:rPr>
              <a:t>Meta del trabajo realizado. </a:t>
            </a:r>
            <a:endParaRPr lang="es-ES" sz="2800">
              <a:latin typeface="Garamond" pitchFamily="18" charset="0"/>
              <a:cs typeface="Times New Roman" pitchFamily="18" charset="0"/>
            </a:endParaRPr>
          </a:p>
          <a:p>
            <a:pPr algn="just">
              <a:lnSpc>
                <a:spcPct val="90000"/>
              </a:lnSpc>
            </a:pPr>
            <a:r>
              <a:rPr lang="es-ES" sz="2800">
                <a:latin typeface="Garamond" pitchFamily="18" charset="0"/>
                <a:cs typeface="Arial" charset="0"/>
              </a:rPr>
              <a:t>El lenguaje utilizado en su elaboración.  </a:t>
            </a:r>
            <a:endParaRPr lang="es-ES" sz="2800">
              <a:latin typeface="Garamond" pitchFamily="18" charset="0"/>
              <a:cs typeface="Times New Roman" pitchFamily="18" charset="0"/>
            </a:endParaRPr>
          </a:p>
          <a:p>
            <a:pPr algn="just">
              <a:lnSpc>
                <a:spcPct val="90000"/>
              </a:lnSpc>
            </a:pPr>
            <a:r>
              <a:rPr lang="es-ES" sz="2800">
                <a:latin typeface="Garamond" pitchFamily="18" charset="0"/>
                <a:cs typeface="Arial" charset="0"/>
              </a:rPr>
              <a:t>Es una contribución como material de apoyo a la empresa. Además muestra controles y seguridades principales.</a:t>
            </a:r>
          </a:p>
          <a:p>
            <a:pPr algn="just">
              <a:lnSpc>
                <a:spcPct val="90000"/>
              </a:lnSpc>
            </a:pPr>
            <a:r>
              <a:rPr lang="es-ES" sz="2800">
                <a:latin typeface="Garamond" pitchFamily="18" charset="0"/>
                <a:cs typeface="Arial" charset="0"/>
              </a:rPr>
              <a:t>La importancia de las políticas en el campo de la informática. </a:t>
            </a:r>
            <a:endParaRPr lang="es-ES" sz="2800">
              <a:latin typeface="Garamond" pitchFamily="18" charset="0"/>
              <a:cs typeface="Times New Roman" pitchFamily="18" charset="0"/>
            </a:endParaRPr>
          </a:p>
          <a:p>
            <a:pPr algn="just">
              <a:lnSpc>
                <a:spcPct val="90000"/>
              </a:lnSpc>
            </a:pPr>
            <a:r>
              <a:rPr lang="es-ES" sz="2800">
                <a:latin typeface="Garamond" pitchFamily="18" charset="0"/>
                <a:cs typeface="Arial" charset="0"/>
              </a:rPr>
              <a:t>Por la trascendencia de los controles y seguridades, se debe enfatizar la importancia de la Administración de Riesgos de TI. </a:t>
            </a:r>
            <a:endParaRPr lang="es-ES" sz="2800">
              <a:latin typeface="Garamond"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b="1">
                <a:latin typeface="Garamond" pitchFamily="18" charset="0"/>
              </a:rPr>
              <a:t>Marco Teórico</a:t>
            </a:r>
          </a:p>
        </p:txBody>
      </p:sp>
      <p:sp>
        <p:nvSpPr>
          <p:cNvPr id="8195" name="Rectangle 3"/>
          <p:cNvSpPr>
            <a:spLocks noGrp="1" noChangeArrowheads="1"/>
          </p:cNvSpPr>
          <p:nvPr>
            <p:ph type="body" idx="1"/>
          </p:nvPr>
        </p:nvSpPr>
        <p:spPr>
          <a:xfrm>
            <a:off x="685800" y="1981200"/>
            <a:ext cx="7772400" cy="4495800"/>
          </a:xfrm>
        </p:spPr>
        <p:txBody>
          <a:bodyPr/>
          <a:lstStyle/>
          <a:p>
            <a:pPr>
              <a:lnSpc>
                <a:spcPct val="90000"/>
              </a:lnSpc>
            </a:pPr>
            <a:r>
              <a:rPr lang="es-ES" sz="2800">
                <a:latin typeface="Garamond" pitchFamily="18" charset="0"/>
              </a:rPr>
              <a:t>Riesgo.- Definición.</a:t>
            </a:r>
          </a:p>
          <a:p>
            <a:pPr>
              <a:lnSpc>
                <a:spcPct val="90000"/>
              </a:lnSpc>
            </a:pPr>
            <a:r>
              <a:rPr lang="es-ES" sz="2800">
                <a:latin typeface="Garamond" pitchFamily="18" charset="0"/>
              </a:rPr>
              <a:t>Tipos de Causas de Riesgos.</a:t>
            </a:r>
          </a:p>
          <a:p>
            <a:pPr>
              <a:lnSpc>
                <a:spcPct val="90000"/>
              </a:lnSpc>
            </a:pPr>
            <a:r>
              <a:rPr lang="es-ES" sz="2800">
                <a:latin typeface="Garamond" pitchFamily="18" charset="0"/>
              </a:rPr>
              <a:t>Metodologías (Breve Descripción).</a:t>
            </a:r>
          </a:p>
          <a:p>
            <a:pPr>
              <a:lnSpc>
                <a:spcPct val="90000"/>
              </a:lnSpc>
            </a:pPr>
            <a:r>
              <a:rPr lang="es-ES" sz="2800">
                <a:latin typeface="Garamond" pitchFamily="18" charset="0"/>
              </a:rPr>
              <a:t>Administración de Tecnología de Información.</a:t>
            </a:r>
          </a:p>
          <a:p>
            <a:pPr lvl="1">
              <a:lnSpc>
                <a:spcPct val="90000"/>
              </a:lnSpc>
            </a:pPr>
            <a:r>
              <a:rPr lang="es-ES" sz="2400">
                <a:latin typeface="Garamond" pitchFamily="18" charset="0"/>
              </a:rPr>
              <a:t>Definición</a:t>
            </a:r>
          </a:p>
          <a:p>
            <a:pPr lvl="1">
              <a:lnSpc>
                <a:spcPct val="90000"/>
              </a:lnSpc>
            </a:pPr>
            <a:r>
              <a:rPr lang="es-ES" sz="2400">
                <a:latin typeface="Garamond" pitchFamily="18" charset="0"/>
              </a:rPr>
              <a:t>Beneficios: A Nivel Organizacional y al Proceso de Administración.</a:t>
            </a:r>
          </a:p>
          <a:p>
            <a:pPr lvl="1">
              <a:lnSpc>
                <a:spcPct val="90000"/>
              </a:lnSpc>
            </a:pPr>
            <a:r>
              <a:rPr lang="es-ES" sz="2400">
                <a:latin typeface="Garamond" pitchFamily="18" charset="0"/>
              </a:rPr>
              <a:t>Características Generales</a:t>
            </a:r>
          </a:p>
          <a:p>
            <a:pPr lvl="1">
              <a:lnSpc>
                <a:spcPct val="90000"/>
              </a:lnSpc>
            </a:pPr>
            <a:r>
              <a:rPr lang="es-ES" sz="2400">
                <a:latin typeface="Garamond" pitchFamily="18" charset="0"/>
              </a:rPr>
              <a:t>Proceso de Administración de Riesgos de Tecnología de Información (TI).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b="1">
                <a:latin typeface="Garamond" pitchFamily="18" charset="0"/>
              </a:rPr>
              <a:t>Marco Teórico</a:t>
            </a:r>
          </a:p>
        </p:txBody>
      </p:sp>
      <p:sp>
        <p:nvSpPr>
          <p:cNvPr id="9219" name="Rectangle 3"/>
          <p:cNvSpPr>
            <a:spLocks noGrp="1" noChangeArrowheads="1"/>
          </p:cNvSpPr>
          <p:nvPr>
            <p:ph type="body" idx="1"/>
          </p:nvPr>
        </p:nvSpPr>
        <p:spPr>
          <a:xfrm>
            <a:off x="685800" y="1676400"/>
            <a:ext cx="7772400" cy="5181600"/>
          </a:xfrm>
        </p:spPr>
        <p:txBody>
          <a:bodyPr/>
          <a:lstStyle/>
          <a:p>
            <a:pPr lvl="1">
              <a:lnSpc>
                <a:spcPct val="90000"/>
              </a:lnSpc>
            </a:pPr>
            <a:r>
              <a:rPr lang="es-ES">
                <a:latin typeface="Garamond" pitchFamily="18" charset="0"/>
              </a:rPr>
              <a:t>Proceso de Administración de Riesgos de TI.</a:t>
            </a:r>
          </a:p>
          <a:p>
            <a:pPr lvl="2">
              <a:lnSpc>
                <a:spcPct val="90000"/>
              </a:lnSpc>
            </a:pPr>
            <a:r>
              <a:rPr lang="es-ES" u="sng">
                <a:latin typeface="Garamond" pitchFamily="18" charset="0"/>
              </a:rPr>
              <a:t>Establecimiento de la Metodología de TI.</a:t>
            </a:r>
          </a:p>
          <a:p>
            <a:pPr lvl="2">
              <a:lnSpc>
                <a:spcPct val="90000"/>
              </a:lnSpc>
            </a:pPr>
            <a:r>
              <a:rPr lang="es-ES" u="sng">
                <a:latin typeface="Garamond" pitchFamily="18" charset="0"/>
              </a:rPr>
              <a:t>Identificación de Riesgos de TI.</a:t>
            </a:r>
          </a:p>
          <a:p>
            <a:pPr lvl="2">
              <a:lnSpc>
                <a:spcPct val="90000"/>
              </a:lnSpc>
            </a:pPr>
            <a:r>
              <a:rPr lang="es-ES" u="sng">
                <a:latin typeface="Garamond" pitchFamily="18" charset="0"/>
              </a:rPr>
              <a:t>Análisis del Riesgo de TI.</a:t>
            </a:r>
          </a:p>
          <a:p>
            <a:pPr lvl="3">
              <a:lnSpc>
                <a:spcPct val="90000"/>
              </a:lnSpc>
            </a:pPr>
            <a:r>
              <a:rPr lang="es-ES">
                <a:latin typeface="Garamond" pitchFamily="18" charset="0"/>
              </a:rPr>
              <a:t>Valorar el Riesgo Inherente</a:t>
            </a:r>
          </a:p>
          <a:p>
            <a:pPr lvl="3">
              <a:lnSpc>
                <a:spcPct val="90000"/>
              </a:lnSpc>
            </a:pPr>
            <a:r>
              <a:rPr lang="es-ES">
                <a:latin typeface="Garamond" pitchFamily="18" charset="0"/>
              </a:rPr>
              <a:t>Determinar Controles Existentes</a:t>
            </a:r>
          </a:p>
          <a:p>
            <a:pPr lvl="3">
              <a:lnSpc>
                <a:spcPct val="90000"/>
              </a:lnSpc>
            </a:pPr>
            <a:r>
              <a:rPr lang="es-ES">
                <a:latin typeface="Garamond" pitchFamily="18" charset="0"/>
              </a:rPr>
              <a:t>Identificar el Nivel de Exposición</a:t>
            </a:r>
          </a:p>
          <a:p>
            <a:pPr lvl="2">
              <a:lnSpc>
                <a:spcPct val="90000"/>
              </a:lnSpc>
            </a:pPr>
            <a:r>
              <a:rPr lang="es-ES" u="sng">
                <a:latin typeface="Garamond" pitchFamily="18" charset="0"/>
              </a:rPr>
              <a:t>Evaluación y Priorización de Riesgos de TI.</a:t>
            </a:r>
          </a:p>
          <a:p>
            <a:pPr lvl="3">
              <a:lnSpc>
                <a:spcPct val="90000"/>
              </a:lnSpc>
            </a:pPr>
            <a:r>
              <a:rPr lang="es-ES">
                <a:latin typeface="Garamond" pitchFamily="18" charset="0"/>
              </a:rPr>
              <a:t>Método Delphi (Método Matricial para el Análisis de Riesgos).</a:t>
            </a:r>
          </a:p>
          <a:p>
            <a:pPr lvl="4">
              <a:lnSpc>
                <a:spcPct val="90000"/>
              </a:lnSpc>
            </a:pPr>
            <a:r>
              <a:rPr lang="es-ES">
                <a:latin typeface="Garamond" pitchFamily="18" charset="0"/>
              </a:rPr>
              <a:t>Crear la Matriz de Amenazas y Objetos</a:t>
            </a:r>
          </a:p>
          <a:p>
            <a:pPr lvl="4">
              <a:lnSpc>
                <a:spcPct val="90000"/>
              </a:lnSpc>
            </a:pPr>
            <a:r>
              <a:rPr lang="es-ES">
                <a:latin typeface="Garamond" pitchFamily="18" charset="0"/>
              </a:rPr>
              <a:t>Categorización de Riesgos</a:t>
            </a:r>
          </a:p>
          <a:p>
            <a:pPr lvl="2">
              <a:lnSpc>
                <a:spcPct val="90000"/>
              </a:lnSpc>
            </a:pPr>
            <a:r>
              <a:rPr lang="es-ES" u="sng">
                <a:latin typeface="Garamond" pitchFamily="18" charset="0"/>
              </a:rPr>
              <a:t>Tratamientos de Riesgos de TI </a:t>
            </a:r>
          </a:p>
          <a:p>
            <a:pPr lvl="2">
              <a:lnSpc>
                <a:spcPct val="90000"/>
              </a:lnSpc>
            </a:pPr>
            <a:r>
              <a:rPr lang="es-ES" u="sng">
                <a:latin typeface="Garamond" pitchFamily="18" charset="0"/>
              </a:rPr>
              <a:t>Presentar los Resultados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295400"/>
          </a:xfrm>
        </p:spPr>
        <p:txBody>
          <a:bodyPr/>
          <a:lstStyle/>
          <a:p>
            <a:r>
              <a:rPr lang="es-ES" b="1">
                <a:latin typeface="Garamond" pitchFamily="18" charset="0"/>
              </a:rPr>
              <a:t>Administración de Riesgos de TI de la empresa Admitec</a:t>
            </a:r>
          </a:p>
        </p:txBody>
      </p:sp>
      <p:sp>
        <p:nvSpPr>
          <p:cNvPr id="10243" name="Rectangle 3"/>
          <p:cNvSpPr>
            <a:spLocks noGrp="1" noChangeArrowheads="1"/>
          </p:cNvSpPr>
          <p:nvPr>
            <p:ph type="body" idx="1"/>
          </p:nvPr>
        </p:nvSpPr>
        <p:spPr>
          <a:xfrm>
            <a:off x="685800" y="1600200"/>
            <a:ext cx="7772400" cy="5257800"/>
          </a:xfrm>
        </p:spPr>
        <p:txBody>
          <a:bodyPr/>
          <a:lstStyle/>
          <a:p>
            <a:pPr>
              <a:lnSpc>
                <a:spcPct val="90000"/>
              </a:lnSpc>
            </a:pPr>
            <a:r>
              <a:rPr lang="es-ES" sz="2800" b="1">
                <a:latin typeface="Garamond" pitchFamily="18" charset="0"/>
              </a:rPr>
              <a:t>Establecer la Metodología</a:t>
            </a:r>
          </a:p>
          <a:p>
            <a:pPr algn="just">
              <a:lnSpc>
                <a:spcPct val="90000"/>
              </a:lnSpc>
              <a:buFontTx/>
              <a:buNone/>
            </a:pPr>
            <a:r>
              <a:rPr lang="es-ES" sz="2800">
                <a:latin typeface="Garamond" pitchFamily="18" charset="0"/>
              </a:rPr>
              <a:t>	</a:t>
            </a:r>
            <a:r>
              <a:rPr lang="es-ES" sz="2000">
                <a:latin typeface="Garamond" pitchFamily="18" charset="0"/>
                <a:cs typeface="Arial" charset="0"/>
              </a:rPr>
              <a:t>Luego de una evaluación de las diferentes metodologías que existen para analizar y administrar el Riesgo de TI, la decisión se inclinó por considerar la del criterio de los expertos (Metodología Delphi).	</a:t>
            </a:r>
          </a:p>
          <a:p>
            <a:pPr algn="just">
              <a:lnSpc>
                <a:spcPct val="90000"/>
              </a:lnSpc>
              <a:buFontTx/>
              <a:buNone/>
            </a:pPr>
            <a:endParaRPr lang="es-ES" sz="2000">
              <a:latin typeface="Garamond" pitchFamily="18" charset="0"/>
            </a:endParaRPr>
          </a:p>
          <a:p>
            <a:pPr>
              <a:lnSpc>
                <a:spcPct val="90000"/>
              </a:lnSpc>
            </a:pPr>
            <a:r>
              <a:rPr lang="es-ES" sz="2800" b="1">
                <a:latin typeface="Garamond" pitchFamily="18" charset="0"/>
              </a:rPr>
              <a:t>Identificar Riesgos de TI. </a:t>
            </a:r>
            <a:r>
              <a:rPr lang="es-ES" sz="2800" b="1">
                <a:latin typeface="Garamond" pitchFamily="18" charset="0"/>
                <a:hlinkClick r:id="rId2" action="ppaction://hlinkfile"/>
              </a:rPr>
              <a:t>(Anexo 8)</a:t>
            </a:r>
            <a:endParaRPr lang="es-ES" sz="2800" b="1">
              <a:latin typeface="Garamond" pitchFamily="18" charset="0"/>
            </a:endParaRPr>
          </a:p>
          <a:p>
            <a:pPr>
              <a:lnSpc>
                <a:spcPct val="90000"/>
              </a:lnSpc>
              <a:buFontTx/>
              <a:buNone/>
            </a:pPr>
            <a:r>
              <a:rPr lang="es-ES_tradnl" sz="1600">
                <a:latin typeface="Garamond" pitchFamily="18" charset="0"/>
                <a:cs typeface="Arial" charset="0"/>
              </a:rPr>
              <a:t>	</a:t>
            </a:r>
            <a:r>
              <a:rPr lang="es-ES_tradnl" sz="1800">
                <a:latin typeface="Garamond" pitchFamily="18" charset="0"/>
                <a:cs typeface="Arial" charset="0"/>
              </a:rPr>
              <a:t>Accesos ilegales a las Bases de Datos</a:t>
            </a:r>
            <a:endParaRPr lang="es-ES" sz="1800">
              <a:latin typeface="Garamond" pitchFamily="18" charset="0"/>
              <a:cs typeface="Times New Roman" pitchFamily="18" charset="0"/>
            </a:endParaRPr>
          </a:p>
          <a:p>
            <a:pPr algn="just">
              <a:lnSpc>
                <a:spcPct val="90000"/>
              </a:lnSpc>
              <a:buFontTx/>
              <a:buNone/>
            </a:pPr>
            <a:r>
              <a:rPr lang="es-ES_tradnl" sz="1800">
                <a:latin typeface="Garamond" pitchFamily="18" charset="0"/>
                <a:cs typeface="Arial" charset="0"/>
              </a:rPr>
              <a:t>	Accesos no autorizados al programa aplicativo de ventas</a:t>
            </a:r>
            <a:endParaRPr lang="es-ES" sz="1800">
              <a:latin typeface="Garamond" pitchFamily="18" charset="0"/>
              <a:cs typeface="Times New Roman" pitchFamily="18" charset="0"/>
            </a:endParaRPr>
          </a:p>
          <a:p>
            <a:pPr algn="just">
              <a:lnSpc>
                <a:spcPct val="90000"/>
              </a:lnSpc>
              <a:buFontTx/>
              <a:buNone/>
            </a:pPr>
            <a:r>
              <a:rPr lang="es-ES_tradnl" sz="1800">
                <a:latin typeface="Garamond" pitchFamily="18" charset="0"/>
                <a:cs typeface="Arial" charset="0"/>
              </a:rPr>
              <a:t>	Falta de Integridad de los Paquetes Comerciales</a:t>
            </a:r>
            <a:endParaRPr lang="es-ES" sz="1800">
              <a:latin typeface="Garamond" pitchFamily="18" charset="0"/>
              <a:cs typeface="Times New Roman" pitchFamily="18" charset="0"/>
            </a:endParaRPr>
          </a:p>
          <a:p>
            <a:pPr algn="just">
              <a:lnSpc>
                <a:spcPct val="90000"/>
              </a:lnSpc>
              <a:buFontTx/>
              <a:buNone/>
            </a:pPr>
            <a:r>
              <a:rPr lang="es-ES_tradnl" sz="1800">
                <a:latin typeface="Garamond" pitchFamily="18" charset="0"/>
                <a:cs typeface="Arial" charset="0"/>
              </a:rPr>
              <a:t>	Alteración, Destrucción y/o Pérdida de información relevante para la empresa</a:t>
            </a:r>
            <a:endParaRPr lang="es-ES" sz="1800">
              <a:latin typeface="Garamond" pitchFamily="18" charset="0"/>
              <a:cs typeface="Times New Roman" pitchFamily="18" charset="0"/>
            </a:endParaRPr>
          </a:p>
          <a:p>
            <a:pPr algn="just">
              <a:lnSpc>
                <a:spcPct val="90000"/>
              </a:lnSpc>
              <a:buFontTx/>
              <a:buNone/>
            </a:pPr>
            <a:r>
              <a:rPr lang="es-ES_tradnl" sz="1800">
                <a:latin typeface="Garamond" pitchFamily="18" charset="0"/>
                <a:cs typeface="Arial" charset="0"/>
              </a:rPr>
              <a:t>	Inundaciones e Incendios</a:t>
            </a:r>
            <a:endParaRPr lang="es-ES" sz="1800">
              <a:latin typeface="Garamond" pitchFamily="18" charset="0"/>
              <a:cs typeface="Times New Roman" pitchFamily="18" charset="0"/>
            </a:endParaRPr>
          </a:p>
          <a:p>
            <a:pPr algn="just">
              <a:lnSpc>
                <a:spcPct val="90000"/>
              </a:lnSpc>
              <a:buFontTx/>
              <a:buNone/>
            </a:pPr>
            <a:r>
              <a:rPr lang="es-ES_tradnl" sz="1800">
                <a:latin typeface="Garamond" pitchFamily="18" charset="0"/>
                <a:cs typeface="Arial" charset="0"/>
              </a:rPr>
              <a:t>	Mal uso o destrucción de los reportes de trabajo</a:t>
            </a:r>
            <a:endParaRPr lang="es-ES" sz="1800">
              <a:latin typeface="Garamond" pitchFamily="18" charset="0"/>
              <a:cs typeface="Times New Roman" pitchFamily="18" charset="0"/>
            </a:endParaRPr>
          </a:p>
          <a:p>
            <a:pPr algn="just">
              <a:lnSpc>
                <a:spcPct val="90000"/>
              </a:lnSpc>
              <a:buFontTx/>
              <a:buNone/>
            </a:pPr>
            <a:r>
              <a:rPr lang="es-ES_tradnl" sz="1800">
                <a:latin typeface="Garamond" pitchFamily="18" charset="0"/>
                <a:cs typeface="Arial" charset="0"/>
              </a:rPr>
              <a:t>	Falta de Inventario de las partes y/o piezas de los computadores del Dpto.</a:t>
            </a:r>
            <a:endParaRPr lang="es-ES" sz="1800">
              <a:latin typeface="Garamond" pitchFamily="18" charset="0"/>
              <a:cs typeface="Times New Roman" pitchFamily="18" charset="0"/>
            </a:endParaRPr>
          </a:p>
          <a:p>
            <a:pPr algn="just">
              <a:lnSpc>
                <a:spcPct val="90000"/>
              </a:lnSpc>
              <a:buFontTx/>
              <a:buNone/>
            </a:pPr>
            <a:r>
              <a:rPr lang="es-ES_tradnl" sz="1800">
                <a:latin typeface="Garamond" pitchFamily="18" charset="0"/>
                <a:cs typeface="Arial" charset="0"/>
              </a:rPr>
              <a:t>	Ausencia de medidas de seguridad de los equipos del Dpto.</a:t>
            </a:r>
            <a:endParaRPr lang="es-ES" sz="1800">
              <a:latin typeface="Garamond" pitchFamily="18" charset="0"/>
              <a:cs typeface="Times New Roman" pitchFamily="18" charset="0"/>
            </a:endParaRPr>
          </a:p>
          <a:p>
            <a:pPr algn="just">
              <a:lnSpc>
                <a:spcPct val="90000"/>
              </a:lnSpc>
              <a:buFontTx/>
              <a:buNone/>
            </a:pPr>
            <a:r>
              <a:rPr lang="es-ES_tradnl" sz="1800">
                <a:latin typeface="Garamond" pitchFamily="18" charset="0"/>
                <a:cs typeface="Arial" charset="0"/>
              </a:rPr>
              <a:t>	Ausencia de control en la destrucción de los activos del Dpto.</a:t>
            </a:r>
            <a:endParaRPr lang="es-ES" sz="1800">
              <a:latin typeface="Garamond" pitchFamily="18" charset="0"/>
              <a:cs typeface="Times New Roman" pitchFamily="18" charset="0"/>
            </a:endParaRPr>
          </a:p>
          <a:p>
            <a:pPr algn="just">
              <a:lnSpc>
                <a:spcPct val="90000"/>
              </a:lnSpc>
              <a:buFontTx/>
              <a:buNone/>
            </a:pPr>
            <a:endParaRPr lang="es-ES" sz="1800">
              <a:latin typeface="Garamond"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143000"/>
          </a:xfrm>
        </p:spPr>
        <p:txBody>
          <a:bodyPr/>
          <a:lstStyle/>
          <a:p>
            <a:r>
              <a:rPr lang="es-ES" b="1">
                <a:latin typeface="Garamond" pitchFamily="18" charset="0"/>
              </a:rPr>
              <a:t>Administración de Riesgos de TI. de la empresa Admitec</a:t>
            </a:r>
          </a:p>
        </p:txBody>
      </p:sp>
      <p:sp>
        <p:nvSpPr>
          <p:cNvPr id="11267" name="Rectangle 3"/>
          <p:cNvSpPr>
            <a:spLocks noGrp="1" noChangeArrowheads="1"/>
          </p:cNvSpPr>
          <p:nvPr>
            <p:ph type="body" idx="1"/>
          </p:nvPr>
        </p:nvSpPr>
        <p:spPr>
          <a:xfrm>
            <a:off x="685800" y="1981200"/>
            <a:ext cx="8077200" cy="4114800"/>
          </a:xfrm>
        </p:spPr>
        <p:txBody>
          <a:bodyPr/>
          <a:lstStyle/>
          <a:p>
            <a:r>
              <a:rPr lang="es-ES" sz="2800" b="1">
                <a:latin typeface="Garamond" pitchFamily="18" charset="0"/>
              </a:rPr>
              <a:t>Análisis de Riesgos</a:t>
            </a:r>
          </a:p>
          <a:p>
            <a:pPr lvl="1" algn="just"/>
            <a:r>
              <a:rPr lang="es-ES" sz="2400" b="1">
                <a:latin typeface="Garamond" pitchFamily="18" charset="0"/>
                <a:cs typeface="Arial" charset="0"/>
              </a:rPr>
              <a:t>Valorar el Riesgo Inherente:</a:t>
            </a:r>
            <a:r>
              <a:rPr lang="es-ES" sz="2400">
                <a:latin typeface="Garamond" pitchFamily="18" charset="0"/>
                <a:cs typeface="Arial" charset="0"/>
              </a:rPr>
              <a:t> Escala de valoración Cualitativa, que es la asignación de las características Alto, Medio y Bajo a los diferentes riesgos encontrados. </a:t>
            </a:r>
          </a:p>
          <a:p>
            <a:pPr lvl="1" algn="just">
              <a:buFontTx/>
              <a:buNone/>
            </a:pPr>
            <a:endParaRPr lang="es-ES" sz="2400">
              <a:latin typeface="Garamond" pitchFamily="18" charset="0"/>
              <a:cs typeface="Times New Roman" pitchFamily="18" charset="0"/>
            </a:endParaRPr>
          </a:p>
          <a:p>
            <a:pPr lvl="1" algn="just"/>
            <a:r>
              <a:rPr lang="es-ES" sz="2400" b="1">
                <a:latin typeface="Garamond" pitchFamily="18" charset="0"/>
                <a:cs typeface="Arial" charset="0"/>
              </a:rPr>
              <a:t>Determinar Controles Existentes:</a:t>
            </a:r>
            <a:r>
              <a:rPr lang="es-ES" sz="2400">
                <a:latin typeface="Garamond" pitchFamily="18" charset="0"/>
                <a:cs typeface="Arial" charset="0"/>
              </a:rPr>
              <a:t> El Departamento tiene ciertos controles, pero carece de otros que son necesarios ya sea para prevenir, detectar o corregir la materialización de los Riesgos.</a:t>
            </a:r>
            <a:endParaRPr lang="es-ES" sz="2400">
              <a:latin typeface="Garamond"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lstStyle/>
          <a:p>
            <a:r>
              <a:rPr lang="es-ES" b="1">
                <a:latin typeface="Garamond" pitchFamily="18" charset="0"/>
              </a:rPr>
              <a:t>Identificación de los Controles Existentes</a:t>
            </a:r>
          </a:p>
        </p:txBody>
      </p:sp>
      <p:pic>
        <p:nvPicPr>
          <p:cNvPr id="13317" name="Picture 5" descr="C:\Documents and Settings\All Users.WINDOWS\Documentos\Jennifer\Office 2000\Thesis\Tesis\Matrices\0. Valoración del Riesgo Existente.bmp"/>
          <p:cNvPicPr>
            <a:picLocks noChangeAspect="1" noChangeArrowheads="1"/>
          </p:cNvPicPr>
          <p:nvPr/>
        </p:nvPicPr>
        <p:blipFill>
          <a:blip r:embed="rId2"/>
          <a:srcRect/>
          <a:stretch>
            <a:fillRect/>
          </a:stretch>
        </p:blipFill>
        <p:spPr bwMode="auto">
          <a:xfrm>
            <a:off x="1676400" y="1484313"/>
            <a:ext cx="5788025" cy="5068887"/>
          </a:xfrm>
          <a:prstGeom prst="rect">
            <a:avLst/>
          </a:prstGeom>
          <a:noFill/>
        </p:spPr>
      </p:pic>
    </p:spTree>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536</TotalTime>
  <Words>557</Words>
  <Application>Microsoft PowerPoint</Application>
  <PresentationFormat>Presentación en pantalla (4:3)</PresentationFormat>
  <Paragraphs>150</Paragraphs>
  <Slides>32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Times New Roman</vt:lpstr>
      <vt:lpstr>Garamond</vt:lpstr>
      <vt:lpstr>Arial</vt:lpstr>
      <vt:lpstr>Diseño predeterminado</vt:lpstr>
      <vt:lpstr>Diapositiva 1</vt:lpstr>
      <vt:lpstr>Empresa</vt:lpstr>
      <vt:lpstr>Metodología de Investigación</vt:lpstr>
      <vt:lpstr>Introducción</vt:lpstr>
      <vt:lpstr>Marco Teórico</vt:lpstr>
      <vt:lpstr>Marco Teórico</vt:lpstr>
      <vt:lpstr>Administración de Riesgos de TI de la empresa Admitec</vt:lpstr>
      <vt:lpstr>Administración de Riesgos de TI. de la empresa Admitec</vt:lpstr>
      <vt:lpstr>Identificación de los Controles Existentes</vt:lpstr>
      <vt:lpstr>Administración de Riesgos de TI. de la empresa Admitec</vt:lpstr>
      <vt:lpstr>Administración de Riesgos de TI de la empresa Admitec</vt:lpstr>
      <vt:lpstr>Clasificación de los Riesgos Existentes</vt:lpstr>
      <vt:lpstr>Clasificación de los Riesgos Existentes</vt:lpstr>
      <vt:lpstr>Matriz de Amenazas y Objetos</vt:lpstr>
      <vt:lpstr>Comparación de Categorías de Riesgos (Amenazas)</vt:lpstr>
      <vt:lpstr>Proceso de Votación (Amenazas)</vt:lpstr>
      <vt:lpstr>Suma de los Resultados (Amenazas)</vt:lpstr>
      <vt:lpstr>Comparación de las Categorías de Riesgos (Objetos)</vt:lpstr>
      <vt:lpstr>Proceso de Votación (Objetos)</vt:lpstr>
      <vt:lpstr>Suma de los Resultados (Objetos)</vt:lpstr>
      <vt:lpstr>Matriz de combinaciones de las dos Categorías</vt:lpstr>
      <vt:lpstr>Matriz de Resultados</vt:lpstr>
      <vt:lpstr>Presentación de los Resultados</vt:lpstr>
      <vt:lpstr>Presentación de los Resultados</vt:lpstr>
      <vt:lpstr>Presentación de los Resultados</vt:lpstr>
      <vt:lpstr>Presentación de los Resultados</vt:lpstr>
      <vt:lpstr>Presentación de los Resultados</vt:lpstr>
      <vt:lpstr>Presentación de los Resultados</vt:lpstr>
      <vt:lpstr>Presentación de los Resultados</vt:lpstr>
      <vt:lpstr>Presentación de los Resultados</vt:lpstr>
      <vt:lpstr>Presentación de los Resultados</vt:lpstr>
      <vt:lpstr>GRACIAS</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Hermanas MAXITANA</dc:creator>
  <cp:lastModifiedBy>Ayudante</cp:lastModifiedBy>
  <cp:revision>27</cp:revision>
  <dcterms:created xsi:type="dcterms:W3CDTF">2005-06-03T03:26:54Z</dcterms:created>
  <dcterms:modified xsi:type="dcterms:W3CDTF">2009-06-26T16:19:40Z</dcterms:modified>
</cp:coreProperties>
</file>