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</p:sldIdLst>
  <p:sldSz cx="9144000" cy="6858000" type="screen4x3"/>
  <p:notesSz cx="6858000" cy="9144000"/>
  <p:defaultTextStyle>
    <a:defPPr>
      <a:defRPr lang="es-EC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es-EC"/>
              <a:t>Haga clic para cambiar el estilo de título	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s-EC"/>
              <a:t>Haga clic para modificar el estilo de subtítulo del patrón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DC900E3-E999-4538-9FC3-90B8914CA30A}" type="slidenum">
              <a:rPr lang="es-EC"/>
              <a:pPr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DF2EA8-AAB8-4915-8BF8-293F3499B387}" type="slidenum">
              <a:rPr lang="es-EC"/>
              <a:pPr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1CDEEF-2268-4AB6-B042-47F91D8341A1}" type="slidenum">
              <a:rPr lang="es-EC"/>
              <a:pPr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F57044-B9E2-474A-86B3-A6F76B2A8344}" type="slidenum">
              <a:rPr lang="es-EC"/>
              <a:pPr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642496-9F78-44FB-B475-4CA98680803B}" type="slidenum">
              <a:rPr lang="es-EC"/>
              <a:pPr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0C86B0-F17C-4754-B1F5-239772A7407B}" type="slidenum">
              <a:rPr lang="es-EC"/>
              <a:pPr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78896C-AD21-4351-80B6-CB4AA8F7D2A0}" type="slidenum">
              <a:rPr lang="es-EC"/>
              <a:pPr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B43818-10D2-4A97-B77D-7CBECA65B3C5}" type="slidenum">
              <a:rPr lang="es-EC"/>
              <a:pPr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60CE3C-8D0F-4492-8431-B5AE714F0A5F}" type="slidenum">
              <a:rPr lang="es-EC"/>
              <a:pPr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14E299-5D28-481A-A74B-FD4A18126A01}" type="slidenum">
              <a:rPr lang="es-EC"/>
              <a:pPr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011DCF-7747-47AE-86F2-417A9FBDB093}" type="slidenum">
              <a:rPr lang="es-EC"/>
              <a:pPr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C" smtClean="0"/>
              <a:t>Haga clic para cambiar el estilo de título	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C" smtClean="0"/>
              <a:t>Haga clic para modificar el estilo de texto del patrón</a:t>
            </a:r>
          </a:p>
          <a:p>
            <a:pPr lvl="1"/>
            <a:r>
              <a:rPr lang="es-EC" smtClean="0"/>
              <a:t>Segundo nivel</a:t>
            </a:r>
          </a:p>
          <a:p>
            <a:pPr lvl="2"/>
            <a:r>
              <a:rPr lang="es-EC" smtClean="0"/>
              <a:t>Tercer nivel</a:t>
            </a:r>
          </a:p>
          <a:p>
            <a:pPr lvl="3"/>
            <a:r>
              <a:rPr lang="es-EC" smtClean="0"/>
              <a:t>Cuarto nivel</a:t>
            </a:r>
          </a:p>
          <a:p>
            <a:pPr lvl="4"/>
            <a:r>
              <a:rPr lang="es-EC" smtClean="0"/>
              <a:t>Quinto nivel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es-EC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es-EC"/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3CC1B231-B9FF-46CC-9E6C-60F5BA5F5135}" type="slidenum">
              <a:rPr lang="es-EC"/>
              <a:pPr/>
              <a:t>‹Nº›</a:t>
            </a:fld>
            <a:endParaRPr lang="es-EC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125538"/>
            <a:ext cx="7772400" cy="1828800"/>
          </a:xfrm>
        </p:spPr>
        <p:txBody>
          <a:bodyPr/>
          <a:lstStyle/>
          <a:p>
            <a:r>
              <a:rPr lang="es-EC" b="1"/>
              <a:t>LA MADERA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35150" y="3213100"/>
            <a:ext cx="6400800" cy="1774825"/>
          </a:xfrm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es-EC" sz="2800"/>
              <a:t>Ciencia de los Materiales</a:t>
            </a:r>
          </a:p>
          <a:p>
            <a:pPr>
              <a:lnSpc>
                <a:spcPct val="80000"/>
              </a:lnSpc>
            </a:pPr>
            <a:endParaRPr lang="es-EC" sz="2800"/>
          </a:p>
          <a:p>
            <a:pPr>
              <a:lnSpc>
                <a:spcPct val="80000"/>
              </a:lnSpc>
            </a:pPr>
            <a:endParaRPr lang="es-EC" sz="2800"/>
          </a:p>
          <a:p>
            <a:pPr algn="r">
              <a:lnSpc>
                <a:spcPct val="80000"/>
              </a:lnSpc>
            </a:pPr>
            <a:r>
              <a:rPr lang="es-EC" sz="2800"/>
              <a:t>Profesor: Ing. Gastón Proaño C.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4427538" y="5229225"/>
            <a:ext cx="1270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C">
                <a:effectLst>
                  <a:outerShdw blurRad="38100" dist="38100" dir="2700000" algn="tl">
                    <a:srgbClr val="000000"/>
                  </a:outerShdw>
                </a:effectLst>
              </a:rPr>
              <a:t>2004-2005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C"/>
              <a:t>HUMEDAD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C" sz="2800"/>
              <a:t>LA MADERA RCIÉN CORTADA TIENE DEL 50 AL 60 %</a:t>
            </a:r>
          </a:p>
          <a:p>
            <a:r>
              <a:rPr lang="es-EC" sz="2800"/>
              <a:t>LA MADERA POR IMBIBICIÓN PUEDE TENER DE 250 AL 300 %</a:t>
            </a:r>
          </a:p>
          <a:p>
            <a:r>
              <a:rPr lang="es-EC" sz="2800"/>
              <a:t>LA ALBURA TIENE MÁS AGUA QUE EL DURAMEN</a:t>
            </a:r>
          </a:p>
          <a:p>
            <a:r>
              <a:rPr lang="es-EC" sz="2800"/>
              <a:t>LA MADERA SECADA AL AIRE CONTIENE DEL 10 AL 15 % DE SU PESO EN AGUA</a:t>
            </a:r>
          </a:p>
          <a:p>
            <a:r>
              <a:rPr lang="es-EC" sz="2800"/>
              <a:t>PARA LA PRUEBA; HIGRÓMETROS ELÉCTRICOS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C"/>
              <a:t>PROPIEDADES FISICAS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C"/>
              <a:t>DENSIDAD:</a:t>
            </a:r>
          </a:p>
          <a:p>
            <a:endParaRPr lang="es-EC"/>
          </a:p>
          <a:p>
            <a:r>
              <a:rPr lang="es-EC"/>
              <a:t>COMPRENDE EL VOLUMEN DE HUECOS Y LOS MACIZOS</a:t>
            </a:r>
          </a:p>
          <a:p>
            <a:r>
              <a:rPr lang="es-EC"/>
              <a:t>CUANTO MAYOR ES LA DENSIDAD APARENTE MAYOR ES LA RESISTENCIA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C"/>
              <a:t>PROPIEDADES  FÍSICAS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s-EC"/>
              <a:t>CONTRACCIÓN E HINCHAMIENTO:</a:t>
            </a:r>
          </a:p>
          <a:p>
            <a:pPr>
              <a:lnSpc>
                <a:spcPct val="90000"/>
              </a:lnSpc>
            </a:pPr>
            <a:r>
              <a:rPr lang="es-EC"/>
              <a:t>LA MADERA CAMBIA DE VOLUMEN SEGÚN EL CONTENIDO DE HUMEDAD</a:t>
            </a:r>
          </a:p>
          <a:p>
            <a:pPr>
              <a:lnSpc>
                <a:spcPct val="90000"/>
              </a:lnSpc>
            </a:pPr>
            <a:r>
              <a:rPr lang="es-EC"/>
              <a:t>CUANDO PIERDE AGUA SE CONTRAE</a:t>
            </a:r>
          </a:p>
          <a:p>
            <a:pPr>
              <a:lnSpc>
                <a:spcPct val="90000"/>
              </a:lnSpc>
            </a:pPr>
            <a:r>
              <a:rPr lang="es-EC"/>
              <a:t>EN DIRECCIÓN TANGENCIAL: DE 5 – 11.5</a:t>
            </a:r>
          </a:p>
          <a:p>
            <a:pPr>
              <a:lnSpc>
                <a:spcPct val="90000"/>
              </a:lnSpc>
            </a:pPr>
            <a:r>
              <a:rPr lang="es-EC"/>
              <a:t>EN DIRECCIÓN RADIAL: DEL 1 – 7.8%</a:t>
            </a:r>
          </a:p>
          <a:p>
            <a:pPr>
              <a:lnSpc>
                <a:spcPct val="90000"/>
              </a:lnSpc>
            </a:pPr>
            <a:r>
              <a:rPr lang="es-EC"/>
              <a:t>EN DIRECCIÓN AXIAL: NO PASA DEL 0.8%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C"/>
              <a:t>PROPIEDADES  FÍSICAS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C"/>
              <a:t>DUREZA: RESISTENCIA QUE OPONE AL DESGASTE, RAYADO, CLAVAR, ETC.</a:t>
            </a:r>
          </a:p>
          <a:p>
            <a:r>
              <a:rPr lang="es-EC"/>
              <a:t>DEPENDE DE: DENSIDAD, EDAD, ESTRUCTURA Y SENTIDO DE LAS FIBRAS</a:t>
            </a:r>
          </a:p>
          <a:p>
            <a:r>
              <a:rPr lang="es-EC"/>
              <a:t>CLASIFICACIÓN: MUY DURAS, BASTANTE DURAS, ALGO DURAS, BLANDAS MUY BLANDAS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C"/>
              <a:t>TIPOS DE MADERAS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349500"/>
            <a:ext cx="8229600" cy="4114800"/>
          </a:xfrm>
        </p:spPr>
        <p:txBody>
          <a:bodyPr/>
          <a:lstStyle/>
          <a:p>
            <a:r>
              <a:rPr lang="es-EC"/>
              <a:t>MUY DURAS: ÉBANO, SERBAL, ENCINA</a:t>
            </a:r>
          </a:p>
          <a:p>
            <a:r>
              <a:rPr lang="es-EC"/>
              <a:t>BASTANTE DURAS: ROBLE, ARCE, ÁLAMO</a:t>
            </a:r>
          </a:p>
          <a:p>
            <a:r>
              <a:rPr lang="es-EC"/>
              <a:t>ALGO DURAS: NOGAL, PINO, MANZANO</a:t>
            </a:r>
          </a:p>
          <a:p>
            <a:r>
              <a:rPr lang="es-EC"/>
              <a:t>BLANDAS: ABETO, PINO SAUCE</a:t>
            </a:r>
          </a:p>
          <a:p>
            <a:r>
              <a:rPr lang="es-EC"/>
              <a:t>MUY BLANDAS: PALO BALSA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C"/>
              <a:t>PROPIEDADES  FÍSICAS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C" sz="2800"/>
              <a:t>HENDEBILIDAD: PROPIEDAD DE CORTAR LA MADERA EN SENTIDO PARALELO AL EJE DEL TRONCO</a:t>
            </a:r>
          </a:p>
          <a:p>
            <a:r>
              <a:rPr lang="es-EC" sz="2800"/>
              <a:t>LAS MADERAS MÁS ENDEBLES SON EL PINO, EUCALIPTO</a:t>
            </a:r>
          </a:p>
          <a:p>
            <a:r>
              <a:rPr lang="es-EC" sz="2800"/>
              <a:t>SON MÁS ENDEBLES MIENTRAS MAS DURA, DENSA, CAREZCAN DE NUDOS, TENGAN FIBRAS RECTAS Y CON EL CALOR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C"/>
              <a:t>PROPIEDADES   FÍSICAS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s-EC" sz="2400"/>
              <a:t>CONDUCTIVIDAD: </a:t>
            </a:r>
            <a:r>
              <a:rPr lang="es-EC" sz="2000"/>
              <a:t>LA MADERA SECA ES MALA CONDUCTORA DE LA ELECTRICIDAD</a:t>
            </a:r>
          </a:p>
          <a:p>
            <a:pPr>
              <a:lnSpc>
                <a:spcPct val="90000"/>
              </a:lnSpc>
            </a:pPr>
            <a:r>
              <a:rPr lang="es-EC" sz="2400"/>
              <a:t>LA MADERA HÚMEDA ES CONDUCTORA</a:t>
            </a:r>
          </a:p>
          <a:p>
            <a:pPr>
              <a:lnSpc>
                <a:spcPct val="90000"/>
              </a:lnSpc>
            </a:pPr>
            <a:r>
              <a:rPr lang="es-EC" sz="2400"/>
              <a:t>DILATACIÓN TÉRMICA: </a:t>
            </a:r>
            <a:r>
              <a:rPr lang="es-EC" sz="2000"/>
              <a:t>EL COEFICIENTE DE DILATACIÓN ES MUY PEQUEÑO</a:t>
            </a:r>
          </a:p>
          <a:p>
            <a:pPr>
              <a:lnSpc>
                <a:spcPct val="90000"/>
              </a:lnSpc>
            </a:pPr>
            <a:r>
              <a:rPr lang="es-EC" sz="2400"/>
              <a:t>DURACIÓN: </a:t>
            </a:r>
            <a:r>
              <a:rPr lang="es-EC" sz="2000"/>
              <a:t>LA DURACIÓN DEPENDE DEL TIPO DE MADERA Y DEL MEDIO</a:t>
            </a:r>
          </a:p>
          <a:p>
            <a:pPr>
              <a:lnSpc>
                <a:spcPct val="90000"/>
              </a:lnSpc>
            </a:pPr>
            <a:r>
              <a:rPr lang="es-EC" sz="2400"/>
              <a:t>A LA INTEMPERIE</a:t>
            </a:r>
          </a:p>
          <a:p>
            <a:pPr>
              <a:lnSpc>
                <a:spcPct val="90000"/>
              </a:lnSpc>
            </a:pPr>
            <a:r>
              <a:rPr lang="es-EC" sz="2400"/>
              <a:t>SUMERGIDOS EN AGUA</a:t>
            </a:r>
          </a:p>
          <a:p>
            <a:pPr>
              <a:lnSpc>
                <a:spcPct val="90000"/>
              </a:lnSpc>
            </a:pPr>
            <a:r>
              <a:rPr lang="es-EC" sz="2400"/>
              <a:t>ENTERRADA EN EL SUELO</a:t>
            </a:r>
          </a:p>
          <a:p>
            <a:pPr>
              <a:lnSpc>
                <a:spcPct val="90000"/>
              </a:lnSpc>
            </a:pPr>
            <a:r>
              <a:rPr lang="es-EC" sz="2400"/>
              <a:t>TRATADA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C"/>
              <a:t>PROPIEDADES  MECÁNICAS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C"/>
              <a:t>DEPENDEN DEL GRADO DE HUMEDAD Y DENSIDAD</a:t>
            </a:r>
          </a:p>
          <a:p>
            <a:r>
              <a:rPr lang="es-EC"/>
              <a:t>LA RESISTENCIA VARÍA : </a:t>
            </a:r>
          </a:p>
          <a:p>
            <a:r>
              <a:rPr lang="es-EC"/>
              <a:t>POR CADA 1% DE HUMEDAD LA RESISTENCIA VARÍA 4%</a:t>
            </a:r>
          </a:p>
          <a:p>
            <a:r>
              <a:rPr lang="es-EC"/>
              <a:t>PARA CASOS REALES HAY QUE TOMAR LA HUMEDAD PROMEDIO DE 15% </a:t>
            </a:r>
          </a:p>
          <a:p>
            <a:endParaRPr lang="es-EC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C"/>
              <a:t>PROPIEDADES  MECÁNICAS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C"/>
              <a:t>COMPRESIÓN</a:t>
            </a:r>
          </a:p>
          <a:p>
            <a:r>
              <a:rPr lang="es-EC"/>
              <a:t>RESISTENCIA A LA COMPRESIÓN POR CENTÍMETRO CUADRADO POR EL CUADRADO DE LA DENSIDAD MEDIA CON 15 % DE HUMEDAD, DÁ UN COEFICIENTE LLAMADO COTA ESPECÍFICA DE LA CALIDAD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C"/>
              <a:t>PROPIEDADES  MECÁNICAS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C" sz="2800"/>
              <a:t>COTA DE TRACCIÓN:</a:t>
            </a:r>
          </a:p>
          <a:p>
            <a:endParaRPr lang="es-EC" sz="2800"/>
          </a:p>
          <a:p>
            <a:r>
              <a:rPr lang="es-EC" sz="2800"/>
              <a:t>ES 2.5 VECES MAYOR QUE LA COMPRESIÓN</a:t>
            </a:r>
          </a:p>
          <a:p>
            <a:endParaRPr lang="es-EC" sz="2800"/>
          </a:p>
          <a:p>
            <a:r>
              <a:rPr lang="es-EC" sz="2800"/>
              <a:t>COTA DE FLEXIÓN:</a:t>
            </a:r>
          </a:p>
          <a:p>
            <a:pPr>
              <a:buFont typeface="Wingdings" pitchFamily="2" charset="2"/>
              <a:buNone/>
            </a:pPr>
            <a:endParaRPr lang="es-EC" sz="2800"/>
          </a:p>
          <a:p>
            <a:r>
              <a:rPr lang="es-EC" sz="2800"/>
              <a:t> TIENE GRAN IMPORTANCIA LA PRESENCIA DE NUDOS Y FIBRAS CORTADAS</a:t>
            </a:r>
          </a:p>
          <a:p>
            <a:endParaRPr lang="es-EC" sz="2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C"/>
              <a:t>Concepto de madera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C"/>
              <a:t>ESTÁ CONSTITUÍDA POR UN CONJUNTO DE TEJIDOS QUE FORMAN LA MASA DE LOS ÁRBOLES. </a:t>
            </a:r>
          </a:p>
          <a:p>
            <a:endParaRPr lang="es-EC"/>
          </a:p>
          <a:p>
            <a:r>
              <a:rPr lang="es-EC"/>
              <a:t>MATERIAL MÁS LIGERO, RESISTENTE Y D FÁCIL TRABAJO UTILIZADO POR EL HOMBRE DESDE LOS PRIMEROS TIEMPOS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C" sz="4000"/>
              <a:t>CLASIFICACIÓN DE LAS MADERAS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s-EC"/>
              <a:t>Resinosas.- pino, abeto, ciprés, cedro</a:t>
            </a:r>
          </a:p>
          <a:p>
            <a:pPr>
              <a:lnSpc>
                <a:spcPct val="90000"/>
              </a:lnSpc>
            </a:pPr>
            <a:r>
              <a:rPr lang="es-EC"/>
              <a:t>Frondosas.- roble, encina, eucalipto</a:t>
            </a:r>
          </a:p>
          <a:p>
            <a:pPr>
              <a:lnSpc>
                <a:spcPct val="90000"/>
              </a:lnSpc>
            </a:pPr>
            <a:r>
              <a:rPr lang="es-EC"/>
              <a:t>Tropicales.- caoba, nogal, balsa, teca</a:t>
            </a:r>
          </a:p>
          <a:p>
            <a:pPr>
              <a:lnSpc>
                <a:spcPct val="90000"/>
              </a:lnSpc>
            </a:pPr>
            <a:r>
              <a:rPr lang="es-EC"/>
              <a:t>Árboles frutales.- nogal, manzano, olivo</a:t>
            </a:r>
          </a:p>
          <a:p>
            <a:pPr>
              <a:lnSpc>
                <a:spcPct val="90000"/>
              </a:lnSpc>
            </a:pPr>
            <a:r>
              <a:rPr lang="es-EC"/>
              <a:t>Maderas exóticas.- son aquellas que se utilizan en ebanistería y talla artística porque adquieren con el pulimento bellos colores. Ébano, caoba, teca, roble, otros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C"/>
              <a:t>Corte de los árboles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C" sz="2800"/>
              <a:t>La época más favorable para cortar los árboles es durante el verano puesto que en este tiempo el árbol tiene menos albura y hay menor riesgo de destrucción en el tiempo.</a:t>
            </a:r>
          </a:p>
          <a:p>
            <a:r>
              <a:rPr lang="es-EC" sz="2800"/>
              <a:t>El corte se hace a mano, hacha, usando sierra.</a:t>
            </a:r>
          </a:p>
          <a:p>
            <a:r>
              <a:rPr lang="es-EC" sz="2800"/>
              <a:t>Cuando se corta el árbol se corta las ramas, se saca la cáscara y cuando se seca algo se lo saca del monte arrastrándolo con caballos, tractor ó flotación, aprovechando la corriente de ríos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C"/>
              <a:t>LABRA  DE  LA  MADERA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s-EC"/>
              <a:t>Los troncos se dividen en trozos de distinta longitud según las necesidades</a:t>
            </a:r>
          </a:p>
          <a:p>
            <a:pPr>
              <a:lnSpc>
                <a:spcPct val="90000"/>
              </a:lnSpc>
            </a:pPr>
            <a:r>
              <a:rPr lang="es-EC"/>
              <a:t>HENDIMIENTO.- consiste en rajar el tronco en sentido longitudinal</a:t>
            </a:r>
          </a:p>
          <a:p>
            <a:pPr>
              <a:lnSpc>
                <a:spcPct val="90000"/>
              </a:lnSpc>
            </a:pPr>
            <a:r>
              <a:rPr lang="es-EC"/>
              <a:t>ESCUADRACIÓN.- consiste en obtener de un tronco una pieza de forma prismática</a:t>
            </a:r>
          </a:p>
          <a:p>
            <a:pPr>
              <a:lnSpc>
                <a:spcPct val="90000"/>
              </a:lnSpc>
            </a:pPr>
            <a:r>
              <a:rPr lang="es-EC"/>
              <a:t>LABRAR CON HACHA.- se realiza en el sitio de corte. Pieza de forma rectangular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C"/>
              <a:t>DEFECTOS DE LA MADERA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C"/>
              <a:t>Fibra torcida o revirada</a:t>
            </a:r>
          </a:p>
          <a:p>
            <a:r>
              <a:rPr lang="es-EC"/>
              <a:t>Madera curvada</a:t>
            </a:r>
          </a:p>
          <a:p>
            <a:r>
              <a:rPr lang="es-EC"/>
              <a:t>Excentricidad del corazón</a:t>
            </a:r>
          </a:p>
          <a:p>
            <a:r>
              <a:rPr lang="es-EC"/>
              <a:t>Irregularidad de los anillos de crecimiento</a:t>
            </a:r>
          </a:p>
          <a:p>
            <a:r>
              <a:rPr lang="es-EC"/>
              <a:t>Entrecorteza</a:t>
            </a:r>
          </a:p>
          <a:p>
            <a:r>
              <a:rPr lang="es-EC"/>
              <a:t>Nudos</a:t>
            </a:r>
          </a:p>
          <a:p>
            <a:r>
              <a:rPr lang="es-EC"/>
              <a:t>Grietas</a:t>
            </a:r>
          </a:p>
          <a:p>
            <a:endParaRPr lang="es-EC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C"/>
              <a:t>DEFECTOS DE LA MADERA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C"/>
              <a:t>CUADRANURA</a:t>
            </a:r>
          </a:p>
          <a:p>
            <a:r>
              <a:rPr lang="es-EC"/>
              <a:t>ECEBOLLADURA</a:t>
            </a:r>
          </a:p>
          <a:p>
            <a:r>
              <a:rPr lang="es-EC"/>
              <a:t>PATA DE GALLINA</a:t>
            </a:r>
          </a:p>
          <a:p>
            <a:r>
              <a:rPr lang="es-EC"/>
              <a:t>CORAZÓN PARTIDO Ó ESTRELLADO</a:t>
            </a:r>
          </a:p>
          <a:p>
            <a:r>
              <a:rPr lang="es-EC"/>
              <a:t>CORAZÓN HUECO</a:t>
            </a:r>
          </a:p>
          <a:p>
            <a:r>
              <a:rPr lang="es-EC"/>
              <a:t>DOBLE ALBURA</a:t>
            </a:r>
          </a:p>
          <a:p>
            <a:r>
              <a:rPr lang="es-EC"/>
              <a:t>CARNE DE GALLINA</a:t>
            </a:r>
          </a:p>
          <a:p>
            <a:pPr>
              <a:buFont typeface="Wingdings" pitchFamily="2" charset="2"/>
              <a:buNone/>
            </a:pPr>
            <a:endParaRPr lang="es-EC"/>
          </a:p>
          <a:p>
            <a:endParaRPr lang="es-EC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C"/>
              <a:t>Alteraciones de la madera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C"/>
              <a:t>ENMOHECIMIENTO</a:t>
            </a:r>
          </a:p>
          <a:p>
            <a:r>
              <a:rPr lang="es-EC"/>
              <a:t>PUDRICIÓN </a:t>
            </a:r>
          </a:p>
          <a:p>
            <a:r>
              <a:rPr lang="es-EC"/>
              <a:t>DESTRUCCIÓN POR INSECTOS </a:t>
            </a:r>
          </a:p>
          <a:p>
            <a:r>
              <a:rPr lang="es-EC"/>
              <a:t>DESTRUCCIÓN POR MOLUSCOS</a:t>
            </a:r>
          </a:p>
          <a:p>
            <a:r>
              <a:rPr lang="es-EC"/>
              <a:t>DESTRUCCIÓN POR FUEGO</a:t>
            </a:r>
          </a:p>
          <a:p>
            <a:endParaRPr lang="es-EC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C"/>
              <a:t>CONSERVACIÓN DE LA MADERA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C"/>
              <a:t>DESECACIÓN ADECUADA</a:t>
            </a:r>
          </a:p>
          <a:p>
            <a:r>
              <a:rPr lang="es-EC"/>
              <a:t>CARBONIZACIÓN SUPERFICIAL</a:t>
            </a:r>
          </a:p>
          <a:p>
            <a:r>
              <a:rPr lang="es-EC"/>
              <a:t>PINTURAS</a:t>
            </a:r>
          </a:p>
          <a:p>
            <a:r>
              <a:rPr lang="es-EC"/>
              <a:t>IMPREGNACIÓN</a:t>
            </a:r>
          </a:p>
          <a:p>
            <a:r>
              <a:rPr lang="es-EC"/>
              <a:t>Cloruro de zinc, sulfato de cobre, alquitranado, tratamiento con urea</a:t>
            </a:r>
          </a:p>
          <a:p>
            <a:r>
              <a:rPr lang="es-EC"/>
              <a:t>ALMACENAJE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C"/>
              <a:t>ESCUADRÍAS DE LA MADERA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C" sz="2800"/>
              <a:t>VIGAS</a:t>
            </a:r>
          </a:p>
          <a:p>
            <a:r>
              <a:rPr lang="es-EC" sz="2800"/>
              <a:t>VIGUETAS</a:t>
            </a:r>
          </a:p>
          <a:p>
            <a:r>
              <a:rPr lang="es-EC" sz="2800"/>
              <a:t>TABLONES</a:t>
            </a:r>
          </a:p>
          <a:p>
            <a:r>
              <a:rPr lang="es-EC" sz="2800"/>
              <a:t>LISTONES</a:t>
            </a:r>
          </a:p>
          <a:p>
            <a:r>
              <a:rPr lang="es-EC" sz="2800"/>
              <a:t>TABLAS</a:t>
            </a:r>
          </a:p>
          <a:p>
            <a:r>
              <a:rPr lang="es-EC" sz="2800"/>
              <a:t>LATAS</a:t>
            </a:r>
          </a:p>
          <a:p>
            <a:r>
              <a:rPr lang="es-EC" sz="2800"/>
              <a:t>CHAPAS</a:t>
            </a:r>
          </a:p>
          <a:p>
            <a:r>
              <a:rPr lang="es-EC" sz="2800"/>
              <a:t>MADERA DE RAJA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C"/>
              <a:t>APLICACIONES DE LA MADERA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C" sz="2800"/>
              <a:t>EN CONSTRUCCIÓN</a:t>
            </a:r>
          </a:p>
          <a:p>
            <a:r>
              <a:rPr lang="es-EC" sz="2800"/>
              <a:t>CARPINTERÍA DE TALLER Y ARMAR</a:t>
            </a:r>
          </a:p>
          <a:p>
            <a:r>
              <a:rPr lang="es-EC" sz="2800"/>
              <a:t>CIMENTACIONES CON PILOTES</a:t>
            </a:r>
          </a:p>
          <a:p>
            <a:r>
              <a:rPr lang="es-EC" sz="2800"/>
              <a:t>SOSTENIMIENTO EN MINAS</a:t>
            </a:r>
          </a:p>
          <a:p>
            <a:r>
              <a:rPr lang="es-EC" sz="2800"/>
              <a:t>TRAVIESAS DE FERROCARRIL</a:t>
            </a:r>
          </a:p>
          <a:p>
            <a:r>
              <a:rPr lang="es-EC" sz="2800"/>
              <a:t>PORTES</a:t>
            </a:r>
          </a:p>
          <a:p>
            <a:r>
              <a:rPr lang="es-EC" sz="2800"/>
              <a:t>ENCOFRADOS DE HORMIGÓN</a:t>
            </a:r>
          </a:p>
          <a:p>
            <a:r>
              <a:rPr lang="es-EC" sz="2800"/>
              <a:t>ENCOFRADOS PARA PREFABRICADOS</a:t>
            </a:r>
          </a:p>
          <a:p>
            <a:endParaRPr lang="es-EC" sz="280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C"/>
              <a:t>APLICACIONES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C" sz="2800"/>
              <a:t>MADERA LAMINADA: chapas de máquina plana de 0,3 mm de espesor, superpuestas con las fibras en el mismo sentido</a:t>
            </a:r>
          </a:p>
          <a:p>
            <a:endParaRPr lang="es-EC" sz="2800"/>
          </a:p>
          <a:p>
            <a:r>
              <a:rPr lang="es-EC" sz="2800"/>
              <a:t>MADERA COMPRIMIDA: chapas superpuestas en láminas con las fibras en el mismo sentido, adheridas con resinas sintéticas y prensadas fuertemente en caliente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C"/>
              <a:t>Desarrollo de la Madera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C" sz="2800"/>
              <a:t>EL ÁRBOL CONSTA DE RAÍCES, TRONCO, RAMAS Y HOJAS</a:t>
            </a:r>
          </a:p>
          <a:p>
            <a:r>
              <a:rPr lang="es-EC" sz="2800"/>
              <a:t>EL AGUA LA ABSORBEN POR LAS RAÍCES</a:t>
            </a:r>
          </a:p>
          <a:p>
            <a:r>
              <a:rPr lang="es-EC" sz="2800"/>
              <a:t>EN LAS HOJAS SE REALIZA LA FOTOSÍNTESIS</a:t>
            </a:r>
          </a:p>
          <a:p>
            <a:r>
              <a:rPr lang="es-EC" sz="2800"/>
              <a:t>EN EL TRONCO SE EFECTUA EL CAMBIO DE AZÚCARES EN ALMIDÓN Y CELULOSA ORIGINANDO NUEVAS CÉLULAS EN LOS ANILLOS DEL CAMBIUM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C"/>
              <a:t>APLICACIONES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C"/>
              <a:t>MADERA PÉTREA </a:t>
            </a:r>
          </a:p>
          <a:p>
            <a:r>
              <a:rPr lang="es-EC"/>
              <a:t>MADERA METALIZADA</a:t>
            </a:r>
          </a:p>
          <a:p>
            <a:r>
              <a:rPr lang="es-EC"/>
              <a:t>MADERA BAQUELIZADA</a:t>
            </a:r>
          </a:p>
          <a:p>
            <a:r>
              <a:rPr lang="es-EC"/>
              <a:t>MADERA PLÁSTICA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C"/>
              <a:t>CAÑAS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s-EC"/>
              <a:t>Es una planta herbácea con tallo leñoso de 3 a 6 metros de longitud por 5 centímetros de diámetro en el tallo.</a:t>
            </a:r>
          </a:p>
          <a:p>
            <a:pPr>
              <a:lnSpc>
                <a:spcPct val="90000"/>
              </a:lnSpc>
            </a:pPr>
            <a:r>
              <a:rPr lang="es-EC"/>
              <a:t>Su estructura es hueca con tabiques transversales en los nudos y arranque de las ramas</a:t>
            </a:r>
          </a:p>
          <a:p>
            <a:pPr>
              <a:lnSpc>
                <a:spcPct val="90000"/>
              </a:lnSpc>
            </a:pPr>
            <a:r>
              <a:rPr lang="es-EC"/>
              <a:t>La superficie externa es compacta y brilla</a:t>
            </a:r>
          </a:p>
          <a:p>
            <a:pPr>
              <a:lnSpc>
                <a:spcPct val="90000"/>
              </a:lnSpc>
            </a:pPr>
            <a:r>
              <a:rPr lang="es-EC"/>
              <a:t>Tiene color amarillento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C"/>
              <a:t>CAÑAS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C"/>
              <a:t>SE EMPLEA POR SER BARATA, LIGERA, IMPERMEABLE, NO SE DILATA NI CONTRAE CON LA TEMPERATURA Y POR TENER GRAN CANTIDAD DE SÍLICE , NO SE PUDRE FÁCILMENTE</a:t>
            </a:r>
          </a:p>
          <a:p>
            <a:r>
              <a:rPr lang="es-EC"/>
              <a:t>SE UTILIZA COMO ENCOFRADO, CERRAMIENTOS, VIVIENDAS, ENTABLADO, CUBIERTAS, ETC.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C"/>
              <a:t>PINTURAS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C" sz="2800"/>
              <a:t>MEZCLAS LÍQUIDAS, GENERALMENTE COLOREADAS, QUE APLICADAS POR EXTENCIÓN FORMAN UNA PELÍCULA DE PROTECCIÓN A LOS MATERIALES DONDE SE LAS APLICA DANDO BUENA RESPUESTA A LA VISTA.</a:t>
            </a:r>
          </a:p>
          <a:p>
            <a:r>
              <a:rPr lang="es-EC" sz="2800"/>
              <a:t>ESTÁN CONSTITUÍDAS POR PIGMENTO SÓLIDO Y UN AGLUTINANTE  LÍQUIDO QUE MEZCLADOS FORMAN UNA DISPERSION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C"/>
              <a:t>PIGMENTOS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C"/>
              <a:t>SON CUERPOS SÓLIDOS, FINAMENTE PULVERIZADOS, INSOLUBLES EN EL AGLUTINANTE, SIENDO SU PROPÓSITO EL DE COLOREAR, DAR CONSISTENCIA Y FACILITAR EL SECADO DE LA PINTURA</a:t>
            </a:r>
          </a:p>
          <a:p>
            <a:r>
              <a:rPr lang="es-EC"/>
              <a:t>LOS PIGMENTOS PUEDEN SER: NATURALES Ó ARTICIALES 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C"/>
              <a:t>PIGMENTOS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s-EC" sz="2800"/>
              <a:t>CLASIFICACIÓN:</a:t>
            </a:r>
          </a:p>
          <a:p>
            <a:pPr>
              <a:lnSpc>
                <a:spcPct val="80000"/>
              </a:lnSpc>
            </a:pPr>
            <a:r>
              <a:rPr lang="es-EC" sz="2800"/>
              <a:t>Minerales</a:t>
            </a:r>
          </a:p>
          <a:p>
            <a:pPr>
              <a:lnSpc>
                <a:spcPct val="80000"/>
              </a:lnSpc>
            </a:pPr>
            <a:r>
              <a:rPr lang="es-EC" sz="2800"/>
              <a:t>Vegetales</a:t>
            </a:r>
          </a:p>
          <a:p>
            <a:pPr>
              <a:lnSpc>
                <a:spcPct val="80000"/>
              </a:lnSpc>
            </a:pPr>
            <a:r>
              <a:rPr lang="es-EC" sz="2800"/>
              <a:t>Animales</a:t>
            </a:r>
          </a:p>
          <a:p>
            <a:pPr>
              <a:lnSpc>
                <a:spcPct val="80000"/>
              </a:lnSpc>
            </a:pPr>
            <a:r>
              <a:rPr lang="es-EC" sz="2800"/>
              <a:t>Sintéticos</a:t>
            </a:r>
          </a:p>
          <a:p>
            <a:pPr>
              <a:lnSpc>
                <a:spcPct val="80000"/>
              </a:lnSpc>
            </a:pPr>
            <a:r>
              <a:rPr lang="es-EC" sz="2800"/>
              <a:t>Coloreados</a:t>
            </a:r>
          </a:p>
          <a:p>
            <a:pPr>
              <a:lnSpc>
                <a:spcPct val="80000"/>
              </a:lnSpc>
            </a:pPr>
            <a:r>
              <a:rPr lang="es-EC" sz="2800"/>
              <a:t>Opacos</a:t>
            </a:r>
          </a:p>
          <a:p>
            <a:pPr>
              <a:lnSpc>
                <a:spcPct val="80000"/>
              </a:lnSpc>
            </a:pPr>
            <a:r>
              <a:rPr lang="es-EC" sz="2800"/>
              <a:t>Transparentes</a:t>
            </a:r>
          </a:p>
          <a:p>
            <a:pPr>
              <a:lnSpc>
                <a:spcPct val="80000"/>
              </a:lnSpc>
            </a:pPr>
            <a:r>
              <a:rPr lang="es-EC" sz="2800"/>
              <a:t>inertes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C"/>
              <a:t>PIGMENTOS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C" sz="2800"/>
              <a:t>BLANCOS</a:t>
            </a:r>
          </a:p>
          <a:p>
            <a:r>
              <a:rPr lang="es-EC" sz="2800"/>
              <a:t>ROJOS</a:t>
            </a:r>
          </a:p>
          <a:p>
            <a:r>
              <a:rPr lang="es-EC" sz="2800"/>
              <a:t>AMARILLOS</a:t>
            </a:r>
          </a:p>
          <a:p>
            <a:r>
              <a:rPr lang="es-EC" sz="2800"/>
              <a:t>AZULES</a:t>
            </a:r>
          </a:p>
          <a:p>
            <a:r>
              <a:rPr lang="es-EC" sz="2800"/>
              <a:t>VERDES</a:t>
            </a:r>
          </a:p>
          <a:p>
            <a:r>
              <a:rPr lang="es-EC" sz="2800"/>
              <a:t>PARDOS</a:t>
            </a:r>
          </a:p>
          <a:p>
            <a:r>
              <a:rPr lang="es-EC" sz="2800"/>
              <a:t>PURPURINAS</a:t>
            </a:r>
          </a:p>
          <a:p>
            <a:r>
              <a:rPr lang="es-EC" sz="2800"/>
              <a:t>INERTES: ES LA CRGA DE LA PINTURA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C"/>
              <a:t>CLASES DE PINTURAS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s-EC" sz="1800"/>
              <a:t>A LA CAL</a:t>
            </a:r>
          </a:p>
          <a:p>
            <a:pPr>
              <a:lnSpc>
                <a:spcPct val="80000"/>
              </a:lnSpc>
            </a:pPr>
            <a:r>
              <a:rPr lang="es-EC" sz="1800"/>
              <a:t>AL FRESCO</a:t>
            </a:r>
          </a:p>
          <a:p>
            <a:pPr>
              <a:lnSpc>
                <a:spcPct val="80000"/>
              </a:lnSpc>
            </a:pPr>
            <a:r>
              <a:rPr lang="es-EC" sz="1800"/>
              <a:t>AL SILICATO</a:t>
            </a:r>
          </a:p>
          <a:p>
            <a:pPr>
              <a:lnSpc>
                <a:spcPct val="80000"/>
              </a:lnSpc>
            </a:pPr>
            <a:r>
              <a:rPr lang="es-EC" sz="1800"/>
              <a:t>A LA COLA</a:t>
            </a:r>
          </a:p>
          <a:p>
            <a:pPr>
              <a:lnSpc>
                <a:spcPct val="80000"/>
              </a:lnSpc>
            </a:pPr>
            <a:r>
              <a:rPr lang="es-EC" sz="1800"/>
              <a:t>AL ÓLEO</a:t>
            </a:r>
          </a:p>
          <a:p>
            <a:pPr>
              <a:lnSpc>
                <a:spcPct val="80000"/>
              </a:lnSpc>
            </a:pPr>
            <a:r>
              <a:rPr lang="es-EC" sz="1800"/>
              <a:t>AL BARNÍZ</a:t>
            </a:r>
          </a:p>
          <a:p>
            <a:pPr>
              <a:lnSpc>
                <a:spcPct val="80000"/>
              </a:lnSpc>
            </a:pPr>
            <a:r>
              <a:rPr lang="es-EC" sz="1800"/>
              <a:t>A LA CERA</a:t>
            </a:r>
          </a:p>
          <a:p>
            <a:pPr>
              <a:lnSpc>
                <a:spcPct val="80000"/>
              </a:lnSpc>
            </a:pPr>
            <a:r>
              <a:rPr lang="es-EC" sz="1800"/>
              <a:t>ASFÁLTICAS</a:t>
            </a:r>
          </a:p>
          <a:p>
            <a:pPr>
              <a:lnSpc>
                <a:spcPct val="80000"/>
              </a:lnSpc>
            </a:pPr>
            <a:r>
              <a:rPr lang="es-EC" sz="1800"/>
              <a:t>A LA CELULOSA</a:t>
            </a:r>
          </a:p>
          <a:p>
            <a:pPr>
              <a:lnSpc>
                <a:spcPct val="80000"/>
              </a:lnSpc>
            </a:pPr>
            <a:r>
              <a:rPr lang="es-EC" sz="1800"/>
              <a:t>RESISTENTES AL CALOR</a:t>
            </a:r>
          </a:p>
          <a:p>
            <a:pPr>
              <a:lnSpc>
                <a:spcPct val="80000"/>
              </a:lnSpc>
            </a:pPr>
            <a:r>
              <a:rPr lang="es-EC" sz="1800"/>
              <a:t>RESISTENTES A LOS ÁCIDOS</a:t>
            </a:r>
          </a:p>
          <a:p>
            <a:pPr>
              <a:lnSpc>
                <a:spcPct val="80000"/>
              </a:lnSpc>
            </a:pPr>
            <a:r>
              <a:rPr lang="es-EC" sz="1800"/>
              <a:t>ANTIOXIDANTES</a:t>
            </a:r>
          </a:p>
          <a:p>
            <a:pPr>
              <a:lnSpc>
                <a:spcPct val="80000"/>
              </a:lnSpc>
            </a:pPr>
            <a:r>
              <a:rPr lang="es-EC" sz="1800"/>
              <a:t>LUMINOSAS</a:t>
            </a:r>
          </a:p>
          <a:p>
            <a:pPr>
              <a:lnSpc>
                <a:spcPct val="80000"/>
              </a:lnSpc>
            </a:pPr>
            <a:r>
              <a:rPr lang="es-EC" sz="1800"/>
              <a:t>PLÁSTICAS</a:t>
            </a:r>
          </a:p>
          <a:p>
            <a:pPr>
              <a:lnSpc>
                <a:spcPct val="80000"/>
              </a:lnSpc>
            </a:pPr>
            <a:endParaRPr lang="es-EC" sz="180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C"/>
              <a:t>PROPIEDADES FÍSICAS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s-EC" sz="1400"/>
              <a:t>DENSIDAD</a:t>
            </a:r>
          </a:p>
          <a:p>
            <a:pPr>
              <a:lnSpc>
                <a:spcPct val="80000"/>
              </a:lnSpc>
            </a:pPr>
            <a:r>
              <a:rPr lang="es-EC" sz="1400"/>
              <a:t>VISCOSIDAD</a:t>
            </a:r>
          </a:p>
          <a:p>
            <a:pPr>
              <a:lnSpc>
                <a:spcPct val="80000"/>
              </a:lnSpc>
            </a:pPr>
            <a:r>
              <a:rPr lang="es-EC" sz="1400"/>
              <a:t>PUNTO DE INFLAMACIÓN</a:t>
            </a:r>
          </a:p>
          <a:p>
            <a:pPr>
              <a:lnSpc>
                <a:spcPct val="80000"/>
              </a:lnSpc>
            </a:pPr>
            <a:r>
              <a:rPr lang="es-EC" sz="1400"/>
              <a:t>FINURA</a:t>
            </a:r>
          </a:p>
          <a:p>
            <a:pPr>
              <a:lnSpc>
                <a:spcPct val="80000"/>
              </a:lnSpc>
            </a:pPr>
            <a:r>
              <a:rPr lang="es-EC" sz="1400"/>
              <a:t>DUREZA</a:t>
            </a:r>
          </a:p>
          <a:p>
            <a:pPr>
              <a:lnSpc>
                <a:spcPct val="80000"/>
              </a:lnSpc>
            </a:pPr>
            <a:r>
              <a:rPr lang="es-EC" sz="1400"/>
              <a:t>TIEMPO DE SECADO</a:t>
            </a:r>
          </a:p>
          <a:p>
            <a:pPr>
              <a:lnSpc>
                <a:spcPct val="80000"/>
              </a:lnSpc>
            </a:pPr>
            <a:r>
              <a:rPr lang="es-EC" sz="1400"/>
              <a:t>PODER DE CUBRIMIENTO</a:t>
            </a:r>
          </a:p>
          <a:p>
            <a:pPr>
              <a:lnSpc>
                <a:spcPct val="80000"/>
              </a:lnSpc>
            </a:pPr>
            <a:r>
              <a:rPr lang="es-EC" sz="1400"/>
              <a:t>INTENSIDAD DE COLOR</a:t>
            </a:r>
          </a:p>
          <a:p>
            <a:pPr>
              <a:lnSpc>
                <a:spcPct val="80000"/>
              </a:lnSpc>
            </a:pPr>
            <a:r>
              <a:rPr lang="es-EC" sz="1400"/>
              <a:t>IMFLAMABILIDAD</a:t>
            </a:r>
          </a:p>
          <a:p>
            <a:pPr>
              <a:lnSpc>
                <a:spcPct val="80000"/>
              </a:lnSpc>
            </a:pPr>
            <a:r>
              <a:rPr lang="es-EC" sz="1400"/>
              <a:t>CONTINUIDAD</a:t>
            </a:r>
          </a:p>
          <a:p>
            <a:pPr>
              <a:lnSpc>
                <a:spcPct val="80000"/>
              </a:lnSpc>
            </a:pPr>
            <a:r>
              <a:rPr lang="es-EC" sz="1400"/>
              <a:t>ADHERENCIA Y ELASTICIDAD</a:t>
            </a:r>
          </a:p>
          <a:p>
            <a:pPr>
              <a:lnSpc>
                <a:spcPct val="80000"/>
              </a:lnSpc>
            </a:pPr>
            <a:r>
              <a:rPr lang="es-EC" sz="1400"/>
              <a:t>IMPERMEABILIDAD</a:t>
            </a:r>
          </a:p>
          <a:p>
            <a:pPr>
              <a:lnSpc>
                <a:spcPct val="80000"/>
              </a:lnSpc>
            </a:pPr>
            <a:r>
              <a:rPr lang="es-EC" sz="1400"/>
              <a:t>TENACIDAD</a:t>
            </a:r>
          </a:p>
          <a:p>
            <a:pPr>
              <a:lnSpc>
                <a:spcPct val="80000"/>
              </a:lnSpc>
            </a:pPr>
            <a:r>
              <a:rPr lang="es-EC" sz="1400"/>
              <a:t>ELASTICIDAD</a:t>
            </a:r>
          </a:p>
          <a:p>
            <a:pPr>
              <a:lnSpc>
                <a:spcPct val="80000"/>
              </a:lnSpc>
            </a:pPr>
            <a:r>
              <a:rPr lang="es-EC" sz="1400"/>
              <a:t>FLEXIBILIDAD</a:t>
            </a:r>
          </a:p>
          <a:p>
            <a:pPr>
              <a:lnSpc>
                <a:spcPct val="80000"/>
              </a:lnSpc>
            </a:pPr>
            <a:r>
              <a:rPr lang="es-EC" sz="1400"/>
              <a:t>RESISTENCIA A LOS AGENTES ATMOSFÉRICOS</a:t>
            </a:r>
          </a:p>
          <a:p>
            <a:pPr>
              <a:lnSpc>
                <a:spcPct val="80000"/>
              </a:lnSpc>
            </a:pPr>
            <a:r>
              <a:rPr lang="es-EC" sz="1400"/>
              <a:t>‘PROPIEDADES FÍSICO-QUÍICAS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C"/>
              <a:t>ESTRUCTURA DE LA MADERA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s-EC" sz="2800"/>
              <a:t>ESTÁ CONSTITUÍDA POR UN CONJUNTO  DE CÉLULAS TUBULARES DE FORMA Y LONGITUD MUY VARIABLES</a:t>
            </a:r>
          </a:p>
          <a:p>
            <a:pPr>
              <a:lnSpc>
                <a:spcPct val="90000"/>
              </a:lnSpc>
            </a:pPr>
            <a:r>
              <a:rPr lang="es-EC" sz="2800"/>
              <a:t>AL HACER UN CORTE SE IDENTIFICA:</a:t>
            </a:r>
          </a:p>
          <a:p>
            <a:pPr>
              <a:lnSpc>
                <a:spcPct val="90000"/>
              </a:lnSpc>
            </a:pPr>
            <a:r>
              <a:rPr lang="es-EC" sz="2800"/>
              <a:t>MÉDULA</a:t>
            </a:r>
          </a:p>
          <a:p>
            <a:pPr>
              <a:lnSpc>
                <a:spcPct val="90000"/>
              </a:lnSpc>
            </a:pPr>
            <a:r>
              <a:rPr lang="es-EC" sz="2800"/>
              <a:t>DURAMEN</a:t>
            </a:r>
          </a:p>
          <a:p>
            <a:pPr>
              <a:lnSpc>
                <a:spcPct val="90000"/>
              </a:lnSpc>
            </a:pPr>
            <a:r>
              <a:rPr lang="es-EC" sz="2800"/>
              <a:t>ALBURA</a:t>
            </a:r>
          </a:p>
          <a:p>
            <a:pPr>
              <a:lnSpc>
                <a:spcPct val="90000"/>
              </a:lnSpc>
            </a:pPr>
            <a:r>
              <a:rPr lang="es-EC" sz="2800"/>
              <a:t>CAMBIUM</a:t>
            </a:r>
          </a:p>
          <a:p>
            <a:pPr>
              <a:lnSpc>
                <a:spcPct val="90000"/>
              </a:lnSpc>
            </a:pPr>
            <a:r>
              <a:rPr lang="es-EC" sz="2800"/>
              <a:t>CORTEZA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C"/>
              <a:t>EL  CAMBIUM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C"/>
              <a:t>CAPA GENERATRIZ DE NUEVA FIBRA</a:t>
            </a:r>
          </a:p>
          <a:p>
            <a:r>
              <a:rPr lang="es-EC"/>
              <a:t>SE COMPONE DE XILEMA Y FLOEMA</a:t>
            </a:r>
          </a:p>
          <a:p>
            <a:r>
              <a:rPr lang="es-EC"/>
              <a:t>CAPAS NUEVAS ESTÁN FORMADAS POR MADERA DE PRIMAVERA, COLOR CLARO</a:t>
            </a:r>
          </a:p>
          <a:p>
            <a:r>
              <a:rPr lang="es-EC"/>
              <a:t>CAPAS OBSCURAS DEL VERANO</a:t>
            </a:r>
          </a:p>
          <a:p>
            <a:r>
              <a:rPr lang="es-EC"/>
              <a:t>ESTO ES LO QUE FORMA LOS ANILLOS ANUALES DE CRECIMIENTO</a:t>
            </a:r>
          </a:p>
          <a:p>
            <a:endParaRPr lang="es-EC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C" sz="4000"/>
              <a:t>PARTES DE LA ESTRUCTURA DEL TRONCO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C"/>
              <a:t>ANILLOS DE CRECIMIENTO ANUAL</a:t>
            </a:r>
          </a:p>
          <a:p>
            <a:r>
              <a:rPr lang="es-EC"/>
              <a:t>MÉDULA</a:t>
            </a:r>
          </a:p>
          <a:p>
            <a:r>
              <a:rPr lang="es-EC"/>
              <a:t>RADIO MEDULAR EN SECCIÓN TRANSVERSAL</a:t>
            </a:r>
          </a:p>
          <a:p>
            <a:r>
              <a:rPr lang="es-EC"/>
              <a:t>FIBRAS LEÑOSAS</a:t>
            </a:r>
          </a:p>
          <a:p>
            <a:r>
              <a:rPr lang="es-EC"/>
              <a:t>CAMBIUM</a:t>
            </a:r>
          </a:p>
          <a:p>
            <a:r>
              <a:rPr lang="es-EC"/>
              <a:t>CUTÍCULA</a:t>
            </a:r>
          </a:p>
          <a:p>
            <a:endParaRPr lang="es-EC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C"/>
              <a:t>COMPOSICIÓN  QUÍMICA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C"/>
              <a:t>CARBONO          50 %</a:t>
            </a:r>
          </a:p>
          <a:p>
            <a:r>
              <a:rPr lang="es-EC"/>
              <a:t>OXÍGENO           42 %</a:t>
            </a:r>
          </a:p>
          <a:p>
            <a:r>
              <a:rPr lang="es-EC"/>
              <a:t>HIDRÓGENO        6 %</a:t>
            </a:r>
          </a:p>
          <a:p>
            <a:r>
              <a:rPr lang="es-EC"/>
              <a:t>NITRÓGENO        1 %</a:t>
            </a:r>
          </a:p>
          <a:p>
            <a:r>
              <a:rPr lang="es-EC"/>
              <a:t>CENIZAS             1 %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C"/>
              <a:t>PROPIEDADES  FÍSICAS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C"/>
              <a:t>DEPENDEN DEL :</a:t>
            </a:r>
          </a:p>
          <a:p>
            <a:pPr>
              <a:buFont typeface="Wingdings" pitchFamily="2" charset="2"/>
              <a:buNone/>
            </a:pPr>
            <a:endParaRPr lang="es-EC"/>
          </a:p>
          <a:p>
            <a:r>
              <a:rPr lang="es-EC"/>
              <a:t>CRECIMIENTO</a:t>
            </a:r>
          </a:p>
          <a:p>
            <a:r>
              <a:rPr lang="es-EC"/>
              <a:t>EDAD</a:t>
            </a:r>
          </a:p>
          <a:p>
            <a:r>
              <a:rPr lang="es-EC"/>
              <a:t>CONTENIDO DE HUMEDAD</a:t>
            </a:r>
          </a:p>
          <a:p>
            <a:r>
              <a:rPr lang="es-EC"/>
              <a:t>CLASES DE TERRENO</a:t>
            </a:r>
          </a:p>
          <a:p>
            <a:r>
              <a:rPr lang="es-EC"/>
              <a:t>DISTINTAS PARTES DEL TRONCO</a:t>
            </a:r>
          </a:p>
          <a:p>
            <a:endParaRPr lang="es-EC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C"/>
              <a:t>HUMEDAD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C"/>
              <a:t>LA MADERA TIENE AGUA:</a:t>
            </a:r>
          </a:p>
          <a:p>
            <a:pPr>
              <a:buFont typeface="Wingdings" pitchFamily="2" charset="2"/>
              <a:buNone/>
            </a:pPr>
            <a:endParaRPr lang="es-EC"/>
          </a:p>
          <a:p>
            <a:r>
              <a:rPr lang="es-EC"/>
              <a:t>DE CONSTITUCIÓN.- </a:t>
            </a:r>
            <a:r>
              <a:rPr lang="es-EC" sz="2400"/>
              <a:t>INHERENTE A SU NATURALEZA ORGÁNICA</a:t>
            </a:r>
            <a:endParaRPr lang="es-EC"/>
          </a:p>
          <a:p>
            <a:r>
              <a:rPr lang="es-EC"/>
              <a:t>DE SATURACIÓN.- </a:t>
            </a:r>
            <a:r>
              <a:rPr lang="es-EC" sz="2400"/>
              <a:t>IMPREGNA LAS PAREDES DE LOS ELEMENTOS LEÑOSOS</a:t>
            </a:r>
            <a:endParaRPr lang="es-EC"/>
          </a:p>
          <a:p>
            <a:r>
              <a:rPr lang="es-EC"/>
              <a:t>LIBRE.- </a:t>
            </a:r>
            <a:r>
              <a:rPr lang="es-EC" sz="2400"/>
              <a:t>ABSORVIDA POR VASOS Y TRAQUEIDAS</a:t>
            </a:r>
            <a:endParaRPr lang="es-EC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xtura">
  <a:themeElements>
    <a:clrScheme name="Textura 4">
      <a:dk1>
        <a:srgbClr val="004E4C"/>
      </a:dk1>
      <a:lt1>
        <a:srgbClr val="FFFFFF"/>
      </a:lt1>
      <a:dk2>
        <a:srgbClr val="006666"/>
      </a:dk2>
      <a:lt2>
        <a:srgbClr val="FFFFCC"/>
      </a:lt2>
      <a:accent1>
        <a:srgbClr val="FFCC00"/>
      </a:accent1>
      <a:accent2>
        <a:srgbClr val="00B0AC"/>
      </a:accent2>
      <a:accent3>
        <a:srgbClr val="AAB8B8"/>
      </a:accent3>
      <a:accent4>
        <a:srgbClr val="DADADA"/>
      </a:accent4>
      <a:accent5>
        <a:srgbClr val="FFE2AA"/>
      </a:accent5>
      <a:accent6>
        <a:srgbClr val="009F9B"/>
      </a:accent6>
      <a:hlink>
        <a:srgbClr val="BA7C3E"/>
      </a:hlink>
      <a:folHlink>
        <a:srgbClr val="724C00"/>
      </a:folHlink>
    </a:clrScheme>
    <a:fontScheme name="Textur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xtura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a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223</TotalTime>
  <Words>1303</Words>
  <Application>Microsoft PowerPoint</Application>
  <PresentationFormat>Presentación en pantalla (4:3)</PresentationFormat>
  <Paragraphs>250</Paragraphs>
  <Slides>38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38</vt:i4>
      </vt:variant>
    </vt:vector>
  </HeadingPairs>
  <TitlesOfParts>
    <vt:vector size="42" baseType="lpstr">
      <vt:lpstr>Arial</vt:lpstr>
      <vt:lpstr>Tahoma</vt:lpstr>
      <vt:lpstr>Wingdings</vt:lpstr>
      <vt:lpstr>Textura</vt:lpstr>
      <vt:lpstr>LA MADERA</vt:lpstr>
      <vt:lpstr>Concepto de madera</vt:lpstr>
      <vt:lpstr>Desarrollo de la Madera</vt:lpstr>
      <vt:lpstr>ESTRUCTURA DE LA MADERA</vt:lpstr>
      <vt:lpstr>EL  CAMBIUM</vt:lpstr>
      <vt:lpstr>PARTES DE LA ESTRUCTURA DEL TRONCO</vt:lpstr>
      <vt:lpstr>COMPOSICIÓN  QUÍMICA</vt:lpstr>
      <vt:lpstr>PROPIEDADES  FÍSICAS</vt:lpstr>
      <vt:lpstr>HUMEDAD</vt:lpstr>
      <vt:lpstr>HUMEDAD</vt:lpstr>
      <vt:lpstr>PROPIEDADES FISICAS</vt:lpstr>
      <vt:lpstr>PROPIEDADES  FÍSICAS</vt:lpstr>
      <vt:lpstr>PROPIEDADES  FÍSICAS</vt:lpstr>
      <vt:lpstr>TIPOS DE MADERAS</vt:lpstr>
      <vt:lpstr>PROPIEDADES  FÍSICAS</vt:lpstr>
      <vt:lpstr>PROPIEDADES   FÍSICAS</vt:lpstr>
      <vt:lpstr>PROPIEDADES  MECÁNICAS</vt:lpstr>
      <vt:lpstr>PROPIEDADES  MECÁNICAS</vt:lpstr>
      <vt:lpstr>PROPIEDADES  MECÁNICAS</vt:lpstr>
      <vt:lpstr>CLASIFICACIÓN DE LAS MADERAS</vt:lpstr>
      <vt:lpstr>Corte de los árboles</vt:lpstr>
      <vt:lpstr>LABRA  DE  LA  MADERA</vt:lpstr>
      <vt:lpstr>DEFECTOS DE LA MADERA</vt:lpstr>
      <vt:lpstr>DEFECTOS DE LA MADERA</vt:lpstr>
      <vt:lpstr>Alteraciones de la madera</vt:lpstr>
      <vt:lpstr>CONSERVACIÓN DE LA MADERA</vt:lpstr>
      <vt:lpstr>ESCUADRÍAS DE LA MADERA</vt:lpstr>
      <vt:lpstr>APLICACIONES DE LA MADERA</vt:lpstr>
      <vt:lpstr>APLICACIONES</vt:lpstr>
      <vt:lpstr>APLICACIONES</vt:lpstr>
      <vt:lpstr>CAÑAS</vt:lpstr>
      <vt:lpstr>CAÑAS</vt:lpstr>
      <vt:lpstr>PINTURAS</vt:lpstr>
      <vt:lpstr>PIGMENTOS</vt:lpstr>
      <vt:lpstr>PIGMENTOS</vt:lpstr>
      <vt:lpstr>PIGMENTOS</vt:lpstr>
      <vt:lpstr>CLASES DE PINTURAS</vt:lpstr>
      <vt:lpstr>PROPIEDADES FÍSICAS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MADERA</dc:title>
  <dc:creator>WINDOWS_XP</dc:creator>
  <cp:lastModifiedBy>bbarrera</cp:lastModifiedBy>
  <cp:revision>6</cp:revision>
  <dcterms:created xsi:type="dcterms:W3CDTF">2004-08-22T00:24:18Z</dcterms:created>
  <dcterms:modified xsi:type="dcterms:W3CDTF">2009-07-10T20:03:05Z</dcterms:modified>
</cp:coreProperties>
</file>