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4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72" r:id="rId11"/>
    <p:sldId id="275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300" r:id="rId29"/>
    <p:sldId id="302" r:id="rId30"/>
    <p:sldId id="305" r:id="rId31"/>
    <p:sldId id="306" r:id="rId32"/>
    <p:sldId id="307" r:id="rId33"/>
    <p:sldId id="308" r:id="rId34"/>
    <p:sldId id="309" r:id="rId35"/>
    <p:sldId id="310" r:id="rId36"/>
    <p:sldId id="322" r:id="rId37"/>
    <p:sldId id="311" r:id="rId38"/>
    <p:sldId id="323" r:id="rId39"/>
    <p:sldId id="324" r:id="rId40"/>
    <p:sldId id="315" r:id="rId41"/>
    <p:sldId id="317" r:id="rId42"/>
    <p:sldId id="320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9900"/>
    <a:srgbClr val="B2B2B2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071" autoAdjust="0"/>
  </p:normalViewPr>
  <p:slideViewPr>
    <p:cSldViewPr>
      <p:cViewPr>
        <p:scale>
          <a:sx n="65" d="100"/>
          <a:sy n="65" d="100"/>
        </p:scale>
        <p:origin x="-486" y="-6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7.bin"/><Relationship Id="rId13" Type="http://schemas.microsoft.com/office/2006/relationships/legacyDiagramText" Target="legacyDiagramText22.bin"/><Relationship Id="rId18" Type="http://schemas.microsoft.com/office/2006/relationships/legacyDiagramText" Target="legacyDiagramText27.bin"/><Relationship Id="rId3" Type="http://schemas.microsoft.com/office/2006/relationships/legacyDiagramText" Target="legacyDiagramText12.bin"/><Relationship Id="rId7" Type="http://schemas.microsoft.com/office/2006/relationships/legacyDiagramText" Target="legacyDiagramText16.bin"/><Relationship Id="rId12" Type="http://schemas.microsoft.com/office/2006/relationships/legacyDiagramText" Target="legacyDiagramText21.bin"/><Relationship Id="rId17" Type="http://schemas.microsoft.com/office/2006/relationships/legacyDiagramText" Target="legacyDiagramText26.bin"/><Relationship Id="rId2" Type="http://schemas.microsoft.com/office/2006/relationships/legacyDiagramText" Target="legacyDiagramText11.bin"/><Relationship Id="rId16" Type="http://schemas.microsoft.com/office/2006/relationships/legacyDiagramText" Target="legacyDiagramText25.bin"/><Relationship Id="rId20" Type="http://schemas.microsoft.com/office/2006/relationships/legacyDiagramText" Target="legacyDiagramText29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11" Type="http://schemas.microsoft.com/office/2006/relationships/legacyDiagramText" Target="legacyDiagramText20.bin"/><Relationship Id="rId5" Type="http://schemas.microsoft.com/office/2006/relationships/legacyDiagramText" Target="legacyDiagramText14.bin"/><Relationship Id="rId15" Type="http://schemas.microsoft.com/office/2006/relationships/legacyDiagramText" Target="legacyDiagramText24.bin"/><Relationship Id="rId10" Type="http://schemas.microsoft.com/office/2006/relationships/legacyDiagramText" Target="legacyDiagramText19.bin"/><Relationship Id="rId19" Type="http://schemas.microsoft.com/office/2006/relationships/legacyDiagramText" Target="legacyDiagramText28.bin"/><Relationship Id="rId4" Type="http://schemas.microsoft.com/office/2006/relationships/legacyDiagramText" Target="legacyDiagramText13.bin"/><Relationship Id="rId9" Type="http://schemas.microsoft.com/office/2006/relationships/legacyDiagramText" Target="legacyDiagramText18.bin"/><Relationship Id="rId14" Type="http://schemas.microsoft.com/office/2006/relationships/legacyDiagramText" Target="legacyDiagramText23.bin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29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8013F3-4B55-4E3B-A953-6B9A61602DD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7D19F-FFD6-4399-8F35-5317172B1A09}" type="slidenum">
              <a:rPr lang="en-US"/>
              <a:pPr/>
              <a:t>1</a:t>
            </a:fld>
            <a:endParaRPr lang="en-US"/>
          </a:p>
        </p:txBody>
      </p:sp>
      <p:sp>
        <p:nvSpPr>
          <p:cNvPr id="239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DA681-1BBE-4346-824D-4721274383D1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Esta grafica confunde …mejor has una grafica de barras como la de la siguiente pagigna y pones una bara de un colo para Quito y otrs barra para Guayaquil y solo en unas unidades….osea la table siguietne pero sin comparar las propiedades mecanias….solo las WVRT y las permeabildiad…..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DA5E0-9F18-4349-92DC-363E545ECEA3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9C0FF-3369-44A1-9911-0BF5C4FC8BC9}" type="slidenum">
              <a:rPr lang="en-US"/>
              <a:pPr/>
              <a:t>22</a:t>
            </a:fld>
            <a:endParaRPr lang="en-US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Indica que el costos de materia prima es aproxidamentemete un 70% del costos total de producion por eso consideraste que era importate hacerlo…..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A875-B5DA-43C8-A8A3-22D8F2BBFB91}" type="slidenum">
              <a:rPr lang="en-US"/>
              <a:pPr/>
              <a:t>25</a:t>
            </a:fld>
            <a:endParaRPr lang="en-US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OK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6E8C0-2E5A-430D-A11C-3DE3BF5E97C1}" type="slidenum">
              <a:rPr lang="en-US"/>
              <a:pPr/>
              <a:t>27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ESCOJO LA PELICULA C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385C5-D078-4A82-92BB-FCDD3597346B}" type="slidenum">
              <a:rPr lang="en-US"/>
              <a:pPr/>
              <a:t>28</a:t>
            </a:fld>
            <a:endParaRPr lang="en-US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Porque es importante permite adaptar este analizi a otras ciudades con diferentes temepraturas y conocer la permeabilaid </a:t>
            </a:r>
          </a:p>
          <a:p>
            <a:r>
              <a:rPr lang="en-US"/>
              <a:t>La energia de activ nos indica la tendencia que tienen las molec para reaccionar al absorver energía, facilid de las cadenas al aumentar la temperatura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7119B-FF8A-4DF9-8645-C7FDBCCFA13C}" type="slidenum">
              <a:rPr lang="en-US"/>
              <a:pPr/>
              <a:t>30</a:t>
            </a:fld>
            <a:endParaRPr lang="en-US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SEGUN EL MODELO ACTUAL SE OBTIENE EL SHELF LIFE DEL PRODUCTO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1960D-9EA6-4BFE-BB3E-31489A7E5C1D}" type="slidenum">
              <a:rPr lang="en-US"/>
              <a:pPr/>
              <a:t>31</a:t>
            </a:fld>
            <a:endParaRPr lang="en-US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Obtienes shell life a difetnees temperaturas…ok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36158-1285-4C8D-94D8-AE1996650E43}" type="slidenum">
              <a:rPr lang="en-US"/>
              <a:pPr/>
              <a:t>32</a:t>
            </a:fld>
            <a:endParaRPr lang="en-US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Veamos el modelo actual y lo que proponemos….este es el modelo actual aocn los datos que tenemos…..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62A01-B1AD-4700-BF29-A84DF757E139}" type="slidenum">
              <a:rPr lang="en-US"/>
              <a:pPr/>
              <a:t>35</a:t>
            </a:fld>
            <a:endParaRPr lang="en-US"/>
          </a:p>
        </p:txBody>
      </p:sp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Deja los ecuaciones, aunque repitas algunas….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BD193-7EB0-4953-9AF0-69D6E6C53A86}" type="slidenum">
              <a:rPr lang="en-US"/>
              <a:pPr/>
              <a:t>3</a:t>
            </a:fld>
            <a:endParaRPr lang="en-US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Las tecnología multicapa está en expansión : poruqe ahorra enrgia, materiales, mezlca de propieda de materiales y mejores redimientoe de las peliculas (costos/beneficio)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31FCB-3040-42BE-9935-3C0FFF737B08}" type="slidenum">
              <a:rPr lang="en-US"/>
              <a:pPr/>
              <a:t>37</a:t>
            </a:fld>
            <a:endParaRPr lang="en-US"/>
          </a:p>
        </p:txBody>
      </p:sp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Revisa mi articulo final……estas concluciones son basadas en estas pelicuasl  fabricasda con estas maquinas y la materia prima descrita….indica esto..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3B306-FD7F-47C5-B7D7-3543192C555A}" type="slidenum">
              <a:rPr lang="en-US"/>
              <a:pPr/>
              <a:t>38</a:t>
            </a:fld>
            <a:endParaRPr lang="en-US"/>
          </a:p>
        </p:txBody>
      </p:sp>
      <p:sp>
        <p:nvSpPr>
          <p:cNvPr id="238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24% es mucho….revisa bien…</a:t>
            </a:r>
          </a:p>
          <a:p>
            <a:r>
              <a:rPr lang="en-US"/>
              <a:t>3 a 4 veces es muy alto…revisa bien….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9A667-A0F5-43D9-9562-AD3286EC1CCB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Permeabildiad considedaranod solo trasmision de vapor….decir esto porque no has considerado gases..etc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35AE8-A338-4ECB-AE2E-13AF01CD0949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 lo que respecta al actual…tu lo que hiciste fue ver el procesamiento, datos etc….y obtener las propeidades mecnais y de vapor…como inidicaditvo de pruebas a realzair….pero que la idea realzair estos pero despoes de los indica en el propuesto</a:t>
            </a:r>
          </a:p>
          <a:p>
            <a:endParaRPr lang="en-US"/>
          </a:p>
          <a:p>
            <a:endParaRPr lang="en-US"/>
          </a:p>
          <a:p>
            <a:r>
              <a:rPr lang="en-US" u="sng"/>
              <a:t>Propuestos</a:t>
            </a:r>
          </a:p>
          <a:p>
            <a:r>
              <a:rPr lang="en-US"/>
              <a:t>Dsieño basado en alimetnos</a:t>
            </a:r>
          </a:p>
          <a:p>
            <a:r>
              <a:rPr lang="en-US"/>
              <a:t>Opmitizas y tecnificas el proceso</a:t>
            </a:r>
          </a:p>
          <a:p>
            <a:r>
              <a:rPr lang="en-US"/>
              <a:t>Optimiza los recursos (electricisdas, humano tiempo etc)</a:t>
            </a:r>
          </a:p>
          <a:p>
            <a:r>
              <a:rPr lang="en-US"/>
              <a:t>Optimizar los polimeros -</a:t>
            </a:r>
            <a:r>
              <a:rPr lang="en-US">
                <a:sym typeface="Wingdings" pitchFamily="2" charset="2"/>
              </a:rPr>
              <a:t> espesores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9D06A-19FA-4370-9F3B-1B596037A04F}" type="slidenum">
              <a:rPr lang="en-US"/>
              <a:pPr/>
              <a:t>9</a:t>
            </a:fld>
            <a:endParaRPr lang="en-US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Aclara que mantenemos reserva de las peliculas usadas y no hemos puestos marcas…</a:t>
            </a:r>
          </a:p>
          <a:p>
            <a:r>
              <a:rPr lang="en-US"/>
              <a:t>Ni que para notros hydany o Dowles es mejor etc…..solo nos basados en las propiedades de las materia prima.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836F5-4C6F-44C2-9A45-47B80FCB1B5B}" type="slidenum">
              <a:rPr lang="en-US"/>
              <a:pPr/>
              <a:t>11</a:t>
            </a:fld>
            <a:endParaRPr lang="en-US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aqui en cambio explicas los parametros calculas , loq ue te dieron el fabricantes y las peliuclas…..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551C6-D1DF-41AE-B26E-01AA647642CF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Esta prueba si explcia toda…..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B2B60-9F9C-4BB7-98CD-03F9652457F4}" type="slidenum">
              <a:rPr lang="en-US"/>
              <a:pPr/>
              <a:t>15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ok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9BCC2-18B8-4660-9973-8466E495D335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1740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74084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174085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74086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7408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17408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BB6A90-4432-43E1-8281-394EC1CAB79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A69350-FA2B-4D1A-966F-4BA85C319D3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4B2583-31E0-46BA-BCEF-949C9B7146B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143000" y="1790700"/>
            <a:ext cx="7772400" cy="43815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C3F96A-B460-4A0F-A716-E621D75ADBA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43000" y="1790700"/>
            <a:ext cx="7772400" cy="43815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98D834-7340-439C-8EE0-926EF8EDAE9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590550" y="266700"/>
            <a:ext cx="8324850" cy="5905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B8D550-836A-4F66-9FF4-D1BB71CB5A1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5400" y="1790700"/>
            <a:ext cx="3810000" cy="21145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05400" y="4057650"/>
            <a:ext cx="3810000" cy="21145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24D9B9-12DF-4E99-89EE-9C0ED3A1226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1FFE5B-7126-4947-AC76-A40C9027DB4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2D513C-2A8D-4E23-B5B1-DFF126662977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210FB-8F08-4211-8C62-18EE145A378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22D325-CD44-4377-B237-CA8C083143F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1E65BD-6E9A-479A-81BA-CA655EB596A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94879E-4B2A-4BAA-99D3-492C51DDD13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B61526-DAA9-48AE-84D9-1EC9A6C40D0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F7343-7AE0-4AE0-AA0A-C07C25385EE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CA5911-32F1-44C9-BF7E-0BFA91E4DF0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s-ES" sz="2400"/>
          </a:p>
        </p:txBody>
      </p:sp>
      <p:grpSp>
        <p:nvGrpSpPr>
          <p:cNvPr id="173059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173060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73061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730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730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66BBA61-8FCD-4728-BA65-28607DAFB28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4.xml"/><Relationship Id="rId1" Type="http://schemas.openxmlformats.org/officeDocument/2006/relationships/video" Target="file:///G:\xavier\tesis%20xavier%20alarcon\Presentaci&#243;n\proceso%20coextrusion.wmv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32.png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png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png"/><Relationship Id="rId5" Type="http://schemas.openxmlformats.org/officeDocument/2006/relationships/image" Target="../media/image33.png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png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4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549275"/>
            <a:ext cx="7920038" cy="2520950"/>
          </a:xfrm>
        </p:spPr>
        <p:txBody>
          <a:bodyPr/>
          <a:lstStyle/>
          <a:p>
            <a:pPr algn="ctr"/>
            <a:r>
              <a:rPr lang="es-EC" sz="3800"/>
              <a:t>“Estudio de la Relación entre la Estructura, Procesamiento, Propiedades Mecánicas y Transferencia de Vapor de Agua en Películas Multicapa de Polietileno Utilizadas en Empaques Alimenticios"</a:t>
            </a:r>
            <a:endParaRPr lang="en-US" sz="3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7016750" cy="1752600"/>
          </a:xfrm>
        </p:spPr>
        <p:txBody>
          <a:bodyPr/>
          <a:lstStyle/>
          <a:p>
            <a:r>
              <a:rPr lang="es-EC" sz="2800"/>
              <a:t>Presentado por: </a:t>
            </a:r>
          </a:p>
          <a:p>
            <a:r>
              <a:rPr lang="en-US" sz="2800"/>
              <a:t>Xavier Alberto Alarcón Salas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53" name="Rectangle 245"/>
          <p:cNvSpPr>
            <a:spLocks noChangeArrowheads="1"/>
          </p:cNvSpPr>
          <p:nvPr/>
        </p:nvSpPr>
        <p:spPr bwMode="auto">
          <a:xfrm>
            <a:off x="-252413" y="260350"/>
            <a:ext cx="9756776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 eaLnBrk="1" hangingPunct="1">
              <a:lnSpc>
                <a:spcPct val="80000"/>
              </a:lnSpc>
            </a:pPr>
            <a:r>
              <a:rPr lang="es-ES" sz="4000">
                <a:solidFill>
                  <a:schemeClr val="tx2"/>
                </a:solidFill>
                <a:latin typeface="Garamond" pitchFamily="18" charset="0"/>
              </a:rPr>
              <a:t>Tecnología de Procesamiento de Multicapa</a:t>
            </a:r>
            <a:endParaRPr lang="en-US" sz="40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3258" name="Rectangle 250"/>
          <p:cNvSpPr>
            <a:spLocks noChangeArrowheads="1"/>
          </p:cNvSpPr>
          <p:nvPr/>
        </p:nvSpPr>
        <p:spPr bwMode="auto">
          <a:xfrm>
            <a:off x="0" y="100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43257" name="Picture 2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916113"/>
            <a:ext cx="4176713" cy="3733800"/>
          </a:xfrm>
          <a:prstGeom prst="rect">
            <a:avLst/>
          </a:prstGeom>
          <a:noFill/>
        </p:spPr>
      </p:pic>
      <p:sp>
        <p:nvSpPr>
          <p:cNvPr id="43259" name="Rectangle 251"/>
          <p:cNvSpPr>
            <a:spLocks noChangeArrowheads="1"/>
          </p:cNvSpPr>
          <p:nvPr/>
        </p:nvSpPr>
        <p:spPr bwMode="auto">
          <a:xfrm>
            <a:off x="1187450" y="5876925"/>
            <a:ext cx="2471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s-ES" sz="1200" b="1">
                <a:cs typeface="Times New Roman" pitchFamily="18" charset="0"/>
              </a:rPr>
              <a:t>COEXTRUSION POR SOPLADO</a:t>
            </a:r>
            <a:endParaRPr lang="es-ES"/>
          </a:p>
        </p:txBody>
      </p:sp>
      <p:pic>
        <p:nvPicPr>
          <p:cNvPr id="43262" name="proceso coextrusion.wmv">
            <a:hlinkClick r:id="" action="ppaction://ole?verb=0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205038"/>
            <a:ext cx="4356100" cy="3265487"/>
          </a:xfrm>
          <a:ln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32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26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326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937" name="Group 1617"/>
          <p:cNvGraphicFramePr>
            <a:graphicFrameLocks noGrp="1"/>
          </p:cNvGraphicFramePr>
          <p:nvPr>
            <p:ph idx="1"/>
          </p:nvPr>
        </p:nvGraphicFramePr>
        <p:xfrm>
          <a:off x="3995738" y="1916113"/>
          <a:ext cx="5003800" cy="4269744"/>
        </p:xfrm>
        <a:graphic>
          <a:graphicData uri="http://schemas.openxmlformats.org/drawingml/2006/table">
            <a:tbl>
              <a:tblPr/>
              <a:tblGrid>
                <a:gridCol w="1404937"/>
                <a:gridCol w="719138"/>
                <a:gridCol w="720725"/>
                <a:gridCol w="719137"/>
                <a:gridCol w="720725"/>
                <a:gridCol w="719138"/>
              </a:tblGrid>
              <a:tr h="27463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PARAMETROS DE PROCESAMIENTO DE LAS PELICULAS</a:t>
                      </a:r>
                      <a:endParaRPr kumimoji="0" lang="es-E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PARAMETRO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Output (Kg/h)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232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Die Gap (mm)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0.8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Espesor (micras)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108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73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53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DDR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5.92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8.52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8.75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5.81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4.79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Vel. Línea (m/min)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BUR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2.34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2.34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2.34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2.34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3.14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Línea Congel. (cm)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120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Lay Flat (mm)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1232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IBC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Dado 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reekC" pitchFamily="2" charset="0"/>
                          <a:ea typeface="SimSun" charset="-122"/>
                          <a:cs typeface="GreekC" pitchFamily="2" charset="0"/>
                        </a:rPr>
                        <a:t>Φ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(mm)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250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T, Cabezal (°C)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Barril 1 T</a:t>
                      </a:r>
                      <a:r>
                        <a:rPr kumimoji="0" lang="es-ES" altLang="zh-CN" sz="11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min-max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(°C)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219-240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Barril 2 T</a:t>
                      </a:r>
                      <a:r>
                        <a:rPr kumimoji="0" lang="es-ES" altLang="zh-CN" sz="11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min-max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(°C)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198-210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198-210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198-210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198-210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219-240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Barril 3 T</a:t>
                      </a:r>
                      <a:r>
                        <a:rPr kumimoji="0" lang="es-ES" altLang="zh-CN" sz="11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min-max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(°C)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195-205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217-240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924" name="Rectangle 1604"/>
          <p:cNvSpPr>
            <a:spLocks noChangeArrowheads="1"/>
          </p:cNvSpPr>
          <p:nvPr/>
        </p:nvSpPr>
        <p:spPr bwMode="auto">
          <a:xfrm>
            <a:off x="755650" y="5734050"/>
            <a:ext cx="2551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PARAMETROS DE LA BURBUJA</a:t>
            </a:r>
            <a:endParaRPr lang="es-ES"/>
          </a:p>
        </p:txBody>
      </p:sp>
      <p:pic>
        <p:nvPicPr>
          <p:cNvPr id="185939" name="Picture 16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205038"/>
            <a:ext cx="3529013" cy="3482975"/>
          </a:xfrm>
          <a:prstGeom prst="rect">
            <a:avLst/>
          </a:prstGeom>
          <a:noFill/>
        </p:spPr>
      </p:pic>
      <p:sp>
        <p:nvSpPr>
          <p:cNvPr id="185941" name="Rectangle 1621"/>
          <p:cNvSpPr>
            <a:spLocks noChangeArrowheads="1"/>
          </p:cNvSpPr>
          <p:nvPr/>
        </p:nvSpPr>
        <p:spPr bwMode="auto">
          <a:xfrm>
            <a:off x="-252413" y="260350"/>
            <a:ext cx="9756776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 eaLnBrk="1" hangingPunct="1">
              <a:lnSpc>
                <a:spcPct val="80000"/>
              </a:lnSpc>
            </a:pPr>
            <a:r>
              <a:rPr lang="es-ES" sz="4000">
                <a:solidFill>
                  <a:schemeClr val="tx2"/>
                </a:solidFill>
                <a:latin typeface="Garamond" pitchFamily="18" charset="0"/>
              </a:rPr>
              <a:t>Tecnología de Procesamiento de Multicapa</a:t>
            </a:r>
            <a:endParaRPr lang="en-US" sz="400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9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Ensayos y Pruebas</a:t>
            </a:r>
            <a:endParaRPr lang="en-US"/>
          </a:p>
        </p:txBody>
      </p:sp>
      <p:sp>
        <p:nvSpPr>
          <p:cNvPr id="188447" name="Text Box 1055"/>
          <p:cNvSpPr txBox="1">
            <a:spLocks noChangeArrowheads="1"/>
          </p:cNvSpPr>
          <p:nvPr/>
        </p:nvSpPr>
        <p:spPr bwMode="auto">
          <a:xfrm>
            <a:off x="1692275" y="1557338"/>
            <a:ext cx="464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Ensayos de Tensión (</a:t>
            </a:r>
            <a:r>
              <a:rPr lang="es-ES" sz="2400">
                <a:solidFill>
                  <a:schemeClr val="tx2"/>
                </a:solidFill>
                <a:latin typeface="Garamond" pitchFamily="18" charset="0"/>
              </a:rPr>
              <a:t>ASTM D882)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graphicFrame>
        <p:nvGraphicFramePr>
          <p:cNvPr id="191176" name="Group 2760"/>
          <p:cNvGraphicFramePr>
            <a:graphicFrameLocks noGrp="1"/>
          </p:cNvGraphicFramePr>
          <p:nvPr>
            <p:ph idx="1"/>
          </p:nvPr>
        </p:nvGraphicFramePr>
        <p:xfrm>
          <a:off x="1116013" y="2492375"/>
          <a:ext cx="7772400" cy="3065464"/>
        </p:xfrm>
        <a:graphic>
          <a:graphicData uri="http://schemas.openxmlformats.org/drawingml/2006/table">
            <a:tbl>
              <a:tblPr/>
              <a:tblGrid>
                <a:gridCol w="801687"/>
                <a:gridCol w="722313"/>
                <a:gridCol w="906462"/>
                <a:gridCol w="1111250"/>
                <a:gridCol w="762000"/>
                <a:gridCol w="681038"/>
                <a:gridCol w="906462"/>
                <a:gridCol w="1111250"/>
                <a:gridCol w="769938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DIRECCION MAQUINA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DIRECCION TRANSVERSAL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Esp (mic)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Pto. Rupt. (Kgf)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Resist. Rupt. Kgf/cm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Elong. (%)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Esp (mic)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Pto. Rupt. (Kgf)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Resist. Rupt. Kgf/cm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Elong. (%)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256.07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685.14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107.93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296.73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812.9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72.04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263.27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608.08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291.96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916.86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246.02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266.34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893.6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286.95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679.4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314.11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1014.36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243.85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543.82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221.67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695.26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10" name="Rectangle 6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Ensayos y Pruebas</a:t>
            </a:r>
            <a:endParaRPr lang="en-US"/>
          </a:p>
        </p:txBody>
      </p:sp>
      <p:sp>
        <p:nvSpPr>
          <p:cNvPr id="57413" name="Text Box 69"/>
          <p:cNvSpPr txBox="1">
            <a:spLocks noChangeArrowheads="1"/>
          </p:cNvSpPr>
          <p:nvPr/>
        </p:nvSpPr>
        <p:spPr bwMode="auto">
          <a:xfrm>
            <a:off x="1692275" y="1557338"/>
            <a:ext cx="598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Ensayos de Impacto al Dardo (</a:t>
            </a:r>
            <a:r>
              <a:rPr lang="es-ES" sz="2400">
                <a:solidFill>
                  <a:schemeClr val="tx2"/>
                </a:solidFill>
                <a:latin typeface="Garamond" pitchFamily="18" charset="0"/>
              </a:rPr>
              <a:t>ASTM D1709)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graphicFrame>
        <p:nvGraphicFramePr>
          <p:cNvPr id="57614" name="Group 270"/>
          <p:cNvGraphicFramePr>
            <a:graphicFrameLocks noGrp="1"/>
          </p:cNvGraphicFramePr>
          <p:nvPr>
            <p:ph idx="1"/>
          </p:nvPr>
        </p:nvGraphicFramePr>
        <p:xfrm>
          <a:off x="1908175" y="2276475"/>
          <a:ext cx="5473700" cy="3894138"/>
        </p:xfrm>
        <a:graphic>
          <a:graphicData uri="http://schemas.openxmlformats.org/drawingml/2006/table">
            <a:tbl>
              <a:tblPr/>
              <a:tblGrid>
                <a:gridCol w="1152525"/>
                <a:gridCol w="1439863"/>
                <a:gridCol w="1439862"/>
                <a:gridCol w="1441450"/>
              </a:tblGrid>
              <a:tr h="4857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PRUEBAS DE IMPACTO AL DARDO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736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TRICAPA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Peso de Falla por Impacto W</a:t>
                      </a:r>
                      <a:r>
                        <a:rPr kumimoji="0" lang="es-ES" altLang="zh-CN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(gramos)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73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PRUEBA 1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PRUEBA 2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PROMEDIO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852.5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897.4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874.95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598.6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663.65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631.125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613.4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613.4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613.4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1012.45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1057.65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1035.05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130.75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130.8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130.775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48" name="Rectangle 180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 eaLnBrk="1" hangingPunct="1">
              <a:lnSpc>
                <a:spcPct val="80000"/>
              </a:lnSpc>
            </a:pPr>
            <a:r>
              <a:rPr lang="es-EC" sz="4400">
                <a:solidFill>
                  <a:schemeClr val="tx2"/>
                </a:solidFill>
                <a:latin typeface="Garamond" pitchFamily="18" charset="0"/>
              </a:rPr>
              <a:t>Ensayos y Pruebas</a:t>
            </a:r>
            <a:endParaRPr lang="en-US" sz="44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58549" name="Text Box 181"/>
          <p:cNvSpPr txBox="1">
            <a:spLocks noChangeArrowheads="1"/>
          </p:cNvSpPr>
          <p:nvPr/>
        </p:nvSpPr>
        <p:spPr bwMode="auto">
          <a:xfrm>
            <a:off x="1692275" y="1557338"/>
            <a:ext cx="656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Prueba de WVTR (</a:t>
            </a:r>
            <a:r>
              <a:rPr lang="es-ES" sz="2400">
                <a:solidFill>
                  <a:schemeClr val="tx2"/>
                </a:solidFill>
                <a:latin typeface="Garamond" pitchFamily="18" charset="0"/>
              </a:rPr>
              <a:t>ASTM E96) y Permeabilidades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sp>
        <p:nvSpPr>
          <p:cNvPr id="58551" name="Rectangle 183"/>
          <p:cNvSpPr>
            <a:spLocks noChangeArrowheads="1"/>
          </p:cNvSpPr>
          <p:nvPr/>
        </p:nvSpPr>
        <p:spPr bwMode="auto">
          <a:xfrm>
            <a:off x="0" y="2097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58550" name="Picture 182" descr="pouche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2060575"/>
            <a:ext cx="1481137" cy="1728788"/>
          </a:xfrm>
          <a:prstGeom prst="rect">
            <a:avLst/>
          </a:prstGeom>
          <a:noFill/>
        </p:spPr>
      </p:pic>
      <p:sp>
        <p:nvSpPr>
          <p:cNvPr id="58552" name="Rectangle 184"/>
          <p:cNvSpPr>
            <a:spLocks noChangeArrowheads="1"/>
          </p:cNvSpPr>
          <p:nvPr/>
        </p:nvSpPr>
        <p:spPr bwMode="auto">
          <a:xfrm>
            <a:off x="1547813" y="3789363"/>
            <a:ext cx="1876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ea typeface="Times New Roman" pitchFamily="18" charset="0"/>
                <a:cs typeface="Arial" charset="0"/>
              </a:rPr>
              <a:t>POUCHES MULTICAPA</a:t>
            </a:r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58554" name="Rectangle 186"/>
          <p:cNvSpPr>
            <a:spLocks noChangeArrowheads="1"/>
          </p:cNvSpPr>
          <p:nvPr/>
        </p:nvSpPr>
        <p:spPr bwMode="auto">
          <a:xfrm>
            <a:off x="0" y="176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58553" name="Picture 185" descr="incub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221163"/>
            <a:ext cx="1992312" cy="2076450"/>
          </a:xfrm>
          <a:prstGeom prst="rect">
            <a:avLst/>
          </a:prstGeom>
          <a:noFill/>
        </p:spPr>
      </p:pic>
      <p:sp>
        <p:nvSpPr>
          <p:cNvPr id="58555" name="Rectangle 187"/>
          <p:cNvSpPr>
            <a:spLocks noChangeArrowheads="1"/>
          </p:cNvSpPr>
          <p:nvPr/>
        </p:nvSpPr>
        <p:spPr bwMode="auto">
          <a:xfrm>
            <a:off x="827088" y="6381750"/>
            <a:ext cx="3390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ea typeface="Times New Roman" pitchFamily="18" charset="0"/>
                <a:cs typeface="Arial" charset="0"/>
              </a:rPr>
              <a:t>ATMOSFERA CONTROLADA 32°C y 80% HR</a:t>
            </a:r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58556" name="Text Box 188"/>
          <p:cNvSpPr txBox="1">
            <a:spLocks noChangeArrowheads="1"/>
          </p:cNvSpPr>
          <p:nvPr/>
        </p:nvSpPr>
        <p:spPr bwMode="auto">
          <a:xfrm>
            <a:off x="4859338" y="2492375"/>
            <a:ext cx="41592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C"/>
              <a:t> 32°C y 80% HR (Guayaquil)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 21°C y 50% HR (Quito)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 3 Pouches de 10 x 10 cm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 Desecante:  20 a 25 gramos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 Sellado hermético de pouches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 5 Registros del peso cada 2 o 3 días</a:t>
            </a:r>
            <a:endParaRPr lang="es-ES"/>
          </a:p>
        </p:txBody>
      </p:sp>
      <p:sp>
        <p:nvSpPr>
          <p:cNvPr id="58558" name="Rectangle 1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Ensayos y Pruebas</a:t>
            </a:r>
            <a:endParaRPr lang="en-US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205038"/>
            <a:ext cx="1657350" cy="609600"/>
          </a:xfrm>
          <a:prstGeom prst="rect">
            <a:avLst/>
          </a:prstGeom>
          <a:noFill/>
        </p:spPr>
      </p:pic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193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644900"/>
            <a:ext cx="3887787" cy="2478088"/>
          </a:xfrm>
          <a:prstGeom prst="rect">
            <a:avLst/>
          </a:prstGeom>
          <a:noFill/>
        </p:spPr>
      </p:pic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0" y="6165850"/>
            <a:ext cx="4722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ea typeface="Times New Roman" pitchFamily="18" charset="0"/>
                <a:cs typeface="Arial" charset="0"/>
              </a:rPr>
              <a:t>PESO GANADO VS. TIEMPO; POUCH A  (31.67°C y 75.67% HR)</a:t>
            </a:r>
            <a:endParaRPr lang="es-E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60655" name="Group 239"/>
          <p:cNvGraphicFramePr>
            <a:graphicFrameLocks noGrp="1"/>
          </p:cNvGraphicFramePr>
          <p:nvPr>
            <p:ph idx="1"/>
          </p:nvPr>
        </p:nvGraphicFramePr>
        <p:xfrm>
          <a:off x="4859338" y="2420938"/>
          <a:ext cx="4105275" cy="3943350"/>
        </p:xfrm>
        <a:graphic>
          <a:graphicData uri="http://schemas.openxmlformats.org/drawingml/2006/table">
            <a:tbl>
              <a:tblPr/>
              <a:tblGrid>
                <a:gridCol w="1655762"/>
                <a:gridCol w="1296988"/>
                <a:gridCol w="1152525"/>
              </a:tblGrid>
              <a:tr h="35083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Coeficiente de permeabilidad al H</a:t>
                      </a:r>
                      <a:r>
                        <a:rPr kumimoji="0" lang="es-ES" altLang="zh-CN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</a:t>
                      </a: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O del film tricapa A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242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a Condiciones de Guayaquil (31.67 °C y 75.67 % HR)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Pouch 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Pouch 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Area del pouch (cm</a:t>
                      </a:r>
                      <a:r>
                        <a:rPr kumimoji="0" lang="es-ES" altLang="zh-CN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205.92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198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Espesor en micras (µ)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108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108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Q/t (g/hr)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0.001445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0.001407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WVTR (g/h-cm</a:t>
                      </a:r>
                      <a:r>
                        <a:rPr kumimoji="0" lang="es-ES" altLang="zh-CN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7.017288E-06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7.10606E-06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∆p (mm Hg)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27.00170445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27.00170445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Coef.Permeabilidad,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 (g-µ/hr-mm Hg-cm</a:t>
                      </a:r>
                      <a:r>
                        <a:rPr kumimoji="0" lang="es-ES" altLang="zh-CN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2.806738E-05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2.842245E-05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 promedio,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(g-µ/hr-mm Hg-cm</a:t>
                      </a:r>
                      <a:r>
                        <a:rPr kumimoji="0" lang="es-ES" altLang="zh-CN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2.82449E-05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656" name="Text Box 240"/>
          <p:cNvSpPr txBox="1">
            <a:spLocks noChangeArrowheads="1"/>
          </p:cNvSpPr>
          <p:nvPr/>
        </p:nvSpPr>
        <p:spPr bwMode="auto">
          <a:xfrm>
            <a:off x="1692275" y="1557338"/>
            <a:ext cx="656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Prueba de WVTR (</a:t>
            </a:r>
            <a:r>
              <a:rPr lang="es-ES" sz="2400">
                <a:solidFill>
                  <a:schemeClr val="tx2"/>
                </a:solidFill>
                <a:latin typeface="Garamond" pitchFamily="18" charset="0"/>
              </a:rPr>
              <a:t>ASTM E96) y Permeabilidades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sp>
        <p:nvSpPr>
          <p:cNvPr id="60658" name="Rectangle 24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60661" name="Picture 2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2205038"/>
            <a:ext cx="1512887" cy="577850"/>
          </a:xfrm>
          <a:prstGeom prst="rect">
            <a:avLst/>
          </a:prstGeom>
          <a:noFill/>
        </p:spPr>
      </p:pic>
      <p:pic>
        <p:nvPicPr>
          <p:cNvPr id="60662" name="Picture 24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11413" y="2852738"/>
            <a:ext cx="2228850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Ensayos y Pruebas</a:t>
            </a:r>
            <a:endParaRPr lang="en-US"/>
          </a:p>
        </p:txBody>
      </p:sp>
      <p:pic>
        <p:nvPicPr>
          <p:cNvPr id="614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205038"/>
            <a:ext cx="1657350" cy="609600"/>
          </a:xfrm>
          <a:prstGeom prst="rect">
            <a:avLst/>
          </a:prstGeom>
          <a:noFill/>
        </p:spPr>
      </p:pic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193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84138" y="6029325"/>
            <a:ext cx="4546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ea typeface="Times New Roman" pitchFamily="18" charset="0"/>
                <a:cs typeface="Arial" charset="0"/>
              </a:rPr>
              <a:t>PESO GANADO VS. TIEMPO; POUCH E </a:t>
            </a:r>
            <a:r>
              <a:rPr lang="es-ES" altLang="zh-CN" sz="1200" b="1">
                <a:ea typeface="SimSun" charset="-122"/>
                <a:cs typeface="Arial" charset="0"/>
              </a:rPr>
              <a:t>(21 °C y 47.83 % HR)</a:t>
            </a:r>
            <a:endParaRPr lang="es-ES" altLang="zh-CN" sz="1200">
              <a:ea typeface="SimSun" charset="-122"/>
              <a:cs typeface="Arial" charset="0"/>
            </a:endParaRPr>
          </a:p>
          <a:p>
            <a:pPr algn="ctr" eaLnBrk="1" hangingPunct="1"/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61505" name="Text Box 65"/>
          <p:cNvSpPr txBox="1">
            <a:spLocks noChangeArrowheads="1"/>
          </p:cNvSpPr>
          <p:nvPr/>
        </p:nvSpPr>
        <p:spPr bwMode="auto">
          <a:xfrm>
            <a:off x="1692275" y="1557338"/>
            <a:ext cx="656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Prueba de WVTR (</a:t>
            </a:r>
            <a:r>
              <a:rPr lang="es-ES" sz="2400">
                <a:solidFill>
                  <a:schemeClr val="tx2"/>
                </a:solidFill>
                <a:latin typeface="Garamond" pitchFamily="18" charset="0"/>
              </a:rPr>
              <a:t>ASTM E96) y Permeabilidades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61510" name="Picture 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644900"/>
            <a:ext cx="403225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788" name="Group 348"/>
          <p:cNvGraphicFramePr>
            <a:graphicFrameLocks noGrp="1"/>
          </p:cNvGraphicFramePr>
          <p:nvPr>
            <p:ph sz="half" idx="2"/>
          </p:nvPr>
        </p:nvGraphicFramePr>
        <p:xfrm>
          <a:off x="4572000" y="2276475"/>
          <a:ext cx="4392613" cy="3790950"/>
        </p:xfrm>
        <a:graphic>
          <a:graphicData uri="http://schemas.openxmlformats.org/drawingml/2006/table">
            <a:tbl>
              <a:tblPr/>
              <a:tblGrid>
                <a:gridCol w="1581150"/>
                <a:gridCol w="866775"/>
                <a:gridCol w="863600"/>
                <a:gridCol w="1081088"/>
              </a:tblGrid>
              <a:tr h="3508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Coeficiente de permeabilidad al H</a:t>
                      </a:r>
                      <a:r>
                        <a:rPr kumimoji="0" lang="es-ES" altLang="zh-CN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 del film tricapa E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24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 Condiciones de Quito (21 °C y 47.83 % HR)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Pouch 1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Pouch 2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Pouch 3 Arrug.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Area del pouch (cm</a:t>
                      </a:r>
                      <a:r>
                        <a:rPr kumimoji="0" lang="es-ES" altLang="zh-CN" sz="1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210.08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206.04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Espesor (µ)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Q/t (g/hr)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0.000917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0.000974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0.001145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WVTR (g/h-cm</a:t>
                      </a:r>
                      <a:r>
                        <a:rPr kumimoji="0" lang="es-ES" altLang="zh-CN" sz="1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4.3650E-06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4.6380E-06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5.5571E-06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∆p (mm Hg)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8.915512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8.915512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8.915512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 (g-µ/hr-mm Hg-cm</a:t>
                      </a:r>
                      <a:r>
                        <a:rPr kumimoji="0" lang="en-US" altLang="zh-CN" sz="1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5.3855E-05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5.7225E-05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6.8564E-05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 promedio,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(g-µ/hr-mm Hg-cm</a:t>
                      </a:r>
                      <a:r>
                        <a:rPr kumimoji="0" lang="es-ES" altLang="zh-CN" sz="1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r>
                        <a:rPr kumimoji="0" lang="es-E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5.55403E-05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6.8564E-05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791" name="Picture 3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2852738"/>
            <a:ext cx="2228850" cy="552450"/>
          </a:xfrm>
          <a:prstGeom prst="rect">
            <a:avLst/>
          </a:prstGeom>
          <a:noFill/>
        </p:spPr>
      </p:pic>
      <p:pic>
        <p:nvPicPr>
          <p:cNvPr id="61792" name="Picture 3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5513" y="2205038"/>
            <a:ext cx="1512887" cy="57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Ensayos y Pruebas</a:t>
            </a:r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692275" y="1557338"/>
            <a:ext cx="656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Prueba de WVTR (</a:t>
            </a:r>
            <a:r>
              <a:rPr lang="es-ES" sz="2400">
                <a:solidFill>
                  <a:schemeClr val="tx2"/>
                </a:solidFill>
                <a:latin typeface="Garamond" pitchFamily="18" charset="0"/>
              </a:rPr>
              <a:t>ASTM E96) y Permeabilidades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pic>
        <p:nvPicPr>
          <p:cNvPr id="63983" name="Picture 4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276475"/>
            <a:ext cx="5903912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692275" y="1557338"/>
            <a:ext cx="599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Propiedades Mecánicas vs. Barrera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492375"/>
            <a:ext cx="5976937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692275" y="1557338"/>
            <a:ext cx="599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Propiedades Mecánicas vs. Barrera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492375"/>
            <a:ext cx="5976937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300"/>
              <a:t>Contenido:</a:t>
            </a:r>
            <a:endParaRPr lang="en-US" sz="43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060575"/>
            <a:ext cx="7512050" cy="5040313"/>
          </a:xfrm>
        </p:spPr>
        <p:txBody>
          <a:bodyPr/>
          <a:lstStyle/>
          <a:p>
            <a:pPr algn="just"/>
            <a:r>
              <a:rPr lang="es-EC" sz="2800"/>
              <a:t>Introducción</a:t>
            </a:r>
          </a:p>
          <a:p>
            <a:pPr algn="just"/>
            <a:r>
              <a:rPr lang="es-EC" sz="2800"/>
              <a:t>Objetivos</a:t>
            </a:r>
            <a:endParaRPr lang="es-ES" sz="2800"/>
          </a:p>
          <a:p>
            <a:pPr algn="just"/>
            <a:r>
              <a:rPr lang="es-ES" sz="2800"/>
              <a:t>Tecnología de Polímeros para Multicapa</a:t>
            </a:r>
          </a:p>
          <a:p>
            <a:pPr algn="just"/>
            <a:r>
              <a:rPr lang="es-ES" sz="2800"/>
              <a:t>Tecnología de Procesamiento de Multicapa</a:t>
            </a:r>
          </a:p>
          <a:p>
            <a:pPr algn="just"/>
            <a:r>
              <a:rPr lang="es-EC" sz="2800"/>
              <a:t>Pruebas Mecánicas y de Barrera al Vapor de Agua</a:t>
            </a:r>
          </a:p>
          <a:p>
            <a:pPr algn="just"/>
            <a:r>
              <a:rPr lang="es-EC" sz="2800"/>
              <a:t>Discusión de Resultados</a:t>
            </a:r>
          </a:p>
          <a:p>
            <a:pPr algn="just"/>
            <a:r>
              <a:rPr lang="es-EC" sz="2800"/>
              <a:t>Conclusiones y Recomendaciones</a:t>
            </a:r>
          </a:p>
          <a:p>
            <a:pPr algn="just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1692275" y="1557338"/>
            <a:ext cx="599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Propiedades Mecánicas vs. Barrera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pic>
        <p:nvPicPr>
          <p:cNvPr id="66600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76475"/>
            <a:ext cx="5903913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602" name="Rectangle 4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692275" y="1557338"/>
            <a:ext cx="599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Propiedades Mecánicas vs. Barrera</a:t>
            </a:r>
            <a:r>
              <a:rPr lang="es-ES" sz="2400">
                <a:latin typeface="Garamond" pitchFamily="18" charset="0"/>
              </a:rPr>
              <a:t> </a:t>
            </a:r>
          </a:p>
        </p:txBody>
      </p:sp>
      <p:graphicFrame>
        <p:nvGraphicFramePr>
          <p:cNvPr id="69978" name="Group 346"/>
          <p:cNvGraphicFramePr>
            <a:graphicFrameLocks noGrp="1"/>
          </p:cNvGraphicFramePr>
          <p:nvPr>
            <p:ph idx="1"/>
          </p:nvPr>
        </p:nvGraphicFramePr>
        <p:xfrm>
          <a:off x="1547813" y="2420938"/>
          <a:ext cx="5329237" cy="3894137"/>
        </p:xfrm>
        <a:graphic>
          <a:graphicData uri="http://schemas.openxmlformats.org/drawingml/2006/table">
            <a:tbl>
              <a:tblPr/>
              <a:tblGrid>
                <a:gridCol w="863600"/>
                <a:gridCol w="863600"/>
                <a:gridCol w="793750"/>
                <a:gridCol w="935037"/>
                <a:gridCol w="936625"/>
                <a:gridCol w="936625"/>
              </a:tblGrid>
              <a:tr h="485775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ELONGACION ESPECIFICA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736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TRICAPA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ELONGACION %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ESPESOR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ELONG. ESPECIF. (%/μ)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73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MD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TD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MICRAS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MD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TD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685.14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812.9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108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6.343889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7.526852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608.08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916.86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75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8.107733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12.2248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570.2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893.6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73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7.810959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12.2411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679.4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1014.36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110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6.176364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9.221455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543.82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695.26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53</a:t>
                      </a:r>
                      <a:endParaRPr kumimoji="0" lang="es-E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10.2607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13.1181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971" name="Text Box 339"/>
          <p:cNvSpPr txBox="1">
            <a:spLocks noChangeArrowheads="1"/>
          </p:cNvSpPr>
          <p:nvPr/>
        </p:nvSpPr>
        <p:spPr bwMode="auto">
          <a:xfrm>
            <a:off x="7524750" y="592455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000"/>
              <a:t>Menor DDR</a:t>
            </a:r>
            <a:endParaRPr lang="es-ES" sz="2000"/>
          </a:p>
        </p:txBody>
      </p:sp>
      <p:sp>
        <p:nvSpPr>
          <p:cNvPr id="69975" name="AutoShape 343"/>
          <p:cNvSpPr>
            <a:spLocks noChangeArrowheads="1"/>
          </p:cNvSpPr>
          <p:nvPr/>
        </p:nvSpPr>
        <p:spPr bwMode="auto">
          <a:xfrm>
            <a:off x="7019925" y="6021388"/>
            <a:ext cx="433388" cy="215900"/>
          </a:xfrm>
          <a:prstGeom prst="leftArrow">
            <a:avLst>
              <a:gd name="adj1" fmla="val 50000"/>
              <a:gd name="adj2" fmla="val 5018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9977" name="Rectangle 34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692275" y="1557338"/>
            <a:ext cx="675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Costos de Materia Prima vs. Propiedades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72055" name="Group 375"/>
          <p:cNvGraphicFramePr>
            <a:graphicFrameLocks noGrp="1"/>
          </p:cNvGraphicFramePr>
          <p:nvPr>
            <p:ph idx="1"/>
          </p:nvPr>
        </p:nvGraphicFramePr>
        <p:xfrm>
          <a:off x="2411413" y="2349500"/>
          <a:ext cx="4968875" cy="3649663"/>
        </p:xfrm>
        <a:graphic>
          <a:graphicData uri="http://schemas.openxmlformats.org/drawingml/2006/table">
            <a:tbl>
              <a:tblPr/>
              <a:tblGrid>
                <a:gridCol w="1368425"/>
                <a:gridCol w="1944687"/>
                <a:gridCol w="1655763"/>
              </a:tblGrid>
              <a:tr h="5746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 DE MATERIA PRIMA DE LAS PELICULAS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PELICULA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ESPESOR, micras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COSTO, $/m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0.132486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0.092570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0.085450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0.161410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0.081970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57" name="Rectangle 37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692275" y="1557338"/>
            <a:ext cx="675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Costos de Materia Prima vs. Propiedades</a:t>
            </a:r>
            <a:endParaRPr lang="es-ES" sz="2400">
              <a:latin typeface="Garamond" pitchFamily="18" charset="0"/>
            </a:endParaRPr>
          </a:p>
        </p:txBody>
      </p:sp>
      <p:pic>
        <p:nvPicPr>
          <p:cNvPr id="72751" name="Picture 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56165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53" name="Rectangle 4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26" name="Text Box 274"/>
          <p:cNvSpPr txBox="1">
            <a:spLocks noChangeArrowheads="1"/>
          </p:cNvSpPr>
          <p:nvPr/>
        </p:nvSpPr>
        <p:spPr bwMode="auto">
          <a:xfrm>
            <a:off x="1692275" y="1557338"/>
            <a:ext cx="675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Costos de Materia Prima vs. Propiedades</a:t>
            </a:r>
            <a:endParaRPr lang="es-ES" sz="2400">
              <a:latin typeface="Garamond" pitchFamily="18" charset="0"/>
            </a:endParaRPr>
          </a:p>
        </p:txBody>
      </p:sp>
      <p:pic>
        <p:nvPicPr>
          <p:cNvPr id="75029" name="Picture 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568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031" name="Rectangle 27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87" name="Text Box 187"/>
          <p:cNvSpPr txBox="1">
            <a:spLocks noChangeArrowheads="1"/>
          </p:cNvSpPr>
          <p:nvPr/>
        </p:nvSpPr>
        <p:spPr bwMode="auto">
          <a:xfrm>
            <a:off x="1692275" y="1557338"/>
            <a:ext cx="675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Costos de Materia Prima vs. Propiedades</a:t>
            </a:r>
            <a:endParaRPr lang="es-ES" sz="2400">
              <a:latin typeface="Garamond" pitchFamily="18" charset="0"/>
            </a:endParaRPr>
          </a:p>
        </p:txBody>
      </p:sp>
      <p:pic>
        <p:nvPicPr>
          <p:cNvPr id="76990" name="Picture 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2205038"/>
            <a:ext cx="5689600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992" name="Rectangle 19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05" name="Text Box 357"/>
          <p:cNvSpPr txBox="1">
            <a:spLocks noChangeArrowheads="1"/>
          </p:cNvSpPr>
          <p:nvPr/>
        </p:nvSpPr>
        <p:spPr bwMode="auto">
          <a:xfrm>
            <a:off x="1692275" y="1557338"/>
            <a:ext cx="675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Costos de Materia Prima vs. Propiedades</a:t>
            </a:r>
            <a:endParaRPr lang="es-ES" sz="2400">
              <a:latin typeface="Garamond" pitchFamily="18" charset="0"/>
            </a:endParaRPr>
          </a:p>
        </p:txBody>
      </p:sp>
      <p:pic>
        <p:nvPicPr>
          <p:cNvPr id="79208" name="Picture 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561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10" name="Rectangle 36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13" name="Text Box 193"/>
          <p:cNvSpPr txBox="1">
            <a:spLocks noChangeArrowheads="1"/>
          </p:cNvSpPr>
          <p:nvPr/>
        </p:nvSpPr>
        <p:spPr bwMode="auto">
          <a:xfrm>
            <a:off x="1692275" y="1557338"/>
            <a:ext cx="675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Costos de Materia Prima vs. Propiedades</a:t>
            </a:r>
            <a:endParaRPr lang="es-ES" sz="2400">
              <a:latin typeface="Garamond" pitchFamily="18" charset="0"/>
            </a:endParaRPr>
          </a:p>
        </p:txBody>
      </p:sp>
      <p:pic>
        <p:nvPicPr>
          <p:cNvPr id="82116" name="Picture 1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2205038"/>
            <a:ext cx="5616575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8" name="Rectangle 19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7" name="Text Box 177"/>
          <p:cNvSpPr txBox="1">
            <a:spLocks noChangeArrowheads="1"/>
          </p:cNvSpPr>
          <p:nvPr/>
        </p:nvSpPr>
        <p:spPr bwMode="auto">
          <a:xfrm>
            <a:off x="1692275" y="1557338"/>
            <a:ext cx="554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Permeabilidad vs. Temperatura</a:t>
            </a:r>
            <a:endParaRPr lang="es-ES" sz="2400">
              <a:latin typeface="Garamond" pitchFamily="18" charset="0"/>
            </a:endParaRPr>
          </a:p>
        </p:txBody>
      </p:sp>
      <p:pic>
        <p:nvPicPr>
          <p:cNvPr id="92341" name="Picture 18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2492375"/>
            <a:ext cx="2376487" cy="754063"/>
          </a:xfrm>
          <a:prstGeom prst="rect">
            <a:avLst/>
          </a:prstGeom>
          <a:noFill/>
        </p:spPr>
      </p:pic>
      <p:graphicFrame>
        <p:nvGraphicFramePr>
          <p:cNvPr id="92342" name="Object 182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92342" name="Ecuación" r:id="rId5" imgW="114151" imgH="215619" progId="Equation.3">
              <p:embed/>
            </p:oleObj>
          </a:graphicData>
        </a:graphic>
      </p:graphicFrame>
      <p:graphicFrame>
        <p:nvGraphicFramePr>
          <p:cNvPr id="92969" name="Group 809"/>
          <p:cNvGraphicFramePr>
            <a:graphicFrameLocks noGrp="1"/>
          </p:cNvGraphicFramePr>
          <p:nvPr>
            <p:ph idx="1"/>
          </p:nvPr>
        </p:nvGraphicFramePr>
        <p:xfrm>
          <a:off x="4067175" y="2492375"/>
          <a:ext cx="4824413" cy="3527425"/>
        </p:xfrm>
        <a:graphic>
          <a:graphicData uri="http://schemas.openxmlformats.org/drawingml/2006/table">
            <a:tbl>
              <a:tblPr/>
              <a:tblGrid>
                <a:gridCol w="1008063"/>
                <a:gridCol w="863600"/>
                <a:gridCol w="863600"/>
                <a:gridCol w="576262"/>
                <a:gridCol w="647700"/>
                <a:gridCol w="865188"/>
              </a:tblGrid>
              <a:tr h="4429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ENERGIA DE ACTIVACION (E</a:t>
                      </a:r>
                      <a:r>
                        <a:rPr kumimoji="0" lang="es-ES" altLang="zh-CN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</a:t>
                      </a: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 DE  LAS PELÍCULAS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g-µ/hr-mm Hg-cm</a:t>
                      </a:r>
                      <a:r>
                        <a:rPr kumimoji="0" lang="en-US" altLang="zh-CN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° Kelvin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kJ/mol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PELICULA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</a:t>
                      </a:r>
                      <a:r>
                        <a:rPr kumimoji="0" lang="es-ES" altLang="zh-CN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2.23E-05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2.82E-05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294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304.67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16.38329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1.50E-05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2.36E-05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294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304.67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31.63073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2.12E-05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2.24E-05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294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304.67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3.84288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1.97E-05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2.32E-05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294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304.67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11.41379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5.55E-05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5.62E-05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294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304.67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0.87479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70" name="Text Box 810"/>
          <p:cNvSpPr txBox="1">
            <a:spLocks noChangeArrowheads="1"/>
          </p:cNvSpPr>
          <p:nvPr/>
        </p:nvSpPr>
        <p:spPr bwMode="auto">
          <a:xfrm>
            <a:off x="611188" y="3644900"/>
            <a:ext cx="3454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C"/>
              <a:t>Tenemos 2 Permeabilidades   a 2 temperaturas conocidas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R = </a:t>
            </a:r>
            <a:r>
              <a:rPr lang="es-ES"/>
              <a:t>8.314 Joule/mol°K 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>
              <a:buFont typeface="Wingdings" pitchFamily="2" charset="2"/>
              <a:buChar char="v"/>
            </a:pPr>
            <a:r>
              <a:rPr lang="es-EC"/>
              <a:t>Calculamos </a:t>
            </a:r>
            <a:r>
              <a:rPr lang="es-ES" altLang="zh-CN">
                <a:ea typeface="SimSun" charset="-122"/>
              </a:rPr>
              <a:t>la Energía de Activación (Ep)</a:t>
            </a:r>
            <a:endParaRPr lang="es-ES"/>
          </a:p>
        </p:txBody>
      </p:sp>
      <p:sp>
        <p:nvSpPr>
          <p:cNvPr id="92972" name="Rectangle 8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19" name="Text Box 115"/>
          <p:cNvSpPr txBox="1">
            <a:spLocks noChangeArrowheads="1"/>
          </p:cNvSpPr>
          <p:nvPr/>
        </p:nvSpPr>
        <p:spPr bwMode="auto">
          <a:xfrm>
            <a:off x="1692275" y="1557338"/>
            <a:ext cx="554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Permeabilidad vs. Temperatura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98422" name="Object 118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98422" name="Ecuación" r:id="rId3" imgW="114151" imgH="215619" progId="Equation.3">
              <p:embed/>
            </p:oleObj>
          </a:graphicData>
        </a:graphic>
      </p:graphicFrame>
      <p:sp>
        <p:nvSpPr>
          <p:cNvPr id="98483" name="Rectangle 179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98482" name="Picture 1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068638"/>
            <a:ext cx="4273550" cy="2925762"/>
          </a:xfrm>
          <a:prstGeom prst="rect">
            <a:avLst/>
          </a:prstGeom>
          <a:noFill/>
        </p:spPr>
      </p:pic>
      <p:sp>
        <p:nvSpPr>
          <p:cNvPr id="98484" name="Rectangle 180"/>
          <p:cNvSpPr>
            <a:spLocks noChangeArrowheads="1"/>
          </p:cNvSpPr>
          <p:nvPr/>
        </p:nvSpPr>
        <p:spPr bwMode="auto">
          <a:xfrm>
            <a:off x="1116013" y="2492375"/>
            <a:ext cx="747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b="1">
                <a:ea typeface="Times New Roman" pitchFamily="18" charset="0"/>
                <a:cs typeface="Arial" charset="0"/>
              </a:rPr>
              <a:t>VARIACION DEL COEF. PERMEABILIDAD CON LA TEMPERATURA</a:t>
            </a:r>
            <a:endParaRPr lang="es-ES">
              <a:ea typeface="Times New Roman" pitchFamily="18" charset="0"/>
              <a:cs typeface="Arial" charset="0"/>
            </a:endParaRPr>
          </a:p>
        </p:txBody>
      </p:sp>
      <p:pic>
        <p:nvPicPr>
          <p:cNvPr id="98485" name="Picture 1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68638"/>
            <a:ext cx="4176712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486" name="Rectangle 182"/>
          <p:cNvSpPr>
            <a:spLocks noChangeArrowheads="1"/>
          </p:cNvSpPr>
          <p:nvPr/>
        </p:nvSpPr>
        <p:spPr bwMode="auto">
          <a:xfrm>
            <a:off x="1619250" y="6107113"/>
            <a:ext cx="1287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600" b="1">
                <a:ea typeface="Times New Roman" pitchFamily="18" charset="0"/>
                <a:cs typeface="Arial" charset="0"/>
              </a:rPr>
              <a:t>TRICAPA B</a:t>
            </a:r>
            <a:endParaRPr lang="es-ES" sz="1600">
              <a:ea typeface="Times New Roman" pitchFamily="18" charset="0"/>
              <a:cs typeface="Arial" charset="0"/>
            </a:endParaRPr>
          </a:p>
        </p:txBody>
      </p:sp>
      <p:sp>
        <p:nvSpPr>
          <p:cNvPr id="98487" name="Rectangle 183"/>
          <p:cNvSpPr>
            <a:spLocks noChangeArrowheads="1"/>
          </p:cNvSpPr>
          <p:nvPr/>
        </p:nvSpPr>
        <p:spPr bwMode="auto">
          <a:xfrm>
            <a:off x="6297613" y="6107113"/>
            <a:ext cx="1287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600" b="1">
                <a:ea typeface="Times New Roman" pitchFamily="18" charset="0"/>
                <a:cs typeface="Arial" charset="0"/>
              </a:rPr>
              <a:t>TRICAPA C</a:t>
            </a:r>
            <a:endParaRPr lang="es-ES" sz="1600">
              <a:ea typeface="Times New Roman" pitchFamily="18" charset="0"/>
              <a:cs typeface="Arial" charset="0"/>
            </a:endParaRPr>
          </a:p>
        </p:txBody>
      </p:sp>
      <p:sp>
        <p:nvSpPr>
          <p:cNvPr id="98489" name="Rectangle 18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300"/>
              <a:t>Introducción</a:t>
            </a:r>
            <a:endParaRPr lang="en-US" sz="43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893175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El presente estudio surgió en base a una inquietud de los miembros de ASEPLAS.</a:t>
            </a:r>
          </a:p>
          <a:p>
            <a:pPr>
              <a:lnSpc>
                <a:spcPct val="90000"/>
              </a:lnSpc>
            </a:pPr>
            <a:r>
              <a:rPr lang="en-US" sz="2800"/>
              <a:t>El Producto Alimenticio pierde calidad antes de la fecha de vencimiento.</a:t>
            </a:r>
          </a:p>
          <a:p>
            <a:pPr>
              <a:lnSpc>
                <a:spcPct val="90000"/>
              </a:lnSpc>
            </a:pPr>
            <a:r>
              <a:rPr lang="en-US" sz="2800"/>
              <a:t>Poca relación entre Diseño de Empaque, Materiales y Productos Alimenticios.</a:t>
            </a:r>
          </a:p>
          <a:p>
            <a:pPr>
              <a:lnSpc>
                <a:spcPct val="90000"/>
              </a:lnSpc>
            </a:pPr>
            <a:r>
              <a:rPr lang="en-US" sz="2800"/>
              <a:t>Poca relación entre Diseño del Procesamiento de Coextrusión y producto terminado (Empaque).</a:t>
            </a:r>
          </a:p>
          <a:p>
            <a:pPr>
              <a:lnSpc>
                <a:spcPct val="90000"/>
              </a:lnSpc>
            </a:pPr>
            <a:r>
              <a:rPr lang="en-US" sz="2800"/>
              <a:t>Las tecnología multicapa está en expansión.</a:t>
            </a:r>
          </a:p>
          <a:p>
            <a:pPr>
              <a:lnSpc>
                <a:spcPct val="90000"/>
              </a:lnSpc>
            </a:pPr>
            <a:r>
              <a:rPr lang="en-US" sz="2800"/>
              <a:t>Polímero de mayor uso en Ecuador:  Polietilenos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1692275" y="1557338"/>
            <a:ext cx="654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Shelf Life vs. Condiciones Ambientales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110603" name="Ecuación" r:id="rId4" imgW="114151" imgH="215619" progId="Equation.3">
              <p:embed/>
            </p:oleObj>
          </a:graphicData>
        </a:graphic>
      </p:graphicFrame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10610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2997200"/>
            <a:ext cx="1381125" cy="723900"/>
          </a:xfrm>
          <a:prstGeom prst="rect">
            <a:avLst/>
          </a:prstGeom>
          <a:noFill/>
        </p:spPr>
      </p:pic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1547813" y="2060575"/>
            <a:ext cx="745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/>
              <a:t>Producto:  25 g de Cereal de Trigo en empaque de 5 x 10 cm</a:t>
            </a:r>
            <a:endParaRPr lang="es-ES"/>
          </a:p>
        </p:txBody>
      </p:sp>
      <p:pic>
        <p:nvPicPr>
          <p:cNvPr id="110613" name="Picture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5825" y="4005263"/>
            <a:ext cx="1763713" cy="438150"/>
          </a:xfrm>
          <a:prstGeom prst="rect">
            <a:avLst/>
          </a:prstGeom>
          <a:noFill/>
        </p:spPr>
      </p:pic>
      <p:graphicFrame>
        <p:nvGraphicFramePr>
          <p:cNvPr id="111202" name="Group 610"/>
          <p:cNvGraphicFramePr>
            <a:graphicFrameLocks noGrp="1"/>
          </p:cNvGraphicFramePr>
          <p:nvPr>
            <p:ph idx="1"/>
          </p:nvPr>
        </p:nvGraphicFramePr>
        <p:xfrm>
          <a:off x="250825" y="2565400"/>
          <a:ext cx="6813550" cy="3825875"/>
        </p:xfrm>
        <a:graphic>
          <a:graphicData uri="http://schemas.openxmlformats.org/drawingml/2006/table">
            <a:tbl>
              <a:tblPr/>
              <a:tblGrid>
                <a:gridCol w="765175"/>
                <a:gridCol w="935038"/>
                <a:gridCol w="1008062"/>
                <a:gridCol w="1081088"/>
                <a:gridCol w="1008062"/>
                <a:gridCol w="1008063"/>
                <a:gridCol w="1008062"/>
              </a:tblGrid>
              <a:tr h="274638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OBTENCION DE SHELF LIFE PARA CEREAL DE TRIGO EMPACADO EN TRICAPA A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Guayaquil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Quito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32°C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25°C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20°C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23°C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18°C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14°C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ush Script MT" pitchFamily="66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P</a:t>
                      </a:r>
                      <a:r>
                        <a:rPr kumimoji="0" lang="es-ES" altLang="zh-CN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T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 :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2.85E-05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2.44E-05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2.18E-05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2.34E-05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2.08E-05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1.89E-05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A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q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0.875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0.875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0.875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0.875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0.875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0.875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p</a:t>
                      </a:r>
                      <a:r>
                        <a:rPr kumimoji="0" lang="es-ES" altLang="zh-CN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s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36.663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23.756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17.535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21.068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15.477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12.159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HR</a:t>
                      </a:r>
                      <a:r>
                        <a:rPr kumimoji="0" lang="es-ES" altLang="zh-CN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out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50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50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50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HR</a:t>
                      </a:r>
                      <a:r>
                        <a:rPr kumimoji="0" lang="es-ES" altLang="zh-CN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in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∆p :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26.397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17.104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12.625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8.849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6.500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5.107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t (dias)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52.3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94.3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143.1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190.2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291.2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408.0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207" name="Rectangle 6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9" name="Text Box 169"/>
          <p:cNvSpPr txBox="1">
            <a:spLocks noChangeArrowheads="1"/>
          </p:cNvSpPr>
          <p:nvPr/>
        </p:nvSpPr>
        <p:spPr bwMode="auto">
          <a:xfrm>
            <a:off x="1692275" y="1557338"/>
            <a:ext cx="654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Análisis de Shelf Life vs. Condiciones Ambientales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112811" name="Object 171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112811" name="Ecuación" r:id="rId4" imgW="114151" imgH="215619" progId="Equation.3">
              <p:embed/>
            </p:oleObj>
          </a:graphicData>
        </a:graphic>
      </p:graphicFrame>
      <p:sp>
        <p:nvSpPr>
          <p:cNvPr id="112812" name="Rectangle 172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1547813" y="2060575"/>
            <a:ext cx="745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/>
              <a:t>Producto:  25 g de Cereal de Trigo, en empaque de 5 x 10 cm</a:t>
            </a:r>
            <a:endParaRPr lang="es-ES"/>
          </a:p>
        </p:txBody>
      </p:sp>
      <p:graphicFrame>
        <p:nvGraphicFramePr>
          <p:cNvPr id="113267" name="Group 627"/>
          <p:cNvGraphicFramePr>
            <a:graphicFrameLocks noGrp="1"/>
          </p:cNvGraphicFramePr>
          <p:nvPr>
            <p:ph idx="1"/>
          </p:nvPr>
        </p:nvGraphicFramePr>
        <p:xfrm>
          <a:off x="1547813" y="2565400"/>
          <a:ext cx="6913562" cy="3521075"/>
        </p:xfrm>
        <a:graphic>
          <a:graphicData uri="http://schemas.openxmlformats.org/drawingml/2006/table">
            <a:tbl>
              <a:tblPr/>
              <a:tblGrid>
                <a:gridCol w="1296987"/>
                <a:gridCol w="1079500"/>
                <a:gridCol w="936625"/>
                <a:gridCol w="863600"/>
                <a:gridCol w="936625"/>
                <a:gridCol w="935038"/>
                <a:gridCol w="865187"/>
              </a:tblGrid>
              <a:tr h="442913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SHELF LIFE PARA CEREAL DE TRIGO, EN DIAS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Guayaquil ( 80 % HR)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Quito ( 50 % HR)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EMPAQUE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32°C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25°C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20°C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23°C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18°C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14°C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52.3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94.3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143.1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190.2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291.2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408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43.2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88.8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151.5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188.4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318.7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486.8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44.9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99.9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140.6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196.8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255.5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65.2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111.7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163.7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223.3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328.2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446.2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13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20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27.6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39.3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53.8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68.7</a:t>
                      </a:r>
                      <a:endParaRPr kumimoji="0" lang="es-E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69" name="Rectangle 6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59" name="Text Box 147"/>
          <p:cNvSpPr txBox="1">
            <a:spLocks noChangeArrowheads="1"/>
          </p:cNvSpPr>
          <p:nvPr/>
        </p:nvSpPr>
        <p:spPr bwMode="auto">
          <a:xfrm>
            <a:off x="971550" y="1557338"/>
            <a:ext cx="817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Diseño de Empaque y de Procesamiento de la Multicapa, para Papas Chips a Condiciones de Guayaquil (32°C y 80% HR)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115861" name="Object 149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115861" name="Ecuación" r:id="rId4" imgW="114151" imgH="215619" progId="Equation.3">
              <p:embed/>
            </p:oleObj>
          </a:graphicData>
        </a:graphic>
      </p:graphicFrame>
      <p:sp>
        <p:nvSpPr>
          <p:cNvPr id="115862" name="Rectangle 150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5863" name="Text Box 151"/>
          <p:cNvSpPr txBox="1">
            <a:spLocks noChangeArrowheads="1"/>
          </p:cNvSpPr>
          <p:nvPr/>
        </p:nvSpPr>
        <p:spPr bwMode="auto">
          <a:xfrm>
            <a:off x="250825" y="2349500"/>
            <a:ext cx="7451725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/>
              <a:t>Información que nos proporciona la Empresa Alimenticia:</a:t>
            </a:r>
          </a:p>
          <a:p>
            <a:endParaRPr lang="es-EC"/>
          </a:p>
          <a:p>
            <a:pPr>
              <a:buFont typeface="Wingdings" pitchFamily="2" charset="2"/>
              <a:buChar char="v"/>
            </a:pPr>
            <a:r>
              <a:rPr lang="es-EC" sz="1600"/>
              <a:t> 100 g de Papas Chips</a:t>
            </a:r>
          </a:p>
          <a:p>
            <a:pPr>
              <a:buFont typeface="Wingdings" pitchFamily="2" charset="2"/>
              <a:buChar char="v"/>
            </a:pPr>
            <a:endParaRPr lang="es-EC" sz="1600"/>
          </a:p>
          <a:p>
            <a:pPr>
              <a:buFont typeface="Wingdings" pitchFamily="2" charset="2"/>
              <a:buChar char="v"/>
            </a:pPr>
            <a:r>
              <a:rPr lang="es-EC" sz="1600"/>
              <a:t> El empaque debe ser de 10 x 10 cm</a:t>
            </a:r>
          </a:p>
          <a:p>
            <a:pPr>
              <a:buFont typeface="Wingdings" pitchFamily="2" charset="2"/>
              <a:buChar char="v"/>
            </a:pPr>
            <a:endParaRPr lang="es-EC" sz="1600"/>
          </a:p>
          <a:p>
            <a:pPr>
              <a:buFont typeface="Wingdings" pitchFamily="2" charset="2"/>
              <a:buChar char="v"/>
            </a:pPr>
            <a:r>
              <a:rPr lang="es-EC" sz="1600"/>
              <a:t> Shelf Life deseado = 3 meses (2160 horas)</a:t>
            </a:r>
          </a:p>
          <a:p>
            <a:pPr>
              <a:buFont typeface="Wingdings" pitchFamily="2" charset="2"/>
              <a:buChar char="v"/>
            </a:pPr>
            <a:endParaRPr lang="es-EC" sz="1600"/>
          </a:p>
          <a:p>
            <a:pPr>
              <a:buFont typeface="Wingdings" pitchFamily="2" charset="2"/>
              <a:buChar char="v"/>
            </a:pPr>
            <a:r>
              <a:rPr lang="es-EC" sz="1600"/>
              <a:t> Isoterma de Adsorción (Aw vs. % HR):</a:t>
            </a:r>
          </a:p>
          <a:p>
            <a:pPr>
              <a:buFont typeface="Wingdings" pitchFamily="2" charset="2"/>
              <a:buChar char="v"/>
            </a:pPr>
            <a:endParaRPr lang="es-EC" sz="1600"/>
          </a:p>
          <a:p>
            <a:pPr lvl="1">
              <a:buFont typeface="Wingdings" pitchFamily="2" charset="2"/>
              <a:buNone/>
            </a:pPr>
            <a:r>
              <a:rPr lang="es-EC"/>
              <a:t>Actividad de Agua (Aw):</a:t>
            </a:r>
          </a:p>
          <a:p>
            <a:pPr lvl="1">
              <a:buFont typeface="Wingdings" pitchFamily="2" charset="2"/>
              <a:buNone/>
            </a:pPr>
            <a:endParaRPr lang="es-EC" sz="1600"/>
          </a:p>
          <a:p>
            <a:pPr>
              <a:buFont typeface="Wingdings" pitchFamily="2" charset="2"/>
              <a:buChar char="v"/>
            </a:pPr>
            <a:endParaRPr lang="es-EC" sz="1600"/>
          </a:p>
          <a:p>
            <a:pPr lvl="1">
              <a:buFont typeface="Wingdings" pitchFamily="2" charset="2"/>
              <a:buChar char="v"/>
            </a:pPr>
            <a:endParaRPr lang="es-ES" sz="1600"/>
          </a:p>
        </p:txBody>
      </p:sp>
      <p:sp>
        <p:nvSpPr>
          <p:cNvPr id="115929" name="Rectangle 217"/>
          <p:cNvSpPr>
            <a:spLocks noChangeArrowheads="1"/>
          </p:cNvSpPr>
          <p:nvPr/>
        </p:nvSpPr>
        <p:spPr bwMode="auto">
          <a:xfrm>
            <a:off x="0" y="163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5935" name="Rectangle 22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5937" name="Rectangle 225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15991" name="Group 279"/>
          <p:cNvGraphicFramePr>
            <a:graphicFrameLocks noGrp="1"/>
          </p:cNvGraphicFramePr>
          <p:nvPr>
            <p:ph idx="1"/>
          </p:nvPr>
        </p:nvGraphicFramePr>
        <p:xfrm>
          <a:off x="4572000" y="2781300"/>
          <a:ext cx="4402138" cy="3910013"/>
        </p:xfrm>
        <a:graphic>
          <a:graphicData uri="http://schemas.openxmlformats.org/drawingml/2006/table">
            <a:tbl>
              <a:tblPr/>
              <a:tblGrid>
                <a:gridCol w="1160463"/>
                <a:gridCol w="3241675"/>
              </a:tblGrid>
              <a:tr h="3063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ACTIVIDAD DE AGUA DE ALGUNOS ALIMENTOS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Rango de Aw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Alimentos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1.00 - 0.95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Frutas, vegetales, carne, pescado, leche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0.95 - 0.91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Queso, jugos de frutas concentrados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0.87 - 0.80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Leche condensada, yerbas, arroz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0.80 - 0.75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Jamón, mermeladas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0.75 - 0.65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Melazas, caña de azúcar, frutas secas, nuez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0.65 - 0.60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Miel, caramelos, dulces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Tallarines, espagueti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Huevos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Galletas, papas chips, pan grille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Vegetales secos, corn flakes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5992" name="Picture 28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5373688"/>
            <a:ext cx="3455987" cy="571500"/>
          </a:xfrm>
          <a:prstGeom prst="rect">
            <a:avLst/>
          </a:prstGeom>
          <a:noFill/>
        </p:spPr>
      </p:pic>
      <p:sp>
        <p:nvSpPr>
          <p:cNvPr id="115994" name="Rectangle 28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56" name="Text Box 172"/>
          <p:cNvSpPr txBox="1">
            <a:spLocks noChangeArrowheads="1"/>
          </p:cNvSpPr>
          <p:nvPr/>
        </p:nvSpPr>
        <p:spPr bwMode="auto">
          <a:xfrm>
            <a:off x="971550" y="1557338"/>
            <a:ext cx="817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Diseño de Empaque y de Procesamiento de la Multicapa, para Papas Chips a Condiciones de Guayaquil (32°C y 80% HR)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118958" name="Object 174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118958" name="Ecuación" r:id="rId3" imgW="114151" imgH="215619" progId="Equation.3">
              <p:embed/>
            </p:oleObj>
          </a:graphicData>
        </a:graphic>
      </p:graphicFrame>
      <p:sp>
        <p:nvSpPr>
          <p:cNvPr id="118959" name="Rectangle 175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8961" name="Rectangle 177"/>
          <p:cNvSpPr>
            <a:spLocks noChangeArrowheads="1"/>
          </p:cNvSpPr>
          <p:nvPr/>
        </p:nvSpPr>
        <p:spPr bwMode="auto">
          <a:xfrm>
            <a:off x="0" y="163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19132" name="Picture 3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851150"/>
            <a:ext cx="4405313" cy="2965450"/>
          </a:xfrm>
          <a:prstGeom prst="rect">
            <a:avLst/>
          </a:prstGeom>
          <a:noFill/>
        </p:spPr>
      </p:pic>
      <p:sp>
        <p:nvSpPr>
          <p:cNvPr id="119134" name="Rectangle 350"/>
          <p:cNvSpPr>
            <a:spLocks noChangeArrowheads="1"/>
          </p:cNvSpPr>
          <p:nvPr/>
        </p:nvSpPr>
        <p:spPr bwMode="auto">
          <a:xfrm>
            <a:off x="4932363" y="5876925"/>
            <a:ext cx="3763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ea typeface="Times New Roman" pitchFamily="18" charset="0"/>
                <a:cs typeface="Arial" charset="0"/>
              </a:rPr>
              <a:t>ISOTERMA DE ADSORCION PARA PAPAS CHIPS</a:t>
            </a:r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119135" name="Text Box 351"/>
          <p:cNvSpPr txBox="1">
            <a:spLocks noChangeArrowheads="1"/>
          </p:cNvSpPr>
          <p:nvPr/>
        </p:nvSpPr>
        <p:spPr bwMode="auto">
          <a:xfrm>
            <a:off x="323850" y="2349500"/>
            <a:ext cx="74517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/>
              <a:t>Información que nos proporciona la Empresa Alimenticia:</a:t>
            </a:r>
          </a:p>
          <a:p>
            <a:endParaRPr lang="es-EC"/>
          </a:p>
          <a:p>
            <a:pPr>
              <a:buFont typeface="Wingdings" pitchFamily="2" charset="2"/>
              <a:buNone/>
            </a:pPr>
            <a:endParaRPr lang="es-EC" sz="1600"/>
          </a:p>
          <a:p>
            <a:pPr>
              <a:buFont typeface="Wingdings" pitchFamily="2" charset="2"/>
              <a:buChar char="v"/>
            </a:pPr>
            <a:r>
              <a:rPr lang="es-EC" sz="1600"/>
              <a:t> Isoterma de Adsorción (Aw vs. % HR):</a:t>
            </a:r>
          </a:p>
          <a:p>
            <a:pPr>
              <a:buFont typeface="Wingdings" pitchFamily="2" charset="2"/>
              <a:buChar char="v"/>
            </a:pPr>
            <a:endParaRPr lang="es-EC" sz="1600"/>
          </a:p>
          <a:p>
            <a:pPr lvl="1">
              <a:buFont typeface="Wingdings" pitchFamily="2" charset="2"/>
              <a:buNone/>
            </a:pPr>
            <a:r>
              <a:rPr lang="es-EC" sz="1600"/>
              <a:t>Actividad de agua (Aw):</a:t>
            </a:r>
          </a:p>
          <a:p>
            <a:pPr lvl="1">
              <a:buFont typeface="Wingdings" pitchFamily="2" charset="2"/>
              <a:buNone/>
            </a:pPr>
            <a:endParaRPr lang="es-EC" sz="1600"/>
          </a:p>
          <a:p>
            <a:pPr lvl="1">
              <a:buFont typeface="Wingdings" pitchFamily="2" charset="2"/>
              <a:buChar char="v"/>
            </a:pPr>
            <a:endParaRPr lang="es-ES" sz="1600"/>
          </a:p>
        </p:txBody>
      </p:sp>
      <p:pic>
        <p:nvPicPr>
          <p:cNvPr id="119136" name="Picture 3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4221163"/>
            <a:ext cx="3455987" cy="571500"/>
          </a:xfrm>
          <a:prstGeom prst="rect">
            <a:avLst/>
          </a:prstGeom>
          <a:noFill/>
        </p:spPr>
      </p:pic>
      <p:pic>
        <p:nvPicPr>
          <p:cNvPr id="119138" name="Picture 35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68538" y="5229225"/>
            <a:ext cx="2159000" cy="536575"/>
          </a:xfrm>
          <a:prstGeom prst="rect">
            <a:avLst/>
          </a:prstGeom>
          <a:noFill/>
        </p:spPr>
      </p:pic>
      <p:pic>
        <p:nvPicPr>
          <p:cNvPr id="119139" name="Picture 35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5157788"/>
            <a:ext cx="1685925" cy="762000"/>
          </a:xfrm>
          <a:prstGeom prst="rect">
            <a:avLst/>
          </a:prstGeom>
          <a:noFill/>
        </p:spPr>
      </p:pic>
      <p:pic>
        <p:nvPicPr>
          <p:cNvPr id="119140" name="Picture 35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9925" y="4941888"/>
            <a:ext cx="1381125" cy="333375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</p:pic>
      <p:sp>
        <p:nvSpPr>
          <p:cNvPr id="119141" name="Line 357"/>
          <p:cNvSpPr>
            <a:spLocks noChangeShapeType="1"/>
          </p:cNvSpPr>
          <p:nvPr/>
        </p:nvSpPr>
        <p:spPr bwMode="auto">
          <a:xfrm flipV="1">
            <a:off x="6372225" y="4724400"/>
            <a:ext cx="0" cy="72072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9142" name="AutoShape 358"/>
          <p:cNvSpPr>
            <a:spLocks noChangeArrowheads="1"/>
          </p:cNvSpPr>
          <p:nvPr/>
        </p:nvSpPr>
        <p:spPr bwMode="auto">
          <a:xfrm>
            <a:off x="6443663" y="5013325"/>
            <a:ext cx="433387" cy="215900"/>
          </a:xfrm>
          <a:prstGeom prst="leftArrow">
            <a:avLst>
              <a:gd name="adj1" fmla="val 50000"/>
              <a:gd name="adj2" fmla="val 5018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9144" name="Rectangle 36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971550" y="1557338"/>
            <a:ext cx="817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Diseño de Empaque y de Procesamiento de la Multicapa, para Papas Chips a Condiciones de Guayaquil (32°C y 80% HR)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121864" name="Ecuación" r:id="rId3" imgW="114151" imgH="215619" progId="Equation.3">
              <p:embed/>
            </p:oleObj>
          </a:graphicData>
        </a:graphic>
      </p:graphicFrame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0" y="163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21872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3500438"/>
            <a:ext cx="1763712" cy="438150"/>
          </a:xfrm>
          <a:prstGeom prst="rect">
            <a:avLst/>
          </a:prstGeom>
          <a:noFill/>
        </p:spPr>
      </p:pic>
      <p:pic>
        <p:nvPicPr>
          <p:cNvPr id="121873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2565400"/>
            <a:ext cx="1685925" cy="762000"/>
          </a:xfrm>
          <a:prstGeom prst="rect">
            <a:avLst/>
          </a:prstGeom>
          <a:noFill/>
        </p:spPr>
      </p:pic>
      <p:graphicFrame>
        <p:nvGraphicFramePr>
          <p:cNvPr id="122010" name="Group 154"/>
          <p:cNvGraphicFramePr>
            <a:graphicFrameLocks noGrp="1"/>
          </p:cNvGraphicFramePr>
          <p:nvPr>
            <p:ph idx="1"/>
          </p:nvPr>
        </p:nvGraphicFramePr>
        <p:xfrm>
          <a:off x="4140200" y="2565400"/>
          <a:ext cx="4681538" cy="3987800"/>
        </p:xfrm>
        <a:graphic>
          <a:graphicData uri="http://schemas.openxmlformats.org/drawingml/2006/table">
            <a:tbl>
              <a:tblPr/>
              <a:tblGrid>
                <a:gridCol w="1296988"/>
                <a:gridCol w="3384550"/>
              </a:tblGrid>
              <a:tr h="3952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OBTENCION DEL ESPESOR DE LA MULTICAPA A PRODUCIR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</a:t>
                      </a:r>
                      <a:r>
                        <a:rPr kumimoji="0" lang="es-ES" altLang="zh-CN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</a:t>
                      </a: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: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2.24E-05 </a:t>
                      </a: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 g-µ/hr-mmHg-cm</a:t>
                      </a:r>
                      <a:r>
                        <a:rPr kumimoji="0" lang="es-E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2</a:t>
                      </a:r>
                      <a:endParaRPr kumimoji="0" lang="es-E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200 cm</a:t>
                      </a:r>
                      <a:r>
                        <a:rPr kumimoji="0" lang="es-E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  <a:endParaRPr kumimoji="0" lang="es-E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q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3.4 gramos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</a:t>
                      </a:r>
                      <a:r>
                        <a:rPr kumimoji="0" lang="es-ES" altLang="zh-CN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</a:t>
                      </a:r>
                      <a:endParaRPr kumimoji="0" lang="es-E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36.663 mmHg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HR</a:t>
                      </a:r>
                      <a:r>
                        <a:rPr kumimoji="0" lang="es-ES" altLang="zh-CN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out</a:t>
                      </a:r>
                      <a:endParaRPr kumimoji="0" lang="es-E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80% HR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HR</a:t>
                      </a:r>
                      <a:r>
                        <a:rPr kumimoji="0" lang="es-ES" altLang="zh-CN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in</a:t>
                      </a:r>
                      <a:endParaRPr kumimoji="0" lang="es-E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25% HR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∆p :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20.165 mmHg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 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2160 horas (3 meses)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ush Script MT" pitchFamily="66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57.4 micras</a:t>
                      </a:r>
                      <a:endParaRPr kumimoji="0" lang="es-E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011" name="Text Box 155"/>
          <p:cNvSpPr txBox="1">
            <a:spLocks noChangeArrowheads="1"/>
          </p:cNvSpPr>
          <p:nvPr/>
        </p:nvSpPr>
        <p:spPr bwMode="auto">
          <a:xfrm>
            <a:off x="303213" y="4456113"/>
            <a:ext cx="37766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C"/>
              <a:t> Utilizaremos la Tricapa C</a:t>
            </a:r>
          </a:p>
          <a:p>
            <a:pPr>
              <a:buFont typeface="Wingdings" pitchFamily="2" charset="2"/>
              <a:buChar char="v"/>
            </a:pPr>
            <a:endParaRPr lang="es-EC"/>
          </a:p>
          <a:p>
            <a:pPr eaLnBrk="1" hangingPunct="1">
              <a:buFont typeface="Wingdings" pitchFamily="2" charset="2"/>
              <a:buChar char="v"/>
            </a:pPr>
            <a:r>
              <a:rPr lang="es-ES" altLang="zh-CN">
                <a:ea typeface="SimSun" charset="-122"/>
              </a:rPr>
              <a:t> P = 2.24E-05  g-µ/hr-mmHg-cm2</a:t>
            </a:r>
          </a:p>
          <a:p>
            <a:pPr eaLnBrk="1" hangingPunct="1"/>
            <a:endParaRPr lang="es-ES" altLang="zh-CN">
              <a:ea typeface="SimSun" charset="-122"/>
            </a:endParaRPr>
          </a:p>
          <a:p>
            <a:endParaRPr lang="es-ES"/>
          </a:p>
        </p:txBody>
      </p:sp>
      <p:sp>
        <p:nvSpPr>
          <p:cNvPr id="122013" name="Rectangle 15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800"/>
              <a:t>   </a:t>
            </a:r>
            <a:endParaRPr lang="en-US" sz="2800"/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0" y="1628775"/>
            <a:ext cx="88931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 eaLnBrk="1" hangingPunct="1"/>
            <a:r>
              <a:rPr lang="es-EC" sz="2000">
                <a:ea typeface="Times New Roman" pitchFamily="18" charset="0"/>
                <a:cs typeface="Arial" charset="0"/>
              </a:rPr>
              <a:t>      </a:t>
            </a:r>
          </a:p>
        </p:txBody>
      </p:sp>
      <p:sp>
        <p:nvSpPr>
          <p:cNvPr id="122919" name="Rectangle 39"/>
          <p:cNvSpPr>
            <a:spLocks noChangeArrowheads="1"/>
          </p:cNvSpPr>
          <p:nvPr/>
        </p:nvSpPr>
        <p:spPr bwMode="auto">
          <a:xfrm>
            <a:off x="215900" y="1844675"/>
            <a:ext cx="88931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endParaRPr lang="es-EC" sz="2000">
              <a:ea typeface="Times New Roman" pitchFamily="18" charset="0"/>
              <a:cs typeface="Arial" charset="0"/>
            </a:endParaRPr>
          </a:p>
        </p:txBody>
      </p:sp>
      <p:sp>
        <p:nvSpPr>
          <p:cNvPr id="122937" name="Text Box 57"/>
          <p:cNvSpPr txBox="1">
            <a:spLocks noChangeArrowheads="1"/>
          </p:cNvSpPr>
          <p:nvPr/>
        </p:nvSpPr>
        <p:spPr bwMode="auto">
          <a:xfrm>
            <a:off x="971550" y="1557338"/>
            <a:ext cx="817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Diseño de Empaque y de Procesamiento de la Multicapa, para Papas Chips a Condiciones de Guayaquil (32°C y 80% HR)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122939" name="Object 59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122939" name="Ecuación" r:id="rId4" imgW="114151" imgH="215619" progId="Equation.3">
              <p:embed/>
            </p:oleObj>
          </a:graphicData>
        </a:graphic>
      </p:graphicFrame>
      <p:sp>
        <p:nvSpPr>
          <p:cNvPr id="122940" name="Rectangle 60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2941" name="Rectangle 61"/>
          <p:cNvSpPr>
            <a:spLocks noChangeArrowheads="1"/>
          </p:cNvSpPr>
          <p:nvPr/>
        </p:nvSpPr>
        <p:spPr bwMode="auto">
          <a:xfrm>
            <a:off x="0" y="163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23165" name="Group 285"/>
          <p:cNvGraphicFramePr>
            <a:graphicFrameLocks noGrp="1"/>
          </p:cNvGraphicFramePr>
          <p:nvPr>
            <p:ph sz="half" idx="2"/>
          </p:nvPr>
        </p:nvGraphicFramePr>
        <p:xfrm>
          <a:off x="4787900" y="2492375"/>
          <a:ext cx="3810000" cy="4106863"/>
        </p:xfrm>
        <a:graphic>
          <a:graphicData uri="http://schemas.openxmlformats.org/drawingml/2006/table">
            <a:tbl>
              <a:tblPr/>
              <a:tblGrid>
                <a:gridCol w="2840038"/>
                <a:gridCol w="969962"/>
              </a:tblGrid>
              <a:tr h="4587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PARAMETROS DE PROCESAMIENTO DE TRICAPA A PRODUCIR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Output  o Salida (Kg/h)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Die Gap (mm)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Espesor (micras)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57.4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DDR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8.65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Velocidad de la Línea (m/min)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15.65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BUR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Línea de Congelamiento (cm)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80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Lay Flat (mm)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1000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IBC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Diámetro del Dado (mm)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212.33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T, Cabezal (°C)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240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Barril 1,2,3 T</a:t>
                      </a:r>
                      <a:r>
                        <a:rPr kumimoji="0" lang="es-ES" altLang="zh-CN" sz="11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min-max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(°C)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200-240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∆P (Pascales)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0.7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</a:t>
                      </a:r>
                      <a:r>
                        <a:rPr kumimoji="0" lang="es-ES" altLang="zh-CN" sz="11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Z</a:t>
                      </a: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(Newton)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0.32</a:t>
                      </a:r>
                      <a:endParaRPr kumimoji="0" lang="es-E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166" name="Picture 28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2492375"/>
            <a:ext cx="2028825" cy="542925"/>
          </a:xfrm>
          <a:prstGeom prst="rect">
            <a:avLst/>
          </a:prstGeom>
          <a:noFill/>
        </p:spPr>
      </p:pic>
      <p:pic>
        <p:nvPicPr>
          <p:cNvPr id="123167" name="Picture 2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3141663"/>
            <a:ext cx="3067050" cy="1143000"/>
          </a:xfrm>
          <a:prstGeom prst="rect">
            <a:avLst/>
          </a:prstGeom>
          <a:noFill/>
        </p:spPr>
      </p:pic>
      <p:pic>
        <p:nvPicPr>
          <p:cNvPr id="123171" name="Picture 29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0113" y="4581525"/>
            <a:ext cx="2160587" cy="508000"/>
          </a:xfrm>
          <a:prstGeom prst="rect">
            <a:avLst/>
          </a:prstGeom>
          <a:noFill/>
        </p:spPr>
      </p:pic>
      <p:pic>
        <p:nvPicPr>
          <p:cNvPr id="123172" name="Picture 29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3575" y="4652963"/>
            <a:ext cx="1352550" cy="361950"/>
          </a:xfrm>
          <a:prstGeom prst="rect">
            <a:avLst/>
          </a:prstGeom>
          <a:noFill/>
        </p:spPr>
      </p:pic>
      <p:pic>
        <p:nvPicPr>
          <p:cNvPr id="123173" name="Picture 29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0113" y="5445125"/>
            <a:ext cx="1428750" cy="885825"/>
          </a:xfrm>
          <a:prstGeom prst="rect">
            <a:avLst/>
          </a:prstGeom>
          <a:noFill/>
        </p:spPr>
      </p:pic>
      <p:pic>
        <p:nvPicPr>
          <p:cNvPr id="123174" name="Picture 29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00338" y="5445125"/>
            <a:ext cx="1150937" cy="865188"/>
          </a:xfrm>
          <a:prstGeom prst="rect">
            <a:avLst/>
          </a:prstGeom>
          <a:noFill/>
        </p:spPr>
      </p:pic>
      <p:sp>
        <p:nvSpPr>
          <p:cNvPr id="123176" name="Rectangle 29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9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800"/>
              <a:t>   </a:t>
            </a:r>
            <a:endParaRPr lang="en-US" sz="2800"/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0" y="1628775"/>
            <a:ext cx="88931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 eaLnBrk="1" hangingPunct="1"/>
            <a:r>
              <a:rPr lang="es-EC" sz="2000">
                <a:ea typeface="Times New Roman" pitchFamily="18" charset="0"/>
                <a:cs typeface="Arial" charset="0"/>
              </a:rPr>
              <a:t>      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215900" y="1844675"/>
            <a:ext cx="88931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endParaRPr lang="es-EC" sz="2000">
              <a:ea typeface="Times New Roman" pitchFamily="18" charset="0"/>
              <a:cs typeface="Arial" charset="0"/>
            </a:endParaRP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971550" y="1557338"/>
            <a:ext cx="817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400">
                <a:solidFill>
                  <a:schemeClr val="tx2"/>
                </a:solidFill>
                <a:latin typeface="Garamond" pitchFamily="18" charset="0"/>
              </a:rPr>
              <a:t>Diseño de Empaque y de Procesamiento de la Multicapa, para Papas Chips a Condiciones de Guayaquil (32°C y 80% HR)</a:t>
            </a:r>
            <a:endParaRPr lang="es-ES" sz="2400">
              <a:latin typeface="Garamond" pitchFamily="18" charset="0"/>
            </a:endParaRPr>
          </a:p>
        </p:txBody>
      </p:sp>
      <p:graphicFrame>
        <p:nvGraphicFramePr>
          <p:cNvPr id="205833" name="Object 9"/>
          <p:cNvGraphicFramePr>
            <a:graphicFrameLocks noChangeAspect="1"/>
          </p:cNvGraphicFramePr>
          <p:nvPr/>
        </p:nvGraphicFramePr>
        <p:xfrm>
          <a:off x="0" y="2078038"/>
          <a:ext cx="114300" cy="219075"/>
        </p:xfrm>
        <a:graphic>
          <a:graphicData uri="http://schemas.openxmlformats.org/presentationml/2006/ole">
            <p:oleObj spid="_x0000_s205833" name="Ecuación" r:id="rId3" imgW="114151" imgH="215619" progId="Equation.3">
              <p:embed/>
            </p:oleObj>
          </a:graphicData>
        </a:graphic>
      </p:graphicFrame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0" y="163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06143" name="Group 319"/>
          <p:cNvGraphicFramePr>
            <a:graphicFrameLocks noGrp="1"/>
          </p:cNvGraphicFramePr>
          <p:nvPr>
            <p:ph sz="half" idx="2"/>
          </p:nvPr>
        </p:nvGraphicFramePr>
        <p:xfrm>
          <a:off x="1476375" y="2708275"/>
          <a:ext cx="6915150" cy="3359150"/>
        </p:xfrm>
        <a:graphic>
          <a:graphicData uri="http://schemas.openxmlformats.org/drawingml/2006/table">
            <a:tbl>
              <a:tblPr/>
              <a:tblGrid>
                <a:gridCol w="2738438"/>
                <a:gridCol w="1511300"/>
                <a:gridCol w="1296987"/>
                <a:gridCol w="1368425"/>
              </a:tblGrid>
              <a:tr h="3079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TIPO DE COEXTRUSORA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Producción requerida: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100 Kg/h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Capa Externa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Capa Central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Capa Interna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Polímeros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LDPE (25%) +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LLDPE (75%)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LDPE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LDPE(67%)+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LLDPE (33%)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Composición (% en peso)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Producción de cada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extrusora (Kg/h)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100*0.36/0.5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72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100*0.32/0.5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100*0.32/0.5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64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Diámetro de la extrusora (mm)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40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Tipo zona de alimentación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Ranurada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Lisa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Lisa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145" name="Rectangle 3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Discusión de Resultados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Conclusiones</a:t>
            </a:r>
            <a:endParaRPr lang="en-US"/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611188" y="1654175"/>
            <a:ext cx="83724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400"/>
              <a:t>    DDR,    % de elongación MD.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  DDR y    BUR,    impacto al dardo y    permeabilidad.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  Die Gap y    Output,   resistencia a la tensión.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Multicapa compuesta sólo por LDPE, obtiene 200% mayor permeabilidad que LDPE+Polietileno Lineal.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Para multicapa compuesta sólo por LDPE:  resistencia a la tensión MD &gt; resistencia a la tensión TD.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El costo de materia prima para películas: LDPE+HDPE+metaloceno &gt;&gt; LDPE+LLDPE.</a:t>
            </a:r>
            <a:endParaRPr lang="es-ES" sz="2400"/>
          </a:p>
        </p:txBody>
      </p:sp>
      <p:sp>
        <p:nvSpPr>
          <p:cNvPr id="129031" name="AutoShape 7"/>
          <p:cNvSpPr>
            <a:spLocks noChangeArrowheads="1"/>
          </p:cNvSpPr>
          <p:nvPr/>
        </p:nvSpPr>
        <p:spPr bwMode="auto">
          <a:xfrm rot="5400000">
            <a:off x="2051050" y="1846263"/>
            <a:ext cx="325437" cy="179388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33" name="AutoShape 9"/>
          <p:cNvSpPr>
            <a:spLocks noChangeArrowheads="1"/>
          </p:cNvSpPr>
          <p:nvPr/>
        </p:nvSpPr>
        <p:spPr bwMode="auto">
          <a:xfrm rot="16200000">
            <a:off x="969963" y="1846263"/>
            <a:ext cx="325437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34" name="AutoShape 10"/>
          <p:cNvSpPr>
            <a:spLocks noChangeArrowheads="1"/>
          </p:cNvSpPr>
          <p:nvPr/>
        </p:nvSpPr>
        <p:spPr bwMode="auto">
          <a:xfrm rot="16200000">
            <a:off x="969963" y="2565400"/>
            <a:ext cx="325438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35" name="AutoShape 11"/>
          <p:cNvSpPr>
            <a:spLocks noChangeArrowheads="1"/>
          </p:cNvSpPr>
          <p:nvPr/>
        </p:nvSpPr>
        <p:spPr bwMode="auto">
          <a:xfrm rot="16200000">
            <a:off x="3275013" y="2565400"/>
            <a:ext cx="325438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36" name="AutoShape 12"/>
          <p:cNvSpPr>
            <a:spLocks noChangeArrowheads="1"/>
          </p:cNvSpPr>
          <p:nvPr/>
        </p:nvSpPr>
        <p:spPr bwMode="auto">
          <a:xfrm rot="5400000">
            <a:off x="2195513" y="2565400"/>
            <a:ext cx="325438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37" name="AutoShape 13"/>
          <p:cNvSpPr>
            <a:spLocks noChangeArrowheads="1"/>
          </p:cNvSpPr>
          <p:nvPr/>
        </p:nvSpPr>
        <p:spPr bwMode="auto">
          <a:xfrm rot="5400000">
            <a:off x="6083300" y="2565400"/>
            <a:ext cx="325438" cy="179388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38" name="AutoShape 14"/>
          <p:cNvSpPr>
            <a:spLocks noChangeArrowheads="1"/>
          </p:cNvSpPr>
          <p:nvPr/>
        </p:nvSpPr>
        <p:spPr bwMode="auto">
          <a:xfrm rot="16200000">
            <a:off x="969963" y="3286125"/>
            <a:ext cx="325438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40" name="AutoShape 16"/>
          <p:cNvSpPr>
            <a:spLocks noChangeArrowheads="1"/>
          </p:cNvSpPr>
          <p:nvPr/>
        </p:nvSpPr>
        <p:spPr bwMode="auto">
          <a:xfrm rot="5400000">
            <a:off x="2627313" y="3286125"/>
            <a:ext cx="325438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9041" name="AutoShape 17"/>
          <p:cNvSpPr>
            <a:spLocks noChangeArrowheads="1"/>
          </p:cNvSpPr>
          <p:nvPr/>
        </p:nvSpPr>
        <p:spPr bwMode="auto">
          <a:xfrm rot="5400000">
            <a:off x="3922713" y="3286125"/>
            <a:ext cx="325438" cy="179387"/>
          </a:xfrm>
          <a:prstGeom prst="leftArrow">
            <a:avLst>
              <a:gd name="adj1" fmla="val 50000"/>
              <a:gd name="adj2" fmla="val 45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Conclusiones</a:t>
            </a:r>
            <a:endParaRPr lang="en-US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85328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400"/>
              <a:t>  La manipulación o deterioro del empaque disminuye hasta en un 24% el Shelf Life del producto almacenado.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Películas de LDPE+HDPE+metaloceno, brindan mejores propiedades por micra de espesor.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Películas de LDPE+LLDPE, brindan mayores propiedades al menor costo.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En el rango de 10°C a 40°C, la permeabilidad de las películas puede variar entre un 60% a 260%.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El Shelf Life para Guayaquil, es de 2 a 4 veces menor en relación a Quito.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Conclusiones</a:t>
            </a:r>
            <a:endParaRPr lang="en-US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592138" y="1719263"/>
            <a:ext cx="85518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400"/>
              <a:t>  Con el uso de películas multicapa, optimizamos recursos, y también la combinación de propiedades de cada capa, dando el espesor mínimo adecuado para la película.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El uso de la tecnología multicapa, brinda mejor calidad al menor costo, premisa fundamental de las empresas plásticas nacionales para poder competir con películas importadas o antes nuevas situaciones económicas como el TLC.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6700"/>
            <a:ext cx="8664575" cy="1104900"/>
          </a:xfrm>
        </p:spPr>
        <p:txBody>
          <a:bodyPr/>
          <a:lstStyle/>
          <a:p>
            <a:pPr algn="ctr"/>
            <a:r>
              <a:rPr lang="en-US" sz="4300"/>
              <a:t>Objetivos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68313" y="1628775"/>
            <a:ext cx="8675687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lang="en-US" sz="2800"/>
              <a:t>Determinar la variación de la permeabilidad con la temperatura.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lang="en-US" sz="2800"/>
              <a:t>Analizar la influencia de la estructura y el procesamiento, en las propiedades mecánicas y de barrera al vapor de agua de las películas.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lang="en-US" sz="2800"/>
              <a:t>Analizar la variación del Shelf Life para diferentes condiciones ambientales.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lang="en-US" sz="2800"/>
              <a:t>Establecer un modelo guía, para el diseño de empaque y procesamiento de la película multicapa, para un alimento específico a determinadas condiciones ambientales.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endParaRPr lang="en-US" sz="280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Recomendaciones</a:t>
            </a:r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92138" y="1719263"/>
            <a:ext cx="85518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400"/>
              <a:t>  Se sugiere a las industrias, realizar un estricto control en el diseño de los parámetros de procesamiento.</a:t>
            </a:r>
          </a:p>
          <a:p>
            <a:pPr>
              <a:buFont typeface="Wingdings" pitchFamily="2" charset="2"/>
              <a:buNone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Diseñar los empaques considerando las condiciones ambientales para cada ciudad, para que el producto no pierda calidad y no arriesgar la salud de los consumidores.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Usar materiales reciclados en capas intermedias para disminuir costos.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Usar metalocenos para balancear las propiedades mecánicas y barrera al vapor de agua</a:t>
            </a:r>
          </a:p>
          <a:p>
            <a:pPr>
              <a:buFont typeface="Wingdings" pitchFamily="2" charset="2"/>
              <a:buNone/>
            </a:pPr>
            <a:endParaRPr lang="es-ES" sz="240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Recomendaciones</a:t>
            </a:r>
            <a:endParaRPr lang="en-US"/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592138" y="1341438"/>
            <a:ext cx="85518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Debe existir apertura y comunicación en brindar los datos necesarios para el diseño de empaque a la industria plástica, por parte de la industria alimenticia.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Realizar pruebas de transmisión de gases para realizar un diseño completo.</a:t>
            </a:r>
          </a:p>
          <a:p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Diseñar un software con todas la ecuaciones de procesamiento, cálculo de permeabilidades, y diseño de empaques, para uso de la industria para predecir y facilitar el diseño de empaques.</a:t>
            </a:r>
          </a:p>
          <a:p>
            <a:pPr>
              <a:buFont typeface="Wingdings" pitchFamily="2" charset="2"/>
              <a:buChar char="ü"/>
            </a:pP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64" name="Rectangle 24"/>
          <p:cNvSpPr>
            <a:spLocks noGrp="1" noChangeArrowheads="1"/>
          </p:cNvSpPr>
          <p:nvPr>
            <p:ph type="title"/>
          </p:nvPr>
        </p:nvSpPr>
        <p:spPr>
          <a:xfrm>
            <a:off x="1403350" y="4365625"/>
            <a:ext cx="8064500" cy="1754188"/>
          </a:xfrm>
          <a:noFill/>
          <a:ln/>
          <a:effectLst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/>
              <a:t/>
            </a:r>
            <a:br>
              <a:rPr lang="es-ES" sz="4000"/>
            </a:br>
            <a:r>
              <a:rPr lang="es-ES" sz="4000"/>
              <a:t>MUCHAS GRACIAS POR SU ATENCIÓN…..</a:t>
            </a:r>
            <a:br>
              <a:rPr lang="es-ES" sz="4000"/>
            </a:br>
            <a:endParaRPr lang="es-ES" sz="4000" b="1"/>
          </a:p>
        </p:txBody>
      </p:sp>
      <p:sp>
        <p:nvSpPr>
          <p:cNvPr id="138265" name="Rectangle 25"/>
          <p:cNvSpPr>
            <a:spLocks noChangeArrowheads="1"/>
          </p:cNvSpPr>
          <p:nvPr/>
        </p:nvSpPr>
        <p:spPr bwMode="auto">
          <a:xfrm>
            <a:off x="4589463" y="5949950"/>
            <a:ext cx="4554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BUENAS TARDES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1476375" y="1700213"/>
            <a:ext cx="7667625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400">
                <a:solidFill>
                  <a:schemeClr val="tx2"/>
                </a:solidFill>
              </a:rPr>
              <a:t>Agradecimiento a ASEPLAS, TRILEX y EXPOPLAST por el uso de laboratorios y a EMPAQPLAST, EXPOPLAST, PORCONECU y PLASTIFUN que ayudaron en el proyecto.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400">
                <a:solidFill>
                  <a:schemeClr val="tx2"/>
                </a:solidFill>
              </a:rPr>
              <a:t>Soporte económico del CICYT y FIMCP en el desarrollo del proyecto.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96" name="Organization Chart 80"/>
          <p:cNvGraphicFramePr>
            <a:graphicFrameLocks/>
          </p:cNvGraphicFramePr>
          <p:nvPr>
            <p:ph sz="half" idx="1"/>
          </p:nvPr>
        </p:nvGraphicFramePr>
        <p:xfrm>
          <a:off x="1116013" y="2205038"/>
          <a:ext cx="3810000" cy="4381500"/>
        </p:xfrm>
        <a:graphic>
          <a:graphicData uri="http://schemas.openxmlformats.org/drawingml/2006/compatibility">
            <com:legacyDrawing xmlns:com="http://schemas.openxmlformats.org/drawingml/2006/compatibility" spid="_x0000_s9296"/>
          </a:graphicData>
        </a:graphic>
      </p:graphicFrame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2895600" y="2081213"/>
            <a:ext cx="668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5580063" y="1557338"/>
            <a:ext cx="1808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800">
                <a:solidFill>
                  <a:srgbClr val="FF9900"/>
                </a:solidFill>
              </a:rPr>
              <a:t>Propuesto</a:t>
            </a:r>
            <a:endParaRPr lang="es-ES" sz="2800">
              <a:solidFill>
                <a:srgbClr val="FF9900"/>
              </a:solidFill>
            </a:endParaRPr>
          </a:p>
        </p:txBody>
      </p:sp>
      <p:graphicFrame>
        <p:nvGraphicFramePr>
          <p:cNvPr id="9312" name="Organization Chart 96"/>
          <p:cNvGraphicFramePr>
            <a:graphicFrameLocks/>
          </p:cNvGraphicFramePr>
          <p:nvPr>
            <p:ph sz="half" idx="2"/>
          </p:nvPr>
        </p:nvGraphicFramePr>
        <p:xfrm>
          <a:off x="5076825" y="2205038"/>
          <a:ext cx="3810000" cy="4381500"/>
        </p:xfrm>
        <a:graphic>
          <a:graphicData uri="http://schemas.openxmlformats.org/drawingml/2006/compatibility">
            <com:legacyDrawing xmlns:com="http://schemas.openxmlformats.org/drawingml/2006/compatibility" spid="_x0000_s9312"/>
          </a:graphicData>
        </a:graphic>
      </p:graphicFrame>
      <p:sp>
        <p:nvSpPr>
          <p:cNvPr id="9324" name="Text Box 108"/>
          <p:cNvSpPr txBox="1">
            <a:spLocks noChangeArrowheads="1"/>
          </p:cNvSpPr>
          <p:nvPr/>
        </p:nvSpPr>
        <p:spPr bwMode="auto">
          <a:xfrm>
            <a:off x="1763713" y="1557338"/>
            <a:ext cx="1173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800">
                <a:solidFill>
                  <a:srgbClr val="FF9900"/>
                </a:solidFill>
              </a:rPr>
              <a:t>Actual</a:t>
            </a:r>
            <a:endParaRPr lang="es-ES" sz="2800">
              <a:solidFill>
                <a:srgbClr val="FF9900"/>
              </a:solidFill>
            </a:endParaRPr>
          </a:p>
        </p:txBody>
      </p:sp>
      <p:sp>
        <p:nvSpPr>
          <p:cNvPr id="9326" name="Rectangle 110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915400" cy="1104900"/>
          </a:xfrm>
          <a:noFill/>
          <a:ln/>
        </p:spPr>
        <p:txBody>
          <a:bodyPr/>
          <a:lstStyle/>
          <a:p>
            <a:pPr algn="ctr"/>
            <a:r>
              <a:rPr lang="es-ES" sz="4000"/>
              <a:t>Tecnología de Polímeros para Multicapa</a:t>
            </a:r>
            <a:endParaRPr lang="en-US" sz="400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915400" cy="1104900"/>
          </a:xfrm>
          <a:noFill/>
          <a:ln/>
        </p:spPr>
        <p:txBody>
          <a:bodyPr/>
          <a:lstStyle/>
          <a:p>
            <a:pPr algn="ctr"/>
            <a:r>
              <a:rPr lang="es-ES" sz="4000"/>
              <a:t>Tecnología de Polímeros para Multicapa</a:t>
            </a:r>
            <a:endParaRPr lang="en-US" sz="4300"/>
          </a:p>
        </p:txBody>
      </p:sp>
      <p:graphicFrame>
        <p:nvGraphicFramePr>
          <p:cNvPr id="16399" name="Organization Chart 15"/>
          <p:cNvGraphicFramePr>
            <a:graphicFrameLocks/>
          </p:cNvGraphicFramePr>
          <p:nvPr>
            <p:ph idx="1"/>
          </p:nvPr>
        </p:nvGraphicFramePr>
        <p:xfrm>
          <a:off x="827088" y="1628775"/>
          <a:ext cx="7750175" cy="5040313"/>
        </p:xfrm>
        <a:graphic>
          <a:graphicData uri="http://schemas.openxmlformats.org/drawingml/2006/compatibility">
            <com:legacyDrawing xmlns:com="http://schemas.openxmlformats.org/drawingml/2006/compatibility" spid="_x0000_s1639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2463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700213"/>
            <a:ext cx="3779838" cy="165735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580063" y="3357563"/>
            <a:ext cx="2757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MOLECULA RAMIFICADA DE LDPE</a:t>
            </a:r>
            <a:endParaRPr lang="es-E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295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933825"/>
            <a:ext cx="3754438" cy="576263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795963" y="4508500"/>
            <a:ext cx="2360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MOLECULA LINEAL DE HDPE</a:t>
            </a:r>
            <a:endParaRPr lang="es-E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364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5229225"/>
            <a:ext cx="4210050" cy="914400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003800" y="6165850"/>
            <a:ext cx="3560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ESTRUCTURA DE UNA MOLECULA DE LLDPE</a:t>
            </a:r>
            <a:endParaRPr lang="es-ES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1700213"/>
            <a:ext cx="1223962" cy="1223962"/>
          </a:xfrm>
          <a:prstGeom prst="rect">
            <a:avLst/>
          </a:prstGeom>
          <a:noFill/>
        </p:spPr>
      </p:pic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3068638"/>
            <a:ext cx="4033838" cy="800100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1042988" y="3860800"/>
            <a:ext cx="23637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MOLECULA DE POLIETILENO</a:t>
            </a:r>
            <a:endParaRPr lang="es-ES"/>
          </a:p>
        </p:txBody>
      </p:sp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87450" y="4437063"/>
            <a:ext cx="1928813" cy="1944687"/>
          </a:xfrm>
          <a:prstGeom prst="rect">
            <a:avLst/>
          </a:prstGeom>
          <a:noFill/>
        </p:spPr>
      </p:pic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6400800"/>
            <a:ext cx="433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REGION CRISTALINA (A) Y REGION AMORFA (B) EN POLIOLEFINAS</a:t>
            </a:r>
            <a:endParaRPr lang="es-ES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915400" cy="1104900"/>
          </a:xfrm>
          <a:noFill/>
          <a:ln/>
        </p:spPr>
        <p:txBody>
          <a:bodyPr/>
          <a:lstStyle/>
          <a:p>
            <a:pPr algn="ctr"/>
            <a:r>
              <a:rPr lang="es-ES" sz="4000"/>
              <a:t>Tecnología de Polímeros para Multicapa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206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708275"/>
            <a:ext cx="2619375" cy="2447925"/>
          </a:xfrm>
          <a:prstGeom prst="rect">
            <a:avLst/>
          </a:prstGeom>
          <a:noFill/>
        </p:spPr>
      </p:pic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95288" y="5300663"/>
            <a:ext cx="328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SACOS DE PELLETS DE LLDPE DE 25 KG.</a:t>
            </a:r>
            <a:endParaRPr lang="es-ES"/>
          </a:p>
        </p:txBody>
      </p:sp>
      <p:graphicFrame>
        <p:nvGraphicFramePr>
          <p:cNvPr id="22702" name="Group 174"/>
          <p:cNvGraphicFramePr>
            <a:graphicFrameLocks noGrp="1"/>
          </p:cNvGraphicFramePr>
          <p:nvPr>
            <p:ph idx="1"/>
          </p:nvPr>
        </p:nvGraphicFramePr>
        <p:xfrm>
          <a:off x="3995738" y="1844675"/>
          <a:ext cx="4824412" cy="4381504"/>
        </p:xfrm>
        <a:graphic>
          <a:graphicData uri="http://schemas.openxmlformats.org/drawingml/2006/table">
            <a:tbl>
              <a:tblPr/>
              <a:tblGrid>
                <a:gridCol w="2663825"/>
                <a:gridCol w="1052512"/>
                <a:gridCol w="1108075"/>
              </a:tblGrid>
              <a:tr h="54768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DATOS DE LAS RESINAS UTILIZADAS</a:t>
                      </a:r>
                      <a:endParaRPr kumimoji="0" lang="es-E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Resina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M.I.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Densidad (g/cm</a:t>
                      </a:r>
                      <a:r>
                        <a:rPr kumimoji="0" lang="es-ES" altLang="zh-CN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3</a:t>
                      </a: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)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LDPE - Dowlex 2085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0.921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LDPE - Petrothene 143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0.919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LDPE - Hyundai 110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0.25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0.92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METALOCENO – Exceed 1018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1.3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0.924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HDPE - Hivorex 7000F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0.04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0.956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LLDPE - Dowlex 2101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1.6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0.924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05" name="Rectangle 177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915400" cy="1104900"/>
          </a:xfrm>
          <a:noFill/>
          <a:ln/>
        </p:spPr>
        <p:txBody>
          <a:bodyPr/>
          <a:lstStyle/>
          <a:p>
            <a:pPr algn="ctr"/>
            <a:r>
              <a:rPr lang="es-ES" sz="4000"/>
              <a:t>Tecnología de Polímeros para Multicapa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134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5768" name="Picture 1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048125"/>
            <a:ext cx="4319588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69" name="Rectangle 169"/>
          <p:cNvSpPr>
            <a:spLocks noChangeArrowheads="1"/>
          </p:cNvSpPr>
          <p:nvPr/>
        </p:nvSpPr>
        <p:spPr bwMode="auto">
          <a:xfrm>
            <a:off x="3059113" y="6381750"/>
            <a:ext cx="3201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s-ES" sz="1200" b="1">
                <a:cs typeface="Times New Roman" pitchFamily="18" charset="0"/>
              </a:rPr>
              <a:t>PELICULA MULTICAPA DE POLIETILENO</a:t>
            </a:r>
            <a:endParaRPr lang="es-ES"/>
          </a:p>
        </p:txBody>
      </p:sp>
      <p:sp>
        <p:nvSpPr>
          <p:cNvPr id="25825" name="Rectangle 225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915400" cy="1104900"/>
          </a:xfrm>
          <a:noFill/>
          <a:ln/>
        </p:spPr>
        <p:txBody>
          <a:bodyPr/>
          <a:lstStyle/>
          <a:p>
            <a:pPr algn="ctr"/>
            <a:r>
              <a:rPr lang="es-ES" sz="4000"/>
              <a:t>Tecnología de Polímeros para Multicapa</a:t>
            </a:r>
            <a:endParaRPr lang="en-US" sz="4000"/>
          </a:p>
        </p:txBody>
      </p:sp>
      <p:graphicFrame>
        <p:nvGraphicFramePr>
          <p:cNvPr id="26060" name="Group 460"/>
          <p:cNvGraphicFramePr>
            <a:graphicFrameLocks noGrp="1"/>
          </p:cNvGraphicFramePr>
          <p:nvPr/>
        </p:nvGraphicFramePr>
        <p:xfrm>
          <a:off x="250825" y="1628775"/>
          <a:ext cx="7200900" cy="2286000"/>
        </p:xfrm>
        <a:graphic>
          <a:graphicData uri="http://schemas.openxmlformats.org/drawingml/2006/table">
            <a:tbl>
              <a:tblPr/>
              <a:tblGrid>
                <a:gridCol w="1296988"/>
                <a:gridCol w="1152525"/>
                <a:gridCol w="1150937"/>
                <a:gridCol w="1225550"/>
                <a:gridCol w="1223963"/>
                <a:gridCol w="1150937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Estructura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Capa Interna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50% LDPE*          50% LLDPE**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50% LDPE*              50% LLDPE**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25% LDPE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*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Times New Roman" pitchFamily="18" charset="0"/>
                        </a:rPr>
                        <a:t>75% LLDPE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40% LDPE * 60% mLLDPE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†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 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‡    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20% 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‡‡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Capa Media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 LDPE*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10 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Times New Roman" pitchFamily="18" charset="0"/>
                        </a:rPr>
                        <a:t>% Pigmento 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 LDPE*            10% Pigmento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 LDPE*  10% Pigmento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50% LDPE* 50% HDPE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††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 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‡‡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Capa Externa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60% LDPE*             36% LLDPE** 4% Pigmento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63% LDPE* 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           </a:t>
                      </a:r>
                      <a:r>
                        <a:rPr kumimoji="0" lang="es-E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Times New Roman" pitchFamily="18" charset="0"/>
                        </a:rPr>
                        <a:t>37% LLDPE**</a:t>
                      </a:r>
                      <a:endParaRPr kumimoji="0" lang="es-E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67% LDPE*  22% LLDPE**         11% Pigmento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40%  LDPE*  60% mLLDPE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†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 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‡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20% LDPE</a:t>
                      </a:r>
                      <a:r>
                        <a:rPr kumimoji="0" lang="es-E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‡‡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Espesores(μm)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 / 34 /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 / 24 /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 / 23 /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 / 37 /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 / 15 /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22" name="Rectangle 422"/>
          <p:cNvSpPr>
            <a:spLocks noChangeArrowheads="1"/>
          </p:cNvSpPr>
          <p:nvPr/>
        </p:nvSpPr>
        <p:spPr bwMode="auto">
          <a:xfrm>
            <a:off x="7494588" y="2924175"/>
            <a:ext cx="1649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s-ES" sz="1000">
                <a:ea typeface="Times New Roman" pitchFamily="18" charset="0"/>
                <a:cs typeface="Arial" charset="0"/>
              </a:rPr>
              <a:t>*    LDPE </a:t>
            </a:r>
            <a:r>
              <a:rPr lang="en-US" altLang="zh-CN" sz="1000">
                <a:ea typeface="SimSun" charset="-122"/>
                <a:cs typeface="Arial" charset="0"/>
              </a:rPr>
              <a:t>Hyundai 110</a:t>
            </a:r>
            <a:endParaRPr lang="es-ES" altLang="zh-CN" sz="1000">
              <a:ea typeface="SimSun" charset="-122"/>
              <a:cs typeface="Arial" charset="0"/>
            </a:endParaRPr>
          </a:p>
          <a:p>
            <a:r>
              <a:rPr lang="es-ES" altLang="zh-CN" sz="1000">
                <a:ea typeface="SimSun" charset="-122"/>
                <a:cs typeface="Times New Roman" pitchFamily="18" charset="0"/>
              </a:rPr>
              <a:t>**  LLDPE  </a:t>
            </a:r>
            <a:r>
              <a:rPr lang="en-US" altLang="zh-CN" sz="1000">
                <a:ea typeface="SimSun" charset="-122"/>
              </a:rPr>
              <a:t>Dowlex 2101</a:t>
            </a:r>
            <a:endParaRPr lang="es-ES" altLang="zh-CN" sz="1000">
              <a:ea typeface="SimSun" charset="-122"/>
            </a:endParaRPr>
          </a:p>
          <a:p>
            <a:r>
              <a:rPr lang="es-ES" altLang="zh-CN" sz="1000" baseline="30000">
                <a:ea typeface="SimSun" charset="-122"/>
                <a:cs typeface="Times New Roman" pitchFamily="18" charset="0"/>
              </a:rPr>
              <a:t>†</a:t>
            </a:r>
            <a:r>
              <a:rPr lang="es-ES" altLang="zh-CN" sz="1000">
                <a:ea typeface="SimSun" charset="-122"/>
                <a:cs typeface="Times New Roman" pitchFamily="18" charset="0"/>
              </a:rPr>
              <a:t>    mLLDPE Exceed 1018</a:t>
            </a:r>
            <a:endParaRPr lang="es-ES" altLang="zh-CN" sz="1000">
              <a:ea typeface="SimSun" charset="-122"/>
            </a:endParaRPr>
          </a:p>
          <a:p>
            <a:r>
              <a:rPr lang="es-ES" altLang="zh-CN" sz="1000" baseline="30000">
                <a:ea typeface="SimSun" charset="-122"/>
                <a:cs typeface="Times New Roman" pitchFamily="18" charset="0"/>
              </a:rPr>
              <a:t>††  </a:t>
            </a:r>
            <a:r>
              <a:rPr lang="es-ES" altLang="zh-CN" sz="1000">
                <a:ea typeface="SimSun" charset="-122"/>
                <a:cs typeface="Times New Roman" pitchFamily="18" charset="0"/>
              </a:rPr>
              <a:t> HDPE Hivorex 7000F</a:t>
            </a:r>
            <a:endParaRPr lang="es-ES" altLang="zh-CN" sz="1000">
              <a:ea typeface="SimSun" charset="-122"/>
            </a:endParaRPr>
          </a:p>
          <a:p>
            <a:r>
              <a:rPr lang="es-ES" altLang="zh-CN" sz="1000" baseline="30000">
                <a:ea typeface="SimSun" charset="-122"/>
                <a:cs typeface="Times New Roman" pitchFamily="18" charset="0"/>
              </a:rPr>
              <a:t>‡     </a:t>
            </a:r>
            <a:r>
              <a:rPr lang="es-ES" altLang="zh-CN" sz="1000">
                <a:ea typeface="SimSun" charset="-122"/>
                <a:cs typeface="Times New Roman" pitchFamily="18" charset="0"/>
              </a:rPr>
              <a:t>LDPE  Dowlex 2085</a:t>
            </a:r>
            <a:endParaRPr lang="es-ES" altLang="zh-CN" sz="1000">
              <a:ea typeface="SimSun" charset="-122"/>
            </a:endParaRPr>
          </a:p>
          <a:p>
            <a:r>
              <a:rPr lang="es-ES" altLang="zh-CN" sz="1000" baseline="30000">
                <a:ea typeface="SimSun" charset="-122"/>
                <a:cs typeface="Times New Roman" pitchFamily="18" charset="0"/>
              </a:rPr>
              <a:t>‡‡   </a:t>
            </a:r>
            <a:r>
              <a:rPr lang="es-ES" altLang="zh-CN" sz="1000">
                <a:ea typeface="SimSun" charset="-122"/>
                <a:cs typeface="Times New Roman" pitchFamily="18" charset="0"/>
              </a:rPr>
              <a:t>LDPE Petrothene 143</a:t>
            </a:r>
            <a:endParaRPr lang="es-ES" altLang="zh-CN">
              <a:ea typeface="SimSun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Post-Mortem">
  <a:themeElements>
    <a:clrScheme name="Project Post-Mortem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2568</TotalTime>
  <Words>3028</Words>
  <Application>Microsoft PowerPoint</Application>
  <PresentationFormat>Presentación en pantalla (4:3)</PresentationFormat>
  <Paragraphs>877</Paragraphs>
  <Slides>42</Slides>
  <Notes>21</Notes>
  <HiddenSlides>0</HiddenSlides>
  <MMClips>1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51" baseType="lpstr">
      <vt:lpstr>Arial</vt:lpstr>
      <vt:lpstr>Garamond</vt:lpstr>
      <vt:lpstr>Times New Roman</vt:lpstr>
      <vt:lpstr>Wingdings</vt:lpstr>
      <vt:lpstr>SimSun</vt:lpstr>
      <vt:lpstr>GreekC</vt:lpstr>
      <vt:lpstr>Brush Script MT</vt:lpstr>
      <vt:lpstr>Project Post-Mortem</vt:lpstr>
      <vt:lpstr>Microsoft Editor de ecuaciones 3.0</vt:lpstr>
      <vt:lpstr>“Estudio de la Relación entre la Estructura, Procesamiento, Propiedades Mecánicas y Transferencia de Vapor de Agua en Películas Multicapa de Polietileno Utilizadas en Empaques Alimenticios"</vt:lpstr>
      <vt:lpstr>Contenido:</vt:lpstr>
      <vt:lpstr>Introducción</vt:lpstr>
      <vt:lpstr>Objetivos</vt:lpstr>
      <vt:lpstr>Tecnología de Polímeros para Multicapa</vt:lpstr>
      <vt:lpstr>Tecnología de Polímeros para Multicapa</vt:lpstr>
      <vt:lpstr>Tecnología de Polímeros para Multicapa</vt:lpstr>
      <vt:lpstr>Tecnología de Polímeros para Multicapa</vt:lpstr>
      <vt:lpstr>Tecnología de Polímeros para Multicapa</vt:lpstr>
      <vt:lpstr>Diapositiva 10</vt:lpstr>
      <vt:lpstr>Diapositiva 11</vt:lpstr>
      <vt:lpstr>Ensayos y Pruebas</vt:lpstr>
      <vt:lpstr>Ensayos y Pruebas</vt:lpstr>
      <vt:lpstr>Diapositiva 14</vt:lpstr>
      <vt:lpstr>Ensayos y Pruebas</vt:lpstr>
      <vt:lpstr>Ensayos y Pruebas</vt:lpstr>
      <vt:lpstr>Ensayos y Pruebas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Discusión de Resultados</vt:lpstr>
      <vt:lpstr>Conclusiones</vt:lpstr>
      <vt:lpstr>Conclusiones</vt:lpstr>
      <vt:lpstr>Conclusiones</vt:lpstr>
      <vt:lpstr>Recomendaciones</vt:lpstr>
      <vt:lpstr>Recomendaciones</vt:lpstr>
      <vt:lpstr> MUCHAS GRACIAS POR SU ATENCIÓN….. </vt:lpstr>
    </vt:vector>
  </TitlesOfParts>
  <Company>PAOLA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“Estudio de la Relación entre la Estructura, Procesamiento, Propiedades Mecánicas y Transferencia de Vapor de Agua en Películas Multicapa de Polietileno Utilizadas en Empaques Alimenticios”</dc:title>
  <dc:creator>Xavier Alarcon</dc:creator>
  <cp:lastModifiedBy>Ayudante</cp:lastModifiedBy>
  <cp:revision>339</cp:revision>
  <dcterms:created xsi:type="dcterms:W3CDTF">2004-02-26T07:19:30Z</dcterms:created>
  <dcterms:modified xsi:type="dcterms:W3CDTF">2009-07-15T17:19:24Z</dcterms:modified>
</cp:coreProperties>
</file>