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53" r:id="rId2"/>
    <p:sldMasterId id="2147483654" r:id="rId3"/>
  </p:sldMasterIdLst>
  <p:notesMasterIdLst>
    <p:notesMasterId r:id="rId55"/>
  </p:notesMasterIdLst>
  <p:handoutMasterIdLst>
    <p:handoutMasterId r:id="rId56"/>
  </p:handoutMasterIdLst>
  <p:sldIdLst>
    <p:sldId id="257" r:id="rId4"/>
    <p:sldId id="256" r:id="rId5"/>
    <p:sldId id="258" r:id="rId6"/>
    <p:sldId id="260" r:id="rId7"/>
    <p:sldId id="261" r:id="rId8"/>
    <p:sldId id="262" r:id="rId9"/>
    <p:sldId id="267" r:id="rId10"/>
    <p:sldId id="266" r:id="rId11"/>
    <p:sldId id="268" r:id="rId12"/>
    <p:sldId id="274" r:id="rId13"/>
    <p:sldId id="277" r:id="rId14"/>
    <p:sldId id="279" r:id="rId15"/>
    <p:sldId id="282" r:id="rId16"/>
    <p:sldId id="283" r:id="rId17"/>
    <p:sldId id="284" r:id="rId18"/>
    <p:sldId id="281" r:id="rId19"/>
    <p:sldId id="286" r:id="rId20"/>
    <p:sldId id="287" r:id="rId21"/>
    <p:sldId id="294" r:id="rId22"/>
    <p:sldId id="295" r:id="rId23"/>
    <p:sldId id="296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322" r:id="rId49"/>
    <p:sldId id="323" r:id="rId50"/>
    <p:sldId id="324" r:id="rId51"/>
    <p:sldId id="325" r:id="rId52"/>
    <p:sldId id="326" r:id="rId53"/>
    <p:sldId id="327" r:id="rId54"/>
  </p:sldIdLst>
  <p:sldSz cx="9144000" cy="6858000" type="screen4x3"/>
  <p:notesSz cx="6858000" cy="92408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EAEAEA"/>
    <a:srgbClr val="C0C0C0"/>
    <a:srgbClr val="5F5F5F"/>
    <a:srgbClr val="969696"/>
    <a:srgbClr val="FFFFFF"/>
    <a:srgbClr val="FF00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7" autoAdjust="0"/>
    <p:restoredTop sz="95074" autoAdjust="0"/>
  </p:normalViewPr>
  <p:slideViewPr>
    <p:cSldViewPr>
      <p:cViewPr>
        <p:scale>
          <a:sx n="75" d="100"/>
          <a:sy n="75" d="100"/>
        </p:scale>
        <p:origin x="-1014" y="-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endParaRPr lang="es-EC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s-EC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7288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endParaRPr lang="es-EC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77288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6737C43C-9739-4C7E-802C-02A42BFED283}" type="slidenum">
              <a:rPr lang="es-EC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endParaRPr lang="es-EC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s-EC"/>
          </a:p>
        </p:txBody>
      </p:sp>
      <p:sp>
        <p:nvSpPr>
          <p:cNvPr id="1228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20775" y="693738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89438"/>
            <a:ext cx="5486400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C" smtClean="0"/>
              <a:t>Click to edit Master text styles</a:t>
            </a:r>
          </a:p>
          <a:p>
            <a:pPr lvl="1"/>
            <a:r>
              <a:rPr lang="es-EC" smtClean="0"/>
              <a:t>Second level</a:t>
            </a:r>
          </a:p>
          <a:p>
            <a:pPr lvl="2"/>
            <a:r>
              <a:rPr lang="es-EC" smtClean="0"/>
              <a:t>Third level</a:t>
            </a:r>
          </a:p>
          <a:p>
            <a:pPr lvl="3"/>
            <a:r>
              <a:rPr lang="es-EC" smtClean="0"/>
              <a:t>Fourth level</a:t>
            </a:r>
          </a:p>
          <a:p>
            <a:pPr lvl="4"/>
            <a:r>
              <a:rPr lang="es-EC" smtClean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7288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endParaRPr lang="es-EC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77288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204E33FD-6F2B-4440-9E0A-DD7B5754C2BB}" type="slidenum">
              <a:rPr lang="es-EC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FC72E2-9D50-4DA7-97DB-14B4542742C5}" type="slidenum">
              <a:rPr lang="es-EC"/>
              <a:pPr/>
              <a:t>1</a:t>
            </a:fld>
            <a:endParaRPr lang="es-EC"/>
          </a:p>
        </p:txBody>
      </p:sp>
      <p:sp>
        <p:nvSpPr>
          <p:cNvPr id="1239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9CF786-F29B-4F90-A4BD-4D14E42578B9}" type="slidenum">
              <a:rPr lang="es-EC"/>
              <a:pPr/>
              <a:t>2</a:t>
            </a:fld>
            <a:endParaRPr lang="es-EC"/>
          </a:p>
        </p:txBody>
      </p:sp>
      <p:sp>
        <p:nvSpPr>
          <p:cNvPr id="1249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CD8644-DB38-47F2-BCB0-7F660560924F}" type="slidenum">
              <a:rPr lang="es-EC"/>
              <a:pPr/>
              <a:t>3</a:t>
            </a:fld>
            <a:endParaRPr lang="es-EC"/>
          </a:p>
        </p:txBody>
      </p:sp>
      <p:sp>
        <p:nvSpPr>
          <p:cNvPr id="1259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8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18787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118788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18789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790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791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792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793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794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795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796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797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798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799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800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801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802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803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804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805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806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807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808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809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810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811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812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813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18814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18815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8816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8817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8818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8819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8820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8821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8822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8823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8824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8825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8826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8827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8828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8829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18830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18831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8832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18833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18834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8835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8836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8837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8838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8839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8840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8841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8842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118843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844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845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846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847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848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849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850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18851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8852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8853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8854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8855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D110464-17B8-459E-BEFB-A5072E8115E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B5F2F-9B56-40C9-A4B8-8C3425776BB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6982E-F1E9-41BA-B44D-79993A6812D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148C3D73-3A9B-40D1-BEF3-9425D8FDA76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5613" y="1598613"/>
            <a:ext cx="8226425" cy="4497387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EDDDBD04-48B5-4393-BDA4-D20BB6ABDC9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BA8AE-C3FF-4C7C-B296-8EEAEABC2492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F61F1-ECAF-43B7-91D1-37684968E8B2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944E8-B963-485E-B2F4-FCE080A54ABC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D13AA-C004-4D55-8964-A33140E2BA8A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91AC6-DD29-472F-83BE-177FF2305E10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279F5-F609-4F0F-A56B-48518A1F9BFC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C7D14-209E-4025-A66E-A7395FB93BD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616A0-E09A-4501-A805-50D935A3B461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4885C-A6A0-479F-B834-1FA49CCD6543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86F34-008C-4FFB-ADA0-D6E14F8A64DE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1F94A-43B6-417A-8763-3A8BD5178325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D94F5-44CB-4A5B-A635-0E782969CBB6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38090-9FC6-42CE-B55E-70E381138FA1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329D8-3B4C-4692-B9C8-19A4419C4D7F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0342E-5725-4300-B9F9-3E985479B576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A92A2-2FC6-4F2A-9E07-7C442384D861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DABC3-9F33-4077-8203-88880D94E20E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A209D-703D-40F4-989B-4B33338C429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66779-6F24-47E9-B038-38A5785FBE0C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982D7-2101-4D20-8F15-CD871CE440C9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13EE1-32FF-4BA3-936A-3A2320D09989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B7445-6A09-4DB0-AD5C-046EF7F3139E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B0E84-E9B9-4CFA-87D8-5FFA374D82A5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DEEE2-9B5F-4475-8A8F-5C6483046B5B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EBB13-ED12-46DA-8539-D6904979B30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8B832-4D44-4595-8980-FC098584043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EFC0A-A4E5-4890-9F54-7EFDB32D009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1AA7D-58DB-4989-9611-5C88A58CFA4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D20B9-5570-4B4D-9743-F39BD361112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294AA-B030-4BF1-91EA-CEC2C8957F9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17763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117764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17765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766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767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768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769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770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771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772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773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774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775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776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777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778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779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780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781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782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783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784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785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786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787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788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789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17790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17791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7792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7793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7794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7795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7796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7797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7798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7799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7800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7801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7802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7803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7804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7805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17806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17807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7808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17809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17810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7811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7812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7813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7814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7815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7816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7817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7818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117819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820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821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822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823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824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825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826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1782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7828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17829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17830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8419C1A-7D7B-4C0E-8861-F0483F29FBEA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117831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87" r:id="rId12"/>
    <p:sldLayoutId id="2147483688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C" smtClean="0"/>
              <a:t>Click to edit Master title style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C" smtClean="0"/>
              <a:t>Click to edit Master text styles</a:t>
            </a:r>
          </a:p>
          <a:p>
            <a:pPr lvl="1"/>
            <a:r>
              <a:rPr lang="es-EC" smtClean="0"/>
              <a:t>Second level</a:t>
            </a:r>
          </a:p>
          <a:p>
            <a:pPr lvl="2"/>
            <a:r>
              <a:rPr lang="es-EC" smtClean="0"/>
              <a:t>Third level</a:t>
            </a:r>
          </a:p>
          <a:p>
            <a:pPr lvl="3"/>
            <a:r>
              <a:rPr lang="es-EC" smtClean="0"/>
              <a:t>Fourth level</a:t>
            </a:r>
          </a:p>
          <a:p>
            <a:pPr lvl="4"/>
            <a:r>
              <a:rPr lang="es-EC" smtClean="0"/>
              <a:t>Fifth level</a:t>
            </a:r>
          </a:p>
        </p:txBody>
      </p:sp>
      <p:sp>
        <p:nvSpPr>
          <p:cNvPr id="236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s-EC"/>
          </a:p>
        </p:txBody>
      </p:sp>
      <p:sp>
        <p:nvSpPr>
          <p:cNvPr id="236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C"/>
          </a:p>
        </p:txBody>
      </p:sp>
      <p:sp>
        <p:nvSpPr>
          <p:cNvPr id="236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CA9693B-6A8D-461E-A70A-F49039FF0EB3}" type="slidenum">
              <a:rPr lang="es-EC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C" smtClean="0"/>
              <a:t>Click to edit Master 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C" smtClean="0"/>
              <a:t>Click to edit Master text styles</a:t>
            </a:r>
          </a:p>
          <a:p>
            <a:pPr lvl="1"/>
            <a:r>
              <a:rPr lang="es-EC" smtClean="0"/>
              <a:t>Second level</a:t>
            </a:r>
          </a:p>
          <a:p>
            <a:pPr lvl="2"/>
            <a:r>
              <a:rPr lang="es-EC" smtClean="0"/>
              <a:t>Third level</a:t>
            </a:r>
          </a:p>
          <a:p>
            <a:pPr lvl="3"/>
            <a:r>
              <a:rPr lang="es-EC" smtClean="0"/>
              <a:t>Fourth level</a:t>
            </a:r>
          </a:p>
          <a:p>
            <a:pPr lvl="4"/>
            <a:r>
              <a:rPr lang="es-EC" smtClean="0"/>
              <a:t>Fifth level</a:t>
            </a:r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s-EC"/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C"/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DABB813-EDB9-40FB-940F-E113794CE2B9}" type="slidenum">
              <a:rPr lang="es-EC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1203325" y="498475"/>
            <a:ext cx="678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 b="1">
                <a:effectLst>
                  <a:outerShdw blurRad="38100" dist="38100" dir="2700000" algn="tl">
                    <a:srgbClr val="000000"/>
                  </a:outerShdw>
                </a:effectLst>
              </a:rPr>
              <a:t>ESCUELA SUPERIOR </a:t>
            </a:r>
            <a:r>
              <a:rPr lang="es-EC" sz="3000" b="1">
                <a:effectLst>
                  <a:outerShdw blurRad="38100" dist="38100" dir="2700000" algn="tl">
                    <a:srgbClr val="000000"/>
                  </a:outerShdw>
                </a:effectLst>
              </a:rPr>
              <a:t>POLITECNICA</a:t>
            </a:r>
          </a:p>
          <a:p>
            <a:r>
              <a:rPr lang="en-US" sz="3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DEL LITORAL</a:t>
            </a:r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5029200" y="6186488"/>
            <a:ext cx="434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Marcos Daniel Andrade </a:t>
            </a:r>
            <a:r>
              <a:rPr lang="en-US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Rada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9820" name="Text Box 12"/>
          <p:cNvSpPr txBox="1">
            <a:spLocks noChangeArrowheads="1"/>
          </p:cNvSpPr>
          <p:nvPr/>
        </p:nvSpPr>
        <p:spPr bwMode="auto">
          <a:xfrm>
            <a:off x="762000" y="1828800"/>
            <a:ext cx="79279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FACULTAD DE INGENIERIA EN MECANICA Y </a:t>
            </a:r>
          </a:p>
          <a:p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CIENCIAS DE  LA PRODUCCION</a:t>
            </a:r>
          </a:p>
        </p:txBody>
      </p:sp>
      <p:sp>
        <p:nvSpPr>
          <p:cNvPr id="119821" name="Text Box 13"/>
          <p:cNvSpPr txBox="1">
            <a:spLocks noChangeArrowheads="1"/>
          </p:cNvSpPr>
          <p:nvPr/>
        </p:nvSpPr>
        <p:spPr bwMode="auto">
          <a:xfrm>
            <a:off x="3130550" y="3367088"/>
            <a:ext cx="32242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TESIS DE GRADO</a:t>
            </a:r>
          </a:p>
        </p:txBody>
      </p:sp>
      <p:sp>
        <p:nvSpPr>
          <p:cNvPr id="119822" name="Text Box 14"/>
          <p:cNvSpPr txBox="1">
            <a:spLocks noChangeArrowheads="1"/>
          </p:cNvSpPr>
          <p:nvPr/>
        </p:nvSpPr>
        <p:spPr bwMode="auto">
          <a:xfrm>
            <a:off x="2362200" y="4267200"/>
            <a:ext cx="487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PREVIO A LA OBTENCION DEL TITULO DE</a:t>
            </a:r>
          </a:p>
        </p:txBody>
      </p:sp>
      <p:sp>
        <p:nvSpPr>
          <p:cNvPr id="119823" name="Text Box 15"/>
          <p:cNvSpPr txBox="1">
            <a:spLocks noChangeArrowheads="1"/>
          </p:cNvSpPr>
          <p:nvPr/>
        </p:nvSpPr>
        <p:spPr bwMode="auto">
          <a:xfrm>
            <a:off x="2667000" y="4891088"/>
            <a:ext cx="44307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INGENIERO INDUSTRIAL</a:t>
            </a:r>
          </a:p>
        </p:txBody>
      </p:sp>
      <p:sp>
        <p:nvSpPr>
          <p:cNvPr id="119824" name="Text Box 16"/>
          <p:cNvSpPr txBox="1">
            <a:spLocks noChangeArrowheads="1"/>
          </p:cNvSpPr>
          <p:nvPr/>
        </p:nvSpPr>
        <p:spPr bwMode="auto">
          <a:xfrm>
            <a:off x="5911850" y="5653088"/>
            <a:ext cx="193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Presentado por: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533400"/>
            <a:ext cx="8226425" cy="6096000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s-EC" sz="2800">
                <a:solidFill>
                  <a:schemeClr val="tx2"/>
                </a:solidFill>
              </a:rPr>
              <a:t>5. Distribución de MP hacia los Locales.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s-EC" sz="2800">
                <a:solidFill>
                  <a:schemeClr val="tx2"/>
                </a:solidFill>
              </a:rPr>
              <a:t>6. Almacenamiento de MP en los Locales.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es-EC" sz="2800">
              <a:solidFill>
                <a:schemeClr val="tx2"/>
              </a:solidFill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s-EC" sz="2400"/>
              <a:t>    Se distribuye a cada local una  bandeja de trabajo, que son los diferentes recursos utilizados por cada local.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es-EC" sz="2400"/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s-EC" sz="2400">
                <a:solidFill>
                  <a:schemeClr val="tx2"/>
                </a:solidFill>
              </a:rPr>
              <a:t>    </a:t>
            </a:r>
            <a:r>
              <a:rPr lang="es-EC" sz="2400" u="sng">
                <a:solidFill>
                  <a:schemeClr val="tx2"/>
                </a:solidFill>
              </a:rPr>
              <a:t>Tercer y Cuarto Problema Identificado: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es-EC" sz="2400" u="sng">
              <a:solidFill>
                <a:schemeClr val="tx2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s-EC" sz="2400"/>
              <a:t>No existe una operación estándar de entrega del recurso.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es-EC" sz="2400"/>
          </a:p>
          <a:p>
            <a:pPr algn="just">
              <a:lnSpc>
                <a:spcPct val="80000"/>
              </a:lnSpc>
            </a:pPr>
            <a:r>
              <a:rPr lang="es-EC" sz="2400"/>
              <a:t>No existen responsables asignados para garantizar el correcto almacenamiento de los recursos y control del mismo.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es-EC" sz="2400" u="sng">
              <a:solidFill>
                <a:schemeClr val="tx2"/>
              </a:solidFill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s-EC" sz="2400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226425" cy="5715000"/>
          </a:xfrm>
        </p:spPr>
        <p:txBody>
          <a:bodyPr/>
          <a:lstStyle/>
          <a:p>
            <a:pPr marL="609600" indent="-609600" algn="just">
              <a:buFont typeface="Wingdings" pitchFamily="2" charset="2"/>
              <a:buNone/>
            </a:pPr>
            <a:r>
              <a:rPr lang="es-EC">
                <a:solidFill>
                  <a:schemeClr val="tx2"/>
                </a:solidFill>
              </a:rPr>
              <a:t>8. Procesamiento del Pedido</a:t>
            </a:r>
          </a:p>
          <a:p>
            <a:pPr marL="609600" indent="-609600" algn="just">
              <a:buFont typeface="Wingdings" pitchFamily="2" charset="2"/>
              <a:buNone/>
            </a:pPr>
            <a:endParaRPr lang="es-EC" sz="1000">
              <a:solidFill>
                <a:schemeClr val="tx2"/>
              </a:solidFill>
            </a:endParaRPr>
          </a:p>
          <a:p>
            <a:pPr marL="609600" indent="-609600" algn="just">
              <a:buFont typeface="Wingdings" pitchFamily="2" charset="2"/>
              <a:buNone/>
            </a:pPr>
            <a:r>
              <a:rPr lang="es-EC" sz="2400">
                <a:solidFill>
                  <a:srgbClr val="FFFFFF"/>
                </a:solidFill>
              </a:rPr>
              <a:t>      </a:t>
            </a:r>
            <a:r>
              <a:rPr lang="es-EC" sz="2000">
                <a:solidFill>
                  <a:srgbClr val="FFFFFF"/>
                </a:solidFill>
              </a:rPr>
              <a:t>Cajero detalla la orden, para despacho:</a:t>
            </a:r>
          </a:p>
          <a:p>
            <a:pPr marL="609600" indent="-609600" algn="just">
              <a:buFont typeface="Wingdings" pitchFamily="2" charset="2"/>
              <a:buNone/>
            </a:pPr>
            <a:r>
              <a:rPr lang="es-EC" sz="2000">
                <a:solidFill>
                  <a:srgbClr val="FFFFFF"/>
                </a:solidFill>
              </a:rPr>
              <a:t>        </a:t>
            </a:r>
          </a:p>
          <a:p>
            <a:pPr marL="609600" indent="-609600" algn="just"/>
            <a:r>
              <a:rPr lang="es-EC" sz="2000" u="sng">
                <a:solidFill>
                  <a:srgbClr val="FFFFFF"/>
                </a:solidFill>
              </a:rPr>
              <a:t>Servicio Express:</a:t>
            </a:r>
            <a:r>
              <a:rPr lang="es-EC" sz="2000">
                <a:solidFill>
                  <a:srgbClr val="FFFFFF"/>
                </a:solidFill>
              </a:rPr>
              <a:t> Platos preparados exhibidos en el service.</a:t>
            </a:r>
          </a:p>
          <a:p>
            <a:pPr marL="609600" indent="-609600" algn="just"/>
            <a:r>
              <a:rPr lang="es-EC" sz="2000" u="sng">
                <a:solidFill>
                  <a:srgbClr val="FFFFFF"/>
                </a:solidFill>
              </a:rPr>
              <a:t>Menú de preparación en cocina:</a:t>
            </a:r>
            <a:r>
              <a:rPr lang="es-EC" sz="2000">
                <a:solidFill>
                  <a:srgbClr val="FFFFFF"/>
                </a:solidFill>
              </a:rPr>
              <a:t> Platos del menú que se preparan en el momento que se genera un pedido.</a:t>
            </a:r>
          </a:p>
          <a:p>
            <a:pPr marL="609600" indent="-609600" algn="just">
              <a:buFont typeface="Wingdings" pitchFamily="2" charset="2"/>
              <a:buNone/>
            </a:pPr>
            <a:endParaRPr lang="es-EC" sz="2000">
              <a:solidFill>
                <a:srgbClr val="FFFFFF"/>
              </a:solidFill>
            </a:endParaRPr>
          </a:p>
          <a:p>
            <a:pPr marL="609600" indent="-609600" algn="just">
              <a:buFont typeface="Wingdings" pitchFamily="2" charset="2"/>
              <a:buNone/>
            </a:pPr>
            <a:r>
              <a:rPr lang="es-EC" sz="2000" b="1">
                <a:solidFill>
                  <a:schemeClr val="tx2"/>
                </a:solidFill>
              </a:rPr>
              <a:t>        </a:t>
            </a:r>
            <a:r>
              <a:rPr lang="es-EC" sz="2000" b="1" u="sng">
                <a:solidFill>
                  <a:schemeClr val="tx2"/>
                </a:solidFill>
              </a:rPr>
              <a:t>Quinto Problema Identificado:</a:t>
            </a:r>
          </a:p>
          <a:p>
            <a:pPr marL="609600" indent="-609600" algn="just">
              <a:buFont typeface="Wingdings" pitchFamily="2" charset="2"/>
              <a:buNone/>
            </a:pPr>
            <a:endParaRPr lang="es-EC" sz="2000" b="1">
              <a:solidFill>
                <a:schemeClr val="tx2"/>
              </a:solidFill>
            </a:endParaRPr>
          </a:p>
          <a:p>
            <a:pPr marL="609600" indent="-609600" algn="just">
              <a:buFont typeface="Wingdings" pitchFamily="2" charset="2"/>
              <a:buNone/>
            </a:pPr>
            <a:r>
              <a:rPr lang="es-EC" sz="2200"/>
              <a:t>       Falta de equipos de refrigeración para almacenamiento de recursos post venta, el cual mucho del recurso es mal manipulado por encontrarse congelado.</a:t>
            </a:r>
            <a:endParaRPr lang="es-EC" sz="2200">
              <a:solidFill>
                <a:schemeClr val="tx2"/>
              </a:solidFill>
            </a:endParaRPr>
          </a:p>
          <a:p>
            <a:pPr marL="609600" indent="-609600" algn="just">
              <a:buFont typeface="Wingdings" pitchFamily="2" charset="2"/>
              <a:buNone/>
            </a:pPr>
            <a:endParaRPr lang="es-EC" sz="2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3" name="Oval 7"/>
          <p:cNvSpPr>
            <a:spLocks noChangeArrowheads="1"/>
          </p:cNvSpPr>
          <p:nvPr/>
        </p:nvSpPr>
        <p:spPr bwMode="auto">
          <a:xfrm>
            <a:off x="3581400" y="4038600"/>
            <a:ext cx="1371600" cy="1143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62822" name="Oval 6"/>
          <p:cNvSpPr>
            <a:spLocks noChangeArrowheads="1"/>
          </p:cNvSpPr>
          <p:nvPr/>
        </p:nvSpPr>
        <p:spPr bwMode="auto">
          <a:xfrm>
            <a:off x="609600" y="3962400"/>
            <a:ext cx="1676400" cy="1219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0"/>
            <a:ext cx="8531225" cy="2819400"/>
          </a:xfrm>
        </p:spPr>
        <p:txBody>
          <a:bodyPr/>
          <a:lstStyle/>
          <a:p>
            <a:pPr marL="609600" indent="-609600" algn="just"/>
            <a:endParaRPr lang="es-EC" sz="3500">
              <a:solidFill>
                <a:schemeClr val="tx2"/>
              </a:solidFill>
            </a:endParaRPr>
          </a:p>
          <a:p>
            <a:pPr marL="609600" indent="-609600" algn="just"/>
            <a:r>
              <a:rPr lang="es-EC" sz="3500">
                <a:solidFill>
                  <a:schemeClr val="tx2"/>
                </a:solidFill>
              </a:rPr>
              <a:t>Análisis de la distribución interna de los locales.</a:t>
            </a:r>
          </a:p>
          <a:p>
            <a:pPr marL="609600" indent="-609600">
              <a:buFont typeface="Wingdings" pitchFamily="2" charset="2"/>
              <a:buNone/>
            </a:pPr>
            <a:r>
              <a:rPr lang="es-EC" sz="3500">
                <a:solidFill>
                  <a:srgbClr val="FFFFFF"/>
                </a:solidFill>
              </a:rPr>
              <a:t>     </a:t>
            </a:r>
            <a:r>
              <a:rPr lang="es-EC" sz="2400">
                <a:solidFill>
                  <a:srgbClr val="FFFFFF"/>
                </a:solidFill>
              </a:rPr>
              <a:t>Sector Villamil:  Chifa, Flamingo 1 y Parrilla Hot Wok.         Sector Olmedo: Flamingo 2.</a:t>
            </a:r>
          </a:p>
        </p:txBody>
      </p:sp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124200"/>
            <a:ext cx="8001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31825"/>
            <a:ext cx="8077200" cy="5692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17563"/>
            <a:ext cx="7924800" cy="5430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1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138" y="533400"/>
            <a:ext cx="7196137" cy="5538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52400"/>
            <a:ext cx="7240587" cy="5349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C" sz="2200">
                <a:solidFill>
                  <a:schemeClr val="tx2"/>
                </a:solidFill>
              </a:rPr>
              <a:t>Estudio del Estado Financiero Actual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C" sz="220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C" sz="220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C" sz="2200">
                <a:solidFill>
                  <a:schemeClr val="tx2"/>
                </a:solidFill>
              </a:rPr>
              <a:t>   </a:t>
            </a:r>
          </a:p>
        </p:txBody>
      </p:sp>
      <p:sp>
        <p:nvSpPr>
          <p:cNvPr id="165877" name="Rectangle 1013"/>
          <p:cNvSpPr>
            <a:spLocks noChangeArrowheads="1"/>
          </p:cNvSpPr>
          <p:nvPr/>
        </p:nvSpPr>
        <p:spPr bwMode="auto">
          <a:xfrm>
            <a:off x="5183188" y="762000"/>
            <a:ext cx="3960812" cy="487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endParaRPr lang="es-EC" sz="2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endParaRPr lang="es-EC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endParaRPr lang="es-EC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es-EC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pic>
        <p:nvPicPr>
          <p:cNvPr id="179684" name="Picture 15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533400"/>
            <a:ext cx="4640263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457200"/>
            <a:ext cx="8002587" cy="4497388"/>
          </a:xfrm>
        </p:spPr>
        <p:txBody>
          <a:bodyPr/>
          <a:lstStyle/>
          <a:p>
            <a:pPr algn="just"/>
            <a:r>
              <a:rPr lang="es-EC" sz="2400"/>
              <a:t>Dentro del déficit encontrado en el Estado de Resultado de $7,288,  el 66% representa un gran volumen de compra de materia prima. </a:t>
            </a:r>
          </a:p>
        </p:txBody>
      </p:sp>
      <p:graphicFrame>
        <p:nvGraphicFramePr>
          <p:cNvPr id="18125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57200" y="1927225"/>
          <a:ext cx="8305800" cy="4473575"/>
        </p:xfrm>
        <a:graphic>
          <a:graphicData uri="http://schemas.openxmlformats.org/presentationml/2006/ole">
            <p:oleObj spid="_x0000_s181252" name="Chart" r:id="rId3" imgW="6257925" imgH="337185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00" name="Oval 604"/>
          <p:cNvSpPr>
            <a:spLocks noChangeArrowheads="1"/>
          </p:cNvSpPr>
          <p:nvPr/>
        </p:nvSpPr>
        <p:spPr bwMode="auto">
          <a:xfrm>
            <a:off x="2362200" y="4800600"/>
            <a:ext cx="17526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83901" name="Oval 605"/>
          <p:cNvSpPr>
            <a:spLocks noChangeArrowheads="1"/>
          </p:cNvSpPr>
          <p:nvPr/>
        </p:nvSpPr>
        <p:spPr bwMode="auto">
          <a:xfrm>
            <a:off x="6477000" y="4800600"/>
            <a:ext cx="17526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83897" name="Oval 601"/>
          <p:cNvSpPr>
            <a:spLocks noChangeArrowheads="1"/>
          </p:cNvSpPr>
          <p:nvPr/>
        </p:nvSpPr>
        <p:spPr bwMode="auto">
          <a:xfrm>
            <a:off x="5867400" y="3429000"/>
            <a:ext cx="17526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 sz="3200" b="1"/>
              <a:t>APLICACIÓN DE HERRAMIENTAS DE DIAGNÓSTICO PARA IDENTIFICACIÓN DE CAUSAS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905000"/>
            <a:ext cx="8226425" cy="762000"/>
          </a:xfrm>
        </p:spPr>
        <p:txBody>
          <a:bodyPr/>
          <a:lstStyle/>
          <a:p>
            <a:r>
              <a:rPr lang="es-EC" sz="2400"/>
              <a:t>Diagrama de Causa-Efecto.</a:t>
            </a:r>
          </a:p>
          <a:p>
            <a:pPr>
              <a:buFont typeface="Wingdings" pitchFamily="2" charset="2"/>
              <a:buNone/>
            </a:pPr>
            <a:endParaRPr lang="es-EC" sz="2400"/>
          </a:p>
        </p:txBody>
      </p:sp>
      <p:pic>
        <p:nvPicPr>
          <p:cNvPr id="183896" name="Picture 6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667000"/>
            <a:ext cx="9144000" cy="3263900"/>
          </a:xfrm>
          <a:prstGeom prst="rect">
            <a:avLst/>
          </a:prstGeom>
          <a:noFill/>
        </p:spPr>
      </p:pic>
      <p:sp>
        <p:nvSpPr>
          <p:cNvPr id="183902" name="Rectangle 606"/>
          <p:cNvSpPr>
            <a:spLocks noChangeArrowheads="1"/>
          </p:cNvSpPr>
          <p:nvPr/>
        </p:nvSpPr>
        <p:spPr bwMode="auto">
          <a:xfrm>
            <a:off x="7467600" y="3886200"/>
            <a:ext cx="457200" cy="152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C" sz="1400">
                <a:solidFill>
                  <a:srgbClr val="FF0000"/>
                </a:solidFill>
              </a:rPr>
              <a:t>28%</a:t>
            </a:r>
          </a:p>
        </p:txBody>
      </p:sp>
      <p:sp>
        <p:nvSpPr>
          <p:cNvPr id="183903" name="Rectangle 607"/>
          <p:cNvSpPr>
            <a:spLocks noChangeArrowheads="1"/>
          </p:cNvSpPr>
          <p:nvPr/>
        </p:nvSpPr>
        <p:spPr bwMode="auto">
          <a:xfrm>
            <a:off x="7391400" y="4114800"/>
            <a:ext cx="457200" cy="152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C" sz="1400">
                <a:solidFill>
                  <a:srgbClr val="FF0000"/>
                </a:solidFill>
              </a:rPr>
              <a:t>25%</a:t>
            </a:r>
          </a:p>
        </p:txBody>
      </p:sp>
      <p:sp>
        <p:nvSpPr>
          <p:cNvPr id="183904" name="Line 608"/>
          <p:cNvSpPr>
            <a:spLocks noChangeShapeType="1"/>
          </p:cNvSpPr>
          <p:nvPr/>
        </p:nvSpPr>
        <p:spPr bwMode="auto">
          <a:xfrm flipV="1">
            <a:off x="7315200" y="39624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83905" name="Line 609"/>
          <p:cNvSpPr>
            <a:spLocks noChangeShapeType="1"/>
          </p:cNvSpPr>
          <p:nvPr/>
        </p:nvSpPr>
        <p:spPr bwMode="auto">
          <a:xfrm>
            <a:off x="7239000" y="4191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83906" name="Line 610"/>
          <p:cNvSpPr>
            <a:spLocks noChangeShapeType="1"/>
          </p:cNvSpPr>
          <p:nvPr/>
        </p:nvSpPr>
        <p:spPr bwMode="auto">
          <a:xfrm flipV="1">
            <a:off x="7391400" y="42672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83907" name="Rectangle 611"/>
          <p:cNvSpPr>
            <a:spLocks noChangeArrowheads="1"/>
          </p:cNvSpPr>
          <p:nvPr/>
        </p:nvSpPr>
        <p:spPr bwMode="auto">
          <a:xfrm>
            <a:off x="7467600" y="4419600"/>
            <a:ext cx="457200" cy="152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C" sz="140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183908" name="Line 612"/>
          <p:cNvSpPr>
            <a:spLocks noChangeShapeType="1"/>
          </p:cNvSpPr>
          <p:nvPr/>
        </p:nvSpPr>
        <p:spPr bwMode="auto">
          <a:xfrm>
            <a:off x="7391400" y="4495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83910" name="Rectangle 614"/>
          <p:cNvSpPr>
            <a:spLocks noChangeArrowheads="1"/>
          </p:cNvSpPr>
          <p:nvPr/>
        </p:nvSpPr>
        <p:spPr bwMode="auto">
          <a:xfrm>
            <a:off x="5105400" y="5257800"/>
            <a:ext cx="457200" cy="152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C" sz="1400">
                <a:solidFill>
                  <a:srgbClr val="FF0000"/>
                </a:solidFill>
              </a:rPr>
              <a:t>$ 511</a:t>
            </a:r>
          </a:p>
        </p:txBody>
      </p:sp>
      <p:sp>
        <p:nvSpPr>
          <p:cNvPr id="183911" name="Line 615"/>
          <p:cNvSpPr>
            <a:spLocks noChangeShapeType="1"/>
          </p:cNvSpPr>
          <p:nvPr/>
        </p:nvSpPr>
        <p:spPr bwMode="auto">
          <a:xfrm>
            <a:off x="4876800" y="533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83912" name="Rectangle 616"/>
          <p:cNvSpPr>
            <a:spLocks noChangeArrowheads="1"/>
          </p:cNvSpPr>
          <p:nvPr/>
        </p:nvSpPr>
        <p:spPr bwMode="auto">
          <a:xfrm>
            <a:off x="8458200" y="5867400"/>
            <a:ext cx="457200" cy="152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C" sz="1400">
                <a:solidFill>
                  <a:srgbClr val="FF0000"/>
                </a:solidFill>
              </a:rPr>
              <a:t>$ 625 </a:t>
            </a:r>
          </a:p>
        </p:txBody>
      </p:sp>
      <p:sp>
        <p:nvSpPr>
          <p:cNvPr id="183913" name="Line 617"/>
          <p:cNvSpPr>
            <a:spLocks noChangeShapeType="1"/>
          </p:cNvSpPr>
          <p:nvPr/>
        </p:nvSpPr>
        <p:spPr bwMode="auto">
          <a:xfrm>
            <a:off x="8534400" y="533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83914" name="Line 618"/>
          <p:cNvSpPr>
            <a:spLocks noChangeShapeType="1"/>
          </p:cNvSpPr>
          <p:nvPr/>
        </p:nvSpPr>
        <p:spPr bwMode="auto">
          <a:xfrm>
            <a:off x="8763000" y="533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 sz="4000" b="1"/>
              <a:t/>
            </a:r>
            <a:br>
              <a:rPr lang="es-EC" sz="4000" b="1"/>
            </a:br>
            <a:r>
              <a:rPr lang="es-EC" sz="4000" b="1"/>
              <a:t>Ponderación de las causas identificadas</a:t>
            </a:r>
            <a:endParaRPr lang="es-EC" sz="4000" b="1" i="1"/>
          </a:p>
        </p:txBody>
      </p:sp>
      <p:pic>
        <p:nvPicPr>
          <p:cNvPr id="199223" name="Picture 567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2071688"/>
            <a:ext cx="8682038" cy="43291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4572000"/>
          </a:xfrm>
        </p:spPr>
        <p:txBody>
          <a:bodyPr/>
          <a:lstStyle/>
          <a:p>
            <a:r>
              <a:rPr lang="es-EC" sz="4800" dirty="0" smtClean="0">
                <a:solidFill>
                  <a:schemeClr val="tx1"/>
                </a:solidFill>
              </a:rPr>
              <a:t>Diseño de herramientas de control para reducir pérdidas de materia prima en el proceso producción aplicado al Servicio de Comidas Rápidas.</a:t>
            </a:r>
            <a:endParaRPr lang="es-EC" sz="4800" dirty="0">
              <a:solidFill>
                <a:schemeClr val="tx1"/>
              </a:solidFill>
            </a:endParaRP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466725" y="563563"/>
            <a:ext cx="3435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TEMA DE TESIS: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10" name="Rectangle 6"/>
          <p:cNvSpPr>
            <a:spLocks noChangeArrowheads="1"/>
          </p:cNvSpPr>
          <p:nvPr/>
        </p:nvSpPr>
        <p:spPr bwMode="auto">
          <a:xfrm>
            <a:off x="457200" y="-15240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es-EC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EC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C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Ponderación de las causas identificadas</a:t>
            </a:r>
            <a:endParaRPr lang="es-EC" sz="40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1056" name="Picture 3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76400"/>
            <a:ext cx="594360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1057" name="Picture 3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019550"/>
            <a:ext cx="80772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Oval 7"/>
          <p:cNvSpPr>
            <a:spLocks noChangeArrowheads="1"/>
          </p:cNvSpPr>
          <p:nvPr/>
        </p:nvSpPr>
        <p:spPr bwMode="auto">
          <a:xfrm>
            <a:off x="4953000" y="3505200"/>
            <a:ext cx="6858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04800"/>
            <a:ext cx="9144000" cy="1143000"/>
          </a:xfrm>
        </p:spPr>
        <p:txBody>
          <a:bodyPr/>
          <a:lstStyle/>
          <a:p>
            <a:r>
              <a:rPr lang="es-EC" sz="2400" b="1"/>
              <a:t>PLANTEAMIENTO DE ALTERNATIVAS DE SOLUCIÓN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8226425" cy="44973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C" sz="2000" b="1"/>
              <a:t>     Alternativas de Solución enfocadas al mantenimiento de Recursos Humanos.</a:t>
            </a:r>
            <a:endParaRPr lang="es-EC" b="1"/>
          </a:p>
        </p:txBody>
      </p:sp>
      <p:pic>
        <p:nvPicPr>
          <p:cNvPr id="2017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8686800" cy="3132138"/>
          </a:xfrm>
          <a:prstGeom prst="rect">
            <a:avLst/>
          </a:prstGeom>
          <a:noFill/>
        </p:spPr>
      </p:pic>
      <p:pic>
        <p:nvPicPr>
          <p:cNvPr id="20173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4572000"/>
            <a:ext cx="4724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914400"/>
            <a:ext cx="8226425" cy="1143000"/>
          </a:xfrm>
        </p:spPr>
        <p:txBody>
          <a:bodyPr/>
          <a:lstStyle/>
          <a:p>
            <a:r>
              <a:rPr lang="es-ES" sz="4000" b="1"/>
              <a:t>Evaluación por puntos.           (Point Rating).</a:t>
            </a:r>
            <a:r>
              <a:rPr lang="en-US" sz="4000"/>
              <a:t> </a:t>
            </a:r>
            <a:br>
              <a:rPr lang="en-US" sz="4000"/>
            </a:br>
            <a:r>
              <a:rPr lang="en-US" sz="4000"/>
              <a:t/>
            </a:r>
            <a:br>
              <a:rPr lang="en-US" sz="4000"/>
            </a:br>
            <a:r>
              <a:rPr lang="es-EC" sz="4000"/>
              <a:t>1. Factores de Evaluación 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3046413"/>
            <a:ext cx="8226425" cy="44973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C"/>
              <a:t>Dividido en 4 grupos de factores:</a:t>
            </a:r>
          </a:p>
          <a:p>
            <a:pPr>
              <a:buFont typeface="Wingdings" pitchFamily="2" charset="2"/>
              <a:buNone/>
            </a:pPr>
            <a:endParaRPr lang="es-EC"/>
          </a:p>
          <a:p>
            <a:pPr lvl="3"/>
            <a:r>
              <a:rPr lang="es-EC" sz="2800"/>
              <a:t>Requisitos Intelectuales.</a:t>
            </a:r>
          </a:p>
          <a:p>
            <a:pPr lvl="3"/>
            <a:r>
              <a:rPr lang="es-EC" sz="2800"/>
              <a:t>Requisitos Físicos.</a:t>
            </a:r>
          </a:p>
          <a:p>
            <a:pPr lvl="3"/>
            <a:r>
              <a:rPr lang="es-EC" sz="2800"/>
              <a:t>Responsabilidades Implícitas.</a:t>
            </a:r>
          </a:p>
          <a:p>
            <a:pPr lvl="3"/>
            <a:r>
              <a:rPr lang="es-EC" sz="2800"/>
              <a:t>Condiciones de Trabajo.</a:t>
            </a:r>
          </a:p>
          <a:p>
            <a:pPr lvl="3"/>
            <a:endParaRPr lang="es-EC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3" name="Oval 5"/>
          <p:cNvSpPr>
            <a:spLocks noChangeArrowheads="1"/>
          </p:cNvSpPr>
          <p:nvPr/>
        </p:nvSpPr>
        <p:spPr bwMode="auto">
          <a:xfrm>
            <a:off x="5791200" y="6477000"/>
            <a:ext cx="5334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0"/>
            <a:ext cx="8226425" cy="1143000"/>
          </a:xfrm>
        </p:spPr>
        <p:txBody>
          <a:bodyPr/>
          <a:lstStyle/>
          <a:p>
            <a:r>
              <a:rPr lang="es-EC" sz="2800"/>
              <a:t>2.</a:t>
            </a:r>
            <a:r>
              <a:rPr lang="es-EC" sz="4000"/>
              <a:t> </a:t>
            </a:r>
            <a:r>
              <a:rPr lang="es-EC" sz="2800"/>
              <a:t>Ponderación de los Factores de Evaluación</a:t>
            </a:r>
            <a:r>
              <a:rPr lang="es-EC" sz="4000"/>
              <a:t> </a:t>
            </a:r>
          </a:p>
        </p:txBody>
      </p:sp>
      <p:pic>
        <p:nvPicPr>
          <p:cNvPr id="20685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963613"/>
            <a:ext cx="7620000" cy="58181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5613" y="-304800"/>
            <a:ext cx="8226425" cy="1143000"/>
          </a:xfrm>
          <a:noFill/>
          <a:ln/>
        </p:spPr>
        <p:txBody>
          <a:bodyPr/>
          <a:lstStyle/>
          <a:p>
            <a:pPr algn="l"/>
            <a:r>
              <a:rPr lang="es-EC" sz="3200"/>
              <a:t>3. Montaje de la Escala de Puntos</a:t>
            </a:r>
            <a:r>
              <a:rPr lang="es-EC"/>
              <a:t> </a:t>
            </a:r>
          </a:p>
        </p:txBody>
      </p:sp>
      <p:pic>
        <p:nvPicPr>
          <p:cNvPr id="2078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3988" y="1524000"/>
            <a:ext cx="6577012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788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785813"/>
            <a:ext cx="7262812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-152400"/>
            <a:ext cx="8226425" cy="1143000"/>
          </a:xfrm>
        </p:spPr>
        <p:txBody>
          <a:bodyPr/>
          <a:lstStyle/>
          <a:p>
            <a:pPr marL="838200" indent="-838200"/>
            <a:r>
              <a:rPr lang="es-ES" sz="2800" b="1"/>
              <a:t>4. Montaje del manual de evaluación de cargos.</a:t>
            </a:r>
            <a:endParaRPr lang="es-EC" sz="2800" b="1"/>
          </a:p>
        </p:txBody>
      </p:sp>
      <p:pic>
        <p:nvPicPr>
          <p:cNvPr id="20890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6525" y="725488"/>
            <a:ext cx="7635875" cy="2828925"/>
          </a:xfrm>
          <a:noFill/>
          <a:ln/>
        </p:spPr>
      </p:pic>
      <p:pic>
        <p:nvPicPr>
          <p:cNvPr id="2089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529013"/>
            <a:ext cx="7467600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86800" cy="1143000"/>
          </a:xfrm>
        </p:spPr>
        <p:txBody>
          <a:bodyPr/>
          <a:lstStyle/>
          <a:p>
            <a:pPr marL="838200" indent="-838200" algn="l"/>
            <a:r>
              <a:rPr lang="es-ES" sz="2400" b="1"/>
              <a:t>5.       </a:t>
            </a:r>
            <a:r>
              <a:rPr lang="es-ES" sz="2800" b="1"/>
              <a:t>Evaluación de los cargos mediante el manual de evaluación</a:t>
            </a:r>
            <a:r>
              <a:rPr lang="es-ES" sz="4000"/>
              <a:t> </a:t>
            </a:r>
            <a:endParaRPr lang="es-EC" sz="4000"/>
          </a:p>
        </p:txBody>
      </p:sp>
      <p:pic>
        <p:nvPicPr>
          <p:cNvPr id="20992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284288"/>
            <a:ext cx="7924800" cy="5497512"/>
          </a:xfrm>
          <a:noFill/>
          <a:ln/>
        </p:spPr>
      </p:pic>
      <p:pic>
        <p:nvPicPr>
          <p:cNvPr id="20993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2575" y="838200"/>
            <a:ext cx="53816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5613" y="-228600"/>
            <a:ext cx="8226425" cy="1143000"/>
          </a:xfrm>
          <a:noFill/>
          <a:ln/>
        </p:spPr>
        <p:txBody>
          <a:bodyPr/>
          <a:lstStyle/>
          <a:p>
            <a:pPr marL="838200" indent="-838200"/>
            <a:r>
              <a:rPr lang="es-ES" sz="3200" b="1"/>
              <a:t>6. Trazado de la Recta Salarial</a:t>
            </a:r>
            <a:endParaRPr lang="es-EC" sz="3200" b="1"/>
          </a:p>
        </p:txBody>
      </p:sp>
      <p:pic>
        <p:nvPicPr>
          <p:cNvPr id="210949" name="Picture 5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76200" y="838200"/>
            <a:ext cx="8915400" cy="2262188"/>
          </a:xfrm>
          <a:noFill/>
          <a:ln/>
        </p:spPr>
      </p:pic>
      <p:pic>
        <p:nvPicPr>
          <p:cNvPr id="2109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0"/>
            <a:ext cx="8001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0"/>
            <a:ext cx="7772400" cy="1601788"/>
          </a:xfrm>
          <a:prstGeom prst="rect">
            <a:avLst/>
          </a:prstGeom>
          <a:noFill/>
        </p:spPr>
      </p:pic>
      <p:sp>
        <p:nvSpPr>
          <p:cNvPr id="211973" name="Rectangle 5"/>
          <p:cNvSpPr>
            <a:spLocks noGrp="1" noChangeArrowheads="1"/>
          </p:cNvSpPr>
          <p:nvPr>
            <p:ph type="title"/>
          </p:nvPr>
        </p:nvSpPr>
        <p:spPr>
          <a:xfrm>
            <a:off x="455613" y="-76200"/>
            <a:ext cx="8226425" cy="1143000"/>
          </a:xfrm>
          <a:noFill/>
          <a:ln/>
        </p:spPr>
        <p:txBody>
          <a:bodyPr/>
          <a:lstStyle/>
          <a:p>
            <a:pPr marL="838200" indent="-838200"/>
            <a:r>
              <a:rPr lang="es-ES" sz="4000" b="1"/>
              <a:t>7. Trazado de la Franja Salarial</a:t>
            </a:r>
            <a:endParaRPr lang="es-EC" sz="4000" b="1"/>
          </a:p>
        </p:txBody>
      </p:sp>
      <p:pic>
        <p:nvPicPr>
          <p:cNvPr id="2119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209800"/>
            <a:ext cx="76422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197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114800"/>
            <a:ext cx="7086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0"/>
            <a:ext cx="8226425" cy="1143000"/>
          </a:xfrm>
        </p:spPr>
        <p:txBody>
          <a:bodyPr/>
          <a:lstStyle/>
          <a:p>
            <a:r>
              <a:rPr lang="es-EC" sz="3200"/>
              <a:t>PROGRAMAS DE CAPACITACION </a:t>
            </a:r>
            <a:br>
              <a:rPr lang="es-EC" sz="3200"/>
            </a:br>
            <a:r>
              <a:rPr lang="es-EC" sz="2800"/>
              <a:t>NECESIDADES DE ENTRENAMIENTO</a:t>
            </a:r>
          </a:p>
        </p:txBody>
      </p:sp>
      <p:pic>
        <p:nvPicPr>
          <p:cNvPr id="212998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981200"/>
            <a:ext cx="8529638" cy="4879975"/>
          </a:xfrm>
          <a:noFill/>
          <a:ln/>
        </p:spPr>
      </p:pic>
      <p:pic>
        <p:nvPicPr>
          <p:cNvPr id="212999" name="Picture 7"/>
          <p:cNvPicPr>
            <a:picLocks noChangeAspect="1" noChangeArrowheads="1"/>
          </p:cNvPicPr>
          <p:nvPr/>
        </p:nvPicPr>
        <p:blipFill>
          <a:blip r:embed="rId3">
            <a:lum contrast="48000"/>
          </a:blip>
          <a:srcRect/>
          <a:stretch>
            <a:fillRect/>
          </a:stretch>
        </p:blipFill>
        <p:spPr bwMode="auto">
          <a:xfrm>
            <a:off x="1524000" y="1168400"/>
            <a:ext cx="73152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6425" cy="1143000"/>
          </a:xfrm>
        </p:spPr>
        <p:txBody>
          <a:bodyPr/>
          <a:lstStyle/>
          <a:p>
            <a:r>
              <a:rPr lang="en-US" sz="3100" b="1"/>
              <a:t>ANTECEDENTES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458200" cy="53340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sz="2600"/>
              <a:t>En el </a:t>
            </a:r>
            <a:r>
              <a:rPr lang="es-EC" sz="2600"/>
              <a:t>año</a:t>
            </a:r>
            <a:r>
              <a:rPr lang="en-US" sz="2600"/>
              <a:t> 2000 se aperturan las concesiones en el Centro Comercial </a:t>
            </a:r>
            <a:r>
              <a:rPr lang="es-EC" sz="2600"/>
              <a:t>Malecón</a:t>
            </a:r>
            <a:r>
              <a:rPr lang="en-US" sz="2600"/>
              <a:t> 2000.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en-US" sz="2600"/>
          </a:p>
          <a:p>
            <a:pPr algn="just">
              <a:lnSpc>
                <a:spcPct val="80000"/>
              </a:lnSpc>
            </a:pPr>
            <a:r>
              <a:rPr lang="en-US" sz="2600"/>
              <a:t>Los Servicios de Comidas Rápidas mostraron en el Estado de Resultado del Período de estudio de Agosto a Noviembre del 2005 un valor negativo de $7,288 que refleja pérdidas económicas para el negocio.</a:t>
            </a:r>
          </a:p>
          <a:p>
            <a:pPr algn="just">
              <a:lnSpc>
                <a:spcPct val="80000"/>
              </a:lnSpc>
            </a:pPr>
            <a:endParaRPr lang="en-US" sz="2600"/>
          </a:p>
          <a:p>
            <a:pPr algn="just">
              <a:lnSpc>
                <a:spcPct val="80000"/>
              </a:lnSpc>
            </a:pPr>
            <a:r>
              <a:rPr lang="en-US" sz="2600"/>
              <a:t>A sus inicios la clientela se mostraba constante y fija, con el pasar de los años, con el crecimiento de la competencia, el cliente fue más selectivo, teniendo así que utilizar herramientas de calidad para mantener el nivel de competencia y de utilidad en los negocios.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0"/>
            <a:ext cx="8226425" cy="990600"/>
          </a:xfrm>
        </p:spPr>
        <p:txBody>
          <a:bodyPr/>
          <a:lstStyle/>
          <a:p>
            <a:r>
              <a:rPr lang="es-EC" sz="3200" b="1"/>
              <a:t>Programas de Servicios al Cliente y Operaciones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5638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s-EC" sz="1800"/>
              <a:t>Servicios al Cliente. Dirigidos a los cajeros administradores y meseros.</a:t>
            </a:r>
          </a:p>
          <a:p>
            <a:pPr algn="just">
              <a:lnSpc>
                <a:spcPct val="90000"/>
              </a:lnSpc>
            </a:pPr>
            <a:r>
              <a:rPr lang="es-EC" sz="1800"/>
              <a:t>Operaciones.  Dirigidos a los Jefes de Cocina, cajeros administradores y bodegueros.</a:t>
            </a:r>
          </a:p>
          <a:p>
            <a:pPr algn="just">
              <a:lnSpc>
                <a:spcPct val="90000"/>
              </a:lnSpc>
            </a:pPr>
            <a:endParaRPr lang="es-EC" sz="1800"/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s-EC" sz="1800" u="sng"/>
              <a:t>Características de las reuniones</a:t>
            </a:r>
          </a:p>
          <a:p>
            <a:pPr algn="just">
              <a:lnSpc>
                <a:spcPct val="90000"/>
              </a:lnSpc>
            </a:pPr>
            <a:r>
              <a:rPr lang="es-EC" sz="1800"/>
              <a:t>Una vez por semana (1hora)</a:t>
            </a:r>
          </a:p>
          <a:p>
            <a:pPr algn="just">
              <a:lnSpc>
                <a:spcPct val="90000"/>
              </a:lnSpc>
            </a:pPr>
            <a:r>
              <a:rPr lang="es-EC" sz="1800"/>
              <a:t>Dirigida por los propietarios  y en los posterior por los cajeros administradores con previo entrenamiento.</a:t>
            </a:r>
          </a:p>
          <a:p>
            <a:pPr algn="just">
              <a:lnSpc>
                <a:spcPct val="90000"/>
              </a:lnSpc>
            </a:pPr>
            <a:r>
              <a:rPr lang="es-EC" sz="1800"/>
              <a:t>Las necesidades de entrenamiento se fijaran en base observación directa en el puesto de trabajo.</a:t>
            </a:r>
          </a:p>
          <a:p>
            <a:pPr algn="just">
              <a:lnSpc>
                <a:spcPct val="90000"/>
              </a:lnSpc>
            </a:pPr>
            <a:r>
              <a:rPr lang="es-EC" sz="1800"/>
              <a:t>Los temas serán propuestos al final de cada reunión.</a:t>
            </a:r>
            <a:r>
              <a:rPr lang="es-EC" sz="1800" u="sng"/>
              <a:t> </a:t>
            </a:r>
          </a:p>
          <a:p>
            <a:pPr algn="just">
              <a:lnSpc>
                <a:spcPct val="90000"/>
              </a:lnSpc>
            </a:pPr>
            <a:r>
              <a:rPr lang="es-EC" sz="1800"/>
              <a:t>Se contara con proyecciones audiovisuales y simulaciones para mejor aprendizaje.</a:t>
            </a:r>
          </a:p>
          <a:p>
            <a:pPr algn="just">
              <a:lnSpc>
                <a:spcPct val="90000"/>
              </a:lnSpc>
            </a:pPr>
            <a:endParaRPr lang="es-EC" sz="180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s-EC" sz="2800" u="sng">
                <a:solidFill>
                  <a:schemeClr val="tx2"/>
                </a:solidFill>
              </a:rPr>
              <a:t>Programas de puntualidad y Asistencias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s-EC" sz="2000">
              <a:solidFill>
                <a:schemeClr val="tx2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s-EC" sz="2000">
                <a:solidFill>
                  <a:srgbClr val="FFFFFF"/>
                </a:solidFill>
              </a:rPr>
              <a:t>Registro de hora de arribo y de salida.  Control de asistencia mensual.</a:t>
            </a:r>
          </a:p>
          <a:p>
            <a:pPr algn="just">
              <a:lnSpc>
                <a:spcPct val="90000"/>
              </a:lnSpc>
            </a:pPr>
            <a:r>
              <a:rPr lang="es-EC" sz="2000">
                <a:solidFill>
                  <a:srgbClr val="FFFFFF"/>
                </a:solidFill>
              </a:rPr>
              <a:t>Recompensa al empleado del mes.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es-EC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4838" cy="14478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s-EC" sz="3200" b="1"/>
              <a:t> Alternativas de Solución enfocada a Métodos de Trabajo</a:t>
            </a:r>
            <a:br>
              <a:rPr lang="es-EC" sz="3200" b="1"/>
            </a:br>
            <a:r>
              <a:rPr lang="es-EC" sz="2400" b="1"/>
              <a:t/>
            </a:r>
            <a:br>
              <a:rPr lang="es-EC" sz="2400" b="1"/>
            </a:br>
            <a:r>
              <a:rPr lang="es-EC" sz="2400" b="1" u="sng"/>
              <a:t>Pronósticos de Compras</a:t>
            </a:r>
            <a:r>
              <a:rPr lang="es-EC" sz="2400" b="1"/>
              <a:t>    </a:t>
            </a:r>
            <a:r>
              <a:rPr lang="es-EC" sz="2000" u="sng"/>
              <a:t>Clasificación de Inventario ABC</a:t>
            </a:r>
            <a:r>
              <a:rPr lang="es-EC" sz="3200"/>
              <a:t/>
            </a:r>
            <a:br>
              <a:rPr lang="es-EC" sz="3200"/>
            </a:br>
            <a:r>
              <a:rPr lang="es-EC" sz="3200" b="1"/>
              <a:t/>
            </a:r>
            <a:br>
              <a:rPr lang="es-EC" sz="3200" b="1"/>
            </a:br>
            <a:r>
              <a:rPr lang="es-EC" sz="3200" b="1"/>
              <a:t/>
            </a:r>
            <a:br>
              <a:rPr lang="es-EC" sz="3200" b="1"/>
            </a:br>
            <a:endParaRPr lang="es-EC" sz="3200" b="1"/>
          </a:p>
        </p:txBody>
      </p:sp>
      <p:pic>
        <p:nvPicPr>
          <p:cNvPr id="21504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5613" y="1752600"/>
            <a:ext cx="8226425" cy="2390775"/>
          </a:xfrm>
          <a:noFill/>
          <a:ln/>
        </p:spPr>
      </p:pic>
      <p:pic>
        <p:nvPicPr>
          <p:cNvPr id="2150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1910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47" name="WordArt 7"/>
          <p:cNvSpPr>
            <a:spLocks noChangeArrowheads="1" noChangeShapeType="1" noTextEdit="1"/>
          </p:cNvSpPr>
          <p:nvPr/>
        </p:nvSpPr>
        <p:spPr bwMode="auto">
          <a:xfrm>
            <a:off x="2695575" y="2438400"/>
            <a:ext cx="35242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A</a:t>
            </a:r>
          </a:p>
        </p:txBody>
      </p:sp>
      <p:sp>
        <p:nvSpPr>
          <p:cNvPr id="215048" name="WordArt 8"/>
          <p:cNvSpPr>
            <a:spLocks noChangeArrowheads="1" noChangeShapeType="1" noTextEdit="1"/>
          </p:cNvSpPr>
          <p:nvPr/>
        </p:nvSpPr>
        <p:spPr bwMode="auto">
          <a:xfrm>
            <a:off x="2514600" y="4876800"/>
            <a:ext cx="35242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A</a:t>
            </a:r>
          </a:p>
        </p:txBody>
      </p:sp>
      <p:sp>
        <p:nvSpPr>
          <p:cNvPr id="215049" name="WordArt 9"/>
          <p:cNvSpPr>
            <a:spLocks noChangeArrowheads="1" noChangeShapeType="1" noTextEdit="1"/>
          </p:cNvSpPr>
          <p:nvPr/>
        </p:nvSpPr>
        <p:spPr bwMode="auto">
          <a:xfrm>
            <a:off x="4724400" y="5257800"/>
            <a:ext cx="35242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B</a:t>
            </a:r>
          </a:p>
        </p:txBody>
      </p:sp>
      <p:sp>
        <p:nvSpPr>
          <p:cNvPr id="215050" name="WordArt 10"/>
          <p:cNvSpPr>
            <a:spLocks noChangeArrowheads="1" noChangeShapeType="1" noTextEdit="1"/>
          </p:cNvSpPr>
          <p:nvPr/>
        </p:nvSpPr>
        <p:spPr bwMode="auto">
          <a:xfrm>
            <a:off x="4572000" y="2743200"/>
            <a:ext cx="35242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B</a:t>
            </a:r>
          </a:p>
        </p:txBody>
      </p:sp>
      <p:sp>
        <p:nvSpPr>
          <p:cNvPr id="215051" name="WordArt 11"/>
          <p:cNvSpPr>
            <a:spLocks noChangeArrowheads="1" noChangeShapeType="1" noTextEdit="1"/>
          </p:cNvSpPr>
          <p:nvPr/>
        </p:nvSpPr>
        <p:spPr bwMode="auto">
          <a:xfrm>
            <a:off x="6248400" y="5257800"/>
            <a:ext cx="35242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C</a:t>
            </a:r>
          </a:p>
        </p:txBody>
      </p:sp>
      <p:sp>
        <p:nvSpPr>
          <p:cNvPr id="215052" name="WordArt 12"/>
          <p:cNvSpPr>
            <a:spLocks noChangeArrowheads="1" noChangeShapeType="1" noTextEdit="1"/>
          </p:cNvSpPr>
          <p:nvPr/>
        </p:nvSpPr>
        <p:spPr bwMode="auto">
          <a:xfrm>
            <a:off x="6096000" y="2819400"/>
            <a:ext cx="35242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C</a:t>
            </a:r>
          </a:p>
        </p:txBody>
      </p:sp>
      <p:sp>
        <p:nvSpPr>
          <p:cNvPr id="215053" name="Line 13"/>
          <p:cNvSpPr>
            <a:spLocks noChangeShapeType="1"/>
          </p:cNvSpPr>
          <p:nvPr/>
        </p:nvSpPr>
        <p:spPr bwMode="auto">
          <a:xfrm>
            <a:off x="4114800" y="22860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15054" name="Line 14"/>
          <p:cNvSpPr>
            <a:spLocks noChangeShapeType="1"/>
          </p:cNvSpPr>
          <p:nvPr/>
        </p:nvSpPr>
        <p:spPr bwMode="auto">
          <a:xfrm>
            <a:off x="3962400" y="47244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15055" name="Line 15"/>
          <p:cNvSpPr>
            <a:spLocks noChangeShapeType="1"/>
          </p:cNvSpPr>
          <p:nvPr/>
        </p:nvSpPr>
        <p:spPr bwMode="auto">
          <a:xfrm>
            <a:off x="5486400" y="22860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15056" name="Line 16"/>
          <p:cNvSpPr>
            <a:spLocks noChangeShapeType="1"/>
          </p:cNvSpPr>
          <p:nvPr/>
        </p:nvSpPr>
        <p:spPr bwMode="auto">
          <a:xfrm>
            <a:off x="5943600" y="48768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219200"/>
            <a:ext cx="8686800" cy="5492750"/>
          </a:xfrm>
          <a:noFill/>
          <a:ln/>
        </p:spPr>
      </p:pic>
      <p:sp>
        <p:nvSpPr>
          <p:cNvPr id="218117" name="Rectangle 5"/>
          <p:cNvSpPr>
            <a:spLocks noChangeArrowheads="1"/>
          </p:cNvSpPr>
          <p:nvPr/>
        </p:nvSpPr>
        <p:spPr bwMode="auto">
          <a:xfrm>
            <a:off x="1339850" y="257175"/>
            <a:ext cx="6584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 sz="3600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Clasificación de Inventario ABC</a:t>
            </a:r>
            <a:r>
              <a:rPr lang="es-EC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EC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s-EC" sz="36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 sz="4000" b="1"/>
              <a:t>Desarrollo Modelo Estadístico. Pronósticos de Compra.</a:t>
            </a:r>
            <a:r>
              <a:rPr lang="en-US" sz="4000"/>
              <a:t> </a:t>
            </a:r>
            <a:endParaRPr lang="es-EC" sz="4000"/>
          </a:p>
        </p:txBody>
      </p:sp>
      <p:pic>
        <p:nvPicPr>
          <p:cNvPr id="2191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7363"/>
            <a:ext cx="8077200" cy="494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-304800"/>
            <a:ext cx="8226425" cy="1143000"/>
          </a:xfrm>
        </p:spPr>
        <p:txBody>
          <a:bodyPr/>
          <a:lstStyle/>
          <a:p>
            <a:r>
              <a:rPr lang="es-EC" sz="3600"/>
              <a:t>Programa Minitab Ej. Recurso Carne</a:t>
            </a:r>
          </a:p>
        </p:txBody>
      </p:sp>
      <p:pic>
        <p:nvPicPr>
          <p:cNvPr id="220169" name="Picture 9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76400" y="803275"/>
            <a:ext cx="8534400" cy="6054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6425" cy="1143000"/>
          </a:xfrm>
        </p:spPr>
        <p:txBody>
          <a:bodyPr/>
          <a:lstStyle/>
          <a:p>
            <a:r>
              <a:rPr lang="es-EC" sz="3200"/>
              <a:t>Regresión Lineal Recurso Carne</a:t>
            </a:r>
          </a:p>
        </p:txBody>
      </p:sp>
      <p:pic>
        <p:nvPicPr>
          <p:cNvPr id="221192" name="Picture 8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295400"/>
            <a:ext cx="8686800" cy="5257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C" sz="3200"/>
              <a:t>Regresión Cuadrática Recurso Carne</a:t>
            </a:r>
          </a:p>
        </p:txBody>
      </p:sp>
      <p:pic>
        <p:nvPicPr>
          <p:cNvPr id="222213" name="Picture 5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371600"/>
            <a:ext cx="8686800" cy="5257800"/>
          </a:xfrm>
          <a:noFill/>
          <a:ln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 sz="3200"/>
              <a:t>Regresión Cúbica Recurso Carne</a:t>
            </a:r>
          </a:p>
        </p:txBody>
      </p:sp>
      <p:pic>
        <p:nvPicPr>
          <p:cNvPr id="22323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382713"/>
            <a:ext cx="8915400" cy="5018087"/>
          </a:xfrm>
          <a:noFill/>
          <a:ln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 sz="2800" b="1"/>
              <a:t>Cálculo de compras usando el modelo de pronósticos.</a:t>
            </a:r>
            <a:r>
              <a:rPr lang="es-EC" sz="2800"/>
              <a:t> 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s-ES" sz="2400" b="1"/>
              <a:t>CARNE = 923.052 - 211.671 MESES + 37.5981 MESES**2    - 1.43440 MESES**3</a:t>
            </a:r>
            <a:endParaRPr lang="es-EC" sz="2400" b="1"/>
          </a:p>
        </p:txBody>
      </p:sp>
      <p:sp>
        <p:nvSpPr>
          <p:cNvPr id="224261" name="Rectangle 5"/>
          <p:cNvSpPr>
            <a:spLocks noChangeArrowheads="1"/>
          </p:cNvSpPr>
          <p:nvPr/>
        </p:nvSpPr>
        <p:spPr bwMode="auto">
          <a:xfrm>
            <a:off x="228600" y="2743200"/>
            <a:ext cx="289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es-EC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 x=9 Mes de Septiembre</a:t>
            </a:r>
            <a:r>
              <a:rPr lang="es-EC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24262" name="Rectangle 6"/>
          <p:cNvSpPr>
            <a:spLocks noChangeArrowheads="1"/>
          </p:cNvSpPr>
          <p:nvPr/>
        </p:nvSpPr>
        <p:spPr bwMode="auto">
          <a:xfrm>
            <a:off x="3429000" y="2819400"/>
            <a:ext cx="571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eaLnBrk="0" hangingPunct="0"/>
            <a:r>
              <a:rPr lang="es-ES" b="1"/>
              <a:t>y = 1017.78 aproximadamente 1018 filetes de carne</a:t>
            </a:r>
            <a:endParaRPr lang="en-US"/>
          </a:p>
        </p:txBody>
      </p:sp>
      <p:sp>
        <p:nvSpPr>
          <p:cNvPr id="224263" name="Rectangle 7"/>
          <p:cNvSpPr>
            <a:spLocks noChangeArrowheads="1"/>
          </p:cNvSpPr>
          <p:nvPr/>
        </p:nvSpPr>
        <p:spPr bwMode="auto">
          <a:xfrm>
            <a:off x="228600" y="3886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es-EC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Tomando el parámetro de estandarización de carne de 0.25 lb/fil</a:t>
            </a:r>
          </a:p>
        </p:txBody>
      </p:sp>
      <p:sp>
        <p:nvSpPr>
          <p:cNvPr id="224264" name="Rectangle 8"/>
          <p:cNvSpPr>
            <a:spLocks noChangeArrowheads="1"/>
          </p:cNvSpPr>
          <p:nvPr/>
        </p:nvSpPr>
        <p:spPr bwMode="auto">
          <a:xfrm>
            <a:off x="609600" y="4481513"/>
            <a:ext cx="79311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buFontTx/>
              <a:buChar char="•"/>
            </a:pPr>
            <a:r>
              <a:rPr lang="es-EC" sz="2400"/>
              <a:t> </a:t>
            </a:r>
            <a:r>
              <a:rPr lang="es-EC" sz="3200"/>
              <a:t>256 libras de carne, </a:t>
            </a:r>
          </a:p>
          <a:p>
            <a:pPr algn="just" eaLnBrk="0" hangingPunct="0">
              <a:buFontTx/>
              <a:buChar char="•"/>
            </a:pPr>
            <a:r>
              <a:rPr lang="es-EC" sz="3200"/>
              <a:t>51 paquetes, una vez dosificado.</a:t>
            </a:r>
          </a:p>
          <a:p>
            <a:pPr algn="just" eaLnBrk="0" hangingPunct="0">
              <a:buFontTx/>
              <a:buChar char="•"/>
            </a:pPr>
            <a:r>
              <a:rPr lang="es-EC" sz="3200"/>
              <a:t>64 libras semanales o 16 paquetes.</a:t>
            </a:r>
          </a:p>
          <a:p>
            <a:pPr algn="just" eaLnBrk="0" hangingPunct="0">
              <a:buFontTx/>
              <a:buChar char="•"/>
            </a:pPr>
            <a:endParaRPr lang="es-EC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88388" cy="1143000"/>
          </a:xfrm>
        </p:spPr>
        <p:txBody>
          <a:bodyPr/>
          <a:lstStyle/>
          <a:p>
            <a:r>
              <a:rPr lang="es-EC" sz="3600" b="1"/>
              <a:t>Formatos de Control de Inventarios</a:t>
            </a:r>
            <a:br>
              <a:rPr lang="es-EC" sz="3600" b="1"/>
            </a:br>
            <a:r>
              <a:rPr lang="es-EC" sz="3200" b="1"/>
              <a:t/>
            </a:r>
            <a:br>
              <a:rPr lang="es-EC" sz="3200" b="1"/>
            </a:br>
            <a:endParaRPr lang="es-EC" sz="2400" b="1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226425" cy="44973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C" sz="2400" b="1" u="sng"/>
              <a:t>Hoja de control de arribo de materia prima</a:t>
            </a:r>
          </a:p>
        </p:txBody>
      </p:sp>
      <p:pic>
        <p:nvPicPr>
          <p:cNvPr id="22528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150" y="1419225"/>
            <a:ext cx="76390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288" name="Rectangle 8"/>
          <p:cNvSpPr>
            <a:spLocks noChangeArrowheads="1"/>
          </p:cNvSpPr>
          <p:nvPr/>
        </p:nvSpPr>
        <p:spPr bwMode="auto">
          <a:xfrm>
            <a:off x="228600" y="32004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/>
            <a:r>
              <a:rPr lang="es-EC" sz="2400"/>
              <a:t>Ej: Si compramos 10 libras de almeja</a:t>
            </a:r>
            <a:r>
              <a:rPr lang="en-US" sz="2400"/>
              <a:t>.</a:t>
            </a:r>
          </a:p>
        </p:txBody>
      </p:sp>
      <p:sp>
        <p:nvSpPr>
          <p:cNvPr id="225289" name="Rectangle 9"/>
          <p:cNvSpPr>
            <a:spLocks noChangeArrowheads="1"/>
          </p:cNvSpPr>
          <p:nvPr/>
        </p:nvSpPr>
        <p:spPr bwMode="auto">
          <a:xfrm>
            <a:off x="708025" y="3733800"/>
            <a:ext cx="8054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0" hangingPunct="0"/>
            <a:r>
              <a:rPr lang="es-EC" sz="2400"/>
              <a:t>La almeja es procesada en crudo con un peso de 0,11 libras por porción</a:t>
            </a:r>
            <a:r>
              <a:rPr lang="en-US" sz="2400"/>
              <a:t> </a:t>
            </a:r>
          </a:p>
        </p:txBody>
      </p:sp>
      <p:pic>
        <p:nvPicPr>
          <p:cNvPr id="225393" name="Picture 1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976813"/>
            <a:ext cx="80962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3581400"/>
            <a:ext cx="8226425" cy="35052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s-EC" sz="2400"/>
              <a:t>Identificar los problemas potenciales que generan altos desperdicios de materia prima,  utilizando herramientas de calidad para controlar y minimizar las pérdidas.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es-EC" sz="2400"/>
          </a:p>
          <a:p>
            <a:pPr algn="just">
              <a:lnSpc>
                <a:spcPct val="90000"/>
              </a:lnSpc>
            </a:pPr>
            <a:r>
              <a:rPr lang="es-EC" sz="2400"/>
              <a:t>Establecer mecanismos de mejora y control para los procesos críticos de la producción en la Cadena Hot Wok, con el fin de aumentar el nivel de productividad, en cada una de sus operaciones.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5613" y="-76200"/>
            <a:ext cx="8226425" cy="1143000"/>
          </a:xfrm>
          <a:noFill/>
          <a:ln/>
        </p:spPr>
        <p:txBody>
          <a:bodyPr/>
          <a:lstStyle/>
          <a:p>
            <a:r>
              <a:rPr lang="es-EC" sz="3200" b="1"/>
              <a:t>OBJETIVO  GENERAL</a:t>
            </a:r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304800" y="838200"/>
            <a:ext cx="83058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ES" sz="2600">
                <a:effectLst>
                  <a:outerShdw blurRad="38100" dist="38100" dir="2700000" algn="tl">
                    <a:srgbClr val="000000"/>
                  </a:outerShdw>
                </a:effectLst>
              </a:rPr>
              <a:t>Diseñar mecanismos de control que permitan minimizar las pérdidas de materia prima generado por un mal manejo de operaciones dentro de la  Cadena de Servicio de Comidas Hot Wok.</a:t>
            </a:r>
            <a:endParaRPr lang="es-EC" sz="2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384175" y="259080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es-EC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OBJETIVOS  ESPECÍFICOS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/>
              <a:t>Modelo de Inventario Actual</a:t>
            </a:r>
          </a:p>
        </p:txBody>
      </p:sp>
      <p:pic>
        <p:nvPicPr>
          <p:cNvPr id="227334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371600"/>
            <a:ext cx="7848600" cy="43370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-228600"/>
            <a:ext cx="8226425" cy="1143000"/>
          </a:xfrm>
        </p:spPr>
        <p:txBody>
          <a:bodyPr/>
          <a:lstStyle/>
          <a:p>
            <a:r>
              <a:rPr lang="es-EC"/>
              <a:t>Modelo de Inventario Propuesto</a:t>
            </a:r>
          </a:p>
        </p:txBody>
      </p:sp>
      <p:pic>
        <p:nvPicPr>
          <p:cNvPr id="23450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17750" y="609600"/>
            <a:ext cx="4692650" cy="6096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 sz="4000" b="1"/>
              <a:t>Políticas  para el manejo y control del inventario.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6425" cy="51816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endParaRPr lang="es-EC" sz="2400"/>
          </a:p>
          <a:p>
            <a:pPr algn="just">
              <a:lnSpc>
                <a:spcPct val="90000"/>
              </a:lnSpc>
            </a:pPr>
            <a:r>
              <a:rPr lang="es-EC" sz="2400"/>
              <a:t>El cajero administrador estará encargado de entregar el informe del inventario final del local, como de los informes de los recursos críticos del local.</a:t>
            </a:r>
          </a:p>
          <a:p>
            <a:pPr algn="just">
              <a:lnSpc>
                <a:spcPct val="90000"/>
              </a:lnSpc>
            </a:pPr>
            <a:endParaRPr lang="es-EC" sz="2400"/>
          </a:p>
          <a:p>
            <a:pPr algn="just">
              <a:lnSpc>
                <a:spcPct val="90000"/>
              </a:lnSpc>
            </a:pPr>
            <a:r>
              <a:rPr lang="es-EC" sz="2400"/>
              <a:t>Así mismo el bodeguero, se encargará de entregar los informes que le corresponden a su área de trabajo, tales como existencias reales de bodega y recursos críticos de la misma.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s-EC" sz="2400"/>
              <a:t> </a:t>
            </a:r>
          </a:p>
          <a:p>
            <a:pPr algn="just">
              <a:lnSpc>
                <a:spcPct val="90000"/>
              </a:lnSpc>
            </a:pPr>
            <a:r>
              <a:rPr lang="es-EC" sz="2400"/>
              <a:t>E Jefe de cocina estará encargado de realizar el informe de legumbres y abarrotes, del local en el que se encuentre, así como informar acerca de los recursos críticos de su área de trabajo.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62200" y="0"/>
            <a:ext cx="5149850" cy="6934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96850"/>
            <a:ext cx="8763000" cy="946150"/>
          </a:xfrm>
        </p:spPr>
        <p:txBody>
          <a:bodyPr/>
          <a:lstStyle/>
          <a:p>
            <a:r>
              <a:rPr lang="es-EC" sz="3200" b="1"/>
              <a:t>Alternativas de solución enfocadas a la distribución de equipos.</a:t>
            </a:r>
            <a:r>
              <a:rPr lang="en-US" sz="3200" b="1" i="1"/>
              <a:t/>
            </a:r>
            <a:br>
              <a:rPr lang="en-US" sz="3200" b="1" i="1"/>
            </a:br>
            <a:endParaRPr lang="es-EC" sz="3200" b="1" i="1"/>
          </a:p>
        </p:txBody>
      </p:sp>
      <p:pic>
        <p:nvPicPr>
          <p:cNvPr id="23962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896938"/>
            <a:ext cx="7315200" cy="59610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7630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-228600"/>
            <a:ext cx="8226425" cy="1143000"/>
          </a:xfrm>
        </p:spPr>
        <p:txBody>
          <a:bodyPr/>
          <a:lstStyle/>
          <a:p>
            <a:r>
              <a:rPr lang="es-EC" sz="3200"/>
              <a:t>Análisis Reducción de Actividades Internas</a:t>
            </a:r>
          </a:p>
        </p:txBody>
      </p:sp>
      <p:pic>
        <p:nvPicPr>
          <p:cNvPr id="2437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914400"/>
            <a:ext cx="9144000" cy="1830388"/>
          </a:xfrm>
          <a:prstGeom prst="rect">
            <a:avLst/>
          </a:prstGeom>
          <a:noFill/>
        </p:spPr>
      </p:pic>
      <p:pic>
        <p:nvPicPr>
          <p:cNvPr id="2437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819400"/>
            <a:ext cx="69342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3718" name="Rectangle 6"/>
          <p:cNvSpPr>
            <a:spLocks noChangeArrowheads="1"/>
          </p:cNvSpPr>
          <p:nvPr/>
        </p:nvSpPr>
        <p:spPr bwMode="auto">
          <a:xfrm>
            <a:off x="0" y="57912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buFontTx/>
              <a:buChar char="•"/>
            </a:pPr>
            <a:r>
              <a:rPr lang="es-EC" sz="2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Reducción Porcentual de las actividades internas = 22%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0"/>
            <a:ext cx="8226425" cy="1143000"/>
          </a:xfrm>
        </p:spPr>
        <p:txBody>
          <a:bodyPr/>
          <a:lstStyle/>
          <a:p>
            <a:r>
              <a:rPr lang="es-EC" sz="3200"/>
              <a:t>Justificación</a:t>
            </a:r>
            <a:r>
              <a:rPr lang="es-EC" sz="2800"/>
              <a:t> Diseño Área con climatización Parrilla Hot Wok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219200"/>
            <a:ext cx="8226425" cy="5334000"/>
          </a:xfrm>
        </p:spPr>
        <p:txBody>
          <a:bodyPr/>
          <a:lstStyle/>
          <a:p>
            <a:r>
              <a:rPr lang="es-EC"/>
              <a:t>Análisis de Rentabilidad del Servicio de Parrilla Hot Wok. Layout Actual</a:t>
            </a:r>
          </a:p>
          <a:p>
            <a:pPr lvl="3"/>
            <a:r>
              <a:rPr lang="es-EC"/>
              <a:t>Primer semestre en pérdida $ 1353 dólares. </a:t>
            </a:r>
          </a:p>
          <a:p>
            <a:pPr lvl="3"/>
            <a:r>
              <a:rPr lang="es-EC"/>
              <a:t>Segundo semestre. Utilidad del semestre $1830.</a:t>
            </a:r>
          </a:p>
          <a:p>
            <a:pPr>
              <a:buFont typeface="Wingdings" pitchFamily="2" charset="2"/>
              <a:buNone/>
            </a:pPr>
            <a:endParaRPr lang="es-EC"/>
          </a:p>
        </p:txBody>
      </p:sp>
      <p:pic>
        <p:nvPicPr>
          <p:cNvPr id="2447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200400"/>
            <a:ext cx="7848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4" name="Picture 4"/>
          <p:cNvPicPr>
            <a:picLocks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682625"/>
            <a:ext cx="6400800" cy="2206625"/>
          </a:xfrm>
          <a:noFill/>
          <a:ln/>
        </p:spPr>
      </p:pic>
      <p:sp>
        <p:nvSpPr>
          <p:cNvPr id="2457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5613" y="5638800"/>
            <a:ext cx="8226425" cy="9144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C" sz="2800"/>
              <a:t> Primer pago de $ 2468 dólares.</a:t>
            </a:r>
          </a:p>
          <a:p>
            <a:pPr>
              <a:lnSpc>
                <a:spcPct val="80000"/>
              </a:lnSpc>
            </a:pPr>
            <a:r>
              <a:rPr lang="es-EC" sz="2800"/>
              <a:t>Segundo y Tercer pago de $ 2066 dólares</a:t>
            </a:r>
          </a:p>
        </p:txBody>
      </p:sp>
      <p:sp>
        <p:nvSpPr>
          <p:cNvPr id="245766" name="Rectangle 6"/>
          <p:cNvSpPr>
            <a:spLocks noChangeArrowheads="1"/>
          </p:cNvSpPr>
          <p:nvPr/>
        </p:nvSpPr>
        <p:spPr bwMode="auto">
          <a:xfrm>
            <a:off x="455613" y="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es-EC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Características</a:t>
            </a:r>
            <a:r>
              <a:rPr lang="es-EC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 Inversión Inicial Diseño Propuesto</a:t>
            </a:r>
          </a:p>
        </p:txBody>
      </p:sp>
      <p:pic>
        <p:nvPicPr>
          <p:cNvPr id="245870" name="Picture 1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932113"/>
            <a:ext cx="7261225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915400" cy="1143000"/>
          </a:xfrm>
        </p:spPr>
        <p:txBody>
          <a:bodyPr/>
          <a:lstStyle/>
          <a:p>
            <a:r>
              <a:rPr lang="es-EC" sz="3600"/>
              <a:t>Estado Financiero Proyectado 2006.  Implementación Diseño Propuesto</a:t>
            </a:r>
          </a:p>
        </p:txBody>
      </p:sp>
      <p:pic>
        <p:nvPicPr>
          <p:cNvPr id="24781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" y="1295400"/>
            <a:ext cx="8929688" cy="3581400"/>
          </a:xfrm>
          <a:noFill/>
          <a:ln/>
        </p:spPr>
      </p:pic>
      <p:pic>
        <p:nvPicPr>
          <p:cNvPr id="2478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0825" y="5032375"/>
            <a:ext cx="939482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76200"/>
            <a:ext cx="8226425" cy="1143000"/>
          </a:xfrm>
        </p:spPr>
        <p:txBody>
          <a:bodyPr/>
          <a:lstStyle/>
          <a:p>
            <a:r>
              <a:rPr lang="es-EC" sz="3200" b="1"/>
              <a:t>PLANTEAMIENTO DEL PROBLEMA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453438" cy="2819400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es-EC" sz="2800"/>
              <a:t>   Se encontró que existen elevadas compras de Materia Prima, las cuales son generadas por altos desperdicios en el proceso de Producción.</a:t>
            </a:r>
          </a:p>
          <a:p>
            <a:pPr algn="just">
              <a:buFont typeface="Wingdings" pitchFamily="2" charset="2"/>
              <a:buNone/>
            </a:pPr>
            <a:r>
              <a:rPr lang="es-EC" sz="2800"/>
              <a:t>   Estas registran un total de pérdidas de $ 2,462, en diferentes áreas.</a:t>
            </a:r>
          </a:p>
        </p:txBody>
      </p:sp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733800"/>
            <a:ext cx="7620000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9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34400" y="6553200"/>
            <a:ext cx="381000" cy="152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-152400"/>
            <a:ext cx="8226425" cy="1143000"/>
          </a:xfrm>
        </p:spPr>
        <p:txBody>
          <a:bodyPr/>
          <a:lstStyle/>
          <a:p>
            <a:r>
              <a:rPr lang="es-EC" sz="3200"/>
              <a:t>CONCLUSIONES Y RECOMENDACIONES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524000"/>
            <a:ext cx="8226425" cy="56388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s-ES" sz="2800"/>
              <a:t>Un enfoque integrado de las todas las áreas que conforman el servicio, sean estas de Servicio con Calidad, Control en la Producción y Finanzas (Ventas).</a:t>
            </a:r>
          </a:p>
          <a:p>
            <a:pPr algn="just">
              <a:lnSpc>
                <a:spcPct val="80000"/>
              </a:lnSpc>
            </a:pPr>
            <a:r>
              <a:rPr lang="es-ES" sz="2800"/>
              <a:t>Programas de Capacitación que ayudan al incremento de la productividad laboral.</a:t>
            </a:r>
          </a:p>
          <a:p>
            <a:pPr algn="just">
              <a:lnSpc>
                <a:spcPct val="80000"/>
              </a:lnSpc>
            </a:pPr>
            <a:r>
              <a:rPr lang="es-ES" sz="2800"/>
              <a:t>Un sistema que nos permite planificar las compras de los inventarios mediante un modelo de pronósticos.</a:t>
            </a:r>
          </a:p>
          <a:p>
            <a:pPr algn="just">
              <a:lnSpc>
                <a:spcPct val="80000"/>
              </a:lnSpc>
            </a:pPr>
            <a:r>
              <a:rPr lang="es-ES" sz="2800"/>
              <a:t>Asignación de responsabilidades para el correcto manejo, control y registro  de inventarios, cumpliendo con la estandarización de cada recurso, de acuerdo con los parámetros establecidos por la administración. </a:t>
            </a:r>
            <a:endParaRPr lang="es-EC" sz="2800"/>
          </a:p>
        </p:txBody>
      </p:sp>
      <p:sp>
        <p:nvSpPr>
          <p:cNvPr id="248836" name="Rectangle 4"/>
          <p:cNvSpPr>
            <a:spLocks noChangeArrowheads="1"/>
          </p:cNvSpPr>
          <p:nvPr/>
        </p:nvSpPr>
        <p:spPr bwMode="auto">
          <a:xfrm>
            <a:off x="685800" y="838200"/>
            <a:ext cx="2830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s-EC" sz="24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CONCLUSIONES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60" name="Rectangle 4"/>
          <p:cNvSpPr>
            <a:spLocks noChangeArrowheads="1"/>
          </p:cNvSpPr>
          <p:nvPr>
            <p:ph type="title"/>
          </p:nvPr>
        </p:nvSpPr>
        <p:spPr>
          <a:xfrm>
            <a:off x="455613" y="273050"/>
            <a:ext cx="8226425" cy="641350"/>
          </a:xfrm>
          <a:noFill/>
          <a:ln/>
        </p:spPr>
        <p:txBody>
          <a:bodyPr/>
          <a:lstStyle/>
          <a:p>
            <a:r>
              <a:rPr lang="es-EC" sz="4000"/>
              <a:t> </a:t>
            </a:r>
            <a:endParaRPr lang="es-EC" sz="4000" b="1" u="sng"/>
          </a:p>
        </p:txBody>
      </p:sp>
      <p:sp>
        <p:nvSpPr>
          <p:cNvPr id="249861" name="Rectangle 5"/>
          <p:cNvSpPr>
            <a:spLocks noChangeArrowheads="1"/>
          </p:cNvSpPr>
          <p:nvPr>
            <p:ph type="body" idx="1"/>
          </p:nvPr>
        </p:nvSpPr>
        <p:spPr>
          <a:xfrm>
            <a:off x="455613" y="990600"/>
            <a:ext cx="8226425" cy="5105400"/>
          </a:xfrm>
          <a:noFill/>
          <a:ln/>
        </p:spPr>
        <p:txBody>
          <a:bodyPr/>
          <a:lstStyle/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C"/>
              <a:t> </a:t>
            </a:r>
            <a:endParaRPr lang="es-EC" b="1" u="sng"/>
          </a:p>
        </p:txBody>
      </p:sp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339725" y="381000"/>
            <a:ext cx="3627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s-EC" sz="24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RECOMENDACIONES</a:t>
            </a:r>
          </a:p>
        </p:txBody>
      </p:sp>
      <p:sp>
        <p:nvSpPr>
          <p:cNvPr id="249865" name="Rectangle 9"/>
          <p:cNvSpPr>
            <a:spLocks noChangeArrowheads="1"/>
          </p:cNvSpPr>
          <p:nvPr/>
        </p:nvSpPr>
        <p:spPr bwMode="auto">
          <a:xfrm>
            <a:off x="457200" y="990600"/>
            <a:ext cx="830580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2100" indent="-292100" algn="just">
              <a:buFontTx/>
              <a:buChar char="•"/>
            </a:pPr>
            <a:r>
              <a:rPr lang="es-EC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Localización de una bodega externa, para llevar el procesamiento, control y distribución de todos los recursos, hacia los locales.</a:t>
            </a:r>
          </a:p>
          <a:p>
            <a:pPr marL="292100" indent="-292100" algn="just"/>
            <a:endParaRPr lang="es-EC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92100" indent="-292100" algn="just">
              <a:buFontTx/>
              <a:buChar char="•"/>
            </a:pPr>
            <a:r>
              <a:rPr lang="es-EC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Contratación de un supervisor. </a:t>
            </a:r>
          </a:p>
          <a:p>
            <a:pPr marL="292100" indent="-292100" algn="just"/>
            <a:endParaRPr lang="es-EC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92100" indent="-292100" algn="just">
              <a:buFontTx/>
              <a:buChar char="•"/>
            </a:pPr>
            <a:r>
              <a:rPr lang="es-EC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Promover a un cajero (a), al cargo de asistente,         para ingresos y procesamiento de datos.</a:t>
            </a:r>
          </a:p>
          <a:p>
            <a:pPr marL="292100" indent="-292100" algn="just">
              <a:buFontTx/>
              <a:buChar char="•"/>
            </a:pPr>
            <a:endParaRPr lang="es-EC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92100" indent="-292100" algn="just">
              <a:buFontTx/>
              <a:buChar char="•"/>
            </a:pPr>
            <a:r>
              <a:rPr lang="es-EC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Adquisición de un equipo de refrigeración, para mantener el  estado de los recursos en condiciones seguras de almacenamiento.</a:t>
            </a:r>
          </a:p>
          <a:p>
            <a:pPr marL="292100" indent="-292100" algn="just">
              <a:buFontTx/>
              <a:buChar char="•"/>
            </a:pPr>
            <a:endParaRPr lang="es-EC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92100" indent="-292100" algn="just">
              <a:buFontTx/>
              <a:buChar char="•"/>
            </a:pPr>
            <a:r>
              <a:rPr lang="es-EC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Implementación de un sistema de calidad 5S interno, para aumentar la eficiencia del sistema.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52400"/>
            <a:ext cx="8226425" cy="1143000"/>
          </a:xfrm>
        </p:spPr>
        <p:txBody>
          <a:bodyPr/>
          <a:lstStyle/>
          <a:p>
            <a:r>
              <a:rPr lang="es-EC" sz="3200" b="1"/>
              <a:t>METODOLOGÍA DE LA TESIS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975" y="1066800"/>
            <a:ext cx="8226425" cy="5181600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es-EC" sz="2800"/>
              <a:t>   Se realizó un levantamiento de información de los procesos actuales para identificar las causas potenciales que generan desperdicios a lo largo del proceso de producción.</a:t>
            </a:r>
          </a:p>
          <a:p>
            <a:pPr algn="just">
              <a:buFont typeface="Wingdings" pitchFamily="2" charset="2"/>
              <a:buNone/>
            </a:pPr>
            <a:endParaRPr lang="es-EC" sz="2800"/>
          </a:p>
          <a:p>
            <a:pPr algn="just">
              <a:buFont typeface="Wingdings" pitchFamily="2" charset="2"/>
              <a:buNone/>
            </a:pPr>
            <a:r>
              <a:rPr lang="es-EC" sz="2800"/>
              <a:t>   Identificadas las causas, se plantearon soluciones mediante el uso de herramientas de calidad.</a:t>
            </a:r>
          </a:p>
          <a:p>
            <a:pPr algn="just">
              <a:buFont typeface="Wingdings" pitchFamily="2" charset="2"/>
              <a:buNone/>
            </a:pPr>
            <a:endParaRPr lang="es-EC" sz="2800"/>
          </a:p>
          <a:p>
            <a:pPr algn="just">
              <a:buFont typeface="Wingdings" pitchFamily="2" charset="2"/>
              <a:buNone/>
            </a:pPr>
            <a:r>
              <a:rPr lang="es-EC" sz="2800"/>
              <a:t>   Finalmente se desarrollaron alternativas de solución, a  los puntos críticos que generan desperdicios en el proceso de producción.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457200"/>
            <a:ext cx="8226425" cy="5638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s-EC" b="1" u="sng"/>
          </a:p>
          <a:p>
            <a:pPr algn="ctr">
              <a:buFont typeface="Wingdings" pitchFamily="2" charset="2"/>
              <a:buNone/>
            </a:pPr>
            <a:r>
              <a:rPr lang="es-EC" b="1" u="sng"/>
              <a:t>Descripción del Macroproceso del Servicio de Comidas Rápidas Hot Wok</a:t>
            </a:r>
          </a:p>
          <a:p>
            <a:pPr algn="ctr">
              <a:buFont typeface="Wingdings" pitchFamily="2" charset="2"/>
              <a:buNone/>
            </a:pPr>
            <a:endParaRPr lang="es-EC" u="sng"/>
          </a:p>
          <a:p>
            <a:pPr algn="just">
              <a:buFont typeface="Wingdings" pitchFamily="2" charset="2"/>
              <a:buNone/>
            </a:pPr>
            <a:r>
              <a:rPr lang="es-EC"/>
              <a:t>   </a:t>
            </a:r>
            <a:r>
              <a:rPr lang="es-EC" sz="3600"/>
              <a:t>Se identificará en cada una de las actividades del macroproceso, los puntos críticos que generan desperdicios de Materia Prima.</a:t>
            </a:r>
            <a:endParaRPr lang="es-EC" sz="3600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8" name="Oval 12"/>
          <p:cNvSpPr>
            <a:spLocks noChangeArrowheads="1"/>
          </p:cNvSpPr>
          <p:nvPr/>
        </p:nvSpPr>
        <p:spPr bwMode="auto">
          <a:xfrm>
            <a:off x="4876800" y="4114800"/>
            <a:ext cx="1600200" cy="1600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2347" name="Oval 11"/>
          <p:cNvSpPr>
            <a:spLocks noChangeArrowheads="1"/>
          </p:cNvSpPr>
          <p:nvPr/>
        </p:nvSpPr>
        <p:spPr bwMode="auto">
          <a:xfrm>
            <a:off x="1066800" y="3962400"/>
            <a:ext cx="1600200" cy="1600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2345" name="Oval 9"/>
          <p:cNvSpPr>
            <a:spLocks noChangeArrowheads="1"/>
          </p:cNvSpPr>
          <p:nvPr/>
        </p:nvSpPr>
        <p:spPr bwMode="auto">
          <a:xfrm>
            <a:off x="6705600" y="1676400"/>
            <a:ext cx="1600200" cy="1600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2344" name="Oval 8"/>
          <p:cNvSpPr>
            <a:spLocks noChangeArrowheads="1"/>
          </p:cNvSpPr>
          <p:nvPr/>
        </p:nvSpPr>
        <p:spPr bwMode="auto">
          <a:xfrm>
            <a:off x="685800" y="1676400"/>
            <a:ext cx="1828800" cy="1600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226425" cy="4497388"/>
          </a:xfrm>
        </p:spPr>
        <p:txBody>
          <a:bodyPr/>
          <a:lstStyle/>
          <a:p>
            <a:r>
              <a:rPr lang="es-EC">
                <a:solidFill>
                  <a:schemeClr val="tx2"/>
                </a:solidFill>
              </a:rPr>
              <a:t>Macroproceso del Servicio                </a:t>
            </a:r>
            <a:r>
              <a:rPr lang="es-EC" sz="2200">
                <a:solidFill>
                  <a:schemeClr val="tx2"/>
                </a:solidFill>
              </a:rPr>
              <a:t>MP=Materia Prima</a:t>
            </a:r>
          </a:p>
          <a:p>
            <a:pPr>
              <a:buFont typeface="Wingdings" pitchFamily="2" charset="2"/>
              <a:buNone/>
            </a:pPr>
            <a:endParaRPr lang="es-EC" sz="2200">
              <a:solidFill>
                <a:schemeClr val="tx2"/>
              </a:solidFill>
            </a:endParaRPr>
          </a:p>
        </p:txBody>
      </p:sp>
      <p:pic>
        <p:nvPicPr>
          <p:cNvPr id="1423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138" y="838200"/>
            <a:ext cx="7196137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381000"/>
            <a:ext cx="8078787" cy="1068388"/>
          </a:xfrm>
        </p:spPr>
        <p:txBody>
          <a:bodyPr/>
          <a:lstStyle/>
          <a:p>
            <a:pPr marL="609600" indent="-609600" algn="just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s-EC" sz="2800">
                <a:solidFill>
                  <a:schemeClr val="tx2"/>
                </a:solidFill>
              </a:rPr>
              <a:t>Compra de MP </a:t>
            </a:r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None/>
            </a:pPr>
            <a:endParaRPr lang="es-EC" sz="2800">
              <a:solidFill>
                <a:schemeClr val="tx2"/>
              </a:solidFill>
            </a:endParaRPr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None/>
            </a:pPr>
            <a:r>
              <a:rPr lang="es-EC" sz="2200">
                <a:solidFill>
                  <a:srgbClr val="FFFFFF"/>
                </a:solidFill>
              </a:rPr>
              <a:t>La materia prima viene de diversas áreas:</a:t>
            </a:r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None/>
            </a:pPr>
            <a:endParaRPr lang="es-EC" sz="2200">
              <a:solidFill>
                <a:srgbClr val="FFFFFF"/>
              </a:solidFill>
            </a:endParaRPr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None/>
            </a:pPr>
            <a:endParaRPr lang="es-EC" sz="2800">
              <a:solidFill>
                <a:srgbClr val="FFFFFF"/>
              </a:solidFill>
            </a:endParaRPr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None/>
            </a:pPr>
            <a:endParaRPr lang="es-EC" sz="2800">
              <a:solidFill>
                <a:srgbClr val="EAEAEA"/>
              </a:solidFill>
            </a:endParaRPr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None/>
            </a:pPr>
            <a:endParaRPr lang="es-EC" sz="2800">
              <a:solidFill>
                <a:srgbClr val="EAEAEA"/>
              </a:solidFill>
            </a:endParaRPr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None/>
            </a:pPr>
            <a:endParaRPr lang="es-EC" sz="2800">
              <a:solidFill>
                <a:srgbClr val="EAEAEA"/>
              </a:solidFill>
            </a:endParaRPr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None/>
            </a:pPr>
            <a:endParaRPr lang="es-EC" sz="2800">
              <a:solidFill>
                <a:srgbClr val="EAEAEA"/>
              </a:solidFill>
            </a:endParaRPr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None/>
            </a:pPr>
            <a:r>
              <a:rPr lang="es-EC" sz="2800">
                <a:solidFill>
                  <a:schemeClr val="tx2"/>
                </a:solidFill>
              </a:rPr>
              <a:t>	</a:t>
            </a:r>
            <a:r>
              <a:rPr lang="es-EC" sz="2400" u="sng">
                <a:solidFill>
                  <a:schemeClr val="tx2"/>
                </a:solidFill>
              </a:rPr>
              <a:t>Primer y Segundo problema identificado</a:t>
            </a:r>
            <a:r>
              <a:rPr lang="es-EC" sz="2800">
                <a:solidFill>
                  <a:schemeClr val="tx2"/>
                </a:solidFill>
              </a:rPr>
              <a:t> </a:t>
            </a:r>
          </a:p>
          <a:p>
            <a:pPr marL="609600" indent="-609600" algn="just">
              <a:lnSpc>
                <a:spcPct val="80000"/>
              </a:lnSpc>
            </a:pPr>
            <a:r>
              <a:rPr lang="es-EC" sz="2800">
                <a:solidFill>
                  <a:srgbClr val="FFFFFF"/>
                </a:solidFill>
              </a:rPr>
              <a:t>Exceso de compras de abarrotes y legumbres que causan desperdicios.</a:t>
            </a:r>
          </a:p>
          <a:p>
            <a:pPr marL="609600" indent="-609600" algn="just">
              <a:lnSpc>
                <a:spcPct val="80000"/>
              </a:lnSpc>
            </a:pPr>
            <a:r>
              <a:rPr lang="es-EC" sz="2800">
                <a:solidFill>
                  <a:srgbClr val="FFFFFF"/>
                </a:solidFill>
              </a:rPr>
              <a:t>Los filetes no guardan el peso ni el corte requerido por la administración.</a:t>
            </a:r>
          </a:p>
        </p:txBody>
      </p:sp>
      <p:graphicFrame>
        <p:nvGraphicFramePr>
          <p:cNvPr id="144444" name="Group 60"/>
          <p:cNvGraphicFramePr>
            <a:graphicFrameLocks noGrp="1"/>
          </p:cNvGraphicFramePr>
          <p:nvPr>
            <p:ph sz="half" idx="2"/>
          </p:nvPr>
        </p:nvGraphicFramePr>
        <p:xfrm>
          <a:off x="609600" y="1676400"/>
          <a:ext cx="7924800" cy="2286000"/>
        </p:xfrm>
        <a:graphic>
          <a:graphicData uri="http://schemas.openxmlformats.org/drawingml/2006/table">
            <a:tbl>
              <a:tblPr/>
              <a:tblGrid>
                <a:gridCol w="5410200"/>
                <a:gridCol w="2514600"/>
              </a:tblGrid>
              <a:tr h="330200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PROVEEDORES</a:t>
                      </a:r>
                      <a:endParaRPr kumimoji="0" lang="es-EC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508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MERCADO DE MAYORISTAS DE MARISCOS.  MERCADO CARAGUAY</a:t>
                      </a:r>
                      <a:endParaRPr kumimoji="0" lang="es-EC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MARISCOS</a:t>
                      </a:r>
                      <a:endParaRPr kumimoji="0" lang="es-EC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MERCADO DE TRANSFERENCIAS Y VÍVERES. MERCADO MONTEBELLO.</a:t>
                      </a:r>
                      <a:endParaRPr kumimoji="0" lang="es-EC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LEGUMBRES Y ABARROTES.</a:t>
                      </a:r>
                      <a:endParaRPr kumimoji="0" lang="es-EC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AVÍCOLA VERÓNICA, LUICARDI, FERNÁNDEZ Y AVICARNES.</a:t>
                      </a:r>
                      <a:endParaRPr kumimoji="0" lang="es-EC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CARNES Y AVES.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ding Grid">
  <a:themeElements>
    <a:clrScheme name="Fading Grid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Fading Grid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2636</TotalTime>
  <Words>1443</Words>
  <Application>Microsoft PowerPoint</Application>
  <PresentationFormat>Presentación en pantalla (4:3)</PresentationFormat>
  <Paragraphs>196</Paragraphs>
  <Slides>51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8" baseType="lpstr">
      <vt:lpstr>Times New Roman</vt:lpstr>
      <vt:lpstr>Arial</vt:lpstr>
      <vt:lpstr>Wingdings</vt:lpstr>
      <vt:lpstr>Fading Grid</vt:lpstr>
      <vt:lpstr>Default Design</vt:lpstr>
      <vt:lpstr>1_Default Design</vt:lpstr>
      <vt:lpstr>Microsoft Office Excel Chart</vt:lpstr>
      <vt:lpstr>Diapositiva 1</vt:lpstr>
      <vt:lpstr>Diseño de herramientas de control para reducir pérdidas de materia prima en el proceso producción aplicado al Servicio de Comidas Rápidas.</vt:lpstr>
      <vt:lpstr>ANTECEDENTES</vt:lpstr>
      <vt:lpstr>OBJETIVO  GENERAL</vt:lpstr>
      <vt:lpstr>PLANTEAMIENTO DEL PROBLEMA</vt:lpstr>
      <vt:lpstr>METODOLOGÍA DE LA TESIS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APLICACIÓN DE HERRAMIENTAS DE DIAGNÓSTICO PARA IDENTIFICACIÓN DE CAUSAS</vt:lpstr>
      <vt:lpstr> Ponderación de las causas identificadas</vt:lpstr>
      <vt:lpstr>Diapositiva 20</vt:lpstr>
      <vt:lpstr>PLANTEAMIENTO DE ALTERNATIVAS DE SOLUCIÓN</vt:lpstr>
      <vt:lpstr>Evaluación por puntos.           (Point Rating).   1. Factores de Evaluación </vt:lpstr>
      <vt:lpstr>2. Ponderación de los Factores de Evaluación </vt:lpstr>
      <vt:lpstr>3. Montaje de la Escala de Puntos </vt:lpstr>
      <vt:lpstr>4. Montaje del manual de evaluación de cargos.</vt:lpstr>
      <vt:lpstr>5.       Evaluación de los cargos mediante el manual de evaluación </vt:lpstr>
      <vt:lpstr>6. Trazado de la Recta Salarial</vt:lpstr>
      <vt:lpstr>7. Trazado de la Franja Salarial</vt:lpstr>
      <vt:lpstr>PROGRAMAS DE CAPACITACION  NECESIDADES DE ENTRENAMIENTO</vt:lpstr>
      <vt:lpstr>Programas de Servicios al Cliente y Operaciones</vt:lpstr>
      <vt:lpstr> Alternativas de Solución enfocada a Métodos de Trabajo  Pronósticos de Compras    Clasificación de Inventario ABC   </vt:lpstr>
      <vt:lpstr>Diapositiva 32</vt:lpstr>
      <vt:lpstr>Desarrollo Modelo Estadístico. Pronósticos de Compra. </vt:lpstr>
      <vt:lpstr>Programa Minitab Ej. Recurso Carne</vt:lpstr>
      <vt:lpstr>Regresión Lineal Recurso Carne</vt:lpstr>
      <vt:lpstr>Regresión Cuadrática Recurso Carne</vt:lpstr>
      <vt:lpstr>Regresión Cúbica Recurso Carne</vt:lpstr>
      <vt:lpstr>Cálculo de compras usando el modelo de pronósticos. </vt:lpstr>
      <vt:lpstr>Formatos de Control de Inventarios  </vt:lpstr>
      <vt:lpstr>Modelo de Inventario Actual</vt:lpstr>
      <vt:lpstr>Modelo de Inventario Propuesto</vt:lpstr>
      <vt:lpstr>Políticas  para el manejo y control del inventario.</vt:lpstr>
      <vt:lpstr>Diapositiva 43</vt:lpstr>
      <vt:lpstr>Alternativas de solución enfocadas a la distribución de equipos. </vt:lpstr>
      <vt:lpstr>Diapositiva 45</vt:lpstr>
      <vt:lpstr>Análisis Reducción de Actividades Internas</vt:lpstr>
      <vt:lpstr>Justificación Diseño Área con climatización Parrilla Hot Wok</vt:lpstr>
      <vt:lpstr>Diapositiva 48</vt:lpstr>
      <vt:lpstr>Estado Financiero Proyectado 2006.  Implementación Diseño Propuesto</vt:lpstr>
      <vt:lpstr>CONCLUSIONES Y RECOMENDACIONES</vt:lpstr>
      <vt:lpstr> </vt:lpstr>
    </vt:vector>
  </TitlesOfParts>
  <Manager/>
  <Company> CADENA HOT WOK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de herramientas de control para reducir pérdidas de materia prima en el proceso producción aplicado al Servicio de Comidas Rápidas.</dc:title>
  <dc:subject/>
  <dc:creator>ING. MARCOS ANDRADE</dc:creator>
  <cp:keywords/>
  <dc:description/>
  <cp:lastModifiedBy>Ayudante</cp:lastModifiedBy>
  <cp:revision>248</cp:revision>
  <dcterms:created xsi:type="dcterms:W3CDTF">2006-10-21T19:11:52Z</dcterms:created>
  <dcterms:modified xsi:type="dcterms:W3CDTF">2009-07-15T20:44:22Z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TC011408341033</vt:lpwstr>
  </property>
</Properties>
</file>