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5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076" autoAdjust="0"/>
    <p:restoredTop sz="90929"/>
  </p:normalViewPr>
  <p:slideViewPr>
    <p:cSldViewPr>
      <p:cViewPr varScale="1">
        <p:scale>
          <a:sx n="94" d="100"/>
          <a:sy n="94" d="100"/>
        </p:scale>
        <p:origin x="-69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5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0723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0724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725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726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727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728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729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730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73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073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Haga clic para modificar el estilo de subtítulo del patrón</a:t>
            </a:r>
          </a:p>
        </p:txBody>
      </p:sp>
      <p:sp>
        <p:nvSpPr>
          <p:cNvPr id="30733" name="Rectangle 13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34" name="Rectangle 1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35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3A786D9-91F9-44BD-9CB1-7C25908A18CC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FFC66-E945-4202-9AA2-08A1EFD9D01C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820C7-C013-4B44-BE4C-B41D9F96597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0E380B-6E4B-4179-8A07-DBA54B5ADDC8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B16A3-B98E-44E8-8D71-4A95472DBAE1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C3C37-A23A-4277-A09C-3DFA96EF9E8C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D9EC6E-448A-4F03-B5A7-0E613521EBFB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E4DE75-9C59-4353-9066-B18432CB9891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40FB75-48E1-414B-BBA4-8DA6BE1C13FD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6B75D-04E5-4F88-A3E1-F394FE7197F7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7E0B5-1AF7-41D9-8AD4-8D14E9C37683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9699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9700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9701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9702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9703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9704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9705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9706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970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título del patrón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29709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/>
          </a:p>
        </p:txBody>
      </p:sp>
      <p:sp>
        <p:nvSpPr>
          <p:cNvPr id="297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/>
          </a:p>
        </p:txBody>
      </p:sp>
      <p:sp>
        <p:nvSpPr>
          <p:cNvPr id="2971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2DBD23CB-2908-4A68-B27C-224EA8F83165}" type="slidenum">
              <a:rPr lang="en-US"/>
              <a:pPr/>
              <a:t>‹Nº›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javascript:openLgimg('5070110.jpg')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javascript:openLgimg('3800012CUP.jpg')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javascript:openLgimg('0455450.jpg')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http://www.brookfieldengineering.com/img/SpindleRack.jpg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javascript:openLgimg('0150300.jpg')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_tradnl" sz="4000" b="1"/>
              <a:t>DISEÑO DEL LABORATORIO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s-MX" b="1"/>
              <a:t>Infraestructura del Laboratorio de Molienda y Almacenamiento.</a:t>
            </a:r>
            <a:r>
              <a:rPr lang="es-MX"/>
              <a:t> </a:t>
            </a:r>
          </a:p>
          <a:p>
            <a:pPr>
              <a:lnSpc>
                <a:spcPct val="90000"/>
              </a:lnSpc>
            </a:pPr>
            <a:endParaRPr lang="es-MX"/>
          </a:p>
          <a:p>
            <a:pPr>
              <a:lnSpc>
                <a:spcPct val="90000"/>
              </a:lnSpc>
            </a:pPr>
            <a:r>
              <a:rPr lang="es-MX" b="1"/>
              <a:t>Infraestructura del Laboratorio de Análisis y Experimentación.</a:t>
            </a:r>
            <a:r>
              <a:rPr lang="es-MX"/>
              <a:t> </a:t>
            </a:r>
          </a:p>
          <a:p>
            <a:pPr>
              <a:lnSpc>
                <a:spcPct val="90000"/>
              </a:lnSpc>
            </a:pPr>
            <a:endParaRPr lang="es-MX"/>
          </a:p>
          <a:p>
            <a:pPr>
              <a:lnSpc>
                <a:spcPct val="90000"/>
              </a:lnSpc>
            </a:pPr>
            <a:r>
              <a:rPr lang="es-MX" b="1"/>
              <a:t>Aspectos y Consideraciones Importantes en el Diseño del laboratorio.</a:t>
            </a:r>
            <a:r>
              <a:rPr lang="es-MX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58200" cy="1143000"/>
          </a:xfrm>
        </p:spPr>
        <p:txBody>
          <a:bodyPr/>
          <a:lstStyle/>
          <a:p>
            <a:r>
              <a:rPr lang="es-MX" sz="3600" b="1"/>
              <a:t>Botoneras de Control y Cajas de Breaker.</a:t>
            </a:r>
          </a:p>
        </p:txBody>
      </p:sp>
      <p:pic>
        <p:nvPicPr>
          <p:cNvPr id="48132" name="Picture 4" descr="Botoneras Instalaciones Electric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133600"/>
            <a:ext cx="4757738" cy="3568700"/>
          </a:xfrm>
          <a:prstGeom prst="rect">
            <a:avLst/>
          </a:prstGeom>
          <a:noFill/>
        </p:spPr>
      </p:pic>
      <p:pic>
        <p:nvPicPr>
          <p:cNvPr id="48133" name="Picture 5" descr="Botoner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143000"/>
            <a:ext cx="2743200" cy="2620963"/>
          </a:xfrm>
          <a:prstGeom prst="rect">
            <a:avLst/>
          </a:prstGeom>
          <a:noFill/>
        </p:spPr>
      </p:pic>
      <p:pic>
        <p:nvPicPr>
          <p:cNvPr id="48134" name="Picture 6" descr="Botoneras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943350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s-MX" sz="4000" b="1"/>
              <a:t>Interior de la Sección 1.</a:t>
            </a:r>
          </a:p>
        </p:txBody>
      </p:sp>
      <p:pic>
        <p:nvPicPr>
          <p:cNvPr id="49156" name="Picture 4" descr="Lab MOlienda 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85800"/>
            <a:ext cx="3995738" cy="2997200"/>
          </a:xfrm>
          <a:prstGeom prst="rect">
            <a:avLst/>
          </a:prstGeom>
          <a:noFill/>
        </p:spPr>
      </p:pic>
      <p:pic>
        <p:nvPicPr>
          <p:cNvPr id="49157" name="Picture 5" descr="Vista Interior L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09600"/>
            <a:ext cx="4038600" cy="3028950"/>
          </a:xfrm>
          <a:prstGeom prst="rect">
            <a:avLst/>
          </a:prstGeom>
          <a:noFill/>
        </p:spPr>
      </p:pic>
      <p:pic>
        <p:nvPicPr>
          <p:cNvPr id="49158" name="Picture 6" descr="Mesones L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829050"/>
            <a:ext cx="4038600" cy="3028950"/>
          </a:xfrm>
          <a:prstGeom prst="rect">
            <a:avLst/>
          </a:prstGeom>
          <a:noFill/>
        </p:spPr>
      </p:pic>
      <p:pic>
        <p:nvPicPr>
          <p:cNvPr id="49159" name="Picture 7" descr="Vista Interior La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7338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s-MX" b="1"/>
              <a:t>Equipos de la Sección 1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3600"/>
              <a:t>Molinos de Bolas Cerámicos.</a:t>
            </a:r>
          </a:p>
          <a:p>
            <a:r>
              <a:rPr lang="es-MX" sz="3600"/>
              <a:t>Trituradora de Rodillos.</a:t>
            </a:r>
          </a:p>
          <a:p>
            <a:r>
              <a:rPr lang="es-MX" sz="3600"/>
              <a:t>Mezcladora de Rodillos.</a:t>
            </a:r>
          </a:p>
          <a:p>
            <a:r>
              <a:rPr lang="es-MX" sz="3600"/>
              <a:t>Tamizadora y Tamices.</a:t>
            </a:r>
          </a:p>
          <a:p>
            <a:r>
              <a:rPr lang="es-MX" sz="3600"/>
              <a:t>Mezcladora.</a:t>
            </a:r>
          </a:p>
        </p:txBody>
      </p:sp>
      <p:pic>
        <p:nvPicPr>
          <p:cNvPr id="50180" name="Picture 4" descr="DSCN52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8863" y="4603750"/>
            <a:ext cx="3005137" cy="2254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s-MX" sz="4000"/>
              <a:t>Molinos de Bolas y Sistema motriz.</a:t>
            </a:r>
          </a:p>
        </p:txBody>
      </p:sp>
      <p:pic>
        <p:nvPicPr>
          <p:cNvPr id="51206" name="Picture 6" descr="Molino de Bolas Ceram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28675"/>
            <a:ext cx="4114800" cy="2805113"/>
          </a:xfrm>
          <a:prstGeom prst="rect">
            <a:avLst/>
          </a:prstGeom>
          <a:noFill/>
        </p:spPr>
      </p:pic>
      <p:pic>
        <p:nvPicPr>
          <p:cNvPr id="51207" name="Picture 7" descr="Molinos de Bolas 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46500"/>
            <a:ext cx="4148138" cy="3111500"/>
          </a:xfrm>
          <a:prstGeom prst="rect">
            <a:avLst/>
          </a:prstGeom>
          <a:noFill/>
        </p:spPr>
      </p:pic>
      <p:pic>
        <p:nvPicPr>
          <p:cNvPr id="51208" name="Picture 8" descr="Sistema de Rodillos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14400"/>
            <a:ext cx="4291013" cy="5684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313" name="Group 89"/>
          <p:cNvGraphicFramePr>
            <a:graphicFrameLocks noGrp="1"/>
          </p:cNvGraphicFramePr>
          <p:nvPr/>
        </p:nvGraphicFramePr>
        <p:xfrm>
          <a:off x="4794250" y="4648200"/>
          <a:ext cx="4349750" cy="1922466"/>
        </p:xfrm>
        <a:graphic>
          <a:graphicData uri="http://schemas.openxmlformats.org/drawingml/2006/table">
            <a:tbl>
              <a:tblPr/>
              <a:tblGrid>
                <a:gridCol w="2509838"/>
                <a:gridCol w="1839912"/>
              </a:tblGrid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Capacidad de molienda (kg.):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Potencia (KW):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0.5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Material de Blindaje y Medios: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Alumina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Dimensión de Molinos (cm):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 OD x 25 H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Dimensiones Sistema Motriz (cm):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89 x 32 x 55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Rango de Velocidad (RPM):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 hasta 150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Poder: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110 VAC / 60Hz.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2330" name="Picture 106" descr="Controlador digital Sistema de Rodill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33400"/>
            <a:ext cx="3498850" cy="5013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09600"/>
          </a:xfrm>
        </p:spPr>
        <p:txBody>
          <a:bodyPr/>
          <a:lstStyle/>
          <a:p>
            <a:r>
              <a:rPr lang="es-ES" sz="4000" b="1"/>
              <a:t>Trituradora de Rodillos</a:t>
            </a:r>
            <a:r>
              <a:rPr lang="es-MX" sz="4000"/>
              <a:t> </a:t>
            </a:r>
          </a:p>
        </p:txBody>
      </p:sp>
      <p:pic>
        <p:nvPicPr>
          <p:cNvPr id="54276" name="Picture 4" descr="Trituradora Rodill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09600"/>
            <a:ext cx="3292475" cy="6172200"/>
          </a:xfrm>
          <a:prstGeom prst="rect">
            <a:avLst/>
          </a:prstGeom>
          <a:noFill/>
        </p:spPr>
      </p:pic>
      <p:pic>
        <p:nvPicPr>
          <p:cNvPr id="54277" name="Picture 5" descr="DSCN50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609600"/>
            <a:ext cx="5181600" cy="3886200"/>
          </a:xfrm>
          <a:prstGeom prst="rect">
            <a:avLst/>
          </a:prstGeom>
          <a:noFill/>
        </p:spPr>
      </p:pic>
      <p:graphicFrame>
        <p:nvGraphicFramePr>
          <p:cNvPr id="54327" name="Group 55"/>
          <p:cNvGraphicFramePr>
            <a:graphicFrameLocks noGrp="1"/>
          </p:cNvGraphicFramePr>
          <p:nvPr/>
        </p:nvGraphicFramePr>
        <p:xfrm>
          <a:off x="3962400" y="4876800"/>
          <a:ext cx="4533900" cy="1327152"/>
        </p:xfrm>
        <a:graphic>
          <a:graphicData uri="http://schemas.openxmlformats.org/drawingml/2006/table">
            <a:tbl>
              <a:tblPr/>
              <a:tblGrid>
                <a:gridCol w="2552700"/>
                <a:gridCol w="1981200"/>
              </a:tblGrid>
              <a:tr h="33178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Capacidad (Kg):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Potencia (KW):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1.5.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Dimensiones: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133 x 61 x 51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Poder: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220 VDC / 60Hz.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r>
              <a:rPr lang="es-MX" sz="4000" b="1"/>
              <a:t>Mezcladora de Rodillos.</a:t>
            </a:r>
          </a:p>
        </p:txBody>
      </p:sp>
      <p:pic>
        <p:nvPicPr>
          <p:cNvPr id="55300" name="Picture 4" descr="Mezclador de Rodill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3481388" cy="3200400"/>
          </a:xfrm>
          <a:prstGeom prst="rect">
            <a:avLst/>
          </a:prstGeom>
          <a:noFill/>
        </p:spPr>
      </p:pic>
      <p:graphicFrame>
        <p:nvGraphicFramePr>
          <p:cNvPr id="55363" name="Group 67"/>
          <p:cNvGraphicFramePr>
            <a:graphicFrameLocks noGrp="1"/>
          </p:cNvGraphicFramePr>
          <p:nvPr/>
        </p:nvGraphicFramePr>
        <p:xfrm>
          <a:off x="228600" y="5181600"/>
          <a:ext cx="4457700" cy="1373190"/>
        </p:xfrm>
        <a:graphic>
          <a:graphicData uri="http://schemas.openxmlformats.org/drawingml/2006/table">
            <a:tbl>
              <a:tblPr/>
              <a:tblGrid>
                <a:gridCol w="2509838"/>
                <a:gridCol w="1947862"/>
              </a:tblGrid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Capacidad (kg.) 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Potencia (KW).: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1.5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Dimensiones de la cámara (cm):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61 OD x 27 H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Dimensiones (cm) : 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103 x 95 x 68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Poder: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220 VAC /  Hz.60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5364" name="Picture 68" descr="DSCN50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790575"/>
            <a:ext cx="52578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s-MX" sz="4000" b="1"/>
              <a:t>Tamizadora y Tamices ASTM</a:t>
            </a:r>
          </a:p>
        </p:txBody>
      </p:sp>
      <p:pic>
        <p:nvPicPr>
          <p:cNvPr id="56324" name="Picture 4" descr="Tamic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85800"/>
            <a:ext cx="3379788" cy="4979988"/>
          </a:xfrm>
          <a:prstGeom prst="rect">
            <a:avLst/>
          </a:prstGeom>
          <a:noFill/>
        </p:spPr>
      </p:pic>
      <p:pic>
        <p:nvPicPr>
          <p:cNvPr id="56326" name="Picture 6" descr="DSCN50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85800"/>
            <a:ext cx="4876800" cy="3657600"/>
          </a:xfrm>
          <a:prstGeom prst="rect">
            <a:avLst/>
          </a:prstGeom>
          <a:noFill/>
        </p:spPr>
      </p:pic>
      <p:graphicFrame>
        <p:nvGraphicFramePr>
          <p:cNvPr id="56401" name="Group 81"/>
          <p:cNvGraphicFramePr>
            <a:graphicFrameLocks noGrp="1"/>
          </p:cNvGraphicFramePr>
          <p:nvPr/>
        </p:nvGraphicFramePr>
        <p:xfrm>
          <a:off x="609600" y="4648200"/>
          <a:ext cx="4343400" cy="1921830"/>
        </p:xfrm>
        <a:graphic>
          <a:graphicData uri="http://schemas.openxmlformats.org/drawingml/2006/table">
            <a:tbl>
              <a:tblPr/>
              <a:tblGrid>
                <a:gridCol w="2509838"/>
                <a:gridCol w="1833562"/>
              </a:tblGrid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Potencia (KW):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1.5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Capacidad de tamices: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Seis (6) + fondo ciego.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Tamices No. ASTM disponibles: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8, 10, 30, 60, 100, 115, 150,170, 200,  250, 270, 325, 400.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Dimensiones Tamizadora (cm):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70 x 63 x 43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Tamaño de Tamices (pulg.):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8” (20.32 cm) OD.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Poder: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220 VAC / 60Hz.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s-MX" b="1"/>
              <a:t>Mezcladora</a:t>
            </a:r>
          </a:p>
        </p:txBody>
      </p:sp>
      <p:graphicFrame>
        <p:nvGraphicFramePr>
          <p:cNvPr id="57421" name="Group 77"/>
          <p:cNvGraphicFramePr>
            <a:graphicFrameLocks noGrp="1"/>
          </p:cNvGraphicFramePr>
          <p:nvPr/>
        </p:nvGraphicFramePr>
        <p:xfrm>
          <a:off x="304800" y="4800600"/>
          <a:ext cx="4359275" cy="1830390"/>
        </p:xfrm>
        <a:graphic>
          <a:graphicData uri="http://schemas.openxmlformats.org/drawingml/2006/table">
            <a:tbl>
              <a:tblPr/>
              <a:tblGrid>
                <a:gridCol w="1912938"/>
                <a:gridCol w="2446337"/>
              </a:tblGrid>
              <a:tr h="4572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Rango de velocidad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            60 to 500 rpm.</a:t>
                      </a:r>
                      <a:endParaRPr kumimoji="0" lang="es-ES_tradn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II           240 to 2000 rpm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Torque Max. (in-oz)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259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Potencia Motor (hp)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1/10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Dimensiones (mm.)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89 x 292 x 210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Poder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115 VAC / 60Hz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Material de eje y Hélice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Acero Inoxidable Tipo 316 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7422" name="Picture 78" descr="507011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762000"/>
            <a:ext cx="29051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423" name="Picture 79" descr="Imagen 0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762000"/>
            <a:ext cx="3797300" cy="5062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s-MX" sz="4000" b="1"/>
              <a:t>Infraestructura del Laboratorio de Análisis y Experimentación.</a:t>
            </a:r>
            <a:r>
              <a:rPr lang="es-MX" sz="4000"/>
              <a:t>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MX"/>
              <a:t>Ubica en el laboratorio de Metalografía .</a:t>
            </a:r>
          </a:p>
          <a:p>
            <a:pPr>
              <a:lnSpc>
                <a:spcPct val="80000"/>
              </a:lnSpc>
            </a:pPr>
            <a:r>
              <a:rPr lang="es-MX"/>
              <a:t>Ocupa un área de 7 x 4 metros </a:t>
            </a:r>
          </a:p>
          <a:p>
            <a:pPr>
              <a:lnSpc>
                <a:spcPct val="80000"/>
              </a:lnSpc>
            </a:pPr>
            <a:r>
              <a:rPr lang="es-MX"/>
              <a:t>Tiene tres mesones </a:t>
            </a:r>
          </a:p>
          <a:p>
            <a:pPr>
              <a:lnSpc>
                <a:spcPct val="80000"/>
              </a:lnSpc>
            </a:pPr>
            <a:r>
              <a:rPr lang="es-MX"/>
              <a:t>Un lavadero doble.</a:t>
            </a:r>
          </a:p>
          <a:p>
            <a:pPr>
              <a:lnSpc>
                <a:spcPct val="80000"/>
              </a:lnSpc>
            </a:pPr>
            <a:r>
              <a:rPr lang="es-MX"/>
              <a:t>2 anaqueles de madera ubicados sobre los mesones para almacenar vidriaría y reactivos químicos. </a:t>
            </a:r>
          </a:p>
          <a:p>
            <a:pPr>
              <a:lnSpc>
                <a:spcPct val="80000"/>
              </a:lnSpc>
            </a:pPr>
            <a:r>
              <a:rPr lang="es-MX"/>
              <a:t>Pisos antideslizantes e inertes a reactivos químicos.</a:t>
            </a:r>
          </a:p>
          <a:p>
            <a:pPr>
              <a:lnSpc>
                <a:spcPct val="80000"/>
              </a:lnSpc>
            </a:pPr>
            <a:r>
              <a:rPr lang="es-MX"/>
              <a:t>Equipo de aire acondicionado</a:t>
            </a:r>
          </a:p>
          <a:p>
            <a:pPr>
              <a:lnSpc>
                <a:spcPct val="80000"/>
              </a:lnSpc>
            </a:pPr>
            <a:r>
              <a:rPr lang="es-MX"/>
              <a:t>Equipos e Instrumentos de laboratorio. </a:t>
            </a:r>
          </a:p>
          <a:p>
            <a:pPr>
              <a:lnSpc>
                <a:spcPct val="80000"/>
              </a:lnSpc>
            </a:pPr>
            <a:r>
              <a:rPr lang="es-MX"/>
              <a:t>Áreas de Almacenamiento.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 b="1"/>
              <a:t>Infraestructura del Laboratorio de Molienda y Almacenamiento.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s-MX" sz="2800"/>
              <a:t>Con un área de 35 metros cuadrados</a:t>
            </a:r>
          </a:p>
          <a:p>
            <a:pPr>
              <a:lnSpc>
                <a:spcPct val="90000"/>
              </a:lnSpc>
            </a:pPr>
            <a:r>
              <a:rPr lang="es-MX" sz="2800"/>
              <a:t>Mesón en forma de “L” con un lavadero en cada esquina</a:t>
            </a:r>
          </a:p>
          <a:p>
            <a:pPr>
              <a:lnSpc>
                <a:spcPct val="90000"/>
              </a:lnSpc>
            </a:pPr>
            <a:r>
              <a:rPr lang="es-MX" sz="2800"/>
              <a:t>Tanques de almacenamiento de desperdicios</a:t>
            </a:r>
          </a:p>
          <a:p>
            <a:pPr>
              <a:lnSpc>
                <a:spcPct val="90000"/>
              </a:lnSpc>
            </a:pPr>
            <a:r>
              <a:rPr lang="es-MX" sz="2800"/>
              <a:t>Piso anti-deslizante.</a:t>
            </a:r>
          </a:p>
          <a:p>
            <a:pPr>
              <a:lnSpc>
                <a:spcPct val="90000"/>
              </a:lnSpc>
            </a:pPr>
            <a:r>
              <a:rPr lang="es-MX" sz="2800"/>
              <a:t>Puertas corredizas de aluminio para las area de almacenamiento.</a:t>
            </a:r>
          </a:p>
          <a:p>
            <a:pPr>
              <a:lnSpc>
                <a:spcPct val="90000"/>
              </a:lnSpc>
            </a:pPr>
            <a:r>
              <a:rPr lang="es-MX" sz="2800"/>
              <a:t>Equipos de Molienda.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MX" sz="2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39200" cy="609600"/>
          </a:xfrm>
        </p:spPr>
        <p:txBody>
          <a:bodyPr/>
          <a:lstStyle/>
          <a:p>
            <a:r>
              <a:rPr lang="es-MX" sz="3600" b="1"/>
              <a:t>Imágenes de la Sección 2 (Área de Análisis)</a:t>
            </a:r>
          </a:p>
        </p:txBody>
      </p:sp>
      <p:pic>
        <p:nvPicPr>
          <p:cNvPr id="60420" name="Picture 4" descr="Laboratorio Analisis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5291138" cy="3968750"/>
          </a:xfrm>
          <a:prstGeom prst="rect">
            <a:avLst/>
          </a:prstGeom>
          <a:noFill/>
        </p:spPr>
      </p:pic>
      <p:pic>
        <p:nvPicPr>
          <p:cNvPr id="60422" name="Picture 6" descr="sold-sen1 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914650"/>
            <a:ext cx="5257800" cy="3943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Laboratorio Analisis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077200" cy="609600"/>
          </a:xfrm>
        </p:spPr>
        <p:txBody>
          <a:bodyPr/>
          <a:lstStyle/>
          <a:p>
            <a:r>
              <a:rPr lang="es-MX" sz="4000" b="1"/>
              <a:t>Descripción de la Sección 2.</a:t>
            </a:r>
          </a:p>
        </p:txBody>
      </p:sp>
      <p:pic>
        <p:nvPicPr>
          <p:cNvPr id="59396" name="Picture 4" descr="PLano 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50913"/>
            <a:ext cx="8686800" cy="54911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09600"/>
          </a:xfrm>
        </p:spPr>
        <p:txBody>
          <a:bodyPr/>
          <a:lstStyle/>
          <a:p>
            <a:r>
              <a:rPr lang="es-MX" sz="3600" b="1"/>
              <a:t>Ubicación de equipos e instrumentos.</a:t>
            </a:r>
          </a:p>
        </p:txBody>
      </p:sp>
      <p:pic>
        <p:nvPicPr>
          <p:cNvPr id="62468" name="Picture 4" descr="PLano Ubicacion de Equip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144000" cy="5081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457200"/>
          </a:xfrm>
        </p:spPr>
        <p:txBody>
          <a:bodyPr/>
          <a:lstStyle/>
          <a:p>
            <a:r>
              <a:rPr lang="es-MX" sz="4000" b="1"/>
              <a:t>Descripción Mesón 1.</a:t>
            </a:r>
          </a:p>
        </p:txBody>
      </p:sp>
      <p:pic>
        <p:nvPicPr>
          <p:cNvPr id="63492" name="Picture 4" descr="Planos V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3000"/>
            <a:ext cx="84582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924800" cy="533400"/>
          </a:xfrm>
        </p:spPr>
        <p:txBody>
          <a:bodyPr/>
          <a:lstStyle/>
          <a:p>
            <a:r>
              <a:rPr lang="es-MX" sz="4000" b="1"/>
              <a:t>Descripción Mesón 2.</a:t>
            </a:r>
          </a:p>
        </p:txBody>
      </p:sp>
      <p:pic>
        <p:nvPicPr>
          <p:cNvPr id="64516" name="Picture 4" descr="PLanos meson centr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762000"/>
            <a:ext cx="6477000" cy="5929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s-MX" sz="4000" b="1"/>
              <a:t>Diseño de los moldes de Yeso.</a:t>
            </a:r>
          </a:p>
        </p:txBody>
      </p:sp>
      <p:pic>
        <p:nvPicPr>
          <p:cNvPr id="65542" name="Picture 6" descr="MOldes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90600"/>
            <a:ext cx="7772400" cy="5862638"/>
          </a:xfrm>
          <a:prstGeom prst="rect">
            <a:avLst/>
          </a:prstGeom>
          <a:noFill/>
        </p:spPr>
      </p:pic>
      <p:pic>
        <p:nvPicPr>
          <p:cNvPr id="65543" name="Picture 7" descr="DSCN52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90600"/>
            <a:ext cx="3081338" cy="231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s-MX" sz="4000" b="1"/>
              <a:t>Diseño de los moldes de Yeso.</a:t>
            </a:r>
          </a:p>
        </p:txBody>
      </p:sp>
      <p:pic>
        <p:nvPicPr>
          <p:cNvPr id="66564" name="Picture 4" descr="Moldes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686800" cy="5089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09600"/>
          </a:xfrm>
        </p:spPr>
        <p:txBody>
          <a:bodyPr/>
          <a:lstStyle/>
          <a:p>
            <a:r>
              <a:rPr lang="es-MX" sz="4000" b="1"/>
              <a:t>Moldes de Yeso 3D</a:t>
            </a:r>
          </a:p>
        </p:txBody>
      </p:sp>
      <p:pic>
        <p:nvPicPr>
          <p:cNvPr id="67588" name="Picture 4" descr="Modes 3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47750"/>
            <a:ext cx="8839200" cy="5276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r>
              <a:rPr lang="es-MX" sz="4000" b="1"/>
              <a:t>Equipos e Instrumentos de la Sección 2.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579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MX" sz="2400" b="1"/>
              <a:t>Balanza Analítica y Electrónica.</a:t>
            </a:r>
          </a:p>
          <a:p>
            <a:pPr>
              <a:lnSpc>
                <a:spcPct val="90000"/>
              </a:lnSpc>
            </a:pPr>
            <a:r>
              <a:rPr lang="es-MX" sz="2400" b="1"/>
              <a:t>Autoclave.</a:t>
            </a:r>
            <a:endParaRPr lang="es-ES" sz="2400" b="1"/>
          </a:p>
          <a:p>
            <a:pPr>
              <a:lnSpc>
                <a:spcPct val="90000"/>
              </a:lnSpc>
            </a:pPr>
            <a:r>
              <a:rPr lang="es-ES" sz="2400" b="1"/>
              <a:t>Picnómetro.</a:t>
            </a:r>
          </a:p>
          <a:p>
            <a:pPr>
              <a:lnSpc>
                <a:spcPct val="90000"/>
              </a:lnSpc>
            </a:pPr>
            <a:r>
              <a:rPr lang="es-ES" sz="2400" b="1"/>
              <a:t>Agitador Mecánico.</a:t>
            </a:r>
          </a:p>
          <a:p>
            <a:pPr>
              <a:lnSpc>
                <a:spcPct val="90000"/>
              </a:lnSpc>
            </a:pPr>
            <a:r>
              <a:rPr lang="es-ES" sz="2400" b="1"/>
              <a:t>Agitador Magnético.</a:t>
            </a:r>
          </a:p>
          <a:p>
            <a:pPr>
              <a:lnSpc>
                <a:spcPct val="90000"/>
              </a:lnSpc>
            </a:pPr>
            <a:r>
              <a:rPr lang="es-ES" sz="2400" b="1"/>
              <a:t>Viscosímetro Brookfield.</a:t>
            </a:r>
          </a:p>
          <a:p>
            <a:pPr>
              <a:lnSpc>
                <a:spcPct val="90000"/>
              </a:lnSpc>
            </a:pPr>
            <a:r>
              <a:rPr lang="es-ES" sz="2400" b="1"/>
              <a:t>Secador de lámparas Infrarrojas.</a:t>
            </a:r>
          </a:p>
          <a:p>
            <a:pPr>
              <a:lnSpc>
                <a:spcPct val="90000"/>
              </a:lnSpc>
            </a:pPr>
            <a:r>
              <a:rPr lang="es-ES" sz="2400" b="1"/>
              <a:t>Horno de Resistencias (Secador).</a:t>
            </a:r>
          </a:p>
          <a:p>
            <a:pPr>
              <a:lnSpc>
                <a:spcPct val="90000"/>
              </a:lnSpc>
            </a:pPr>
            <a:r>
              <a:rPr lang="es-ES" sz="2400" b="1"/>
              <a:t>Medidor de Permeabilidad.</a:t>
            </a:r>
          </a:p>
          <a:p>
            <a:pPr>
              <a:lnSpc>
                <a:spcPct val="90000"/>
              </a:lnSpc>
            </a:pPr>
            <a:r>
              <a:rPr lang="es-ES" sz="2400" b="1"/>
              <a:t>Desionizador para Agua.</a:t>
            </a:r>
          </a:p>
          <a:p>
            <a:pPr>
              <a:lnSpc>
                <a:spcPct val="90000"/>
              </a:lnSpc>
            </a:pPr>
            <a:r>
              <a:rPr lang="es-ES" sz="2400" b="1"/>
              <a:t>Destilador de Agua de Laboratorio.</a:t>
            </a:r>
          </a:p>
          <a:p>
            <a:pPr>
              <a:lnSpc>
                <a:spcPct val="90000"/>
              </a:lnSpc>
            </a:pPr>
            <a:r>
              <a:rPr lang="es-ES" sz="2400" b="1"/>
              <a:t>Espectrofotómetro GENESYS 10 UV/SCAN.</a:t>
            </a:r>
          </a:p>
          <a:p>
            <a:pPr>
              <a:lnSpc>
                <a:spcPct val="90000"/>
              </a:lnSpc>
            </a:pPr>
            <a:r>
              <a:rPr lang="es-ES" sz="2400" b="1"/>
              <a:t>Moldes de Yeso.</a:t>
            </a:r>
          </a:p>
          <a:p>
            <a:pPr>
              <a:lnSpc>
                <a:spcPct val="90000"/>
              </a:lnSpc>
            </a:pPr>
            <a:r>
              <a:rPr lang="es-ES" sz="2400" b="1"/>
              <a:t>Prensa Hidráulica.</a:t>
            </a:r>
            <a:endParaRPr lang="es-MX" sz="24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s-MX" sz="2800" b="1"/>
              <a:t>Dimensiones Generales y Ubicación de Equipos.</a:t>
            </a:r>
          </a:p>
        </p:txBody>
      </p:sp>
      <p:graphicFrame>
        <p:nvGraphicFramePr>
          <p:cNvPr id="40965" name="Object 5"/>
          <p:cNvGraphicFramePr>
            <a:graphicFrameLocks noChangeAspect="1"/>
          </p:cNvGraphicFramePr>
          <p:nvPr/>
        </p:nvGraphicFramePr>
        <p:xfrm>
          <a:off x="304800" y="774700"/>
          <a:ext cx="8610600" cy="6083300"/>
        </p:xfrm>
        <a:graphic>
          <a:graphicData uri="http://schemas.openxmlformats.org/presentationml/2006/ole">
            <p:oleObj spid="_x0000_s40965" name="Drawing" r:id="rId3" imgW="4552920" imgH="3133800" progId="AutoCAD.Drawing.15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82000" cy="685800"/>
          </a:xfrm>
        </p:spPr>
        <p:txBody>
          <a:bodyPr/>
          <a:lstStyle/>
          <a:p>
            <a:r>
              <a:rPr lang="es-MX" sz="3200" b="1"/>
              <a:t>Balanza Analítica BL210S y CP4201 Sartorius.</a:t>
            </a:r>
          </a:p>
        </p:txBody>
      </p:sp>
      <p:graphicFrame>
        <p:nvGraphicFramePr>
          <p:cNvPr id="69746" name="Group 114"/>
          <p:cNvGraphicFramePr>
            <a:graphicFrameLocks noGrp="1"/>
          </p:cNvGraphicFramePr>
          <p:nvPr/>
        </p:nvGraphicFramePr>
        <p:xfrm>
          <a:off x="4686300" y="4022725"/>
          <a:ext cx="4457700" cy="2835275"/>
        </p:xfrm>
        <a:graphic>
          <a:graphicData uri="http://schemas.openxmlformats.org/drawingml/2006/table">
            <a:tbl>
              <a:tblPr/>
              <a:tblGrid>
                <a:gridCol w="1943100"/>
                <a:gridCol w="25146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Capacidad (g):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64g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Precisión: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0.1 mg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Repetibilidad: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&lt;±0.1 mg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Linealidad: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&lt;±0.2 mg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Tamaño del plato (cm):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 OD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Unidades disponibles de peso: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g, mg, kg, oz, lb, oz t, ct, dwt, gn, tael (4), tola, momme, karat, baht, mesghal, partes por libra.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Poder: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115 VAC / 60 Hz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Dimensiones (cm):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22 x 35 x 35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Tamaño Cámara (cm):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 x 24 x 18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9808" name="Group 176"/>
          <p:cNvGraphicFramePr>
            <a:graphicFrameLocks noGrp="1"/>
          </p:cNvGraphicFramePr>
          <p:nvPr/>
        </p:nvGraphicFramePr>
        <p:xfrm>
          <a:off x="0" y="5484813"/>
          <a:ext cx="4567238" cy="1373187"/>
        </p:xfrm>
        <a:graphic>
          <a:graphicData uri="http://schemas.openxmlformats.org/drawingml/2006/table">
            <a:tbl>
              <a:tblPr/>
              <a:tblGrid>
                <a:gridCol w="2509838"/>
                <a:gridCol w="20574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Precisión 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±0.1 g.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Capacidad de Carga.: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4200 g.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Tiempo de respuesta promedio: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seg.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Tamaño del plato (mm):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190 x 204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Dimensiones (mm):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213 x 342 x 90.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9809" name="Picture 177" descr="Balanza Electron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609600"/>
            <a:ext cx="4267200" cy="3200400"/>
          </a:xfrm>
          <a:prstGeom prst="rect">
            <a:avLst/>
          </a:prstGeom>
          <a:noFill/>
        </p:spPr>
      </p:pic>
      <p:pic>
        <p:nvPicPr>
          <p:cNvPr id="69810" name="Picture 178" descr="Balanza Analit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85800"/>
            <a:ext cx="3533775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s-MX" sz="4000" b="1"/>
              <a:t>Balanza para líquidos YAMATO.</a:t>
            </a:r>
          </a:p>
        </p:txBody>
      </p:sp>
      <p:pic>
        <p:nvPicPr>
          <p:cNvPr id="70660" name="Picture 4" descr="Balanza para liquid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990600"/>
            <a:ext cx="53848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s-MX" sz="4000" b="1"/>
              <a:t>Autoclave</a:t>
            </a:r>
          </a:p>
        </p:txBody>
      </p:sp>
      <p:graphicFrame>
        <p:nvGraphicFramePr>
          <p:cNvPr id="71759" name="Group 79"/>
          <p:cNvGraphicFramePr>
            <a:graphicFrameLocks noGrp="1"/>
          </p:cNvGraphicFramePr>
          <p:nvPr/>
        </p:nvGraphicFramePr>
        <p:xfrm>
          <a:off x="0" y="5170488"/>
          <a:ext cx="4562475" cy="1687512"/>
        </p:xfrm>
        <a:graphic>
          <a:graphicData uri="http://schemas.openxmlformats.org/drawingml/2006/table">
            <a:tbl>
              <a:tblPr/>
              <a:tblGrid>
                <a:gridCol w="2276475"/>
                <a:gridCol w="22860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Tamaño de la Cámara (mm.):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216 H 283 OD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Rango de Temperatura: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Min.: Ambiente   Máx..: 110 °C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Capacidad. (Litros):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Material de la Cámara: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Aleación d aluminio.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Dimensiones (mm.):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425 Altura x 318 diámetro.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Poder: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120 V. / 60Hz.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61" name="Picture 81" descr="DSCN5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3225800" cy="4300538"/>
          </a:xfrm>
          <a:prstGeom prst="rect">
            <a:avLst/>
          </a:prstGeom>
          <a:noFill/>
        </p:spPr>
      </p:pic>
      <p:pic>
        <p:nvPicPr>
          <p:cNvPr id="71762" name="Picture 82" descr="DSCN5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066800"/>
            <a:ext cx="5105400" cy="3829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533400"/>
          </a:xfrm>
        </p:spPr>
        <p:txBody>
          <a:bodyPr/>
          <a:lstStyle/>
          <a:p>
            <a:r>
              <a:rPr lang="es-MX" sz="4000" b="1"/>
              <a:t>Picnómetro.</a:t>
            </a:r>
          </a:p>
        </p:txBody>
      </p:sp>
      <p:graphicFrame>
        <p:nvGraphicFramePr>
          <p:cNvPr id="72781" name="Group 77"/>
          <p:cNvGraphicFramePr>
            <a:graphicFrameLocks noGrp="1"/>
          </p:cNvGraphicFramePr>
          <p:nvPr/>
        </p:nvGraphicFramePr>
        <p:xfrm>
          <a:off x="4673600" y="5210175"/>
          <a:ext cx="4470400" cy="1647825"/>
        </p:xfrm>
        <a:graphic>
          <a:graphicData uri="http://schemas.openxmlformats.org/drawingml/2006/table">
            <a:tbl>
              <a:tblPr/>
              <a:tblGrid>
                <a:gridCol w="2527300"/>
                <a:gridCol w="19431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Tipo: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British Standard (S.I)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Certificado MIL STD 45662A 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Si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Capacidad (ml):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100 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Tolerancia Volumétrica: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±0.5%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Peso picnómetro vació (g):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243 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Dimensiones (mm):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78.3 H x 44.5 OD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2856" name="Picture 152" descr="3800012CUP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838200"/>
            <a:ext cx="25923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s-MX" sz="4000" b="1"/>
              <a:t>Agitador Mecánico.</a:t>
            </a:r>
          </a:p>
        </p:txBody>
      </p:sp>
      <p:pic>
        <p:nvPicPr>
          <p:cNvPr id="73732" name="Picture 4" descr="045545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838200"/>
            <a:ext cx="319246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3904" name="Group 176"/>
          <p:cNvGraphicFramePr>
            <a:graphicFrameLocks noGrp="1"/>
          </p:cNvGraphicFramePr>
          <p:nvPr/>
        </p:nvGraphicFramePr>
        <p:xfrm>
          <a:off x="4572000" y="4935538"/>
          <a:ext cx="4572000" cy="1922462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Rango de Velocidad (rpm):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500 a 10,000 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Potencia Motor (hp):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1/15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Dimensiones (mm):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143 x 108 x 92 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Longitud del Eje (mm):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305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Diámetro del Eje (pulg.):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3/8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Poder: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115 VAC / 60 Hz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Material del Eje y Hélice: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316 SS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s-MX" sz="4000" b="1"/>
              <a:t>Agitador Magnético.</a:t>
            </a:r>
          </a:p>
        </p:txBody>
      </p:sp>
      <p:pic>
        <p:nvPicPr>
          <p:cNvPr id="74756" name="Picture 4" descr="Agitador Magnet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4495800" cy="4408488"/>
          </a:xfrm>
          <a:prstGeom prst="rect">
            <a:avLst/>
          </a:prstGeom>
          <a:noFill/>
        </p:spPr>
      </p:pic>
      <p:graphicFrame>
        <p:nvGraphicFramePr>
          <p:cNvPr id="74866" name="Group 114"/>
          <p:cNvGraphicFramePr>
            <a:graphicFrameLocks noGrp="1"/>
          </p:cNvGraphicFramePr>
          <p:nvPr/>
        </p:nvGraphicFramePr>
        <p:xfrm>
          <a:off x="4576763" y="4386263"/>
          <a:ext cx="4567237" cy="2471737"/>
        </p:xfrm>
        <a:graphic>
          <a:graphicData uri="http://schemas.openxmlformats.org/drawingml/2006/table">
            <a:tbl>
              <a:tblPr/>
              <a:tblGrid>
                <a:gridCol w="2509837"/>
                <a:gridCol w="20574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Rango de Velocidad (rpm):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60 to 1200 rpm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Precisión Velocidad: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±20 rpm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Precisión Temp.: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±2%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Rango de Temperatura: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Ambiente +5 Hasta 380°C 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Máx. Volumen de Agitación: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40 lb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Dimensiones del Plato (mm.):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178 x 178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Material del Plato: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Aluminio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Dimensiones (mm.):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273 L x 194 W x 76H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Fuente de Poder: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120 VAC / 60 Hz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457200"/>
          </a:xfrm>
        </p:spPr>
        <p:txBody>
          <a:bodyPr/>
          <a:lstStyle/>
          <a:p>
            <a:r>
              <a:rPr lang="es-MX" sz="4000" b="1"/>
              <a:t>Viscosímetro.</a:t>
            </a:r>
          </a:p>
        </p:txBody>
      </p:sp>
      <p:graphicFrame>
        <p:nvGraphicFramePr>
          <p:cNvPr id="75865" name="Group 89"/>
          <p:cNvGraphicFramePr>
            <a:graphicFrameLocks noGrp="1"/>
          </p:cNvGraphicFramePr>
          <p:nvPr/>
        </p:nvGraphicFramePr>
        <p:xfrm>
          <a:off x="4576763" y="4935538"/>
          <a:ext cx="4567237" cy="1922462"/>
        </p:xfrm>
        <a:graphic>
          <a:graphicData uri="http://schemas.openxmlformats.org/drawingml/2006/table">
            <a:tbl>
              <a:tblPr/>
              <a:tblGrid>
                <a:gridCol w="2509837"/>
                <a:gridCol w="20574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Rango de Velocidad(rpm):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a 100 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Precisión Velocidad: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±0.5 rpm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Rango de viscosidad (cPs)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100 hasta 13 millones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Rango de Temperatura: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Ambiente +5 Hasta 380°C 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Numero de Spindles: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Dimensiones (mm.):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178 x 178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Lectura de la pantalla: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Digital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5866" name="Picture 90" descr="http://www.brookfieldengineering.com/img/SpindleRack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4495800" y="2057400"/>
            <a:ext cx="4419600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867" name="Picture 91" descr="vISCOSIMETR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550" y="914400"/>
            <a:ext cx="3192463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s-MX" sz="4000" b="1"/>
              <a:t>Secador de Lámparas infrarrojas.</a:t>
            </a:r>
          </a:p>
        </p:txBody>
      </p:sp>
      <p:graphicFrame>
        <p:nvGraphicFramePr>
          <p:cNvPr id="76865" name="Group 65"/>
          <p:cNvGraphicFramePr>
            <a:graphicFrameLocks noGrp="1"/>
          </p:cNvGraphicFramePr>
          <p:nvPr/>
        </p:nvGraphicFramePr>
        <p:xfrm>
          <a:off x="4576763" y="5484813"/>
          <a:ext cx="4567237" cy="1373187"/>
        </p:xfrm>
        <a:graphic>
          <a:graphicData uri="http://schemas.openxmlformats.org/drawingml/2006/table">
            <a:tbl>
              <a:tblPr/>
              <a:tblGrid>
                <a:gridCol w="2509837"/>
                <a:gridCol w="20574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Rango de Temperatura: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Ambiente +5 Hasta 120°C 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Máx. Volumen de secado (g):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600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Dimensiones (mm.):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60 x 60 x 30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Número de Lámparas: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Fuente de Poder: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120 VAC / 60 Hz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6867" name="Picture 67" descr="DSCN52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6019800" cy="4514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s-MX" sz="4000" b="1"/>
              <a:t>Horno Secador de Resistencias</a:t>
            </a:r>
            <a:r>
              <a:rPr lang="es-MX" sz="4000"/>
              <a:t>.</a:t>
            </a:r>
          </a:p>
        </p:txBody>
      </p:sp>
      <p:graphicFrame>
        <p:nvGraphicFramePr>
          <p:cNvPr id="77889" name="Group 65"/>
          <p:cNvGraphicFramePr>
            <a:graphicFrameLocks noGrp="1"/>
          </p:cNvGraphicFramePr>
          <p:nvPr/>
        </p:nvGraphicFramePr>
        <p:xfrm>
          <a:off x="4576763" y="5484813"/>
          <a:ext cx="4567237" cy="1373187"/>
        </p:xfrm>
        <a:graphic>
          <a:graphicData uri="http://schemas.openxmlformats.org/drawingml/2006/table">
            <a:tbl>
              <a:tblPr/>
              <a:tblGrid>
                <a:gridCol w="2509837"/>
                <a:gridCol w="20574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Rango de Temperatura: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Ambiente +5 Hasta 900°C 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Máx. Volumen de secado (g):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4000 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Dimensiones (mm.):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50 x 80 x 100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Fuente de Poder: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120 VAC / 60 Hz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Elementos calefactores.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7890" name="Picture 66" descr="Horno comple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8" y="609600"/>
            <a:ext cx="4176712" cy="6248400"/>
          </a:xfrm>
          <a:prstGeom prst="rect">
            <a:avLst/>
          </a:prstGeom>
          <a:noFill/>
        </p:spPr>
      </p:pic>
      <p:pic>
        <p:nvPicPr>
          <p:cNvPr id="77891" name="Picture 67" descr="Horno resistenc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76400"/>
            <a:ext cx="4114800" cy="3086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457200"/>
          </a:xfrm>
        </p:spPr>
        <p:txBody>
          <a:bodyPr/>
          <a:lstStyle/>
          <a:p>
            <a:r>
              <a:rPr lang="es-MX" sz="4000" b="1"/>
              <a:t>Filtro-prensa Baroid. </a:t>
            </a:r>
            <a:br>
              <a:rPr lang="es-MX" sz="4000" b="1"/>
            </a:br>
            <a:r>
              <a:rPr lang="es-MX" sz="4000" b="1"/>
              <a:t>Medidor de permeabilidad.</a:t>
            </a:r>
          </a:p>
        </p:txBody>
      </p:sp>
      <p:graphicFrame>
        <p:nvGraphicFramePr>
          <p:cNvPr id="78913" name="Group 65"/>
          <p:cNvGraphicFramePr>
            <a:graphicFrameLocks noGrp="1"/>
          </p:cNvGraphicFramePr>
          <p:nvPr/>
        </p:nvGraphicFramePr>
        <p:xfrm>
          <a:off x="4632325" y="5484813"/>
          <a:ext cx="4511675" cy="1373187"/>
        </p:xfrm>
        <a:graphic>
          <a:graphicData uri="http://schemas.openxmlformats.org/drawingml/2006/table">
            <a:tbl>
              <a:tblPr/>
              <a:tblGrid>
                <a:gridCol w="2509838"/>
                <a:gridCol w="2001837"/>
              </a:tblGrid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Rango de Presión: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Atmosférica Hasta 100 psi.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Máx. Volumen (cm</a:t>
                      </a:r>
                      <a:r>
                        <a:rPr kumimoji="0" lang="es-E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400 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Volumen de trabajo (cm</a:t>
                      </a:r>
                      <a:r>
                        <a:rPr kumimoji="0" lang="es-E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300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Dimensiones (mm.):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137 x 98 x 89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Material: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Aluminio.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8914" name="Picture 66" descr="Baro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447800"/>
            <a:ext cx="5908675" cy="3836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r>
              <a:rPr lang="es-MX" sz="2800"/>
              <a:t>Descripción de las zonas de almacenamiento.</a:t>
            </a:r>
          </a:p>
        </p:txBody>
      </p:sp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304800" y="868363"/>
          <a:ext cx="8610600" cy="5913437"/>
        </p:xfrm>
        <a:graphic>
          <a:graphicData uri="http://schemas.openxmlformats.org/presentationml/2006/ole">
            <p:oleObj spid="_x0000_s41988" name="Drawing" r:id="rId3" imgW="5076720" imgH="3486240" progId="AutoCAD.Drawing.15">
              <p:embed/>
            </p:oleObj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s-MX" sz="4000" b="1"/>
              <a:t>Desionizador de agua.</a:t>
            </a:r>
          </a:p>
        </p:txBody>
      </p:sp>
      <p:graphicFrame>
        <p:nvGraphicFramePr>
          <p:cNvPr id="80011" name="Group 139"/>
          <p:cNvGraphicFramePr>
            <a:graphicFrameLocks noGrp="1"/>
          </p:cNvGraphicFramePr>
          <p:nvPr/>
        </p:nvGraphicFramePr>
        <p:xfrm>
          <a:off x="4632325" y="5210175"/>
          <a:ext cx="4511675" cy="1647825"/>
        </p:xfrm>
        <a:graphic>
          <a:graphicData uri="http://schemas.openxmlformats.org/drawingml/2006/table">
            <a:tbl>
              <a:tblPr/>
              <a:tblGrid>
                <a:gridCol w="2509838"/>
                <a:gridCol w="2001837"/>
              </a:tblGrid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Presión de agua: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Hasta 125 psi.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Máx. Caudal (GPM):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90 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Caudal de trabajo (cm</a:t>
                      </a:r>
                      <a:r>
                        <a:rPr kumimoji="0" lang="es-E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60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Grado de Resistividad 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15-18 MΩ-cm</a:t>
                      </a: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Dimensiones (cm):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59 H x 18 OD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Temperatura de Trabajo (°C)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32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0012" name="Picture 140" descr="Monobed deionizer, large capacity; 110 VA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838200"/>
            <a:ext cx="19272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001000" cy="762000"/>
          </a:xfrm>
        </p:spPr>
        <p:txBody>
          <a:bodyPr/>
          <a:lstStyle/>
          <a:p>
            <a:r>
              <a:rPr lang="es-MX" sz="4000" b="1"/>
              <a:t>Destilador de agua de laboratorio.</a:t>
            </a:r>
          </a:p>
        </p:txBody>
      </p:sp>
      <p:graphicFrame>
        <p:nvGraphicFramePr>
          <p:cNvPr id="80986" name="Group 90"/>
          <p:cNvGraphicFramePr>
            <a:graphicFrameLocks noGrp="1"/>
          </p:cNvGraphicFramePr>
          <p:nvPr/>
        </p:nvGraphicFramePr>
        <p:xfrm>
          <a:off x="4632325" y="4573588"/>
          <a:ext cx="4511675" cy="2284412"/>
        </p:xfrm>
        <a:graphic>
          <a:graphicData uri="http://schemas.openxmlformats.org/drawingml/2006/table">
            <a:tbl>
              <a:tblPr/>
              <a:tblGrid>
                <a:gridCol w="2509838"/>
                <a:gridCol w="2001837"/>
              </a:tblGrid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Capacidad: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 litros/hr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Rango de Resistividad: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0.25 hasta 0.3 M-cm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Consumo de agua de condensado: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60 litros/hr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Presión de Agua: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 psi (mínima)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Resistencia (elemento de calentamiento):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Un elemento, 3kW 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Poder: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220 VAC, 50/60 Hz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Dimensiones: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48  x 46 x 15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0987" name="Picture 91" descr="Destilad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1988" y="762000"/>
            <a:ext cx="4672012" cy="3605213"/>
          </a:xfrm>
          <a:prstGeom prst="rect">
            <a:avLst/>
          </a:prstGeom>
          <a:noFill/>
        </p:spPr>
      </p:pic>
      <p:pic>
        <p:nvPicPr>
          <p:cNvPr id="80988" name="Picture 92" descr="DSCN5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4368800" cy="5824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s-MX" sz="4000" b="1"/>
              <a:t>Espectrofotómetro GENESYS 10 UV/VIS-SCAN.</a:t>
            </a:r>
          </a:p>
        </p:txBody>
      </p:sp>
      <p:graphicFrame>
        <p:nvGraphicFramePr>
          <p:cNvPr id="82009" name="Group 89"/>
          <p:cNvGraphicFramePr>
            <a:graphicFrameLocks noGrp="1"/>
          </p:cNvGraphicFramePr>
          <p:nvPr/>
        </p:nvGraphicFramePr>
        <p:xfrm>
          <a:off x="4632325" y="4935538"/>
          <a:ext cx="4511675" cy="1922462"/>
        </p:xfrm>
        <a:graphic>
          <a:graphicData uri="http://schemas.openxmlformats.org/drawingml/2006/table">
            <a:tbl>
              <a:tblPr/>
              <a:tblGrid>
                <a:gridCol w="2509838"/>
                <a:gridCol w="2001837"/>
              </a:tblGrid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Capacidad (Posiciones):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 holder.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Rango Longitud de Onda: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190 hasta 1100 nm.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Ancho del Barrido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nm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Tipo de lámpara: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Xenón 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Exactitud: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± 1.0 nm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Repetibilidad: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± 0.5 nm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Poder: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110 VAC / 60 Hz.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2010" name="Picture 90" descr="espectofotomet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4191000" cy="3870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33400"/>
          </a:xfrm>
        </p:spPr>
        <p:txBody>
          <a:bodyPr/>
          <a:lstStyle/>
          <a:p>
            <a:r>
              <a:rPr lang="es-MX" sz="4000" b="1"/>
              <a:t>Prensa Hidráulica.</a:t>
            </a:r>
          </a:p>
        </p:txBody>
      </p:sp>
      <p:graphicFrame>
        <p:nvGraphicFramePr>
          <p:cNvPr id="82997" name="Group 53"/>
          <p:cNvGraphicFramePr>
            <a:graphicFrameLocks noGrp="1"/>
          </p:cNvGraphicFramePr>
          <p:nvPr/>
        </p:nvGraphicFramePr>
        <p:xfrm>
          <a:off x="4632325" y="5759450"/>
          <a:ext cx="4511675" cy="1098550"/>
        </p:xfrm>
        <a:graphic>
          <a:graphicData uri="http://schemas.openxmlformats.org/drawingml/2006/table">
            <a:tbl>
              <a:tblPr/>
              <a:tblGrid>
                <a:gridCol w="2509838"/>
                <a:gridCol w="2001837"/>
              </a:tblGrid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Capacidad Máxima: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2000 psi / 15 Kg/cm</a:t>
                      </a:r>
                      <a:r>
                        <a:rPr kumimoji="0" lang="es-E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Carrera del embolo: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130 mm.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Fluido Hidráulico: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Aceite hidráulico SAE 10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Dimensiones: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31 x 62 x 24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2998" name="Picture 54" descr="Prensa Hidraul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3627438" cy="5175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09600"/>
          </a:xfrm>
        </p:spPr>
        <p:txBody>
          <a:bodyPr/>
          <a:lstStyle/>
          <a:p>
            <a:r>
              <a:rPr lang="es-MX" sz="2800" b="1"/>
              <a:t>Ubicación de las Botoneras de Control</a:t>
            </a:r>
          </a:p>
        </p:txBody>
      </p:sp>
      <p:graphicFrame>
        <p:nvGraphicFramePr>
          <p:cNvPr id="43012" name="Object 4"/>
          <p:cNvGraphicFramePr>
            <a:graphicFrameLocks noChangeAspect="1"/>
          </p:cNvGraphicFramePr>
          <p:nvPr/>
        </p:nvGraphicFramePr>
        <p:xfrm>
          <a:off x="304800" y="855663"/>
          <a:ext cx="8610600" cy="5926137"/>
        </p:xfrm>
        <a:graphic>
          <a:graphicData uri="http://schemas.openxmlformats.org/presentationml/2006/ole">
            <p:oleObj spid="_x0000_s43012" name="Drawing" r:id="rId3" imgW="4857840" imgH="3343320" progId="AutoCAD.Drawing.15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381000"/>
          </a:xfrm>
        </p:spPr>
        <p:txBody>
          <a:bodyPr/>
          <a:lstStyle/>
          <a:p>
            <a:r>
              <a:rPr lang="es-MX" b="1"/>
              <a:t>Descripción Mesón A</a:t>
            </a:r>
          </a:p>
        </p:txBody>
      </p:sp>
      <p:pic>
        <p:nvPicPr>
          <p:cNvPr id="44036" name="Picture 4" descr="PLANO MESON 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0"/>
            <a:ext cx="91440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b="1"/>
              <a:t>Descripción Mesón B</a:t>
            </a:r>
          </a:p>
        </p:txBody>
      </p:sp>
      <p:pic>
        <p:nvPicPr>
          <p:cNvPr id="45060" name="Picture 4" descr="PLANO MESON 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933575"/>
            <a:ext cx="8839200" cy="4467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s-MX" b="1"/>
              <a:t>Iluminación.</a:t>
            </a:r>
          </a:p>
        </p:txBody>
      </p:sp>
      <p:pic>
        <p:nvPicPr>
          <p:cNvPr id="46084" name="Picture 4" descr="PLANO ILUMINAC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914400"/>
            <a:ext cx="7620000" cy="587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609600"/>
          </a:xfrm>
        </p:spPr>
        <p:txBody>
          <a:bodyPr/>
          <a:lstStyle/>
          <a:p>
            <a:r>
              <a:rPr lang="es-MX" sz="3200" b="1"/>
              <a:t>Vista Superior del Área de Molienda Sección 1.</a:t>
            </a:r>
          </a:p>
        </p:txBody>
      </p:sp>
      <p:pic>
        <p:nvPicPr>
          <p:cNvPr id="47108" name="Picture 4" descr="Vista Superior La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939800"/>
            <a:ext cx="8628062" cy="5656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mpulso">
  <a:themeElements>
    <a:clrScheme name="Impulso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Impuls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Impulso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ulso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ulso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ulso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ulso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ulso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C:\Archivos de programa\Microsoft Office\Plantillas\Diseños de presentaciones\IMPULSO.POT</Template>
  <TotalTime>497</TotalTime>
  <Words>1351</Words>
  <Application>Microsoft PowerPoint</Application>
  <PresentationFormat>Presentación en pantalla (4:3)</PresentationFormat>
  <Paragraphs>314</Paragraphs>
  <Slides>43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9" baseType="lpstr">
      <vt:lpstr>Times New Roman</vt:lpstr>
      <vt:lpstr>Arial</vt:lpstr>
      <vt:lpstr>Symbol</vt:lpstr>
      <vt:lpstr>Courier New</vt:lpstr>
      <vt:lpstr>Impulso</vt:lpstr>
      <vt:lpstr>AutoCAD Drawing</vt:lpstr>
      <vt:lpstr>DISEÑO DEL LABORATORIO</vt:lpstr>
      <vt:lpstr>Infraestructura del Laboratorio de Molienda y Almacenamiento.</vt:lpstr>
      <vt:lpstr>Dimensiones Generales y Ubicación de Equipos.</vt:lpstr>
      <vt:lpstr>Descripción de las zonas de almacenamiento.</vt:lpstr>
      <vt:lpstr>Ubicación de las Botoneras de Control</vt:lpstr>
      <vt:lpstr>Descripción Mesón A</vt:lpstr>
      <vt:lpstr>Descripción Mesón B</vt:lpstr>
      <vt:lpstr>Iluminación.</vt:lpstr>
      <vt:lpstr>Vista Superior del Área de Molienda Sección 1.</vt:lpstr>
      <vt:lpstr>Botoneras de Control y Cajas de Breaker.</vt:lpstr>
      <vt:lpstr>Interior de la Sección 1.</vt:lpstr>
      <vt:lpstr>Equipos de la Sección 1</vt:lpstr>
      <vt:lpstr>Molinos de Bolas y Sistema motriz.</vt:lpstr>
      <vt:lpstr>Diapositiva 14</vt:lpstr>
      <vt:lpstr>Trituradora de Rodillos </vt:lpstr>
      <vt:lpstr>Mezcladora de Rodillos.</vt:lpstr>
      <vt:lpstr>Tamizadora y Tamices ASTM</vt:lpstr>
      <vt:lpstr>Mezcladora</vt:lpstr>
      <vt:lpstr>Infraestructura del Laboratorio de Análisis y Experimentación. </vt:lpstr>
      <vt:lpstr>Imágenes de la Sección 2 (Área de Análisis)</vt:lpstr>
      <vt:lpstr>Diapositiva 21</vt:lpstr>
      <vt:lpstr>Descripción de la Sección 2.</vt:lpstr>
      <vt:lpstr>Ubicación de equipos e instrumentos.</vt:lpstr>
      <vt:lpstr>Descripción Mesón 1.</vt:lpstr>
      <vt:lpstr>Descripción Mesón 2.</vt:lpstr>
      <vt:lpstr>Diseño de los moldes de Yeso.</vt:lpstr>
      <vt:lpstr>Diseño de los moldes de Yeso.</vt:lpstr>
      <vt:lpstr>Moldes de Yeso 3D</vt:lpstr>
      <vt:lpstr>Equipos e Instrumentos de la Sección 2.</vt:lpstr>
      <vt:lpstr>Balanza Analítica BL210S y CP4201 Sartorius.</vt:lpstr>
      <vt:lpstr>Balanza para líquidos YAMATO.</vt:lpstr>
      <vt:lpstr>Autoclave</vt:lpstr>
      <vt:lpstr>Picnómetro.</vt:lpstr>
      <vt:lpstr>Agitador Mecánico.</vt:lpstr>
      <vt:lpstr>Agitador Magnético.</vt:lpstr>
      <vt:lpstr>Viscosímetro.</vt:lpstr>
      <vt:lpstr>Secador de Lámparas infrarrojas.</vt:lpstr>
      <vt:lpstr>Horno Secador de Resistencias.</vt:lpstr>
      <vt:lpstr>Filtro-prensa Baroid.  Medidor de permeabilidad.</vt:lpstr>
      <vt:lpstr>Desionizador de agua.</vt:lpstr>
      <vt:lpstr>Destilador de agua de laboratorio.</vt:lpstr>
      <vt:lpstr>Espectrofotómetro GENESYS 10 UV/VIS-SCAN.</vt:lpstr>
      <vt:lpstr>Prensa Hidráulica.</vt:lpstr>
    </vt:vector>
  </TitlesOfParts>
  <Company>Escuela Politecnica Nacional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 E R S P E C T I V A S</dc:title>
  <dc:creator>Lab. de Termodinamica</dc:creator>
  <cp:lastModifiedBy>Ayudante</cp:lastModifiedBy>
  <cp:revision>26</cp:revision>
  <dcterms:created xsi:type="dcterms:W3CDTF">2002-03-30T15:32:16Z</dcterms:created>
  <dcterms:modified xsi:type="dcterms:W3CDTF">2009-07-16T20:09:40Z</dcterms:modified>
</cp:coreProperties>
</file>