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74" r:id="rId12"/>
    <p:sldId id="282" r:id="rId13"/>
    <p:sldId id="265" r:id="rId14"/>
    <p:sldId id="269" r:id="rId15"/>
    <p:sldId id="275" r:id="rId16"/>
    <p:sldId id="270" r:id="rId17"/>
    <p:sldId id="271" r:id="rId18"/>
    <p:sldId id="272" r:id="rId19"/>
    <p:sldId id="289" r:id="rId20"/>
    <p:sldId id="283" r:id="rId21"/>
    <p:sldId id="276" r:id="rId22"/>
    <p:sldId id="277" r:id="rId23"/>
    <p:sldId id="279" r:id="rId24"/>
    <p:sldId id="278" r:id="rId25"/>
    <p:sldId id="280" r:id="rId26"/>
    <p:sldId id="281" r:id="rId27"/>
    <p:sldId id="266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6600"/>
    <a:srgbClr val="663300"/>
    <a:srgbClr val="996600"/>
    <a:srgbClr val="0000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B737F9-2B82-440C-81CA-A51EBA37CC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29871-590D-4267-99F5-DC4CBB2868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BE3E3-FD90-4D53-BF7A-338E0633A6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7010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24000" y="4038600"/>
            <a:ext cx="7010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FE593-0801-4D86-B6DA-6A550372A3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524000" y="19050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1524000" y="4038600"/>
            <a:ext cx="7010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8E737-A710-42AF-9AEC-0EFE61709A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7010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4000" y="4038600"/>
            <a:ext cx="7010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9E83-6068-441A-853C-A356130058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CA76A-54A7-4952-8EF3-F35577EAFD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E4913-1408-476A-96F5-F4EA88444D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6712D-58AE-43BC-9794-9F0FB047B1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CEE10-E592-4E1B-8BD8-A3387B932F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AA4A3-526B-4561-A5B9-BE1942A23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94758-9A82-4E1E-B869-C4B3A89F6C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D2774-5528-4E8A-B204-71B385D0C6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CC17D-077C-482D-AF45-4FEE14DDF4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8CDE9-7957-4D19-8167-307BBFBF25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6BB7F-20A8-45EE-A7C2-B2D07CFEAC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8CE88-0010-49DE-9230-AC8481CFA4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44117-780A-4F47-9F89-BBD4842369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4E1CC056-44E2-4DDE-906F-F6D66E065F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04457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project.swf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125538"/>
            <a:ext cx="8215312" cy="720725"/>
          </a:xfrm>
          <a:solidFill>
            <a:srgbClr val="FFFF00">
              <a:alpha val="50980"/>
            </a:srgbClr>
          </a:solidFill>
        </p:spPr>
        <p:txBody>
          <a:bodyPr/>
          <a:lstStyle/>
          <a:p>
            <a:pPr algn="ctr" eaLnBrk="1" hangingPunct="1"/>
            <a:r>
              <a:rPr lang="es-EC" sz="4400" smtClean="0"/>
              <a:t>EL TRANSPORTE CELULAR</a:t>
            </a:r>
            <a:endParaRPr lang="es-ES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smtClean="0">
                <a:solidFill>
                  <a:schemeClr val="tx1"/>
                </a:solidFill>
              </a:rPr>
              <a:t>La difusión simple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17700"/>
            <a:ext cx="4752975" cy="1871663"/>
          </a:xfrm>
        </p:spPr>
        <p:txBody>
          <a:bodyPr/>
          <a:lstStyle/>
          <a:p>
            <a:pPr algn="just" eaLnBrk="1" hangingPunct="1"/>
            <a:r>
              <a:rPr lang="es-ES" sz="2600" smtClean="0">
                <a:solidFill>
                  <a:srgbClr val="663300"/>
                </a:solidFill>
              </a:rPr>
              <a:t>Sustancias como el </a:t>
            </a:r>
            <a:r>
              <a:rPr lang="es-ES" sz="2600" smtClean="0">
                <a:solidFill>
                  <a:srgbClr val="FF3300"/>
                </a:solidFill>
              </a:rPr>
              <a:t>O</a:t>
            </a:r>
            <a:r>
              <a:rPr lang="es-ES" sz="2600" baseline="-25000" smtClean="0">
                <a:solidFill>
                  <a:srgbClr val="FF3300"/>
                </a:solidFill>
              </a:rPr>
              <a:t>2</a:t>
            </a:r>
            <a:r>
              <a:rPr lang="es-ES" sz="2600" smtClean="0">
                <a:solidFill>
                  <a:srgbClr val="663300"/>
                </a:solidFill>
              </a:rPr>
              <a:t> y el </a:t>
            </a:r>
            <a:r>
              <a:rPr lang="es-ES" sz="2600" smtClean="0">
                <a:solidFill>
                  <a:srgbClr val="FF3300"/>
                </a:solidFill>
              </a:rPr>
              <a:t>CO</a:t>
            </a:r>
            <a:r>
              <a:rPr lang="es-ES" sz="2600" baseline="-25000" smtClean="0">
                <a:solidFill>
                  <a:srgbClr val="FF3300"/>
                </a:solidFill>
              </a:rPr>
              <a:t>2</a:t>
            </a:r>
            <a:r>
              <a:rPr lang="es-ES" sz="2600" smtClean="0">
                <a:solidFill>
                  <a:srgbClr val="663300"/>
                </a:solidFill>
              </a:rPr>
              <a:t>, pasan a través de los poros de la membrana celular por difusión simple.</a:t>
            </a:r>
          </a:p>
        </p:txBody>
      </p:sp>
      <p:pic>
        <p:nvPicPr>
          <p:cNvPr id="12292" name="Picture 5" descr="FG04_03a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70038" y="4005263"/>
            <a:ext cx="3649662" cy="2736850"/>
          </a:xfrm>
          <a:noFill/>
        </p:spPr>
      </p:pic>
      <p:pic>
        <p:nvPicPr>
          <p:cNvPr id="12293" name="Picture 8" descr="crossingmem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1844675"/>
            <a:ext cx="3286125" cy="4103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smtClean="0">
                <a:solidFill>
                  <a:srgbClr val="990033"/>
                </a:solidFill>
              </a:rPr>
              <a:t>AQUAPORINAS</a:t>
            </a:r>
            <a:endParaRPr lang="es-ES" smtClean="0">
              <a:solidFill>
                <a:srgbClr val="990033"/>
              </a:solidFill>
            </a:endParaRPr>
          </a:p>
        </p:txBody>
      </p:sp>
      <p:pic>
        <p:nvPicPr>
          <p:cNvPr id="13315" name="Picture 6" descr="5e_sm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557338"/>
            <a:ext cx="5545138" cy="5072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C" smtClean="0">
                <a:solidFill>
                  <a:srgbClr val="FF6600"/>
                </a:solidFill>
              </a:rPr>
              <a:t>Difusión simple de oxígeno</a:t>
            </a:r>
            <a:endParaRPr lang="es-ES" smtClean="0">
              <a:solidFill>
                <a:srgbClr val="FF6600"/>
              </a:solidFill>
            </a:endParaRPr>
          </a:p>
        </p:txBody>
      </p:sp>
      <p:pic>
        <p:nvPicPr>
          <p:cNvPr id="14339" name="Picture 6" descr="passtransanim"/>
          <p:cNvPicPr>
            <a:picLocks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76400"/>
            <a:ext cx="6496050" cy="4344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chemeClr val="tx1"/>
                </a:solidFill>
              </a:rPr>
              <a:t>LA ÓSMOSIS </a:t>
            </a:r>
            <a:r>
              <a:rPr lang="es-ES" sz="3200" smtClean="0">
                <a:solidFill>
                  <a:schemeClr val="tx1"/>
                </a:solidFill>
              </a:rPr>
              <a:t>(difusión del agua)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905000"/>
            <a:ext cx="7562850" cy="1981200"/>
          </a:xfrm>
        </p:spPr>
        <p:txBody>
          <a:bodyPr/>
          <a:lstStyle/>
          <a:p>
            <a:pPr algn="just" eaLnBrk="1" hangingPunct="1"/>
            <a:r>
              <a:rPr lang="es-ES" sz="2600" smtClean="0">
                <a:solidFill>
                  <a:srgbClr val="663300"/>
                </a:solidFill>
              </a:rPr>
              <a:t>Es el paso del agua por una membrana relativamente permeable, desde una región de mayor concentración a una región de menor concentración.</a:t>
            </a:r>
          </a:p>
        </p:txBody>
      </p:sp>
      <p:pic>
        <p:nvPicPr>
          <p:cNvPr id="15364" name="Picture 7" descr="FG04_04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2625" y="3860800"/>
            <a:ext cx="3889375" cy="2917825"/>
          </a:xfrm>
        </p:spPr>
      </p:pic>
      <p:pic>
        <p:nvPicPr>
          <p:cNvPr id="15365" name="Picture 8" descr="FG04_04b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81538" y="3492500"/>
            <a:ext cx="4427537" cy="3321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0350"/>
            <a:ext cx="7010400" cy="1527175"/>
          </a:xfrm>
        </p:spPr>
        <p:txBody>
          <a:bodyPr/>
          <a:lstStyle/>
          <a:p>
            <a:pPr algn="ctr" eaLnBrk="1" hangingPunct="1"/>
            <a:r>
              <a:rPr lang="es-ES" sz="3200" smtClean="0">
                <a:solidFill>
                  <a:srgbClr val="FF6600"/>
                </a:solidFill>
              </a:rPr>
              <a:t>¿ Cómo podemos comparar la concentración de agua en dos regiones?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93925"/>
            <a:ext cx="8066087" cy="41148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s-ES" sz="2600" smtClean="0">
                <a:solidFill>
                  <a:srgbClr val="996600"/>
                </a:solidFill>
              </a:rPr>
              <a:t>La concentración de agua se determina por la cantidad de material disuelto en ella.</a:t>
            </a:r>
          </a:p>
          <a:p>
            <a:pPr eaLnBrk="1" hangingPunct="1">
              <a:spcBef>
                <a:spcPct val="35000"/>
              </a:spcBef>
            </a:pPr>
            <a:r>
              <a:rPr lang="es-ES" sz="2600" smtClean="0">
                <a:solidFill>
                  <a:srgbClr val="996600"/>
                </a:solidFill>
              </a:rPr>
              <a:t>La concentración de agua se considera alta si el material disuelto en ella es poco. Ej.:</a:t>
            </a:r>
          </a:p>
          <a:p>
            <a:pPr lvl="1" eaLnBrk="1" hangingPunct="1">
              <a:spcBef>
                <a:spcPct val="35000"/>
              </a:spcBef>
            </a:pPr>
            <a:r>
              <a:rPr lang="es-ES" sz="2400" smtClean="0">
                <a:solidFill>
                  <a:srgbClr val="996600"/>
                </a:solidFill>
              </a:rPr>
              <a:t>Si una solución contiene 1 g de sal en 1000 g de agua, la concentración de agua es alta.</a:t>
            </a:r>
          </a:p>
          <a:p>
            <a:pPr lvl="1" eaLnBrk="1" hangingPunct="1">
              <a:spcBef>
                <a:spcPct val="35000"/>
              </a:spcBef>
            </a:pPr>
            <a:r>
              <a:rPr lang="es-ES" sz="2400" smtClean="0">
                <a:solidFill>
                  <a:srgbClr val="996600"/>
                </a:solidFill>
              </a:rPr>
              <a:t>Si una solución contiene 100 g de sal en 1000 g de agua, la concentración de agua es menor que en la primera solución.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7010400" cy="1150938"/>
          </a:xfrm>
        </p:spPr>
        <p:txBody>
          <a:bodyPr/>
          <a:lstStyle/>
          <a:p>
            <a:pPr algn="ctr" eaLnBrk="1" hangingPunct="1"/>
            <a:r>
              <a:rPr lang="es-ES_tradnl" smtClean="0">
                <a:solidFill>
                  <a:srgbClr val="FF3300"/>
                </a:solidFill>
              </a:rPr>
              <a:t>Ósmosis</a:t>
            </a:r>
            <a:endParaRPr lang="es-ES" smtClean="0">
              <a:solidFill>
                <a:srgbClr val="FF3300"/>
              </a:solidFill>
            </a:endParaRPr>
          </a:p>
        </p:txBody>
      </p:sp>
      <p:pic>
        <p:nvPicPr>
          <p:cNvPr id="17411" name="Picture 6" descr="osmosi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1600" y="981075"/>
            <a:ext cx="4330700" cy="5721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>
                <a:solidFill>
                  <a:schemeClr val="tx1"/>
                </a:solidFill>
              </a:rPr>
              <a:t>Solución isotónica</a:t>
            </a:r>
            <a:endParaRPr lang="es-ES" smtClean="0">
              <a:solidFill>
                <a:schemeClr val="tx1"/>
              </a:solidFill>
            </a:endParaRPr>
          </a:p>
        </p:txBody>
      </p:sp>
      <p:pic>
        <p:nvPicPr>
          <p:cNvPr id="18435" name="Picture 4" descr="FG04_05a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28923" r="30258"/>
          <a:stretch>
            <a:fillRect/>
          </a:stretch>
        </p:blipFill>
        <p:spPr>
          <a:xfrm>
            <a:off x="6011863" y="1989138"/>
            <a:ext cx="2233612" cy="4105275"/>
          </a:xfrm>
          <a:noFill/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827088" y="1989138"/>
            <a:ext cx="48974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s-ES_tradnl" sz="2600">
                <a:solidFill>
                  <a:srgbClr val="663300"/>
                </a:solidFill>
              </a:rPr>
              <a:t>La concentración de sustancias dentro de la célula es igual a la concentración de sustancias fuera de la célula.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s-ES_tradnl" sz="2400">
                <a:solidFill>
                  <a:srgbClr val="FF3300"/>
                </a:solidFill>
              </a:rPr>
              <a:t>El plasma sanguíneo es isotónico para los glóbulos rojos.</a:t>
            </a:r>
            <a:endParaRPr lang="es-E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>
                <a:solidFill>
                  <a:schemeClr val="tx1"/>
                </a:solidFill>
              </a:rPr>
              <a:t>Solución hipertónica</a:t>
            </a:r>
            <a:endParaRPr lang="es-ES" smtClean="0">
              <a:solidFill>
                <a:schemeClr val="tx1"/>
              </a:solidFill>
            </a:endParaRPr>
          </a:p>
        </p:txBody>
      </p:sp>
      <p:pic>
        <p:nvPicPr>
          <p:cNvPr id="19459" name="Picture 4" descr="FG4_05b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 l="29480" r="29507"/>
          <a:stretch>
            <a:fillRect/>
          </a:stretch>
        </p:blipFill>
        <p:spPr>
          <a:xfrm>
            <a:off x="684213" y="1916113"/>
            <a:ext cx="2303462" cy="4213225"/>
          </a:xfrm>
          <a:noFill/>
        </p:spPr>
      </p:pic>
      <p:sp>
        <p:nvSpPr>
          <p:cNvPr id="1946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905000"/>
            <a:ext cx="5113338" cy="4548188"/>
          </a:xfrm>
        </p:spPr>
        <p:txBody>
          <a:bodyPr/>
          <a:lstStyle/>
          <a:p>
            <a:pPr eaLnBrk="1" hangingPunct="1"/>
            <a:r>
              <a:rPr lang="es-ES_tradnl" sz="2600" smtClean="0">
                <a:solidFill>
                  <a:srgbClr val="663300"/>
                </a:solidFill>
              </a:rPr>
              <a:t>La concentración de sustancias disueltas en el agua que está fuera de la célula es mayor que en el agua que está dentro de la célula.</a:t>
            </a:r>
          </a:p>
          <a:p>
            <a:pPr lvl="1" eaLnBrk="1" hangingPunct="1"/>
            <a:r>
              <a:rPr lang="es-ES_tradnl" sz="2400" smtClean="0">
                <a:solidFill>
                  <a:srgbClr val="FF3300"/>
                </a:solidFill>
              </a:rPr>
              <a:t>Una solución de sal es hipertónica para los glóbulos rojos.</a:t>
            </a:r>
            <a:endParaRPr lang="es-ES" sz="240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>
                <a:solidFill>
                  <a:schemeClr val="hlink"/>
                </a:solidFill>
              </a:rPr>
              <a:t>Solución hipotónica</a:t>
            </a:r>
            <a:endParaRPr lang="es-ES" smtClean="0">
              <a:solidFill>
                <a:schemeClr val="hlink"/>
              </a:solidFill>
            </a:endParaRPr>
          </a:p>
        </p:txBody>
      </p:sp>
      <p:pic>
        <p:nvPicPr>
          <p:cNvPr id="20483" name="Picture 4" descr="FG4_05c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28207" r="30780"/>
          <a:stretch>
            <a:fillRect/>
          </a:stretch>
        </p:blipFill>
        <p:spPr>
          <a:xfrm>
            <a:off x="5724525" y="1916113"/>
            <a:ext cx="2303463" cy="4213225"/>
          </a:xfrm>
          <a:noFill/>
        </p:spPr>
      </p:pic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755650" y="1916113"/>
            <a:ext cx="48244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s-ES_tradnl" sz="2600">
                <a:solidFill>
                  <a:srgbClr val="663300"/>
                </a:solidFill>
              </a:rPr>
              <a:t>La concentración de materiales disueltos en el agua fuera de la célula es menor que la concentración en la célula.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s-ES_tradnl" sz="2400">
                <a:solidFill>
                  <a:srgbClr val="FF3300"/>
                </a:solidFill>
              </a:rPr>
              <a:t>Un glóbulo rojo en agua destilada está en una solución hipotónica.</a:t>
            </a:r>
            <a:endParaRPr lang="es-E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Rene Rodriguez\Mis documentos\Mis imágenes\FOTOS TEXTO\TONICID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76225"/>
            <a:ext cx="64293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138" y="188913"/>
            <a:ext cx="59277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C" sz="2500" smtClean="0">
                <a:solidFill>
                  <a:srgbClr val="FF6600"/>
                </a:solidFill>
              </a:rPr>
              <a:t>Soluciones isotónicas, hipertónicas e hipotónicas</a:t>
            </a:r>
            <a:endParaRPr lang="es-ES" sz="2500" smtClean="0">
              <a:solidFill>
                <a:srgbClr val="FF6600"/>
              </a:solidFill>
            </a:endParaRPr>
          </a:p>
        </p:txBody>
      </p:sp>
      <p:pic>
        <p:nvPicPr>
          <p:cNvPr id="22531" name="Picture 6" descr="isotonicanim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28775"/>
            <a:ext cx="2987675" cy="2392363"/>
          </a:xfrm>
          <a:noFill/>
        </p:spPr>
      </p:pic>
      <p:pic>
        <p:nvPicPr>
          <p:cNvPr id="22532" name="Picture 10" descr="hypertonicanim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987675" y="2852738"/>
            <a:ext cx="3097213" cy="2481262"/>
          </a:xfrm>
          <a:noFill/>
        </p:spPr>
      </p:pic>
      <p:pic>
        <p:nvPicPr>
          <p:cNvPr id="22533" name="Picture 14" descr="hypotonicanim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84888" y="4406900"/>
            <a:ext cx="3059112" cy="2451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smtClean="0">
                <a:solidFill>
                  <a:srgbClr val="FF6600"/>
                </a:solidFill>
              </a:rPr>
              <a:t>Turgencia y Plasmólisis</a:t>
            </a:r>
            <a:endParaRPr lang="es-ES" sz="2400" smtClean="0">
              <a:solidFill>
                <a:srgbClr val="FF6600"/>
              </a:solidFill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 l="15942" r="15942"/>
          <a:stretch>
            <a:fillRect/>
          </a:stretch>
        </p:blipFill>
        <p:spPr>
          <a:xfrm>
            <a:off x="323850" y="2060575"/>
            <a:ext cx="3384550" cy="3979863"/>
          </a:xfrm>
          <a:noFill/>
        </p:spPr>
      </p:pic>
      <p:sp>
        <p:nvSpPr>
          <p:cNvPr id="2355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905000"/>
            <a:ext cx="5184775" cy="4403725"/>
          </a:xfrm>
        </p:spPr>
        <p:txBody>
          <a:bodyPr/>
          <a:lstStyle/>
          <a:p>
            <a:pPr algn="just" eaLnBrk="1" hangingPunct="1"/>
            <a:r>
              <a:rPr lang="es-ES_tradnl" sz="2600" smtClean="0">
                <a:solidFill>
                  <a:srgbClr val="663300"/>
                </a:solidFill>
              </a:rPr>
              <a:t>Turgencia es la presión del agua sobre la pared celular.</a:t>
            </a:r>
          </a:p>
          <a:p>
            <a:pPr lvl="1" algn="just" eaLnBrk="1" hangingPunct="1"/>
            <a:r>
              <a:rPr lang="es-ES_tradnl" sz="2400" smtClean="0">
                <a:solidFill>
                  <a:srgbClr val="FF3300"/>
                </a:solidFill>
              </a:rPr>
              <a:t>Ayuda a dar firmeza y rigidez a los tallos y a las hojas.</a:t>
            </a:r>
          </a:p>
          <a:p>
            <a:pPr algn="just" eaLnBrk="1" hangingPunct="1"/>
            <a:r>
              <a:rPr lang="es-ES_tradnl" sz="2600" smtClean="0">
                <a:solidFill>
                  <a:srgbClr val="663300"/>
                </a:solidFill>
              </a:rPr>
              <a:t>Plasmólisis es la contracción del contenido celular como resultado de la pérdida de agua.</a:t>
            </a:r>
          </a:p>
          <a:p>
            <a:pPr lvl="1" algn="just" eaLnBrk="1" hangingPunct="1"/>
            <a:r>
              <a:rPr lang="es-ES_tradnl" sz="2400" smtClean="0">
                <a:solidFill>
                  <a:srgbClr val="FF3300"/>
                </a:solidFill>
              </a:rPr>
              <a:t>Los tallos y las hojas se marchitan.</a:t>
            </a:r>
            <a:endParaRPr lang="es-ES" sz="240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00013"/>
            <a:ext cx="7010400" cy="1527176"/>
          </a:xfrm>
        </p:spPr>
        <p:txBody>
          <a:bodyPr/>
          <a:lstStyle/>
          <a:p>
            <a:pPr eaLnBrk="1" hangingPunct="1"/>
            <a:r>
              <a:rPr lang="es-ES_tradnl" smtClean="0">
                <a:solidFill>
                  <a:schemeClr val="tx1"/>
                </a:solidFill>
              </a:rPr>
              <a:t>Difusión facilitada </a:t>
            </a:r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632700" cy="26638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_tradnl" sz="2000" smtClean="0">
                <a:solidFill>
                  <a:srgbClr val="663300"/>
                </a:solidFill>
              </a:rPr>
              <a:t>Es la difusión de materiales a través de la membrana celular con la ayuda de moléculas transportadoras (proteínas).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_tradnl" sz="2000" smtClean="0">
                <a:solidFill>
                  <a:srgbClr val="996600"/>
                </a:solidFill>
              </a:rPr>
              <a:t>Las moléculas transportadoras permiten que moléculas específicas, que se encuentran en un lado de la membrana, puedan pasar hasta el otro lado.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_tradnl" sz="2000" smtClean="0">
                <a:solidFill>
                  <a:srgbClr val="663300"/>
                </a:solidFill>
              </a:rPr>
              <a:t>La difusión facilitada comprende el movimiento de sustancias a favor de un gradiente de concentración.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_tradnl" sz="2000" smtClean="0">
                <a:solidFill>
                  <a:srgbClr val="996600"/>
                </a:solidFill>
              </a:rPr>
              <a:t>Sin embargo, las sustancias se mueven más rápido que en la difusión simple.</a:t>
            </a:r>
            <a:endParaRPr lang="es-ES" sz="2000" smtClean="0">
              <a:solidFill>
                <a:srgbClr val="996600"/>
              </a:solidFill>
            </a:endParaRPr>
          </a:p>
        </p:txBody>
      </p:sp>
      <p:pic>
        <p:nvPicPr>
          <p:cNvPr id="24580" name="Picture 7" descr="passivetr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3860800"/>
            <a:ext cx="65532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C" smtClean="0">
                <a:solidFill>
                  <a:srgbClr val="FF6600"/>
                </a:solidFill>
              </a:rPr>
              <a:t>Difusión facilitada</a:t>
            </a:r>
            <a:endParaRPr lang="es-ES" smtClean="0">
              <a:solidFill>
                <a:srgbClr val="FF6600"/>
              </a:solidFill>
            </a:endParaRPr>
          </a:p>
        </p:txBody>
      </p:sp>
      <p:pic>
        <p:nvPicPr>
          <p:cNvPr id="25603" name="Picture 6" descr="facdiffusion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185988"/>
            <a:ext cx="8713787" cy="3865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>
                <a:solidFill>
                  <a:schemeClr val="tx1"/>
                </a:solidFill>
              </a:rPr>
              <a:t>EL TRANSPORTE ACTIVO</a:t>
            </a:r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628775"/>
            <a:ext cx="7943850" cy="2028825"/>
          </a:xfrm>
        </p:spPr>
        <p:txBody>
          <a:bodyPr/>
          <a:lstStyle/>
          <a:p>
            <a:pPr algn="just" eaLnBrk="1" hangingPunct="1"/>
            <a:r>
              <a:rPr lang="es-EC" sz="2000" smtClean="0">
                <a:solidFill>
                  <a:srgbClr val="663300"/>
                </a:solidFill>
              </a:rPr>
              <a:t>Es el proceso mediante el cual la célula usa energía para mover átomos, iones y moléculas contra un gradiente de concentración.</a:t>
            </a:r>
          </a:p>
          <a:p>
            <a:pPr lvl="1" algn="just" eaLnBrk="1" hangingPunct="1"/>
            <a:r>
              <a:rPr lang="es-EC" sz="2000" smtClean="0">
                <a:solidFill>
                  <a:srgbClr val="663300"/>
                </a:solidFill>
              </a:rPr>
              <a:t>Un ser humano en reposo usa de un 30 a un 40 % de su energía para el transporte activo de materiales hacia las células.</a:t>
            </a:r>
          </a:p>
          <a:p>
            <a:pPr eaLnBrk="1" hangingPunct="1"/>
            <a:endParaRPr lang="es-ES" sz="2000" smtClean="0">
              <a:solidFill>
                <a:srgbClr val="663300"/>
              </a:solidFill>
            </a:endParaRPr>
          </a:p>
        </p:txBody>
      </p:sp>
      <p:pic>
        <p:nvPicPr>
          <p:cNvPr id="26628" name="Picture 8" descr="activetrans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t="19447"/>
          <a:stretch>
            <a:fillRect/>
          </a:stretch>
        </p:blipFill>
        <p:spPr>
          <a:xfrm>
            <a:off x="2124075" y="3433763"/>
            <a:ext cx="6985000" cy="3379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C" smtClean="0">
                <a:solidFill>
                  <a:srgbClr val="FF6600"/>
                </a:solidFill>
              </a:rPr>
              <a:t>Transporte activo</a:t>
            </a:r>
            <a:endParaRPr lang="es-ES" smtClean="0">
              <a:solidFill>
                <a:srgbClr val="FF6600"/>
              </a:solidFill>
            </a:endParaRPr>
          </a:p>
        </p:txBody>
      </p:sp>
      <p:pic>
        <p:nvPicPr>
          <p:cNvPr id="27651" name="Picture 13" descr="antiportanim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4463" y="1628775"/>
            <a:ext cx="4356100" cy="3487738"/>
          </a:xfrm>
          <a:noFill/>
        </p:spPr>
      </p:pic>
      <p:pic>
        <p:nvPicPr>
          <p:cNvPr id="27652" name="Picture 16" descr="symportanim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3149600"/>
            <a:ext cx="4392612" cy="3519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>
                <a:solidFill>
                  <a:schemeClr val="hlink"/>
                </a:solidFill>
              </a:rPr>
              <a:t>Transporte activo</a:t>
            </a:r>
            <a:endParaRPr lang="es-ES" smtClean="0">
              <a:solidFill>
                <a:schemeClr val="hlink"/>
              </a:solidFill>
            </a:endParaRPr>
          </a:p>
        </p:txBody>
      </p:sp>
      <p:pic>
        <p:nvPicPr>
          <p:cNvPr id="28675" name="Picture 6" descr="ch05c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3213" y="1844675"/>
            <a:ext cx="4629150" cy="3992563"/>
          </a:xfrm>
          <a:noFill/>
        </p:spPr>
      </p:pic>
      <p:sp>
        <p:nvSpPr>
          <p:cNvPr id="28676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2051050"/>
            <a:ext cx="3889375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C" sz="2600" smtClean="0">
                <a:solidFill>
                  <a:srgbClr val="663300"/>
                </a:solidFill>
              </a:rPr>
              <a:t>La glucosa, los aminoácidos y algunos iones se mueven hacia las células por transporte activo.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C" sz="2600" smtClean="0">
                <a:solidFill>
                  <a:srgbClr val="663300"/>
                </a:solidFill>
              </a:rPr>
              <a:t>Algunas sustancias de desecho salen de algunas células de esta forma.</a:t>
            </a:r>
            <a:endParaRPr lang="es-ES" sz="260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/>
          <a:srcRect l="2267" b="4422"/>
          <a:stretch>
            <a:fillRect/>
          </a:stretch>
        </p:blipFill>
        <p:spPr bwMode="auto">
          <a:xfrm>
            <a:off x="0" y="26035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>
                <a:solidFill>
                  <a:schemeClr val="hlink"/>
                </a:solidFill>
              </a:rPr>
              <a:t>LA ENDOCITOSIS Y LA EXOCITOSIS</a:t>
            </a:r>
            <a:endParaRPr lang="es-ES" smtClean="0">
              <a:solidFill>
                <a:schemeClr val="hlink"/>
              </a:solidFill>
            </a:endParaRP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89138"/>
            <a:ext cx="3816350" cy="4619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C" sz="2600" smtClean="0">
                <a:solidFill>
                  <a:srgbClr val="663300"/>
                </a:solidFill>
              </a:rPr>
              <a:t>La endocitosis es el proceso mediante el cual las células obtienen materiales grandes que no pueden pasar a través de la membrana celular. Hay 2 tipos:</a:t>
            </a:r>
          </a:p>
          <a:p>
            <a:pPr lvl="1" eaLnBrk="1" hangingPunct="1">
              <a:lnSpc>
                <a:spcPct val="90000"/>
              </a:lnSpc>
            </a:pPr>
            <a:r>
              <a:rPr lang="es-EC" sz="2400" smtClean="0">
                <a:solidFill>
                  <a:srgbClr val="996600"/>
                </a:solidFill>
              </a:rPr>
              <a:t>Pinocitosis</a:t>
            </a:r>
          </a:p>
          <a:p>
            <a:pPr lvl="1" eaLnBrk="1" hangingPunct="1">
              <a:lnSpc>
                <a:spcPct val="90000"/>
              </a:lnSpc>
            </a:pPr>
            <a:r>
              <a:rPr lang="es-EC" sz="2400" smtClean="0">
                <a:solidFill>
                  <a:srgbClr val="996600"/>
                </a:solidFill>
              </a:rPr>
              <a:t>Fagocitosis</a:t>
            </a:r>
            <a:endParaRPr lang="es-ES" sz="2400" smtClean="0">
              <a:solidFill>
                <a:srgbClr val="996600"/>
              </a:solidFill>
            </a:endParaRPr>
          </a:p>
        </p:txBody>
      </p: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0" y="1628775"/>
            <a:ext cx="466566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C" smtClean="0">
                <a:solidFill>
                  <a:srgbClr val="FF6600"/>
                </a:solidFill>
              </a:rPr>
              <a:t>Pinocitosis</a:t>
            </a:r>
            <a:endParaRPr lang="es-ES" smtClean="0">
              <a:solidFill>
                <a:srgbClr val="FF66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7010400" cy="8763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C" sz="2600" smtClean="0">
                <a:solidFill>
                  <a:srgbClr val="996600"/>
                </a:solidFill>
              </a:rPr>
              <a:t>La célula adquiere partículas pequeñas o gotas de líquidos.</a:t>
            </a:r>
          </a:p>
          <a:p>
            <a:pPr algn="just" eaLnBrk="1" hangingPunct="1">
              <a:lnSpc>
                <a:spcPct val="90000"/>
              </a:lnSpc>
            </a:pPr>
            <a:endParaRPr lang="es-ES" sz="2600" smtClean="0">
              <a:solidFill>
                <a:srgbClr val="996600"/>
              </a:solidFill>
            </a:endParaRPr>
          </a:p>
        </p:txBody>
      </p:sp>
      <p:pic>
        <p:nvPicPr>
          <p:cNvPr id="31748" name="Picture 8" descr="pinocy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2789238"/>
            <a:ext cx="3889375" cy="3879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s-EC" smtClean="0">
                <a:solidFill>
                  <a:schemeClr val="tx1"/>
                </a:solidFill>
              </a:rPr>
              <a:t>LA MEMBRANA CELULAR</a:t>
            </a:r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68625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63700"/>
            <a:ext cx="82296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200" smtClean="0">
                <a:solidFill>
                  <a:srgbClr val="663300"/>
                </a:solidFill>
              </a:rPr>
              <a:t>Es la estructura que ayuda a controlar el paso de materiales entre la célula y su ambiente.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800" smtClean="0">
                <a:solidFill>
                  <a:srgbClr val="663300"/>
                </a:solidFill>
              </a:rPr>
              <a:t>Impide que algunas sustancias, como las proteínas, entren a la célula.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800" smtClean="0">
                <a:solidFill>
                  <a:srgbClr val="663300"/>
                </a:solidFill>
              </a:rPr>
              <a:t>Permite el paso de azúcares simples, oxígeno, agua y bióxido de carbono.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2200" b="1" smtClean="0">
                <a:solidFill>
                  <a:srgbClr val="FF3300"/>
                </a:solidFill>
              </a:rPr>
              <a:t>La membrana es selectivamente permeable.</a:t>
            </a:r>
            <a:endParaRPr lang="es-ES" sz="2200" b="1" smtClean="0">
              <a:solidFill>
                <a:srgbClr val="FF3300"/>
              </a:solidFill>
            </a:endParaRPr>
          </a:p>
        </p:txBody>
      </p:sp>
      <p:pic>
        <p:nvPicPr>
          <p:cNvPr id="5124" name="Picture 19" descr="fluid_mosaic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3573463"/>
            <a:ext cx="4968875" cy="3295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C" smtClean="0">
                <a:solidFill>
                  <a:srgbClr val="FF6600"/>
                </a:solidFill>
              </a:rPr>
              <a:t>Fagocitosis</a:t>
            </a:r>
            <a:endParaRPr lang="es-ES" smtClean="0">
              <a:solidFill>
                <a:srgbClr val="FF6600"/>
              </a:solidFill>
            </a:endParaRP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773238"/>
            <a:ext cx="7010400" cy="1379537"/>
          </a:xfrm>
        </p:spPr>
        <p:txBody>
          <a:bodyPr/>
          <a:lstStyle/>
          <a:p>
            <a:pPr algn="just" eaLnBrk="1" hangingPunct="1"/>
            <a:r>
              <a:rPr lang="es-EC" sz="2600" smtClean="0">
                <a:solidFill>
                  <a:srgbClr val="663300"/>
                </a:solidFill>
              </a:rPr>
              <a:t>Los materiales sólidos grandes entran a la célula. </a:t>
            </a:r>
          </a:p>
          <a:p>
            <a:pPr lvl="1" algn="just" eaLnBrk="1" hangingPunct="1"/>
            <a:r>
              <a:rPr lang="es-EC" sz="2400" smtClean="0">
                <a:solidFill>
                  <a:srgbClr val="996600"/>
                </a:solidFill>
              </a:rPr>
              <a:t>Ocurre en amebas, glóbulos blancos, etc.</a:t>
            </a:r>
            <a:endParaRPr lang="es-ES" sz="2400" smtClean="0">
              <a:solidFill>
                <a:srgbClr val="996600"/>
              </a:solidFill>
            </a:endParaRPr>
          </a:p>
        </p:txBody>
      </p:sp>
      <p:pic>
        <p:nvPicPr>
          <p:cNvPr id="32772" name="Picture 5" descr="phagocy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3260725"/>
            <a:ext cx="3416300" cy="3408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C" smtClean="0">
                <a:solidFill>
                  <a:schemeClr val="tx1"/>
                </a:solidFill>
              </a:rPr>
              <a:t>EXOCITOSIS</a:t>
            </a:r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905000"/>
            <a:ext cx="4125912" cy="4114800"/>
          </a:xfrm>
        </p:spPr>
        <p:txBody>
          <a:bodyPr/>
          <a:lstStyle/>
          <a:p>
            <a:pPr eaLnBrk="1" hangingPunct="1"/>
            <a:r>
              <a:rPr lang="es-EC" sz="2600" smtClean="0">
                <a:solidFill>
                  <a:srgbClr val="663300"/>
                </a:solidFill>
              </a:rPr>
              <a:t>Es la salida de moléculas grandes, o de grupos de moléculas, del interior de la célula.</a:t>
            </a:r>
          </a:p>
          <a:p>
            <a:pPr lvl="1" eaLnBrk="1" hangingPunct="1"/>
            <a:r>
              <a:rPr lang="es-EC" sz="2400" smtClean="0">
                <a:solidFill>
                  <a:srgbClr val="996600"/>
                </a:solidFill>
              </a:rPr>
              <a:t>Pueden ser desechos o secreciones útiles llevadas a la membrana celular por el aparato de Golgi.</a:t>
            </a:r>
            <a:endParaRPr lang="es-ES" sz="2400" smtClean="0">
              <a:solidFill>
                <a:srgbClr val="996600"/>
              </a:solidFill>
            </a:endParaRPr>
          </a:p>
        </p:txBody>
      </p:sp>
      <p:pic>
        <p:nvPicPr>
          <p:cNvPr id="33796" name="Picture 5" descr="exocy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2420938"/>
            <a:ext cx="3705225" cy="3705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C" smtClean="0">
                <a:solidFill>
                  <a:schemeClr val="tx1"/>
                </a:solidFill>
              </a:rPr>
              <a:t>La membrana celular</a:t>
            </a:r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0" y="4797425"/>
            <a:ext cx="7010400" cy="1981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_tradnl" sz="2000" smtClean="0">
                <a:solidFill>
                  <a:srgbClr val="663300"/>
                </a:solidFill>
              </a:rPr>
              <a:t>El grueso de la membrana es de 7.5 a 10 nanómetros (nm).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_tradnl" sz="2000" smtClean="0">
                <a:solidFill>
                  <a:srgbClr val="663300"/>
                </a:solidFill>
              </a:rPr>
              <a:t>La membrana se compone, casi completamente, de moléculas de </a:t>
            </a:r>
            <a:r>
              <a:rPr lang="es-ES_tradnl" sz="2000" smtClean="0">
                <a:solidFill>
                  <a:srgbClr val="FF3300"/>
                </a:solidFill>
              </a:rPr>
              <a:t>proteínas, lípidos y carbohidratos</a:t>
            </a:r>
            <a:r>
              <a:rPr lang="es-ES_tradnl" sz="2000" smtClean="0">
                <a:solidFill>
                  <a:srgbClr val="663300"/>
                </a:solidFill>
              </a:rPr>
              <a:t>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_tradnl" sz="1800" smtClean="0">
                <a:solidFill>
                  <a:srgbClr val="663300"/>
                </a:solidFill>
              </a:rPr>
              <a:t>Las moléculas de lípidos están dispuestas en dos capas.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_tradnl" sz="1800" smtClean="0">
                <a:solidFill>
                  <a:srgbClr val="663300"/>
                </a:solidFill>
              </a:rPr>
              <a:t>Entre las capas de lípidos hay varias proteínas.</a:t>
            </a:r>
            <a:endParaRPr lang="es-ES" sz="1800" smtClean="0">
              <a:solidFill>
                <a:srgbClr val="663300"/>
              </a:solidFill>
            </a:endParaRPr>
          </a:p>
        </p:txBody>
      </p:sp>
      <p:pic>
        <p:nvPicPr>
          <p:cNvPr id="6148" name="Picture 8" descr="f1-1-2-b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509713"/>
            <a:ext cx="5688012" cy="3287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chemeClr val="tx1"/>
                </a:solidFill>
              </a:rPr>
              <a:t>EL TRANSPORTE CELULAR</a:t>
            </a:r>
          </a:p>
        </p:txBody>
      </p:sp>
      <p:pic>
        <p:nvPicPr>
          <p:cNvPr id="7171" name="Picture 7" descr="cell tran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590925"/>
            <a:ext cx="35274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chemeClr val="tx1"/>
                </a:solidFill>
              </a:rPr>
              <a:t>El transporte celular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844675"/>
            <a:ext cx="7850187" cy="447675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s-ES" sz="2600" smtClean="0">
                <a:solidFill>
                  <a:srgbClr val="663300"/>
                </a:solidFill>
              </a:rPr>
              <a:t>Es el mecanismo mediante el cual entran a la célula los materiales que se necesitan mientras salen los materiales de desecho y las secreciones celulares. Puede ser:</a:t>
            </a:r>
          </a:p>
          <a:p>
            <a:pPr lvl="1" eaLnBrk="1" hangingPunct="1">
              <a:spcBef>
                <a:spcPct val="35000"/>
              </a:spcBef>
            </a:pPr>
            <a:r>
              <a:rPr lang="es-ES" sz="2400" b="1" smtClean="0">
                <a:solidFill>
                  <a:srgbClr val="FF3300"/>
                </a:solidFill>
              </a:rPr>
              <a:t>Transporte activo</a:t>
            </a:r>
            <a:r>
              <a:rPr lang="es-ES" sz="2400" smtClean="0">
                <a:solidFill>
                  <a:srgbClr val="663300"/>
                </a:solidFill>
              </a:rPr>
              <a:t>: es el movimiento de materiales a través de la membrana, usando energía.</a:t>
            </a:r>
          </a:p>
          <a:p>
            <a:pPr lvl="1" eaLnBrk="1" hangingPunct="1">
              <a:spcBef>
                <a:spcPct val="35000"/>
              </a:spcBef>
            </a:pPr>
            <a:r>
              <a:rPr lang="es-ES" sz="2400" b="1" smtClean="0">
                <a:solidFill>
                  <a:srgbClr val="FF3300"/>
                </a:solidFill>
              </a:rPr>
              <a:t>Transporte pasivo</a:t>
            </a:r>
            <a:r>
              <a:rPr lang="es-ES" sz="2400" smtClean="0">
                <a:solidFill>
                  <a:srgbClr val="663300"/>
                </a:solidFill>
              </a:rPr>
              <a:t>: es el movimiento de sustancias a través de la membrana celular que no requiere energía celular.</a:t>
            </a:r>
          </a:p>
          <a:p>
            <a:pPr eaLnBrk="1" hangingPunct="1">
              <a:spcBef>
                <a:spcPct val="35000"/>
              </a:spcBef>
            </a:pPr>
            <a:endParaRPr lang="es-ES" sz="260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3716338"/>
            <a:ext cx="7850187" cy="2414587"/>
          </a:xfrm>
        </p:spPr>
        <p:txBody>
          <a:bodyPr/>
          <a:lstStyle/>
          <a:p>
            <a:pPr algn="just" eaLnBrk="1" hangingPunct="1">
              <a:spcBef>
                <a:spcPct val="30000"/>
              </a:spcBef>
            </a:pPr>
            <a:r>
              <a:rPr lang="es-ES" sz="2000" smtClean="0">
                <a:solidFill>
                  <a:srgbClr val="663300"/>
                </a:solidFill>
              </a:rPr>
              <a:t>El transporte pasivo depende de la </a:t>
            </a:r>
            <a:r>
              <a:rPr lang="es-ES" sz="2000" smtClean="0">
                <a:solidFill>
                  <a:srgbClr val="FF3300"/>
                </a:solidFill>
              </a:rPr>
              <a:t>energía cinética</a:t>
            </a:r>
            <a:r>
              <a:rPr lang="es-ES" sz="2000" smtClean="0">
                <a:solidFill>
                  <a:srgbClr val="663300"/>
                </a:solidFill>
              </a:rPr>
              <a:t> de las partículas de la materia. </a:t>
            </a:r>
          </a:p>
          <a:p>
            <a:pPr algn="just" eaLnBrk="1" hangingPunct="1">
              <a:spcBef>
                <a:spcPct val="30000"/>
              </a:spcBef>
            </a:pPr>
            <a:r>
              <a:rPr lang="es-ES" sz="2000" smtClean="0">
                <a:solidFill>
                  <a:srgbClr val="663300"/>
                </a:solidFill>
              </a:rPr>
              <a:t>Los átomos, los iones y las moléculas de todas las sustancias están en continuo movimiento.</a:t>
            </a:r>
          </a:p>
          <a:p>
            <a:pPr algn="just" eaLnBrk="1" hangingPunct="1">
              <a:spcBef>
                <a:spcPct val="30000"/>
              </a:spcBef>
            </a:pPr>
            <a:r>
              <a:rPr lang="es-ES" sz="2000" smtClean="0">
                <a:solidFill>
                  <a:srgbClr val="663300"/>
                </a:solidFill>
              </a:rPr>
              <a:t>En los sólidos, las partículas vibran en un solo sitio.</a:t>
            </a:r>
          </a:p>
          <a:p>
            <a:pPr algn="just" eaLnBrk="1" hangingPunct="1">
              <a:spcBef>
                <a:spcPct val="30000"/>
              </a:spcBef>
            </a:pPr>
            <a:r>
              <a:rPr lang="es-ES" sz="2000" smtClean="0">
                <a:solidFill>
                  <a:srgbClr val="663300"/>
                </a:solidFill>
              </a:rPr>
              <a:t>Las partículas de los líquidos y los gases se mueven de un sitio a otro al azar. Van en línea recta hasta que chocan con otras partículas y cambian de dirección.</a:t>
            </a:r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smtClean="0">
                <a:solidFill>
                  <a:schemeClr val="tx1"/>
                </a:solidFill>
              </a:rPr>
              <a:t>El transporte celular pasivo</a:t>
            </a:r>
          </a:p>
        </p:txBody>
      </p:sp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7667625" y="292417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hlinkClick r:id="rId2" action="ppaction://hlinkfile"/>
              </a:rPr>
              <a:t>VER</a:t>
            </a:r>
            <a:endParaRPr lang="es-ES" b="1"/>
          </a:p>
        </p:txBody>
      </p:sp>
      <p:pic>
        <p:nvPicPr>
          <p:cNvPr id="9221" name="Picture 15" descr="inkdiffu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268413"/>
            <a:ext cx="45942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chemeClr val="tx1"/>
                </a:solidFill>
              </a:rPr>
              <a:t>LA DIFUSIÓN</a:t>
            </a:r>
          </a:p>
        </p:txBody>
      </p:sp>
      <p:pic>
        <p:nvPicPr>
          <p:cNvPr id="10243" name="Picture 7" descr="FG04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30107" b="26021"/>
          <a:stretch>
            <a:fillRect/>
          </a:stretch>
        </p:blipFill>
        <p:spPr>
          <a:xfrm>
            <a:off x="2914650" y="4725988"/>
            <a:ext cx="5905500" cy="1943100"/>
          </a:xfrm>
        </p:spPr>
      </p:pic>
      <p:sp>
        <p:nvSpPr>
          <p:cNvPr id="12186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557338"/>
            <a:ext cx="7731125" cy="2879725"/>
          </a:xfrm>
          <a:noFill/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s-ES" sz="2400" smtClean="0">
                <a:solidFill>
                  <a:srgbClr val="663300"/>
                </a:solidFill>
              </a:rPr>
              <a:t>Es el movimiento de átomos, moléculas o iones de una región de mayor concentración a una región de menor concentración.</a:t>
            </a:r>
          </a:p>
          <a:p>
            <a:pPr eaLnBrk="1" hangingPunct="1">
              <a:spcBef>
                <a:spcPct val="35000"/>
              </a:spcBef>
            </a:pPr>
            <a:r>
              <a:rPr lang="es-ES" sz="2400" smtClean="0">
                <a:solidFill>
                  <a:srgbClr val="663300"/>
                </a:solidFill>
              </a:rPr>
              <a:t>La difusión continúa hasta que las moléculas de azúcar estén distribuidas uniformemente en el agua. </a:t>
            </a:r>
          </a:p>
          <a:p>
            <a:pPr eaLnBrk="1" hangingPunct="1">
              <a:spcBef>
                <a:spcPct val="35000"/>
              </a:spcBef>
            </a:pPr>
            <a:r>
              <a:rPr lang="es-ES" sz="2400" smtClean="0">
                <a:solidFill>
                  <a:srgbClr val="663300"/>
                </a:solidFill>
              </a:rPr>
              <a:t>Una vez ocurra esto, la concentración no cambiará. Las moléculas se seguirán moviendo, pero la concentración se mantendrá constante (</a:t>
            </a:r>
            <a:r>
              <a:rPr lang="es-ES" sz="2400" b="1" smtClean="0">
                <a:solidFill>
                  <a:srgbClr val="FF3300"/>
                </a:solidFill>
              </a:rPr>
              <a:t>equilibrio dinámico</a:t>
            </a:r>
            <a:r>
              <a:rPr lang="es-ES" sz="2400" smtClean="0">
                <a:solidFill>
                  <a:srgbClr val="663300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chemeClr val="tx1"/>
                </a:solidFill>
              </a:rPr>
              <a:t>La difusión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4148137" cy="3816350"/>
          </a:xfrm>
        </p:spPr>
        <p:txBody>
          <a:bodyPr/>
          <a:lstStyle/>
          <a:p>
            <a:pPr algn="just" eaLnBrk="1" hangingPunct="1">
              <a:spcBef>
                <a:spcPct val="35000"/>
              </a:spcBef>
            </a:pPr>
            <a:r>
              <a:rPr lang="es-ES" sz="2200" smtClean="0">
                <a:solidFill>
                  <a:srgbClr val="663300"/>
                </a:solidFill>
              </a:rPr>
              <a:t>Un </a:t>
            </a:r>
            <a:r>
              <a:rPr lang="es-ES" sz="2200" b="1" smtClean="0">
                <a:solidFill>
                  <a:srgbClr val="FF3300"/>
                </a:solidFill>
              </a:rPr>
              <a:t>gradiente de concentración</a:t>
            </a:r>
            <a:r>
              <a:rPr lang="es-ES" sz="2200" smtClean="0">
                <a:solidFill>
                  <a:srgbClr val="663300"/>
                </a:solidFill>
              </a:rPr>
              <a:t> es una medida de la diferencia en la concentración de una sustancia en dos regiones.</a:t>
            </a:r>
          </a:p>
          <a:p>
            <a:pPr algn="just" eaLnBrk="1" hangingPunct="1">
              <a:spcBef>
                <a:spcPct val="35000"/>
              </a:spcBef>
            </a:pPr>
            <a:r>
              <a:rPr lang="es-ES" sz="2200" smtClean="0">
                <a:solidFill>
                  <a:srgbClr val="663300"/>
                </a:solidFill>
              </a:rPr>
              <a:t>La </a:t>
            </a:r>
            <a:r>
              <a:rPr lang="es-ES" sz="2200" b="1" smtClean="0">
                <a:solidFill>
                  <a:srgbClr val="FF3300"/>
                </a:solidFill>
              </a:rPr>
              <a:t>velocidad de difusión</a:t>
            </a:r>
            <a:r>
              <a:rPr lang="es-ES" sz="2200" smtClean="0">
                <a:solidFill>
                  <a:srgbClr val="663300"/>
                </a:solidFill>
              </a:rPr>
              <a:t> va a depender del tamaño del gradiente de concentración.</a:t>
            </a:r>
            <a:endParaRPr lang="es-ES" sz="2200" smtClean="0">
              <a:solidFill>
                <a:srgbClr val="FF6600"/>
              </a:solidFill>
            </a:endParaRP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4356100" y="587692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pic>
        <p:nvPicPr>
          <p:cNvPr id="11269" name="Picture 8" descr="osmosissolutes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2492375"/>
            <a:ext cx="4038600" cy="2028825"/>
          </a:xfrm>
          <a:noFill/>
        </p:spPr>
      </p:pic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2195513" y="5589588"/>
            <a:ext cx="5905500" cy="65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FF6600"/>
                </a:solidFill>
              </a:rPr>
              <a:t>Mayor gradiente		      	  Mayor velocidad</a:t>
            </a:r>
          </a:p>
          <a:p>
            <a:r>
              <a:rPr lang="es-ES">
                <a:solidFill>
                  <a:srgbClr val="FF6600"/>
                </a:solidFill>
              </a:rPr>
              <a:t>de concentración		          	       de difusión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520</TotalTime>
  <Words>955</Words>
  <Application>Microsoft PowerPoint</Application>
  <PresentationFormat>Presentación en pantalla (4:3)</PresentationFormat>
  <Paragraphs>83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Wingdings</vt:lpstr>
      <vt:lpstr>Calibri</vt:lpstr>
      <vt:lpstr>Times New Roman</vt:lpstr>
      <vt:lpstr>Eco</vt:lpstr>
      <vt:lpstr>EL TRANSPORTE CELULAR</vt:lpstr>
      <vt:lpstr>Diapositiva 2</vt:lpstr>
      <vt:lpstr>LA MEMBRANA CELULAR</vt:lpstr>
      <vt:lpstr>La membrana celular</vt:lpstr>
      <vt:lpstr>EL TRANSPORTE CELULAR</vt:lpstr>
      <vt:lpstr>El transporte celular</vt:lpstr>
      <vt:lpstr>El transporte celular pasivo</vt:lpstr>
      <vt:lpstr>LA DIFUSIÓN</vt:lpstr>
      <vt:lpstr>La difusión</vt:lpstr>
      <vt:lpstr>La difusión simple</vt:lpstr>
      <vt:lpstr>AQUAPORINAS</vt:lpstr>
      <vt:lpstr>Difusión simple de oxígeno</vt:lpstr>
      <vt:lpstr>LA ÓSMOSIS (difusión del agua)</vt:lpstr>
      <vt:lpstr>¿ Cómo podemos comparar la concentración de agua en dos regiones?</vt:lpstr>
      <vt:lpstr>Ósmosis</vt:lpstr>
      <vt:lpstr>Solución isotónica</vt:lpstr>
      <vt:lpstr>Solución hipertónica</vt:lpstr>
      <vt:lpstr>Solución hipotónica</vt:lpstr>
      <vt:lpstr>Diapositiva 19</vt:lpstr>
      <vt:lpstr>Soluciones isotónicas, hipertónicas e hipotónicas</vt:lpstr>
      <vt:lpstr>Turgencia y Plasmólisis</vt:lpstr>
      <vt:lpstr>Difusión facilitada </vt:lpstr>
      <vt:lpstr>Difusión facilitada</vt:lpstr>
      <vt:lpstr>EL TRANSPORTE ACTIVO</vt:lpstr>
      <vt:lpstr>Transporte activo</vt:lpstr>
      <vt:lpstr>Transporte activo</vt:lpstr>
      <vt:lpstr>Diapositiva 27</vt:lpstr>
      <vt:lpstr>LA ENDOCITOSIS Y LA EXOCITOSIS</vt:lpstr>
      <vt:lpstr>Pinocitosis</vt:lpstr>
      <vt:lpstr>Fagocitosis</vt:lpstr>
      <vt:lpstr>EXOCITOSIS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noeelavi</cp:lastModifiedBy>
  <cp:revision>27</cp:revision>
  <dcterms:created xsi:type="dcterms:W3CDTF">1601-01-01T00:00:00Z</dcterms:created>
  <dcterms:modified xsi:type="dcterms:W3CDTF">2009-07-20T15:02:40Z</dcterms:modified>
</cp:coreProperties>
</file>