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27"/>
  </p:notesMasterIdLst>
  <p:sldIdLst>
    <p:sldId id="277" r:id="rId2"/>
    <p:sldId id="278" r:id="rId3"/>
    <p:sldId id="279" r:id="rId4"/>
    <p:sldId id="299" r:id="rId5"/>
    <p:sldId id="290" r:id="rId6"/>
    <p:sldId id="280" r:id="rId7"/>
    <p:sldId id="296" r:id="rId8"/>
    <p:sldId id="281" r:id="rId9"/>
    <p:sldId id="300" r:id="rId10"/>
    <p:sldId id="295" r:id="rId11"/>
    <p:sldId id="282" r:id="rId12"/>
    <p:sldId id="291" r:id="rId13"/>
    <p:sldId id="283" r:id="rId14"/>
    <p:sldId id="301" r:id="rId15"/>
    <p:sldId id="284" r:id="rId16"/>
    <p:sldId id="292" r:id="rId17"/>
    <p:sldId id="285" r:id="rId18"/>
    <p:sldId id="286" r:id="rId19"/>
    <p:sldId id="287" r:id="rId20"/>
    <p:sldId id="288" r:id="rId21"/>
    <p:sldId id="294" r:id="rId22"/>
    <p:sldId id="298" r:id="rId23"/>
    <p:sldId id="289" r:id="rId24"/>
    <p:sldId id="293" r:id="rId25"/>
    <p:sldId id="302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00"/>
    <a:srgbClr val="FFCC00"/>
    <a:srgbClr val="FFFF99"/>
    <a:srgbClr val="FF66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8E326CC-DEAE-42EA-B919-A0DE4843B497}" type="datetimeFigureOut">
              <a:rPr lang="es-ES_tradnl"/>
              <a:pPr>
                <a:defRPr/>
              </a:pPr>
              <a:t>20/07/2009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_tradnl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A804F98-ADA1-43F0-8196-AF2FCBEDD85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93BCF4-CEAA-4568-9D7E-2B80D44C879F}" type="slidenum">
              <a:rPr lang="es-ES_tradnl"/>
              <a:pPr/>
              <a:t>1</a:t>
            </a:fld>
            <a:endParaRPr lang="es-ES_trad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2B827B-CAD1-4C6A-BE06-3939F710C9FD}" type="slidenum">
              <a:rPr lang="es-ES_tradnl"/>
              <a:pPr/>
              <a:t>10</a:t>
            </a:fld>
            <a:endParaRPr lang="es-ES_trad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0BD2A6-3F06-460B-B556-16CEDE379A7B}" type="slidenum">
              <a:rPr lang="es-ES_tradnl"/>
              <a:pPr/>
              <a:t>11</a:t>
            </a:fld>
            <a:endParaRPr lang="es-ES_trad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FC306C-C420-4C38-A109-D96402387831}" type="slidenum">
              <a:rPr lang="es-ES_tradnl"/>
              <a:pPr/>
              <a:t>12</a:t>
            </a:fld>
            <a:endParaRPr lang="es-ES_trad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C289A0-95A9-4B28-9531-AF20C3F50B5E}" type="slidenum">
              <a:rPr lang="es-ES_tradnl"/>
              <a:pPr/>
              <a:t>13</a:t>
            </a:fld>
            <a:endParaRPr lang="es-ES_trad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430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7A7378A-501B-44B6-9DE5-740C9F9ADD49}" type="slidenum">
              <a:rPr lang="es-ES_tradnl"/>
              <a:pPr/>
              <a:t>14</a:t>
            </a:fld>
            <a:endParaRPr lang="es-ES_trad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440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824995-3A24-4BCB-B9B8-FF337723D2F5}" type="slidenum">
              <a:rPr lang="es-ES_tradnl"/>
              <a:pPr/>
              <a:t>15</a:t>
            </a:fld>
            <a:endParaRPr lang="es-ES_trad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806502-BC8E-46E2-907E-3F261AEAA1DD}" type="slidenum">
              <a:rPr lang="es-ES_tradnl"/>
              <a:pPr/>
              <a:t>16</a:t>
            </a:fld>
            <a:endParaRPr lang="es-ES_trad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19CC87-241D-4461-A833-FAF32A0763F8}" type="slidenum">
              <a:rPr lang="es-ES_tradnl"/>
              <a:pPr/>
              <a:t>17</a:t>
            </a:fld>
            <a:endParaRPr lang="es-ES_trad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471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6D6F46-28E5-4281-B609-6A8FCE688C13}" type="slidenum">
              <a:rPr lang="es-ES_tradnl"/>
              <a:pPr/>
              <a:t>18</a:t>
            </a:fld>
            <a:endParaRPr lang="es-ES_trad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2EC972-82DE-480D-A93D-0DCCA2BB4331}" type="slidenum">
              <a:rPr lang="es-ES_tradnl"/>
              <a:pPr/>
              <a:t>19</a:t>
            </a:fld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79855D-AA37-4D0D-A04B-AA0395ED6B61}" type="slidenum">
              <a:rPr lang="es-ES_tradnl"/>
              <a:pPr/>
              <a:t>2</a:t>
            </a:fld>
            <a:endParaRPr lang="es-ES_trad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45D960-4A64-4D28-9910-15F5934BE227}" type="slidenum">
              <a:rPr lang="es-ES_tradnl"/>
              <a:pPr/>
              <a:t>20</a:t>
            </a:fld>
            <a:endParaRPr lang="es-ES_trad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501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2EE5AA-AA94-4AD2-A56D-EB30694803CB}" type="slidenum">
              <a:rPr lang="es-ES_tradnl"/>
              <a:pPr/>
              <a:t>21</a:t>
            </a:fld>
            <a:endParaRPr lang="es-ES_trad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DAE997-427D-4754-B3D9-29353BFD3738}" type="slidenum">
              <a:rPr lang="es-ES_tradnl"/>
              <a:pPr/>
              <a:t>22</a:t>
            </a:fld>
            <a:endParaRPr lang="es-ES_tradn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989625-57B4-4E74-A852-AA9ED6D726E1}" type="slidenum">
              <a:rPr lang="es-ES_tradnl"/>
              <a:pPr/>
              <a:t>23</a:t>
            </a:fld>
            <a:endParaRPr lang="es-ES_tradn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532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B7B1D5-2FC3-4861-9216-E88B8C291AA6}" type="slidenum">
              <a:rPr lang="es-ES_tradnl"/>
              <a:pPr/>
              <a:t>24</a:t>
            </a:fld>
            <a:endParaRPr lang="es-ES_tradn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542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924412-F654-4D90-A9D5-510EB91BFC90}" type="slidenum">
              <a:rPr lang="es-ES_tradnl"/>
              <a:pPr/>
              <a:t>25</a:t>
            </a:fld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026072-110D-4473-8C89-BC83B55FC847}" type="slidenum">
              <a:rPr lang="es-ES_tradnl"/>
              <a:pPr/>
              <a:t>3</a:t>
            </a:fld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327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7D8739-78AD-443F-8BC1-75AA580A554F}" type="slidenum">
              <a:rPr lang="es-ES_tradnl"/>
              <a:pPr/>
              <a:t>4</a:t>
            </a:fld>
            <a:endParaRPr lang="es-ES_trad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E6942C-330F-429F-834C-50B5A06BF52D}" type="slidenum">
              <a:rPr lang="es-ES_tradnl"/>
              <a:pPr/>
              <a:t>5</a:t>
            </a:fld>
            <a:endParaRPr lang="es-ES_trad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348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C57920-74A0-4EDC-A10E-67817AAAB0B8}" type="slidenum">
              <a:rPr lang="es-ES_tradnl"/>
              <a:pPr/>
              <a:t>6</a:t>
            </a:fld>
            <a:endParaRPr lang="es-ES_trad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154888-15F1-4B85-BE14-B89AB063EF31}" type="slidenum">
              <a:rPr lang="es-ES_tradnl"/>
              <a:pPr/>
              <a:t>7</a:t>
            </a:fld>
            <a:endParaRPr lang="es-ES_trad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760629-3D71-4AEB-A6F6-220C8852C137}" type="slidenum">
              <a:rPr lang="es-ES_tradnl"/>
              <a:pPr/>
              <a:t>8</a:t>
            </a:fld>
            <a:endParaRPr lang="es-ES_trad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smtClean="0"/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8E063D-3226-4A90-AAF0-3C9F6AFB3FB0}" type="slidenum">
              <a:rPr lang="es-ES_tradnl"/>
              <a:pPr/>
              <a:t>9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3483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3483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2BC2B-0EEB-4E36-86B9-2748F174CE6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8A334-04AD-4B92-99E4-DEACD078AFA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AB4E6-8968-4920-A043-F5D53E62D24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BDD59-6A76-4E53-8E22-66BD07724C2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A6177-3438-4E8C-B0E0-E12541F828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4BF18-A4B0-4FCB-9D4B-B191279DA7B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40013-0D2D-41B4-A71A-BEA2115B39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4925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102100" y="1600200"/>
            <a:ext cx="3494088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102100" y="3938588"/>
            <a:ext cx="3494088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7BCEE-50C0-4F0F-AA42-8A360DD157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4925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102100" y="1600200"/>
            <a:ext cx="3494088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34925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02100" y="3938588"/>
            <a:ext cx="3494088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093EF-2841-4E0D-A4CE-98D545FED31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18C5E-31A0-4D1D-9BC6-725B562398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74CA1-B983-4EDA-8886-AEF707967D8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45C92-A0B1-4762-A346-4B10B2F5830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0815E-D2AD-4039-868D-B473CB2DEF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E8906-ACC1-42D6-B9E1-09E9C3E3C12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4724B-E858-4C5B-A57E-6919FB39178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20378-D9A7-4DA2-B948-18336AF087F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A8AD8-4CE6-4B44-ACA1-8A0A56C50FE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379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379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379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379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379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380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380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380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380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380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380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380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380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380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380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381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381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sp>
          <p:nvSpPr>
            <p:cNvPr id="3381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</p:grpSp>
      <p:sp>
        <p:nvSpPr>
          <p:cNvPr id="3381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38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381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381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FA7117E-651B-4D0F-AA71-75DE943A84F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2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rakis.es/~lluengo/atp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>
                <a:latin typeface="Arial" charset="0"/>
              </a:rPr>
              <a:t>LA RESPIRACIÓN CELULAR</a:t>
            </a: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857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z="3600" smtClean="0">
                <a:latin typeface="Arial" charset="0"/>
              </a:rPr>
              <a:t>Sir Hans Adolf Krebs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941888"/>
            <a:ext cx="8229600" cy="12176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ES" sz="2400" smtClean="0">
                <a:latin typeface="Arial" charset="0"/>
              </a:rPr>
              <a:t>	El bioquímico británico y premio Nobel Hans Adolf Krebs es conocido, fundamentalmente, por sus investigaciones sobre los procesos bioquímicos de la respiración celular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 b="16592"/>
          <a:stretch>
            <a:fillRect/>
          </a:stretch>
        </p:blipFill>
        <p:spPr bwMode="auto">
          <a:xfrm>
            <a:off x="2124075" y="1412875"/>
            <a:ext cx="4414838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2800" smtClean="0">
                <a:latin typeface="Arial" charset="0"/>
              </a:rPr>
              <a:t>La molécula de glucosa se degrada completamente una vez que las dos moléculas de ácido pirúvico entran a las reacciones del ácido cítrico.</a:t>
            </a:r>
          </a:p>
          <a:p>
            <a:pPr eaLnBrk="1" hangingPunct="1">
              <a:lnSpc>
                <a:spcPct val="90000"/>
              </a:lnSpc>
              <a:defRPr/>
            </a:pPr>
            <a:endParaRPr lang="es-ES" sz="28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s-ES" sz="2800" smtClean="0">
                <a:latin typeface="Arial" charset="0"/>
              </a:rPr>
              <a:t>Este ciclo puede degradar otras sustancias que no sean acetil-coA, como productos de la degradación de los lípidos y proteínas, que ingresan en diferentes puntos del ciclo, y se obtiene energía.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El ciclo del ácido cítrico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kreb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836613"/>
            <a:ext cx="5513388" cy="551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4000" smtClean="0"/>
              <a:t>La cadena de transporte de electrones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00200"/>
            <a:ext cx="4244975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200" smtClean="0">
                <a:latin typeface="Arial" charset="0"/>
              </a:rPr>
              <a:t>En el ciclo del ácido cítrico se ha producido CO2, que se elimina, y una molécula de ATP.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200" smtClean="0">
                <a:latin typeface="Arial" charset="0"/>
              </a:rPr>
              <a:t>Sin embargo, la mayor parte de la energía de la glucosa la llevan el NADH y el FADH2, junto a los electrones asociados.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200" smtClean="0">
                <a:latin typeface="Arial" charset="0"/>
              </a:rPr>
              <a:t>Estos electrones sufren una serie de transferencias entre compuestos que son portadores de electrones, denominados </a:t>
            </a:r>
            <a:r>
              <a:rPr lang="es-ES" sz="2200" smtClean="0">
                <a:solidFill>
                  <a:srgbClr val="FFFF00"/>
                </a:solidFill>
                <a:latin typeface="Arial" charset="0"/>
              </a:rPr>
              <a:t>cadena de transporte de electrones</a:t>
            </a:r>
            <a:r>
              <a:rPr lang="es-ES" sz="2200" smtClean="0">
                <a:latin typeface="Arial" charset="0"/>
              </a:rPr>
              <a:t>, y que se encuentran en las </a:t>
            </a:r>
            <a:r>
              <a:rPr lang="es-ES" sz="2200" smtClean="0">
                <a:solidFill>
                  <a:srgbClr val="FFFF00"/>
                </a:solidFill>
                <a:latin typeface="Arial" charset="0"/>
              </a:rPr>
              <a:t>crestas de las mitocondrias</a:t>
            </a:r>
            <a:r>
              <a:rPr lang="es-ES" sz="2200" smtClean="0">
                <a:latin typeface="Arial" charset="0"/>
              </a:rPr>
              <a:t>.</a:t>
            </a:r>
          </a:p>
        </p:txBody>
      </p:sp>
      <p:pic>
        <p:nvPicPr>
          <p:cNvPr id="15364" name="Picture 8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2133600"/>
            <a:ext cx="4495800" cy="3371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1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1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Cadena respiratoria</a:t>
            </a:r>
          </a:p>
        </p:txBody>
      </p:sp>
      <p:sp>
        <p:nvSpPr>
          <p:cNvPr id="16387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42875" y="1428750"/>
            <a:ext cx="5214938" cy="4530725"/>
          </a:xfrm>
        </p:spPr>
        <p:txBody>
          <a:bodyPr/>
          <a:lstStyle/>
          <a:p>
            <a:pPr eaLnBrk="1" hangingPunct="1"/>
            <a:r>
              <a:rPr lang="es-ES" sz="2400" smtClean="0">
                <a:effectLst/>
                <a:latin typeface="Arial" charset="0"/>
                <a:cs typeface="Arial" charset="0"/>
              </a:rPr>
              <a:t>Los electrones que se "almacenan" en el NADH y FADH2, irán pasando por una serie de transportadores. </a:t>
            </a:r>
          </a:p>
          <a:p>
            <a:pPr eaLnBrk="1" hangingPunct="1"/>
            <a:r>
              <a:rPr lang="es-ES" sz="2400" smtClean="0">
                <a:effectLst/>
                <a:latin typeface="Arial" charset="0"/>
                <a:cs typeface="Arial" charset="0"/>
              </a:rPr>
              <a:t>La disposición de los transportadores permite que los electrones "salten" de unos a otros, liberándose la energía que sirve para formar un enlace de alta energía entre el ADP y el P, que da lugar al </a:t>
            </a:r>
            <a:r>
              <a:rPr lang="es-ES" sz="2400" smtClean="0">
                <a:effectLst/>
                <a:latin typeface="Arial" charset="0"/>
                <a:cs typeface="Arial" charset="0"/>
                <a:hlinkClick r:id="rId3"/>
              </a:rPr>
              <a:t>ATP</a:t>
            </a:r>
            <a:r>
              <a:rPr lang="es-ES" sz="2400" smtClean="0">
                <a:effectLst/>
                <a:latin typeface="Arial" charset="0"/>
                <a:cs typeface="Arial" charset="0"/>
              </a:rPr>
              <a:t>. </a:t>
            </a:r>
          </a:p>
          <a:p>
            <a:pPr eaLnBrk="1" hangingPunct="1"/>
            <a:r>
              <a:rPr lang="es-ES" sz="2400" smtClean="0">
                <a:effectLst/>
                <a:latin typeface="Arial" charset="0"/>
                <a:cs typeface="Arial" charset="0"/>
              </a:rPr>
              <a:t>El último aceptor de electrones es el oxígeno molecular. </a:t>
            </a:r>
          </a:p>
        </p:txBody>
      </p:sp>
      <p:pic>
        <p:nvPicPr>
          <p:cNvPr id="26628" name="Picture 7" descr="cadena respiratoria"/>
          <p:cNvPicPr>
            <a:picLocks noChangeAspect="1" noChangeArrowheads="1"/>
          </p:cNvPicPr>
          <p:nvPr>
            <p:ph sz="half" idx="2"/>
          </p:nvPr>
        </p:nvPicPr>
        <p:blipFill>
          <a:blip r:embed="rId4"/>
          <a:srcRect r="26321"/>
          <a:stretch>
            <a:fillRect/>
          </a:stretch>
        </p:blipFill>
        <p:spPr>
          <a:xfrm>
            <a:off x="5429250" y="1508125"/>
            <a:ext cx="3714750" cy="5387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66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s-ES" sz="4000" smtClean="0">
                <a:latin typeface="Arial" charset="0"/>
              </a:rPr>
              <a:t>La cadena de transporte de electrones</a:t>
            </a:r>
          </a:p>
        </p:txBody>
      </p:sp>
      <p:sp>
        <p:nvSpPr>
          <p:cNvPr id="93193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613275" y="1239838"/>
            <a:ext cx="44958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2200" dirty="0" smtClean="0">
                <a:latin typeface="Arial" charset="0"/>
              </a:rPr>
              <a:t>Uno de los portadores de electrones es una </a:t>
            </a:r>
            <a:r>
              <a:rPr lang="es-ES" sz="2200" dirty="0" smtClean="0">
                <a:solidFill>
                  <a:srgbClr val="FFFF00"/>
                </a:solidFill>
                <a:latin typeface="Arial" charset="0"/>
              </a:rPr>
              <a:t>coenzima</a:t>
            </a:r>
            <a:r>
              <a:rPr lang="es-ES" sz="2200" dirty="0" smtClean="0">
                <a:latin typeface="Arial" charset="0"/>
              </a:rPr>
              <a:t>, los demás contienen hierro y se llaman </a:t>
            </a:r>
            <a:r>
              <a:rPr lang="es-ES" sz="2200" dirty="0" err="1" smtClean="0">
                <a:solidFill>
                  <a:srgbClr val="FFFF00"/>
                </a:solidFill>
                <a:latin typeface="Arial" charset="0"/>
              </a:rPr>
              <a:t>citocromos</a:t>
            </a:r>
            <a:r>
              <a:rPr lang="es-ES" sz="2200" dirty="0" smtClean="0"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z="2200" dirty="0" smtClean="0">
                <a:latin typeface="Arial" charset="0"/>
              </a:rPr>
              <a:t>Esta cadena produce </a:t>
            </a:r>
            <a:r>
              <a:rPr lang="es-ES" sz="2200" u="sng" dirty="0" smtClean="0">
                <a:solidFill>
                  <a:srgbClr val="FFFF00"/>
                </a:solidFill>
                <a:effectLst/>
                <a:latin typeface="Arial" charset="0"/>
              </a:rPr>
              <a:t>32</a:t>
            </a:r>
            <a:r>
              <a:rPr lang="es-ES" sz="2200" dirty="0" smtClean="0">
                <a:solidFill>
                  <a:srgbClr val="FFFF00"/>
                </a:solidFill>
                <a:latin typeface="Arial" charset="0"/>
              </a:rPr>
              <a:t> moléculas de ATP</a:t>
            </a:r>
            <a:r>
              <a:rPr lang="es-ES" sz="2200" dirty="0" smtClean="0">
                <a:latin typeface="Arial" charset="0"/>
              </a:rPr>
              <a:t> por cada molécula de glucosa degradada, que más </a:t>
            </a:r>
            <a:r>
              <a:rPr lang="es-ES" sz="2200" u="sng" dirty="0" smtClean="0">
                <a:solidFill>
                  <a:srgbClr val="FFFF00"/>
                </a:solidFill>
                <a:effectLst/>
                <a:latin typeface="Arial" charset="0"/>
              </a:rPr>
              <a:t>2 ATP</a:t>
            </a:r>
            <a:r>
              <a:rPr lang="es-ES" sz="2200" dirty="0" smtClean="0">
                <a:solidFill>
                  <a:srgbClr val="FFFF00"/>
                </a:solidFill>
                <a:latin typeface="Arial" charset="0"/>
              </a:rPr>
              <a:t> de la glucólisis</a:t>
            </a:r>
            <a:r>
              <a:rPr lang="es-ES" sz="2200" dirty="0" smtClean="0">
                <a:latin typeface="Arial" charset="0"/>
              </a:rPr>
              <a:t> y </a:t>
            </a:r>
            <a:r>
              <a:rPr lang="es-ES" sz="2200" u="sng" dirty="0" smtClean="0">
                <a:solidFill>
                  <a:srgbClr val="FFFF00"/>
                </a:solidFill>
                <a:effectLst/>
                <a:latin typeface="Arial" charset="0"/>
              </a:rPr>
              <a:t>2 ATP</a:t>
            </a:r>
            <a:r>
              <a:rPr lang="es-ES" sz="2200" dirty="0" smtClean="0">
                <a:solidFill>
                  <a:srgbClr val="FFFF00"/>
                </a:solidFill>
                <a:latin typeface="Arial" charset="0"/>
              </a:rPr>
              <a:t> del ciclo del ácido cítrico</a:t>
            </a:r>
            <a:r>
              <a:rPr lang="es-ES" sz="2200" dirty="0" smtClean="0">
                <a:latin typeface="Arial" charset="0"/>
              </a:rPr>
              <a:t>, hay una ganancia neta de </a:t>
            </a:r>
            <a:r>
              <a:rPr lang="es-ES" sz="2200" u="sng" dirty="0" smtClean="0">
                <a:solidFill>
                  <a:srgbClr val="FFFF00"/>
                </a:solidFill>
                <a:effectLst/>
                <a:latin typeface="Arial" charset="0"/>
              </a:rPr>
              <a:t>36 ATP</a:t>
            </a:r>
            <a:r>
              <a:rPr lang="es-ES" sz="2200" b="1" dirty="0" smtClean="0">
                <a:solidFill>
                  <a:srgbClr val="FFFF00"/>
                </a:solidFill>
                <a:latin typeface="Arial" charset="0"/>
              </a:rPr>
              <a:t> por cada glucosa</a:t>
            </a:r>
            <a:r>
              <a:rPr lang="es-ES" sz="2200" dirty="0" smtClean="0">
                <a:latin typeface="Arial" charset="0"/>
              </a:rPr>
              <a:t> que se degrada en </a:t>
            </a:r>
            <a:r>
              <a:rPr lang="es-ES" sz="2200" dirty="0" smtClean="0">
                <a:solidFill>
                  <a:srgbClr val="FFCC00"/>
                </a:solidFill>
                <a:latin typeface="Arial" charset="0"/>
              </a:rPr>
              <a:t>CO</a:t>
            </a:r>
            <a:r>
              <a:rPr lang="es-ES" sz="2200" baseline="-25000" dirty="0" smtClean="0">
                <a:solidFill>
                  <a:srgbClr val="FFCC00"/>
                </a:solidFill>
                <a:latin typeface="Arial" charset="0"/>
              </a:rPr>
              <a:t>2</a:t>
            </a:r>
            <a:r>
              <a:rPr lang="es-ES" sz="2200" dirty="0" smtClean="0">
                <a:solidFill>
                  <a:srgbClr val="FFCC00"/>
                </a:solidFill>
                <a:latin typeface="Arial" charset="0"/>
              </a:rPr>
              <a:t> y H</a:t>
            </a:r>
            <a:r>
              <a:rPr lang="es-ES" sz="2200" baseline="-25000" dirty="0" smtClean="0">
                <a:solidFill>
                  <a:srgbClr val="FFCC00"/>
                </a:solidFill>
                <a:latin typeface="Arial" charset="0"/>
              </a:rPr>
              <a:t>2</a:t>
            </a:r>
            <a:r>
              <a:rPr lang="es-ES" sz="2200" dirty="0" smtClean="0">
                <a:solidFill>
                  <a:srgbClr val="FFCC00"/>
                </a:solidFill>
                <a:latin typeface="Arial" charset="0"/>
              </a:rPr>
              <a:t>O</a:t>
            </a:r>
            <a:r>
              <a:rPr lang="es-ES" sz="2200" dirty="0" smtClean="0">
                <a:latin typeface="Arial" charset="0"/>
              </a:rPr>
              <a:t>.</a:t>
            </a:r>
          </a:p>
        </p:txBody>
      </p:sp>
      <p:pic>
        <p:nvPicPr>
          <p:cNvPr id="17412" name="Picture 12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7950" y="2144713"/>
            <a:ext cx="4495800" cy="3371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3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3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3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3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3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3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3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3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8435" name="Picture 9"/>
          <p:cNvPicPr>
            <a:picLocks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466725"/>
            <a:ext cx="7589837" cy="5699125"/>
          </a:xfrm>
          <a:noFill/>
        </p:spPr>
      </p:pic>
      <p:sp>
        <p:nvSpPr>
          <p:cNvPr id="18436" name="3 CuadroTexto"/>
          <p:cNvSpPr txBox="1">
            <a:spLocks noChangeArrowheads="1"/>
          </p:cNvSpPr>
          <p:nvPr/>
        </p:nvSpPr>
        <p:spPr bwMode="auto">
          <a:xfrm>
            <a:off x="5903913" y="4787900"/>
            <a:ext cx="168275" cy="1539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sz="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Respiración anaeróbica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mtClean="0">
                <a:latin typeface="Arial" charset="0"/>
              </a:rPr>
              <a:t>No todas las formas de respiración requieren oxígeno.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mtClean="0">
                <a:latin typeface="Arial" charset="0"/>
              </a:rPr>
              <a:t>Algunos organismos (bacterias) degradan su alimento por medio de la </a:t>
            </a:r>
            <a:r>
              <a:rPr lang="es-ES" smtClean="0">
                <a:solidFill>
                  <a:srgbClr val="FFFF00"/>
                </a:solidFill>
                <a:effectLst/>
                <a:latin typeface="Arial" charset="0"/>
              </a:rPr>
              <a:t>respiración anaeróbica</a:t>
            </a:r>
            <a:r>
              <a:rPr lang="es-ES" smtClean="0"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mtClean="0">
                <a:latin typeface="Arial" charset="0"/>
              </a:rPr>
              <a:t>Aquí, </a:t>
            </a:r>
            <a:r>
              <a:rPr lang="es-ES" smtClean="0">
                <a:solidFill>
                  <a:srgbClr val="FFCC00"/>
                </a:solidFill>
                <a:latin typeface="Arial" charset="0"/>
              </a:rPr>
              <a:t>el aceptor final de electrones es otra sustancia inorgánica diferente al oxígeno</a:t>
            </a:r>
            <a:r>
              <a:rPr lang="es-ES" smtClean="0"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mtClean="0">
                <a:latin typeface="Arial" charset="0"/>
              </a:rPr>
              <a:t>Se produce </a:t>
            </a:r>
            <a:r>
              <a:rPr lang="es-ES" smtClean="0">
                <a:solidFill>
                  <a:srgbClr val="FFCC00"/>
                </a:solidFill>
                <a:latin typeface="Arial" charset="0"/>
              </a:rPr>
              <a:t>menos ATP</a:t>
            </a:r>
            <a:r>
              <a:rPr lang="es-ES" smtClean="0">
                <a:latin typeface="Arial" charset="0"/>
              </a:rPr>
              <a:t> que en la respiración aeróbica.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FERMENTACIÓN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41438"/>
            <a:ext cx="4038600" cy="55165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400" smtClean="0">
                <a:latin typeface="Arial" charset="0"/>
              </a:rPr>
              <a:t>Es la degradación de la glucosa y liberación de energía utilizando </a:t>
            </a:r>
            <a:r>
              <a:rPr lang="es-ES" sz="2400" smtClean="0">
                <a:solidFill>
                  <a:srgbClr val="FFCC00"/>
                </a:solidFill>
                <a:latin typeface="Arial" charset="0"/>
              </a:rPr>
              <a:t>sustancias orgánicas</a:t>
            </a:r>
            <a:r>
              <a:rPr lang="es-ES" sz="2400" smtClean="0">
                <a:latin typeface="Arial" charset="0"/>
              </a:rPr>
              <a:t> como aceptores finales de electrones.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400" smtClean="0">
                <a:latin typeface="Arial" charset="0"/>
              </a:rPr>
              <a:t>Algunos organismos como las bacterias y las células musculares humanas, pueden producir energía mediante la fermentación.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>
                <a:solidFill>
                  <a:srgbClr val="FFFF99"/>
                </a:solidFill>
                <a:latin typeface="Arial" charset="0"/>
              </a:rPr>
              <a:t>La primera parte de la fermentación es la glucólisis.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>
                <a:solidFill>
                  <a:srgbClr val="FFFF99"/>
                </a:solidFill>
                <a:latin typeface="Arial" charset="0"/>
              </a:rPr>
              <a:t>La segunda parte difiere según el tipo de organismo</a:t>
            </a:r>
            <a:r>
              <a:rPr lang="es-ES" sz="2000" smtClean="0">
                <a:latin typeface="Arial" charset="0"/>
              </a:rPr>
              <a:t>.</a:t>
            </a:r>
          </a:p>
        </p:txBody>
      </p:sp>
      <p:pic>
        <p:nvPicPr>
          <p:cNvPr id="20484" name="Picture 8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2205038"/>
            <a:ext cx="4495800" cy="3371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7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72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2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72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Fermentación alcohólica</a:t>
            </a:r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244975" cy="4924425"/>
          </a:xfrm>
        </p:spPr>
        <p:txBody>
          <a:bodyPr/>
          <a:lstStyle/>
          <a:p>
            <a:pPr eaLnBrk="1" hangingPunct="1">
              <a:defRPr/>
            </a:pPr>
            <a:r>
              <a:rPr lang="es-ES" sz="2400" smtClean="0">
                <a:latin typeface="Arial" charset="0"/>
              </a:rPr>
              <a:t>Este tipo de fermentación produce </a:t>
            </a:r>
            <a:r>
              <a:rPr lang="es-ES" sz="2400" smtClean="0">
                <a:solidFill>
                  <a:srgbClr val="FFFF00"/>
                </a:solidFill>
                <a:latin typeface="Arial" charset="0"/>
              </a:rPr>
              <a:t>alcohol etílico y CO</a:t>
            </a:r>
            <a:r>
              <a:rPr lang="es-ES" sz="2400" baseline="-25000" smtClean="0">
                <a:solidFill>
                  <a:srgbClr val="FFFF00"/>
                </a:solidFill>
                <a:latin typeface="Arial" charset="0"/>
              </a:rPr>
              <a:t>2</a:t>
            </a:r>
            <a:r>
              <a:rPr lang="es-ES" sz="2400" smtClean="0">
                <a:latin typeface="Arial" charset="0"/>
              </a:rPr>
              <a:t>, a partir del ácido pirúvico.</a:t>
            </a:r>
          </a:p>
          <a:p>
            <a:pPr eaLnBrk="1" hangingPunct="1">
              <a:defRPr/>
            </a:pPr>
            <a:r>
              <a:rPr lang="es-ES" sz="2400" smtClean="0">
                <a:latin typeface="Arial" charset="0"/>
              </a:rPr>
              <a:t>Es llevada a cabo por las células de </a:t>
            </a:r>
            <a:r>
              <a:rPr lang="es-ES" sz="2400" smtClean="0">
                <a:solidFill>
                  <a:srgbClr val="FFFF00"/>
                </a:solidFill>
                <a:latin typeface="Arial" charset="0"/>
              </a:rPr>
              <a:t>levadura</a:t>
            </a:r>
            <a:r>
              <a:rPr lang="es-ES" sz="2400" smtClean="0">
                <a:latin typeface="Arial" charset="0"/>
              </a:rPr>
              <a:t> (hongo).</a:t>
            </a:r>
          </a:p>
          <a:p>
            <a:pPr eaLnBrk="1" hangingPunct="1">
              <a:defRPr/>
            </a:pPr>
            <a:r>
              <a:rPr lang="es-ES" sz="2400" smtClean="0">
                <a:latin typeface="Arial" charset="0"/>
              </a:rPr>
              <a:t>La fermentación realizada por las levaduras hace que la masa del pan suba y esté preparada para hornearse.</a:t>
            </a:r>
          </a:p>
        </p:txBody>
      </p:sp>
      <p:pic>
        <p:nvPicPr>
          <p:cNvPr id="21508" name="Picture 8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7638" y="2289175"/>
            <a:ext cx="4495800" cy="3371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9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9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9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9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9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9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9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944563"/>
          </a:xfrm>
        </p:spPr>
        <p:txBody>
          <a:bodyPr/>
          <a:lstStyle/>
          <a:p>
            <a:pPr eaLnBrk="1" hangingPunct="1">
              <a:defRPr/>
            </a:pPr>
            <a:r>
              <a:rPr lang="es-ES" smtClean="0"/>
              <a:t>Respiración celular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96975"/>
            <a:ext cx="8229600" cy="2189163"/>
          </a:xfrm>
        </p:spPr>
        <p:txBody>
          <a:bodyPr/>
          <a:lstStyle/>
          <a:p>
            <a:pPr eaLnBrk="1" hangingPunct="1">
              <a:defRPr/>
            </a:pPr>
            <a:r>
              <a:rPr lang="es-ES" sz="2800" smtClean="0">
                <a:latin typeface="Arial" charset="0"/>
              </a:rPr>
              <a:t>La degradación de la glucosa mediante el uso de oxígeno o alguna otra sustancia inorgánica, se conoce como </a:t>
            </a:r>
            <a:r>
              <a:rPr lang="es-ES" sz="2800" smtClean="0">
                <a:solidFill>
                  <a:srgbClr val="FFFF00"/>
                </a:solidFill>
                <a:latin typeface="Arial" charset="0"/>
              </a:rPr>
              <a:t>respiración celular</a:t>
            </a:r>
            <a:r>
              <a:rPr lang="es-ES" sz="2800" smtClean="0">
                <a:latin typeface="Arial" charset="0"/>
              </a:rPr>
              <a:t>.</a:t>
            </a:r>
          </a:p>
          <a:p>
            <a:pPr lvl="1" eaLnBrk="1" hangingPunct="1">
              <a:defRPr/>
            </a:pPr>
            <a:r>
              <a:rPr lang="es-ES" sz="2400" smtClean="0">
                <a:solidFill>
                  <a:srgbClr val="FFFF99"/>
                </a:solidFill>
                <a:latin typeface="Arial" charset="0"/>
              </a:rPr>
              <a:t>La respiración celular que necesita oxígeno se llama respiración aeróbica.</a:t>
            </a:r>
          </a:p>
        </p:txBody>
      </p:sp>
      <p:pic>
        <p:nvPicPr>
          <p:cNvPr id="4100" name="Picture 8" descr="Over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3429000"/>
            <a:ext cx="5761038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Fermentación láctica</a:t>
            </a:r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484313"/>
            <a:ext cx="3898900" cy="4997450"/>
          </a:xfrm>
        </p:spPr>
        <p:txBody>
          <a:bodyPr/>
          <a:lstStyle/>
          <a:p>
            <a:pPr eaLnBrk="1" hangingPunct="1">
              <a:defRPr/>
            </a:pPr>
            <a:r>
              <a:rPr lang="es-ES" sz="2400" smtClean="0">
                <a:latin typeface="Arial" charset="0"/>
              </a:rPr>
              <a:t>Este tipo de fermentación convierte el ácido pirúvico en </a:t>
            </a:r>
            <a:r>
              <a:rPr lang="es-ES" sz="2400" smtClean="0">
                <a:solidFill>
                  <a:srgbClr val="FFFF00"/>
                </a:solidFill>
                <a:effectLst/>
                <a:latin typeface="Arial" charset="0"/>
              </a:rPr>
              <a:t>ácido láctico</a:t>
            </a:r>
            <a:r>
              <a:rPr lang="es-ES" sz="2400" smtClean="0">
                <a:latin typeface="Arial" charset="0"/>
              </a:rPr>
              <a:t>.</a:t>
            </a:r>
          </a:p>
          <a:p>
            <a:pPr eaLnBrk="1" hangingPunct="1">
              <a:defRPr/>
            </a:pPr>
            <a:r>
              <a:rPr lang="es-ES" sz="2400" smtClean="0">
                <a:latin typeface="Arial" charset="0"/>
              </a:rPr>
              <a:t>Al igual que la alcohólica, es anaeróbica y tiene una </a:t>
            </a:r>
            <a:r>
              <a:rPr lang="es-ES" sz="2400" smtClean="0">
                <a:solidFill>
                  <a:srgbClr val="FFCC00"/>
                </a:solidFill>
                <a:latin typeface="Arial" charset="0"/>
              </a:rPr>
              <a:t>ganancia neta de 2 ATP</a:t>
            </a:r>
            <a:r>
              <a:rPr lang="es-ES" sz="2400" smtClean="0">
                <a:latin typeface="Arial" charset="0"/>
              </a:rPr>
              <a:t> por cada glucosa degradada.</a:t>
            </a:r>
          </a:p>
          <a:p>
            <a:pPr eaLnBrk="1" hangingPunct="1">
              <a:defRPr/>
            </a:pPr>
            <a:r>
              <a:rPr lang="es-ES" sz="2400" smtClean="0">
                <a:latin typeface="Arial" charset="0"/>
              </a:rPr>
              <a:t>Es importante en la </a:t>
            </a:r>
            <a:r>
              <a:rPr lang="es-ES" sz="2400" smtClean="0">
                <a:solidFill>
                  <a:srgbClr val="FFFF00"/>
                </a:solidFill>
                <a:effectLst/>
                <a:latin typeface="Arial" charset="0"/>
              </a:rPr>
              <a:t>producción de lácteos</a:t>
            </a:r>
            <a:r>
              <a:rPr lang="es-ES" sz="2400" smtClean="0">
                <a:latin typeface="Arial" charset="0"/>
              </a:rPr>
              <a:t>.</a:t>
            </a:r>
          </a:p>
        </p:txBody>
      </p:sp>
      <p:pic>
        <p:nvPicPr>
          <p:cNvPr id="22532" name="Picture 9"/>
          <p:cNvPicPr>
            <a:picLocks noChangeAspect="1" noChangeArrowheads="1"/>
          </p:cNvPicPr>
          <p:nvPr/>
        </p:nvPicPr>
        <p:blipFill>
          <a:blip r:embed="rId3"/>
          <a:srcRect l="29588" t="32394" r="22159" b="31114"/>
          <a:stretch>
            <a:fillRect/>
          </a:stretch>
        </p:blipFill>
        <p:spPr bwMode="auto">
          <a:xfrm>
            <a:off x="4068763" y="2441575"/>
            <a:ext cx="5040312" cy="28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1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1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1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1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1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1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1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1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1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1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1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1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1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FERMENTACIÓN</a:t>
            </a: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/>
          <a:srcRect b="4866"/>
          <a:stretch>
            <a:fillRect/>
          </a:stretch>
        </p:blipFill>
        <p:spPr bwMode="auto">
          <a:xfrm>
            <a:off x="107950" y="1773238"/>
            <a:ext cx="8964613" cy="503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3"/>
          <a:srcRect l="42586" r="6454" b="30397"/>
          <a:stretch>
            <a:fillRect/>
          </a:stretch>
        </p:blipFill>
        <p:spPr bwMode="auto">
          <a:xfrm>
            <a:off x="179388" y="633413"/>
            <a:ext cx="8785225" cy="567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Preguntas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mtClean="0">
                <a:solidFill>
                  <a:srgbClr val="FFFF99"/>
                </a:solidFill>
              </a:rPr>
              <a:t>¿Por qué es importante la fermentación para las células musculares de organismos aeróbicos?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mtClean="0">
                <a:solidFill>
                  <a:srgbClr val="FFFF99"/>
                </a:solidFill>
              </a:rPr>
              <a:t>¿Qué proceso celular produce mayor cantidad de energía en forma de ATP?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mtClean="0">
                <a:solidFill>
                  <a:srgbClr val="FFFF99"/>
                </a:solidFill>
              </a:rPr>
              <a:t>¿Cuál es la ganancia neta de ATP en la respiración aerobia y en la fermentación?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ES" smtClean="0">
                <a:solidFill>
                  <a:srgbClr val="FFFF99"/>
                </a:solidFill>
              </a:rPr>
              <a:t>¿Qué aplicación industrial tiene la fermentación?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" y="461963"/>
            <a:ext cx="791527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/>
              <a:t>Lección # 1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ES_tradnl" dirty="0" smtClean="0">
                <a:latin typeface="Arial" pitchFamily="34" charset="0"/>
                <a:cs typeface="Arial" pitchFamily="34" charset="0"/>
              </a:rPr>
              <a:t>De la Glucólisis diga:</a:t>
            </a:r>
          </a:p>
          <a:p>
            <a:pPr marL="971550" lvl="1" indent="-514350">
              <a:buSzPct val="100000"/>
              <a:buFont typeface="+mj-lt"/>
              <a:buAutoNum type="alphaLcPeriod"/>
              <a:defRPr/>
            </a:pPr>
            <a:r>
              <a:rPr lang="es-ES_tradnl" dirty="0" smtClean="0">
                <a:latin typeface="Arial" pitchFamily="34" charset="0"/>
                <a:cs typeface="Arial" pitchFamily="34" charset="0"/>
              </a:rPr>
              <a:t>Donde ocurre</a:t>
            </a:r>
          </a:p>
          <a:p>
            <a:pPr marL="971550" lvl="1" indent="-514350">
              <a:buSzPct val="100000"/>
              <a:buFont typeface="+mj-lt"/>
              <a:buAutoNum type="alphaLcPeriod"/>
              <a:defRPr/>
            </a:pPr>
            <a:r>
              <a:rPr lang="es-ES_tradnl" dirty="0" smtClean="0">
                <a:latin typeface="Arial" pitchFamily="34" charset="0"/>
                <a:cs typeface="Arial" pitchFamily="34" charset="0"/>
              </a:rPr>
              <a:t>Resultado  (¿Que se forma?)</a:t>
            </a:r>
          </a:p>
          <a:p>
            <a:pPr marL="971550" lvl="1" indent="-514350">
              <a:buSzPct val="100000"/>
              <a:buFont typeface="+mj-lt"/>
              <a:buAutoNum type="alphaLcPeriod"/>
              <a:defRPr/>
            </a:pPr>
            <a:r>
              <a:rPr lang="es-ES_tradnl" dirty="0" smtClean="0">
                <a:latin typeface="Arial" pitchFamily="34" charset="0"/>
                <a:cs typeface="Arial" pitchFamily="34" charset="0"/>
              </a:rPr>
              <a:t>Ganancia energética</a:t>
            </a:r>
          </a:p>
          <a:p>
            <a:pPr marL="971550" lvl="1" indent="-514350">
              <a:buSzPct val="100000"/>
              <a:buFont typeface="+mj-lt"/>
              <a:buAutoNum type="alphaLcPeriod"/>
              <a:defRPr/>
            </a:pPr>
            <a:r>
              <a:rPr lang="es-ES_tradnl" dirty="0" smtClean="0">
                <a:latin typeface="Arial" pitchFamily="34" charset="0"/>
                <a:cs typeface="Arial" pitchFamily="34" charset="0"/>
              </a:rPr>
              <a:t>Condiciones para que se produzca (en cuanto a niveles de oxígeno)</a:t>
            </a:r>
            <a:endParaRPr lang="es-ES_tradn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4114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mtClean="0"/>
              <a:t>Glucólisis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ES" sz="2400" smtClean="0">
                <a:latin typeface="Arial" charset="0"/>
              </a:rPr>
              <a:t>Es la conversión de glucosa en dos moléculas de </a:t>
            </a:r>
            <a:r>
              <a:rPr lang="es-ES" sz="2400" smtClean="0">
                <a:solidFill>
                  <a:srgbClr val="FFFF00"/>
                </a:solidFill>
                <a:latin typeface="Arial" charset="0"/>
              </a:rPr>
              <a:t>ácido pirúvico</a:t>
            </a:r>
            <a:r>
              <a:rPr lang="es-ES" sz="2400" smtClean="0">
                <a:latin typeface="Arial" charset="0"/>
              </a:rPr>
              <a:t> (compuesto de 3 carbonos).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000" smtClean="0">
                <a:solidFill>
                  <a:srgbClr val="FFFF99"/>
                </a:solidFill>
                <a:latin typeface="Arial" charset="0"/>
              </a:rPr>
              <a:t>Se usan dos moléculas de ATP, pero se producen cuatro.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000" smtClean="0">
                <a:solidFill>
                  <a:srgbClr val="FFFF99"/>
                </a:solidFill>
                <a:latin typeface="Arial" charset="0"/>
              </a:rPr>
              <a:t>El H, junto con electrones, se unen a una coenzima que se llama </a:t>
            </a:r>
            <a:r>
              <a:rPr lang="es-ES" sz="2000" smtClean="0">
                <a:solidFill>
                  <a:srgbClr val="FFFF00"/>
                </a:solidFill>
                <a:latin typeface="Arial" charset="0"/>
              </a:rPr>
              <a:t>nicotín adenín dinucleótido (NAD</a:t>
            </a:r>
            <a:r>
              <a:rPr lang="es-ES" sz="2000" baseline="30000" smtClean="0">
                <a:solidFill>
                  <a:srgbClr val="FFFF00"/>
                </a:solidFill>
                <a:latin typeface="Arial" charset="0"/>
              </a:rPr>
              <a:t>+</a:t>
            </a:r>
            <a:r>
              <a:rPr lang="es-ES" sz="2000" smtClean="0">
                <a:solidFill>
                  <a:srgbClr val="FFFF00"/>
                </a:solidFill>
                <a:latin typeface="Arial" charset="0"/>
              </a:rPr>
              <a:t>)</a:t>
            </a:r>
            <a:r>
              <a:rPr lang="es-ES" sz="2000" smtClean="0">
                <a:solidFill>
                  <a:srgbClr val="FFFF99"/>
                </a:solidFill>
                <a:latin typeface="Arial" charset="0"/>
              </a:rPr>
              <a:t> y forma </a:t>
            </a:r>
            <a:r>
              <a:rPr lang="es-ES" sz="2000" smtClean="0">
                <a:solidFill>
                  <a:srgbClr val="FFFF00"/>
                </a:solidFill>
                <a:latin typeface="Arial" charset="0"/>
              </a:rPr>
              <a:t>NADH</a:t>
            </a:r>
            <a:r>
              <a:rPr lang="es-ES" sz="2000" smtClean="0">
                <a:solidFill>
                  <a:srgbClr val="FFFF99"/>
                </a:solidFill>
                <a:latin typeface="Arial" charset="0"/>
              </a:rPr>
              <a:t>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000" smtClean="0">
                <a:solidFill>
                  <a:srgbClr val="FFFF99"/>
                </a:solidFill>
                <a:latin typeface="Arial" charset="0"/>
              </a:rPr>
              <a:t>Ocurre en el citoplasma.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s-ES" sz="2000" smtClean="0">
                <a:solidFill>
                  <a:srgbClr val="FFFF99"/>
                </a:solidFill>
                <a:latin typeface="Arial" charset="0"/>
              </a:rPr>
              <a:t>Es anaeróbica.</a:t>
            </a:r>
          </a:p>
        </p:txBody>
      </p:sp>
      <p:grpSp>
        <p:nvGrpSpPr>
          <p:cNvPr id="5124" name="Group 16"/>
          <p:cNvGrpSpPr>
            <a:grpSpLocks/>
          </p:cNvGrpSpPr>
          <p:nvPr/>
        </p:nvGrpSpPr>
        <p:grpSpPr bwMode="auto">
          <a:xfrm>
            <a:off x="4462463" y="1268413"/>
            <a:ext cx="4681537" cy="4408487"/>
            <a:chOff x="158" y="845"/>
            <a:chExt cx="2949" cy="2777"/>
          </a:xfrm>
        </p:grpSpPr>
        <p:pic>
          <p:nvPicPr>
            <p:cNvPr id="5125" name="Picture 14" descr="t272347a"/>
            <p:cNvPicPr>
              <a:picLocks noChangeAspect="1" noChangeArrowheads="1"/>
            </p:cNvPicPr>
            <p:nvPr/>
          </p:nvPicPr>
          <p:blipFill>
            <a:blip r:embed="rId3"/>
            <a:srcRect l="10260" r="6416" b="6845"/>
            <a:stretch>
              <a:fillRect/>
            </a:stretch>
          </p:blipFill>
          <p:spPr bwMode="auto">
            <a:xfrm>
              <a:off x="158" y="845"/>
              <a:ext cx="2948" cy="2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6" name="Text Box 15"/>
            <p:cNvSpPr txBox="1">
              <a:spLocks noChangeArrowheads="1"/>
            </p:cNvSpPr>
            <p:nvPr/>
          </p:nvSpPr>
          <p:spPr bwMode="auto">
            <a:xfrm>
              <a:off x="158" y="3430"/>
              <a:ext cx="2949" cy="19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s-EC" sz="1400" b="1">
                  <a:solidFill>
                    <a:srgbClr val="000000"/>
                  </a:solidFill>
                  <a:latin typeface="Arial" charset="0"/>
                </a:rPr>
                <a:t>Piruvato (ácido pirúvico)</a:t>
              </a:r>
              <a:endParaRPr lang="es-ES" sz="1400" b="1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Glucolisis</a:t>
            </a:r>
          </a:p>
        </p:txBody>
      </p:sp>
      <p:pic>
        <p:nvPicPr>
          <p:cNvPr id="24580" name="Picture 9" descr="glucolisis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85813" y="1357313"/>
            <a:ext cx="7475537" cy="5043487"/>
          </a:xfrm>
          <a:noFill/>
        </p:spPr>
      </p:pic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eaLnBrk="1" hangingPunct="1">
              <a:defRPr/>
            </a:pP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glicoa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3300" y="549275"/>
            <a:ext cx="4386263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mtClean="0"/>
              <a:t>Glucólisis</a:t>
            </a: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8"/>
            <a:ext cx="8229600" cy="28082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400" smtClean="0">
                <a:latin typeface="Arial" charset="0"/>
              </a:rPr>
              <a:t>Libera solamente el 10% de la energía disponible en la glucosa.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400" smtClean="0">
                <a:latin typeface="Arial" charset="0"/>
              </a:rPr>
              <a:t>La energía restante se libera al romperse cada molécula de ácido pirúvico en </a:t>
            </a:r>
            <a:r>
              <a:rPr lang="es-ES" sz="2400" smtClean="0">
                <a:solidFill>
                  <a:srgbClr val="FFFF00"/>
                </a:solidFill>
                <a:latin typeface="Arial" charset="0"/>
              </a:rPr>
              <a:t>agua y bióxido de carbono.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sz="2400" smtClean="0">
                <a:latin typeface="Arial" charset="0"/>
              </a:rPr>
              <a:t>El primer paso es la conversión del ácido pirúvico (3 C) </a:t>
            </a:r>
            <a:r>
              <a:rPr lang="es-ES" sz="2400" smtClean="0">
                <a:solidFill>
                  <a:srgbClr val="FFFF00"/>
                </a:solidFill>
                <a:latin typeface="Arial" charset="0"/>
              </a:rPr>
              <a:t>en ácido acético (2 C)</a:t>
            </a:r>
            <a:r>
              <a:rPr lang="es-ES" sz="2400" smtClean="0">
                <a:latin typeface="Arial" charset="0"/>
              </a:rPr>
              <a:t>; el cual está unido a la </a:t>
            </a:r>
            <a:r>
              <a:rPr lang="es-ES" sz="2400" smtClean="0">
                <a:solidFill>
                  <a:srgbClr val="FFFF00"/>
                </a:solidFill>
                <a:latin typeface="Arial" charset="0"/>
              </a:rPr>
              <a:t>coenzima A (coA).</a:t>
            </a:r>
            <a:r>
              <a:rPr lang="es-ES" sz="2400" smtClean="0">
                <a:latin typeface="Arial" charset="0"/>
              </a:rPr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>
                <a:solidFill>
                  <a:srgbClr val="FFFF99"/>
                </a:solidFill>
                <a:latin typeface="Arial" charset="0"/>
              </a:rPr>
              <a:t>Se produce una molécula de CO2 y NADH.</a:t>
            </a:r>
          </a:p>
        </p:txBody>
      </p:sp>
      <p:pic>
        <p:nvPicPr>
          <p:cNvPr id="8196" name="Picture 17" descr="Image8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2525" y="4065588"/>
            <a:ext cx="6875463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6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6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6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6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6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6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60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3"/>
          <a:srcRect l="12531" t="4285" r="12224" b="15611"/>
          <a:stretch>
            <a:fillRect/>
          </a:stretch>
        </p:blipFill>
        <p:spPr bwMode="auto">
          <a:xfrm>
            <a:off x="1979613" y="0"/>
            <a:ext cx="49387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mtClean="0"/>
              <a:t>El ciclo del ácido cítrico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28775"/>
            <a:ext cx="4244975" cy="53292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400" smtClean="0">
                <a:latin typeface="Arial" charset="0"/>
              </a:rPr>
              <a:t>A continuación, el acetil-coA entra en una serie de reacciones conocidas como el </a:t>
            </a:r>
            <a:r>
              <a:rPr lang="es-ES" sz="2400" smtClean="0">
                <a:solidFill>
                  <a:srgbClr val="FFFF00"/>
                </a:solidFill>
                <a:latin typeface="Arial" charset="0"/>
              </a:rPr>
              <a:t>ciclo del ácido cítrico</a:t>
            </a:r>
            <a:r>
              <a:rPr lang="es-ES" sz="2400" smtClean="0">
                <a:latin typeface="Arial" charset="0"/>
              </a:rPr>
              <a:t>, en el cual se completa la degradación de la glucosa.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>
                <a:solidFill>
                  <a:srgbClr val="FFFF99"/>
                </a:solidFill>
                <a:latin typeface="Arial" charset="0"/>
              </a:rPr>
              <a:t>El acetil-coA se une al ácido oxaloacético (4C) y forma el ácido cítrico (6C).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>
                <a:solidFill>
                  <a:srgbClr val="FFFF99"/>
                </a:solidFill>
                <a:latin typeface="Arial" charset="0"/>
              </a:rPr>
              <a:t>El ácido cítrico vuelve a convertirse en ácido oxaloacético.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>
                <a:solidFill>
                  <a:srgbClr val="FFFF99"/>
                </a:solidFill>
                <a:latin typeface="Arial" charset="0"/>
              </a:rPr>
              <a:t>Se libera CO2, se genera NADH o FADH2 y se produce ATP.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sz="2000" smtClean="0">
                <a:latin typeface="Arial" charset="0"/>
              </a:rPr>
              <a:t>El ciclo empieza de nuevo.</a:t>
            </a:r>
          </a:p>
        </p:txBody>
      </p:sp>
      <p:pic>
        <p:nvPicPr>
          <p:cNvPr id="10244" name="Picture 8" descr="u4fg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76450"/>
            <a:ext cx="4859338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8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8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8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80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0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0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80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80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80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80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80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80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80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80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80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0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0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80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kreps"/>
          <p:cNvPicPr>
            <a:picLocks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808038" y="285750"/>
            <a:ext cx="7335837" cy="62150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rce">
  <a:themeElements>
    <a:clrScheme name="Arce 4">
      <a:dk1>
        <a:srgbClr val="008000"/>
      </a:dk1>
      <a:lt1>
        <a:srgbClr val="FFFFFF"/>
      </a:lt1>
      <a:dk2>
        <a:srgbClr val="005800"/>
      </a:dk2>
      <a:lt2>
        <a:srgbClr val="FFFFCC"/>
      </a:lt2>
      <a:accent1>
        <a:srgbClr val="00CC99"/>
      </a:accent1>
      <a:accent2>
        <a:srgbClr val="007825"/>
      </a:accent2>
      <a:accent3>
        <a:srgbClr val="AAB4AA"/>
      </a:accent3>
      <a:accent4>
        <a:srgbClr val="DADADA"/>
      </a:accent4>
      <a:accent5>
        <a:srgbClr val="AAE2CA"/>
      </a:accent5>
      <a:accent6>
        <a:srgbClr val="006C20"/>
      </a:accent6>
      <a:hlink>
        <a:srgbClr val="9966FF"/>
      </a:hlink>
      <a:folHlink>
        <a:srgbClr val="99CCFF"/>
      </a:folHlink>
    </a:clrScheme>
    <a:fontScheme name="Ar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rc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c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c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572</TotalTime>
  <Words>878</Words>
  <Application>Microsoft PowerPoint</Application>
  <PresentationFormat>Presentación en pantalla (4:3)</PresentationFormat>
  <Paragraphs>95</Paragraphs>
  <Slides>25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Times New Roman</vt:lpstr>
      <vt:lpstr>Arial</vt:lpstr>
      <vt:lpstr>Wingdings</vt:lpstr>
      <vt:lpstr>Calibri</vt:lpstr>
      <vt:lpstr>Arce</vt:lpstr>
      <vt:lpstr>LA RESPIRACIÓN CELULAR</vt:lpstr>
      <vt:lpstr>Respiración celular</vt:lpstr>
      <vt:lpstr>Glucólisis</vt:lpstr>
      <vt:lpstr>Glucolisis</vt:lpstr>
      <vt:lpstr>Diapositiva 5</vt:lpstr>
      <vt:lpstr>Glucólisis</vt:lpstr>
      <vt:lpstr>Diapositiva 7</vt:lpstr>
      <vt:lpstr>El ciclo del ácido cítrico</vt:lpstr>
      <vt:lpstr>Diapositiva 9</vt:lpstr>
      <vt:lpstr>Sir Hans Adolf Krebs</vt:lpstr>
      <vt:lpstr>El ciclo del ácido cítrico</vt:lpstr>
      <vt:lpstr>Diapositiva 12</vt:lpstr>
      <vt:lpstr>La cadena de transporte de electrones</vt:lpstr>
      <vt:lpstr>Cadena respiratoria</vt:lpstr>
      <vt:lpstr>La cadena de transporte de electrones</vt:lpstr>
      <vt:lpstr>Diapositiva 16</vt:lpstr>
      <vt:lpstr>Respiración anaeróbica</vt:lpstr>
      <vt:lpstr>FERMENTACIÓN</vt:lpstr>
      <vt:lpstr>Fermentación alcohólica</vt:lpstr>
      <vt:lpstr>Fermentación láctica</vt:lpstr>
      <vt:lpstr>FERMENTACIÓN</vt:lpstr>
      <vt:lpstr>Diapositiva 22</vt:lpstr>
      <vt:lpstr>Preguntas</vt:lpstr>
      <vt:lpstr>Diapositiva 24</vt:lpstr>
      <vt:lpstr>Lección #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Administrador</cp:lastModifiedBy>
  <cp:revision>49</cp:revision>
  <dcterms:created xsi:type="dcterms:W3CDTF">1601-01-01T00:00:00Z</dcterms:created>
  <dcterms:modified xsi:type="dcterms:W3CDTF">2009-07-20T16:46:33Z</dcterms:modified>
</cp:coreProperties>
</file>