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57" r:id="rId3"/>
    <p:sldId id="285" r:id="rId4"/>
    <p:sldId id="258" r:id="rId5"/>
    <p:sldId id="259" r:id="rId6"/>
    <p:sldId id="260" r:id="rId7"/>
    <p:sldId id="288" r:id="rId8"/>
    <p:sldId id="287" r:id="rId9"/>
    <p:sldId id="286" r:id="rId10"/>
    <p:sldId id="262" r:id="rId11"/>
    <p:sldId id="265" r:id="rId12"/>
    <p:sldId id="290" r:id="rId13"/>
    <p:sldId id="266" r:id="rId14"/>
    <p:sldId id="271" r:id="rId15"/>
    <p:sldId id="268" r:id="rId16"/>
    <p:sldId id="267" r:id="rId17"/>
    <p:sldId id="272" r:id="rId18"/>
    <p:sldId id="270" r:id="rId19"/>
    <p:sldId id="291" r:id="rId20"/>
    <p:sldId id="284" r:id="rId21"/>
    <p:sldId id="275" r:id="rId22"/>
    <p:sldId id="276" r:id="rId23"/>
    <p:sldId id="280" r:id="rId24"/>
    <p:sldId id="283" r:id="rId25"/>
    <p:sldId id="289" r:id="rId26"/>
    <p:sldId id="29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CC010"/>
    <a:srgbClr val="FA8B1C"/>
    <a:srgbClr val="F8210A"/>
    <a:srgbClr val="ECFEED"/>
    <a:srgbClr val="DFF2BE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1D6C2E-8283-44CC-890F-81461862B57E}" type="datetimeFigureOut">
              <a:rPr lang="es-ES_tradnl"/>
              <a:pPr>
                <a:defRPr/>
              </a:pPr>
              <a:t>20/07/2009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116FEB-8471-4350-80E4-1C6B5425B7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21DD03-76AC-4AE2-BE4B-0E8AD14A58C8}" type="slidenum">
              <a:rPr lang="es-ES_tradnl" smtClean="0"/>
              <a:pPr/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695BEA-1B0E-4AD6-9CC3-0C54BBD36DC4}" type="slidenum">
              <a:rPr lang="es-ES_tradnl" smtClean="0"/>
              <a:pPr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BA7138-4B1F-45B6-8C9F-B06B3BC54E30}" type="slidenum">
              <a:rPr lang="es-ES_tradnl" smtClean="0"/>
              <a:pPr/>
              <a:t>11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3ABD00-BBB5-4CEC-AF77-CB743A5F708C}" type="slidenum">
              <a:rPr lang="es-ES_tradnl" smtClean="0"/>
              <a:pPr/>
              <a:t>12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598428-46AA-448E-9F2F-BC5099B7C4F7}" type="slidenum">
              <a:rPr lang="es-ES_tradnl" smtClean="0"/>
              <a:pPr/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E9AB49-5CEA-4DD6-8009-FC05EF236286}" type="slidenum">
              <a:rPr lang="es-ES_tradnl" smtClean="0"/>
              <a:pPr/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6652DD-1799-449C-AA67-FF8BEE1CFCD4}" type="slidenum">
              <a:rPr lang="es-ES_tradnl" smtClean="0"/>
              <a:pPr/>
              <a:t>15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A5BCCC-72D9-4737-B2B5-EC41CFDB8993}" type="slidenum">
              <a:rPr lang="es-ES_tradnl" smtClean="0"/>
              <a:pPr/>
              <a:t>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57434-820D-4FD1-9A1A-A4B54DB9827F}" type="slidenum">
              <a:rPr lang="es-ES_tradnl" smtClean="0"/>
              <a:pPr/>
              <a:t>17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1DBF14-DBFC-431E-AA14-6897DE5E7D8F}" type="slidenum">
              <a:rPr lang="es-ES_tradnl" smtClean="0"/>
              <a:pPr/>
              <a:t>18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07887A-DF38-4173-A73A-A3246653A8A4}" type="slidenum">
              <a:rPr lang="es-ES_tradnl" smtClean="0"/>
              <a:pPr/>
              <a:t>19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BD36E8-4050-4A48-A392-06E3C5749AD4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7F0F2-5E02-4842-9658-DD495C76F85E}" type="slidenum">
              <a:rPr lang="es-ES_tradnl" smtClean="0"/>
              <a:pPr/>
              <a:t>20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2C83C-BF44-462E-B250-5DD35A95B954}" type="slidenum">
              <a:rPr lang="es-ES_tradnl" smtClean="0"/>
              <a:pPr/>
              <a:t>21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F0A63-D1D3-4E0E-A3FE-F3200B054987}" type="slidenum">
              <a:rPr lang="es-ES_tradnl" smtClean="0"/>
              <a:pPr/>
              <a:t>22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D4854E-313C-4142-BD9D-85AE7DF15695}" type="slidenum">
              <a:rPr lang="es-ES_tradnl" smtClean="0"/>
              <a:pPr/>
              <a:t>23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773804-558A-4C8E-BAC3-11DCE372B50A}" type="slidenum">
              <a:rPr lang="es-ES_tradnl" smtClean="0"/>
              <a:pPr/>
              <a:t>24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4ABA02-E9D5-449A-A366-4AADB926BC6E}" type="slidenum">
              <a:rPr lang="es-ES_tradnl" smtClean="0"/>
              <a:pPr/>
              <a:t>25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841DA3-749E-4534-AD83-005F1397C385}" type="slidenum">
              <a:rPr lang="es-ES_tradnl" smtClean="0"/>
              <a:pPr/>
              <a:t>26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FA871-5685-40E1-8EF2-27145F53049C}" type="slidenum">
              <a:rPr lang="es-ES_tradnl" smtClean="0"/>
              <a:pPr/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FA97C9-C93E-4167-9EDD-A3C5FA5E1A1D}" type="slidenum">
              <a:rPr lang="es-ES_tradnl" smtClean="0"/>
              <a:pPr/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9AC9E-87E1-496D-A62D-0C1450A952A4}" type="slidenum">
              <a:rPr lang="es-ES_tradnl" smtClean="0"/>
              <a:pPr/>
              <a:t>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F28F6D-B4F9-43A8-809F-AF97B4E968EF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2F083-07B9-46A2-BFEC-10110F3FC362}" type="slidenum">
              <a:rPr lang="es-ES_tradnl" smtClean="0"/>
              <a:pPr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92E53-B8D9-43D9-993A-C9F200EE75D3}" type="slidenum">
              <a:rPr lang="es-ES_tradnl" smtClean="0"/>
              <a:pPr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F490-B073-424F-A1C1-93F296B71F0A}" type="slidenum">
              <a:rPr lang="es-ES_tradnl" smtClean="0"/>
              <a:pPr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45CDF75-4959-4653-8AE1-59F3385C58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282FD-FAED-4FA4-8650-936EFCE1A6BC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D4799-A77C-4EEA-9DA7-6F3A599B905F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040D-6051-465E-9A47-88928EE5BCAD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A194-A859-435A-8209-FCEC6EFD2D75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3562F-6C59-41B4-A46A-0790AFA5B969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8737-06A8-408B-BA57-A9CD849A85FB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D261-B342-4BE4-8FD5-DC6404628354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6D699-A7CE-488A-8B6E-6F1981C01923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26D1-4F51-485C-AD7B-D9FAD6F6EF3B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1694-6CA1-405A-8F2D-0DF9B49F969A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C99AF-D407-4855-B661-492501C0FB1E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80879-F3AE-441D-83F7-1BD861832F76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4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4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5CD0E6-550F-4062-8E19-D3A625581FC2}" type="slidenum">
              <a:rPr lang="es-ES"/>
              <a:pPr>
                <a:defRPr/>
              </a:pPr>
              <a:t>‹Nº›</a:t>
            </a:fld>
            <a:endParaRPr lang="es-ES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C" smtClean="0">
                <a:solidFill>
                  <a:schemeClr val="tx1"/>
                </a:solidFill>
              </a:rPr>
              <a:t>EL PROCESO DE FOTOSÍNTESIS</a:t>
            </a:r>
            <a:endParaRPr lang="es-ES" smtClean="0">
              <a:solidFill>
                <a:schemeClr val="tx1"/>
              </a:solidFill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6425" y="4221163"/>
            <a:ext cx="3457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836295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Cuando la luz choca con la materia, parte de la energía de la luz se absorbe y se convierte en otras formas de energía.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C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Cuando en una célula la luz del sol choca con las moléculas de clorofila, la clorofila absorbe alguna de la energía de luz que, se convierte en energía química y se almacena en las moléculas de glucosa que se producen.</a:t>
            </a:r>
            <a:endParaRPr lang="es-ES" sz="2800" smtClean="0">
              <a:latin typeface="Arial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74638" y="194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717550"/>
            <a:ext cx="8153400" cy="10556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C" sz="2800" smtClean="0">
                <a:latin typeface="Arial" charset="0"/>
              </a:rPr>
              <a:t>Los colores del espectro que el pigmento clorofila absorbe mejor son el violeta, el azul y el rojo.</a:t>
            </a:r>
          </a:p>
        </p:txBody>
      </p:sp>
      <p:pic>
        <p:nvPicPr>
          <p:cNvPr id="18437" name="Picture 5" descr="color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492375"/>
            <a:ext cx="8458200" cy="3962400"/>
          </a:xfrm>
          <a:noFill/>
        </p:spPr>
      </p:pic>
      <p:sp>
        <p:nvSpPr>
          <p:cNvPr id="13316" name="Text Box 1029"/>
          <p:cNvSpPr txBox="1">
            <a:spLocks noChangeArrowheads="1"/>
          </p:cNvSpPr>
          <p:nvPr/>
        </p:nvSpPr>
        <p:spPr bwMode="auto">
          <a:xfrm>
            <a:off x="1476375" y="1916113"/>
            <a:ext cx="6481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es-EC" sz="3200" b="1">
                <a:solidFill>
                  <a:srgbClr val="F8210A"/>
                </a:solidFill>
                <a:latin typeface="Arial" charset="0"/>
              </a:rPr>
              <a:t>¿Por qué la clorofila es verde?</a:t>
            </a:r>
            <a:endParaRPr lang="es-ES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 l="22130" t="22166" r="14276" b="12970"/>
          <a:stretch>
            <a:fillRect/>
          </a:stretch>
        </p:blipFill>
        <p:spPr bwMode="auto">
          <a:xfrm>
            <a:off x="1476375" y="1992313"/>
            <a:ext cx="76676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029"/>
          <p:cNvSpPr txBox="1">
            <a:spLocks noChangeArrowheads="1"/>
          </p:cNvSpPr>
          <p:nvPr/>
        </p:nvSpPr>
        <p:spPr bwMode="auto">
          <a:xfrm>
            <a:off x="1590675" y="1277938"/>
            <a:ext cx="6481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es-EC" sz="3200" b="1">
                <a:solidFill>
                  <a:srgbClr val="F8210A"/>
                </a:solidFill>
                <a:latin typeface="Arial" charset="0"/>
              </a:rPr>
              <a:t>¿Por qué la clorofila es verde?</a:t>
            </a:r>
            <a:endParaRPr lang="es-ES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z="4000" b="1" smtClean="0">
                <a:latin typeface="Arial" charset="0"/>
              </a:rPr>
              <a:t>CLASES DE CLOROFILA</a:t>
            </a:r>
            <a:endParaRPr lang="es-ES" sz="4000" b="1" smtClean="0"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2330450"/>
            <a:ext cx="4500562" cy="43386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C" sz="2400" smtClean="0">
                <a:latin typeface="Arial" charset="0"/>
              </a:rPr>
              <a:t>Hay varias clases de clorofila: a, b, c y d.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C" sz="2400" smtClean="0">
                <a:latin typeface="Arial" charset="0"/>
              </a:rPr>
              <a:t>Algunas bacterias poseen una clase de clorofila que no está en las plantas ni en las algas.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C" sz="2400" smtClean="0">
                <a:latin typeface="Arial" charset="0"/>
              </a:rPr>
              <a:t>Sin embargo, todas las moléculas de clorofila contienen el elemento magnesio (Mg).</a:t>
            </a:r>
            <a:endParaRPr lang="es-ES" sz="2400" smtClean="0">
              <a:latin typeface="Arial" charset="0"/>
            </a:endParaRPr>
          </a:p>
        </p:txBody>
      </p:sp>
      <p:pic>
        <p:nvPicPr>
          <p:cNvPr id="19463" name="Picture 7" descr="clorofila.jpg (17746 bytes)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 l="8073"/>
          <a:stretch>
            <a:fillRect/>
          </a:stretch>
        </p:blipFill>
        <p:spPr>
          <a:xfrm>
            <a:off x="5000625" y="2320925"/>
            <a:ext cx="4067175" cy="3671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07988" y="149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pic>
        <p:nvPicPr>
          <p:cNvPr id="16387" name="Picture 4" descr="cloro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350963"/>
            <a:ext cx="67230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rc 3"/>
          <p:cNvSpPr>
            <a:spLocks/>
          </p:cNvSpPr>
          <p:nvPr/>
        </p:nvSpPr>
        <p:spPr bwMode="auto">
          <a:xfrm>
            <a:off x="4211638" y="1484313"/>
            <a:ext cx="2447925" cy="1800225"/>
          </a:xfrm>
          <a:custGeom>
            <a:avLst/>
            <a:gdLst>
              <a:gd name="T0" fmla="*/ 0 w 21600"/>
              <a:gd name="T1" fmla="*/ 0 h 21600"/>
              <a:gd name="T2" fmla="*/ 277422900 w 21600"/>
              <a:gd name="T3" fmla="*/ 150037490 h 21600"/>
              <a:gd name="T4" fmla="*/ 0 w 21600"/>
              <a:gd name="T5" fmla="*/ 15003749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8210A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2938" y="642938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0" lang="es-EC" sz="4000" b="1" ker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CLASES DE CLOROFILA</a:t>
            </a:r>
            <a:endParaRPr kumimoji="0" lang="es-ES" sz="4000" b="1" kern="0" dirty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ag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9248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71500"/>
            <a:ext cx="7772400" cy="1143000"/>
          </a:xfrm>
        </p:spPr>
        <p:txBody>
          <a:bodyPr/>
          <a:lstStyle/>
          <a:p>
            <a:pPr algn="ctr" eaLnBrk="1" hangingPunct="1"/>
            <a:r>
              <a:rPr lang="es-ES_tradnl" sz="4000" b="1" smtClean="0">
                <a:latin typeface="Arial" charset="0"/>
              </a:rPr>
              <a:t>Carotenoides</a:t>
            </a:r>
            <a:endParaRPr lang="es-ES" sz="4000" b="1" smtClean="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15498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Los autótrofos poseen otros pigmentos llamados carotenoides que pueden ser de color anaranjado, amarillo o rojo.</a:t>
            </a:r>
          </a:p>
          <a:p>
            <a:pPr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El color verde de la clorofila generalmente enmascara estos pigmentos. Los cuales, sin embargo, se pueden ver en las hojas cuando se secan.</a:t>
            </a:r>
          </a:p>
          <a:p>
            <a:pPr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Los carotenoides también absorben luz pero son menos importantes que la clorofila en este proceso.</a:t>
            </a:r>
            <a:endParaRPr lang="es-E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7772400" cy="838200"/>
          </a:xfrm>
        </p:spPr>
        <p:txBody>
          <a:bodyPr/>
          <a:lstStyle/>
          <a:p>
            <a:pPr algn="ctr" eaLnBrk="1" hangingPunct="1"/>
            <a:r>
              <a:rPr lang="es-EC" sz="3600" b="1" smtClean="0">
                <a:latin typeface="Arial" charset="0"/>
                <a:cs typeface="Arial" charset="0"/>
              </a:rPr>
              <a:t>PIGMENTOS ACCESORIOS: Carotenoides</a:t>
            </a:r>
            <a:endParaRPr lang="es-ES" sz="3600" b="1" smtClean="0">
              <a:latin typeface="Arial" charset="0"/>
              <a:cs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65125" y="150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pic>
        <p:nvPicPr>
          <p:cNvPr id="25605" name="Picture 5" descr="pig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393825"/>
            <a:ext cx="672465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838200"/>
            <a:ext cx="7772400" cy="646113"/>
          </a:xfrm>
        </p:spPr>
        <p:txBody>
          <a:bodyPr/>
          <a:lstStyle/>
          <a:p>
            <a:pPr algn="ctr" eaLnBrk="1" hangingPunct="1"/>
            <a:r>
              <a:rPr lang="es-EC" sz="3600" b="1" smtClean="0">
                <a:latin typeface="Arial" charset="0"/>
              </a:rPr>
              <a:t>CLOROPLASTOS</a:t>
            </a:r>
            <a:endParaRPr lang="es-ES" sz="3600" b="1" smtClean="0">
              <a:latin typeface="Arial" charset="0"/>
            </a:endParaRPr>
          </a:p>
        </p:txBody>
      </p:sp>
      <p:pic>
        <p:nvPicPr>
          <p:cNvPr id="20483" name="Picture 4" descr="Imag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514475"/>
            <a:ext cx="657225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838200"/>
            <a:ext cx="7772400" cy="646113"/>
          </a:xfrm>
        </p:spPr>
        <p:txBody>
          <a:bodyPr/>
          <a:lstStyle/>
          <a:p>
            <a:pPr algn="ctr" eaLnBrk="1" hangingPunct="1"/>
            <a:r>
              <a:rPr lang="es-EC" sz="3600" b="1" smtClean="0">
                <a:latin typeface="Arial" charset="0"/>
              </a:rPr>
              <a:t>CLOROPLASTOS</a:t>
            </a:r>
            <a:endParaRPr lang="es-ES" sz="3600" b="1" smtClean="0">
              <a:latin typeface="Arial" charset="0"/>
            </a:endParaRPr>
          </a:p>
        </p:txBody>
      </p:sp>
      <p:pic>
        <p:nvPicPr>
          <p:cNvPr id="21507" name="Picture 8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565275"/>
            <a:ext cx="6715125" cy="5037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95575"/>
            <a:ext cx="4710112" cy="3090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2200" smtClean="0">
                <a:latin typeface="Arial" charset="0"/>
              </a:rPr>
              <a:t>La mayoría de los autótrofos fabrican su propio alimento utilizando la energía luminosa.</a:t>
            </a:r>
          </a:p>
          <a:p>
            <a:pPr eaLnBrk="1" hangingPunct="1">
              <a:lnSpc>
                <a:spcPct val="90000"/>
              </a:lnSpc>
            </a:pPr>
            <a:r>
              <a:rPr lang="es-EC" sz="2200" smtClean="0">
                <a:latin typeface="Arial" charset="0"/>
              </a:rPr>
              <a:t>La energía de luz se convierte en la energía química que se almacena en la glucosa.</a:t>
            </a:r>
          </a:p>
          <a:p>
            <a:pPr eaLnBrk="1" hangingPunct="1">
              <a:lnSpc>
                <a:spcPct val="90000"/>
              </a:lnSpc>
            </a:pPr>
            <a:r>
              <a:rPr lang="es-EC" sz="2200" smtClean="0">
                <a:latin typeface="Arial" charset="0"/>
              </a:rPr>
              <a:t>El proceso mediante el cual los autótrofos fabrican su propio alimento se llama fotosíntesis.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862013"/>
          </a:xfrm>
        </p:spPr>
        <p:txBody>
          <a:bodyPr/>
          <a:lstStyle/>
          <a:p>
            <a:pPr algn="ctr" eaLnBrk="1" hangingPunct="1"/>
            <a:r>
              <a:rPr lang="es-ES_tradnl" smtClean="0">
                <a:latin typeface="Arial" charset="0"/>
              </a:rPr>
              <a:t>Consideraciones generales</a:t>
            </a:r>
            <a:endParaRPr lang="es-ES" smtClean="0">
              <a:latin typeface="Arial" charset="0"/>
            </a:endParaRPr>
          </a:p>
        </p:txBody>
      </p:sp>
      <p:pic>
        <p:nvPicPr>
          <p:cNvPr id="4100" name="Picture 1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646363"/>
            <a:ext cx="3810000" cy="3025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862013"/>
          </a:xfrm>
        </p:spPr>
        <p:txBody>
          <a:bodyPr/>
          <a:lstStyle/>
          <a:p>
            <a:pPr algn="ctr" eaLnBrk="1" hangingPunct="1"/>
            <a:r>
              <a:rPr lang="es-ES_tradnl" smtClean="0"/>
              <a:t>Fases de la fotosíntesis</a:t>
            </a:r>
            <a:endParaRPr lang="es-ES" smtClean="0"/>
          </a:p>
        </p:txBody>
      </p:sp>
      <p:pic>
        <p:nvPicPr>
          <p:cNvPr id="22531" name="Picture 8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701800"/>
            <a:ext cx="6624637" cy="4967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90600"/>
            <a:ext cx="7772400" cy="457200"/>
          </a:xfrm>
        </p:spPr>
        <p:txBody>
          <a:bodyPr/>
          <a:lstStyle/>
          <a:p>
            <a:pPr algn="ctr" eaLnBrk="1" hangingPunct="1"/>
            <a:r>
              <a:rPr lang="es-EC" sz="3600" b="1" smtClean="0">
                <a:latin typeface="Arial" charset="0"/>
              </a:rPr>
              <a:t>1. Reacciones dependientes de luz</a:t>
            </a:r>
            <a:endParaRPr lang="es-ES" sz="3600" b="1" smtClean="0"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8001000" cy="43116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C" sz="2800" b="1" smtClean="0">
                <a:latin typeface="Arial" charset="0"/>
              </a:rPr>
              <a:t>Ocurren en las granas de los cloroplastos:</a:t>
            </a:r>
          </a:p>
          <a:p>
            <a:pPr marL="533400" indent="-533400" algn="just"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La clorofila y otras moléculas de pigmento presentes en las granas absorben la energía de luz.</a:t>
            </a:r>
          </a:p>
          <a:p>
            <a:pPr marL="533400" indent="-533400" algn="just"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Esto aumenta la energía de ciertos electrones en las moléculas de los pigmentos activándolos. Esto los lleva a un nivel de energía más alto. A medida que los electrones de los pigmentos llegan a un nivel de energía más bajo, liberan energía.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73175"/>
            <a:ext cx="8229600" cy="1798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2400" smtClean="0">
                <a:latin typeface="Arial" charset="0"/>
              </a:rPr>
              <a:t>En el proceso de liberación de energía de los electrones, se produce ATP. </a:t>
            </a:r>
          </a:p>
          <a:p>
            <a:pPr eaLnBrk="1" hangingPunct="1">
              <a:lnSpc>
                <a:spcPct val="90000"/>
              </a:lnSpc>
            </a:pPr>
            <a:r>
              <a:rPr lang="es-EC" sz="2400" smtClean="0">
                <a:latin typeface="Arial" charset="0"/>
              </a:rPr>
              <a:t>El ATP que se produce en las reacciones dependientes de luz se utiliza en las reacciones de “oscuridad”. </a:t>
            </a:r>
            <a:endParaRPr lang="es-ES" sz="2400" smtClean="0">
              <a:latin typeface="Arial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4290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pic>
        <p:nvPicPr>
          <p:cNvPr id="24580" name="Picture 7" descr="cyclicph"/>
          <p:cNvPicPr>
            <a:picLocks noChangeAspect="1" noChangeArrowheads="1"/>
          </p:cNvPicPr>
          <p:nvPr/>
        </p:nvPicPr>
        <p:blipFill>
          <a:blip r:embed="rId3"/>
          <a:srcRect t="8771"/>
          <a:stretch>
            <a:fillRect/>
          </a:stretch>
        </p:blipFill>
        <p:spPr bwMode="auto">
          <a:xfrm>
            <a:off x="1357313" y="3076575"/>
            <a:ext cx="625951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85813"/>
            <a:ext cx="7772400" cy="457200"/>
          </a:xfrm>
        </p:spPr>
        <p:txBody>
          <a:bodyPr/>
          <a:lstStyle/>
          <a:p>
            <a:pPr algn="ctr" eaLnBrk="1" hangingPunct="1"/>
            <a:r>
              <a:rPr lang="es-EC" sz="3600" b="1" smtClean="0">
                <a:latin typeface="Arial" charset="0"/>
              </a:rPr>
              <a:t>1. Reacciones dependientes de luz</a:t>
            </a:r>
            <a:endParaRPr lang="es-ES" sz="36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553450" cy="1143000"/>
          </a:xfrm>
        </p:spPr>
        <p:txBody>
          <a:bodyPr/>
          <a:lstStyle/>
          <a:p>
            <a:pPr marL="742950" indent="-742950" algn="ctr" eaLnBrk="1" hangingPunct="1">
              <a:buFont typeface="Times New Roman" pitchFamily="18" charset="0"/>
              <a:buAutoNum type="arabicPeriod" startAt="2"/>
            </a:pPr>
            <a:r>
              <a:rPr lang="es-ES_tradnl" sz="3200" b="1" smtClean="0">
                <a:latin typeface="Arial" charset="0"/>
              </a:rPr>
              <a:t>Reacciones no dependientes de luz</a:t>
            </a:r>
            <a:endParaRPr lang="es-ES" sz="3200" b="1" smtClean="0">
              <a:latin typeface="Arial" charset="0"/>
            </a:endParaRPr>
          </a:p>
        </p:txBody>
      </p:sp>
      <p:pic>
        <p:nvPicPr>
          <p:cNvPr id="25603" name="Picture 9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412875"/>
            <a:ext cx="7119937" cy="5332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19138"/>
          </a:xfrm>
        </p:spPr>
        <p:txBody>
          <a:bodyPr/>
          <a:lstStyle/>
          <a:p>
            <a:pPr algn="ctr" eaLnBrk="1" hangingPunct="1"/>
            <a:r>
              <a:rPr lang="es-ES_tradnl" sz="4000" b="1" smtClean="0">
                <a:latin typeface="Arial" charset="0"/>
                <a:cs typeface="Arial" charset="0"/>
              </a:rPr>
              <a:t>Fotosíntesis y Respiración</a:t>
            </a:r>
            <a:endParaRPr lang="es-ES" sz="4000" b="1" smtClean="0">
              <a:latin typeface="Arial" charset="0"/>
              <a:cs typeface="Arial" charset="0"/>
            </a:endParaRPr>
          </a:p>
        </p:txBody>
      </p:sp>
      <p:pic>
        <p:nvPicPr>
          <p:cNvPr id="26627" name="Picture 8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1651000"/>
            <a:ext cx="6696075" cy="5018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9166" t="14111" r="1671" b="5110"/>
          <a:stretch>
            <a:fillRect/>
          </a:stretch>
        </p:blipFill>
        <p:spPr bwMode="auto">
          <a:xfrm>
            <a:off x="395288" y="1336675"/>
            <a:ext cx="8713787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Lección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smtClean="0">
                <a:solidFill>
                  <a:srgbClr val="000000"/>
                </a:solidFill>
                <a:latin typeface="Arial" charset="0"/>
                <a:cs typeface="Arial" charset="0"/>
              </a:rPr>
              <a:t>Haga una comparación entre la respiración aerobia, la respiración anaerobia y fotosíntesis en cuanto a reactantes y productos formados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31938" y="4000500"/>
            <a:ext cx="7540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>
                <a:latin typeface="Arial" charset="0"/>
              </a:rPr>
              <a:t>                                                                        </a:t>
            </a:r>
          </a:p>
          <a:p>
            <a:pPr eaLnBrk="0" hangingPunct="0"/>
            <a:r>
              <a:rPr kumimoji="0" lang="en-US" b="1">
                <a:solidFill>
                  <a:srgbClr val="30476D"/>
                </a:solidFill>
                <a:latin typeface="Arial" charset="0"/>
              </a:rPr>
              <a:t>Molécula de glucosa</a:t>
            </a:r>
            <a:endParaRPr kumimoji="0" lang="en-US">
              <a:latin typeface="Arial" charset="0"/>
            </a:endParaRPr>
          </a:p>
          <a:p>
            <a:pPr eaLnBrk="0" hangingPunct="0"/>
            <a:r>
              <a:rPr kumimoji="0" lang="en-US">
                <a:solidFill>
                  <a:srgbClr val="30476D"/>
                </a:solidFill>
                <a:latin typeface="Arial" charset="0"/>
              </a:rPr>
              <a:t>La glucosa, de fórmula C</a:t>
            </a:r>
            <a:r>
              <a:rPr kumimoji="0" lang="en-US" baseline="-30000">
                <a:solidFill>
                  <a:srgbClr val="30476D"/>
                </a:solidFill>
                <a:latin typeface="Arial" charset="0"/>
              </a:rPr>
              <a:t>6</a:t>
            </a:r>
            <a:r>
              <a:rPr kumimoji="0" lang="en-US">
                <a:solidFill>
                  <a:srgbClr val="30476D"/>
                </a:solidFill>
                <a:latin typeface="Arial" charset="0"/>
              </a:rPr>
              <a:t>H</a:t>
            </a:r>
            <a:r>
              <a:rPr kumimoji="0" lang="en-US" baseline="-30000">
                <a:solidFill>
                  <a:srgbClr val="30476D"/>
                </a:solidFill>
                <a:latin typeface="Arial" charset="0"/>
              </a:rPr>
              <a:t>12</a:t>
            </a:r>
            <a:r>
              <a:rPr kumimoji="0" lang="en-US">
                <a:solidFill>
                  <a:srgbClr val="30476D"/>
                </a:solidFill>
                <a:latin typeface="Arial" charset="0"/>
              </a:rPr>
              <a:t>O</a:t>
            </a:r>
            <a:r>
              <a:rPr kumimoji="0" lang="en-US" baseline="-30000">
                <a:solidFill>
                  <a:srgbClr val="30476D"/>
                </a:solidFill>
                <a:latin typeface="Arial" charset="0"/>
              </a:rPr>
              <a:t>6</a:t>
            </a:r>
            <a:r>
              <a:rPr kumimoji="0" lang="en-US">
                <a:solidFill>
                  <a:srgbClr val="30476D"/>
                </a:solidFill>
                <a:latin typeface="Arial" charset="0"/>
              </a:rPr>
              <a:t>, es un azúcar simple o monosacárido. </a:t>
            </a:r>
          </a:p>
          <a:p>
            <a:pPr eaLnBrk="0" hangingPunct="0"/>
            <a:r>
              <a:rPr kumimoji="0" lang="en-US">
                <a:solidFill>
                  <a:srgbClr val="30476D"/>
                </a:solidFill>
                <a:latin typeface="Arial" charset="0"/>
              </a:rPr>
              <a:t>Puede presentar una estructura lineal o cíclica; esta última, es termodinámicamente más estable.</a:t>
            </a:r>
            <a:endParaRPr kumimoji="0" lang="en-US">
              <a:latin typeface="Arial" charset="0"/>
            </a:endParaRPr>
          </a:p>
          <a:p>
            <a:pPr eaLnBrk="0" hangingPunct="0"/>
            <a:endParaRPr kumimoji="0" lang="en-US">
              <a:latin typeface="Arial" charset="0"/>
            </a:endParaRPr>
          </a:p>
        </p:txBody>
      </p:sp>
      <p:pic>
        <p:nvPicPr>
          <p:cNvPr id="5123" name="Picture 5" descr="0005c3a2"/>
          <p:cNvPicPr>
            <a:picLocks noChangeAspect="1" noChangeArrowheads="1"/>
          </p:cNvPicPr>
          <p:nvPr/>
        </p:nvPicPr>
        <p:blipFill>
          <a:blip r:embed="rId3"/>
          <a:srcRect b="5046"/>
          <a:stretch>
            <a:fillRect/>
          </a:stretch>
        </p:blipFill>
        <p:spPr bwMode="auto">
          <a:xfrm>
            <a:off x="1476375" y="1052513"/>
            <a:ext cx="57594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8153400" cy="1143000"/>
          </a:xfrm>
        </p:spPr>
        <p:txBody>
          <a:bodyPr/>
          <a:lstStyle/>
          <a:p>
            <a:pPr algn="just" eaLnBrk="1" hangingPunct="1"/>
            <a:r>
              <a:rPr lang="es-EC" sz="3200" smtClean="0">
                <a:latin typeface="Arial" charset="0"/>
              </a:rPr>
              <a:t>La fotosíntesis es un proceso complejo. Sin embargo, la reacción general se puede resumir de esta manera:</a:t>
            </a:r>
            <a:endParaRPr lang="es-ES" sz="3200" smtClean="0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8153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C" sz="2400" smtClean="0"/>
              <a:t>  </a:t>
            </a:r>
            <a:r>
              <a:rPr lang="es-EC" sz="2800" smtClean="0"/>
              <a:t>6 CO</a:t>
            </a:r>
            <a:r>
              <a:rPr lang="es-EC" sz="2800" baseline="-25000" smtClean="0"/>
              <a:t>2</a:t>
            </a:r>
            <a:r>
              <a:rPr lang="es-EC" sz="2800" smtClean="0"/>
              <a:t> + 6 H</a:t>
            </a:r>
            <a:r>
              <a:rPr lang="es-EC" sz="2800" baseline="-25000" smtClean="0"/>
              <a:t>2</a:t>
            </a:r>
            <a:r>
              <a:rPr lang="es-EC" sz="2800" smtClean="0"/>
              <a:t>O + energía de luz           C</a:t>
            </a:r>
            <a:r>
              <a:rPr lang="es-EC" sz="2800" baseline="-25000" smtClean="0"/>
              <a:t>6</a:t>
            </a:r>
            <a:r>
              <a:rPr lang="es-EC" sz="2800" smtClean="0"/>
              <a:t>H</a:t>
            </a:r>
            <a:r>
              <a:rPr lang="es-EC" sz="2800" baseline="-25000" smtClean="0"/>
              <a:t>12</a:t>
            </a:r>
            <a:r>
              <a:rPr lang="es-EC" sz="2800" smtClean="0"/>
              <a:t>O</a:t>
            </a:r>
            <a:r>
              <a:rPr lang="es-EC" sz="2800" baseline="-25000" smtClean="0"/>
              <a:t>6</a:t>
            </a:r>
            <a:r>
              <a:rPr lang="es-EC" sz="2800" smtClean="0"/>
              <a:t> + 6 O</a:t>
            </a:r>
            <a:r>
              <a:rPr lang="es-EC" sz="2800" baseline="-25000" smtClean="0"/>
              <a:t>2</a:t>
            </a:r>
            <a:r>
              <a:rPr lang="es-EC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C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C" sz="2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C" smtClean="0">
                <a:solidFill>
                  <a:srgbClr val="F8210A"/>
                </a:solidFill>
                <a:latin typeface="Arial" charset="0"/>
              </a:rPr>
              <a:t>La fotosíntesis, ¿es una reacción exergónica o endergónica?</a:t>
            </a:r>
            <a:endParaRPr lang="es-ES" smtClean="0">
              <a:solidFill>
                <a:srgbClr val="F8210A"/>
              </a:solidFill>
              <a:latin typeface="Arial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562600" y="342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435600" y="2909888"/>
            <a:ext cx="104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000">
                <a:solidFill>
                  <a:srgbClr val="FA8B1C"/>
                </a:solidFill>
              </a:rPr>
              <a:t>enzimas</a:t>
            </a:r>
          </a:p>
          <a:p>
            <a:endParaRPr lang="es-EC" sz="2000">
              <a:solidFill>
                <a:srgbClr val="FA8B1C"/>
              </a:solidFill>
            </a:endParaRPr>
          </a:p>
          <a:p>
            <a:r>
              <a:rPr lang="es-EC" sz="2000">
                <a:solidFill>
                  <a:srgbClr val="0CC010"/>
                </a:solidFill>
              </a:rPr>
              <a:t>clorofila</a:t>
            </a:r>
            <a:endParaRPr lang="es-ES" sz="2000">
              <a:solidFill>
                <a:srgbClr val="0CC0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772400" cy="914400"/>
          </a:xfrm>
        </p:spPr>
        <p:txBody>
          <a:bodyPr/>
          <a:lstStyle/>
          <a:p>
            <a:pPr algn="ctr" eaLnBrk="1" hangingPunct="1"/>
            <a:r>
              <a:rPr lang="es-EC" sz="4000" b="1" smtClean="0">
                <a:latin typeface="Arial" charset="0"/>
              </a:rPr>
              <a:t>EN LA FOTOSÍNTESIS:</a:t>
            </a:r>
            <a:endParaRPr lang="es-ES" sz="4000" b="1" smtClean="0"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01850"/>
            <a:ext cx="75374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La luz solar es la fuente de energía que atrapa la clorofila, un pigmento verde.</a:t>
            </a:r>
          </a:p>
          <a:p>
            <a:pPr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El dióxido de carbono, el agua y la luz son las materias primas.</a:t>
            </a:r>
          </a:p>
          <a:p>
            <a:pPr eaLnBrk="1" hangingPunct="1">
              <a:lnSpc>
                <a:spcPct val="90000"/>
              </a:lnSpc>
            </a:pPr>
            <a:r>
              <a:rPr lang="es-EC" sz="2800" smtClean="0">
                <a:latin typeface="Arial" charset="0"/>
              </a:rPr>
              <a:t>Las enzimas y las coenzimas controlan la síntesis de glucosa, a partir de las materias primas.</a:t>
            </a:r>
            <a:endParaRPr lang="es-E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838200"/>
          </a:xfrm>
        </p:spPr>
        <p:txBody>
          <a:bodyPr/>
          <a:lstStyle/>
          <a:p>
            <a:pPr eaLnBrk="1" hangingPunct="1"/>
            <a:r>
              <a:rPr lang="es-EC" sz="4000" b="1" smtClean="0">
                <a:latin typeface="Arial" charset="0"/>
              </a:rPr>
              <a:t>LA LUZ Y LOS PIGMENTOS</a:t>
            </a:r>
            <a:endParaRPr lang="es-ES" sz="4000" b="1" smtClean="0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2000250"/>
            <a:ext cx="44910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2400" smtClean="0">
                <a:latin typeface="Arial" charset="0"/>
              </a:rPr>
              <a:t>La luz es una forma de energía radiante.</a:t>
            </a:r>
          </a:p>
          <a:p>
            <a:pPr eaLnBrk="1" hangingPunct="1">
              <a:lnSpc>
                <a:spcPct val="90000"/>
              </a:lnSpc>
            </a:pPr>
            <a:r>
              <a:rPr lang="es-EC" sz="2400" smtClean="0">
                <a:latin typeface="Arial" charset="0"/>
              </a:rPr>
              <a:t>La energía radiante es energía que se propaga en ondas.</a:t>
            </a:r>
          </a:p>
          <a:p>
            <a:pPr eaLnBrk="1" hangingPunct="1">
              <a:lnSpc>
                <a:spcPct val="90000"/>
              </a:lnSpc>
            </a:pPr>
            <a:r>
              <a:rPr lang="es-EC" sz="2400" smtClean="0">
                <a:latin typeface="Arial" charset="0"/>
              </a:rPr>
              <a:t>Hay varias formas de energía radiante (</a:t>
            </a:r>
            <a:r>
              <a:rPr lang="es-EC" sz="2000" smtClean="0">
                <a:latin typeface="Arial" charset="0"/>
              </a:rPr>
              <a:t>ondas de radio, infrarrojas, ultravioletas, rayos X, etc</a:t>
            </a:r>
            <a:r>
              <a:rPr lang="es-EC" sz="2400" smtClean="0">
                <a:latin typeface="Arial" charset="0"/>
              </a:rPr>
              <a:t>.).</a:t>
            </a:r>
          </a:p>
          <a:p>
            <a:pPr eaLnBrk="1" hangingPunct="1">
              <a:lnSpc>
                <a:spcPct val="90000"/>
              </a:lnSpc>
            </a:pPr>
            <a:r>
              <a:rPr lang="es-EC" sz="2400" smtClean="0">
                <a:latin typeface="Arial" charset="0"/>
              </a:rPr>
              <a:t>Para sintetizar alimento, se usan únicamente las ondas de luz visible.</a:t>
            </a:r>
            <a:endParaRPr lang="es-ES" sz="2400" smtClean="0">
              <a:latin typeface="Arial" charset="0"/>
            </a:endParaRPr>
          </a:p>
        </p:txBody>
      </p:sp>
      <p:pic>
        <p:nvPicPr>
          <p:cNvPr id="8196" name="Picture 7" descr="imagen01.GIF (4554 bytes)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844675"/>
            <a:ext cx="4191000" cy="2152650"/>
          </a:xfrm>
          <a:noFill/>
        </p:spPr>
      </p:pic>
      <p:pic>
        <p:nvPicPr>
          <p:cNvPr id="19464" name="Picture 1032"/>
          <p:cNvPicPr>
            <a:picLocks noChangeAspect="1" noChangeArrowheads="1"/>
          </p:cNvPicPr>
          <p:nvPr/>
        </p:nvPicPr>
        <p:blipFill>
          <a:blip r:embed="rId4"/>
          <a:srcRect l="22884" t="34245" r="36507" b="40147"/>
          <a:stretch>
            <a:fillRect/>
          </a:stretch>
        </p:blipFill>
        <p:spPr bwMode="auto">
          <a:xfrm>
            <a:off x="4716463" y="4298950"/>
            <a:ext cx="4427537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 l="22688" t="25391" r="36719" b="40147"/>
          <a:stretch>
            <a:fillRect/>
          </a:stretch>
        </p:blipFill>
        <p:spPr bwMode="auto">
          <a:xfrm>
            <a:off x="4479925" y="3714750"/>
            <a:ext cx="44815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 l="22688" t="25391" r="36719" b="40147"/>
          <a:stretch>
            <a:fillRect/>
          </a:stretch>
        </p:blipFill>
        <p:spPr bwMode="auto">
          <a:xfrm>
            <a:off x="428625" y="785813"/>
            <a:ext cx="45974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9"/>
          <p:cNvGrpSpPr>
            <a:grpSpLocks/>
          </p:cNvGrpSpPr>
          <p:nvPr/>
        </p:nvGrpSpPr>
        <p:grpSpPr bwMode="auto">
          <a:xfrm>
            <a:off x="1476375" y="1071563"/>
            <a:ext cx="6453188" cy="5572125"/>
            <a:chOff x="1746" y="1933"/>
            <a:chExt cx="2494" cy="1951"/>
          </a:xfrm>
        </p:grpSpPr>
        <p:pic>
          <p:nvPicPr>
            <p:cNvPr id="10243" name="Picture 7"/>
            <p:cNvPicPr>
              <a:picLocks noChangeAspect="1" noChangeArrowheads="1"/>
            </p:cNvPicPr>
            <p:nvPr/>
          </p:nvPicPr>
          <p:blipFill>
            <a:blip r:embed="rId3"/>
            <a:srcRect l="22688" t="36220" r="36719" b="40147"/>
            <a:stretch>
              <a:fillRect/>
            </a:stretch>
          </p:blipFill>
          <p:spPr bwMode="auto">
            <a:xfrm>
              <a:off x="1746" y="2795"/>
              <a:ext cx="2494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Picture 8"/>
            <p:cNvPicPr>
              <a:picLocks noChangeAspect="1" noChangeArrowheads="1"/>
            </p:cNvPicPr>
            <p:nvPr/>
          </p:nvPicPr>
          <p:blipFill>
            <a:blip r:embed="rId4"/>
            <a:srcRect l="22688" t="26367" r="36719" b="54947"/>
            <a:stretch>
              <a:fillRect/>
            </a:stretch>
          </p:blipFill>
          <p:spPr bwMode="auto">
            <a:xfrm>
              <a:off x="1746" y="1933"/>
              <a:ext cx="2494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827088" y="4714875"/>
            <a:ext cx="78882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kumimoji="0" lang="en-US">
                <a:solidFill>
                  <a:schemeClr val="bg1"/>
                </a:solidFill>
                <a:latin typeface="Arial" charset="0"/>
              </a:rPr>
              <a:t>La luz blanca es una mezcla de varios colores.</a:t>
            </a:r>
          </a:p>
          <a:p>
            <a:pPr algn="just" eaLnBrk="0" hangingPunct="0"/>
            <a:r>
              <a:rPr kumimoji="0" lang="en-US">
                <a:solidFill>
                  <a:schemeClr val="bg1"/>
                </a:solidFill>
                <a:latin typeface="Arial" charset="0"/>
              </a:rPr>
              <a:t>Cuando pasa por un prisma, se divide formando un espectro. El prisma desvía (refracta) la luz de diferentes colores. La luz roja es la menos refractada, y la violeta la más refractada.</a:t>
            </a:r>
            <a:endParaRPr kumimoji="0" lang="en-US" sz="6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267" name="Picture 8" descr="t014346a"/>
          <p:cNvPicPr>
            <a:picLocks noChangeAspect="1" noChangeArrowheads="1"/>
          </p:cNvPicPr>
          <p:nvPr/>
        </p:nvPicPr>
        <p:blipFill>
          <a:blip r:embed="rId3"/>
          <a:srcRect t="11259" b="9970"/>
          <a:stretch>
            <a:fillRect/>
          </a:stretch>
        </p:blipFill>
        <p:spPr bwMode="auto">
          <a:xfrm>
            <a:off x="1143000" y="0"/>
            <a:ext cx="4429125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5 Rectángulo"/>
          <p:cNvSpPr>
            <a:spLocks noChangeArrowheads="1"/>
          </p:cNvSpPr>
          <p:nvPr/>
        </p:nvSpPr>
        <p:spPr bwMode="auto">
          <a:xfrm>
            <a:off x="3500438" y="1109663"/>
            <a:ext cx="50784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3200" b="1">
                <a:solidFill>
                  <a:schemeClr val="bg1"/>
                </a:solidFill>
                <a:latin typeface="Arial" charset="0"/>
              </a:rPr>
              <a:t>Espectro de la luz blanca</a:t>
            </a:r>
            <a:endParaRPr kumimoji="0" lang="en-US" sz="4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</p:bldLst>
  </p:timing>
</p:sld>
</file>

<file path=ppt/theme/theme1.xml><?xml version="1.0" encoding="utf-8"?>
<a:theme xmlns:a="http://schemas.openxmlformats.org/drawingml/2006/main" name="Naturaleza">
  <a:themeElements>
    <a:clrScheme name="Naturalez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alez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alez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ez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ez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ez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ez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presentaciones\Naturaleza.pot</Template>
  <TotalTime>542</TotalTime>
  <Words>669</Words>
  <Application>Microsoft PowerPoint</Application>
  <PresentationFormat>Presentación en pantalla (4:3)</PresentationFormat>
  <Paragraphs>85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Times New Roman</vt:lpstr>
      <vt:lpstr>Arial</vt:lpstr>
      <vt:lpstr>Wingdings</vt:lpstr>
      <vt:lpstr>Calibri</vt:lpstr>
      <vt:lpstr>Naturaleza</vt:lpstr>
      <vt:lpstr>EL PROCESO DE FOTOSÍNTESIS</vt:lpstr>
      <vt:lpstr>Consideraciones generales</vt:lpstr>
      <vt:lpstr>Diapositiva 3</vt:lpstr>
      <vt:lpstr>La fotosíntesis es un proceso complejo. Sin embargo, la reacción general se puede resumir de esta manera:</vt:lpstr>
      <vt:lpstr>EN LA FOTOSÍNTESIS:</vt:lpstr>
      <vt:lpstr>LA LUZ Y LOS PIGMENTOS</vt:lpstr>
      <vt:lpstr>Diapositiva 7</vt:lpstr>
      <vt:lpstr>Diapositiva 8</vt:lpstr>
      <vt:lpstr>Diapositiva 9</vt:lpstr>
      <vt:lpstr>Diapositiva 10</vt:lpstr>
      <vt:lpstr>Diapositiva 11</vt:lpstr>
      <vt:lpstr>Diapositiva 12</vt:lpstr>
      <vt:lpstr>CLASES DE CLOROFILA</vt:lpstr>
      <vt:lpstr>Diapositiva 14</vt:lpstr>
      <vt:lpstr>Diapositiva 15</vt:lpstr>
      <vt:lpstr>Carotenoides</vt:lpstr>
      <vt:lpstr>PIGMENTOS ACCESORIOS: Carotenoides</vt:lpstr>
      <vt:lpstr>CLOROPLASTOS</vt:lpstr>
      <vt:lpstr>CLOROPLASTOS</vt:lpstr>
      <vt:lpstr>Fases de la fotosíntesis</vt:lpstr>
      <vt:lpstr>1. Reacciones dependientes de luz</vt:lpstr>
      <vt:lpstr>1. Reacciones dependientes de luz</vt:lpstr>
      <vt:lpstr>Reacciones no dependientes de luz</vt:lpstr>
      <vt:lpstr>Fotosíntesis y Respiración</vt:lpstr>
      <vt:lpstr>Diapositiva 25</vt:lpstr>
      <vt:lpstr>Lección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Administrador</cp:lastModifiedBy>
  <cp:revision>28</cp:revision>
  <dcterms:created xsi:type="dcterms:W3CDTF">1601-01-01T00:00:00Z</dcterms:created>
  <dcterms:modified xsi:type="dcterms:W3CDTF">2009-07-20T16:53:21Z</dcterms:modified>
</cp:coreProperties>
</file>