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68" r:id="rId6"/>
    <p:sldId id="267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2E1498-D3C9-4C7C-8351-F3DB308F5DB7}" type="datetimeFigureOut">
              <a:rPr lang="es-ES_tradnl"/>
              <a:pPr>
                <a:defRPr/>
              </a:pPr>
              <a:t>20/07/2009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4F85F2-374B-4878-AF78-583F5D0C19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368054-79A5-4090-9A41-8E04E550143A}" type="slidenum">
              <a:rPr lang="es-ES_tradnl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EFABB-78E8-4783-B8A2-1B6DFA05E829}" type="slidenum">
              <a:rPr lang="es-ES_tradnl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FA0AD-2299-490F-906F-02B522676099}" type="slidenum">
              <a:rPr lang="es-ES_tradnl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D99C4-FF34-4190-9D9D-B697DDA419E4}" type="slidenum">
              <a:rPr lang="es-ES_tradnl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666921-EF4B-495A-B9B5-8B50DFF58A11}" type="slidenum">
              <a:rPr lang="es-ES_tradnl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F34F5-1B76-4B76-9E54-3D3F11B04241}" type="slidenum">
              <a:rPr lang="es-ES_tradnl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A7073A-70A1-43F6-9823-E518FCBFCAC5}" type="slidenum">
              <a:rPr lang="es-ES_tradnl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9DB25-19BD-467B-9425-CB2195958C55}" type="slidenum">
              <a:rPr lang="es-ES_tradnl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1BD38C-E610-41E8-8C1F-53D7ADEA7A53}" type="slidenum">
              <a:rPr lang="es-ES_tradnl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6182B-C61D-47BB-85B0-C212D5E47081}" type="slidenum">
              <a:rPr lang="es-ES_tradnl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B4F43-57C0-4249-A057-99E7B3B6B1B1}" type="slidenum">
              <a:rPr lang="es-ES_tradnl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1907F-D42C-4DC2-98C7-F99AD8B05737}" type="slidenum">
              <a:rPr lang="es-ES_tradnl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22E98-979D-4637-9D48-33B6A280BA87}" type="slidenum">
              <a:rPr lang="es-ES_tradnl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BE4968-1063-452F-9722-A20FF50E9E5D}" type="slidenum">
              <a:rPr lang="es-ES_tradnl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04756-7940-4C03-A1B7-7309D08EC601}" type="slidenum">
              <a:rPr lang="es-ES_tradnl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AFA55-027E-4621-AFFE-F612C7F2E5C1}" type="slidenum">
              <a:rPr lang="es-ES_tradnl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12B92-C763-4082-BA94-D9B3261A843A}" type="slidenum">
              <a:rPr lang="es-ES_tradnl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DACCA-F8FE-4B32-835C-0659B5C5D754}" type="slidenum">
              <a:rPr lang="es-ES_tradnl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92A6F-D0FC-45F2-A9DD-10D1DF21FB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797E-426A-4CCC-99E8-9A71D4B5C5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813A-9E71-4A6F-BBF4-25D628B3A3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D39E-8BB6-40D1-9DE1-70AA6318D4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1782-36A4-40B5-8123-470DB1A9ED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C290-1AEA-418B-AF75-41E2772446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5683-F0A7-4E0E-967F-841E38DBA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36EE-EA30-42FB-9EFA-3D053B4EE6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2715-4F0A-48F1-A576-62E8C441A0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3D7D-266C-43E0-8B1D-D1EA9C2373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7492-43D2-4F97-A5C8-F76A28278A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9495-9003-4617-87CD-2BBBEB87D8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7A4C17-E059-4D15-86F4-00EE294891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e_Microsoft_Office_Word_97-20031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FFFF00"/>
                </a:solidFill>
              </a:rPr>
              <a:t>LA REPRODUCCIÓN CELULAR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Telofase:</a:t>
            </a:r>
          </a:p>
          <a:p>
            <a:pPr lvl="2" eaLnBrk="1" hangingPunct="1">
              <a:defRPr/>
            </a:pPr>
            <a:r>
              <a:rPr lang="es-ES" smtClean="0"/>
              <a:t>Se forma una membrana nuclear alrededor de cada masa de cromatina</a:t>
            </a:r>
          </a:p>
          <a:p>
            <a:pPr lvl="2" eaLnBrk="1" hangingPunct="1">
              <a:defRPr/>
            </a:pPr>
            <a:endParaRPr lang="es-ES" smtClean="0"/>
          </a:p>
          <a:p>
            <a:pPr lvl="2" eaLnBrk="1" hangingPunct="1">
              <a:defRPr/>
            </a:pPr>
            <a:endParaRPr lang="es-ES" smtClean="0"/>
          </a:p>
          <a:p>
            <a:pPr lvl="1" eaLnBrk="1" hangingPunct="1">
              <a:defRPr/>
            </a:pPr>
            <a:r>
              <a:rPr lang="es-ES" b="1" smtClean="0">
                <a:effectLst/>
              </a:rPr>
              <a:t>Citocinesis: Es la división del citoplasma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31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Fases de la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06500"/>
            <a:ext cx="87137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35013" y="508000"/>
            <a:ext cx="3592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800" b="1">
                <a:solidFill>
                  <a:srgbClr val="000000"/>
                </a:solidFill>
              </a:rPr>
              <a:t>CARACTERISTICAS</a:t>
            </a:r>
            <a:endParaRPr lang="es-E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 SIGNIFICADO DE LA MITOSIS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2503488"/>
            <a:ext cx="8229600" cy="3733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_tradnl" sz="2800" smtClean="0"/>
              <a:t>Se forman células hijas con el mismo número de cromosomas que tenía la célula madre</a:t>
            </a:r>
          </a:p>
          <a:p>
            <a:pPr algn="just" eaLnBrk="1" hangingPunct="1">
              <a:defRPr/>
            </a:pPr>
            <a:endParaRPr lang="es-ES_tradnl" sz="2800" smtClean="0"/>
          </a:p>
          <a:p>
            <a:pPr algn="just" eaLnBrk="1" hangingPunct="1">
              <a:defRPr/>
            </a:pPr>
            <a:r>
              <a:rPr lang="es-ES_tradnl" sz="2800" smtClean="0"/>
              <a:t>Es una forma de aumentar el número de células, sin cambiar las características de las células</a:t>
            </a:r>
            <a:endParaRPr lang="es-ES_tradnl" smtClean="0"/>
          </a:p>
          <a:p>
            <a:pPr lvl="2" algn="just" eaLnBrk="1" hangingPunct="1">
              <a:defRPr/>
            </a:pPr>
            <a:r>
              <a:rPr lang="es-ES_tradnl" smtClean="0"/>
              <a:t>Importante en organismos unicelulares de reproducción asexual (producción de progenie idéntica a partir de una sola célula madre)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212248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División celular para la formación de células sexuales o gametos.</a:t>
            </a:r>
          </a:p>
          <a:p>
            <a:pPr lvl="1" eaLnBrk="1" hangingPunct="1">
              <a:defRPr/>
            </a:pPr>
            <a:r>
              <a:rPr lang="es-ES_tradnl" smtClean="0"/>
              <a:t>Hembra: óvulos o huevos</a:t>
            </a:r>
          </a:p>
          <a:p>
            <a:pPr lvl="1" eaLnBrk="1" hangingPunct="1">
              <a:defRPr/>
            </a:pPr>
            <a:r>
              <a:rPr lang="es-ES_tradnl" smtClean="0"/>
              <a:t>Machos: espermatozoides</a:t>
            </a:r>
          </a:p>
          <a:p>
            <a:pPr lvl="2" eaLnBrk="1" hangingPunct="1">
              <a:defRPr/>
            </a:pPr>
            <a:r>
              <a:rPr lang="es-ES_tradnl" smtClean="0"/>
              <a:t>La unión de un óvulo y un espermatozoide se llama </a:t>
            </a:r>
            <a:r>
              <a:rPr lang="es-ES_tradnl" i="1" smtClean="0"/>
              <a:t>fecundación</a:t>
            </a:r>
            <a:r>
              <a:rPr lang="es-ES_tradnl" smtClean="0"/>
              <a:t>, y se formara un </a:t>
            </a:r>
            <a:r>
              <a:rPr lang="es-ES_tradnl" i="1" smtClean="0"/>
              <a:t>cigoto</a:t>
            </a:r>
          </a:p>
          <a:p>
            <a:pPr lvl="1" eaLnBrk="1" hangingPunct="1">
              <a:defRPr/>
            </a:pPr>
            <a:r>
              <a:rPr lang="es-ES_tradnl" smtClean="0"/>
              <a:t>Los gametos no tienen el número diploide de cromosomas y deben formarse por un tipo de división celular diferente de la mitosis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600" b="1" smtClean="0"/>
              <a:t>ETAPAS DE LA MEIOSIS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Meiosis I:</a:t>
            </a:r>
          </a:p>
          <a:p>
            <a:pPr lvl="3" eaLnBrk="1" hangingPunct="1">
              <a:defRPr/>
            </a:pPr>
            <a:r>
              <a:rPr lang="es-ES_tradnl" smtClean="0"/>
              <a:t>Profase I (entrecruzamiento de cromosomas homólogos)</a:t>
            </a:r>
          </a:p>
          <a:p>
            <a:pPr lvl="3" eaLnBrk="1" hangingPunct="1">
              <a:defRPr/>
            </a:pPr>
            <a:r>
              <a:rPr lang="es-ES_tradnl" smtClean="0"/>
              <a:t>Metafase I</a:t>
            </a:r>
          </a:p>
          <a:p>
            <a:pPr lvl="3" eaLnBrk="1" hangingPunct="1">
              <a:defRPr/>
            </a:pPr>
            <a:r>
              <a:rPr lang="es-ES_tradnl" smtClean="0"/>
              <a:t>Anafase I (no hay separación de cromátidas)</a:t>
            </a:r>
          </a:p>
          <a:p>
            <a:pPr lvl="3" eaLnBrk="1" hangingPunct="1">
              <a:defRPr/>
            </a:pPr>
            <a:r>
              <a:rPr lang="es-ES_tradnl" smtClean="0"/>
              <a:t>Telofase I</a:t>
            </a:r>
          </a:p>
          <a:p>
            <a:pPr eaLnBrk="1" hangingPunct="1">
              <a:defRPr/>
            </a:pPr>
            <a:endParaRPr lang="es-ES_tradnl" smtClean="0"/>
          </a:p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Meiosis II</a:t>
            </a:r>
          </a:p>
          <a:p>
            <a:pPr lvl="3" eaLnBrk="1" hangingPunct="1">
              <a:defRPr/>
            </a:pPr>
            <a:r>
              <a:rPr lang="es-ES_tradnl" smtClean="0"/>
              <a:t>Profase II</a:t>
            </a:r>
          </a:p>
          <a:p>
            <a:pPr lvl="3" eaLnBrk="1" hangingPunct="1">
              <a:defRPr/>
            </a:pPr>
            <a:r>
              <a:rPr lang="es-ES_tradnl" smtClean="0"/>
              <a:t>Metafase II</a:t>
            </a:r>
          </a:p>
          <a:p>
            <a:pPr lvl="3" eaLnBrk="1" hangingPunct="1">
              <a:defRPr/>
            </a:pPr>
            <a:r>
              <a:rPr lang="es-ES_tradnl" smtClean="0"/>
              <a:t>Anafase II (separación de cromátidas hacia polos opuestos)</a:t>
            </a:r>
          </a:p>
          <a:p>
            <a:pPr lvl="3" eaLnBrk="1" hangingPunct="1">
              <a:defRPr/>
            </a:pPr>
            <a:r>
              <a:rPr lang="es-ES_tradnl" smtClean="0"/>
              <a:t>Telofase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604963"/>
            <a:ext cx="87725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35013" y="508000"/>
            <a:ext cx="3592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800" b="1">
                <a:solidFill>
                  <a:srgbClr val="000000"/>
                </a:solidFill>
              </a:rPr>
              <a:t>CARACTERISTICAS</a:t>
            </a:r>
            <a:endParaRPr lang="es-E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28575"/>
            <a:ext cx="6592887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COMPARACIÓN ENTRE MITOSIS Y MEIOSIS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ph type="tbl" idx="1"/>
          </p:nvPr>
        </p:nvGraphicFramePr>
        <p:xfrm>
          <a:off x="179388" y="1557338"/>
          <a:ext cx="8607425" cy="4895850"/>
        </p:xfrm>
        <a:graphic>
          <a:graphicData uri="http://schemas.openxmlformats.org/presentationml/2006/ole">
            <p:oleObj spid="_x0000_s1026" name="Documento" r:id="rId4" imgW="8213040" imgH="83606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_tradnl" sz="6000" dirty="0" smtClean="0"/>
              <a:t>Lección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 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interfase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Mencione 5 diferencias entre mitosis y meiosis.</a:t>
            </a:r>
          </a:p>
          <a:p>
            <a:pPr eaLnBrk="1" hangingPunct="1">
              <a:defRPr/>
            </a:pP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smtClean="0"/>
              <a:t>Objetivos: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495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Pasos de la división por mitosis e importancia de la mitosis.</a:t>
            </a:r>
          </a:p>
          <a:p>
            <a:pPr eaLnBrk="1" hangingPunct="1">
              <a:defRPr/>
            </a:pPr>
            <a:r>
              <a:rPr lang="es-ES" smtClean="0"/>
              <a:t>Pasos y el significado de la meiosis</a:t>
            </a:r>
          </a:p>
          <a:p>
            <a:pPr eaLnBrk="1" hangingPunct="1">
              <a:buFontTx/>
              <a:buNone/>
              <a:defRPr/>
            </a:pPr>
            <a:endParaRPr lang="es-ES" smtClean="0"/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b="1" smtClean="0"/>
              <a:t>DIVISIÓN CELULAR POR MITOSIS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30591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600" smtClean="0"/>
              <a:t>Proceso controlado por el núcleo (cromosomas)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3200" smtClean="0"/>
              <a:t>El número de cromosomas en las células depende del tipo de organismo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  <a:defRPr/>
            </a:pPr>
            <a:r>
              <a:rPr lang="es-ES" sz="2400" smtClean="0"/>
              <a:t>Ej. Número diploide (2n): total de cromosomas en la célula.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s-ES" b="1" smtClean="0"/>
              <a:t>Humanos: 2n = 46     23 pares de cromosomas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s-ES" sz="2800" b="1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643438" y="602138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395538"/>
            <a:ext cx="68421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z="3200" b="1" smtClean="0">
                <a:solidFill>
                  <a:srgbClr val="000000"/>
                </a:solidFill>
                <a:effectLst/>
                <a:latin typeface="Arial" charset="0"/>
              </a:rPr>
              <a:t>Clasificación de cromosomas</a:t>
            </a:r>
            <a:r>
              <a:rPr lang="es-EC" sz="3200" smtClean="0">
                <a:solidFill>
                  <a:srgbClr val="000000"/>
                </a:solidFill>
                <a:effectLst/>
                <a:latin typeface="Arial" charset="0"/>
              </a:rPr>
              <a:t> basada en la posición del centrómero                                        </a:t>
            </a:r>
            <a:endParaRPr lang="es-ES" sz="320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b="5505"/>
          <a:stretch>
            <a:fillRect/>
          </a:stretch>
        </p:blipFill>
        <p:spPr bwMode="auto">
          <a:xfrm>
            <a:off x="0" y="1916113"/>
            <a:ext cx="9144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460375"/>
            <a:ext cx="7777163" cy="13843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000000"/>
                </a:solidFill>
                <a:effectLst/>
                <a:latin typeface="Arial" charset="0"/>
              </a:rPr>
              <a:t>Cariotipo</a:t>
            </a:r>
            <a:r>
              <a:rPr lang="es-ES" sz="2400" smtClean="0">
                <a:solidFill>
                  <a:srgbClr val="000000"/>
                </a:solidFill>
                <a:effectLst/>
                <a:latin typeface="Arial" charset="0"/>
              </a:rPr>
              <a:t>: Conjunto de características que permiten reconocer la dotación cromosómica de una célula. Es propio de cada especie y se identifica por el </a:t>
            </a:r>
            <a:r>
              <a:rPr lang="es-ES" sz="2400" b="1" smtClean="0">
                <a:solidFill>
                  <a:srgbClr val="000000"/>
                </a:solidFill>
                <a:effectLst/>
                <a:latin typeface="Arial" charset="0"/>
              </a:rPr>
              <a:t>número</a:t>
            </a:r>
            <a:r>
              <a:rPr lang="es-ES" sz="2400" smtClean="0">
                <a:solidFill>
                  <a:srgbClr val="000000"/>
                </a:solidFill>
                <a:effectLst/>
                <a:latin typeface="Arial" charset="0"/>
              </a:rPr>
              <a:t> de cromosomas y por el </a:t>
            </a:r>
            <a:r>
              <a:rPr lang="es-ES" sz="2400" b="1" smtClean="0">
                <a:solidFill>
                  <a:srgbClr val="000000"/>
                </a:solidFill>
                <a:effectLst/>
                <a:latin typeface="Arial" charset="0"/>
              </a:rPr>
              <a:t>tamaño</a:t>
            </a:r>
            <a:r>
              <a:rPr lang="es-ES" sz="2400" smtClean="0">
                <a:solidFill>
                  <a:srgbClr val="000000"/>
                </a:solidFill>
                <a:effectLst/>
                <a:latin typeface="Arial" charset="0"/>
              </a:rPr>
              <a:t> y </a:t>
            </a:r>
            <a:r>
              <a:rPr lang="es-ES" sz="2400" b="1" smtClean="0">
                <a:solidFill>
                  <a:srgbClr val="000000"/>
                </a:solidFill>
                <a:effectLst/>
                <a:latin typeface="Arial" charset="0"/>
              </a:rPr>
              <a:t>forma</a:t>
            </a:r>
            <a:r>
              <a:rPr lang="es-ES" sz="2400" smtClean="0">
                <a:solidFill>
                  <a:srgbClr val="000000"/>
                </a:solidFill>
                <a:effectLst/>
                <a:latin typeface="Arial" charset="0"/>
              </a:rPr>
              <a:t> de éstos.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4213" y="5121275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ES" sz="2400" b="1">
                <a:solidFill>
                  <a:srgbClr val="000000"/>
                </a:solidFill>
                <a:latin typeface="MS Reference Sans Serif" pitchFamily="34" charset="0"/>
              </a:rPr>
              <a:t>Ciclo celular</a:t>
            </a:r>
            <a:r>
              <a:rPr lang="es-ES" sz="2400">
                <a:solidFill>
                  <a:srgbClr val="000000"/>
                </a:solidFill>
              </a:rPr>
              <a:t>: R</a:t>
            </a:r>
            <a:r>
              <a:rPr lang="es-ES" sz="2400">
                <a:solidFill>
                  <a:srgbClr val="000000"/>
                </a:solidFill>
                <a:latin typeface="MS Reference Sans Serif" pitchFamily="34" charset="0"/>
              </a:rPr>
              <a:t>epresenta el conjunto de las fases que una célula atraviesa desde el momento de su formación hasta su división en 2 células hijas. </a:t>
            </a:r>
            <a:endParaRPr lang="es-E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7" name="Picture 5" descr="1e67a76d"/>
          <p:cNvPicPr>
            <a:picLocks noChangeAspect="1" noChangeArrowheads="1"/>
          </p:cNvPicPr>
          <p:nvPr/>
        </p:nvPicPr>
        <p:blipFill>
          <a:blip r:embed="rId3"/>
          <a:srcRect b="6065"/>
          <a:stretch>
            <a:fillRect/>
          </a:stretch>
        </p:blipFill>
        <p:spPr bwMode="auto">
          <a:xfrm>
            <a:off x="1763713" y="549275"/>
            <a:ext cx="547211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924300" y="26352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>
                <a:solidFill>
                  <a:srgbClr val="000000"/>
                </a:solidFill>
                <a:latin typeface="Arial" charset="0"/>
              </a:rPr>
              <a:t>24 horas</a:t>
            </a:r>
            <a:endParaRPr lang="es-E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372225" y="1916113"/>
            <a:ext cx="1489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s-EC" sz="1600" b="1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s-EC" sz="1600" b="1">
                <a:solidFill>
                  <a:srgbClr val="000000"/>
                </a:solidFill>
                <a:latin typeface="Arial" charset="0"/>
              </a:rPr>
              <a:t> = 10 horas</a:t>
            </a:r>
            <a:endParaRPr lang="es-E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051050" y="4221163"/>
            <a:ext cx="127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>
                <a:solidFill>
                  <a:srgbClr val="000000"/>
                </a:solidFill>
                <a:latin typeface="Arial" charset="0"/>
              </a:rPr>
              <a:t>S = 9 horas</a:t>
            </a:r>
            <a:endParaRPr lang="es-E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403350" y="1579563"/>
            <a:ext cx="1376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>
                <a:solidFill>
                  <a:srgbClr val="000000"/>
                </a:solidFill>
                <a:latin typeface="Arial" charset="0"/>
              </a:rPr>
              <a:t>G</a:t>
            </a:r>
            <a:r>
              <a:rPr lang="es-EC" sz="16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EC" sz="1600" b="1">
                <a:solidFill>
                  <a:srgbClr val="000000"/>
                </a:solidFill>
                <a:latin typeface="Arial" charset="0"/>
              </a:rPr>
              <a:t> = 4 horas</a:t>
            </a:r>
            <a:endParaRPr lang="es-E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2987675" y="404813"/>
            <a:ext cx="1196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>
                <a:solidFill>
                  <a:srgbClr val="000000"/>
                </a:solidFill>
                <a:latin typeface="Arial" charset="0"/>
              </a:rPr>
              <a:t>M = 1 hora</a:t>
            </a:r>
            <a:endParaRPr lang="es-ES" sz="16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80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Interfase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28432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No es parte del periodo de la mitosis</a:t>
            </a:r>
          </a:p>
          <a:p>
            <a:pPr eaLnBrk="1" hangingPunct="1">
              <a:defRPr/>
            </a:pPr>
            <a:r>
              <a:rPr lang="es-ES" smtClean="0"/>
              <a:t>Es el periodo en donde hay:</a:t>
            </a:r>
          </a:p>
          <a:p>
            <a:pPr lvl="2" eaLnBrk="1" hangingPunct="1">
              <a:defRPr/>
            </a:pPr>
            <a:r>
              <a:rPr lang="es-ES" smtClean="0"/>
              <a:t>Crecimiento</a:t>
            </a:r>
          </a:p>
          <a:p>
            <a:pPr lvl="2" eaLnBrk="1" hangingPunct="1">
              <a:defRPr/>
            </a:pPr>
            <a:r>
              <a:rPr lang="es-ES" smtClean="0"/>
              <a:t>Síntesis de sustancias (enzimas y proteínas)</a:t>
            </a:r>
          </a:p>
          <a:p>
            <a:pPr lvl="2" eaLnBrk="1" hangingPunct="1">
              <a:defRPr/>
            </a:pPr>
            <a:r>
              <a:rPr lang="es-ES" smtClean="0"/>
              <a:t>Movimiento de materiales hacia dentro y fuera de la célula</a:t>
            </a:r>
          </a:p>
          <a:p>
            <a:pPr lvl="2" eaLnBrk="1" hangingPunct="1">
              <a:defRPr/>
            </a:pPr>
            <a:r>
              <a:rPr lang="es-ES" smtClean="0"/>
              <a:t>Duplicación del número de cromosomas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Fases de la Mitosis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275" y="226695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s-ES" smtClean="0"/>
              <a:t>Profase: </a:t>
            </a:r>
          </a:p>
          <a:p>
            <a:pPr marL="1371600" lvl="2" indent="-457200" eaLnBrk="1" hangingPunct="1">
              <a:defRPr/>
            </a:pPr>
            <a:r>
              <a:rPr lang="es-ES" smtClean="0"/>
              <a:t>se hacen los cromosomas visibles</a:t>
            </a:r>
          </a:p>
          <a:p>
            <a:pPr marL="1752600" lvl="3" indent="-381000" eaLnBrk="1" hangingPunct="1">
              <a:defRPr/>
            </a:pPr>
            <a:r>
              <a:rPr lang="es-ES" smtClean="0"/>
              <a:t>cromosomas = dos cromátidas unidas por un centrómero</a:t>
            </a:r>
          </a:p>
          <a:p>
            <a:pPr marL="1371600" lvl="2" indent="-457200" eaLnBrk="1" hangingPunct="1">
              <a:defRPr/>
            </a:pPr>
            <a:r>
              <a:rPr lang="es-ES" smtClean="0"/>
              <a:t>Desintegración de la membrana nuclear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ES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ES" smtClean="0"/>
              <a:t>Metafase:</a:t>
            </a:r>
          </a:p>
          <a:p>
            <a:pPr marL="1371600" lvl="2" indent="-457200" eaLnBrk="1" hangingPunct="1">
              <a:defRPr/>
            </a:pPr>
            <a:r>
              <a:rPr lang="es-ES" smtClean="0"/>
              <a:t>Los pares de cromátidas se disponen hacia el centro de la célula formando una fila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554288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s-E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Anafase: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s-ES" smtClean="0"/>
              <a:t>Los pares de cromátidas se separan en cromosomas individuales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s-ES" smtClean="0"/>
              <a:t>Los cromosomas separados se mueven en sentido contrario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es-ES" smtClean="0"/>
              <a:t>El mismo número de cromosomas se mueve hacia cada polo de la célula.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731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Fases de la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426</TotalTime>
  <Words>510</Words>
  <Application>Microsoft PowerPoint</Application>
  <PresentationFormat>Presentación en pantalla (4:3)</PresentationFormat>
  <Paragraphs>90</Paragraphs>
  <Slides>18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MS Reference Sans Serif</vt:lpstr>
      <vt:lpstr>Océano</vt:lpstr>
      <vt:lpstr>Documento de Microsoft Word</vt:lpstr>
      <vt:lpstr>LA REPRODUCCIÓN CELULAR</vt:lpstr>
      <vt:lpstr>Objetivos:</vt:lpstr>
      <vt:lpstr>DIVISIÓN CELULAR POR MITOSIS</vt:lpstr>
      <vt:lpstr>Clasificación de cromosomas basada en la posición del centrómero                                        </vt:lpstr>
      <vt:lpstr>Cariotipo: Conjunto de características que permiten reconocer la dotación cromosómica de una célula. Es propio de cada especie y se identifica por el número de cromosomas y por el tamaño y forma de éstos. </vt:lpstr>
      <vt:lpstr>Diapositiva 6</vt:lpstr>
      <vt:lpstr>La Interfase</vt:lpstr>
      <vt:lpstr>Fases de la Mitosis</vt:lpstr>
      <vt:lpstr>Diapositiva 9</vt:lpstr>
      <vt:lpstr>Diapositiva 10</vt:lpstr>
      <vt:lpstr>Diapositiva 11</vt:lpstr>
      <vt:lpstr>EL SIGNIFICADO DE LA MITOSIS</vt:lpstr>
      <vt:lpstr>Diapositiva 13</vt:lpstr>
      <vt:lpstr>ETAPAS DE LA MEIOSIS</vt:lpstr>
      <vt:lpstr>Diapositiva 15</vt:lpstr>
      <vt:lpstr>Diapositiva 16</vt:lpstr>
      <vt:lpstr>COMPARACIÓN ENTRE MITOSIS Y MEIOSIS</vt:lpstr>
      <vt:lpstr>Lección</vt:lpstr>
    </vt:vector>
  </TitlesOfParts>
  <Company>Finca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REPRODUCCIÓN CELULAR</dc:title>
  <dc:creator>Adminitrador</dc:creator>
  <cp:lastModifiedBy>Administrador</cp:lastModifiedBy>
  <cp:revision>14</cp:revision>
  <dcterms:created xsi:type="dcterms:W3CDTF">2005-12-21T02:10:21Z</dcterms:created>
  <dcterms:modified xsi:type="dcterms:W3CDTF">2009-07-20T16:54:50Z</dcterms:modified>
</cp:coreProperties>
</file>