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73" r:id="rId3"/>
    <p:sldId id="257" r:id="rId4"/>
    <p:sldId id="258" r:id="rId5"/>
    <p:sldId id="259" r:id="rId6"/>
    <p:sldId id="260" r:id="rId7"/>
    <p:sldId id="275" r:id="rId8"/>
    <p:sldId id="262" r:id="rId9"/>
    <p:sldId id="261" r:id="rId10"/>
    <p:sldId id="263" r:id="rId11"/>
    <p:sldId id="264" r:id="rId12"/>
    <p:sldId id="281" r:id="rId13"/>
    <p:sldId id="282" r:id="rId14"/>
    <p:sldId id="283" r:id="rId15"/>
    <p:sldId id="294" r:id="rId16"/>
    <p:sldId id="295" r:id="rId17"/>
    <p:sldId id="285" r:id="rId18"/>
    <p:sldId id="286" r:id="rId19"/>
    <p:sldId id="296" r:id="rId20"/>
    <p:sldId id="268" r:id="rId21"/>
    <p:sldId id="297" r:id="rId22"/>
    <p:sldId id="269" r:id="rId23"/>
    <p:sldId id="270" r:id="rId24"/>
    <p:sldId id="271" r:id="rId25"/>
    <p:sldId id="272" r:id="rId26"/>
    <p:sldId id="280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6EE5E8-9AA7-44E6-81A7-3AC5126169DD}" type="datetimeFigureOut">
              <a:rPr lang="es-ES_tradnl"/>
              <a:pPr>
                <a:defRPr/>
              </a:pPr>
              <a:t>20/07/2009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98A158F-7913-4C30-9CC3-8A9C4DE6B9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1FC2EE-D15A-4877-9D5D-41EB85D3880E}" type="slidenum">
              <a:rPr lang="es-ES_tradnl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3E61-FD17-4B35-B54A-0279ACEE7B20}" type="slidenum">
              <a:rPr lang="es-ES_tradnl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86886-329A-4865-8091-919F8FA7C7BA}" type="slidenum">
              <a:rPr lang="es-ES_tradnl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74B25-0D32-47A2-99F7-023F3C73781C}" type="slidenum">
              <a:rPr lang="es-ES_tradnl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5C0C0-274B-4DA7-9B20-3890A20764B4}" type="slidenum">
              <a:rPr lang="es-ES_tradnl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52AAB-63DE-467B-9826-164C66B97085}" type="slidenum">
              <a:rPr lang="es-ES_tradnl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0526EB-0FBD-452E-884B-46C04CA345BC}" type="slidenum">
              <a:rPr lang="es-ES_tradnl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8BD87-0F9E-452C-9D97-195746E0B8E5}" type="slidenum">
              <a:rPr lang="es-ES_tradnl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DD81C-E76C-4089-A397-E7E7920F5587}" type="slidenum">
              <a:rPr lang="es-ES_tradnl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1808A-C1B0-4159-8047-CB033FC1CB15}" type="slidenum">
              <a:rPr lang="es-ES_tradnl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38072-D2D3-433B-9A16-90C6EDF5A351}" type="slidenum">
              <a:rPr lang="es-ES_tradnl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DA781-E84A-4CD1-AFA1-351307E605C9}" type="slidenum">
              <a:rPr lang="es-ES_tradnl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D45EE-1CE2-46E9-B441-90CEBD9EE158}" type="slidenum">
              <a:rPr lang="es-ES_tradnl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629998-E721-4069-867E-74B2FAC53205}" type="slidenum">
              <a:rPr lang="es-ES_tradnl"/>
              <a:pPr/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D99D5E-FF34-4EEC-907C-764420282129}" type="slidenum">
              <a:rPr lang="es-ES_tradnl"/>
              <a:pPr/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ACDAB7-3FB3-4C6C-A0B6-C940550A3CFB}" type="slidenum">
              <a:rPr lang="es-ES_tradnl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63C37-F764-487A-AF55-C3BC95EB5B8E}" type="slidenum">
              <a:rPr lang="es-ES_tradnl"/>
              <a:pPr/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E1F1AF-41EE-46E5-BAF9-FE0256B45813}" type="slidenum">
              <a:rPr lang="es-ES_tradnl"/>
              <a:pPr/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8BBF71-E766-4917-B2C9-B3BB970E586F}" type="slidenum">
              <a:rPr lang="es-ES_tradnl"/>
              <a:pPr/>
              <a:t>26</a:t>
            </a:fld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44C75-F24B-488A-981B-821071BB8E7A}" type="slidenum">
              <a:rPr lang="es-ES_tradnl"/>
              <a:pPr/>
              <a:t>27</a:t>
            </a:fld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5D4CF4-DBB1-4E08-9BB3-FFF77FE301E8}" type="slidenum">
              <a:rPr lang="es-ES_tradnl"/>
              <a:pPr/>
              <a:t>28</a:t>
            </a:fld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3D794-1E0C-421E-9FA5-2AAC838009FA}" type="slidenum">
              <a:rPr lang="es-ES_tradnl"/>
              <a:pPr/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5F608-F2DA-4B06-AED8-D46FA3F42392}" type="slidenum">
              <a:rPr lang="es-ES_tradnl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F7B7A1-2AEE-45C3-8B41-3AC2096CCD59}" type="slidenum">
              <a:rPr lang="es-ES_tradnl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414C48-2C61-4E07-8B0C-293DD11D7260}" type="slidenum">
              <a:rPr lang="es-ES_tradnl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10892-6395-4787-9979-C27A32DEEFFD}" type="slidenum">
              <a:rPr lang="es-ES_tradnl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DF97B6-B087-4198-87C6-1D83B159A64C}" type="slidenum">
              <a:rPr lang="es-ES_tradnl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CA7DB-012C-42A3-9E4C-EC86E93AA30A}" type="slidenum">
              <a:rPr lang="es-ES_tradnl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53C4B-62FE-4A63-AC86-33ABC0753D51}" type="slidenum">
              <a:rPr lang="es-ES_tradnl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83C4-66EB-4ACB-B80E-AAE0974C1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39D5-16D7-444C-93C8-51BE1F2CB1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F172-0F10-437C-BF9F-CC28376301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19A5-40FB-4487-9955-E39A8A0E88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8085-AD4C-4D18-9B3F-E1B92D970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A23F9-3B7B-43EC-BB26-3E8990025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8D57-107C-4665-B00C-039CC29CA3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4788-833D-48B3-B910-3504BB1EFC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7150-81CE-44B3-8C73-FF9E79DE6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D94-9A13-4663-8403-DE2421317A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EDB4-491F-45A6-A44D-B04BE767EE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856DFF6-8047-4D7B-9F8E-31CA99C2E9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C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LA GENETICA BASICA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97425"/>
            <a:ext cx="84963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¢"/>
            </a:pPr>
            <a:r>
              <a:rPr lang="es-ES" sz="2500" b="1" smtClean="0"/>
              <a:t> Experimentos de Mendel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¢"/>
            </a:pPr>
            <a:r>
              <a:rPr lang="es-ES" sz="2500" b="1" smtClean="0"/>
              <a:t> Principios de segregación independiente y dominancia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¢"/>
            </a:pPr>
            <a:r>
              <a:rPr lang="es-ES" sz="2500" b="1" smtClean="0"/>
              <a:t> La probabilidad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941888"/>
            <a:ext cx="8229600" cy="1430337"/>
          </a:xfrm>
        </p:spPr>
        <p:txBody>
          <a:bodyPr/>
          <a:lstStyle/>
          <a:p>
            <a:pPr eaLnBrk="1" hangingPunct="1"/>
            <a:r>
              <a:rPr lang="es-EC" sz="2600" smtClean="0"/>
              <a:t>Amarilla rugosa: aparición del carácter en la segunda generación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455738" y="3413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  <p:grpSp>
        <p:nvGrpSpPr>
          <p:cNvPr id="12292" name="Group 10"/>
          <p:cNvGrpSpPr>
            <a:grpSpLocks/>
          </p:cNvGrpSpPr>
          <p:nvPr/>
        </p:nvGrpSpPr>
        <p:grpSpPr bwMode="auto">
          <a:xfrm>
            <a:off x="3228975" y="1557338"/>
            <a:ext cx="2927350" cy="3038475"/>
            <a:chOff x="1744" y="981"/>
            <a:chExt cx="1844" cy="1914"/>
          </a:xfrm>
        </p:grpSpPr>
        <p:pic>
          <p:nvPicPr>
            <p:cNvPr id="122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4" y="981"/>
              <a:ext cx="1844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9" name="Group 5"/>
            <p:cNvGrpSpPr>
              <a:grpSpLocks/>
            </p:cNvGrpSpPr>
            <p:nvPr/>
          </p:nvGrpSpPr>
          <p:grpSpPr bwMode="auto">
            <a:xfrm>
              <a:off x="3152" y="2614"/>
              <a:ext cx="409" cy="226"/>
              <a:chOff x="3243" y="1162"/>
              <a:chExt cx="408" cy="222"/>
            </a:xfrm>
          </p:grpSpPr>
          <p:pic>
            <p:nvPicPr>
              <p:cNvPr id="1230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43" y="1162"/>
                <a:ext cx="40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1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97" y="1280"/>
                <a:ext cx="318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03213" y="16478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Autopolinización 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179388" y="37449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Segunda generación filial</a:t>
            </a:r>
          </a:p>
        </p:txBody>
      </p:sp>
      <p:grpSp>
        <p:nvGrpSpPr>
          <p:cNvPr id="12295" name="Group 11"/>
          <p:cNvGrpSpPr>
            <a:grpSpLocks/>
          </p:cNvGrpSpPr>
          <p:nvPr/>
        </p:nvGrpSpPr>
        <p:grpSpPr bwMode="auto">
          <a:xfrm>
            <a:off x="4787900" y="1700213"/>
            <a:ext cx="215900" cy="215900"/>
            <a:chOff x="1927" y="3793"/>
            <a:chExt cx="227" cy="227"/>
          </a:xfrm>
        </p:grpSpPr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297" name="Line 13"/>
            <p:cNvSpPr>
              <a:spLocks noChangeShapeType="1"/>
            </p:cNvSpPr>
            <p:nvPr/>
          </p:nvSpPr>
          <p:spPr bwMode="auto">
            <a:xfrm flipV="1"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4787900" y="101600"/>
            <a:ext cx="2736850" cy="2967038"/>
            <a:chOff x="2064" y="935"/>
            <a:chExt cx="1404" cy="1506"/>
          </a:xfrm>
        </p:grpSpPr>
        <p:pic>
          <p:nvPicPr>
            <p:cNvPr id="1333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935"/>
              <a:ext cx="1404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1" y="935"/>
              <a:ext cx="28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33" name="Group 8"/>
            <p:cNvGrpSpPr>
              <a:grpSpLocks/>
            </p:cNvGrpSpPr>
            <p:nvPr/>
          </p:nvGrpSpPr>
          <p:grpSpPr bwMode="auto">
            <a:xfrm>
              <a:off x="2971" y="1202"/>
              <a:ext cx="363" cy="204"/>
              <a:chOff x="3243" y="1162"/>
              <a:chExt cx="408" cy="222"/>
            </a:xfrm>
          </p:grpSpPr>
          <p:pic>
            <p:nvPicPr>
              <p:cNvPr id="13338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43" y="1162"/>
                <a:ext cx="40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1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97" y="1280"/>
                <a:ext cx="318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34" name="Group 11"/>
            <p:cNvGrpSpPr>
              <a:grpSpLocks/>
            </p:cNvGrpSpPr>
            <p:nvPr/>
          </p:nvGrpSpPr>
          <p:grpSpPr bwMode="auto">
            <a:xfrm>
              <a:off x="2337" y="1307"/>
              <a:ext cx="1089" cy="1116"/>
              <a:chOff x="2064" y="1298"/>
              <a:chExt cx="1089" cy="1116"/>
            </a:xfrm>
          </p:grpSpPr>
          <p:pic>
            <p:nvPicPr>
              <p:cNvPr id="13335" name="Picture 1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54" y="1706"/>
                <a:ext cx="9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09" y="2339"/>
                <a:ext cx="9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64" y="1298"/>
                <a:ext cx="499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4740275" y="3559175"/>
            <a:ext cx="2927350" cy="3038475"/>
            <a:chOff x="1744" y="981"/>
            <a:chExt cx="1844" cy="1914"/>
          </a:xfrm>
        </p:grpSpPr>
        <p:pic>
          <p:nvPicPr>
            <p:cNvPr id="13327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44" y="981"/>
              <a:ext cx="1844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8" name="Group 17"/>
            <p:cNvGrpSpPr>
              <a:grpSpLocks/>
            </p:cNvGrpSpPr>
            <p:nvPr/>
          </p:nvGrpSpPr>
          <p:grpSpPr bwMode="auto">
            <a:xfrm>
              <a:off x="3152" y="2614"/>
              <a:ext cx="409" cy="226"/>
              <a:chOff x="3243" y="1162"/>
              <a:chExt cx="408" cy="222"/>
            </a:xfrm>
          </p:grpSpPr>
          <p:pic>
            <p:nvPicPr>
              <p:cNvPr id="13329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43" y="1162"/>
                <a:ext cx="40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97" y="1280"/>
                <a:ext cx="318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1187450" y="188913"/>
            <a:ext cx="2774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Generación progenitora</a:t>
            </a: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971550" y="2276475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Primera generación filial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1258888" y="3573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Autopolinización </a:t>
            </a:r>
          </a:p>
        </p:txBody>
      </p:sp>
      <p:sp>
        <p:nvSpPr>
          <p:cNvPr id="13319" name="Text Box 23"/>
          <p:cNvSpPr txBox="1">
            <a:spLocks noChangeArrowheads="1"/>
          </p:cNvSpPr>
          <p:nvPr/>
        </p:nvSpPr>
        <p:spPr bwMode="auto">
          <a:xfrm>
            <a:off x="900113" y="58054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Segunda generación filial</a:t>
            </a:r>
          </a:p>
        </p:txBody>
      </p:sp>
      <p:grpSp>
        <p:nvGrpSpPr>
          <p:cNvPr id="13320" name="Group 24"/>
          <p:cNvGrpSpPr>
            <a:grpSpLocks/>
          </p:cNvGrpSpPr>
          <p:nvPr/>
        </p:nvGrpSpPr>
        <p:grpSpPr bwMode="auto">
          <a:xfrm>
            <a:off x="6227763" y="260350"/>
            <a:ext cx="215900" cy="215900"/>
            <a:chOff x="1927" y="3793"/>
            <a:chExt cx="227" cy="227"/>
          </a:xfrm>
        </p:grpSpPr>
        <p:sp>
          <p:nvSpPr>
            <p:cNvPr id="13325" name="Line 25"/>
            <p:cNvSpPr>
              <a:spLocks noChangeShapeType="1"/>
            </p:cNvSpPr>
            <p:nvPr/>
          </p:nvSpPr>
          <p:spPr bwMode="auto">
            <a:xfrm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6" name="Line 26"/>
            <p:cNvSpPr>
              <a:spLocks noChangeShapeType="1"/>
            </p:cNvSpPr>
            <p:nvPr/>
          </p:nvSpPr>
          <p:spPr bwMode="auto">
            <a:xfrm flipV="1"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321" name="Group 27"/>
          <p:cNvGrpSpPr>
            <a:grpSpLocks/>
          </p:cNvGrpSpPr>
          <p:nvPr/>
        </p:nvGrpSpPr>
        <p:grpSpPr bwMode="auto">
          <a:xfrm>
            <a:off x="6300788" y="3716338"/>
            <a:ext cx="215900" cy="215900"/>
            <a:chOff x="1927" y="3793"/>
            <a:chExt cx="227" cy="227"/>
          </a:xfrm>
        </p:grpSpPr>
        <p:sp>
          <p:nvSpPr>
            <p:cNvPr id="13323" name="Line 28"/>
            <p:cNvSpPr>
              <a:spLocks noChangeShapeType="1"/>
            </p:cNvSpPr>
            <p:nvPr/>
          </p:nvSpPr>
          <p:spPr bwMode="auto">
            <a:xfrm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4" name="Line 29"/>
            <p:cNvSpPr>
              <a:spLocks noChangeShapeType="1"/>
            </p:cNvSpPr>
            <p:nvPr/>
          </p:nvSpPr>
          <p:spPr bwMode="auto">
            <a:xfrm flipV="1"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7812088" y="188913"/>
            <a:ext cx="733425" cy="6669087"/>
          </a:xfrm>
          <a:prstGeom prst="curvedLeftArrow">
            <a:avLst>
              <a:gd name="adj1" fmla="val 72197"/>
              <a:gd name="adj2" fmla="val 254059"/>
              <a:gd name="adj3" fmla="val 37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96200" cy="1644650"/>
          </a:xfrm>
        </p:spPr>
        <p:txBody>
          <a:bodyPr/>
          <a:lstStyle/>
          <a:p>
            <a:r>
              <a:rPr lang="es-ES" b="1" smtClean="0"/>
              <a:t>LA EXPLICACIÓN DE LOS RESULTADOS DE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Mendel desarrolló varias hipótesis para explicar sus resultados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33863"/>
          </a:xfrm>
        </p:spPr>
        <p:txBody>
          <a:bodyPr/>
          <a:lstStyle/>
          <a:p>
            <a:pPr algn="just"/>
            <a:r>
              <a:rPr lang="es-ES" sz="2400" smtClean="0"/>
              <a:t>Cada característica hereditaria está bajo el control de dos </a:t>
            </a:r>
            <a:r>
              <a:rPr lang="es-ES" sz="2400" b="1" smtClean="0">
                <a:solidFill>
                  <a:srgbClr val="FF0000"/>
                </a:solidFill>
              </a:rPr>
              <a:t>factores</a:t>
            </a:r>
            <a:r>
              <a:rPr lang="es-ES" sz="2400" smtClean="0"/>
              <a:t> separados, uno de cada padre.</a:t>
            </a:r>
          </a:p>
          <a:p>
            <a:pPr lvl="1" algn="just"/>
            <a:r>
              <a:rPr lang="es-ES" sz="2400" smtClean="0"/>
              <a:t>Los cromosomas y sus </a:t>
            </a:r>
            <a:r>
              <a:rPr lang="es-ES" sz="2400" b="1" smtClean="0">
                <a:solidFill>
                  <a:srgbClr val="FF0000"/>
                </a:solidFill>
              </a:rPr>
              <a:t>genes</a:t>
            </a:r>
            <a:r>
              <a:rPr lang="es-ES" sz="2400" smtClean="0"/>
              <a:t> se transmiten de los padres a la progenie, por medio de los gametos.</a:t>
            </a:r>
          </a:p>
          <a:p>
            <a:pPr lvl="2" algn="just"/>
            <a:r>
              <a:rPr lang="es-ES" smtClean="0"/>
              <a:t>Estableció la práctica de usar letras para representar las parejas de genes que controlan las características hereditarias.</a:t>
            </a:r>
          </a:p>
          <a:p>
            <a:pPr lvl="2" algn="just">
              <a:buFont typeface="Wingdings" pitchFamily="2" charset="2"/>
              <a:buNone/>
            </a:pPr>
            <a:r>
              <a:rPr lang="es-ES" smtClean="0"/>
              <a:t>Y = semilla amarilla		y = semilla verde</a:t>
            </a:r>
          </a:p>
          <a:p>
            <a:pPr lvl="2" algn="just">
              <a:buFont typeface="Wingdings" pitchFamily="2" charset="2"/>
              <a:buNone/>
            </a:pPr>
            <a:r>
              <a:rPr lang="es-ES" smtClean="0"/>
              <a:t>YY o yy = homocigoto	Yy = heterocigoto</a:t>
            </a:r>
          </a:p>
          <a:p>
            <a:pPr lvl="2" algn="just">
              <a:buFont typeface="Wingdings" pitchFamily="2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Solo un gen pasa a un gameto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s-ES" sz="2400" smtClean="0"/>
              <a:t>Cada uno de los gametos de un padre con semilla amarilla contiene solo un gene Y.</a:t>
            </a:r>
          </a:p>
          <a:p>
            <a:r>
              <a:rPr lang="es-ES" sz="2400" smtClean="0"/>
              <a:t>Cada uno de los gametos producidos por el padre con semilla verde contiene solo un gene y.</a:t>
            </a:r>
          </a:p>
          <a:p>
            <a:endParaRPr lang="es-ES" sz="2400" smtClean="0"/>
          </a:p>
          <a:p>
            <a:pPr lvl="1"/>
            <a:r>
              <a:rPr lang="es-ES" sz="2400" smtClean="0"/>
              <a:t>Cuando estos gametos se combinan como resultado de la fecundación, solo una combinación es posible para la generación F1: Yy.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2843213" y="1557338"/>
            <a:ext cx="5843587" cy="3729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500" b="1" smtClean="0"/>
              <a:t>Homocigótico</a:t>
            </a:r>
            <a:r>
              <a:rPr lang="es-ES" sz="2500" smtClean="0"/>
              <a:t>: cuando los dos genes para una característica dada son iguales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500" b="1" smtClean="0"/>
              <a:t>Heterocigótico</a:t>
            </a:r>
            <a:r>
              <a:rPr lang="es-ES" sz="2500" smtClean="0"/>
              <a:t>: los dos genes para una característica dada son diferentes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5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600" b="1" smtClean="0">
                <a:solidFill>
                  <a:srgbClr val="FF0000"/>
                </a:solidFill>
              </a:rPr>
              <a:t>SOLO UN GEN PASA A UN GAMETO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5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500" b="1" smtClean="0">
              <a:solidFill>
                <a:srgbClr val="FF000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2900" b="1" smtClean="0"/>
              <a:t>EXPLICACÓN DE LOS RESULTADOS DE MENDEL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433513"/>
            <a:ext cx="2349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179388" y="53927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Descendencia híbrida</a:t>
            </a:r>
          </a:p>
        </p:txBody>
      </p:sp>
      <p:sp>
        <p:nvSpPr>
          <p:cNvPr id="17414" name="Oval 17"/>
          <p:cNvSpPr>
            <a:spLocks noChangeArrowheads="1"/>
          </p:cNvSpPr>
          <p:nvPr/>
        </p:nvSpPr>
        <p:spPr bwMode="auto">
          <a:xfrm>
            <a:off x="438150" y="240665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7415" name="Oval 18"/>
          <p:cNvSpPr>
            <a:spLocks noChangeArrowheads="1"/>
          </p:cNvSpPr>
          <p:nvPr/>
        </p:nvSpPr>
        <p:spPr bwMode="auto">
          <a:xfrm>
            <a:off x="1835150" y="2392363"/>
            <a:ext cx="576263" cy="576262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7416" name="Oval 19"/>
          <p:cNvSpPr>
            <a:spLocks noChangeArrowheads="1"/>
          </p:cNvSpPr>
          <p:nvPr/>
        </p:nvSpPr>
        <p:spPr bwMode="auto">
          <a:xfrm>
            <a:off x="381000" y="466725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7417" name="Oval 20"/>
          <p:cNvSpPr>
            <a:spLocks noChangeArrowheads="1"/>
          </p:cNvSpPr>
          <p:nvPr/>
        </p:nvSpPr>
        <p:spPr bwMode="auto">
          <a:xfrm>
            <a:off x="1835150" y="466725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2428875" y="3857625"/>
            <a:ext cx="785813" cy="5000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188913"/>
            <a:ext cx="2562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708400"/>
            <a:ext cx="54006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5437188" y="981075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6948488" y="981075"/>
            <a:ext cx="576262" cy="576263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38" name="Oval 10"/>
          <p:cNvSpPr>
            <a:spLocks noChangeArrowheads="1"/>
          </p:cNvSpPr>
          <p:nvPr/>
        </p:nvSpPr>
        <p:spPr bwMode="auto">
          <a:xfrm>
            <a:off x="5365750" y="299720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39" name="Oval 11"/>
          <p:cNvSpPr>
            <a:spLocks noChangeArrowheads="1"/>
          </p:cNvSpPr>
          <p:nvPr/>
        </p:nvSpPr>
        <p:spPr bwMode="auto">
          <a:xfrm>
            <a:off x="6948488" y="29972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0" name="Oval 12"/>
          <p:cNvSpPr>
            <a:spLocks noChangeArrowheads="1"/>
          </p:cNvSpPr>
          <p:nvPr/>
        </p:nvSpPr>
        <p:spPr bwMode="auto">
          <a:xfrm>
            <a:off x="5221288" y="37163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7092950" y="37163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2" name="Oval 14"/>
          <p:cNvSpPr>
            <a:spLocks noChangeArrowheads="1"/>
          </p:cNvSpPr>
          <p:nvPr/>
        </p:nvSpPr>
        <p:spPr bwMode="auto">
          <a:xfrm>
            <a:off x="5249863" y="563245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3" name="Oval 15"/>
          <p:cNvSpPr>
            <a:spLocks noChangeArrowheads="1"/>
          </p:cNvSpPr>
          <p:nvPr/>
        </p:nvSpPr>
        <p:spPr bwMode="auto">
          <a:xfrm>
            <a:off x="6300788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4" name="Oval 16"/>
          <p:cNvSpPr>
            <a:spLocks noChangeArrowheads="1"/>
          </p:cNvSpPr>
          <p:nvPr/>
        </p:nvSpPr>
        <p:spPr bwMode="auto">
          <a:xfrm>
            <a:off x="4170363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5" name="Oval 17"/>
          <p:cNvSpPr>
            <a:spLocks noChangeArrowheads="1"/>
          </p:cNvSpPr>
          <p:nvPr/>
        </p:nvSpPr>
        <p:spPr bwMode="auto">
          <a:xfrm>
            <a:off x="7654925" y="5618163"/>
            <a:ext cx="576263" cy="576262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107950" y="549275"/>
            <a:ext cx="4681538" cy="40005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S_tradnl" sz="2000">
              <a:solidFill>
                <a:srgbClr val="FF0000"/>
              </a:solidFill>
            </a:endParaRPr>
          </a:p>
        </p:txBody>
      </p:sp>
      <p:sp>
        <p:nvSpPr>
          <p:cNvPr id="18447" name="14 Título"/>
          <p:cNvSpPr>
            <a:spLocks noGrp="1"/>
          </p:cNvSpPr>
          <p:nvPr>
            <p:ph type="title"/>
          </p:nvPr>
        </p:nvSpPr>
        <p:spPr>
          <a:xfrm>
            <a:off x="214313" y="357188"/>
            <a:ext cx="7010400" cy="500062"/>
          </a:xfrm>
        </p:spPr>
        <p:txBody>
          <a:bodyPr/>
          <a:lstStyle/>
          <a:p>
            <a:pPr eaLnBrk="1" hangingPunct="1"/>
            <a:r>
              <a:rPr lang="es-ES" sz="3200" b="1" smtClean="0"/>
              <a:t>Principio de Dominancia: 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285750" y="1143000"/>
            <a:ext cx="3857625" cy="5357813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s-ES" sz="2400" smtClean="0"/>
              <a:t>En un organismo híbrido, un gen determina la expresión de una característica particular y evita la expresión de la forma en contraste de esa característica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 smtClean="0"/>
              <a:t>Gen dominante:</a:t>
            </a:r>
            <a:r>
              <a:rPr lang="es-ES" sz="2400" smtClean="0"/>
              <a:t> gen que evita la expresión de otro gen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 smtClean="0"/>
              <a:t>Gen recesivo:</a:t>
            </a:r>
            <a:r>
              <a:rPr lang="es-ES" sz="2400" smtClean="0"/>
              <a:t> gen que no se expresa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28625"/>
            <a:ext cx="7772400" cy="1143000"/>
          </a:xfrm>
        </p:spPr>
        <p:txBody>
          <a:bodyPr/>
          <a:lstStyle/>
          <a:p>
            <a:r>
              <a:rPr lang="es-ES" sz="3600" b="1" smtClean="0"/>
              <a:t>PRINCIPIO DE DOMINANCIA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s-ES" sz="2800" smtClean="0"/>
              <a:t>En un organismo híbrido, un gene determina la expresión de una característica particular y evita la expresión de la forma en contraste de esa característica.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La Segregación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400" smtClean="0"/>
              <a:t>En cualquier cruce cada planta progenitora de guisantes transmitía solo un gene a cada gameto que se formaba.</a:t>
            </a:r>
          </a:p>
          <a:p>
            <a:pPr lvl="1" algn="just">
              <a:lnSpc>
                <a:spcPct val="90000"/>
              </a:lnSpc>
            </a:pPr>
            <a:r>
              <a:rPr lang="es-ES" sz="2400" smtClean="0"/>
              <a:t>Los genes se separaban o se segregaban uno del otro durante la formación de los gametos. Se parean cuando ocurre la fecundación.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s-ES" sz="2400" smtClean="0"/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¿Qué razón de características dominantes a características recesivas encontró Mendel en la generación F2?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188913"/>
            <a:ext cx="2562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708400"/>
            <a:ext cx="54006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5437188" y="981075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09" name="Oval 9"/>
          <p:cNvSpPr>
            <a:spLocks noChangeArrowheads="1"/>
          </p:cNvSpPr>
          <p:nvPr/>
        </p:nvSpPr>
        <p:spPr bwMode="auto">
          <a:xfrm>
            <a:off x="6948488" y="981075"/>
            <a:ext cx="576262" cy="576263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5365750" y="299720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6948488" y="29972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2" name="Oval 12"/>
          <p:cNvSpPr>
            <a:spLocks noChangeArrowheads="1"/>
          </p:cNvSpPr>
          <p:nvPr/>
        </p:nvSpPr>
        <p:spPr bwMode="auto">
          <a:xfrm>
            <a:off x="5221288" y="37163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7092950" y="37163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5249863" y="563245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auto">
          <a:xfrm>
            <a:off x="6300788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6" name="Oval 16"/>
          <p:cNvSpPr>
            <a:spLocks noChangeArrowheads="1"/>
          </p:cNvSpPr>
          <p:nvPr/>
        </p:nvSpPr>
        <p:spPr bwMode="auto">
          <a:xfrm>
            <a:off x="4170363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7" name="Oval 17"/>
          <p:cNvSpPr>
            <a:spLocks noChangeArrowheads="1"/>
          </p:cNvSpPr>
          <p:nvPr/>
        </p:nvSpPr>
        <p:spPr bwMode="auto">
          <a:xfrm>
            <a:off x="7654925" y="5618163"/>
            <a:ext cx="576263" cy="576262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107950" y="549275"/>
            <a:ext cx="4681538" cy="40005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S_tradnl" sz="2000">
              <a:solidFill>
                <a:srgbClr val="FF0000"/>
              </a:solidFill>
            </a:endParaRPr>
          </a:p>
        </p:txBody>
      </p:sp>
      <p:sp>
        <p:nvSpPr>
          <p:cNvPr id="21519" name="14 Título"/>
          <p:cNvSpPr>
            <a:spLocks noGrp="1"/>
          </p:cNvSpPr>
          <p:nvPr>
            <p:ph type="title"/>
          </p:nvPr>
        </p:nvSpPr>
        <p:spPr>
          <a:xfrm>
            <a:off x="214313" y="571500"/>
            <a:ext cx="4643437" cy="5000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FF0000"/>
                </a:solidFill>
              </a:rPr>
              <a:t>Principio de Segregación:</a:t>
            </a:r>
            <a:endParaRPr lang="es-ES" sz="2800" b="1" smtClean="0"/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285750" y="1428750"/>
            <a:ext cx="4429125" cy="1714500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rgbClr val="FF0000"/>
                </a:solidFill>
              </a:rPr>
              <a:t>Al formarse los gametos, los genes que controlan una característica determinada van a gametos diferentes</a:t>
            </a:r>
          </a:p>
          <a:p>
            <a:pPr eaLnBrk="1" hangingPunct="1"/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0102604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0" y="360363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b="1" smtClean="0"/>
              <a:t>El genotipo y el fenotipo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b="1" smtClean="0"/>
          </a:p>
          <a:p>
            <a:pPr eaLnBrk="1" hangingPunct="1">
              <a:lnSpc>
                <a:spcPct val="90000"/>
              </a:lnSpc>
            </a:pPr>
            <a:r>
              <a:rPr lang="es-ES" sz="2600" b="1" smtClean="0"/>
              <a:t>Genotipo: </a:t>
            </a:r>
            <a:r>
              <a:rPr lang="es-ES" sz="2600" smtClean="0"/>
              <a:t>es la constitución genética de un organismo.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s-ES" sz="2000" smtClean="0"/>
              <a:t>Ej. El genotipo de plantas con semillas amarillas es YY.</a:t>
            </a:r>
          </a:p>
          <a:p>
            <a:pPr eaLnBrk="1" hangingPunct="1">
              <a:lnSpc>
                <a:spcPct val="90000"/>
              </a:lnSpc>
            </a:pPr>
            <a:r>
              <a:rPr lang="es-ES" sz="2600" b="1" smtClean="0"/>
              <a:t>Fenotipo: </a:t>
            </a:r>
            <a:r>
              <a:rPr lang="es-ES" sz="2600" smtClean="0"/>
              <a:t>es la apariencia externa de un organismo.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s-ES" sz="2000" smtClean="0"/>
              <a:t>Ej. En plantas de guisantes las semillas redondas son el fenotipo para los dos genotipos RR y Rr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2900" b="1" smtClean="0"/>
              <a:t>EXPLICACÓN DE LOS RESULTADOS DE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/>
              <a:t>Lección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smtClean="0"/>
              <a:t>Cuando son:</a:t>
            </a:r>
          </a:p>
          <a:p>
            <a:pPr lvl="1"/>
            <a:r>
              <a:rPr lang="es-ES_tradnl" b="1" smtClean="0"/>
              <a:t>Homocigóticos</a:t>
            </a:r>
          </a:p>
          <a:p>
            <a:pPr lvl="1"/>
            <a:r>
              <a:rPr lang="es-ES_tradnl" b="1" smtClean="0"/>
              <a:t>Heterocigóticos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341313"/>
            <a:ext cx="8229600" cy="1143000"/>
          </a:xfrm>
        </p:spPr>
        <p:txBody>
          <a:bodyPr/>
          <a:lstStyle/>
          <a:p>
            <a:pPr eaLnBrk="1" hangingPunct="1"/>
            <a:r>
              <a:rPr lang="es-ES" sz="3800" b="1" smtClean="0"/>
              <a:t>LA PROBABILIDAD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500" b="1" smtClean="0"/>
              <a:t>Estudio de la forma en que operan las leyes al azar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    El </a:t>
            </a:r>
            <a:r>
              <a:rPr lang="es-ES" sz="2100" i="1" smtClean="0"/>
              <a:t>azar</a:t>
            </a:r>
            <a:r>
              <a:rPr lang="es-ES" sz="2100" smtClean="0"/>
              <a:t> se refiere a la posibilidad de que ocurra cierto evento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1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100" smtClean="0">
                <a:solidFill>
                  <a:srgbClr val="000000"/>
                </a:solidFill>
              </a:rPr>
              <a:t>Probabilidad = numero de veces que ocurre el evento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100" smtClean="0">
                <a:solidFill>
                  <a:srgbClr val="000000"/>
                </a:solidFill>
              </a:rPr>
              <a:t>                           número total de eventos posibles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1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100" smtClean="0"/>
              <a:t>	</a:t>
            </a:r>
            <a:r>
              <a:rPr lang="es-ES" sz="2500" b="1" i="1" smtClean="0"/>
              <a:t>Regla de eventos independientes</a:t>
            </a:r>
            <a:r>
              <a:rPr lang="es-ES" sz="2500" smtClean="0"/>
              <a:t>: Los eventos que ya ocurrieron no afectan la probabilidad de que pueda ocurrir uno de esos mismos eventos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500" smtClean="0"/>
              <a:t>	</a:t>
            </a:r>
            <a:r>
              <a:rPr lang="es-ES" sz="2500" b="1" i="1" smtClean="0"/>
              <a:t>Regla del producto</a:t>
            </a:r>
            <a:r>
              <a:rPr lang="es-ES" sz="2500" b="1" smtClean="0"/>
              <a:t>:</a:t>
            </a:r>
            <a:r>
              <a:rPr lang="es-ES" sz="2500" smtClean="0"/>
              <a:t> la probabilidad de que ocurran a la vez eventos independientes es el producto de las probabilidades de que estos eventos ocurran por separado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266950" y="3068638"/>
            <a:ext cx="5329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382713" y="3413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2600" b="1" smtClean="0"/>
              <a:t>LA PROBABILIDAD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188913"/>
            <a:ext cx="2562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708400"/>
            <a:ext cx="54006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5437188" y="981075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6948488" y="981075"/>
            <a:ext cx="576262" cy="576263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5365750" y="299720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6948488" y="29972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09" name="Oval 11"/>
          <p:cNvSpPr>
            <a:spLocks noChangeArrowheads="1"/>
          </p:cNvSpPr>
          <p:nvPr/>
        </p:nvSpPr>
        <p:spPr bwMode="auto">
          <a:xfrm>
            <a:off x="5221288" y="37163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10" name="Oval 12"/>
          <p:cNvSpPr>
            <a:spLocks noChangeArrowheads="1"/>
          </p:cNvSpPr>
          <p:nvPr/>
        </p:nvSpPr>
        <p:spPr bwMode="auto">
          <a:xfrm>
            <a:off x="7092950" y="37163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11" name="Oval 13"/>
          <p:cNvSpPr>
            <a:spLocks noChangeArrowheads="1"/>
          </p:cNvSpPr>
          <p:nvPr/>
        </p:nvSpPr>
        <p:spPr bwMode="auto">
          <a:xfrm>
            <a:off x="5249863" y="563245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12" name="Oval 14"/>
          <p:cNvSpPr>
            <a:spLocks noChangeArrowheads="1"/>
          </p:cNvSpPr>
          <p:nvPr/>
        </p:nvSpPr>
        <p:spPr bwMode="auto">
          <a:xfrm>
            <a:off x="6300788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13" name="Oval 15"/>
          <p:cNvSpPr>
            <a:spLocks noChangeArrowheads="1"/>
          </p:cNvSpPr>
          <p:nvPr/>
        </p:nvSpPr>
        <p:spPr bwMode="auto">
          <a:xfrm>
            <a:off x="4170363" y="5646738"/>
            <a:ext cx="576262" cy="5762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25614" name="Oval 16"/>
          <p:cNvSpPr>
            <a:spLocks noChangeArrowheads="1"/>
          </p:cNvSpPr>
          <p:nvPr/>
        </p:nvSpPr>
        <p:spPr bwMode="auto">
          <a:xfrm>
            <a:off x="7654925" y="5618163"/>
            <a:ext cx="576263" cy="576262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yy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925" y="3089275"/>
            <a:ext cx="4702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Razón genotípica:</a:t>
            </a:r>
            <a:r>
              <a:rPr lang="es-ES"/>
              <a:t> 100 % heterocigótico </a:t>
            </a:r>
            <a:r>
              <a:rPr lang="es-ES" b="1"/>
              <a:t>Yy</a:t>
            </a:r>
          </a:p>
          <a:p>
            <a:r>
              <a:rPr lang="es-ES" b="1"/>
              <a:t>Razón fenotípica</a:t>
            </a:r>
            <a:r>
              <a:rPr lang="es-ES"/>
              <a:t>: 100 % semillas amarillas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1438" y="4508500"/>
            <a:ext cx="3622675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Razón genotípica:</a:t>
            </a:r>
            <a:r>
              <a:rPr lang="es-ES"/>
              <a:t> </a:t>
            </a:r>
          </a:p>
          <a:p>
            <a:r>
              <a:rPr lang="es-ES"/>
              <a:t>25 % homocigótico dominante </a:t>
            </a:r>
            <a:r>
              <a:rPr lang="es-ES" b="1"/>
              <a:t>YY</a:t>
            </a:r>
          </a:p>
          <a:p>
            <a:r>
              <a:rPr lang="es-ES"/>
              <a:t>50 % heterocigótico</a:t>
            </a:r>
            <a:r>
              <a:rPr lang="es-ES" b="1"/>
              <a:t> Yy</a:t>
            </a:r>
          </a:p>
          <a:p>
            <a:r>
              <a:rPr lang="es-ES"/>
              <a:t>25 % homocigótico recesivo </a:t>
            </a:r>
            <a:r>
              <a:rPr lang="es-ES" b="1"/>
              <a:t>yy</a:t>
            </a:r>
          </a:p>
          <a:p>
            <a:r>
              <a:rPr lang="es-ES" b="1"/>
              <a:t>Razón fenotípica:</a:t>
            </a:r>
            <a:r>
              <a:rPr lang="es-ES"/>
              <a:t> </a:t>
            </a:r>
          </a:p>
          <a:p>
            <a:r>
              <a:rPr lang="es-ES"/>
              <a:t>75 % semillas amarillas</a:t>
            </a:r>
          </a:p>
          <a:p>
            <a:r>
              <a:rPr lang="es-ES"/>
              <a:t>25 % semillas verdes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Ej 1. En los ratones, el pelaje negro es dominante sobre el pelaje blanco. Un macho de pelaje blanco se cruza con una hembra heterocigótica de pelaje negro.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¿Qué razones genotípicas y fenotípicas resultarán probablemente de este cruce?</a:t>
            </a:r>
          </a:p>
          <a:p>
            <a:pPr eaLnBrk="1" hangingPunct="1">
              <a:buFont typeface="Wingdings" pitchFamily="2" charset="2"/>
              <a:buNone/>
            </a:pPr>
            <a:endParaRPr lang="es-ES" sz="2100" smtClean="0"/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Ej 2. Una persona con tipo de sangre AO se casa con una con otro tipo de sangre BO.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¿Qué tipos de sangre pueden tener los hijos?</a:t>
            </a:r>
          </a:p>
          <a:p>
            <a:pPr eaLnBrk="1" hangingPunct="1">
              <a:buFont typeface="Wingdings" pitchFamily="2" charset="2"/>
              <a:buNone/>
            </a:pPr>
            <a:endParaRPr lang="es-ES" sz="2100" smtClean="0"/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Ej 3. Una pareja tiene tres hijas. La madre espera un cuarto hijo.¿Que probabilidad hay de que este niño sea varón?</a:t>
            </a:r>
          </a:p>
          <a:p>
            <a:pPr eaLnBrk="1" hangingPunct="1">
              <a:buFont typeface="Wingdings" pitchFamily="2" charset="2"/>
              <a:buNone/>
            </a:pPr>
            <a:endParaRPr lang="es-ES" sz="2100" smtClean="0"/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Ej 4. HERENCIA LIGADA AL SEXO (cromosoma X): Una mujer con visión normal tiene dos hijas con daltonismo. Da los posibles genotipos de esta mujer, de su marido y de las dos hijas. Usa la letra C para visión normal y c para daltonismo.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8625"/>
            <a:ext cx="8424862" cy="25955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600" b="1" smtClean="0"/>
              <a:t>Cruce prueba:</a:t>
            </a:r>
          </a:p>
          <a:p>
            <a:pPr eaLnBrk="1" hangingPunct="1"/>
            <a:r>
              <a:rPr lang="es-ES" sz="2100" smtClean="0"/>
              <a:t>Un cruce entre un ser que muestra una característica dominante, pero de genotipo incierto, y un ser que es homocigótico recesivo</a:t>
            </a:r>
          </a:p>
          <a:p>
            <a:pPr eaLnBrk="1" hangingPunct="1"/>
            <a:endParaRPr lang="es-ES" sz="2100" smtClean="0"/>
          </a:p>
          <a:p>
            <a:pPr eaLnBrk="1" hangingPunct="1">
              <a:buFont typeface="Wingdings" pitchFamily="2" charset="2"/>
              <a:buNone/>
            </a:pPr>
            <a:r>
              <a:rPr lang="es-ES" sz="1900" smtClean="0"/>
              <a:t>	Se usa el cruce prueba para saber si un organismo que muestra el fenotipo dominante es homocigótico o heterocigótico para cierta característica.</a:t>
            </a:r>
          </a:p>
        </p:txBody>
      </p:sp>
      <p:pic>
        <p:nvPicPr>
          <p:cNvPr id="27651" name="2 Imagen" descr="2-Cruzamiento-prueb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613025"/>
            <a:ext cx="382428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4248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400" smtClean="0"/>
              <a:t>Ej. El conejillo de Indias, el color del pelaje negro es dominante sobre la característica “pelaje blanco”. Sin embargo, un conejillo de Indias negro puede ser homocigótico (BB) o heterocigótico (Bb) para esa característica. ¿Cómo se sabe la diferencia?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066087" cy="25923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C" sz="2000" b="1" smtClean="0"/>
              <a:t>Hemofilia:</a:t>
            </a:r>
            <a:r>
              <a:rPr lang="es-EC" sz="2000" smtClean="0"/>
              <a:t> Enfermedad hereditaria que muestra la incapacidad de coagular la sangre. Herencia ligada al cromosoma X</a:t>
            </a:r>
          </a:p>
          <a:p>
            <a:pPr eaLnBrk="1" hangingPunct="1">
              <a:buFont typeface="Wingdings" pitchFamily="2" charset="2"/>
              <a:buNone/>
            </a:pPr>
            <a:r>
              <a:rPr lang="es-EC" sz="2000" smtClean="0"/>
              <a:t>	Al cruzarse un hombre hemofílico con una mujer sana no portadora. </a:t>
            </a:r>
            <a:r>
              <a:rPr lang="en-US" sz="2000" smtClean="0">
                <a:cs typeface="Arial" charset="0"/>
              </a:rPr>
              <a:t>¿</a:t>
            </a:r>
            <a:r>
              <a:rPr lang="es-EC" sz="2000" smtClean="0"/>
              <a:t>Que probabilidades tendrá una de sus hijas de tener un hijo hemofílico si se casa con un hombre normal?</a:t>
            </a:r>
          </a:p>
          <a:p>
            <a:pPr eaLnBrk="1" hangingPunct="1"/>
            <a:r>
              <a:rPr lang="es-EC" sz="2000" smtClean="0"/>
              <a:t>Como se trasmite el gen de la hemofilia hasta segunda generación si la abuela es sana heterocigótica y el abuelo es enfermo.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 r="53076" b="62917"/>
          <a:stretch>
            <a:fillRect/>
          </a:stretch>
        </p:blipFill>
        <p:spPr bwMode="auto">
          <a:xfrm>
            <a:off x="2339975" y="0"/>
            <a:ext cx="4105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 r="53076" b="42152"/>
          <a:stretch>
            <a:fillRect/>
          </a:stretch>
        </p:blipFill>
        <p:spPr bwMode="auto">
          <a:xfrm>
            <a:off x="2338388" y="-3175"/>
            <a:ext cx="41052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 t="57848" r="53094" b="6573"/>
          <a:stretch>
            <a:fillRect/>
          </a:stretch>
        </p:blipFill>
        <p:spPr bwMode="auto">
          <a:xfrm>
            <a:off x="2339975" y="2781300"/>
            <a:ext cx="41036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50825" y="5608638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400">
                <a:solidFill>
                  <a:schemeClr val="tx2"/>
                </a:solidFill>
              </a:rPr>
              <a:t>V: color de semilla amarillo, dominante sobre el color verde (v).</a:t>
            </a:r>
          </a:p>
          <a:p>
            <a:r>
              <a:rPr lang="es-EC" sz="2400">
                <a:solidFill>
                  <a:schemeClr val="tx2"/>
                </a:solidFill>
              </a:rPr>
              <a:t>R: textura lisa de la semilla, dominante sobre la rugosa (r)</a:t>
            </a:r>
            <a:endParaRPr lang="es-E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l="45273" b="5069"/>
          <a:stretch>
            <a:fillRect/>
          </a:stretch>
        </p:blipFill>
        <p:spPr bwMode="auto">
          <a:xfrm>
            <a:off x="1187450" y="1341438"/>
            <a:ext cx="3816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3816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48263" y="4508500"/>
            <a:ext cx="3743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 b="1">
                <a:solidFill>
                  <a:schemeClr val="tx2"/>
                </a:solidFill>
              </a:rPr>
              <a:t>Proporción fenotípica:</a:t>
            </a:r>
            <a:r>
              <a:rPr lang="es-EC" sz="2400">
                <a:solidFill>
                  <a:schemeClr val="tx2"/>
                </a:solidFill>
              </a:rPr>
              <a:t> </a:t>
            </a:r>
          </a:p>
          <a:p>
            <a:r>
              <a:rPr lang="es-EC" sz="2400">
                <a:solidFill>
                  <a:schemeClr val="tx2"/>
                </a:solidFill>
              </a:rPr>
              <a:t>9/16 lisas-amarillas </a:t>
            </a:r>
          </a:p>
          <a:p>
            <a:r>
              <a:rPr lang="es-EC" sz="2400">
                <a:solidFill>
                  <a:schemeClr val="tx2"/>
                </a:solidFill>
              </a:rPr>
              <a:t>3/16 lisas-verdes</a:t>
            </a:r>
          </a:p>
          <a:p>
            <a:r>
              <a:rPr lang="es-EC" sz="2400">
                <a:solidFill>
                  <a:schemeClr val="tx2"/>
                </a:solidFill>
              </a:rPr>
              <a:t>3/16 rugosas amarillas</a:t>
            </a:r>
          </a:p>
          <a:p>
            <a:r>
              <a:rPr lang="es-EC" sz="2400">
                <a:solidFill>
                  <a:schemeClr val="tx2"/>
                </a:solidFill>
              </a:rPr>
              <a:t>1/16 rugosa-verde</a:t>
            </a:r>
            <a:endParaRPr lang="es-ES" sz="2400">
              <a:solidFill>
                <a:schemeClr val="tx2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92725" y="404813"/>
            <a:ext cx="3516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chemeClr val="tx2"/>
                </a:solidFill>
              </a:rPr>
              <a:t>Proporción genotípica:</a:t>
            </a:r>
          </a:p>
          <a:p>
            <a:r>
              <a:rPr lang="es-EC" sz="2400">
                <a:solidFill>
                  <a:schemeClr val="tx2"/>
                </a:solidFill>
              </a:rPr>
              <a:t>1/16  VVRR</a:t>
            </a:r>
          </a:p>
          <a:p>
            <a:r>
              <a:rPr lang="es-EC" sz="2400">
                <a:solidFill>
                  <a:schemeClr val="tx2"/>
                </a:solidFill>
              </a:rPr>
              <a:t>2/16  VVRr</a:t>
            </a:r>
          </a:p>
          <a:p>
            <a:r>
              <a:rPr lang="es-EC" sz="2400">
                <a:solidFill>
                  <a:schemeClr val="tx2"/>
                </a:solidFill>
              </a:rPr>
              <a:t>1/16  VVrr</a:t>
            </a:r>
          </a:p>
          <a:p>
            <a:r>
              <a:rPr lang="es-EC" sz="2400">
                <a:solidFill>
                  <a:schemeClr val="tx2"/>
                </a:solidFill>
              </a:rPr>
              <a:t>2/16  VvRR</a:t>
            </a:r>
          </a:p>
          <a:p>
            <a:r>
              <a:rPr lang="es-EC" sz="2400">
                <a:solidFill>
                  <a:schemeClr val="tx2"/>
                </a:solidFill>
              </a:rPr>
              <a:t>4/16  VvRr</a:t>
            </a:r>
          </a:p>
          <a:p>
            <a:r>
              <a:rPr lang="es-EC" sz="2400">
                <a:solidFill>
                  <a:schemeClr val="tx2"/>
                </a:solidFill>
              </a:rPr>
              <a:t>2/16  Vvrr</a:t>
            </a:r>
          </a:p>
          <a:p>
            <a:r>
              <a:rPr lang="es-EC" sz="2400">
                <a:solidFill>
                  <a:schemeClr val="tx2"/>
                </a:solidFill>
              </a:rPr>
              <a:t>1/16  vvRR</a:t>
            </a:r>
          </a:p>
          <a:p>
            <a:r>
              <a:rPr lang="es-EC" sz="2400">
                <a:solidFill>
                  <a:schemeClr val="tx2"/>
                </a:solidFill>
              </a:rPr>
              <a:t>2/16  vvRr</a:t>
            </a:r>
          </a:p>
          <a:p>
            <a:r>
              <a:rPr lang="es-EC" sz="2400">
                <a:solidFill>
                  <a:schemeClr val="tx2"/>
                </a:solidFill>
              </a:rPr>
              <a:t>1/16  vvrr</a:t>
            </a:r>
            <a:endParaRPr lang="es-E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¿Qué es la genética?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500" b="1" smtClean="0"/>
              <a:t>Es la rama de la biología que estudia la herencia</a:t>
            </a:r>
          </a:p>
          <a:p>
            <a:pPr eaLnBrk="1" hangingPunct="1">
              <a:buFont typeface="Wingdings" pitchFamily="2" charset="2"/>
              <a:buNone/>
            </a:pPr>
            <a:endParaRPr lang="es-ES" sz="2500" b="1" smtClean="0"/>
          </a:p>
          <a:p>
            <a:pPr eaLnBrk="1" hangingPunct="1">
              <a:buFont typeface="Wingdings" pitchFamily="2" charset="2"/>
              <a:buNone/>
            </a:pPr>
            <a:r>
              <a:rPr lang="es-ES" sz="2500" b="1" smtClean="0">
                <a:solidFill>
                  <a:srgbClr val="FF0000"/>
                </a:solidFill>
              </a:rPr>
              <a:t>Herencia:</a:t>
            </a:r>
            <a:r>
              <a:rPr lang="es-ES" sz="2500" b="1" smtClean="0"/>
              <a:t> </a:t>
            </a:r>
            <a:r>
              <a:rPr lang="es-ES" sz="2500" smtClean="0"/>
              <a:t>transmisión de características de padres a hijos</a:t>
            </a:r>
          </a:p>
          <a:p>
            <a:pPr eaLnBrk="1" hangingPunct="1">
              <a:buFont typeface="Wingdings" pitchFamily="2" charset="2"/>
              <a:buNone/>
            </a:pPr>
            <a:endParaRPr lang="es-ES" sz="2500" smtClean="0"/>
          </a:p>
          <a:p>
            <a:pPr eaLnBrk="1" hangingPunct="1">
              <a:buFont typeface="Wingdings" pitchFamily="2" charset="2"/>
              <a:buNone/>
            </a:pPr>
            <a:r>
              <a:rPr lang="es-ES" sz="2500" b="1" smtClean="0">
                <a:solidFill>
                  <a:srgbClr val="FF0000"/>
                </a:solidFill>
              </a:rPr>
              <a:t>Característica hereditaria:</a:t>
            </a:r>
            <a:r>
              <a:rPr lang="es-ES" sz="2500" b="1" smtClean="0"/>
              <a:t> </a:t>
            </a:r>
            <a:r>
              <a:rPr lang="es-ES" sz="2500" smtClean="0"/>
              <a:t>Característica que un ser viviente puede trasmitir a su progenie</a:t>
            </a:r>
          </a:p>
          <a:p>
            <a:pPr eaLnBrk="1" hangingPunct="1">
              <a:buFont typeface="Wingdings" pitchFamily="2" charset="2"/>
              <a:buNone/>
            </a:pPr>
            <a:endParaRPr lang="es-ES" sz="2500" smtClean="0"/>
          </a:p>
          <a:p>
            <a:pPr eaLnBrk="1" hangingPunct="1">
              <a:buFont typeface="Wingdings" pitchFamily="2" charset="2"/>
              <a:buNone/>
            </a:pPr>
            <a:r>
              <a:rPr lang="es-ES" sz="2100" smtClean="0"/>
              <a:t>Se han encontrado miles de características que son heredadas:</a:t>
            </a:r>
          </a:p>
          <a:p>
            <a:pPr eaLnBrk="1" hangingPunct="1"/>
            <a:r>
              <a:rPr lang="es-ES" sz="2100" smtClean="0"/>
              <a:t>Color de los ojos, pelo</a:t>
            </a:r>
          </a:p>
          <a:p>
            <a:pPr eaLnBrk="1" hangingPunct="1"/>
            <a:r>
              <a:rPr lang="es-ES" sz="2100" smtClean="0"/>
              <a:t>Formas de la cara y el cuerpo</a:t>
            </a:r>
          </a:p>
          <a:p>
            <a:pPr eaLnBrk="1" hangingPunct="1">
              <a:buFont typeface="Wingdings" pitchFamily="2" charset="2"/>
              <a:buNone/>
            </a:pPr>
            <a:endParaRPr lang="es-ES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115888"/>
            <a:ext cx="8229600" cy="1143000"/>
          </a:xfrm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240088"/>
            <a:ext cx="7010400" cy="27797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b="1" smtClean="0"/>
              <a:t>Gregor Johann Mendel </a:t>
            </a:r>
            <a:r>
              <a:rPr lang="es-ES" sz="2100" smtClean="0"/>
              <a:t>(1822-1884) monje austriaco, estudio biología y matemáticas, se interesó por mejorar las plantas mediante </a:t>
            </a:r>
            <a:r>
              <a:rPr lang="es-ES" sz="2100" b="1" smtClean="0"/>
              <a:t>cruces entre</a:t>
            </a:r>
            <a:r>
              <a:rPr lang="es-ES" sz="2100" smtClean="0"/>
              <a:t> </a:t>
            </a:r>
            <a:r>
              <a:rPr lang="es-ES" sz="2100" b="1" smtClean="0"/>
              <a:t>organismos diferentes en una o más características heredadas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1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100" smtClean="0"/>
              <a:t>   	</a:t>
            </a:r>
            <a:r>
              <a:rPr lang="es-ES" sz="2100" b="1" smtClean="0"/>
              <a:t>Descubrió los principios básicos de cómo se heredan las características en los seres vivientes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052513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2713" y="3413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2398713"/>
            <a:ext cx="8905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2775" y="1382713"/>
            <a:ext cx="8280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Características en contraste </a:t>
            </a:r>
            <a:r>
              <a:rPr lang="es-ES" sz="2400">
                <a:solidFill>
                  <a:srgbClr val="FF0000"/>
                </a:solidFill>
              </a:rPr>
              <a:t>(fáciles de distinguir)</a:t>
            </a:r>
            <a:r>
              <a:rPr lang="es-ES" sz="2400"/>
              <a:t> de los guisantes que estudió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400" b="1" smtClean="0"/>
              <a:t>Estructura de la flor:</a:t>
            </a:r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Estambres:</a:t>
            </a:r>
            <a:r>
              <a:rPr lang="es-ES" smtClean="0"/>
              <a:t> estructuras reproductoras masculinas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Polen: contiene los gametos (cél. Sexuales masculinas)</a:t>
            </a:r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Pistilo:</a:t>
            </a:r>
            <a:r>
              <a:rPr lang="es-ES" smtClean="0"/>
              <a:t> estructura reproductora femenina</a:t>
            </a:r>
          </a:p>
          <a:p>
            <a:pPr eaLnBrk="1" hangingPunct="1">
              <a:lnSpc>
                <a:spcPct val="90000"/>
              </a:lnSpc>
            </a:pPr>
            <a:endParaRPr lang="es-ES" sz="3400" smtClean="0"/>
          </a:p>
          <a:p>
            <a:pPr eaLnBrk="1" hangingPunct="1">
              <a:lnSpc>
                <a:spcPct val="90000"/>
              </a:lnSpc>
            </a:pPr>
            <a:r>
              <a:rPr lang="es-ES" b="1" smtClean="0"/>
              <a:t>Polinización:</a:t>
            </a:r>
            <a:r>
              <a:rPr lang="es-ES" smtClean="0"/>
              <a:t> Proceso donde el polen se mueve desde el estambre hacia el pistilo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Polinización cruzada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Autopolinización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82713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 b="4820"/>
          <a:stretch>
            <a:fillRect/>
          </a:stretch>
        </p:blipFill>
        <p:spPr bwMode="auto">
          <a:xfrm>
            <a:off x="0" y="636588"/>
            <a:ext cx="8820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851275" y="1484313"/>
            <a:ext cx="7953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/>
              <a:t>Pistilo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/>
            <a:r>
              <a:rPr lang="es-ES" sz="2600" b="1" smtClean="0"/>
              <a:t>Línea pura:</a:t>
            </a:r>
            <a:r>
              <a:rPr lang="es-ES" sz="2600" smtClean="0"/>
              <a:t> grupo de seres vivientes que produce progenie que muestra una sola forma de una característica en cada generación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600" smtClean="0"/>
              <a:t>Ej. Variedad de planta que produce semillas de un color, generación tras generación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2713" y="3413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1382713" y="404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3800" b="1" smtClean="0"/>
              <a:t>EXPERIMENTOS DE MENDEL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57188" y="154940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Generación progenitora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93688" y="3429000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Primera generación filial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084888" y="1484313"/>
            <a:ext cx="2232025" cy="2390775"/>
            <a:chOff x="3833" y="935"/>
            <a:chExt cx="1406" cy="1506"/>
          </a:xfrm>
        </p:grpSpPr>
        <p:pic>
          <p:nvPicPr>
            <p:cNvPr id="11287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935"/>
              <a:ext cx="1404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5" y="935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12" y="1244"/>
              <a:ext cx="2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59" y="1329"/>
              <a:ext cx="118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0" y="1709"/>
              <a:ext cx="99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2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0" y="2348"/>
              <a:ext cx="99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0" name="Group 37"/>
          <p:cNvGrpSpPr>
            <a:grpSpLocks/>
          </p:cNvGrpSpPr>
          <p:nvPr/>
        </p:nvGrpSpPr>
        <p:grpSpPr bwMode="auto">
          <a:xfrm>
            <a:off x="3276600" y="1484313"/>
            <a:ext cx="2228850" cy="2390775"/>
            <a:chOff x="2064" y="935"/>
            <a:chExt cx="1404" cy="1506"/>
          </a:xfrm>
        </p:grpSpPr>
        <p:pic>
          <p:nvPicPr>
            <p:cNvPr id="1127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935"/>
              <a:ext cx="1404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11" y="935"/>
              <a:ext cx="28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0" name="Group 19"/>
            <p:cNvGrpSpPr>
              <a:grpSpLocks/>
            </p:cNvGrpSpPr>
            <p:nvPr/>
          </p:nvGrpSpPr>
          <p:grpSpPr bwMode="auto">
            <a:xfrm>
              <a:off x="2971" y="1202"/>
              <a:ext cx="363" cy="204"/>
              <a:chOff x="3243" y="1162"/>
              <a:chExt cx="408" cy="222"/>
            </a:xfrm>
          </p:grpSpPr>
          <p:pic>
            <p:nvPicPr>
              <p:cNvPr id="11285" name="Picture 2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243" y="1162"/>
                <a:ext cx="408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2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97" y="1280"/>
                <a:ext cx="318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81" name="Group 33"/>
            <p:cNvGrpSpPr>
              <a:grpSpLocks/>
            </p:cNvGrpSpPr>
            <p:nvPr/>
          </p:nvGrpSpPr>
          <p:grpSpPr bwMode="auto">
            <a:xfrm>
              <a:off x="2337" y="1307"/>
              <a:ext cx="1089" cy="1116"/>
              <a:chOff x="2064" y="1298"/>
              <a:chExt cx="1089" cy="1116"/>
            </a:xfrm>
          </p:grpSpPr>
          <p:pic>
            <p:nvPicPr>
              <p:cNvPr id="11282" name="Picture 3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54" y="1706"/>
                <a:ext cx="9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3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09" y="2339"/>
                <a:ext cx="9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3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64" y="1298"/>
                <a:ext cx="499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204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24000" y="4614863"/>
            <a:ext cx="7369175" cy="1404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100" b="1" smtClean="0"/>
              <a:t>Híbrido:</a:t>
            </a:r>
            <a:r>
              <a:rPr lang="es-ES" sz="2100" smtClean="0"/>
              <a:t> hijo de dos padres que difieren en una  o más características heredadas</a:t>
            </a:r>
          </a:p>
          <a:p>
            <a:pPr lvl="1" eaLnBrk="1" hangingPunct="1"/>
            <a:r>
              <a:rPr lang="es-ES" sz="2000" smtClean="0"/>
              <a:t>Cruce monohíbrido (comprende un par de características en contraste)</a:t>
            </a:r>
          </a:p>
        </p:txBody>
      </p:sp>
      <p:grpSp>
        <p:nvGrpSpPr>
          <p:cNvPr id="11272" name="Group 40"/>
          <p:cNvGrpSpPr>
            <a:grpSpLocks/>
          </p:cNvGrpSpPr>
          <p:nvPr/>
        </p:nvGrpSpPr>
        <p:grpSpPr bwMode="auto">
          <a:xfrm>
            <a:off x="4356100" y="1557338"/>
            <a:ext cx="215900" cy="215900"/>
            <a:chOff x="1927" y="3793"/>
            <a:chExt cx="227" cy="227"/>
          </a:xfrm>
        </p:grpSpPr>
        <p:sp>
          <p:nvSpPr>
            <p:cNvPr id="11276" name="Line 38"/>
            <p:cNvSpPr>
              <a:spLocks noChangeShapeType="1"/>
            </p:cNvSpPr>
            <p:nvPr/>
          </p:nvSpPr>
          <p:spPr bwMode="auto">
            <a:xfrm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7" name="Line 39"/>
            <p:cNvSpPr>
              <a:spLocks noChangeShapeType="1"/>
            </p:cNvSpPr>
            <p:nvPr/>
          </p:nvSpPr>
          <p:spPr bwMode="auto">
            <a:xfrm flipV="1"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273" name="Group 41"/>
          <p:cNvGrpSpPr>
            <a:grpSpLocks/>
          </p:cNvGrpSpPr>
          <p:nvPr/>
        </p:nvGrpSpPr>
        <p:grpSpPr bwMode="auto">
          <a:xfrm>
            <a:off x="7164388" y="1557338"/>
            <a:ext cx="215900" cy="215900"/>
            <a:chOff x="1927" y="3793"/>
            <a:chExt cx="227" cy="227"/>
          </a:xfrm>
        </p:grpSpPr>
        <p:sp>
          <p:nvSpPr>
            <p:cNvPr id="11274" name="Line 42"/>
            <p:cNvSpPr>
              <a:spLocks noChangeShapeType="1"/>
            </p:cNvSpPr>
            <p:nvPr/>
          </p:nvSpPr>
          <p:spPr bwMode="auto">
            <a:xfrm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5" name="Line 43"/>
            <p:cNvSpPr>
              <a:spLocks noChangeShapeType="1"/>
            </p:cNvSpPr>
            <p:nvPr/>
          </p:nvSpPr>
          <p:spPr bwMode="auto">
            <a:xfrm flipV="1">
              <a:off x="1927" y="3793"/>
              <a:ext cx="22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 build="p"/>
    </p:bld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722</TotalTime>
  <Words>1138</Words>
  <Application>Microsoft Office PowerPoint</Application>
  <PresentationFormat>Presentación en pantalla (4:3)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Wingdings</vt:lpstr>
      <vt:lpstr>Calibri</vt:lpstr>
      <vt:lpstr>Times New Roman</vt:lpstr>
      <vt:lpstr>Eco</vt:lpstr>
      <vt:lpstr>LA GENETICA BASICA</vt:lpstr>
      <vt:lpstr>Diapositiva 2</vt:lpstr>
      <vt:lpstr>¿Qué es la genética?</vt:lpstr>
      <vt:lpstr>EXPERIMENTOS DE MENDEL</vt:lpstr>
      <vt:lpstr>EXPERIMENTOS DE MENDEL</vt:lpstr>
      <vt:lpstr>EXPERIMENTOS DE MENDEL</vt:lpstr>
      <vt:lpstr>Diapositiva 7</vt:lpstr>
      <vt:lpstr>EXPERIMENTOS DE MENDEL</vt:lpstr>
      <vt:lpstr>EXPERIMENTOS DE MENDEL</vt:lpstr>
      <vt:lpstr>EXPERIMENTOS DE MENDEL</vt:lpstr>
      <vt:lpstr>Diapositiva 11</vt:lpstr>
      <vt:lpstr>LA EXPLICACIÓN DE LOS RESULTADOS DE MENDEL</vt:lpstr>
      <vt:lpstr>Mendel desarrolló varias hipótesis para explicar sus resultados</vt:lpstr>
      <vt:lpstr>Solo un gen pasa a un gameto</vt:lpstr>
      <vt:lpstr>EXPLICACÓN DE LOS RESULTADOS DE MENDEL</vt:lpstr>
      <vt:lpstr>Principio de Dominancia: </vt:lpstr>
      <vt:lpstr>PRINCIPIO DE DOMINANCIA</vt:lpstr>
      <vt:lpstr>La Segregación</vt:lpstr>
      <vt:lpstr>Principio de Segregación:</vt:lpstr>
      <vt:lpstr>EXPLICACÓN DE LOS RESULTADOS DE MENDEL</vt:lpstr>
      <vt:lpstr>Lección</vt:lpstr>
      <vt:lpstr>LA PROBABILIDAD</vt:lpstr>
      <vt:lpstr>LA PROBABILIDAD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GENETICA BASICA</dc:title>
  <dc:creator>windowsxp</dc:creator>
  <cp:lastModifiedBy>Administrador</cp:lastModifiedBy>
  <cp:revision>19</cp:revision>
  <dcterms:created xsi:type="dcterms:W3CDTF">2006-08-03T13:14:55Z</dcterms:created>
  <dcterms:modified xsi:type="dcterms:W3CDTF">2009-07-20T16:56:02Z</dcterms:modified>
</cp:coreProperties>
</file>