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5"/>
  </p:notesMasterIdLst>
  <p:sldIdLst>
    <p:sldId id="271" r:id="rId2"/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00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550A33D-EEE1-4EEE-98AF-1C4F514C35F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83ADBC-788A-4D9A-BBF2-E3E8452353F5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s-MX" altLang="en-US"/>
              <a:t>Haga clic para cambiar el estilo de título	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s-MX" altLang="en-US"/>
              <a:t>Haga clic para modificar el estilo de subtítulo del patrón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7FA198-4FEE-4487-96FD-2CC69B8ED760}" type="slidenum">
              <a:rPr lang="es-MX" altLang="en-US"/>
              <a:pPr/>
              <a:t>‹Nº›</a:t>
            </a:fld>
            <a:endParaRPr lang="es-MX" altLang="en-US"/>
          </a:p>
        </p:txBody>
      </p:sp>
      <p:grpSp>
        <p:nvGrpSpPr>
          <p:cNvPr id="5223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5223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3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3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3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3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3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3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4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5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6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6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6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26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5226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B622D-D0AB-4D93-8FF2-EB307B6C1A54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21CE7-1EBC-4136-969D-A723D4F62E61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EB6C86-6209-4A37-A133-A0801053855E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E15E9C-2E06-4007-9F8B-0B9AEF32796B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DC1C725-BFEE-43D2-A003-255DE20BCA1E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ítulo, 2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832B8E7-F291-4E08-B388-B53B17F33156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678C6-49A5-4F84-AECB-BED6E3C6E9E5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5A1EC-6CD3-45B7-AD9C-DA0CB273CA91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99221-8AE6-4455-9564-628AC6735804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C627E-465B-4FA8-BD98-06C44283EDBB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29BEE-6FE5-4BD5-B028-9E3287688845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DAE08-F971-45AC-8EFC-2921DEB116BD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ABA6E-D6BE-488E-BEC7-E8F78E96AB6F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B5C57-91C0-47B8-840C-8EBD33CF4949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MX" altLang="en-US" smtClean="0"/>
              <a:t>Haga clic para cambiar el estilo de título	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altLang="en-US" smtClean="0"/>
              <a:t>Haga clic para modificar el estilo de texto del patrón</a:t>
            </a:r>
          </a:p>
          <a:p>
            <a:pPr lvl="1"/>
            <a:r>
              <a:rPr lang="es-MX" altLang="en-US" smtClean="0"/>
              <a:t>Segundo nivel</a:t>
            </a:r>
          </a:p>
          <a:p>
            <a:pPr lvl="2"/>
            <a:r>
              <a:rPr lang="es-MX" altLang="en-US" smtClean="0"/>
              <a:t>Tercer nivel</a:t>
            </a:r>
          </a:p>
          <a:p>
            <a:pPr lvl="3"/>
            <a:r>
              <a:rPr lang="es-MX" altLang="en-US" smtClean="0"/>
              <a:t>Cuarto nivel</a:t>
            </a:r>
          </a:p>
          <a:p>
            <a:pPr lvl="4"/>
            <a:r>
              <a:rPr lang="es-MX" altLang="en-US" smtClean="0"/>
              <a:t>Quinto nivel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s-MX" alt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s-MX" alt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1A1F48E-F289-4012-AACF-3A095472D98E}" type="slidenum">
              <a:rPr lang="es-MX" altLang="en-US"/>
              <a:pPr/>
              <a:t>‹Nº›</a:t>
            </a:fld>
            <a:endParaRPr lang="es-MX" altLang="en-US"/>
          </a:p>
        </p:txBody>
      </p:sp>
      <p:grpSp>
        <p:nvGrpSpPr>
          <p:cNvPr id="5120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1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2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23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D:\VIDEO_TS\VTS_01_0.IFO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C" sz="4000"/>
              <a:t>INTRODUCCIÓN A LA BIOLOGÍA</a:t>
            </a:r>
            <a:endParaRPr lang="es-ES" sz="40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900113" y="5183188"/>
            <a:ext cx="8208963" cy="622300"/>
          </a:xfrm>
        </p:spPr>
        <p:txBody>
          <a:bodyPr/>
          <a:lstStyle/>
          <a:p>
            <a:r>
              <a:rPr lang="es-EC" sz="2400" b="1"/>
              <a:t>Profesor: MSc. René Oscar Rodríguez Grimón</a:t>
            </a:r>
            <a:endParaRPr lang="es-E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ESTUDIO DE LA CIENCIA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19263"/>
            <a:ext cx="4105275" cy="4411662"/>
          </a:xfrm>
        </p:spPr>
        <p:txBody>
          <a:bodyPr/>
          <a:lstStyle/>
          <a:p>
            <a:pPr algn="just">
              <a:spcBef>
                <a:spcPct val="30000"/>
              </a:spcBef>
              <a:buFont typeface="Wingdings" pitchFamily="2" charset="2"/>
              <a:buNone/>
            </a:pPr>
            <a:r>
              <a:rPr lang="es-ES" sz="2600" b="1"/>
              <a:t>	La ciencia y el vocabulario científico.</a:t>
            </a:r>
          </a:p>
          <a:p>
            <a:pPr lvl="1" algn="just">
              <a:spcBef>
                <a:spcPct val="30000"/>
              </a:spcBef>
            </a:pPr>
            <a:r>
              <a:rPr lang="es-ES" sz="2200" b="1"/>
              <a:t>Ciencia es un método para obtener conocimientos de la naturaleza.</a:t>
            </a:r>
          </a:p>
          <a:p>
            <a:pPr lvl="1" algn="just">
              <a:spcBef>
                <a:spcPct val="30000"/>
              </a:spcBef>
            </a:pPr>
            <a:r>
              <a:rPr lang="es-ES" sz="2200" b="1"/>
              <a:t>La ciencia examina la naturaleza con el propósito de entenderla y de describir algunos de sus aspectos.</a:t>
            </a:r>
          </a:p>
        </p:txBody>
      </p:sp>
      <p:pic>
        <p:nvPicPr>
          <p:cNvPr id="24589" name="Picture 13" descr="investigac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284538"/>
            <a:ext cx="4321175" cy="339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1060450" y="765175"/>
            <a:ext cx="7543800" cy="1295400"/>
          </a:xfrm>
        </p:spPr>
        <p:txBody>
          <a:bodyPr/>
          <a:lstStyle/>
          <a:p>
            <a:r>
              <a:rPr lang="es-ES"/>
              <a:t>La ciencia y el vocabulario científico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1897063"/>
            <a:ext cx="4537075" cy="4411662"/>
          </a:xfrm>
        </p:spPr>
        <p:txBody>
          <a:bodyPr/>
          <a:lstStyle/>
          <a:p>
            <a:r>
              <a:rPr lang="es-ES" sz="2200"/>
              <a:t>La ciencia busca la respuesta a ciertos interrogantes acerca de la naturaleza.</a:t>
            </a:r>
          </a:p>
          <a:p>
            <a:pPr lvl="1"/>
            <a:r>
              <a:rPr lang="es-ES" sz="2000"/>
              <a:t>¿Por qué migran las aves?</a:t>
            </a:r>
          </a:p>
          <a:p>
            <a:pPr lvl="1"/>
            <a:r>
              <a:rPr lang="es-ES" sz="2000"/>
              <a:t>¿El código genético?</a:t>
            </a:r>
          </a:p>
          <a:p>
            <a:r>
              <a:rPr lang="es-ES" sz="2200"/>
              <a:t>Las respuestas pueden dar origen a más preguntas.</a:t>
            </a:r>
          </a:p>
          <a:p>
            <a:pPr lvl="1"/>
            <a:r>
              <a:rPr lang="es-ES" sz="2000"/>
              <a:t>¿Cómo encuentran su camino las aves migratorias?</a:t>
            </a:r>
          </a:p>
          <a:p>
            <a:pPr lvl="1"/>
            <a:r>
              <a:rPr lang="es-ES" sz="2000"/>
              <a:t>¿Por qué tenemos células con diversas funciones?</a:t>
            </a:r>
          </a:p>
        </p:txBody>
      </p:sp>
      <p:pic>
        <p:nvPicPr>
          <p:cNvPr id="26633" name="Picture 9" descr="oies_tq_001653_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716338"/>
            <a:ext cx="4319587" cy="2795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4550" y="404813"/>
            <a:ext cx="7543800" cy="1295400"/>
          </a:xfrm>
        </p:spPr>
        <p:txBody>
          <a:bodyPr/>
          <a:lstStyle/>
          <a:p>
            <a:r>
              <a:rPr lang="es-ES"/>
              <a:t>La ciencia y el vocabulario científico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41525"/>
            <a:ext cx="4038600" cy="4411663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es-ES" sz="2400"/>
              <a:t>El estudio de la ciencia incluye aprender muchos términos nuevos (</a:t>
            </a:r>
            <a:r>
              <a:rPr lang="es-ES" sz="2400" b="1"/>
              <a:t>negrillas</a:t>
            </a:r>
            <a:r>
              <a:rPr lang="es-ES" sz="2400"/>
              <a:t>).</a:t>
            </a:r>
          </a:p>
          <a:p>
            <a:pPr>
              <a:spcBef>
                <a:spcPct val="35000"/>
              </a:spcBef>
            </a:pPr>
            <a:r>
              <a:rPr lang="es-ES" sz="2400"/>
              <a:t>Muchos términos científicos se forman con prefijos y sufijos sobre la base de sus significados particulares.</a:t>
            </a:r>
          </a:p>
        </p:txBody>
      </p:sp>
      <p:graphicFrame>
        <p:nvGraphicFramePr>
          <p:cNvPr id="28717" name="Group 45"/>
          <p:cNvGraphicFramePr>
            <a:graphicFrameLocks noGrp="1"/>
          </p:cNvGraphicFramePr>
          <p:nvPr>
            <p:ph sz="half" idx="2"/>
          </p:nvPr>
        </p:nvGraphicFramePr>
        <p:xfrm>
          <a:off x="4648200" y="1719263"/>
          <a:ext cx="4038600" cy="493395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PREFIJOS Y SUFIJOS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SIGNIFICADO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21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-dermis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histo-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-logía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micro-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neuro-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osteo-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zoo-, zoa-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célula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sobre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tejido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estudio 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pequeño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nervio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hueso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primero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animal(es)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1970088"/>
            <a:ext cx="8677275" cy="4411662"/>
          </a:xfrm>
        </p:spPr>
        <p:txBody>
          <a:bodyPr/>
          <a:lstStyle/>
          <a:p>
            <a:r>
              <a:rPr lang="es-MX" sz="2500"/>
              <a:t>Biología</a:t>
            </a:r>
          </a:p>
          <a:p>
            <a:pPr lvl="1"/>
            <a:r>
              <a:rPr lang="es-MX" sz="2500" i="1"/>
              <a:t>bio-</a:t>
            </a:r>
            <a:r>
              <a:rPr lang="es-MX" sz="2500"/>
              <a:t> : </a:t>
            </a:r>
            <a:r>
              <a:rPr lang="es-MX" sz="2500" i="1"/>
              <a:t>vida</a:t>
            </a:r>
            <a:r>
              <a:rPr lang="es-MX" sz="2500"/>
              <a:t>		</a:t>
            </a:r>
            <a:r>
              <a:rPr lang="es-MX" sz="2500" i="1"/>
              <a:t>-logía</a:t>
            </a:r>
            <a:r>
              <a:rPr lang="es-MX" sz="2500"/>
              <a:t> : </a:t>
            </a:r>
            <a:r>
              <a:rPr lang="es-MX" sz="2500" i="1"/>
              <a:t>el estudio de</a:t>
            </a:r>
          </a:p>
          <a:p>
            <a:pPr lvl="1"/>
            <a:r>
              <a:rPr lang="es-MX" sz="2500"/>
              <a:t>Definimos biología como “el estudio de la vida”.</a:t>
            </a:r>
          </a:p>
          <a:p>
            <a:r>
              <a:rPr lang="es-MX" sz="2500"/>
              <a:t>Zoología</a:t>
            </a:r>
          </a:p>
          <a:p>
            <a:pPr lvl="1"/>
            <a:r>
              <a:rPr lang="es-MX" sz="2500" i="1"/>
              <a:t>zoo-</a:t>
            </a:r>
            <a:r>
              <a:rPr lang="es-MX" sz="2500"/>
              <a:t> : </a:t>
            </a:r>
            <a:r>
              <a:rPr lang="es-MX" sz="2500" i="1"/>
              <a:t>animal(es)</a:t>
            </a:r>
            <a:r>
              <a:rPr lang="es-MX" sz="2500"/>
              <a:t>	</a:t>
            </a:r>
          </a:p>
          <a:p>
            <a:pPr lvl="1"/>
            <a:r>
              <a:rPr lang="es-MX" sz="2500"/>
              <a:t>Definimos zoología como “el estudio de los animales”</a:t>
            </a:r>
          </a:p>
          <a:p>
            <a:r>
              <a:rPr lang="es-MX" sz="2500"/>
              <a:t>Citología</a:t>
            </a:r>
          </a:p>
          <a:p>
            <a:r>
              <a:rPr lang="es-MX" sz="2500"/>
              <a:t>Epidermis</a:t>
            </a:r>
          </a:p>
          <a:p>
            <a:r>
              <a:rPr lang="es-MX" sz="2500"/>
              <a:t>Osteocito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77838"/>
            <a:ext cx="7543800" cy="1295400"/>
          </a:xfrm>
          <a:noFill/>
          <a:ln/>
        </p:spPr>
        <p:txBody>
          <a:bodyPr/>
          <a:lstStyle/>
          <a:p>
            <a:r>
              <a:rPr lang="es-ES"/>
              <a:t>La ciencia y el vocabulario científico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844550" y="333375"/>
            <a:ext cx="7543800" cy="1295400"/>
          </a:xfrm>
          <a:noFill/>
          <a:ln/>
        </p:spPr>
        <p:txBody>
          <a:bodyPr/>
          <a:lstStyle/>
          <a:p>
            <a:r>
              <a:rPr lang="es-ES"/>
              <a:t>La ciencia y el vocabulario científico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1970088"/>
            <a:ext cx="4895850" cy="4411662"/>
          </a:xfrm>
        </p:spPr>
        <p:txBody>
          <a:bodyPr/>
          <a:lstStyle/>
          <a:p>
            <a:r>
              <a:rPr lang="es-MX" sz="2400"/>
              <a:t>La palabra </a:t>
            </a:r>
            <a:r>
              <a:rPr lang="es-MX" sz="2400" b="1">
                <a:solidFill>
                  <a:schemeClr val="accent2"/>
                </a:solidFill>
              </a:rPr>
              <a:t>tecnología</a:t>
            </a:r>
            <a:r>
              <a:rPr lang="es-MX" sz="2400"/>
              <a:t> aparece frecuentemente en las noticias y se define como “</a:t>
            </a:r>
            <a:r>
              <a:rPr lang="es-MX" sz="2400" b="1"/>
              <a:t>el uso del conocimiento científico para mejorar la calidad de la vida humana</a:t>
            </a:r>
            <a:r>
              <a:rPr lang="es-MX" sz="2400"/>
              <a:t>”.</a:t>
            </a:r>
          </a:p>
          <a:p>
            <a:endParaRPr lang="es-MX" sz="2400"/>
          </a:p>
          <a:p>
            <a:endParaRPr lang="es-MX" sz="2400"/>
          </a:p>
          <a:p>
            <a:pPr>
              <a:buFont typeface="Wingdings" pitchFamily="2" charset="2"/>
              <a:buNone/>
            </a:pPr>
            <a:r>
              <a:rPr lang="es-MX" sz="2400"/>
              <a:t>	</a:t>
            </a:r>
            <a:r>
              <a:rPr lang="es-MX" sz="2400" b="1"/>
              <a:t>La tecnología es la “ciencia aplicada”.</a:t>
            </a:r>
          </a:p>
        </p:txBody>
      </p:sp>
      <p:pic>
        <p:nvPicPr>
          <p:cNvPr id="53255" name="Picture 7" descr="lab1"/>
          <p:cNvPicPr>
            <a:picLocks noChangeAspect="1" noChangeArrowheads="1"/>
          </p:cNvPicPr>
          <p:nvPr/>
        </p:nvPicPr>
        <p:blipFill>
          <a:blip r:embed="rId2"/>
          <a:srcRect l="5403" t="4053" r="6277" b="4053"/>
          <a:stretch>
            <a:fillRect/>
          </a:stretch>
        </p:blipFill>
        <p:spPr bwMode="auto">
          <a:xfrm>
            <a:off x="179388" y="1773238"/>
            <a:ext cx="3529012" cy="4895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773113" y="333375"/>
            <a:ext cx="7543800" cy="1295400"/>
          </a:xfrm>
          <a:noFill/>
          <a:ln/>
        </p:spPr>
        <p:txBody>
          <a:bodyPr/>
          <a:lstStyle/>
          <a:p>
            <a:r>
              <a:rPr lang="es-ES"/>
              <a:t>La ciencia y el vocabulario científico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041525"/>
            <a:ext cx="4254500" cy="4411663"/>
          </a:xfrm>
        </p:spPr>
        <p:txBody>
          <a:bodyPr/>
          <a:lstStyle/>
          <a:p>
            <a:r>
              <a:rPr lang="es-MX" sz="2000"/>
              <a:t>Todas las ramas de la ciencia estudian la naturaleza y lo hacen de la misma manera.</a:t>
            </a:r>
          </a:p>
          <a:p>
            <a:r>
              <a:rPr lang="es-MX" sz="2000"/>
              <a:t>Los científicos usan el </a:t>
            </a:r>
            <a:r>
              <a:rPr lang="es-MX" sz="2000" b="1"/>
              <a:t>método científico</a:t>
            </a:r>
            <a:r>
              <a:rPr lang="es-MX" sz="2000"/>
              <a:t> al intentar explicar la naturaleza.</a:t>
            </a:r>
          </a:p>
          <a:p>
            <a:r>
              <a:rPr lang="es-MX" sz="2000"/>
              <a:t>El </a:t>
            </a:r>
            <a:r>
              <a:rPr lang="es-MX" sz="2000" b="1"/>
              <a:t>método científico</a:t>
            </a:r>
            <a:r>
              <a:rPr lang="es-MX" sz="2000"/>
              <a:t> es una manera de recopilar información y comprobar ideas. Consta de:</a:t>
            </a:r>
          </a:p>
          <a:p>
            <a:pPr lvl="1"/>
            <a:r>
              <a:rPr lang="es-MX" sz="1800"/>
              <a:t>Hacer observaciones</a:t>
            </a:r>
          </a:p>
          <a:p>
            <a:pPr lvl="1"/>
            <a:r>
              <a:rPr lang="es-MX" sz="1800"/>
              <a:t>Formular hipótesis</a:t>
            </a:r>
          </a:p>
          <a:p>
            <a:pPr lvl="1"/>
            <a:r>
              <a:rPr lang="es-MX" sz="1800"/>
              <a:t>Someter a prueba las hipótesis</a:t>
            </a:r>
          </a:p>
          <a:p>
            <a:pPr lvl="1"/>
            <a:r>
              <a:rPr lang="es-MX" sz="1800"/>
              <a:t>Llegar a conclusiones</a:t>
            </a:r>
          </a:p>
        </p:txBody>
      </p:sp>
      <p:pic>
        <p:nvPicPr>
          <p:cNvPr id="55304" name="Picture 8" descr="metodo_cient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71975" y="1484313"/>
            <a:ext cx="4737100" cy="5329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Las observaciones científicas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10113" y="2112963"/>
            <a:ext cx="4038600" cy="1747837"/>
          </a:xfrm>
        </p:spPr>
        <p:txBody>
          <a:bodyPr/>
          <a:lstStyle/>
          <a:p>
            <a:r>
              <a:rPr lang="es-MX" sz="2600"/>
              <a:t>Normalmente se usa el microscopio compuesto de luz.</a:t>
            </a:r>
          </a:p>
          <a:p>
            <a:pPr>
              <a:buFont typeface="Wingdings" pitchFamily="2" charset="2"/>
              <a:buNone/>
            </a:pPr>
            <a:endParaRPr lang="es-MX" sz="2600"/>
          </a:p>
        </p:txBody>
      </p:sp>
      <p:pic>
        <p:nvPicPr>
          <p:cNvPr id="58377" name="Picture 9" descr="microscop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060575"/>
            <a:ext cx="4465637" cy="3348038"/>
          </a:xfrm>
          <a:prstGeom prst="rect">
            <a:avLst/>
          </a:prstGeom>
          <a:noFill/>
        </p:spPr>
      </p:pic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09538" y="6056313"/>
            <a:ext cx="8926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000" b="1"/>
              <a:t>Para aumentar aún más el tamaño, se usan otros tipos de microscopios.</a:t>
            </a: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/>
              <a:t>Microscopio electrónico</a:t>
            </a:r>
          </a:p>
        </p:txBody>
      </p:sp>
      <p:pic>
        <p:nvPicPr>
          <p:cNvPr id="60421" name="Picture 5" descr="afichecm1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628775"/>
            <a:ext cx="3348037" cy="4895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5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538163" y="2112963"/>
            <a:ext cx="7850187" cy="3908425"/>
          </a:xfrm>
        </p:spPr>
        <p:txBody>
          <a:bodyPr/>
          <a:lstStyle/>
          <a:p>
            <a:r>
              <a:rPr lang="es-MX" sz="2600"/>
              <a:t>Un científico debe cuidarse de que sus opiniones y sus emociones no influyan en lo que observa (idea viciada, parcial o prejuiciada).</a:t>
            </a:r>
          </a:p>
          <a:p>
            <a:pPr lvl="1"/>
            <a:r>
              <a:rPr lang="es-MX" sz="2200"/>
              <a:t>Ej: miedo a las serpientes.</a:t>
            </a:r>
          </a:p>
          <a:p>
            <a:endParaRPr lang="es-MX" sz="2600"/>
          </a:p>
        </p:txBody>
      </p:sp>
      <p:sp>
        <p:nvSpPr>
          <p:cNvPr id="62477" name="Rectangle 1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MX"/>
              <a:t>Las observaciones científicas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4" name="Picture 4" descr="serpien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225"/>
            <a:ext cx="9144000" cy="6913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EL ESTUDIO DE LA VIDA</a:t>
            </a:r>
          </a:p>
        </p:txBody>
      </p:sp>
      <p:pic>
        <p:nvPicPr>
          <p:cNvPr id="4101" name="Picture 5" descr="T014602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3068638"/>
            <a:ext cx="4176712" cy="3446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MX"/>
              <a:t>Las observaciones científicas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067175" y="1863725"/>
            <a:ext cx="4619625" cy="4589463"/>
          </a:xfrm>
        </p:spPr>
        <p:txBody>
          <a:bodyPr/>
          <a:lstStyle/>
          <a:p>
            <a:pPr algn="just"/>
            <a:r>
              <a:rPr lang="es-MX" sz="2600"/>
              <a:t>Las observaciones de un científico, además deben constar de un registro escrito, en película, en cinta magnetofónica o en cualquier otra forma.</a:t>
            </a:r>
          </a:p>
          <a:p>
            <a:pPr algn="just"/>
            <a:r>
              <a:rPr lang="es-MX" sz="2600"/>
              <a:t>Ese registro de sus observaciones, esa información, constituye los datos del experimento.</a:t>
            </a:r>
          </a:p>
        </p:txBody>
      </p:sp>
      <p:pic>
        <p:nvPicPr>
          <p:cNvPr id="67590" name="Picture 6" descr="290tigcobres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916113"/>
            <a:ext cx="2519362" cy="2360612"/>
          </a:xfrm>
          <a:prstGeom prst="rect">
            <a:avLst/>
          </a:prstGeom>
          <a:noFill/>
        </p:spPr>
      </p:pic>
      <p:pic>
        <p:nvPicPr>
          <p:cNvPr id="67593" name="Picture 9" descr="Captura de la pantalla principal del explorador de bases de datos de acces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292600"/>
            <a:ext cx="3352800" cy="2119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La formulación de hipótesis</a:t>
            </a:r>
            <a:endParaRPr lang="es-E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25625"/>
            <a:ext cx="4244975" cy="4411663"/>
          </a:xfrm>
        </p:spPr>
        <p:txBody>
          <a:bodyPr/>
          <a:lstStyle/>
          <a:p>
            <a:r>
              <a:rPr lang="es-EC" sz="2000"/>
              <a:t>Una observación o una serie de observaciones, a menudo lleva a un científico a hacer una o más preguntas.</a:t>
            </a:r>
          </a:p>
          <a:p>
            <a:pPr lvl="1"/>
            <a:r>
              <a:rPr lang="es-EC" sz="1800"/>
              <a:t>Ej: murciélagos</a:t>
            </a:r>
          </a:p>
          <a:p>
            <a:r>
              <a:rPr lang="es-EC" sz="2000"/>
              <a:t>Después que se ha formulado la pregunta, el científico la contesta formulando una hipótesis.</a:t>
            </a:r>
          </a:p>
          <a:p>
            <a:r>
              <a:rPr lang="es-EC" sz="2000"/>
              <a:t>Una hipótesis es una posible contestación a una pregunta acerca de la naturaleza, basada en observaciones, lecturas y los conocimientos de un científico.</a:t>
            </a:r>
          </a:p>
        </p:txBody>
      </p:sp>
      <p:pic>
        <p:nvPicPr>
          <p:cNvPr id="70662" name="Picture 6" descr="murciela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8525" y="2060575"/>
            <a:ext cx="4111625" cy="3738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La experimentación</a:t>
            </a:r>
            <a:endParaRPr lang="es-ES"/>
          </a:p>
        </p:txBody>
      </p:sp>
      <p:pic>
        <p:nvPicPr>
          <p:cNvPr id="72709" name="Picture 5" descr="100_4184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1773238"/>
            <a:ext cx="2820987" cy="2128837"/>
          </a:xfrm>
          <a:noFill/>
          <a:ln/>
        </p:spPr>
      </p:pic>
      <p:sp>
        <p:nvSpPr>
          <p:cNvPr id="7270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563938" y="1792288"/>
            <a:ext cx="5122862" cy="4589462"/>
          </a:xfrm>
        </p:spPr>
        <p:txBody>
          <a:bodyPr/>
          <a:lstStyle/>
          <a:p>
            <a:r>
              <a:rPr lang="es-EC" sz="2000"/>
              <a:t>La prueba científica de una hipótesis se llama experimentación.</a:t>
            </a:r>
          </a:p>
          <a:p>
            <a:r>
              <a:rPr lang="es-EC" sz="2000"/>
              <a:t>El experimento incluye:</a:t>
            </a:r>
          </a:p>
          <a:p>
            <a:pPr lvl="1"/>
            <a:r>
              <a:rPr lang="es-EC" sz="1800" i="1"/>
              <a:t>Grupo control</a:t>
            </a:r>
          </a:p>
          <a:p>
            <a:pPr lvl="1"/>
            <a:r>
              <a:rPr lang="es-EC" sz="1800" i="1"/>
              <a:t>Grupo experimental</a:t>
            </a:r>
          </a:p>
          <a:p>
            <a:r>
              <a:rPr lang="es-EC" sz="2000"/>
              <a:t>La condición que distingue al grupo experimental del grupo control se conoce como el </a:t>
            </a:r>
            <a:r>
              <a:rPr lang="es-EC" sz="2000" b="1"/>
              <a:t>factor variable.</a:t>
            </a:r>
          </a:p>
          <a:p>
            <a:r>
              <a:rPr lang="es-EC" sz="2000"/>
              <a:t>Se debe:</a:t>
            </a:r>
          </a:p>
          <a:p>
            <a:pPr lvl="1"/>
            <a:r>
              <a:rPr lang="es-EC" sz="1800"/>
              <a:t>Anotar observaciones exactas y suficientes.</a:t>
            </a:r>
          </a:p>
          <a:p>
            <a:pPr lvl="1"/>
            <a:r>
              <a:rPr lang="es-EC" sz="1800"/>
              <a:t>Trabajar con grupos amplios.</a:t>
            </a:r>
          </a:p>
          <a:p>
            <a:pPr lvl="1"/>
            <a:r>
              <a:rPr lang="es-EC" sz="1800"/>
              <a:t>Organizar y analizar los datos.</a:t>
            </a:r>
            <a:endParaRPr lang="es-ES" sz="1800"/>
          </a:p>
        </p:txBody>
      </p:sp>
      <p:pic>
        <p:nvPicPr>
          <p:cNvPr id="72711" name="Picture 7" descr="DSC01116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5288" y="4365625"/>
            <a:ext cx="2840037" cy="21304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Las conclusiones y las teorías</a:t>
            </a:r>
            <a:endParaRPr lang="es-E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1800"/>
            <a:ext cx="4546600" cy="4032250"/>
          </a:xfrm>
        </p:spPr>
        <p:txBody>
          <a:bodyPr/>
          <a:lstStyle/>
          <a:p>
            <a:r>
              <a:rPr lang="es-EC" sz="2000"/>
              <a:t>La información que se obtiene de un experimento se estudia con el fin de determinar si confirma o no la hipótesis original.</a:t>
            </a:r>
          </a:p>
          <a:p>
            <a:r>
              <a:rPr lang="es-EC" sz="2000" b="1"/>
              <a:t>Conclusiones:</a:t>
            </a:r>
          </a:p>
          <a:p>
            <a:pPr>
              <a:buFont typeface="Wingdings" pitchFamily="2" charset="2"/>
              <a:buNone/>
            </a:pPr>
            <a:r>
              <a:rPr lang="es-EC" sz="1500"/>
              <a:t>	Si apoya 	hipótesis válida.</a:t>
            </a:r>
          </a:p>
          <a:p>
            <a:pPr>
              <a:buFont typeface="Wingdings" pitchFamily="2" charset="2"/>
              <a:buNone/>
            </a:pPr>
            <a:r>
              <a:rPr lang="es-EC" sz="1500"/>
              <a:t>	Si no apoya	hipótesis no válida.</a:t>
            </a:r>
          </a:p>
          <a:p>
            <a:r>
              <a:rPr lang="es-EC" sz="2000"/>
              <a:t>Una teoría es una explicación de algo en la naturaleza, que la evidencia ha apoyado repetidas veces.</a:t>
            </a:r>
          </a:p>
          <a:p>
            <a:pPr lvl="1"/>
            <a:r>
              <a:rPr lang="es-EC" sz="1800"/>
              <a:t>Ej: Teoría gérmenes-enfermedades.</a:t>
            </a:r>
            <a:endParaRPr lang="es-ES" sz="1800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1908175" y="35004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>
            <a:off x="1979613" y="37893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74761" name="Picture 9" descr="bacilodekoch"/>
          <p:cNvPicPr>
            <a:picLocks noChangeAspect="1" noChangeArrowheads="1"/>
          </p:cNvPicPr>
          <p:nvPr/>
        </p:nvPicPr>
        <p:blipFill>
          <a:blip r:embed="rId2"/>
          <a:srcRect l="4684" r="4684"/>
          <a:stretch>
            <a:fillRect/>
          </a:stretch>
        </p:blipFill>
        <p:spPr bwMode="auto">
          <a:xfrm>
            <a:off x="4859338" y="2595563"/>
            <a:ext cx="4176712" cy="2562225"/>
          </a:xfrm>
          <a:prstGeom prst="rect">
            <a:avLst/>
          </a:prstGeom>
          <a:noFill/>
        </p:spPr>
      </p:pic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493713" y="5943600"/>
            <a:ext cx="8378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C" sz="2000"/>
              <a:t>Una </a:t>
            </a:r>
            <a:r>
              <a:rPr lang="es-EC" sz="2000" b="1"/>
              <a:t>ley científica</a:t>
            </a:r>
            <a:r>
              <a:rPr lang="es-EC" sz="2000"/>
              <a:t> es una descripción de algún aspecto de la naturaleza.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build="p"/>
      <p:bldP spid="747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7213"/>
            <a:ext cx="7772400" cy="1143000"/>
          </a:xfrm>
        </p:spPr>
        <p:txBody>
          <a:bodyPr/>
          <a:lstStyle/>
          <a:p>
            <a:r>
              <a:rPr lang="es-EC" sz="3500"/>
              <a:t>Origen de la vida en la tierra</a:t>
            </a:r>
            <a:endParaRPr lang="es-ES" sz="350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01850"/>
            <a:ext cx="8229600" cy="3430588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Ø"/>
            </a:pPr>
            <a:r>
              <a:rPr lang="en-US" sz="2600">
                <a:cs typeface="Arial" charset="0"/>
              </a:rPr>
              <a:t>¿</a:t>
            </a:r>
            <a:r>
              <a:rPr lang="es-EC" sz="2600"/>
              <a:t>Que es la vida?</a:t>
            </a:r>
          </a:p>
          <a:p>
            <a:pPr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Ø"/>
            </a:pPr>
            <a:r>
              <a:rPr lang="en-US" sz="2600">
                <a:cs typeface="Arial" charset="0"/>
              </a:rPr>
              <a:t>¿</a:t>
            </a:r>
            <a:r>
              <a:rPr lang="es-EC" sz="2600"/>
              <a:t>Cómo han surgido los seres vivos que nos rodean?</a:t>
            </a:r>
          </a:p>
          <a:p>
            <a:pPr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Ø"/>
            </a:pPr>
            <a:r>
              <a:rPr lang="en-US" sz="2600">
                <a:cs typeface="Arial" charset="0"/>
              </a:rPr>
              <a:t>¿</a:t>
            </a:r>
            <a:r>
              <a:rPr lang="es-EC" sz="2600"/>
              <a:t>Que tienen en común los seres vivos y que, a la vez, distingue de los objetos del mundo inorgánico?</a:t>
            </a:r>
          </a:p>
          <a:p>
            <a:pPr>
              <a:lnSpc>
                <a:spcPct val="120000"/>
              </a:lnSpc>
              <a:spcAft>
                <a:spcPct val="50000"/>
              </a:spcAft>
              <a:buFont typeface="Wingdings" pitchFamily="2" charset="2"/>
              <a:buNone/>
            </a:pPr>
            <a:endParaRPr lang="es-EC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3538" y="1925638"/>
            <a:ext cx="6394450" cy="1143000"/>
          </a:xfrm>
        </p:spPr>
        <p:txBody>
          <a:bodyPr/>
          <a:lstStyle/>
          <a:p>
            <a:r>
              <a:rPr lang="en-US">
                <a:cs typeface="Arial" charset="0"/>
              </a:rPr>
              <a:t>¿</a:t>
            </a:r>
            <a:r>
              <a:rPr lang="es-EC"/>
              <a:t>Cómo empezó la vida?</a:t>
            </a:r>
            <a:endParaRPr lang="es-ES"/>
          </a:p>
        </p:txBody>
      </p:sp>
      <p:sp>
        <p:nvSpPr>
          <p:cNvPr id="81923" name="AutoShape 3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3635375" y="3500438"/>
            <a:ext cx="1906588" cy="1727200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26988"/>
            <a:ext cx="7772400" cy="1143001"/>
          </a:xfrm>
        </p:spPr>
        <p:txBody>
          <a:bodyPr/>
          <a:lstStyle/>
          <a:p>
            <a:r>
              <a:rPr lang="es-EC" sz="3500"/>
              <a:t>Origen de la vida en la tierra</a:t>
            </a:r>
            <a:endParaRPr lang="es-ES" sz="350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075612" cy="4321175"/>
          </a:xfrm>
        </p:spPr>
        <p:txBody>
          <a:bodyPr/>
          <a:lstStyle/>
          <a:p>
            <a:pPr marL="533400" indent="-5334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s-EC" b="1"/>
              <a:t>Materialismo vs idealismo.</a:t>
            </a:r>
          </a:p>
          <a:p>
            <a:pPr marL="533400" indent="-5334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s-EC" sz="2600" u="sng"/>
              <a:t>Generación espontánea:</a:t>
            </a:r>
            <a:r>
              <a:rPr lang="es-EC" sz="2600"/>
              <a:t> </a:t>
            </a:r>
          </a:p>
          <a:p>
            <a:pPr marL="533400" indent="-533400" algn="just">
              <a:lnSpc>
                <a:spcPct val="120000"/>
              </a:lnSpc>
              <a:buFont typeface="Wingdings" pitchFamily="2" charset="2"/>
              <a:buNone/>
            </a:pPr>
            <a:r>
              <a:rPr lang="es-EC" sz="2600"/>
              <a:t>	Todos los seres vivos se originaron de una </a:t>
            </a:r>
            <a:r>
              <a:rPr lang="es-ES" sz="2600"/>
              <a:t>manera primaria, súbitamente, disponiendo desde el primer instante, de una organización compleja y perfectamente acabada.</a:t>
            </a:r>
            <a:r>
              <a:rPr lang="es-ES" sz="29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5888"/>
            <a:ext cx="7772400" cy="1143000"/>
          </a:xfrm>
        </p:spPr>
        <p:txBody>
          <a:bodyPr/>
          <a:lstStyle/>
          <a:p>
            <a:r>
              <a:rPr lang="es-EC" sz="3500"/>
              <a:t>Origen de la vida en la tierra</a:t>
            </a:r>
            <a:endParaRPr lang="es-ES" sz="35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075612" cy="4033837"/>
          </a:xfrm>
        </p:spPr>
        <p:txBody>
          <a:bodyPr/>
          <a:lstStyle/>
          <a:p>
            <a:pPr marL="533400" indent="-5334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s-EC" b="1"/>
              <a:t>Materialismo vs idealismo.</a:t>
            </a:r>
          </a:p>
          <a:p>
            <a:pPr marL="533400" indent="-533400" algn="just">
              <a:lnSpc>
                <a:spcPct val="120000"/>
              </a:lnSpc>
              <a:buFont typeface="Wingdings" pitchFamily="2" charset="2"/>
              <a:buNone/>
            </a:pPr>
            <a:r>
              <a:rPr lang="es-EC" sz="2600"/>
              <a:t>	Dr. Francesco Redi</a:t>
            </a:r>
            <a:r>
              <a:rPr lang="es-ES" sz="2900"/>
              <a:t> (1621 – 1697): </a:t>
            </a:r>
          </a:p>
          <a:p>
            <a:pPr marL="533400" indent="-533400" algn="just">
              <a:lnSpc>
                <a:spcPct val="120000"/>
              </a:lnSpc>
              <a:buFont typeface="Wingdings" pitchFamily="2" charset="2"/>
              <a:buNone/>
            </a:pPr>
            <a:r>
              <a:rPr lang="es-ES" sz="2900"/>
              <a:t>	</a:t>
            </a:r>
            <a:r>
              <a:rPr lang="es-ES" sz="2100"/>
              <a:t>(larvas de las moscas se generaban en la carne putrefacta expuesta al aire)</a:t>
            </a:r>
          </a:p>
          <a:p>
            <a:pPr marL="533400" indent="-533400" algn="just">
              <a:lnSpc>
                <a:spcPct val="120000"/>
              </a:lnSpc>
              <a:buFont typeface="Wingdings" pitchFamily="2" charset="2"/>
              <a:buNone/>
            </a:pPr>
            <a:r>
              <a:rPr lang="es-EC" sz="2900"/>
              <a:t>	Biol. Louis Pasteur (1822 – 1895)</a:t>
            </a:r>
          </a:p>
          <a:p>
            <a:pPr marL="533400" indent="-533400" algn="just">
              <a:lnSpc>
                <a:spcPct val="120000"/>
              </a:lnSpc>
              <a:buFont typeface="Wingdings" pitchFamily="2" charset="2"/>
              <a:buNone/>
            </a:pPr>
            <a:r>
              <a:rPr lang="es-EC" sz="2900"/>
              <a:t>	</a:t>
            </a:r>
            <a:r>
              <a:rPr lang="es-EC" sz="2100"/>
              <a:t>(Caldo de cultivo en contacto con aire. La teoría de los gérmenes)</a:t>
            </a:r>
            <a:endParaRPr lang="es-ES" sz="2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350"/>
            <a:ext cx="7772400" cy="1143000"/>
          </a:xfrm>
        </p:spPr>
        <p:txBody>
          <a:bodyPr/>
          <a:lstStyle/>
          <a:p>
            <a:r>
              <a:rPr lang="es-EC" sz="3500"/>
              <a:t>Origen de la vida en la tierra</a:t>
            </a:r>
            <a:endParaRPr lang="es-ES" sz="350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075612" cy="4033837"/>
          </a:xfrm>
        </p:spPr>
        <p:txBody>
          <a:bodyPr/>
          <a:lstStyle/>
          <a:p>
            <a:pPr marL="533400" indent="-5334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s-EC" b="1"/>
              <a:t>Materialismo vs idealismo.</a:t>
            </a:r>
          </a:p>
          <a:p>
            <a:pPr marL="952500" lvl="1" indent="-4953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s-EC" sz="2500" u="sng"/>
              <a:t>Principio de generación espontánea:</a:t>
            </a:r>
            <a:endParaRPr lang="es-EC" sz="2500"/>
          </a:p>
          <a:p>
            <a:pPr marL="1752600" lvl="3" indent="-381000" algn="just">
              <a:lnSpc>
                <a:spcPct val="120000"/>
              </a:lnSpc>
              <a:buClr>
                <a:schemeClr val="accent2"/>
              </a:buClr>
              <a:buFontTx/>
              <a:buAutoNum type="alphaLcParenR"/>
            </a:pPr>
            <a:r>
              <a:rPr lang="es-EC" sz="1800"/>
              <a:t>	</a:t>
            </a:r>
            <a:r>
              <a:rPr lang="es-EC"/>
              <a:t>Errores metodológicos</a:t>
            </a:r>
          </a:p>
          <a:p>
            <a:pPr marL="1752600" lvl="3" indent="-381000" algn="just">
              <a:lnSpc>
                <a:spcPct val="120000"/>
              </a:lnSpc>
              <a:buClr>
                <a:schemeClr val="accent2"/>
              </a:buClr>
              <a:buFontTx/>
              <a:buAutoNum type="alphaLcParenR"/>
            </a:pPr>
            <a:r>
              <a:rPr lang="es-EC"/>
              <a:t>	Planteamiento incorrecto de experimentos (diseño)</a:t>
            </a:r>
          </a:p>
          <a:p>
            <a:pPr marL="1752600" lvl="3" indent="-381000" algn="just">
              <a:lnSpc>
                <a:spcPct val="120000"/>
              </a:lnSpc>
              <a:buClr>
                <a:schemeClr val="accent2"/>
              </a:buClr>
              <a:buFontTx/>
              <a:buAutoNum type="alphaLcParenR"/>
            </a:pPr>
            <a:r>
              <a:rPr lang="es-EC"/>
              <a:t>	Interpretación superficial de resultados	</a:t>
            </a:r>
            <a:endParaRPr lang="es-ES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7213"/>
            <a:ext cx="7772400" cy="1143000"/>
          </a:xfrm>
        </p:spPr>
        <p:txBody>
          <a:bodyPr/>
          <a:lstStyle/>
          <a:p>
            <a:r>
              <a:rPr lang="es-EC" sz="3500"/>
              <a:t>Origen de la vida en la tierra</a:t>
            </a:r>
            <a:endParaRPr lang="es-ES" sz="350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58988"/>
            <a:ext cx="8075612" cy="4033837"/>
          </a:xfrm>
        </p:spPr>
        <p:txBody>
          <a:bodyPr/>
          <a:lstStyle/>
          <a:p>
            <a:pPr marL="533400" indent="-5334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s-EC" b="1"/>
              <a:t>Materialismo vs idealismo.</a:t>
            </a:r>
          </a:p>
          <a:p>
            <a:pPr marL="533400" indent="-5334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s-EC" sz="2600" u="sng"/>
              <a:t>Principio de la evolución</a:t>
            </a:r>
            <a:r>
              <a:rPr lang="es-ES" sz="2600" u="sng"/>
              <a:t>  de las especies</a:t>
            </a:r>
          </a:p>
          <a:p>
            <a:pPr marL="533400" indent="-533400" algn="just">
              <a:lnSpc>
                <a:spcPct val="120000"/>
              </a:lnSpc>
              <a:buFont typeface="Wingdings" pitchFamily="2" charset="2"/>
              <a:buNone/>
            </a:pPr>
            <a:r>
              <a:rPr lang="es-ES" sz="2600"/>
              <a:t>	Descendencia con modificaciones, proceso por el que todos los seres vivos han divergido, por descendencia directa, a partir de un origen único.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468313" y="4581525"/>
            <a:ext cx="82804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s-ES" sz="2400" b="1">
                <a:latin typeface="MS Reference Sans Serif" pitchFamily="34" charset="0"/>
              </a:rPr>
              <a:t>Charles Darwin </a:t>
            </a:r>
            <a:r>
              <a:rPr lang="es-ES" sz="2400" b="1"/>
              <a:t>(1809-1882)</a:t>
            </a:r>
          </a:p>
          <a:p>
            <a:pPr algn="ctr"/>
            <a:endParaRPr lang="es-ES" sz="2400" b="1"/>
          </a:p>
          <a:p>
            <a:pPr algn="just"/>
            <a:r>
              <a:rPr lang="es-ES" sz="2000" b="1">
                <a:solidFill>
                  <a:srgbClr val="30476D"/>
                </a:solidFill>
                <a:latin typeface="MS Reference Sans Serif" pitchFamily="34" charset="0"/>
              </a:rPr>
              <a:t>…</a:t>
            </a:r>
            <a:r>
              <a:rPr lang="es-ES" sz="2000" b="1"/>
              <a:t>los efectos ambientales conducen al éxito reproductivo diferencial en individuos y grupos de organismos. La selección natural tiende a promover la supervivencia de los más aptos…</a:t>
            </a:r>
          </a:p>
        </p:txBody>
      </p:sp>
      <p:pic>
        <p:nvPicPr>
          <p:cNvPr id="87043" name="Picture 3" descr="t012794a"/>
          <p:cNvPicPr>
            <a:picLocks noChangeAspect="1" noChangeArrowheads="1"/>
          </p:cNvPicPr>
          <p:nvPr/>
        </p:nvPicPr>
        <p:blipFill>
          <a:blip r:embed="rId2"/>
          <a:srcRect b="8989"/>
          <a:stretch>
            <a:fillRect/>
          </a:stretch>
        </p:blipFill>
        <p:spPr bwMode="auto">
          <a:xfrm>
            <a:off x="2555875" y="1560513"/>
            <a:ext cx="3671888" cy="2970212"/>
          </a:xfrm>
          <a:prstGeom prst="rect">
            <a:avLst/>
          </a:prstGeom>
          <a:noFill/>
        </p:spPr>
      </p:pic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9144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C" sz="3500" b="1">
                <a:solidFill>
                  <a:schemeClr val="tx2"/>
                </a:solidFill>
              </a:rPr>
              <a:t>Origen de la vida en la tierra</a:t>
            </a:r>
            <a:endParaRPr lang="es-ES" sz="35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">
  <a:themeElements>
    <a:clrScheme name="Red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R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d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278</TotalTime>
  <Words>685</Words>
  <Application>Microsoft PowerPoint</Application>
  <PresentationFormat>Presentación en pantalla (4:3)</PresentationFormat>
  <Paragraphs>127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Times New Roman</vt:lpstr>
      <vt:lpstr>Arial</vt:lpstr>
      <vt:lpstr>Wingdings</vt:lpstr>
      <vt:lpstr>MS Reference Sans Serif</vt:lpstr>
      <vt:lpstr>Red</vt:lpstr>
      <vt:lpstr>INTRODUCCIÓN A LA BIOLOGÍA</vt:lpstr>
      <vt:lpstr>EL ESTUDIO DE LA VIDA</vt:lpstr>
      <vt:lpstr>Origen de la vida en la tierra</vt:lpstr>
      <vt:lpstr>¿Cómo empezó la vida?</vt:lpstr>
      <vt:lpstr>Origen de la vida en la tierra</vt:lpstr>
      <vt:lpstr>Origen de la vida en la tierra</vt:lpstr>
      <vt:lpstr>Origen de la vida en la tierra</vt:lpstr>
      <vt:lpstr>Origen de la vida en la tierra</vt:lpstr>
      <vt:lpstr>Diapositiva 9</vt:lpstr>
      <vt:lpstr>EL ESTUDIO DE LA CIENCIA</vt:lpstr>
      <vt:lpstr>La ciencia y el vocabulario científico</vt:lpstr>
      <vt:lpstr>La ciencia y el vocabulario científico</vt:lpstr>
      <vt:lpstr>La ciencia y el vocabulario científico</vt:lpstr>
      <vt:lpstr>La ciencia y el vocabulario científico</vt:lpstr>
      <vt:lpstr>La ciencia y el vocabulario científico</vt:lpstr>
      <vt:lpstr>Las observaciones científicas</vt:lpstr>
      <vt:lpstr>Microscopio electrónico</vt:lpstr>
      <vt:lpstr>Las observaciones científicas</vt:lpstr>
      <vt:lpstr>Diapositiva 19</vt:lpstr>
      <vt:lpstr>Las observaciones científicas</vt:lpstr>
      <vt:lpstr>La formulación de hipótesis</vt:lpstr>
      <vt:lpstr>La experimentación</vt:lpstr>
      <vt:lpstr>Las conclusiones y las teorías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Administrador</cp:lastModifiedBy>
  <cp:revision>26</cp:revision>
  <dcterms:created xsi:type="dcterms:W3CDTF">1601-01-01T00:00:00Z</dcterms:created>
  <dcterms:modified xsi:type="dcterms:W3CDTF">2009-07-20T16:58:51Z</dcterms:modified>
</cp:coreProperties>
</file>