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6600"/>
    <a:srgbClr val="FF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5EEFDD-267C-4A93-BCCB-96BAD75511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C7097-3BFB-4803-8CD6-3FCAAC5069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42EF3-CE26-4AA4-9C34-FBA61F879F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76CD7-1013-4AF4-9C56-CDBB8BAC6BA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4994D-E99D-4180-8BA6-D568B684102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ítulo y texto encima de l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61086-3108-46DA-9CB3-42BC907E928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CEFD4-BD66-4E90-924D-8B3CA7D4FC4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0AFED-0439-4D8E-B416-65224CC90FD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967CF-D2E2-4626-AC0B-8ADE8E14AC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A7243-2340-4903-A9FD-1BECCBD1BC2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8D203-01FC-4EEF-B53B-630D5A5FD13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63C57-93D0-4B06-80C0-94322F7E5AC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A7F2F-740D-4218-912B-087E872B36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FE130-DCCB-4480-B9B0-572B9345A5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2BB7D-BB36-4BE6-938C-A3DB6DDA806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DE1D3FE3-638A-42D8-B90D-3A9E0230D56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chemeClr val="hlink"/>
                </a:solidFill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chemeClr val="hlink"/>
                </a:solidFill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chemeClr val="accent2"/>
                </a:solidFill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chemeClr val="hlink"/>
                </a:solidFill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chemeClr val="accent2"/>
                </a:solidFill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ucmp.berkeley.edu/history/images/ray.gif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caliban.mpiz-koeln.mpg.de/~stueber/thome/band1/tafel_088_small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com.ec/imgres?imgurl=http://measure.igpp.ucla.edu/solar-terrestrial-luminaries/aristoteles.jpg&amp;imgrefurl=http://measure.igpp.ucla.edu/solar-terrestrial-luminaries/timeline.html&amp;h=400&amp;w=347&amp;sz=21&amp;tbnid=qL3JZ2VjCdYJ:&amp;tbnh=120&amp;tbnw=104&amp;hl=es&amp;start=4&amp;prev=/images%3Fq%3DArist%25C3%25B3teles%26hl%3Des%26lr%3D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C" sz="4600" smtClean="0"/>
              <a:t>CLASIFICACIÓN DE LOS SERES VIVOS</a:t>
            </a:r>
            <a:endParaRPr lang="es-ES" sz="4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s-MX" smtClean="0"/>
              <a:t>Los sistemas de clasificación</a:t>
            </a:r>
          </a:p>
        </p:txBody>
      </p:sp>
      <p:sp>
        <p:nvSpPr>
          <p:cNvPr id="12291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402138" cy="4543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smtClean="0"/>
              <a:t>Los sistemas de Aristóteles y Teofrasto se mantuvieron casi 2000 años.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smtClean="0"/>
              <a:t>Hasta los siglos XVI y XVII, cuando los exploradores llevaron a Europa plantas y animales sin identificar de otras tierras.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smtClean="0"/>
              <a:t>Se necesitaba otro sistema e hicieron listas organizadas de acuerdo con las características estructurales y el valor medicinal. </a:t>
            </a:r>
          </a:p>
        </p:txBody>
      </p:sp>
      <p:pic>
        <p:nvPicPr>
          <p:cNvPr id="12292" name="Picture 11" descr="sabi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91313" y="3644900"/>
            <a:ext cx="2273300" cy="306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13" descr="Cinchona Officinali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68888" y="1711325"/>
            <a:ext cx="20955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635375" y="1981200"/>
            <a:ext cx="5329238" cy="4616450"/>
          </a:xfrm>
        </p:spPr>
        <p:txBody>
          <a:bodyPr/>
          <a:lstStyle/>
          <a:p>
            <a:pPr eaLnBrk="1" hangingPunct="1">
              <a:spcBef>
                <a:spcPct val="35000"/>
              </a:spcBef>
            </a:pPr>
            <a:r>
              <a:rPr lang="es-MX" sz="2400" smtClean="0"/>
              <a:t>Botánico inglés John Ray (1628-1705): inventó un método para clasificar las plantas de acuerdo con la estructura de la semilla.</a:t>
            </a:r>
          </a:p>
          <a:p>
            <a:pPr lvl="1" eaLnBrk="1" hangingPunct="1">
              <a:spcBef>
                <a:spcPct val="35000"/>
              </a:spcBef>
              <a:buFont typeface="Wingdings" pitchFamily="2" charset="2"/>
              <a:buNone/>
            </a:pPr>
            <a:endParaRPr lang="es-MX" sz="1900" smtClean="0"/>
          </a:p>
          <a:p>
            <a:pPr lvl="1" eaLnBrk="1" hangingPunct="1">
              <a:spcBef>
                <a:spcPct val="35000"/>
              </a:spcBef>
            </a:pPr>
            <a:r>
              <a:rPr lang="es-MX" sz="1900" smtClean="0"/>
              <a:t>Entendió la necesidad de dar nombres científicos, y dio a cada organismo un nombre en latín. Ej.: el clavel era </a:t>
            </a:r>
            <a:r>
              <a:rPr lang="es-MX" sz="1900" i="1" smtClean="0">
                <a:solidFill>
                  <a:srgbClr val="663300"/>
                </a:solidFill>
              </a:rPr>
              <a:t>dianthus floribus solitariis, squamis calycinis subovatis brevissimis, carollis crenatis</a:t>
            </a:r>
            <a:r>
              <a:rPr lang="es-MX" sz="1900" i="1" smtClean="0"/>
              <a:t>.</a:t>
            </a:r>
          </a:p>
          <a:p>
            <a:pPr lvl="1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s-MX" sz="1800" smtClean="0"/>
              <a:t>		</a:t>
            </a:r>
            <a:r>
              <a:rPr lang="es-MX" sz="1800" smtClean="0">
                <a:solidFill>
                  <a:srgbClr val="FF3300"/>
                </a:solidFill>
              </a:rPr>
              <a:t>¿Desventajas?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s-MX" smtClean="0"/>
              <a:t>Los sistemas de clasificación</a:t>
            </a:r>
          </a:p>
        </p:txBody>
      </p:sp>
      <p:pic>
        <p:nvPicPr>
          <p:cNvPr id="13316" name="Picture 9" descr="raysmall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132013"/>
            <a:ext cx="324167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879475" y="188913"/>
            <a:ext cx="8229600" cy="1371600"/>
          </a:xfrm>
        </p:spPr>
        <p:txBody>
          <a:bodyPr/>
          <a:lstStyle/>
          <a:p>
            <a:pPr eaLnBrk="1" hangingPunct="1"/>
            <a:r>
              <a:rPr lang="es-MX" smtClean="0"/>
              <a:t>Sistema de Linneo</a:t>
            </a: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01800"/>
            <a:ext cx="5473700" cy="4679950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es-MX" sz="2400" b="1" smtClean="0"/>
              <a:t>Carlos Linneo (1707-1778):</a:t>
            </a:r>
            <a:r>
              <a:rPr lang="es-MX" sz="2400" smtClean="0"/>
              <a:t> </a:t>
            </a:r>
          </a:p>
          <a:p>
            <a:pPr lvl="1" eaLnBrk="1" hangingPunct="1">
              <a:spcBef>
                <a:spcPct val="30000"/>
              </a:spcBef>
            </a:pPr>
            <a:r>
              <a:rPr lang="es-MX" sz="2200" smtClean="0"/>
              <a:t>Asignó cada organismo al reino animal o al reino vegetal.</a:t>
            </a:r>
          </a:p>
          <a:p>
            <a:pPr lvl="1" eaLnBrk="1" hangingPunct="1">
              <a:spcBef>
                <a:spcPct val="30000"/>
              </a:spcBef>
            </a:pPr>
            <a:r>
              <a:rPr lang="es-MX" sz="2200" smtClean="0"/>
              <a:t>En ese tiempo se reconocieron especie, género y reino.</a:t>
            </a:r>
          </a:p>
          <a:p>
            <a:pPr lvl="1" eaLnBrk="1" hangingPunct="1">
              <a:spcBef>
                <a:spcPct val="30000"/>
              </a:spcBef>
            </a:pPr>
            <a:r>
              <a:rPr lang="es-MX" sz="2200" smtClean="0"/>
              <a:t>En 1753 publicó su sistema de clasificación para plantas y en 1758 para animales.</a:t>
            </a:r>
          </a:p>
          <a:p>
            <a:pPr lvl="1" eaLnBrk="1" hangingPunct="1">
              <a:spcBef>
                <a:spcPct val="30000"/>
              </a:spcBef>
            </a:pPr>
            <a:r>
              <a:rPr lang="es-MX" sz="2200" smtClean="0"/>
              <a:t>La especie era (y es) la unidad básica del sistema de clasificación.</a:t>
            </a:r>
          </a:p>
          <a:p>
            <a:pPr lvl="1" eaLnBrk="1" hangingPunct="1">
              <a:spcBef>
                <a:spcPct val="30000"/>
              </a:spcBef>
            </a:pPr>
            <a:r>
              <a:rPr lang="es-MX" sz="2200" smtClean="0"/>
              <a:t>Se basaba en las similitudes de la estructura del cuerpo.</a:t>
            </a:r>
            <a:endParaRPr lang="es-MX" sz="2400" smtClean="0"/>
          </a:p>
        </p:txBody>
      </p:sp>
      <p:pic>
        <p:nvPicPr>
          <p:cNvPr id="39948" name="Picture 12" descr="linne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2788" y="1989138"/>
            <a:ext cx="3243262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Nomenclatura Binomial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800" smtClean="0"/>
              <a:t>Sistema para dar nombre a todos los organismos (Linneo).</a:t>
            </a:r>
          </a:p>
          <a:p>
            <a:pPr lvl="1" eaLnBrk="1" hangingPunct="1">
              <a:lnSpc>
                <a:spcPct val="90000"/>
              </a:lnSpc>
            </a:pPr>
            <a:r>
              <a:rPr lang="es-MX" sz="2400" smtClean="0"/>
              <a:t>A cada especie se le da un nombre de dos palabras en latín. Ej.:</a:t>
            </a:r>
          </a:p>
          <a:p>
            <a:pPr lvl="2" eaLnBrk="1" hangingPunct="1">
              <a:lnSpc>
                <a:spcPct val="90000"/>
              </a:lnSpc>
            </a:pPr>
            <a:r>
              <a:rPr lang="es-MX" sz="2000" i="1" smtClean="0"/>
              <a:t>Homo sapiens</a:t>
            </a:r>
            <a:r>
              <a:rPr lang="es-MX" sz="2000" smtClean="0"/>
              <a:t> (ser humano).</a:t>
            </a:r>
          </a:p>
          <a:p>
            <a:pPr lvl="2" eaLnBrk="1" hangingPunct="1">
              <a:lnSpc>
                <a:spcPct val="90000"/>
              </a:lnSpc>
            </a:pPr>
            <a:r>
              <a:rPr lang="es-MX" sz="2000" i="1" smtClean="0"/>
              <a:t>Zea mays</a:t>
            </a:r>
            <a:r>
              <a:rPr lang="es-MX" sz="2000" smtClean="0"/>
              <a:t> (maíz).</a:t>
            </a:r>
          </a:p>
          <a:p>
            <a:pPr lvl="2" eaLnBrk="1" hangingPunct="1">
              <a:lnSpc>
                <a:spcPct val="90000"/>
              </a:lnSpc>
            </a:pPr>
            <a:r>
              <a:rPr lang="es-MX" sz="2000" i="1" smtClean="0"/>
              <a:t>Oryza sativa</a:t>
            </a:r>
            <a:r>
              <a:rPr lang="es-MX" sz="2000" smtClean="0"/>
              <a:t> (arroz)</a:t>
            </a:r>
          </a:p>
        </p:txBody>
      </p:sp>
      <p:pic>
        <p:nvPicPr>
          <p:cNvPr id="15364" name="Picture 11" descr="tafel_088_ico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3213100"/>
            <a:ext cx="2125663" cy="357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3" descr="QK99A1K6318831914B3_0522"/>
          <p:cNvPicPr>
            <a:picLocks noChangeAspect="1" noChangeArrowheads="1"/>
          </p:cNvPicPr>
          <p:nvPr/>
        </p:nvPicPr>
        <p:blipFill>
          <a:blip r:embed="rId4" cstate="print"/>
          <a:srcRect t="2362" r="7277" b="4778"/>
          <a:stretch>
            <a:fillRect/>
          </a:stretch>
        </p:blipFill>
        <p:spPr bwMode="auto">
          <a:xfrm>
            <a:off x="4332288" y="3860800"/>
            <a:ext cx="218440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>
          <a:xfrm>
            <a:off x="879475" y="41275"/>
            <a:ext cx="8229600" cy="1371600"/>
          </a:xfrm>
          <a:noFill/>
        </p:spPr>
        <p:txBody>
          <a:bodyPr/>
          <a:lstStyle/>
          <a:p>
            <a:pPr eaLnBrk="1" hangingPunct="1"/>
            <a:r>
              <a:rPr lang="es-MX" b="1" smtClean="0"/>
              <a:t>Nomenclatura Binomial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538163" y="981075"/>
            <a:ext cx="8137525" cy="4495800"/>
          </a:xfrm>
        </p:spPr>
        <p:txBody>
          <a:bodyPr/>
          <a:lstStyle/>
          <a:p>
            <a:pPr eaLnBrk="1" hangingPunct="1">
              <a:spcBef>
                <a:spcPct val="35000"/>
              </a:spcBef>
            </a:pPr>
            <a:r>
              <a:rPr lang="es-ES" sz="2400" smtClean="0">
                <a:solidFill>
                  <a:schemeClr val="bg2"/>
                </a:solidFill>
              </a:rPr>
              <a:t>Reglas:</a:t>
            </a:r>
          </a:p>
          <a:p>
            <a:pPr lvl="1" eaLnBrk="1" hangingPunct="1">
              <a:spcBef>
                <a:spcPct val="35000"/>
              </a:spcBef>
            </a:pPr>
            <a:r>
              <a:rPr lang="es-ES" smtClean="0"/>
              <a:t>La primera palabra indica el género del organismo. La primera letra va con mayúscula.</a:t>
            </a:r>
          </a:p>
          <a:p>
            <a:pPr lvl="1" eaLnBrk="1" hangingPunct="1">
              <a:spcBef>
                <a:spcPct val="35000"/>
              </a:spcBef>
            </a:pPr>
            <a:r>
              <a:rPr lang="es-ES" smtClean="0"/>
              <a:t>La segunda palabra es una palabra específica y descriptiva que indica la especie en particular.</a:t>
            </a:r>
          </a:p>
          <a:p>
            <a:pPr lvl="1" eaLnBrk="1" hangingPunct="1">
              <a:spcBef>
                <a:spcPct val="35000"/>
              </a:spcBef>
            </a:pPr>
            <a:r>
              <a:rPr lang="es-ES" smtClean="0"/>
              <a:t>Se usa latín como idioma.</a:t>
            </a:r>
          </a:p>
          <a:p>
            <a:pPr lvl="1" eaLnBrk="1" hangingPunct="1">
              <a:spcBef>
                <a:spcPct val="35000"/>
              </a:spcBef>
            </a:pPr>
            <a:r>
              <a:rPr lang="es-ES" smtClean="0"/>
              <a:t>Cuando se escribe a mano o a máquina, se subraya. Cuando se imprime, se escribe en cursiva.</a:t>
            </a:r>
          </a:p>
          <a:p>
            <a:pPr lvl="1" eaLnBrk="1" hangingPunct="1">
              <a:spcBef>
                <a:spcPct val="35000"/>
              </a:spcBef>
            </a:pPr>
            <a:r>
              <a:rPr lang="es-ES" smtClean="0"/>
              <a:t>Se puede abreviar, usando la primera letra del nombre del género y el nombre de la especie completo.</a:t>
            </a:r>
          </a:p>
          <a:p>
            <a:pPr lvl="1" eaLnBrk="1" hangingPunct="1">
              <a:spcBef>
                <a:spcPct val="35000"/>
              </a:spcBef>
            </a:pPr>
            <a:r>
              <a:rPr lang="es-ES" smtClean="0"/>
              <a:t>Si se identifica una subespecie o una variedad, se le añade una tercera palabra al nombre.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35013" y="188913"/>
            <a:ext cx="8229600" cy="1371600"/>
          </a:xfrm>
          <a:noFill/>
        </p:spPr>
        <p:txBody>
          <a:bodyPr/>
          <a:lstStyle/>
          <a:p>
            <a:pPr eaLnBrk="1" hangingPunct="1"/>
            <a:r>
              <a:rPr lang="es-MX" b="1" smtClean="0"/>
              <a:t>Nomenclatura Binomial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4213" y="1484313"/>
            <a:ext cx="7704137" cy="4992687"/>
          </a:xfrm>
        </p:spPr>
        <p:txBody>
          <a:bodyPr/>
          <a:lstStyle/>
          <a:p>
            <a:pPr eaLnBrk="1" hangingPunct="1">
              <a:spcBef>
                <a:spcPct val="35000"/>
              </a:spcBef>
            </a:pPr>
            <a:r>
              <a:rPr lang="es-ES" sz="2200" smtClean="0">
                <a:solidFill>
                  <a:schemeClr val="bg2"/>
                </a:solidFill>
              </a:rPr>
              <a:t>Ventajas</a:t>
            </a:r>
          </a:p>
          <a:p>
            <a:pPr lvl="1" eaLnBrk="1" hangingPunct="1">
              <a:spcBef>
                <a:spcPct val="35000"/>
              </a:spcBef>
            </a:pPr>
            <a:r>
              <a:rPr lang="es-ES" sz="2200" smtClean="0"/>
              <a:t>Los científicos de todo el mundo aceptan el latín como el lenguaje de la clasificación.</a:t>
            </a:r>
          </a:p>
          <a:p>
            <a:pPr lvl="1" eaLnBrk="1" hangingPunct="1">
              <a:spcBef>
                <a:spcPct val="35000"/>
              </a:spcBef>
            </a:pPr>
            <a:r>
              <a:rPr lang="es-ES" sz="2200" smtClean="0"/>
              <a:t>El latín es un idioma estable que no está sujeto a cambios (lengua muerta).</a:t>
            </a:r>
          </a:p>
          <a:p>
            <a:pPr lvl="1" eaLnBrk="1" hangingPunct="1">
              <a:spcBef>
                <a:spcPct val="35000"/>
              </a:spcBef>
            </a:pPr>
            <a:r>
              <a:rPr lang="es-ES" sz="2200" smtClean="0"/>
              <a:t>El sistema muestra las relaciones de especie dentro de un género en particular.</a:t>
            </a:r>
          </a:p>
          <a:p>
            <a:pPr lvl="1" eaLnBrk="1" hangingPunct="1">
              <a:spcBef>
                <a:spcPct val="35000"/>
              </a:spcBef>
            </a:pPr>
            <a:r>
              <a:rPr lang="es-ES" sz="2200" smtClean="0"/>
              <a:t>La segunda palabra del nombre en latín es un adjetivo. Este término ayuda a describir la especie.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C" sz="3600" smtClean="0"/>
              <a:t>LA HISTORIA DE LA CLASIFICACIÓN</a:t>
            </a:r>
            <a:endParaRPr lang="es-ES" sz="3600" smtClean="0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546600" cy="3886200"/>
          </a:xfrm>
        </p:spPr>
        <p:txBody>
          <a:bodyPr/>
          <a:lstStyle/>
          <a:p>
            <a:pPr eaLnBrk="1" hangingPunct="1"/>
            <a:r>
              <a:rPr lang="es-EC" sz="2400" b="1" smtClean="0"/>
              <a:t>¿Por qué se necesita un sistema de clasificación?</a:t>
            </a:r>
          </a:p>
          <a:p>
            <a:pPr eaLnBrk="1" hangingPunct="1"/>
            <a:endParaRPr lang="es-EC" sz="2400" b="1" smtClean="0"/>
          </a:p>
          <a:p>
            <a:pPr lvl="1" eaLnBrk="1" hangingPunct="1"/>
            <a:r>
              <a:rPr lang="es-EC" sz="2000" b="1" smtClean="0"/>
              <a:t>Imaginar una biblioteca con libros iguales, sin catálogos y con un bibliotecario que habla otro idioma.</a:t>
            </a:r>
          </a:p>
          <a:p>
            <a:pPr lvl="1" eaLnBrk="1" hangingPunct="1"/>
            <a:r>
              <a:rPr lang="es-EC" sz="2000" b="1" smtClean="0"/>
              <a:t>Esta situación es similar a la que enfrentaron los primeros biólogos.</a:t>
            </a:r>
            <a:endParaRPr lang="es-ES" sz="2000" b="1" smtClean="0"/>
          </a:p>
        </p:txBody>
      </p:sp>
      <p:pic>
        <p:nvPicPr>
          <p:cNvPr id="8208" name="Picture 16" descr="bi_bibliote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4763" y="1736725"/>
            <a:ext cx="3375025" cy="464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C" sz="4000" smtClean="0"/>
              <a:t>¿Por qué se necesita un sistema de clasificación?</a:t>
            </a:r>
            <a:endParaRPr lang="es-ES" sz="40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1981200"/>
            <a:ext cx="4464050" cy="42560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C" sz="2400" smtClean="0"/>
              <a:t>Se han descubierto más de un millón de especies de animales y más de 325.000 especies de plantas.</a:t>
            </a:r>
          </a:p>
          <a:p>
            <a:pPr lvl="1" eaLnBrk="1" hangingPunct="1">
              <a:lnSpc>
                <a:spcPct val="90000"/>
              </a:lnSpc>
            </a:pPr>
            <a:r>
              <a:rPr lang="es-EC" sz="2000" smtClean="0"/>
              <a:t>La lista aumenta cada año. </a:t>
            </a:r>
          </a:p>
          <a:p>
            <a:pPr eaLnBrk="1" hangingPunct="1">
              <a:lnSpc>
                <a:spcPct val="90000"/>
              </a:lnSpc>
            </a:pPr>
            <a:r>
              <a:rPr lang="es-EC" sz="2400" smtClean="0"/>
              <a:t>Una de las tareas de un científico es buscar orden donde parece haber desorden.</a:t>
            </a:r>
          </a:p>
          <a:p>
            <a:pPr lvl="1" eaLnBrk="1" hangingPunct="1">
              <a:lnSpc>
                <a:spcPct val="90000"/>
              </a:lnSpc>
            </a:pPr>
            <a:r>
              <a:rPr lang="es-EC" sz="2000" smtClean="0"/>
              <a:t>Para ello, se han desarrollado sistemas para agrupar o clasificar los organismos.</a:t>
            </a:r>
          </a:p>
        </p:txBody>
      </p:sp>
      <p:pic>
        <p:nvPicPr>
          <p:cNvPr id="5124" name="Picture 7" descr="biodiversidad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2133600"/>
            <a:ext cx="4357688" cy="37401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C" b="1" smtClean="0"/>
              <a:t>Taxonomía</a:t>
            </a:r>
            <a:endParaRPr lang="es-ES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859713" cy="4327525"/>
          </a:xfrm>
        </p:spPr>
        <p:txBody>
          <a:bodyPr/>
          <a:lstStyle/>
          <a:p>
            <a:pPr eaLnBrk="1" hangingPunct="1"/>
            <a:r>
              <a:rPr lang="es-EC" sz="2800" smtClean="0"/>
              <a:t>Es la ciencia de la clasificación que comprende identificar y dar nombre a los organismos.</a:t>
            </a:r>
          </a:p>
          <a:p>
            <a:pPr lvl="1" eaLnBrk="1" hangingPunct="1"/>
            <a:r>
              <a:rPr lang="es-EC" sz="2400" smtClean="0"/>
              <a:t>Un taxónomo trata de entender las relaciones entre los organismos y de identificar y dar nombre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s-EC" sz="2800" smtClean="0">
                <a:solidFill>
                  <a:srgbClr val="FF3300"/>
                </a:solidFill>
              </a:rPr>
              <a:t>	</a:t>
            </a:r>
            <a:r>
              <a:rPr lang="es-EC" sz="2000" smtClean="0">
                <a:solidFill>
                  <a:srgbClr val="FF3300"/>
                </a:solidFill>
              </a:rPr>
              <a:t>características del grupo = características del individuo</a:t>
            </a:r>
            <a:endParaRPr lang="es-EC" sz="2000" smtClean="0"/>
          </a:p>
          <a:p>
            <a:pPr eaLnBrk="1" hangingPunct="1"/>
            <a:r>
              <a:rPr lang="es-EC" sz="2800" smtClean="0"/>
              <a:t>Un sistema de clasificación provee una forma conveniente de no perder de vista a todas las formas de vida conocidas.</a:t>
            </a:r>
            <a:endParaRPr lang="es-E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ChangeAspect="1" noChangeArrowheads="1"/>
          </p:cNvPicPr>
          <p:nvPr/>
        </p:nvPicPr>
        <p:blipFill>
          <a:blip r:embed="rId2"/>
          <a:srcRect r="6865"/>
          <a:stretch>
            <a:fillRect/>
          </a:stretch>
        </p:blipFill>
        <p:spPr bwMode="auto">
          <a:xfrm>
            <a:off x="1546225" y="1700213"/>
            <a:ext cx="6913563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423863" y="38608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C"/>
              <a:t>Animales</a:t>
            </a:r>
            <a:endParaRPr 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122488" y="5059363"/>
            <a:ext cx="1225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/>
              <a:t>Terrestres</a:t>
            </a:r>
            <a:endParaRPr lang="en-US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2143125" y="3214688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C"/>
              <a:t>Acuáticos </a:t>
            </a:r>
            <a:endParaRPr 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476750" y="2054225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C"/>
              <a:t>Vertebrados</a:t>
            </a:r>
            <a:endParaRPr lang="en-US"/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4500563" y="3278188"/>
            <a:ext cx="158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C"/>
              <a:t>Invertebrados</a:t>
            </a:r>
            <a:endParaRPr lang="en-US"/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5940425" y="2486025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C"/>
              <a:t>Óseo</a:t>
            </a:r>
            <a:endParaRPr lang="en-US"/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5919788" y="1431925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C"/>
              <a:t>Cartilaginoso</a:t>
            </a:r>
            <a:endParaRPr lang="en-US"/>
          </a:p>
        </p:txBody>
      </p:sp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900113" y="808038"/>
            <a:ext cx="3971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C" sz="3200" b="1"/>
              <a:t>Claves dicotómicas</a:t>
            </a:r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  <p:bldP spid="49158" grpId="0"/>
      <p:bldP spid="49159" grpId="0"/>
      <p:bldP spid="49160" grpId="0"/>
      <p:bldP spid="49161" grpId="0"/>
      <p:bldP spid="49162" grpId="0"/>
      <p:bldP spid="491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s-EC" smtClean="0"/>
              <a:t>Taxonomía</a:t>
            </a:r>
            <a:endParaRPr lang="es-E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C" sz="2000" smtClean="0"/>
              <a:t>Los organismos se clasifican para proveer una base precisa para nombrarlos igual en todo el mundo; ya que, los nombres comunes pueden inducir a equivocaciones. Ej.:</a:t>
            </a:r>
          </a:p>
          <a:p>
            <a:pPr lvl="1" eaLnBrk="1" hangingPunct="1">
              <a:lnSpc>
                <a:spcPct val="90000"/>
              </a:lnSpc>
            </a:pPr>
            <a:r>
              <a:rPr lang="es-EC" sz="1800" smtClean="0"/>
              <a:t>caballo de mar		pez</a:t>
            </a:r>
          </a:p>
          <a:p>
            <a:pPr lvl="1" eaLnBrk="1" hangingPunct="1">
              <a:lnSpc>
                <a:spcPct val="90000"/>
              </a:lnSpc>
            </a:pPr>
            <a:r>
              <a:rPr lang="es-EC" sz="1800" smtClean="0"/>
              <a:t>pepino de mar		animal</a:t>
            </a:r>
          </a:p>
          <a:p>
            <a:pPr lvl="1" eaLnBrk="1" hangingPunct="1">
              <a:lnSpc>
                <a:spcPct val="90000"/>
              </a:lnSpc>
            </a:pPr>
            <a:r>
              <a:rPr lang="es-EC" sz="1800" smtClean="0"/>
              <a:t>gusano de aro		hongo</a:t>
            </a:r>
          </a:p>
          <a:p>
            <a:pPr lvl="1" eaLnBrk="1" hangingPunct="1">
              <a:lnSpc>
                <a:spcPct val="90000"/>
              </a:lnSpc>
            </a:pPr>
            <a:endParaRPr lang="es-EC" sz="1800" smtClean="0"/>
          </a:p>
          <a:p>
            <a:pPr eaLnBrk="1" hangingPunct="1">
              <a:lnSpc>
                <a:spcPct val="90000"/>
              </a:lnSpc>
            </a:pPr>
            <a:endParaRPr lang="es-EC" sz="2000" smtClean="0"/>
          </a:p>
          <a:p>
            <a:pPr eaLnBrk="1" hangingPunct="1">
              <a:lnSpc>
                <a:spcPct val="90000"/>
              </a:lnSpc>
            </a:pPr>
            <a:endParaRPr lang="es-ES" sz="2000" smtClean="0"/>
          </a:p>
        </p:txBody>
      </p:sp>
      <p:pic>
        <p:nvPicPr>
          <p:cNvPr id="8196" name="Picture 16" descr="jellyfish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 l="8565" t="-2255"/>
          <a:stretch>
            <a:fillRect/>
          </a:stretch>
        </p:blipFill>
        <p:spPr>
          <a:xfrm>
            <a:off x="3635375" y="4149725"/>
            <a:ext cx="2305050" cy="2087563"/>
          </a:xfrm>
          <a:noFill/>
        </p:spPr>
      </p:pic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916238" y="30686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914650" y="335756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916238" y="36449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pic>
        <p:nvPicPr>
          <p:cNvPr id="8200" name="Picture 14" descr="silvfis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3933825"/>
            <a:ext cx="2879725" cy="270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22" descr="sepia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6443663" y="4151313"/>
            <a:ext cx="2303462" cy="20859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Los sistemas de clasificación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Los sistemas de clasificación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2263" y="1844675"/>
            <a:ext cx="4681537" cy="4543425"/>
          </a:xfrm>
        </p:spPr>
        <p:txBody>
          <a:bodyPr/>
          <a:lstStyle/>
          <a:p>
            <a:pPr eaLnBrk="1" hangingPunct="1"/>
            <a:r>
              <a:rPr lang="es-MX" sz="2400" smtClean="0"/>
              <a:t>Filósofo griego Aristóteles: dividió en reino vegetal y animal e introdujo el término </a:t>
            </a:r>
            <a:r>
              <a:rPr lang="es-MX" sz="2400" b="1" i="1" smtClean="0"/>
              <a:t>especie</a:t>
            </a:r>
            <a:r>
              <a:rPr lang="es-MX" sz="2400" smtClean="0"/>
              <a:t> (“formas similares de vida”).</a:t>
            </a:r>
          </a:p>
          <a:p>
            <a:pPr lvl="1" eaLnBrk="1" hangingPunct="1"/>
            <a:r>
              <a:rPr lang="es-MX" sz="2000" smtClean="0"/>
              <a:t>Actualmente especie: “un grupo de organismos de una clase en particular, estrechamente relacionados, que pueden entrecruzarse y producir crías fértiles”.</a:t>
            </a:r>
          </a:p>
          <a:p>
            <a:pPr lvl="1" eaLnBrk="1" hangingPunct="1"/>
            <a:r>
              <a:rPr lang="es-MX" sz="2000" smtClean="0"/>
              <a:t>Dividió a los animales según su hábitat en: terrestres y marinos</a:t>
            </a:r>
            <a:endParaRPr lang="es-MX" sz="2000" smtClean="0">
              <a:solidFill>
                <a:srgbClr val="FF3300"/>
              </a:solidFill>
            </a:endParaRPr>
          </a:p>
        </p:txBody>
      </p:sp>
      <p:sp>
        <p:nvSpPr>
          <p:cNvPr id="10244" name="AutoShape 6" descr="aristoteles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8275" y="46038"/>
            <a:ext cx="99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0245" name="AutoShape 8" descr="aristoteles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076700" y="2857500"/>
            <a:ext cx="99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pic>
        <p:nvPicPr>
          <p:cNvPr id="10246" name="Picture 9" descr="aristotel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7950" y="1989138"/>
            <a:ext cx="3560763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s-MX" b="1" smtClean="0"/>
              <a:t>Los sistemas de clasificación</a:t>
            </a:r>
          </a:p>
        </p:txBody>
      </p:sp>
      <p:sp>
        <p:nvSpPr>
          <p:cNvPr id="11267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140200" y="1981200"/>
            <a:ext cx="4752975" cy="4400550"/>
          </a:xfrm>
        </p:spPr>
        <p:txBody>
          <a:bodyPr/>
          <a:lstStyle/>
          <a:p>
            <a:pPr eaLnBrk="1" hangingPunct="1"/>
            <a:r>
              <a:rPr lang="es-MX" sz="2800" smtClean="0"/>
              <a:t>Botánico griego Teofrasto (discípulo de Aristóteles).</a:t>
            </a:r>
          </a:p>
          <a:p>
            <a:pPr lvl="1" eaLnBrk="1" hangingPunct="1"/>
            <a:r>
              <a:rPr lang="es-MX" sz="2400" smtClean="0"/>
              <a:t>Desarrolló un sistema para clasificar las plantas según sus hábitos de crecimiento:</a:t>
            </a:r>
          </a:p>
          <a:p>
            <a:pPr lvl="2" eaLnBrk="1" hangingPunct="1"/>
            <a:r>
              <a:rPr lang="es-MX" sz="2000" smtClean="0"/>
              <a:t>hierbas</a:t>
            </a:r>
          </a:p>
          <a:p>
            <a:pPr lvl="2" eaLnBrk="1" hangingPunct="1"/>
            <a:r>
              <a:rPr lang="es-MX" sz="2000" smtClean="0"/>
              <a:t>arbustos</a:t>
            </a:r>
          </a:p>
          <a:p>
            <a:pPr lvl="2" eaLnBrk="1" hangingPunct="1"/>
            <a:r>
              <a:rPr lang="es-MX" sz="2000" smtClean="0"/>
              <a:t>árboles</a:t>
            </a:r>
          </a:p>
          <a:p>
            <a:pPr lvl="1" eaLnBrk="1" hangingPunct="1"/>
            <a:r>
              <a:rPr lang="es-MX" sz="2400" smtClean="0"/>
              <a:t>Introdujo la idea de la clasificación basada en similitud de estructuras.</a:t>
            </a:r>
          </a:p>
        </p:txBody>
      </p:sp>
      <p:pic>
        <p:nvPicPr>
          <p:cNvPr id="11268" name="Picture 12" descr="as-teofrast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916113"/>
            <a:ext cx="272256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íxel">
  <a:themeElements>
    <a:clrScheme name="Píxel 7">
      <a:dk1>
        <a:srgbClr val="000000"/>
      </a:dk1>
      <a:lt1>
        <a:srgbClr val="FFFFFF"/>
      </a:lt1>
      <a:dk2>
        <a:srgbClr val="000000"/>
      </a:dk2>
      <a:lt2>
        <a:srgbClr val="CC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663300"/>
      </a:hlink>
      <a:folHlink>
        <a:srgbClr val="CC9900"/>
      </a:folHlink>
    </a:clrScheme>
    <a:fontScheme name="Pí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í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402</TotalTime>
  <Words>700</Words>
  <Application>Microsoft PowerPoint</Application>
  <PresentationFormat>Presentación en pantalla (4:3)</PresentationFormat>
  <Paragraphs>78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Wingdings</vt:lpstr>
      <vt:lpstr>Calibri</vt:lpstr>
      <vt:lpstr>Arial Black</vt:lpstr>
      <vt:lpstr>Times New Roman</vt:lpstr>
      <vt:lpstr>Píxel</vt:lpstr>
      <vt:lpstr>CLASIFICACIÓN DE LOS SERES VIVOS</vt:lpstr>
      <vt:lpstr>LA HISTORIA DE LA CLASIFICACIÓN</vt:lpstr>
      <vt:lpstr>¿Por qué se necesita un sistema de clasificación?</vt:lpstr>
      <vt:lpstr>Taxonomía</vt:lpstr>
      <vt:lpstr>Diapositiva 5</vt:lpstr>
      <vt:lpstr>Taxonomía</vt:lpstr>
      <vt:lpstr>Los sistemas de clasificación</vt:lpstr>
      <vt:lpstr>Los sistemas de clasificación</vt:lpstr>
      <vt:lpstr>Los sistemas de clasificación</vt:lpstr>
      <vt:lpstr>Los sistemas de clasificación</vt:lpstr>
      <vt:lpstr>Los sistemas de clasificación</vt:lpstr>
      <vt:lpstr>Sistema de Linneo</vt:lpstr>
      <vt:lpstr>Nomenclatura Binomial</vt:lpstr>
      <vt:lpstr>Nomenclatura Binomial</vt:lpstr>
      <vt:lpstr>Nomenclatura Binomial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Administrador</cp:lastModifiedBy>
  <cp:revision>26</cp:revision>
  <dcterms:created xsi:type="dcterms:W3CDTF">1601-01-01T00:00:00Z</dcterms:created>
  <dcterms:modified xsi:type="dcterms:W3CDTF">2009-07-20T17:02:26Z</dcterms:modified>
</cp:coreProperties>
</file>