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sldIdLst>
    <p:sldId id="256" r:id="rId2"/>
    <p:sldId id="257" r:id="rId3"/>
    <p:sldId id="258" r:id="rId4"/>
    <p:sldId id="259" r:id="rId5"/>
    <p:sldId id="260" r:id="rId6"/>
    <p:sldId id="261" r:id="rId7"/>
    <p:sldId id="262" r:id="rId8"/>
    <p:sldId id="263" r:id="rId9"/>
    <p:sldId id="268" r:id="rId10"/>
    <p:sldId id="269" r:id="rId11"/>
    <p:sldId id="271" r:id="rId12"/>
    <p:sldId id="270" r:id="rId13"/>
    <p:sldId id="274" r:id="rId14"/>
    <p:sldId id="275" r:id="rId15"/>
    <p:sldId id="276" r:id="rId16"/>
    <p:sldId id="265" r:id="rId17"/>
    <p:sldId id="266" r:id="rId18"/>
    <p:sldId id="279" r:id="rId19"/>
    <p:sldId id="278" r:id="rId20"/>
    <p:sldId id="277" r:id="rId21"/>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1AEC"/>
    <a:srgbClr val="FE39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456" autoAdjust="0"/>
    <p:restoredTop sz="94699" autoAdjust="0"/>
  </p:normalViewPr>
  <p:slideViewPr>
    <p:cSldViewPr>
      <p:cViewPr>
        <p:scale>
          <a:sx n="50" d="100"/>
          <a:sy n="50" d="100"/>
        </p:scale>
        <p:origin x="-936" y="-3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lvl1pPr>
          </a:lstStyle>
          <a:p>
            <a:endParaRPr lang="es-ES"/>
          </a:p>
        </p:txBody>
      </p:sp>
      <p:sp>
        <p:nvSpPr>
          <p:cNvPr id="481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200"/>
            </a:lvl1pPr>
          </a:lstStyle>
          <a:p>
            <a:endParaRPr lang="es-ES"/>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81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vl1pPr>
          </a:lstStyle>
          <a:p>
            <a:endParaRPr lang="es-ES"/>
          </a:p>
        </p:txBody>
      </p:sp>
      <p:sp>
        <p:nvSpPr>
          <p:cNvPr id="481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vl1pPr>
          </a:lstStyle>
          <a:p>
            <a:fld id="{58203896-0C2A-4C6F-8386-29A9EEB5A53A}" type="slidenum">
              <a:rPr lang="es-ES"/>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5B1207-CC55-41E9-92F4-706A5AC1FCCA}" type="slidenum">
              <a:rPr lang="es-ES"/>
              <a:pPr/>
              <a:t>13</a:t>
            </a:fld>
            <a:endParaRPr lang="es-ES"/>
          </a:p>
        </p:txBody>
      </p:sp>
      <p:sp>
        <p:nvSpPr>
          <p:cNvPr id="49154" name="Rectangle 2"/>
          <p:cNvSpPr>
            <a:spLocks noRot="1" noChangeArrowheads="1" noTextEdit="1"/>
          </p:cNvSpPr>
          <p:nvPr>
            <p:ph type="sldImg"/>
          </p:nvPr>
        </p:nvSpPr>
        <p:spPr>
          <a:xfrm>
            <a:off x="1981200" y="533400"/>
            <a:ext cx="2895600" cy="2171700"/>
          </a:xfrm>
          <a:ln/>
        </p:spPr>
      </p:sp>
      <p:sp>
        <p:nvSpPr>
          <p:cNvPr id="49155" name="Rectangle 3"/>
          <p:cNvSpPr>
            <a:spLocks noGrp="1" noChangeArrowheads="1"/>
          </p:cNvSpPr>
          <p:nvPr>
            <p:ph type="body" idx="1"/>
          </p:nvPr>
        </p:nvSpPr>
        <p:spPr>
          <a:xfrm>
            <a:off x="228600" y="2819400"/>
            <a:ext cx="6400800" cy="5638800"/>
          </a:xfrm>
        </p:spPr>
        <p:txBody>
          <a:bodyPr/>
          <a:lstStyle/>
          <a:p>
            <a:r>
              <a:rPr lang="es-ES" noProof="1"/>
              <a:t>Life on Earth consists of a hierarchy of structures, with each level of the hierarchy based on the one below it and providing the foundation for the one above it (Fig. 1-2). All of life is built on a chemical foundation based on substances called elements, each of which is a unique type of matter. An atom is the smallest particle of an element that retains the properties of that element. For example, a diamond is made of the element carbon. The smallest possible 'unit of the diamond is an individual carbon atom; any further division would produce isolated subatomic particles that would no longer be carbon. Atoms may combine in specific ways to form assemblies called molecules; for example, one carbon atom can combine with two oxygen atoms to form a molecule of carbon dioxide. Although many simple molecules form spontaneously, only living things manufacture extremely large and complex molecules. The bodies of living things are composed primarily of complex molecules. The molecules of life are called organic molecules, meaning that they contain a framework of carbon, with at least some hydrogen bound to it. Although the chemical arrangement and interaction of atoms and molecules are the building blocks of life, the quality of life itself emerges on the level of the cell. Just as an atom is the smallest unit of an element, so the cell is the smallest unit of life (Fig. 1-3). The difference between a living cell and a conglomeration of chemicals illustrates some of the emergent properties of life.</a:t>
            </a:r>
          </a:p>
          <a:p>
            <a:endParaRPr lang="es-ES" noProof="1"/>
          </a:p>
          <a:p>
            <a:r>
              <a:rPr lang="es-ES" noProof="1"/>
              <a:t>All cells contain (1) genes, units of heredity that provide the information needed to control the life of the cell; (2) subcellular structures called organelles, miniature chemical factories that use the information in the genes and keep the cell alive; and (3) a plasma membrane, a thin sheet surrounding the cell that both encloses a watery medium (the cytoplasm) that contains the organelles and separates the cell from the outside world. Some life-forms, mostly microscopic, consist of just one cell, but larger life-forms are composed of many cells with specialized functions.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34E88-3223-407B-A05E-5DD2A7294809}" type="slidenum">
              <a:rPr lang="es-ES"/>
              <a:pPr/>
              <a:t>14</a:t>
            </a:fld>
            <a:endParaRPr lang="es-ES"/>
          </a:p>
        </p:txBody>
      </p:sp>
      <p:sp>
        <p:nvSpPr>
          <p:cNvPr id="51202" name="Rectangle 2"/>
          <p:cNvSpPr>
            <a:spLocks noRot="1" noChangeArrowheads="1" noTextEdit="1"/>
          </p:cNvSpPr>
          <p:nvPr>
            <p:ph type="sldImg"/>
          </p:nvPr>
        </p:nvSpPr>
        <p:spPr>
          <a:xfrm>
            <a:off x="1981200" y="533400"/>
            <a:ext cx="2895600" cy="2171700"/>
          </a:xfrm>
          <a:ln/>
        </p:spPr>
      </p:sp>
      <p:sp>
        <p:nvSpPr>
          <p:cNvPr id="51203" name="Rectangle 3"/>
          <p:cNvSpPr>
            <a:spLocks noGrp="1" noChangeArrowheads="1"/>
          </p:cNvSpPr>
          <p:nvPr>
            <p:ph type="body" idx="1"/>
          </p:nvPr>
        </p:nvSpPr>
        <p:spPr>
          <a:xfrm>
            <a:off x="228600" y="2819400"/>
            <a:ext cx="6400800" cy="5638800"/>
          </a:xfrm>
        </p:spPr>
        <p:txBody>
          <a:bodyPr/>
          <a:lstStyle/>
          <a:p>
            <a:r>
              <a:rPr lang="es-ES" noProof="1"/>
              <a:t>In multicellular life forms, cells of similar type combine to form tissues, which perform a particular function. For example, nervous tissue is composed of nerve cells, and a variety of supporting cells. Various tissue types combine to form a structural unit called an organ (for example, the brain, which contains nervous tissue, connective tissue, and blood). Several organs that collectively perform a single function are called an organ system; for example, together the brain, spinal cord, sense organs, and nerves form the nervous system. All the organ systems functioning cooperatively make up an individual living thing, the organism.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AB8CF-526E-4EB8-8EE6-A2807CE057CF}" type="slidenum">
              <a:rPr lang="es-ES"/>
              <a:pPr/>
              <a:t>15</a:t>
            </a:fld>
            <a:endParaRPr lang="es-ES"/>
          </a:p>
        </p:txBody>
      </p:sp>
      <p:sp>
        <p:nvSpPr>
          <p:cNvPr id="53250" name="Rectangle 2"/>
          <p:cNvSpPr>
            <a:spLocks noRot="1" noChangeArrowheads="1" noTextEdit="1"/>
          </p:cNvSpPr>
          <p:nvPr>
            <p:ph type="sldImg"/>
          </p:nvPr>
        </p:nvSpPr>
        <p:spPr>
          <a:xfrm>
            <a:off x="1981200" y="533400"/>
            <a:ext cx="2895600" cy="2171700"/>
          </a:xfrm>
          <a:ln/>
        </p:spPr>
      </p:sp>
      <p:sp>
        <p:nvSpPr>
          <p:cNvPr id="53251" name="Rectangle 3"/>
          <p:cNvSpPr>
            <a:spLocks noGrp="1" noChangeArrowheads="1"/>
          </p:cNvSpPr>
          <p:nvPr>
            <p:ph type="body" idx="1"/>
          </p:nvPr>
        </p:nvSpPr>
        <p:spPr>
          <a:xfrm>
            <a:off x="228600" y="2819400"/>
            <a:ext cx="6400800" cy="5638800"/>
          </a:xfrm>
        </p:spPr>
        <p:txBody>
          <a:bodyPr/>
          <a:lstStyle/>
          <a:p>
            <a:r>
              <a:rPr lang="es-ES" noProof="1"/>
              <a:t>Beyond individual organisms are broader levels of organization. A group of very similar, potentially interbreeding organisms constitutes a species. Members of the same species that live in a given area are considered a population. Populations of several species living and interacting in the same area form a community. A community plus its nonliving environment, including land, water, and atmosphere, constitute an ecosystem. Finally, the entire surface region of Earth inhabited by living things (but including the nonliving components) is called the biosphere.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170"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lang="es-ES"/>
          </a:p>
        </p:txBody>
      </p:sp>
      <p:pic>
        <p:nvPicPr>
          <p:cNvPr id="7171" name="Picture 3" descr="ANABNR2"/>
          <p:cNvPicPr>
            <a:picLocks noChangeAspect="1" noChangeArrowheads="1"/>
          </p:cNvPicPr>
          <p:nvPr/>
        </p:nvPicPr>
        <p:blipFill>
          <a:blip r:embed="rId2"/>
          <a:srcRect l="-900" t="-1314" r="-2" b="-36961"/>
          <a:stretch>
            <a:fillRect/>
          </a:stretch>
        </p:blipFill>
        <p:spPr bwMode="auto">
          <a:xfrm>
            <a:off x="533400" y="3200400"/>
            <a:ext cx="8458200" cy="1158875"/>
          </a:xfrm>
          <a:prstGeom prst="rect">
            <a:avLst/>
          </a:prstGeom>
          <a:noFill/>
        </p:spPr>
      </p:pic>
      <p:sp>
        <p:nvSpPr>
          <p:cNvPr id="7172"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endParaRPr lang="es-ES"/>
          </a:p>
        </p:txBody>
      </p:sp>
      <p:sp>
        <p:nvSpPr>
          <p:cNvPr id="7173" name="Rectangle 5"/>
          <p:cNvSpPr>
            <a:spLocks noGrp="1" noChangeArrowheads="1"/>
          </p:cNvSpPr>
          <p:nvPr>
            <p:ph type="ctrTitle"/>
          </p:nvPr>
        </p:nvSpPr>
        <p:spPr>
          <a:xfrm>
            <a:off x="1143000" y="1981200"/>
            <a:ext cx="7772400" cy="1143000"/>
          </a:xfrm>
        </p:spPr>
        <p:txBody>
          <a:bodyPr/>
          <a:lstStyle>
            <a:lvl1pPr>
              <a:defRPr/>
            </a:lvl1pPr>
          </a:lstStyle>
          <a:p>
            <a:r>
              <a:rPr lang="es-ES"/>
              <a:t>Haga clic para modificar el estilo de título del patrón</a:t>
            </a:r>
          </a:p>
        </p:txBody>
      </p:sp>
      <p:sp>
        <p:nvSpPr>
          <p:cNvPr id="717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s-ES"/>
              <a:t>Haga clic para modificar el estilo de subtítulo del patrón</a:t>
            </a:r>
          </a:p>
        </p:txBody>
      </p:sp>
      <p:sp>
        <p:nvSpPr>
          <p:cNvPr id="7175" name="Rectangle 7"/>
          <p:cNvSpPr>
            <a:spLocks noGrp="1" noChangeArrowheads="1"/>
          </p:cNvSpPr>
          <p:nvPr>
            <p:ph type="dt" sz="half" idx="2"/>
          </p:nvPr>
        </p:nvSpPr>
        <p:spPr>
          <a:xfrm>
            <a:off x="685800" y="6324600"/>
            <a:ext cx="1905000" cy="457200"/>
          </a:xfrm>
        </p:spPr>
        <p:txBody>
          <a:bodyPr/>
          <a:lstStyle>
            <a:lvl1pPr>
              <a:defRPr/>
            </a:lvl1pPr>
          </a:lstStyle>
          <a:p>
            <a:endParaRPr lang="es-ES"/>
          </a:p>
        </p:txBody>
      </p:sp>
      <p:sp>
        <p:nvSpPr>
          <p:cNvPr id="7176" name="Rectangle 8"/>
          <p:cNvSpPr>
            <a:spLocks noGrp="1" noChangeArrowheads="1"/>
          </p:cNvSpPr>
          <p:nvPr>
            <p:ph type="ftr" sz="quarter" idx="3"/>
          </p:nvPr>
        </p:nvSpPr>
        <p:spPr>
          <a:xfrm>
            <a:off x="3124200" y="6324600"/>
            <a:ext cx="2895600" cy="457200"/>
          </a:xfrm>
        </p:spPr>
        <p:txBody>
          <a:bodyPr/>
          <a:lstStyle>
            <a:lvl1pPr>
              <a:defRPr/>
            </a:lvl1pPr>
          </a:lstStyle>
          <a:p>
            <a:endParaRPr lang="es-ES"/>
          </a:p>
        </p:txBody>
      </p:sp>
      <p:sp>
        <p:nvSpPr>
          <p:cNvPr id="7177" name="Rectangle 9"/>
          <p:cNvSpPr>
            <a:spLocks noGrp="1" noChangeArrowheads="1"/>
          </p:cNvSpPr>
          <p:nvPr>
            <p:ph type="sldNum" sz="quarter" idx="4"/>
          </p:nvPr>
        </p:nvSpPr>
        <p:spPr>
          <a:xfrm>
            <a:off x="6553200" y="6324600"/>
            <a:ext cx="1905000" cy="457200"/>
          </a:xfrm>
        </p:spPr>
        <p:txBody>
          <a:bodyPr/>
          <a:lstStyle>
            <a:lvl1pPr>
              <a:defRPr sz="1400"/>
            </a:lvl1pPr>
          </a:lstStyle>
          <a:p>
            <a:fld id="{6FA2A12C-1E02-478E-8C30-500652A566CF}"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2FFF00E-793F-40C7-9F30-A6E65D82E77F}" type="slidenum">
              <a:rPr lang="es-ES"/>
              <a:pPr/>
              <a:t>‹Nº›</a:t>
            </a:fld>
            <a:endParaRPr lang="es-E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96100" y="838200"/>
            <a:ext cx="1943100" cy="53784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066800" y="838200"/>
            <a:ext cx="5676900" cy="5378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B9ED4CA-D3EB-47AC-976D-42E9803465BC}" type="slidenum">
              <a:rPr lang="es-ES"/>
              <a:pPr/>
              <a:t>‹Nº›</a:t>
            </a:fld>
            <a:endParaRPr lang="es-ES"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5029200" y="2101850"/>
            <a:ext cx="3810000" cy="4114800"/>
          </a:xfrm>
        </p:spPr>
        <p:txBody>
          <a:bodyPr/>
          <a:lstStyle/>
          <a:p>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AFB8D555-9EA3-4F4B-AF06-1BD7BF46D3A5}" type="slidenum">
              <a:rPr lang="es-ES"/>
              <a:pPr/>
              <a:t>‹Nº›</a:t>
            </a:fld>
            <a:endParaRPr lang="es-ES"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0292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1509DC04-AF5D-4F37-B4B4-C07A0414CE11}" type="slidenum">
              <a:rPr lang="es-ES"/>
              <a:pPr/>
              <a:t>‹Nº›</a:t>
            </a:fld>
            <a:endParaRPr lang="es-ES" sz="1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029200" y="21018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029200" y="42354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8229600" y="6413500"/>
            <a:ext cx="914400" cy="457200"/>
          </a:xfrm>
        </p:spPr>
        <p:txBody>
          <a:bodyPr/>
          <a:lstStyle>
            <a:lvl1pPr>
              <a:defRPr/>
            </a:lvl1pPr>
          </a:lstStyle>
          <a:p>
            <a:fld id="{01E5A03B-9DEB-4B5E-BFB5-035FEFB46327}" type="slidenum">
              <a:rPr lang="es-ES"/>
              <a:pPr/>
              <a:t>‹Nº›</a:t>
            </a:fld>
            <a:endParaRPr lang="es-ES"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1066800" y="21018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1066800" y="423545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50292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8229600" y="6413500"/>
            <a:ext cx="914400" cy="457200"/>
          </a:xfrm>
        </p:spPr>
        <p:txBody>
          <a:bodyPr/>
          <a:lstStyle>
            <a:lvl1pPr>
              <a:defRPr/>
            </a:lvl1pPr>
          </a:lstStyle>
          <a:p>
            <a:fld id="{2AF1A8F4-E115-408C-8E81-4F0E66EA2898}" type="slidenum">
              <a:rPr lang="es-ES"/>
              <a:pPr/>
              <a:t>‹Nº›</a:t>
            </a:fld>
            <a:endParaRPr lang="es-ES" sz="14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210185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D4089E41-C34F-4F76-AB23-F5706212FF19}" type="slidenum">
              <a:rPr lang="es-ES"/>
              <a:pPr/>
              <a:t>‹Nº›</a:t>
            </a:fld>
            <a:endParaRPr lang="es-ES" sz="14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66800" y="8382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066800" y="210185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066800" y="4235450"/>
            <a:ext cx="77724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066800" y="64135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429000" y="64135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8229600" y="6413500"/>
            <a:ext cx="914400" cy="457200"/>
          </a:xfrm>
        </p:spPr>
        <p:txBody>
          <a:bodyPr/>
          <a:lstStyle>
            <a:lvl1pPr>
              <a:defRPr/>
            </a:lvl1pPr>
          </a:lstStyle>
          <a:p>
            <a:fld id="{86380155-7748-4FF4-ADE2-223448504F04}" type="slidenum">
              <a:rPr lang="es-ES"/>
              <a:pPr/>
              <a:t>‹Nº›</a:t>
            </a:fld>
            <a:endParaRPr lang="es-ES"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7F1BC54-800C-4AA0-869F-1FA427F92693}" type="slidenum">
              <a:rPr lang="es-ES"/>
              <a:pPr/>
              <a:t>‹Nº›</a:t>
            </a:fld>
            <a:endParaRPr lang="es-ES"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3D2476C-8832-4279-B1C8-DECEA09AF2CF}" type="slidenum">
              <a:rPr lang="es-ES"/>
              <a:pPr/>
              <a:t>‹Nº›</a:t>
            </a:fld>
            <a:endParaRPr lang="es-E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C80846FB-3B73-4AB1-8B9D-78EBC1CEAEE1}" type="slidenum">
              <a:rPr lang="es-ES"/>
              <a:pPr/>
              <a:t>‹Nº›</a:t>
            </a:fld>
            <a:endParaRPr lang="es-E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B2D83616-94C4-47AE-8342-5C8D37459AFF}" type="slidenum">
              <a:rPr lang="es-ES"/>
              <a:pPr/>
              <a:t>‹Nº›</a:t>
            </a:fld>
            <a:endParaRPr lang="es-E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2EEEAE31-63E4-41CA-971A-19D53C8F85C2}" type="slidenum">
              <a:rPr lang="es-ES"/>
              <a:pPr/>
              <a:t>‹Nº›</a:t>
            </a:fld>
            <a:endParaRPr lang="es-E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1AA14419-6586-48BB-BCEC-E836CE14D3CF}" type="slidenum">
              <a:rPr lang="es-ES"/>
              <a:pPr/>
              <a:t>‹Nº›</a:t>
            </a:fld>
            <a:endParaRPr lang="es-E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076317C-C7D9-4190-B8EA-2B085C740794}" type="slidenum">
              <a:rPr lang="es-ES"/>
              <a:pPr/>
              <a:t>‹Nº›</a:t>
            </a:fld>
            <a:endParaRPr lang="es-E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C0C7A8B-6A85-4AE4-B2D9-24F2B72D606F}" type="slidenum">
              <a:rPr lang="es-ES"/>
              <a:pPr/>
              <a:t>‹Nº›</a:t>
            </a:fld>
            <a:endParaRPr lang="es-E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lang="es-ES"/>
          </a:p>
        </p:txBody>
      </p:sp>
      <p:sp>
        <p:nvSpPr>
          <p:cNvPr id="614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endParaRPr lang="es-ES"/>
          </a:p>
        </p:txBody>
      </p:sp>
      <p:sp>
        <p:nvSpPr>
          <p:cNvPr id="6148" name="Rectangle 4" descr="Stationery"/>
          <p:cNvSpPr>
            <a:spLocks noChangeArrowheads="1"/>
          </p:cNvSpPr>
          <p:nvPr/>
        </p:nvSpPr>
        <p:spPr bwMode="auto">
          <a:xfrm>
            <a:off x="457200" y="0"/>
            <a:ext cx="1219200" cy="762000"/>
          </a:xfrm>
          <a:prstGeom prst="rect">
            <a:avLst/>
          </a:prstGeom>
          <a:blipFill dpi="0" rotWithShape="0">
            <a:blip r:embed="rId19"/>
            <a:srcRect/>
            <a:tile tx="0" ty="0" sx="100000" sy="100000" flip="none" algn="tl"/>
          </a:blipFill>
          <a:ln w="9525">
            <a:noFill/>
            <a:miter lim="800000"/>
            <a:headEnd/>
            <a:tailEnd/>
          </a:ln>
          <a:effectLst/>
        </p:spPr>
        <p:txBody>
          <a:bodyPr wrap="none" anchor="ctr"/>
          <a:lstStyle/>
          <a:p>
            <a:pPr algn="ctr"/>
            <a:endParaRPr lang="es-ES"/>
          </a:p>
        </p:txBody>
      </p:sp>
      <p:sp>
        <p:nvSpPr>
          <p:cNvPr id="6149" name="Rectangle 5" descr="Stationery"/>
          <p:cNvSpPr>
            <a:spLocks noChangeArrowheads="1"/>
          </p:cNvSpPr>
          <p:nvPr/>
        </p:nvSpPr>
        <p:spPr bwMode="auto">
          <a:xfrm>
            <a:off x="0" y="0"/>
            <a:ext cx="457200" cy="6858000"/>
          </a:xfrm>
          <a:prstGeom prst="rect">
            <a:avLst/>
          </a:prstGeom>
          <a:blipFill dpi="0" rotWithShape="0">
            <a:blip r:embed="rId19"/>
            <a:srcRect/>
            <a:tile tx="0" ty="0" sx="100000" sy="100000" flip="none" algn="tl"/>
          </a:blipFill>
          <a:ln w="9525">
            <a:noFill/>
            <a:miter lim="800000"/>
            <a:headEnd/>
            <a:tailEnd/>
          </a:ln>
          <a:effectLst/>
        </p:spPr>
        <p:txBody>
          <a:bodyPr wrap="none" anchor="ctr"/>
          <a:lstStyle/>
          <a:p>
            <a:pPr algn="ctr"/>
            <a:endParaRPr lang="es-ES"/>
          </a:p>
        </p:txBody>
      </p:sp>
      <p:sp>
        <p:nvSpPr>
          <p:cNvPr id="615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6151"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chemeClr val="tx2"/>
                </a:solidFill>
              </a:defRPr>
            </a:lvl1pPr>
          </a:lstStyle>
          <a:p>
            <a:endParaRPr lang="es-ES"/>
          </a:p>
        </p:txBody>
      </p:sp>
      <p:sp>
        <p:nvSpPr>
          <p:cNvPr id="6152"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tx2"/>
                </a:solidFill>
              </a:defRPr>
            </a:lvl1pPr>
          </a:lstStyle>
          <a:p>
            <a:endParaRPr lang="es-ES"/>
          </a:p>
        </p:txBody>
      </p:sp>
      <p:pic>
        <p:nvPicPr>
          <p:cNvPr id="6153" name="Picture 9" descr="anabnr2"/>
          <p:cNvPicPr>
            <a:picLocks noChangeAspect="1" noChangeArrowheads="1"/>
          </p:cNvPicPr>
          <p:nvPr/>
        </p:nvPicPr>
        <p:blipFill>
          <a:blip r:embed="rId20"/>
          <a:srcRect/>
          <a:stretch>
            <a:fillRect/>
          </a:stretch>
        </p:blipFill>
        <p:spPr bwMode="auto">
          <a:xfrm>
            <a:off x="1228725" y="0"/>
            <a:ext cx="7915275" cy="754063"/>
          </a:xfrm>
          <a:prstGeom prst="rect">
            <a:avLst/>
          </a:prstGeom>
          <a:noFill/>
        </p:spPr>
      </p:pic>
      <p:sp>
        <p:nvSpPr>
          <p:cNvPr id="6154"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endParaRPr lang="es-ES"/>
          </a:p>
        </p:txBody>
      </p:sp>
      <p:sp>
        <p:nvSpPr>
          <p:cNvPr id="6155" name="Rectangle 11"/>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a:solidFill>
                  <a:schemeClr val="tx2"/>
                </a:solidFill>
              </a:defRPr>
            </a:lvl1pPr>
          </a:lstStyle>
          <a:p>
            <a:fld id="{BCE33D9E-E0E9-4340-8027-7A0F916C34EC}" type="slidenum">
              <a:rPr lang="es-ES"/>
              <a:pPr/>
              <a:t>‹Nº›</a:t>
            </a:fld>
            <a:endParaRPr lang="es-ES" sz="1400"/>
          </a:p>
        </p:txBody>
      </p:sp>
      <p:sp>
        <p:nvSpPr>
          <p:cNvPr id="615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www.grandland.newtech.ru/ameba.jpg&amp;imgrefurl=http://www.grandland.newtech.ru/story3.htm&amp;h=225&amp;w=190&amp;prev=/images%3Fq%3Dameba%26svnum%3D10%26hl%3Des%26lr%3D%26ie%3DUTF-8" TargetMode="External"/><Relationship Id="rId2" Type="http://schemas.openxmlformats.org/officeDocument/2006/relationships/image" Target="../media/image6.jpeg"/><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s-ES" b="1">
                <a:latin typeface="Arial" charset="0"/>
              </a:rPr>
              <a:t>¿QUÉ ES LA VIDA?</a:t>
            </a:r>
          </a:p>
        </p:txBody>
      </p:sp>
      <p:sp>
        <p:nvSpPr>
          <p:cNvPr id="5124" name="Rectangle 4"/>
          <p:cNvSpPr>
            <a:spLocks noGrp="1" noChangeArrowheads="1"/>
          </p:cNvSpPr>
          <p:nvPr>
            <p:ph type="subTitle" idx="1"/>
          </p:nvPr>
        </p:nvSpPr>
        <p:spPr>
          <a:xfrm>
            <a:off x="1619250" y="4351338"/>
            <a:ext cx="5629275" cy="661987"/>
          </a:xfrm>
        </p:spPr>
        <p:txBody>
          <a:bodyPr/>
          <a:lstStyle/>
          <a:p>
            <a:r>
              <a:rPr lang="es-EC"/>
              <a:t>Características de los seres vivos</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900113" y="476250"/>
            <a:ext cx="7772400" cy="1143000"/>
          </a:xfrm>
        </p:spPr>
        <p:txBody>
          <a:bodyPr/>
          <a:lstStyle/>
          <a:p>
            <a:r>
              <a:rPr lang="es-MX" sz="4000">
                <a:latin typeface="Arial" charset="0"/>
              </a:rPr>
              <a:t>Niveles de organización biológica</a:t>
            </a:r>
          </a:p>
        </p:txBody>
      </p:sp>
      <p:sp>
        <p:nvSpPr>
          <p:cNvPr id="34821" name="Rectangle 5"/>
          <p:cNvSpPr>
            <a:spLocks noGrp="1" noChangeArrowheads="1"/>
          </p:cNvSpPr>
          <p:nvPr>
            <p:ph type="body" sz="half" idx="1"/>
          </p:nvPr>
        </p:nvSpPr>
        <p:spPr>
          <a:xfrm>
            <a:off x="611188" y="2101850"/>
            <a:ext cx="4265612" cy="4114800"/>
          </a:xfrm>
        </p:spPr>
        <p:txBody>
          <a:bodyPr/>
          <a:lstStyle/>
          <a:p>
            <a:pPr>
              <a:lnSpc>
                <a:spcPct val="90000"/>
              </a:lnSpc>
            </a:pPr>
            <a:r>
              <a:rPr lang="es-MX" sz="2800">
                <a:latin typeface="Arial" charset="0"/>
              </a:rPr>
              <a:t>Los seres vivos obedecen a las leyes de la física y la química.</a:t>
            </a:r>
          </a:p>
          <a:p>
            <a:pPr>
              <a:lnSpc>
                <a:spcPct val="90000"/>
              </a:lnSpc>
            </a:pPr>
            <a:r>
              <a:rPr lang="es-MX" sz="2800">
                <a:latin typeface="Arial" charset="0"/>
              </a:rPr>
              <a:t>Están constituidos por los mismos componentes químicos -átomos y moléculas- que las cosas inanimadas.</a:t>
            </a:r>
            <a:endParaRPr lang="es-MX" sz="2800" i="1">
              <a:latin typeface="Arial" charset="0"/>
            </a:endParaRPr>
          </a:p>
        </p:txBody>
      </p:sp>
      <p:pic>
        <p:nvPicPr>
          <p:cNvPr id="34824" name="Picture 8" descr="atomo"/>
          <p:cNvPicPr>
            <a:picLocks noChangeAspect="1" noChangeArrowheads="1"/>
          </p:cNvPicPr>
          <p:nvPr/>
        </p:nvPicPr>
        <p:blipFill>
          <a:blip r:embed="rId2"/>
          <a:srcRect/>
          <a:stretch>
            <a:fillRect/>
          </a:stretch>
        </p:blipFill>
        <p:spPr bwMode="auto">
          <a:xfrm>
            <a:off x="5891213" y="2060575"/>
            <a:ext cx="2352675" cy="2376488"/>
          </a:xfrm>
          <a:prstGeom prst="rect">
            <a:avLst/>
          </a:prstGeom>
          <a:noFill/>
        </p:spPr>
      </p:pic>
      <p:pic>
        <p:nvPicPr>
          <p:cNvPr id="34826" name="Picture 10" descr="molecule"/>
          <p:cNvPicPr>
            <a:picLocks noChangeAspect="1" noChangeArrowheads="1"/>
          </p:cNvPicPr>
          <p:nvPr/>
        </p:nvPicPr>
        <p:blipFill>
          <a:blip r:embed="rId3"/>
          <a:srcRect/>
          <a:stretch>
            <a:fillRect/>
          </a:stretch>
        </p:blipFill>
        <p:spPr bwMode="auto">
          <a:xfrm>
            <a:off x="6769100" y="4694238"/>
            <a:ext cx="2339975" cy="2119312"/>
          </a:xfrm>
          <a:prstGeom prst="rect">
            <a:avLst/>
          </a:prstGeom>
          <a:noFill/>
        </p:spPr>
      </p:pic>
      <p:pic>
        <p:nvPicPr>
          <p:cNvPr id="34828" name="Picture 12" descr="molecul2"/>
          <p:cNvPicPr>
            <a:picLocks noChangeAspect="1" noChangeArrowheads="1"/>
          </p:cNvPicPr>
          <p:nvPr/>
        </p:nvPicPr>
        <p:blipFill>
          <a:blip r:embed="rId4"/>
          <a:srcRect/>
          <a:stretch>
            <a:fillRect/>
          </a:stretch>
        </p:blipFill>
        <p:spPr bwMode="auto">
          <a:xfrm>
            <a:off x="4284663" y="4724400"/>
            <a:ext cx="2430462" cy="1990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Ecoli"/>
          <p:cNvPicPr>
            <a:picLocks noChangeAspect="1" noChangeArrowheads="1"/>
          </p:cNvPicPr>
          <p:nvPr/>
        </p:nvPicPr>
        <p:blipFill>
          <a:blip r:embed="rId2"/>
          <a:srcRect/>
          <a:stretch>
            <a:fillRect/>
          </a:stretch>
        </p:blipFill>
        <p:spPr bwMode="auto">
          <a:xfrm>
            <a:off x="1835150" y="920750"/>
            <a:ext cx="5761038" cy="57324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755650" y="549275"/>
            <a:ext cx="7772400" cy="784225"/>
          </a:xfrm>
        </p:spPr>
        <p:txBody>
          <a:bodyPr/>
          <a:lstStyle/>
          <a:p>
            <a:r>
              <a:rPr lang="es-MX" sz="4000">
                <a:latin typeface="Arial" charset="0"/>
              </a:rPr>
              <a:t>Niveles de organización biológica</a:t>
            </a:r>
          </a:p>
        </p:txBody>
      </p:sp>
      <p:sp>
        <p:nvSpPr>
          <p:cNvPr id="36871" name="Rectangle 7"/>
          <p:cNvSpPr>
            <a:spLocks noGrp="1" noChangeArrowheads="1"/>
          </p:cNvSpPr>
          <p:nvPr>
            <p:ph type="body" sz="half" idx="1"/>
          </p:nvPr>
        </p:nvSpPr>
        <p:spPr>
          <a:xfrm>
            <a:off x="468313" y="1484313"/>
            <a:ext cx="8370887" cy="1584325"/>
          </a:xfrm>
        </p:spPr>
        <p:txBody>
          <a:bodyPr/>
          <a:lstStyle/>
          <a:p>
            <a:r>
              <a:rPr lang="es-MX" sz="2400">
                <a:latin typeface="Arial" charset="0"/>
              </a:rPr>
              <a:t>Los átomos que constituyen esta bacteria se combinan entre sí de forma muy específica:</a:t>
            </a:r>
          </a:p>
          <a:p>
            <a:pPr lvl="1"/>
            <a:r>
              <a:rPr lang="es-MX" sz="2000">
                <a:latin typeface="Arial" charset="0"/>
              </a:rPr>
              <a:t>Gran parte del H y del O están presentes en forma de H</a:t>
            </a:r>
            <a:r>
              <a:rPr lang="es-MX" sz="2000" baseline="-25000">
                <a:latin typeface="Arial" charset="0"/>
              </a:rPr>
              <a:t>2</a:t>
            </a:r>
            <a:r>
              <a:rPr lang="es-MX" sz="2000">
                <a:latin typeface="Arial" charset="0"/>
              </a:rPr>
              <a:t>O.</a:t>
            </a:r>
          </a:p>
          <a:p>
            <a:pPr lvl="1"/>
            <a:r>
              <a:rPr lang="es-MX" sz="2000">
                <a:latin typeface="Arial" charset="0"/>
              </a:rPr>
              <a:t>Tiene 5000 clases de macromoléculas diferentes.</a:t>
            </a:r>
          </a:p>
        </p:txBody>
      </p:sp>
      <p:graphicFrame>
        <p:nvGraphicFramePr>
          <p:cNvPr id="36979" name="Group 115"/>
          <p:cNvGraphicFramePr>
            <a:graphicFrameLocks noGrp="1"/>
          </p:cNvGraphicFramePr>
          <p:nvPr>
            <p:ph sz="half" idx="2"/>
          </p:nvPr>
        </p:nvGraphicFramePr>
        <p:xfrm>
          <a:off x="544513" y="3213100"/>
          <a:ext cx="8204200" cy="3401568"/>
        </p:xfrm>
        <a:graphic>
          <a:graphicData uri="http://schemas.openxmlformats.org/drawingml/2006/table">
            <a:tbl>
              <a:tblPr/>
              <a:tblGrid>
                <a:gridCol w="8204200"/>
              </a:tblGrid>
              <a:tr h="287338">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rgbClr val="FE3934"/>
                          </a:solidFill>
                          <a:effectLst/>
                          <a:latin typeface="Arial" charset="0"/>
                        </a:rPr>
                        <a:t>Composición atómica de tres organismos representativos</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15913">
                <a:tc>
                  <a:txBody>
                    <a:bodyPr/>
                    <a:lstStyle/>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Arial" charset="0"/>
                        </a:rPr>
                        <a:t>Elemento                       Humano                       Alfalfa                      Bacteria</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657225">
                <a:tc>
                  <a:txBody>
                    <a:bodyPr/>
                    <a:lstStyle/>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Arial" charset="0"/>
                        </a:rPr>
                        <a:t>Carbono                          19,37%                       11,34%                      12,14%</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Arial" charset="0"/>
                        </a:rPr>
                        <a:t>Hidrógeno                         9,31%                         8,72%                        9,94%</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Arial" charset="0"/>
                        </a:rPr>
                        <a:t>Nitrógeno                          5,14%                         0,83%                        3,04%</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Arial" charset="0"/>
                        </a:rPr>
                        <a:t>Oxígeno                           62,81%                       77,90%                      73,68%</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Arial" charset="0"/>
                        </a:rPr>
                        <a:t>Fósforo                              0,63%                         0,71%                        0,60%</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Arial" charset="0"/>
                        </a:rPr>
                        <a:t>Azufre                             </a:t>
                      </a:r>
                      <a:r>
                        <a:rPr kumimoji="0" lang="es-MX" sz="1800" b="1" i="0" u="sng" strike="noStrike" cap="none" normalizeH="0" baseline="0" smtClean="0">
                          <a:ln>
                            <a:noFill/>
                          </a:ln>
                          <a:solidFill>
                            <a:schemeClr val="tx1"/>
                          </a:solidFill>
                          <a:effectLst/>
                          <a:latin typeface="Arial" charset="0"/>
                        </a:rPr>
                        <a:t>   0,64%                         0,10%                       0,32%</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chemeClr val="tx1"/>
                          </a:solidFill>
                          <a:effectLst/>
                          <a:latin typeface="Arial" charset="0"/>
                        </a:rPr>
                        <a:t>CHNOPS</a:t>
                      </a:r>
                    </a:p>
                    <a:p>
                      <a:pPr marL="0" marR="0" lvl="0" indent="0" algn="just"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0" lang="es-MX" sz="1800" b="1" i="0" u="none" strike="noStrike" cap="none" normalizeH="0" baseline="0" smtClean="0">
                          <a:ln>
                            <a:noFill/>
                          </a:ln>
                          <a:solidFill>
                            <a:srgbClr val="241AEC"/>
                          </a:solidFill>
                          <a:effectLst/>
                          <a:latin typeface="Arial" charset="0"/>
                        </a:rPr>
                        <a:t>Total:                                97,90%                       99,60%                    99,72%</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79"/>
                                        </p:tgtEl>
                                        <p:attrNameLst>
                                          <p:attrName>style.visibility</p:attrName>
                                        </p:attrNameLst>
                                      </p:cBhvr>
                                      <p:to>
                                        <p:strVal val="visible"/>
                                      </p:to>
                                    </p:set>
                                    <p:animEffect transition="in" filter="fade">
                                      <p:cBhvr>
                                        <p:cTn id="7" dur="2000"/>
                                        <p:tgtEl>
                                          <p:spTgt spid="3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3906838" y="1820863"/>
            <a:ext cx="5119687" cy="4102100"/>
            <a:chOff x="2461" y="1147"/>
            <a:chExt cx="3225" cy="2584"/>
          </a:xfrm>
        </p:grpSpPr>
        <p:pic>
          <p:nvPicPr>
            <p:cNvPr id="47107" name="Picture 3"/>
            <p:cNvPicPr>
              <a:picLocks noChangeAspect="1" noChangeArrowheads="1"/>
            </p:cNvPicPr>
            <p:nvPr/>
          </p:nvPicPr>
          <p:blipFill>
            <a:blip r:embed="rId3">
              <a:lum bright="-12000" contrast="24000"/>
            </a:blip>
            <a:srcRect/>
            <a:stretch>
              <a:fillRect/>
            </a:stretch>
          </p:blipFill>
          <p:spPr bwMode="auto">
            <a:xfrm>
              <a:off x="2461" y="1147"/>
              <a:ext cx="3225" cy="2584"/>
            </a:xfrm>
            <a:prstGeom prst="rect">
              <a:avLst/>
            </a:prstGeom>
            <a:noFill/>
            <a:ln w="76200">
              <a:solidFill>
                <a:schemeClr val="bg1"/>
              </a:solidFill>
              <a:miter lim="800000"/>
              <a:headEnd/>
              <a:tailEnd/>
            </a:ln>
            <a:effectLst/>
          </p:spPr>
        </p:pic>
        <p:sp>
          <p:nvSpPr>
            <p:cNvPr id="47108" name="Rectangle 4"/>
            <p:cNvSpPr>
              <a:spLocks noChangeArrowheads="1"/>
            </p:cNvSpPr>
            <p:nvPr/>
          </p:nvSpPr>
          <p:spPr bwMode="auto">
            <a:xfrm>
              <a:off x="2982" y="2370"/>
              <a:ext cx="92"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latin typeface="Arial Narrow" pitchFamily="34" charset="0"/>
                </a:rPr>
                <a:t>O</a:t>
              </a:r>
            </a:p>
          </p:txBody>
        </p:sp>
        <p:sp>
          <p:nvSpPr>
            <p:cNvPr id="47109" name="Rectangle 5"/>
            <p:cNvSpPr>
              <a:spLocks noChangeArrowheads="1"/>
            </p:cNvSpPr>
            <p:nvPr/>
          </p:nvSpPr>
          <p:spPr bwMode="auto">
            <a:xfrm>
              <a:off x="2849" y="2527"/>
              <a:ext cx="85"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latin typeface="Arial Narrow" pitchFamily="34" charset="0"/>
                </a:rPr>
                <a:t>H</a:t>
              </a:r>
            </a:p>
          </p:txBody>
        </p:sp>
        <p:sp>
          <p:nvSpPr>
            <p:cNvPr id="47110" name="Rectangle 6"/>
            <p:cNvSpPr>
              <a:spLocks noChangeArrowheads="1"/>
            </p:cNvSpPr>
            <p:nvPr/>
          </p:nvSpPr>
          <p:spPr bwMode="auto">
            <a:xfrm>
              <a:off x="3122" y="2533"/>
              <a:ext cx="85" cy="147"/>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latin typeface="Arial Narrow" pitchFamily="34" charset="0"/>
                </a:rPr>
                <a:t>H</a:t>
              </a:r>
            </a:p>
          </p:txBody>
        </p:sp>
        <p:sp>
          <p:nvSpPr>
            <p:cNvPr id="47111" name="Rectangle 7"/>
            <p:cNvSpPr>
              <a:spLocks noChangeArrowheads="1"/>
            </p:cNvSpPr>
            <p:nvPr/>
          </p:nvSpPr>
          <p:spPr bwMode="auto">
            <a:xfrm>
              <a:off x="3939" y="2261"/>
              <a:ext cx="261" cy="98"/>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200" b="1" noProof="1">
                  <a:latin typeface="Arial Narrow" pitchFamily="34" charset="0"/>
                </a:rPr>
                <a:t>CH</a:t>
              </a:r>
              <a:r>
                <a:rPr kumimoji="0" lang="es-ES" sz="1200" b="1" baseline="-25000" noProof="1">
                  <a:latin typeface="Arial Narrow" pitchFamily="34" charset="0"/>
                </a:rPr>
                <a:t>2</a:t>
              </a:r>
              <a:r>
                <a:rPr kumimoji="0" lang="es-ES" sz="1200" b="1" noProof="1">
                  <a:latin typeface="Arial Narrow" pitchFamily="34" charset="0"/>
                </a:rPr>
                <a:t>OH</a:t>
              </a:r>
            </a:p>
          </p:txBody>
        </p:sp>
      </p:grpSp>
      <p:sp>
        <p:nvSpPr>
          <p:cNvPr id="47112" name="Rectangle 8"/>
          <p:cNvSpPr>
            <a:spLocks noGrp="1" noChangeArrowheads="1"/>
          </p:cNvSpPr>
          <p:nvPr>
            <p:ph type="title"/>
          </p:nvPr>
        </p:nvSpPr>
        <p:spPr>
          <a:xfrm>
            <a:off x="1066800" y="838200"/>
            <a:ext cx="7772400" cy="790575"/>
          </a:xfrm>
        </p:spPr>
        <p:txBody>
          <a:bodyPr/>
          <a:lstStyle/>
          <a:p>
            <a:pPr algn="ctr"/>
            <a:r>
              <a:rPr lang="es-ES" sz="4000" noProof="1">
                <a:solidFill>
                  <a:srgbClr val="241AEC"/>
                </a:solidFill>
              </a:rPr>
              <a:t>Niveles de</a:t>
            </a:r>
            <a:r>
              <a:rPr lang="es-ES" sz="4000">
                <a:solidFill>
                  <a:srgbClr val="241AEC"/>
                </a:solidFill>
              </a:rPr>
              <a:t> </a:t>
            </a:r>
            <a:r>
              <a:rPr lang="es-ES" sz="4000" noProof="1">
                <a:solidFill>
                  <a:srgbClr val="241AEC"/>
                </a:solidFill>
              </a:rPr>
              <a:t>Organización Biológica</a:t>
            </a:r>
          </a:p>
        </p:txBody>
      </p:sp>
      <p:sp>
        <p:nvSpPr>
          <p:cNvPr id="47113" name="Rectangle 9"/>
          <p:cNvSpPr>
            <a:spLocks noChangeArrowheads="1"/>
          </p:cNvSpPr>
          <p:nvPr/>
        </p:nvSpPr>
        <p:spPr bwMode="auto">
          <a:xfrm>
            <a:off x="1752600" y="5413375"/>
            <a:ext cx="1906588"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Subatómico</a:t>
            </a:r>
          </a:p>
        </p:txBody>
      </p:sp>
      <p:sp>
        <p:nvSpPr>
          <p:cNvPr id="47114" name="Rectangle 10"/>
          <p:cNvSpPr>
            <a:spLocks noChangeArrowheads="1"/>
          </p:cNvSpPr>
          <p:nvPr/>
        </p:nvSpPr>
        <p:spPr bwMode="auto">
          <a:xfrm>
            <a:off x="7177088" y="5675313"/>
            <a:ext cx="750887"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Electrón</a:t>
            </a:r>
          </a:p>
        </p:txBody>
      </p:sp>
      <p:sp>
        <p:nvSpPr>
          <p:cNvPr id="47115" name="Rectangle 11"/>
          <p:cNvSpPr>
            <a:spLocks noChangeArrowheads="1"/>
          </p:cNvSpPr>
          <p:nvPr/>
        </p:nvSpPr>
        <p:spPr bwMode="auto">
          <a:xfrm>
            <a:off x="6010275" y="5675313"/>
            <a:ext cx="717550"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Neutrón</a:t>
            </a:r>
          </a:p>
        </p:txBody>
      </p:sp>
      <p:sp>
        <p:nvSpPr>
          <p:cNvPr id="47116" name="Rectangle 12"/>
          <p:cNvSpPr>
            <a:spLocks noChangeArrowheads="1"/>
          </p:cNvSpPr>
          <p:nvPr/>
        </p:nvSpPr>
        <p:spPr bwMode="auto">
          <a:xfrm>
            <a:off x="4911725" y="5675313"/>
            <a:ext cx="603250"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Protón</a:t>
            </a:r>
          </a:p>
        </p:txBody>
      </p:sp>
      <p:sp>
        <p:nvSpPr>
          <p:cNvPr id="47117" name="Rectangle 13"/>
          <p:cNvSpPr>
            <a:spLocks noChangeArrowheads="1"/>
          </p:cNvSpPr>
          <p:nvPr/>
        </p:nvSpPr>
        <p:spPr bwMode="auto">
          <a:xfrm>
            <a:off x="6497638" y="5019675"/>
            <a:ext cx="884237"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Nitrógeno</a:t>
            </a:r>
          </a:p>
        </p:txBody>
      </p:sp>
      <p:sp>
        <p:nvSpPr>
          <p:cNvPr id="47118" name="Rectangle 14"/>
          <p:cNvSpPr>
            <a:spLocks noChangeArrowheads="1"/>
          </p:cNvSpPr>
          <p:nvPr/>
        </p:nvSpPr>
        <p:spPr bwMode="auto">
          <a:xfrm>
            <a:off x="5435600" y="5019675"/>
            <a:ext cx="769938"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Carbono</a:t>
            </a:r>
          </a:p>
        </p:txBody>
      </p:sp>
      <p:sp>
        <p:nvSpPr>
          <p:cNvPr id="47119" name="Rectangle 15"/>
          <p:cNvSpPr>
            <a:spLocks noChangeArrowheads="1"/>
          </p:cNvSpPr>
          <p:nvPr/>
        </p:nvSpPr>
        <p:spPr bwMode="auto">
          <a:xfrm>
            <a:off x="4197350" y="5019675"/>
            <a:ext cx="93662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Hidrógeno</a:t>
            </a:r>
          </a:p>
        </p:txBody>
      </p:sp>
      <p:sp>
        <p:nvSpPr>
          <p:cNvPr id="47120" name="Rectangle 16"/>
          <p:cNvSpPr>
            <a:spLocks noChangeArrowheads="1"/>
          </p:cNvSpPr>
          <p:nvPr/>
        </p:nvSpPr>
        <p:spPr bwMode="auto">
          <a:xfrm>
            <a:off x="7678738" y="5019675"/>
            <a:ext cx="750887"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Oxígeno</a:t>
            </a:r>
          </a:p>
        </p:txBody>
      </p:sp>
      <p:sp>
        <p:nvSpPr>
          <p:cNvPr id="47121" name="Rectangle 17"/>
          <p:cNvSpPr>
            <a:spLocks noChangeArrowheads="1"/>
          </p:cNvSpPr>
          <p:nvPr/>
        </p:nvSpPr>
        <p:spPr bwMode="auto">
          <a:xfrm>
            <a:off x="7780338" y="4202113"/>
            <a:ext cx="404812"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ADN</a:t>
            </a:r>
          </a:p>
        </p:txBody>
      </p:sp>
      <p:sp>
        <p:nvSpPr>
          <p:cNvPr id="47122" name="Rectangle 18"/>
          <p:cNvSpPr>
            <a:spLocks noChangeArrowheads="1"/>
          </p:cNvSpPr>
          <p:nvPr/>
        </p:nvSpPr>
        <p:spPr bwMode="auto">
          <a:xfrm>
            <a:off x="5999163" y="4202113"/>
            <a:ext cx="741362"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Glucosa</a:t>
            </a:r>
          </a:p>
        </p:txBody>
      </p:sp>
      <p:sp>
        <p:nvSpPr>
          <p:cNvPr id="47123" name="Rectangle 19"/>
          <p:cNvSpPr>
            <a:spLocks noChangeArrowheads="1"/>
          </p:cNvSpPr>
          <p:nvPr/>
        </p:nvSpPr>
        <p:spPr bwMode="auto">
          <a:xfrm>
            <a:off x="4570413" y="4202113"/>
            <a:ext cx="468312"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Agua</a:t>
            </a:r>
          </a:p>
        </p:txBody>
      </p:sp>
      <p:sp>
        <p:nvSpPr>
          <p:cNvPr id="47124" name="Rectangle 20"/>
          <p:cNvSpPr>
            <a:spLocks noChangeArrowheads="1"/>
          </p:cNvSpPr>
          <p:nvPr/>
        </p:nvSpPr>
        <p:spPr bwMode="auto">
          <a:xfrm>
            <a:off x="7623175" y="3308350"/>
            <a:ext cx="62547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Núcleo</a:t>
            </a:r>
          </a:p>
        </p:txBody>
      </p:sp>
      <p:sp>
        <p:nvSpPr>
          <p:cNvPr id="47125" name="Rectangle 21"/>
          <p:cNvSpPr>
            <a:spLocks noChangeArrowheads="1"/>
          </p:cNvSpPr>
          <p:nvPr/>
        </p:nvSpPr>
        <p:spPr bwMode="auto">
          <a:xfrm>
            <a:off x="5851525" y="3308350"/>
            <a:ext cx="1041400"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Cloroplasto</a:t>
            </a:r>
          </a:p>
        </p:txBody>
      </p:sp>
      <p:sp>
        <p:nvSpPr>
          <p:cNvPr id="47126" name="Rectangle 22"/>
          <p:cNvSpPr>
            <a:spLocks noChangeArrowheads="1"/>
          </p:cNvSpPr>
          <p:nvPr/>
        </p:nvSpPr>
        <p:spPr bwMode="auto">
          <a:xfrm>
            <a:off x="4276725" y="3308350"/>
            <a:ext cx="1062038"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Mitocondria</a:t>
            </a:r>
          </a:p>
        </p:txBody>
      </p:sp>
      <p:sp>
        <p:nvSpPr>
          <p:cNvPr id="47127" name="Rectangle 23"/>
          <p:cNvSpPr>
            <a:spLocks noChangeArrowheads="1"/>
          </p:cNvSpPr>
          <p:nvPr/>
        </p:nvSpPr>
        <p:spPr bwMode="auto">
          <a:xfrm>
            <a:off x="5670550" y="2441575"/>
            <a:ext cx="1409700"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Célula Nerviosa</a:t>
            </a:r>
          </a:p>
        </p:txBody>
      </p:sp>
      <p:sp>
        <p:nvSpPr>
          <p:cNvPr id="47128" name="Rectangle 24"/>
          <p:cNvSpPr>
            <a:spLocks noChangeArrowheads="1"/>
          </p:cNvSpPr>
          <p:nvPr/>
        </p:nvSpPr>
        <p:spPr bwMode="auto">
          <a:xfrm>
            <a:off x="2325688" y="4565650"/>
            <a:ext cx="1333500"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Atómico</a:t>
            </a:r>
          </a:p>
        </p:txBody>
      </p:sp>
      <p:sp>
        <p:nvSpPr>
          <p:cNvPr id="47129" name="Rectangle 25"/>
          <p:cNvSpPr>
            <a:spLocks noChangeArrowheads="1"/>
          </p:cNvSpPr>
          <p:nvPr/>
        </p:nvSpPr>
        <p:spPr bwMode="auto">
          <a:xfrm>
            <a:off x="2103438" y="3719513"/>
            <a:ext cx="1555750"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Molecular</a:t>
            </a:r>
          </a:p>
        </p:txBody>
      </p:sp>
      <p:sp>
        <p:nvSpPr>
          <p:cNvPr id="47130" name="Rectangle 26"/>
          <p:cNvSpPr>
            <a:spLocks noChangeArrowheads="1"/>
          </p:cNvSpPr>
          <p:nvPr/>
        </p:nvSpPr>
        <p:spPr bwMode="auto">
          <a:xfrm>
            <a:off x="2011363" y="2873375"/>
            <a:ext cx="1647825"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Organelos</a:t>
            </a:r>
          </a:p>
        </p:txBody>
      </p:sp>
      <p:sp>
        <p:nvSpPr>
          <p:cNvPr id="47131" name="Rectangle 27"/>
          <p:cNvSpPr>
            <a:spLocks noChangeArrowheads="1"/>
          </p:cNvSpPr>
          <p:nvPr/>
        </p:nvSpPr>
        <p:spPr bwMode="auto">
          <a:xfrm>
            <a:off x="2528888" y="2027238"/>
            <a:ext cx="1130300"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Celular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13"/>
                                        </p:tgtEl>
                                        <p:attrNameLst>
                                          <p:attrName>style.visibility</p:attrName>
                                        </p:attrNameLst>
                                      </p:cBhvr>
                                      <p:to>
                                        <p:strVal val="visible"/>
                                      </p:to>
                                    </p:set>
                                    <p:anim calcmode="lin" valueType="num">
                                      <p:cBhvr additive="base">
                                        <p:cTn id="7" dur="500" fill="hold"/>
                                        <p:tgtEl>
                                          <p:spTgt spid="47113"/>
                                        </p:tgtEl>
                                        <p:attrNameLst>
                                          <p:attrName>ppt_x</p:attrName>
                                        </p:attrNameLst>
                                      </p:cBhvr>
                                      <p:tavLst>
                                        <p:tav tm="0">
                                          <p:val>
                                            <p:strVal val="0-#ppt_w/2"/>
                                          </p:val>
                                        </p:tav>
                                        <p:tav tm="100000">
                                          <p:val>
                                            <p:strVal val="#ppt_x"/>
                                          </p:val>
                                        </p:tav>
                                      </p:tavLst>
                                    </p:anim>
                                    <p:anim calcmode="lin" valueType="num">
                                      <p:cBhvr additive="base">
                                        <p:cTn id="8" dur="500" fill="hold"/>
                                        <p:tgtEl>
                                          <p:spTgt spid="47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47114"/>
                                        </p:tgtEl>
                                        <p:attrNameLst>
                                          <p:attrName>style.visibility</p:attrName>
                                        </p:attrNameLst>
                                      </p:cBhvr>
                                      <p:to>
                                        <p:strVal val="visible"/>
                                      </p:to>
                                    </p:set>
                                    <p:animEffect transition="in" filter="slide(fromTop)">
                                      <p:cBhvr>
                                        <p:cTn id="12" dur="500"/>
                                        <p:tgtEl>
                                          <p:spTgt spid="47114"/>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47115"/>
                                        </p:tgtEl>
                                        <p:attrNameLst>
                                          <p:attrName>style.visibility</p:attrName>
                                        </p:attrNameLst>
                                      </p:cBhvr>
                                      <p:to>
                                        <p:strVal val="visible"/>
                                      </p:to>
                                    </p:set>
                                    <p:animEffect transition="in" filter="slide(fromTop)">
                                      <p:cBhvr>
                                        <p:cTn id="16" dur="500"/>
                                        <p:tgtEl>
                                          <p:spTgt spid="47115"/>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47116"/>
                                        </p:tgtEl>
                                        <p:attrNameLst>
                                          <p:attrName>style.visibility</p:attrName>
                                        </p:attrNameLst>
                                      </p:cBhvr>
                                      <p:to>
                                        <p:strVal val="visible"/>
                                      </p:to>
                                    </p:set>
                                    <p:animEffect transition="in" filter="slide(fromTop)">
                                      <p:cBhvr>
                                        <p:cTn id="20" dur="500"/>
                                        <p:tgtEl>
                                          <p:spTgt spid="471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28"/>
                                        </p:tgtEl>
                                        <p:attrNameLst>
                                          <p:attrName>style.visibility</p:attrName>
                                        </p:attrNameLst>
                                      </p:cBhvr>
                                      <p:to>
                                        <p:strVal val="visible"/>
                                      </p:to>
                                    </p:set>
                                    <p:anim calcmode="lin" valueType="num">
                                      <p:cBhvr additive="base">
                                        <p:cTn id="25" dur="500" fill="hold"/>
                                        <p:tgtEl>
                                          <p:spTgt spid="47128"/>
                                        </p:tgtEl>
                                        <p:attrNameLst>
                                          <p:attrName>ppt_x</p:attrName>
                                        </p:attrNameLst>
                                      </p:cBhvr>
                                      <p:tavLst>
                                        <p:tav tm="0">
                                          <p:val>
                                            <p:strVal val="0-#ppt_w/2"/>
                                          </p:val>
                                        </p:tav>
                                        <p:tav tm="100000">
                                          <p:val>
                                            <p:strVal val="#ppt_x"/>
                                          </p:val>
                                        </p:tav>
                                      </p:tavLst>
                                    </p:anim>
                                    <p:anim calcmode="lin" valueType="num">
                                      <p:cBhvr additive="base">
                                        <p:cTn id="26" dur="500" fill="hold"/>
                                        <p:tgtEl>
                                          <p:spTgt spid="47128"/>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2" presetClass="entr" presetSubtype="1" fill="hold" grpId="0" nodeType="afterEffect">
                                  <p:stCondLst>
                                    <p:cond delay="0"/>
                                  </p:stCondLst>
                                  <p:childTnLst>
                                    <p:set>
                                      <p:cBhvr>
                                        <p:cTn id="29" dur="1" fill="hold">
                                          <p:stCondLst>
                                            <p:cond delay="0"/>
                                          </p:stCondLst>
                                        </p:cTn>
                                        <p:tgtEl>
                                          <p:spTgt spid="47120"/>
                                        </p:tgtEl>
                                        <p:attrNameLst>
                                          <p:attrName>style.visibility</p:attrName>
                                        </p:attrNameLst>
                                      </p:cBhvr>
                                      <p:to>
                                        <p:strVal val="visible"/>
                                      </p:to>
                                    </p:set>
                                    <p:animEffect transition="in" filter="slide(fromTop)">
                                      <p:cBhvr>
                                        <p:cTn id="30" dur="500"/>
                                        <p:tgtEl>
                                          <p:spTgt spid="47120"/>
                                        </p:tgtEl>
                                      </p:cBhvr>
                                    </p:animEffect>
                                  </p:childTnLst>
                                </p:cTn>
                              </p:par>
                            </p:childTnLst>
                          </p:cTn>
                        </p:par>
                        <p:par>
                          <p:cTn id="31" fill="hold">
                            <p:stCondLst>
                              <p:cond delay="1000"/>
                            </p:stCondLst>
                            <p:childTnLst>
                              <p:par>
                                <p:cTn id="32" presetID="12" presetClass="entr" presetSubtype="1" fill="hold" grpId="0" nodeType="afterEffect">
                                  <p:stCondLst>
                                    <p:cond delay="0"/>
                                  </p:stCondLst>
                                  <p:childTnLst>
                                    <p:set>
                                      <p:cBhvr>
                                        <p:cTn id="33" dur="1" fill="hold">
                                          <p:stCondLst>
                                            <p:cond delay="0"/>
                                          </p:stCondLst>
                                        </p:cTn>
                                        <p:tgtEl>
                                          <p:spTgt spid="47117"/>
                                        </p:tgtEl>
                                        <p:attrNameLst>
                                          <p:attrName>style.visibility</p:attrName>
                                        </p:attrNameLst>
                                      </p:cBhvr>
                                      <p:to>
                                        <p:strVal val="visible"/>
                                      </p:to>
                                    </p:set>
                                    <p:animEffect transition="in" filter="slide(fromTop)">
                                      <p:cBhvr>
                                        <p:cTn id="34" dur="500"/>
                                        <p:tgtEl>
                                          <p:spTgt spid="47117"/>
                                        </p:tgtEl>
                                      </p:cBhvr>
                                    </p:animEffect>
                                  </p:childTnLst>
                                </p:cTn>
                              </p:par>
                            </p:childTnLst>
                          </p:cTn>
                        </p:par>
                        <p:par>
                          <p:cTn id="35" fill="hold">
                            <p:stCondLst>
                              <p:cond delay="1500"/>
                            </p:stCondLst>
                            <p:childTnLst>
                              <p:par>
                                <p:cTn id="36" presetID="12" presetClass="entr" presetSubtype="1" fill="hold" grpId="0" nodeType="afterEffect">
                                  <p:stCondLst>
                                    <p:cond delay="0"/>
                                  </p:stCondLst>
                                  <p:childTnLst>
                                    <p:set>
                                      <p:cBhvr>
                                        <p:cTn id="37" dur="1" fill="hold">
                                          <p:stCondLst>
                                            <p:cond delay="0"/>
                                          </p:stCondLst>
                                        </p:cTn>
                                        <p:tgtEl>
                                          <p:spTgt spid="47118"/>
                                        </p:tgtEl>
                                        <p:attrNameLst>
                                          <p:attrName>style.visibility</p:attrName>
                                        </p:attrNameLst>
                                      </p:cBhvr>
                                      <p:to>
                                        <p:strVal val="visible"/>
                                      </p:to>
                                    </p:set>
                                    <p:animEffect transition="in" filter="slide(fromTop)">
                                      <p:cBhvr>
                                        <p:cTn id="38" dur="500"/>
                                        <p:tgtEl>
                                          <p:spTgt spid="47118"/>
                                        </p:tgtEl>
                                      </p:cBhvr>
                                    </p:animEffect>
                                  </p:childTnLst>
                                </p:cTn>
                              </p:par>
                            </p:childTnLst>
                          </p:cTn>
                        </p:par>
                        <p:par>
                          <p:cTn id="39" fill="hold">
                            <p:stCondLst>
                              <p:cond delay="2000"/>
                            </p:stCondLst>
                            <p:childTnLst>
                              <p:par>
                                <p:cTn id="40" presetID="12" presetClass="entr" presetSubtype="1" fill="hold" grpId="0" nodeType="afterEffect">
                                  <p:stCondLst>
                                    <p:cond delay="0"/>
                                  </p:stCondLst>
                                  <p:childTnLst>
                                    <p:set>
                                      <p:cBhvr>
                                        <p:cTn id="41" dur="1" fill="hold">
                                          <p:stCondLst>
                                            <p:cond delay="0"/>
                                          </p:stCondLst>
                                        </p:cTn>
                                        <p:tgtEl>
                                          <p:spTgt spid="47119"/>
                                        </p:tgtEl>
                                        <p:attrNameLst>
                                          <p:attrName>style.visibility</p:attrName>
                                        </p:attrNameLst>
                                      </p:cBhvr>
                                      <p:to>
                                        <p:strVal val="visible"/>
                                      </p:to>
                                    </p:set>
                                    <p:animEffect transition="in" filter="slide(fromTop)">
                                      <p:cBhvr>
                                        <p:cTn id="42" dur="500"/>
                                        <p:tgtEl>
                                          <p:spTgt spid="4711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7129"/>
                                        </p:tgtEl>
                                        <p:attrNameLst>
                                          <p:attrName>style.visibility</p:attrName>
                                        </p:attrNameLst>
                                      </p:cBhvr>
                                      <p:to>
                                        <p:strVal val="visible"/>
                                      </p:to>
                                    </p:set>
                                    <p:anim calcmode="lin" valueType="num">
                                      <p:cBhvr additive="base">
                                        <p:cTn id="47" dur="500" fill="hold"/>
                                        <p:tgtEl>
                                          <p:spTgt spid="47129"/>
                                        </p:tgtEl>
                                        <p:attrNameLst>
                                          <p:attrName>ppt_x</p:attrName>
                                        </p:attrNameLst>
                                      </p:cBhvr>
                                      <p:tavLst>
                                        <p:tav tm="0">
                                          <p:val>
                                            <p:strVal val="0-#ppt_w/2"/>
                                          </p:val>
                                        </p:tav>
                                        <p:tav tm="100000">
                                          <p:val>
                                            <p:strVal val="#ppt_x"/>
                                          </p:val>
                                        </p:tav>
                                      </p:tavLst>
                                    </p:anim>
                                    <p:anim calcmode="lin" valueType="num">
                                      <p:cBhvr additive="base">
                                        <p:cTn id="48" dur="500" fill="hold"/>
                                        <p:tgtEl>
                                          <p:spTgt spid="47129"/>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12" presetClass="entr" presetSubtype="1" fill="hold" grpId="0" nodeType="afterEffect">
                                  <p:stCondLst>
                                    <p:cond delay="0"/>
                                  </p:stCondLst>
                                  <p:childTnLst>
                                    <p:set>
                                      <p:cBhvr>
                                        <p:cTn id="51" dur="1" fill="hold">
                                          <p:stCondLst>
                                            <p:cond delay="0"/>
                                          </p:stCondLst>
                                        </p:cTn>
                                        <p:tgtEl>
                                          <p:spTgt spid="47121"/>
                                        </p:tgtEl>
                                        <p:attrNameLst>
                                          <p:attrName>style.visibility</p:attrName>
                                        </p:attrNameLst>
                                      </p:cBhvr>
                                      <p:to>
                                        <p:strVal val="visible"/>
                                      </p:to>
                                    </p:set>
                                    <p:animEffect transition="in" filter="slide(fromTop)">
                                      <p:cBhvr>
                                        <p:cTn id="52" dur="500"/>
                                        <p:tgtEl>
                                          <p:spTgt spid="47121"/>
                                        </p:tgtEl>
                                      </p:cBhvr>
                                    </p:animEffect>
                                  </p:childTnLst>
                                </p:cTn>
                              </p:par>
                            </p:childTnLst>
                          </p:cTn>
                        </p:par>
                        <p:par>
                          <p:cTn id="53" fill="hold">
                            <p:stCondLst>
                              <p:cond delay="1000"/>
                            </p:stCondLst>
                            <p:childTnLst>
                              <p:par>
                                <p:cTn id="54" presetID="12" presetClass="entr" presetSubtype="1" fill="hold" grpId="0" nodeType="afterEffect">
                                  <p:stCondLst>
                                    <p:cond delay="0"/>
                                  </p:stCondLst>
                                  <p:childTnLst>
                                    <p:set>
                                      <p:cBhvr>
                                        <p:cTn id="55" dur="1" fill="hold">
                                          <p:stCondLst>
                                            <p:cond delay="0"/>
                                          </p:stCondLst>
                                        </p:cTn>
                                        <p:tgtEl>
                                          <p:spTgt spid="47122"/>
                                        </p:tgtEl>
                                        <p:attrNameLst>
                                          <p:attrName>style.visibility</p:attrName>
                                        </p:attrNameLst>
                                      </p:cBhvr>
                                      <p:to>
                                        <p:strVal val="visible"/>
                                      </p:to>
                                    </p:set>
                                    <p:animEffect transition="in" filter="slide(fromTop)">
                                      <p:cBhvr>
                                        <p:cTn id="56" dur="500"/>
                                        <p:tgtEl>
                                          <p:spTgt spid="47122"/>
                                        </p:tgtEl>
                                      </p:cBhvr>
                                    </p:animEffect>
                                  </p:childTnLst>
                                </p:cTn>
                              </p:par>
                            </p:childTnLst>
                          </p:cTn>
                        </p:par>
                        <p:par>
                          <p:cTn id="57" fill="hold">
                            <p:stCondLst>
                              <p:cond delay="1500"/>
                            </p:stCondLst>
                            <p:childTnLst>
                              <p:par>
                                <p:cTn id="58" presetID="12" presetClass="entr" presetSubtype="1" fill="hold" grpId="0" nodeType="afterEffect">
                                  <p:stCondLst>
                                    <p:cond delay="0"/>
                                  </p:stCondLst>
                                  <p:childTnLst>
                                    <p:set>
                                      <p:cBhvr>
                                        <p:cTn id="59" dur="1" fill="hold">
                                          <p:stCondLst>
                                            <p:cond delay="0"/>
                                          </p:stCondLst>
                                        </p:cTn>
                                        <p:tgtEl>
                                          <p:spTgt spid="47123"/>
                                        </p:tgtEl>
                                        <p:attrNameLst>
                                          <p:attrName>style.visibility</p:attrName>
                                        </p:attrNameLst>
                                      </p:cBhvr>
                                      <p:to>
                                        <p:strVal val="visible"/>
                                      </p:to>
                                    </p:set>
                                    <p:animEffect transition="in" filter="slide(fromTop)">
                                      <p:cBhvr>
                                        <p:cTn id="60" dur="500"/>
                                        <p:tgtEl>
                                          <p:spTgt spid="4712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7130"/>
                                        </p:tgtEl>
                                        <p:attrNameLst>
                                          <p:attrName>style.visibility</p:attrName>
                                        </p:attrNameLst>
                                      </p:cBhvr>
                                      <p:to>
                                        <p:strVal val="visible"/>
                                      </p:to>
                                    </p:set>
                                    <p:anim calcmode="lin" valueType="num">
                                      <p:cBhvr additive="base">
                                        <p:cTn id="65" dur="500" fill="hold"/>
                                        <p:tgtEl>
                                          <p:spTgt spid="47130"/>
                                        </p:tgtEl>
                                        <p:attrNameLst>
                                          <p:attrName>ppt_x</p:attrName>
                                        </p:attrNameLst>
                                      </p:cBhvr>
                                      <p:tavLst>
                                        <p:tav tm="0">
                                          <p:val>
                                            <p:strVal val="0-#ppt_w/2"/>
                                          </p:val>
                                        </p:tav>
                                        <p:tav tm="100000">
                                          <p:val>
                                            <p:strVal val="#ppt_x"/>
                                          </p:val>
                                        </p:tav>
                                      </p:tavLst>
                                    </p:anim>
                                    <p:anim calcmode="lin" valueType="num">
                                      <p:cBhvr additive="base">
                                        <p:cTn id="66" dur="500" fill="hold"/>
                                        <p:tgtEl>
                                          <p:spTgt spid="47130"/>
                                        </p:tgtEl>
                                        <p:attrNameLst>
                                          <p:attrName>ppt_y</p:attrName>
                                        </p:attrNameLst>
                                      </p:cBhvr>
                                      <p:tavLst>
                                        <p:tav tm="0">
                                          <p:val>
                                            <p:strVal val="#ppt_y"/>
                                          </p:val>
                                        </p:tav>
                                        <p:tav tm="100000">
                                          <p:val>
                                            <p:strVal val="#ppt_y"/>
                                          </p:val>
                                        </p:tav>
                                      </p:tavLst>
                                    </p:anim>
                                  </p:childTnLst>
                                </p:cTn>
                              </p:par>
                            </p:childTnLst>
                          </p:cTn>
                        </p:par>
                        <p:par>
                          <p:cTn id="67" fill="hold">
                            <p:stCondLst>
                              <p:cond delay="500"/>
                            </p:stCondLst>
                            <p:childTnLst>
                              <p:par>
                                <p:cTn id="68" presetID="12" presetClass="entr" presetSubtype="1" fill="hold" grpId="0" nodeType="afterEffect">
                                  <p:stCondLst>
                                    <p:cond delay="0"/>
                                  </p:stCondLst>
                                  <p:childTnLst>
                                    <p:set>
                                      <p:cBhvr>
                                        <p:cTn id="69" dur="1" fill="hold">
                                          <p:stCondLst>
                                            <p:cond delay="0"/>
                                          </p:stCondLst>
                                        </p:cTn>
                                        <p:tgtEl>
                                          <p:spTgt spid="47124"/>
                                        </p:tgtEl>
                                        <p:attrNameLst>
                                          <p:attrName>style.visibility</p:attrName>
                                        </p:attrNameLst>
                                      </p:cBhvr>
                                      <p:to>
                                        <p:strVal val="visible"/>
                                      </p:to>
                                    </p:set>
                                    <p:animEffect transition="in" filter="slide(fromTop)">
                                      <p:cBhvr>
                                        <p:cTn id="70" dur="500"/>
                                        <p:tgtEl>
                                          <p:spTgt spid="47124"/>
                                        </p:tgtEl>
                                      </p:cBhvr>
                                    </p:animEffect>
                                  </p:childTnLst>
                                </p:cTn>
                              </p:par>
                            </p:childTnLst>
                          </p:cTn>
                        </p:par>
                        <p:par>
                          <p:cTn id="71" fill="hold">
                            <p:stCondLst>
                              <p:cond delay="1000"/>
                            </p:stCondLst>
                            <p:childTnLst>
                              <p:par>
                                <p:cTn id="72" presetID="12" presetClass="entr" presetSubtype="1" fill="hold" grpId="0" nodeType="afterEffect">
                                  <p:stCondLst>
                                    <p:cond delay="0"/>
                                  </p:stCondLst>
                                  <p:childTnLst>
                                    <p:set>
                                      <p:cBhvr>
                                        <p:cTn id="73" dur="1" fill="hold">
                                          <p:stCondLst>
                                            <p:cond delay="0"/>
                                          </p:stCondLst>
                                        </p:cTn>
                                        <p:tgtEl>
                                          <p:spTgt spid="47125"/>
                                        </p:tgtEl>
                                        <p:attrNameLst>
                                          <p:attrName>style.visibility</p:attrName>
                                        </p:attrNameLst>
                                      </p:cBhvr>
                                      <p:to>
                                        <p:strVal val="visible"/>
                                      </p:to>
                                    </p:set>
                                    <p:animEffect transition="in" filter="slide(fromTop)">
                                      <p:cBhvr>
                                        <p:cTn id="74" dur="500"/>
                                        <p:tgtEl>
                                          <p:spTgt spid="47125"/>
                                        </p:tgtEl>
                                      </p:cBhvr>
                                    </p:animEffect>
                                  </p:childTnLst>
                                </p:cTn>
                              </p:par>
                            </p:childTnLst>
                          </p:cTn>
                        </p:par>
                        <p:par>
                          <p:cTn id="75" fill="hold">
                            <p:stCondLst>
                              <p:cond delay="1500"/>
                            </p:stCondLst>
                            <p:childTnLst>
                              <p:par>
                                <p:cTn id="76" presetID="12" presetClass="entr" presetSubtype="1" fill="hold" grpId="0" nodeType="afterEffect">
                                  <p:stCondLst>
                                    <p:cond delay="0"/>
                                  </p:stCondLst>
                                  <p:childTnLst>
                                    <p:set>
                                      <p:cBhvr>
                                        <p:cTn id="77" dur="1" fill="hold">
                                          <p:stCondLst>
                                            <p:cond delay="0"/>
                                          </p:stCondLst>
                                        </p:cTn>
                                        <p:tgtEl>
                                          <p:spTgt spid="47126"/>
                                        </p:tgtEl>
                                        <p:attrNameLst>
                                          <p:attrName>style.visibility</p:attrName>
                                        </p:attrNameLst>
                                      </p:cBhvr>
                                      <p:to>
                                        <p:strVal val="visible"/>
                                      </p:to>
                                    </p:set>
                                    <p:animEffect transition="in" filter="slide(fromTop)">
                                      <p:cBhvr>
                                        <p:cTn id="78" dur="500"/>
                                        <p:tgtEl>
                                          <p:spTgt spid="47126"/>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47131"/>
                                        </p:tgtEl>
                                        <p:attrNameLst>
                                          <p:attrName>style.visibility</p:attrName>
                                        </p:attrNameLst>
                                      </p:cBhvr>
                                      <p:to>
                                        <p:strVal val="visible"/>
                                      </p:to>
                                    </p:set>
                                    <p:anim calcmode="lin" valueType="num">
                                      <p:cBhvr additive="base">
                                        <p:cTn id="83" dur="500" fill="hold"/>
                                        <p:tgtEl>
                                          <p:spTgt spid="47131"/>
                                        </p:tgtEl>
                                        <p:attrNameLst>
                                          <p:attrName>ppt_x</p:attrName>
                                        </p:attrNameLst>
                                      </p:cBhvr>
                                      <p:tavLst>
                                        <p:tav tm="0">
                                          <p:val>
                                            <p:strVal val="0-#ppt_w/2"/>
                                          </p:val>
                                        </p:tav>
                                        <p:tav tm="100000">
                                          <p:val>
                                            <p:strVal val="#ppt_x"/>
                                          </p:val>
                                        </p:tav>
                                      </p:tavLst>
                                    </p:anim>
                                    <p:anim calcmode="lin" valueType="num">
                                      <p:cBhvr additive="base">
                                        <p:cTn id="84" dur="500" fill="hold"/>
                                        <p:tgtEl>
                                          <p:spTgt spid="47131"/>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12" presetClass="entr" presetSubtype="1" fill="hold" grpId="0" nodeType="afterEffect">
                                  <p:stCondLst>
                                    <p:cond delay="0"/>
                                  </p:stCondLst>
                                  <p:childTnLst>
                                    <p:set>
                                      <p:cBhvr>
                                        <p:cTn id="87" dur="1" fill="hold">
                                          <p:stCondLst>
                                            <p:cond delay="0"/>
                                          </p:stCondLst>
                                        </p:cTn>
                                        <p:tgtEl>
                                          <p:spTgt spid="47127"/>
                                        </p:tgtEl>
                                        <p:attrNameLst>
                                          <p:attrName>style.visibility</p:attrName>
                                        </p:attrNameLst>
                                      </p:cBhvr>
                                      <p:to>
                                        <p:strVal val="visible"/>
                                      </p:to>
                                    </p:set>
                                    <p:animEffect transition="in" filter="slide(fromTop)">
                                      <p:cBhvr>
                                        <p:cTn id="88" dur="500"/>
                                        <p:tgtEl>
                                          <p:spTgt spid="47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utoUpdateAnimBg="0"/>
      <p:bldP spid="47114" grpId="0" autoUpdateAnimBg="0"/>
      <p:bldP spid="47115" grpId="0" autoUpdateAnimBg="0"/>
      <p:bldP spid="47116" grpId="0" autoUpdateAnimBg="0"/>
      <p:bldP spid="47117" grpId="0" autoUpdateAnimBg="0"/>
      <p:bldP spid="47118" grpId="0" autoUpdateAnimBg="0"/>
      <p:bldP spid="47119" grpId="0" autoUpdateAnimBg="0"/>
      <p:bldP spid="47120" grpId="0" autoUpdateAnimBg="0"/>
      <p:bldP spid="47121" grpId="0" autoUpdateAnimBg="0"/>
      <p:bldP spid="47122" grpId="0" autoUpdateAnimBg="0"/>
      <p:bldP spid="47123" grpId="0" autoUpdateAnimBg="0"/>
      <p:bldP spid="47124" grpId="0" autoUpdateAnimBg="0"/>
      <p:bldP spid="47125" grpId="0" autoUpdateAnimBg="0"/>
      <p:bldP spid="47126" grpId="0" autoUpdateAnimBg="0"/>
      <p:bldP spid="47127" grpId="0" autoUpdateAnimBg="0"/>
      <p:bldP spid="47128" grpId="0" autoUpdateAnimBg="0"/>
      <p:bldP spid="47129" grpId="0" autoUpdateAnimBg="0"/>
      <p:bldP spid="47130" grpId="0" autoUpdateAnimBg="0"/>
      <p:bldP spid="471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9750" y="909638"/>
            <a:ext cx="8299450" cy="719137"/>
          </a:xfrm>
        </p:spPr>
        <p:txBody>
          <a:bodyPr/>
          <a:lstStyle/>
          <a:p>
            <a:pPr algn="ctr"/>
            <a:r>
              <a:rPr lang="es-ES" sz="4000" noProof="1">
                <a:solidFill>
                  <a:srgbClr val="241AEC"/>
                </a:solidFill>
              </a:rPr>
              <a:t>Niveles de</a:t>
            </a:r>
            <a:r>
              <a:rPr lang="es-ES" sz="4000">
                <a:solidFill>
                  <a:srgbClr val="241AEC"/>
                </a:solidFill>
              </a:rPr>
              <a:t> </a:t>
            </a:r>
            <a:r>
              <a:rPr lang="es-ES" sz="4000" noProof="1">
                <a:solidFill>
                  <a:srgbClr val="241AEC"/>
                </a:solidFill>
              </a:rPr>
              <a:t>Organización Biológica</a:t>
            </a:r>
          </a:p>
        </p:txBody>
      </p:sp>
      <p:pic>
        <p:nvPicPr>
          <p:cNvPr id="50179" name="Picture 3"/>
          <p:cNvPicPr>
            <a:picLocks noChangeAspect="1" noChangeArrowheads="1"/>
          </p:cNvPicPr>
          <p:nvPr/>
        </p:nvPicPr>
        <p:blipFill>
          <a:blip r:embed="rId3"/>
          <a:srcRect/>
          <a:stretch>
            <a:fillRect/>
          </a:stretch>
        </p:blipFill>
        <p:spPr bwMode="auto">
          <a:xfrm>
            <a:off x="3905250" y="2198688"/>
            <a:ext cx="5119688" cy="3479800"/>
          </a:xfrm>
          <a:prstGeom prst="rect">
            <a:avLst/>
          </a:prstGeom>
          <a:noFill/>
          <a:ln w="76200">
            <a:solidFill>
              <a:schemeClr val="bg1"/>
            </a:solidFill>
            <a:miter lim="800000"/>
            <a:headEnd/>
            <a:tailEnd/>
          </a:ln>
          <a:effectLst/>
        </p:spPr>
      </p:pic>
      <p:sp>
        <p:nvSpPr>
          <p:cNvPr id="50180" name="Rectangle 4"/>
          <p:cNvSpPr>
            <a:spLocks noChangeArrowheads="1"/>
          </p:cNvSpPr>
          <p:nvPr/>
        </p:nvSpPr>
        <p:spPr bwMode="auto">
          <a:xfrm>
            <a:off x="2679700" y="5013325"/>
            <a:ext cx="979488"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Tejido</a:t>
            </a:r>
          </a:p>
        </p:txBody>
      </p:sp>
      <p:sp>
        <p:nvSpPr>
          <p:cNvPr id="50181" name="Rectangle 5"/>
          <p:cNvSpPr>
            <a:spLocks noChangeArrowheads="1"/>
          </p:cNvSpPr>
          <p:nvPr/>
        </p:nvSpPr>
        <p:spPr bwMode="auto">
          <a:xfrm>
            <a:off x="3965575" y="4972050"/>
            <a:ext cx="803275" cy="466725"/>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Tejido </a:t>
            </a:r>
            <a:br>
              <a:rPr kumimoji="0" lang="es-ES" sz="1800" b="1" noProof="1">
                <a:effectLst>
                  <a:outerShdw blurRad="38100" dist="38100" dir="2700000" algn="tl">
                    <a:srgbClr val="C0C0C0"/>
                  </a:outerShdw>
                </a:effectLst>
                <a:latin typeface="Arial Narrow" pitchFamily="34" charset="0"/>
              </a:rPr>
            </a:br>
            <a:r>
              <a:rPr kumimoji="0" lang="es-ES" sz="1800" b="1" noProof="1">
                <a:effectLst>
                  <a:outerShdw blurRad="38100" dist="38100" dir="2700000" algn="tl">
                    <a:srgbClr val="C0C0C0"/>
                  </a:outerShdw>
                </a:effectLst>
                <a:latin typeface="Arial Narrow" pitchFamily="34" charset="0"/>
              </a:rPr>
              <a:t>Nervioso</a:t>
            </a:r>
          </a:p>
        </p:txBody>
      </p:sp>
      <p:sp>
        <p:nvSpPr>
          <p:cNvPr id="50182" name="Rectangle 6"/>
          <p:cNvSpPr>
            <a:spLocks noChangeArrowheads="1"/>
          </p:cNvSpPr>
          <p:nvPr/>
        </p:nvSpPr>
        <p:spPr bwMode="auto">
          <a:xfrm>
            <a:off x="5040313" y="4179888"/>
            <a:ext cx="719137"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Cerebro</a:t>
            </a:r>
          </a:p>
        </p:txBody>
      </p:sp>
      <p:sp>
        <p:nvSpPr>
          <p:cNvPr id="50183" name="Rectangle 7"/>
          <p:cNvSpPr>
            <a:spLocks noChangeArrowheads="1"/>
          </p:cNvSpPr>
          <p:nvPr/>
        </p:nvSpPr>
        <p:spPr bwMode="auto">
          <a:xfrm>
            <a:off x="5287963" y="3376613"/>
            <a:ext cx="803275" cy="5762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Sistema </a:t>
            </a:r>
          </a:p>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Nervioso</a:t>
            </a:r>
          </a:p>
        </p:txBody>
      </p:sp>
      <p:sp>
        <p:nvSpPr>
          <p:cNvPr id="50184" name="Rectangle 8"/>
          <p:cNvSpPr>
            <a:spLocks noChangeArrowheads="1"/>
          </p:cNvSpPr>
          <p:nvPr/>
        </p:nvSpPr>
        <p:spPr bwMode="auto">
          <a:xfrm>
            <a:off x="5068888" y="2481263"/>
            <a:ext cx="833437"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Berrendo</a:t>
            </a:r>
          </a:p>
        </p:txBody>
      </p:sp>
      <p:sp>
        <p:nvSpPr>
          <p:cNvPr id="50185" name="Rectangle 9"/>
          <p:cNvSpPr>
            <a:spLocks noChangeArrowheads="1"/>
          </p:cNvSpPr>
          <p:nvPr/>
        </p:nvSpPr>
        <p:spPr bwMode="auto">
          <a:xfrm>
            <a:off x="2474913" y="4133850"/>
            <a:ext cx="1184275"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Órgano</a:t>
            </a:r>
          </a:p>
        </p:txBody>
      </p:sp>
      <p:sp>
        <p:nvSpPr>
          <p:cNvPr id="50186" name="Rectangle 10"/>
          <p:cNvSpPr>
            <a:spLocks noChangeArrowheads="1"/>
          </p:cNvSpPr>
          <p:nvPr/>
        </p:nvSpPr>
        <p:spPr bwMode="auto">
          <a:xfrm>
            <a:off x="436563" y="3255963"/>
            <a:ext cx="3222625"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Sistema de Órganos</a:t>
            </a:r>
          </a:p>
        </p:txBody>
      </p:sp>
      <p:sp>
        <p:nvSpPr>
          <p:cNvPr id="50187" name="Rectangle 11"/>
          <p:cNvSpPr>
            <a:spLocks noChangeArrowheads="1"/>
          </p:cNvSpPr>
          <p:nvPr/>
        </p:nvSpPr>
        <p:spPr bwMode="auto">
          <a:xfrm>
            <a:off x="1900238" y="2378075"/>
            <a:ext cx="1758950"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Organismo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0-#ppt_w/2"/>
                                          </p:val>
                                        </p:tav>
                                        <p:tav tm="100000">
                                          <p:val>
                                            <p:strVal val="#ppt_x"/>
                                          </p:val>
                                        </p:tav>
                                      </p:tavLst>
                                    </p:anim>
                                    <p:anim calcmode="lin" valueType="num">
                                      <p:cBhvr additive="base">
                                        <p:cTn id="8" dur="500" fill="hold"/>
                                        <p:tgtEl>
                                          <p:spTgt spid="501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slide(fromRight)">
                                      <p:cBhvr>
                                        <p:cTn id="12" dur="500"/>
                                        <p:tgtEl>
                                          <p:spTgt spid="5018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185"/>
                                        </p:tgtEl>
                                        <p:attrNameLst>
                                          <p:attrName>style.visibility</p:attrName>
                                        </p:attrNameLst>
                                      </p:cBhvr>
                                      <p:to>
                                        <p:strVal val="visible"/>
                                      </p:to>
                                    </p:set>
                                    <p:anim calcmode="lin" valueType="num">
                                      <p:cBhvr additive="base">
                                        <p:cTn id="17" dur="500" fill="hold"/>
                                        <p:tgtEl>
                                          <p:spTgt spid="50185"/>
                                        </p:tgtEl>
                                        <p:attrNameLst>
                                          <p:attrName>ppt_x</p:attrName>
                                        </p:attrNameLst>
                                      </p:cBhvr>
                                      <p:tavLst>
                                        <p:tav tm="0">
                                          <p:val>
                                            <p:strVal val="0-#ppt_w/2"/>
                                          </p:val>
                                        </p:tav>
                                        <p:tav tm="100000">
                                          <p:val>
                                            <p:strVal val="#ppt_x"/>
                                          </p:val>
                                        </p:tav>
                                      </p:tavLst>
                                    </p:anim>
                                    <p:anim calcmode="lin" valueType="num">
                                      <p:cBhvr additive="base">
                                        <p:cTn id="18" dur="500" fill="hold"/>
                                        <p:tgtEl>
                                          <p:spTgt spid="5018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2" presetClass="entr" presetSubtype="2" fill="hold" grpId="0" nodeType="afterEffect">
                                  <p:stCondLst>
                                    <p:cond delay="0"/>
                                  </p:stCondLst>
                                  <p:childTnLst>
                                    <p:set>
                                      <p:cBhvr>
                                        <p:cTn id="21" dur="1" fill="hold">
                                          <p:stCondLst>
                                            <p:cond delay="0"/>
                                          </p:stCondLst>
                                        </p:cTn>
                                        <p:tgtEl>
                                          <p:spTgt spid="50182"/>
                                        </p:tgtEl>
                                        <p:attrNameLst>
                                          <p:attrName>style.visibility</p:attrName>
                                        </p:attrNameLst>
                                      </p:cBhvr>
                                      <p:to>
                                        <p:strVal val="visible"/>
                                      </p:to>
                                    </p:set>
                                    <p:animEffect transition="in" filter="slide(fromRight)">
                                      <p:cBhvr>
                                        <p:cTn id="22" dur="500"/>
                                        <p:tgtEl>
                                          <p:spTgt spid="5018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0186"/>
                                        </p:tgtEl>
                                        <p:attrNameLst>
                                          <p:attrName>style.visibility</p:attrName>
                                        </p:attrNameLst>
                                      </p:cBhvr>
                                      <p:to>
                                        <p:strVal val="visible"/>
                                      </p:to>
                                    </p:set>
                                    <p:anim calcmode="lin" valueType="num">
                                      <p:cBhvr additive="base">
                                        <p:cTn id="27" dur="500" fill="hold"/>
                                        <p:tgtEl>
                                          <p:spTgt spid="50186"/>
                                        </p:tgtEl>
                                        <p:attrNameLst>
                                          <p:attrName>ppt_x</p:attrName>
                                        </p:attrNameLst>
                                      </p:cBhvr>
                                      <p:tavLst>
                                        <p:tav tm="0">
                                          <p:val>
                                            <p:strVal val="0-#ppt_w/2"/>
                                          </p:val>
                                        </p:tav>
                                        <p:tav tm="100000">
                                          <p:val>
                                            <p:strVal val="#ppt_x"/>
                                          </p:val>
                                        </p:tav>
                                      </p:tavLst>
                                    </p:anim>
                                    <p:anim calcmode="lin" valueType="num">
                                      <p:cBhvr additive="base">
                                        <p:cTn id="28" dur="500" fill="hold"/>
                                        <p:tgtEl>
                                          <p:spTgt spid="5018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12" presetClass="entr" presetSubtype="2" fill="hold" grpId="0" nodeType="afterEffect">
                                  <p:stCondLst>
                                    <p:cond delay="0"/>
                                  </p:stCondLst>
                                  <p:childTnLst>
                                    <p:set>
                                      <p:cBhvr>
                                        <p:cTn id="31" dur="1" fill="hold">
                                          <p:stCondLst>
                                            <p:cond delay="0"/>
                                          </p:stCondLst>
                                        </p:cTn>
                                        <p:tgtEl>
                                          <p:spTgt spid="50183"/>
                                        </p:tgtEl>
                                        <p:attrNameLst>
                                          <p:attrName>style.visibility</p:attrName>
                                        </p:attrNameLst>
                                      </p:cBhvr>
                                      <p:to>
                                        <p:strVal val="visible"/>
                                      </p:to>
                                    </p:set>
                                    <p:animEffect transition="in" filter="slide(fromRight)">
                                      <p:cBhvr>
                                        <p:cTn id="32" dur="500"/>
                                        <p:tgtEl>
                                          <p:spTgt spid="5018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87"/>
                                        </p:tgtEl>
                                        <p:attrNameLst>
                                          <p:attrName>style.visibility</p:attrName>
                                        </p:attrNameLst>
                                      </p:cBhvr>
                                      <p:to>
                                        <p:strVal val="visible"/>
                                      </p:to>
                                    </p:set>
                                    <p:anim calcmode="lin" valueType="num">
                                      <p:cBhvr additive="base">
                                        <p:cTn id="37" dur="500" fill="hold"/>
                                        <p:tgtEl>
                                          <p:spTgt spid="50187"/>
                                        </p:tgtEl>
                                        <p:attrNameLst>
                                          <p:attrName>ppt_x</p:attrName>
                                        </p:attrNameLst>
                                      </p:cBhvr>
                                      <p:tavLst>
                                        <p:tav tm="0">
                                          <p:val>
                                            <p:strVal val="0-#ppt_w/2"/>
                                          </p:val>
                                        </p:tav>
                                        <p:tav tm="100000">
                                          <p:val>
                                            <p:strVal val="#ppt_x"/>
                                          </p:val>
                                        </p:tav>
                                      </p:tavLst>
                                    </p:anim>
                                    <p:anim calcmode="lin" valueType="num">
                                      <p:cBhvr additive="base">
                                        <p:cTn id="38" dur="500" fill="hold"/>
                                        <p:tgtEl>
                                          <p:spTgt spid="50187"/>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2" presetClass="entr" presetSubtype="2" fill="hold" grpId="0" nodeType="afterEffect">
                                  <p:stCondLst>
                                    <p:cond delay="0"/>
                                  </p:stCondLst>
                                  <p:childTnLst>
                                    <p:set>
                                      <p:cBhvr>
                                        <p:cTn id="41" dur="1" fill="hold">
                                          <p:stCondLst>
                                            <p:cond delay="0"/>
                                          </p:stCondLst>
                                        </p:cTn>
                                        <p:tgtEl>
                                          <p:spTgt spid="50184"/>
                                        </p:tgtEl>
                                        <p:attrNameLst>
                                          <p:attrName>style.visibility</p:attrName>
                                        </p:attrNameLst>
                                      </p:cBhvr>
                                      <p:to>
                                        <p:strVal val="visible"/>
                                      </p:to>
                                    </p:set>
                                    <p:animEffect transition="in" filter="slide(fromRight)">
                                      <p:cBhvr>
                                        <p:cTn id="42"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P spid="50181" grpId="0" autoUpdateAnimBg="0"/>
      <p:bldP spid="50182" grpId="0" autoUpdateAnimBg="0"/>
      <p:bldP spid="50183" grpId="0" autoUpdateAnimBg="0"/>
      <p:bldP spid="50184" grpId="0" autoUpdateAnimBg="0"/>
      <p:bldP spid="50185" grpId="0" autoUpdateAnimBg="0"/>
      <p:bldP spid="50186" grpId="0" autoUpdateAnimBg="0"/>
      <p:bldP spid="5018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66800" y="909638"/>
            <a:ext cx="7772400" cy="719137"/>
          </a:xfrm>
        </p:spPr>
        <p:txBody>
          <a:bodyPr/>
          <a:lstStyle/>
          <a:p>
            <a:r>
              <a:rPr lang="es-ES" sz="4000" noProof="1">
                <a:solidFill>
                  <a:srgbClr val="241AEC"/>
                </a:solidFill>
              </a:rPr>
              <a:t>Niveles de</a:t>
            </a:r>
            <a:r>
              <a:rPr lang="es-ES" sz="4000">
                <a:solidFill>
                  <a:srgbClr val="241AEC"/>
                </a:solidFill>
              </a:rPr>
              <a:t> </a:t>
            </a:r>
            <a:r>
              <a:rPr lang="es-ES" sz="4000" noProof="1">
                <a:solidFill>
                  <a:srgbClr val="241AEC"/>
                </a:solidFill>
              </a:rPr>
              <a:t>Organización Biológic</a:t>
            </a:r>
            <a:r>
              <a:rPr lang="es-ES" sz="4000">
                <a:solidFill>
                  <a:srgbClr val="241AEC"/>
                </a:solidFill>
              </a:rPr>
              <a:t>a</a:t>
            </a:r>
            <a:endParaRPr lang="es-ES" sz="4000" noProof="1">
              <a:solidFill>
                <a:srgbClr val="241AEC"/>
              </a:solidFill>
            </a:endParaRPr>
          </a:p>
        </p:txBody>
      </p:sp>
      <p:pic>
        <p:nvPicPr>
          <p:cNvPr id="52227" name="Picture 3"/>
          <p:cNvPicPr>
            <a:picLocks noChangeAspect="1" noChangeArrowheads="1"/>
          </p:cNvPicPr>
          <p:nvPr/>
        </p:nvPicPr>
        <p:blipFill>
          <a:blip r:embed="rId3"/>
          <a:srcRect/>
          <a:stretch>
            <a:fillRect/>
          </a:stretch>
        </p:blipFill>
        <p:spPr bwMode="auto">
          <a:xfrm>
            <a:off x="2968625" y="1998663"/>
            <a:ext cx="5995988" cy="4267200"/>
          </a:xfrm>
          <a:prstGeom prst="rect">
            <a:avLst/>
          </a:prstGeom>
          <a:noFill/>
          <a:ln w="76200">
            <a:solidFill>
              <a:schemeClr val="bg1"/>
            </a:solidFill>
            <a:miter lim="800000"/>
            <a:headEnd/>
            <a:tailEnd/>
          </a:ln>
          <a:effectLst/>
        </p:spPr>
      </p:pic>
      <p:sp>
        <p:nvSpPr>
          <p:cNvPr id="52228" name="Rectangle 4"/>
          <p:cNvSpPr>
            <a:spLocks noChangeArrowheads="1"/>
          </p:cNvSpPr>
          <p:nvPr/>
        </p:nvSpPr>
        <p:spPr bwMode="auto">
          <a:xfrm>
            <a:off x="1057275" y="5418138"/>
            <a:ext cx="1590675"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Población</a:t>
            </a:r>
          </a:p>
        </p:txBody>
      </p:sp>
      <p:sp>
        <p:nvSpPr>
          <p:cNvPr id="52229" name="Rectangle 5"/>
          <p:cNvSpPr>
            <a:spLocks noChangeArrowheads="1"/>
          </p:cNvSpPr>
          <p:nvPr/>
        </p:nvSpPr>
        <p:spPr bwMode="auto">
          <a:xfrm>
            <a:off x="3721100" y="5962650"/>
            <a:ext cx="1928813"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Rebaño de berrendos</a:t>
            </a:r>
          </a:p>
        </p:txBody>
      </p:sp>
      <p:sp>
        <p:nvSpPr>
          <p:cNvPr id="52230" name="Rectangle 6"/>
          <p:cNvSpPr>
            <a:spLocks noChangeArrowheads="1"/>
          </p:cNvSpPr>
          <p:nvPr/>
        </p:nvSpPr>
        <p:spPr bwMode="auto">
          <a:xfrm>
            <a:off x="4902200" y="4230688"/>
            <a:ext cx="62547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Halcón</a:t>
            </a:r>
          </a:p>
        </p:txBody>
      </p:sp>
      <p:sp>
        <p:nvSpPr>
          <p:cNvPr id="52231" name="Rectangle 7"/>
          <p:cNvSpPr>
            <a:spLocks noChangeArrowheads="1"/>
          </p:cNvSpPr>
          <p:nvPr/>
        </p:nvSpPr>
        <p:spPr bwMode="auto">
          <a:xfrm>
            <a:off x="3514725" y="3654425"/>
            <a:ext cx="468313"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Agua</a:t>
            </a:r>
          </a:p>
        </p:txBody>
      </p:sp>
      <p:sp>
        <p:nvSpPr>
          <p:cNvPr id="52232" name="Rectangle 8"/>
          <p:cNvSpPr>
            <a:spLocks noChangeArrowheads="1"/>
          </p:cNvSpPr>
          <p:nvPr/>
        </p:nvSpPr>
        <p:spPr bwMode="auto">
          <a:xfrm>
            <a:off x="3965575" y="2174875"/>
            <a:ext cx="1003300" cy="5762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Superficie </a:t>
            </a:r>
          </a:p>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de la Tierra</a:t>
            </a:r>
          </a:p>
        </p:txBody>
      </p:sp>
      <p:sp>
        <p:nvSpPr>
          <p:cNvPr id="52233" name="Rectangle 9"/>
          <p:cNvSpPr>
            <a:spLocks noChangeArrowheads="1"/>
          </p:cNvSpPr>
          <p:nvPr/>
        </p:nvSpPr>
        <p:spPr bwMode="auto">
          <a:xfrm>
            <a:off x="815975" y="4395788"/>
            <a:ext cx="1831975"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Comunidad</a:t>
            </a:r>
          </a:p>
        </p:txBody>
      </p:sp>
      <p:sp>
        <p:nvSpPr>
          <p:cNvPr id="52234" name="Rectangle 10"/>
          <p:cNvSpPr>
            <a:spLocks noChangeArrowheads="1"/>
          </p:cNvSpPr>
          <p:nvPr/>
        </p:nvSpPr>
        <p:spPr bwMode="auto">
          <a:xfrm>
            <a:off x="793750" y="3375025"/>
            <a:ext cx="1854200" cy="414338"/>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Ecosistema</a:t>
            </a:r>
          </a:p>
        </p:txBody>
      </p:sp>
      <p:sp>
        <p:nvSpPr>
          <p:cNvPr id="52235" name="Rectangle 11"/>
          <p:cNvSpPr>
            <a:spLocks noChangeArrowheads="1"/>
          </p:cNvSpPr>
          <p:nvPr/>
        </p:nvSpPr>
        <p:spPr bwMode="auto">
          <a:xfrm>
            <a:off x="1312863" y="2354263"/>
            <a:ext cx="1335087" cy="414337"/>
          </a:xfrm>
          <a:prstGeom prst="rect">
            <a:avLst/>
          </a:prstGeom>
          <a:noFill/>
          <a:ln w="9525">
            <a:noFill/>
            <a:miter lim="800000"/>
            <a:headEnd/>
            <a:tailEnd/>
          </a:ln>
          <a:effectLst/>
        </p:spPr>
        <p:txBody>
          <a:bodyPr wrap="none" lIns="0" tIns="0" rIns="0" bIns="0" anchor="ctr">
            <a:spAutoFit/>
          </a:bodyPr>
          <a:lstStyle/>
          <a:p>
            <a:pPr algn="r">
              <a:lnSpc>
                <a:spcPct val="85000"/>
              </a:lnSpc>
              <a:spcBef>
                <a:spcPct val="40000"/>
              </a:spcBef>
            </a:pPr>
            <a:r>
              <a:rPr kumimoji="0" lang="es-ES" sz="3200" b="1" noProof="1">
                <a:effectLst>
                  <a:outerShdw blurRad="38100" dist="38100" dir="2700000" algn="tl">
                    <a:srgbClr val="C0C0C0"/>
                  </a:outerShdw>
                </a:effectLst>
                <a:latin typeface="Arial Narrow" pitchFamily="34" charset="0"/>
              </a:rPr>
              <a:t>Biósfera</a:t>
            </a:r>
          </a:p>
        </p:txBody>
      </p:sp>
      <p:sp>
        <p:nvSpPr>
          <p:cNvPr id="52236" name="Rectangle 12"/>
          <p:cNvSpPr>
            <a:spLocks noChangeArrowheads="1"/>
          </p:cNvSpPr>
          <p:nvPr/>
        </p:nvSpPr>
        <p:spPr bwMode="auto">
          <a:xfrm>
            <a:off x="6654800" y="4745038"/>
            <a:ext cx="938213"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Berrendos</a:t>
            </a:r>
          </a:p>
        </p:txBody>
      </p:sp>
      <p:sp>
        <p:nvSpPr>
          <p:cNvPr id="52237" name="Rectangle 13"/>
          <p:cNvSpPr>
            <a:spLocks noChangeArrowheads="1"/>
          </p:cNvSpPr>
          <p:nvPr/>
        </p:nvSpPr>
        <p:spPr bwMode="auto">
          <a:xfrm>
            <a:off x="4217988" y="3662363"/>
            <a:ext cx="62547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Halcón</a:t>
            </a:r>
          </a:p>
        </p:txBody>
      </p:sp>
      <p:sp>
        <p:nvSpPr>
          <p:cNvPr id="52238" name="Rectangle 14"/>
          <p:cNvSpPr>
            <a:spLocks noChangeArrowheads="1"/>
          </p:cNvSpPr>
          <p:nvPr/>
        </p:nvSpPr>
        <p:spPr bwMode="auto">
          <a:xfrm>
            <a:off x="5386388" y="3695700"/>
            <a:ext cx="51117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Pasto</a:t>
            </a:r>
          </a:p>
        </p:txBody>
      </p:sp>
      <p:sp>
        <p:nvSpPr>
          <p:cNvPr id="52239" name="Rectangle 15"/>
          <p:cNvSpPr>
            <a:spLocks noChangeArrowheads="1"/>
          </p:cNvSpPr>
          <p:nvPr/>
        </p:nvSpPr>
        <p:spPr bwMode="auto">
          <a:xfrm>
            <a:off x="7019925" y="3340100"/>
            <a:ext cx="938213"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Berrendos</a:t>
            </a:r>
          </a:p>
        </p:txBody>
      </p:sp>
      <p:sp>
        <p:nvSpPr>
          <p:cNvPr id="52240" name="Rectangle 16"/>
          <p:cNvSpPr>
            <a:spLocks noChangeArrowheads="1"/>
          </p:cNvSpPr>
          <p:nvPr/>
        </p:nvSpPr>
        <p:spPr bwMode="auto">
          <a:xfrm>
            <a:off x="4786313" y="3278188"/>
            <a:ext cx="855662"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Serpiente</a:t>
            </a:r>
          </a:p>
        </p:txBody>
      </p:sp>
      <p:sp>
        <p:nvSpPr>
          <p:cNvPr id="52241" name="Rectangle 17"/>
          <p:cNvSpPr>
            <a:spLocks noChangeArrowheads="1"/>
          </p:cNvSpPr>
          <p:nvPr/>
        </p:nvSpPr>
        <p:spPr bwMode="auto">
          <a:xfrm>
            <a:off x="3030538" y="3359150"/>
            <a:ext cx="822325"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Arbustos</a:t>
            </a:r>
          </a:p>
        </p:txBody>
      </p:sp>
      <p:sp>
        <p:nvSpPr>
          <p:cNvPr id="52242" name="Rectangle 18"/>
          <p:cNvSpPr>
            <a:spLocks noChangeArrowheads="1"/>
          </p:cNvSpPr>
          <p:nvPr/>
        </p:nvSpPr>
        <p:spPr bwMode="auto">
          <a:xfrm>
            <a:off x="8339138" y="3262313"/>
            <a:ext cx="51117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Suelo</a:t>
            </a:r>
          </a:p>
        </p:txBody>
      </p:sp>
      <p:sp>
        <p:nvSpPr>
          <p:cNvPr id="52243" name="Rectangle 19"/>
          <p:cNvSpPr>
            <a:spLocks noChangeArrowheads="1"/>
          </p:cNvSpPr>
          <p:nvPr/>
        </p:nvSpPr>
        <p:spPr bwMode="auto">
          <a:xfrm>
            <a:off x="6242050" y="3017838"/>
            <a:ext cx="365125" cy="233362"/>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Aire</a:t>
            </a:r>
          </a:p>
        </p:txBody>
      </p:sp>
      <p:sp>
        <p:nvSpPr>
          <p:cNvPr id="52244" name="Rectangle 20"/>
          <p:cNvSpPr>
            <a:spLocks noChangeArrowheads="1"/>
          </p:cNvSpPr>
          <p:nvPr/>
        </p:nvSpPr>
        <p:spPr bwMode="auto">
          <a:xfrm>
            <a:off x="4217988" y="4749800"/>
            <a:ext cx="855662" cy="233363"/>
          </a:xfrm>
          <a:prstGeom prst="rect">
            <a:avLst/>
          </a:prstGeom>
          <a:noFill/>
          <a:ln w="9525">
            <a:noFill/>
            <a:miter lim="800000"/>
            <a:headEnd/>
            <a:tailEnd/>
          </a:ln>
          <a:effectLst/>
        </p:spPr>
        <p:txBody>
          <a:bodyPr wrap="none" lIns="0" tIns="0" rIns="0" bIns="0" anchor="ctr">
            <a:spAutoFit/>
          </a:bodyPr>
          <a:lstStyle/>
          <a:p>
            <a:pPr algn="ctr">
              <a:lnSpc>
                <a:spcPct val="85000"/>
              </a:lnSpc>
              <a:spcBef>
                <a:spcPct val="40000"/>
              </a:spcBef>
            </a:pPr>
            <a:r>
              <a:rPr kumimoji="0" lang="es-ES" sz="1800" b="1" noProof="1">
                <a:effectLst>
                  <a:outerShdw blurRad="38100" dist="38100" dir="2700000" algn="tl">
                    <a:srgbClr val="C0C0C0"/>
                  </a:outerShdw>
                </a:effectLst>
                <a:latin typeface="Arial Narrow" pitchFamily="34" charset="0"/>
              </a:rPr>
              <a:t>Serpiente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0-#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52229"/>
                                        </p:tgtEl>
                                        <p:attrNameLst>
                                          <p:attrName>style.visibility</p:attrName>
                                        </p:attrNameLst>
                                      </p:cBhvr>
                                      <p:to>
                                        <p:strVal val="visible"/>
                                      </p:to>
                                    </p:set>
                                    <p:animEffect transition="in" filter="slide(fromTop)">
                                      <p:cBhvr>
                                        <p:cTn id="12" dur="500"/>
                                        <p:tgtEl>
                                          <p:spTgt spid="522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2233"/>
                                        </p:tgtEl>
                                        <p:attrNameLst>
                                          <p:attrName>style.visibility</p:attrName>
                                        </p:attrNameLst>
                                      </p:cBhvr>
                                      <p:to>
                                        <p:strVal val="visible"/>
                                      </p:to>
                                    </p:set>
                                    <p:anim calcmode="lin" valueType="num">
                                      <p:cBhvr additive="base">
                                        <p:cTn id="17" dur="500" fill="hold"/>
                                        <p:tgtEl>
                                          <p:spTgt spid="52233"/>
                                        </p:tgtEl>
                                        <p:attrNameLst>
                                          <p:attrName>ppt_x</p:attrName>
                                        </p:attrNameLst>
                                      </p:cBhvr>
                                      <p:tavLst>
                                        <p:tav tm="0">
                                          <p:val>
                                            <p:strVal val="0-#ppt_w/2"/>
                                          </p:val>
                                        </p:tav>
                                        <p:tav tm="100000">
                                          <p:val>
                                            <p:strVal val="#ppt_x"/>
                                          </p:val>
                                        </p:tav>
                                      </p:tavLst>
                                    </p:anim>
                                    <p:anim calcmode="lin" valueType="num">
                                      <p:cBhvr additive="base">
                                        <p:cTn id="18" dur="500" fill="hold"/>
                                        <p:tgtEl>
                                          <p:spTgt spid="5223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2" presetClass="entr" presetSubtype="8" fill="hold" grpId="0" nodeType="afterEffect">
                                  <p:stCondLst>
                                    <p:cond delay="0"/>
                                  </p:stCondLst>
                                  <p:childTnLst>
                                    <p:set>
                                      <p:cBhvr>
                                        <p:cTn id="21" dur="1" fill="hold">
                                          <p:stCondLst>
                                            <p:cond delay="0"/>
                                          </p:stCondLst>
                                        </p:cTn>
                                        <p:tgtEl>
                                          <p:spTgt spid="52244"/>
                                        </p:tgtEl>
                                        <p:attrNameLst>
                                          <p:attrName>style.visibility</p:attrName>
                                        </p:attrNameLst>
                                      </p:cBhvr>
                                      <p:to>
                                        <p:strVal val="visible"/>
                                      </p:to>
                                    </p:set>
                                    <p:animEffect transition="in" filter="slide(fromLeft)">
                                      <p:cBhvr>
                                        <p:cTn id="22" dur="500"/>
                                        <p:tgtEl>
                                          <p:spTgt spid="52244"/>
                                        </p:tgtEl>
                                      </p:cBhvr>
                                    </p:animEffect>
                                  </p:childTnLst>
                                </p:cTn>
                              </p:par>
                            </p:childTnLst>
                          </p:cTn>
                        </p:par>
                        <p:par>
                          <p:cTn id="23" fill="hold">
                            <p:stCondLst>
                              <p:cond delay="1000"/>
                            </p:stCondLst>
                            <p:childTnLst>
                              <p:par>
                                <p:cTn id="24" presetID="12" presetClass="entr" presetSubtype="2" fill="hold" grpId="0" nodeType="afterEffect">
                                  <p:stCondLst>
                                    <p:cond delay="0"/>
                                  </p:stCondLst>
                                  <p:childTnLst>
                                    <p:set>
                                      <p:cBhvr>
                                        <p:cTn id="25" dur="1" fill="hold">
                                          <p:stCondLst>
                                            <p:cond delay="0"/>
                                          </p:stCondLst>
                                        </p:cTn>
                                        <p:tgtEl>
                                          <p:spTgt spid="52230"/>
                                        </p:tgtEl>
                                        <p:attrNameLst>
                                          <p:attrName>style.visibility</p:attrName>
                                        </p:attrNameLst>
                                      </p:cBhvr>
                                      <p:to>
                                        <p:strVal val="visible"/>
                                      </p:to>
                                    </p:set>
                                    <p:animEffect transition="in" filter="slide(fromRight)">
                                      <p:cBhvr>
                                        <p:cTn id="26" dur="500"/>
                                        <p:tgtEl>
                                          <p:spTgt spid="52230"/>
                                        </p:tgtEl>
                                      </p:cBhvr>
                                    </p:animEffect>
                                  </p:childTnLst>
                                </p:cTn>
                              </p:par>
                            </p:childTnLst>
                          </p:cTn>
                        </p:par>
                        <p:par>
                          <p:cTn id="27" fill="hold">
                            <p:stCondLst>
                              <p:cond delay="1500"/>
                            </p:stCondLst>
                            <p:childTnLst>
                              <p:par>
                                <p:cTn id="28" presetID="12" presetClass="entr" presetSubtype="1" fill="hold" grpId="0" nodeType="afterEffect">
                                  <p:stCondLst>
                                    <p:cond delay="0"/>
                                  </p:stCondLst>
                                  <p:childTnLst>
                                    <p:set>
                                      <p:cBhvr>
                                        <p:cTn id="29" dur="1" fill="hold">
                                          <p:stCondLst>
                                            <p:cond delay="0"/>
                                          </p:stCondLst>
                                        </p:cTn>
                                        <p:tgtEl>
                                          <p:spTgt spid="52236"/>
                                        </p:tgtEl>
                                        <p:attrNameLst>
                                          <p:attrName>style.visibility</p:attrName>
                                        </p:attrNameLst>
                                      </p:cBhvr>
                                      <p:to>
                                        <p:strVal val="visible"/>
                                      </p:to>
                                    </p:set>
                                    <p:animEffect transition="in" filter="slide(fromTop)">
                                      <p:cBhvr>
                                        <p:cTn id="30" dur="500"/>
                                        <p:tgtEl>
                                          <p:spTgt spid="5223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2234"/>
                                        </p:tgtEl>
                                        <p:attrNameLst>
                                          <p:attrName>style.visibility</p:attrName>
                                        </p:attrNameLst>
                                      </p:cBhvr>
                                      <p:to>
                                        <p:strVal val="visible"/>
                                      </p:to>
                                    </p:set>
                                    <p:anim calcmode="lin" valueType="num">
                                      <p:cBhvr additive="base">
                                        <p:cTn id="35" dur="500" fill="hold"/>
                                        <p:tgtEl>
                                          <p:spTgt spid="52234"/>
                                        </p:tgtEl>
                                        <p:attrNameLst>
                                          <p:attrName>ppt_x</p:attrName>
                                        </p:attrNameLst>
                                      </p:cBhvr>
                                      <p:tavLst>
                                        <p:tav tm="0">
                                          <p:val>
                                            <p:strVal val="0-#ppt_w/2"/>
                                          </p:val>
                                        </p:tav>
                                        <p:tav tm="100000">
                                          <p:val>
                                            <p:strVal val="#ppt_x"/>
                                          </p:val>
                                        </p:tav>
                                      </p:tavLst>
                                    </p:anim>
                                    <p:anim calcmode="lin" valueType="num">
                                      <p:cBhvr additive="base">
                                        <p:cTn id="36" dur="500" fill="hold"/>
                                        <p:tgtEl>
                                          <p:spTgt spid="52234"/>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12" presetClass="entr" presetSubtype="1" fill="hold" grpId="0" nodeType="afterEffect">
                                  <p:stCondLst>
                                    <p:cond delay="0"/>
                                  </p:stCondLst>
                                  <p:childTnLst>
                                    <p:set>
                                      <p:cBhvr>
                                        <p:cTn id="39" dur="1" fill="hold">
                                          <p:stCondLst>
                                            <p:cond delay="0"/>
                                          </p:stCondLst>
                                        </p:cTn>
                                        <p:tgtEl>
                                          <p:spTgt spid="52241"/>
                                        </p:tgtEl>
                                        <p:attrNameLst>
                                          <p:attrName>style.visibility</p:attrName>
                                        </p:attrNameLst>
                                      </p:cBhvr>
                                      <p:to>
                                        <p:strVal val="visible"/>
                                      </p:to>
                                    </p:set>
                                    <p:animEffect transition="in" filter="slide(fromTop)">
                                      <p:cBhvr>
                                        <p:cTn id="40" dur="500"/>
                                        <p:tgtEl>
                                          <p:spTgt spid="52241"/>
                                        </p:tgtEl>
                                      </p:cBhvr>
                                    </p:animEffect>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52231"/>
                                        </p:tgtEl>
                                        <p:attrNameLst>
                                          <p:attrName>style.visibility</p:attrName>
                                        </p:attrNameLst>
                                      </p:cBhvr>
                                      <p:to>
                                        <p:strVal val="visible"/>
                                      </p:to>
                                    </p:set>
                                    <p:animEffect transition="in" filter="slide(fromBottom)">
                                      <p:cBhvr>
                                        <p:cTn id="44" dur="500"/>
                                        <p:tgtEl>
                                          <p:spTgt spid="52231"/>
                                        </p:tgtEl>
                                      </p:cBhvr>
                                    </p:animEffect>
                                  </p:childTnLst>
                                </p:cTn>
                              </p:par>
                            </p:childTnLst>
                          </p:cTn>
                        </p:par>
                        <p:par>
                          <p:cTn id="45" fill="hold">
                            <p:stCondLst>
                              <p:cond delay="1500"/>
                            </p:stCondLst>
                            <p:childTnLst>
                              <p:par>
                                <p:cTn id="46" presetID="12" presetClass="entr" presetSubtype="1" fill="hold" grpId="0" nodeType="afterEffect">
                                  <p:stCondLst>
                                    <p:cond delay="0"/>
                                  </p:stCondLst>
                                  <p:childTnLst>
                                    <p:set>
                                      <p:cBhvr>
                                        <p:cTn id="47" dur="1" fill="hold">
                                          <p:stCondLst>
                                            <p:cond delay="0"/>
                                          </p:stCondLst>
                                        </p:cTn>
                                        <p:tgtEl>
                                          <p:spTgt spid="52237"/>
                                        </p:tgtEl>
                                        <p:attrNameLst>
                                          <p:attrName>style.visibility</p:attrName>
                                        </p:attrNameLst>
                                      </p:cBhvr>
                                      <p:to>
                                        <p:strVal val="visible"/>
                                      </p:to>
                                    </p:set>
                                    <p:animEffect transition="in" filter="slide(fromTop)">
                                      <p:cBhvr>
                                        <p:cTn id="48" dur="500"/>
                                        <p:tgtEl>
                                          <p:spTgt spid="52237"/>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52240"/>
                                        </p:tgtEl>
                                        <p:attrNameLst>
                                          <p:attrName>style.visibility</p:attrName>
                                        </p:attrNameLst>
                                      </p:cBhvr>
                                      <p:to>
                                        <p:strVal val="visible"/>
                                      </p:to>
                                    </p:set>
                                    <p:animEffect transition="in" filter="slide(fromBottom)">
                                      <p:cBhvr>
                                        <p:cTn id="52" dur="500"/>
                                        <p:tgtEl>
                                          <p:spTgt spid="52240"/>
                                        </p:tgtEl>
                                      </p:cBhvr>
                                    </p:animEffect>
                                  </p:childTnLst>
                                </p:cTn>
                              </p:par>
                            </p:childTnLst>
                          </p:cTn>
                        </p:par>
                        <p:par>
                          <p:cTn id="53" fill="hold">
                            <p:stCondLst>
                              <p:cond delay="2500"/>
                            </p:stCondLst>
                            <p:childTnLst>
                              <p:par>
                                <p:cTn id="54" presetID="12" presetClass="entr" presetSubtype="4" fill="hold" grpId="0" nodeType="afterEffect">
                                  <p:stCondLst>
                                    <p:cond delay="0"/>
                                  </p:stCondLst>
                                  <p:childTnLst>
                                    <p:set>
                                      <p:cBhvr>
                                        <p:cTn id="55" dur="1" fill="hold">
                                          <p:stCondLst>
                                            <p:cond delay="0"/>
                                          </p:stCondLst>
                                        </p:cTn>
                                        <p:tgtEl>
                                          <p:spTgt spid="52238"/>
                                        </p:tgtEl>
                                        <p:attrNameLst>
                                          <p:attrName>style.visibility</p:attrName>
                                        </p:attrNameLst>
                                      </p:cBhvr>
                                      <p:to>
                                        <p:strVal val="visible"/>
                                      </p:to>
                                    </p:set>
                                    <p:animEffect transition="in" filter="slide(fromBottom)">
                                      <p:cBhvr>
                                        <p:cTn id="56" dur="500"/>
                                        <p:tgtEl>
                                          <p:spTgt spid="52238"/>
                                        </p:tgtEl>
                                      </p:cBhvr>
                                    </p:animEffect>
                                  </p:childTnLst>
                                </p:cTn>
                              </p:par>
                            </p:childTnLst>
                          </p:cTn>
                        </p:par>
                        <p:par>
                          <p:cTn id="57" fill="hold">
                            <p:stCondLst>
                              <p:cond delay="3000"/>
                            </p:stCondLst>
                            <p:childTnLst>
                              <p:par>
                                <p:cTn id="58" presetID="12" presetClass="entr" presetSubtype="8" fill="hold" grpId="0" nodeType="afterEffect">
                                  <p:stCondLst>
                                    <p:cond delay="0"/>
                                  </p:stCondLst>
                                  <p:childTnLst>
                                    <p:set>
                                      <p:cBhvr>
                                        <p:cTn id="59" dur="1" fill="hold">
                                          <p:stCondLst>
                                            <p:cond delay="0"/>
                                          </p:stCondLst>
                                        </p:cTn>
                                        <p:tgtEl>
                                          <p:spTgt spid="52243"/>
                                        </p:tgtEl>
                                        <p:attrNameLst>
                                          <p:attrName>style.visibility</p:attrName>
                                        </p:attrNameLst>
                                      </p:cBhvr>
                                      <p:to>
                                        <p:strVal val="visible"/>
                                      </p:to>
                                    </p:set>
                                    <p:animEffect transition="in" filter="slide(fromLeft)">
                                      <p:cBhvr>
                                        <p:cTn id="60" dur="500"/>
                                        <p:tgtEl>
                                          <p:spTgt spid="52243"/>
                                        </p:tgtEl>
                                      </p:cBhvr>
                                    </p:animEffect>
                                  </p:childTnLst>
                                </p:cTn>
                              </p:par>
                            </p:childTnLst>
                          </p:cTn>
                        </p:par>
                        <p:par>
                          <p:cTn id="61" fill="hold">
                            <p:stCondLst>
                              <p:cond delay="3500"/>
                            </p:stCondLst>
                            <p:childTnLst>
                              <p:par>
                                <p:cTn id="62" presetID="12" presetClass="entr" presetSubtype="1" fill="hold" grpId="0" nodeType="afterEffect">
                                  <p:stCondLst>
                                    <p:cond delay="0"/>
                                  </p:stCondLst>
                                  <p:childTnLst>
                                    <p:set>
                                      <p:cBhvr>
                                        <p:cTn id="63" dur="1" fill="hold">
                                          <p:stCondLst>
                                            <p:cond delay="0"/>
                                          </p:stCondLst>
                                        </p:cTn>
                                        <p:tgtEl>
                                          <p:spTgt spid="52239"/>
                                        </p:tgtEl>
                                        <p:attrNameLst>
                                          <p:attrName>style.visibility</p:attrName>
                                        </p:attrNameLst>
                                      </p:cBhvr>
                                      <p:to>
                                        <p:strVal val="visible"/>
                                      </p:to>
                                    </p:set>
                                    <p:animEffect transition="in" filter="slide(fromTop)">
                                      <p:cBhvr>
                                        <p:cTn id="64" dur="500"/>
                                        <p:tgtEl>
                                          <p:spTgt spid="52239"/>
                                        </p:tgtEl>
                                      </p:cBhvr>
                                    </p:animEffect>
                                  </p:childTnLst>
                                </p:cTn>
                              </p:par>
                            </p:childTnLst>
                          </p:cTn>
                        </p:par>
                        <p:par>
                          <p:cTn id="65" fill="hold">
                            <p:stCondLst>
                              <p:cond delay="4000"/>
                            </p:stCondLst>
                            <p:childTnLst>
                              <p:par>
                                <p:cTn id="66" presetID="12" presetClass="entr" presetSubtype="4" fill="hold" grpId="0" nodeType="afterEffect">
                                  <p:stCondLst>
                                    <p:cond delay="0"/>
                                  </p:stCondLst>
                                  <p:childTnLst>
                                    <p:set>
                                      <p:cBhvr>
                                        <p:cTn id="67" dur="1" fill="hold">
                                          <p:stCondLst>
                                            <p:cond delay="0"/>
                                          </p:stCondLst>
                                        </p:cTn>
                                        <p:tgtEl>
                                          <p:spTgt spid="52242"/>
                                        </p:tgtEl>
                                        <p:attrNameLst>
                                          <p:attrName>style.visibility</p:attrName>
                                        </p:attrNameLst>
                                      </p:cBhvr>
                                      <p:to>
                                        <p:strVal val="visible"/>
                                      </p:to>
                                    </p:set>
                                    <p:animEffect transition="in" filter="slide(fromBottom)">
                                      <p:cBhvr>
                                        <p:cTn id="68" dur="500"/>
                                        <p:tgtEl>
                                          <p:spTgt spid="52242"/>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2235"/>
                                        </p:tgtEl>
                                        <p:attrNameLst>
                                          <p:attrName>style.visibility</p:attrName>
                                        </p:attrNameLst>
                                      </p:cBhvr>
                                      <p:to>
                                        <p:strVal val="visible"/>
                                      </p:to>
                                    </p:set>
                                    <p:anim calcmode="lin" valueType="num">
                                      <p:cBhvr additive="base">
                                        <p:cTn id="73" dur="500" fill="hold"/>
                                        <p:tgtEl>
                                          <p:spTgt spid="52235"/>
                                        </p:tgtEl>
                                        <p:attrNameLst>
                                          <p:attrName>ppt_x</p:attrName>
                                        </p:attrNameLst>
                                      </p:cBhvr>
                                      <p:tavLst>
                                        <p:tav tm="0">
                                          <p:val>
                                            <p:strVal val="0-#ppt_w/2"/>
                                          </p:val>
                                        </p:tav>
                                        <p:tav tm="100000">
                                          <p:val>
                                            <p:strVal val="#ppt_x"/>
                                          </p:val>
                                        </p:tav>
                                      </p:tavLst>
                                    </p:anim>
                                    <p:anim calcmode="lin" valueType="num">
                                      <p:cBhvr additive="base">
                                        <p:cTn id="74" dur="500" fill="hold"/>
                                        <p:tgtEl>
                                          <p:spTgt spid="52235"/>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12" presetClass="entr" presetSubtype="2" fill="hold" grpId="0" nodeType="afterEffect">
                                  <p:stCondLst>
                                    <p:cond delay="0"/>
                                  </p:stCondLst>
                                  <p:childTnLst>
                                    <p:set>
                                      <p:cBhvr>
                                        <p:cTn id="77" dur="1" fill="hold">
                                          <p:stCondLst>
                                            <p:cond delay="0"/>
                                          </p:stCondLst>
                                        </p:cTn>
                                        <p:tgtEl>
                                          <p:spTgt spid="52232"/>
                                        </p:tgtEl>
                                        <p:attrNameLst>
                                          <p:attrName>style.visibility</p:attrName>
                                        </p:attrNameLst>
                                      </p:cBhvr>
                                      <p:to>
                                        <p:strVal val="visible"/>
                                      </p:to>
                                    </p:set>
                                    <p:animEffect transition="in" filter="slide(fromRight)">
                                      <p:cBhvr>
                                        <p:cTn id="78"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P spid="52229" grpId="0" autoUpdateAnimBg="0"/>
      <p:bldP spid="52230" grpId="0" autoUpdateAnimBg="0"/>
      <p:bldP spid="52231" grpId="0" autoUpdateAnimBg="0"/>
      <p:bldP spid="52232" grpId="0" autoUpdateAnimBg="0"/>
      <p:bldP spid="52233" grpId="0" autoUpdateAnimBg="0"/>
      <p:bldP spid="52234" grpId="0" autoUpdateAnimBg="0"/>
      <p:bldP spid="52235" grpId="0" autoUpdateAnimBg="0"/>
      <p:bldP spid="52236" grpId="0" autoUpdateAnimBg="0"/>
      <p:bldP spid="52237" grpId="0" autoUpdateAnimBg="0"/>
      <p:bldP spid="52238" grpId="0" autoUpdateAnimBg="0"/>
      <p:bldP spid="52239" grpId="0" autoUpdateAnimBg="0"/>
      <p:bldP spid="52240" grpId="0" autoUpdateAnimBg="0"/>
      <p:bldP spid="52241" grpId="0" autoUpdateAnimBg="0"/>
      <p:bldP spid="52242" grpId="0" autoUpdateAnimBg="0"/>
      <p:bldP spid="52243" grpId="0" autoUpdateAnimBg="0"/>
      <p:bldP spid="5224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s-ES" sz="4800" b="1">
                <a:latin typeface="Arial" charset="0"/>
              </a:rPr>
              <a:t>EVOLUCIÓN</a:t>
            </a:r>
          </a:p>
        </p:txBody>
      </p:sp>
      <p:sp>
        <p:nvSpPr>
          <p:cNvPr id="27651" name="Rectangle 3"/>
          <p:cNvSpPr>
            <a:spLocks noGrp="1" noChangeArrowheads="1"/>
          </p:cNvSpPr>
          <p:nvPr>
            <p:ph type="subTitle" idx="1"/>
          </p:nvPr>
        </p:nvSpPr>
        <p:spPr>
          <a:xfrm>
            <a:off x="684213" y="4351338"/>
            <a:ext cx="7754937" cy="590550"/>
          </a:xfrm>
        </p:spPr>
        <p:txBody>
          <a:bodyPr/>
          <a:lstStyle/>
          <a:p>
            <a:pPr algn="ctr"/>
            <a:r>
              <a:rPr lang="es-ES" sz="2400" b="1">
                <a:solidFill>
                  <a:srgbClr val="FE3934"/>
                </a:solidFill>
                <a:latin typeface="Arial" charset="0"/>
              </a:rPr>
              <a:t>El concepto unificador de la Biología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55650" y="989013"/>
            <a:ext cx="8083550" cy="1144587"/>
          </a:xfrm>
        </p:spPr>
        <p:txBody>
          <a:bodyPr/>
          <a:lstStyle/>
          <a:p>
            <a:r>
              <a:rPr lang="es-ES" sz="2800">
                <a:solidFill>
                  <a:srgbClr val="FF0000"/>
                </a:solidFill>
                <a:latin typeface="Arial" charset="0"/>
              </a:rPr>
              <a:t>“Nada en la biología tiene sentido, sino a la luz de la evolución”</a:t>
            </a:r>
            <a:r>
              <a:rPr lang="es-ES" sz="2800">
                <a:latin typeface="Arial" charset="0"/>
              </a:rPr>
              <a:t/>
            </a:r>
            <a:br>
              <a:rPr lang="es-ES" sz="2800">
                <a:latin typeface="Arial" charset="0"/>
              </a:rPr>
            </a:br>
            <a:r>
              <a:rPr lang="es-ES" sz="2000">
                <a:latin typeface="Arial" charset="0"/>
              </a:rPr>
              <a:t>Theodosius Dobzhansky</a:t>
            </a:r>
          </a:p>
        </p:txBody>
      </p:sp>
      <p:sp>
        <p:nvSpPr>
          <p:cNvPr id="28675" name="Rectangle 3"/>
          <p:cNvSpPr>
            <a:spLocks noGrp="1" noChangeArrowheads="1"/>
          </p:cNvSpPr>
          <p:nvPr>
            <p:ph type="body" sz="half" idx="1"/>
          </p:nvPr>
        </p:nvSpPr>
        <p:spPr>
          <a:xfrm>
            <a:off x="468313" y="2390775"/>
            <a:ext cx="5472112" cy="4422775"/>
          </a:xfrm>
        </p:spPr>
        <p:txBody>
          <a:bodyPr/>
          <a:lstStyle/>
          <a:p>
            <a:pPr marL="342900" indent="-342900">
              <a:lnSpc>
                <a:spcPct val="90000"/>
              </a:lnSpc>
              <a:spcBef>
                <a:spcPct val="30000"/>
              </a:spcBef>
            </a:pPr>
            <a:r>
              <a:rPr lang="es-ES" sz="2800">
                <a:latin typeface="Arial" charset="0"/>
              </a:rPr>
              <a:t>Concepto más importante en la Biología, que explica el origen de diversas formas de vida como resultado de cambios en su carga genética.</a:t>
            </a:r>
          </a:p>
          <a:p>
            <a:pPr marL="342900" indent="-342900">
              <a:lnSpc>
                <a:spcPct val="90000"/>
              </a:lnSpc>
              <a:spcBef>
                <a:spcPct val="30000"/>
              </a:spcBef>
            </a:pPr>
            <a:r>
              <a:rPr lang="es-ES" sz="2800">
                <a:latin typeface="Arial" charset="0"/>
              </a:rPr>
              <a:t>La teoría de la evolución establece que los organismos actuales descienden, con modificaciones, de formas de vida preexistentes.</a:t>
            </a:r>
          </a:p>
        </p:txBody>
      </p:sp>
      <p:pic>
        <p:nvPicPr>
          <p:cNvPr id="28676" name="Picture 4" descr="darwin"/>
          <p:cNvPicPr>
            <a:picLocks noChangeAspect="1" noChangeArrowheads="1"/>
          </p:cNvPicPr>
          <p:nvPr>
            <p:ph sz="half" idx="2"/>
          </p:nvPr>
        </p:nvPicPr>
        <p:blipFill>
          <a:blip r:embed="rId2"/>
          <a:srcRect l="47371" r="3519"/>
          <a:stretch>
            <a:fillRect/>
          </a:stretch>
        </p:blipFill>
        <p:spPr>
          <a:xfrm>
            <a:off x="6072188" y="1557338"/>
            <a:ext cx="2963862" cy="482441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8676"/>
                                        </p:tgtEl>
                                        <p:attrNameLst>
                                          <p:attrName>style.visibility</p:attrName>
                                        </p:attrNameLst>
                                      </p:cBhvr>
                                      <p:to>
                                        <p:strVal val="visible"/>
                                      </p:to>
                                    </p:set>
                                    <p:animEffect transition="in" filter="fade">
                                      <p:cBhvr>
                                        <p:cTn id="13"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3 Marcador de número de diapositiva"/>
          <p:cNvSpPr txBox="1">
            <a:spLocks noGrp="1"/>
          </p:cNvSpPr>
          <p:nvPr/>
        </p:nvSpPr>
        <p:spPr bwMode="auto">
          <a:xfrm>
            <a:off x="6781800" y="6248400"/>
            <a:ext cx="1905000" cy="457200"/>
          </a:xfrm>
          <a:prstGeom prst="rect">
            <a:avLst/>
          </a:prstGeom>
          <a:noFill/>
          <a:ln w="9525">
            <a:noFill/>
            <a:miter lim="800000"/>
            <a:headEnd/>
            <a:tailEnd/>
          </a:ln>
        </p:spPr>
        <p:txBody>
          <a:bodyPr/>
          <a:lstStyle/>
          <a:p>
            <a:pPr algn="r"/>
            <a:fld id="{4DC4E491-579E-4442-BF83-4D2E80A6C501}" type="slidenum">
              <a:rPr kumimoji="0" lang="es-ES" sz="1000">
                <a:latin typeface="Arial" charset="0"/>
              </a:rPr>
              <a:pPr algn="r"/>
              <a:t>18</a:t>
            </a:fld>
            <a:endParaRPr kumimoji="0" lang="es-ES" sz="1000">
              <a:latin typeface="Arial" charset="0"/>
            </a:endParaRPr>
          </a:p>
        </p:txBody>
      </p:sp>
      <p:sp>
        <p:nvSpPr>
          <p:cNvPr id="57347" name="Rectangle 4"/>
          <p:cNvSpPr>
            <a:spLocks noChangeArrowheads="1"/>
          </p:cNvSpPr>
          <p:nvPr/>
        </p:nvSpPr>
        <p:spPr bwMode="auto">
          <a:xfrm>
            <a:off x="468313" y="4581525"/>
            <a:ext cx="8280400" cy="1736725"/>
          </a:xfrm>
          <a:prstGeom prst="rect">
            <a:avLst/>
          </a:prstGeom>
          <a:noFill/>
          <a:ln w="9525">
            <a:noFill/>
            <a:miter lim="800000"/>
            <a:headEnd/>
            <a:tailEnd/>
          </a:ln>
        </p:spPr>
        <p:txBody>
          <a:bodyPr anchor="ctr">
            <a:spAutoFit/>
          </a:bodyPr>
          <a:lstStyle/>
          <a:p>
            <a:pPr algn="ctr"/>
            <a:r>
              <a:rPr kumimoji="0" lang="es-ES" b="1">
                <a:latin typeface="MS Reference Sans Serif" pitchFamily="34" charset="0"/>
              </a:rPr>
              <a:t>Charles Darwin </a:t>
            </a:r>
            <a:r>
              <a:rPr kumimoji="0" lang="es-ES" b="1">
                <a:latin typeface="Arial" charset="0"/>
              </a:rPr>
              <a:t>(1809-1882)</a:t>
            </a:r>
          </a:p>
          <a:p>
            <a:pPr algn="ctr"/>
            <a:endParaRPr kumimoji="0" lang="es-ES" b="1">
              <a:latin typeface="Arial" charset="0"/>
            </a:endParaRPr>
          </a:p>
          <a:p>
            <a:pPr algn="just"/>
            <a:r>
              <a:rPr kumimoji="0" lang="es-ES" sz="2000" b="1">
                <a:solidFill>
                  <a:srgbClr val="30476D"/>
                </a:solidFill>
                <a:latin typeface="MS Reference Sans Serif" pitchFamily="34" charset="0"/>
              </a:rPr>
              <a:t>…</a:t>
            </a:r>
            <a:r>
              <a:rPr kumimoji="0" lang="es-ES" sz="2000" b="1">
                <a:latin typeface="Arial" charset="0"/>
              </a:rPr>
              <a:t>los efectos ambientales conducen al éxito reproductivo diferencial en individuos y grupos de organismos. La selección natural tiende a promover la supervivencia de los más aptos…</a:t>
            </a:r>
          </a:p>
        </p:txBody>
      </p:sp>
      <p:pic>
        <p:nvPicPr>
          <p:cNvPr id="57348" name="Picture 5" descr="t012794a"/>
          <p:cNvPicPr>
            <a:picLocks noChangeAspect="1" noChangeArrowheads="1"/>
          </p:cNvPicPr>
          <p:nvPr/>
        </p:nvPicPr>
        <p:blipFill>
          <a:blip r:embed="rId2"/>
          <a:srcRect b="8989"/>
          <a:stretch>
            <a:fillRect/>
          </a:stretch>
        </p:blipFill>
        <p:spPr bwMode="auto">
          <a:xfrm>
            <a:off x="2555875" y="1560513"/>
            <a:ext cx="3671888" cy="2970212"/>
          </a:xfrm>
          <a:prstGeom prst="rect">
            <a:avLst/>
          </a:prstGeom>
          <a:noFill/>
          <a:ln w="9525">
            <a:noFill/>
            <a:miter lim="800000"/>
            <a:headEnd/>
            <a:tailEnd/>
          </a:ln>
        </p:spPr>
      </p:pic>
      <p:sp>
        <p:nvSpPr>
          <p:cNvPr id="57349" name="Rectangle 7"/>
          <p:cNvSpPr>
            <a:spLocks noChangeArrowheads="1"/>
          </p:cNvSpPr>
          <p:nvPr/>
        </p:nvSpPr>
        <p:spPr bwMode="auto">
          <a:xfrm>
            <a:off x="914400" y="557213"/>
            <a:ext cx="7772400" cy="1143000"/>
          </a:xfrm>
          <a:prstGeom prst="rect">
            <a:avLst/>
          </a:prstGeom>
          <a:noFill/>
          <a:ln w="9525">
            <a:noFill/>
            <a:miter lim="800000"/>
            <a:headEnd/>
            <a:tailEnd/>
          </a:ln>
        </p:spPr>
        <p:txBody>
          <a:bodyPr anchor="ctr"/>
          <a:lstStyle/>
          <a:p>
            <a:r>
              <a:rPr kumimoji="0" lang="es-EC" sz="3800" b="1">
                <a:solidFill>
                  <a:schemeClr val="tx2"/>
                </a:solidFill>
                <a:latin typeface="Arial" charset="0"/>
              </a:rPr>
              <a:t>Evolución de la vida</a:t>
            </a:r>
            <a:endParaRPr kumimoji="0" lang="es-ES" sz="3800" b="1">
              <a:solidFill>
                <a:schemeClr val="tx2"/>
              </a:solidFill>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3 Marcador de número de diapositiva"/>
          <p:cNvSpPr txBox="1">
            <a:spLocks noGrp="1"/>
          </p:cNvSpPr>
          <p:nvPr/>
        </p:nvSpPr>
        <p:spPr bwMode="auto">
          <a:xfrm>
            <a:off x="6781800" y="6248400"/>
            <a:ext cx="1905000" cy="457200"/>
          </a:xfrm>
          <a:prstGeom prst="rect">
            <a:avLst/>
          </a:prstGeom>
          <a:noFill/>
          <a:ln w="9525">
            <a:noFill/>
            <a:miter lim="800000"/>
            <a:headEnd/>
            <a:tailEnd/>
          </a:ln>
        </p:spPr>
        <p:txBody>
          <a:bodyPr/>
          <a:lstStyle/>
          <a:p>
            <a:pPr algn="r"/>
            <a:fld id="{6D834730-908D-4B3C-8989-35E616876FBB}" type="slidenum">
              <a:rPr kumimoji="0" lang="es-ES" sz="1000">
                <a:latin typeface="Arial" charset="0"/>
              </a:rPr>
              <a:pPr algn="r"/>
              <a:t>19</a:t>
            </a:fld>
            <a:endParaRPr kumimoji="0" lang="es-ES" sz="1000">
              <a:latin typeface="Arial" charset="0"/>
            </a:endParaRPr>
          </a:p>
        </p:txBody>
      </p:sp>
      <p:pic>
        <p:nvPicPr>
          <p:cNvPr id="56323" name="Picture 4"/>
          <p:cNvPicPr>
            <a:picLocks noChangeAspect="1" noChangeArrowheads="1"/>
          </p:cNvPicPr>
          <p:nvPr/>
        </p:nvPicPr>
        <p:blipFill>
          <a:blip r:embed="rId2"/>
          <a:srcRect/>
          <a:stretch>
            <a:fillRect/>
          </a:stretch>
        </p:blipFill>
        <p:spPr bwMode="auto">
          <a:xfrm>
            <a:off x="614363" y="1412875"/>
            <a:ext cx="8637587" cy="425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917575"/>
            <a:ext cx="7772400" cy="1143000"/>
          </a:xfrm>
        </p:spPr>
        <p:txBody>
          <a:bodyPr/>
          <a:lstStyle/>
          <a:p>
            <a:r>
              <a:rPr lang="es-ES" b="1">
                <a:latin typeface="Arial" charset="0"/>
              </a:rPr>
              <a:t>Las características de los seres vivientes</a:t>
            </a:r>
          </a:p>
        </p:txBody>
      </p:sp>
      <p:sp>
        <p:nvSpPr>
          <p:cNvPr id="8195" name="Rectangle 3"/>
          <p:cNvSpPr>
            <a:spLocks noGrp="1" noChangeArrowheads="1"/>
          </p:cNvSpPr>
          <p:nvPr>
            <p:ph type="body" sz="half" idx="1"/>
          </p:nvPr>
        </p:nvSpPr>
        <p:spPr>
          <a:xfrm>
            <a:off x="468313" y="2482850"/>
            <a:ext cx="4751387" cy="4114800"/>
          </a:xfrm>
        </p:spPr>
        <p:txBody>
          <a:bodyPr/>
          <a:lstStyle/>
          <a:p>
            <a:r>
              <a:rPr lang="es-ES" sz="2800">
                <a:latin typeface="Arial" charset="0"/>
              </a:rPr>
              <a:t>La palabra </a:t>
            </a:r>
            <a:r>
              <a:rPr lang="es-ES" sz="2800" i="1">
                <a:latin typeface="Arial" charset="0"/>
              </a:rPr>
              <a:t>vida</a:t>
            </a:r>
            <a:r>
              <a:rPr lang="es-ES" sz="2800">
                <a:latin typeface="Arial" charset="0"/>
              </a:rPr>
              <a:t> no tiene una definición sencilla.</a:t>
            </a:r>
          </a:p>
          <a:p>
            <a:r>
              <a:rPr lang="es-ES" sz="2800">
                <a:latin typeface="Arial" charset="0"/>
              </a:rPr>
              <a:t>Se reconocen ciertas características que tienen los seres vivientes:</a:t>
            </a:r>
          </a:p>
          <a:p>
            <a:pPr lvl="1"/>
            <a:r>
              <a:rPr lang="es-ES" sz="2400">
                <a:latin typeface="Arial" charset="0"/>
              </a:rPr>
              <a:t>Capacidad de crecer.</a:t>
            </a:r>
          </a:p>
          <a:p>
            <a:pPr lvl="1"/>
            <a:r>
              <a:rPr lang="es-ES" sz="2400">
                <a:latin typeface="Arial" charset="0"/>
              </a:rPr>
              <a:t>Responder a estímulos.</a:t>
            </a:r>
          </a:p>
          <a:p>
            <a:pPr lvl="1"/>
            <a:r>
              <a:rPr lang="es-ES" sz="2400">
                <a:latin typeface="Arial" charset="0"/>
              </a:rPr>
              <a:t>Reproducirse.</a:t>
            </a:r>
          </a:p>
        </p:txBody>
      </p:sp>
      <p:pic>
        <p:nvPicPr>
          <p:cNvPr id="8197" name="Picture 5" descr="Protozoo ciliado"/>
          <p:cNvPicPr>
            <a:picLocks noChangeAspect="1" noChangeArrowheads="1" noCrop="1"/>
          </p:cNvPicPr>
          <p:nvPr>
            <p:ph sz="half" idx="2"/>
          </p:nvPr>
        </p:nvPicPr>
        <p:blipFill>
          <a:blip r:embed="rId2"/>
          <a:srcRect/>
          <a:stretch>
            <a:fillRect/>
          </a:stretch>
        </p:blipFill>
        <p:spPr>
          <a:xfrm>
            <a:off x="5291138" y="1773238"/>
            <a:ext cx="3673475" cy="48958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blinds(horizontal)">
                                      <p:cBhvr>
                                        <p:cTn id="2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6 Marcador de número de diapositiva"/>
          <p:cNvSpPr txBox="1">
            <a:spLocks noGrp="1"/>
          </p:cNvSpPr>
          <p:nvPr/>
        </p:nvSpPr>
        <p:spPr bwMode="auto">
          <a:xfrm>
            <a:off x="6781800" y="6248400"/>
            <a:ext cx="1905000" cy="457200"/>
          </a:xfrm>
          <a:prstGeom prst="rect">
            <a:avLst/>
          </a:prstGeom>
          <a:noFill/>
          <a:ln w="9525">
            <a:noFill/>
            <a:miter lim="800000"/>
            <a:headEnd/>
            <a:tailEnd/>
          </a:ln>
        </p:spPr>
        <p:txBody>
          <a:bodyPr/>
          <a:lstStyle/>
          <a:p>
            <a:pPr algn="r"/>
            <a:fld id="{0DDD9825-8D3C-4BA1-9DA4-C986917BE317}" type="slidenum">
              <a:rPr kumimoji="0" lang="es-ES" sz="1000">
                <a:latin typeface="Arial" charset="0"/>
              </a:rPr>
              <a:pPr algn="r"/>
              <a:t>20</a:t>
            </a:fld>
            <a:endParaRPr kumimoji="0" lang="es-ES" sz="1000">
              <a:latin typeface="Arial" charset="0"/>
            </a:endParaRPr>
          </a:p>
        </p:txBody>
      </p:sp>
      <p:sp>
        <p:nvSpPr>
          <p:cNvPr id="55299" name="Rectangle 2"/>
          <p:cNvSpPr>
            <a:spLocks noGrp="1" noChangeArrowheads="1"/>
          </p:cNvSpPr>
          <p:nvPr>
            <p:ph type="title" idx="4294967295"/>
          </p:nvPr>
        </p:nvSpPr>
        <p:spPr>
          <a:xfrm>
            <a:off x="1066800" y="549275"/>
            <a:ext cx="7772400" cy="1143000"/>
          </a:xfrm>
        </p:spPr>
        <p:txBody>
          <a:bodyPr anchor="ctr"/>
          <a:lstStyle/>
          <a:p>
            <a:r>
              <a:rPr lang="es-ES" sz="3000" b="1">
                <a:latin typeface="Arial" charset="0"/>
              </a:rPr>
              <a:t>Tres procesos naturales sustentan la evolución (Darwin y Wallace - siglo XIX)</a:t>
            </a:r>
          </a:p>
        </p:txBody>
      </p:sp>
      <p:sp>
        <p:nvSpPr>
          <p:cNvPr id="66563" name="Rectangle 3"/>
          <p:cNvSpPr>
            <a:spLocks noGrp="1" noChangeArrowheads="1"/>
          </p:cNvSpPr>
          <p:nvPr>
            <p:ph type="body" sz="half" idx="4294967295"/>
          </p:nvPr>
        </p:nvSpPr>
        <p:spPr>
          <a:xfrm>
            <a:off x="468313" y="1600200"/>
            <a:ext cx="8351837" cy="2476500"/>
          </a:xfrm>
        </p:spPr>
        <p:txBody>
          <a:bodyPr/>
          <a:lstStyle/>
          <a:p>
            <a:pPr marL="533400" indent="-533400">
              <a:buClr>
                <a:schemeClr val="tx1"/>
              </a:buClr>
              <a:buSzPct val="80000"/>
              <a:buFontTx/>
              <a:buAutoNum type="arabicParenR"/>
            </a:pPr>
            <a:r>
              <a:rPr lang="es-ES" sz="2800">
                <a:latin typeface="Arial" charset="0"/>
              </a:rPr>
              <a:t>La variación genética entre los miembros de una población;</a:t>
            </a:r>
          </a:p>
          <a:p>
            <a:pPr marL="533400" indent="-533400">
              <a:buClr>
                <a:schemeClr val="tx1"/>
              </a:buClr>
              <a:buSzPct val="80000"/>
              <a:buFontTx/>
              <a:buAutoNum type="arabicParenR"/>
            </a:pPr>
            <a:r>
              <a:rPr lang="es-ES" sz="2800">
                <a:latin typeface="Arial" charset="0"/>
              </a:rPr>
              <a:t>La herencia de estas variaciones;</a:t>
            </a:r>
          </a:p>
          <a:p>
            <a:pPr marL="533400" indent="-533400">
              <a:buClr>
                <a:schemeClr val="tx1"/>
              </a:buClr>
              <a:buSzPct val="80000"/>
              <a:buFontTx/>
              <a:buAutoNum type="arabicParenR"/>
            </a:pPr>
            <a:r>
              <a:rPr lang="es-ES" sz="2800">
                <a:latin typeface="Arial" charset="0"/>
              </a:rPr>
              <a:t>La selección natural, supervivencia y reproducción de organismos más adaptados</a:t>
            </a:r>
          </a:p>
        </p:txBody>
      </p:sp>
      <p:graphicFrame>
        <p:nvGraphicFramePr>
          <p:cNvPr id="66566" name="Object 6"/>
          <p:cNvGraphicFramePr>
            <a:graphicFrameLocks noChangeAspect="1"/>
          </p:cNvGraphicFramePr>
          <p:nvPr>
            <p:ph sz="half" idx="4294967295"/>
          </p:nvPr>
        </p:nvGraphicFramePr>
        <p:xfrm>
          <a:off x="0" y="4437063"/>
          <a:ext cx="9144000" cy="3116262"/>
        </p:xfrm>
        <a:graphic>
          <a:graphicData uri="http://schemas.openxmlformats.org/presentationml/2006/ole">
            <p:oleObj spid="_x0000_s55301" name="Image" r:id="rId3" imgW="5361905" imgH="1828571" progId="PhotoDeluxeBusiness.Image.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6566"/>
                                        </p:tgtEl>
                                        <p:attrNameLst>
                                          <p:attrName>style.visibility</p:attrName>
                                        </p:attrNameLst>
                                      </p:cBhvr>
                                      <p:to>
                                        <p:strVal val="visible"/>
                                      </p:to>
                                    </p:set>
                                    <p:animEffect transition="in" filter="dissolve">
                                      <p:cBhvr>
                                        <p:cTn id="19" dur="5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Grp="1" noChangeArrowheads="1"/>
          </p:cNvSpPr>
          <p:nvPr>
            <p:ph type="body" sz="half" idx="2"/>
          </p:nvPr>
        </p:nvSpPr>
        <p:spPr>
          <a:xfrm>
            <a:off x="4643438" y="2338388"/>
            <a:ext cx="4249737" cy="4114800"/>
          </a:xfrm>
        </p:spPr>
        <p:txBody>
          <a:bodyPr/>
          <a:lstStyle/>
          <a:p>
            <a:r>
              <a:rPr lang="es-ES" sz="2800">
                <a:latin typeface="Arial" charset="0"/>
              </a:rPr>
              <a:t>Todos los seres vivientes tienen la misma estructura básica: </a:t>
            </a:r>
            <a:r>
              <a:rPr lang="es-ES" sz="2800">
                <a:solidFill>
                  <a:srgbClr val="FE3934"/>
                </a:solidFill>
                <a:latin typeface="Arial" charset="0"/>
              </a:rPr>
              <a:t>la célula</a:t>
            </a:r>
            <a:r>
              <a:rPr lang="es-ES" sz="2800">
                <a:latin typeface="Arial" charset="0"/>
              </a:rPr>
              <a:t>.</a:t>
            </a:r>
          </a:p>
          <a:p>
            <a:r>
              <a:rPr lang="es-ES" sz="2800">
                <a:latin typeface="Arial" charset="0"/>
              </a:rPr>
              <a:t>Organismos unicelulares: </a:t>
            </a:r>
            <a:r>
              <a:rPr lang="es-ES" sz="2800">
                <a:solidFill>
                  <a:srgbClr val="241AEC"/>
                </a:solidFill>
                <a:latin typeface="Arial" charset="0"/>
              </a:rPr>
              <a:t>ameba</a:t>
            </a:r>
            <a:r>
              <a:rPr lang="es-ES" sz="2800">
                <a:latin typeface="Arial" charset="0"/>
              </a:rPr>
              <a:t>.</a:t>
            </a:r>
          </a:p>
          <a:p>
            <a:r>
              <a:rPr lang="es-ES" sz="2800">
                <a:latin typeface="Arial" charset="0"/>
              </a:rPr>
              <a:t>Organismos pluricelulares: </a:t>
            </a:r>
            <a:r>
              <a:rPr lang="es-ES" sz="2800">
                <a:solidFill>
                  <a:srgbClr val="241AEC"/>
                </a:solidFill>
                <a:latin typeface="Arial" charset="0"/>
              </a:rPr>
              <a:t>roble.</a:t>
            </a:r>
          </a:p>
          <a:p>
            <a:endParaRPr lang="es-ES" sz="2800">
              <a:latin typeface="Arial" charset="0"/>
            </a:endParaRPr>
          </a:p>
        </p:txBody>
      </p:sp>
      <p:sp>
        <p:nvSpPr>
          <p:cNvPr id="9223" name="Rectangle 7"/>
          <p:cNvSpPr>
            <a:spLocks noGrp="1" noChangeArrowheads="1"/>
          </p:cNvSpPr>
          <p:nvPr>
            <p:ph type="title"/>
          </p:nvPr>
        </p:nvSpPr>
        <p:spPr>
          <a:xfrm>
            <a:off x="971550" y="917575"/>
            <a:ext cx="7772400" cy="1143000"/>
          </a:xfrm>
          <a:noFill/>
          <a:ln/>
        </p:spPr>
        <p:txBody>
          <a:bodyPr/>
          <a:lstStyle/>
          <a:p>
            <a:r>
              <a:rPr lang="es-ES" b="1">
                <a:latin typeface="Arial" charset="0"/>
              </a:rPr>
              <a:t>Las características de los seres vivientes</a:t>
            </a:r>
          </a:p>
        </p:txBody>
      </p:sp>
      <p:graphicFrame>
        <p:nvGraphicFramePr>
          <p:cNvPr id="9225" name="Object 9"/>
          <p:cNvGraphicFramePr>
            <a:graphicFrameLocks noChangeAspect="1"/>
          </p:cNvGraphicFramePr>
          <p:nvPr>
            <p:ph sz="half" idx="1"/>
          </p:nvPr>
        </p:nvGraphicFramePr>
        <p:xfrm>
          <a:off x="250825" y="2333625"/>
          <a:ext cx="4822825" cy="3616325"/>
        </p:xfrm>
        <a:graphic>
          <a:graphicData uri="http://schemas.openxmlformats.org/presentationml/2006/ole">
            <p:oleObj spid="_x0000_s9225" name="Fotografía de Photo Editor" r:id="rId3" imgW="7621064" imgH="5714286"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414338"/>
            <a:ext cx="7772400" cy="1143000"/>
          </a:xfrm>
        </p:spPr>
        <p:txBody>
          <a:bodyPr/>
          <a:lstStyle/>
          <a:p>
            <a:r>
              <a:rPr lang="es-ES" b="1">
                <a:latin typeface="Arial" charset="0"/>
              </a:rPr>
              <a:t>El crecimiento</a:t>
            </a:r>
          </a:p>
        </p:txBody>
      </p:sp>
      <p:sp>
        <p:nvSpPr>
          <p:cNvPr id="12292" name="Rectangle 4"/>
          <p:cNvSpPr>
            <a:spLocks noGrp="1" noChangeArrowheads="1"/>
          </p:cNvSpPr>
          <p:nvPr>
            <p:ph type="body" sz="half" idx="1"/>
          </p:nvPr>
        </p:nvSpPr>
        <p:spPr>
          <a:xfrm>
            <a:off x="611188" y="2481263"/>
            <a:ext cx="4265612" cy="4403725"/>
          </a:xfrm>
        </p:spPr>
        <p:txBody>
          <a:bodyPr/>
          <a:lstStyle/>
          <a:p>
            <a:r>
              <a:rPr lang="es-ES" sz="2400">
                <a:latin typeface="Arial" charset="0"/>
              </a:rPr>
              <a:t>El crecimiento es un aumento en la masa viviente.</a:t>
            </a:r>
          </a:p>
          <a:p>
            <a:r>
              <a:rPr lang="es-ES" sz="2400">
                <a:latin typeface="Arial" charset="0"/>
              </a:rPr>
              <a:t>Crecimiento aumentando el número total de células</a:t>
            </a:r>
            <a:endParaRPr lang="es-ES" sz="2800">
              <a:latin typeface="Arial" charset="0"/>
            </a:endParaRPr>
          </a:p>
          <a:p>
            <a:r>
              <a:rPr lang="es-ES" sz="2400">
                <a:latin typeface="Arial" charset="0"/>
              </a:rPr>
              <a:t>Crecimiento por asimilación.</a:t>
            </a:r>
          </a:p>
        </p:txBody>
      </p:sp>
      <p:pic>
        <p:nvPicPr>
          <p:cNvPr id="12294" name="Picture 6" descr="anatomia"/>
          <p:cNvPicPr>
            <a:picLocks noChangeAspect="1" noChangeArrowheads="1"/>
          </p:cNvPicPr>
          <p:nvPr>
            <p:ph sz="quarter" idx="2"/>
          </p:nvPr>
        </p:nvPicPr>
        <p:blipFill>
          <a:blip r:embed="rId2"/>
          <a:srcRect/>
          <a:stretch>
            <a:fillRect/>
          </a:stretch>
        </p:blipFill>
        <p:spPr>
          <a:xfrm>
            <a:off x="5148263" y="1700213"/>
            <a:ext cx="3384550" cy="2557462"/>
          </a:xfrm>
          <a:noFill/>
          <a:ln/>
        </p:spPr>
      </p:pic>
      <p:pic>
        <p:nvPicPr>
          <p:cNvPr id="12296" name="Picture 8" descr="ameba">
            <a:hlinkClick r:id="rId3"/>
          </p:cNvPr>
          <p:cNvPicPr>
            <a:picLocks noChangeAspect="1" noChangeArrowheads="1"/>
          </p:cNvPicPr>
          <p:nvPr>
            <p:ph sz="quarter" idx="3"/>
          </p:nvPr>
        </p:nvPicPr>
        <p:blipFill>
          <a:blip r:embed="rId4"/>
          <a:srcRect/>
          <a:stretch>
            <a:fillRect/>
          </a:stretch>
        </p:blipFill>
        <p:spPr>
          <a:xfrm>
            <a:off x="5149850" y="4229100"/>
            <a:ext cx="3382963" cy="24812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linds(vertical)">
                                      <p:cBhvr>
                                        <p:cTn id="7" dur="500"/>
                                        <p:tgtEl>
                                          <p:spTgt spid="12294"/>
                                        </p:tgtEl>
                                      </p:cBhvr>
                                    </p:animEffect>
                                  </p:childTnLst>
                                </p:cTn>
                              </p:par>
                              <p:par>
                                <p:cTn id="8" presetID="3" presetClass="entr" presetSubtype="10" fill="hold"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blinds(horizontal)">
                                      <p:cBhvr>
                                        <p:cTn id="10" dur="500"/>
                                        <p:tgtEl>
                                          <p:spTgt spid="1229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684213" y="476250"/>
            <a:ext cx="7772400" cy="1143000"/>
          </a:xfrm>
        </p:spPr>
        <p:txBody>
          <a:bodyPr/>
          <a:lstStyle/>
          <a:p>
            <a:r>
              <a:rPr lang="es-ES" b="1">
                <a:latin typeface="Arial" charset="0"/>
              </a:rPr>
              <a:t>La reproducción</a:t>
            </a:r>
          </a:p>
        </p:txBody>
      </p:sp>
      <p:pic>
        <p:nvPicPr>
          <p:cNvPr id="15368" name="Picture 8" descr="sperm&amp;egg"/>
          <p:cNvPicPr>
            <a:picLocks noChangeAspect="1" noChangeArrowheads="1"/>
          </p:cNvPicPr>
          <p:nvPr>
            <p:ph sz="quarter" idx="1"/>
          </p:nvPr>
        </p:nvPicPr>
        <p:blipFill>
          <a:blip r:embed="rId2"/>
          <a:srcRect/>
          <a:stretch>
            <a:fillRect/>
          </a:stretch>
        </p:blipFill>
        <p:spPr>
          <a:xfrm>
            <a:off x="1042988" y="4249738"/>
            <a:ext cx="3527425" cy="2419350"/>
          </a:xfrm>
          <a:noFill/>
          <a:ln/>
        </p:spPr>
      </p:pic>
      <p:sp>
        <p:nvSpPr>
          <p:cNvPr id="15365" name="Rectangle 5"/>
          <p:cNvSpPr>
            <a:spLocks noGrp="1" noChangeArrowheads="1"/>
          </p:cNvSpPr>
          <p:nvPr>
            <p:ph type="body" sz="half" idx="3"/>
          </p:nvPr>
        </p:nvSpPr>
        <p:spPr>
          <a:xfrm>
            <a:off x="4643438" y="2338388"/>
            <a:ext cx="4195762" cy="4114800"/>
          </a:xfrm>
        </p:spPr>
        <p:txBody>
          <a:bodyPr/>
          <a:lstStyle/>
          <a:p>
            <a:pPr>
              <a:lnSpc>
                <a:spcPct val="90000"/>
              </a:lnSpc>
            </a:pPr>
            <a:r>
              <a:rPr lang="es-ES" sz="2800">
                <a:latin typeface="Arial" charset="0"/>
              </a:rPr>
              <a:t>La reproducción es el proceso mediante el cual se producen nuevos individuos.</a:t>
            </a:r>
          </a:p>
          <a:p>
            <a:pPr>
              <a:lnSpc>
                <a:spcPct val="90000"/>
              </a:lnSpc>
            </a:pPr>
            <a:r>
              <a:rPr lang="es-ES" sz="2800">
                <a:latin typeface="Arial" charset="0"/>
              </a:rPr>
              <a:t>Es necesaria para la supervivencia de un grupo de seres vivientes (extinción).</a:t>
            </a:r>
          </a:p>
          <a:p>
            <a:pPr lvl="1">
              <a:lnSpc>
                <a:spcPct val="90000"/>
              </a:lnSpc>
            </a:pPr>
            <a:r>
              <a:rPr lang="es-ES" sz="2400">
                <a:latin typeface="Arial" charset="0"/>
              </a:rPr>
              <a:t>R. Asexual.</a:t>
            </a:r>
          </a:p>
          <a:p>
            <a:pPr lvl="1">
              <a:lnSpc>
                <a:spcPct val="90000"/>
              </a:lnSpc>
            </a:pPr>
            <a:r>
              <a:rPr lang="es-ES" sz="2400">
                <a:latin typeface="Arial" charset="0"/>
              </a:rPr>
              <a:t>R. Sexual. </a:t>
            </a:r>
          </a:p>
        </p:txBody>
      </p:sp>
      <p:pic>
        <p:nvPicPr>
          <p:cNvPr id="15370" name="Picture 10" descr="f21p86"/>
          <p:cNvPicPr>
            <a:picLocks noChangeAspect="1" noChangeArrowheads="1"/>
          </p:cNvPicPr>
          <p:nvPr>
            <p:ph sz="quarter" idx="2"/>
          </p:nvPr>
        </p:nvPicPr>
        <p:blipFill>
          <a:blip r:embed="rId3"/>
          <a:srcRect/>
          <a:stretch>
            <a:fillRect/>
          </a:stretch>
        </p:blipFill>
        <p:spPr>
          <a:xfrm>
            <a:off x="1042988" y="1989138"/>
            <a:ext cx="3417887" cy="22129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066800" y="549275"/>
            <a:ext cx="7772400" cy="1143000"/>
          </a:xfrm>
        </p:spPr>
        <p:txBody>
          <a:bodyPr/>
          <a:lstStyle/>
          <a:p>
            <a:r>
              <a:rPr lang="es-ES" b="1">
                <a:latin typeface="Arial" charset="0"/>
              </a:rPr>
              <a:t>La respuesta a estímulos</a:t>
            </a:r>
          </a:p>
        </p:txBody>
      </p:sp>
      <p:sp>
        <p:nvSpPr>
          <p:cNvPr id="17416" name="Rectangle 8"/>
          <p:cNvSpPr>
            <a:spLocks noGrp="1" noChangeArrowheads="1"/>
          </p:cNvSpPr>
          <p:nvPr>
            <p:ph type="body" sz="half" idx="1"/>
          </p:nvPr>
        </p:nvSpPr>
        <p:spPr>
          <a:xfrm>
            <a:off x="468313" y="2060575"/>
            <a:ext cx="4313237" cy="4321175"/>
          </a:xfrm>
        </p:spPr>
        <p:txBody>
          <a:bodyPr/>
          <a:lstStyle/>
          <a:p>
            <a:pPr>
              <a:lnSpc>
                <a:spcPct val="90000"/>
              </a:lnSpc>
            </a:pPr>
            <a:r>
              <a:rPr lang="es-ES" sz="2400">
                <a:latin typeface="Arial" charset="0"/>
              </a:rPr>
              <a:t>La capacidad de los organismos para reaccionar a los cambios en el ambiente es una característica de la vida.</a:t>
            </a:r>
          </a:p>
          <a:p>
            <a:pPr>
              <a:lnSpc>
                <a:spcPct val="90000"/>
              </a:lnSpc>
            </a:pPr>
            <a:r>
              <a:rPr lang="es-ES" sz="2400">
                <a:latin typeface="Arial" charset="0"/>
              </a:rPr>
              <a:t>Un cambio que puede causar una reacción es un estímulo.</a:t>
            </a:r>
          </a:p>
          <a:p>
            <a:pPr>
              <a:lnSpc>
                <a:spcPct val="90000"/>
              </a:lnSpc>
            </a:pPr>
            <a:r>
              <a:rPr lang="es-ES" sz="2400">
                <a:latin typeface="Arial" charset="0"/>
              </a:rPr>
              <a:t>La reacción de un organismo a un estímulo se llama una </a:t>
            </a:r>
            <a:r>
              <a:rPr lang="es-ES" sz="2400" b="1">
                <a:latin typeface="Arial" charset="0"/>
              </a:rPr>
              <a:t>respuesta</a:t>
            </a:r>
            <a:r>
              <a:rPr lang="es-ES" sz="2400">
                <a:latin typeface="Arial" charset="0"/>
              </a:rPr>
              <a:t>.</a:t>
            </a:r>
          </a:p>
        </p:txBody>
      </p:sp>
      <p:pic>
        <p:nvPicPr>
          <p:cNvPr id="17418" name="Picture 10" descr="phtotrop"/>
          <p:cNvPicPr>
            <a:picLocks noChangeAspect="1" noChangeArrowheads="1"/>
          </p:cNvPicPr>
          <p:nvPr>
            <p:ph sz="quarter" idx="2"/>
          </p:nvPr>
        </p:nvPicPr>
        <p:blipFill>
          <a:blip r:embed="rId2"/>
          <a:srcRect/>
          <a:stretch>
            <a:fillRect/>
          </a:stretch>
        </p:blipFill>
        <p:spPr>
          <a:xfrm>
            <a:off x="5364163" y="2205038"/>
            <a:ext cx="3502025" cy="2162175"/>
          </a:xfrm>
          <a:noFill/>
          <a:ln/>
        </p:spPr>
      </p:pic>
      <p:pic>
        <p:nvPicPr>
          <p:cNvPr id="17419" name="Picture 11" descr="107"/>
          <p:cNvPicPr>
            <a:picLocks noChangeAspect="1" noChangeArrowheads="1"/>
          </p:cNvPicPr>
          <p:nvPr>
            <p:ph sz="quarter" idx="3"/>
          </p:nvPr>
        </p:nvPicPr>
        <p:blipFill>
          <a:blip r:embed="rId3"/>
          <a:srcRect/>
          <a:stretch>
            <a:fillRect/>
          </a:stretch>
        </p:blipFill>
        <p:spPr>
          <a:xfrm>
            <a:off x="5364163" y="4375150"/>
            <a:ext cx="3319462" cy="229393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27088" y="549275"/>
            <a:ext cx="7772400" cy="1143000"/>
          </a:xfrm>
        </p:spPr>
        <p:txBody>
          <a:bodyPr/>
          <a:lstStyle/>
          <a:p>
            <a:r>
              <a:rPr lang="es-ES" b="1">
                <a:latin typeface="Arial" charset="0"/>
              </a:rPr>
              <a:t>El metabolismo</a:t>
            </a:r>
          </a:p>
        </p:txBody>
      </p:sp>
      <p:sp>
        <p:nvSpPr>
          <p:cNvPr id="23555" name="Rectangle 3"/>
          <p:cNvSpPr>
            <a:spLocks noGrp="1" noChangeArrowheads="1"/>
          </p:cNvSpPr>
          <p:nvPr>
            <p:ph type="body" idx="1"/>
          </p:nvPr>
        </p:nvSpPr>
        <p:spPr>
          <a:xfrm>
            <a:off x="468313" y="2101850"/>
            <a:ext cx="8370887" cy="4422775"/>
          </a:xfrm>
        </p:spPr>
        <p:txBody>
          <a:bodyPr/>
          <a:lstStyle/>
          <a:p>
            <a:pPr>
              <a:spcBef>
                <a:spcPct val="30000"/>
              </a:spcBef>
            </a:pPr>
            <a:r>
              <a:rPr lang="es-ES" sz="2400">
                <a:latin typeface="Arial" charset="0"/>
              </a:rPr>
              <a:t>La suma de todas las actividades químicas que se llevan a cabo en un ser viviente se llama </a:t>
            </a:r>
            <a:r>
              <a:rPr lang="es-ES" sz="2400">
                <a:solidFill>
                  <a:srgbClr val="FE3934"/>
                </a:solidFill>
                <a:latin typeface="Arial" charset="0"/>
              </a:rPr>
              <a:t>metabolismo</a:t>
            </a:r>
            <a:r>
              <a:rPr lang="es-ES" sz="2400">
                <a:latin typeface="Arial" charset="0"/>
              </a:rPr>
              <a:t>.</a:t>
            </a:r>
          </a:p>
          <a:p>
            <a:pPr>
              <a:spcBef>
                <a:spcPct val="30000"/>
              </a:spcBef>
            </a:pPr>
            <a:r>
              <a:rPr lang="es-ES" sz="2400">
                <a:latin typeface="Arial" charset="0"/>
              </a:rPr>
              <a:t>Los procesos que comprenden la degradación del alimento en sustancias más simples se conocen como </a:t>
            </a:r>
            <a:r>
              <a:rPr lang="es-ES" sz="2400">
                <a:solidFill>
                  <a:srgbClr val="FE3934"/>
                </a:solidFill>
                <a:latin typeface="Arial" charset="0"/>
              </a:rPr>
              <a:t>digestión.</a:t>
            </a:r>
          </a:p>
          <a:p>
            <a:pPr>
              <a:spcBef>
                <a:spcPct val="30000"/>
              </a:spcBef>
            </a:pPr>
            <a:r>
              <a:rPr lang="es-ES" sz="2400">
                <a:latin typeface="Arial" charset="0"/>
              </a:rPr>
              <a:t>La </a:t>
            </a:r>
            <a:r>
              <a:rPr lang="es-ES" sz="2400">
                <a:solidFill>
                  <a:srgbClr val="FE3934"/>
                </a:solidFill>
                <a:latin typeface="Arial" charset="0"/>
              </a:rPr>
              <a:t>respiración</a:t>
            </a:r>
            <a:r>
              <a:rPr lang="es-ES" sz="2400">
                <a:latin typeface="Arial" charset="0"/>
              </a:rPr>
              <a:t> comprende los procesos degradativos por los que la mayoría de las células obtienen energía.</a:t>
            </a:r>
          </a:p>
          <a:p>
            <a:pPr>
              <a:spcBef>
                <a:spcPct val="30000"/>
              </a:spcBef>
            </a:pPr>
            <a:r>
              <a:rPr lang="es-ES" sz="2400">
                <a:latin typeface="Arial" charset="0"/>
              </a:rPr>
              <a:t>La </a:t>
            </a:r>
            <a:r>
              <a:rPr lang="es-ES" sz="2400">
                <a:solidFill>
                  <a:srgbClr val="FE3934"/>
                </a:solidFill>
                <a:latin typeface="Arial" charset="0"/>
              </a:rPr>
              <a:t>síntesis</a:t>
            </a:r>
            <a:r>
              <a:rPr lang="es-ES" sz="2400">
                <a:latin typeface="Arial" charset="0"/>
              </a:rPr>
              <a:t> incluye los procesos metabólicos mediante los cuales los seres vivos combinan sustancias simples para formar sustancias más complejas.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respir12"/>
          <p:cNvPicPr>
            <a:picLocks noChangeAspect="1" noChangeArrowheads="1"/>
          </p:cNvPicPr>
          <p:nvPr/>
        </p:nvPicPr>
        <p:blipFill>
          <a:blip r:embed="rId2"/>
          <a:srcRect/>
          <a:stretch>
            <a:fillRect/>
          </a:stretch>
        </p:blipFill>
        <p:spPr bwMode="auto">
          <a:xfrm>
            <a:off x="228600" y="620713"/>
            <a:ext cx="8805863" cy="3349625"/>
          </a:xfrm>
          <a:prstGeom prst="rect">
            <a:avLst/>
          </a:prstGeom>
          <a:noFill/>
        </p:spPr>
      </p:pic>
      <p:pic>
        <p:nvPicPr>
          <p:cNvPr id="25606" name="Picture 6" descr="an1168"/>
          <p:cNvPicPr>
            <a:picLocks noChangeAspect="1" noChangeArrowheads="1" noCrop="1"/>
          </p:cNvPicPr>
          <p:nvPr/>
        </p:nvPicPr>
        <p:blipFill>
          <a:blip r:embed="rId3"/>
          <a:srcRect/>
          <a:stretch>
            <a:fillRect/>
          </a:stretch>
        </p:blipFill>
        <p:spPr bwMode="auto">
          <a:xfrm>
            <a:off x="2124075" y="3860800"/>
            <a:ext cx="1666875" cy="2624138"/>
          </a:xfrm>
          <a:prstGeom prst="rect">
            <a:avLst/>
          </a:prstGeom>
          <a:noFill/>
        </p:spPr>
      </p:pic>
      <p:pic>
        <p:nvPicPr>
          <p:cNvPr id="25607" name="Picture 7" descr="an970"/>
          <p:cNvPicPr>
            <a:picLocks noChangeAspect="1" noChangeArrowheads="1" noCrop="1"/>
          </p:cNvPicPr>
          <p:nvPr/>
        </p:nvPicPr>
        <p:blipFill>
          <a:blip r:embed="rId4"/>
          <a:srcRect/>
          <a:stretch>
            <a:fillRect/>
          </a:stretch>
        </p:blipFill>
        <p:spPr bwMode="auto">
          <a:xfrm>
            <a:off x="5003800" y="4797425"/>
            <a:ext cx="1501775" cy="1301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1" name="Rectangle 7"/>
          <p:cNvSpPr>
            <a:spLocks noGrp="1" noChangeArrowheads="1"/>
          </p:cNvSpPr>
          <p:nvPr>
            <p:ph type="ctrTitle"/>
          </p:nvPr>
        </p:nvSpPr>
        <p:spPr/>
        <p:txBody>
          <a:bodyPr/>
          <a:lstStyle/>
          <a:p>
            <a:r>
              <a:rPr lang="es-MX" sz="4000" b="1">
                <a:solidFill>
                  <a:srgbClr val="FE3934"/>
                </a:solidFill>
                <a:latin typeface="Arial" charset="0"/>
              </a:rPr>
              <a:t>NIVELES DE ORGANIZACIÓN BIOLÓGICA</a:t>
            </a:r>
          </a:p>
        </p:txBody>
      </p:sp>
      <p:sp>
        <p:nvSpPr>
          <p:cNvPr id="31752" name="Rectangle 8"/>
          <p:cNvSpPr>
            <a:spLocks noGrp="1" noChangeArrowheads="1"/>
          </p:cNvSpPr>
          <p:nvPr>
            <p:ph type="subTitle" idx="1"/>
          </p:nvPr>
        </p:nvSpPr>
        <p:spPr/>
        <p:txBody>
          <a:bodyPr/>
          <a:lstStyle/>
          <a:p>
            <a:endParaRPr lang="es-MX"/>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aturaleza">
  <a:themeElements>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alez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aturaleza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aleza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aleza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presentaciones\Naturaleza.pot</Template>
  <TotalTime>229</TotalTime>
  <Words>1227</Words>
  <Application>Microsoft PowerPoint</Application>
  <PresentationFormat>Presentación en pantalla (4:3)</PresentationFormat>
  <Paragraphs>125</Paragraphs>
  <Slides>20</Slides>
  <Notes>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20</vt:i4>
      </vt:variant>
    </vt:vector>
  </HeadingPairs>
  <TitlesOfParts>
    <vt:vector size="28" baseType="lpstr">
      <vt:lpstr>Times New Roman</vt:lpstr>
      <vt:lpstr>Wingdings</vt:lpstr>
      <vt:lpstr>Arial</vt:lpstr>
      <vt:lpstr>Arial Narrow</vt:lpstr>
      <vt:lpstr>MS Reference Sans Serif</vt:lpstr>
      <vt:lpstr>Naturaleza</vt:lpstr>
      <vt:lpstr>Fotografía de Microsoft Photo Editor 3.0</vt:lpstr>
      <vt:lpstr>Adobe PhotoDeluxe Business Edition Image</vt:lpstr>
      <vt:lpstr>¿QUÉ ES LA VIDA?</vt:lpstr>
      <vt:lpstr>Las características de los seres vivientes</vt:lpstr>
      <vt:lpstr>Las características de los seres vivientes</vt:lpstr>
      <vt:lpstr>El crecimiento</vt:lpstr>
      <vt:lpstr>La reproducción</vt:lpstr>
      <vt:lpstr>La respuesta a estímulos</vt:lpstr>
      <vt:lpstr>El metabolismo</vt:lpstr>
      <vt:lpstr>Diapositiva 8</vt:lpstr>
      <vt:lpstr>NIVELES DE ORGANIZACIÓN BIOLÓGICA</vt:lpstr>
      <vt:lpstr>Niveles de organización biológica</vt:lpstr>
      <vt:lpstr>Diapositiva 11</vt:lpstr>
      <vt:lpstr>Niveles de organización biológica</vt:lpstr>
      <vt:lpstr>Niveles de Organización Biológica</vt:lpstr>
      <vt:lpstr>Niveles de Organización Biológica</vt:lpstr>
      <vt:lpstr>Niveles de Organización Biológica</vt:lpstr>
      <vt:lpstr>EVOLUCIÓN</vt:lpstr>
      <vt:lpstr>“Nada en la biología tiene sentido, sino a la luz de la evolución” Theodosius Dobzhansky</vt:lpstr>
      <vt:lpstr>Diapositiva 18</vt:lpstr>
      <vt:lpstr>Diapositiva 19</vt:lpstr>
      <vt:lpstr>Tres procesos naturales sustentan la evolución (Darwin y Wallace - siglo XIX)</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Administrador</cp:lastModifiedBy>
  <cp:revision>19</cp:revision>
  <dcterms:created xsi:type="dcterms:W3CDTF">1601-01-01T00:00:00Z</dcterms:created>
  <dcterms:modified xsi:type="dcterms:W3CDTF">2009-07-20T17:03:12Z</dcterms:modified>
</cp:coreProperties>
</file>