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9" autoAdjust="0"/>
    <p:restoredTop sz="94683" autoAdjust="0"/>
  </p:normalViewPr>
  <p:slideViewPr>
    <p:cSldViewPr>
      <p:cViewPr>
        <p:scale>
          <a:sx n="75" d="100"/>
          <a:sy n="75" d="100"/>
        </p:scale>
        <p:origin x="-1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C1B563DA-EE22-46AB-AD57-1052D42FE6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E1242-900D-4FCB-89E7-627C28DCDB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C191-599E-4409-B42C-673F6AC7B5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BC80C-D43E-4935-96F8-F062231C70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22BA5-2BC1-467B-9648-A1E9E6A95C3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10C95-8DA7-491B-8166-D7B7C7415E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E7F2-2763-4DFB-A201-545B630B06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0F037-F242-4088-87FA-637EDC5C8E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187A-1FD8-43A4-80E1-4E7A004A66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C163A-7BBA-4983-B5D9-470F0214CB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9B985-89A9-401A-9111-387770D332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4F4FA6-E605-4DFF-8A3F-CB30ED0B82E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0.emf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e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1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spIrre.ex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39975" y="476250"/>
            <a:ext cx="5688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400" dirty="0"/>
              <a:t>I Jornadas Técnicas de Diseño y Arquitectura Naval, </a:t>
            </a: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ES" sz="1400" dirty="0"/>
              <a:t>Colegio de Ingenieros Navales del Ecuador, Guayaquil, Abril 2007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79613" y="2663825"/>
            <a:ext cx="61214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 dirty="0" smtClean="0"/>
              <a:t>ESTIMACION DEL MOMENTO FLECTOR DINAMICO PARA UN TANQUERO DE 3800 DWT</a:t>
            </a:r>
          </a:p>
          <a:p>
            <a:pPr algn="ctr"/>
            <a:endParaRPr lang="es-ES" sz="2000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Por: José R. Marín L.,</a:t>
            </a:r>
          </a:p>
          <a:p>
            <a:pPr algn="ctr"/>
            <a:r>
              <a:rPr lang="es-ES" dirty="0" err="1"/>
              <a:t>Ph.D.</a:t>
            </a:r>
            <a:r>
              <a:rPr lang="es-ES" dirty="0"/>
              <a:t> Ing. Naval, FIMCM, ESPOL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Conclusiones y Recomendaciones</a:t>
            </a:r>
            <a:endParaRPr lang="es-E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51050" y="1125538"/>
            <a:ext cx="4511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s-ES" sz="1400"/>
              <a:t>1. Cálculos del MFD implican manejar diferentes </a:t>
            </a:r>
          </a:p>
          <a:p>
            <a:pPr marL="342900" indent="-342900"/>
            <a:r>
              <a:rPr lang="es-ES" sz="1400"/>
              <a:t>    disciplinas: Hidrostática, Hidrodinàmica, Estructuras,</a:t>
            </a:r>
          </a:p>
          <a:p>
            <a:pPr marL="342900" indent="-342900"/>
            <a:r>
              <a:rPr lang="es-ES" sz="1400"/>
              <a:t>    Probabilidades...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1050" y="1989138"/>
            <a:ext cx="5397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s-ES" sz="1400"/>
              <a:t>2. Asunciones necesarias: Linealidad de la respuesta, Descripción</a:t>
            </a:r>
          </a:p>
          <a:p>
            <a:pPr marL="342900" indent="-342900"/>
            <a:r>
              <a:rPr lang="es-ES" sz="1400"/>
              <a:t>    del Estado de Mar, Ancho de banda angosto, Plazo Corto, …</a:t>
            </a:r>
          </a:p>
          <a:p>
            <a:pPr marL="342900" indent="-342900"/>
            <a:endParaRPr lang="es-ES" sz="1400"/>
          </a:p>
          <a:p>
            <a:pPr marL="342900" indent="-342900"/>
            <a:r>
              <a:rPr lang="es-ES" sz="1400"/>
              <a:t>     Para un Estado de Mar 6: Lloyd’s:          13768 ton-m</a:t>
            </a:r>
          </a:p>
          <a:p>
            <a:pPr marL="342900" indent="-342900"/>
            <a:r>
              <a:rPr lang="es-ES" sz="1400"/>
              <a:t>                                               Cargada 11:   10444 ton-m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724525" y="47974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/>
              <a:t>Muchas gracias …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79613" y="3716338"/>
            <a:ext cx="547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s-ES" sz="1400" i="1"/>
              <a:t>Debemos empezar a formar Bases de Datos con información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8" grpId="0"/>
      <p:bldP spid="23558" grpId="1"/>
      <p:bldP spid="23561" grpId="0"/>
      <p:bldP spid="23561" grpId="1"/>
      <p:bldP spid="23563" grpId="0"/>
      <p:bldP spid="23564" grpId="0"/>
      <p:bldP spid="235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51050" y="765175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Descripción de la Embarcación</a:t>
            </a:r>
            <a:endParaRPr lang="es-ES"/>
          </a:p>
        </p:txBody>
      </p:sp>
      <p:pic>
        <p:nvPicPr>
          <p:cNvPr id="15517" name="Picture 157"/>
          <p:cNvPicPr>
            <a:picLocks noChangeAspect="1" noChangeArrowheads="1"/>
          </p:cNvPicPr>
          <p:nvPr/>
        </p:nvPicPr>
        <p:blipFill>
          <a:blip r:embed="rId3"/>
          <a:srcRect r="53877"/>
          <a:stretch>
            <a:fillRect/>
          </a:stretch>
        </p:blipFill>
        <p:spPr bwMode="auto">
          <a:xfrm>
            <a:off x="3492500" y="4221163"/>
            <a:ext cx="25590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19" name="Rectangle 159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518" name="Object 158"/>
          <p:cNvGraphicFramePr>
            <a:graphicFrameLocks noChangeAspect="1"/>
          </p:cNvGraphicFramePr>
          <p:nvPr/>
        </p:nvGraphicFramePr>
        <p:xfrm>
          <a:off x="2124075" y="1844675"/>
          <a:ext cx="5041900" cy="1928813"/>
        </p:xfrm>
        <a:graphic>
          <a:graphicData uri="http://schemas.openxmlformats.org/presentationml/2006/ole">
            <p:oleObj spid="_x0000_s15518" name="Drawing" r:id="rId4" imgW="8782050" imgH="4857750" progId="AutoCAD.Drawing.15">
              <p:embed/>
            </p:oleObj>
          </a:graphicData>
        </a:graphic>
      </p:graphicFrame>
      <p:pic>
        <p:nvPicPr>
          <p:cNvPr id="15521" name="Picture 161"/>
          <p:cNvPicPr>
            <a:picLocks noChangeAspect="1" noChangeArrowheads="1"/>
          </p:cNvPicPr>
          <p:nvPr/>
        </p:nvPicPr>
        <p:blipFill>
          <a:blip r:embed="rId5"/>
          <a:srcRect l="7390" t="9853" r="6966" b="4492"/>
          <a:stretch>
            <a:fillRect/>
          </a:stretch>
        </p:blipFill>
        <p:spPr bwMode="auto">
          <a:xfrm>
            <a:off x="2051050" y="1341438"/>
            <a:ext cx="626586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5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5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Condiciones de Carga</a:t>
            </a:r>
            <a:endParaRPr lang="es-E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32704" name="Group 9152"/>
          <p:cNvGrpSpPr>
            <a:grpSpLocks/>
          </p:cNvGrpSpPr>
          <p:nvPr/>
        </p:nvGrpSpPr>
        <p:grpSpPr bwMode="auto">
          <a:xfrm>
            <a:off x="1116013" y="4822825"/>
            <a:ext cx="7416800" cy="1270000"/>
            <a:chOff x="703" y="3038"/>
            <a:chExt cx="4672" cy="800"/>
          </a:xfrm>
        </p:grpSpPr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3038"/>
              <a:ext cx="1543" cy="800"/>
            </a:xfrm>
            <a:prstGeom prst="rect">
              <a:avLst/>
            </a:prstGeom>
            <a:noFill/>
          </p:spPr>
        </p:pic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0" y="3038"/>
              <a:ext cx="1519" cy="785"/>
            </a:xfrm>
            <a:prstGeom prst="rect">
              <a:avLst/>
            </a:prstGeom>
            <a:noFill/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3" y="3038"/>
              <a:ext cx="1542" cy="796"/>
            </a:xfrm>
            <a:prstGeom prst="rect">
              <a:avLst/>
            </a:prstGeom>
            <a:noFill/>
          </p:spPr>
        </p:pic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-71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87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445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7026275"/>
            <a:ext cx="6026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cs typeface="Times New Roman" pitchFamily="18" charset="0"/>
              </a:rPr>
              <a:t>Distribuciones de Fuerza de Boyantez y Pesos en las condiciones de carga analizadas</a:t>
            </a:r>
            <a:endParaRPr lang="es-ES" sz="1100"/>
          </a:p>
          <a:p>
            <a:pPr eaLnBrk="0" hangingPunct="0"/>
            <a:endParaRPr lang="es-ES"/>
          </a:p>
        </p:txBody>
      </p:sp>
      <p:pic>
        <p:nvPicPr>
          <p:cNvPr id="32702" name="Picture 9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384300"/>
            <a:ext cx="5184775" cy="2913063"/>
          </a:xfrm>
          <a:prstGeom prst="rect">
            <a:avLst/>
          </a:prstGeom>
          <a:noFill/>
          <a:ln w="444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03" name="Picture 9151" descr="mmm24q"/>
          <p:cNvPicPr>
            <a:picLocks noChangeAspect="1" noChangeArrowheads="1"/>
          </p:cNvPicPr>
          <p:nvPr/>
        </p:nvPicPr>
        <p:blipFill>
          <a:blip r:embed="rId6" cstate="print"/>
          <a:srcRect l="9264" t="2692" r="880" b="3096"/>
          <a:stretch>
            <a:fillRect/>
          </a:stretch>
        </p:blipFill>
        <p:spPr bwMode="auto">
          <a:xfrm>
            <a:off x="2843213" y="981075"/>
            <a:ext cx="3590925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35150" y="468313"/>
            <a:ext cx="550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Aguas Tranquilas ( AST_Ch vs Actual, SHCP)</a:t>
            </a:r>
            <a:endParaRPr lang="es-E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2268538" y="549275"/>
            <a:ext cx="6478587" cy="5360988"/>
            <a:chOff x="1429" y="300"/>
            <a:chExt cx="4081" cy="3377"/>
          </a:xfrm>
        </p:grpSpPr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>
              <a:off x="1429" y="890"/>
              <a:ext cx="3284" cy="2787"/>
              <a:chOff x="1383" y="799"/>
              <a:chExt cx="3284" cy="2787"/>
            </a:xfrm>
          </p:grpSpPr>
          <p:pic>
            <p:nvPicPr>
              <p:cNvPr id="17417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07" y="799"/>
                <a:ext cx="1555" cy="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83" y="799"/>
                <a:ext cx="1560" cy="882"/>
              </a:xfrm>
              <a:prstGeom prst="rect">
                <a:avLst/>
              </a:prstGeom>
              <a:noFill/>
            </p:spPr>
          </p:pic>
          <p:pic>
            <p:nvPicPr>
              <p:cNvPr id="17421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83" y="1752"/>
                <a:ext cx="1560" cy="882"/>
              </a:xfrm>
              <a:prstGeom prst="rect">
                <a:avLst/>
              </a:prstGeom>
              <a:noFill/>
            </p:spPr>
          </p:pic>
          <p:pic>
            <p:nvPicPr>
              <p:cNvPr id="17420" name="Picture 1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07" y="1752"/>
                <a:ext cx="1560" cy="882"/>
              </a:xfrm>
              <a:prstGeom prst="rect">
                <a:avLst/>
              </a:prstGeom>
              <a:noFill/>
            </p:spPr>
          </p:pic>
          <p:pic>
            <p:nvPicPr>
              <p:cNvPr id="17419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83" y="2704"/>
                <a:ext cx="1560" cy="882"/>
              </a:xfrm>
              <a:prstGeom prst="rect">
                <a:avLst/>
              </a:prstGeom>
              <a:noFill/>
            </p:spPr>
          </p:pic>
          <p:pic>
            <p:nvPicPr>
              <p:cNvPr id="17418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07" y="2704"/>
                <a:ext cx="1560" cy="882"/>
              </a:xfrm>
              <a:prstGeom prst="rect">
                <a:avLst/>
              </a:prstGeom>
              <a:noFill/>
            </p:spPr>
          </p:pic>
        </p:grpSp>
        <p:pic>
          <p:nvPicPr>
            <p:cNvPr id="17431" name="Picture 23"/>
            <p:cNvPicPr>
              <a:picLocks noChangeAspect="1" noChangeArrowheads="1"/>
            </p:cNvPicPr>
            <p:nvPr/>
          </p:nvPicPr>
          <p:blipFill>
            <a:blip r:embed="rId8"/>
            <a:srcRect b="17870"/>
            <a:stretch>
              <a:fillRect/>
            </a:stretch>
          </p:blipFill>
          <p:spPr bwMode="auto">
            <a:xfrm>
              <a:off x="4468" y="300"/>
              <a:ext cx="104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Olas Regulares (SCORES, 1972)</a:t>
            </a:r>
            <a:endParaRPr lang="es-E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2124075" y="1131888"/>
          <a:ext cx="2611438" cy="1905000"/>
        </p:xfrm>
        <a:graphic>
          <a:graphicData uri="http://schemas.openxmlformats.org/presentationml/2006/ole">
            <p:oleObj spid="_x0000_s18444" name="Drawing" r:id="rId3" imgW="8181975" imgH="4867275" progId="AutoCAD.Drawing.15">
              <p:embed/>
            </p:oleObj>
          </a:graphicData>
        </a:graphic>
      </p:graphicFrame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573463"/>
            <a:ext cx="35274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5148263" y="2852738"/>
            <a:ext cx="2663825" cy="3382962"/>
            <a:chOff x="3243" y="1797"/>
            <a:chExt cx="1678" cy="2131"/>
          </a:xfrm>
        </p:grpSpPr>
        <p:pic>
          <p:nvPicPr>
            <p:cNvPr id="18447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3" y="1797"/>
              <a:ext cx="1678" cy="1048"/>
            </a:xfrm>
            <a:prstGeom prst="rect">
              <a:avLst/>
            </a:prstGeom>
            <a:noFill/>
          </p:spPr>
        </p:pic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3" y="2840"/>
              <a:ext cx="1678" cy="1088"/>
            </a:xfrm>
            <a:prstGeom prst="rect">
              <a:avLst/>
            </a:prstGeom>
            <a:noFill/>
          </p:spPr>
        </p:pic>
      </p:grpSp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1187450" y="1052513"/>
          <a:ext cx="6913563" cy="1871662"/>
        </p:xfrm>
        <a:graphic>
          <a:graphicData uri="http://schemas.openxmlformats.org/presentationml/2006/ole">
            <p:oleObj spid="_x0000_s18450" name="Drawing" r:id="rId7" imgW="8782200" imgH="5133960" progId="AutoCAD.Drawing.15">
              <p:embed/>
            </p:oleObj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1463675" y="3217863"/>
          <a:ext cx="6792913" cy="1790700"/>
        </p:xfrm>
        <a:graphic>
          <a:graphicData uri="http://schemas.openxmlformats.org/presentationml/2006/ole">
            <p:oleObj spid="_x0000_s18451" name="Drawing" r:id="rId8" imgW="8629560" imgH="4734000" progId="AutoCAD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MF en Olas Irregulares</a:t>
            </a:r>
            <a:endParaRPr lang="es-E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412875"/>
            <a:ext cx="2663825" cy="1663700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12875"/>
            <a:ext cx="29527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1116013" y="3213100"/>
            <a:ext cx="7200900" cy="2252663"/>
            <a:chOff x="703" y="2024"/>
            <a:chExt cx="4536" cy="1419"/>
          </a:xfrm>
        </p:grpSpPr>
        <p:pic>
          <p:nvPicPr>
            <p:cNvPr id="19468" name="Picture 12" descr="mmm1"/>
            <p:cNvPicPr>
              <a:picLocks noChangeAspect="1" noChangeArrowheads="1"/>
            </p:cNvPicPr>
            <p:nvPr/>
          </p:nvPicPr>
          <p:blipFill>
            <a:blip r:embed="rId5" cstate="print"/>
            <a:srcRect l="10745" t="7370" r="15053" b="59122"/>
            <a:stretch>
              <a:fillRect/>
            </a:stretch>
          </p:blipFill>
          <p:spPr bwMode="auto">
            <a:xfrm>
              <a:off x="2971" y="2024"/>
              <a:ext cx="2268" cy="1419"/>
            </a:xfrm>
            <a:prstGeom prst="rect">
              <a:avLst/>
            </a:prstGeom>
            <a:noFill/>
          </p:spPr>
        </p:pic>
        <p:pic>
          <p:nvPicPr>
            <p:cNvPr id="19471" name="Picture 15" descr="mmm"/>
            <p:cNvPicPr>
              <a:picLocks noChangeAspect="1" noChangeArrowheads="1"/>
            </p:cNvPicPr>
            <p:nvPr/>
          </p:nvPicPr>
          <p:blipFill>
            <a:blip r:embed="rId6" cstate="print"/>
            <a:srcRect l="10606" t="49196" r="15239" b="17027"/>
            <a:stretch>
              <a:fillRect/>
            </a:stretch>
          </p:blipFill>
          <p:spPr bwMode="auto">
            <a:xfrm>
              <a:off x="703" y="2030"/>
              <a:ext cx="2177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2555875" y="3500438"/>
            <a:ext cx="3311525" cy="2366962"/>
            <a:chOff x="1610" y="2205"/>
            <a:chExt cx="2086" cy="1491"/>
          </a:xfrm>
        </p:grpSpPr>
        <p:pic>
          <p:nvPicPr>
            <p:cNvPr id="19472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10" y="2205"/>
              <a:ext cx="2086" cy="1491"/>
            </a:xfrm>
            <a:prstGeom prst="rect">
              <a:avLst/>
            </a:prstGeom>
            <a:noFill/>
          </p:spPr>
        </p:pic>
        <p:graphicFrame>
          <p:nvGraphicFramePr>
            <p:cNvPr id="19474" name="Object 18"/>
            <p:cNvGraphicFramePr>
              <a:graphicFrameLocks noChangeAspect="1"/>
            </p:cNvGraphicFramePr>
            <p:nvPr/>
          </p:nvGraphicFramePr>
          <p:xfrm>
            <a:off x="3107" y="3113"/>
            <a:ext cx="488" cy="160"/>
          </p:xfrm>
          <a:graphic>
            <a:graphicData uri="http://schemas.openxmlformats.org/presentationml/2006/ole">
              <p:oleObj spid="_x0000_s19474" name="Ecuación" r:id="rId8" imgW="77436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MF Dinàmico</a:t>
            </a:r>
            <a:endParaRPr lang="es-E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84313"/>
            <a:ext cx="3097212" cy="2201862"/>
          </a:xfrm>
          <a:prstGeom prst="rect">
            <a:avLst/>
          </a:prstGeom>
          <a:noFill/>
        </p:spPr>
      </p:pic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5308600" y="1341438"/>
          <a:ext cx="2705100" cy="446087"/>
        </p:xfrm>
        <a:graphic>
          <a:graphicData uri="http://schemas.openxmlformats.org/presentationml/2006/ole">
            <p:oleObj spid="_x0000_s20497" name="Ecuación" r:id="rId4" imgW="2806560" imgH="469800" progId="Equation.3">
              <p:embed/>
            </p:oleObj>
          </a:graphicData>
        </a:graphic>
      </p:graphicFrame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364163" y="1844675"/>
            <a:ext cx="275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000">
                <a:solidFill>
                  <a:schemeClr val="tx2"/>
                </a:solidFill>
              </a:rPr>
              <a:t>m</a:t>
            </a:r>
            <a:r>
              <a:rPr lang="es-ES" sz="1000" baseline="-25000">
                <a:solidFill>
                  <a:schemeClr val="tx2"/>
                </a:solidFill>
              </a:rPr>
              <a:t>0</a:t>
            </a:r>
            <a:r>
              <a:rPr lang="es-ES" sz="1000">
                <a:solidFill>
                  <a:schemeClr val="tx2"/>
                </a:solidFill>
              </a:rPr>
              <a:t> : El área bajo la curva del Espectro del MF</a:t>
            </a:r>
          </a:p>
        </p:txBody>
      </p:sp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5435600" y="2420938"/>
          <a:ext cx="2746375" cy="596900"/>
        </p:xfrm>
        <a:graphic>
          <a:graphicData uri="http://schemas.openxmlformats.org/presentationml/2006/ole">
            <p:oleObj spid="_x0000_s20500" name="Ecuación" r:id="rId5" imgW="2743200" imgH="596880" progId="Equation.3">
              <p:embed/>
            </p:oleObj>
          </a:graphicData>
        </a:graphic>
      </p:graphicFrame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5940425" y="3213100"/>
          <a:ext cx="1704975" cy="257175"/>
        </p:xfrm>
        <a:graphic>
          <a:graphicData uri="http://schemas.openxmlformats.org/presentationml/2006/ole">
            <p:oleObj spid="_x0000_s20502" name="Ecuación" r:id="rId6" imgW="1701800" imgH="254000" progId="Equation.3">
              <p:embed/>
            </p:oleObj>
          </a:graphicData>
        </a:graphic>
      </p:graphicFrame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365625"/>
            <a:ext cx="324008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5" descr="mmm24"/>
          <p:cNvPicPr>
            <a:picLocks noChangeAspect="1" noChangeArrowheads="1"/>
          </p:cNvPicPr>
          <p:nvPr/>
        </p:nvPicPr>
        <p:blipFill>
          <a:blip r:embed="rId8" cstate="print"/>
          <a:srcRect t="39804" r="10635" b="1590"/>
          <a:stretch>
            <a:fillRect/>
          </a:stretch>
        </p:blipFill>
        <p:spPr bwMode="auto">
          <a:xfrm rot="10680000">
            <a:off x="395288" y="1268413"/>
            <a:ext cx="4967287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MF Olas, Soc. Clasificación</a:t>
            </a:r>
            <a:endParaRPr lang="es-E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32400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3492500" y="1196975"/>
          <a:ext cx="2638425" cy="238125"/>
        </p:xfrm>
        <a:graphic>
          <a:graphicData uri="http://schemas.openxmlformats.org/presentationml/2006/ole">
            <p:oleObj spid="_x0000_s21528" name="Ecuación" r:id="rId4" imgW="2641600" imgH="241300" progId="Equation.3">
              <p:embed/>
            </p:oleObj>
          </a:graphicData>
        </a:graphic>
      </p:graphicFrame>
      <p:graphicFrame>
        <p:nvGraphicFramePr>
          <p:cNvPr id="21527" name="Object 23"/>
          <p:cNvGraphicFramePr>
            <a:graphicFrameLocks noChangeAspect="1"/>
          </p:cNvGraphicFramePr>
          <p:nvPr/>
        </p:nvGraphicFramePr>
        <p:xfrm>
          <a:off x="3563938" y="1484313"/>
          <a:ext cx="2124075" cy="228600"/>
        </p:xfrm>
        <a:graphic>
          <a:graphicData uri="http://schemas.openxmlformats.org/presentationml/2006/ole">
            <p:oleObj spid="_x0000_s21527" name="Ecuación" r:id="rId5" imgW="2247900" imgH="241300" progId="Equation.3">
              <p:embed/>
            </p:oleObj>
          </a:graphicData>
        </a:graphic>
      </p:graphicFrame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3419475" y="2133600"/>
          <a:ext cx="4103688" cy="236538"/>
        </p:xfrm>
        <a:graphic>
          <a:graphicData uri="http://schemas.openxmlformats.org/presentationml/2006/ole">
            <p:oleObj spid="_x0000_s21526" name="Ecuación" r:id="rId6" imgW="4381200" imgH="253800" progId="Equation.3">
              <p:embed/>
            </p:oleObj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3419475" y="2420938"/>
          <a:ext cx="4400550" cy="381000"/>
        </p:xfrm>
        <a:graphic>
          <a:graphicData uri="http://schemas.openxmlformats.org/presentationml/2006/ole">
            <p:oleObj spid="_x0000_s21525" name="Ecuación" r:id="rId7" imgW="4698720" imgH="406080" progId="Equation.3">
              <p:embed/>
            </p:oleObj>
          </a:graphicData>
        </a:graphic>
      </p:graphicFrame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051050" y="1341438"/>
            <a:ext cx="14430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100">
                <a:latin typeface="Century Schoolbook" pitchFamily="18" charset="0"/>
                <a:cs typeface="Times New Roman" pitchFamily="18" charset="0"/>
              </a:rPr>
              <a:t>DNV Part 3, Ch. 2, </a:t>
            </a:r>
          </a:p>
          <a:p>
            <a:r>
              <a:rPr lang="en-US" sz="1100">
                <a:latin typeface="Century Schoolbook" pitchFamily="18" charset="0"/>
                <a:cs typeface="Times New Roman" pitchFamily="18" charset="0"/>
              </a:rPr>
              <a:t>Sec. 4, B200:</a:t>
            </a:r>
            <a:endParaRPr lang="es-ES" sz="1100"/>
          </a:p>
          <a:p>
            <a:pPr eaLnBrk="0" hangingPunct="0"/>
            <a:endParaRPr lang="es-E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2124075" y="2205038"/>
            <a:ext cx="11588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100">
                <a:latin typeface="Century Schoolbook" pitchFamily="18" charset="0"/>
                <a:cs typeface="Times New Roman" pitchFamily="18" charset="0"/>
              </a:rPr>
              <a:t>Lloyd’s Part 3, </a:t>
            </a:r>
          </a:p>
          <a:p>
            <a:r>
              <a:rPr lang="en-US" sz="1100">
                <a:latin typeface="Century Schoolbook" pitchFamily="18" charset="0"/>
                <a:cs typeface="Times New Roman" pitchFamily="18" charset="0"/>
              </a:rPr>
              <a:t>Ch. 4, Sec. 5.2:</a:t>
            </a:r>
            <a:endParaRPr lang="es-ES" sz="1100"/>
          </a:p>
          <a:p>
            <a:pPr eaLnBrk="0" hangingPunct="0"/>
            <a:endParaRPr lang="es-ES"/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857625"/>
            <a:ext cx="3311525" cy="458788"/>
          </a:xfrm>
          <a:prstGeom prst="rect">
            <a:avLst/>
          </a:prstGeom>
          <a:noFill/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4437063"/>
            <a:ext cx="3240088" cy="44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29" grpId="0"/>
      <p:bldP spid="215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455988" y="6237288"/>
            <a:ext cx="5688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ES" sz="1200"/>
              <a:t>I Jornadas Técnicas de Diseño y Arquitectura Naval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08175" y="620713"/>
            <a:ext cx="550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/>
              <a:t>Visualización de resultados</a:t>
            </a:r>
            <a:endParaRPr lang="es-E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2411413" y="1700213"/>
            <a:ext cx="4537075" cy="3816350"/>
            <a:chOff x="1519" y="1071"/>
            <a:chExt cx="2858" cy="2404"/>
          </a:xfrm>
        </p:grpSpPr>
        <p:pic>
          <p:nvPicPr>
            <p:cNvPr id="22544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9" y="1071"/>
              <a:ext cx="2858" cy="1700"/>
            </a:xfrm>
            <a:prstGeom prst="rect">
              <a:avLst/>
            </a:prstGeom>
            <a:noFill/>
          </p:spPr>
        </p:pic>
        <p:pic>
          <p:nvPicPr>
            <p:cNvPr id="22545" name="Picture 17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7390" t="9853" r="6966" b="4492"/>
            <a:stretch>
              <a:fillRect/>
            </a:stretch>
          </p:blipFill>
          <p:spPr bwMode="auto">
            <a:xfrm>
              <a:off x="2653" y="3067"/>
              <a:ext cx="54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2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475</TotalTime>
  <Words>289</Words>
  <Application>Microsoft Office PowerPoint</Application>
  <PresentationFormat>Presentación en pantalla (4:3)</PresentationFormat>
  <Paragraphs>42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Wingdings</vt:lpstr>
      <vt:lpstr>Century Schoolbook</vt:lpstr>
      <vt:lpstr>Eco</vt:lpstr>
      <vt:lpstr>AutoCAD Drawing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MarJar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José</dc:creator>
  <cp:lastModifiedBy>Administrador</cp:lastModifiedBy>
  <cp:revision>24</cp:revision>
  <dcterms:created xsi:type="dcterms:W3CDTF">2007-04-20T04:09:19Z</dcterms:created>
  <dcterms:modified xsi:type="dcterms:W3CDTF">2009-07-20T20:34:35Z</dcterms:modified>
</cp:coreProperties>
</file>