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819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19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819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Arial" charset="0"/>
              </a:endParaRPr>
            </a:p>
          </p:txBody>
        </p:sp>
      </p:grpSp>
      <p:sp>
        <p:nvSpPr>
          <p:cNvPr id="819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819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19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19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5A3F3D6-0C65-41EE-BC32-316FB92E183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4809A-A728-4DED-B087-5812DF35F99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9A016-82A8-42F9-B35B-9D4182A5597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C03F8-E8E4-4ED1-BDD7-CB9BBDAA6A2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DD64E-32E4-4BAF-89AB-16109508448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42A38-4F2D-4F1B-BC70-85B395057D2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11ECC-2965-4C47-85FC-791DCE7465D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11C68-2CB1-441D-B691-6308A2338E6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18A14-26C7-45DA-A140-3D8D92A1116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ED540-4036-43D0-9639-8D7B2BD469D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59966-4A8B-4041-B03D-AE3B35CDE72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808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809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Arial" charset="0"/>
              </a:endParaRPr>
            </a:p>
          </p:txBody>
        </p:sp>
        <p:sp>
          <p:nvSpPr>
            <p:cNvPr id="809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09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s-ES"/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2DE4A2-ACA6-4429-8454-01FD02340C8C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852738"/>
            <a:ext cx="7239000" cy="230505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endParaRPr lang="es-ES" sz="1800" dirty="0"/>
          </a:p>
          <a:p>
            <a:pPr algn="ctr">
              <a:lnSpc>
                <a:spcPct val="80000"/>
              </a:lnSpc>
            </a:pPr>
            <a:r>
              <a:rPr lang="es-ES" sz="2000" b="1" dirty="0">
                <a:solidFill>
                  <a:schemeClr val="tx2"/>
                </a:solidFill>
              </a:rPr>
              <a:t>OPTIMIZACION DE UNA EMBARCACION PARA PRESTAR SERVICIO HOSPITALARIO FLUVIAL</a:t>
            </a:r>
            <a:r>
              <a:rPr lang="es-ES" sz="2000" dirty="0">
                <a:solidFill>
                  <a:schemeClr val="tx2"/>
                </a:solidFill>
              </a:rPr>
              <a:t/>
            </a:r>
            <a:br>
              <a:rPr lang="es-ES" sz="2000" dirty="0">
                <a:solidFill>
                  <a:schemeClr val="tx2"/>
                </a:solidFill>
              </a:rPr>
            </a:br>
            <a:endParaRPr lang="es-ES" sz="2000" dirty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endParaRPr lang="es-ES" sz="2000" dirty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endParaRPr lang="es-ES" sz="2000" dirty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s-ES" sz="1800" dirty="0">
                <a:solidFill>
                  <a:schemeClr val="tx2"/>
                </a:solidFill>
              </a:rPr>
              <a:t>José R. Marín López, </a:t>
            </a:r>
            <a:r>
              <a:rPr lang="es-ES" sz="1800" dirty="0" err="1">
                <a:solidFill>
                  <a:schemeClr val="tx2"/>
                </a:solidFill>
              </a:rPr>
              <a:t>Ph.D.</a:t>
            </a:r>
            <a:r>
              <a:rPr lang="es-ES" sz="1800" dirty="0">
                <a:solidFill>
                  <a:schemeClr val="tx2"/>
                </a:solidFill>
              </a:rPr>
              <a:t> Ing. Naval, </a:t>
            </a:r>
          </a:p>
          <a:p>
            <a:pPr algn="ctr">
              <a:lnSpc>
                <a:spcPct val="80000"/>
              </a:lnSpc>
            </a:pPr>
            <a:r>
              <a:rPr lang="es-ES" sz="1800" dirty="0">
                <a:solidFill>
                  <a:schemeClr val="tx2"/>
                </a:solidFill>
              </a:rPr>
              <a:t>  Profesor FIMCM, ESPOL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203575" y="549275"/>
          <a:ext cx="1123950" cy="1223963"/>
        </p:xfrm>
        <a:graphic>
          <a:graphicData uri="http://schemas.openxmlformats.org/presentationml/2006/ole">
            <p:oleObj spid="_x0000_s2052" r:id="rId3" imgW="7790476" imgH="1790476" progId="">
              <p:embed/>
            </p:oleObj>
          </a:graphicData>
        </a:graphic>
      </p:graphicFrame>
      <p:pic>
        <p:nvPicPr>
          <p:cNvPr id="2053" name="Picture 5" descr="logo_cicy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692150"/>
            <a:ext cx="11112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logo-vli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836613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logotipo-media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476250"/>
            <a:ext cx="2133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logo-senacy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765175"/>
            <a:ext cx="8048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IMAG0023"/>
          <p:cNvPicPr>
            <a:picLocks noChangeAspect="1" noChangeArrowheads="1"/>
          </p:cNvPicPr>
          <p:nvPr/>
        </p:nvPicPr>
        <p:blipFill>
          <a:blip r:embed="rId2"/>
          <a:srcRect l="9097" t="14133" r="12007" b="31253"/>
          <a:stretch>
            <a:fillRect/>
          </a:stretch>
        </p:blipFill>
        <p:spPr bwMode="auto">
          <a:xfrm>
            <a:off x="827088" y="2133600"/>
            <a:ext cx="4103687" cy="2130425"/>
          </a:xfrm>
          <a:prstGeom prst="rect">
            <a:avLst/>
          </a:prstGeom>
          <a:noFill/>
        </p:spPr>
      </p:pic>
      <p:pic>
        <p:nvPicPr>
          <p:cNvPr id="18438" name="Picture 6" descr="IMAG0040"/>
          <p:cNvPicPr>
            <a:picLocks noChangeAspect="1" noChangeArrowheads="1"/>
          </p:cNvPicPr>
          <p:nvPr/>
        </p:nvPicPr>
        <p:blipFill>
          <a:blip r:embed="rId3"/>
          <a:srcRect l="15979" t="20660" r="15979" b="28407"/>
          <a:stretch>
            <a:fillRect/>
          </a:stretch>
        </p:blipFill>
        <p:spPr bwMode="auto">
          <a:xfrm>
            <a:off x="4859338" y="2133600"/>
            <a:ext cx="4103687" cy="2303463"/>
          </a:xfrm>
          <a:prstGeom prst="rect">
            <a:avLst/>
          </a:prstGeom>
          <a:noFill/>
        </p:spPr>
      </p:pic>
      <p:pic>
        <p:nvPicPr>
          <p:cNvPr id="18440" name="Picture 8" descr="IMAG0007"/>
          <p:cNvPicPr>
            <a:picLocks noChangeAspect="1" noChangeArrowheads="1"/>
          </p:cNvPicPr>
          <p:nvPr/>
        </p:nvPicPr>
        <p:blipFill>
          <a:blip r:embed="rId4"/>
          <a:srcRect l="35834" t="34969" r="33000" b="32361"/>
          <a:stretch>
            <a:fillRect/>
          </a:stretch>
        </p:blipFill>
        <p:spPr bwMode="auto">
          <a:xfrm>
            <a:off x="2843213" y="4221163"/>
            <a:ext cx="3095625" cy="2433637"/>
          </a:xfrm>
          <a:prstGeom prst="rect">
            <a:avLst/>
          </a:prstGeom>
          <a:noFill/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900113" y="1052513"/>
            <a:ext cx="535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tx2"/>
                </a:solidFill>
              </a:rPr>
              <a:t>Embarcaciones actualmente en servicio: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331913" y="1341438"/>
            <a:ext cx="535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tx2"/>
                </a:solidFill>
              </a:rPr>
              <a:t>Embarcaciones actualmente en servicio: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852738"/>
            <a:ext cx="4392612" cy="2714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331913" y="2997200"/>
            <a:ext cx="2016125" cy="10826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600">
                <a:solidFill>
                  <a:schemeClr val="tx2"/>
                </a:solidFill>
              </a:rPr>
              <a:t>Definición de las Formas a partir de las Variables de Decisión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292725" y="3068638"/>
            <a:ext cx="1620838" cy="838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600">
                <a:solidFill>
                  <a:schemeClr val="tx2"/>
                </a:solidFill>
              </a:rPr>
              <a:t>Estimación de</a:t>
            </a:r>
          </a:p>
          <a:p>
            <a:pPr algn="ctr"/>
            <a:r>
              <a:rPr lang="es-ES" sz="1600">
                <a:solidFill>
                  <a:schemeClr val="tx2"/>
                </a:solidFill>
              </a:rPr>
              <a:t>la Resistencia</a:t>
            </a:r>
          </a:p>
          <a:p>
            <a:pPr algn="ctr"/>
            <a:r>
              <a:rPr lang="es-ES" sz="1600">
                <a:solidFill>
                  <a:schemeClr val="tx2"/>
                </a:solidFill>
              </a:rPr>
              <a:t>al Avance</a:t>
            </a:r>
            <a:endParaRPr lang="es-ES" sz="1600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059113" y="4868863"/>
            <a:ext cx="2447925" cy="8382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600">
                <a:solidFill>
                  <a:schemeClr val="tx2"/>
                </a:solidFill>
              </a:rPr>
              <a:t>Optimización para Minimizar la Resistencia al Avance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403350" y="1628775"/>
            <a:ext cx="352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2"/>
                </a:solidFill>
              </a:rPr>
              <a:t>Esquema de Optimización</a:t>
            </a:r>
          </a:p>
        </p:txBody>
      </p:sp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3924300" y="3933825"/>
          <a:ext cx="4464050" cy="349250"/>
        </p:xfrm>
        <a:graphic>
          <a:graphicData uri="http://schemas.openxmlformats.org/presentationml/2006/ole">
            <p:oleObj spid="_x0000_s82953" name="Ecuación" r:id="rId3" imgW="2743200" imgH="215640" progId="Equation.3">
              <p:embed/>
            </p:oleObj>
          </a:graphicData>
        </a:graphic>
      </p:graphicFrame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2700338" y="5661025"/>
            <a:ext cx="3128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CONstrainedMINimization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403350" y="2662238"/>
            <a:ext cx="161131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>
                <a:solidFill>
                  <a:schemeClr val="tx2"/>
                </a:solidFill>
              </a:rPr>
              <a:t>Froude =&gt; C</a:t>
            </a:r>
            <a:r>
              <a:rPr lang="es-ES" sz="1600" baseline="-2500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331913" y="765175"/>
            <a:ext cx="6048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2"/>
                </a:solidFill>
              </a:rPr>
              <a:t>Definición de las Formas: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331913" y="1412875"/>
            <a:ext cx="3960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Variables de Decisión: L y T,</a:t>
            </a:r>
          </a:p>
          <a:p>
            <a:r>
              <a:rPr lang="es-ES">
                <a:solidFill>
                  <a:schemeClr val="tx2"/>
                </a:solidFill>
              </a:rPr>
              <a:t>Paràmetro: v=9.5 nudos</a:t>
            </a:r>
          </a:p>
        </p:txBody>
      </p:sp>
      <p:grpSp>
        <p:nvGrpSpPr>
          <p:cNvPr id="83983" name="Group 15"/>
          <p:cNvGrpSpPr>
            <a:grpSpLocks/>
          </p:cNvGrpSpPr>
          <p:nvPr/>
        </p:nvGrpSpPr>
        <p:grpSpPr bwMode="auto">
          <a:xfrm>
            <a:off x="2555875" y="3141663"/>
            <a:ext cx="1528763" cy="1079500"/>
            <a:chOff x="1610" y="1949"/>
            <a:chExt cx="963" cy="731"/>
          </a:xfrm>
        </p:grpSpPr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1610" y="1949"/>
              <a:ext cx="963" cy="7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sz="1600">
                  <a:solidFill>
                    <a:schemeClr val="tx2"/>
                  </a:solidFill>
                </a:rPr>
                <a:t>Manga: </a:t>
              </a:r>
            </a:p>
            <a:p>
              <a:r>
                <a:rPr lang="es-ES" sz="1600">
                  <a:solidFill>
                    <a:schemeClr val="tx2"/>
                  </a:solidFill>
                </a:rPr>
                <a:t>B      Wcasco</a:t>
              </a:r>
            </a:p>
            <a:p>
              <a:r>
                <a:rPr lang="es-ES" sz="1600">
                  <a:solidFill>
                    <a:schemeClr val="tx2"/>
                  </a:solidFill>
                </a:rPr>
                <a:t>            </a:t>
              </a:r>
            </a:p>
            <a:p>
              <a:r>
                <a:rPr lang="es-ES" sz="1600">
                  <a:solidFill>
                    <a:schemeClr val="tx2"/>
                  </a:solidFill>
                </a:rPr>
                <a:t>      Volumen</a:t>
              </a:r>
            </a:p>
          </p:txBody>
        </p:sp>
        <p:sp>
          <p:nvSpPr>
            <p:cNvPr id="83976" name="Line 8"/>
            <p:cNvSpPr>
              <a:spLocks noChangeShapeType="1"/>
            </p:cNvSpPr>
            <p:nvPr/>
          </p:nvSpPr>
          <p:spPr bwMode="auto">
            <a:xfrm>
              <a:off x="2336" y="2341"/>
              <a:ext cx="0" cy="18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3977" name="Line 9"/>
            <p:cNvSpPr>
              <a:spLocks noChangeShapeType="1"/>
            </p:cNvSpPr>
            <p:nvPr/>
          </p:nvSpPr>
          <p:spPr bwMode="auto">
            <a:xfrm flipH="1" flipV="1">
              <a:off x="1746" y="2341"/>
              <a:ext cx="182" cy="22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3978" name="Line 10"/>
            <p:cNvSpPr>
              <a:spLocks noChangeShapeType="1"/>
            </p:cNvSpPr>
            <p:nvPr/>
          </p:nvSpPr>
          <p:spPr bwMode="auto">
            <a:xfrm>
              <a:off x="1792" y="2250"/>
              <a:ext cx="22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3995738" y="4391025"/>
            <a:ext cx="1143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>
                <a:solidFill>
                  <a:schemeClr val="tx2"/>
                </a:solidFill>
              </a:rPr>
              <a:t>C</a:t>
            </a:r>
            <a:r>
              <a:rPr lang="es-ES" sz="1600" baseline="-25000">
                <a:solidFill>
                  <a:schemeClr val="tx2"/>
                </a:solidFill>
              </a:rPr>
              <a:t>B </a:t>
            </a:r>
            <a:r>
              <a:rPr lang="es-ES" sz="1600">
                <a:solidFill>
                  <a:schemeClr val="tx2"/>
                </a:solidFill>
              </a:rPr>
              <a:t>=&gt; C</a:t>
            </a:r>
            <a:r>
              <a:rPr lang="es-ES" sz="1600" baseline="-25000">
                <a:solidFill>
                  <a:schemeClr val="tx2"/>
                </a:solidFill>
              </a:rPr>
              <a:t>M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4787900" y="4822825"/>
            <a:ext cx="117951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>
                <a:solidFill>
                  <a:schemeClr val="tx2"/>
                </a:solidFill>
              </a:rPr>
              <a:t>C</a:t>
            </a:r>
            <a:r>
              <a:rPr lang="es-ES" sz="1600" baseline="-25000">
                <a:solidFill>
                  <a:schemeClr val="tx2"/>
                </a:solidFill>
              </a:rPr>
              <a:t>P </a:t>
            </a:r>
            <a:r>
              <a:rPr lang="es-ES" sz="1600">
                <a:solidFill>
                  <a:schemeClr val="tx2"/>
                </a:solidFill>
              </a:rPr>
              <a:t>=&gt; C</a:t>
            </a:r>
            <a:r>
              <a:rPr lang="es-ES" sz="1600" baseline="-25000">
                <a:solidFill>
                  <a:schemeClr val="tx2"/>
                </a:solidFill>
              </a:rPr>
              <a:t>PF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5651500" y="5326063"/>
            <a:ext cx="11826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>
                <a:solidFill>
                  <a:schemeClr val="tx2"/>
                </a:solidFill>
              </a:rPr>
              <a:t>Fn</a:t>
            </a:r>
            <a:r>
              <a:rPr lang="es-ES" sz="1600" baseline="-25000">
                <a:solidFill>
                  <a:schemeClr val="tx2"/>
                </a:solidFill>
              </a:rPr>
              <a:t> </a:t>
            </a:r>
            <a:r>
              <a:rPr lang="es-ES" sz="1600">
                <a:solidFill>
                  <a:schemeClr val="tx2"/>
                </a:solidFill>
              </a:rPr>
              <a:t>=&gt; lcb</a:t>
            </a:r>
            <a:endParaRPr lang="es-ES" sz="1600" baseline="-25000">
              <a:solidFill>
                <a:schemeClr val="tx2"/>
              </a:solidFill>
            </a:endParaRP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6443663" y="5830888"/>
            <a:ext cx="1914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>
                <a:solidFill>
                  <a:schemeClr val="tx2"/>
                </a:solidFill>
              </a:rPr>
              <a:t>S</a:t>
            </a:r>
            <a:r>
              <a:rPr lang="es-ES" sz="1600" baseline="-25000">
                <a:solidFill>
                  <a:schemeClr val="tx2"/>
                </a:solidFill>
              </a:rPr>
              <a:t>moj</a:t>
            </a:r>
            <a:r>
              <a:rPr lang="es-ES" sz="1600">
                <a:solidFill>
                  <a:schemeClr val="tx2"/>
                </a:solidFill>
              </a:rPr>
              <a:t>(V, B, T, C</a:t>
            </a:r>
            <a:r>
              <a:rPr lang="es-ES" sz="1600" baseline="-25000">
                <a:solidFill>
                  <a:schemeClr val="tx2"/>
                </a:solidFill>
              </a:rPr>
              <a:t>B </a:t>
            </a:r>
            <a:r>
              <a:rPr lang="es-ES" sz="160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  <p:bldP spid="83974" grpId="0"/>
      <p:bldP spid="83979" grpId="0" animBg="1"/>
      <p:bldP spid="83980" grpId="0" animBg="1"/>
      <p:bldP spid="83981" grpId="0" animBg="1"/>
      <p:bldP spid="839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258888" y="981075"/>
            <a:ext cx="6048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2"/>
                </a:solidFill>
              </a:rPr>
              <a:t>Resultados de la Optimización</a:t>
            </a:r>
          </a:p>
        </p:txBody>
      </p:sp>
      <p:graphicFrame>
        <p:nvGraphicFramePr>
          <p:cNvPr id="85007" name="Object 15"/>
          <p:cNvGraphicFramePr>
            <a:graphicFrameLocks noChangeAspect="1"/>
          </p:cNvGraphicFramePr>
          <p:nvPr/>
        </p:nvGraphicFramePr>
        <p:xfrm>
          <a:off x="1331913" y="1341438"/>
          <a:ext cx="6194425" cy="611187"/>
        </p:xfrm>
        <a:graphic>
          <a:graphicData uri="http://schemas.openxmlformats.org/presentationml/2006/ole">
            <p:oleObj spid="_x0000_s85007" name="Ecuación" r:id="rId3" imgW="4457520" imgH="444240" progId="Equation.3">
              <p:embed/>
            </p:oleObj>
          </a:graphicData>
        </a:graphic>
      </p:graphicFrame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1403350" y="1989138"/>
            <a:ext cx="6048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2"/>
                </a:solidFill>
              </a:rPr>
              <a:t>Restricciones: A</a:t>
            </a:r>
            <a:r>
              <a:rPr lang="es-ES" sz="2000" baseline="-25000">
                <a:solidFill>
                  <a:schemeClr val="tx2"/>
                </a:solidFill>
              </a:rPr>
              <a:t>Cbta</a:t>
            </a:r>
            <a:r>
              <a:rPr lang="es-ES" sz="2000">
                <a:solidFill>
                  <a:schemeClr val="tx2"/>
                </a:solidFill>
              </a:rPr>
              <a:t> y GM</a:t>
            </a:r>
            <a:r>
              <a:rPr lang="es-ES" sz="2000" baseline="-25000">
                <a:solidFill>
                  <a:schemeClr val="tx2"/>
                </a:solidFill>
              </a:rPr>
              <a:t>T</a:t>
            </a:r>
            <a:r>
              <a:rPr lang="es-ES" sz="2000">
                <a:solidFill>
                  <a:schemeClr val="tx2"/>
                </a:solidFill>
              </a:rPr>
              <a:t> (Exig. Estructural?)</a:t>
            </a:r>
            <a:endParaRPr lang="es-ES" sz="2000" baseline="-25000">
              <a:solidFill>
                <a:schemeClr val="tx2"/>
              </a:solidFill>
            </a:endParaRPr>
          </a:p>
        </p:txBody>
      </p:sp>
      <p:pic>
        <p:nvPicPr>
          <p:cNvPr id="8500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2781300"/>
            <a:ext cx="35052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187450" y="1125538"/>
            <a:ext cx="676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2"/>
                </a:solidFill>
              </a:rPr>
              <a:t>… Resultados de la Optimización </a:t>
            </a:r>
          </a:p>
          <a:p>
            <a:r>
              <a:rPr lang="es-ES" sz="2000">
                <a:solidFill>
                  <a:schemeClr val="tx2"/>
                </a:solidFill>
              </a:rPr>
              <a:t>(75%Ravance, 25%Wcasco)</a:t>
            </a:r>
          </a:p>
        </p:txBody>
      </p: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067175" y="2565400"/>
            <a:ext cx="4610100" cy="3832225"/>
            <a:chOff x="2562" y="1616"/>
            <a:chExt cx="2904" cy="2414"/>
          </a:xfrm>
        </p:grpSpPr>
        <p:graphicFrame>
          <p:nvGraphicFramePr>
            <p:cNvPr id="87043" name="Object 3"/>
            <p:cNvGraphicFramePr>
              <a:graphicFrameLocks noChangeAspect="1"/>
            </p:cNvGraphicFramePr>
            <p:nvPr/>
          </p:nvGraphicFramePr>
          <p:xfrm>
            <a:off x="2562" y="2432"/>
            <a:ext cx="2541" cy="1598"/>
          </p:xfrm>
          <a:graphic>
            <a:graphicData uri="http://schemas.openxmlformats.org/presentationml/2006/ole">
              <p:oleObj spid="_x0000_s87043" name="Drawing" r:id="rId3" imgW="8782200" imgH="5095800" progId="AutoCAD.Drawing.15">
                <p:embed/>
              </p:oleObj>
            </a:graphicData>
          </a:graphic>
        </p:graphicFrame>
        <p:graphicFrame>
          <p:nvGraphicFramePr>
            <p:cNvPr id="87047" name="Object 7"/>
            <p:cNvGraphicFramePr>
              <a:graphicFrameLocks noChangeAspect="1"/>
            </p:cNvGraphicFramePr>
            <p:nvPr/>
          </p:nvGraphicFramePr>
          <p:xfrm>
            <a:off x="2880" y="1616"/>
            <a:ext cx="2586" cy="915"/>
          </p:xfrm>
          <a:graphic>
            <a:graphicData uri="http://schemas.openxmlformats.org/presentationml/2006/ole">
              <p:oleObj spid="_x0000_s87047" name="Drawing" r:id="rId4" imgW="8782200" imgH="5095800" progId="AutoCAD.Drawing.15">
                <p:embed/>
              </p:oleObj>
            </a:graphicData>
          </a:graphic>
        </p:graphicFrame>
      </p:grpSp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636838"/>
            <a:ext cx="2952750" cy="2073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476375" y="1557338"/>
            <a:ext cx="676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2"/>
                </a:solidFill>
              </a:rPr>
              <a:t>Conclusiones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476375" y="2997200"/>
            <a:ext cx="66246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>
                <a:solidFill>
                  <a:schemeClr val="tx2"/>
                </a:solidFill>
              </a:rPr>
              <a:t>Resistencia al Avance de Hosp. 1 a 9.5 nudos: 759.20 kg;</a:t>
            </a:r>
          </a:p>
          <a:p>
            <a:r>
              <a:rPr lang="es-ES" sz="1600">
                <a:solidFill>
                  <a:schemeClr val="tx2"/>
                </a:solidFill>
              </a:rPr>
              <a:t>nuevo diseño, se reduce al 68% la Resistencia al Avance </a:t>
            </a:r>
          </a:p>
          <a:p>
            <a:r>
              <a:rPr lang="es-ES" sz="1600">
                <a:solidFill>
                  <a:schemeClr val="tx2"/>
                </a:solidFill>
              </a:rPr>
              <a:t>(519.7 kg).  </a:t>
            </a:r>
          </a:p>
          <a:p>
            <a:endParaRPr lang="es-ES" sz="1600">
              <a:solidFill>
                <a:schemeClr val="tx2"/>
              </a:solidFill>
            </a:endParaRPr>
          </a:p>
          <a:p>
            <a:r>
              <a:rPr lang="es-ES" sz="1600">
                <a:solidFill>
                  <a:schemeClr val="tx2"/>
                </a:solidFill>
              </a:rPr>
              <a:t>El peso del casco se incrementa de 8.51 a 8.94 toneladas,  incremento del 5%.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207</TotalTime>
  <Words>162</Words>
  <Application>Microsoft Office PowerPoint</Application>
  <PresentationFormat>Presentación en pantalla (4:3)</PresentationFormat>
  <Paragraphs>37</Paragraphs>
  <Slides>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Times New Roman</vt:lpstr>
      <vt:lpstr>Verdana</vt:lpstr>
      <vt:lpstr>Wingdings</vt:lpstr>
      <vt:lpstr>Eclipse</vt:lpstr>
      <vt:lpstr>Microsoft Editor de ecuaciones 3.0</vt:lpstr>
      <vt:lpstr>AutoCAD Drawing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FIMCM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OPTIMIZACION DE UNA EMBARCACION PARA PRESTAR SERVICIO HOSPITALARIO FLUVIAL </dc:title>
  <dc:creator>jrmarin</dc:creator>
  <cp:lastModifiedBy>Administrador</cp:lastModifiedBy>
  <cp:revision>16</cp:revision>
  <dcterms:created xsi:type="dcterms:W3CDTF">2006-11-13T13:06:39Z</dcterms:created>
  <dcterms:modified xsi:type="dcterms:W3CDTF">2009-07-21T15:11:43Z</dcterms:modified>
</cp:coreProperties>
</file>