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57" r:id="rId2"/>
    <p:sldId id="469" r:id="rId3"/>
    <p:sldId id="359" r:id="rId4"/>
    <p:sldId id="358" r:id="rId5"/>
    <p:sldId id="360" r:id="rId6"/>
    <p:sldId id="361" r:id="rId7"/>
    <p:sldId id="362" r:id="rId8"/>
    <p:sldId id="365" r:id="rId9"/>
    <p:sldId id="366" r:id="rId10"/>
    <p:sldId id="367" r:id="rId11"/>
    <p:sldId id="368" r:id="rId12"/>
    <p:sldId id="369" r:id="rId13"/>
    <p:sldId id="371" r:id="rId14"/>
    <p:sldId id="467" r:id="rId15"/>
    <p:sldId id="372" r:id="rId16"/>
    <p:sldId id="373" r:id="rId17"/>
    <p:sldId id="374" r:id="rId18"/>
    <p:sldId id="375" r:id="rId19"/>
    <p:sldId id="378" r:id="rId20"/>
    <p:sldId id="379" r:id="rId21"/>
  </p:sldIdLst>
  <p:sldSz cx="9144000" cy="6858000" type="screen4x3"/>
  <p:notesSz cx="6858000" cy="9180513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Opti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Opti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Opti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Opti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Optima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Optima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Optima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Optima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Opti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chemeClr val="tx1"/>
    </p:penClr>
  </p:showPr>
  <p:clrMru>
    <a:srgbClr val="CC0000"/>
    <a:srgbClr val="800000"/>
    <a:srgbClr val="003300"/>
    <a:srgbClr val="008080"/>
    <a:srgbClr val="000000"/>
    <a:srgbClr val="683112"/>
    <a:srgbClr val="331809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2" y="-32"/>
      </p:cViewPr>
      <p:guideLst>
        <p:guide orient="horz" pos="2891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s-ES_tradnl" altLang="es-ES_trad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s-ES_tradnl" altLang="es-ES_tradnl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1250"/>
            <a:ext cx="29718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r>
              <a:rPr lang="es-ES_tradnl" altLang="es-ES_tradnl"/>
              <a:t>MÓDULO 2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31250"/>
            <a:ext cx="29718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2DF5BA2F-4C66-4A97-A6B8-5D13B852E221}" type="slidenum">
              <a:rPr lang="es-ES_tradnl" altLang="es-ES_tradnl"/>
              <a:pPr/>
              <a:t>‹Nº›</a:t>
            </a:fld>
            <a:endParaRPr lang="es-ES_tradnl" alt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endParaRPr lang="es-ES_tradnl" altLang="es-ES_tradnl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0426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200" b="1" i="1"/>
            </a:lvl1pPr>
          </a:lstStyle>
          <a:p>
            <a:fld id="{A2517CCE-4A52-477D-8311-9E2B04D98719}" type="slidenum">
              <a:rPr lang="es-ES_tradnl" altLang="es-ES_tradnl"/>
              <a:pPr/>
              <a:t>‹Nº›</a:t>
            </a:fld>
            <a:endParaRPr lang="es-ES_tradnl" altLang="es-ES_tradnl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200" b="1" i="1"/>
            </a:lvl1pPr>
          </a:lstStyle>
          <a:p>
            <a:r>
              <a:rPr lang="es-ES_tradnl" altLang="es-ES_tradnl"/>
              <a:t>MÓDULO 2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es-ES_tradnl" alt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7620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tima" charset="0"/>
        <a:ea typeface="+mn-ea"/>
        <a:cs typeface="+mn-cs"/>
      </a:defRPr>
    </a:lvl1pPr>
    <a:lvl2pPr marL="457200" algn="l" defTabSz="7620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tima" charset="0"/>
        <a:ea typeface="+mn-ea"/>
        <a:cs typeface="+mn-cs"/>
      </a:defRPr>
    </a:lvl2pPr>
    <a:lvl3pPr marL="914400" algn="l" defTabSz="7620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tima" charset="0"/>
        <a:ea typeface="+mn-ea"/>
        <a:cs typeface="+mn-cs"/>
      </a:defRPr>
    </a:lvl3pPr>
    <a:lvl4pPr marL="1371600" algn="l" defTabSz="7620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tima" charset="0"/>
        <a:ea typeface="+mn-ea"/>
        <a:cs typeface="+mn-cs"/>
      </a:defRPr>
    </a:lvl4pPr>
    <a:lvl5pPr marL="1828800" algn="l" defTabSz="7620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tima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EFB3F5-FD92-4643-80AA-AB88CC11AC75}" type="slidenum">
              <a:rPr lang="es-ES_tradnl" altLang="es-ES_tradnl"/>
              <a:pPr/>
              <a:t>1</a:t>
            </a:fld>
            <a:endParaRPr lang="es-ES_tradnl" alt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2</a:t>
            </a:r>
          </a:p>
        </p:txBody>
      </p:sp>
      <p:sp>
        <p:nvSpPr>
          <p:cNvPr id="24064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4038600" cy="4114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los propósitos y productos perseguidos por el proceso de EIA en el marco de la toma de decisiones.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Señale que el módulo se compone de una sección conceptual y una revisión de un caso donde se busca verificar la utilidad de la EIA.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Solicite comentarios y ejemplos de objetivos y metas a los participantes con la finalidad de generar un marco de discusión.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EIA: Proceso de advertencia temprana relacionado con el cumplimiento anticipado de políticas ambientales, a través de pasos y métodos que permiten revisar la injerencia de las actividades humanas sobre el ambiente. 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A63AF8-2722-4FC2-AD1B-67033B7FF692}" type="slidenum">
              <a:rPr lang="es-ES_tradnl" altLang="es-ES_tradnl"/>
              <a:pPr/>
              <a:t>10</a:t>
            </a:fld>
            <a:endParaRPr lang="es-ES_tradnl" alt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2</a:t>
            </a:r>
          </a:p>
        </p:txBody>
      </p:sp>
      <p:sp>
        <p:nvSpPr>
          <p:cNvPr id="24985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986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4038600" cy="4114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Abordar los hitos principales del desarrollo en el área.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 b="1" u="sng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De a conocer que se explican las características principales del área.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IMPORTANTE!: Solicite opiniones a los participantes en función del artículo.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 sz="2000" b="1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803C2E-1E95-4A18-9032-847F4AF359D1}" type="slidenum">
              <a:rPr lang="es-ES_tradnl" altLang="es-ES_tradnl"/>
              <a:pPr/>
              <a:t>11</a:t>
            </a:fld>
            <a:endParaRPr lang="es-ES_tradnl" alt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2</a:t>
            </a:r>
          </a:p>
        </p:txBody>
      </p:sp>
      <p:sp>
        <p:nvSpPr>
          <p:cNvPr id="250882" name="Rectangle 1026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3962400" cy="4114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Abordar los puntos principales de la crisis.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De a conocer que se explican las características de los usos principales del área.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IMPORTANTE!: Solicite opiniones a los participantes en función del artículo.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 sz="2000" b="1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0F1142-38CB-4510-90E8-3AACF3BEB834}" type="slidenum">
              <a:rPr lang="es-ES_tradnl" altLang="es-ES_tradnl"/>
              <a:pPr/>
              <a:t>12</a:t>
            </a:fld>
            <a:endParaRPr lang="es-ES_tradnl" alt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2</a:t>
            </a:r>
          </a:p>
        </p:txBody>
      </p:sp>
      <p:sp>
        <p:nvSpPr>
          <p:cNvPr id="25190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4038600" cy="4114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las características de la solución propuesta para aliviar los problemas identificados en el área.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De a conocer que se explican las características principales de la solución propuesta.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U.S. AID: Agencia de los Estados Unidos para el Desarrollo Internacional.</a:t>
            </a:r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IMPORTANTE!: Solicite opiniones a los participantes en función del artículo.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 sz="2000" b="1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A8C4B9-216C-4F16-A2BE-B14EE713AB0C}" type="slidenum">
              <a:rPr lang="es-ES_tradnl" altLang="es-ES_tradnl"/>
              <a:pPr/>
              <a:t>13</a:t>
            </a:fld>
            <a:endParaRPr lang="es-ES_tradnl" alt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2</a:t>
            </a:r>
          </a:p>
        </p:txBody>
      </p:sp>
      <p:sp>
        <p:nvSpPr>
          <p:cNvPr id="25395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4038600" cy="4114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Abordar los puntos económicos más importantes para explicar la situación del área.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De a conocer que se presentan las características principales del área.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IMPORTANTE!: Solicite opiniones a los participantes en función del artículo.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 sz="2000" b="1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48E656-9F9F-405E-9DE0-10B08B6D392C}" type="slidenum">
              <a:rPr lang="es-ES_tradnl" altLang="es-ES_tradnl"/>
              <a:pPr/>
              <a:t>14</a:t>
            </a:fld>
            <a:endParaRPr lang="es-ES_tradnl" alt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2</a:t>
            </a:r>
          </a:p>
        </p:txBody>
      </p:sp>
      <p:sp>
        <p:nvSpPr>
          <p:cNvPr id="26521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522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4038600" cy="4114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Repasar algunas cuestiones no ambientales relevantes para explicar los conflictos.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De a conocer que se abarca este tema para verificar la importancia de mantener el foco ambiental y no confundirse con aspectos importantes, pero que se solucionan por otras vías.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IMPORTANTE!: Solicite opiniones a los participantes en función del artículo.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 sz="2000" b="1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45348D-68DA-4A4E-81C7-A161E30B2387}" type="slidenum">
              <a:rPr lang="es-ES_tradnl" altLang="es-ES_tradnl"/>
              <a:pPr/>
              <a:t>15</a:t>
            </a:fld>
            <a:endParaRPr lang="es-ES_tradnl" alt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2</a:t>
            </a:r>
          </a:p>
        </p:txBody>
      </p:sp>
      <p:sp>
        <p:nvSpPr>
          <p:cNvPr id="25497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4038600" cy="4114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Abordar los temas más importantes que afectan la sustentabilidad ambiental.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De a conocer que se explican los principales temas vinculados a la sustentabilidad de los recursos.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IMPORTANTE!: Solicite opiniones a los participantes en función del artículo.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 sz="2000" b="1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2F1228-AEE9-48DD-B4F3-022C4D4A95B5}" type="slidenum">
              <a:rPr lang="es-ES_tradnl" altLang="es-ES_tradnl"/>
              <a:pPr/>
              <a:t>16</a:t>
            </a:fld>
            <a:endParaRPr lang="es-ES_tradnl" alt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2</a:t>
            </a:r>
          </a:p>
        </p:txBody>
      </p:sp>
      <p:sp>
        <p:nvSpPr>
          <p:cNvPr id="256002" name="Rectangle 2050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03" name="Rectangle 2051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4038600" cy="4114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Destacar los principales conflictos surgidos a partir de la solución planteada.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De a conocer que se explican las características principales de los conflictos entre actores en el área.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Conflictos: Situaciones de tensión debido a posiciones encontradas entre actores.</a:t>
            </a:r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IMPORTANTE!: Solicite opiniones a los participantes en función del artículo.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 sz="2000" b="1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786A89-7A60-464B-9B10-29AF22121B38}" type="slidenum">
              <a:rPr lang="es-ES_tradnl" altLang="es-ES_tradnl"/>
              <a:pPr/>
              <a:t>17</a:t>
            </a:fld>
            <a:endParaRPr lang="es-ES_tradnl" alt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2</a:t>
            </a:r>
          </a:p>
        </p:txBody>
      </p:sp>
      <p:sp>
        <p:nvSpPr>
          <p:cNvPr id="25702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4038600" cy="4114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los principales temas ambientales surgidos en los manglares y lagunas estacionales.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De a conocer que se explican las características principales respecto a los manglares y lagunas.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IMPORTANTE!: Solicite opiniones a los participantes en función del artículo.</a:t>
            </a:r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Manglares: Ecosistemas de alta biodiversidad que se forman en desembocaduras de ríos, en mares tropicales sujetos a mareas, y donde crecen formaciones de árboles de mangle.   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 sz="2000" b="1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BE8702-667E-46EE-B2B0-C09AE71EC7BA}" type="slidenum">
              <a:rPr lang="es-ES_tradnl" altLang="es-ES_tradnl"/>
              <a:pPr/>
              <a:t>18</a:t>
            </a:fld>
            <a:endParaRPr lang="es-ES_tradnl" alt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2</a:t>
            </a:r>
          </a:p>
        </p:txBody>
      </p:sp>
      <p:sp>
        <p:nvSpPr>
          <p:cNvPr id="25805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4038600" cy="4114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los principales factores que deterioran la calidad del agua.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De a conocer que se explican las principales razones de la pérdida de calidad en el agua de mar y de rio.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IMPORTANTE!: Solicite opiniones a los participantes en función del artículo.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 sz="2000" b="1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A79FAA-078E-4F9F-9649-6E47AA0BE119}" type="slidenum">
              <a:rPr lang="es-ES_tradnl" altLang="es-ES_tradnl"/>
              <a:pPr/>
              <a:t>19</a:t>
            </a:fld>
            <a:endParaRPr lang="es-ES_tradnl" alt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2</a:t>
            </a:r>
          </a:p>
        </p:txBody>
      </p:sp>
      <p:sp>
        <p:nvSpPr>
          <p:cNvPr id="26112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4038600" cy="4114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Solicitar a los participantes su opinión sobre las lecciones provistas por el caso.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Solicite que las referencias sean realizadas sobre el caso analizado.</a:t>
            </a:r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Anote lecciones en la pizarra o papelógrafo disponible.</a:t>
            </a:r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Utilice las opiniones de los participantes y complementelas con las transparencias siguientes.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IMPORTANTE!: Solicite opiniones a los participantes en función del artículo.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CDA187-3F1C-493E-BAD6-BFF9194C89DD}" type="slidenum">
              <a:rPr lang="es-ES_tradnl" altLang="es-ES_tradnl"/>
              <a:pPr/>
              <a:t>2</a:t>
            </a:fld>
            <a:endParaRPr lang="es-ES_tradnl" alt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2</a:t>
            </a:r>
          </a:p>
        </p:txBody>
      </p:sp>
      <p:sp>
        <p:nvSpPr>
          <p:cNvPr id="26931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4038600" cy="4114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los alcances de la EIA.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Analice en qué casos se requiere EIA (tipos de proyectos, impactos relevantes o significativos, afectación de políticas ambientales).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Enfatice que éste es un requisito obligatorio para la aprobación de proyectos de inversión en distintos países e instituciones.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Objetivos de la EIA: Revisar tempranamente las implicancias ambientales de las decisiones humanas.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Metas de la EIA: Hacer compatible una acción humana con las demandas de calidad reflejadas en la política ambiental.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50A55D-A901-4867-A974-D0B19A2FA052}" type="slidenum">
              <a:rPr lang="es-ES_tradnl" altLang="es-ES_tradnl"/>
              <a:pPr/>
              <a:t>20</a:t>
            </a:fld>
            <a:endParaRPr lang="es-ES_tradnl" alt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2</a:t>
            </a:r>
          </a:p>
        </p:txBody>
      </p:sp>
      <p:sp>
        <p:nvSpPr>
          <p:cNvPr id="26214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4038600" cy="4114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los puntos centrales de las lecciones aprendidas.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Explique que éstas son opiniones generales que complementan lo ya anticipado por los participantes.</a:t>
            </a:r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Solicite comentarios complementarios.</a:t>
            </a:r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IMPORTANTE!: Solicite opiniones a los participantes en función del artículo.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 sz="2000" b="1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3FCE1C-4D70-4FA6-A83F-AC7E78EC3912}" type="slidenum">
              <a:rPr lang="es-ES_tradnl" altLang="es-ES_tradnl"/>
              <a:pPr/>
              <a:t>3</a:t>
            </a:fld>
            <a:endParaRPr lang="es-ES_tradnl" alt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2</a:t>
            </a:r>
          </a:p>
        </p:txBody>
      </p:sp>
      <p:sp>
        <p:nvSpPr>
          <p:cNvPr id="241666" name="Rectangle 512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1667" name="Rectangle 51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3810000" cy="4114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187325" indent="-187325" algn="just">
              <a:lnSpc>
                <a:spcPct val="90000"/>
              </a:lnSpc>
              <a:spcBef>
                <a:spcPct val="0"/>
              </a:spcBef>
            </a:pPr>
            <a:r>
              <a:rPr lang="es-ES_tradnl" altLang="es-ES_tradnl" sz="900" b="1" u="sng"/>
              <a:t>PROPÓSITO:</a:t>
            </a:r>
            <a:endParaRPr lang="es-ES_tradnl" altLang="es-ES_tradnl" sz="900"/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</a:pPr>
            <a:endParaRPr lang="es-ES_tradnl" altLang="es-ES_tradnl" sz="900"/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ES_tradnl" altLang="es-ES_tradnl" sz="900"/>
              <a:t>Dar a conocer las diferencias entre los conceptos básicos.</a:t>
            </a:r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</a:pPr>
            <a:endParaRPr lang="es-ES_tradnl" altLang="es-ES_tradnl" sz="900"/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</a:pPr>
            <a:r>
              <a:rPr lang="es-ES_tradnl" altLang="es-ES_tradnl" sz="900" b="1" u="sng"/>
              <a:t>EXPLICACIONES:</a:t>
            </a:r>
            <a:endParaRPr lang="es-ES_tradnl" altLang="es-ES_tradnl" sz="900"/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</a:pPr>
            <a:endParaRPr lang="es-ES_tradnl" altLang="es-ES_tradnl" sz="900"/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ES_tradnl" altLang="es-ES_tradnl" sz="900"/>
              <a:t>Establezca diferencias entre proceso / sistema / estudio</a:t>
            </a:r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ES_tradnl" altLang="es-ES_tradnl" sz="900"/>
              <a:t>Establezca diferencias entre proyectos, planes, programas y políticas.</a:t>
            </a:r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ES_tradnl" altLang="es-ES_tradnl" sz="900"/>
              <a:t>Establezca la relevancia de la verificación cierta de impactos ambientales esperados.</a:t>
            </a:r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</a:pPr>
            <a:endParaRPr lang="es-ES_tradnl" altLang="es-ES_tradnl" sz="900"/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</a:pPr>
            <a:r>
              <a:rPr lang="es-ES_tradnl" altLang="es-ES_tradnl" sz="900" b="1" u="sng"/>
              <a:t>CONCEPTOS PRINCIPALES:</a:t>
            </a:r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</a:pPr>
            <a:endParaRPr lang="es-ES_tradnl" altLang="es-ES_tradnl" sz="900"/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MX" altLang="es-ES_tradnl" sz="900"/>
              <a:t>Sistema de Evaluación de Impacto Ambiental (SEIA), entendido como la forma de organización y administración de un proceso según la realidad y capacidad de quien lo aplique.</a:t>
            </a:r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MX" altLang="es-ES_tradnl" sz="900"/>
              <a:t>Proceso de E</a:t>
            </a:r>
            <a:r>
              <a:rPr lang="es-CL" altLang="es-ES_tradnl" sz="900"/>
              <a:t>valuación de Impacto Ambiental</a:t>
            </a:r>
            <a:r>
              <a:rPr lang="es-MX" altLang="es-ES_tradnl" sz="900"/>
              <a:t>, entendido como el conjunto de requisitos, pasos y etapas que deben cumplirse para que un análisis ambiental preventivo sea suficiente como tal según los estándares internacionales.</a:t>
            </a:r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MX" altLang="es-ES_tradnl" sz="900"/>
              <a:t>Estudio de Impacto Ambiental, entendido como el o los documento(s) que sustenta(n) el análisis ambiental preventivo y que entrega(n) los elementos de juicio para tomar decisiones informadas en relación a las implicancias ambientales de actividades humanas.</a:t>
            </a:r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ES_tradnl" altLang="es-ES_tradnl" sz="900"/>
              <a:t>EAE: Evaluación ambiental estratégica destinada a revisar impactos de políticas, planes y programas.</a:t>
            </a:r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ES_tradnl" altLang="es-ES_tradnl" sz="900"/>
              <a:t>Auditoría: </a:t>
            </a:r>
            <a:r>
              <a:rPr lang="es-CL" altLang="es-ES_tradnl" sz="900"/>
              <a:t>Evaluación de acciones ya ejecutadas, destinada a identificar y medir la magnitud de los daños ambientales existentes y de sus riesgos asociados, para cotejarlos con los resultados de los estudios de impacto ambiental correspondientes, o con los índices de calidad ambiental requeridos por la legislación vigente.</a:t>
            </a:r>
            <a:r>
              <a:rPr lang="es-ES_tradnl" altLang="es-ES_tradnl" sz="900"/>
              <a:t>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E06ACE-F99B-4BA3-9C38-B606D07C6541}" type="slidenum">
              <a:rPr lang="es-ES_tradnl" altLang="es-ES_tradnl"/>
              <a:pPr/>
              <a:t>4</a:t>
            </a:fld>
            <a:endParaRPr lang="es-ES_tradnl" alt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2</a:t>
            </a:r>
          </a:p>
        </p:txBody>
      </p:sp>
      <p:sp>
        <p:nvSpPr>
          <p:cNvPr id="242690" name="Rectangle 2050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2691" name="Rectangle 2051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4038600" cy="4114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sz="1000" b="1" u="sng"/>
              <a:t>PROPÓSITO:</a:t>
            </a:r>
            <a:endParaRPr lang="es-ES_tradnl" altLang="es-ES_tradnl" sz="1000"/>
          </a:p>
          <a:p>
            <a:pPr marL="187325" indent="-187325" algn="just">
              <a:spcBef>
                <a:spcPct val="0"/>
              </a:spcBef>
            </a:pPr>
            <a:endParaRPr lang="es-ES_tradnl" altLang="es-ES_tradnl" sz="1000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 sz="1000"/>
              <a:t>Definir alcances de la EIA.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 sz="1000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sz="1000" b="1" u="sng"/>
              <a:t>EXPLICACIONES:</a:t>
            </a:r>
            <a:endParaRPr lang="es-ES_tradnl" altLang="es-ES_tradnl" sz="1000"/>
          </a:p>
          <a:p>
            <a:pPr marL="187325" indent="-187325" algn="just">
              <a:spcBef>
                <a:spcPct val="0"/>
              </a:spcBef>
            </a:pPr>
            <a:endParaRPr lang="es-ES_tradnl" altLang="es-ES_tradnl" sz="1000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 sz="1000"/>
              <a:t>De explicaciones de los términos acuñados en la definición.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 sz="1000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sz="1000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 sz="1000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 sz="1000"/>
              <a:t>Impacto: Alteración significativa del ambiente. 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 sz="1000"/>
              <a:t>Impactos adversos: Impactos ambientales negativos.</a:t>
            </a:r>
          </a:p>
          <a:p>
            <a:pPr marL="187325" indent="-187325">
              <a:spcBef>
                <a:spcPct val="0"/>
              </a:spcBef>
              <a:buFontTx/>
              <a:buChar char="•"/>
            </a:pPr>
            <a:r>
              <a:rPr lang="es-ES_tradnl" altLang="es-ES_tradnl" sz="1000"/>
              <a:t>Identificación temprana: Revisar impactos ambientales desde la fase de idea de un proyecto.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 sz="1000"/>
              <a:t>Alternativas de un proyecto: Caminos para cumplir con un propósito y necesidad.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 sz="1000"/>
              <a:t>Prevención: Acciones para la eliminación de impactos desde la fase de idea.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 sz="1000"/>
              <a:t>Mitigación: </a:t>
            </a:r>
            <a:r>
              <a:rPr lang="es-CL" altLang="es-ES_tradnl" sz="1000"/>
              <a:t>Diseño de obras o actividades dirigidas a moderar, atenuar, minimizar, o disminuir los impactos y efectos negativos que un proyecto o actividad pueda generar sobre el entorno humano y natural.</a:t>
            </a:r>
            <a:endParaRPr lang="es-ES_tradnl" altLang="es-ES_tradnl" sz="1000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 sz="1000"/>
              <a:t>Compensación: M</a:t>
            </a:r>
            <a:r>
              <a:rPr lang="es-CL" altLang="es-ES_tradnl" sz="1000"/>
              <a:t>edidas de corrección mediante las cuales se propende restituir los efectos ambientales irreversibles generados por una acción o grupo de ellas en un lugar determinado, a través de la creación de un escenario similar al deteriorado, en el mismo lugar o en un lugar distinto al primero</a:t>
            </a:r>
            <a:endParaRPr lang="es-ES_tradnl" altLang="es-ES_tradnl" sz="1000"/>
          </a:p>
          <a:p>
            <a:pPr marL="187325" indent="-187325" algn="just">
              <a:spcBef>
                <a:spcPct val="0"/>
              </a:spcBef>
            </a:pPr>
            <a:endParaRPr lang="es-ES_tradnl" altLang="es-ES_tradnl" sz="10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080B47-F2DE-4A28-8990-F02B4EBE88AE}" type="slidenum">
              <a:rPr lang="es-ES_tradnl" altLang="es-ES_tradnl"/>
              <a:pPr/>
              <a:t>5</a:t>
            </a:fld>
            <a:endParaRPr lang="es-ES_tradnl" alt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2</a:t>
            </a:r>
          </a:p>
        </p:txBody>
      </p:sp>
      <p:sp>
        <p:nvSpPr>
          <p:cNvPr id="243714" name="Rectangle 3074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3715" name="Rectangle 307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4038600" cy="4114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187325" indent="-187325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Conocer las razones de porqué se han introducido procesos de evaluación de impacto ambiental en los países.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Discuta el sentido de la evaluación de proyectos.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Discuta que se espera con la evaluación ambiental.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CL" altLang="es-ES_tradnl"/>
              <a:t>Gestión de riesgos: Manejo de las circunstancias, eventualidades o contingencias en el desarrollo de un proyecto, obra o actividad, que pueden generar peligro o daño a la salud humana, al ambiente o a los recursos naturales.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CL" altLang="es-ES_tradnl"/>
              <a:t>Factores éticos: Necesidad de proteger el ambiente para generaciones futuras, y mejorar la calidad de vida de la población.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CL" altLang="es-ES_tradnl"/>
              <a:t>Diseño de proyectos: Forma como un proyecto resuelve las demandas, considerando un impacto ambiental aceptable para el ambiente y la sociedad.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524360-AAE9-49F4-968A-FDAE18B28146}" type="slidenum">
              <a:rPr lang="es-ES_tradnl" altLang="es-ES_tradnl"/>
              <a:pPr/>
              <a:t>6</a:t>
            </a:fld>
            <a:endParaRPr lang="es-ES_tradnl" alt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2</a:t>
            </a:r>
          </a:p>
        </p:txBody>
      </p:sp>
      <p:sp>
        <p:nvSpPr>
          <p:cNvPr id="24473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4038600" cy="4114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187325" indent="-187325" algn="just">
              <a:lnSpc>
                <a:spcPct val="90000"/>
              </a:lnSpc>
              <a:spcBef>
                <a:spcPct val="0"/>
              </a:spcBef>
            </a:pPr>
            <a:r>
              <a:rPr lang="es-ES_tradnl" altLang="es-ES_tradnl" sz="1000" b="1" u="sng"/>
              <a:t>PROPÓSITO:</a:t>
            </a:r>
            <a:endParaRPr lang="es-ES_tradnl" altLang="es-ES_tradnl" sz="1000"/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</a:pPr>
            <a:endParaRPr lang="es-ES_tradnl" altLang="es-ES_tradnl" sz="1000"/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ES_tradnl" altLang="es-ES_tradnl" sz="1000"/>
              <a:t>Analizar los resultados esperados con la aplicación de un proceso de EIA.</a:t>
            </a:r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</a:pPr>
            <a:endParaRPr lang="es-ES_tradnl" altLang="es-ES_tradnl" sz="1000"/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</a:pPr>
            <a:r>
              <a:rPr lang="es-ES_tradnl" altLang="es-ES_tradnl" sz="1000" b="1" u="sng"/>
              <a:t>EXPLICACIONES:</a:t>
            </a:r>
            <a:endParaRPr lang="es-ES_tradnl" altLang="es-ES_tradnl" sz="1000"/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</a:pPr>
            <a:endParaRPr lang="es-ES_tradnl" altLang="es-ES_tradnl" sz="1000"/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ES_tradnl" altLang="es-ES_tradnl" sz="1000"/>
              <a:t>Discuta al menos dos características de cada beneficio.</a:t>
            </a:r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ES_tradnl" altLang="es-ES_tradnl" sz="1000"/>
              <a:t>Visualice ejemplos para cada uno de los temas incluidos.</a:t>
            </a:r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</a:pPr>
            <a:endParaRPr lang="es-ES_tradnl" altLang="es-ES_tradnl" sz="1000"/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</a:pPr>
            <a:r>
              <a:rPr lang="es-ES_tradnl" altLang="es-ES_tradnl" sz="1000" b="1" u="sng"/>
              <a:t>CONCEPTOS PRINCIPALES:</a:t>
            </a:r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</a:pPr>
            <a:endParaRPr lang="es-ES_tradnl" altLang="es-ES_tradnl" sz="1000"/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ES_tradnl" altLang="es-ES_tradnl" sz="1000"/>
              <a:t>Propuesta no calificada ambientalmente: Acción humana no compatible con criterios y política ambiental.</a:t>
            </a:r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ES_tradnl" altLang="es-ES_tradnl" sz="1000"/>
              <a:t>Alternativas ambientales: Formas de cumplir con un objetivo de manera de disminuir/evitar impactos ambientales negativos.</a:t>
            </a:r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ES_tradnl" altLang="es-ES_tradnl" sz="1000"/>
              <a:t>Partes interesadas: Identificación de instituciones y personas vinculadas a los impactos ambientales derivados del proyecto.</a:t>
            </a:r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ES_tradnl" altLang="es-ES_tradnl" sz="1000"/>
              <a:t>Partes afectadas: Personas o grupos de personas que reciben los impactos ambientales negativos de un proyecto.</a:t>
            </a:r>
          </a:p>
          <a:p>
            <a:pPr marL="187325" indent="-187325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ES_tradnl" altLang="es-ES_tradnl" sz="1000"/>
              <a:t>Mitigación: </a:t>
            </a:r>
            <a:r>
              <a:rPr lang="es-CL" altLang="es-ES_tradnl" sz="1000"/>
              <a:t>Diseño de obras o actividades dirigidas a moderar, atenuar, minimizar, o disminuir los impactos y efectos negativos  sobre el ambiente.</a:t>
            </a:r>
            <a:r>
              <a:rPr lang="es-ES_tradnl" altLang="es-ES_tradnl" sz="1000"/>
              <a:t> </a:t>
            </a:r>
          </a:p>
          <a:p>
            <a:pPr marL="187325" indent="-187325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ES_tradnl" altLang="es-ES_tradnl" sz="1000"/>
              <a:t>Impactos positivos: Acciones que involucran un mejoramiento del ambiente.</a:t>
            </a:r>
          </a:p>
          <a:p>
            <a:pPr marL="187325" indent="-187325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s-ES_tradnl" altLang="es-ES_tradnl" sz="1000"/>
              <a:t>Desarrollo sostenible: Integración de cuestiones económicas, ambientales y sociales.</a:t>
            </a:r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endParaRPr lang="es-ES_tradnl" altLang="es-ES_tradnl" sz="1000"/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endParaRPr lang="es-ES_tradnl" altLang="es-ES_tradnl" sz="1000"/>
          </a:p>
          <a:p>
            <a:pPr marL="187325" indent="-187325" algn="just">
              <a:lnSpc>
                <a:spcPct val="90000"/>
              </a:lnSpc>
              <a:spcBef>
                <a:spcPct val="0"/>
              </a:spcBef>
            </a:pPr>
            <a:endParaRPr lang="es-ES_tradnl" altLang="es-ES_tradnl" sz="10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044D8B-5102-4E25-81B8-31CD8459CBD6}" type="slidenum">
              <a:rPr lang="es-ES_tradnl" altLang="es-ES_tradnl"/>
              <a:pPr/>
              <a:t>7</a:t>
            </a:fld>
            <a:endParaRPr lang="es-ES_tradnl" alt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2</a:t>
            </a:r>
          </a:p>
        </p:txBody>
      </p:sp>
      <p:sp>
        <p:nvSpPr>
          <p:cNvPr id="246786" name="Rectangle 1026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678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3962400" cy="4114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Analizar las desventajas de no aplicar un proceso de EIA.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Discuta al menos dos características de cada desventaja.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Visualice ejemplos para cada uno de los temas incluidos.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Pérdidas financieras: Pueden resultar de costos que deben efectuarse durante la operación de un proyecto debido a daños ambientales no previstos, o por retrasos en las decisiones respecto a un proyecto debido a conflictos con la comunidad.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Retrasos: Pueden resultar de oposición ciudadana a un proyecto o de la manifestación de riesgos ambientales no evaluados previamente (inundaciones, accidentes, etc).</a:t>
            </a:r>
          </a:p>
          <a:p>
            <a:pPr marL="187325" indent="-187325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Perjuicios políticos e institucionales: Pueden resultar de la mala imagen pública derivada de conflictos ambientales no resueltos.</a:t>
            </a:r>
          </a:p>
          <a:p>
            <a:pPr marL="187325" indent="-187325" algn="just">
              <a:spcBef>
                <a:spcPct val="0"/>
              </a:spcBef>
            </a:pPr>
            <a:endParaRPr lang="es-ES_tradnl" altLang="es-ES_trad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0BF3A6-2C45-443E-8F9E-0CD129C3AF2F}" type="slidenum">
              <a:rPr lang="es-ES_tradnl" altLang="es-ES_tradnl"/>
              <a:pPr/>
              <a:t>8</a:t>
            </a:fld>
            <a:endParaRPr lang="es-ES_tradnl" alt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2</a:t>
            </a:r>
          </a:p>
        </p:txBody>
      </p:sp>
      <p:sp>
        <p:nvSpPr>
          <p:cNvPr id="24781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3962400" cy="4114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Revisar un caso para discutir la necesidad de un EIA.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 b="1" u="sng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De a conocer que es necesario repasar el ejemplo adjunto a través de su lectura detallada.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Estudio de caso: Ejemplo real extraído desde la literatura para verificar la importancia del proceso de EIA. El ejemplo puede ser reemplazado por situaciones locales.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 sz="2000" b="1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DFADA0-2E9F-47C7-93B7-CEB25D6165CC}" type="slidenum">
              <a:rPr lang="es-ES_tradnl" altLang="es-ES_tradnl"/>
              <a:pPr/>
              <a:t>9</a:t>
            </a:fld>
            <a:endParaRPr lang="es-ES_tradnl" alt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s-ES_tradnl" altLang="es-ES_tradnl"/>
              <a:t>MÓDULO 2</a:t>
            </a:r>
          </a:p>
        </p:txBody>
      </p:sp>
      <p:sp>
        <p:nvSpPr>
          <p:cNvPr id="24883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3962400" cy="4114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PROPÓSITO: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Repasar las características del área afectada. 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 b="1" u="sng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EXPLICACIONES:</a:t>
            </a: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De a conocer que se explican las características ambientales principales del área.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</a:pPr>
            <a:r>
              <a:rPr lang="es-ES_tradnl" altLang="es-ES_tradnl" b="1" u="sng"/>
              <a:t>CONCEPTOS PRINCIPALES: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Lagunas estacionales: Cuerpos de agua que varían en función del aporte de caudales, especialmente por lluvias.</a:t>
            </a:r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endParaRPr lang="es-ES_tradnl" altLang="es-ES_tradnl"/>
          </a:p>
          <a:p>
            <a:pPr marL="190500" indent="-190500" algn="just">
              <a:spcBef>
                <a:spcPct val="0"/>
              </a:spcBef>
              <a:buFontTx/>
              <a:buChar char="•"/>
            </a:pPr>
            <a:r>
              <a:rPr lang="es-ES_tradnl" altLang="es-ES_tradnl"/>
              <a:t>IMPORTANTE!: Solicite opiniones a los participantes en función del artículo.</a:t>
            </a:r>
          </a:p>
          <a:p>
            <a:pPr marL="190500" indent="-190500" algn="just">
              <a:spcBef>
                <a:spcPct val="0"/>
              </a:spcBef>
            </a:pPr>
            <a:endParaRPr lang="es-ES_tradnl" altLang="es-ES_tradnl" sz="2000" b="1"/>
          </a:p>
        </p:txBody>
      </p:sp>
      <p:pic>
        <p:nvPicPr>
          <p:cNvPr id="248843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8" name="Group 6"/>
          <p:cNvGrpSpPr>
            <a:grpSpLocks/>
          </p:cNvGrpSpPr>
          <p:nvPr/>
        </p:nvGrpSpPr>
        <p:grpSpPr bwMode="auto">
          <a:xfrm>
            <a:off x="0" y="0"/>
            <a:ext cx="8478838" cy="6173788"/>
            <a:chOff x="0" y="0"/>
            <a:chExt cx="5341" cy="3889"/>
          </a:xfrm>
        </p:grpSpPr>
        <p:sp>
          <p:nvSpPr>
            <p:cNvPr id="3074" name="Freeform 2"/>
            <p:cNvSpPr>
              <a:spLocks/>
            </p:cNvSpPr>
            <p:nvPr/>
          </p:nvSpPr>
          <p:spPr bwMode="ltGray">
            <a:xfrm>
              <a:off x="0" y="0"/>
              <a:ext cx="3863" cy="3889"/>
            </a:xfrm>
            <a:custGeom>
              <a:avLst/>
              <a:gdLst/>
              <a:ahLst/>
              <a:cxnLst>
                <a:cxn ang="0">
                  <a:pos x="3862" y="3418"/>
                </a:cxn>
                <a:cxn ang="0">
                  <a:pos x="457" y="0"/>
                </a:cxn>
                <a:cxn ang="0">
                  <a:pos x="0" y="0"/>
                </a:cxn>
                <a:cxn ang="0">
                  <a:pos x="0" y="481"/>
                </a:cxn>
                <a:cxn ang="0">
                  <a:pos x="3394" y="3888"/>
                </a:cxn>
                <a:cxn ang="0">
                  <a:pos x="3862" y="3418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3075" name="Freeform 3"/>
            <p:cNvSpPr>
              <a:spLocks/>
            </p:cNvSpPr>
            <p:nvPr/>
          </p:nvSpPr>
          <p:spPr bwMode="ltGray">
            <a:xfrm>
              <a:off x="860" y="0"/>
              <a:ext cx="3394" cy="3223"/>
            </a:xfrm>
            <a:custGeom>
              <a:avLst/>
              <a:gdLst/>
              <a:ahLst/>
              <a:cxnLst>
                <a:cxn ang="0">
                  <a:pos x="370" y="0"/>
                </a:cxn>
                <a:cxn ang="0">
                  <a:pos x="3393" y="3036"/>
                </a:cxn>
                <a:cxn ang="0">
                  <a:pos x="3208" y="3222"/>
                </a:cxn>
                <a:cxn ang="0">
                  <a:pos x="0" y="0"/>
                </a:cxn>
                <a:cxn ang="0">
                  <a:pos x="370" y="0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3076" name="Freeform 4"/>
            <p:cNvSpPr>
              <a:spLocks/>
            </p:cNvSpPr>
            <p:nvPr/>
          </p:nvSpPr>
          <p:spPr bwMode="ltGray">
            <a:xfrm>
              <a:off x="2187" y="0"/>
              <a:ext cx="2859" cy="2556"/>
            </a:xfrm>
            <a:custGeom>
              <a:avLst/>
              <a:gdLst/>
              <a:ahLst/>
              <a:cxnLst>
                <a:cxn ang="0">
                  <a:pos x="630" y="0"/>
                </a:cxn>
                <a:cxn ang="0">
                  <a:pos x="2858" y="2238"/>
                </a:cxn>
                <a:cxn ang="0">
                  <a:pos x="2543" y="2555"/>
                </a:cxn>
                <a:cxn ang="0">
                  <a:pos x="0" y="0"/>
                </a:cxn>
                <a:cxn ang="0">
                  <a:pos x="630" y="0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3077" name="Freeform 5"/>
            <p:cNvSpPr>
              <a:spLocks/>
            </p:cNvSpPr>
            <p:nvPr/>
          </p:nvSpPr>
          <p:spPr bwMode="ltGray">
            <a:xfrm>
              <a:off x="3055" y="0"/>
              <a:ext cx="2286" cy="21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11" y="2120"/>
                </a:cxn>
                <a:cxn ang="0">
                  <a:pos x="2285" y="1945"/>
                </a:cxn>
                <a:cxn ang="0">
                  <a:pos x="348" y="0"/>
                </a:cxn>
                <a:cxn ang="0">
                  <a:pos x="0" y="0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143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altLang="es-ES_tradnl"/>
              <a:t>Click to edit Master 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s-ES_tradnl" altLang="es-ES_tradnl"/>
              <a:t>Click to edit Master subtitle style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_tradnl"/>
              <a:t>MÓDULO 2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7E6CE0D-11FF-472F-BE4B-EDAB488013B9}" type="slidenum">
              <a:rPr lang="es-ES_tradnl" altLang="es-ES_tradnl"/>
              <a:pPr/>
              <a:t>‹Nº›</a:t>
            </a:fld>
            <a:endParaRPr lang="es-ES_tradnl" altLang="es-ES_tradnl"/>
          </a:p>
        </p:txBody>
      </p:sp>
    </p:spTree>
  </p:cSld>
  <p:clrMapOvr>
    <a:masterClrMapping/>
  </p:clrMapOvr>
  <p:transition advClick="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_tradnl"/>
              <a:t>MÓDULO 2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94739-6C3B-4D0B-82EE-E715A38A70E6}" type="slidenum">
              <a:rPr lang="es-ES_tradnl" altLang="es-ES_tradnl"/>
              <a:pPr/>
              <a:t>‹Nº›</a:t>
            </a:fld>
            <a:endParaRPr lang="es-ES_tradnl" altLang="es-ES_tradnl"/>
          </a:p>
        </p:txBody>
      </p:sp>
    </p:spTree>
  </p:cSld>
  <p:clrMapOvr>
    <a:masterClrMapping/>
  </p:clrMapOvr>
  <p:transition advClick="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715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715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_tradnl"/>
              <a:t>MÓDULO 2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DEBE2F-80A8-439B-8B97-6EF5BF4F4705}" type="slidenum">
              <a:rPr lang="es-ES_tradnl" altLang="es-ES_tradnl"/>
              <a:pPr/>
              <a:t>‹Nº›</a:t>
            </a:fld>
            <a:endParaRPr lang="es-ES_tradnl" altLang="es-ES_tradnl"/>
          </a:p>
        </p:txBody>
      </p:sp>
    </p:spTree>
  </p:cSld>
  <p:clrMapOvr>
    <a:masterClrMapping/>
  </p:clrMapOvr>
  <p:transition advClick="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_tradnl"/>
              <a:t>MÓDULO 2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B38DEC-7855-46CD-A9B8-B43E28A1497B}" type="slidenum">
              <a:rPr lang="es-ES_tradnl" altLang="es-ES_tradnl"/>
              <a:pPr/>
              <a:t>‹Nº›</a:t>
            </a:fld>
            <a:endParaRPr lang="es-ES_tradnl" altLang="es-ES_tradnl"/>
          </a:p>
        </p:txBody>
      </p:sp>
    </p:spTree>
  </p:cSld>
  <p:clrMapOvr>
    <a:masterClrMapping/>
  </p:clrMapOvr>
  <p:transition advClick="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_tradnl"/>
              <a:t>MÓDULO 2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57AC4-DB9C-403F-AE69-255301E02C29}" type="slidenum">
              <a:rPr lang="es-ES_tradnl" altLang="es-ES_tradnl"/>
              <a:pPr/>
              <a:t>‹Nº›</a:t>
            </a:fld>
            <a:endParaRPr lang="es-ES_tradnl" altLang="es-ES_tradnl"/>
          </a:p>
        </p:txBody>
      </p:sp>
    </p:spTree>
  </p:cSld>
  <p:clrMapOvr>
    <a:masterClrMapping/>
  </p:clrMapOvr>
  <p:transition advClick="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_tradnl"/>
              <a:t>MÓDULO 2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410488-812E-4943-A5FE-15C50998AEDC}" type="slidenum">
              <a:rPr lang="es-ES_tradnl" altLang="es-ES_tradnl"/>
              <a:pPr/>
              <a:t>‹Nº›</a:t>
            </a:fld>
            <a:endParaRPr lang="es-ES_tradnl" altLang="es-ES_tradnl"/>
          </a:p>
        </p:txBody>
      </p:sp>
    </p:spTree>
  </p:cSld>
  <p:clrMapOvr>
    <a:masterClrMapping/>
  </p:clrMapOvr>
  <p:transition advClick="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_tradnl"/>
              <a:t>MÓDULO 2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A6A19E-74FA-4A1E-8161-63612095F679}" type="slidenum">
              <a:rPr lang="es-ES_tradnl" altLang="es-ES_tradnl"/>
              <a:pPr/>
              <a:t>‹Nº›</a:t>
            </a:fld>
            <a:endParaRPr lang="es-ES_tradnl" altLang="es-ES_tradnl"/>
          </a:p>
        </p:txBody>
      </p:sp>
    </p:spTree>
  </p:cSld>
  <p:clrMapOvr>
    <a:masterClrMapping/>
  </p:clrMapOvr>
  <p:transition advClick="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_tradnl"/>
              <a:t>MÓDULO 2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B8CE2F-006E-47B5-880B-F0392E321AE2}" type="slidenum">
              <a:rPr lang="es-ES_tradnl" altLang="es-ES_tradnl"/>
              <a:pPr/>
              <a:t>‹Nº›</a:t>
            </a:fld>
            <a:endParaRPr lang="es-ES_tradnl" altLang="es-ES_tradnl"/>
          </a:p>
        </p:txBody>
      </p:sp>
    </p:spTree>
  </p:cSld>
  <p:clrMapOvr>
    <a:masterClrMapping/>
  </p:clrMapOvr>
  <p:transition advClick="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_tradnl"/>
              <a:t>MÓDULO 2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D8B85-E9AD-4E3D-BF06-A0F1A9A71E99}" type="slidenum">
              <a:rPr lang="es-ES_tradnl" altLang="es-ES_tradnl"/>
              <a:pPr/>
              <a:t>‹Nº›</a:t>
            </a:fld>
            <a:endParaRPr lang="es-ES_tradnl" altLang="es-ES_tradnl"/>
          </a:p>
        </p:txBody>
      </p:sp>
    </p:spTree>
  </p:cSld>
  <p:clrMapOvr>
    <a:masterClrMapping/>
  </p:clrMapOvr>
  <p:transition advClick="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_tradnl"/>
              <a:t>MÓDULO 2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7F5E75-2FBC-4343-8458-0087D7623A4D}" type="slidenum">
              <a:rPr lang="es-ES_tradnl" altLang="es-ES_tradnl"/>
              <a:pPr/>
              <a:t>‹Nº›</a:t>
            </a:fld>
            <a:endParaRPr lang="es-ES_tradnl" altLang="es-ES_tradnl"/>
          </a:p>
        </p:txBody>
      </p:sp>
    </p:spTree>
  </p:cSld>
  <p:clrMapOvr>
    <a:masterClrMapping/>
  </p:clrMapOvr>
  <p:transition advClick="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es-ES_tradnl"/>
              <a:t>MÓDULO 2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F51B3-B402-4D8C-BDF3-88812D24D406}" type="slidenum">
              <a:rPr lang="es-ES_tradnl" altLang="es-ES_tradnl"/>
              <a:pPr/>
              <a:t>‹Nº›</a:t>
            </a:fld>
            <a:endParaRPr lang="es-ES_tradnl" altLang="es-ES_tradnl"/>
          </a:p>
        </p:txBody>
      </p:sp>
    </p:spTree>
  </p:cSld>
  <p:clrMapOvr>
    <a:masterClrMapping/>
  </p:clrMapOvr>
  <p:transition advClick="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50000">
              <a:srgbClr val="DBDBDB"/>
            </a:gs>
            <a:gs pos="10000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0" name="Group 6"/>
          <p:cNvGrpSpPr>
            <a:grpSpLocks/>
          </p:cNvGrpSpPr>
          <p:nvPr/>
        </p:nvGrpSpPr>
        <p:grpSpPr bwMode="auto">
          <a:xfrm>
            <a:off x="0" y="0"/>
            <a:ext cx="8478838" cy="6173788"/>
            <a:chOff x="0" y="0"/>
            <a:chExt cx="5341" cy="3889"/>
          </a:xfrm>
        </p:grpSpPr>
        <p:sp>
          <p:nvSpPr>
            <p:cNvPr id="1026" name="Freeform 2"/>
            <p:cNvSpPr>
              <a:spLocks/>
            </p:cNvSpPr>
            <p:nvPr/>
          </p:nvSpPr>
          <p:spPr bwMode="ltGray">
            <a:xfrm>
              <a:off x="0" y="0"/>
              <a:ext cx="3863" cy="3889"/>
            </a:xfrm>
            <a:custGeom>
              <a:avLst/>
              <a:gdLst/>
              <a:ahLst/>
              <a:cxnLst>
                <a:cxn ang="0">
                  <a:pos x="3862" y="3418"/>
                </a:cxn>
                <a:cxn ang="0">
                  <a:pos x="457" y="0"/>
                </a:cxn>
                <a:cxn ang="0">
                  <a:pos x="0" y="0"/>
                </a:cxn>
                <a:cxn ang="0">
                  <a:pos x="0" y="481"/>
                </a:cxn>
                <a:cxn ang="0">
                  <a:pos x="3394" y="3888"/>
                </a:cxn>
                <a:cxn ang="0">
                  <a:pos x="3862" y="3418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1027" name="Freeform 3"/>
            <p:cNvSpPr>
              <a:spLocks/>
            </p:cNvSpPr>
            <p:nvPr/>
          </p:nvSpPr>
          <p:spPr bwMode="ltGray">
            <a:xfrm>
              <a:off x="860" y="0"/>
              <a:ext cx="3394" cy="3223"/>
            </a:xfrm>
            <a:custGeom>
              <a:avLst/>
              <a:gdLst/>
              <a:ahLst/>
              <a:cxnLst>
                <a:cxn ang="0">
                  <a:pos x="370" y="0"/>
                </a:cxn>
                <a:cxn ang="0">
                  <a:pos x="3393" y="3036"/>
                </a:cxn>
                <a:cxn ang="0">
                  <a:pos x="3208" y="3222"/>
                </a:cxn>
                <a:cxn ang="0">
                  <a:pos x="0" y="0"/>
                </a:cxn>
                <a:cxn ang="0">
                  <a:pos x="370" y="0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1028" name="Freeform 4"/>
            <p:cNvSpPr>
              <a:spLocks/>
            </p:cNvSpPr>
            <p:nvPr/>
          </p:nvSpPr>
          <p:spPr bwMode="ltGray">
            <a:xfrm>
              <a:off x="2187" y="0"/>
              <a:ext cx="2859" cy="2556"/>
            </a:xfrm>
            <a:custGeom>
              <a:avLst/>
              <a:gdLst/>
              <a:ahLst/>
              <a:cxnLst>
                <a:cxn ang="0">
                  <a:pos x="630" y="0"/>
                </a:cxn>
                <a:cxn ang="0">
                  <a:pos x="2858" y="2238"/>
                </a:cxn>
                <a:cxn ang="0">
                  <a:pos x="2543" y="2555"/>
                </a:cxn>
                <a:cxn ang="0">
                  <a:pos x="0" y="0"/>
                </a:cxn>
                <a:cxn ang="0">
                  <a:pos x="630" y="0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ltGray">
            <a:xfrm>
              <a:off x="3055" y="0"/>
              <a:ext cx="2286" cy="21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11" y="2120"/>
                </a:cxn>
                <a:cxn ang="0">
                  <a:pos x="2285" y="1945"/>
                </a:cxn>
                <a:cxn ang="0">
                  <a:pos x="348" y="0"/>
                </a:cxn>
                <a:cxn ang="0">
                  <a:pos x="0" y="0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0" tIns="46036" rIns="92070" bIns="460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_tradnl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0" tIns="46036" rIns="92070" bIns="460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_tradnl" smtClean="0"/>
              <a:t>Click to edit Master text styles</a:t>
            </a:r>
          </a:p>
          <a:p>
            <a:pPr lvl="1"/>
            <a:r>
              <a:rPr lang="es-ES_tradnl" altLang="es-ES_tradnl" smtClean="0"/>
              <a:t>Second Level</a:t>
            </a:r>
          </a:p>
          <a:p>
            <a:pPr lvl="2"/>
            <a:r>
              <a:rPr lang="es-ES_tradnl" altLang="es-ES_tradnl" smtClean="0"/>
              <a:t>Third Level</a:t>
            </a:r>
          </a:p>
          <a:p>
            <a:pPr lvl="3"/>
            <a:r>
              <a:rPr lang="es-ES_tradnl" altLang="es-ES_tradnl" smtClean="0"/>
              <a:t>Fourth Level</a:t>
            </a:r>
          </a:p>
          <a:p>
            <a:pPr lvl="4"/>
            <a:r>
              <a:rPr lang="es-ES_tradnl" altLang="es-ES_tradnl" smtClean="0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0" tIns="46036" rIns="92070" bIns="46036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endParaRPr lang="es-ES_tradnl" altLang="es-ES_tradnl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357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0" tIns="46036" rIns="92070" bIns="46036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600" b="1" i="1"/>
            </a:lvl1pPr>
          </a:lstStyle>
          <a:p>
            <a:r>
              <a:rPr lang="es-ES_tradnl" altLang="es-ES_tradnl"/>
              <a:t>MÓDULO 2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0" tIns="46036" rIns="92070" bIns="46036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26A73F87-FB0A-4C44-9667-5D90073CB213}" type="slidenum">
              <a:rPr lang="es-ES_tradnl" altLang="es-ES_tradnl"/>
              <a:pPr/>
              <a:t>‹Nº›</a:t>
            </a:fld>
            <a:endParaRPr lang="es-ES_tradnl" alt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>
    <p:random/>
  </p:transition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Optima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Optima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Optima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Opti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Opti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Opti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Opti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Opti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3000"/>
        <a:buFont typeface="Monotype Sort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47800"/>
            <a:ext cx="9144000" cy="1143000"/>
          </a:xfrm>
          <a:noFill/>
          <a:ln/>
        </p:spPr>
        <p:txBody>
          <a:bodyPr/>
          <a:lstStyle/>
          <a:p>
            <a:pPr eaLnBrk="0" hangingPunct="0"/>
            <a:r>
              <a:rPr lang="es-ES_tradnl" altLang="es-ES_tradnl">
                <a:solidFill>
                  <a:srgbClr val="000000"/>
                </a:solidFill>
                <a:effectLst/>
              </a:rPr>
              <a:t>Módulo 2</a:t>
            </a:r>
            <a:br>
              <a:rPr lang="es-ES_tradnl" altLang="es-ES_tradnl">
                <a:solidFill>
                  <a:srgbClr val="000000"/>
                </a:solidFill>
                <a:effectLst/>
              </a:rPr>
            </a:br>
            <a:r>
              <a:rPr lang="es-ES_tradnl" altLang="es-ES_tradnl">
                <a:solidFill>
                  <a:srgbClr val="000000"/>
                </a:solidFill>
                <a:effectLst/>
              </a:rPr>
              <a:t/>
            </a:r>
            <a:br>
              <a:rPr lang="es-ES_tradnl" altLang="es-ES_tradnl">
                <a:solidFill>
                  <a:srgbClr val="000000"/>
                </a:solidFill>
                <a:effectLst/>
              </a:rPr>
            </a:br>
            <a:r>
              <a:rPr lang="es-ES_tradnl" altLang="es-ES_tradnl" sz="4200">
                <a:solidFill>
                  <a:srgbClr val="000000"/>
                </a:solidFill>
                <a:effectLst/>
              </a:rPr>
              <a:t>Objetivos y Metas de la</a:t>
            </a:r>
            <a:br>
              <a:rPr lang="es-ES_tradnl" altLang="es-ES_tradnl" sz="4200">
                <a:solidFill>
                  <a:srgbClr val="000000"/>
                </a:solidFill>
                <a:effectLst/>
              </a:rPr>
            </a:br>
            <a:r>
              <a:rPr lang="es-ES_tradnl" altLang="es-ES_tradnl" sz="4200">
                <a:solidFill>
                  <a:srgbClr val="000000"/>
                </a:solidFill>
                <a:effectLst/>
              </a:rPr>
              <a:t>Evaluación de Impacto Ambiental</a:t>
            </a:r>
            <a:endParaRPr lang="es-ES_tradnl" altLang="es-ES_tradnl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4038600"/>
            <a:ext cx="5334000" cy="1600200"/>
          </a:xfrm>
          <a:noFill/>
          <a:ln/>
        </p:spPr>
        <p:txBody>
          <a:bodyPr/>
          <a:lstStyle/>
          <a:p>
            <a:pPr marL="571500" indent="-571500" algn="l" eaLnBrk="0" hangingPunct="0"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Objetivos y alcances </a:t>
            </a:r>
          </a:p>
          <a:p>
            <a:pPr marL="571500" indent="-571500" algn="l" eaLnBrk="0" hangingPunct="0"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Análisis de un caso</a:t>
            </a:r>
          </a:p>
          <a:p>
            <a:pPr marL="571500" indent="-571500" algn="l" eaLnBrk="0" hangingPunct="0">
              <a:lnSpc>
                <a:spcPct val="110000"/>
              </a:lnSpc>
              <a:buClr>
                <a:srgbClr val="000000"/>
              </a:buClr>
              <a:buSzPct val="85000"/>
              <a:buFont typeface="Monotype Sorts" pitchFamily="2" charset="2"/>
              <a:buChar char="3"/>
            </a:pPr>
            <a:endParaRPr lang="es-ES_tradnl" altLang="es-ES_tradnl" sz="300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  <p:transition advClick="0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noFill/>
          <a:ln/>
        </p:spPr>
        <p:txBody>
          <a:bodyPr/>
          <a:lstStyle/>
          <a:p>
            <a:r>
              <a:rPr lang="es-ES_tradnl" altLang="es-ES_tradnl" sz="4200">
                <a:solidFill>
                  <a:srgbClr val="000000"/>
                </a:solidFill>
                <a:effectLst/>
              </a:rPr>
              <a:t>Historia del Desarrollo Local</a:t>
            </a:r>
            <a:endParaRPr lang="es-ES_tradnl" altLang="es-ES_tradnl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915400" cy="3857625"/>
          </a:xfrm>
          <a:noFill/>
          <a:ln/>
        </p:spPr>
        <p:txBody>
          <a:bodyPr tIns="92070" bIns="92070" anchorCtr="1">
            <a:spAutoFit/>
          </a:bodyPr>
          <a:lstStyle/>
          <a:p>
            <a:pPr>
              <a:lnSpc>
                <a:spcPts val="3300"/>
              </a:lnSpc>
              <a:spcBef>
                <a:spcPct val="0"/>
              </a:spcBef>
              <a:spcAft>
                <a:spcPct val="35000"/>
              </a:spcAft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Planicie costera acondicionada por los productores de algodón y ganado</a:t>
            </a:r>
          </a:p>
          <a:p>
            <a:pPr>
              <a:lnSpc>
                <a:spcPts val="3300"/>
              </a:lnSpc>
              <a:spcBef>
                <a:spcPct val="0"/>
              </a:spcBef>
              <a:spcAft>
                <a:spcPct val="35000"/>
              </a:spcAft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Población campesina desplazada para la montaña o la costa</a:t>
            </a:r>
          </a:p>
          <a:p>
            <a:pPr>
              <a:lnSpc>
                <a:spcPts val="3300"/>
              </a:lnSpc>
              <a:spcBef>
                <a:spcPct val="0"/>
              </a:spcBef>
              <a:spcAft>
                <a:spcPct val="35000"/>
              </a:spcAft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Comunidades costeras dependientes de la explotación de recursos de libre acceso (sal, pesca, recolección de manglares, recolección </a:t>
            </a:r>
            <a:br>
              <a:rPr lang="es-ES_tradnl" altLang="es-ES_tradnl" sz="3000">
                <a:solidFill>
                  <a:srgbClr val="000000"/>
                </a:solidFill>
                <a:effectLst/>
              </a:rPr>
            </a:br>
            <a:r>
              <a:rPr lang="es-ES_tradnl" altLang="es-ES_tradnl" sz="3000">
                <a:solidFill>
                  <a:srgbClr val="000000"/>
                </a:solidFill>
                <a:effectLst/>
              </a:rPr>
              <a:t>de mariscos, y caza)</a:t>
            </a:r>
            <a:endParaRPr lang="es-ES_tradnl" altLang="es-ES_tradnl">
              <a:solidFill>
                <a:srgbClr val="000000"/>
              </a:solidFill>
              <a:effectLst/>
            </a:endParaRP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0" y="644525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ES_tradnl" sz="1600" b="1" i="1">
                <a:solidFill>
                  <a:srgbClr val="000000"/>
                </a:solidFill>
              </a:rPr>
              <a:t>MÓDULO 2</a:t>
            </a:r>
          </a:p>
        </p:txBody>
      </p:sp>
    </p:spTree>
  </p:cSld>
  <p:clrMapOvr>
    <a:masterClrMapping/>
  </p:clrMapOvr>
  <p:transition advClick="0"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838200"/>
          </a:xfrm>
          <a:noFill/>
          <a:ln/>
        </p:spPr>
        <p:txBody>
          <a:bodyPr/>
          <a:lstStyle/>
          <a:p>
            <a:pPr eaLnBrk="0" hangingPunct="0"/>
            <a:r>
              <a:rPr lang="es-ES_tradnl" altLang="es-ES_tradnl" sz="4200">
                <a:solidFill>
                  <a:srgbClr val="000000"/>
                </a:solidFill>
                <a:effectLst/>
              </a:rPr>
              <a:t>Desarrollo de la Crisis</a:t>
            </a:r>
            <a:endParaRPr lang="es-ES_tradnl" altLang="es-ES_tradnl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noFill/>
          <a:ln/>
        </p:spPr>
        <p:txBody>
          <a:bodyPr/>
          <a:lstStyle/>
          <a:p>
            <a:pPr eaLnBrk="0" hangingPunct="0">
              <a:lnSpc>
                <a:spcPts val="36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La producción de algodón necesitaba de mayor cantidad de pesticidas</a:t>
            </a:r>
          </a:p>
          <a:p>
            <a:pPr eaLnBrk="0" hangingPunct="0">
              <a:lnSpc>
                <a:spcPts val="36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La producción de ganado alcanzó los límites de producción</a:t>
            </a:r>
          </a:p>
          <a:p>
            <a:pPr eaLnBrk="0" hangingPunct="0">
              <a:lnSpc>
                <a:spcPts val="36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La caña de azúcar no era rentable</a:t>
            </a:r>
          </a:p>
          <a:p>
            <a:pPr eaLnBrk="0" hangingPunct="0">
              <a:lnSpc>
                <a:spcPts val="36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Efectos de las guerras civiles en El Salvador y Nicaragua en el crecimiento poblacional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0" y="644525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ES_tradnl" sz="1600" b="1" i="1">
                <a:solidFill>
                  <a:srgbClr val="000000"/>
                </a:solidFill>
              </a:rPr>
              <a:t>MÓDULO 2</a:t>
            </a:r>
          </a:p>
        </p:txBody>
      </p:sp>
    </p:spTree>
  </p:cSld>
  <p:clrMapOvr>
    <a:masterClrMapping/>
  </p:clrMapOvr>
  <p:transition advClick="0"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990600"/>
          </a:xfrm>
          <a:noFill/>
          <a:ln/>
        </p:spPr>
        <p:txBody>
          <a:bodyPr/>
          <a:lstStyle/>
          <a:p>
            <a:pPr eaLnBrk="0" hangingPunct="0">
              <a:lnSpc>
                <a:spcPct val="90000"/>
              </a:lnSpc>
            </a:pPr>
            <a:r>
              <a:rPr lang="es-ES_tradnl" altLang="es-ES_tradnl" sz="4100">
                <a:solidFill>
                  <a:srgbClr val="000000"/>
                </a:solidFill>
                <a:effectLst/>
              </a:rPr>
              <a:t>Solución Propuesta:  </a:t>
            </a:r>
            <a:br>
              <a:rPr lang="es-ES_tradnl" altLang="es-ES_tradnl" sz="4100">
                <a:solidFill>
                  <a:srgbClr val="000000"/>
                </a:solidFill>
                <a:effectLst/>
              </a:rPr>
            </a:br>
            <a:r>
              <a:rPr lang="es-ES_tradnl" altLang="es-ES_tradnl" sz="4100">
                <a:solidFill>
                  <a:srgbClr val="000000"/>
                </a:solidFill>
                <a:effectLst/>
              </a:rPr>
              <a:t>Desarrollar la Industria del Camarón</a:t>
            </a:r>
            <a:endParaRPr lang="es-ES_tradnl" altLang="es-ES_tradnl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28825"/>
            <a:ext cx="7772400" cy="3432175"/>
          </a:xfrm>
          <a:noFill/>
          <a:ln/>
        </p:spPr>
        <p:txBody>
          <a:bodyPr tIns="92070" bIns="92070" anchorCtr="1">
            <a:spAutoFit/>
          </a:bodyPr>
          <a:lstStyle/>
          <a:p>
            <a:pPr marL="457200" indent="-457200" eaLnBrk="0" hangingPunct="0">
              <a:spcAft>
                <a:spcPct val="35000"/>
              </a:spcAft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Basada en las experiencias de las personas que producen sal en lagunas artificiales de poca profundidad </a:t>
            </a:r>
          </a:p>
          <a:p>
            <a:pPr marL="457200" indent="-457200" eaLnBrk="0" hangingPunct="0">
              <a:spcAft>
                <a:spcPct val="35000"/>
              </a:spcAft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Idea para producir sal en la temporada seca y camarón en la temporada de lluvias</a:t>
            </a:r>
          </a:p>
          <a:p>
            <a:pPr marL="457200" indent="-457200" eaLnBrk="0" hangingPunct="0">
              <a:spcAft>
                <a:spcPct val="35000"/>
              </a:spcAft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Apoyo financiero de US AID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0" y="644525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ES_tradnl" sz="1600" b="1" i="1">
                <a:solidFill>
                  <a:srgbClr val="000000"/>
                </a:solidFill>
              </a:rPr>
              <a:t>MÓDULO 2</a:t>
            </a:r>
          </a:p>
        </p:txBody>
      </p:sp>
    </p:spTree>
  </p:cSld>
  <p:clrMapOvr>
    <a:masterClrMapping/>
  </p:clrMapOvr>
  <p:transition advClick="0"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eaLnBrk="0" hangingPunct="0"/>
            <a:r>
              <a:rPr lang="es-ES_tradnl" altLang="es-ES_tradnl" sz="4200">
                <a:solidFill>
                  <a:srgbClr val="000000"/>
                </a:solidFill>
                <a:effectLst/>
              </a:rPr>
              <a:t>Resultados Económicos</a:t>
            </a:r>
            <a:endParaRPr lang="es-ES_tradnl" altLang="es-ES_tradnl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66850"/>
            <a:ext cx="7772400" cy="4141788"/>
          </a:xfrm>
          <a:noFill/>
          <a:ln/>
        </p:spPr>
        <p:txBody>
          <a:bodyPr tIns="92070" bIns="92070" anchorCtr="1">
            <a:spAutoFit/>
          </a:bodyPr>
          <a:lstStyle/>
          <a:p>
            <a:pPr marL="457200" indent="-457200" eaLnBrk="0" hangingPunct="0">
              <a:spcAft>
                <a:spcPct val="35000"/>
              </a:spcAft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En 1993, existían 11.500 hectáreas de piscinas de camarón en producción</a:t>
            </a:r>
          </a:p>
          <a:p>
            <a:pPr marL="457200" indent="-457200" eaLnBrk="0" hangingPunct="0">
              <a:spcAft>
                <a:spcPct val="35000"/>
              </a:spcAft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Exportación de camarones por un valor de US$ 80 millones en 1995</a:t>
            </a:r>
          </a:p>
          <a:p>
            <a:pPr marL="457200" indent="-457200" eaLnBrk="0" hangingPunct="0">
              <a:spcAft>
                <a:spcPct val="35000"/>
              </a:spcAft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Generación de 11.900 nuevos empleos</a:t>
            </a:r>
          </a:p>
          <a:p>
            <a:pPr marL="457200" indent="-457200" eaLnBrk="0" hangingPunct="0">
              <a:spcAft>
                <a:spcPct val="35000"/>
              </a:spcAft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Revitalización económica de la región y retorno de los emigrantes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0" y="644525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ES_tradnl" sz="1600" b="1" i="1">
                <a:solidFill>
                  <a:srgbClr val="000000"/>
                </a:solidFill>
              </a:rPr>
              <a:t>MÓDULO 2</a:t>
            </a:r>
          </a:p>
        </p:txBody>
      </p:sp>
    </p:spTree>
  </p:cSld>
  <p:clrMapOvr>
    <a:masterClrMapping/>
  </p:clrMapOvr>
  <p:transition advClick="0"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8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eaLnBrk="0" hangingPunct="0"/>
            <a:r>
              <a:rPr lang="es-ES_tradnl" altLang="es-ES_tradnl" sz="4200">
                <a:solidFill>
                  <a:srgbClr val="000000"/>
                </a:solidFill>
                <a:effectLst/>
              </a:rPr>
              <a:t>Conflictos de Género y Trabajo</a:t>
            </a:r>
            <a:endParaRPr lang="es-ES_tradnl" altLang="es-ES_tradnl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6420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  <a:noFill/>
          <a:ln/>
        </p:spPr>
        <p:txBody>
          <a:bodyPr/>
          <a:lstStyle/>
          <a:p>
            <a:pPr marL="476250" indent="-476250" eaLnBrk="0" hangingPunct="0">
              <a:lnSpc>
                <a:spcPts val="33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rgbClr val="000000"/>
                </a:solidFill>
                <a:effectLst/>
              </a:rPr>
              <a:t>Piscinas camaroneras locales utilizan trabajadores externos</a:t>
            </a:r>
          </a:p>
          <a:p>
            <a:pPr marL="476250" indent="-476250" eaLnBrk="0" hangingPunct="0">
              <a:lnSpc>
                <a:spcPts val="33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rgbClr val="000000"/>
                </a:solidFill>
                <a:effectLst/>
              </a:rPr>
              <a:t>Mano de obra contratada a corto plazo no tiene seguridad en el trabajo ni beneficios</a:t>
            </a:r>
          </a:p>
          <a:p>
            <a:pPr marL="476250" indent="-476250" eaLnBrk="0" hangingPunct="0">
              <a:lnSpc>
                <a:spcPts val="33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rgbClr val="000000"/>
                </a:solidFill>
                <a:effectLst/>
              </a:rPr>
              <a:t>Mayor parte de los trabajadores son niños y mujeres, y ganan menos que los hombres</a:t>
            </a:r>
          </a:p>
          <a:p>
            <a:pPr marL="476250" indent="-476250" eaLnBrk="0" hangingPunct="0">
              <a:lnSpc>
                <a:spcPts val="33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rgbClr val="000000"/>
                </a:solidFill>
                <a:effectLst/>
              </a:rPr>
              <a:t>Sindicalismo fuertemente reprimido para evitar costos por las leyes de trabajo en Honduras</a:t>
            </a:r>
          </a:p>
        </p:txBody>
      </p:sp>
      <p:sp>
        <p:nvSpPr>
          <p:cNvPr id="264201" name="Text Box 9"/>
          <p:cNvSpPr txBox="1">
            <a:spLocks noChangeArrowheads="1"/>
          </p:cNvSpPr>
          <p:nvPr/>
        </p:nvSpPr>
        <p:spPr bwMode="auto">
          <a:xfrm>
            <a:off x="0" y="644525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ES_tradnl" sz="1600" b="1" i="1">
                <a:solidFill>
                  <a:srgbClr val="000000"/>
                </a:solidFill>
              </a:rPr>
              <a:t>MÓDULO 2</a:t>
            </a:r>
          </a:p>
        </p:txBody>
      </p:sp>
    </p:spTree>
  </p:cSld>
  <p:clrMapOvr>
    <a:masterClrMapping/>
  </p:clrMapOvr>
  <p:transition advClick="0"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610600" cy="914400"/>
          </a:xfrm>
          <a:noFill/>
          <a:ln/>
        </p:spPr>
        <p:txBody>
          <a:bodyPr/>
          <a:lstStyle/>
          <a:p>
            <a:pPr eaLnBrk="0" hangingPunct="0">
              <a:lnSpc>
                <a:spcPct val="80000"/>
              </a:lnSpc>
            </a:pPr>
            <a:r>
              <a:rPr lang="es-ES_tradnl" altLang="es-ES_tradnl" sz="4200">
                <a:solidFill>
                  <a:srgbClr val="000000"/>
                </a:solidFill>
                <a:effectLst/>
              </a:rPr>
              <a:t>Problemas de Sustentabilidad</a:t>
            </a:r>
            <a:br>
              <a:rPr lang="es-ES_tradnl" altLang="es-ES_tradnl" sz="4200">
                <a:solidFill>
                  <a:srgbClr val="000000"/>
                </a:solidFill>
                <a:effectLst/>
              </a:rPr>
            </a:br>
            <a:r>
              <a:rPr lang="es-ES_tradnl" altLang="es-ES_tradnl" sz="4200">
                <a:solidFill>
                  <a:srgbClr val="000000"/>
                </a:solidFill>
                <a:effectLst/>
              </a:rPr>
              <a:t>a Corto y Largo Plazo</a:t>
            </a:r>
            <a:endParaRPr lang="es-ES_tradnl" altLang="es-ES_tradnl" sz="42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209800"/>
            <a:ext cx="7315200" cy="3124200"/>
          </a:xfrm>
          <a:noFill/>
          <a:ln/>
        </p:spPr>
        <p:txBody>
          <a:bodyPr/>
          <a:lstStyle/>
          <a:p>
            <a:pPr marL="457200" indent="-457200" eaLnBrk="0" hangingPunct="0">
              <a:lnSpc>
                <a:spcPts val="3700"/>
              </a:lnSpc>
              <a:spcAft>
                <a:spcPct val="35000"/>
              </a:spcAft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Conflictos sobre los recursos</a:t>
            </a:r>
          </a:p>
          <a:p>
            <a:pPr marL="457200" indent="-457200" eaLnBrk="0" hangingPunct="0">
              <a:lnSpc>
                <a:spcPts val="3700"/>
              </a:lnSpc>
              <a:spcAft>
                <a:spcPct val="35000"/>
              </a:spcAft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Destrucción de los manglares y de las lagunas estacionales</a:t>
            </a:r>
          </a:p>
          <a:p>
            <a:pPr marL="457200" indent="-457200" eaLnBrk="0" hangingPunct="0">
              <a:lnSpc>
                <a:spcPts val="3700"/>
              </a:lnSpc>
              <a:spcAft>
                <a:spcPct val="35000"/>
              </a:spcAft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Deterioro de la calidad del agua</a:t>
            </a:r>
          </a:p>
          <a:p>
            <a:pPr marL="457200" indent="-457200" eaLnBrk="0" hangingPunct="0">
              <a:lnSpc>
                <a:spcPts val="3700"/>
              </a:lnSpc>
              <a:spcAft>
                <a:spcPct val="35000"/>
              </a:spcAft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Reducción de la industria de la pesca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0" y="644525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ES_tradnl" sz="1600" b="1" i="1">
                <a:solidFill>
                  <a:srgbClr val="000000"/>
                </a:solidFill>
              </a:rPr>
              <a:t>MÓDULO 2</a:t>
            </a:r>
          </a:p>
        </p:txBody>
      </p:sp>
    </p:spTree>
  </p:cSld>
  <p:clrMapOvr>
    <a:masterClrMapping/>
  </p:clrMapOvr>
  <p:transition advClick="0"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3375"/>
            <a:ext cx="9144000" cy="1079500"/>
          </a:xfrm>
          <a:noFill/>
          <a:ln/>
        </p:spPr>
        <p:txBody>
          <a:bodyPr/>
          <a:lstStyle/>
          <a:p>
            <a:pPr eaLnBrk="0" hangingPunct="0">
              <a:lnSpc>
                <a:spcPts val="4200"/>
              </a:lnSpc>
            </a:pPr>
            <a:r>
              <a:rPr lang="es-ES_tradnl" altLang="es-ES_tradnl" sz="4000">
                <a:solidFill>
                  <a:srgbClr val="000000"/>
                </a:solidFill>
                <a:effectLst/>
              </a:rPr>
              <a:t>Conflictos entre Comunidades Locales y Haciendas de Camarones </a:t>
            </a:r>
            <a:endParaRPr lang="es-ES_tradnl" altLang="es-ES_tradnl" sz="4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00213"/>
            <a:ext cx="8991600" cy="4243387"/>
          </a:xfrm>
          <a:noFill/>
          <a:ln/>
        </p:spPr>
        <p:txBody>
          <a:bodyPr/>
          <a:lstStyle/>
          <a:p>
            <a:pPr marL="1028700" lvl="1" indent="-571500" eaLnBrk="0" hangingPunct="0">
              <a:lnSpc>
                <a:spcPts val="32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>
                <a:solidFill>
                  <a:srgbClr val="000000"/>
                </a:solidFill>
                <a:effectLst/>
              </a:rPr>
              <a:t>Cambio de tierra fiscal, mantenida como propiedad común de la comunidad, a propiedad particular</a:t>
            </a:r>
          </a:p>
          <a:p>
            <a:pPr marL="1028700" lvl="1" indent="-571500" eaLnBrk="0" hangingPunct="0">
              <a:lnSpc>
                <a:spcPts val="32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>
                <a:solidFill>
                  <a:srgbClr val="000000"/>
                </a:solidFill>
                <a:effectLst/>
              </a:rPr>
              <a:t>Falta de límites claros de las concesiones otorgadas</a:t>
            </a:r>
          </a:p>
          <a:p>
            <a:pPr marL="1028700" lvl="1" indent="-571500" eaLnBrk="0" hangingPunct="0">
              <a:lnSpc>
                <a:spcPts val="32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>
                <a:solidFill>
                  <a:srgbClr val="000000"/>
                </a:solidFill>
                <a:effectLst/>
              </a:rPr>
              <a:t>Conflictos entre productores de camarones relacionados con los derechos en determinadas áreas</a:t>
            </a:r>
          </a:p>
          <a:p>
            <a:pPr marL="1028700" lvl="1" indent="-571500" eaLnBrk="0" hangingPunct="0">
              <a:lnSpc>
                <a:spcPts val="32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>
                <a:solidFill>
                  <a:srgbClr val="000000"/>
                </a:solidFill>
                <a:effectLst/>
              </a:rPr>
              <a:t>Invasión de las lagunas estacionales que habían sido declaradas como reservas por valor ecológico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0" y="644525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ES_tradnl" sz="1600" b="1" i="1">
                <a:solidFill>
                  <a:srgbClr val="000000"/>
                </a:solidFill>
              </a:rPr>
              <a:t>MÓDULO 2</a:t>
            </a:r>
          </a:p>
        </p:txBody>
      </p:sp>
    </p:spTree>
  </p:cSld>
  <p:clrMapOvr>
    <a:masterClrMapping/>
  </p:clrMapOvr>
  <p:transition advClick="0"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762000"/>
          </a:xfrm>
          <a:noFill/>
          <a:ln/>
        </p:spPr>
        <p:txBody>
          <a:bodyPr/>
          <a:lstStyle/>
          <a:p>
            <a:pPr eaLnBrk="0" hangingPunct="0">
              <a:lnSpc>
                <a:spcPct val="90000"/>
              </a:lnSpc>
            </a:pPr>
            <a:r>
              <a:rPr lang="es-ES_tradnl" altLang="es-ES_tradnl" sz="4200">
                <a:solidFill>
                  <a:srgbClr val="000000"/>
                </a:solidFill>
                <a:effectLst/>
              </a:rPr>
              <a:t>Destrucción de Manglares</a:t>
            </a:r>
            <a:br>
              <a:rPr lang="es-ES_tradnl" altLang="es-ES_tradnl" sz="4200">
                <a:solidFill>
                  <a:srgbClr val="000000"/>
                </a:solidFill>
                <a:effectLst/>
              </a:rPr>
            </a:br>
            <a:r>
              <a:rPr lang="es-ES_tradnl" altLang="es-ES_tradnl" sz="4200">
                <a:solidFill>
                  <a:srgbClr val="000000"/>
                </a:solidFill>
                <a:effectLst/>
              </a:rPr>
              <a:t>y Lagunas Estacionales</a:t>
            </a:r>
            <a:endParaRPr lang="es-ES_tradnl" altLang="es-ES_tradnl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57338"/>
            <a:ext cx="8640762" cy="4857750"/>
          </a:xfrm>
          <a:noFill/>
          <a:ln/>
        </p:spPr>
        <p:txBody>
          <a:bodyPr tIns="92070" bIns="92070" anchorCtr="1">
            <a:spAutoFit/>
          </a:bodyPr>
          <a:lstStyle/>
          <a:p>
            <a:pPr marL="933450" lvl="1" indent="-476250" eaLnBrk="0" hangingPunct="0">
              <a:lnSpc>
                <a:spcPts val="31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>
                <a:solidFill>
                  <a:srgbClr val="000000"/>
                </a:solidFill>
                <a:effectLst/>
              </a:rPr>
              <a:t>Pérdida de biodiversidad importante </a:t>
            </a:r>
          </a:p>
          <a:p>
            <a:pPr marL="933450" lvl="1" indent="-476250" eaLnBrk="0" hangingPunct="0">
              <a:lnSpc>
                <a:spcPts val="31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>
                <a:solidFill>
                  <a:srgbClr val="000000"/>
                </a:solidFill>
                <a:effectLst/>
              </a:rPr>
              <a:t>Mejores áreas sin manglar habían sido ya usadas; ampliación adicional a costo de los manglares</a:t>
            </a:r>
          </a:p>
          <a:p>
            <a:pPr marL="933450" lvl="1" indent="-476250" eaLnBrk="0" hangingPunct="0">
              <a:lnSpc>
                <a:spcPts val="31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>
                <a:solidFill>
                  <a:srgbClr val="000000"/>
                </a:solidFill>
                <a:effectLst/>
              </a:rPr>
              <a:t>Disturbio en la procreación de peces</a:t>
            </a:r>
          </a:p>
          <a:p>
            <a:pPr marL="933450" lvl="1" indent="-476250" eaLnBrk="0" hangingPunct="0">
              <a:lnSpc>
                <a:spcPts val="31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>
                <a:solidFill>
                  <a:srgbClr val="000000"/>
                </a:solidFill>
                <a:effectLst/>
              </a:rPr>
              <a:t>Conflictos con comunidades locales que pescan en las lagunas durante las temporadas de sequía</a:t>
            </a:r>
          </a:p>
          <a:p>
            <a:pPr marL="933450" lvl="1" indent="-476250" eaLnBrk="0" hangingPunct="0">
              <a:lnSpc>
                <a:spcPts val="31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>
                <a:solidFill>
                  <a:srgbClr val="000000"/>
                </a:solidFill>
                <a:effectLst/>
              </a:rPr>
              <a:t>Piscinas de camarones responsabilizadas por reducción de la pesca y por impacto en  ecosistema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0" y="644525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ES_tradnl" sz="1600" b="1" i="1">
                <a:solidFill>
                  <a:srgbClr val="000000"/>
                </a:solidFill>
              </a:rPr>
              <a:t>MÓDULO 2</a:t>
            </a:r>
          </a:p>
        </p:txBody>
      </p:sp>
    </p:spTree>
  </p:cSld>
  <p:clrMapOvr>
    <a:masterClrMapping/>
  </p:clrMapOvr>
  <p:transition advClick="0"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82000" cy="762000"/>
          </a:xfrm>
          <a:noFill/>
          <a:ln/>
        </p:spPr>
        <p:txBody>
          <a:bodyPr/>
          <a:lstStyle/>
          <a:p>
            <a:pPr eaLnBrk="0" hangingPunct="0">
              <a:lnSpc>
                <a:spcPts val="4800"/>
              </a:lnSpc>
            </a:pPr>
            <a:r>
              <a:rPr lang="es-ES_tradnl" altLang="es-ES_tradnl" sz="4200">
                <a:solidFill>
                  <a:srgbClr val="000000"/>
                </a:solidFill>
                <a:effectLst/>
              </a:rPr>
              <a:t>Deterioro de la Calidad</a:t>
            </a:r>
            <a:br>
              <a:rPr lang="es-ES_tradnl" altLang="es-ES_tradnl" sz="4200">
                <a:solidFill>
                  <a:srgbClr val="000000"/>
                </a:solidFill>
                <a:effectLst/>
              </a:rPr>
            </a:br>
            <a:r>
              <a:rPr lang="es-ES_tradnl" altLang="es-ES_tradnl" sz="4200">
                <a:solidFill>
                  <a:srgbClr val="000000"/>
                </a:solidFill>
                <a:effectLst/>
              </a:rPr>
              <a:t>del Agua de Mar y Río</a:t>
            </a:r>
            <a:endParaRPr lang="es-ES_tradnl" altLang="es-ES_tradnl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45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  <a:noFill/>
          <a:ln/>
        </p:spPr>
        <p:txBody>
          <a:bodyPr/>
          <a:lstStyle/>
          <a:p>
            <a:pPr marL="1028700" lvl="1" indent="-571500" eaLnBrk="0" hangingPunct="0">
              <a:lnSpc>
                <a:spcPts val="34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Carga orgánica debido a desechos de otras piscinas</a:t>
            </a:r>
          </a:p>
          <a:p>
            <a:pPr marL="1028700" lvl="1" indent="-571500" eaLnBrk="0" hangingPunct="0">
              <a:lnSpc>
                <a:spcPts val="34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Aguas desprovistas de oxígeno</a:t>
            </a:r>
          </a:p>
          <a:p>
            <a:pPr marL="1028700" lvl="1" indent="-571500" eaLnBrk="0" hangingPunct="0">
              <a:lnSpc>
                <a:spcPts val="34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Sedimentos proveniente de la erosión de la contracorriente del río</a:t>
            </a:r>
          </a:p>
          <a:p>
            <a:pPr marL="1028700" lvl="1" indent="-571500" eaLnBrk="0" hangingPunct="0">
              <a:lnSpc>
                <a:spcPts val="34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Contaminación por pesticidas</a:t>
            </a:r>
          </a:p>
          <a:p>
            <a:pPr marL="1028700" lvl="1" indent="-571500" eaLnBrk="0" hangingPunct="0">
              <a:lnSpc>
                <a:spcPts val="34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Problemas de enfermedades en los camarones</a:t>
            </a:r>
          </a:p>
        </p:txBody>
      </p:sp>
      <p:sp>
        <p:nvSpPr>
          <p:cNvPr id="64517" name="Text Box 1029"/>
          <p:cNvSpPr txBox="1">
            <a:spLocks noChangeArrowheads="1"/>
          </p:cNvSpPr>
          <p:nvPr/>
        </p:nvSpPr>
        <p:spPr bwMode="auto">
          <a:xfrm>
            <a:off x="0" y="644525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ES_tradnl" sz="1600" b="1" i="1">
                <a:solidFill>
                  <a:srgbClr val="000000"/>
                </a:solidFill>
              </a:rPr>
              <a:t>MÓDULO 2</a:t>
            </a:r>
          </a:p>
        </p:txBody>
      </p:sp>
    </p:spTree>
  </p:cSld>
  <p:clrMapOvr>
    <a:masterClrMapping/>
  </p:clrMapOvr>
  <p:transition advClick="0"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38400"/>
            <a:ext cx="7772400" cy="1219200"/>
          </a:xfrm>
          <a:noFill/>
          <a:ln/>
        </p:spPr>
        <p:txBody>
          <a:bodyPr/>
          <a:lstStyle/>
          <a:p>
            <a:pPr eaLnBrk="0" hangingPunct="0">
              <a:lnSpc>
                <a:spcPct val="90000"/>
              </a:lnSpc>
            </a:pPr>
            <a:r>
              <a:rPr lang="es-ES_tradnl" altLang="es-ES_tradnl">
                <a:solidFill>
                  <a:srgbClr val="000000"/>
                </a:solidFill>
                <a:effectLst/>
              </a:rPr>
              <a:t>¿Qué Lección se Puede Aprender de este Ejemplo?</a:t>
            </a:r>
            <a:endParaRPr lang="es-ES_tradnl" altLang="es-ES_tradnl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0" y="644525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ES_tradnl" sz="1600" b="1" i="1">
                <a:solidFill>
                  <a:srgbClr val="000000"/>
                </a:solidFill>
              </a:rPr>
              <a:t>MÓDULO 2</a:t>
            </a:r>
          </a:p>
        </p:txBody>
      </p:sp>
    </p:spTree>
  </p:cSld>
  <p:clrMapOvr>
    <a:masterClrMapping/>
  </p:clrMapOvr>
  <p:transition advClick="0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143000"/>
            <a:ext cx="9144000" cy="1143000"/>
          </a:xfrm>
          <a:noFill/>
          <a:ln/>
        </p:spPr>
        <p:txBody>
          <a:bodyPr/>
          <a:lstStyle/>
          <a:p>
            <a:pPr eaLnBrk="0" hangingPunct="0"/>
            <a:r>
              <a:rPr lang="es-ES_tradnl" altLang="es-ES_tradnl" sz="4200">
                <a:solidFill>
                  <a:srgbClr val="000000"/>
                </a:solidFill>
                <a:effectLst/>
              </a:rPr>
              <a:t>Objetivos y Metas de la</a:t>
            </a:r>
            <a:br>
              <a:rPr lang="es-ES_tradnl" altLang="es-ES_tradnl" sz="4200">
                <a:solidFill>
                  <a:srgbClr val="000000"/>
                </a:solidFill>
                <a:effectLst/>
              </a:rPr>
            </a:br>
            <a:r>
              <a:rPr lang="es-ES_tradnl" altLang="es-ES_tradnl" sz="4200">
                <a:solidFill>
                  <a:srgbClr val="000000"/>
                </a:solidFill>
                <a:effectLst/>
              </a:rPr>
              <a:t>Evaluación de Impacto Ambiental</a:t>
            </a:r>
            <a:endParaRPr lang="es-ES_tradnl" altLang="es-ES_tradnl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276600"/>
            <a:ext cx="6858000" cy="1905000"/>
          </a:xfrm>
          <a:noFill/>
          <a:ln/>
        </p:spPr>
        <p:txBody>
          <a:bodyPr/>
          <a:lstStyle/>
          <a:p>
            <a:pPr eaLnBrk="0" hangingPunct="0">
              <a:lnSpc>
                <a:spcPct val="110000"/>
              </a:lnSpc>
            </a:pPr>
            <a:r>
              <a:rPr lang="es-ES_tradnl" altLang="es-ES_tradnl" sz="3600">
                <a:solidFill>
                  <a:srgbClr val="000000"/>
                </a:solidFill>
                <a:effectLst/>
              </a:rPr>
              <a:t>¿Para qué desarrollar una  Evaluación de Impacto Ambiental?</a:t>
            </a:r>
          </a:p>
        </p:txBody>
      </p:sp>
      <p:sp>
        <p:nvSpPr>
          <p:cNvPr id="268293" name="Text Box 5"/>
          <p:cNvSpPr txBox="1">
            <a:spLocks noChangeArrowheads="1"/>
          </p:cNvSpPr>
          <p:nvPr/>
        </p:nvSpPr>
        <p:spPr bwMode="auto">
          <a:xfrm>
            <a:off x="0" y="644525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ES_tradnl" sz="1600" b="1" i="1">
                <a:solidFill>
                  <a:srgbClr val="000000"/>
                </a:solidFill>
              </a:rPr>
              <a:t>MÓDULO 2</a:t>
            </a:r>
          </a:p>
        </p:txBody>
      </p:sp>
    </p:spTree>
  </p:cSld>
  <p:clrMapOvr>
    <a:masterClrMapping/>
  </p:clrMapOvr>
  <p:transition advClick="0"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  <a:noFill/>
          <a:ln/>
        </p:spPr>
        <p:txBody>
          <a:bodyPr/>
          <a:lstStyle/>
          <a:p>
            <a:pPr eaLnBrk="0" hangingPunct="0"/>
            <a:r>
              <a:rPr lang="es-ES_tradnl" altLang="es-ES_tradnl" sz="4200">
                <a:solidFill>
                  <a:srgbClr val="000000"/>
                </a:solidFill>
                <a:effectLst/>
              </a:rPr>
              <a:t>Lecciones Aprendidas</a:t>
            </a:r>
            <a:endParaRPr lang="es-ES_tradnl" altLang="es-ES_tradnl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10600" cy="5097463"/>
          </a:xfrm>
          <a:noFill/>
          <a:ln/>
        </p:spPr>
        <p:txBody>
          <a:bodyPr tIns="92070" bIns="92070" anchorCtr="1">
            <a:spAutoFit/>
          </a:bodyPr>
          <a:lstStyle/>
          <a:p>
            <a:pPr marL="457200" indent="-457200" eaLnBrk="0" hangingPunct="0">
              <a:spcBef>
                <a:spcPct val="0"/>
              </a:spcBef>
              <a:spcAft>
                <a:spcPct val="35000"/>
              </a:spcAft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400">
                <a:solidFill>
                  <a:srgbClr val="000000"/>
                </a:solidFill>
                <a:effectLst/>
              </a:rPr>
              <a:t>Lazos fuertes entre cuestiones sociales y ambientales relacionadas con la industria analizada</a:t>
            </a:r>
          </a:p>
          <a:p>
            <a:pPr marL="457200" indent="-457200" eaLnBrk="0" hangingPunct="0">
              <a:spcBef>
                <a:spcPct val="0"/>
              </a:spcBef>
              <a:spcAft>
                <a:spcPct val="35000"/>
              </a:spcAft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400">
                <a:solidFill>
                  <a:srgbClr val="000000"/>
                </a:solidFill>
                <a:effectLst/>
              </a:rPr>
              <a:t>EIA debió ser requerida antes de la construcción de cualquier piscina de camarón</a:t>
            </a:r>
          </a:p>
          <a:p>
            <a:pPr marL="457200" indent="-457200" eaLnBrk="0" hangingPunct="0">
              <a:spcBef>
                <a:spcPct val="0"/>
              </a:spcBef>
              <a:spcAft>
                <a:spcPct val="35000"/>
              </a:spcAft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400">
                <a:solidFill>
                  <a:srgbClr val="000000"/>
                </a:solidFill>
                <a:effectLst/>
              </a:rPr>
              <a:t>EIA podría haber previsto cuestiones ambientales importantes (calidad del agua, áreas de reservas ecológicas)</a:t>
            </a:r>
          </a:p>
          <a:p>
            <a:pPr marL="457200" indent="-457200"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400">
                <a:solidFill>
                  <a:srgbClr val="000000"/>
                </a:solidFill>
                <a:effectLst/>
              </a:rPr>
              <a:t>Establecimiento y demarcación de áreas de reservas ecológicas debieron haber sido estimuladas antes de la inversión</a:t>
            </a:r>
          </a:p>
          <a:p>
            <a:pPr marL="457200" indent="-457200"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400">
                <a:solidFill>
                  <a:srgbClr val="000000"/>
                </a:solidFill>
                <a:effectLst/>
              </a:rPr>
              <a:t>Estudio de impacto ambiental pudo haber ayudado para no afectar a las comunidades locales</a:t>
            </a: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0" y="644525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ES_tradnl" sz="1600" b="1" i="1">
                <a:solidFill>
                  <a:srgbClr val="000000"/>
                </a:solidFill>
              </a:rPr>
              <a:t>MÓDULO 2</a:t>
            </a:r>
          </a:p>
        </p:txBody>
      </p:sp>
    </p:spTree>
  </p:cSld>
  <p:clrMapOvr>
    <a:masterClrMapping/>
  </p:clrMapOvr>
  <p:transition advClick="0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19200"/>
          </a:xfrm>
          <a:noFill/>
          <a:ln/>
        </p:spPr>
        <p:txBody>
          <a:bodyPr/>
          <a:lstStyle/>
          <a:p>
            <a:r>
              <a:rPr lang="es-ES_tradnl" altLang="es-ES_tradnl" sz="4200">
                <a:solidFill>
                  <a:srgbClr val="000000"/>
                </a:solidFill>
                <a:effectLst/>
              </a:rPr>
              <a:t>Definiciones</a:t>
            </a:r>
            <a:r>
              <a:rPr lang="es-ES_tradnl" altLang="es-ES_tradnl">
                <a:solidFill>
                  <a:srgbClr val="000000"/>
                </a:solidFill>
                <a:effectLst/>
              </a:rPr>
              <a:t> </a:t>
            </a:r>
            <a:endParaRPr lang="es-ES_tradnl" altLang="es-ES_tradnl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229600" cy="4038600"/>
          </a:xfrm>
          <a:noFill/>
          <a:ln/>
        </p:spPr>
        <p:txBody>
          <a:bodyPr/>
          <a:lstStyle/>
          <a:p>
            <a:pPr marL="571500" indent="-571500">
              <a:lnSpc>
                <a:spcPts val="33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rgbClr val="000000"/>
                </a:solidFill>
                <a:effectLst/>
              </a:rPr>
              <a:t>Sistema es</a:t>
            </a:r>
            <a:r>
              <a:rPr lang="es-MX" altLang="es-ES_tradnl" sz="2800">
                <a:solidFill>
                  <a:srgbClr val="000000"/>
                </a:solidFill>
                <a:effectLst/>
              </a:rPr>
              <a:t> la forma de organización y administración de un proceso de EIA</a:t>
            </a:r>
            <a:endParaRPr lang="es-ES_tradnl" altLang="es-ES_tradnl" sz="2800">
              <a:solidFill>
                <a:srgbClr val="000000"/>
              </a:solidFill>
              <a:effectLst/>
            </a:endParaRPr>
          </a:p>
          <a:p>
            <a:pPr marL="571500" indent="-571500">
              <a:lnSpc>
                <a:spcPts val="33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rgbClr val="000000"/>
                </a:solidFill>
                <a:effectLst/>
              </a:rPr>
              <a:t>Proceso de EIA es</a:t>
            </a:r>
            <a:r>
              <a:rPr lang="es-MX" altLang="es-ES_tradnl" sz="2800">
                <a:solidFill>
                  <a:srgbClr val="000000"/>
                </a:solidFill>
                <a:effectLst/>
              </a:rPr>
              <a:t> el conjunto de requisitos, pasos y etapas de  un análisis ambiental preventivo</a:t>
            </a:r>
            <a:endParaRPr lang="es-ES_tradnl" altLang="es-ES_tradnl" sz="2800">
              <a:solidFill>
                <a:srgbClr val="000000"/>
              </a:solidFill>
              <a:effectLst/>
            </a:endParaRPr>
          </a:p>
          <a:p>
            <a:pPr marL="571500" indent="-571500">
              <a:lnSpc>
                <a:spcPts val="33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rgbClr val="000000"/>
                </a:solidFill>
                <a:effectLst/>
              </a:rPr>
              <a:t>Estudio de impacto ambiental es el informe con la evaluación ambiental de un proyecto</a:t>
            </a:r>
          </a:p>
          <a:p>
            <a:pPr marL="571500" indent="-571500">
              <a:lnSpc>
                <a:spcPts val="33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rgbClr val="000000"/>
                </a:solidFill>
                <a:effectLst/>
              </a:rPr>
              <a:t>EAE revisa políticas, planes y programas</a:t>
            </a:r>
          </a:p>
          <a:p>
            <a:pPr marL="571500" indent="-571500">
              <a:lnSpc>
                <a:spcPts val="33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800">
                <a:solidFill>
                  <a:srgbClr val="000000"/>
                </a:solidFill>
                <a:effectLst/>
              </a:rPr>
              <a:t>Auditoría verifica el cumplimiento de condiciones ambientales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0" y="644525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ES_tradnl" sz="1600" b="1" i="1">
                <a:solidFill>
                  <a:srgbClr val="000000"/>
                </a:solidFill>
              </a:rPr>
              <a:t>MÓDULO 2</a:t>
            </a:r>
          </a:p>
        </p:txBody>
      </p:sp>
    </p:spTree>
  </p:cSld>
  <p:clrMapOvr>
    <a:masterClrMapping/>
  </p:clrMapOvr>
  <p:transition advClick="0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524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altLang="es-ES_tradnl" sz="4200">
                <a:solidFill>
                  <a:srgbClr val="000000"/>
                </a:solidFill>
                <a:effectLst/>
              </a:rPr>
              <a:t>¿Cuál es el Valor de una</a:t>
            </a:r>
            <a:br>
              <a:rPr lang="es-ES_tradnl" altLang="es-ES_tradnl" sz="4200">
                <a:solidFill>
                  <a:srgbClr val="000000"/>
                </a:solidFill>
                <a:effectLst/>
              </a:rPr>
            </a:br>
            <a:r>
              <a:rPr lang="es-ES_tradnl" altLang="es-ES_tradnl" sz="4200">
                <a:solidFill>
                  <a:srgbClr val="000000"/>
                </a:solidFill>
                <a:effectLst/>
              </a:rPr>
              <a:t>Evaluación de Impacto Ambiental?</a:t>
            </a:r>
            <a:endParaRPr lang="es-ES_tradnl" altLang="es-ES_tradnl" sz="42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2590800"/>
          </a:xfrm>
          <a:noFill/>
          <a:ln/>
        </p:spPr>
        <p:txBody>
          <a:bodyPr/>
          <a:lstStyle/>
          <a:p>
            <a:pPr marL="571500" indent="-571500">
              <a:lnSpc>
                <a:spcPts val="33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Identifica impactos</a:t>
            </a:r>
          </a:p>
          <a:p>
            <a:pPr marL="571500" indent="-571500">
              <a:lnSpc>
                <a:spcPts val="33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Previene, mitiga y compensa impactos adversos </a:t>
            </a:r>
          </a:p>
          <a:p>
            <a:pPr marL="571500" indent="-571500">
              <a:lnSpc>
                <a:spcPts val="33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Optimiza impactos favorables</a:t>
            </a:r>
          </a:p>
          <a:p>
            <a:pPr marL="571500" indent="-571500">
              <a:lnSpc>
                <a:spcPts val="33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Mejora un proyecto 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0" y="644525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ES_tradnl" sz="1600" b="1" i="1">
                <a:solidFill>
                  <a:srgbClr val="000000"/>
                </a:solidFill>
              </a:rPr>
              <a:t>MÓDULO 2</a:t>
            </a:r>
          </a:p>
        </p:txBody>
      </p:sp>
    </p:spTree>
  </p:cSld>
  <p:clrMapOvr>
    <a:masterClrMapping/>
  </p:clrMapOvr>
  <p:transition advClick="0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8763000" cy="685800"/>
          </a:xfrm>
          <a:noFill/>
          <a:ln/>
        </p:spPr>
        <p:txBody>
          <a:bodyPr/>
          <a:lstStyle/>
          <a:p>
            <a:pPr eaLnBrk="0" hangingPunct="0"/>
            <a:r>
              <a:rPr lang="es-ES_tradnl" altLang="es-ES_tradnl" sz="4200">
                <a:solidFill>
                  <a:srgbClr val="000000"/>
                </a:solidFill>
                <a:effectLst/>
              </a:rPr>
              <a:t/>
            </a:r>
            <a:br>
              <a:rPr lang="es-ES_tradnl" altLang="es-ES_tradnl" sz="4200">
                <a:solidFill>
                  <a:srgbClr val="000000"/>
                </a:solidFill>
                <a:effectLst/>
              </a:rPr>
            </a:br>
            <a:r>
              <a:rPr lang="es-ES_tradnl" altLang="es-ES_tradnl" sz="4200">
                <a:solidFill>
                  <a:srgbClr val="000000"/>
                </a:solidFill>
                <a:effectLst/>
              </a:rPr>
              <a:t>¿Por qué Evaluar Ambientalmente </a:t>
            </a:r>
            <a:br>
              <a:rPr lang="es-ES_tradnl" altLang="es-ES_tradnl" sz="4200">
                <a:solidFill>
                  <a:srgbClr val="000000"/>
                </a:solidFill>
                <a:effectLst/>
              </a:rPr>
            </a:br>
            <a:r>
              <a:rPr lang="es-ES_tradnl" altLang="es-ES_tradnl" sz="4200">
                <a:solidFill>
                  <a:srgbClr val="000000"/>
                </a:solidFill>
                <a:effectLst/>
              </a:rPr>
              <a:t>los Proyectos?</a:t>
            </a:r>
            <a:br>
              <a:rPr lang="es-ES_tradnl" altLang="es-ES_tradnl" sz="4200">
                <a:solidFill>
                  <a:srgbClr val="000000"/>
                </a:solidFill>
                <a:effectLst/>
              </a:rPr>
            </a:br>
            <a:endParaRPr lang="es-ES_tradnl" altLang="es-ES_tradnl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2575"/>
            <a:ext cx="8305800" cy="4162425"/>
          </a:xfrm>
          <a:noFill/>
          <a:ln/>
        </p:spPr>
        <p:txBody>
          <a:bodyPr lIns="-147221" tIns="-147221" rIns="-147221" bIns="-147221" anchorCtr="1">
            <a:spAutoFit/>
          </a:bodyPr>
          <a:lstStyle/>
          <a:p>
            <a:pPr eaLnBrk="0" hangingPunct="0">
              <a:lnSpc>
                <a:spcPts val="3300"/>
              </a:lnSpc>
              <a:spcBef>
                <a:spcPct val="0"/>
              </a:spcBef>
              <a:spcAft>
                <a:spcPct val="25000"/>
              </a:spcAft>
              <a:buClr>
                <a:srgbClr val="000000"/>
              </a:buClr>
              <a:buSzPct val="85000"/>
              <a:buFont typeface="Wingdings" pitchFamily="2" charset="2"/>
              <a:buNone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 </a:t>
            </a:r>
          </a:p>
          <a:p>
            <a:pPr eaLnBrk="0" hangingPunct="0">
              <a:lnSpc>
                <a:spcPts val="3300"/>
              </a:lnSpc>
              <a:spcBef>
                <a:spcPct val="0"/>
              </a:spcBef>
              <a:spcAft>
                <a:spcPct val="25000"/>
              </a:spcAft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Por factores éticos</a:t>
            </a:r>
          </a:p>
          <a:p>
            <a:pPr eaLnBrk="0" hangingPunct="0">
              <a:lnSpc>
                <a:spcPts val="3300"/>
              </a:lnSpc>
              <a:spcBef>
                <a:spcPct val="0"/>
              </a:spcBef>
              <a:spcAft>
                <a:spcPct val="25000"/>
              </a:spcAft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 Para mejorar sus diseños</a:t>
            </a:r>
          </a:p>
          <a:p>
            <a:pPr eaLnBrk="0" hangingPunct="0">
              <a:lnSpc>
                <a:spcPts val="3300"/>
              </a:lnSpc>
              <a:spcBef>
                <a:spcPct val="0"/>
              </a:spcBef>
              <a:spcAft>
                <a:spcPct val="25000"/>
              </a:spcAft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 Para disminuir los procesos de corrección</a:t>
            </a:r>
            <a:br>
              <a:rPr lang="es-ES_tradnl" altLang="es-ES_tradnl" sz="3000">
                <a:solidFill>
                  <a:srgbClr val="000000"/>
                </a:solidFill>
                <a:effectLst/>
              </a:rPr>
            </a:br>
            <a:r>
              <a:rPr lang="es-ES_tradnl" altLang="es-ES_tradnl" sz="3000">
                <a:solidFill>
                  <a:srgbClr val="000000"/>
                </a:solidFill>
                <a:effectLst/>
              </a:rPr>
              <a:t> y reparación</a:t>
            </a:r>
          </a:p>
          <a:p>
            <a:pPr eaLnBrk="0" hangingPunct="0">
              <a:lnSpc>
                <a:spcPts val="3300"/>
              </a:lnSpc>
              <a:spcBef>
                <a:spcPct val="0"/>
              </a:spcBef>
              <a:spcAft>
                <a:spcPct val="25000"/>
              </a:spcAft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 Para eliminar riesgos ambientales</a:t>
            </a:r>
          </a:p>
          <a:p>
            <a:pPr eaLnBrk="0" hangingPunct="0">
              <a:lnSpc>
                <a:spcPts val="3300"/>
              </a:lnSpc>
              <a:spcBef>
                <a:spcPct val="0"/>
              </a:spcBef>
              <a:spcAft>
                <a:spcPct val="25000"/>
              </a:spcAft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 Para garantizar una mayor equidad social</a:t>
            </a:r>
          </a:p>
          <a:p>
            <a:pPr eaLnBrk="0" hangingPunct="0">
              <a:lnSpc>
                <a:spcPts val="3300"/>
              </a:lnSpc>
              <a:spcBef>
                <a:spcPct val="0"/>
              </a:spcBef>
              <a:spcAft>
                <a:spcPct val="25000"/>
              </a:spcAft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 Para evitar costos innecesarios en tiempo </a:t>
            </a:r>
            <a:br>
              <a:rPr lang="es-ES_tradnl" altLang="es-ES_tradnl" sz="3000">
                <a:solidFill>
                  <a:srgbClr val="000000"/>
                </a:solidFill>
                <a:effectLst/>
              </a:rPr>
            </a:br>
            <a:r>
              <a:rPr lang="es-ES_tradnl" altLang="es-ES_tradnl" sz="3000">
                <a:solidFill>
                  <a:srgbClr val="000000"/>
                </a:solidFill>
                <a:effectLst/>
              </a:rPr>
              <a:t> y dinero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0" y="644525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ES_tradnl" sz="1600" b="1" i="1">
                <a:solidFill>
                  <a:srgbClr val="000000"/>
                </a:solidFill>
              </a:rPr>
              <a:t>MÓDULO 2</a:t>
            </a:r>
          </a:p>
        </p:txBody>
      </p:sp>
    </p:spTree>
  </p:cSld>
  <p:clrMapOvr>
    <a:masterClrMapping/>
  </p:clrMapOvr>
  <p:transition advClick="0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  <a:noFill/>
          <a:ln/>
        </p:spPr>
        <p:txBody>
          <a:bodyPr/>
          <a:lstStyle/>
          <a:p>
            <a:r>
              <a:rPr lang="es-ES_tradnl" altLang="es-ES_tradnl">
                <a:solidFill>
                  <a:srgbClr val="000000"/>
                </a:solidFill>
                <a:effectLst/>
              </a:rPr>
              <a:t>Beneficios de la EIA</a:t>
            </a:r>
            <a:endParaRPr lang="es-ES_tradnl" altLang="es-ES_tradnl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3795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4710113"/>
          </a:xfrm>
          <a:noFill/>
          <a:ln/>
        </p:spPr>
        <p:txBody>
          <a:bodyPr tIns="92070" bIns="92070" anchorCtr="1">
            <a:spAutoFit/>
          </a:bodyPr>
          <a:lstStyle/>
          <a:p>
            <a:pPr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400">
                <a:solidFill>
                  <a:srgbClr val="000000"/>
                </a:solidFill>
                <a:effectLst/>
              </a:rPr>
              <a:t>Aceptación  o cancelación anticipada de propuestas no calificadas ambientalmente</a:t>
            </a:r>
          </a:p>
          <a:p>
            <a:pPr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400">
                <a:solidFill>
                  <a:srgbClr val="000000"/>
                </a:solidFill>
                <a:effectLst/>
              </a:rPr>
              <a:t>Identificación e incremento de aspectos ambientales favorables</a:t>
            </a:r>
          </a:p>
          <a:p>
            <a:pPr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400">
                <a:solidFill>
                  <a:srgbClr val="000000"/>
                </a:solidFill>
                <a:effectLst/>
              </a:rPr>
              <a:t>Identificación e implantación de alternativas ambientales costo-efectivas</a:t>
            </a:r>
          </a:p>
          <a:p>
            <a:pPr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400">
                <a:solidFill>
                  <a:srgbClr val="000000"/>
                </a:solidFill>
                <a:effectLst/>
              </a:rPr>
              <a:t>Identificación y participación de las partes interesadas y afectadas </a:t>
            </a:r>
          </a:p>
          <a:p>
            <a:pPr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600">
                <a:solidFill>
                  <a:srgbClr val="000000"/>
                </a:solidFill>
                <a:effectLst/>
              </a:rPr>
              <a:t>Diseño de proyectos más eficientes y equitativos</a:t>
            </a:r>
          </a:p>
          <a:p>
            <a:pPr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2600">
                <a:solidFill>
                  <a:srgbClr val="000000"/>
                </a:solidFill>
                <a:effectLst/>
              </a:rPr>
              <a:t>Integración adecuada de cuestiones económicas, ambientales y sociales</a:t>
            </a:r>
          </a:p>
          <a:p>
            <a:pPr algn="ctr">
              <a:buFont typeface="Monotype Sorts" pitchFamily="2" charset="2"/>
              <a:buNone/>
            </a:pPr>
            <a:r>
              <a:rPr lang="es-ES_tradnl" altLang="es-ES_tradnl" sz="2200" u="sng">
                <a:solidFill>
                  <a:srgbClr val="000000"/>
                </a:solidFill>
                <a:effectLst/>
              </a:rPr>
              <a:t>El mayor beneficio: ¡un proyecto exitoso!</a:t>
            </a:r>
            <a:endParaRPr lang="es-ES_tradnl" altLang="es-ES_tradnl" sz="2400">
              <a:solidFill>
                <a:srgbClr val="000000"/>
              </a:solidFill>
              <a:effectLst/>
            </a:endParaRPr>
          </a:p>
        </p:txBody>
      </p:sp>
      <p:sp>
        <p:nvSpPr>
          <p:cNvPr id="33797" name="Text Box 2053"/>
          <p:cNvSpPr txBox="1">
            <a:spLocks noChangeArrowheads="1"/>
          </p:cNvSpPr>
          <p:nvPr/>
        </p:nvSpPr>
        <p:spPr bwMode="auto">
          <a:xfrm>
            <a:off x="0" y="644525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ES_tradnl" sz="1600" b="1" i="1">
                <a:solidFill>
                  <a:srgbClr val="000000"/>
                </a:solidFill>
              </a:rPr>
              <a:t>MÓDULO 2</a:t>
            </a:r>
          </a:p>
        </p:txBody>
      </p:sp>
    </p:spTree>
  </p:cSld>
  <p:clrMapOvr>
    <a:masterClrMapping/>
  </p:clrMapOvr>
  <p:transition advClick="0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914400"/>
          </a:xfrm>
          <a:noFill/>
          <a:ln/>
        </p:spPr>
        <p:txBody>
          <a:bodyPr/>
          <a:lstStyle/>
          <a:p>
            <a:r>
              <a:rPr lang="es-ES_tradnl" altLang="es-ES_tradnl" sz="4200">
                <a:solidFill>
                  <a:srgbClr val="000000"/>
                </a:solidFill>
                <a:effectLst/>
              </a:rPr>
              <a:t>Consecuencias de no </a:t>
            </a:r>
            <a:br>
              <a:rPr lang="es-ES_tradnl" altLang="es-ES_tradnl" sz="4200">
                <a:solidFill>
                  <a:srgbClr val="000000"/>
                </a:solidFill>
                <a:effectLst/>
              </a:rPr>
            </a:br>
            <a:r>
              <a:rPr lang="es-ES_tradnl" altLang="es-ES_tradnl" sz="4200">
                <a:solidFill>
                  <a:srgbClr val="000000"/>
                </a:solidFill>
                <a:effectLst/>
              </a:rPr>
              <a:t>    Desarrollar EIA</a:t>
            </a:r>
            <a:r>
              <a:rPr lang="es-ES_tradnl" altLang="es-ES_tradnl">
                <a:solidFill>
                  <a:srgbClr val="000000"/>
                </a:solidFill>
                <a:effectLst/>
              </a:rPr>
              <a:t>  	</a:t>
            </a:r>
            <a:endParaRPr lang="es-ES_tradnl" altLang="es-ES_tradnl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133600"/>
            <a:ext cx="7543800" cy="4114800"/>
          </a:xfrm>
          <a:noFill/>
          <a:ln/>
        </p:spPr>
        <p:txBody>
          <a:bodyPr/>
          <a:lstStyle/>
          <a:p>
            <a:pPr marL="571500" indent="-571500">
              <a:lnSpc>
                <a:spcPts val="33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Toma de decisiones inadecuadas</a:t>
            </a:r>
          </a:p>
          <a:p>
            <a:pPr marL="571500" indent="-571500">
              <a:lnSpc>
                <a:spcPts val="33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Falta de compromiso con las partes involucradas </a:t>
            </a:r>
          </a:p>
          <a:p>
            <a:pPr marL="571500" indent="-571500">
              <a:lnSpc>
                <a:spcPts val="33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Retraso en la decisión</a:t>
            </a:r>
          </a:p>
          <a:p>
            <a:pPr marL="571500" indent="-571500">
              <a:lnSpc>
                <a:spcPts val="33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Perjuicios políticos y malas relaciones  institucionales </a:t>
            </a:r>
          </a:p>
          <a:p>
            <a:pPr marL="571500" indent="-571500">
              <a:lnSpc>
                <a:spcPts val="33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Pérdidas financieras</a:t>
            </a:r>
          </a:p>
          <a:p>
            <a:pPr marL="571500" indent="-571500">
              <a:lnSpc>
                <a:spcPts val="3300"/>
              </a:lnSpc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Fracaso del proyecto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0" y="644525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ES_tradnl" sz="1600" b="1" i="1">
                <a:solidFill>
                  <a:srgbClr val="000000"/>
                </a:solidFill>
              </a:rPr>
              <a:t>MÓDULO 2</a:t>
            </a:r>
          </a:p>
        </p:txBody>
      </p:sp>
    </p:spTree>
  </p:cSld>
  <p:clrMapOvr>
    <a:masterClrMapping/>
  </p:clrMapOvr>
  <p:transition advClick="0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50000">
              <a:schemeClr val="accent2"/>
            </a:gs>
            <a:gs pos="100000">
              <a:schemeClr val="accent2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8001000" cy="2622550"/>
          </a:xfrm>
          <a:noFill/>
          <a:ln/>
        </p:spPr>
        <p:txBody>
          <a:bodyPr tIns="92070" bIns="92070" anchor="t" anchorCtr="1">
            <a:spAutoFit/>
          </a:bodyPr>
          <a:lstStyle/>
          <a:p>
            <a:r>
              <a:rPr lang="es-ES_tradnl" altLang="es-ES_tradnl" sz="3600">
                <a:solidFill>
                  <a:srgbClr val="FFFFFF"/>
                </a:solidFill>
                <a:effectLst/>
              </a:rPr>
              <a:t>La Necesidad de un EIA</a:t>
            </a:r>
            <a:br>
              <a:rPr lang="es-ES_tradnl" altLang="es-ES_tradnl" sz="3600">
                <a:solidFill>
                  <a:srgbClr val="FFFFFF"/>
                </a:solidFill>
                <a:effectLst/>
              </a:rPr>
            </a:br>
            <a:r>
              <a:rPr lang="es-ES_tradnl" altLang="es-ES_tradnl" sz="3600">
                <a:solidFill>
                  <a:srgbClr val="FFFFFF"/>
                </a:solidFill>
                <a:effectLst/>
              </a:rPr>
              <a:t/>
            </a:r>
            <a:br>
              <a:rPr lang="es-ES_tradnl" altLang="es-ES_tradnl" sz="3600">
                <a:solidFill>
                  <a:srgbClr val="FFFFFF"/>
                </a:solidFill>
                <a:effectLst/>
              </a:rPr>
            </a:br>
            <a:r>
              <a:rPr lang="es-ES_tradnl" altLang="es-ES_tradnl">
                <a:solidFill>
                  <a:srgbClr val="FFFFFF"/>
                </a:solidFill>
                <a:effectLst/>
              </a:rPr>
              <a:t>La Industria del Camarón en el Sur de Honduras</a:t>
            </a:r>
            <a:endParaRPr lang="es-ES_tradnl" altLang="es-ES_tradnl">
              <a:solidFill>
                <a:srgbClr val="FFFFFF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24400"/>
            <a:ext cx="6400800" cy="609600"/>
          </a:xfrm>
          <a:noFill/>
          <a:ln/>
        </p:spPr>
        <p:txBody>
          <a:bodyPr/>
          <a:lstStyle/>
          <a:p>
            <a:r>
              <a:rPr lang="es-ES_tradnl" altLang="es-ES_tradnl">
                <a:solidFill>
                  <a:srgbClr val="FFFFFF"/>
                </a:solidFill>
                <a:effectLst/>
              </a:rPr>
              <a:t>Estudio de Caso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0" y="644525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ES_tradnl" sz="1600" b="1" i="1">
                <a:solidFill>
                  <a:srgbClr val="000000"/>
                </a:solidFill>
              </a:rPr>
              <a:t>MÓDULO 2</a:t>
            </a:r>
          </a:p>
        </p:txBody>
      </p:sp>
    </p:spTree>
  </p:cSld>
  <p:clrMapOvr>
    <a:masterClrMapping/>
  </p:clrMapOvr>
  <p:transition advClick="0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  <a:noFill/>
          <a:ln/>
        </p:spPr>
        <p:txBody>
          <a:bodyPr/>
          <a:lstStyle/>
          <a:p>
            <a:pPr eaLnBrk="0" hangingPunct="0"/>
            <a:r>
              <a:rPr lang="es-ES_tradnl" altLang="es-ES_tradnl" sz="4200">
                <a:solidFill>
                  <a:srgbClr val="000000"/>
                </a:solidFill>
                <a:effectLst/>
              </a:rPr>
              <a:t>Localización: Sur de Honduras</a:t>
            </a:r>
            <a:r>
              <a:rPr lang="es-ES_tradnl" altLang="es-ES_tradnl" sz="4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br>
              <a:rPr lang="es-ES_tradnl" altLang="es-ES_tradnl" sz="4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es-ES_tradnl" altLang="es-ES_tradnl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458200" cy="3886200"/>
          </a:xfrm>
          <a:noFill/>
          <a:ln/>
        </p:spPr>
        <p:txBody>
          <a:bodyPr/>
          <a:lstStyle/>
          <a:p>
            <a:pPr eaLnBrk="0" hangingPunct="0">
              <a:lnSpc>
                <a:spcPts val="3500"/>
              </a:lnSpc>
              <a:spcAft>
                <a:spcPct val="5000"/>
              </a:spcAft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Área tropical con estaciones calurosas y secas</a:t>
            </a:r>
          </a:p>
          <a:p>
            <a:pPr eaLnBrk="0" hangingPunct="0">
              <a:lnSpc>
                <a:spcPts val="3500"/>
              </a:lnSpc>
              <a:spcAft>
                <a:spcPct val="5000"/>
              </a:spcAft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Desembocadura marítima, pantanos, lagunas estacionales, playas arenosas, costa estrecha y llana, y área montañosa adyacente</a:t>
            </a:r>
          </a:p>
          <a:p>
            <a:pPr eaLnBrk="0" hangingPunct="0">
              <a:lnSpc>
                <a:spcPts val="3500"/>
              </a:lnSpc>
              <a:spcAft>
                <a:spcPct val="5000"/>
              </a:spcAft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Antiguamente, altos y bajos en ganado y algodón</a:t>
            </a:r>
          </a:p>
          <a:p>
            <a:pPr eaLnBrk="0" hangingPunct="0">
              <a:lnSpc>
                <a:spcPts val="3500"/>
              </a:lnSpc>
              <a:spcAft>
                <a:spcPct val="5000"/>
              </a:spcAft>
              <a:buClr>
                <a:srgbClr val="000000"/>
              </a:buClr>
              <a:buSzPct val="85000"/>
              <a:buFont typeface="Wingdings" pitchFamily="2" charset="2"/>
              <a:buChar char="ü"/>
            </a:pPr>
            <a:r>
              <a:rPr lang="es-ES_tradnl" altLang="es-ES_tradnl" sz="3000">
                <a:solidFill>
                  <a:srgbClr val="000000"/>
                </a:solidFill>
                <a:effectLst/>
              </a:rPr>
              <a:t>Crecimiento rápido de la población después del control de la malaria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0" y="6445250"/>
            <a:ext cx="91440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ES_tradnl" sz="1600" b="1" i="1">
                <a:solidFill>
                  <a:srgbClr val="000000"/>
                </a:solidFill>
              </a:rPr>
              <a:t>MÓDULO 2</a:t>
            </a:r>
          </a:p>
        </p:txBody>
      </p:sp>
    </p:spTree>
  </p:cSld>
  <p:clrMapOvr>
    <a:masterClrMapping/>
  </p:clrMapOvr>
  <p:transition advClick="0">
    <p:random/>
  </p:transition>
</p:sld>
</file>

<file path=ppt/theme/theme1.xml><?xml version="1.0" encoding="utf-8"?>
<a:theme xmlns:a="http://schemas.openxmlformats.org/drawingml/2006/main" name="Blue Diagonal">
  <a:themeElements>
    <a:clrScheme name="">
      <a:dk1>
        <a:srgbClr val="000000"/>
      </a:dk1>
      <a:lt1>
        <a:srgbClr val="85D6FF"/>
      </a:lt1>
      <a:dk2>
        <a:srgbClr val="FFFF00"/>
      </a:dk2>
      <a:lt2>
        <a:srgbClr val="000099"/>
      </a:lt2>
      <a:accent1>
        <a:srgbClr val="00CCCC"/>
      </a:accent1>
      <a:accent2>
        <a:srgbClr val="FF33CC"/>
      </a:accent2>
      <a:accent3>
        <a:srgbClr val="C2E8FF"/>
      </a:accent3>
      <a:accent4>
        <a:srgbClr val="000000"/>
      </a:accent4>
      <a:accent5>
        <a:srgbClr val="AAE2E2"/>
      </a:accent5>
      <a:accent6>
        <a:srgbClr val="E72DB9"/>
      </a:accent6>
      <a:hlink>
        <a:srgbClr val="FF0033"/>
      </a:hlink>
      <a:folHlink>
        <a:srgbClr val="6666FF"/>
      </a:folHlink>
    </a:clrScheme>
    <a:fontScheme name="Blue Diagonal">
      <a:majorFont>
        <a:latin typeface="Optima"/>
        <a:ea typeface=""/>
        <a:cs typeface=""/>
      </a:majorFont>
      <a:minorFont>
        <a:latin typeface="Opti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Opti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Optima" charset="0"/>
          </a:defRPr>
        </a:defPPr>
      </a:lstStyle>
    </a:lnDef>
  </a:objectDefaults>
  <a:extraClrSchemeLst>
    <a:extraClrScheme>
      <a:clrScheme name="Blue Diagonal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Diagonal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Diagonal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Diagonal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00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C:\MSOffice\Templates\Presentation Designs\Blue Diagonal.pot</Template>
  <TotalTime>9514</TotalTime>
  <Words>2581</Words>
  <Application>Microsoft PowerPoint</Application>
  <PresentationFormat>Presentación en pantalla (4:3)</PresentationFormat>
  <Paragraphs>420</Paragraphs>
  <Slides>20</Slides>
  <Notes>20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4" baseType="lpstr">
      <vt:lpstr>Optima</vt:lpstr>
      <vt:lpstr>Monotype Sorts</vt:lpstr>
      <vt:lpstr>Wingdings</vt:lpstr>
      <vt:lpstr>Blue Diagonal</vt:lpstr>
      <vt:lpstr>Módulo 2  Objetivos y Metas de la Evaluación de Impacto Ambiental</vt:lpstr>
      <vt:lpstr>Objetivos y Metas de la Evaluación de Impacto Ambiental</vt:lpstr>
      <vt:lpstr>Definiciones </vt:lpstr>
      <vt:lpstr>¿Cuál es el Valor de una Evaluación de Impacto Ambiental?</vt:lpstr>
      <vt:lpstr> ¿Por qué Evaluar Ambientalmente  los Proyectos? </vt:lpstr>
      <vt:lpstr>Beneficios de la EIA</vt:lpstr>
      <vt:lpstr>Consecuencias de no      Desarrollar EIA   </vt:lpstr>
      <vt:lpstr>La Necesidad de un EIA  La Industria del Camarón en el Sur de Honduras</vt:lpstr>
      <vt:lpstr>Localización: Sur de Honduras  </vt:lpstr>
      <vt:lpstr>Historia del Desarrollo Local</vt:lpstr>
      <vt:lpstr>Desarrollo de la Crisis</vt:lpstr>
      <vt:lpstr>Solución Propuesta:   Desarrollar la Industria del Camarón</vt:lpstr>
      <vt:lpstr>Resultados Económicos</vt:lpstr>
      <vt:lpstr>Conflictos de Género y Trabajo</vt:lpstr>
      <vt:lpstr>Problemas de Sustentabilidad a Corto y Largo Plazo</vt:lpstr>
      <vt:lpstr>Conflictos entre Comunidades Locales y Haciendas de Camarones </vt:lpstr>
      <vt:lpstr>Destrucción de Manglares y Lagunas Estacionales</vt:lpstr>
      <vt:lpstr>Deterioro de la Calidad del Agua de Mar y Río</vt:lpstr>
      <vt:lpstr>¿Qué Lección se Puede Aprender de este Ejemplo?</vt:lpstr>
      <vt:lpstr>Lecciones Aprendidas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 2 Definiciones  EIA</dc:title>
  <cp:lastModifiedBy>Administrador</cp:lastModifiedBy>
  <cp:revision>624</cp:revision>
  <cp:lastPrinted>2001-08-01T16:08:54Z</cp:lastPrinted>
  <dcterms:created xsi:type="dcterms:W3CDTF">1998-09-01T22:33:40Z</dcterms:created>
  <dcterms:modified xsi:type="dcterms:W3CDTF">2009-07-21T16:09:48Z</dcterms:modified>
</cp:coreProperties>
</file>