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57" r:id="rId2"/>
    <p:sldId id="469" r:id="rId3"/>
    <p:sldId id="359" r:id="rId4"/>
    <p:sldId id="358" r:id="rId5"/>
    <p:sldId id="360" r:id="rId6"/>
    <p:sldId id="361" r:id="rId7"/>
    <p:sldId id="362" r:id="rId8"/>
    <p:sldId id="365" r:id="rId9"/>
    <p:sldId id="366" r:id="rId10"/>
    <p:sldId id="367" r:id="rId11"/>
    <p:sldId id="368" r:id="rId12"/>
    <p:sldId id="369" r:id="rId13"/>
    <p:sldId id="371" r:id="rId14"/>
    <p:sldId id="467" r:id="rId15"/>
    <p:sldId id="372" r:id="rId16"/>
    <p:sldId id="373" r:id="rId17"/>
    <p:sldId id="374" r:id="rId18"/>
    <p:sldId id="375" r:id="rId19"/>
    <p:sldId id="378" r:id="rId20"/>
    <p:sldId id="379" r:id="rId21"/>
  </p:sldIdLst>
  <p:sldSz cx="9144000" cy="6858000" type="screen4x3"/>
  <p:notesSz cx="6858000" cy="9180513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Opti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Opti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Opti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Opti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Optima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Optima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Optima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Optima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Opti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</p:showPr>
  <p:clrMru>
    <a:srgbClr val="CC0000"/>
    <a:srgbClr val="800000"/>
    <a:srgbClr val="003300"/>
    <a:srgbClr val="008080"/>
    <a:srgbClr val="000000"/>
    <a:srgbClr val="683112"/>
    <a:srgbClr val="33180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2" y="-32"/>
      </p:cViewPr>
      <p:guideLst>
        <p:guide orient="horz" pos="289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s-ES_tradnl" altLang="es-ES_trad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s-ES_tradnl" altLang="es-ES_tradn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1250"/>
            <a:ext cx="2971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s-ES_tradnl" altLang="es-ES_tradnl"/>
              <a:t>MÓDULO 2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1250"/>
            <a:ext cx="2971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DF5BA2F-4C66-4A97-A6B8-5D13B852E221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s-ES_tradnl" alt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0426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200" b="1" i="1"/>
            </a:lvl1pPr>
          </a:lstStyle>
          <a:p>
            <a:fld id="{A2517CCE-4A52-477D-8311-9E2B04D98719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200" b="1" i="1"/>
            </a:lvl1pPr>
          </a:lstStyle>
          <a:p>
            <a:r>
              <a:rPr lang="es-ES_tradnl" altLang="es-ES_tradnl"/>
              <a:t>MÓDULO 2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s-ES_tradnl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1pPr>
    <a:lvl2pPr marL="4572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2pPr>
    <a:lvl3pPr marL="9144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3pPr>
    <a:lvl4pPr marL="13716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4pPr>
    <a:lvl5pPr marL="18288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FB3F5-FD92-4643-80AA-AB88CC11AC75}" type="slidenum">
              <a:rPr lang="es-ES_tradnl" altLang="es-ES_tradnl"/>
              <a:pPr/>
              <a:t>1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406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propósitos y productos perseguidos por el proceso de EIA en el marco de la toma de decisiones.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el módulo se compone de una sección conceptual y una revisión de un caso donde se busca verificar la utilidad de la EIA.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Solicite comentarios y ejemplos de objetivos y metas a los participantes con la finalidad de generar un marco de discusión.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EIA: Proceso de advertencia temprana relacionado con el cumplimiento anticipado de políticas ambientales, a través de pasos y métodos que permiten revisar la injerencia de las actividades humanas sobre el ambiente.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63AF8-2722-4FC2-AD1B-67033B7FF692}" type="slidenum">
              <a:rPr lang="es-ES_tradnl" altLang="es-ES_tradnl"/>
              <a:pPr/>
              <a:t>10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498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6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Abordar los hitos principales del desarrollo en el área.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 b="1" u="sng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se explican las características principales del área.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IMPORTANTE!: Solicite opiniones a los participantes en función del artículo.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 sz="2000" b="1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03C2E-1E95-4A18-9032-847F4AF359D1}" type="slidenum">
              <a:rPr lang="es-ES_tradnl" altLang="es-ES_tradnl"/>
              <a:pPr/>
              <a:t>11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50882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39624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Abordar los puntos principales de la crisis.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se explican las características de los usos principales del área.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IMPORTANTE!: Solicite opiniones a los participantes en función del artículo.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 sz="2000" b="1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0F1142-38CB-4510-90E8-3AACF3BEB834}" type="slidenum">
              <a:rPr lang="es-ES_tradnl" altLang="es-ES_tradnl"/>
              <a:pPr/>
              <a:t>12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519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las características de la solución propuesta para aliviar los problemas identificados en el área.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se explican las características principales de la solución propuesta.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U.S. AID: Agencia de los Estados Unidos para el Desarrollo Internacional.</a:t>
            </a:r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IMPORTANTE!: Solicite opiniones a los participantes en función del artículo.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 sz="2000" b="1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8C4B9-216C-4F16-A2BE-B14EE713AB0C}" type="slidenum">
              <a:rPr lang="es-ES_tradnl" altLang="es-ES_tradnl"/>
              <a:pPr/>
              <a:t>13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Abordar los puntos económicos más importantes para explicar la situación del área.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se presentan las características principales del área.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IMPORTANTE!: Solicite opiniones a los participantes en función del artículo.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 sz="2000" b="1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8E656-9F9F-405E-9DE0-10B08B6D392C}" type="slidenum">
              <a:rPr lang="es-ES_tradnl" altLang="es-ES_tradnl"/>
              <a:pPr/>
              <a:t>14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652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Repasar algunas cuestiones no ambientales relevantes para explicar los conflictos.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se abarca este tema para verificar la importancia de mantener el foco ambiental y no confundirse con aspectos importantes, pero que se solucionan por otras vías.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IMPORTANTE!: Solicite opiniones a los participantes en función del artículo.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 sz="2000" b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45348D-68DA-4A4E-81C7-A161E30B2387}" type="slidenum">
              <a:rPr lang="es-ES_tradnl" altLang="es-ES_tradnl"/>
              <a:pPr/>
              <a:t>15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Abordar los temas más importantes que afectan la sustentabilidad ambiental.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se explican los principales temas vinculados a la sustentabilidad de los recursos.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IMPORTANTE!: Solicite opiniones a los participantes en función del artículo.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 sz="2000" b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F1228-AEE9-48DD-B4F3-022C4D4A95B5}" type="slidenum">
              <a:rPr lang="es-ES_tradnl" altLang="es-ES_tradnl"/>
              <a:pPr/>
              <a:t>16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56002" name="Rectangle 2050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3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Destacar los principales conflictos surgidos a partir de la solución planteada.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se explican las características principales de los conflictos entre actores en el área.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Conflictos: Situaciones de tensión debido a posiciones encontradas entre actores.</a:t>
            </a:r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IMPORTANTE!: Solicite opiniones a los participantes en función del artículo.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 sz="2000" b="1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86A89-7A60-464B-9B10-29AF22121B38}" type="slidenum">
              <a:rPr lang="es-ES_tradnl" altLang="es-ES_tradnl"/>
              <a:pPr/>
              <a:t>17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570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principales temas ambientales surgidos en los manglares y lagunas estacionales.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se explican las características principales respecto a los manglares y lagunas.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IMPORTANTE!: Solicite opiniones a los participantes en función del artículo.</a:t>
            </a:r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Manglares: Ecosistemas de alta biodiversidad que se forman en desembocaduras de ríos, en mares tropicales sujetos a mareas, y donde crecen formaciones de árboles de mangle.   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 sz="2000" b="1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E8702-667E-46EE-B2B0-C09AE71EC7BA}" type="slidenum">
              <a:rPr lang="es-ES_tradnl" altLang="es-ES_tradnl"/>
              <a:pPr/>
              <a:t>18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principales factores que deterioran la calidad del agua.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se explican las principales razones de la pérdida de calidad en el agua de mar y de rio.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IMPORTANTE!: Solicite opiniones a los participantes en función del artículo.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 sz="2000" b="1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A79FAA-078E-4F9F-9649-6E47AA0BE119}" type="slidenum">
              <a:rPr lang="es-ES_tradnl" altLang="es-ES_tradnl"/>
              <a:pPr/>
              <a:t>19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Solicitar a los participantes su opinión sobre las lecciones provistas por el caso.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Solicite que las referencias sean realizadas sobre el caso analizado.</a:t>
            </a:r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Anote lecciones en la pizarra o papelógrafo disponible.</a:t>
            </a:r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Utilice las opiniones de los participantes y complementelas con las transparencias siguientes.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IMPORTANTE!: Solicite opiniones a los participantes en función del artículo.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DA187-3F1C-493E-BAD6-BFF9194C89DD}" type="slidenum">
              <a:rPr lang="es-ES_tradnl" altLang="es-ES_tradnl"/>
              <a:pPr/>
              <a:t>2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693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alcances de la EIA.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Analice en qué casos se requiere EIA (tipos de proyectos, impactos relevantes o significativos, afectación de políticas ambientales).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Enfatice que éste es un requisito obligatorio para la aprobación de proyectos de inversión en distintos países e instituciones.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Objetivos de la EIA: Revisar tempranamente las implicancias ambientales de las decisiones humanas.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Metas de la EIA: Hacer compatible una acción humana con las demandas de calidad reflejadas en la política ambiental.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0A55D-A901-4867-A974-D0B19A2FA052}" type="slidenum">
              <a:rPr lang="es-ES_tradnl" altLang="es-ES_tradnl"/>
              <a:pPr/>
              <a:t>20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puntos centrales de las lecciones aprendidas.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que éstas son opiniones generales que complementan lo ya anticipado por los participantes.</a:t>
            </a:r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Solicite comentarios complementarios.</a:t>
            </a:r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IMPORTANTE!: Solicite opiniones a los participantes en función del artículo.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 sz="2000" b="1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FCE1C-4D70-4FA6-A83F-AC7E78EC3912}" type="slidenum">
              <a:rPr lang="es-ES_tradnl" altLang="es-ES_tradnl"/>
              <a:pPr/>
              <a:t>3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41666" name="Rectangle 512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Rectangle 51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38100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sz="900" b="1" u="sng"/>
              <a:t>PROPÓSITO:</a:t>
            </a:r>
            <a:endParaRPr lang="es-ES_tradnl" altLang="es-ES_tradnl" sz="9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9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Dar a conocer las diferencias entre los conceptos básicos.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9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sz="900" b="1" u="sng"/>
              <a:t>EXPLICACIONES:</a:t>
            </a:r>
            <a:endParaRPr lang="es-ES_tradnl" altLang="es-ES_tradnl" sz="9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9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Establezca diferencias entre proceso / sistema / estudio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Establezca diferencias entre proyectos, planes, programas y políticas.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Establezca la relevancia de la verificación cierta de impactos ambientales esperados.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9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sz="900" b="1" u="sng"/>
              <a:t>CONCEPTOS PRINCIPALES: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9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MX" altLang="es-ES_tradnl" sz="900"/>
              <a:t>Sistema de Evaluación de Impacto Ambiental (SEIA), entendido como la forma de organización y administración de un proceso según la realidad y capacidad de quien lo aplique.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MX" altLang="es-ES_tradnl" sz="900"/>
              <a:t>Proceso de E</a:t>
            </a:r>
            <a:r>
              <a:rPr lang="es-CL" altLang="es-ES_tradnl" sz="900"/>
              <a:t>valuación de Impacto Ambiental</a:t>
            </a:r>
            <a:r>
              <a:rPr lang="es-MX" altLang="es-ES_tradnl" sz="900"/>
              <a:t>, entendido como el conjunto de requisitos, pasos y etapas que deben cumplirse para que un análisis ambiental preventivo sea suficiente como tal según los estándares internacionales.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MX" altLang="es-ES_tradnl" sz="900"/>
              <a:t>Estudio de Impacto Ambiental, entendido como el o los documento(s) que sustenta(n) el análisis ambiental preventivo y que entrega(n) los elementos de juicio para tomar decisiones informadas en relación a las implicancias ambientales de actividades humanas.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EAE: Evaluación ambiental estratégica destinada a revisar impactos de políticas, planes y programas.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Auditoría: </a:t>
            </a:r>
            <a:r>
              <a:rPr lang="es-CL" altLang="es-ES_tradnl" sz="900"/>
              <a:t>Evaluación de acciones ya ejecutadas, destinada a identificar y medir la magnitud de los daños ambientales existentes y de sus riesgos asociados, para cotejarlos con los resultados de los estudios de impacto ambiental correspondientes, o con los índices de calidad ambiental requeridos por la legislación vigente.</a:t>
            </a:r>
            <a:r>
              <a:rPr lang="es-ES_tradnl" altLang="es-ES_tradnl" sz="900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06ACE-F99B-4BA3-9C38-B606D07C6541}" type="slidenum">
              <a:rPr lang="es-ES_tradnl" altLang="es-ES_tradnl"/>
              <a:pPr/>
              <a:t>4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42690" name="Rectangle 2050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sz="1000" b="1" u="sng"/>
              <a:t>PROPÓSITO:</a:t>
            </a:r>
            <a:endParaRPr lang="es-ES_tradnl" altLang="es-ES_tradnl" sz="1000"/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Definir alcances de la EIA.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sz="1000" b="1" u="sng"/>
              <a:t>EXPLICACIONES:</a:t>
            </a:r>
            <a:endParaRPr lang="es-ES_tradnl" altLang="es-ES_tradnl" sz="1000"/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De explicaciones de los términos acuñados en la definición.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sz="1000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Impacto: Alteración significativa del ambiente. 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Impactos adversos: Impactos ambientales negativos.</a:t>
            </a:r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Identificación temprana: Revisar impactos ambientales desde la fase de idea de un proyecto.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Alternativas de un proyecto: Caminos para cumplir con un propósito y necesidad.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Prevención: Acciones para la eliminación de impactos desde la fase de idea.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Mitigación: </a:t>
            </a:r>
            <a:r>
              <a:rPr lang="es-CL" altLang="es-ES_tradnl" sz="1000"/>
              <a:t>Diseño de obras o actividades dirigidas a moderar, atenuar, minimizar, o disminuir los impactos y efectos negativos que un proyecto o actividad pueda generar sobre el entorno humano y natural.</a:t>
            </a:r>
            <a:endParaRPr lang="es-ES_tradnl" altLang="es-ES_tradnl" sz="1000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Compensación: M</a:t>
            </a:r>
            <a:r>
              <a:rPr lang="es-CL" altLang="es-ES_tradnl" sz="1000"/>
              <a:t>edidas de corrección mediante las cuales se propende restituir los efectos ambientales irreversibles generados por una acción o grupo de ellas en un lugar determinado, a través de la creación de un escenario similar al deteriorado, en el mismo lugar o en un lugar distinto al primero</a:t>
            </a:r>
            <a:endParaRPr lang="es-ES_tradnl" altLang="es-ES_tradnl" sz="1000"/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80B47-F2DE-4A28-8990-F02B4EBE88AE}" type="slidenum">
              <a:rPr lang="es-ES_tradnl" altLang="es-ES_tradnl"/>
              <a:pPr/>
              <a:t>5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43714" name="Rectangle 3074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07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Conocer las razones de porqué se han introducido procesos de evaluación de impacto ambiental en los países.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Discuta el sentido de la evaluación de proyectos.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Discuta que se espera con la evaluación ambiental.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CL" altLang="es-ES_tradnl"/>
              <a:t>Gestión de riesgos: Manejo de las circunstancias, eventualidades o contingencias en el desarrollo de un proyecto, obra o actividad, que pueden generar peligro o daño a la salud humana, al ambiente o a los recursos naturales.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CL" altLang="es-ES_tradnl"/>
              <a:t>Factores éticos: Necesidad de proteger el ambiente para generaciones futuras, y mejorar la calidad de vida de la población.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CL" altLang="es-ES_tradnl"/>
              <a:t>Diseño de proyectos: Forma como un proyecto resuelve las demandas, considerando un impacto ambiental aceptable para el ambiente y la sociedad.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24360-AAE9-49F4-968A-FDAE18B28146}" type="slidenum">
              <a:rPr lang="es-ES_tradnl" altLang="es-ES_tradnl"/>
              <a:pPr/>
              <a:t>6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447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sz="1000" b="1" u="sng"/>
              <a:t>PROPÓSITO:</a:t>
            </a: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Analizar los resultados esperados con la aplicación de un proceso de EIA.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sz="1000" b="1" u="sng"/>
              <a:t>EXPLICACIONES:</a:t>
            </a: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Discuta al menos dos características de cada beneficio.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Visualice ejemplos para cada uno de los temas incluidos.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sz="1000" b="1" u="sng"/>
              <a:t>CONCEPTOS PRINCIPALES: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Propuesta no calificada ambientalmente: Acción humana no compatible con criterios y política ambiental.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Alternativas ambientales: Formas de cumplir con un objetivo de manera de disminuir/evitar impactos ambientales negativos.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Partes interesadas: Identificación de instituciones y personas vinculadas a los impactos ambientales derivados del proyecto.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Partes afectadas: Personas o grupos de personas que reciben los impactos ambientales negativos de un proyecto.</a:t>
            </a:r>
          </a:p>
          <a:p>
            <a:pPr marL="187325" indent="-187325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Mitigación: </a:t>
            </a:r>
            <a:r>
              <a:rPr lang="es-CL" altLang="es-ES_tradnl" sz="1000"/>
              <a:t>Diseño de obras o actividades dirigidas a moderar, atenuar, minimizar, o disminuir los impactos y efectos negativos  sobre el ambiente.</a:t>
            </a:r>
            <a:r>
              <a:rPr lang="es-ES_tradnl" altLang="es-ES_tradnl" sz="1000"/>
              <a:t> </a:t>
            </a:r>
          </a:p>
          <a:p>
            <a:pPr marL="187325" indent="-187325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Impactos positivos: Acciones que involucran un mejoramiento del ambiente.</a:t>
            </a:r>
          </a:p>
          <a:p>
            <a:pPr marL="187325" indent="-187325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Desarrollo sostenible: Integración de cuestiones económicas, ambientales y sociales.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44D8B-5102-4E25-81B8-31CD8459CBD6}" type="slidenum">
              <a:rPr lang="es-ES_tradnl" altLang="es-ES_tradnl"/>
              <a:pPr/>
              <a:t>7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46786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39624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las desventajas de no aplicar un proceso de EIA.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Discuta al menos dos características de cada desventaja.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Visualice ejemplos para cada uno de los temas incluidos.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Pérdidas financieras: Pueden resultar de costos que deben efectuarse durante la operación de un proyecto debido a daños ambientales no previstos, o por retrasos en las decisiones respecto a un proyecto debido a conflictos con la comunidad.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Retrasos: Pueden resultar de oposición ciudadana a un proyecto o de la manifestación de riesgos ambientales no evaluados previamente (inundaciones, accidentes, etc).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Perjuicios políticos e institucionales: Pueden resultar de la mala imagen pública derivada de conflictos ambientales no resueltos.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BF3A6-2C45-443E-8F9E-0CD129C3AF2F}" type="slidenum">
              <a:rPr lang="es-ES_tradnl" altLang="es-ES_tradnl"/>
              <a:pPr/>
              <a:t>8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478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39624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Revisar un caso para discutir la necesidad de un EIA.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 b="1" u="sng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es necesario repasar el ejemplo adjunto a través de su lectura detallada.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Estudio de caso: Ejemplo real extraído desde la literatura para verificar la importancia del proceso de EIA. El ejemplo puede ser reemplazado por situaciones locales.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 sz="2000" b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DFADA0-2E9F-47C7-93B7-CEB25D6165CC}" type="slidenum">
              <a:rPr lang="es-ES_tradnl" altLang="es-ES_tradnl"/>
              <a:pPr/>
              <a:t>9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2</a:t>
            </a:r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39624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Repasar las características del área afectada. 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 b="1" u="sng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se explican las características ambientales principales del área.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Lagunas estacionales: Cuerpos de agua que varían en función del aporte de caudales, especialmente por lluvias.</a:t>
            </a:r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90500" indent="-190500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IMPORTANTE!: Solicite opiniones a los participantes en función del artículo.</a:t>
            </a:r>
          </a:p>
          <a:p>
            <a:pPr marL="190500" indent="-190500" algn="just">
              <a:spcBef>
                <a:spcPct val="0"/>
              </a:spcBef>
            </a:pPr>
            <a:endParaRPr lang="es-ES_tradnl" altLang="es-ES_tradnl" sz="2000" b="1"/>
          </a:p>
        </p:txBody>
      </p:sp>
      <p:pic>
        <p:nvPicPr>
          <p:cNvPr id="24884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3074" name="Freeform 2"/>
            <p:cNvSpPr>
              <a:spLocks/>
            </p:cNvSpPr>
            <p:nvPr/>
          </p:nvSpPr>
          <p:spPr bwMode="ltGray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ltGray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altLang="es-ES_tradnl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s-ES_tradnl" altLang="es-ES_tradnl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_tradnl"/>
              <a:t>MÓDULO 2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7E6CE0D-11FF-472F-BE4B-EDAB488013B9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_tradnl"/>
              <a:t>MÓDULO 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94739-6C3B-4D0B-82EE-E715A38A70E6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_tradnl"/>
              <a:t>MÓDULO 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EBE2F-80A8-439B-8B97-6EF5BF4F4705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_tradnl"/>
              <a:t>MÓDULO 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38DEC-7855-46CD-A9B8-B43E28A1497B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_tradnl"/>
              <a:t>MÓDULO 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57AC4-DB9C-403F-AE69-255301E02C29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_tradnl"/>
              <a:t>MÓDULO 2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10488-812E-4943-A5FE-15C50998AEDC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_tradnl"/>
              <a:t>MÓDULO 2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6A19E-74FA-4A1E-8161-63612095F679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_tradnl"/>
              <a:t>MÓDULO 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8CE2F-006E-47B5-880B-F0392E321AE2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_tradnl"/>
              <a:t>MÓDULO 2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D8B85-E9AD-4E3D-BF06-A0F1A9A71E99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_tradnl"/>
              <a:t>MÓDULO 2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F5E75-2FBC-4343-8458-0087D7623A4D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_tradnl"/>
              <a:t>MÓDULO 2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F51B3-B402-4D8C-BDF3-88812D24D406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DBDBDB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026" name="Freeform 2"/>
            <p:cNvSpPr>
              <a:spLocks/>
            </p:cNvSpPr>
            <p:nvPr/>
          </p:nvSpPr>
          <p:spPr bwMode="ltGray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ltGray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ltGray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ltGray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0" tIns="46036" rIns="92070" bIns="460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0" tIns="46036" rIns="92070" bIns="460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 smtClean="0"/>
              <a:t>Click to edit Master text styles</a:t>
            </a:r>
          </a:p>
          <a:p>
            <a:pPr lvl="1"/>
            <a:r>
              <a:rPr lang="es-ES_tradnl" altLang="es-ES_tradnl" smtClean="0"/>
              <a:t>Second Level</a:t>
            </a:r>
          </a:p>
          <a:p>
            <a:pPr lvl="2"/>
            <a:r>
              <a:rPr lang="es-ES_tradnl" altLang="es-ES_tradnl" smtClean="0"/>
              <a:t>Third Level</a:t>
            </a:r>
          </a:p>
          <a:p>
            <a:pPr lvl="3"/>
            <a:r>
              <a:rPr lang="es-ES_tradnl" altLang="es-ES_tradnl" smtClean="0"/>
              <a:t>Fourth Level</a:t>
            </a:r>
          </a:p>
          <a:p>
            <a:pPr lvl="4"/>
            <a:r>
              <a:rPr lang="es-ES_tradnl" altLang="es-ES_tradnl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0" tIns="46036" rIns="92070" bIns="46036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s-ES_tradnl" altLang="es-ES_tradnl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57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0" tIns="46036" rIns="92070" bIns="46036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600" b="1" i="1"/>
            </a:lvl1pPr>
          </a:lstStyle>
          <a:p>
            <a:r>
              <a:rPr lang="es-ES_tradnl" altLang="es-ES_tradnl"/>
              <a:t>MÓDULO 2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0" tIns="46036" rIns="92070" bIns="46036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26A73F87-FB0A-4C44-9667-5D90073CB213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random/>
  </p:transition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3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47800"/>
            <a:ext cx="9144000" cy="1143000"/>
          </a:xfrm>
          <a:noFill/>
          <a:ln/>
        </p:spPr>
        <p:txBody>
          <a:bodyPr/>
          <a:lstStyle/>
          <a:p>
            <a:pPr eaLnBrk="0" hangingPunct="0"/>
            <a:r>
              <a:rPr lang="es-ES_tradnl" altLang="es-ES_tradnl">
                <a:solidFill>
                  <a:srgbClr val="000000"/>
                </a:solidFill>
                <a:effectLst/>
              </a:rPr>
              <a:t>Módulo 2</a:t>
            </a:r>
            <a:br>
              <a:rPr lang="es-ES_tradnl" altLang="es-ES_tradnl">
                <a:solidFill>
                  <a:srgbClr val="000000"/>
                </a:solidFill>
                <a:effectLst/>
              </a:rPr>
            </a:br>
            <a:r>
              <a:rPr lang="es-ES_tradnl" altLang="es-ES_tradnl">
                <a:solidFill>
                  <a:srgbClr val="000000"/>
                </a:solidFill>
                <a:effectLst/>
              </a:rPr>
              <a:t/>
            </a:r>
            <a:br>
              <a:rPr lang="es-ES_tradnl" altLang="es-ES_tradnl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Objetivos y Metas de la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Evaluación de Impacto Ambiental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038600"/>
            <a:ext cx="5334000" cy="1600200"/>
          </a:xfrm>
          <a:noFill/>
          <a:ln/>
        </p:spPr>
        <p:txBody>
          <a:bodyPr/>
          <a:lstStyle/>
          <a:p>
            <a:pPr marL="571500" indent="-571500" algn="l" eaLnBrk="0" hangingPunct="0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Objetivos y alcances </a:t>
            </a:r>
          </a:p>
          <a:p>
            <a:pPr marL="571500" indent="-571500" algn="l" eaLnBrk="0" hangingPunct="0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Análisis de un caso</a:t>
            </a:r>
          </a:p>
          <a:p>
            <a:pPr marL="571500" indent="-571500" algn="l" eaLnBrk="0" hangingPunct="0">
              <a:lnSpc>
                <a:spcPct val="110000"/>
              </a:lnSpc>
              <a:buClr>
                <a:srgbClr val="000000"/>
              </a:buClr>
              <a:buSzPct val="85000"/>
              <a:buFont typeface="Monotype Sorts" pitchFamily="2" charset="2"/>
              <a:buChar char="3"/>
            </a:pPr>
            <a:endParaRPr lang="es-ES_tradnl" altLang="es-ES_tradnl" sz="300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advClick="0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rgbClr val="000000"/>
                </a:solidFill>
                <a:effectLst/>
              </a:rPr>
              <a:t>Historia del Desarrollo Local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15400" cy="3857625"/>
          </a:xfrm>
          <a:noFill/>
          <a:ln/>
        </p:spPr>
        <p:txBody>
          <a:bodyPr tIns="92070" bIns="92070" anchorCtr="1">
            <a:spAutoFit/>
          </a:bodyPr>
          <a:lstStyle/>
          <a:p>
            <a:pPr>
              <a:lnSpc>
                <a:spcPts val="33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Planicie costera acondicionada por los productores de algodón y ganado</a:t>
            </a:r>
          </a:p>
          <a:p>
            <a:pPr>
              <a:lnSpc>
                <a:spcPts val="33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Población campesina desplazada para la montaña o la costa</a:t>
            </a:r>
          </a:p>
          <a:p>
            <a:pPr>
              <a:lnSpc>
                <a:spcPts val="33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Comunidades costeras dependientes de la explotación de recursos de libre acceso (sal, pesca, recolección de manglares, recolección </a:t>
            </a:r>
            <a:br>
              <a:rPr lang="es-ES_tradnl" altLang="es-ES_tradnl" sz="3000">
                <a:solidFill>
                  <a:srgbClr val="000000"/>
                </a:solidFill>
                <a:effectLst/>
              </a:rPr>
            </a:br>
            <a:r>
              <a:rPr lang="es-ES_tradnl" altLang="es-ES_tradnl" sz="3000">
                <a:solidFill>
                  <a:srgbClr val="000000"/>
                </a:solidFill>
                <a:effectLst/>
              </a:rPr>
              <a:t>de mariscos, y caza)</a:t>
            </a:r>
            <a:endParaRPr lang="es-ES_tradnl" altLang="es-ES_tradnl">
              <a:solidFill>
                <a:srgbClr val="000000"/>
              </a:solidFill>
              <a:effectLst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  <a:noFill/>
          <a:ln/>
        </p:spPr>
        <p:txBody>
          <a:bodyPr/>
          <a:lstStyle/>
          <a:p>
            <a:pPr eaLnBrk="0" hangingPunct="0"/>
            <a:r>
              <a:rPr lang="es-ES_tradnl" altLang="es-ES_tradnl" sz="4200">
                <a:solidFill>
                  <a:srgbClr val="000000"/>
                </a:solidFill>
                <a:effectLst/>
              </a:rPr>
              <a:t>Desarrollo de la Crisis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noFill/>
          <a:ln/>
        </p:spPr>
        <p:txBody>
          <a:bodyPr/>
          <a:lstStyle/>
          <a:p>
            <a:pPr eaLnBrk="0" hangingPunct="0">
              <a:lnSpc>
                <a:spcPts val="36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La producción de algodón necesitaba de mayor cantidad de pesticidas</a:t>
            </a:r>
          </a:p>
          <a:p>
            <a:pPr eaLnBrk="0" hangingPunct="0">
              <a:lnSpc>
                <a:spcPts val="36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La producción de ganado alcanzó los límites de producción</a:t>
            </a:r>
          </a:p>
          <a:p>
            <a:pPr eaLnBrk="0" hangingPunct="0">
              <a:lnSpc>
                <a:spcPts val="36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La caña de azúcar no era rentable</a:t>
            </a:r>
          </a:p>
          <a:p>
            <a:pPr eaLnBrk="0" hangingPunct="0">
              <a:lnSpc>
                <a:spcPts val="36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Efectos de las guerras civiles en El Salvador y Nicaragua en el crecimiento poblacional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990600"/>
          </a:xfr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s-ES_tradnl" altLang="es-ES_tradnl" sz="4100">
                <a:solidFill>
                  <a:srgbClr val="000000"/>
                </a:solidFill>
                <a:effectLst/>
              </a:rPr>
              <a:t>Solución Propuesta:  </a:t>
            </a:r>
            <a:br>
              <a:rPr lang="es-ES_tradnl" altLang="es-ES_tradnl" sz="4100">
                <a:solidFill>
                  <a:srgbClr val="000000"/>
                </a:solidFill>
                <a:effectLst/>
              </a:rPr>
            </a:br>
            <a:r>
              <a:rPr lang="es-ES_tradnl" altLang="es-ES_tradnl" sz="4100">
                <a:solidFill>
                  <a:srgbClr val="000000"/>
                </a:solidFill>
                <a:effectLst/>
              </a:rPr>
              <a:t>Desarrollar la Industria del Camarón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28825"/>
            <a:ext cx="7772400" cy="3432175"/>
          </a:xfrm>
          <a:noFill/>
          <a:ln/>
        </p:spPr>
        <p:txBody>
          <a:bodyPr tIns="92070" bIns="92070" anchorCtr="1">
            <a:spAutoFit/>
          </a:bodyPr>
          <a:lstStyle/>
          <a:p>
            <a:pPr marL="457200" indent="-457200" eaLnBrk="0" hangingPunct="0"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Basada en las experiencias de las personas que producen sal en lagunas artificiales de poca profundidad </a:t>
            </a:r>
          </a:p>
          <a:p>
            <a:pPr marL="457200" indent="-457200" eaLnBrk="0" hangingPunct="0"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Idea para producir sal en la temporada seca y camarón en la temporada de lluvias</a:t>
            </a:r>
          </a:p>
          <a:p>
            <a:pPr marL="457200" indent="-457200" eaLnBrk="0" hangingPunct="0"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Apoyo financiero de US AID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s-ES_tradnl" altLang="es-ES_tradnl" sz="4200">
                <a:solidFill>
                  <a:srgbClr val="000000"/>
                </a:solidFill>
                <a:effectLst/>
              </a:rPr>
              <a:t>Resultados Económicos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6850"/>
            <a:ext cx="7772400" cy="4141788"/>
          </a:xfrm>
          <a:noFill/>
          <a:ln/>
        </p:spPr>
        <p:txBody>
          <a:bodyPr tIns="92070" bIns="92070" anchorCtr="1">
            <a:spAutoFit/>
          </a:bodyPr>
          <a:lstStyle/>
          <a:p>
            <a:pPr marL="457200" indent="-457200" eaLnBrk="0" hangingPunct="0"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En 1993, existían 11.500 hectáreas de piscinas de camarón en producción</a:t>
            </a:r>
          </a:p>
          <a:p>
            <a:pPr marL="457200" indent="-457200" eaLnBrk="0" hangingPunct="0"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Exportación de camarones por un valor de US$ 80 millones en 1995</a:t>
            </a:r>
          </a:p>
          <a:p>
            <a:pPr marL="457200" indent="-457200" eaLnBrk="0" hangingPunct="0"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Generación de 11.900 nuevos empleos</a:t>
            </a:r>
          </a:p>
          <a:p>
            <a:pPr marL="457200" indent="-457200" eaLnBrk="0" hangingPunct="0"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Revitalización económica de la región y retorno de los emigrantes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8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s-ES_tradnl" altLang="es-ES_tradnl" sz="4200">
                <a:solidFill>
                  <a:srgbClr val="000000"/>
                </a:solidFill>
                <a:effectLst/>
              </a:rPr>
              <a:t>Conflictos de Género y Trabajo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4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  <a:ln/>
        </p:spPr>
        <p:txBody>
          <a:bodyPr/>
          <a:lstStyle/>
          <a:p>
            <a:pPr marL="476250" indent="-476250" eaLnBrk="0" hangingPunct="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Piscinas camaroneras locales utilizan trabajadores externos</a:t>
            </a:r>
          </a:p>
          <a:p>
            <a:pPr marL="476250" indent="-476250" eaLnBrk="0" hangingPunct="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Mano de obra contratada a corto plazo no tiene seguridad en el trabajo ni beneficios</a:t>
            </a:r>
          </a:p>
          <a:p>
            <a:pPr marL="476250" indent="-476250" eaLnBrk="0" hangingPunct="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Mayor parte de los trabajadores son niños y mujeres, y ganan menos que los hombres</a:t>
            </a:r>
          </a:p>
          <a:p>
            <a:pPr marL="476250" indent="-476250" eaLnBrk="0" hangingPunct="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Sindicalismo fuertemente reprimido para evitar costos por las leyes de trabajo en Honduras</a:t>
            </a:r>
          </a:p>
        </p:txBody>
      </p:sp>
      <p:sp>
        <p:nvSpPr>
          <p:cNvPr id="264201" name="Text Box 9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914400"/>
          </a:xfrm>
          <a:noFill/>
          <a:ln/>
        </p:spPr>
        <p:txBody>
          <a:bodyPr/>
          <a:lstStyle/>
          <a:p>
            <a:pPr eaLnBrk="0" hangingPunct="0">
              <a:lnSpc>
                <a:spcPct val="80000"/>
              </a:lnSpc>
            </a:pPr>
            <a:r>
              <a:rPr lang="es-ES_tradnl" altLang="es-ES_tradnl" sz="4200">
                <a:solidFill>
                  <a:srgbClr val="000000"/>
                </a:solidFill>
                <a:effectLst/>
              </a:rPr>
              <a:t>Problemas de Sustentabilidad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a Corto y Largo Plazo</a:t>
            </a:r>
            <a:endParaRPr lang="es-ES_tradnl" altLang="es-ES_tradnl" sz="4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315200" cy="3124200"/>
          </a:xfrm>
          <a:noFill/>
          <a:ln/>
        </p:spPr>
        <p:txBody>
          <a:bodyPr/>
          <a:lstStyle/>
          <a:p>
            <a:pPr marL="457200" indent="-457200" eaLnBrk="0" hangingPunct="0">
              <a:lnSpc>
                <a:spcPts val="3700"/>
              </a:lnSpc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Conflictos sobre los recursos</a:t>
            </a:r>
          </a:p>
          <a:p>
            <a:pPr marL="457200" indent="-457200" eaLnBrk="0" hangingPunct="0">
              <a:lnSpc>
                <a:spcPts val="3700"/>
              </a:lnSpc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Destrucción de los manglares y de las lagunas estacionales</a:t>
            </a:r>
          </a:p>
          <a:p>
            <a:pPr marL="457200" indent="-457200" eaLnBrk="0" hangingPunct="0">
              <a:lnSpc>
                <a:spcPts val="3700"/>
              </a:lnSpc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Deterioro de la calidad del agua</a:t>
            </a:r>
          </a:p>
          <a:p>
            <a:pPr marL="457200" indent="-457200" eaLnBrk="0" hangingPunct="0">
              <a:lnSpc>
                <a:spcPts val="3700"/>
              </a:lnSpc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Reducción de la industria de la pesca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1079500"/>
          </a:xfrm>
          <a:noFill/>
          <a:ln/>
        </p:spPr>
        <p:txBody>
          <a:bodyPr/>
          <a:lstStyle/>
          <a:p>
            <a:pPr eaLnBrk="0" hangingPunct="0">
              <a:lnSpc>
                <a:spcPts val="4200"/>
              </a:lnSpc>
            </a:pPr>
            <a:r>
              <a:rPr lang="es-ES_tradnl" altLang="es-ES_tradnl" sz="4000">
                <a:solidFill>
                  <a:srgbClr val="000000"/>
                </a:solidFill>
                <a:effectLst/>
              </a:rPr>
              <a:t>Conflictos entre Comunidades Locales y Haciendas de Camarones </a:t>
            </a:r>
            <a:endParaRPr lang="es-ES_tradnl" altLang="es-ES_tradnl" sz="4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8991600" cy="4243387"/>
          </a:xfrm>
          <a:noFill/>
          <a:ln/>
        </p:spPr>
        <p:txBody>
          <a:bodyPr/>
          <a:lstStyle/>
          <a:p>
            <a:pPr marL="1028700" lvl="1" indent="-571500" eaLnBrk="0" hangingPunct="0">
              <a:lnSpc>
                <a:spcPts val="32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Cambio de tierra fiscal, mantenida como propiedad común de la comunidad, a propiedad particular</a:t>
            </a:r>
          </a:p>
          <a:p>
            <a:pPr marL="1028700" lvl="1" indent="-571500" eaLnBrk="0" hangingPunct="0">
              <a:lnSpc>
                <a:spcPts val="32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Falta de límites claros de las concesiones otorgadas</a:t>
            </a:r>
          </a:p>
          <a:p>
            <a:pPr marL="1028700" lvl="1" indent="-571500" eaLnBrk="0" hangingPunct="0">
              <a:lnSpc>
                <a:spcPts val="32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Conflictos entre productores de camarones relacionados con los derechos en determinadas áreas</a:t>
            </a:r>
          </a:p>
          <a:p>
            <a:pPr marL="1028700" lvl="1" indent="-571500" eaLnBrk="0" hangingPunct="0">
              <a:lnSpc>
                <a:spcPts val="32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Invasión de las lagunas estacionales que habían sido declaradas como reservas por valor ecológico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762000"/>
          </a:xfr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s-ES_tradnl" altLang="es-ES_tradnl" sz="4200">
                <a:solidFill>
                  <a:srgbClr val="000000"/>
                </a:solidFill>
                <a:effectLst/>
              </a:rPr>
              <a:t>Destrucción de Manglares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y Lagunas Estacionales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640762" cy="4857750"/>
          </a:xfrm>
          <a:noFill/>
          <a:ln/>
        </p:spPr>
        <p:txBody>
          <a:bodyPr tIns="92070" bIns="92070" anchorCtr="1">
            <a:spAutoFit/>
          </a:bodyPr>
          <a:lstStyle/>
          <a:p>
            <a:pPr marL="933450" lvl="1" indent="-476250" eaLnBrk="0" hangingPunct="0">
              <a:lnSpc>
                <a:spcPts val="31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Pérdida de biodiversidad importante </a:t>
            </a:r>
          </a:p>
          <a:p>
            <a:pPr marL="933450" lvl="1" indent="-476250" eaLnBrk="0" hangingPunct="0">
              <a:lnSpc>
                <a:spcPts val="31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Mejores áreas sin manglar habían sido ya usadas; ampliación adicional a costo de los manglares</a:t>
            </a:r>
          </a:p>
          <a:p>
            <a:pPr marL="933450" lvl="1" indent="-476250" eaLnBrk="0" hangingPunct="0">
              <a:lnSpc>
                <a:spcPts val="31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Disturbio en la procreación de peces</a:t>
            </a:r>
          </a:p>
          <a:p>
            <a:pPr marL="933450" lvl="1" indent="-476250" eaLnBrk="0" hangingPunct="0">
              <a:lnSpc>
                <a:spcPts val="31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Conflictos con comunidades locales que pescan en las lagunas durante las temporadas de sequía</a:t>
            </a:r>
          </a:p>
          <a:p>
            <a:pPr marL="933450" lvl="1" indent="-476250" eaLnBrk="0" hangingPunct="0">
              <a:lnSpc>
                <a:spcPts val="31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Piscinas de camarones responsabilizadas por reducción de la pesca y por impacto en  ecosistema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82000" cy="762000"/>
          </a:xfrm>
          <a:noFill/>
          <a:ln/>
        </p:spPr>
        <p:txBody>
          <a:bodyPr/>
          <a:lstStyle/>
          <a:p>
            <a:pPr eaLnBrk="0" hangingPunct="0">
              <a:lnSpc>
                <a:spcPts val="4800"/>
              </a:lnSpc>
            </a:pPr>
            <a:r>
              <a:rPr lang="es-ES_tradnl" altLang="es-ES_tradnl" sz="4200">
                <a:solidFill>
                  <a:srgbClr val="000000"/>
                </a:solidFill>
                <a:effectLst/>
              </a:rPr>
              <a:t>Deterioro de la Calidad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del Agua de Mar y Río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noFill/>
          <a:ln/>
        </p:spPr>
        <p:txBody>
          <a:bodyPr/>
          <a:lstStyle/>
          <a:p>
            <a:pPr marL="1028700" lvl="1" indent="-571500" eaLnBrk="0" hangingPunct="0">
              <a:lnSpc>
                <a:spcPts val="34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Carga orgánica debido a desechos de otras piscinas</a:t>
            </a:r>
          </a:p>
          <a:p>
            <a:pPr marL="1028700" lvl="1" indent="-571500" eaLnBrk="0" hangingPunct="0">
              <a:lnSpc>
                <a:spcPts val="34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Aguas desprovistas de oxígeno</a:t>
            </a:r>
          </a:p>
          <a:p>
            <a:pPr marL="1028700" lvl="1" indent="-571500" eaLnBrk="0" hangingPunct="0">
              <a:lnSpc>
                <a:spcPts val="34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Sedimentos proveniente de la erosión de la contracorriente del río</a:t>
            </a:r>
          </a:p>
          <a:p>
            <a:pPr marL="1028700" lvl="1" indent="-571500" eaLnBrk="0" hangingPunct="0">
              <a:lnSpc>
                <a:spcPts val="34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Contaminación por pesticidas</a:t>
            </a:r>
          </a:p>
          <a:p>
            <a:pPr marL="1028700" lvl="1" indent="-571500" eaLnBrk="0" hangingPunct="0">
              <a:lnSpc>
                <a:spcPts val="34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Problemas de enfermedades en los camarones</a:t>
            </a:r>
          </a:p>
        </p:txBody>
      </p:sp>
      <p:sp>
        <p:nvSpPr>
          <p:cNvPr id="64517" name="Text Box 1029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38400"/>
            <a:ext cx="7772400" cy="1219200"/>
          </a:xfr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¿Qué Lección se Puede Aprender de este Ejemplo?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3000"/>
            <a:ext cx="9144000" cy="1143000"/>
          </a:xfrm>
          <a:noFill/>
          <a:ln/>
        </p:spPr>
        <p:txBody>
          <a:bodyPr/>
          <a:lstStyle/>
          <a:p>
            <a:pPr eaLnBrk="0" hangingPunct="0"/>
            <a:r>
              <a:rPr lang="es-ES_tradnl" altLang="es-ES_tradnl" sz="4200">
                <a:solidFill>
                  <a:srgbClr val="000000"/>
                </a:solidFill>
                <a:effectLst/>
              </a:rPr>
              <a:t>Objetivos y Metas de la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Evaluación de Impacto Ambiental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276600"/>
            <a:ext cx="6858000" cy="1905000"/>
          </a:xfrm>
          <a:noFill/>
          <a:ln/>
        </p:spPr>
        <p:txBody>
          <a:bodyPr/>
          <a:lstStyle/>
          <a:p>
            <a:pPr eaLnBrk="0" hangingPunct="0">
              <a:lnSpc>
                <a:spcPct val="110000"/>
              </a:lnSpc>
            </a:pPr>
            <a:r>
              <a:rPr lang="es-ES_tradnl" altLang="es-ES_tradnl" sz="3600">
                <a:solidFill>
                  <a:srgbClr val="000000"/>
                </a:solidFill>
                <a:effectLst/>
              </a:rPr>
              <a:t>¿Para qué desarrollar una  Evaluación de Impacto Ambiental?</a:t>
            </a:r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</p:spPr>
        <p:txBody>
          <a:bodyPr/>
          <a:lstStyle/>
          <a:p>
            <a:pPr eaLnBrk="0" hangingPunct="0"/>
            <a:r>
              <a:rPr lang="es-ES_tradnl" altLang="es-ES_tradnl" sz="4200">
                <a:solidFill>
                  <a:srgbClr val="000000"/>
                </a:solidFill>
                <a:effectLst/>
              </a:rPr>
              <a:t>Lecciones Aprendidas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097463"/>
          </a:xfrm>
          <a:noFill/>
          <a:ln/>
        </p:spPr>
        <p:txBody>
          <a:bodyPr tIns="92070" bIns="92070" anchorCtr="1">
            <a:spAutoFit/>
          </a:bodyPr>
          <a:lstStyle/>
          <a:p>
            <a:pPr marL="457200" indent="-457200" eaLnBrk="0" hangingPunct="0"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400">
                <a:solidFill>
                  <a:srgbClr val="000000"/>
                </a:solidFill>
                <a:effectLst/>
              </a:rPr>
              <a:t>Lazos fuertes entre cuestiones sociales y ambientales relacionadas con la industria analizada</a:t>
            </a:r>
          </a:p>
          <a:p>
            <a:pPr marL="457200" indent="-457200" eaLnBrk="0" hangingPunct="0"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400">
                <a:solidFill>
                  <a:srgbClr val="000000"/>
                </a:solidFill>
                <a:effectLst/>
              </a:rPr>
              <a:t>EIA debió ser requerida antes de la construcción de cualquier piscina de camarón</a:t>
            </a:r>
          </a:p>
          <a:p>
            <a:pPr marL="457200" indent="-457200" eaLnBrk="0" hangingPunct="0"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400">
                <a:solidFill>
                  <a:srgbClr val="000000"/>
                </a:solidFill>
                <a:effectLst/>
              </a:rPr>
              <a:t>EIA podría haber previsto cuestiones ambientales importantes (calidad del agua, áreas de reservas ecológicas)</a:t>
            </a:r>
          </a:p>
          <a:p>
            <a:pPr marL="457200" indent="-457200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400">
                <a:solidFill>
                  <a:srgbClr val="000000"/>
                </a:solidFill>
                <a:effectLst/>
              </a:rPr>
              <a:t>Establecimiento y demarcación de áreas de reservas ecológicas debieron haber sido estimuladas antes de la inversión</a:t>
            </a:r>
          </a:p>
          <a:p>
            <a:pPr marL="457200" indent="-457200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400">
                <a:solidFill>
                  <a:srgbClr val="000000"/>
                </a:solidFill>
                <a:effectLst/>
              </a:rPr>
              <a:t>Estudio de impacto ambiental pudo haber ayudado para no afectar a las comunidades locales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rgbClr val="000000"/>
                </a:solidFill>
                <a:effectLst/>
              </a:rPr>
              <a:t>Definiciones</a:t>
            </a:r>
            <a:r>
              <a:rPr lang="es-ES_tradnl" altLang="es-ES_tradnl">
                <a:solidFill>
                  <a:srgbClr val="000000"/>
                </a:solidFill>
                <a:effectLst/>
              </a:rPr>
              <a:t> 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038600"/>
          </a:xfrm>
          <a:noFill/>
          <a:ln/>
        </p:spPr>
        <p:txBody>
          <a:bodyPr/>
          <a:lstStyle/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Sistema es</a:t>
            </a:r>
            <a:r>
              <a:rPr lang="es-MX" altLang="es-ES_tradnl" sz="2800">
                <a:solidFill>
                  <a:srgbClr val="000000"/>
                </a:solidFill>
                <a:effectLst/>
              </a:rPr>
              <a:t> la forma de organización y administración de un proceso de EIA</a:t>
            </a:r>
            <a:endParaRPr lang="es-ES_tradnl" altLang="es-ES_tradnl" sz="2800">
              <a:solidFill>
                <a:srgbClr val="000000"/>
              </a:solidFill>
              <a:effectLst/>
            </a:endParaRP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Proceso de EIA es</a:t>
            </a:r>
            <a:r>
              <a:rPr lang="es-MX" altLang="es-ES_tradnl" sz="2800">
                <a:solidFill>
                  <a:srgbClr val="000000"/>
                </a:solidFill>
                <a:effectLst/>
              </a:rPr>
              <a:t> el conjunto de requisitos, pasos y etapas de  un análisis ambiental preventivo</a:t>
            </a:r>
            <a:endParaRPr lang="es-ES_tradnl" altLang="es-ES_tradnl" sz="2800">
              <a:solidFill>
                <a:srgbClr val="000000"/>
              </a:solidFill>
              <a:effectLst/>
            </a:endParaRP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Estudio de impacto ambiental es el informe con la evaluación ambiental de un proyecto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EAE revisa políticas, planes y programas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Auditoría verifica el cumplimiento de condiciones ambientales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524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ES_tradnl" sz="4200">
                <a:solidFill>
                  <a:srgbClr val="000000"/>
                </a:solidFill>
                <a:effectLst/>
              </a:rPr>
              <a:t>¿Cuál es el Valor de una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Evaluación de Impacto Ambiental?</a:t>
            </a:r>
            <a:endParaRPr lang="es-ES_tradnl" altLang="es-ES_tradnl" sz="4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2590800"/>
          </a:xfrm>
          <a:noFill/>
          <a:ln/>
        </p:spPr>
        <p:txBody>
          <a:bodyPr/>
          <a:lstStyle/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Identifica impactos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Previene, mitiga y compensa impactos adversos 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Optimiza impactos favorables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Mejora un proyecto 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763000" cy="685800"/>
          </a:xfrm>
          <a:noFill/>
          <a:ln/>
        </p:spPr>
        <p:txBody>
          <a:bodyPr/>
          <a:lstStyle/>
          <a:p>
            <a:pPr eaLnBrk="0" hangingPunct="0"/>
            <a:r>
              <a:rPr lang="es-ES_tradnl" altLang="es-ES_tradnl" sz="4200">
                <a:solidFill>
                  <a:srgbClr val="000000"/>
                </a:solidFill>
                <a:effectLst/>
              </a:rPr>
              <a:t/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¿Por qué Evaluar Ambientalmente 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los Proyectos?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2575"/>
            <a:ext cx="8305800" cy="4162425"/>
          </a:xfrm>
          <a:noFill/>
          <a:ln/>
        </p:spPr>
        <p:txBody>
          <a:bodyPr lIns="-147221" tIns="-147221" rIns="-147221" bIns="-147221" anchorCtr="1">
            <a:spAutoFit/>
          </a:bodyPr>
          <a:lstStyle/>
          <a:p>
            <a:pPr eaLnBrk="0" hangingPunct="0">
              <a:lnSpc>
                <a:spcPts val="33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None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 </a:t>
            </a:r>
          </a:p>
          <a:p>
            <a:pPr eaLnBrk="0" hangingPunct="0">
              <a:lnSpc>
                <a:spcPts val="33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Por factores éticos</a:t>
            </a:r>
          </a:p>
          <a:p>
            <a:pPr eaLnBrk="0" hangingPunct="0">
              <a:lnSpc>
                <a:spcPts val="33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 Para mejorar sus diseños</a:t>
            </a:r>
          </a:p>
          <a:p>
            <a:pPr eaLnBrk="0" hangingPunct="0">
              <a:lnSpc>
                <a:spcPts val="33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 Para disminuir los procesos de corrección</a:t>
            </a:r>
            <a:br>
              <a:rPr lang="es-ES_tradnl" altLang="es-ES_tradnl" sz="3000">
                <a:solidFill>
                  <a:srgbClr val="000000"/>
                </a:solidFill>
                <a:effectLst/>
              </a:rPr>
            </a:br>
            <a:r>
              <a:rPr lang="es-ES_tradnl" altLang="es-ES_tradnl" sz="3000">
                <a:solidFill>
                  <a:srgbClr val="000000"/>
                </a:solidFill>
                <a:effectLst/>
              </a:rPr>
              <a:t> y reparación</a:t>
            </a:r>
          </a:p>
          <a:p>
            <a:pPr eaLnBrk="0" hangingPunct="0">
              <a:lnSpc>
                <a:spcPts val="33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 Para eliminar riesgos ambientales</a:t>
            </a:r>
          </a:p>
          <a:p>
            <a:pPr eaLnBrk="0" hangingPunct="0">
              <a:lnSpc>
                <a:spcPts val="33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 Para garantizar una mayor equidad social</a:t>
            </a:r>
          </a:p>
          <a:p>
            <a:pPr eaLnBrk="0" hangingPunct="0">
              <a:lnSpc>
                <a:spcPts val="33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 Para evitar costos innecesarios en tiempo </a:t>
            </a:r>
            <a:br>
              <a:rPr lang="es-ES_tradnl" altLang="es-ES_tradnl" sz="3000">
                <a:solidFill>
                  <a:srgbClr val="000000"/>
                </a:solidFill>
                <a:effectLst/>
              </a:rPr>
            </a:br>
            <a:r>
              <a:rPr lang="es-ES_tradnl" altLang="es-ES_tradnl" sz="3000">
                <a:solidFill>
                  <a:srgbClr val="000000"/>
                </a:solidFill>
                <a:effectLst/>
              </a:rPr>
              <a:t> y dinero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s-ES_tradnl" altLang="es-ES_tradnl">
                <a:solidFill>
                  <a:srgbClr val="000000"/>
                </a:solidFill>
                <a:effectLst/>
              </a:rPr>
              <a:t>Beneficios de la EIA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79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4710113"/>
          </a:xfrm>
          <a:noFill/>
          <a:ln/>
        </p:spPr>
        <p:txBody>
          <a:bodyPr tIns="92070" bIns="92070" anchorCtr="1">
            <a:spAutoFit/>
          </a:bodyPr>
          <a:lstStyle/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400">
                <a:solidFill>
                  <a:srgbClr val="000000"/>
                </a:solidFill>
                <a:effectLst/>
              </a:rPr>
              <a:t>Aceptación  o cancelación anticipada de propuestas no calificadas ambientalmente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400">
                <a:solidFill>
                  <a:srgbClr val="000000"/>
                </a:solidFill>
                <a:effectLst/>
              </a:rPr>
              <a:t>Identificación e incremento de aspectos ambientales favorables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400">
                <a:solidFill>
                  <a:srgbClr val="000000"/>
                </a:solidFill>
                <a:effectLst/>
              </a:rPr>
              <a:t>Identificación e implantación de alternativas ambientales costo-efectivas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400">
                <a:solidFill>
                  <a:srgbClr val="000000"/>
                </a:solidFill>
                <a:effectLst/>
              </a:rPr>
              <a:t>Identificación y participación de las partes interesadas y afectadas 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600">
                <a:solidFill>
                  <a:srgbClr val="000000"/>
                </a:solidFill>
                <a:effectLst/>
              </a:rPr>
              <a:t>Diseño de proyectos más eficientes y equitativos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600">
                <a:solidFill>
                  <a:srgbClr val="000000"/>
                </a:solidFill>
                <a:effectLst/>
              </a:rPr>
              <a:t>Integración adecuada de cuestiones económicas, ambientales y sociales</a:t>
            </a:r>
          </a:p>
          <a:p>
            <a:pPr algn="ctr">
              <a:buFont typeface="Monotype Sorts" pitchFamily="2" charset="2"/>
              <a:buNone/>
            </a:pPr>
            <a:r>
              <a:rPr lang="es-ES_tradnl" altLang="es-ES_tradnl" sz="2200" u="sng">
                <a:solidFill>
                  <a:srgbClr val="000000"/>
                </a:solidFill>
                <a:effectLst/>
              </a:rPr>
              <a:t>El mayor beneficio: ¡un proyecto exitoso!</a:t>
            </a:r>
            <a:endParaRPr lang="es-ES_tradnl" altLang="es-ES_tradnl" sz="2400">
              <a:solidFill>
                <a:srgbClr val="000000"/>
              </a:solidFill>
              <a:effectLst/>
            </a:endParaRPr>
          </a:p>
        </p:txBody>
      </p:sp>
      <p:sp>
        <p:nvSpPr>
          <p:cNvPr id="33797" name="Text Box 2053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rgbClr val="000000"/>
                </a:solidFill>
                <a:effectLst/>
              </a:rPr>
              <a:t>Consecuencias de no 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    Desarrollar EIA</a:t>
            </a:r>
            <a:r>
              <a:rPr lang="es-ES_tradnl" altLang="es-ES_tradnl">
                <a:solidFill>
                  <a:srgbClr val="000000"/>
                </a:solidFill>
                <a:effectLst/>
              </a:rPr>
              <a:t>  	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543800" cy="4114800"/>
          </a:xfrm>
          <a:noFill/>
          <a:ln/>
        </p:spPr>
        <p:txBody>
          <a:bodyPr/>
          <a:lstStyle/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Toma de decisiones inadecuadas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Falta de compromiso con las partes involucradas 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Retraso en la decisión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Perjuicios políticos y malas relaciones  institucionales 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Pérdidas financieras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Fracaso del proyecto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001000" cy="2622550"/>
          </a:xfrm>
          <a:noFill/>
          <a:ln/>
        </p:spPr>
        <p:txBody>
          <a:bodyPr tIns="92070" bIns="92070" anchor="t" anchorCtr="1">
            <a:spAutoFit/>
          </a:bodyPr>
          <a:lstStyle/>
          <a:p>
            <a:r>
              <a:rPr lang="es-ES_tradnl" altLang="es-ES_tradnl" sz="3600">
                <a:solidFill>
                  <a:srgbClr val="FFFFFF"/>
                </a:solidFill>
                <a:effectLst/>
              </a:rPr>
              <a:t>La Necesidad de un EIA</a:t>
            </a:r>
            <a:br>
              <a:rPr lang="es-ES_tradnl" altLang="es-ES_tradnl" sz="3600">
                <a:solidFill>
                  <a:srgbClr val="FFFFFF"/>
                </a:solidFill>
                <a:effectLst/>
              </a:rPr>
            </a:br>
            <a:r>
              <a:rPr lang="es-ES_tradnl" altLang="es-ES_tradnl" sz="3600">
                <a:solidFill>
                  <a:srgbClr val="FFFFFF"/>
                </a:solidFill>
                <a:effectLst/>
              </a:rPr>
              <a:t/>
            </a:r>
            <a:br>
              <a:rPr lang="es-ES_tradnl" altLang="es-ES_tradnl" sz="3600">
                <a:solidFill>
                  <a:srgbClr val="FFFFFF"/>
                </a:solidFill>
                <a:effectLst/>
              </a:rPr>
            </a:br>
            <a:r>
              <a:rPr lang="es-ES_tradnl" altLang="es-ES_tradnl">
                <a:solidFill>
                  <a:srgbClr val="FFFFFF"/>
                </a:solidFill>
                <a:effectLst/>
              </a:rPr>
              <a:t>La Industria del Camarón en el Sur de Honduras</a:t>
            </a:r>
            <a:endParaRPr lang="es-ES_tradnl" altLang="es-ES_tradnl">
              <a:solidFill>
                <a:srgbClr val="FFFFFF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609600"/>
          </a:xfrm>
          <a:noFill/>
          <a:ln/>
        </p:spPr>
        <p:txBody>
          <a:bodyPr/>
          <a:lstStyle/>
          <a:p>
            <a:r>
              <a:rPr lang="es-ES_tradnl" altLang="es-ES_tradnl">
                <a:solidFill>
                  <a:srgbClr val="FFFFFF"/>
                </a:solidFill>
                <a:effectLst/>
              </a:rPr>
              <a:t>Estudio de Caso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  <a:noFill/>
          <a:ln/>
        </p:spPr>
        <p:txBody>
          <a:bodyPr/>
          <a:lstStyle/>
          <a:p>
            <a:pPr eaLnBrk="0" hangingPunct="0"/>
            <a:r>
              <a:rPr lang="es-ES_tradnl" altLang="es-ES_tradnl" sz="4200">
                <a:solidFill>
                  <a:srgbClr val="000000"/>
                </a:solidFill>
                <a:effectLst/>
              </a:rPr>
              <a:t>Localización: Sur de Honduras</a:t>
            </a:r>
            <a:r>
              <a:rPr lang="es-ES_tradnl" altLang="es-ES_tradnl" sz="4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es-ES_tradnl" altLang="es-ES_tradnl" sz="4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3886200"/>
          </a:xfrm>
          <a:noFill/>
          <a:ln/>
        </p:spPr>
        <p:txBody>
          <a:bodyPr/>
          <a:lstStyle/>
          <a:p>
            <a:pPr eaLnBrk="0" hangingPunct="0">
              <a:lnSpc>
                <a:spcPts val="3500"/>
              </a:lnSpc>
              <a:spcAft>
                <a:spcPct val="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Área tropical con estaciones calurosas y secas</a:t>
            </a:r>
          </a:p>
          <a:p>
            <a:pPr eaLnBrk="0" hangingPunct="0">
              <a:lnSpc>
                <a:spcPts val="3500"/>
              </a:lnSpc>
              <a:spcAft>
                <a:spcPct val="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Desembocadura marítima, pantanos, lagunas estacionales, playas arenosas, costa estrecha y llana, y área montañosa adyacente</a:t>
            </a:r>
          </a:p>
          <a:p>
            <a:pPr eaLnBrk="0" hangingPunct="0">
              <a:lnSpc>
                <a:spcPts val="3500"/>
              </a:lnSpc>
              <a:spcAft>
                <a:spcPct val="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Antiguamente, altos y bajos en ganado y algodón</a:t>
            </a:r>
          </a:p>
          <a:p>
            <a:pPr eaLnBrk="0" hangingPunct="0">
              <a:lnSpc>
                <a:spcPts val="3500"/>
              </a:lnSpc>
              <a:spcAft>
                <a:spcPct val="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Crecimiento rápido de la población después del control de la malaria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2</a:t>
            </a:r>
          </a:p>
        </p:txBody>
      </p:sp>
    </p:spTree>
  </p:cSld>
  <p:clrMapOvr>
    <a:masterClrMapping/>
  </p:clrMapOvr>
  <p:transition advClick="0">
    <p:random/>
  </p:transition>
</p:sld>
</file>

<file path=ppt/theme/theme1.xml><?xml version="1.0" encoding="utf-8"?>
<a:theme xmlns:a="http://schemas.openxmlformats.org/drawingml/2006/main" name="Blue Diagonal">
  <a:themeElements>
    <a:clrScheme name="">
      <a:dk1>
        <a:srgbClr val="000000"/>
      </a:dk1>
      <a:lt1>
        <a:srgbClr val="85D6FF"/>
      </a:lt1>
      <a:dk2>
        <a:srgbClr val="FFFF00"/>
      </a:dk2>
      <a:lt2>
        <a:srgbClr val="000099"/>
      </a:lt2>
      <a:accent1>
        <a:srgbClr val="00CCCC"/>
      </a:accent1>
      <a:accent2>
        <a:srgbClr val="FF33CC"/>
      </a:accent2>
      <a:accent3>
        <a:srgbClr val="C2E8FF"/>
      </a:accent3>
      <a:accent4>
        <a:srgbClr val="000000"/>
      </a:accent4>
      <a:accent5>
        <a:srgbClr val="AAE2E2"/>
      </a:accent5>
      <a:accent6>
        <a:srgbClr val="E72DB9"/>
      </a:accent6>
      <a:hlink>
        <a:srgbClr val="FF0033"/>
      </a:hlink>
      <a:folHlink>
        <a:srgbClr val="6666FF"/>
      </a:folHlink>
    </a:clrScheme>
    <a:fontScheme name="Blue Diagonal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pti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ptima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Designs\Blue Diagonal.pot</Template>
  <TotalTime>9514</TotalTime>
  <Words>2581</Words>
  <Application>Microsoft PowerPoint</Application>
  <PresentationFormat>Presentación en pantalla (4:3)</PresentationFormat>
  <Paragraphs>420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Optima</vt:lpstr>
      <vt:lpstr>Monotype Sorts</vt:lpstr>
      <vt:lpstr>Wingdings</vt:lpstr>
      <vt:lpstr>Blue Diagonal</vt:lpstr>
      <vt:lpstr>Módulo 2  Objetivos y Metas de la Evaluación de Impacto Ambiental</vt:lpstr>
      <vt:lpstr>Objetivos y Metas de la Evaluación de Impacto Ambiental</vt:lpstr>
      <vt:lpstr>Definiciones </vt:lpstr>
      <vt:lpstr>¿Cuál es el Valor de una Evaluación de Impacto Ambiental?</vt:lpstr>
      <vt:lpstr> ¿Por qué Evaluar Ambientalmente  los Proyectos? </vt:lpstr>
      <vt:lpstr>Beneficios de la EIA</vt:lpstr>
      <vt:lpstr>Consecuencias de no      Desarrollar EIA   </vt:lpstr>
      <vt:lpstr>La Necesidad de un EIA  La Industria del Camarón en el Sur de Honduras</vt:lpstr>
      <vt:lpstr>Localización: Sur de Honduras  </vt:lpstr>
      <vt:lpstr>Historia del Desarrollo Local</vt:lpstr>
      <vt:lpstr>Desarrollo de la Crisis</vt:lpstr>
      <vt:lpstr>Solución Propuesta:   Desarrollar la Industria del Camarón</vt:lpstr>
      <vt:lpstr>Resultados Económicos</vt:lpstr>
      <vt:lpstr>Conflictos de Género y Trabajo</vt:lpstr>
      <vt:lpstr>Problemas de Sustentabilidad a Corto y Largo Plazo</vt:lpstr>
      <vt:lpstr>Conflictos entre Comunidades Locales y Haciendas de Camarones </vt:lpstr>
      <vt:lpstr>Destrucción de Manglares y Lagunas Estacionales</vt:lpstr>
      <vt:lpstr>Deterioro de la Calidad del Agua de Mar y Río</vt:lpstr>
      <vt:lpstr>¿Qué Lección se Puede Aprender de este Ejemplo?</vt:lpstr>
      <vt:lpstr>Lecciones Aprendidas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2 Definiciones  EIA</dc:title>
  <cp:lastModifiedBy>Administrador</cp:lastModifiedBy>
  <cp:revision>624</cp:revision>
  <cp:lastPrinted>2001-08-01T16:08:54Z</cp:lastPrinted>
  <dcterms:created xsi:type="dcterms:W3CDTF">1998-09-01T22:33:40Z</dcterms:created>
  <dcterms:modified xsi:type="dcterms:W3CDTF">2009-07-21T16:09:48Z</dcterms:modified>
</cp:coreProperties>
</file>