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407" r:id="rId2"/>
    <p:sldId id="489" r:id="rId3"/>
    <p:sldId id="490" r:id="rId4"/>
    <p:sldId id="408" r:id="rId5"/>
    <p:sldId id="484" r:id="rId6"/>
    <p:sldId id="493" r:id="rId7"/>
    <p:sldId id="481" r:id="rId8"/>
    <p:sldId id="486" r:id="rId9"/>
    <p:sldId id="451" r:id="rId10"/>
    <p:sldId id="494" r:id="rId11"/>
    <p:sldId id="416" r:id="rId12"/>
    <p:sldId id="471" r:id="rId13"/>
    <p:sldId id="420" r:id="rId14"/>
  </p:sldIdLst>
  <p:sldSz cx="9144000" cy="6858000" type="screen4x3"/>
  <p:notesSz cx="6858000" cy="9180513"/>
  <p:defaultTextStyle>
    <a:defPPr>
      <a:defRPr lang="es-ES_tradnl"/>
    </a:defPPr>
    <a:lvl1pPr algn="l" rtl="0" eaLnBrk="0" fontAlgn="base" hangingPunct="0">
      <a:spcBef>
        <a:spcPct val="0"/>
      </a:spcBef>
      <a:spcAft>
        <a:spcPct val="0"/>
      </a:spcAft>
      <a:defRPr sz="4400" kern="1200">
        <a:solidFill>
          <a:schemeClr val="tx1"/>
        </a:solidFill>
        <a:latin typeface="Optima" charset="0"/>
        <a:ea typeface="+mn-ea"/>
        <a:cs typeface="+mn-cs"/>
      </a:defRPr>
    </a:lvl1pPr>
    <a:lvl2pPr marL="457200" algn="l" rtl="0" eaLnBrk="0" fontAlgn="base" hangingPunct="0">
      <a:spcBef>
        <a:spcPct val="0"/>
      </a:spcBef>
      <a:spcAft>
        <a:spcPct val="0"/>
      </a:spcAft>
      <a:defRPr sz="4400" kern="1200">
        <a:solidFill>
          <a:schemeClr val="tx1"/>
        </a:solidFill>
        <a:latin typeface="Optima" charset="0"/>
        <a:ea typeface="+mn-ea"/>
        <a:cs typeface="+mn-cs"/>
      </a:defRPr>
    </a:lvl2pPr>
    <a:lvl3pPr marL="914400" algn="l" rtl="0" eaLnBrk="0" fontAlgn="base" hangingPunct="0">
      <a:spcBef>
        <a:spcPct val="0"/>
      </a:spcBef>
      <a:spcAft>
        <a:spcPct val="0"/>
      </a:spcAft>
      <a:defRPr sz="4400" kern="1200">
        <a:solidFill>
          <a:schemeClr val="tx1"/>
        </a:solidFill>
        <a:latin typeface="Optima" charset="0"/>
        <a:ea typeface="+mn-ea"/>
        <a:cs typeface="+mn-cs"/>
      </a:defRPr>
    </a:lvl3pPr>
    <a:lvl4pPr marL="1371600" algn="l" rtl="0" eaLnBrk="0" fontAlgn="base" hangingPunct="0">
      <a:spcBef>
        <a:spcPct val="0"/>
      </a:spcBef>
      <a:spcAft>
        <a:spcPct val="0"/>
      </a:spcAft>
      <a:defRPr sz="4400" kern="1200">
        <a:solidFill>
          <a:schemeClr val="tx1"/>
        </a:solidFill>
        <a:latin typeface="Optima" charset="0"/>
        <a:ea typeface="+mn-ea"/>
        <a:cs typeface="+mn-cs"/>
      </a:defRPr>
    </a:lvl4pPr>
    <a:lvl5pPr marL="1828800" algn="l" rtl="0" eaLnBrk="0" fontAlgn="base" hangingPunct="0">
      <a:spcBef>
        <a:spcPct val="0"/>
      </a:spcBef>
      <a:spcAft>
        <a:spcPct val="0"/>
      </a:spcAft>
      <a:defRPr sz="4400" kern="1200">
        <a:solidFill>
          <a:schemeClr val="tx1"/>
        </a:solidFill>
        <a:latin typeface="Optima" charset="0"/>
        <a:ea typeface="+mn-ea"/>
        <a:cs typeface="+mn-cs"/>
      </a:defRPr>
    </a:lvl5pPr>
    <a:lvl6pPr marL="2286000" algn="l" defTabSz="914400" rtl="0" eaLnBrk="1" latinLnBrk="0" hangingPunct="1">
      <a:defRPr sz="4400" kern="1200">
        <a:solidFill>
          <a:schemeClr val="tx1"/>
        </a:solidFill>
        <a:latin typeface="Optima" charset="0"/>
        <a:ea typeface="+mn-ea"/>
        <a:cs typeface="+mn-cs"/>
      </a:defRPr>
    </a:lvl6pPr>
    <a:lvl7pPr marL="2743200" algn="l" defTabSz="914400" rtl="0" eaLnBrk="1" latinLnBrk="0" hangingPunct="1">
      <a:defRPr sz="4400" kern="1200">
        <a:solidFill>
          <a:schemeClr val="tx1"/>
        </a:solidFill>
        <a:latin typeface="Optima" charset="0"/>
        <a:ea typeface="+mn-ea"/>
        <a:cs typeface="+mn-cs"/>
      </a:defRPr>
    </a:lvl7pPr>
    <a:lvl8pPr marL="3200400" algn="l" defTabSz="914400" rtl="0" eaLnBrk="1" latinLnBrk="0" hangingPunct="1">
      <a:defRPr sz="4400" kern="1200">
        <a:solidFill>
          <a:schemeClr val="tx1"/>
        </a:solidFill>
        <a:latin typeface="Optima" charset="0"/>
        <a:ea typeface="+mn-ea"/>
        <a:cs typeface="+mn-cs"/>
      </a:defRPr>
    </a:lvl8pPr>
    <a:lvl9pPr marL="3657600" algn="l" defTabSz="914400" rtl="0" eaLnBrk="1" latinLnBrk="0" hangingPunct="1">
      <a:defRPr sz="4400" kern="1200">
        <a:solidFill>
          <a:schemeClr val="tx1"/>
        </a:solidFill>
        <a:latin typeface="Optima"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800000"/>
    <a:srgbClr val="003300"/>
    <a:srgbClr val="008080"/>
    <a:srgbClr val="000000"/>
    <a:srgbClr val="FF9900"/>
    <a:srgbClr val="CC3300"/>
    <a:srgbClr val="FF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620"/>
    <p:restoredTop sz="94660"/>
  </p:normalViewPr>
  <p:slideViewPr>
    <p:cSldViewPr>
      <p:cViewPr varScale="1">
        <p:scale>
          <a:sx n="101" d="100"/>
          <a:sy n="101" d="100"/>
        </p:scale>
        <p:origin x="-26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95" d="100"/>
        <a:sy n="95" d="100"/>
      </p:scale>
      <p:origin x="0" y="0"/>
    </p:cViewPr>
  </p:sorterViewPr>
  <p:notesViewPr>
    <p:cSldViewPr>
      <p:cViewPr varScale="1">
        <p:scale>
          <a:sx n="53" d="100"/>
          <a:sy n="53" d="100"/>
        </p:scale>
        <p:origin x="-1432" y="-112"/>
      </p:cViewPr>
      <p:guideLst>
        <p:guide orient="horz" pos="2891"/>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2545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defRPr sz="1200"/>
            </a:lvl1pPr>
          </a:lstStyle>
          <a:p>
            <a:endParaRPr lang="es-ES_tradnl" altLang="es-ES_tradnl"/>
          </a:p>
        </p:txBody>
      </p:sp>
      <p:sp>
        <p:nvSpPr>
          <p:cNvPr id="4099" name="Rectangle 3"/>
          <p:cNvSpPr>
            <a:spLocks noGrp="1" noChangeArrowheads="1"/>
          </p:cNvSpPr>
          <p:nvPr>
            <p:ph type="dt" sz="quarter" idx="1"/>
          </p:nvPr>
        </p:nvSpPr>
        <p:spPr bwMode="auto">
          <a:xfrm>
            <a:off x="3886200" y="0"/>
            <a:ext cx="2971800" cy="42545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r">
              <a:defRPr sz="1200"/>
            </a:lvl1pPr>
          </a:lstStyle>
          <a:p>
            <a:endParaRPr lang="es-ES_tradnl" altLang="es-ES_tradnl"/>
          </a:p>
        </p:txBody>
      </p:sp>
      <p:sp>
        <p:nvSpPr>
          <p:cNvPr id="4100" name="Rectangle 4"/>
          <p:cNvSpPr>
            <a:spLocks noGrp="1" noChangeArrowheads="1"/>
          </p:cNvSpPr>
          <p:nvPr>
            <p:ph type="ftr" sz="quarter" idx="2"/>
          </p:nvPr>
        </p:nvSpPr>
        <p:spPr bwMode="auto">
          <a:xfrm>
            <a:off x="0" y="8731250"/>
            <a:ext cx="2971800" cy="430213"/>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a:defRPr sz="1200"/>
            </a:lvl1pPr>
          </a:lstStyle>
          <a:p>
            <a:r>
              <a:rPr lang="es-ES_tradnl" altLang="es-ES_tradnl"/>
              <a:t>MÓDULO 5</a:t>
            </a:r>
          </a:p>
        </p:txBody>
      </p:sp>
      <p:sp>
        <p:nvSpPr>
          <p:cNvPr id="4101" name="Rectangle 5"/>
          <p:cNvSpPr>
            <a:spLocks noGrp="1" noChangeArrowheads="1"/>
          </p:cNvSpPr>
          <p:nvPr>
            <p:ph type="sldNum" sz="quarter" idx="3"/>
          </p:nvPr>
        </p:nvSpPr>
        <p:spPr bwMode="auto">
          <a:xfrm>
            <a:off x="3886200" y="8731250"/>
            <a:ext cx="2971800" cy="430213"/>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algn="r">
              <a:defRPr sz="1200"/>
            </a:lvl1pPr>
          </a:lstStyle>
          <a:p>
            <a:fld id="{2B7C7555-23A7-4465-9882-B357901E800D}" type="slidenum">
              <a:rPr lang="es-ES_tradnl" altLang="es-ES_tradnl"/>
              <a:pPr/>
              <a:t>‹Nº›</a:t>
            </a:fld>
            <a:endParaRPr lang="es-ES_tradnl" altLang="es-ES_tradnl"/>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dt" idx="1"/>
          </p:nvPr>
        </p:nvSpPr>
        <p:spPr bwMode="auto">
          <a:xfrm>
            <a:off x="3886200" y="17463"/>
            <a:ext cx="2971800" cy="457200"/>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lgn="r" eaLnBrk="1" hangingPunct="1">
              <a:defRPr sz="1000" i="1"/>
            </a:lvl1pPr>
          </a:lstStyle>
          <a:p>
            <a:endParaRPr lang="es-ES_tradnl" altLang="es-ES_tradnl"/>
          </a:p>
        </p:txBody>
      </p:sp>
      <p:sp>
        <p:nvSpPr>
          <p:cNvPr id="2051" name="Rectangle 3"/>
          <p:cNvSpPr>
            <a:spLocks noGrp="1" noChangeArrowheads="1"/>
          </p:cNvSpPr>
          <p:nvPr>
            <p:ph type="sldNum" sz="quarter" idx="5"/>
          </p:nvPr>
        </p:nvSpPr>
        <p:spPr bwMode="auto">
          <a:xfrm>
            <a:off x="3886200" y="8704263"/>
            <a:ext cx="2971800" cy="457200"/>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lgn="r" eaLnBrk="1" hangingPunct="1">
              <a:defRPr sz="1200" b="1" i="1"/>
            </a:lvl1pPr>
          </a:lstStyle>
          <a:p>
            <a:fld id="{3D0E67F5-FF35-4B08-B3A4-C48186F3E8D6}" type="slidenum">
              <a:rPr lang="es-ES_tradnl" altLang="es-ES_tradnl"/>
              <a:pPr/>
              <a:t>‹Nº›</a:t>
            </a:fld>
            <a:endParaRPr lang="es-ES_tradnl" altLang="es-ES_tradnl"/>
          </a:p>
        </p:txBody>
      </p:sp>
      <p:sp>
        <p:nvSpPr>
          <p:cNvPr id="2052" name="Rectangle 4"/>
          <p:cNvSpPr>
            <a:spLocks noGrp="1" noChangeArrowheads="1"/>
          </p:cNvSpPr>
          <p:nvPr>
            <p:ph type="ftr" sz="quarter" idx="4"/>
          </p:nvPr>
        </p:nvSpPr>
        <p:spPr bwMode="auto">
          <a:xfrm>
            <a:off x="0" y="8704263"/>
            <a:ext cx="2971800" cy="457200"/>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eaLnBrk="1" hangingPunct="1">
              <a:defRPr sz="1200" b="1" i="1"/>
            </a:lvl1pPr>
          </a:lstStyle>
          <a:p>
            <a:r>
              <a:rPr lang="es-ES_tradnl" altLang="es-ES_tradnl"/>
              <a:t>MÓDULO 5</a:t>
            </a:r>
          </a:p>
        </p:txBody>
      </p:sp>
      <p:sp>
        <p:nvSpPr>
          <p:cNvPr id="2053" name="Rectangle 5"/>
          <p:cNvSpPr>
            <a:spLocks noGrp="1" noChangeArrowheads="1"/>
          </p:cNvSpPr>
          <p:nvPr>
            <p:ph type="hdr" sz="quarter"/>
          </p:nvPr>
        </p:nvSpPr>
        <p:spPr bwMode="auto">
          <a:xfrm>
            <a:off x="0" y="17463"/>
            <a:ext cx="2971800" cy="457200"/>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eaLnBrk="1" hangingPunct="1">
              <a:defRPr sz="1000" i="1"/>
            </a:lvl1pPr>
          </a:lstStyle>
          <a:p>
            <a:endParaRPr lang="es-ES_tradnl" altLang="es-ES_tradnl"/>
          </a:p>
        </p:txBody>
      </p:sp>
    </p:spTree>
  </p:cSld>
  <p:clrMap bg1="lt1" tx1="dk1" bg2="lt2" tx2="dk2" accent1="accent1" accent2="accent2" accent3="accent3" accent4="accent4" accent5="accent5" accent6="accent6" hlink="hlink" folHlink="folHlink"/>
  <p:hf hdr="0" dt="0"/>
  <p:notesStyle>
    <a:lvl1pPr algn="l" defTabSz="762000" rtl="0" fontAlgn="base">
      <a:spcBef>
        <a:spcPct val="30000"/>
      </a:spcBef>
      <a:spcAft>
        <a:spcPct val="0"/>
      </a:spcAft>
      <a:defRPr sz="1200" kern="1200">
        <a:solidFill>
          <a:schemeClr val="tx1"/>
        </a:solidFill>
        <a:latin typeface="Optima" charset="0"/>
        <a:ea typeface="+mn-ea"/>
        <a:cs typeface="+mn-cs"/>
      </a:defRPr>
    </a:lvl1pPr>
    <a:lvl2pPr marL="457200" algn="l" defTabSz="762000" rtl="0" fontAlgn="base">
      <a:spcBef>
        <a:spcPct val="30000"/>
      </a:spcBef>
      <a:spcAft>
        <a:spcPct val="0"/>
      </a:spcAft>
      <a:defRPr sz="1200" kern="1200">
        <a:solidFill>
          <a:schemeClr val="tx1"/>
        </a:solidFill>
        <a:latin typeface="Optima" charset="0"/>
        <a:ea typeface="+mn-ea"/>
        <a:cs typeface="+mn-cs"/>
      </a:defRPr>
    </a:lvl2pPr>
    <a:lvl3pPr marL="914400" algn="l" defTabSz="762000" rtl="0" fontAlgn="base">
      <a:spcBef>
        <a:spcPct val="30000"/>
      </a:spcBef>
      <a:spcAft>
        <a:spcPct val="0"/>
      </a:spcAft>
      <a:defRPr sz="1200" kern="1200">
        <a:solidFill>
          <a:schemeClr val="tx1"/>
        </a:solidFill>
        <a:latin typeface="Optima" charset="0"/>
        <a:ea typeface="+mn-ea"/>
        <a:cs typeface="+mn-cs"/>
      </a:defRPr>
    </a:lvl3pPr>
    <a:lvl4pPr marL="1371600" algn="l" defTabSz="762000" rtl="0" fontAlgn="base">
      <a:spcBef>
        <a:spcPct val="30000"/>
      </a:spcBef>
      <a:spcAft>
        <a:spcPct val="0"/>
      </a:spcAft>
      <a:defRPr sz="1200" kern="1200">
        <a:solidFill>
          <a:schemeClr val="tx1"/>
        </a:solidFill>
        <a:latin typeface="Optima" charset="0"/>
        <a:ea typeface="+mn-ea"/>
        <a:cs typeface="+mn-cs"/>
      </a:defRPr>
    </a:lvl4pPr>
    <a:lvl5pPr marL="1828800" algn="l" defTabSz="762000" rtl="0" fontAlgn="base">
      <a:spcBef>
        <a:spcPct val="30000"/>
      </a:spcBef>
      <a:spcAft>
        <a:spcPct val="0"/>
      </a:spcAft>
      <a:defRPr sz="1200" kern="1200">
        <a:solidFill>
          <a:schemeClr val="tx1"/>
        </a:solidFill>
        <a:latin typeface="Optima"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type="sldNum" sz="quarter" idx="5"/>
          </p:nvPr>
        </p:nvSpPr>
        <p:spPr>
          <a:ln/>
        </p:spPr>
        <p:txBody>
          <a:bodyPr/>
          <a:lstStyle/>
          <a:p>
            <a:fld id="{72B577F3-772E-4BE9-94D6-8D781746FF8D}" type="slidenum">
              <a:rPr lang="es-ES_tradnl" altLang="es-ES_tradnl"/>
              <a:pPr/>
              <a:t>1</a:t>
            </a:fld>
            <a:endParaRPr lang="es-ES_tradnl" altLang="es-ES_tradnl"/>
          </a:p>
        </p:txBody>
      </p:sp>
      <p:sp>
        <p:nvSpPr>
          <p:cNvPr id="5" name="Rectangle 4"/>
          <p:cNvSpPr>
            <a:spLocks noGrp="1" noChangeArrowheads="1"/>
          </p:cNvSpPr>
          <p:nvPr>
            <p:ph type="ftr" sz="quarter" idx="4"/>
          </p:nvPr>
        </p:nvSpPr>
        <p:spPr>
          <a:ln/>
        </p:spPr>
        <p:txBody>
          <a:bodyPr/>
          <a:lstStyle/>
          <a:p>
            <a:r>
              <a:rPr lang="es-ES_tradnl" altLang="es-ES_tradnl"/>
              <a:t>MÓDULO 5</a:t>
            </a:r>
          </a:p>
        </p:txBody>
      </p:sp>
      <p:sp>
        <p:nvSpPr>
          <p:cNvPr id="242690" name="Rectangle 2"/>
          <p:cNvSpPr>
            <a:spLocks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242692" name="Rectangle 4"/>
          <p:cNvSpPr>
            <a:spLocks noGrp="1" noChangeArrowheads="1"/>
          </p:cNvSpPr>
          <p:nvPr>
            <p:ph type="body" idx="1"/>
          </p:nvPr>
        </p:nvSpPr>
        <p:spPr bwMode="auto">
          <a:xfrm>
            <a:off x="914400" y="4343400"/>
            <a:ext cx="3962400" cy="4114800"/>
          </a:xfrm>
          <a:prstGeom prst="rect">
            <a:avLst/>
          </a:prstGeom>
          <a:noFill/>
          <a:ln w="12700">
            <a:miter lim="800000"/>
            <a:headEnd type="none" w="sm" len="sm"/>
            <a:tailEnd type="none" w="sm" len="sm"/>
          </a:ln>
        </p:spPr>
        <p:txBody>
          <a:bodyPr/>
          <a:lstStyle/>
          <a:p>
            <a:pPr marL="187325" indent="-187325" algn="just">
              <a:spcBef>
                <a:spcPct val="0"/>
              </a:spcBef>
            </a:pPr>
            <a:r>
              <a:rPr lang="es-ES_tradnl" altLang="es-ES_tradnl" b="1" u="sng"/>
              <a:t>PROPÓSITO:</a:t>
            </a:r>
          </a:p>
          <a:p>
            <a:pPr marL="187325" indent="-187325" algn="just">
              <a:spcBef>
                <a:spcPct val="0"/>
              </a:spcBef>
            </a:pPr>
            <a:endParaRPr lang="es-ES_tradnl" altLang="es-ES_tradnl" b="1" u="sng"/>
          </a:p>
          <a:p>
            <a:pPr marL="187325" indent="-187325" algn="just">
              <a:spcBef>
                <a:spcPct val="0"/>
              </a:spcBef>
              <a:buFontTx/>
              <a:buChar char="•"/>
            </a:pPr>
            <a:r>
              <a:rPr lang="es-ES_tradnl" altLang="es-ES_tradnl"/>
              <a:t>Revisar la vinculación entre la EIA y las etapas clásicas en  la preparación de un proyecto.</a:t>
            </a:r>
          </a:p>
          <a:p>
            <a:pPr marL="187325" indent="-187325" algn="just">
              <a:spcBef>
                <a:spcPct val="0"/>
              </a:spcBef>
            </a:pPr>
            <a:endParaRPr lang="es-ES_tradnl" altLang="es-ES_tradnl"/>
          </a:p>
          <a:p>
            <a:pPr marL="187325" indent="-187325" algn="just">
              <a:spcBef>
                <a:spcPct val="0"/>
              </a:spcBef>
            </a:pPr>
            <a:r>
              <a:rPr lang="es-ES_tradnl" altLang="es-ES_tradnl" b="1" u="sng"/>
              <a:t>EXPLICACIONES:</a:t>
            </a:r>
            <a:endParaRPr lang="es-ES_tradnl" altLang="es-ES_tradnl"/>
          </a:p>
          <a:p>
            <a:pPr marL="187325" indent="-187325" algn="just">
              <a:spcBef>
                <a:spcPct val="0"/>
              </a:spcBef>
            </a:pPr>
            <a:endParaRPr lang="es-ES_tradnl" altLang="es-ES_tradnl"/>
          </a:p>
          <a:p>
            <a:pPr marL="187325" indent="-187325" algn="just">
              <a:spcBef>
                <a:spcPct val="0"/>
              </a:spcBef>
              <a:buFontTx/>
              <a:buChar char="•"/>
            </a:pPr>
            <a:r>
              <a:rPr lang="es-ES_tradnl" altLang="es-ES_tradnl"/>
              <a:t>Haga un breve recuento del proceso de EIA como herramienta para darle viabilidad ambiental previa a los proyectos.</a:t>
            </a:r>
          </a:p>
          <a:p>
            <a:pPr marL="187325" indent="-187325" algn="just">
              <a:spcBef>
                <a:spcPct val="0"/>
              </a:spcBef>
              <a:buFontTx/>
              <a:buChar char="•"/>
            </a:pPr>
            <a:r>
              <a:rPr lang="es-ES_tradnl" altLang="es-ES_tradnl"/>
              <a:t>Haga referencia que el ciclo de proyecto involucra a las decisiones desde su fase de idea hasta el abandono de actividades.</a:t>
            </a:r>
          </a:p>
          <a:p>
            <a:pPr marL="187325" indent="-187325" algn="just">
              <a:spcBef>
                <a:spcPct val="0"/>
              </a:spcBef>
            </a:pPr>
            <a:endParaRPr lang="es-ES_tradnl" altLang="es-ES_tradnl"/>
          </a:p>
          <a:p>
            <a:pPr marL="187325" indent="-187325" algn="just">
              <a:spcBef>
                <a:spcPct val="0"/>
              </a:spcBef>
            </a:pPr>
            <a:r>
              <a:rPr lang="es-ES_tradnl" altLang="es-ES_tradnl" b="1" u="sng"/>
              <a:t>CONCEPTOS PRINCIPALES:</a:t>
            </a:r>
          </a:p>
          <a:p>
            <a:pPr marL="187325" indent="-187325" algn="just">
              <a:spcBef>
                <a:spcPct val="0"/>
              </a:spcBef>
            </a:pPr>
            <a:endParaRPr lang="es-ES_tradnl" altLang="es-ES_tradnl"/>
          </a:p>
          <a:p>
            <a:pPr marL="187325" indent="-187325" algn="just">
              <a:spcBef>
                <a:spcPct val="0"/>
              </a:spcBef>
              <a:buFontTx/>
              <a:buChar char="•"/>
            </a:pPr>
            <a:r>
              <a:rPr lang="es-ES_tradnl" altLang="es-ES_tradnl"/>
              <a:t>EIA: Proceso de alerta temprana del cumplimiento de las políticas ambientales y de verificación del significado de los impactos ambientales.</a:t>
            </a:r>
          </a:p>
          <a:p>
            <a:pPr marL="187325" indent="-187325" algn="just">
              <a:spcBef>
                <a:spcPct val="0"/>
              </a:spcBef>
              <a:buFontTx/>
              <a:buChar char="•"/>
            </a:pPr>
            <a:r>
              <a:rPr lang="es-ES_tradnl" altLang="es-ES_tradnl"/>
              <a:t>Ciclo de proyecto: Etapas en la preparación de un proyecto desde la fase de idea hasta la ejecución y abandono.</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type="sldNum" sz="quarter" idx="5"/>
          </p:nvPr>
        </p:nvSpPr>
        <p:spPr>
          <a:ln/>
        </p:spPr>
        <p:txBody>
          <a:bodyPr/>
          <a:lstStyle/>
          <a:p>
            <a:fld id="{4095791D-7265-4362-A8A4-F3F9EDA62440}" type="slidenum">
              <a:rPr lang="es-ES_tradnl" altLang="es-ES_tradnl"/>
              <a:pPr/>
              <a:t>10</a:t>
            </a:fld>
            <a:endParaRPr lang="es-ES_tradnl" altLang="es-ES_tradnl"/>
          </a:p>
        </p:txBody>
      </p:sp>
      <p:sp>
        <p:nvSpPr>
          <p:cNvPr id="5" name="Rectangle 4"/>
          <p:cNvSpPr>
            <a:spLocks noGrp="1" noChangeArrowheads="1"/>
          </p:cNvSpPr>
          <p:nvPr>
            <p:ph type="ftr" sz="quarter" idx="4"/>
          </p:nvPr>
        </p:nvSpPr>
        <p:spPr>
          <a:ln/>
        </p:spPr>
        <p:txBody>
          <a:bodyPr/>
          <a:lstStyle/>
          <a:p>
            <a:r>
              <a:rPr lang="es-ES_tradnl" altLang="es-ES_tradnl"/>
              <a:t>MÓDULO 5</a:t>
            </a:r>
          </a:p>
        </p:txBody>
      </p:sp>
      <p:sp>
        <p:nvSpPr>
          <p:cNvPr id="293890" name="Rectangle 5122"/>
          <p:cNvSpPr>
            <a:spLocks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293892" name="Rectangle 5124"/>
          <p:cNvSpPr>
            <a:spLocks noGrp="1" noChangeArrowheads="1"/>
          </p:cNvSpPr>
          <p:nvPr>
            <p:ph type="body" idx="1"/>
          </p:nvPr>
        </p:nvSpPr>
        <p:spPr bwMode="auto">
          <a:xfrm>
            <a:off x="914400" y="4343400"/>
            <a:ext cx="4114800" cy="4114800"/>
          </a:xfrm>
          <a:prstGeom prst="rect">
            <a:avLst/>
          </a:prstGeom>
          <a:noFill/>
          <a:ln w="12700">
            <a:miter lim="800000"/>
            <a:headEnd type="none" w="sm" len="sm"/>
            <a:tailEnd type="none" w="sm" len="sm"/>
          </a:ln>
        </p:spPr>
        <p:txBody>
          <a:bodyPr/>
          <a:lstStyle/>
          <a:p>
            <a:pPr marL="187325" indent="-187325" algn="just">
              <a:lnSpc>
                <a:spcPct val="90000"/>
              </a:lnSpc>
              <a:spcBef>
                <a:spcPct val="0"/>
              </a:spcBef>
            </a:pPr>
            <a:r>
              <a:rPr lang="es-ES_tradnl" altLang="es-ES_tradnl" sz="1100" b="1" u="sng"/>
              <a:t>PROPÓSITO:</a:t>
            </a:r>
          </a:p>
          <a:p>
            <a:pPr marL="187325" indent="-187325" algn="just">
              <a:lnSpc>
                <a:spcPct val="90000"/>
              </a:lnSpc>
              <a:spcBef>
                <a:spcPct val="0"/>
              </a:spcBef>
            </a:pPr>
            <a:endParaRPr lang="es-ES_tradnl" altLang="es-ES_tradnl" sz="1100" b="1" u="sng"/>
          </a:p>
          <a:p>
            <a:pPr marL="187325" indent="-187325" algn="just">
              <a:lnSpc>
                <a:spcPct val="90000"/>
              </a:lnSpc>
              <a:spcBef>
                <a:spcPct val="0"/>
              </a:spcBef>
              <a:buFontTx/>
              <a:buChar char="•"/>
            </a:pPr>
            <a:r>
              <a:rPr lang="es-ES_tradnl" altLang="es-ES_tradnl" sz="1100"/>
              <a:t>Conocer un ejemplo real donde se compatibilizan las necesidades del ciclo de proyecto y el proceso de EIA.</a:t>
            </a:r>
          </a:p>
          <a:p>
            <a:pPr marL="187325" indent="-187325" algn="just">
              <a:lnSpc>
                <a:spcPct val="90000"/>
              </a:lnSpc>
              <a:spcBef>
                <a:spcPct val="0"/>
              </a:spcBef>
            </a:pPr>
            <a:endParaRPr lang="es-ES_tradnl" altLang="es-ES_tradnl" sz="1100"/>
          </a:p>
          <a:p>
            <a:pPr marL="187325" indent="-187325" algn="just">
              <a:lnSpc>
                <a:spcPct val="90000"/>
              </a:lnSpc>
              <a:spcBef>
                <a:spcPct val="0"/>
              </a:spcBef>
            </a:pPr>
            <a:r>
              <a:rPr lang="es-ES_tradnl" altLang="es-ES_tradnl" sz="1100" b="1" u="sng"/>
              <a:t>EXPLICACIONES:</a:t>
            </a:r>
            <a:endParaRPr lang="es-ES_tradnl" altLang="es-ES_tradnl" sz="1100"/>
          </a:p>
          <a:p>
            <a:pPr marL="187325" indent="-187325" algn="just">
              <a:lnSpc>
                <a:spcPct val="90000"/>
              </a:lnSpc>
              <a:spcBef>
                <a:spcPct val="0"/>
              </a:spcBef>
            </a:pPr>
            <a:endParaRPr lang="es-ES_tradnl" altLang="es-ES_tradnl" sz="1100"/>
          </a:p>
          <a:p>
            <a:pPr marL="187325" indent="-187325" algn="just">
              <a:lnSpc>
                <a:spcPct val="90000"/>
              </a:lnSpc>
              <a:spcBef>
                <a:spcPct val="0"/>
              </a:spcBef>
              <a:buFontTx/>
              <a:buChar char="•"/>
            </a:pPr>
            <a:r>
              <a:rPr lang="es-ES_tradnl" altLang="es-ES_tradnl" sz="1100"/>
              <a:t>Señale que la transparencia corresponde a los procedimientos del BID.</a:t>
            </a:r>
          </a:p>
          <a:p>
            <a:pPr marL="187325" indent="-187325" algn="just">
              <a:lnSpc>
                <a:spcPct val="90000"/>
              </a:lnSpc>
              <a:spcBef>
                <a:spcPct val="0"/>
              </a:spcBef>
              <a:buFontTx/>
              <a:buChar char="•"/>
            </a:pPr>
            <a:r>
              <a:rPr lang="es-ES_tradnl" altLang="es-ES_tradnl" sz="1100"/>
              <a:t>Solicite comentarios respecto a experiencias de los participantes.</a:t>
            </a:r>
          </a:p>
          <a:p>
            <a:pPr marL="187325" indent="-187325" algn="just">
              <a:lnSpc>
                <a:spcPct val="90000"/>
              </a:lnSpc>
              <a:spcBef>
                <a:spcPct val="0"/>
              </a:spcBef>
            </a:pPr>
            <a:endParaRPr lang="es-ES_tradnl" altLang="es-ES_tradnl" sz="1100"/>
          </a:p>
          <a:p>
            <a:pPr marL="187325" indent="-187325" algn="just">
              <a:lnSpc>
                <a:spcPct val="90000"/>
              </a:lnSpc>
              <a:spcBef>
                <a:spcPct val="0"/>
              </a:spcBef>
            </a:pPr>
            <a:r>
              <a:rPr lang="es-ES_tradnl" altLang="es-ES_tradnl" sz="1100" b="1" u="sng"/>
              <a:t>CONCEPTOS PRINCIPALES:</a:t>
            </a:r>
          </a:p>
          <a:p>
            <a:pPr marL="187325" indent="-187325">
              <a:lnSpc>
                <a:spcPct val="90000"/>
              </a:lnSpc>
              <a:spcBef>
                <a:spcPct val="0"/>
              </a:spcBef>
              <a:buFontTx/>
              <a:buChar char="•"/>
            </a:pPr>
            <a:endParaRPr lang="es-ES_tradnl" altLang="es-ES_tradnl" sz="1100"/>
          </a:p>
          <a:p>
            <a:pPr marL="187325" indent="-187325">
              <a:lnSpc>
                <a:spcPct val="90000"/>
              </a:lnSpc>
              <a:spcBef>
                <a:spcPct val="0"/>
              </a:spcBef>
              <a:buFontTx/>
              <a:buChar char="•"/>
            </a:pPr>
            <a:r>
              <a:rPr lang="es-ES_tradnl" altLang="es-ES_tradnl" sz="1100"/>
              <a:t>CESI: Committee on Environment and Social Impacts (Comité de Medio Ambiente y de Impacto Social).</a:t>
            </a:r>
          </a:p>
          <a:p>
            <a:pPr marL="187325" indent="-187325" algn="just">
              <a:lnSpc>
                <a:spcPct val="90000"/>
              </a:lnSpc>
              <a:spcBef>
                <a:spcPct val="0"/>
              </a:spcBef>
              <a:buFontTx/>
              <a:buChar char="•"/>
            </a:pPr>
            <a:r>
              <a:rPr lang="es-ES_tradnl" altLang="es-ES_tradnl" sz="1100"/>
              <a:t>PERFIL I: Presenta la información requerida para justificar que una operación sea incluida en el programa oficial del Banco. Se prepara para préstamos de inversión, préstamos sectoriales, préstamos híbridos, financiamiento de proyectos pequeños y operaciones de cooperación técnica. </a:t>
            </a:r>
          </a:p>
          <a:p>
            <a:pPr marL="187325" indent="-187325" algn="just">
              <a:lnSpc>
                <a:spcPct val="90000"/>
              </a:lnSpc>
              <a:spcBef>
                <a:spcPct val="0"/>
              </a:spcBef>
              <a:buFontTx/>
              <a:buChar char="•"/>
            </a:pPr>
            <a:r>
              <a:rPr lang="es-ES_tradnl" altLang="es-ES_tradnl" sz="1100"/>
              <a:t>PERFIL II: Documento operacional presentado para la revisión de la administración y disponible en la mayoría de los casos al público. Presenta los objetivos, la descripción, los temas, incluyendo el posible impacto ambiental y social y las acciones propuestas, plan financiero tentativo, así como un cronograma de proecesamiento para una operación de préstamo de inversión o con condicionalidad política. En términos generales, establece los términos de referencia para la formulación de la operación. </a:t>
            </a:r>
          </a:p>
          <a:p>
            <a:pPr marL="187325" indent="-187325" algn="just">
              <a:lnSpc>
                <a:spcPct val="90000"/>
              </a:lnSpc>
              <a:spcBef>
                <a:spcPct val="0"/>
              </a:spcBef>
              <a:buFontTx/>
              <a:buChar char="•"/>
            </a:pPr>
            <a:endParaRPr lang="es-ES_tradnl" altLang="es-ES_tradnl" sz="1100"/>
          </a:p>
          <a:p>
            <a:pPr marL="187325" indent="-187325" algn="just">
              <a:lnSpc>
                <a:spcPct val="90000"/>
              </a:lnSpc>
              <a:spcBef>
                <a:spcPct val="0"/>
              </a:spcBef>
              <a:buFontTx/>
              <a:buChar char="•"/>
            </a:pPr>
            <a:endParaRPr lang="es-ES_tradnl" altLang="es-ES_tradnl" sz="110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type="sldNum" sz="quarter" idx="5"/>
          </p:nvPr>
        </p:nvSpPr>
        <p:spPr>
          <a:ln/>
        </p:spPr>
        <p:txBody>
          <a:bodyPr/>
          <a:lstStyle/>
          <a:p>
            <a:fld id="{447723C5-1C75-467A-8F3E-73F05600C4D9}" type="slidenum">
              <a:rPr lang="es-ES_tradnl" altLang="es-ES_tradnl"/>
              <a:pPr/>
              <a:t>11</a:t>
            </a:fld>
            <a:endParaRPr lang="es-ES_tradnl" altLang="es-ES_tradnl"/>
          </a:p>
        </p:txBody>
      </p:sp>
      <p:sp>
        <p:nvSpPr>
          <p:cNvPr id="5" name="Rectangle 4"/>
          <p:cNvSpPr>
            <a:spLocks noGrp="1" noChangeArrowheads="1"/>
          </p:cNvSpPr>
          <p:nvPr>
            <p:ph type="ftr" sz="quarter" idx="4"/>
          </p:nvPr>
        </p:nvSpPr>
        <p:spPr>
          <a:ln/>
        </p:spPr>
        <p:txBody>
          <a:bodyPr/>
          <a:lstStyle/>
          <a:p>
            <a:r>
              <a:rPr lang="es-ES_tradnl" altLang="es-ES_tradnl"/>
              <a:t>MÓDULO 5</a:t>
            </a:r>
          </a:p>
        </p:txBody>
      </p:sp>
      <p:sp>
        <p:nvSpPr>
          <p:cNvPr id="247810" name="Rectangle 2"/>
          <p:cNvSpPr>
            <a:spLocks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247812" name="Rectangle 4"/>
          <p:cNvSpPr>
            <a:spLocks noGrp="1" noChangeArrowheads="1"/>
          </p:cNvSpPr>
          <p:nvPr>
            <p:ph type="body" idx="1"/>
          </p:nvPr>
        </p:nvSpPr>
        <p:spPr bwMode="auto">
          <a:xfrm>
            <a:off x="914400" y="4343400"/>
            <a:ext cx="3962400" cy="4114800"/>
          </a:xfrm>
          <a:prstGeom prst="rect">
            <a:avLst/>
          </a:prstGeom>
          <a:noFill/>
          <a:ln w="12700">
            <a:miter lim="800000"/>
            <a:headEnd type="none" w="sm" len="sm"/>
            <a:tailEnd type="none" w="sm" len="sm"/>
          </a:ln>
        </p:spPr>
        <p:txBody>
          <a:bodyPr/>
          <a:lstStyle/>
          <a:p>
            <a:pPr marL="187325" indent="-187325" algn="just">
              <a:spcBef>
                <a:spcPct val="0"/>
              </a:spcBef>
            </a:pPr>
            <a:r>
              <a:rPr lang="es-ES_tradnl" altLang="es-ES_tradnl" b="1" u="sng"/>
              <a:t>PROPÓSITO:</a:t>
            </a:r>
          </a:p>
          <a:p>
            <a:pPr marL="187325" indent="-187325" algn="just">
              <a:spcBef>
                <a:spcPct val="0"/>
              </a:spcBef>
            </a:pPr>
            <a:endParaRPr lang="es-ES_tradnl" altLang="es-ES_tradnl" b="1" u="sng"/>
          </a:p>
          <a:p>
            <a:pPr marL="187325" indent="-187325" algn="just">
              <a:spcBef>
                <a:spcPct val="0"/>
              </a:spcBef>
              <a:buFontTx/>
              <a:buChar char="•"/>
            </a:pPr>
            <a:r>
              <a:rPr lang="es-ES_tradnl" altLang="es-ES_tradnl"/>
              <a:t>Analizar la experiencia acumulada en la inserción de la EIA en el ciclo de proyectos.</a:t>
            </a:r>
          </a:p>
          <a:p>
            <a:pPr marL="187325" indent="-187325" algn="just">
              <a:spcBef>
                <a:spcPct val="0"/>
              </a:spcBef>
            </a:pPr>
            <a:endParaRPr lang="es-ES_tradnl" altLang="es-ES_tradnl"/>
          </a:p>
          <a:p>
            <a:pPr marL="187325" indent="-187325" algn="just">
              <a:spcBef>
                <a:spcPct val="0"/>
              </a:spcBef>
            </a:pPr>
            <a:r>
              <a:rPr lang="es-ES_tradnl" altLang="es-ES_tradnl" b="1" u="sng"/>
              <a:t>EXPLICACIONES:</a:t>
            </a:r>
            <a:endParaRPr lang="es-ES_tradnl" altLang="es-ES_tradnl"/>
          </a:p>
          <a:p>
            <a:pPr marL="187325" indent="-187325" algn="just">
              <a:spcBef>
                <a:spcPct val="0"/>
              </a:spcBef>
            </a:pPr>
            <a:endParaRPr lang="es-ES_tradnl" altLang="es-ES_tradnl"/>
          </a:p>
          <a:p>
            <a:pPr marL="187325" indent="-187325" algn="just">
              <a:spcBef>
                <a:spcPct val="0"/>
              </a:spcBef>
              <a:buFontTx/>
              <a:buChar char="•"/>
            </a:pPr>
            <a:r>
              <a:rPr lang="es-ES_tradnl" altLang="es-ES_tradnl"/>
              <a:t>Discuta los indicadores usados, señalando que pueden existir otros antecedentes complementarios que permitan mejorar/ampliar los indicadores propuestos.</a:t>
            </a:r>
          </a:p>
          <a:p>
            <a:pPr marL="187325" indent="-187325" algn="just">
              <a:spcBef>
                <a:spcPct val="0"/>
              </a:spcBef>
              <a:buFontTx/>
              <a:buChar char="•"/>
            </a:pPr>
            <a:r>
              <a:rPr lang="es-ES_tradnl" altLang="es-ES_tradnl"/>
              <a:t>Discuta la diferencia entre los requisitos lógicos de una EIA ajustada a las decisiones y los requisitos formales establecidos en la legislación. </a:t>
            </a:r>
          </a:p>
          <a:p>
            <a:pPr marL="187325" indent="-187325" algn="just">
              <a:spcBef>
                <a:spcPct val="0"/>
              </a:spcBef>
            </a:pPr>
            <a:endParaRPr lang="es-ES_tradnl" altLang="es-ES_tradnl"/>
          </a:p>
          <a:p>
            <a:pPr marL="187325" indent="-187325" algn="just">
              <a:spcBef>
                <a:spcPct val="0"/>
              </a:spcBef>
            </a:pPr>
            <a:r>
              <a:rPr lang="es-ES_tradnl" altLang="es-ES_tradnl" b="1" u="sng"/>
              <a:t>CONCEPTOS PRINCIPALES:</a:t>
            </a:r>
          </a:p>
          <a:p>
            <a:pPr marL="187325" indent="-187325" algn="just">
              <a:spcBef>
                <a:spcPct val="0"/>
              </a:spcBef>
            </a:pPr>
            <a:endParaRPr lang="es-ES_tradnl" altLang="es-ES_tradnl"/>
          </a:p>
          <a:p>
            <a:pPr marL="187325" indent="-187325" algn="just">
              <a:spcBef>
                <a:spcPct val="0"/>
              </a:spcBef>
              <a:buFontTx/>
              <a:buChar char="•"/>
            </a:pPr>
            <a:r>
              <a:rPr lang="es-ES_tradnl" altLang="es-ES_tradnl"/>
              <a:t>Indicadores: Parámetros y criterios que aseguran la verificación del grado de éxito en la gestión ambiental de proyectos.</a:t>
            </a:r>
          </a:p>
          <a:p>
            <a:pPr marL="187325" indent="-187325" algn="just">
              <a:spcBef>
                <a:spcPct val="0"/>
              </a:spcBef>
              <a:buFontTx/>
              <a:buChar char="•"/>
            </a:pPr>
            <a:r>
              <a:rPr lang="es-ES_tradnl" altLang="es-ES_tradnl"/>
              <a:t>Buenas prácticas: Acciones y momentos en que la EIA es más efectiva en la preparación de un proyecto.</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type="sldNum" sz="quarter" idx="5"/>
          </p:nvPr>
        </p:nvSpPr>
        <p:spPr>
          <a:ln/>
        </p:spPr>
        <p:txBody>
          <a:bodyPr/>
          <a:lstStyle/>
          <a:p>
            <a:fld id="{69A95655-76E1-4352-B500-A1516339A6BC}" type="slidenum">
              <a:rPr lang="es-ES_tradnl" altLang="es-ES_tradnl"/>
              <a:pPr/>
              <a:t>12</a:t>
            </a:fld>
            <a:endParaRPr lang="es-ES_tradnl" altLang="es-ES_tradnl"/>
          </a:p>
        </p:txBody>
      </p:sp>
      <p:sp>
        <p:nvSpPr>
          <p:cNvPr id="5" name="Rectangle 4"/>
          <p:cNvSpPr>
            <a:spLocks noGrp="1" noChangeArrowheads="1"/>
          </p:cNvSpPr>
          <p:nvPr>
            <p:ph type="ftr" sz="quarter" idx="4"/>
          </p:nvPr>
        </p:nvSpPr>
        <p:spPr>
          <a:ln/>
        </p:spPr>
        <p:txBody>
          <a:bodyPr/>
          <a:lstStyle/>
          <a:p>
            <a:r>
              <a:rPr lang="es-ES_tradnl" altLang="es-ES_tradnl"/>
              <a:t>MÓDULO 5</a:t>
            </a:r>
          </a:p>
        </p:txBody>
      </p:sp>
      <p:sp>
        <p:nvSpPr>
          <p:cNvPr id="244738" name="Rectangle 2"/>
          <p:cNvSpPr>
            <a:spLocks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244740" name="Rectangle 4"/>
          <p:cNvSpPr>
            <a:spLocks noGrp="1" noChangeArrowheads="1"/>
          </p:cNvSpPr>
          <p:nvPr>
            <p:ph type="body" idx="1"/>
          </p:nvPr>
        </p:nvSpPr>
        <p:spPr bwMode="auto">
          <a:xfrm>
            <a:off x="914400" y="4343400"/>
            <a:ext cx="3962400" cy="4114800"/>
          </a:xfrm>
          <a:prstGeom prst="rect">
            <a:avLst/>
          </a:prstGeom>
          <a:noFill/>
          <a:ln w="12700">
            <a:miter lim="800000"/>
            <a:headEnd type="none" w="sm" len="sm"/>
            <a:tailEnd type="none" w="sm" len="sm"/>
          </a:ln>
        </p:spPr>
        <p:txBody>
          <a:bodyPr/>
          <a:lstStyle/>
          <a:p>
            <a:pPr marL="187325" indent="-187325" algn="just">
              <a:spcBef>
                <a:spcPct val="0"/>
              </a:spcBef>
            </a:pPr>
            <a:r>
              <a:rPr lang="es-ES_tradnl" altLang="es-ES_tradnl" b="1" u="sng"/>
              <a:t>PROPÓSITO:</a:t>
            </a:r>
          </a:p>
          <a:p>
            <a:pPr marL="187325" indent="-187325" algn="just">
              <a:spcBef>
                <a:spcPct val="0"/>
              </a:spcBef>
            </a:pPr>
            <a:endParaRPr lang="es-ES_tradnl" altLang="es-ES_tradnl" b="1" u="sng"/>
          </a:p>
          <a:p>
            <a:pPr marL="187325" indent="-187325" algn="just">
              <a:spcBef>
                <a:spcPct val="0"/>
              </a:spcBef>
              <a:buFontTx/>
              <a:buChar char="•"/>
            </a:pPr>
            <a:r>
              <a:rPr lang="es-ES_tradnl" altLang="es-ES_tradnl"/>
              <a:t>Analizar la experiencia acumulada en la inserción de la EIA en el ciclo de proyectos.</a:t>
            </a:r>
          </a:p>
          <a:p>
            <a:pPr marL="187325" indent="-187325" algn="just">
              <a:spcBef>
                <a:spcPct val="0"/>
              </a:spcBef>
            </a:pPr>
            <a:endParaRPr lang="es-ES_tradnl" altLang="es-ES_tradnl"/>
          </a:p>
          <a:p>
            <a:pPr marL="187325" indent="-187325" algn="just">
              <a:spcBef>
                <a:spcPct val="0"/>
              </a:spcBef>
            </a:pPr>
            <a:r>
              <a:rPr lang="es-ES_tradnl" altLang="es-ES_tradnl" b="1" u="sng"/>
              <a:t>EXPLICACIONES:</a:t>
            </a:r>
            <a:endParaRPr lang="es-ES_tradnl" altLang="es-ES_tradnl"/>
          </a:p>
          <a:p>
            <a:pPr marL="187325" indent="-187325" algn="just">
              <a:spcBef>
                <a:spcPct val="0"/>
              </a:spcBef>
            </a:pPr>
            <a:endParaRPr lang="es-ES_tradnl" altLang="es-ES_tradnl"/>
          </a:p>
          <a:p>
            <a:pPr marL="187325" indent="-187325" algn="just">
              <a:spcBef>
                <a:spcPct val="0"/>
              </a:spcBef>
              <a:buFontTx/>
              <a:buChar char="•"/>
            </a:pPr>
            <a:r>
              <a:rPr lang="es-ES_tradnl" altLang="es-ES_tradnl"/>
              <a:t>Discuta los indicadores usados, señalando que pueden existir otros antecedentes complementarios que permitan mejorar/ampliar los indicadores propuestos.</a:t>
            </a:r>
          </a:p>
          <a:p>
            <a:pPr marL="187325" indent="-187325" algn="just">
              <a:spcBef>
                <a:spcPct val="0"/>
              </a:spcBef>
              <a:buFontTx/>
              <a:buChar char="•"/>
            </a:pPr>
            <a:r>
              <a:rPr lang="es-ES_tradnl" altLang="es-ES_tradnl"/>
              <a:t>Discuta la diferencia entre los requisitos lógicos de una EIA ajustada a las decisiones y los requisitos formales establecidos en la legislación. </a:t>
            </a:r>
          </a:p>
          <a:p>
            <a:pPr marL="187325" indent="-187325">
              <a:spcBef>
                <a:spcPct val="0"/>
              </a:spcBef>
            </a:pPr>
            <a:endParaRPr lang="es-ES_tradnl" altLang="es-ES_tradnl"/>
          </a:p>
          <a:p>
            <a:pPr marL="187325" indent="-187325" algn="just">
              <a:spcBef>
                <a:spcPct val="0"/>
              </a:spcBef>
            </a:pPr>
            <a:r>
              <a:rPr lang="es-ES_tradnl" altLang="es-ES_tradnl" b="1" u="sng"/>
              <a:t>CONCEPTOS PRINCIPALES:</a:t>
            </a:r>
          </a:p>
          <a:p>
            <a:pPr marL="187325" indent="-187325" algn="just">
              <a:spcBef>
                <a:spcPct val="0"/>
              </a:spcBef>
            </a:pPr>
            <a:endParaRPr lang="es-ES_tradnl" altLang="es-ES_tradnl"/>
          </a:p>
          <a:p>
            <a:pPr marL="187325" indent="-187325" algn="just">
              <a:spcBef>
                <a:spcPct val="0"/>
              </a:spcBef>
              <a:buFontTx/>
              <a:buChar char="•"/>
            </a:pPr>
            <a:r>
              <a:rPr lang="es-ES_tradnl" altLang="es-ES_tradnl"/>
              <a:t>Indicadores: Parámetros y criterios que aseguran la verificación del grado de éxito en la gestión ambiental de proyectos.</a:t>
            </a:r>
          </a:p>
          <a:p>
            <a:pPr marL="187325" indent="-187325" algn="just">
              <a:spcBef>
                <a:spcPct val="0"/>
              </a:spcBef>
              <a:buFontTx/>
              <a:buChar char="•"/>
            </a:pPr>
            <a:r>
              <a:rPr lang="es-ES_tradnl" altLang="es-ES_tradnl"/>
              <a:t>Buenas prácticas: Acciones y momentos en que la EIA es más efectiva en la preparación de un proyecto.</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type="sldNum" sz="quarter" idx="5"/>
          </p:nvPr>
        </p:nvSpPr>
        <p:spPr>
          <a:ln/>
        </p:spPr>
        <p:txBody>
          <a:bodyPr/>
          <a:lstStyle/>
          <a:p>
            <a:fld id="{9185C15D-847A-421A-B756-DC171C9AD2EF}" type="slidenum">
              <a:rPr lang="es-ES_tradnl" altLang="es-ES_tradnl"/>
              <a:pPr/>
              <a:t>13</a:t>
            </a:fld>
            <a:endParaRPr lang="es-ES_tradnl" altLang="es-ES_tradnl"/>
          </a:p>
        </p:txBody>
      </p:sp>
      <p:sp>
        <p:nvSpPr>
          <p:cNvPr id="5" name="Rectangle 4"/>
          <p:cNvSpPr>
            <a:spLocks noGrp="1" noChangeArrowheads="1"/>
          </p:cNvSpPr>
          <p:nvPr>
            <p:ph type="ftr" sz="quarter" idx="4"/>
          </p:nvPr>
        </p:nvSpPr>
        <p:spPr>
          <a:ln/>
        </p:spPr>
        <p:txBody>
          <a:bodyPr/>
          <a:lstStyle/>
          <a:p>
            <a:r>
              <a:rPr lang="es-ES_tradnl" altLang="es-ES_tradnl"/>
              <a:t>MÓDULO 5</a:t>
            </a:r>
          </a:p>
        </p:txBody>
      </p:sp>
      <p:sp>
        <p:nvSpPr>
          <p:cNvPr id="245762" name="Rectangle 2050"/>
          <p:cNvSpPr>
            <a:spLocks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245764" name="Rectangle 2052"/>
          <p:cNvSpPr>
            <a:spLocks noGrp="1" noChangeArrowheads="1"/>
          </p:cNvSpPr>
          <p:nvPr>
            <p:ph type="body" idx="1"/>
          </p:nvPr>
        </p:nvSpPr>
        <p:spPr bwMode="auto">
          <a:xfrm>
            <a:off x="914400" y="4343400"/>
            <a:ext cx="3962400" cy="4114800"/>
          </a:xfrm>
          <a:prstGeom prst="rect">
            <a:avLst/>
          </a:prstGeom>
          <a:noFill/>
          <a:ln w="12700">
            <a:miter lim="800000"/>
            <a:headEnd type="none" w="sm" len="sm"/>
            <a:tailEnd type="none" w="sm" len="sm"/>
          </a:ln>
        </p:spPr>
        <p:txBody>
          <a:bodyPr/>
          <a:lstStyle/>
          <a:p>
            <a:pPr marL="187325" indent="-187325" algn="just">
              <a:spcBef>
                <a:spcPct val="0"/>
              </a:spcBef>
            </a:pPr>
            <a:r>
              <a:rPr lang="es-ES_tradnl" altLang="es-ES_tradnl" b="1" u="sng"/>
              <a:t>PROPÓSITO:</a:t>
            </a:r>
          </a:p>
          <a:p>
            <a:pPr marL="187325" indent="-187325" algn="just">
              <a:spcBef>
                <a:spcPct val="0"/>
              </a:spcBef>
            </a:pPr>
            <a:endParaRPr lang="es-ES_tradnl" altLang="es-ES_tradnl" b="1" u="sng"/>
          </a:p>
          <a:p>
            <a:pPr marL="187325" indent="-187325" algn="just">
              <a:spcBef>
                <a:spcPct val="0"/>
              </a:spcBef>
              <a:buFontTx/>
              <a:buChar char="•"/>
            </a:pPr>
            <a:r>
              <a:rPr lang="es-ES_tradnl" altLang="es-ES_tradnl"/>
              <a:t>Analizar la experiencia acumulada en la inserción de la EIA en el ciclo de proyectos.</a:t>
            </a:r>
          </a:p>
          <a:p>
            <a:pPr marL="187325" indent="-187325" algn="just">
              <a:spcBef>
                <a:spcPct val="0"/>
              </a:spcBef>
            </a:pPr>
            <a:endParaRPr lang="es-ES_tradnl" altLang="es-ES_tradnl"/>
          </a:p>
          <a:p>
            <a:pPr marL="187325" indent="-187325" algn="just">
              <a:spcBef>
                <a:spcPct val="0"/>
              </a:spcBef>
            </a:pPr>
            <a:r>
              <a:rPr lang="es-ES_tradnl" altLang="es-ES_tradnl" b="1" u="sng"/>
              <a:t>EXPLICACIONES:</a:t>
            </a:r>
            <a:endParaRPr lang="es-ES_tradnl" altLang="es-ES_tradnl"/>
          </a:p>
          <a:p>
            <a:pPr marL="187325" indent="-187325" algn="just">
              <a:spcBef>
                <a:spcPct val="0"/>
              </a:spcBef>
            </a:pPr>
            <a:endParaRPr lang="es-ES_tradnl" altLang="es-ES_tradnl"/>
          </a:p>
          <a:p>
            <a:pPr marL="187325" indent="-187325" algn="just">
              <a:spcBef>
                <a:spcPct val="0"/>
              </a:spcBef>
              <a:buFontTx/>
              <a:buChar char="•"/>
            </a:pPr>
            <a:r>
              <a:rPr lang="es-ES_tradnl" altLang="es-ES_tradnl"/>
              <a:t>Discuta los indicadores usados, señalando que pueden existir otros antecedentes complementarios que permitan mejorar/ampliar los indicadores propuestos.</a:t>
            </a:r>
          </a:p>
          <a:p>
            <a:pPr marL="187325" indent="-187325" algn="just">
              <a:spcBef>
                <a:spcPct val="0"/>
              </a:spcBef>
              <a:buFontTx/>
              <a:buChar char="•"/>
            </a:pPr>
            <a:r>
              <a:rPr lang="es-ES_tradnl" altLang="es-ES_tradnl"/>
              <a:t>Discuta la diferencia entre los requisitos lógicos de una EIA ajustada a las decisiones y los requisitos formales establecidos en la legislación. </a:t>
            </a:r>
          </a:p>
          <a:p>
            <a:pPr marL="187325" indent="-187325">
              <a:spcBef>
                <a:spcPct val="0"/>
              </a:spcBef>
            </a:pPr>
            <a:endParaRPr lang="es-ES_tradnl" altLang="es-ES_tradnl"/>
          </a:p>
          <a:p>
            <a:pPr marL="187325" indent="-187325" algn="just">
              <a:spcBef>
                <a:spcPct val="0"/>
              </a:spcBef>
            </a:pPr>
            <a:r>
              <a:rPr lang="es-ES_tradnl" altLang="es-ES_tradnl" b="1" u="sng"/>
              <a:t>CONCEPTOS PRINCIPALES:</a:t>
            </a:r>
          </a:p>
          <a:p>
            <a:pPr marL="187325" indent="-187325" algn="just">
              <a:spcBef>
                <a:spcPct val="0"/>
              </a:spcBef>
            </a:pPr>
            <a:endParaRPr lang="es-ES_tradnl" altLang="es-ES_tradnl"/>
          </a:p>
          <a:p>
            <a:pPr marL="187325" indent="-187325" algn="just">
              <a:spcBef>
                <a:spcPct val="0"/>
              </a:spcBef>
              <a:buFontTx/>
              <a:buChar char="•"/>
            </a:pPr>
            <a:r>
              <a:rPr lang="es-ES_tradnl" altLang="es-ES_tradnl"/>
              <a:t>Indicadores: Parámetros y criterios que aseguran la verificación del grado de éxito en la gestión ambiental de proyectos.</a:t>
            </a:r>
          </a:p>
          <a:p>
            <a:pPr marL="187325" indent="-187325" algn="just">
              <a:spcBef>
                <a:spcPct val="0"/>
              </a:spcBef>
              <a:buFontTx/>
              <a:buChar char="•"/>
            </a:pPr>
            <a:r>
              <a:rPr lang="es-ES_tradnl" altLang="es-ES_tradnl"/>
              <a:t>Buenas prácticas: Acciones y momentos en que la EIA es más efectiva en la preparación de un proyecto.</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type="sldNum" sz="quarter" idx="5"/>
          </p:nvPr>
        </p:nvSpPr>
        <p:spPr>
          <a:ln/>
        </p:spPr>
        <p:txBody>
          <a:bodyPr/>
          <a:lstStyle/>
          <a:p>
            <a:fld id="{2F9109C7-3153-4EB7-896B-16988922C1B4}" type="slidenum">
              <a:rPr lang="es-ES_tradnl" altLang="es-ES_tradnl"/>
              <a:pPr/>
              <a:t>2</a:t>
            </a:fld>
            <a:endParaRPr lang="es-ES_tradnl" altLang="es-ES_tradnl"/>
          </a:p>
        </p:txBody>
      </p:sp>
      <p:sp>
        <p:nvSpPr>
          <p:cNvPr id="5" name="Rectangle 4"/>
          <p:cNvSpPr>
            <a:spLocks noGrp="1" noChangeArrowheads="1"/>
          </p:cNvSpPr>
          <p:nvPr>
            <p:ph type="ftr" sz="quarter" idx="4"/>
          </p:nvPr>
        </p:nvSpPr>
        <p:spPr>
          <a:ln/>
        </p:spPr>
        <p:txBody>
          <a:bodyPr/>
          <a:lstStyle/>
          <a:p>
            <a:r>
              <a:rPr lang="es-ES_tradnl" altLang="es-ES_tradnl"/>
              <a:t>MÓDULO 5</a:t>
            </a:r>
          </a:p>
        </p:txBody>
      </p:sp>
      <p:sp>
        <p:nvSpPr>
          <p:cNvPr id="277506" name="Rectangle 2050"/>
          <p:cNvSpPr>
            <a:spLocks noChangeArrowheads="1" noTextEdit="1"/>
          </p:cNvSpPr>
          <p:nvPr>
            <p:ph type="sldImg"/>
          </p:nvPr>
        </p:nvSpPr>
        <p:spPr bwMode="auto">
          <a:xfrm>
            <a:off x="1143000" y="381000"/>
            <a:ext cx="4572000" cy="3429000"/>
          </a:xfrm>
          <a:prstGeom prst="rect">
            <a:avLst/>
          </a:prstGeom>
          <a:noFill/>
          <a:ln>
            <a:solidFill>
              <a:srgbClr val="000000"/>
            </a:solidFill>
            <a:miter lim="800000"/>
            <a:headEnd/>
            <a:tailEnd/>
          </a:ln>
        </p:spPr>
      </p:sp>
      <p:sp>
        <p:nvSpPr>
          <p:cNvPr id="277508" name="Rectangle 2052"/>
          <p:cNvSpPr>
            <a:spLocks noGrp="1" noChangeArrowheads="1"/>
          </p:cNvSpPr>
          <p:nvPr>
            <p:ph type="body" idx="1"/>
          </p:nvPr>
        </p:nvSpPr>
        <p:spPr bwMode="auto">
          <a:xfrm>
            <a:off x="914400" y="3962400"/>
            <a:ext cx="3962400" cy="4114800"/>
          </a:xfrm>
          <a:prstGeom prst="rect">
            <a:avLst/>
          </a:prstGeom>
          <a:noFill/>
          <a:ln w="12700">
            <a:miter lim="800000"/>
            <a:headEnd type="none" w="sm" len="sm"/>
            <a:tailEnd type="none" w="sm" len="sm"/>
          </a:ln>
        </p:spPr>
        <p:txBody>
          <a:bodyPr/>
          <a:lstStyle/>
          <a:p>
            <a:pPr marL="187325" indent="-187325" algn="just">
              <a:spcBef>
                <a:spcPct val="0"/>
              </a:spcBef>
            </a:pPr>
            <a:r>
              <a:rPr lang="es-ES_tradnl" altLang="es-ES_tradnl" sz="1100" b="1" u="sng"/>
              <a:t>PROPÓSITO:</a:t>
            </a:r>
          </a:p>
          <a:p>
            <a:pPr marL="187325" indent="-187325" algn="just">
              <a:spcBef>
                <a:spcPct val="0"/>
              </a:spcBef>
            </a:pPr>
            <a:endParaRPr lang="es-ES_tradnl" altLang="es-ES_tradnl" sz="1100" b="1" u="sng"/>
          </a:p>
          <a:p>
            <a:pPr marL="187325" indent="-187325" algn="just">
              <a:spcBef>
                <a:spcPct val="0"/>
              </a:spcBef>
              <a:buFontTx/>
              <a:buChar char="•"/>
            </a:pPr>
            <a:r>
              <a:rPr lang="es-ES_tradnl" altLang="es-ES_tradnl" sz="1100"/>
              <a:t>Analizar los elementos claves en la preparación de un proyecto.</a:t>
            </a:r>
          </a:p>
          <a:p>
            <a:pPr marL="187325" indent="-187325" algn="just">
              <a:spcBef>
                <a:spcPct val="0"/>
              </a:spcBef>
            </a:pPr>
            <a:endParaRPr lang="es-ES_tradnl" altLang="es-ES_tradnl" sz="1100"/>
          </a:p>
          <a:p>
            <a:pPr marL="187325" indent="-187325" algn="just">
              <a:spcBef>
                <a:spcPct val="0"/>
              </a:spcBef>
            </a:pPr>
            <a:r>
              <a:rPr lang="es-ES_tradnl" altLang="es-ES_tradnl" sz="1100" b="1" u="sng"/>
              <a:t>EXPLICACIONES:</a:t>
            </a:r>
            <a:endParaRPr lang="es-ES_tradnl" altLang="es-ES_tradnl" sz="1100"/>
          </a:p>
          <a:p>
            <a:pPr marL="187325" indent="-187325" algn="just">
              <a:spcBef>
                <a:spcPct val="0"/>
              </a:spcBef>
            </a:pPr>
            <a:endParaRPr lang="es-ES_tradnl" altLang="es-ES_tradnl" sz="1100"/>
          </a:p>
          <a:p>
            <a:pPr marL="187325" indent="-187325" algn="just">
              <a:spcBef>
                <a:spcPct val="0"/>
              </a:spcBef>
              <a:buFontTx/>
              <a:buChar char="•"/>
            </a:pPr>
            <a:r>
              <a:rPr lang="es-ES_tradnl" altLang="es-ES_tradnl" sz="1100"/>
              <a:t>Defina cada elemento de la trasparencia.</a:t>
            </a:r>
          </a:p>
          <a:p>
            <a:pPr marL="187325" indent="-187325" algn="just">
              <a:spcBef>
                <a:spcPct val="0"/>
              </a:spcBef>
              <a:buFontTx/>
              <a:buChar char="•"/>
            </a:pPr>
            <a:r>
              <a:rPr lang="es-ES_tradnl" altLang="es-ES_tradnl" sz="1100"/>
              <a:t>De ejemplos o solicítelos a los participantes.</a:t>
            </a:r>
          </a:p>
          <a:p>
            <a:pPr marL="187325" indent="-187325" algn="just">
              <a:spcBef>
                <a:spcPct val="0"/>
              </a:spcBef>
            </a:pPr>
            <a:endParaRPr lang="es-ES_tradnl" altLang="es-ES_tradnl" sz="1100"/>
          </a:p>
          <a:p>
            <a:pPr marL="187325" indent="-187325" algn="just">
              <a:spcBef>
                <a:spcPct val="0"/>
              </a:spcBef>
            </a:pPr>
            <a:r>
              <a:rPr lang="es-ES_tradnl" altLang="es-ES_tradnl" sz="1100" b="1" u="sng"/>
              <a:t>CONCEPTOS PRINCIPALES:</a:t>
            </a:r>
          </a:p>
          <a:p>
            <a:pPr marL="187325" indent="-187325" algn="just">
              <a:spcBef>
                <a:spcPct val="0"/>
              </a:spcBef>
            </a:pPr>
            <a:endParaRPr lang="es-ES_tradnl" altLang="es-ES_tradnl" sz="1100"/>
          </a:p>
          <a:p>
            <a:pPr marL="187325" indent="-187325" algn="just">
              <a:spcBef>
                <a:spcPct val="0"/>
              </a:spcBef>
              <a:buFontTx/>
              <a:buChar char="•"/>
            </a:pPr>
            <a:r>
              <a:rPr lang="es-ES_tradnl" altLang="es-ES_tradnl" sz="1100"/>
              <a:t>Razones: Demandas y necesidades que justifican el proyecto.</a:t>
            </a:r>
          </a:p>
          <a:p>
            <a:pPr marL="187325" indent="-187325" algn="just">
              <a:spcBef>
                <a:spcPct val="0"/>
              </a:spcBef>
              <a:buFontTx/>
              <a:buChar char="•"/>
            </a:pPr>
            <a:r>
              <a:rPr lang="es-ES_tradnl" altLang="es-ES_tradnl" sz="1100"/>
              <a:t>Finalidad: Propósitos que espera cumplir el proyecto.</a:t>
            </a:r>
          </a:p>
          <a:p>
            <a:pPr marL="187325" indent="-187325" algn="just">
              <a:spcBef>
                <a:spcPct val="0"/>
              </a:spcBef>
              <a:buFontTx/>
              <a:buChar char="•"/>
            </a:pPr>
            <a:r>
              <a:rPr lang="es-ES_tradnl" altLang="es-ES_tradnl" sz="1100"/>
              <a:t>Beneficiarios: Grupos o personas a quienes va dirigido el proyecto.</a:t>
            </a:r>
          </a:p>
          <a:p>
            <a:pPr marL="187325" indent="-187325" algn="just">
              <a:spcBef>
                <a:spcPct val="0"/>
              </a:spcBef>
              <a:buFontTx/>
              <a:buChar char="•"/>
            </a:pPr>
            <a:r>
              <a:rPr lang="es-ES_tradnl" altLang="es-ES_tradnl" sz="1100"/>
              <a:t>Afectados: Grupos o personas que ven alteradas ciertas condiciones propias por el proyecto.</a:t>
            </a:r>
          </a:p>
          <a:p>
            <a:pPr marL="187325" indent="-187325" algn="just">
              <a:spcBef>
                <a:spcPct val="0"/>
              </a:spcBef>
              <a:buFontTx/>
              <a:buChar char="•"/>
            </a:pPr>
            <a:r>
              <a:rPr lang="es-ES_tradnl" altLang="es-ES_tradnl" sz="1100"/>
              <a:t>Productos: Resultados que se esperan con la implementación del proyecto.</a:t>
            </a:r>
          </a:p>
          <a:p>
            <a:pPr marL="187325" indent="-187325" algn="just">
              <a:spcBef>
                <a:spcPct val="0"/>
              </a:spcBef>
              <a:buFontTx/>
              <a:buChar char="•"/>
            </a:pPr>
            <a:r>
              <a:rPr lang="es-ES_tradnl" altLang="es-ES_tradnl" sz="1100"/>
              <a:t>Reacciones: Respuestas de los grupos o personas vinculadas al proyecto.</a:t>
            </a:r>
          </a:p>
          <a:p>
            <a:pPr marL="187325" indent="-187325" algn="just">
              <a:spcBef>
                <a:spcPct val="0"/>
              </a:spcBef>
              <a:buFontTx/>
              <a:buChar char="•"/>
            </a:pPr>
            <a:r>
              <a:rPr lang="es-ES_tradnl" altLang="es-ES_tradnl" sz="1100"/>
              <a:t>Recursos: Necesidades tecnológicas, económicas, financieras y humanas, entre otras, que se requieren para obtener éxito con el proyecto.</a:t>
            </a:r>
          </a:p>
          <a:p>
            <a:pPr marL="187325" indent="-187325" algn="just">
              <a:spcBef>
                <a:spcPct val="0"/>
              </a:spcBef>
              <a:buFontTx/>
              <a:buChar char="•"/>
            </a:pPr>
            <a:r>
              <a:rPr lang="es-ES_tradnl" altLang="es-ES_tradnl" sz="1100"/>
              <a:t>Responsables: Administradores de la ejecución.</a:t>
            </a:r>
          </a:p>
          <a:p>
            <a:pPr marL="187325" indent="-187325" algn="just">
              <a:spcBef>
                <a:spcPct val="0"/>
              </a:spcBef>
              <a:buFontTx/>
              <a:buChar char="•"/>
            </a:pPr>
            <a:r>
              <a:rPr lang="es-ES_tradnl" altLang="es-ES_tradnl" sz="1100"/>
              <a:t>Agenda: Cronograma del proyecto.</a:t>
            </a:r>
          </a:p>
          <a:p>
            <a:pPr marL="187325" indent="-187325" algn="just">
              <a:spcBef>
                <a:spcPct val="0"/>
              </a:spcBef>
              <a:buFontTx/>
              <a:buChar char="•"/>
            </a:pPr>
            <a:r>
              <a:rPr lang="es-ES_tradnl" altLang="es-ES_tradnl" sz="1100"/>
              <a:t>Factores externos: Prerequisitos  que deben cumplirse para el éxito del proyecto.</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type="sldNum" sz="quarter" idx="5"/>
          </p:nvPr>
        </p:nvSpPr>
        <p:spPr>
          <a:ln/>
        </p:spPr>
        <p:txBody>
          <a:bodyPr/>
          <a:lstStyle/>
          <a:p>
            <a:fld id="{901CFB61-E11B-4569-BC66-2D03A2AA5AE4}" type="slidenum">
              <a:rPr lang="es-ES_tradnl" altLang="es-ES_tradnl"/>
              <a:pPr/>
              <a:t>3</a:t>
            </a:fld>
            <a:endParaRPr lang="es-ES_tradnl" altLang="es-ES_tradnl"/>
          </a:p>
        </p:txBody>
      </p:sp>
      <p:sp>
        <p:nvSpPr>
          <p:cNvPr id="5" name="Rectangle 4"/>
          <p:cNvSpPr>
            <a:spLocks noGrp="1" noChangeArrowheads="1"/>
          </p:cNvSpPr>
          <p:nvPr>
            <p:ph type="ftr" sz="quarter" idx="4"/>
          </p:nvPr>
        </p:nvSpPr>
        <p:spPr>
          <a:ln/>
        </p:spPr>
        <p:txBody>
          <a:bodyPr/>
          <a:lstStyle/>
          <a:p>
            <a:r>
              <a:rPr lang="es-ES_tradnl" altLang="es-ES_tradnl"/>
              <a:t>MÓDULO 5</a:t>
            </a:r>
          </a:p>
        </p:txBody>
      </p:sp>
      <p:sp>
        <p:nvSpPr>
          <p:cNvPr id="279554" name="Rectangle 1026"/>
          <p:cNvSpPr>
            <a:spLocks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279556" name="Rectangle 1028"/>
          <p:cNvSpPr>
            <a:spLocks noGrp="1" noChangeArrowheads="1"/>
          </p:cNvSpPr>
          <p:nvPr>
            <p:ph type="body" idx="1"/>
          </p:nvPr>
        </p:nvSpPr>
        <p:spPr bwMode="auto">
          <a:xfrm>
            <a:off x="914400" y="4343400"/>
            <a:ext cx="3962400" cy="4114800"/>
          </a:xfrm>
          <a:prstGeom prst="rect">
            <a:avLst/>
          </a:prstGeom>
          <a:noFill/>
          <a:ln w="12700">
            <a:miter lim="800000"/>
            <a:headEnd type="none" w="sm" len="sm"/>
            <a:tailEnd type="none" w="sm" len="sm"/>
          </a:ln>
        </p:spPr>
        <p:txBody>
          <a:bodyPr/>
          <a:lstStyle/>
          <a:p>
            <a:pPr marL="187325" indent="-187325" algn="just">
              <a:spcBef>
                <a:spcPct val="0"/>
              </a:spcBef>
            </a:pPr>
            <a:r>
              <a:rPr lang="es-ES_tradnl" altLang="es-ES_tradnl" b="1" u="sng"/>
              <a:t>PROPÓSITO:</a:t>
            </a:r>
          </a:p>
          <a:p>
            <a:pPr marL="187325" indent="-187325" algn="just">
              <a:spcBef>
                <a:spcPct val="0"/>
              </a:spcBef>
            </a:pPr>
            <a:endParaRPr lang="es-ES_tradnl" altLang="es-ES_tradnl" b="1" u="sng"/>
          </a:p>
          <a:p>
            <a:pPr marL="187325" indent="-187325" algn="just">
              <a:spcBef>
                <a:spcPct val="0"/>
              </a:spcBef>
              <a:buFontTx/>
              <a:buChar char="•"/>
            </a:pPr>
            <a:r>
              <a:rPr lang="es-ES_tradnl" altLang="es-ES_tradnl"/>
              <a:t>Definir los alcances y etapas de un proyecto.</a:t>
            </a:r>
          </a:p>
          <a:p>
            <a:pPr marL="187325" indent="-187325" algn="just">
              <a:spcBef>
                <a:spcPct val="0"/>
              </a:spcBef>
            </a:pPr>
            <a:endParaRPr lang="es-ES_tradnl" altLang="es-ES_tradnl"/>
          </a:p>
          <a:p>
            <a:pPr marL="187325" indent="-187325" algn="just">
              <a:spcBef>
                <a:spcPct val="0"/>
              </a:spcBef>
            </a:pPr>
            <a:r>
              <a:rPr lang="es-ES_tradnl" altLang="es-ES_tradnl" b="1" u="sng"/>
              <a:t>EXPLICACIONES:</a:t>
            </a:r>
            <a:endParaRPr lang="es-ES_tradnl" altLang="es-ES_tradnl"/>
          </a:p>
          <a:p>
            <a:pPr marL="187325" indent="-187325" algn="just">
              <a:spcBef>
                <a:spcPct val="0"/>
              </a:spcBef>
            </a:pPr>
            <a:endParaRPr lang="es-ES_tradnl" altLang="es-ES_tradnl"/>
          </a:p>
          <a:p>
            <a:pPr marL="187325" indent="-187325" algn="just">
              <a:spcBef>
                <a:spcPct val="0"/>
              </a:spcBef>
              <a:buFontTx/>
              <a:buChar char="•"/>
            </a:pPr>
            <a:r>
              <a:rPr lang="es-ES_tradnl" altLang="es-ES_tradnl"/>
              <a:t>Defina y discuta el concepto de proyecto.</a:t>
            </a:r>
          </a:p>
          <a:p>
            <a:pPr marL="187325" indent="-187325" algn="just">
              <a:spcBef>
                <a:spcPct val="0"/>
              </a:spcBef>
              <a:buFontTx/>
              <a:buChar char="•"/>
            </a:pPr>
            <a:r>
              <a:rPr lang="es-ES_tradnl" altLang="es-ES_tradnl"/>
              <a:t>Defina el concepto de alternativa.</a:t>
            </a:r>
          </a:p>
          <a:p>
            <a:pPr marL="187325" indent="-187325" algn="just">
              <a:spcBef>
                <a:spcPct val="0"/>
              </a:spcBef>
              <a:buFontTx/>
              <a:buChar char="•"/>
            </a:pPr>
            <a:r>
              <a:rPr lang="es-ES_tradnl" altLang="es-ES_tradnl"/>
              <a:t>Analice la importancia de las etapas.</a:t>
            </a:r>
          </a:p>
          <a:p>
            <a:pPr marL="187325" indent="-187325" algn="just">
              <a:spcBef>
                <a:spcPct val="0"/>
              </a:spcBef>
              <a:buFontTx/>
              <a:buChar char="•"/>
            </a:pPr>
            <a:r>
              <a:rPr lang="es-ES_tradnl" altLang="es-ES_tradnl"/>
              <a:t>Ponga ejemplos para cada caso.</a:t>
            </a:r>
          </a:p>
          <a:p>
            <a:pPr marL="187325" indent="-187325" algn="just">
              <a:spcBef>
                <a:spcPct val="0"/>
              </a:spcBef>
            </a:pPr>
            <a:endParaRPr lang="es-ES_tradnl" altLang="es-ES_tradnl"/>
          </a:p>
          <a:p>
            <a:pPr marL="187325" indent="-187325" algn="just">
              <a:spcBef>
                <a:spcPct val="0"/>
              </a:spcBef>
            </a:pPr>
            <a:r>
              <a:rPr lang="es-ES_tradnl" altLang="es-ES_tradnl" b="1" u="sng"/>
              <a:t>CONCEPTOS PRINCIPALES:</a:t>
            </a:r>
          </a:p>
          <a:p>
            <a:pPr marL="187325" indent="-187325" algn="just">
              <a:spcBef>
                <a:spcPct val="0"/>
              </a:spcBef>
            </a:pPr>
            <a:endParaRPr lang="es-ES_tradnl" altLang="es-ES_tradnl"/>
          </a:p>
          <a:p>
            <a:pPr marL="187325" indent="-187325" algn="just">
              <a:spcBef>
                <a:spcPct val="0"/>
              </a:spcBef>
              <a:buFontTx/>
              <a:buChar char="•"/>
            </a:pPr>
            <a:r>
              <a:rPr lang="es-ES_tradnl" altLang="es-ES_tradnl"/>
              <a:t>Proyecto: Unidad de acción capaz de materializar una respuesta a una necesidad humana.</a:t>
            </a:r>
          </a:p>
          <a:p>
            <a:pPr marL="187325" indent="-187325" algn="just">
              <a:spcBef>
                <a:spcPct val="0"/>
              </a:spcBef>
              <a:buFontTx/>
              <a:buChar char="•"/>
            </a:pPr>
            <a:r>
              <a:rPr lang="es-ES_tradnl" altLang="es-ES_tradnl"/>
              <a:t>Alternativas: Formas de cumplir con el mismo propósito y necesidad.</a:t>
            </a:r>
          </a:p>
          <a:p>
            <a:pPr marL="187325" indent="-187325" algn="just">
              <a:spcBef>
                <a:spcPct val="0"/>
              </a:spcBef>
              <a:buFontTx/>
              <a:buChar char="•"/>
            </a:pPr>
            <a:r>
              <a:rPr lang="es-ES_tradnl" altLang="es-ES_tradnl"/>
              <a:t>No acción: Alternativa que considera la no realización del proyecto.</a:t>
            </a:r>
          </a:p>
          <a:p>
            <a:pPr marL="187325" indent="-187325" algn="just">
              <a:spcBef>
                <a:spcPct val="0"/>
              </a:spcBef>
              <a:buFontTx/>
              <a:buChar char="•"/>
            </a:pPr>
            <a:r>
              <a:rPr lang="es-ES_tradnl" altLang="es-ES_tradnl"/>
              <a:t>Preinversión: Etapa vinculada al diseño, preparación y evaluación de un proyecto.</a:t>
            </a:r>
          </a:p>
          <a:p>
            <a:pPr marL="187325" indent="-187325" algn="just">
              <a:spcBef>
                <a:spcPct val="0"/>
              </a:spcBef>
              <a:buFontTx/>
              <a:buChar char="•"/>
            </a:pPr>
            <a:r>
              <a:rPr lang="es-ES_tradnl" altLang="es-ES_tradnl"/>
              <a:t>Inversión: Etapa de materialización del proyecto y de acompañamiento para verificar su comportamiento.</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type="sldNum" sz="quarter" idx="5"/>
          </p:nvPr>
        </p:nvSpPr>
        <p:spPr>
          <a:ln/>
        </p:spPr>
        <p:txBody>
          <a:bodyPr/>
          <a:lstStyle/>
          <a:p>
            <a:fld id="{C3FBF503-53EE-4A8B-8A0F-D2FDB344DEF4}" type="slidenum">
              <a:rPr lang="es-ES_tradnl" altLang="es-ES_tradnl"/>
              <a:pPr/>
              <a:t>4</a:t>
            </a:fld>
            <a:endParaRPr lang="es-ES_tradnl" altLang="es-ES_tradnl"/>
          </a:p>
        </p:txBody>
      </p:sp>
      <p:sp>
        <p:nvSpPr>
          <p:cNvPr id="5" name="Rectangle 4"/>
          <p:cNvSpPr>
            <a:spLocks noGrp="1" noChangeArrowheads="1"/>
          </p:cNvSpPr>
          <p:nvPr>
            <p:ph type="ftr" sz="quarter" idx="4"/>
          </p:nvPr>
        </p:nvSpPr>
        <p:spPr>
          <a:ln/>
        </p:spPr>
        <p:txBody>
          <a:bodyPr/>
          <a:lstStyle/>
          <a:p>
            <a:r>
              <a:rPr lang="es-ES_tradnl" altLang="es-ES_tradnl"/>
              <a:t>MÓDULO 5</a:t>
            </a:r>
          </a:p>
        </p:txBody>
      </p:sp>
      <p:sp>
        <p:nvSpPr>
          <p:cNvPr id="259074" name="Rectangle 2"/>
          <p:cNvSpPr>
            <a:spLocks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259076" name="Rectangle 4"/>
          <p:cNvSpPr>
            <a:spLocks noGrp="1" noChangeArrowheads="1"/>
          </p:cNvSpPr>
          <p:nvPr>
            <p:ph type="body" idx="1"/>
          </p:nvPr>
        </p:nvSpPr>
        <p:spPr bwMode="auto">
          <a:xfrm>
            <a:off x="914400" y="4343400"/>
            <a:ext cx="3962400" cy="4114800"/>
          </a:xfrm>
          <a:prstGeom prst="rect">
            <a:avLst/>
          </a:prstGeom>
          <a:noFill/>
          <a:ln w="12700">
            <a:miter lim="800000"/>
            <a:headEnd type="none" w="sm" len="sm"/>
            <a:tailEnd type="none" w="sm" len="sm"/>
          </a:ln>
        </p:spPr>
        <p:txBody>
          <a:bodyPr/>
          <a:lstStyle/>
          <a:p>
            <a:pPr marL="187325" indent="-187325" algn="just">
              <a:spcBef>
                <a:spcPct val="0"/>
              </a:spcBef>
            </a:pPr>
            <a:r>
              <a:rPr lang="es-ES_tradnl" altLang="es-ES_tradnl" b="1" u="sng"/>
              <a:t>PROPÓSITO:</a:t>
            </a:r>
          </a:p>
          <a:p>
            <a:pPr marL="187325" indent="-187325" algn="just">
              <a:spcBef>
                <a:spcPct val="0"/>
              </a:spcBef>
            </a:pPr>
            <a:endParaRPr lang="es-ES_tradnl" altLang="es-ES_tradnl" b="1" u="sng"/>
          </a:p>
          <a:p>
            <a:pPr marL="187325" indent="-187325" algn="just">
              <a:spcBef>
                <a:spcPct val="0"/>
              </a:spcBef>
              <a:buFontTx/>
              <a:buChar char="•"/>
            </a:pPr>
            <a:r>
              <a:rPr lang="es-ES_tradnl" altLang="es-ES_tradnl"/>
              <a:t>Analizar los niveles de decisión y la relación entre ellos.</a:t>
            </a:r>
          </a:p>
          <a:p>
            <a:pPr marL="187325" indent="-187325" algn="just">
              <a:spcBef>
                <a:spcPct val="0"/>
              </a:spcBef>
            </a:pPr>
            <a:endParaRPr lang="es-ES_tradnl" altLang="es-ES_tradnl"/>
          </a:p>
          <a:p>
            <a:pPr marL="187325" indent="-187325" algn="just">
              <a:spcBef>
                <a:spcPct val="0"/>
              </a:spcBef>
            </a:pPr>
            <a:r>
              <a:rPr lang="es-ES_tradnl" altLang="es-ES_tradnl" b="1" u="sng"/>
              <a:t>EXPLICACIONES:</a:t>
            </a:r>
            <a:endParaRPr lang="es-ES_tradnl" altLang="es-ES_tradnl"/>
          </a:p>
          <a:p>
            <a:pPr marL="187325" indent="-187325" algn="just">
              <a:spcBef>
                <a:spcPct val="0"/>
              </a:spcBef>
            </a:pPr>
            <a:endParaRPr lang="es-ES_tradnl" altLang="es-ES_tradnl"/>
          </a:p>
          <a:p>
            <a:pPr marL="187325" indent="-187325" algn="just">
              <a:spcBef>
                <a:spcPct val="0"/>
              </a:spcBef>
              <a:buFontTx/>
              <a:buChar char="•"/>
            </a:pPr>
            <a:r>
              <a:rPr lang="es-ES_tradnl" altLang="es-ES_tradnl"/>
              <a:t>Defina cada uno de los conceptos.</a:t>
            </a:r>
          </a:p>
          <a:p>
            <a:pPr marL="187325" indent="-187325" algn="just">
              <a:spcBef>
                <a:spcPct val="0"/>
              </a:spcBef>
              <a:buFontTx/>
              <a:buChar char="•"/>
            </a:pPr>
            <a:r>
              <a:rPr lang="es-ES_tradnl" altLang="es-ES_tradnl"/>
              <a:t>Solicite otros ejemplos luego de analizar la propuesta de la transparencia.</a:t>
            </a:r>
          </a:p>
          <a:p>
            <a:pPr marL="187325" indent="-187325" algn="just">
              <a:spcBef>
                <a:spcPct val="0"/>
              </a:spcBef>
            </a:pPr>
            <a:endParaRPr lang="es-ES_tradnl" altLang="es-ES_tradnl"/>
          </a:p>
          <a:p>
            <a:pPr marL="187325" indent="-187325" algn="just">
              <a:spcBef>
                <a:spcPct val="0"/>
              </a:spcBef>
            </a:pPr>
            <a:r>
              <a:rPr lang="es-ES_tradnl" altLang="es-ES_tradnl" b="1" u="sng"/>
              <a:t>CONCEPTOS PRINCIPALES:</a:t>
            </a:r>
          </a:p>
          <a:p>
            <a:pPr marL="187325" indent="-187325" algn="just">
              <a:spcBef>
                <a:spcPct val="0"/>
              </a:spcBef>
            </a:pPr>
            <a:endParaRPr lang="es-ES_tradnl" altLang="es-ES_tradnl"/>
          </a:p>
          <a:p>
            <a:pPr marL="187325" indent="-187325" algn="just">
              <a:spcBef>
                <a:spcPct val="0"/>
              </a:spcBef>
              <a:buFontTx/>
              <a:buChar char="•"/>
            </a:pPr>
            <a:r>
              <a:rPr lang="es-ES_tradnl" altLang="es-ES_tradnl"/>
              <a:t>Plan: Curso deseable del desarrollo derivado de los grandes objetivos de política y que engloba decisiones de carácter general.</a:t>
            </a:r>
          </a:p>
          <a:p>
            <a:pPr marL="187325" indent="-187325" algn="just">
              <a:spcBef>
                <a:spcPct val="0"/>
              </a:spcBef>
              <a:buFontTx/>
              <a:buChar char="•"/>
            </a:pPr>
            <a:r>
              <a:rPr lang="es-ES_tradnl" altLang="es-ES_tradnl"/>
              <a:t>Programa: Conjunto coordinado de directrices que integran a un grupo de proyectos de similar naturaleza en diversos niveles territoriales.</a:t>
            </a:r>
          </a:p>
          <a:p>
            <a:pPr marL="187325" indent="-187325" algn="just">
              <a:spcBef>
                <a:spcPct val="0"/>
              </a:spcBef>
              <a:buFontTx/>
              <a:buChar char="•"/>
            </a:pPr>
            <a:r>
              <a:rPr lang="es-ES_tradnl" altLang="es-ES_tradnl"/>
              <a:t>Actividad: Grupo de acciones específicas destinadas a cumplir con las demandas o medio de intervención sobre la realidad.</a:t>
            </a:r>
          </a:p>
          <a:p>
            <a:pPr marL="187325" indent="-187325" algn="just">
              <a:spcBef>
                <a:spcPct val="0"/>
              </a:spcBef>
              <a:buFontTx/>
              <a:buChar char="•"/>
            </a:pPr>
            <a:r>
              <a:rPr lang="es-ES_tradnl" altLang="es-ES_tradnl"/>
              <a:t>Tareas: Esfuerzos necesarios para poner en práctica una actividad o acción que la operacionaliza.</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type="sldNum" sz="quarter" idx="5"/>
          </p:nvPr>
        </p:nvSpPr>
        <p:spPr>
          <a:ln/>
        </p:spPr>
        <p:txBody>
          <a:bodyPr/>
          <a:lstStyle/>
          <a:p>
            <a:fld id="{883861F2-5FBA-4F7A-BA31-BDE87D3587F0}" type="slidenum">
              <a:rPr lang="es-ES_tradnl" altLang="es-ES_tradnl"/>
              <a:pPr/>
              <a:t>5</a:t>
            </a:fld>
            <a:endParaRPr lang="es-ES_tradnl" altLang="es-ES_tradnl"/>
          </a:p>
        </p:txBody>
      </p:sp>
      <p:sp>
        <p:nvSpPr>
          <p:cNvPr id="5" name="Rectangle 4"/>
          <p:cNvSpPr>
            <a:spLocks noGrp="1" noChangeArrowheads="1"/>
          </p:cNvSpPr>
          <p:nvPr>
            <p:ph type="ftr" sz="quarter" idx="4"/>
          </p:nvPr>
        </p:nvSpPr>
        <p:spPr>
          <a:ln/>
        </p:spPr>
        <p:txBody>
          <a:bodyPr/>
          <a:lstStyle/>
          <a:p>
            <a:r>
              <a:rPr lang="es-ES_tradnl" altLang="es-ES_tradnl"/>
              <a:t>MÓDULO 5</a:t>
            </a:r>
          </a:p>
        </p:txBody>
      </p:sp>
      <p:sp>
        <p:nvSpPr>
          <p:cNvPr id="267266" name="Rectangle 1026"/>
          <p:cNvSpPr>
            <a:spLocks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267268" name="Rectangle 1028"/>
          <p:cNvSpPr>
            <a:spLocks noGrp="1" noChangeArrowheads="1"/>
          </p:cNvSpPr>
          <p:nvPr>
            <p:ph type="body" idx="1"/>
          </p:nvPr>
        </p:nvSpPr>
        <p:spPr bwMode="auto">
          <a:xfrm>
            <a:off x="914400" y="4343400"/>
            <a:ext cx="3962400" cy="4114800"/>
          </a:xfrm>
          <a:prstGeom prst="rect">
            <a:avLst/>
          </a:prstGeom>
          <a:noFill/>
          <a:ln w="12700">
            <a:miter lim="800000"/>
            <a:headEnd type="none" w="sm" len="sm"/>
            <a:tailEnd type="none" w="sm" len="sm"/>
          </a:ln>
        </p:spPr>
        <p:txBody>
          <a:bodyPr/>
          <a:lstStyle/>
          <a:p>
            <a:pPr marL="187325" indent="-187325" algn="just">
              <a:spcBef>
                <a:spcPct val="0"/>
              </a:spcBef>
            </a:pPr>
            <a:r>
              <a:rPr lang="es-ES_tradnl" altLang="es-ES_tradnl" sz="1100" b="1" u="sng"/>
              <a:t>PROPÓSITO:</a:t>
            </a:r>
          </a:p>
          <a:p>
            <a:pPr marL="187325" indent="-187325" algn="just">
              <a:spcBef>
                <a:spcPct val="0"/>
              </a:spcBef>
            </a:pPr>
            <a:endParaRPr lang="es-ES_tradnl" altLang="es-ES_tradnl" sz="1100" b="1" u="sng"/>
          </a:p>
          <a:p>
            <a:pPr marL="187325" indent="-187325" algn="just">
              <a:spcBef>
                <a:spcPct val="0"/>
              </a:spcBef>
              <a:buFontTx/>
              <a:buChar char="•"/>
            </a:pPr>
            <a:r>
              <a:rPr lang="es-ES_tradnl" altLang="es-ES_tradnl" sz="1100"/>
              <a:t>Reconocer las preguntas que deben ser respondidas en la preparación de un proyecto.</a:t>
            </a:r>
          </a:p>
          <a:p>
            <a:pPr marL="187325" indent="-187325" algn="just">
              <a:spcBef>
                <a:spcPct val="0"/>
              </a:spcBef>
            </a:pPr>
            <a:endParaRPr lang="es-ES_tradnl" altLang="es-ES_tradnl" sz="1100"/>
          </a:p>
          <a:p>
            <a:pPr marL="187325" indent="-187325" algn="just">
              <a:spcBef>
                <a:spcPct val="0"/>
              </a:spcBef>
            </a:pPr>
            <a:r>
              <a:rPr lang="es-ES_tradnl" altLang="es-ES_tradnl" sz="1100" b="1" u="sng"/>
              <a:t>EXPLICACIONES:</a:t>
            </a:r>
            <a:endParaRPr lang="es-ES_tradnl" altLang="es-ES_tradnl" sz="1100"/>
          </a:p>
          <a:p>
            <a:pPr marL="187325" indent="-187325" algn="just">
              <a:spcBef>
                <a:spcPct val="0"/>
              </a:spcBef>
            </a:pPr>
            <a:endParaRPr lang="es-ES_tradnl" altLang="es-ES_tradnl" sz="1100"/>
          </a:p>
          <a:p>
            <a:pPr marL="187325" indent="-187325" algn="just">
              <a:spcBef>
                <a:spcPct val="0"/>
              </a:spcBef>
              <a:buFontTx/>
              <a:buChar char="•"/>
            </a:pPr>
            <a:r>
              <a:rPr lang="es-ES_tradnl" altLang="es-ES_tradnl" sz="1100"/>
              <a:t>Analice todas las preguntas y respuestas.</a:t>
            </a:r>
          </a:p>
          <a:p>
            <a:pPr marL="187325" indent="-187325" algn="just">
              <a:spcBef>
                <a:spcPct val="0"/>
              </a:spcBef>
              <a:buFontTx/>
              <a:buChar char="•"/>
            </a:pPr>
            <a:r>
              <a:rPr lang="es-ES_tradnl" altLang="es-ES_tradnl" sz="1100"/>
              <a:t>De ejemplos para cada una de las situaciones planteadas. Utilice un diagrama con el marco lógico y analícelo en grupo.</a:t>
            </a:r>
          </a:p>
          <a:p>
            <a:pPr marL="187325" indent="-187325" algn="just">
              <a:spcBef>
                <a:spcPct val="0"/>
              </a:spcBef>
            </a:pPr>
            <a:endParaRPr lang="es-ES_tradnl" altLang="es-ES_tradnl" sz="1100"/>
          </a:p>
          <a:p>
            <a:pPr marL="187325" indent="-187325" algn="just">
              <a:spcBef>
                <a:spcPct val="0"/>
              </a:spcBef>
            </a:pPr>
            <a:r>
              <a:rPr lang="es-ES_tradnl" altLang="es-ES_tradnl" sz="1100" b="1" u="sng"/>
              <a:t>CONCEPTOS PRINCIPALES:</a:t>
            </a:r>
          </a:p>
          <a:p>
            <a:pPr marL="187325" indent="-187325" algn="just">
              <a:spcBef>
                <a:spcPct val="0"/>
              </a:spcBef>
            </a:pPr>
            <a:endParaRPr lang="es-ES_tradnl" altLang="es-ES_tradnl" sz="1100"/>
          </a:p>
          <a:p>
            <a:pPr marL="187325" indent="-187325" algn="just">
              <a:spcBef>
                <a:spcPct val="0"/>
              </a:spcBef>
              <a:buFontTx/>
              <a:buChar char="•"/>
            </a:pPr>
            <a:r>
              <a:rPr lang="es-ES_tradnl" altLang="es-ES_tradnl" sz="1100"/>
              <a:t>Metas: Resultados cuantitativos que indican los productos esperados.</a:t>
            </a:r>
          </a:p>
          <a:p>
            <a:pPr marL="187325" indent="-187325" algn="just">
              <a:spcBef>
                <a:spcPct val="0"/>
              </a:spcBef>
              <a:buFontTx/>
              <a:buChar char="•"/>
            </a:pPr>
            <a:r>
              <a:rPr lang="es-ES_tradnl" altLang="es-ES_tradnl" sz="1100"/>
              <a:t>Localización: Ubicación en el espacio.</a:t>
            </a:r>
          </a:p>
          <a:p>
            <a:pPr marL="187325" indent="-187325" algn="just">
              <a:spcBef>
                <a:spcPct val="0"/>
              </a:spcBef>
              <a:buFontTx/>
              <a:buChar char="•"/>
            </a:pPr>
            <a:r>
              <a:rPr lang="es-ES_tradnl" altLang="es-ES_tradnl" sz="1100"/>
              <a:t>Cobertura espacial: Territorio donde se manifiestan interacciones con el proyecto.</a:t>
            </a:r>
          </a:p>
          <a:p>
            <a:pPr marL="187325" indent="-187325" algn="just">
              <a:spcBef>
                <a:spcPct val="0"/>
              </a:spcBef>
              <a:buFontTx/>
              <a:buChar char="•"/>
            </a:pPr>
            <a:r>
              <a:rPr lang="es-ES_tradnl" altLang="es-ES_tradnl" sz="1100"/>
              <a:t>Prerequisitos: Condiciones que deben cumplirse para el éxito del proyecto.</a:t>
            </a:r>
          </a:p>
          <a:p>
            <a:pPr marL="187325" indent="-187325" algn="just">
              <a:spcBef>
                <a:spcPct val="0"/>
              </a:spcBef>
              <a:buFontTx/>
              <a:buChar char="•"/>
            </a:pPr>
            <a:r>
              <a:rPr lang="es-ES_tradnl" altLang="es-ES_tradnl" sz="1100"/>
              <a:t>Obstáculos: Interferencias al proyecto debido a razones sociales, políticas y económicas, entre otras.</a:t>
            </a:r>
          </a:p>
          <a:p>
            <a:pPr marL="187325" indent="-187325" algn="just">
              <a:spcBef>
                <a:spcPct val="0"/>
              </a:spcBef>
              <a:buFontTx/>
              <a:buChar char="•"/>
            </a:pPr>
            <a:r>
              <a:rPr lang="es-ES_tradnl" altLang="es-ES_tradnl" sz="1100"/>
              <a:t>Indicadores: Medios de verificación del cumplimiento de metas e impactos del proyecto.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type="sldNum" sz="quarter" idx="5"/>
          </p:nvPr>
        </p:nvSpPr>
        <p:spPr>
          <a:ln/>
        </p:spPr>
        <p:txBody>
          <a:bodyPr/>
          <a:lstStyle/>
          <a:p>
            <a:fld id="{C7BCEE98-1EA2-4885-A36A-DC440DF8CE09}" type="slidenum">
              <a:rPr lang="es-ES_tradnl" altLang="es-ES_tradnl"/>
              <a:pPr/>
              <a:t>6</a:t>
            </a:fld>
            <a:endParaRPr lang="es-ES_tradnl" altLang="es-ES_tradnl"/>
          </a:p>
        </p:txBody>
      </p:sp>
      <p:sp>
        <p:nvSpPr>
          <p:cNvPr id="5" name="Rectangle 4"/>
          <p:cNvSpPr>
            <a:spLocks noGrp="1" noChangeArrowheads="1"/>
          </p:cNvSpPr>
          <p:nvPr>
            <p:ph type="ftr" sz="quarter" idx="4"/>
          </p:nvPr>
        </p:nvSpPr>
        <p:spPr>
          <a:ln/>
        </p:spPr>
        <p:txBody>
          <a:bodyPr/>
          <a:lstStyle/>
          <a:p>
            <a:r>
              <a:rPr lang="es-ES_tradnl" altLang="es-ES_tradnl"/>
              <a:t>MÓDULO 5</a:t>
            </a:r>
          </a:p>
        </p:txBody>
      </p:sp>
      <p:sp>
        <p:nvSpPr>
          <p:cNvPr id="285698" name="Rectangle 2"/>
          <p:cNvSpPr>
            <a:spLocks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285700" name="Rectangle 4"/>
          <p:cNvSpPr>
            <a:spLocks noGrp="1" noChangeArrowheads="1"/>
          </p:cNvSpPr>
          <p:nvPr>
            <p:ph type="body" idx="1"/>
          </p:nvPr>
        </p:nvSpPr>
        <p:spPr bwMode="auto">
          <a:xfrm>
            <a:off x="914400" y="4343400"/>
            <a:ext cx="3962400" cy="4114800"/>
          </a:xfrm>
          <a:prstGeom prst="rect">
            <a:avLst/>
          </a:prstGeom>
          <a:noFill/>
          <a:ln w="12700">
            <a:miter lim="800000"/>
            <a:headEnd type="none" w="sm" len="sm"/>
            <a:tailEnd type="none" w="sm" len="sm"/>
          </a:ln>
        </p:spPr>
        <p:txBody>
          <a:bodyPr/>
          <a:lstStyle/>
          <a:p>
            <a:pPr marL="187325" indent="-187325" algn="just">
              <a:spcBef>
                <a:spcPct val="0"/>
              </a:spcBef>
            </a:pPr>
            <a:r>
              <a:rPr lang="es-ES_tradnl" altLang="es-ES_tradnl" sz="1100" b="1" u="sng"/>
              <a:t>PROPÓSITO:</a:t>
            </a:r>
          </a:p>
          <a:p>
            <a:pPr marL="187325" indent="-187325" algn="just">
              <a:spcBef>
                <a:spcPct val="0"/>
              </a:spcBef>
            </a:pPr>
            <a:endParaRPr lang="es-ES_tradnl" altLang="es-ES_tradnl" sz="1100" b="1" u="sng"/>
          </a:p>
          <a:p>
            <a:pPr marL="187325" indent="-187325" algn="just">
              <a:spcBef>
                <a:spcPct val="0"/>
              </a:spcBef>
              <a:buFontTx/>
              <a:buChar char="•"/>
            </a:pPr>
            <a:r>
              <a:rPr lang="es-ES_tradnl" altLang="es-ES_tradnl" sz="1100"/>
              <a:t>Definir los alcances de la evaluación en las diversas etapas del ciclo de vida de un proyecto.</a:t>
            </a:r>
          </a:p>
          <a:p>
            <a:pPr marL="187325" indent="-187325" algn="just">
              <a:spcBef>
                <a:spcPct val="0"/>
              </a:spcBef>
            </a:pPr>
            <a:endParaRPr lang="es-ES_tradnl" altLang="es-ES_tradnl" sz="1100"/>
          </a:p>
          <a:p>
            <a:pPr marL="187325" indent="-187325" algn="just">
              <a:spcBef>
                <a:spcPct val="0"/>
              </a:spcBef>
            </a:pPr>
            <a:r>
              <a:rPr lang="es-ES_tradnl" altLang="es-ES_tradnl" sz="1100" b="1" u="sng"/>
              <a:t>EXPLICACIONES:</a:t>
            </a:r>
            <a:endParaRPr lang="es-ES_tradnl" altLang="es-ES_tradnl" sz="1100"/>
          </a:p>
          <a:p>
            <a:pPr marL="187325" indent="-187325" algn="just">
              <a:spcBef>
                <a:spcPct val="0"/>
              </a:spcBef>
            </a:pPr>
            <a:endParaRPr lang="es-ES_tradnl" altLang="es-ES_tradnl" sz="1100"/>
          </a:p>
          <a:p>
            <a:pPr marL="187325" indent="-187325" algn="just">
              <a:spcBef>
                <a:spcPct val="0"/>
              </a:spcBef>
              <a:buFontTx/>
              <a:buChar char="•"/>
            </a:pPr>
            <a:r>
              <a:rPr lang="es-ES_tradnl" altLang="es-ES_tradnl" sz="1100"/>
              <a:t>Defina los conceptos y diferencie las etapas.</a:t>
            </a:r>
          </a:p>
          <a:p>
            <a:pPr marL="187325" indent="-187325" algn="just">
              <a:spcBef>
                <a:spcPct val="0"/>
              </a:spcBef>
              <a:buFontTx/>
              <a:buChar char="•"/>
            </a:pPr>
            <a:r>
              <a:rPr lang="es-ES_tradnl" altLang="es-ES_tradnl" sz="1100"/>
              <a:t>Establezca los alcances de cada una de las etapas.</a:t>
            </a:r>
          </a:p>
          <a:p>
            <a:pPr marL="187325" indent="-187325" algn="just">
              <a:spcBef>
                <a:spcPct val="0"/>
              </a:spcBef>
            </a:pPr>
            <a:endParaRPr lang="es-ES_tradnl" altLang="es-ES_tradnl" sz="1100"/>
          </a:p>
          <a:p>
            <a:pPr marL="187325" indent="-187325" algn="just">
              <a:spcBef>
                <a:spcPct val="0"/>
              </a:spcBef>
            </a:pPr>
            <a:r>
              <a:rPr lang="es-ES_tradnl" altLang="es-ES_tradnl" sz="1100" b="1" u="sng"/>
              <a:t>CONCEPTOS PRINCIPALES:</a:t>
            </a:r>
          </a:p>
          <a:p>
            <a:pPr marL="187325" indent="-187325" algn="just">
              <a:spcBef>
                <a:spcPct val="0"/>
              </a:spcBef>
            </a:pPr>
            <a:endParaRPr lang="es-ES_tradnl" altLang="es-ES_tradnl" sz="1100"/>
          </a:p>
          <a:p>
            <a:pPr marL="187325" indent="-187325" algn="just">
              <a:spcBef>
                <a:spcPct val="0"/>
              </a:spcBef>
              <a:buFontTx/>
              <a:buChar char="•"/>
            </a:pPr>
            <a:r>
              <a:rPr lang="es-ES_tradnl" altLang="es-ES_tradnl" sz="1100"/>
              <a:t>Perfil: Idea inicial que se elabora a partir de la información existente, el juicio común y la experiencia.</a:t>
            </a:r>
          </a:p>
          <a:p>
            <a:pPr marL="187325" indent="-187325" algn="just">
              <a:spcBef>
                <a:spcPct val="0"/>
              </a:spcBef>
              <a:buFontTx/>
              <a:buChar char="•"/>
            </a:pPr>
            <a:r>
              <a:rPr lang="es-ES_tradnl" altLang="es-ES_tradnl" sz="1100"/>
              <a:t>Prefactibilidad: Etapa de profundización de aspectos crítico identificados en el perfil y descarta algunas soluciones previas. Se estiman inversiones, costos de operación e ingresos del proyecto.</a:t>
            </a:r>
          </a:p>
          <a:p>
            <a:pPr marL="187325" indent="-187325" algn="just">
              <a:spcBef>
                <a:spcPct val="0"/>
              </a:spcBef>
              <a:buFontTx/>
              <a:buChar char="•"/>
            </a:pPr>
            <a:r>
              <a:rPr lang="es-ES_tradnl" altLang="es-ES_tradnl" sz="1100"/>
              <a:t>Factibilidad: Fase final del estudio de preinversión, donde se optimizan los aspectos precisos necesarios para las decisiones respecto a un proyecto.</a:t>
            </a:r>
          </a:p>
          <a:p>
            <a:pPr marL="187325" indent="-187325" algn="just">
              <a:spcBef>
                <a:spcPct val="0"/>
              </a:spcBef>
              <a:buFontTx/>
              <a:buChar char="•"/>
            </a:pPr>
            <a:r>
              <a:rPr lang="es-ES_tradnl" altLang="es-ES_tradnl" sz="1100"/>
              <a:t>Preinversión: Etapa tendientes al diseño, preparación y evaluación de un proyecto.</a:t>
            </a:r>
          </a:p>
          <a:p>
            <a:pPr marL="187325" indent="-187325">
              <a:spcBef>
                <a:spcPct val="0"/>
              </a:spcBef>
              <a:buFontTx/>
              <a:buChar char="•"/>
            </a:pPr>
            <a:r>
              <a:rPr lang="es-ES_tradnl" altLang="es-ES_tradnl" sz="1100"/>
              <a:t>Inversión: Etapa de materialización del proyecto y de acompañamiento para verificar su comportamiento.</a:t>
            </a:r>
          </a:p>
          <a:p>
            <a:pPr marL="187325" indent="-187325">
              <a:spcBef>
                <a:spcPct val="0"/>
              </a:spcBef>
              <a:buFontTx/>
              <a:buChar char="•"/>
            </a:pPr>
            <a:r>
              <a:rPr lang="es-ES_tradnl" altLang="es-ES_tradnl" sz="1100"/>
              <a:t>Operación: Verificación del funcionamiento y acompañamiento de las actividades.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type="sldNum" sz="quarter" idx="5"/>
          </p:nvPr>
        </p:nvSpPr>
        <p:spPr>
          <a:ln/>
        </p:spPr>
        <p:txBody>
          <a:bodyPr/>
          <a:lstStyle/>
          <a:p>
            <a:fld id="{DDED1FC1-2C29-43C7-823C-9D1601A83851}" type="slidenum">
              <a:rPr lang="es-ES_tradnl" altLang="es-ES_tradnl"/>
              <a:pPr/>
              <a:t>7</a:t>
            </a:fld>
            <a:endParaRPr lang="es-ES_tradnl" altLang="es-ES_tradnl"/>
          </a:p>
        </p:txBody>
      </p:sp>
      <p:sp>
        <p:nvSpPr>
          <p:cNvPr id="5" name="Rectangle 4"/>
          <p:cNvSpPr>
            <a:spLocks noGrp="1" noChangeArrowheads="1"/>
          </p:cNvSpPr>
          <p:nvPr>
            <p:ph type="ftr" sz="quarter" idx="4"/>
          </p:nvPr>
        </p:nvSpPr>
        <p:spPr>
          <a:ln/>
        </p:spPr>
        <p:txBody>
          <a:bodyPr/>
          <a:lstStyle/>
          <a:p>
            <a:r>
              <a:rPr lang="es-ES_tradnl" altLang="es-ES_tradnl"/>
              <a:t>MÓDULO 5</a:t>
            </a:r>
          </a:p>
        </p:txBody>
      </p:sp>
      <p:sp>
        <p:nvSpPr>
          <p:cNvPr id="261122" name="Rectangle 1026"/>
          <p:cNvSpPr>
            <a:spLocks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261124" name="Rectangle 1028"/>
          <p:cNvSpPr>
            <a:spLocks noGrp="1" noChangeArrowheads="1"/>
          </p:cNvSpPr>
          <p:nvPr>
            <p:ph type="body" idx="1"/>
          </p:nvPr>
        </p:nvSpPr>
        <p:spPr bwMode="auto">
          <a:xfrm>
            <a:off x="914400" y="4343400"/>
            <a:ext cx="3962400" cy="4114800"/>
          </a:xfrm>
          <a:prstGeom prst="rect">
            <a:avLst/>
          </a:prstGeom>
          <a:noFill/>
          <a:ln w="12700">
            <a:miter lim="800000"/>
            <a:headEnd type="none" w="sm" len="sm"/>
            <a:tailEnd type="none" w="sm" len="sm"/>
          </a:ln>
        </p:spPr>
        <p:txBody>
          <a:bodyPr/>
          <a:lstStyle/>
          <a:p>
            <a:pPr marL="187325" indent="-187325" algn="just">
              <a:spcBef>
                <a:spcPct val="0"/>
              </a:spcBef>
            </a:pPr>
            <a:r>
              <a:rPr lang="es-ES_tradnl" altLang="es-ES_tradnl" b="1" u="sng"/>
              <a:t>PROPÓSITO:</a:t>
            </a:r>
          </a:p>
          <a:p>
            <a:pPr marL="187325" indent="-187325" algn="just">
              <a:spcBef>
                <a:spcPct val="0"/>
              </a:spcBef>
            </a:pPr>
            <a:endParaRPr lang="es-ES_tradnl" altLang="es-ES_tradnl" b="1" u="sng"/>
          </a:p>
          <a:p>
            <a:pPr marL="187325" indent="-187325" algn="just">
              <a:spcBef>
                <a:spcPct val="0"/>
              </a:spcBef>
              <a:buFontTx/>
              <a:buChar char="•"/>
            </a:pPr>
            <a:r>
              <a:rPr lang="es-ES_tradnl" altLang="es-ES_tradnl"/>
              <a:t>Revisar los tipos de antecedentes requeridos en cada etapa de la evaluación de proyectos.</a:t>
            </a:r>
          </a:p>
          <a:p>
            <a:pPr marL="187325" indent="-187325" algn="just">
              <a:spcBef>
                <a:spcPct val="0"/>
              </a:spcBef>
            </a:pPr>
            <a:endParaRPr lang="es-ES_tradnl" altLang="es-ES_tradnl"/>
          </a:p>
          <a:p>
            <a:pPr marL="187325" indent="-187325" algn="just">
              <a:spcBef>
                <a:spcPct val="0"/>
              </a:spcBef>
            </a:pPr>
            <a:r>
              <a:rPr lang="es-ES_tradnl" altLang="es-ES_tradnl" b="1" u="sng"/>
              <a:t>EXPLICACIONES:</a:t>
            </a:r>
            <a:endParaRPr lang="es-ES_tradnl" altLang="es-ES_tradnl"/>
          </a:p>
          <a:p>
            <a:pPr marL="187325" indent="-187325" algn="just">
              <a:spcBef>
                <a:spcPct val="0"/>
              </a:spcBef>
            </a:pPr>
            <a:endParaRPr lang="es-ES_tradnl" altLang="es-ES_tradnl"/>
          </a:p>
          <a:p>
            <a:pPr marL="187325" indent="-187325" algn="just">
              <a:spcBef>
                <a:spcPct val="0"/>
              </a:spcBef>
              <a:buFontTx/>
              <a:buChar char="•"/>
            </a:pPr>
            <a:r>
              <a:rPr lang="es-ES_tradnl" altLang="es-ES_tradnl"/>
              <a:t>Establezca que el nivel de profundidad de la información difiere en cada etapa.</a:t>
            </a:r>
          </a:p>
          <a:p>
            <a:pPr marL="187325" indent="-187325" algn="just">
              <a:spcBef>
                <a:spcPct val="0"/>
              </a:spcBef>
              <a:buFontTx/>
              <a:buChar char="•"/>
            </a:pPr>
            <a:r>
              <a:rPr lang="es-ES_tradnl" altLang="es-ES_tradnl"/>
              <a:t>Justifique que la información debe adecuarse a cada etapa para ser realmente representativa.</a:t>
            </a:r>
          </a:p>
          <a:p>
            <a:pPr marL="187325" indent="-187325" algn="just">
              <a:spcBef>
                <a:spcPct val="0"/>
              </a:spcBef>
            </a:pPr>
            <a:endParaRPr lang="es-ES_tradnl" altLang="es-ES_tradnl"/>
          </a:p>
          <a:p>
            <a:pPr marL="187325" indent="-187325" algn="just">
              <a:spcBef>
                <a:spcPct val="0"/>
              </a:spcBef>
            </a:pPr>
            <a:r>
              <a:rPr lang="es-ES_tradnl" altLang="es-ES_tradnl" b="1" u="sng"/>
              <a:t>CONCEPTOS PRINCIPALES:</a:t>
            </a:r>
          </a:p>
          <a:p>
            <a:pPr marL="187325" indent="-187325" algn="just">
              <a:spcBef>
                <a:spcPct val="0"/>
              </a:spcBef>
            </a:pPr>
            <a:endParaRPr lang="es-ES_tradnl" altLang="es-ES_tradnl"/>
          </a:p>
          <a:p>
            <a:pPr marL="187325" indent="-187325" algn="just">
              <a:spcBef>
                <a:spcPct val="0"/>
              </a:spcBef>
              <a:buFontTx/>
              <a:buChar char="•"/>
            </a:pPr>
            <a:r>
              <a:rPr lang="es-ES_tradnl" altLang="es-ES_tradnl"/>
              <a:t>Alternativa sin proyecto: No acción.</a:t>
            </a:r>
          </a:p>
          <a:p>
            <a:pPr marL="187325" indent="-187325" algn="just">
              <a:spcBef>
                <a:spcPct val="0"/>
              </a:spcBef>
              <a:buFontTx/>
              <a:buChar char="•"/>
            </a:pPr>
            <a:r>
              <a:rPr lang="es-ES_tradnl" altLang="es-ES_tradnl"/>
              <a:t>Aspectos críticos: Puntos o temas que son de relevancia para el diseño e implementación del proyecto.</a:t>
            </a:r>
          </a:p>
          <a:p>
            <a:pPr marL="187325" indent="-187325" algn="just">
              <a:spcBef>
                <a:spcPct val="0"/>
              </a:spcBef>
              <a:buFontTx/>
              <a:buChar char="•"/>
            </a:pPr>
            <a:r>
              <a:rPr lang="es-ES_tradnl" altLang="es-ES_tradnl"/>
              <a:t>Valoración de ítemes: Identificación de costos para los diversos aspectos del proyecto.</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type="sldNum" sz="quarter" idx="5"/>
          </p:nvPr>
        </p:nvSpPr>
        <p:spPr>
          <a:ln/>
        </p:spPr>
        <p:txBody>
          <a:bodyPr/>
          <a:lstStyle/>
          <a:p>
            <a:fld id="{7FF5031D-5B3F-4B01-BB53-C7F672CFDD36}" type="slidenum">
              <a:rPr lang="es-ES_tradnl" altLang="es-ES_tradnl"/>
              <a:pPr/>
              <a:t>8</a:t>
            </a:fld>
            <a:endParaRPr lang="es-ES_tradnl" altLang="es-ES_tradnl"/>
          </a:p>
        </p:txBody>
      </p:sp>
      <p:sp>
        <p:nvSpPr>
          <p:cNvPr id="5" name="Rectangle 4"/>
          <p:cNvSpPr>
            <a:spLocks noGrp="1" noChangeArrowheads="1"/>
          </p:cNvSpPr>
          <p:nvPr>
            <p:ph type="ftr" sz="quarter" idx="4"/>
          </p:nvPr>
        </p:nvSpPr>
        <p:spPr>
          <a:ln/>
        </p:spPr>
        <p:txBody>
          <a:bodyPr/>
          <a:lstStyle/>
          <a:p>
            <a:r>
              <a:rPr lang="es-ES_tradnl" altLang="es-ES_tradnl"/>
              <a:t>MÓDULO 5</a:t>
            </a:r>
          </a:p>
        </p:txBody>
      </p:sp>
      <p:sp>
        <p:nvSpPr>
          <p:cNvPr id="271362" name="Rectangle 7170"/>
          <p:cNvSpPr>
            <a:spLocks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271364" name="Rectangle 7172"/>
          <p:cNvSpPr>
            <a:spLocks noGrp="1" noChangeArrowheads="1"/>
          </p:cNvSpPr>
          <p:nvPr>
            <p:ph type="body" idx="1"/>
          </p:nvPr>
        </p:nvSpPr>
        <p:spPr bwMode="auto">
          <a:xfrm>
            <a:off x="914400" y="4343400"/>
            <a:ext cx="4038600" cy="4114800"/>
          </a:xfrm>
          <a:prstGeom prst="rect">
            <a:avLst/>
          </a:prstGeom>
          <a:noFill/>
          <a:ln w="12700">
            <a:miter lim="800000"/>
            <a:headEnd type="none" w="sm" len="sm"/>
            <a:tailEnd type="none" w="sm" len="sm"/>
          </a:ln>
        </p:spPr>
        <p:txBody>
          <a:bodyPr/>
          <a:lstStyle/>
          <a:p>
            <a:pPr marL="187325" indent="-187325" algn="just">
              <a:spcBef>
                <a:spcPct val="0"/>
              </a:spcBef>
            </a:pPr>
            <a:r>
              <a:rPr lang="es-ES_tradnl" altLang="es-ES_tradnl" b="1" u="sng"/>
              <a:t>PROPÓSITO:</a:t>
            </a:r>
          </a:p>
          <a:p>
            <a:pPr marL="187325" indent="-187325" algn="just">
              <a:spcBef>
                <a:spcPct val="0"/>
              </a:spcBef>
            </a:pPr>
            <a:endParaRPr lang="es-ES_tradnl" altLang="es-ES_tradnl" b="1" u="sng"/>
          </a:p>
          <a:p>
            <a:pPr marL="187325" indent="-187325" algn="just">
              <a:spcBef>
                <a:spcPct val="0"/>
              </a:spcBef>
              <a:buFontTx/>
              <a:buChar char="•"/>
            </a:pPr>
            <a:r>
              <a:rPr lang="es-ES_tradnl" altLang="es-ES_tradnl"/>
              <a:t>Analizar la vinculación entre la EIA y el ciclo de proyectos.</a:t>
            </a:r>
          </a:p>
          <a:p>
            <a:pPr marL="187325" indent="-187325" algn="just">
              <a:spcBef>
                <a:spcPct val="0"/>
              </a:spcBef>
            </a:pPr>
            <a:endParaRPr lang="es-ES_tradnl" altLang="es-ES_tradnl"/>
          </a:p>
          <a:p>
            <a:pPr marL="187325" indent="-187325" algn="just">
              <a:spcBef>
                <a:spcPct val="0"/>
              </a:spcBef>
            </a:pPr>
            <a:r>
              <a:rPr lang="es-ES_tradnl" altLang="es-ES_tradnl" b="1" u="sng"/>
              <a:t>EXPLICACIONES:</a:t>
            </a:r>
            <a:endParaRPr lang="es-ES_tradnl" altLang="es-ES_tradnl"/>
          </a:p>
          <a:p>
            <a:pPr marL="187325" indent="-187325" algn="just">
              <a:spcBef>
                <a:spcPct val="0"/>
              </a:spcBef>
            </a:pPr>
            <a:endParaRPr lang="es-ES_tradnl" altLang="es-ES_tradnl"/>
          </a:p>
          <a:p>
            <a:pPr marL="187325" indent="-187325" algn="just">
              <a:spcBef>
                <a:spcPct val="0"/>
              </a:spcBef>
              <a:buFontTx/>
              <a:buChar char="•"/>
            </a:pPr>
            <a:r>
              <a:rPr lang="es-ES_tradnl" altLang="es-ES_tradnl"/>
              <a:t>Explique que interesa identificar la utilidad de la EIA a lo largo de la cadena de decisiones del proyecto.</a:t>
            </a:r>
          </a:p>
          <a:p>
            <a:pPr marL="187325" indent="-187325" algn="just">
              <a:spcBef>
                <a:spcPct val="0"/>
              </a:spcBef>
              <a:buFontTx/>
              <a:buChar char="•"/>
            </a:pPr>
            <a:r>
              <a:rPr lang="es-ES_tradnl" altLang="es-ES_tradnl"/>
              <a:t>Explique que el ciclo de proyectos es un sistema continuo de decisiones, incluyendo procesos de retroalimentación de resultados.</a:t>
            </a:r>
          </a:p>
          <a:p>
            <a:pPr marL="187325" indent="-187325" algn="just">
              <a:spcBef>
                <a:spcPct val="0"/>
              </a:spcBef>
            </a:pPr>
            <a:endParaRPr lang="es-ES_tradnl" altLang="es-ES_tradnl"/>
          </a:p>
          <a:p>
            <a:pPr marL="187325" indent="-187325" algn="just">
              <a:spcBef>
                <a:spcPct val="0"/>
              </a:spcBef>
            </a:pPr>
            <a:r>
              <a:rPr lang="es-ES_tradnl" altLang="es-ES_tradnl" b="1" u="sng"/>
              <a:t>CONCEPTOS PRINCIPALES:</a:t>
            </a:r>
          </a:p>
          <a:p>
            <a:pPr marL="187325" indent="-187325" algn="just">
              <a:spcBef>
                <a:spcPct val="0"/>
              </a:spcBef>
            </a:pPr>
            <a:endParaRPr lang="es-ES_tradnl" altLang="es-ES_tradnl"/>
          </a:p>
          <a:p>
            <a:pPr marL="187325" indent="-187325" algn="just">
              <a:spcBef>
                <a:spcPct val="0"/>
              </a:spcBef>
              <a:buFontTx/>
              <a:buChar char="•"/>
            </a:pPr>
            <a:r>
              <a:rPr lang="es-ES_tradnl" altLang="es-ES_tradnl"/>
              <a:t>EIA desde el inicio: Análisis e impactos ambientales desde la etapa más temprana de un proyecto (idea).</a:t>
            </a:r>
          </a:p>
          <a:p>
            <a:pPr marL="187325" indent="-187325" algn="just">
              <a:spcBef>
                <a:spcPct val="0"/>
              </a:spcBef>
              <a:buFontTx/>
              <a:buChar char="•"/>
            </a:pPr>
            <a:r>
              <a:rPr lang="es-ES_tradnl" altLang="es-ES_tradnl"/>
              <a:t>Desactivación: Abandono de las actividades del proyecto.</a:t>
            </a:r>
          </a:p>
          <a:p>
            <a:pPr marL="187325" indent="-187325" algn="just">
              <a:spcBef>
                <a:spcPct val="0"/>
              </a:spcBef>
              <a:buFontTx/>
              <a:buChar char="•"/>
            </a:pPr>
            <a:endParaRPr lang="es-ES_tradnl" altLang="es-ES_tradn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type="sldNum" sz="quarter" idx="5"/>
          </p:nvPr>
        </p:nvSpPr>
        <p:spPr>
          <a:ln/>
        </p:spPr>
        <p:txBody>
          <a:bodyPr/>
          <a:lstStyle/>
          <a:p>
            <a:fld id="{52168F6F-36F1-460A-B182-CF3B3D1C7E77}" type="slidenum">
              <a:rPr lang="es-ES_tradnl" altLang="es-ES_tradnl"/>
              <a:pPr/>
              <a:t>9</a:t>
            </a:fld>
            <a:endParaRPr lang="es-ES_tradnl" altLang="es-ES_tradnl"/>
          </a:p>
        </p:txBody>
      </p:sp>
      <p:sp>
        <p:nvSpPr>
          <p:cNvPr id="5" name="Rectangle 4"/>
          <p:cNvSpPr>
            <a:spLocks noGrp="1" noChangeArrowheads="1"/>
          </p:cNvSpPr>
          <p:nvPr>
            <p:ph type="ftr" sz="quarter" idx="4"/>
          </p:nvPr>
        </p:nvSpPr>
        <p:spPr>
          <a:ln/>
        </p:spPr>
        <p:txBody>
          <a:bodyPr/>
          <a:lstStyle/>
          <a:p>
            <a:r>
              <a:rPr lang="es-ES_tradnl" altLang="es-ES_tradnl"/>
              <a:t>MÓDULO 5</a:t>
            </a:r>
          </a:p>
        </p:txBody>
      </p:sp>
      <p:sp>
        <p:nvSpPr>
          <p:cNvPr id="248834" name="Rectangle 2"/>
          <p:cNvSpPr>
            <a:spLocks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248836" name="Rectangle 4"/>
          <p:cNvSpPr>
            <a:spLocks noGrp="1" noChangeArrowheads="1"/>
          </p:cNvSpPr>
          <p:nvPr>
            <p:ph type="body" idx="1"/>
          </p:nvPr>
        </p:nvSpPr>
        <p:spPr bwMode="auto">
          <a:xfrm>
            <a:off x="914400" y="4343400"/>
            <a:ext cx="3962400" cy="4114800"/>
          </a:xfrm>
          <a:prstGeom prst="rect">
            <a:avLst/>
          </a:prstGeom>
          <a:noFill/>
          <a:ln w="12700">
            <a:miter lim="800000"/>
            <a:headEnd type="none" w="sm" len="sm"/>
            <a:tailEnd type="none" w="sm" len="sm"/>
          </a:ln>
        </p:spPr>
        <p:txBody>
          <a:bodyPr/>
          <a:lstStyle/>
          <a:p>
            <a:pPr marL="187325" indent="-187325" algn="just">
              <a:spcBef>
                <a:spcPct val="0"/>
              </a:spcBef>
            </a:pPr>
            <a:r>
              <a:rPr lang="es-ES_tradnl" altLang="es-ES_tradnl" b="1" u="sng"/>
              <a:t>PROPÓSITO:</a:t>
            </a:r>
          </a:p>
          <a:p>
            <a:pPr marL="187325" indent="-187325" algn="just">
              <a:spcBef>
                <a:spcPct val="0"/>
              </a:spcBef>
            </a:pPr>
            <a:endParaRPr lang="es-ES_tradnl" altLang="es-ES_tradnl" b="1" u="sng"/>
          </a:p>
          <a:p>
            <a:pPr marL="187325" indent="-187325" algn="just">
              <a:spcBef>
                <a:spcPct val="0"/>
              </a:spcBef>
              <a:buFontTx/>
              <a:buChar char="•"/>
            </a:pPr>
            <a:r>
              <a:rPr lang="es-ES_tradnl" altLang="es-ES_tradnl"/>
              <a:t>Analizar la vinculación entre la EIA y el ciclo de proyectos.</a:t>
            </a:r>
          </a:p>
          <a:p>
            <a:pPr marL="187325" indent="-187325" algn="just">
              <a:spcBef>
                <a:spcPct val="0"/>
              </a:spcBef>
            </a:pPr>
            <a:endParaRPr lang="es-ES_tradnl" altLang="es-ES_tradnl"/>
          </a:p>
          <a:p>
            <a:pPr marL="187325" indent="-187325" algn="just">
              <a:spcBef>
                <a:spcPct val="0"/>
              </a:spcBef>
            </a:pPr>
            <a:r>
              <a:rPr lang="es-ES_tradnl" altLang="es-ES_tradnl" b="1" u="sng"/>
              <a:t>EXPLICACIONES:</a:t>
            </a:r>
            <a:endParaRPr lang="es-ES_tradnl" altLang="es-ES_tradnl"/>
          </a:p>
          <a:p>
            <a:pPr marL="187325" indent="-187325" algn="just">
              <a:spcBef>
                <a:spcPct val="0"/>
              </a:spcBef>
            </a:pPr>
            <a:endParaRPr lang="es-ES_tradnl" altLang="es-ES_tradnl"/>
          </a:p>
          <a:p>
            <a:pPr marL="187325" indent="-187325" algn="just">
              <a:spcBef>
                <a:spcPct val="0"/>
              </a:spcBef>
              <a:buFontTx/>
              <a:buChar char="•"/>
            </a:pPr>
            <a:r>
              <a:rPr lang="es-ES_tradnl" altLang="es-ES_tradnl"/>
              <a:t>Explique que interesa identificar la utilidad de la EIA a lo largo de la cadena de decisiones del proyecto.</a:t>
            </a:r>
          </a:p>
          <a:p>
            <a:pPr marL="187325" indent="-187325" algn="just">
              <a:spcBef>
                <a:spcPct val="0"/>
              </a:spcBef>
              <a:buFontTx/>
              <a:buChar char="•"/>
            </a:pPr>
            <a:r>
              <a:rPr lang="es-ES_tradnl" altLang="es-ES_tradnl"/>
              <a:t>Explique que el ciclo de proyectos es un sistema continuo de decisiones, incluyendo procesos de retroalimentación de resultados.</a:t>
            </a:r>
          </a:p>
          <a:p>
            <a:pPr marL="187325" indent="-187325" algn="just">
              <a:spcBef>
                <a:spcPct val="0"/>
              </a:spcBef>
            </a:pPr>
            <a:endParaRPr lang="es-ES_tradnl" altLang="es-ES_tradnl"/>
          </a:p>
          <a:p>
            <a:pPr marL="187325" indent="-187325" algn="just">
              <a:spcBef>
                <a:spcPct val="0"/>
              </a:spcBef>
            </a:pPr>
            <a:r>
              <a:rPr lang="es-ES_tradnl" altLang="es-ES_tradnl" b="1" u="sng"/>
              <a:t>CONCEPTOS PRINCIPALES:</a:t>
            </a:r>
          </a:p>
          <a:p>
            <a:pPr marL="187325" indent="-187325" algn="just">
              <a:spcBef>
                <a:spcPct val="0"/>
              </a:spcBef>
            </a:pPr>
            <a:endParaRPr lang="es-ES_tradnl" altLang="es-ES_tradnl"/>
          </a:p>
          <a:p>
            <a:pPr marL="187325" indent="-187325" algn="just">
              <a:spcBef>
                <a:spcPct val="0"/>
              </a:spcBef>
              <a:buFontTx/>
              <a:buChar char="•"/>
            </a:pPr>
            <a:r>
              <a:rPr lang="es-ES_tradnl" altLang="es-ES_tradnl"/>
              <a:t>EIA desde el inicio: Análisis e impactos ambientales desde la etapa más temprana de un proyecto (idea).</a:t>
            </a:r>
          </a:p>
          <a:p>
            <a:pPr marL="187325" indent="-187325" algn="just">
              <a:spcBef>
                <a:spcPct val="0"/>
              </a:spcBef>
              <a:buFontTx/>
              <a:buChar char="•"/>
            </a:pPr>
            <a:r>
              <a:rPr lang="es-ES_tradnl" altLang="es-ES_tradnl"/>
              <a:t>Ver transparencias anteriores.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3078" name="Group 6"/>
          <p:cNvGrpSpPr>
            <a:grpSpLocks/>
          </p:cNvGrpSpPr>
          <p:nvPr/>
        </p:nvGrpSpPr>
        <p:grpSpPr bwMode="auto">
          <a:xfrm>
            <a:off x="0" y="0"/>
            <a:ext cx="8478838" cy="6173788"/>
            <a:chOff x="0" y="0"/>
            <a:chExt cx="5341" cy="3889"/>
          </a:xfrm>
        </p:grpSpPr>
        <p:sp>
          <p:nvSpPr>
            <p:cNvPr id="3074" name="Freeform 2"/>
            <p:cNvSpPr>
              <a:spLocks/>
            </p:cNvSpPr>
            <p:nvPr/>
          </p:nvSpPr>
          <p:spPr bwMode="ltGray">
            <a:xfrm>
              <a:off x="0" y="0"/>
              <a:ext cx="3863" cy="3889"/>
            </a:xfrm>
            <a:custGeom>
              <a:avLst/>
              <a:gdLst/>
              <a:ahLst/>
              <a:cxnLst>
                <a:cxn ang="0">
                  <a:pos x="3862" y="3418"/>
                </a:cxn>
                <a:cxn ang="0">
                  <a:pos x="457" y="0"/>
                </a:cxn>
                <a:cxn ang="0">
                  <a:pos x="0" y="0"/>
                </a:cxn>
                <a:cxn ang="0">
                  <a:pos x="0" y="481"/>
                </a:cxn>
                <a:cxn ang="0">
                  <a:pos x="3394" y="3888"/>
                </a:cxn>
                <a:cxn ang="0">
                  <a:pos x="3862" y="3418"/>
                </a:cxn>
              </a:cxnLst>
              <a:rect l="0" t="0" r="r" b="b"/>
              <a:pathLst>
                <a:path w="3863" h="3889">
                  <a:moveTo>
                    <a:pt x="3862" y="3418"/>
                  </a:moveTo>
                  <a:lnTo>
                    <a:pt x="457" y="0"/>
                  </a:lnTo>
                  <a:lnTo>
                    <a:pt x="0" y="0"/>
                  </a:lnTo>
                  <a:lnTo>
                    <a:pt x="0" y="481"/>
                  </a:lnTo>
                  <a:lnTo>
                    <a:pt x="3394" y="3888"/>
                  </a:lnTo>
                  <a:lnTo>
                    <a:pt x="3862" y="3418"/>
                  </a:lnTo>
                </a:path>
              </a:pathLst>
            </a:custGeom>
            <a:solidFill>
              <a:schemeClr val="bg1">
                <a:alpha val="50000"/>
              </a:schemeClr>
            </a:solidFill>
            <a:ln w="9525" cap="rnd">
              <a:noFill/>
              <a:round/>
              <a:headEnd type="none" w="sm" len="sm"/>
              <a:tailEnd type="none" w="sm" len="sm"/>
            </a:ln>
            <a:effectLst/>
          </p:spPr>
          <p:txBody>
            <a:bodyPr/>
            <a:lstStyle/>
            <a:p>
              <a:endParaRPr lang="es-ES"/>
            </a:p>
          </p:txBody>
        </p:sp>
        <p:sp>
          <p:nvSpPr>
            <p:cNvPr id="3075" name="Freeform 3"/>
            <p:cNvSpPr>
              <a:spLocks/>
            </p:cNvSpPr>
            <p:nvPr/>
          </p:nvSpPr>
          <p:spPr bwMode="ltGray">
            <a:xfrm>
              <a:off x="860" y="0"/>
              <a:ext cx="3394" cy="3223"/>
            </a:xfrm>
            <a:custGeom>
              <a:avLst/>
              <a:gdLst/>
              <a:ahLst/>
              <a:cxnLst>
                <a:cxn ang="0">
                  <a:pos x="370" y="0"/>
                </a:cxn>
                <a:cxn ang="0">
                  <a:pos x="3393" y="3036"/>
                </a:cxn>
                <a:cxn ang="0">
                  <a:pos x="3208" y="3222"/>
                </a:cxn>
                <a:cxn ang="0">
                  <a:pos x="0" y="0"/>
                </a:cxn>
                <a:cxn ang="0">
                  <a:pos x="370" y="0"/>
                </a:cxn>
              </a:cxnLst>
              <a:rect l="0" t="0" r="r" b="b"/>
              <a:pathLst>
                <a:path w="3394" h="3223">
                  <a:moveTo>
                    <a:pt x="370" y="0"/>
                  </a:moveTo>
                  <a:lnTo>
                    <a:pt x="3393" y="3036"/>
                  </a:lnTo>
                  <a:lnTo>
                    <a:pt x="3208" y="3222"/>
                  </a:lnTo>
                  <a:lnTo>
                    <a:pt x="0" y="0"/>
                  </a:lnTo>
                  <a:lnTo>
                    <a:pt x="370" y="0"/>
                  </a:lnTo>
                </a:path>
              </a:pathLst>
            </a:custGeom>
            <a:solidFill>
              <a:schemeClr val="bg1">
                <a:alpha val="50000"/>
              </a:schemeClr>
            </a:solidFill>
            <a:ln w="9525" cap="rnd">
              <a:noFill/>
              <a:round/>
              <a:headEnd type="none" w="sm" len="sm"/>
              <a:tailEnd type="none" w="sm" len="sm"/>
            </a:ln>
            <a:effectLst/>
          </p:spPr>
          <p:txBody>
            <a:bodyPr/>
            <a:lstStyle/>
            <a:p>
              <a:endParaRPr lang="es-ES"/>
            </a:p>
          </p:txBody>
        </p:sp>
        <p:sp>
          <p:nvSpPr>
            <p:cNvPr id="3076" name="Freeform 4"/>
            <p:cNvSpPr>
              <a:spLocks/>
            </p:cNvSpPr>
            <p:nvPr/>
          </p:nvSpPr>
          <p:spPr bwMode="ltGray">
            <a:xfrm>
              <a:off x="2187" y="0"/>
              <a:ext cx="2859" cy="2556"/>
            </a:xfrm>
            <a:custGeom>
              <a:avLst/>
              <a:gdLst/>
              <a:ahLst/>
              <a:cxnLst>
                <a:cxn ang="0">
                  <a:pos x="630" y="0"/>
                </a:cxn>
                <a:cxn ang="0">
                  <a:pos x="2858" y="2238"/>
                </a:cxn>
                <a:cxn ang="0">
                  <a:pos x="2543" y="2555"/>
                </a:cxn>
                <a:cxn ang="0">
                  <a:pos x="0" y="0"/>
                </a:cxn>
                <a:cxn ang="0">
                  <a:pos x="630" y="0"/>
                </a:cxn>
              </a:cxnLst>
              <a:rect l="0" t="0" r="r" b="b"/>
              <a:pathLst>
                <a:path w="2859" h="2556">
                  <a:moveTo>
                    <a:pt x="630" y="0"/>
                  </a:moveTo>
                  <a:lnTo>
                    <a:pt x="2858" y="2238"/>
                  </a:lnTo>
                  <a:lnTo>
                    <a:pt x="2543" y="2555"/>
                  </a:lnTo>
                  <a:lnTo>
                    <a:pt x="0" y="0"/>
                  </a:lnTo>
                  <a:lnTo>
                    <a:pt x="630" y="0"/>
                  </a:lnTo>
                </a:path>
              </a:pathLst>
            </a:custGeom>
            <a:solidFill>
              <a:schemeClr val="bg1">
                <a:alpha val="50000"/>
              </a:schemeClr>
            </a:solidFill>
            <a:ln w="9525" cap="rnd">
              <a:noFill/>
              <a:round/>
              <a:headEnd type="none" w="sm" len="sm"/>
              <a:tailEnd type="none" w="sm" len="sm"/>
            </a:ln>
            <a:effectLst/>
          </p:spPr>
          <p:txBody>
            <a:bodyPr/>
            <a:lstStyle/>
            <a:p>
              <a:endParaRPr lang="es-ES"/>
            </a:p>
          </p:txBody>
        </p:sp>
        <p:sp>
          <p:nvSpPr>
            <p:cNvPr id="3077" name="Freeform 5"/>
            <p:cNvSpPr>
              <a:spLocks/>
            </p:cNvSpPr>
            <p:nvPr/>
          </p:nvSpPr>
          <p:spPr bwMode="ltGray">
            <a:xfrm>
              <a:off x="3055" y="0"/>
              <a:ext cx="2286" cy="2121"/>
            </a:xfrm>
            <a:custGeom>
              <a:avLst/>
              <a:gdLst/>
              <a:ahLst/>
              <a:cxnLst>
                <a:cxn ang="0">
                  <a:pos x="0" y="0"/>
                </a:cxn>
                <a:cxn ang="0">
                  <a:pos x="2111" y="2120"/>
                </a:cxn>
                <a:cxn ang="0">
                  <a:pos x="2285" y="1945"/>
                </a:cxn>
                <a:cxn ang="0">
                  <a:pos x="348" y="0"/>
                </a:cxn>
                <a:cxn ang="0">
                  <a:pos x="0" y="0"/>
                </a:cxn>
              </a:cxnLst>
              <a:rect l="0" t="0" r="r" b="b"/>
              <a:pathLst>
                <a:path w="2286" h="2121">
                  <a:moveTo>
                    <a:pt x="0" y="0"/>
                  </a:moveTo>
                  <a:lnTo>
                    <a:pt x="2111" y="2120"/>
                  </a:lnTo>
                  <a:lnTo>
                    <a:pt x="2285" y="1945"/>
                  </a:lnTo>
                  <a:lnTo>
                    <a:pt x="348" y="0"/>
                  </a:lnTo>
                  <a:lnTo>
                    <a:pt x="0" y="0"/>
                  </a:lnTo>
                </a:path>
              </a:pathLst>
            </a:custGeom>
            <a:solidFill>
              <a:schemeClr val="bg1">
                <a:alpha val="50000"/>
              </a:schemeClr>
            </a:solidFill>
            <a:ln w="9525" cap="rnd">
              <a:noFill/>
              <a:round/>
              <a:headEnd type="none" w="sm" len="sm"/>
              <a:tailEnd type="none" w="sm" len="sm"/>
            </a:ln>
            <a:effectLst/>
          </p:spPr>
          <p:txBody>
            <a:bodyPr/>
            <a:lstStyle/>
            <a:p>
              <a:endParaRPr lang="es-ES"/>
            </a:p>
          </p:txBody>
        </p:sp>
      </p:grpSp>
      <p:sp>
        <p:nvSpPr>
          <p:cNvPr id="3079" name="Rectangle 7"/>
          <p:cNvSpPr>
            <a:spLocks noGrp="1" noChangeArrowheads="1"/>
          </p:cNvSpPr>
          <p:nvPr>
            <p:ph type="ctrTitle" sz="quarter"/>
          </p:nvPr>
        </p:nvSpPr>
        <p:spPr>
          <a:xfrm>
            <a:off x="685800" y="1143000"/>
            <a:ext cx="7772400" cy="1143000"/>
          </a:xfrm>
        </p:spPr>
        <p:txBody>
          <a:bodyPr/>
          <a:lstStyle>
            <a:lvl1pPr>
              <a:defRPr/>
            </a:lvl1pPr>
          </a:lstStyle>
          <a:p>
            <a:r>
              <a:rPr lang="es-ES_tradnl" altLang="es-ES_tradnl"/>
              <a:t>Click to edit Master title style</a:t>
            </a:r>
          </a:p>
        </p:txBody>
      </p:sp>
      <p:sp>
        <p:nvSpPr>
          <p:cNvPr id="3080" name="Rectangle 8"/>
          <p:cNvSpPr>
            <a:spLocks noGrp="1" noChangeArrowheads="1"/>
          </p:cNvSpPr>
          <p:nvPr>
            <p:ph type="subTitle" sz="quarter" idx="1"/>
          </p:nvPr>
        </p:nvSpPr>
        <p:spPr>
          <a:xfrm>
            <a:off x="1371600" y="2819400"/>
            <a:ext cx="6400800" cy="1752600"/>
          </a:xfrm>
        </p:spPr>
        <p:txBody>
          <a:bodyPr/>
          <a:lstStyle>
            <a:lvl1pPr marL="0" indent="0" algn="ctr">
              <a:buFont typeface="Monotype Sorts" pitchFamily="2" charset="2"/>
              <a:buNone/>
              <a:defRPr/>
            </a:lvl1pPr>
          </a:lstStyle>
          <a:p>
            <a:r>
              <a:rPr lang="es-ES_tradnl" altLang="es-ES_tradnl"/>
              <a:t>Click to edit Master subtitle style</a:t>
            </a:r>
          </a:p>
        </p:txBody>
      </p:sp>
      <p:sp>
        <p:nvSpPr>
          <p:cNvPr id="3081" name="Rectangle 9"/>
          <p:cNvSpPr>
            <a:spLocks noGrp="1" noChangeArrowheads="1"/>
          </p:cNvSpPr>
          <p:nvPr>
            <p:ph type="dt" sz="quarter" idx="2"/>
          </p:nvPr>
        </p:nvSpPr>
        <p:spPr/>
        <p:txBody>
          <a:bodyPr/>
          <a:lstStyle>
            <a:lvl1pPr>
              <a:defRPr/>
            </a:lvl1pPr>
          </a:lstStyle>
          <a:p>
            <a:endParaRPr lang="es-ES_tradnl" altLang="es-ES_tradnl"/>
          </a:p>
        </p:txBody>
      </p:sp>
      <p:sp>
        <p:nvSpPr>
          <p:cNvPr id="3082" name="Rectangle 10"/>
          <p:cNvSpPr>
            <a:spLocks noGrp="1" noChangeArrowheads="1"/>
          </p:cNvSpPr>
          <p:nvPr>
            <p:ph type="ftr" sz="quarter" idx="3"/>
          </p:nvPr>
        </p:nvSpPr>
        <p:spPr bwMode="auto">
          <a:xfrm>
            <a:off x="3124200" y="6248400"/>
            <a:ext cx="2895600" cy="457200"/>
          </a:xfrm>
          <a:prstGeom prst="rect">
            <a:avLst/>
          </a:prstGeom>
          <a:noFill/>
          <a:ln>
            <a:miter lim="800000"/>
            <a:headEnd/>
            <a:tailEnd/>
          </a:ln>
        </p:spPr>
        <p:txBody>
          <a:bodyPr vert="horz" wrap="none" lIns="92075" tIns="46038" rIns="92075" bIns="46038" numCol="1" anchor="ctr" anchorCtr="0" compatLnSpc="1">
            <a:prstTxWarp prst="textNoShape">
              <a:avLst/>
            </a:prstTxWarp>
          </a:bodyPr>
          <a:lstStyle>
            <a:lvl1pPr algn="ctr">
              <a:defRPr sz="1400"/>
            </a:lvl1pPr>
          </a:lstStyle>
          <a:p>
            <a:r>
              <a:rPr lang="es-ES_tradnl" altLang="es-ES_tradnl"/>
              <a:t>MÓDULO 5</a:t>
            </a:r>
          </a:p>
        </p:txBody>
      </p:sp>
      <p:sp>
        <p:nvSpPr>
          <p:cNvPr id="3083" name="Rectangle 11"/>
          <p:cNvSpPr>
            <a:spLocks noGrp="1" noChangeArrowheads="1"/>
          </p:cNvSpPr>
          <p:nvPr>
            <p:ph type="sldNum" sz="quarter" idx="4"/>
          </p:nvPr>
        </p:nvSpPr>
        <p:spPr bwMode="auto">
          <a:xfrm>
            <a:off x="6553200" y="6248400"/>
            <a:ext cx="1905000" cy="457200"/>
          </a:xfrm>
          <a:prstGeom prst="rect">
            <a:avLst/>
          </a:prstGeom>
          <a:noFill/>
          <a:ln>
            <a:miter lim="800000"/>
            <a:headEnd/>
            <a:tailEnd/>
          </a:ln>
        </p:spPr>
        <p:txBody>
          <a:bodyPr vert="horz" wrap="none" lIns="92075" tIns="46038" rIns="92075" bIns="46038" numCol="1" anchor="ctr" anchorCtr="0" compatLnSpc="1">
            <a:prstTxWarp prst="textNoShape">
              <a:avLst/>
            </a:prstTxWarp>
          </a:bodyPr>
          <a:lstStyle>
            <a:lvl1pPr algn="r">
              <a:defRPr sz="1400"/>
            </a:lvl1pPr>
          </a:lstStyle>
          <a:p>
            <a:fld id="{C30474B2-FB69-40BB-911E-B20C4823239C}" type="slidenum">
              <a:rPr lang="es-ES_tradnl" altLang="es-ES_tradnl"/>
              <a:pPr/>
              <a:t>‹Nº›</a:t>
            </a:fld>
            <a:endParaRPr lang="es-ES_tradnl" altLang="es-ES_tradnl"/>
          </a:p>
        </p:txBody>
      </p:sp>
    </p:spTree>
  </p:cSld>
  <p:clrMapOvr>
    <a:masterClrMapping/>
  </p:clrMapOvr>
  <p:transition spd="slow" advClick="0">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endParaRPr lang="es-ES_tradnl" altLang="es-ES_tradnl"/>
          </a:p>
        </p:txBody>
      </p:sp>
    </p:spTree>
  </p:cSld>
  <p:clrMapOvr>
    <a:masterClrMapping/>
  </p:clrMapOvr>
  <p:transition spd="slow" advClick="0">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515100" y="228600"/>
            <a:ext cx="1943100" cy="5715000"/>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685800" y="228600"/>
            <a:ext cx="5676900" cy="57150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endParaRPr lang="es-ES_tradnl" altLang="es-ES_tradnl"/>
          </a:p>
        </p:txBody>
      </p:sp>
    </p:spTree>
  </p:cSld>
  <p:clrMapOvr>
    <a:masterClrMapping/>
  </p:clrMapOvr>
  <p:transition spd="slow" advClick="0">
    <p:random/>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OverTx" preserve="1">
  <p:cSld name="Título y objetos encima del texto">
    <p:spTree>
      <p:nvGrpSpPr>
        <p:cNvPr id="1" name=""/>
        <p:cNvGrpSpPr/>
        <p:nvPr/>
      </p:nvGrpSpPr>
      <p:grpSpPr>
        <a:xfrm>
          <a:off x="0" y="0"/>
          <a:ext cx="0" cy="0"/>
          <a:chOff x="0" y="0"/>
          <a:chExt cx="0" cy="0"/>
        </a:xfrm>
      </p:grpSpPr>
      <p:sp>
        <p:nvSpPr>
          <p:cNvPr id="2" name="1 Título"/>
          <p:cNvSpPr>
            <a:spLocks noGrp="1"/>
          </p:cNvSpPr>
          <p:nvPr>
            <p:ph type="title"/>
          </p:nvPr>
        </p:nvSpPr>
        <p:spPr>
          <a:xfrm>
            <a:off x="685800" y="228600"/>
            <a:ext cx="7772400" cy="1219200"/>
          </a:xfrm>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685800" y="1828800"/>
            <a:ext cx="7772400" cy="19812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685800" y="3962400"/>
            <a:ext cx="7772400" cy="19812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a:xfrm>
            <a:off x="685800" y="6248400"/>
            <a:ext cx="1905000" cy="457200"/>
          </a:xfrm>
        </p:spPr>
        <p:txBody>
          <a:bodyPr/>
          <a:lstStyle>
            <a:lvl1pPr>
              <a:defRPr/>
            </a:lvl1pPr>
          </a:lstStyle>
          <a:p>
            <a:endParaRPr lang="es-ES_tradnl" altLang="es-ES_tradnl"/>
          </a:p>
        </p:txBody>
      </p:sp>
    </p:spTree>
  </p:cSld>
  <p:clrMapOvr>
    <a:masterClrMapping/>
  </p:clrMapOvr>
  <p:transition spd="slow" advClick="0">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endParaRPr lang="es-ES_tradnl" altLang="es-ES_tradnl"/>
          </a:p>
        </p:txBody>
      </p:sp>
    </p:spTree>
  </p:cSld>
  <p:clrMapOvr>
    <a:masterClrMapping/>
  </p:clrMapOvr>
  <p:transition spd="slow" advClick="0">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endParaRPr lang="es-ES_tradnl" altLang="es-ES_tradnl"/>
          </a:p>
        </p:txBody>
      </p:sp>
    </p:spTree>
  </p:cSld>
  <p:clrMapOvr>
    <a:masterClrMapping/>
  </p:clrMapOvr>
  <p:transition spd="slow" advClick="0">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685800" y="18288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8288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lvl1pPr>
              <a:defRPr/>
            </a:lvl1pPr>
          </a:lstStyle>
          <a:p>
            <a:endParaRPr lang="es-ES_tradnl" altLang="es-ES_tradnl"/>
          </a:p>
        </p:txBody>
      </p:sp>
    </p:spTree>
  </p:cSld>
  <p:clrMapOvr>
    <a:masterClrMapping/>
  </p:clrMapOvr>
  <p:transition spd="slow" advClick="0">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lvl1pPr>
              <a:defRPr/>
            </a:lvl1pPr>
          </a:lstStyle>
          <a:p>
            <a:endParaRPr lang="es-ES_tradnl" altLang="es-ES_tradnl"/>
          </a:p>
        </p:txBody>
      </p:sp>
    </p:spTree>
  </p:cSld>
  <p:clrMapOvr>
    <a:masterClrMapping/>
  </p:clrMapOvr>
  <p:transition spd="slow" advClick="0">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lvl1pPr>
              <a:defRPr/>
            </a:lvl1pPr>
          </a:lstStyle>
          <a:p>
            <a:endParaRPr lang="es-ES_tradnl" altLang="es-ES_tradnl"/>
          </a:p>
        </p:txBody>
      </p:sp>
    </p:spTree>
  </p:cSld>
  <p:clrMapOvr>
    <a:masterClrMapping/>
  </p:clrMapOvr>
  <p:transition spd="slow" advClick="0">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lvl1pPr>
          </a:lstStyle>
          <a:p>
            <a:endParaRPr lang="es-ES_tradnl" altLang="es-ES_tradnl"/>
          </a:p>
        </p:txBody>
      </p:sp>
    </p:spTree>
  </p:cSld>
  <p:clrMapOvr>
    <a:masterClrMapping/>
  </p:clrMapOvr>
  <p:transition spd="slow" advClick="0">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endParaRPr lang="es-ES_tradnl" altLang="es-ES_tradnl"/>
          </a:p>
        </p:txBody>
      </p:sp>
    </p:spTree>
  </p:cSld>
  <p:clrMapOvr>
    <a:masterClrMapping/>
  </p:clrMapOvr>
  <p:transition spd="slow" advClick="0">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endParaRPr lang="es-ES_tradnl" altLang="es-ES_tradnl"/>
          </a:p>
        </p:txBody>
      </p:sp>
    </p:spTree>
  </p:cSld>
  <p:clrMapOvr>
    <a:masterClrMapping/>
  </p:clrMapOvr>
  <p:transition spd="slow" advClick="0">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tx1"/>
            </a:gs>
            <a:gs pos="50000">
              <a:srgbClr val="00CC66"/>
            </a:gs>
            <a:gs pos="100000">
              <a:schemeClr val="tx1"/>
            </a:gs>
          </a:gsLst>
          <a:lin ang="18900000" scaled="1"/>
        </a:gradFill>
        <a:effectLst/>
      </p:bgPr>
    </p:bg>
    <p:spTree>
      <p:nvGrpSpPr>
        <p:cNvPr id="1" name=""/>
        <p:cNvGrpSpPr/>
        <p:nvPr/>
      </p:nvGrpSpPr>
      <p:grpSpPr>
        <a:xfrm>
          <a:off x="0" y="0"/>
          <a:ext cx="0" cy="0"/>
          <a:chOff x="0" y="0"/>
          <a:chExt cx="0" cy="0"/>
        </a:xfrm>
      </p:grpSpPr>
      <p:grpSp>
        <p:nvGrpSpPr>
          <p:cNvPr id="1030" name="Group 6"/>
          <p:cNvGrpSpPr>
            <a:grpSpLocks/>
          </p:cNvGrpSpPr>
          <p:nvPr/>
        </p:nvGrpSpPr>
        <p:grpSpPr bwMode="auto">
          <a:xfrm>
            <a:off x="0" y="0"/>
            <a:ext cx="8478838" cy="6173788"/>
            <a:chOff x="0" y="0"/>
            <a:chExt cx="5341" cy="3889"/>
          </a:xfrm>
        </p:grpSpPr>
        <p:sp>
          <p:nvSpPr>
            <p:cNvPr id="1026" name="Freeform 2"/>
            <p:cNvSpPr>
              <a:spLocks/>
            </p:cNvSpPr>
            <p:nvPr/>
          </p:nvSpPr>
          <p:spPr bwMode="ltGray">
            <a:xfrm>
              <a:off x="0" y="0"/>
              <a:ext cx="3863" cy="3889"/>
            </a:xfrm>
            <a:custGeom>
              <a:avLst/>
              <a:gdLst/>
              <a:ahLst/>
              <a:cxnLst>
                <a:cxn ang="0">
                  <a:pos x="3862" y="3418"/>
                </a:cxn>
                <a:cxn ang="0">
                  <a:pos x="457" y="0"/>
                </a:cxn>
                <a:cxn ang="0">
                  <a:pos x="0" y="0"/>
                </a:cxn>
                <a:cxn ang="0">
                  <a:pos x="0" y="481"/>
                </a:cxn>
                <a:cxn ang="0">
                  <a:pos x="3394" y="3888"/>
                </a:cxn>
                <a:cxn ang="0">
                  <a:pos x="3862" y="3418"/>
                </a:cxn>
              </a:cxnLst>
              <a:rect l="0" t="0" r="r" b="b"/>
              <a:pathLst>
                <a:path w="3863" h="3889">
                  <a:moveTo>
                    <a:pt x="3862" y="3418"/>
                  </a:moveTo>
                  <a:lnTo>
                    <a:pt x="457" y="0"/>
                  </a:lnTo>
                  <a:lnTo>
                    <a:pt x="0" y="0"/>
                  </a:lnTo>
                  <a:lnTo>
                    <a:pt x="0" y="481"/>
                  </a:lnTo>
                  <a:lnTo>
                    <a:pt x="3394" y="3888"/>
                  </a:lnTo>
                  <a:lnTo>
                    <a:pt x="3862" y="3418"/>
                  </a:lnTo>
                </a:path>
              </a:pathLst>
            </a:custGeom>
            <a:solidFill>
              <a:schemeClr val="bg1">
                <a:alpha val="50000"/>
              </a:schemeClr>
            </a:solidFill>
            <a:ln w="9525" cap="rnd">
              <a:noFill/>
              <a:round/>
              <a:headEnd type="none" w="sm" len="sm"/>
              <a:tailEnd type="none" w="sm" len="sm"/>
            </a:ln>
            <a:effectLst/>
          </p:spPr>
          <p:txBody>
            <a:bodyPr/>
            <a:lstStyle/>
            <a:p>
              <a:endParaRPr lang="es-ES"/>
            </a:p>
          </p:txBody>
        </p:sp>
        <p:sp>
          <p:nvSpPr>
            <p:cNvPr id="1027" name="Freeform 3"/>
            <p:cNvSpPr>
              <a:spLocks/>
            </p:cNvSpPr>
            <p:nvPr/>
          </p:nvSpPr>
          <p:spPr bwMode="ltGray">
            <a:xfrm>
              <a:off x="860" y="0"/>
              <a:ext cx="3394" cy="3223"/>
            </a:xfrm>
            <a:custGeom>
              <a:avLst/>
              <a:gdLst/>
              <a:ahLst/>
              <a:cxnLst>
                <a:cxn ang="0">
                  <a:pos x="370" y="0"/>
                </a:cxn>
                <a:cxn ang="0">
                  <a:pos x="3393" y="3036"/>
                </a:cxn>
                <a:cxn ang="0">
                  <a:pos x="3208" y="3222"/>
                </a:cxn>
                <a:cxn ang="0">
                  <a:pos x="0" y="0"/>
                </a:cxn>
                <a:cxn ang="0">
                  <a:pos x="370" y="0"/>
                </a:cxn>
              </a:cxnLst>
              <a:rect l="0" t="0" r="r" b="b"/>
              <a:pathLst>
                <a:path w="3394" h="3223">
                  <a:moveTo>
                    <a:pt x="370" y="0"/>
                  </a:moveTo>
                  <a:lnTo>
                    <a:pt x="3393" y="3036"/>
                  </a:lnTo>
                  <a:lnTo>
                    <a:pt x="3208" y="3222"/>
                  </a:lnTo>
                  <a:lnTo>
                    <a:pt x="0" y="0"/>
                  </a:lnTo>
                  <a:lnTo>
                    <a:pt x="370" y="0"/>
                  </a:lnTo>
                </a:path>
              </a:pathLst>
            </a:custGeom>
            <a:solidFill>
              <a:schemeClr val="bg1">
                <a:alpha val="50000"/>
              </a:schemeClr>
            </a:solidFill>
            <a:ln w="9525" cap="rnd">
              <a:noFill/>
              <a:round/>
              <a:headEnd type="none" w="sm" len="sm"/>
              <a:tailEnd type="none" w="sm" len="sm"/>
            </a:ln>
            <a:effectLst/>
          </p:spPr>
          <p:txBody>
            <a:bodyPr/>
            <a:lstStyle/>
            <a:p>
              <a:endParaRPr lang="es-ES"/>
            </a:p>
          </p:txBody>
        </p:sp>
        <p:sp>
          <p:nvSpPr>
            <p:cNvPr id="1028" name="Freeform 4"/>
            <p:cNvSpPr>
              <a:spLocks/>
            </p:cNvSpPr>
            <p:nvPr/>
          </p:nvSpPr>
          <p:spPr bwMode="ltGray">
            <a:xfrm>
              <a:off x="2187" y="0"/>
              <a:ext cx="2859" cy="2556"/>
            </a:xfrm>
            <a:custGeom>
              <a:avLst/>
              <a:gdLst/>
              <a:ahLst/>
              <a:cxnLst>
                <a:cxn ang="0">
                  <a:pos x="630" y="0"/>
                </a:cxn>
                <a:cxn ang="0">
                  <a:pos x="2858" y="2238"/>
                </a:cxn>
                <a:cxn ang="0">
                  <a:pos x="2543" y="2555"/>
                </a:cxn>
                <a:cxn ang="0">
                  <a:pos x="0" y="0"/>
                </a:cxn>
                <a:cxn ang="0">
                  <a:pos x="630" y="0"/>
                </a:cxn>
              </a:cxnLst>
              <a:rect l="0" t="0" r="r" b="b"/>
              <a:pathLst>
                <a:path w="2859" h="2556">
                  <a:moveTo>
                    <a:pt x="630" y="0"/>
                  </a:moveTo>
                  <a:lnTo>
                    <a:pt x="2858" y="2238"/>
                  </a:lnTo>
                  <a:lnTo>
                    <a:pt x="2543" y="2555"/>
                  </a:lnTo>
                  <a:lnTo>
                    <a:pt x="0" y="0"/>
                  </a:lnTo>
                  <a:lnTo>
                    <a:pt x="630" y="0"/>
                  </a:lnTo>
                </a:path>
              </a:pathLst>
            </a:custGeom>
            <a:solidFill>
              <a:schemeClr val="bg1">
                <a:alpha val="50000"/>
              </a:schemeClr>
            </a:solidFill>
            <a:ln w="9525" cap="rnd">
              <a:noFill/>
              <a:round/>
              <a:headEnd type="none" w="sm" len="sm"/>
              <a:tailEnd type="none" w="sm" len="sm"/>
            </a:ln>
            <a:effectLst/>
          </p:spPr>
          <p:txBody>
            <a:bodyPr/>
            <a:lstStyle/>
            <a:p>
              <a:endParaRPr lang="es-ES"/>
            </a:p>
          </p:txBody>
        </p:sp>
        <p:sp>
          <p:nvSpPr>
            <p:cNvPr id="1029" name="Freeform 5"/>
            <p:cNvSpPr>
              <a:spLocks/>
            </p:cNvSpPr>
            <p:nvPr/>
          </p:nvSpPr>
          <p:spPr bwMode="ltGray">
            <a:xfrm>
              <a:off x="3055" y="0"/>
              <a:ext cx="2286" cy="2121"/>
            </a:xfrm>
            <a:custGeom>
              <a:avLst/>
              <a:gdLst/>
              <a:ahLst/>
              <a:cxnLst>
                <a:cxn ang="0">
                  <a:pos x="0" y="0"/>
                </a:cxn>
                <a:cxn ang="0">
                  <a:pos x="2111" y="2120"/>
                </a:cxn>
                <a:cxn ang="0">
                  <a:pos x="2285" y="1945"/>
                </a:cxn>
                <a:cxn ang="0">
                  <a:pos x="348" y="0"/>
                </a:cxn>
                <a:cxn ang="0">
                  <a:pos x="0" y="0"/>
                </a:cxn>
              </a:cxnLst>
              <a:rect l="0" t="0" r="r" b="b"/>
              <a:pathLst>
                <a:path w="2286" h="2121">
                  <a:moveTo>
                    <a:pt x="0" y="0"/>
                  </a:moveTo>
                  <a:lnTo>
                    <a:pt x="2111" y="2120"/>
                  </a:lnTo>
                  <a:lnTo>
                    <a:pt x="2285" y="1945"/>
                  </a:lnTo>
                  <a:lnTo>
                    <a:pt x="348" y="0"/>
                  </a:lnTo>
                  <a:lnTo>
                    <a:pt x="0" y="0"/>
                  </a:lnTo>
                </a:path>
              </a:pathLst>
            </a:custGeom>
            <a:solidFill>
              <a:schemeClr val="bg1">
                <a:alpha val="50000"/>
              </a:schemeClr>
            </a:solidFill>
            <a:ln w="9525" cap="rnd">
              <a:noFill/>
              <a:round/>
              <a:headEnd type="none" w="sm" len="sm"/>
              <a:tailEnd type="none" w="sm" len="sm"/>
            </a:ln>
            <a:effectLst/>
          </p:spPr>
          <p:txBody>
            <a:bodyPr/>
            <a:lstStyle/>
            <a:p>
              <a:endParaRPr lang="es-ES"/>
            </a:p>
          </p:txBody>
        </p:sp>
      </p:grpSp>
      <p:sp>
        <p:nvSpPr>
          <p:cNvPr id="1031" name="Rectangle 7"/>
          <p:cNvSpPr>
            <a:spLocks noGrp="1" noChangeArrowheads="1"/>
          </p:cNvSpPr>
          <p:nvPr>
            <p:ph type="title"/>
          </p:nvPr>
        </p:nvSpPr>
        <p:spPr bwMode="auto">
          <a:xfrm>
            <a:off x="685800" y="228600"/>
            <a:ext cx="7772400" cy="1219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s-ES_tradnl" altLang="es-ES_tradnl" smtClean="0"/>
              <a:t>Click to edit Master title style</a:t>
            </a:r>
          </a:p>
        </p:txBody>
      </p:sp>
      <p:sp>
        <p:nvSpPr>
          <p:cNvPr id="1032" name="Rectangle 8"/>
          <p:cNvSpPr>
            <a:spLocks noGrp="1" noChangeArrowheads="1"/>
          </p:cNvSpPr>
          <p:nvPr>
            <p:ph type="body" idx="1"/>
          </p:nvPr>
        </p:nvSpPr>
        <p:spPr bwMode="auto">
          <a:xfrm>
            <a:off x="685800" y="18288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s-ES_tradnl" altLang="es-ES_tradnl" smtClean="0"/>
              <a:t>Click to edit Master text styles</a:t>
            </a:r>
          </a:p>
          <a:p>
            <a:pPr lvl="1"/>
            <a:r>
              <a:rPr lang="es-ES_tradnl" altLang="es-ES_tradnl" smtClean="0"/>
              <a:t>Second Level</a:t>
            </a:r>
          </a:p>
          <a:p>
            <a:pPr lvl="2"/>
            <a:r>
              <a:rPr lang="es-ES_tradnl" altLang="es-ES_tradnl" smtClean="0"/>
              <a:t>Third Level</a:t>
            </a:r>
          </a:p>
          <a:p>
            <a:pPr lvl="3"/>
            <a:r>
              <a:rPr lang="es-ES_tradnl" altLang="es-ES_tradnl" smtClean="0"/>
              <a:t>Fourth Level</a:t>
            </a:r>
          </a:p>
          <a:p>
            <a:pPr lvl="4"/>
            <a:r>
              <a:rPr lang="es-ES_tradnl" altLang="es-ES_tradnl" smtClean="0"/>
              <a:t>Fifth Level</a:t>
            </a:r>
          </a:p>
        </p:txBody>
      </p:sp>
      <p:sp>
        <p:nvSpPr>
          <p:cNvPr id="1033" name="Rectangle 9"/>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defRPr sz="1400"/>
            </a:lvl1pPr>
          </a:lstStyle>
          <a:p>
            <a:endParaRPr lang="es-ES_tradnl" altLang="es-ES_tradnl"/>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slow" advClick="0">
    <p:random/>
  </p:transition>
  <p:txStyles>
    <p:titleStyle>
      <a:lvl1pPr algn="ctr"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Optima"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Optima"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Optima"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Optima"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Optima"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Optima"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Optima"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Optima" charset="0"/>
        </a:defRPr>
      </a:lvl9pPr>
    </p:titleStyle>
    <p:bodyStyle>
      <a:lvl1pPr marL="342900" indent="-342900" algn="l" rtl="0" fontAlgn="base">
        <a:spcBef>
          <a:spcPct val="20000"/>
        </a:spcBef>
        <a:spcAft>
          <a:spcPct val="0"/>
        </a:spcAft>
        <a:buClr>
          <a:schemeClr val="tx2"/>
        </a:buClr>
        <a:buSzPct val="75000"/>
        <a:buFont typeface="Monotype Sort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tx1"/>
        </a:buClr>
        <a:buChar char="»"/>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lr>
          <a:schemeClr val="tx2"/>
        </a:buClr>
        <a:buSzPct val="63000"/>
        <a:buFont typeface="Monotype Sorts" pitchFamily="2" charset="2"/>
        <a:buChar char="n"/>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tx1"/>
        </a:buClr>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tx1"/>
        </a:buClr>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tx1"/>
        </a:buClr>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tx1"/>
        </a:buClr>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tx1"/>
        </a:buClr>
        <a:buChar char="–"/>
        <a:defRPr sz="2000">
          <a:solidFill>
            <a:schemeClr val="tx1"/>
          </a:solidFill>
          <a:effectLst>
            <a:outerShdw blurRad="38100" dist="38100" dir="2700000" algn="tl">
              <a:srgbClr val="000000"/>
            </a:outerShdw>
          </a:effectLst>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9570" name="Rectangle 2"/>
          <p:cNvSpPr>
            <a:spLocks noGrp="1" noChangeArrowheads="1"/>
          </p:cNvSpPr>
          <p:nvPr>
            <p:ph type="ctrTitle"/>
          </p:nvPr>
        </p:nvSpPr>
        <p:spPr>
          <a:xfrm>
            <a:off x="609600" y="1125538"/>
            <a:ext cx="8210550" cy="1693862"/>
          </a:xfrm>
          <a:noFill/>
          <a:ln/>
        </p:spPr>
        <p:txBody>
          <a:bodyPr/>
          <a:lstStyle/>
          <a:p>
            <a:r>
              <a:rPr lang="es-ES_tradnl" altLang="es-ES_tradnl" sz="4100">
                <a:solidFill>
                  <a:srgbClr val="000000"/>
                </a:solidFill>
                <a:effectLst/>
              </a:rPr>
              <a:t>Módulo 5 </a:t>
            </a:r>
            <a:br>
              <a:rPr lang="es-ES_tradnl" altLang="es-ES_tradnl" sz="4100">
                <a:solidFill>
                  <a:srgbClr val="000000"/>
                </a:solidFill>
                <a:effectLst/>
              </a:rPr>
            </a:br>
            <a:r>
              <a:rPr lang="es-ES_tradnl" altLang="es-ES_tradnl" sz="4100">
                <a:solidFill>
                  <a:srgbClr val="000000"/>
                </a:solidFill>
                <a:effectLst/>
              </a:rPr>
              <a:t>E</a:t>
            </a:r>
            <a:r>
              <a:rPr lang="es-ES_tradnl" altLang="es-ES_tradnl" sz="3600">
                <a:solidFill>
                  <a:srgbClr val="000000"/>
                </a:solidFill>
                <a:effectLst/>
              </a:rPr>
              <a:t>valuación de Impacto Ambiental y</a:t>
            </a:r>
            <a:br>
              <a:rPr lang="es-ES_tradnl" altLang="es-ES_tradnl" sz="3600">
                <a:solidFill>
                  <a:srgbClr val="000000"/>
                </a:solidFill>
                <a:effectLst/>
              </a:rPr>
            </a:br>
            <a:r>
              <a:rPr lang="es-ES_tradnl" altLang="es-ES_tradnl" sz="3600">
                <a:solidFill>
                  <a:srgbClr val="000000"/>
                </a:solidFill>
                <a:effectLst/>
              </a:rPr>
              <a:t>Ciclo de Proyecto</a:t>
            </a:r>
            <a:endParaRPr lang="es-ES_tradnl" altLang="es-ES_tradnl" sz="3600">
              <a:solidFill>
                <a:srgbClr val="000000"/>
              </a:solidFill>
              <a:effectLst>
                <a:outerShdw blurRad="38100" dist="38100" dir="2700000" algn="tl">
                  <a:srgbClr val="FFFFFF"/>
                </a:outerShdw>
              </a:effectLst>
            </a:endParaRPr>
          </a:p>
        </p:txBody>
      </p:sp>
      <p:sp>
        <p:nvSpPr>
          <p:cNvPr id="109574" name="Rectangle 6"/>
          <p:cNvSpPr>
            <a:spLocks noChangeArrowheads="1"/>
          </p:cNvSpPr>
          <p:nvPr/>
        </p:nvSpPr>
        <p:spPr bwMode="auto">
          <a:xfrm>
            <a:off x="539750" y="3573463"/>
            <a:ext cx="8424863" cy="1760537"/>
          </a:xfrm>
          <a:prstGeom prst="rect">
            <a:avLst/>
          </a:prstGeom>
          <a:noFill/>
          <a:ln w="9525">
            <a:noFill/>
            <a:miter lim="800000"/>
            <a:headEnd/>
            <a:tailEnd/>
          </a:ln>
          <a:effectLst/>
        </p:spPr>
        <p:txBody>
          <a:bodyPr lIns="92075" tIns="46038" rIns="92075" bIns="46038"/>
          <a:lstStyle/>
          <a:p>
            <a:pPr marL="381000" indent="-381000" eaLnBrk="1" hangingPunct="1">
              <a:spcBef>
                <a:spcPct val="20000"/>
              </a:spcBef>
              <a:buClr>
                <a:srgbClr val="000000"/>
              </a:buClr>
              <a:buSzPct val="85000"/>
              <a:buFont typeface="Wingdings" pitchFamily="2" charset="2"/>
              <a:buChar char="ü"/>
            </a:pPr>
            <a:r>
              <a:rPr lang="es-ES_tradnl" altLang="es-ES_tradnl" sz="2500">
                <a:solidFill>
                  <a:srgbClr val="000000"/>
                </a:solidFill>
              </a:rPr>
              <a:t>Definición de un proyecto</a:t>
            </a:r>
          </a:p>
          <a:p>
            <a:pPr marL="381000" indent="-381000" eaLnBrk="1" hangingPunct="1">
              <a:spcBef>
                <a:spcPct val="20000"/>
              </a:spcBef>
              <a:buClr>
                <a:srgbClr val="000000"/>
              </a:buClr>
              <a:buSzPct val="85000"/>
              <a:buFont typeface="Wingdings" pitchFamily="2" charset="2"/>
              <a:buChar char="ü"/>
            </a:pPr>
            <a:r>
              <a:rPr lang="es-ES_tradnl" altLang="es-ES_tradnl" sz="2500">
                <a:solidFill>
                  <a:srgbClr val="000000"/>
                </a:solidFill>
              </a:rPr>
              <a:t>Niveles de decisión y ciclo de proyecto</a:t>
            </a:r>
          </a:p>
          <a:p>
            <a:pPr marL="381000" indent="-381000" eaLnBrk="1" hangingPunct="1">
              <a:spcBef>
                <a:spcPct val="20000"/>
              </a:spcBef>
              <a:buClr>
                <a:srgbClr val="000000"/>
              </a:buClr>
              <a:buSzPct val="85000"/>
              <a:buFont typeface="Wingdings" pitchFamily="2" charset="2"/>
              <a:buChar char="ü"/>
            </a:pPr>
            <a:r>
              <a:rPr lang="es-ES_tradnl" altLang="es-ES_tradnl" sz="2500">
                <a:solidFill>
                  <a:srgbClr val="000000"/>
                </a:solidFill>
              </a:rPr>
              <a:t>Respuestas necesarias en preparación de un proyecto</a:t>
            </a:r>
          </a:p>
          <a:p>
            <a:pPr marL="381000" indent="-381000" eaLnBrk="1" hangingPunct="1">
              <a:spcBef>
                <a:spcPct val="20000"/>
              </a:spcBef>
              <a:buClr>
                <a:srgbClr val="000000"/>
              </a:buClr>
              <a:buSzPct val="85000"/>
              <a:buFont typeface="Wingdings" pitchFamily="2" charset="2"/>
              <a:buChar char="ü"/>
            </a:pPr>
            <a:r>
              <a:rPr lang="es-ES_tradnl" altLang="es-ES_tradnl" sz="2500">
                <a:solidFill>
                  <a:srgbClr val="000000"/>
                </a:solidFill>
              </a:rPr>
              <a:t>EIA y proyectos de inversión</a:t>
            </a:r>
          </a:p>
        </p:txBody>
      </p:sp>
    </p:spTree>
  </p:cSld>
  <p:clrMapOvr>
    <a:overrideClrMapping bg1="dk2" tx1="lt1" bg2="dk1" tx2="lt2" accent1="accent1" accent2="accent2" accent3="accent3" accent4="accent4" accent5="accent5" accent6="accent6" hlink="hlink" folHlink="folHlink"/>
  </p:clrMapOvr>
  <p:transition spd="slow" advClick="0">
    <p:random/>
  </p:transition>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2871" name="Text Box 7"/>
          <p:cNvSpPr txBox="1">
            <a:spLocks noChangeArrowheads="1"/>
          </p:cNvSpPr>
          <p:nvPr/>
        </p:nvSpPr>
        <p:spPr bwMode="auto">
          <a:xfrm>
            <a:off x="228600" y="171450"/>
            <a:ext cx="8686800" cy="488950"/>
          </a:xfrm>
          <a:prstGeom prst="rect">
            <a:avLst/>
          </a:prstGeom>
          <a:noFill/>
          <a:ln w="9525">
            <a:noFill/>
            <a:miter lim="800000"/>
            <a:headEnd/>
            <a:tailEnd/>
          </a:ln>
          <a:effectLst/>
        </p:spPr>
        <p:txBody>
          <a:bodyPr>
            <a:spAutoFit/>
          </a:bodyPr>
          <a:lstStyle/>
          <a:p>
            <a:pPr algn="ctr">
              <a:spcBef>
                <a:spcPct val="50000"/>
              </a:spcBef>
            </a:pPr>
            <a:r>
              <a:rPr lang="es-ES_tradnl" altLang="es-ES_tradnl" sz="2600">
                <a:solidFill>
                  <a:srgbClr val="000000"/>
                </a:solidFill>
              </a:rPr>
              <a:t>Procedimientos Ambientales en el Ciclo de Proyecto BID</a:t>
            </a:r>
          </a:p>
        </p:txBody>
      </p:sp>
      <p:sp>
        <p:nvSpPr>
          <p:cNvPr id="292884" name="Text Box 20"/>
          <p:cNvSpPr txBox="1">
            <a:spLocks noChangeArrowheads="1"/>
          </p:cNvSpPr>
          <p:nvPr/>
        </p:nvSpPr>
        <p:spPr bwMode="auto">
          <a:xfrm>
            <a:off x="5238750" y="5557838"/>
            <a:ext cx="3524250" cy="736600"/>
          </a:xfrm>
          <a:prstGeom prst="rect">
            <a:avLst/>
          </a:prstGeom>
          <a:noFill/>
          <a:ln w="9525">
            <a:noFill/>
            <a:miter lim="800000"/>
            <a:headEnd/>
            <a:tailEnd/>
          </a:ln>
          <a:effectLst/>
        </p:spPr>
        <p:txBody>
          <a:bodyPr>
            <a:spAutoFit/>
          </a:bodyPr>
          <a:lstStyle/>
          <a:p>
            <a:pPr>
              <a:lnSpc>
                <a:spcPct val="50000"/>
              </a:lnSpc>
              <a:spcBef>
                <a:spcPct val="50000"/>
              </a:spcBef>
            </a:pPr>
            <a:endParaRPr lang="es-ES_tradnl" altLang="es-ES_tradnl" sz="1200">
              <a:solidFill>
                <a:srgbClr val="000000"/>
              </a:solidFill>
            </a:endParaRPr>
          </a:p>
          <a:p>
            <a:pPr>
              <a:lnSpc>
                <a:spcPct val="50000"/>
              </a:lnSpc>
              <a:spcBef>
                <a:spcPct val="50000"/>
              </a:spcBef>
            </a:pPr>
            <a:r>
              <a:rPr lang="es-ES_tradnl" altLang="es-ES_tradnl" sz="1200">
                <a:solidFill>
                  <a:srgbClr val="000000"/>
                </a:solidFill>
              </a:rPr>
              <a:t>Cláusulas de Medidas Ambientales:</a:t>
            </a:r>
          </a:p>
          <a:p>
            <a:pPr>
              <a:lnSpc>
                <a:spcPct val="50000"/>
              </a:lnSpc>
              <a:spcBef>
                <a:spcPct val="50000"/>
              </a:spcBef>
            </a:pPr>
            <a:r>
              <a:rPr lang="es-ES_tradnl" altLang="es-ES_tradnl" sz="1200">
                <a:solidFill>
                  <a:srgbClr val="000000"/>
                </a:solidFill>
              </a:rPr>
              <a:t> Revisión y Verificación</a:t>
            </a:r>
          </a:p>
          <a:p>
            <a:pPr>
              <a:lnSpc>
                <a:spcPct val="50000"/>
              </a:lnSpc>
              <a:spcBef>
                <a:spcPct val="50000"/>
              </a:spcBef>
            </a:pPr>
            <a:r>
              <a:rPr lang="es-ES_tradnl" altLang="es-ES_tradnl" sz="1200">
                <a:solidFill>
                  <a:srgbClr val="000000"/>
                </a:solidFill>
              </a:rPr>
              <a:t>Seguimiento y Arreglos de Evaluación</a:t>
            </a:r>
          </a:p>
        </p:txBody>
      </p:sp>
      <p:sp>
        <p:nvSpPr>
          <p:cNvPr id="292866" name="Text Box 2"/>
          <p:cNvSpPr txBox="1">
            <a:spLocks noChangeArrowheads="1"/>
          </p:cNvSpPr>
          <p:nvPr/>
        </p:nvSpPr>
        <p:spPr bwMode="auto">
          <a:xfrm>
            <a:off x="685800" y="977900"/>
            <a:ext cx="2643188" cy="1568450"/>
          </a:xfrm>
          <a:prstGeom prst="rect">
            <a:avLst/>
          </a:prstGeom>
          <a:solidFill>
            <a:schemeClr val="folHlink"/>
          </a:solidFill>
          <a:ln w="12700">
            <a:solidFill>
              <a:schemeClr val="hlink"/>
            </a:solidFill>
            <a:miter lim="800000"/>
            <a:headEnd/>
            <a:tailEnd/>
          </a:ln>
          <a:effectLst/>
        </p:spPr>
        <p:txBody>
          <a:bodyPr>
            <a:spAutoFit/>
          </a:bodyPr>
          <a:lstStyle/>
          <a:p>
            <a:pPr>
              <a:spcBef>
                <a:spcPct val="50000"/>
              </a:spcBef>
            </a:pPr>
            <a:r>
              <a:rPr lang="es-ES_tradnl" altLang="es-ES_tradnl" sz="1200" b="1"/>
              <a:t>Misión de Programación</a:t>
            </a:r>
          </a:p>
          <a:p>
            <a:pPr>
              <a:spcBef>
                <a:spcPct val="50000"/>
              </a:spcBef>
            </a:pPr>
            <a:r>
              <a:rPr lang="es-ES_tradnl" altLang="es-ES_tradnl" sz="1200" b="1"/>
              <a:t>Perfil I</a:t>
            </a:r>
          </a:p>
          <a:p>
            <a:pPr>
              <a:spcBef>
                <a:spcPct val="50000"/>
              </a:spcBef>
            </a:pPr>
            <a:r>
              <a:rPr lang="es-ES_tradnl" altLang="es-ES_tradnl" sz="1200" b="1"/>
              <a:t>Identificación</a:t>
            </a:r>
          </a:p>
          <a:p>
            <a:pPr>
              <a:spcBef>
                <a:spcPct val="50000"/>
              </a:spcBef>
            </a:pPr>
            <a:r>
              <a:rPr lang="es-ES_tradnl" altLang="es-ES_tradnl" sz="1200" b="1"/>
              <a:t>Perfil II</a:t>
            </a:r>
          </a:p>
          <a:p>
            <a:pPr>
              <a:spcBef>
                <a:spcPct val="50000"/>
              </a:spcBef>
            </a:pPr>
            <a:r>
              <a:rPr lang="es-ES_tradnl" altLang="es-ES_tradnl" sz="1200" b="1"/>
              <a:t>Aprobación del Perfil II por el Comité de Préstamo</a:t>
            </a:r>
          </a:p>
        </p:txBody>
      </p:sp>
      <p:sp>
        <p:nvSpPr>
          <p:cNvPr id="292867" name="Text Box 3"/>
          <p:cNvSpPr txBox="1">
            <a:spLocks noChangeArrowheads="1"/>
          </p:cNvSpPr>
          <p:nvPr/>
        </p:nvSpPr>
        <p:spPr bwMode="auto">
          <a:xfrm>
            <a:off x="685800" y="2708275"/>
            <a:ext cx="2643188" cy="836613"/>
          </a:xfrm>
          <a:prstGeom prst="rect">
            <a:avLst/>
          </a:prstGeom>
          <a:solidFill>
            <a:schemeClr val="folHlink"/>
          </a:solidFill>
          <a:ln w="12700">
            <a:solidFill>
              <a:schemeClr val="hlink"/>
            </a:solidFill>
            <a:miter lim="800000"/>
            <a:headEnd/>
            <a:tailEnd/>
          </a:ln>
          <a:effectLst/>
        </p:spPr>
        <p:txBody>
          <a:bodyPr>
            <a:spAutoFit/>
          </a:bodyPr>
          <a:lstStyle/>
          <a:p>
            <a:pPr>
              <a:spcBef>
                <a:spcPct val="50000"/>
              </a:spcBef>
            </a:pPr>
            <a:r>
              <a:rPr lang="es-ES_tradnl" altLang="es-ES_tradnl" sz="1200" b="1"/>
              <a:t>Prestatario</a:t>
            </a:r>
          </a:p>
          <a:p>
            <a:pPr>
              <a:spcBef>
                <a:spcPct val="50000"/>
              </a:spcBef>
            </a:pPr>
            <a:r>
              <a:rPr lang="es-ES_tradnl" altLang="es-ES_tradnl" sz="1200" b="1"/>
              <a:t>Prepara</a:t>
            </a:r>
          </a:p>
          <a:p>
            <a:pPr>
              <a:spcBef>
                <a:spcPct val="50000"/>
              </a:spcBef>
            </a:pPr>
            <a:r>
              <a:rPr lang="es-ES_tradnl" altLang="es-ES_tradnl" sz="1200" b="1"/>
              <a:t>EIA</a:t>
            </a:r>
          </a:p>
        </p:txBody>
      </p:sp>
      <p:sp>
        <p:nvSpPr>
          <p:cNvPr id="292868" name="Text Box 4"/>
          <p:cNvSpPr txBox="1">
            <a:spLocks noChangeArrowheads="1"/>
          </p:cNvSpPr>
          <p:nvPr/>
        </p:nvSpPr>
        <p:spPr bwMode="auto">
          <a:xfrm>
            <a:off x="685800" y="3808413"/>
            <a:ext cx="2643188" cy="287337"/>
          </a:xfrm>
          <a:prstGeom prst="rect">
            <a:avLst/>
          </a:prstGeom>
          <a:solidFill>
            <a:schemeClr val="folHlink"/>
          </a:solidFill>
          <a:ln w="12700">
            <a:solidFill>
              <a:schemeClr val="hlink"/>
            </a:solidFill>
            <a:miter lim="800000"/>
            <a:headEnd/>
            <a:tailEnd/>
          </a:ln>
          <a:effectLst/>
        </p:spPr>
        <p:txBody>
          <a:bodyPr>
            <a:spAutoFit/>
          </a:bodyPr>
          <a:lstStyle/>
          <a:p>
            <a:pPr>
              <a:spcBef>
                <a:spcPct val="50000"/>
              </a:spcBef>
            </a:pPr>
            <a:r>
              <a:rPr lang="es-ES_tradnl" altLang="es-ES_tradnl" sz="1200" b="1"/>
              <a:t>Informe del Proyecto</a:t>
            </a:r>
          </a:p>
        </p:txBody>
      </p:sp>
      <p:sp>
        <p:nvSpPr>
          <p:cNvPr id="292869" name="Text Box 5"/>
          <p:cNvSpPr txBox="1">
            <a:spLocks noChangeArrowheads="1"/>
          </p:cNvSpPr>
          <p:nvPr/>
        </p:nvSpPr>
        <p:spPr bwMode="auto">
          <a:xfrm>
            <a:off x="685800" y="4321175"/>
            <a:ext cx="2643188" cy="927100"/>
          </a:xfrm>
          <a:prstGeom prst="rect">
            <a:avLst/>
          </a:prstGeom>
          <a:solidFill>
            <a:schemeClr val="folHlink"/>
          </a:solidFill>
          <a:ln w="12700">
            <a:solidFill>
              <a:schemeClr val="hlink"/>
            </a:solidFill>
            <a:miter lim="800000"/>
            <a:headEnd/>
            <a:tailEnd/>
          </a:ln>
          <a:effectLst/>
        </p:spPr>
        <p:txBody>
          <a:bodyPr>
            <a:spAutoFit/>
          </a:bodyPr>
          <a:lstStyle/>
          <a:p>
            <a:pPr>
              <a:spcBef>
                <a:spcPct val="50000"/>
              </a:spcBef>
            </a:pPr>
            <a:r>
              <a:rPr lang="es-ES_tradnl" altLang="es-ES_tradnl" sz="1200" b="1"/>
              <a:t>Preparación y Negociación del Préstamo</a:t>
            </a:r>
          </a:p>
          <a:p>
            <a:pPr>
              <a:spcBef>
                <a:spcPct val="50000"/>
              </a:spcBef>
            </a:pPr>
            <a:r>
              <a:rPr lang="es-ES_tradnl" altLang="es-ES_tradnl" sz="1200" b="1"/>
              <a:t>Aprobación de la Propuesta del Préstamo</a:t>
            </a:r>
          </a:p>
        </p:txBody>
      </p:sp>
      <p:sp>
        <p:nvSpPr>
          <p:cNvPr id="292870" name="Text Box 6"/>
          <p:cNvSpPr txBox="1">
            <a:spLocks noChangeArrowheads="1"/>
          </p:cNvSpPr>
          <p:nvPr/>
        </p:nvSpPr>
        <p:spPr bwMode="auto">
          <a:xfrm>
            <a:off x="685800" y="5416550"/>
            <a:ext cx="2643188" cy="1111250"/>
          </a:xfrm>
          <a:prstGeom prst="rect">
            <a:avLst/>
          </a:prstGeom>
          <a:solidFill>
            <a:schemeClr val="folHlink"/>
          </a:solidFill>
          <a:ln w="12700">
            <a:solidFill>
              <a:schemeClr val="hlink"/>
            </a:solidFill>
            <a:miter lim="800000"/>
            <a:headEnd/>
            <a:tailEnd/>
          </a:ln>
          <a:effectLst/>
        </p:spPr>
        <p:txBody>
          <a:bodyPr>
            <a:spAutoFit/>
          </a:bodyPr>
          <a:lstStyle/>
          <a:p>
            <a:pPr>
              <a:spcBef>
                <a:spcPct val="50000"/>
              </a:spcBef>
            </a:pPr>
            <a:endParaRPr lang="es-ES_tradnl" altLang="es-ES_tradnl" sz="1200" b="1"/>
          </a:p>
          <a:p>
            <a:pPr>
              <a:spcBef>
                <a:spcPct val="50000"/>
              </a:spcBef>
            </a:pPr>
            <a:r>
              <a:rPr lang="es-ES_tradnl" altLang="es-ES_tradnl" sz="1200" b="1"/>
              <a:t>Condiciones de Pago</a:t>
            </a:r>
          </a:p>
          <a:p>
            <a:pPr>
              <a:spcBef>
                <a:spcPct val="50000"/>
              </a:spcBef>
            </a:pPr>
            <a:r>
              <a:rPr lang="es-ES_tradnl" altLang="es-ES_tradnl" sz="1200" b="1"/>
              <a:t>Progreso de la Ejecución</a:t>
            </a:r>
          </a:p>
          <a:p>
            <a:pPr>
              <a:spcBef>
                <a:spcPct val="50000"/>
              </a:spcBef>
            </a:pPr>
            <a:endParaRPr lang="es-ES_tradnl" altLang="es-ES_tradnl" sz="1200" b="1"/>
          </a:p>
        </p:txBody>
      </p:sp>
      <p:sp>
        <p:nvSpPr>
          <p:cNvPr id="292872" name="Text Box 8"/>
          <p:cNvSpPr txBox="1">
            <a:spLocks noChangeArrowheads="1"/>
          </p:cNvSpPr>
          <p:nvPr/>
        </p:nvSpPr>
        <p:spPr bwMode="auto">
          <a:xfrm>
            <a:off x="5189538" y="838200"/>
            <a:ext cx="3328987" cy="1420813"/>
          </a:xfrm>
          <a:prstGeom prst="rect">
            <a:avLst/>
          </a:prstGeom>
          <a:noFill/>
          <a:ln w="9525">
            <a:noFill/>
            <a:miter lim="800000"/>
            <a:headEnd/>
            <a:tailEnd/>
          </a:ln>
          <a:effectLst/>
        </p:spPr>
        <p:txBody>
          <a:bodyPr>
            <a:spAutoFit/>
          </a:bodyPr>
          <a:lstStyle/>
          <a:p>
            <a:pPr>
              <a:lnSpc>
                <a:spcPct val="30000"/>
              </a:lnSpc>
              <a:spcBef>
                <a:spcPct val="50000"/>
              </a:spcBef>
            </a:pPr>
            <a:endParaRPr lang="es-ES_tradnl" altLang="es-ES_tradnl" sz="1100">
              <a:solidFill>
                <a:srgbClr val="000000"/>
              </a:solidFill>
            </a:endParaRPr>
          </a:p>
          <a:p>
            <a:pPr>
              <a:lnSpc>
                <a:spcPts val="500"/>
              </a:lnSpc>
              <a:spcBef>
                <a:spcPct val="50000"/>
              </a:spcBef>
            </a:pPr>
            <a:r>
              <a:rPr lang="es-ES_tradnl" altLang="es-ES_tradnl" sz="1100">
                <a:solidFill>
                  <a:srgbClr val="000000"/>
                </a:solidFill>
              </a:rPr>
              <a:t>Sectores Relacionados</a:t>
            </a:r>
          </a:p>
          <a:p>
            <a:pPr>
              <a:lnSpc>
                <a:spcPts val="500"/>
              </a:lnSpc>
              <a:spcBef>
                <a:spcPct val="50000"/>
              </a:spcBef>
            </a:pPr>
            <a:r>
              <a:rPr lang="es-ES_tradnl" altLang="es-ES_tradnl" sz="1100">
                <a:solidFill>
                  <a:srgbClr val="000000"/>
                </a:solidFill>
              </a:rPr>
              <a:t>Programas son identificados</a:t>
            </a:r>
          </a:p>
          <a:p>
            <a:pPr>
              <a:lnSpc>
                <a:spcPts val="500"/>
              </a:lnSpc>
              <a:spcBef>
                <a:spcPct val="50000"/>
              </a:spcBef>
            </a:pPr>
            <a:endParaRPr lang="es-ES_tradnl" altLang="es-ES_tradnl" sz="1100">
              <a:solidFill>
                <a:srgbClr val="000000"/>
              </a:solidFill>
            </a:endParaRPr>
          </a:p>
          <a:p>
            <a:pPr>
              <a:lnSpc>
                <a:spcPts val="200"/>
              </a:lnSpc>
              <a:spcBef>
                <a:spcPct val="50000"/>
              </a:spcBef>
            </a:pPr>
            <a:endParaRPr lang="es-ES_tradnl" altLang="es-ES_tradnl" sz="1100">
              <a:solidFill>
                <a:srgbClr val="000000"/>
              </a:solidFill>
            </a:endParaRPr>
          </a:p>
          <a:p>
            <a:pPr>
              <a:lnSpc>
                <a:spcPts val="500"/>
              </a:lnSpc>
              <a:spcBef>
                <a:spcPct val="50000"/>
              </a:spcBef>
            </a:pPr>
            <a:r>
              <a:rPr lang="es-ES_tradnl" altLang="es-ES_tradnl" sz="1100">
                <a:solidFill>
                  <a:srgbClr val="000000"/>
                </a:solidFill>
              </a:rPr>
              <a:t>CESI Recomienda Acciones</a:t>
            </a:r>
          </a:p>
          <a:p>
            <a:pPr>
              <a:lnSpc>
                <a:spcPts val="400"/>
              </a:lnSpc>
              <a:spcBef>
                <a:spcPct val="50000"/>
              </a:spcBef>
            </a:pPr>
            <a:endParaRPr lang="es-ES_tradnl" altLang="es-ES_tradnl" sz="1100">
              <a:solidFill>
                <a:srgbClr val="000000"/>
              </a:solidFill>
            </a:endParaRPr>
          </a:p>
          <a:p>
            <a:pPr>
              <a:lnSpc>
                <a:spcPts val="500"/>
              </a:lnSpc>
              <a:spcBef>
                <a:spcPct val="50000"/>
              </a:spcBef>
            </a:pPr>
            <a:endParaRPr lang="es-ES_tradnl" altLang="es-ES_tradnl" sz="1100">
              <a:solidFill>
                <a:srgbClr val="000000"/>
              </a:solidFill>
            </a:endParaRPr>
          </a:p>
          <a:p>
            <a:pPr>
              <a:lnSpc>
                <a:spcPts val="500"/>
              </a:lnSpc>
              <a:spcBef>
                <a:spcPct val="50000"/>
              </a:spcBef>
            </a:pPr>
            <a:r>
              <a:rPr lang="es-ES_tradnl" altLang="es-ES_tradnl" sz="1100">
                <a:solidFill>
                  <a:srgbClr val="000000"/>
                </a:solidFill>
              </a:rPr>
              <a:t>CESI Aprueba</a:t>
            </a:r>
          </a:p>
          <a:p>
            <a:pPr>
              <a:lnSpc>
                <a:spcPts val="500"/>
              </a:lnSpc>
              <a:spcBef>
                <a:spcPct val="50000"/>
              </a:spcBef>
            </a:pPr>
            <a:r>
              <a:rPr lang="es-ES_tradnl" altLang="es-ES_tradnl" sz="1100">
                <a:solidFill>
                  <a:srgbClr val="000000"/>
                </a:solidFill>
              </a:rPr>
              <a:t>Perfil II - Aspectos Ambientales</a:t>
            </a:r>
          </a:p>
        </p:txBody>
      </p:sp>
      <p:sp>
        <p:nvSpPr>
          <p:cNvPr id="292873" name="Text Box 9"/>
          <p:cNvSpPr txBox="1">
            <a:spLocks noChangeArrowheads="1"/>
          </p:cNvSpPr>
          <p:nvPr/>
        </p:nvSpPr>
        <p:spPr bwMode="auto">
          <a:xfrm>
            <a:off x="5189538" y="2590800"/>
            <a:ext cx="3192462" cy="984250"/>
          </a:xfrm>
          <a:prstGeom prst="rect">
            <a:avLst/>
          </a:prstGeom>
          <a:noFill/>
          <a:ln w="9525">
            <a:noFill/>
            <a:miter lim="800000"/>
            <a:headEnd/>
            <a:tailEnd/>
          </a:ln>
          <a:effectLst/>
        </p:spPr>
        <p:txBody>
          <a:bodyPr>
            <a:spAutoFit/>
          </a:bodyPr>
          <a:lstStyle/>
          <a:p>
            <a:pPr>
              <a:lnSpc>
                <a:spcPct val="90000"/>
              </a:lnSpc>
              <a:spcBef>
                <a:spcPct val="50000"/>
              </a:spcBef>
            </a:pPr>
            <a:r>
              <a:rPr lang="es-ES_tradnl" altLang="es-ES_tradnl" sz="1100">
                <a:solidFill>
                  <a:srgbClr val="000000"/>
                </a:solidFill>
              </a:rPr>
              <a:t>Procedimientos Ambientales Definidos </a:t>
            </a:r>
            <a:br>
              <a:rPr lang="es-ES_tradnl" altLang="es-ES_tradnl" sz="1100">
                <a:solidFill>
                  <a:srgbClr val="000000"/>
                </a:solidFill>
              </a:rPr>
            </a:br>
            <a:r>
              <a:rPr lang="es-ES_tradnl" altLang="es-ES_tradnl" sz="1100">
                <a:solidFill>
                  <a:srgbClr val="000000"/>
                </a:solidFill>
              </a:rPr>
              <a:t>por el Prestatario</a:t>
            </a:r>
          </a:p>
          <a:p>
            <a:pPr>
              <a:lnSpc>
                <a:spcPts val="1200"/>
              </a:lnSpc>
              <a:spcBef>
                <a:spcPct val="50000"/>
              </a:spcBef>
            </a:pPr>
            <a:r>
              <a:rPr lang="es-ES_tradnl" altLang="es-ES_tradnl" sz="1100">
                <a:solidFill>
                  <a:srgbClr val="000000"/>
                </a:solidFill>
              </a:rPr>
              <a:t>Equipo de Proyecto Revisa los procedimientos y establece la Factibilidad Ambiental</a:t>
            </a:r>
          </a:p>
          <a:p>
            <a:pPr>
              <a:lnSpc>
                <a:spcPct val="70000"/>
              </a:lnSpc>
              <a:spcBef>
                <a:spcPct val="50000"/>
              </a:spcBef>
            </a:pPr>
            <a:r>
              <a:rPr lang="es-ES_tradnl" altLang="es-ES_tradnl" sz="1100">
                <a:solidFill>
                  <a:srgbClr val="000000"/>
                </a:solidFill>
              </a:rPr>
              <a:t>CESI Aprueba la Factibilidad Ambiental</a:t>
            </a:r>
          </a:p>
        </p:txBody>
      </p:sp>
      <p:sp>
        <p:nvSpPr>
          <p:cNvPr id="292880" name="Text Box 16"/>
          <p:cNvSpPr txBox="1">
            <a:spLocks noChangeArrowheads="1"/>
          </p:cNvSpPr>
          <p:nvPr/>
        </p:nvSpPr>
        <p:spPr bwMode="auto">
          <a:xfrm>
            <a:off x="5189538" y="3560763"/>
            <a:ext cx="3328987" cy="765175"/>
          </a:xfrm>
          <a:prstGeom prst="rect">
            <a:avLst/>
          </a:prstGeom>
          <a:noFill/>
          <a:ln w="9525">
            <a:noFill/>
            <a:miter lim="800000"/>
            <a:headEnd/>
            <a:tailEnd/>
          </a:ln>
          <a:effectLst/>
        </p:spPr>
        <p:txBody>
          <a:bodyPr>
            <a:spAutoFit/>
          </a:bodyPr>
          <a:lstStyle/>
          <a:p>
            <a:pPr>
              <a:lnSpc>
                <a:spcPct val="50000"/>
              </a:lnSpc>
              <a:spcBef>
                <a:spcPct val="50000"/>
              </a:spcBef>
            </a:pPr>
            <a:endParaRPr lang="es-ES_tradnl" altLang="es-ES_tradnl" sz="1100">
              <a:solidFill>
                <a:srgbClr val="000000"/>
              </a:solidFill>
            </a:endParaRPr>
          </a:p>
          <a:p>
            <a:pPr>
              <a:spcBef>
                <a:spcPct val="50000"/>
              </a:spcBef>
            </a:pPr>
            <a:r>
              <a:rPr lang="es-ES_tradnl" altLang="es-ES_tradnl" sz="1100">
                <a:solidFill>
                  <a:srgbClr val="000000"/>
                </a:solidFill>
              </a:rPr>
              <a:t>Equipo de Proyecto y el Prestatario Revisa las condiciones de Protección Ambiental, Medidas de</a:t>
            </a:r>
          </a:p>
          <a:p>
            <a:pPr>
              <a:lnSpc>
                <a:spcPct val="50000"/>
              </a:lnSpc>
              <a:spcBef>
                <a:spcPct val="50000"/>
              </a:spcBef>
            </a:pPr>
            <a:r>
              <a:rPr lang="es-ES_tradnl" altLang="es-ES_tradnl" sz="1100">
                <a:solidFill>
                  <a:srgbClr val="000000"/>
                </a:solidFill>
              </a:rPr>
              <a:t>Seguridad y Salud Ocupacional</a:t>
            </a:r>
          </a:p>
        </p:txBody>
      </p:sp>
      <p:sp>
        <p:nvSpPr>
          <p:cNvPr id="292882" name="Text Box 18"/>
          <p:cNvSpPr txBox="1">
            <a:spLocks noChangeArrowheads="1"/>
          </p:cNvSpPr>
          <p:nvPr/>
        </p:nvSpPr>
        <p:spPr bwMode="auto">
          <a:xfrm>
            <a:off x="5189538" y="4549775"/>
            <a:ext cx="3328987" cy="641350"/>
          </a:xfrm>
          <a:prstGeom prst="rect">
            <a:avLst/>
          </a:prstGeom>
          <a:noFill/>
          <a:ln w="9525">
            <a:noFill/>
            <a:miter lim="800000"/>
            <a:headEnd/>
            <a:tailEnd/>
          </a:ln>
          <a:effectLst/>
        </p:spPr>
        <p:txBody>
          <a:bodyPr>
            <a:spAutoFit/>
          </a:bodyPr>
          <a:lstStyle/>
          <a:p>
            <a:pPr>
              <a:lnSpc>
                <a:spcPct val="50000"/>
              </a:lnSpc>
              <a:spcBef>
                <a:spcPct val="50000"/>
              </a:spcBef>
            </a:pPr>
            <a:endParaRPr lang="es-ES_tradnl" altLang="es-ES_tradnl" sz="1200">
              <a:solidFill>
                <a:srgbClr val="000000"/>
              </a:solidFill>
            </a:endParaRPr>
          </a:p>
          <a:p>
            <a:pPr>
              <a:spcBef>
                <a:spcPct val="50000"/>
              </a:spcBef>
            </a:pPr>
            <a:r>
              <a:rPr lang="es-ES_tradnl" altLang="es-ES_tradnl" sz="1200">
                <a:solidFill>
                  <a:srgbClr val="000000"/>
                </a:solidFill>
              </a:rPr>
              <a:t>Condiciones relacionadas con las Medidas Ambientales son Negociadas</a:t>
            </a:r>
          </a:p>
        </p:txBody>
      </p:sp>
      <p:grpSp>
        <p:nvGrpSpPr>
          <p:cNvPr id="292897" name="Group 33"/>
          <p:cNvGrpSpPr>
            <a:grpSpLocks/>
          </p:cNvGrpSpPr>
          <p:nvPr/>
        </p:nvGrpSpPr>
        <p:grpSpPr bwMode="auto">
          <a:xfrm>
            <a:off x="3230563" y="723900"/>
            <a:ext cx="2644775" cy="1333500"/>
            <a:chOff x="2035" y="456"/>
            <a:chExt cx="1666" cy="840"/>
          </a:xfrm>
        </p:grpSpPr>
        <p:sp>
          <p:nvSpPr>
            <p:cNvPr id="292874" name="Line 10"/>
            <p:cNvSpPr>
              <a:spLocks noChangeShapeType="1"/>
            </p:cNvSpPr>
            <p:nvPr/>
          </p:nvSpPr>
          <p:spPr bwMode="auto">
            <a:xfrm>
              <a:off x="2097" y="680"/>
              <a:ext cx="1172" cy="0"/>
            </a:xfrm>
            <a:prstGeom prst="line">
              <a:avLst/>
            </a:prstGeom>
            <a:noFill/>
            <a:ln w="15875">
              <a:solidFill>
                <a:srgbClr val="000000"/>
              </a:solidFill>
              <a:round/>
              <a:headEnd/>
              <a:tailEnd type="triangle" w="lg" len="med"/>
            </a:ln>
            <a:effectLst/>
          </p:spPr>
          <p:txBody>
            <a:bodyPr wrap="none" anchor="ctr"/>
            <a:lstStyle/>
            <a:p>
              <a:endParaRPr lang="es-ES"/>
            </a:p>
          </p:txBody>
        </p:sp>
        <p:sp>
          <p:nvSpPr>
            <p:cNvPr id="292875" name="Line 11"/>
            <p:cNvSpPr>
              <a:spLocks noChangeShapeType="1"/>
            </p:cNvSpPr>
            <p:nvPr/>
          </p:nvSpPr>
          <p:spPr bwMode="auto">
            <a:xfrm>
              <a:off x="2097" y="1008"/>
              <a:ext cx="1172" cy="0"/>
            </a:xfrm>
            <a:prstGeom prst="line">
              <a:avLst/>
            </a:prstGeom>
            <a:noFill/>
            <a:ln w="15875">
              <a:solidFill>
                <a:srgbClr val="000000"/>
              </a:solidFill>
              <a:round/>
              <a:headEnd/>
              <a:tailEnd type="triangle" w="lg" len="med"/>
            </a:ln>
            <a:effectLst/>
          </p:spPr>
          <p:txBody>
            <a:bodyPr wrap="none" anchor="ctr"/>
            <a:lstStyle/>
            <a:p>
              <a:endParaRPr lang="es-ES"/>
            </a:p>
          </p:txBody>
        </p:sp>
        <p:sp>
          <p:nvSpPr>
            <p:cNvPr id="292876" name="Line 12"/>
            <p:cNvSpPr>
              <a:spLocks noChangeShapeType="1"/>
            </p:cNvSpPr>
            <p:nvPr/>
          </p:nvSpPr>
          <p:spPr bwMode="auto">
            <a:xfrm>
              <a:off x="2097" y="1296"/>
              <a:ext cx="1172" cy="0"/>
            </a:xfrm>
            <a:prstGeom prst="line">
              <a:avLst/>
            </a:prstGeom>
            <a:noFill/>
            <a:ln w="15875">
              <a:solidFill>
                <a:srgbClr val="000000"/>
              </a:solidFill>
              <a:round/>
              <a:headEnd/>
              <a:tailEnd type="triangle" w="lg" len="med"/>
            </a:ln>
            <a:effectLst/>
          </p:spPr>
          <p:txBody>
            <a:bodyPr wrap="none" anchor="ctr"/>
            <a:lstStyle/>
            <a:p>
              <a:endParaRPr lang="es-ES"/>
            </a:p>
          </p:txBody>
        </p:sp>
        <p:sp>
          <p:nvSpPr>
            <p:cNvPr id="292887" name="Text Box 23"/>
            <p:cNvSpPr txBox="1">
              <a:spLocks noChangeArrowheads="1"/>
            </p:cNvSpPr>
            <p:nvPr/>
          </p:nvSpPr>
          <p:spPr bwMode="auto">
            <a:xfrm>
              <a:off x="2035" y="456"/>
              <a:ext cx="1666" cy="192"/>
            </a:xfrm>
            <a:prstGeom prst="rect">
              <a:avLst/>
            </a:prstGeom>
            <a:noFill/>
            <a:ln w="9525">
              <a:noFill/>
              <a:miter lim="800000"/>
              <a:headEnd/>
              <a:tailEnd/>
            </a:ln>
            <a:effectLst/>
          </p:spPr>
          <p:txBody>
            <a:bodyPr>
              <a:spAutoFit/>
            </a:bodyPr>
            <a:lstStyle/>
            <a:p>
              <a:pPr>
                <a:spcBef>
                  <a:spcPct val="50000"/>
                </a:spcBef>
              </a:pPr>
              <a:r>
                <a:rPr lang="es-ES_tradnl" altLang="es-ES_tradnl" sz="1400" b="1">
                  <a:solidFill>
                    <a:srgbClr val="000000"/>
                  </a:solidFill>
                </a:rPr>
                <a:t>Identificación</a:t>
              </a:r>
            </a:p>
          </p:txBody>
        </p:sp>
      </p:grpSp>
      <p:grpSp>
        <p:nvGrpSpPr>
          <p:cNvPr id="292898" name="Group 34"/>
          <p:cNvGrpSpPr>
            <a:grpSpLocks/>
          </p:cNvGrpSpPr>
          <p:nvPr/>
        </p:nvGrpSpPr>
        <p:grpSpPr bwMode="auto">
          <a:xfrm>
            <a:off x="3279775" y="2486025"/>
            <a:ext cx="1909763" cy="1020763"/>
            <a:chOff x="2066" y="1566"/>
            <a:chExt cx="1203" cy="643"/>
          </a:xfrm>
        </p:grpSpPr>
        <p:sp>
          <p:nvSpPr>
            <p:cNvPr id="292877" name="Line 13"/>
            <p:cNvSpPr>
              <a:spLocks noChangeShapeType="1"/>
            </p:cNvSpPr>
            <p:nvPr/>
          </p:nvSpPr>
          <p:spPr bwMode="auto">
            <a:xfrm>
              <a:off x="2097" y="1751"/>
              <a:ext cx="1172" cy="0"/>
            </a:xfrm>
            <a:prstGeom prst="line">
              <a:avLst/>
            </a:prstGeom>
            <a:noFill/>
            <a:ln w="15875">
              <a:solidFill>
                <a:srgbClr val="000000"/>
              </a:solidFill>
              <a:round/>
              <a:headEnd/>
              <a:tailEnd type="triangle" w="lg" len="med"/>
            </a:ln>
            <a:effectLst/>
          </p:spPr>
          <p:txBody>
            <a:bodyPr wrap="none" anchor="ctr"/>
            <a:lstStyle/>
            <a:p>
              <a:endParaRPr lang="es-ES"/>
            </a:p>
          </p:txBody>
        </p:sp>
        <p:sp>
          <p:nvSpPr>
            <p:cNvPr id="292878" name="Line 14"/>
            <p:cNvSpPr>
              <a:spLocks noChangeShapeType="1"/>
            </p:cNvSpPr>
            <p:nvPr/>
          </p:nvSpPr>
          <p:spPr bwMode="auto">
            <a:xfrm>
              <a:off x="2097" y="1968"/>
              <a:ext cx="1172" cy="1"/>
            </a:xfrm>
            <a:prstGeom prst="line">
              <a:avLst/>
            </a:prstGeom>
            <a:noFill/>
            <a:ln w="15875">
              <a:solidFill>
                <a:srgbClr val="000000"/>
              </a:solidFill>
              <a:round/>
              <a:headEnd/>
              <a:tailEnd type="triangle" w="lg" len="med"/>
            </a:ln>
            <a:effectLst/>
          </p:spPr>
          <p:txBody>
            <a:bodyPr wrap="none" anchor="ctr"/>
            <a:lstStyle/>
            <a:p>
              <a:endParaRPr lang="es-ES"/>
            </a:p>
          </p:txBody>
        </p:sp>
        <p:sp>
          <p:nvSpPr>
            <p:cNvPr id="292879" name="Line 15"/>
            <p:cNvSpPr>
              <a:spLocks noChangeShapeType="1"/>
            </p:cNvSpPr>
            <p:nvPr/>
          </p:nvSpPr>
          <p:spPr bwMode="auto">
            <a:xfrm>
              <a:off x="2097" y="2208"/>
              <a:ext cx="1172" cy="1"/>
            </a:xfrm>
            <a:prstGeom prst="line">
              <a:avLst/>
            </a:prstGeom>
            <a:noFill/>
            <a:ln w="15875">
              <a:solidFill>
                <a:srgbClr val="000000"/>
              </a:solidFill>
              <a:round/>
              <a:headEnd/>
              <a:tailEnd type="triangle" w="lg" len="med"/>
            </a:ln>
            <a:effectLst/>
          </p:spPr>
          <p:txBody>
            <a:bodyPr wrap="none" anchor="ctr"/>
            <a:lstStyle/>
            <a:p>
              <a:endParaRPr lang="es-ES"/>
            </a:p>
          </p:txBody>
        </p:sp>
        <p:sp>
          <p:nvSpPr>
            <p:cNvPr id="292888" name="Text Box 24"/>
            <p:cNvSpPr txBox="1">
              <a:spLocks noChangeArrowheads="1"/>
            </p:cNvSpPr>
            <p:nvPr/>
          </p:nvSpPr>
          <p:spPr bwMode="auto">
            <a:xfrm>
              <a:off x="2066" y="1566"/>
              <a:ext cx="814" cy="192"/>
            </a:xfrm>
            <a:prstGeom prst="rect">
              <a:avLst/>
            </a:prstGeom>
            <a:noFill/>
            <a:ln w="9525">
              <a:noFill/>
              <a:miter lim="800000"/>
              <a:headEnd/>
              <a:tailEnd/>
            </a:ln>
            <a:effectLst/>
          </p:spPr>
          <p:txBody>
            <a:bodyPr>
              <a:spAutoFit/>
            </a:bodyPr>
            <a:lstStyle/>
            <a:p>
              <a:pPr>
                <a:spcBef>
                  <a:spcPct val="50000"/>
                </a:spcBef>
              </a:pPr>
              <a:r>
                <a:rPr lang="es-ES_tradnl" altLang="es-ES_tradnl" sz="1400" b="1">
                  <a:solidFill>
                    <a:srgbClr val="000000"/>
                  </a:solidFill>
                </a:rPr>
                <a:t>Preparación</a:t>
              </a:r>
            </a:p>
          </p:txBody>
        </p:sp>
      </p:grpSp>
      <p:grpSp>
        <p:nvGrpSpPr>
          <p:cNvPr id="292899" name="Group 35"/>
          <p:cNvGrpSpPr>
            <a:grpSpLocks/>
          </p:cNvGrpSpPr>
          <p:nvPr/>
        </p:nvGrpSpPr>
        <p:grpSpPr bwMode="auto">
          <a:xfrm>
            <a:off x="3265488" y="3563938"/>
            <a:ext cx="2643187" cy="393700"/>
            <a:chOff x="2057" y="2245"/>
            <a:chExt cx="1665" cy="248"/>
          </a:xfrm>
        </p:grpSpPr>
        <p:sp>
          <p:nvSpPr>
            <p:cNvPr id="292881" name="Line 17"/>
            <p:cNvSpPr>
              <a:spLocks noChangeShapeType="1"/>
            </p:cNvSpPr>
            <p:nvPr/>
          </p:nvSpPr>
          <p:spPr bwMode="auto">
            <a:xfrm>
              <a:off x="2097" y="2493"/>
              <a:ext cx="1172" cy="0"/>
            </a:xfrm>
            <a:prstGeom prst="line">
              <a:avLst/>
            </a:prstGeom>
            <a:noFill/>
            <a:ln w="15875">
              <a:solidFill>
                <a:srgbClr val="000000"/>
              </a:solidFill>
              <a:round/>
              <a:headEnd/>
              <a:tailEnd type="triangle" w="lg" len="med"/>
            </a:ln>
            <a:effectLst/>
          </p:spPr>
          <p:txBody>
            <a:bodyPr wrap="none" anchor="ctr"/>
            <a:lstStyle/>
            <a:p>
              <a:endParaRPr lang="es-ES"/>
            </a:p>
          </p:txBody>
        </p:sp>
        <p:sp>
          <p:nvSpPr>
            <p:cNvPr id="292889" name="Text Box 25"/>
            <p:cNvSpPr txBox="1">
              <a:spLocks noChangeArrowheads="1"/>
            </p:cNvSpPr>
            <p:nvPr/>
          </p:nvSpPr>
          <p:spPr bwMode="auto">
            <a:xfrm>
              <a:off x="2057" y="2245"/>
              <a:ext cx="1665" cy="192"/>
            </a:xfrm>
            <a:prstGeom prst="rect">
              <a:avLst/>
            </a:prstGeom>
            <a:noFill/>
            <a:ln w="9525">
              <a:noFill/>
              <a:miter lim="800000"/>
              <a:headEnd/>
              <a:tailEnd/>
            </a:ln>
            <a:effectLst/>
          </p:spPr>
          <p:txBody>
            <a:bodyPr>
              <a:spAutoFit/>
            </a:bodyPr>
            <a:lstStyle/>
            <a:p>
              <a:pPr>
                <a:spcBef>
                  <a:spcPct val="50000"/>
                </a:spcBef>
              </a:pPr>
              <a:r>
                <a:rPr lang="es-ES_tradnl" altLang="es-ES_tradnl" sz="1400" b="1">
                  <a:solidFill>
                    <a:srgbClr val="000000"/>
                  </a:solidFill>
                </a:rPr>
                <a:t>Análisis</a:t>
              </a:r>
            </a:p>
          </p:txBody>
        </p:sp>
      </p:grpSp>
      <p:grpSp>
        <p:nvGrpSpPr>
          <p:cNvPr id="292900" name="Group 36"/>
          <p:cNvGrpSpPr>
            <a:grpSpLocks/>
          </p:cNvGrpSpPr>
          <p:nvPr/>
        </p:nvGrpSpPr>
        <p:grpSpPr bwMode="auto">
          <a:xfrm>
            <a:off x="3279775" y="4394200"/>
            <a:ext cx="3232150" cy="442913"/>
            <a:chOff x="2066" y="2768"/>
            <a:chExt cx="2036" cy="279"/>
          </a:xfrm>
        </p:grpSpPr>
        <p:sp>
          <p:nvSpPr>
            <p:cNvPr id="292883" name="Line 19"/>
            <p:cNvSpPr>
              <a:spLocks noChangeShapeType="1"/>
            </p:cNvSpPr>
            <p:nvPr/>
          </p:nvSpPr>
          <p:spPr bwMode="auto">
            <a:xfrm>
              <a:off x="2097" y="3047"/>
              <a:ext cx="1172" cy="0"/>
            </a:xfrm>
            <a:prstGeom prst="line">
              <a:avLst/>
            </a:prstGeom>
            <a:noFill/>
            <a:ln w="15875">
              <a:solidFill>
                <a:srgbClr val="000000"/>
              </a:solidFill>
              <a:round/>
              <a:headEnd/>
              <a:tailEnd type="triangle" w="lg" len="med"/>
            </a:ln>
            <a:effectLst/>
          </p:spPr>
          <p:txBody>
            <a:bodyPr wrap="none" anchor="ctr"/>
            <a:lstStyle/>
            <a:p>
              <a:endParaRPr lang="es-ES"/>
            </a:p>
          </p:txBody>
        </p:sp>
        <p:sp>
          <p:nvSpPr>
            <p:cNvPr id="292890" name="Text Box 26"/>
            <p:cNvSpPr txBox="1">
              <a:spLocks noChangeArrowheads="1"/>
            </p:cNvSpPr>
            <p:nvPr/>
          </p:nvSpPr>
          <p:spPr bwMode="auto">
            <a:xfrm>
              <a:off x="2066" y="2768"/>
              <a:ext cx="2036" cy="192"/>
            </a:xfrm>
            <a:prstGeom prst="rect">
              <a:avLst/>
            </a:prstGeom>
            <a:noFill/>
            <a:ln w="9525">
              <a:noFill/>
              <a:miter lim="800000"/>
              <a:headEnd/>
              <a:tailEnd/>
            </a:ln>
            <a:effectLst/>
          </p:spPr>
          <p:txBody>
            <a:bodyPr>
              <a:spAutoFit/>
            </a:bodyPr>
            <a:lstStyle/>
            <a:p>
              <a:pPr>
                <a:spcBef>
                  <a:spcPct val="50000"/>
                </a:spcBef>
              </a:pPr>
              <a:r>
                <a:rPr lang="es-ES_tradnl" altLang="es-ES_tradnl" sz="1400" b="1">
                  <a:solidFill>
                    <a:srgbClr val="000000"/>
                  </a:solidFill>
                </a:rPr>
                <a:t>Negociación y Aprobación</a:t>
              </a:r>
            </a:p>
          </p:txBody>
        </p:sp>
      </p:grpSp>
      <p:grpSp>
        <p:nvGrpSpPr>
          <p:cNvPr id="292901" name="Group 37"/>
          <p:cNvGrpSpPr>
            <a:grpSpLocks/>
          </p:cNvGrpSpPr>
          <p:nvPr/>
        </p:nvGrpSpPr>
        <p:grpSpPr bwMode="auto">
          <a:xfrm>
            <a:off x="3279775" y="5349875"/>
            <a:ext cx="3232150" cy="735013"/>
            <a:chOff x="2066" y="3370"/>
            <a:chExt cx="2036" cy="463"/>
          </a:xfrm>
        </p:grpSpPr>
        <p:sp>
          <p:nvSpPr>
            <p:cNvPr id="292885" name="Line 21"/>
            <p:cNvSpPr>
              <a:spLocks noChangeShapeType="1"/>
            </p:cNvSpPr>
            <p:nvPr/>
          </p:nvSpPr>
          <p:spPr bwMode="auto">
            <a:xfrm>
              <a:off x="2097" y="3659"/>
              <a:ext cx="1172" cy="0"/>
            </a:xfrm>
            <a:prstGeom prst="line">
              <a:avLst/>
            </a:prstGeom>
            <a:noFill/>
            <a:ln w="15875">
              <a:solidFill>
                <a:srgbClr val="000000"/>
              </a:solidFill>
              <a:round/>
              <a:headEnd/>
              <a:tailEnd type="triangle" w="lg" len="med"/>
            </a:ln>
            <a:effectLst/>
          </p:spPr>
          <p:txBody>
            <a:bodyPr wrap="none" anchor="ctr"/>
            <a:lstStyle/>
            <a:p>
              <a:endParaRPr lang="es-ES"/>
            </a:p>
          </p:txBody>
        </p:sp>
        <p:sp>
          <p:nvSpPr>
            <p:cNvPr id="292886" name="Line 22"/>
            <p:cNvSpPr>
              <a:spLocks noChangeShapeType="1"/>
            </p:cNvSpPr>
            <p:nvPr/>
          </p:nvSpPr>
          <p:spPr bwMode="auto">
            <a:xfrm>
              <a:off x="2097" y="3833"/>
              <a:ext cx="1172" cy="0"/>
            </a:xfrm>
            <a:prstGeom prst="line">
              <a:avLst/>
            </a:prstGeom>
            <a:noFill/>
            <a:ln w="15875">
              <a:solidFill>
                <a:srgbClr val="000000"/>
              </a:solidFill>
              <a:round/>
              <a:headEnd/>
              <a:tailEnd type="triangle" w="lg" len="med"/>
            </a:ln>
            <a:effectLst/>
          </p:spPr>
          <p:txBody>
            <a:bodyPr wrap="none" anchor="ctr"/>
            <a:lstStyle/>
            <a:p>
              <a:endParaRPr lang="es-ES"/>
            </a:p>
          </p:txBody>
        </p:sp>
        <p:sp>
          <p:nvSpPr>
            <p:cNvPr id="292891" name="Text Box 27"/>
            <p:cNvSpPr txBox="1">
              <a:spLocks noChangeArrowheads="1"/>
            </p:cNvSpPr>
            <p:nvPr/>
          </p:nvSpPr>
          <p:spPr bwMode="auto">
            <a:xfrm>
              <a:off x="2066" y="3370"/>
              <a:ext cx="2036" cy="192"/>
            </a:xfrm>
            <a:prstGeom prst="rect">
              <a:avLst/>
            </a:prstGeom>
            <a:noFill/>
            <a:ln w="9525">
              <a:noFill/>
              <a:miter lim="800000"/>
              <a:headEnd/>
              <a:tailEnd/>
            </a:ln>
            <a:effectLst/>
          </p:spPr>
          <p:txBody>
            <a:bodyPr>
              <a:spAutoFit/>
            </a:bodyPr>
            <a:lstStyle/>
            <a:p>
              <a:pPr>
                <a:spcBef>
                  <a:spcPct val="50000"/>
                </a:spcBef>
              </a:pPr>
              <a:r>
                <a:rPr lang="es-ES_tradnl" altLang="es-ES_tradnl" sz="1400" b="1">
                  <a:solidFill>
                    <a:srgbClr val="000000"/>
                  </a:solidFill>
                </a:rPr>
                <a:t>Ejecución y Supervisión</a:t>
              </a:r>
            </a:p>
          </p:txBody>
        </p:sp>
      </p:grpSp>
      <p:sp>
        <p:nvSpPr>
          <p:cNvPr id="292893" name="Text Box 29"/>
          <p:cNvSpPr txBox="1">
            <a:spLocks noChangeArrowheads="1"/>
          </p:cNvSpPr>
          <p:nvPr/>
        </p:nvSpPr>
        <p:spPr bwMode="auto">
          <a:xfrm>
            <a:off x="0" y="6400800"/>
            <a:ext cx="9144000" cy="336550"/>
          </a:xfrm>
          <a:prstGeom prst="rect">
            <a:avLst/>
          </a:prstGeom>
          <a:noFill/>
          <a:ln w="12700">
            <a:noFill/>
            <a:miter lim="800000"/>
            <a:headEnd type="none" w="sm" len="sm"/>
            <a:tailEnd type="none" w="sm" len="sm"/>
          </a:ln>
          <a:effectLst/>
        </p:spPr>
        <p:txBody>
          <a:bodyPr>
            <a:spAutoFit/>
          </a:bodyPr>
          <a:lstStyle/>
          <a:p>
            <a:pPr algn="ctr" eaLnBrk="1" hangingPunct="1">
              <a:spcBef>
                <a:spcPct val="50000"/>
              </a:spcBef>
            </a:pPr>
            <a:r>
              <a:rPr lang="es-ES_tradnl" altLang="es-ES_tradnl" sz="1600" b="1" i="1">
                <a:solidFill>
                  <a:srgbClr val="000000"/>
                </a:solidFill>
              </a:rPr>
              <a:t>MÓDULO 5</a:t>
            </a:r>
          </a:p>
        </p:txBody>
      </p:sp>
    </p:spTree>
  </p:cSld>
  <p:clrMapOvr>
    <a:masterClrMapping/>
  </p:clrMapOvr>
  <p:transition spd="slow" advClick="0">
    <p:random/>
  </p:transition>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381000" y="381000"/>
            <a:ext cx="8458200" cy="914400"/>
          </a:xfrm>
          <a:noFill/>
          <a:ln/>
        </p:spPr>
        <p:txBody>
          <a:bodyPr/>
          <a:lstStyle/>
          <a:p>
            <a:pPr>
              <a:lnSpc>
                <a:spcPct val="80000"/>
              </a:lnSpc>
            </a:pPr>
            <a:r>
              <a:rPr lang="es-ES_tradnl" altLang="es-ES_tradnl" sz="4000">
                <a:solidFill>
                  <a:srgbClr val="000000"/>
                </a:solidFill>
                <a:effectLst/>
              </a:rPr>
              <a:t>Indicadores de Buenas Prácticas </a:t>
            </a:r>
            <a:br>
              <a:rPr lang="es-ES_tradnl" altLang="es-ES_tradnl" sz="4000">
                <a:solidFill>
                  <a:srgbClr val="000000"/>
                </a:solidFill>
                <a:effectLst/>
              </a:rPr>
            </a:br>
            <a:r>
              <a:rPr lang="es-ES_tradnl" altLang="es-ES_tradnl" sz="4000">
                <a:solidFill>
                  <a:srgbClr val="000000"/>
                </a:solidFill>
                <a:effectLst/>
              </a:rPr>
              <a:t>(1/3) </a:t>
            </a:r>
            <a:endParaRPr lang="es-ES_tradnl" altLang="es-ES_tradnl">
              <a:solidFill>
                <a:srgbClr val="000000"/>
              </a:solidFill>
              <a:effectLst>
                <a:outerShdw blurRad="38100" dist="38100" dir="2700000" algn="tl">
                  <a:srgbClr val="FFFFFF"/>
                </a:outerShdw>
              </a:effectLst>
            </a:endParaRPr>
          </a:p>
        </p:txBody>
      </p:sp>
      <p:sp>
        <p:nvSpPr>
          <p:cNvPr id="130051" name="Rectangle 3"/>
          <p:cNvSpPr>
            <a:spLocks noGrp="1" noChangeArrowheads="1"/>
          </p:cNvSpPr>
          <p:nvPr>
            <p:ph type="body" idx="1"/>
          </p:nvPr>
        </p:nvSpPr>
        <p:spPr>
          <a:xfrm>
            <a:off x="304800" y="1905000"/>
            <a:ext cx="8610600" cy="3810000"/>
          </a:xfrm>
          <a:noFill/>
          <a:ln/>
        </p:spPr>
        <p:txBody>
          <a:bodyPr/>
          <a:lstStyle/>
          <a:p>
            <a:pPr>
              <a:lnSpc>
                <a:spcPts val="3700"/>
              </a:lnSpc>
              <a:spcBef>
                <a:spcPct val="30000"/>
              </a:spcBef>
              <a:buClr>
                <a:srgbClr val="000000"/>
              </a:buClr>
              <a:buSzPct val="85000"/>
              <a:buFont typeface="Wingdings" pitchFamily="2" charset="2"/>
              <a:buChar char="ü"/>
            </a:pPr>
            <a:r>
              <a:rPr lang="es-ES_tradnl" altLang="es-ES_tradnl" sz="2800">
                <a:solidFill>
                  <a:srgbClr val="000000"/>
                </a:solidFill>
                <a:effectLst/>
              </a:rPr>
              <a:t>Planificar EIA en la etapa de idea del proyecto</a:t>
            </a:r>
          </a:p>
          <a:p>
            <a:pPr>
              <a:lnSpc>
                <a:spcPts val="3700"/>
              </a:lnSpc>
              <a:spcBef>
                <a:spcPct val="30000"/>
              </a:spcBef>
              <a:buClr>
                <a:srgbClr val="000000"/>
              </a:buClr>
              <a:buSzPct val="85000"/>
              <a:buFont typeface="Wingdings" pitchFamily="2" charset="2"/>
              <a:buChar char="ü"/>
            </a:pPr>
            <a:r>
              <a:rPr lang="es-ES_tradnl" altLang="es-ES_tradnl" sz="2800">
                <a:solidFill>
                  <a:srgbClr val="000000"/>
                </a:solidFill>
                <a:effectLst/>
              </a:rPr>
              <a:t>Utilizar la información y los recursos técnicos disponibles</a:t>
            </a:r>
          </a:p>
          <a:p>
            <a:pPr>
              <a:lnSpc>
                <a:spcPts val="3700"/>
              </a:lnSpc>
              <a:spcBef>
                <a:spcPct val="30000"/>
              </a:spcBef>
              <a:buClr>
                <a:srgbClr val="000000"/>
              </a:buClr>
              <a:buSzPct val="85000"/>
              <a:buFont typeface="Wingdings" pitchFamily="2" charset="2"/>
              <a:buChar char="ü"/>
            </a:pPr>
            <a:r>
              <a:rPr lang="es-ES_tradnl" altLang="es-ES_tradnl" sz="2800">
                <a:solidFill>
                  <a:srgbClr val="000000"/>
                </a:solidFill>
                <a:effectLst/>
              </a:rPr>
              <a:t>Utilizar experiencias relevantes y expertos locales </a:t>
            </a:r>
          </a:p>
          <a:p>
            <a:pPr>
              <a:lnSpc>
                <a:spcPts val="3700"/>
              </a:lnSpc>
              <a:spcBef>
                <a:spcPct val="30000"/>
              </a:spcBef>
              <a:buClr>
                <a:srgbClr val="000000"/>
              </a:buClr>
              <a:buSzPct val="85000"/>
              <a:buFont typeface="Wingdings" pitchFamily="2" charset="2"/>
              <a:buChar char="ü"/>
            </a:pPr>
            <a:r>
              <a:rPr lang="es-ES_tradnl" altLang="es-ES_tradnl" sz="2800">
                <a:solidFill>
                  <a:srgbClr val="000000"/>
                </a:solidFill>
                <a:effectLst/>
              </a:rPr>
              <a:t>Enfatizar las cuestiones ambientales claves</a:t>
            </a:r>
          </a:p>
          <a:p>
            <a:pPr>
              <a:lnSpc>
                <a:spcPts val="3700"/>
              </a:lnSpc>
              <a:spcBef>
                <a:spcPct val="30000"/>
              </a:spcBef>
              <a:buClr>
                <a:srgbClr val="000000"/>
              </a:buClr>
              <a:buSzPct val="85000"/>
              <a:buFont typeface="Wingdings" pitchFamily="2" charset="2"/>
              <a:buChar char="ü"/>
            </a:pPr>
            <a:r>
              <a:rPr lang="es-ES_tradnl" altLang="es-ES_tradnl" sz="2800">
                <a:solidFill>
                  <a:srgbClr val="000000"/>
                </a:solidFill>
                <a:effectLst/>
              </a:rPr>
              <a:t>Asumir la responsabilidad por el tema ambiental</a:t>
            </a:r>
          </a:p>
          <a:p>
            <a:pPr>
              <a:lnSpc>
                <a:spcPts val="3700"/>
              </a:lnSpc>
              <a:spcBef>
                <a:spcPct val="30000"/>
              </a:spcBef>
              <a:buClr>
                <a:srgbClr val="000000"/>
              </a:buClr>
              <a:buSzPct val="85000"/>
              <a:buFont typeface="Wingdings" pitchFamily="2" charset="2"/>
              <a:buChar char="ü"/>
            </a:pPr>
            <a:r>
              <a:rPr lang="es-ES_tradnl" altLang="es-ES_tradnl" sz="2800">
                <a:solidFill>
                  <a:srgbClr val="000000"/>
                </a:solidFill>
                <a:effectLst/>
              </a:rPr>
              <a:t>Preparar los TdR y contratar el EIA </a:t>
            </a:r>
          </a:p>
          <a:p>
            <a:pPr>
              <a:lnSpc>
                <a:spcPts val="3700"/>
              </a:lnSpc>
              <a:spcBef>
                <a:spcPct val="30000"/>
              </a:spcBef>
              <a:buClr>
                <a:srgbClr val="000000"/>
              </a:buClr>
              <a:buSzPct val="85000"/>
              <a:buFont typeface="Monotype Sorts" pitchFamily="2" charset="2"/>
              <a:buChar char="3"/>
            </a:pPr>
            <a:endParaRPr lang="es-ES_tradnl" altLang="es-ES_tradnl" sz="2800">
              <a:solidFill>
                <a:srgbClr val="000000"/>
              </a:solidFill>
              <a:effectLst/>
            </a:endParaRPr>
          </a:p>
        </p:txBody>
      </p:sp>
      <p:sp>
        <p:nvSpPr>
          <p:cNvPr id="130053" name="Text Box 5"/>
          <p:cNvSpPr txBox="1">
            <a:spLocks noChangeArrowheads="1"/>
          </p:cNvSpPr>
          <p:nvPr/>
        </p:nvSpPr>
        <p:spPr bwMode="auto">
          <a:xfrm>
            <a:off x="0" y="6369050"/>
            <a:ext cx="9144000" cy="336550"/>
          </a:xfrm>
          <a:prstGeom prst="rect">
            <a:avLst/>
          </a:prstGeom>
          <a:noFill/>
          <a:ln w="12700">
            <a:noFill/>
            <a:miter lim="800000"/>
            <a:headEnd type="none" w="sm" len="sm"/>
            <a:tailEnd type="none" w="sm" len="sm"/>
          </a:ln>
          <a:effectLst/>
        </p:spPr>
        <p:txBody>
          <a:bodyPr>
            <a:spAutoFit/>
          </a:bodyPr>
          <a:lstStyle/>
          <a:p>
            <a:pPr algn="ctr" eaLnBrk="1" hangingPunct="1">
              <a:spcBef>
                <a:spcPct val="50000"/>
              </a:spcBef>
            </a:pPr>
            <a:r>
              <a:rPr lang="es-ES_tradnl" altLang="es-ES_tradnl" sz="1600" b="1" i="1">
                <a:solidFill>
                  <a:srgbClr val="000000"/>
                </a:solidFill>
              </a:rPr>
              <a:t>MÓDULO 5</a:t>
            </a:r>
          </a:p>
        </p:txBody>
      </p:sp>
    </p:spTree>
  </p:cSld>
  <p:clrMapOvr>
    <a:masterClrMapping/>
  </p:clrMapOvr>
  <p:transition spd="slow" advClick="0">
    <p:random/>
  </p:transition>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6195" name="Rectangle 3"/>
          <p:cNvSpPr>
            <a:spLocks noGrp="1" noChangeArrowheads="1"/>
          </p:cNvSpPr>
          <p:nvPr>
            <p:ph type="body" idx="1"/>
          </p:nvPr>
        </p:nvSpPr>
        <p:spPr>
          <a:xfrm>
            <a:off x="685800" y="1752600"/>
            <a:ext cx="7848600" cy="4419600"/>
          </a:xfrm>
          <a:noFill/>
          <a:ln/>
        </p:spPr>
        <p:txBody>
          <a:bodyPr/>
          <a:lstStyle/>
          <a:p>
            <a:pPr>
              <a:lnSpc>
                <a:spcPct val="90000"/>
              </a:lnSpc>
              <a:spcBef>
                <a:spcPct val="35000"/>
              </a:spcBef>
              <a:buClr>
                <a:srgbClr val="000000"/>
              </a:buClr>
              <a:buSzPct val="85000"/>
              <a:buFont typeface="Wingdings" pitchFamily="2" charset="2"/>
              <a:buChar char="ü"/>
            </a:pPr>
            <a:r>
              <a:rPr lang="es-ES_tradnl" altLang="es-ES_tradnl" sz="2400">
                <a:solidFill>
                  <a:srgbClr val="000000"/>
                </a:solidFill>
                <a:effectLst/>
              </a:rPr>
              <a:t>Revisar el trabajo en momentos claves: </a:t>
            </a:r>
          </a:p>
          <a:p>
            <a:pPr lvl="1">
              <a:lnSpc>
                <a:spcPct val="90000"/>
              </a:lnSpc>
              <a:spcBef>
                <a:spcPct val="35000"/>
              </a:spcBef>
              <a:buClr>
                <a:srgbClr val="000000"/>
              </a:buClr>
              <a:buSzPct val="85000"/>
              <a:buFont typeface="Wingdings" pitchFamily="2" charset="2"/>
              <a:buChar char="è"/>
            </a:pPr>
            <a:r>
              <a:rPr lang="es-ES_tradnl" altLang="es-ES_tradnl" sz="2400">
                <a:solidFill>
                  <a:srgbClr val="000000"/>
                </a:solidFill>
                <a:effectLst/>
              </a:rPr>
              <a:t>determinación del alcance (evaluación preliminar)</a:t>
            </a:r>
          </a:p>
          <a:p>
            <a:pPr lvl="1">
              <a:lnSpc>
                <a:spcPct val="90000"/>
              </a:lnSpc>
              <a:spcBef>
                <a:spcPct val="35000"/>
              </a:spcBef>
              <a:buClr>
                <a:srgbClr val="000000"/>
              </a:buClr>
              <a:buSzPct val="85000"/>
              <a:buFont typeface="Wingdings" pitchFamily="2" charset="2"/>
              <a:buChar char="è"/>
            </a:pPr>
            <a:r>
              <a:rPr lang="es-ES_tradnl" altLang="es-ES_tradnl" sz="2400">
                <a:solidFill>
                  <a:srgbClr val="000000"/>
                </a:solidFill>
                <a:effectLst/>
              </a:rPr>
              <a:t>evaluación de los impactos significativos</a:t>
            </a:r>
          </a:p>
          <a:p>
            <a:pPr lvl="1">
              <a:lnSpc>
                <a:spcPct val="90000"/>
              </a:lnSpc>
              <a:spcBef>
                <a:spcPct val="35000"/>
              </a:spcBef>
              <a:buClr>
                <a:srgbClr val="000000"/>
              </a:buClr>
              <a:buSzPct val="85000"/>
              <a:buFont typeface="Wingdings" pitchFamily="2" charset="2"/>
              <a:buChar char="è"/>
            </a:pPr>
            <a:r>
              <a:rPr lang="es-ES_tradnl" altLang="es-ES_tradnl" sz="2400">
                <a:solidFill>
                  <a:srgbClr val="000000"/>
                </a:solidFill>
                <a:effectLst/>
              </a:rPr>
              <a:t>propuestas de medidas de manejo de los impactos</a:t>
            </a:r>
          </a:p>
          <a:p>
            <a:pPr lvl="1">
              <a:lnSpc>
                <a:spcPct val="90000"/>
              </a:lnSpc>
              <a:spcBef>
                <a:spcPct val="35000"/>
              </a:spcBef>
              <a:buClr>
                <a:srgbClr val="000000"/>
              </a:buClr>
              <a:buSzPct val="85000"/>
              <a:buFont typeface="Wingdings" pitchFamily="2" charset="2"/>
              <a:buChar char="è"/>
            </a:pPr>
            <a:r>
              <a:rPr lang="es-ES_tradnl" altLang="es-ES_tradnl" sz="2400">
                <a:solidFill>
                  <a:srgbClr val="000000"/>
                </a:solidFill>
                <a:effectLst/>
              </a:rPr>
              <a:t>preparación e implementación  del plan de manejo ambiental</a:t>
            </a:r>
          </a:p>
          <a:p>
            <a:pPr>
              <a:lnSpc>
                <a:spcPct val="90000"/>
              </a:lnSpc>
              <a:spcBef>
                <a:spcPct val="35000"/>
              </a:spcBef>
              <a:buClr>
                <a:srgbClr val="000000"/>
              </a:buClr>
              <a:buSzPct val="85000"/>
              <a:buFont typeface="Wingdings" pitchFamily="2" charset="2"/>
              <a:buChar char="ü"/>
            </a:pPr>
            <a:r>
              <a:rPr lang="es-ES_tradnl" altLang="es-ES_tradnl" sz="2400">
                <a:solidFill>
                  <a:srgbClr val="000000"/>
                </a:solidFill>
                <a:effectLst/>
              </a:rPr>
              <a:t>Destinar tiempo y recursos para el seguimiento y las auditorias ambientales</a:t>
            </a:r>
          </a:p>
          <a:p>
            <a:pPr>
              <a:lnSpc>
                <a:spcPct val="90000"/>
              </a:lnSpc>
              <a:spcBef>
                <a:spcPct val="35000"/>
              </a:spcBef>
              <a:buClr>
                <a:srgbClr val="000000"/>
              </a:buClr>
              <a:buSzPct val="85000"/>
              <a:buFont typeface="Wingdings" pitchFamily="2" charset="2"/>
              <a:buChar char="ü"/>
            </a:pPr>
            <a:r>
              <a:rPr lang="es-ES_tradnl" altLang="es-ES_tradnl" sz="2400">
                <a:solidFill>
                  <a:srgbClr val="000000"/>
                </a:solidFill>
                <a:effectLst/>
              </a:rPr>
              <a:t>Implementar las medidas ambientales </a:t>
            </a:r>
          </a:p>
          <a:p>
            <a:pPr>
              <a:lnSpc>
                <a:spcPct val="80000"/>
              </a:lnSpc>
              <a:spcBef>
                <a:spcPct val="35000"/>
              </a:spcBef>
              <a:buClr>
                <a:srgbClr val="000000"/>
              </a:buClr>
              <a:buSzPct val="85000"/>
              <a:buFont typeface="Wingdings" pitchFamily="2" charset="2"/>
              <a:buChar char="ü"/>
            </a:pPr>
            <a:r>
              <a:rPr lang="es-ES_tradnl" altLang="es-ES_tradnl" sz="2400">
                <a:solidFill>
                  <a:srgbClr val="000000"/>
                </a:solidFill>
                <a:effectLst/>
              </a:rPr>
              <a:t>Realizar el seguimiento y supervisión</a:t>
            </a:r>
          </a:p>
          <a:p>
            <a:pPr>
              <a:lnSpc>
                <a:spcPct val="80000"/>
              </a:lnSpc>
              <a:spcBef>
                <a:spcPct val="10000"/>
              </a:spcBef>
              <a:buClr>
                <a:srgbClr val="000000"/>
              </a:buClr>
              <a:buSzPct val="85000"/>
              <a:buFont typeface="Monotype Sorts" pitchFamily="2" charset="2"/>
              <a:buChar char="3"/>
            </a:pPr>
            <a:endParaRPr lang="es-ES_tradnl" altLang="es-ES_tradnl" sz="2400">
              <a:solidFill>
                <a:srgbClr val="000000"/>
              </a:solidFill>
              <a:effectLst/>
            </a:endParaRPr>
          </a:p>
        </p:txBody>
      </p:sp>
      <p:sp>
        <p:nvSpPr>
          <p:cNvPr id="136197" name="Text Box 5"/>
          <p:cNvSpPr txBox="1">
            <a:spLocks noChangeArrowheads="1"/>
          </p:cNvSpPr>
          <p:nvPr/>
        </p:nvSpPr>
        <p:spPr bwMode="auto">
          <a:xfrm>
            <a:off x="0" y="6369050"/>
            <a:ext cx="9144000" cy="336550"/>
          </a:xfrm>
          <a:prstGeom prst="rect">
            <a:avLst/>
          </a:prstGeom>
          <a:noFill/>
          <a:ln w="12700">
            <a:noFill/>
            <a:miter lim="800000"/>
            <a:headEnd type="none" w="sm" len="sm"/>
            <a:tailEnd type="none" w="sm" len="sm"/>
          </a:ln>
          <a:effectLst/>
        </p:spPr>
        <p:txBody>
          <a:bodyPr>
            <a:spAutoFit/>
          </a:bodyPr>
          <a:lstStyle/>
          <a:p>
            <a:pPr algn="ctr" eaLnBrk="1" hangingPunct="1">
              <a:spcBef>
                <a:spcPct val="50000"/>
              </a:spcBef>
            </a:pPr>
            <a:r>
              <a:rPr lang="es-ES_tradnl" altLang="es-ES_tradnl" sz="1600" b="1" i="1">
                <a:solidFill>
                  <a:srgbClr val="000000"/>
                </a:solidFill>
              </a:rPr>
              <a:t>MÓDULO 5</a:t>
            </a:r>
          </a:p>
        </p:txBody>
      </p:sp>
      <p:sp>
        <p:nvSpPr>
          <p:cNvPr id="136199" name="Rectangle 7"/>
          <p:cNvSpPr>
            <a:spLocks noGrp="1" noChangeArrowheads="1"/>
          </p:cNvSpPr>
          <p:nvPr>
            <p:ph type="title"/>
          </p:nvPr>
        </p:nvSpPr>
        <p:spPr>
          <a:xfrm>
            <a:off x="304800" y="228600"/>
            <a:ext cx="8458200" cy="1219200"/>
          </a:xfrm>
          <a:noFill/>
          <a:ln/>
        </p:spPr>
        <p:txBody>
          <a:bodyPr/>
          <a:lstStyle/>
          <a:p>
            <a:pPr>
              <a:lnSpc>
                <a:spcPct val="80000"/>
              </a:lnSpc>
            </a:pPr>
            <a:r>
              <a:rPr lang="es-ES_tradnl" altLang="es-ES_tradnl" sz="4000">
                <a:solidFill>
                  <a:srgbClr val="000000"/>
                </a:solidFill>
                <a:effectLst/>
              </a:rPr>
              <a:t>Indicadores de Buenas Prácticas </a:t>
            </a:r>
            <a:br>
              <a:rPr lang="es-ES_tradnl" altLang="es-ES_tradnl" sz="4000">
                <a:solidFill>
                  <a:srgbClr val="000000"/>
                </a:solidFill>
                <a:effectLst/>
              </a:rPr>
            </a:br>
            <a:r>
              <a:rPr lang="es-ES_tradnl" altLang="es-ES_tradnl" sz="4000">
                <a:solidFill>
                  <a:srgbClr val="000000"/>
                </a:solidFill>
                <a:effectLst/>
              </a:rPr>
              <a:t>(2/3) </a:t>
            </a:r>
            <a:endParaRPr lang="es-ES_tradnl" altLang="es-ES_tradnl">
              <a:solidFill>
                <a:srgbClr val="000000"/>
              </a:solidFill>
              <a:effectLst>
                <a:outerShdw blurRad="38100" dist="38100" dir="2700000" algn="tl">
                  <a:srgbClr val="FFFFFF"/>
                </a:outerShdw>
              </a:effectLst>
            </a:endParaRPr>
          </a:p>
        </p:txBody>
      </p:sp>
    </p:spTree>
  </p:cSld>
  <p:clrMapOvr>
    <a:masterClrMapping/>
  </p:clrMapOvr>
  <p:transition spd="slow" advClick="0">
    <p:random/>
  </p:transition>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4147" name="Rectangle 3"/>
          <p:cNvSpPr>
            <a:spLocks noGrp="1" noChangeArrowheads="1"/>
          </p:cNvSpPr>
          <p:nvPr>
            <p:ph type="body" idx="1"/>
          </p:nvPr>
        </p:nvSpPr>
        <p:spPr>
          <a:xfrm>
            <a:off x="323850" y="1600200"/>
            <a:ext cx="8569325" cy="4419600"/>
          </a:xfrm>
          <a:noFill/>
          <a:ln/>
        </p:spPr>
        <p:txBody>
          <a:bodyPr/>
          <a:lstStyle/>
          <a:p>
            <a:pPr>
              <a:lnSpc>
                <a:spcPct val="90000"/>
              </a:lnSpc>
              <a:spcBef>
                <a:spcPct val="0"/>
              </a:spcBef>
              <a:spcAft>
                <a:spcPct val="25000"/>
              </a:spcAft>
              <a:buClr>
                <a:srgbClr val="000000"/>
              </a:buClr>
              <a:buSzPct val="85000"/>
              <a:buFont typeface="Wingdings" pitchFamily="2" charset="2"/>
              <a:buChar char="ü"/>
            </a:pPr>
            <a:r>
              <a:rPr lang="es-ES_tradnl" altLang="es-ES_tradnl" sz="2800">
                <a:solidFill>
                  <a:srgbClr val="000000"/>
                </a:solidFill>
                <a:effectLst/>
              </a:rPr>
              <a:t>Obtener productos ambientales dentro de los plazos del proyecto</a:t>
            </a:r>
          </a:p>
          <a:p>
            <a:pPr>
              <a:lnSpc>
                <a:spcPct val="90000"/>
              </a:lnSpc>
              <a:spcBef>
                <a:spcPct val="0"/>
              </a:spcBef>
              <a:spcAft>
                <a:spcPct val="25000"/>
              </a:spcAft>
              <a:buClr>
                <a:srgbClr val="000000"/>
              </a:buClr>
              <a:buSzPct val="85000"/>
              <a:buFont typeface="Wingdings" pitchFamily="2" charset="2"/>
              <a:buChar char="ü"/>
            </a:pPr>
            <a:r>
              <a:rPr lang="es-ES_tradnl" altLang="es-ES_tradnl" sz="2800">
                <a:solidFill>
                  <a:srgbClr val="000000"/>
                </a:solidFill>
                <a:effectLst/>
              </a:rPr>
              <a:t>Incluir habilidades ambientales en el equipo del proyecto</a:t>
            </a:r>
          </a:p>
          <a:p>
            <a:pPr>
              <a:lnSpc>
                <a:spcPct val="90000"/>
              </a:lnSpc>
              <a:spcBef>
                <a:spcPct val="0"/>
              </a:spcBef>
              <a:spcAft>
                <a:spcPct val="25000"/>
              </a:spcAft>
              <a:buClr>
                <a:srgbClr val="000000"/>
              </a:buClr>
              <a:buSzPct val="85000"/>
              <a:buFont typeface="Wingdings" pitchFamily="2" charset="2"/>
              <a:buChar char="ü"/>
            </a:pPr>
            <a:r>
              <a:rPr lang="es-ES_tradnl" altLang="es-ES_tradnl" sz="2800">
                <a:solidFill>
                  <a:srgbClr val="000000"/>
                </a:solidFill>
                <a:effectLst/>
              </a:rPr>
              <a:t>Contactar con anticipación las partes interesadas y afectadas </a:t>
            </a:r>
          </a:p>
          <a:p>
            <a:pPr>
              <a:lnSpc>
                <a:spcPct val="90000"/>
              </a:lnSpc>
              <a:spcBef>
                <a:spcPct val="0"/>
              </a:spcBef>
              <a:spcAft>
                <a:spcPct val="25000"/>
              </a:spcAft>
              <a:buClr>
                <a:srgbClr val="000000"/>
              </a:buClr>
              <a:buSzPct val="85000"/>
              <a:buFont typeface="Wingdings" pitchFamily="2" charset="2"/>
              <a:buChar char="ü"/>
            </a:pPr>
            <a:r>
              <a:rPr lang="es-ES_tradnl" altLang="es-ES_tradnl" sz="2800">
                <a:solidFill>
                  <a:srgbClr val="000000"/>
                </a:solidFill>
                <a:effectLst/>
              </a:rPr>
              <a:t>Garantizar que las medidas ambientales sean incluidas en los costos del proyecto </a:t>
            </a:r>
          </a:p>
          <a:p>
            <a:pPr>
              <a:lnSpc>
                <a:spcPct val="90000"/>
              </a:lnSpc>
              <a:spcBef>
                <a:spcPct val="0"/>
              </a:spcBef>
              <a:spcAft>
                <a:spcPct val="25000"/>
              </a:spcAft>
              <a:buClr>
                <a:srgbClr val="000000"/>
              </a:buClr>
              <a:buSzPct val="85000"/>
              <a:buFont typeface="Wingdings" pitchFamily="2" charset="2"/>
              <a:buChar char="ü"/>
            </a:pPr>
            <a:r>
              <a:rPr lang="es-ES_tradnl" altLang="es-ES_tradnl" sz="2800">
                <a:solidFill>
                  <a:srgbClr val="000000"/>
                </a:solidFill>
                <a:effectLst/>
              </a:rPr>
              <a:t>Incluir medidas ambientales en todas las acciones (licitaciones y en contratos con terceros)</a:t>
            </a:r>
          </a:p>
        </p:txBody>
      </p:sp>
      <p:sp>
        <p:nvSpPr>
          <p:cNvPr id="134149" name="Text Box 5"/>
          <p:cNvSpPr txBox="1">
            <a:spLocks noChangeArrowheads="1"/>
          </p:cNvSpPr>
          <p:nvPr/>
        </p:nvSpPr>
        <p:spPr bwMode="auto">
          <a:xfrm>
            <a:off x="0" y="6369050"/>
            <a:ext cx="9144000" cy="336550"/>
          </a:xfrm>
          <a:prstGeom prst="rect">
            <a:avLst/>
          </a:prstGeom>
          <a:noFill/>
          <a:ln w="12700">
            <a:noFill/>
            <a:miter lim="800000"/>
            <a:headEnd type="none" w="sm" len="sm"/>
            <a:tailEnd type="none" w="sm" len="sm"/>
          </a:ln>
          <a:effectLst/>
        </p:spPr>
        <p:txBody>
          <a:bodyPr>
            <a:spAutoFit/>
          </a:bodyPr>
          <a:lstStyle/>
          <a:p>
            <a:pPr algn="ctr" eaLnBrk="1" hangingPunct="1">
              <a:spcBef>
                <a:spcPct val="50000"/>
              </a:spcBef>
            </a:pPr>
            <a:r>
              <a:rPr lang="es-ES_tradnl" altLang="es-ES_tradnl" sz="1600" b="1" i="1">
                <a:solidFill>
                  <a:srgbClr val="000000"/>
                </a:solidFill>
              </a:rPr>
              <a:t>MÓDULO 5</a:t>
            </a:r>
          </a:p>
        </p:txBody>
      </p:sp>
      <p:sp>
        <p:nvSpPr>
          <p:cNvPr id="134151" name="Rectangle 7"/>
          <p:cNvSpPr>
            <a:spLocks noGrp="1" noChangeArrowheads="1"/>
          </p:cNvSpPr>
          <p:nvPr>
            <p:ph type="title"/>
          </p:nvPr>
        </p:nvSpPr>
        <p:spPr>
          <a:xfrm>
            <a:off x="381000" y="228600"/>
            <a:ext cx="8458200" cy="1219200"/>
          </a:xfrm>
          <a:noFill/>
          <a:ln/>
        </p:spPr>
        <p:txBody>
          <a:bodyPr/>
          <a:lstStyle/>
          <a:p>
            <a:pPr>
              <a:lnSpc>
                <a:spcPct val="80000"/>
              </a:lnSpc>
            </a:pPr>
            <a:r>
              <a:rPr lang="es-ES_tradnl" altLang="es-ES_tradnl" sz="4000">
                <a:solidFill>
                  <a:srgbClr val="000000"/>
                </a:solidFill>
                <a:effectLst/>
              </a:rPr>
              <a:t>Indicadores de Buenas Prácticas </a:t>
            </a:r>
            <a:br>
              <a:rPr lang="es-ES_tradnl" altLang="es-ES_tradnl" sz="4000">
                <a:solidFill>
                  <a:srgbClr val="000000"/>
                </a:solidFill>
                <a:effectLst/>
              </a:rPr>
            </a:br>
            <a:r>
              <a:rPr lang="es-ES_tradnl" altLang="es-ES_tradnl" sz="4000">
                <a:solidFill>
                  <a:srgbClr val="000000"/>
                </a:solidFill>
                <a:effectLst/>
              </a:rPr>
              <a:t>(3/3) </a:t>
            </a:r>
            <a:endParaRPr lang="es-ES_tradnl" altLang="es-ES_tradnl">
              <a:solidFill>
                <a:srgbClr val="000000"/>
              </a:solidFill>
              <a:effectLst>
                <a:outerShdw blurRad="38100" dist="38100" dir="2700000" algn="tl">
                  <a:srgbClr val="FFFFFF"/>
                </a:outerShdw>
              </a:effectLst>
            </a:endParaRPr>
          </a:p>
        </p:txBody>
      </p:sp>
    </p:spTree>
  </p:cSld>
  <p:clrMapOvr>
    <a:masterClrMapping/>
  </p:clrMapOvr>
  <p:transition spd="slow" advClick="0">
    <p:random/>
  </p:transition>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482" name="Rectangle 2"/>
          <p:cNvSpPr>
            <a:spLocks noGrp="1" noChangeArrowheads="1"/>
          </p:cNvSpPr>
          <p:nvPr>
            <p:ph type="title"/>
          </p:nvPr>
        </p:nvSpPr>
        <p:spPr>
          <a:xfrm>
            <a:off x="0" y="228600"/>
            <a:ext cx="9144000" cy="914400"/>
          </a:xfrm>
          <a:noFill/>
          <a:ln/>
        </p:spPr>
        <p:txBody>
          <a:bodyPr/>
          <a:lstStyle/>
          <a:p>
            <a:pPr>
              <a:lnSpc>
                <a:spcPts val="3800"/>
              </a:lnSpc>
            </a:pPr>
            <a:r>
              <a:rPr lang="es-ES_tradnl" altLang="es-ES_tradnl" sz="3800">
                <a:solidFill>
                  <a:srgbClr val="000000"/>
                </a:solidFill>
                <a:effectLst/>
              </a:rPr>
              <a:t>Elementos Medulares en la Preparación </a:t>
            </a:r>
            <a:br>
              <a:rPr lang="es-ES_tradnl" altLang="es-ES_tradnl" sz="3800">
                <a:solidFill>
                  <a:srgbClr val="000000"/>
                </a:solidFill>
                <a:effectLst/>
              </a:rPr>
            </a:br>
            <a:r>
              <a:rPr lang="es-ES_tradnl" altLang="es-ES_tradnl" sz="3800">
                <a:solidFill>
                  <a:srgbClr val="000000"/>
                </a:solidFill>
                <a:effectLst/>
              </a:rPr>
              <a:t>de Proyectos</a:t>
            </a:r>
            <a:endParaRPr lang="es-ES_tradnl" altLang="es-ES_tradnl" sz="3000">
              <a:solidFill>
                <a:srgbClr val="000000"/>
              </a:solidFill>
              <a:effectLst>
                <a:outerShdw blurRad="38100" dist="38100" dir="2700000" algn="tl">
                  <a:srgbClr val="FFFFFF"/>
                </a:outerShdw>
              </a:effectLst>
            </a:endParaRPr>
          </a:p>
        </p:txBody>
      </p:sp>
      <p:sp>
        <p:nvSpPr>
          <p:cNvPr id="276483" name="Rectangle 3"/>
          <p:cNvSpPr>
            <a:spLocks noGrp="1" noChangeArrowheads="1"/>
          </p:cNvSpPr>
          <p:nvPr>
            <p:ph type="body" idx="1"/>
          </p:nvPr>
        </p:nvSpPr>
        <p:spPr>
          <a:xfrm>
            <a:off x="685800" y="1371600"/>
            <a:ext cx="8458200" cy="4191000"/>
          </a:xfrm>
          <a:noFill/>
          <a:ln/>
        </p:spPr>
        <p:txBody>
          <a:bodyPr/>
          <a:lstStyle/>
          <a:p>
            <a:pPr marL="476250" indent="-476250">
              <a:lnSpc>
                <a:spcPct val="90000"/>
              </a:lnSpc>
              <a:buClr>
                <a:srgbClr val="000000"/>
              </a:buClr>
              <a:buSzPct val="85000"/>
              <a:buFont typeface="Wingdings" pitchFamily="2" charset="2"/>
              <a:buChar char="ü"/>
            </a:pPr>
            <a:r>
              <a:rPr lang="es-ES_tradnl" altLang="es-ES_tradnl" sz="2800">
                <a:solidFill>
                  <a:srgbClr val="000000"/>
                </a:solidFill>
                <a:effectLst/>
              </a:rPr>
              <a:t>Razones </a:t>
            </a:r>
          </a:p>
          <a:p>
            <a:pPr marL="476250" indent="-476250">
              <a:lnSpc>
                <a:spcPct val="90000"/>
              </a:lnSpc>
              <a:buClr>
                <a:srgbClr val="000000"/>
              </a:buClr>
              <a:buSzPct val="85000"/>
              <a:buFont typeface="Wingdings" pitchFamily="2" charset="2"/>
              <a:buChar char="ü"/>
            </a:pPr>
            <a:r>
              <a:rPr lang="es-ES_tradnl" altLang="es-ES_tradnl" sz="2800">
                <a:solidFill>
                  <a:srgbClr val="000000"/>
                </a:solidFill>
                <a:effectLst/>
              </a:rPr>
              <a:t>Finalidad / objetivos esperados</a:t>
            </a:r>
          </a:p>
          <a:p>
            <a:pPr marL="476250" indent="-476250">
              <a:lnSpc>
                <a:spcPct val="90000"/>
              </a:lnSpc>
              <a:buClr>
                <a:srgbClr val="000000"/>
              </a:buClr>
              <a:buSzPct val="85000"/>
              <a:buFont typeface="Wingdings" pitchFamily="2" charset="2"/>
              <a:buChar char="ü"/>
            </a:pPr>
            <a:r>
              <a:rPr lang="es-ES_tradnl" altLang="es-ES_tradnl" sz="2800">
                <a:solidFill>
                  <a:srgbClr val="000000"/>
                </a:solidFill>
                <a:effectLst/>
              </a:rPr>
              <a:t>Beneficiarios </a:t>
            </a:r>
          </a:p>
          <a:p>
            <a:pPr marL="476250" indent="-476250">
              <a:lnSpc>
                <a:spcPct val="90000"/>
              </a:lnSpc>
              <a:buClr>
                <a:srgbClr val="000000"/>
              </a:buClr>
              <a:buSzPct val="85000"/>
              <a:buFont typeface="Wingdings" pitchFamily="2" charset="2"/>
              <a:buChar char="ü"/>
            </a:pPr>
            <a:r>
              <a:rPr lang="es-ES_tradnl" altLang="es-ES_tradnl" sz="2800">
                <a:solidFill>
                  <a:srgbClr val="000000"/>
                </a:solidFill>
                <a:effectLst/>
              </a:rPr>
              <a:t>Afectados  </a:t>
            </a:r>
          </a:p>
          <a:p>
            <a:pPr marL="476250" indent="-476250">
              <a:lnSpc>
                <a:spcPct val="90000"/>
              </a:lnSpc>
              <a:buClr>
                <a:srgbClr val="000000"/>
              </a:buClr>
              <a:buSzPct val="85000"/>
              <a:buFont typeface="Wingdings" pitchFamily="2" charset="2"/>
              <a:buChar char="ü"/>
            </a:pPr>
            <a:r>
              <a:rPr lang="es-ES_tradnl" altLang="es-ES_tradnl" sz="2800">
                <a:solidFill>
                  <a:srgbClr val="000000"/>
                </a:solidFill>
                <a:effectLst/>
              </a:rPr>
              <a:t>Productos esperados</a:t>
            </a:r>
          </a:p>
          <a:p>
            <a:pPr marL="476250" indent="-476250">
              <a:lnSpc>
                <a:spcPct val="90000"/>
              </a:lnSpc>
              <a:buClr>
                <a:srgbClr val="000000"/>
              </a:buClr>
              <a:buSzPct val="85000"/>
              <a:buFont typeface="Wingdings" pitchFamily="2" charset="2"/>
              <a:buChar char="ü"/>
            </a:pPr>
            <a:r>
              <a:rPr lang="es-ES_tradnl" altLang="es-ES_tradnl" sz="2800">
                <a:solidFill>
                  <a:srgbClr val="000000"/>
                </a:solidFill>
                <a:effectLst/>
              </a:rPr>
              <a:t>Reacciones que generarán los productos</a:t>
            </a:r>
          </a:p>
          <a:p>
            <a:pPr marL="476250" indent="-476250">
              <a:lnSpc>
                <a:spcPct val="90000"/>
              </a:lnSpc>
              <a:buClr>
                <a:srgbClr val="000000"/>
              </a:buClr>
              <a:buSzPct val="85000"/>
              <a:buFont typeface="Wingdings" pitchFamily="2" charset="2"/>
              <a:buChar char="ü"/>
            </a:pPr>
            <a:r>
              <a:rPr lang="es-ES_tradnl" altLang="es-ES_tradnl" sz="2800">
                <a:solidFill>
                  <a:srgbClr val="000000"/>
                </a:solidFill>
                <a:effectLst/>
              </a:rPr>
              <a:t>Recursos que se necesitan</a:t>
            </a:r>
          </a:p>
          <a:p>
            <a:pPr marL="476250" indent="-476250">
              <a:lnSpc>
                <a:spcPct val="90000"/>
              </a:lnSpc>
              <a:buClr>
                <a:srgbClr val="000000"/>
              </a:buClr>
              <a:buSzPct val="85000"/>
              <a:buFont typeface="Wingdings" pitchFamily="2" charset="2"/>
              <a:buChar char="ü"/>
            </a:pPr>
            <a:r>
              <a:rPr lang="es-ES_tradnl" altLang="es-ES_tradnl" sz="2800">
                <a:solidFill>
                  <a:srgbClr val="000000"/>
                </a:solidFill>
                <a:effectLst/>
              </a:rPr>
              <a:t>Responsables </a:t>
            </a:r>
          </a:p>
          <a:p>
            <a:pPr marL="476250" indent="-476250">
              <a:lnSpc>
                <a:spcPct val="90000"/>
              </a:lnSpc>
              <a:buClr>
                <a:srgbClr val="000000"/>
              </a:buClr>
              <a:buSzPct val="85000"/>
              <a:buFont typeface="Wingdings" pitchFamily="2" charset="2"/>
              <a:buChar char="ü"/>
            </a:pPr>
            <a:r>
              <a:rPr lang="es-ES_tradnl" altLang="es-ES_tradnl" sz="2800">
                <a:solidFill>
                  <a:srgbClr val="000000"/>
                </a:solidFill>
                <a:effectLst/>
              </a:rPr>
              <a:t>Agendas de trabajo</a:t>
            </a:r>
          </a:p>
          <a:p>
            <a:pPr marL="476250" indent="-476250">
              <a:lnSpc>
                <a:spcPct val="90000"/>
              </a:lnSpc>
              <a:buClr>
                <a:srgbClr val="000000"/>
              </a:buClr>
              <a:buSzPct val="85000"/>
              <a:buFont typeface="Wingdings" pitchFamily="2" charset="2"/>
              <a:buChar char="ü"/>
            </a:pPr>
            <a:r>
              <a:rPr lang="es-ES_tradnl" altLang="es-ES_tradnl" sz="2800">
                <a:solidFill>
                  <a:srgbClr val="000000"/>
                </a:solidFill>
                <a:effectLst/>
              </a:rPr>
              <a:t>Factores externos que aseguran el éxito</a:t>
            </a:r>
            <a:r>
              <a:rPr lang="es-ES_tradnl" altLang="es-ES_tradnl" sz="2500">
                <a:solidFill>
                  <a:srgbClr val="000000"/>
                </a:solidFill>
                <a:effectLst/>
              </a:rPr>
              <a:t>  </a:t>
            </a:r>
          </a:p>
          <a:p>
            <a:pPr marL="476250" indent="-476250">
              <a:lnSpc>
                <a:spcPct val="90000"/>
              </a:lnSpc>
              <a:buClr>
                <a:srgbClr val="FFCC99"/>
              </a:buClr>
              <a:buFont typeface="Monotype Sorts" pitchFamily="2" charset="2"/>
              <a:buChar char="Ô"/>
            </a:pPr>
            <a:endParaRPr lang="es-ES_tradnl" altLang="es-ES_tradnl" sz="2500">
              <a:solidFill>
                <a:srgbClr val="000000"/>
              </a:solidFill>
              <a:effectLst/>
            </a:endParaRPr>
          </a:p>
        </p:txBody>
      </p:sp>
      <p:sp>
        <p:nvSpPr>
          <p:cNvPr id="276484" name="Text Box 4"/>
          <p:cNvSpPr txBox="1">
            <a:spLocks noChangeArrowheads="1"/>
          </p:cNvSpPr>
          <p:nvPr/>
        </p:nvSpPr>
        <p:spPr bwMode="auto">
          <a:xfrm>
            <a:off x="0" y="6369050"/>
            <a:ext cx="9144000" cy="336550"/>
          </a:xfrm>
          <a:prstGeom prst="rect">
            <a:avLst/>
          </a:prstGeom>
          <a:noFill/>
          <a:ln w="12700">
            <a:noFill/>
            <a:miter lim="800000"/>
            <a:headEnd type="none" w="sm" len="sm"/>
            <a:tailEnd type="none" w="sm" len="sm"/>
          </a:ln>
          <a:effectLst/>
        </p:spPr>
        <p:txBody>
          <a:bodyPr>
            <a:spAutoFit/>
          </a:bodyPr>
          <a:lstStyle/>
          <a:p>
            <a:pPr algn="ctr" eaLnBrk="1" hangingPunct="1">
              <a:spcBef>
                <a:spcPct val="50000"/>
              </a:spcBef>
            </a:pPr>
            <a:r>
              <a:rPr lang="es-ES_tradnl" altLang="es-ES_tradnl" sz="1600" b="1" i="1">
                <a:solidFill>
                  <a:srgbClr val="000000"/>
                </a:solidFill>
              </a:rPr>
              <a:t>MÓDULO 5</a:t>
            </a:r>
          </a:p>
        </p:txBody>
      </p:sp>
    </p:spTree>
  </p:cSld>
  <p:clrMapOvr>
    <a:masterClrMapping/>
  </p:clrMapOvr>
  <p:transition spd="slow" advClick="0">
    <p:random/>
  </p:transition>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8531" name="Rectangle 1027"/>
          <p:cNvSpPr>
            <a:spLocks noGrp="1" noChangeArrowheads="1"/>
          </p:cNvSpPr>
          <p:nvPr>
            <p:ph type="body" sz="half" idx="2"/>
          </p:nvPr>
        </p:nvSpPr>
        <p:spPr>
          <a:xfrm>
            <a:off x="685800" y="3124200"/>
            <a:ext cx="7772400" cy="1981200"/>
          </a:xfrm>
          <a:noFill/>
          <a:ln/>
        </p:spPr>
        <p:txBody>
          <a:bodyPr/>
          <a:lstStyle/>
          <a:p>
            <a:pPr>
              <a:buClrTx/>
              <a:buSzPct val="85000"/>
              <a:buFont typeface="Wingdings" pitchFamily="2" charset="2"/>
              <a:buChar char="ü"/>
            </a:pPr>
            <a:r>
              <a:rPr lang="es-ES_tradnl" altLang="es-ES_tradnl" sz="2000">
                <a:solidFill>
                  <a:srgbClr val="000000"/>
                </a:solidFill>
                <a:effectLst/>
              </a:rPr>
              <a:t>Etapas de un proyecto</a:t>
            </a:r>
            <a:endParaRPr lang="es-ES_tradnl" altLang="es-ES_tradnl" sz="2000" u="sng">
              <a:solidFill>
                <a:srgbClr val="000000"/>
              </a:solidFill>
              <a:effectLst/>
            </a:endParaRPr>
          </a:p>
          <a:p>
            <a:pPr>
              <a:buFont typeface="Monotype Sorts" pitchFamily="2" charset="2"/>
              <a:buNone/>
            </a:pPr>
            <a:endParaRPr lang="es-ES_tradnl" altLang="es-ES_tradnl" sz="2000">
              <a:solidFill>
                <a:srgbClr val="000000"/>
              </a:solidFill>
              <a:effectLst/>
            </a:endParaRPr>
          </a:p>
          <a:p>
            <a:pPr>
              <a:buClr>
                <a:srgbClr val="000000"/>
              </a:buClr>
              <a:buSzPct val="85000"/>
              <a:buFont typeface="Monotype Sorts" pitchFamily="2" charset="2"/>
              <a:buChar char="Þ"/>
            </a:pPr>
            <a:endParaRPr lang="es-ES_tradnl" altLang="es-ES_tradnl" sz="2000">
              <a:solidFill>
                <a:srgbClr val="000000"/>
              </a:solidFill>
              <a:effectLst>
                <a:outerShdw blurRad="38100" dist="38100" dir="2700000" algn="tl">
                  <a:srgbClr val="FFFFFF"/>
                </a:outerShdw>
              </a:effectLst>
            </a:endParaRPr>
          </a:p>
          <a:p>
            <a:pPr>
              <a:buFont typeface="Monotype Sorts" pitchFamily="2" charset="2"/>
              <a:buNone/>
            </a:pPr>
            <a:endParaRPr lang="es-ES_tradnl" altLang="es-ES_tradnl" sz="2000">
              <a:solidFill>
                <a:srgbClr val="000000"/>
              </a:solidFill>
              <a:effectLst>
                <a:outerShdw blurRad="38100" dist="38100" dir="2700000" algn="tl">
                  <a:srgbClr val="FFFFFF"/>
                </a:outerShdw>
              </a:effectLst>
            </a:endParaRPr>
          </a:p>
          <a:p>
            <a:pPr>
              <a:buFont typeface="Monotype Sorts" pitchFamily="2" charset="2"/>
              <a:buNone/>
            </a:pPr>
            <a:endParaRPr lang="es-ES_tradnl" altLang="es-ES_tradnl" sz="2000">
              <a:solidFill>
                <a:srgbClr val="000000"/>
              </a:solidFill>
              <a:effectLst>
                <a:outerShdw blurRad="38100" dist="38100" dir="2700000" algn="tl">
                  <a:srgbClr val="FFFFFF"/>
                </a:outerShdw>
              </a:effectLst>
            </a:endParaRPr>
          </a:p>
          <a:p>
            <a:pPr>
              <a:buFont typeface="Monotype Sorts" pitchFamily="2" charset="2"/>
              <a:buNone/>
            </a:pPr>
            <a:endParaRPr lang="es-ES_tradnl" altLang="es-ES_tradnl" sz="2000">
              <a:solidFill>
                <a:srgbClr val="000000"/>
              </a:solidFill>
              <a:effectLst>
                <a:outerShdw blurRad="38100" dist="38100" dir="2700000" algn="tl">
                  <a:srgbClr val="FFFFFF"/>
                </a:outerShdw>
              </a:effectLst>
            </a:endParaRPr>
          </a:p>
        </p:txBody>
      </p:sp>
      <p:sp>
        <p:nvSpPr>
          <p:cNvPr id="278532" name="Text Box 1028"/>
          <p:cNvSpPr txBox="1">
            <a:spLocks noChangeArrowheads="1"/>
          </p:cNvSpPr>
          <p:nvPr/>
        </p:nvSpPr>
        <p:spPr bwMode="auto">
          <a:xfrm>
            <a:off x="0" y="6400800"/>
            <a:ext cx="9144000" cy="336550"/>
          </a:xfrm>
          <a:prstGeom prst="rect">
            <a:avLst/>
          </a:prstGeom>
          <a:noFill/>
          <a:ln w="12700">
            <a:noFill/>
            <a:miter lim="800000"/>
            <a:headEnd type="none" w="sm" len="sm"/>
            <a:tailEnd type="none" w="sm" len="sm"/>
          </a:ln>
          <a:effectLst/>
        </p:spPr>
        <p:txBody>
          <a:bodyPr>
            <a:spAutoFit/>
          </a:bodyPr>
          <a:lstStyle/>
          <a:p>
            <a:pPr algn="ctr" eaLnBrk="1" hangingPunct="1">
              <a:spcBef>
                <a:spcPct val="50000"/>
              </a:spcBef>
            </a:pPr>
            <a:r>
              <a:rPr lang="es-ES_tradnl" altLang="es-ES_tradnl" sz="1600" b="1" i="1">
                <a:solidFill>
                  <a:srgbClr val="000000"/>
                </a:solidFill>
              </a:rPr>
              <a:t>MÓDULO 5</a:t>
            </a:r>
          </a:p>
        </p:txBody>
      </p:sp>
      <p:grpSp>
        <p:nvGrpSpPr>
          <p:cNvPr id="278545" name="Group 1041"/>
          <p:cNvGrpSpPr>
            <a:grpSpLocks/>
          </p:cNvGrpSpPr>
          <p:nvPr/>
        </p:nvGrpSpPr>
        <p:grpSpPr bwMode="auto">
          <a:xfrm>
            <a:off x="2819400" y="3810000"/>
            <a:ext cx="609600" cy="850900"/>
            <a:chOff x="1024" y="760"/>
            <a:chExt cx="432" cy="536"/>
          </a:xfrm>
        </p:grpSpPr>
        <p:sp>
          <p:nvSpPr>
            <p:cNvPr id="278546" name="Line 1042"/>
            <p:cNvSpPr>
              <a:spLocks noChangeShapeType="1"/>
            </p:cNvSpPr>
            <p:nvPr/>
          </p:nvSpPr>
          <p:spPr bwMode="auto">
            <a:xfrm flipV="1">
              <a:off x="1024" y="760"/>
              <a:ext cx="432" cy="192"/>
            </a:xfrm>
            <a:prstGeom prst="line">
              <a:avLst/>
            </a:prstGeom>
            <a:noFill/>
            <a:ln w="12700">
              <a:solidFill>
                <a:srgbClr val="000000"/>
              </a:solidFill>
              <a:round/>
              <a:headEnd type="none" w="sm" len="sm"/>
              <a:tailEnd type="triangle" w="sm" len="sm"/>
            </a:ln>
            <a:effectLst/>
          </p:spPr>
          <p:txBody>
            <a:bodyPr wrap="none" anchor="ctr"/>
            <a:lstStyle/>
            <a:p>
              <a:endParaRPr lang="es-ES"/>
            </a:p>
          </p:txBody>
        </p:sp>
        <p:sp>
          <p:nvSpPr>
            <p:cNvPr id="278547" name="Line 1043"/>
            <p:cNvSpPr>
              <a:spLocks noChangeShapeType="1"/>
            </p:cNvSpPr>
            <p:nvPr/>
          </p:nvSpPr>
          <p:spPr bwMode="auto">
            <a:xfrm rot="2862186" flipV="1">
              <a:off x="1032" y="984"/>
              <a:ext cx="432" cy="192"/>
            </a:xfrm>
            <a:prstGeom prst="line">
              <a:avLst/>
            </a:prstGeom>
            <a:noFill/>
            <a:ln w="12700">
              <a:solidFill>
                <a:srgbClr val="000000"/>
              </a:solidFill>
              <a:round/>
              <a:headEnd type="none" w="sm" len="sm"/>
              <a:tailEnd type="triangle" w="sm" len="sm"/>
            </a:ln>
            <a:effectLst/>
          </p:spPr>
          <p:txBody>
            <a:bodyPr wrap="none" anchor="ctr"/>
            <a:lstStyle/>
            <a:p>
              <a:endParaRPr lang="es-ES"/>
            </a:p>
          </p:txBody>
        </p:sp>
      </p:grpSp>
      <p:sp>
        <p:nvSpPr>
          <p:cNvPr id="278550" name="Text Box 1046"/>
          <p:cNvSpPr txBox="1">
            <a:spLocks noChangeArrowheads="1"/>
          </p:cNvSpPr>
          <p:nvPr/>
        </p:nvSpPr>
        <p:spPr bwMode="auto">
          <a:xfrm>
            <a:off x="3733800" y="3581400"/>
            <a:ext cx="5257800" cy="1082675"/>
          </a:xfrm>
          <a:prstGeom prst="rect">
            <a:avLst/>
          </a:prstGeom>
          <a:noFill/>
          <a:ln w="12700">
            <a:noFill/>
            <a:miter lim="800000"/>
            <a:headEnd type="none" w="sm" len="sm"/>
            <a:tailEnd type="none" w="sm" len="sm"/>
          </a:ln>
          <a:effectLst/>
        </p:spPr>
        <p:txBody>
          <a:bodyPr>
            <a:spAutoFit/>
          </a:bodyPr>
          <a:lstStyle/>
          <a:p>
            <a:pPr eaLnBrk="1" hangingPunct="1">
              <a:spcBef>
                <a:spcPct val="50000"/>
              </a:spcBef>
            </a:pPr>
            <a:r>
              <a:rPr lang="es-ES_tradnl" altLang="es-ES_tradnl" sz="2000">
                <a:solidFill>
                  <a:srgbClr val="000000"/>
                </a:solidFill>
              </a:rPr>
              <a:t>Preparación (inversiones, costos, beneficios)</a:t>
            </a:r>
          </a:p>
          <a:p>
            <a:pPr eaLnBrk="1" hangingPunct="1">
              <a:spcBef>
                <a:spcPct val="50000"/>
              </a:spcBef>
            </a:pPr>
            <a:endParaRPr lang="es-ES_tradnl" altLang="es-ES_tradnl" sz="1000">
              <a:solidFill>
                <a:srgbClr val="000000"/>
              </a:solidFill>
            </a:endParaRPr>
          </a:p>
          <a:p>
            <a:pPr eaLnBrk="1" hangingPunct="1">
              <a:spcBef>
                <a:spcPct val="50000"/>
              </a:spcBef>
            </a:pPr>
            <a:r>
              <a:rPr lang="es-ES_tradnl" altLang="es-ES_tradnl" sz="2000">
                <a:solidFill>
                  <a:srgbClr val="000000"/>
                </a:solidFill>
              </a:rPr>
              <a:t>Evaluación (rentabilidad/sustentabilidad)</a:t>
            </a:r>
          </a:p>
        </p:txBody>
      </p:sp>
      <p:sp>
        <p:nvSpPr>
          <p:cNvPr id="278553" name="Text Box 1049"/>
          <p:cNvSpPr txBox="1">
            <a:spLocks noChangeArrowheads="1"/>
          </p:cNvSpPr>
          <p:nvPr/>
        </p:nvSpPr>
        <p:spPr bwMode="auto">
          <a:xfrm>
            <a:off x="1371600" y="76200"/>
            <a:ext cx="6858000" cy="701675"/>
          </a:xfrm>
          <a:prstGeom prst="rect">
            <a:avLst/>
          </a:prstGeom>
          <a:noFill/>
          <a:ln w="12700">
            <a:noFill/>
            <a:miter lim="800000"/>
            <a:headEnd type="none" w="sm" len="sm"/>
            <a:tailEnd type="none" w="sm" len="sm"/>
          </a:ln>
          <a:effectLst/>
        </p:spPr>
        <p:txBody>
          <a:bodyPr>
            <a:spAutoFit/>
          </a:bodyPr>
          <a:lstStyle/>
          <a:p>
            <a:pPr algn="ctr" eaLnBrk="1" hangingPunct="1">
              <a:spcBef>
                <a:spcPct val="50000"/>
              </a:spcBef>
            </a:pPr>
            <a:r>
              <a:rPr lang="es-ES_tradnl" altLang="es-ES_tradnl" sz="4000">
                <a:solidFill>
                  <a:srgbClr val="000000"/>
                </a:solidFill>
              </a:rPr>
              <a:t>¿Qué es un Proyecto?</a:t>
            </a:r>
          </a:p>
        </p:txBody>
      </p:sp>
      <p:grpSp>
        <p:nvGrpSpPr>
          <p:cNvPr id="278554" name="Group 1050"/>
          <p:cNvGrpSpPr>
            <a:grpSpLocks/>
          </p:cNvGrpSpPr>
          <p:nvPr/>
        </p:nvGrpSpPr>
        <p:grpSpPr bwMode="auto">
          <a:xfrm>
            <a:off x="2819400" y="5321300"/>
            <a:ext cx="609600" cy="850900"/>
            <a:chOff x="1024" y="760"/>
            <a:chExt cx="432" cy="536"/>
          </a:xfrm>
        </p:grpSpPr>
        <p:sp>
          <p:nvSpPr>
            <p:cNvPr id="278555" name="Line 1051"/>
            <p:cNvSpPr>
              <a:spLocks noChangeShapeType="1"/>
            </p:cNvSpPr>
            <p:nvPr/>
          </p:nvSpPr>
          <p:spPr bwMode="auto">
            <a:xfrm flipV="1">
              <a:off x="1024" y="760"/>
              <a:ext cx="432" cy="192"/>
            </a:xfrm>
            <a:prstGeom prst="line">
              <a:avLst/>
            </a:prstGeom>
            <a:noFill/>
            <a:ln w="12700">
              <a:solidFill>
                <a:srgbClr val="000000"/>
              </a:solidFill>
              <a:round/>
              <a:headEnd type="none" w="sm" len="sm"/>
              <a:tailEnd type="triangle" w="sm" len="sm"/>
            </a:ln>
            <a:effectLst/>
          </p:spPr>
          <p:txBody>
            <a:bodyPr wrap="none" anchor="ctr"/>
            <a:lstStyle/>
            <a:p>
              <a:endParaRPr lang="es-ES"/>
            </a:p>
          </p:txBody>
        </p:sp>
        <p:sp>
          <p:nvSpPr>
            <p:cNvPr id="278556" name="Line 1052"/>
            <p:cNvSpPr>
              <a:spLocks noChangeShapeType="1"/>
            </p:cNvSpPr>
            <p:nvPr/>
          </p:nvSpPr>
          <p:spPr bwMode="auto">
            <a:xfrm rot="2862186" flipV="1">
              <a:off x="1032" y="984"/>
              <a:ext cx="432" cy="192"/>
            </a:xfrm>
            <a:prstGeom prst="line">
              <a:avLst/>
            </a:prstGeom>
            <a:noFill/>
            <a:ln w="12700">
              <a:solidFill>
                <a:srgbClr val="000000"/>
              </a:solidFill>
              <a:round/>
              <a:headEnd type="none" w="sm" len="sm"/>
              <a:tailEnd type="triangle" w="sm" len="sm"/>
            </a:ln>
            <a:effectLst/>
          </p:spPr>
          <p:txBody>
            <a:bodyPr wrap="none" anchor="ctr"/>
            <a:lstStyle/>
            <a:p>
              <a:endParaRPr lang="es-ES"/>
            </a:p>
          </p:txBody>
        </p:sp>
      </p:grpSp>
      <p:sp>
        <p:nvSpPr>
          <p:cNvPr id="278557" name="Text Box 1053"/>
          <p:cNvSpPr txBox="1">
            <a:spLocks noChangeArrowheads="1"/>
          </p:cNvSpPr>
          <p:nvPr/>
        </p:nvSpPr>
        <p:spPr bwMode="auto">
          <a:xfrm>
            <a:off x="3733800" y="5086350"/>
            <a:ext cx="3352800" cy="1082675"/>
          </a:xfrm>
          <a:prstGeom prst="rect">
            <a:avLst/>
          </a:prstGeom>
          <a:noFill/>
          <a:ln w="12700">
            <a:noFill/>
            <a:miter lim="800000"/>
            <a:headEnd type="none" w="sm" len="sm"/>
            <a:tailEnd type="none" w="sm" len="sm"/>
          </a:ln>
          <a:effectLst/>
        </p:spPr>
        <p:txBody>
          <a:bodyPr>
            <a:spAutoFit/>
          </a:bodyPr>
          <a:lstStyle/>
          <a:p>
            <a:pPr eaLnBrk="1" hangingPunct="1">
              <a:spcBef>
                <a:spcPct val="50000"/>
              </a:spcBef>
            </a:pPr>
            <a:r>
              <a:rPr lang="es-ES_tradnl" altLang="es-ES_tradnl" sz="2000">
                <a:solidFill>
                  <a:srgbClr val="000000"/>
                </a:solidFill>
              </a:rPr>
              <a:t>Acciones y obras</a:t>
            </a:r>
          </a:p>
          <a:p>
            <a:pPr eaLnBrk="1" hangingPunct="1">
              <a:spcBef>
                <a:spcPct val="50000"/>
              </a:spcBef>
            </a:pPr>
            <a:endParaRPr lang="es-ES_tradnl" altLang="es-ES_tradnl" sz="1000">
              <a:solidFill>
                <a:srgbClr val="000000"/>
              </a:solidFill>
            </a:endParaRPr>
          </a:p>
          <a:p>
            <a:pPr eaLnBrk="1" hangingPunct="1">
              <a:spcBef>
                <a:spcPct val="50000"/>
              </a:spcBef>
            </a:pPr>
            <a:r>
              <a:rPr lang="es-ES_tradnl" altLang="es-ES_tradnl" sz="2000">
                <a:solidFill>
                  <a:srgbClr val="000000"/>
                </a:solidFill>
              </a:rPr>
              <a:t>Acompañamiento</a:t>
            </a:r>
          </a:p>
        </p:txBody>
      </p:sp>
      <p:sp>
        <p:nvSpPr>
          <p:cNvPr id="278558" name="Text Box 1054"/>
          <p:cNvSpPr txBox="1">
            <a:spLocks noChangeArrowheads="1"/>
          </p:cNvSpPr>
          <p:nvPr/>
        </p:nvSpPr>
        <p:spPr bwMode="auto">
          <a:xfrm>
            <a:off x="685800" y="1905000"/>
            <a:ext cx="3581400" cy="641350"/>
          </a:xfrm>
          <a:prstGeom prst="rect">
            <a:avLst/>
          </a:prstGeom>
          <a:noFill/>
          <a:ln w="12700">
            <a:noFill/>
            <a:miter lim="800000"/>
            <a:headEnd type="none" w="sm" len="sm"/>
            <a:tailEnd type="none" w="sm" len="sm"/>
          </a:ln>
          <a:effectLst/>
        </p:spPr>
        <p:txBody>
          <a:bodyPr>
            <a:spAutoFit/>
          </a:bodyPr>
          <a:lstStyle/>
          <a:p>
            <a:pPr marL="381000" indent="-381000" eaLnBrk="1" hangingPunct="1">
              <a:spcBef>
                <a:spcPct val="50000"/>
              </a:spcBef>
              <a:buSzPct val="85000"/>
              <a:buFont typeface="Wingdings" pitchFamily="2" charset="2"/>
              <a:buChar char="ü"/>
            </a:pPr>
            <a:r>
              <a:rPr lang="es-ES_tradnl" altLang="es-ES_tradnl" sz="1800">
                <a:solidFill>
                  <a:srgbClr val="000000"/>
                </a:solidFill>
              </a:rPr>
              <a:t>Alternativas de un proyecto	</a:t>
            </a:r>
          </a:p>
        </p:txBody>
      </p:sp>
      <p:sp>
        <p:nvSpPr>
          <p:cNvPr id="278561" name="Rectangle 1057"/>
          <p:cNvSpPr>
            <a:spLocks noGrp="1" noChangeArrowheads="1"/>
          </p:cNvSpPr>
          <p:nvPr>
            <p:ph type="title"/>
          </p:nvPr>
        </p:nvSpPr>
        <p:spPr>
          <a:xfrm>
            <a:off x="685800" y="990600"/>
            <a:ext cx="7772400" cy="838200"/>
          </a:xfrm>
          <a:noFill/>
          <a:ln/>
        </p:spPr>
        <p:txBody>
          <a:bodyPr/>
          <a:lstStyle/>
          <a:p>
            <a:pPr marL="381000" indent="-381000" algn="l">
              <a:buSzPct val="85000"/>
              <a:buFont typeface="Wingdings" pitchFamily="2" charset="2"/>
              <a:buChar char="ü"/>
            </a:pPr>
            <a:r>
              <a:rPr lang="es-ES_tradnl" altLang="es-ES_tradnl" sz="2000">
                <a:solidFill>
                  <a:srgbClr val="000000"/>
                </a:solidFill>
                <a:effectLst/>
              </a:rPr>
              <a:t>Solución inteligente a un problema que resuelve una necesidad humana</a:t>
            </a:r>
            <a:endParaRPr lang="es-ES_tradnl" altLang="es-ES_tradnl" sz="2000">
              <a:solidFill>
                <a:srgbClr val="000000"/>
              </a:solidFill>
              <a:effectLst>
                <a:outerShdw blurRad="38100" dist="38100" dir="2700000" algn="tl">
                  <a:srgbClr val="FFFFFF"/>
                </a:outerShdw>
              </a:effectLst>
            </a:endParaRPr>
          </a:p>
        </p:txBody>
      </p:sp>
      <p:sp>
        <p:nvSpPr>
          <p:cNvPr id="278565" name="Text Box 1061"/>
          <p:cNvSpPr txBox="1">
            <a:spLocks noChangeArrowheads="1"/>
          </p:cNvSpPr>
          <p:nvPr/>
        </p:nvSpPr>
        <p:spPr bwMode="auto">
          <a:xfrm>
            <a:off x="4114800" y="1943100"/>
            <a:ext cx="4343400" cy="788988"/>
          </a:xfrm>
          <a:prstGeom prst="rect">
            <a:avLst/>
          </a:prstGeom>
          <a:noFill/>
          <a:ln w="9525">
            <a:noFill/>
            <a:miter lim="800000"/>
            <a:headEnd/>
            <a:tailEnd/>
          </a:ln>
          <a:effectLst/>
        </p:spPr>
        <p:txBody>
          <a:bodyPr>
            <a:spAutoFit/>
          </a:bodyPr>
          <a:lstStyle/>
          <a:p>
            <a:pPr marL="285750" indent="-285750" eaLnBrk="1" hangingPunct="1">
              <a:lnSpc>
                <a:spcPts val="2200"/>
              </a:lnSpc>
              <a:spcBef>
                <a:spcPct val="50000"/>
              </a:spcBef>
              <a:buSzPct val="85000"/>
              <a:buFont typeface="Wingdings" pitchFamily="2" charset="2"/>
              <a:buChar char="è"/>
            </a:pPr>
            <a:r>
              <a:rPr lang="es-ES_tradnl" altLang="es-ES_tradnl" sz="1800">
                <a:solidFill>
                  <a:srgbClr val="000000"/>
                </a:solidFill>
              </a:rPr>
              <a:t>Opciones que conduzcan a un objetivo </a:t>
            </a:r>
          </a:p>
          <a:p>
            <a:pPr marL="285750" indent="-285750" eaLnBrk="1" hangingPunct="1">
              <a:lnSpc>
                <a:spcPts val="2200"/>
              </a:lnSpc>
              <a:spcBef>
                <a:spcPct val="50000"/>
              </a:spcBef>
              <a:buSzPct val="85000"/>
              <a:buFont typeface="Wingdings" pitchFamily="2" charset="2"/>
              <a:buChar char="è"/>
            </a:pPr>
            <a:r>
              <a:rPr lang="es-ES_tradnl" altLang="es-ES_tradnl" sz="1800">
                <a:solidFill>
                  <a:srgbClr val="000000"/>
                </a:solidFill>
              </a:rPr>
              <a:t>No acción</a:t>
            </a:r>
            <a:endParaRPr lang="es-ES_tradnl" altLang="es-ES_tradnl">
              <a:solidFill>
                <a:srgbClr val="000000"/>
              </a:solidFill>
            </a:endParaRPr>
          </a:p>
        </p:txBody>
      </p:sp>
      <p:sp>
        <p:nvSpPr>
          <p:cNvPr id="278567" name="Rectangle 1063"/>
          <p:cNvSpPr>
            <a:spLocks noChangeArrowheads="1"/>
          </p:cNvSpPr>
          <p:nvPr/>
        </p:nvSpPr>
        <p:spPr bwMode="auto">
          <a:xfrm>
            <a:off x="1066800" y="3870325"/>
            <a:ext cx="1758950" cy="1920875"/>
          </a:xfrm>
          <a:prstGeom prst="rect">
            <a:avLst/>
          </a:prstGeom>
          <a:noFill/>
          <a:ln w="9525">
            <a:noFill/>
            <a:miter lim="800000"/>
            <a:headEnd/>
            <a:tailEnd/>
          </a:ln>
          <a:effectLst/>
        </p:spPr>
        <p:txBody>
          <a:bodyPr wrap="none">
            <a:spAutoFit/>
          </a:bodyPr>
          <a:lstStyle/>
          <a:p>
            <a:pPr>
              <a:buSzPct val="85000"/>
              <a:buFont typeface="Wingdings" pitchFamily="2" charset="2"/>
              <a:buChar char="è"/>
            </a:pPr>
            <a:r>
              <a:rPr lang="es-ES_tradnl" altLang="es-ES_tradnl" sz="2000">
                <a:solidFill>
                  <a:srgbClr val="000000"/>
                </a:solidFill>
              </a:rPr>
              <a:t> Preinversión</a:t>
            </a:r>
          </a:p>
          <a:p>
            <a:pPr>
              <a:buSzPct val="85000"/>
              <a:buFont typeface="Monotype Sorts" pitchFamily="2" charset="2"/>
              <a:buChar char="Þ"/>
            </a:pPr>
            <a:endParaRPr lang="es-ES_tradnl" altLang="es-ES_tradnl" sz="2000">
              <a:solidFill>
                <a:srgbClr val="000000"/>
              </a:solidFill>
            </a:endParaRPr>
          </a:p>
          <a:p>
            <a:pPr>
              <a:buSzPct val="85000"/>
              <a:buFont typeface="Monotype Sorts" pitchFamily="2" charset="2"/>
              <a:buChar char="Þ"/>
            </a:pPr>
            <a:endParaRPr lang="es-ES_tradnl" altLang="es-ES_tradnl" sz="2000">
              <a:solidFill>
                <a:srgbClr val="000000"/>
              </a:solidFill>
            </a:endParaRPr>
          </a:p>
          <a:p>
            <a:pPr>
              <a:buSzPct val="85000"/>
              <a:buFont typeface="Monotype Sorts" pitchFamily="2" charset="2"/>
              <a:buChar char="Þ"/>
            </a:pPr>
            <a:endParaRPr lang="es-ES_tradnl" altLang="es-ES_tradnl" sz="2000">
              <a:solidFill>
                <a:srgbClr val="000000"/>
              </a:solidFill>
            </a:endParaRPr>
          </a:p>
          <a:p>
            <a:pPr>
              <a:buSzPct val="85000"/>
              <a:buFont typeface="Monotype Sorts" pitchFamily="2" charset="2"/>
              <a:buChar char="Þ"/>
            </a:pPr>
            <a:endParaRPr lang="es-ES_tradnl" altLang="es-ES_tradnl" sz="2000">
              <a:solidFill>
                <a:srgbClr val="000000"/>
              </a:solidFill>
            </a:endParaRPr>
          </a:p>
          <a:p>
            <a:pPr>
              <a:buSzPct val="85000"/>
              <a:buFont typeface="Wingdings" pitchFamily="2" charset="2"/>
              <a:buChar char="è"/>
            </a:pPr>
            <a:r>
              <a:rPr lang="es-ES_tradnl" altLang="es-ES_tradnl" sz="2000">
                <a:solidFill>
                  <a:srgbClr val="000000"/>
                </a:solidFill>
              </a:rPr>
              <a:t> Inversión</a:t>
            </a:r>
          </a:p>
        </p:txBody>
      </p:sp>
    </p:spTree>
  </p:cSld>
  <p:clrMapOvr>
    <a:masterClrMapping/>
  </p:clrMapOvr>
  <p:transition spd="slow" advClick="0">
    <p:random/>
  </p:transition>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a:xfrm>
            <a:off x="381000" y="762000"/>
            <a:ext cx="1447800" cy="2895600"/>
          </a:xfrm>
          <a:noFill/>
          <a:ln/>
        </p:spPr>
        <p:txBody>
          <a:bodyPr/>
          <a:lstStyle/>
          <a:p>
            <a:pPr algn="just">
              <a:lnSpc>
                <a:spcPct val="80000"/>
              </a:lnSpc>
            </a:pPr>
            <a:r>
              <a:rPr lang="es-ES_tradnl" altLang="es-ES_tradnl" sz="2800">
                <a:solidFill>
                  <a:srgbClr val="000000"/>
                </a:solidFill>
                <a:effectLst/>
              </a:rPr>
              <a:t>Política</a:t>
            </a:r>
            <a:endParaRPr lang="es-ES_tradnl" altLang="es-ES_tradnl" sz="2000">
              <a:solidFill>
                <a:srgbClr val="000000"/>
              </a:solidFill>
              <a:effectLst>
                <a:outerShdw blurRad="38100" dist="38100" dir="2700000" algn="tl">
                  <a:srgbClr val="FFFFFF"/>
                </a:outerShdw>
              </a:effectLst>
            </a:endParaRPr>
          </a:p>
        </p:txBody>
      </p:sp>
      <p:sp>
        <p:nvSpPr>
          <p:cNvPr id="111619" name="Rectangle 3"/>
          <p:cNvSpPr>
            <a:spLocks noGrp="1" noChangeArrowheads="1"/>
          </p:cNvSpPr>
          <p:nvPr>
            <p:ph type="body" idx="1"/>
          </p:nvPr>
        </p:nvSpPr>
        <p:spPr>
          <a:xfrm>
            <a:off x="838200" y="3971925"/>
            <a:ext cx="6096000" cy="2286000"/>
          </a:xfrm>
          <a:noFill/>
          <a:ln/>
        </p:spPr>
        <p:txBody>
          <a:bodyPr/>
          <a:lstStyle/>
          <a:p>
            <a:pPr marL="671513">
              <a:buClr>
                <a:srgbClr val="000000"/>
              </a:buClr>
              <a:buSzPct val="85000"/>
              <a:buFont typeface="Wingdings" pitchFamily="2" charset="2"/>
              <a:buChar char="ü"/>
            </a:pPr>
            <a:r>
              <a:rPr lang="es-ES_tradnl" altLang="es-ES_tradnl" sz="2000">
                <a:solidFill>
                  <a:srgbClr val="000000"/>
                </a:solidFill>
                <a:effectLst/>
              </a:rPr>
              <a:t>Política: Equidad social</a:t>
            </a:r>
          </a:p>
          <a:p>
            <a:pPr marL="671513">
              <a:buClr>
                <a:srgbClr val="000000"/>
              </a:buClr>
              <a:buSzPct val="85000"/>
              <a:buFont typeface="Wingdings" pitchFamily="2" charset="2"/>
              <a:buChar char="ü"/>
            </a:pPr>
            <a:r>
              <a:rPr lang="es-ES_tradnl" altLang="es-ES_tradnl" sz="2000">
                <a:solidFill>
                  <a:srgbClr val="000000"/>
                </a:solidFill>
                <a:effectLst/>
              </a:rPr>
              <a:t>Plan: Servicios sociales</a:t>
            </a:r>
          </a:p>
          <a:p>
            <a:pPr marL="671513">
              <a:buClr>
                <a:srgbClr val="000000"/>
              </a:buClr>
              <a:buSzPct val="85000"/>
              <a:buFont typeface="Wingdings" pitchFamily="2" charset="2"/>
              <a:buChar char="ü"/>
            </a:pPr>
            <a:r>
              <a:rPr lang="es-ES_tradnl" altLang="es-ES_tradnl" sz="2000">
                <a:solidFill>
                  <a:srgbClr val="000000"/>
                </a:solidFill>
                <a:effectLst/>
              </a:rPr>
              <a:t>Programa: Infancia y familia</a:t>
            </a:r>
          </a:p>
          <a:p>
            <a:pPr marL="671513">
              <a:buClr>
                <a:srgbClr val="000000"/>
              </a:buClr>
              <a:buSzPct val="85000"/>
              <a:buFont typeface="Wingdings" pitchFamily="2" charset="2"/>
              <a:buChar char="ü"/>
            </a:pPr>
            <a:r>
              <a:rPr lang="es-ES_tradnl" altLang="es-ES_tradnl" sz="2000">
                <a:solidFill>
                  <a:srgbClr val="000000"/>
                </a:solidFill>
                <a:effectLst/>
              </a:rPr>
              <a:t>Proyecto: Campamento veraniego</a:t>
            </a:r>
          </a:p>
          <a:p>
            <a:pPr marL="671513">
              <a:buClr>
                <a:srgbClr val="000000"/>
              </a:buClr>
              <a:buSzPct val="85000"/>
              <a:buFont typeface="Wingdings" pitchFamily="2" charset="2"/>
              <a:buChar char="ü"/>
            </a:pPr>
            <a:r>
              <a:rPr lang="es-ES_tradnl" altLang="es-ES_tradnl" sz="2000">
                <a:solidFill>
                  <a:srgbClr val="000000"/>
                </a:solidFill>
                <a:effectLst/>
              </a:rPr>
              <a:t>Actividad: Excursión de grupos</a:t>
            </a:r>
          </a:p>
          <a:p>
            <a:pPr marL="671513">
              <a:buClr>
                <a:srgbClr val="000000"/>
              </a:buClr>
              <a:buSzPct val="85000"/>
              <a:buFont typeface="Wingdings" pitchFamily="2" charset="2"/>
              <a:buChar char="ü"/>
            </a:pPr>
            <a:r>
              <a:rPr lang="es-ES_tradnl" altLang="es-ES_tradnl" sz="2000">
                <a:solidFill>
                  <a:srgbClr val="000000"/>
                </a:solidFill>
                <a:effectLst/>
              </a:rPr>
              <a:t>Tareas: Preparación de ropa y calzado</a:t>
            </a:r>
          </a:p>
        </p:txBody>
      </p:sp>
      <p:sp>
        <p:nvSpPr>
          <p:cNvPr id="111621" name="Text Box 5"/>
          <p:cNvSpPr txBox="1">
            <a:spLocks noChangeArrowheads="1"/>
          </p:cNvSpPr>
          <p:nvPr/>
        </p:nvSpPr>
        <p:spPr bwMode="auto">
          <a:xfrm>
            <a:off x="0" y="6400800"/>
            <a:ext cx="9144000" cy="336550"/>
          </a:xfrm>
          <a:prstGeom prst="rect">
            <a:avLst/>
          </a:prstGeom>
          <a:noFill/>
          <a:ln w="12700">
            <a:noFill/>
            <a:miter lim="800000"/>
            <a:headEnd type="none" w="sm" len="sm"/>
            <a:tailEnd type="none" w="sm" len="sm"/>
          </a:ln>
          <a:effectLst/>
        </p:spPr>
        <p:txBody>
          <a:bodyPr>
            <a:spAutoFit/>
          </a:bodyPr>
          <a:lstStyle/>
          <a:p>
            <a:pPr algn="ctr" eaLnBrk="1" hangingPunct="1">
              <a:spcBef>
                <a:spcPct val="50000"/>
              </a:spcBef>
            </a:pPr>
            <a:r>
              <a:rPr lang="es-ES_tradnl" altLang="es-ES_tradnl" sz="1600" b="1" i="1">
                <a:solidFill>
                  <a:srgbClr val="000000"/>
                </a:solidFill>
              </a:rPr>
              <a:t>MÓDULO 5</a:t>
            </a:r>
          </a:p>
        </p:txBody>
      </p:sp>
      <p:sp>
        <p:nvSpPr>
          <p:cNvPr id="111624" name="Text Box 8"/>
          <p:cNvSpPr txBox="1">
            <a:spLocks noChangeArrowheads="1"/>
          </p:cNvSpPr>
          <p:nvPr/>
        </p:nvSpPr>
        <p:spPr bwMode="auto">
          <a:xfrm>
            <a:off x="2362200" y="1468438"/>
            <a:ext cx="914400" cy="1417637"/>
          </a:xfrm>
          <a:prstGeom prst="rect">
            <a:avLst/>
          </a:prstGeom>
          <a:noFill/>
          <a:ln w="12700">
            <a:noFill/>
            <a:miter lim="800000"/>
            <a:headEnd type="none" w="sm" len="sm"/>
            <a:tailEnd type="none" w="sm" len="sm"/>
          </a:ln>
          <a:effectLst/>
        </p:spPr>
        <p:txBody>
          <a:bodyPr>
            <a:spAutoFit/>
          </a:bodyPr>
          <a:lstStyle/>
          <a:p>
            <a:pPr eaLnBrk="1" hangingPunct="1">
              <a:spcBef>
                <a:spcPct val="50000"/>
              </a:spcBef>
            </a:pPr>
            <a:r>
              <a:rPr lang="es-ES_tradnl" altLang="es-ES_tradnl" sz="1800">
                <a:solidFill>
                  <a:srgbClr val="000000"/>
                </a:solidFill>
              </a:rPr>
              <a:t>Plan</a:t>
            </a:r>
            <a:endParaRPr lang="es-ES_tradnl" altLang="es-ES_tradnl" sz="1600">
              <a:solidFill>
                <a:srgbClr val="000000"/>
              </a:solidFill>
            </a:endParaRPr>
          </a:p>
          <a:p>
            <a:pPr eaLnBrk="1" hangingPunct="1">
              <a:spcBef>
                <a:spcPct val="50000"/>
              </a:spcBef>
            </a:pPr>
            <a:endParaRPr lang="es-ES_tradnl" altLang="es-ES_tradnl" sz="1600">
              <a:solidFill>
                <a:srgbClr val="000000"/>
              </a:solidFill>
            </a:endParaRPr>
          </a:p>
          <a:p>
            <a:pPr eaLnBrk="1" hangingPunct="1">
              <a:lnSpc>
                <a:spcPts val="1600"/>
              </a:lnSpc>
              <a:spcBef>
                <a:spcPct val="50000"/>
              </a:spcBef>
            </a:pPr>
            <a:endParaRPr lang="es-ES_tradnl" altLang="es-ES_tradnl" sz="900">
              <a:solidFill>
                <a:srgbClr val="000000"/>
              </a:solidFill>
            </a:endParaRPr>
          </a:p>
          <a:p>
            <a:pPr eaLnBrk="1" hangingPunct="1">
              <a:spcBef>
                <a:spcPct val="50000"/>
              </a:spcBef>
            </a:pPr>
            <a:r>
              <a:rPr lang="es-ES_tradnl" altLang="es-ES_tradnl" sz="1800">
                <a:solidFill>
                  <a:srgbClr val="000000"/>
                </a:solidFill>
              </a:rPr>
              <a:t>Plan</a:t>
            </a:r>
            <a:endParaRPr lang="es-ES_tradnl" altLang="es-ES_tradnl" sz="1600">
              <a:solidFill>
                <a:srgbClr val="000000"/>
              </a:solidFill>
            </a:endParaRPr>
          </a:p>
        </p:txBody>
      </p:sp>
      <p:sp>
        <p:nvSpPr>
          <p:cNvPr id="111622" name="Line 6"/>
          <p:cNvSpPr>
            <a:spLocks noChangeShapeType="1"/>
          </p:cNvSpPr>
          <p:nvPr/>
        </p:nvSpPr>
        <p:spPr bwMode="auto">
          <a:xfrm flipV="1">
            <a:off x="1676400" y="1828800"/>
            <a:ext cx="685800" cy="304800"/>
          </a:xfrm>
          <a:prstGeom prst="line">
            <a:avLst/>
          </a:prstGeom>
          <a:noFill/>
          <a:ln w="12700">
            <a:solidFill>
              <a:srgbClr val="000000"/>
            </a:solidFill>
            <a:round/>
            <a:headEnd type="none" w="sm" len="sm"/>
            <a:tailEnd type="triangle" w="sm" len="sm"/>
          </a:ln>
          <a:effectLst/>
        </p:spPr>
        <p:txBody>
          <a:bodyPr wrap="none" anchor="ctr"/>
          <a:lstStyle/>
          <a:p>
            <a:endParaRPr lang="es-ES"/>
          </a:p>
        </p:txBody>
      </p:sp>
      <p:sp>
        <p:nvSpPr>
          <p:cNvPr id="111625" name="Line 9"/>
          <p:cNvSpPr>
            <a:spLocks noChangeShapeType="1"/>
          </p:cNvSpPr>
          <p:nvPr/>
        </p:nvSpPr>
        <p:spPr bwMode="auto">
          <a:xfrm rot="2862186" flipV="1">
            <a:off x="1689100" y="2247900"/>
            <a:ext cx="685800" cy="304800"/>
          </a:xfrm>
          <a:prstGeom prst="line">
            <a:avLst/>
          </a:prstGeom>
          <a:noFill/>
          <a:ln w="12700">
            <a:solidFill>
              <a:srgbClr val="000000"/>
            </a:solidFill>
            <a:round/>
            <a:headEnd type="none" w="sm" len="sm"/>
            <a:tailEnd type="triangle" w="sm" len="sm"/>
          </a:ln>
          <a:effectLst/>
        </p:spPr>
        <p:txBody>
          <a:bodyPr wrap="none" anchor="ctr"/>
          <a:lstStyle/>
          <a:p>
            <a:endParaRPr lang="es-ES"/>
          </a:p>
        </p:txBody>
      </p:sp>
      <p:grpSp>
        <p:nvGrpSpPr>
          <p:cNvPr id="111627" name="Group 11"/>
          <p:cNvGrpSpPr>
            <a:grpSpLocks/>
          </p:cNvGrpSpPr>
          <p:nvPr/>
        </p:nvGrpSpPr>
        <p:grpSpPr bwMode="auto">
          <a:xfrm>
            <a:off x="3048000" y="1371600"/>
            <a:ext cx="685800" cy="850900"/>
            <a:chOff x="1024" y="760"/>
            <a:chExt cx="432" cy="536"/>
          </a:xfrm>
        </p:grpSpPr>
        <p:sp>
          <p:nvSpPr>
            <p:cNvPr id="111628" name="Line 12"/>
            <p:cNvSpPr>
              <a:spLocks noChangeShapeType="1"/>
            </p:cNvSpPr>
            <p:nvPr/>
          </p:nvSpPr>
          <p:spPr bwMode="auto">
            <a:xfrm flipV="1">
              <a:off x="1024" y="760"/>
              <a:ext cx="432" cy="192"/>
            </a:xfrm>
            <a:prstGeom prst="line">
              <a:avLst/>
            </a:prstGeom>
            <a:noFill/>
            <a:ln w="12700">
              <a:solidFill>
                <a:srgbClr val="000000"/>
              </a:solidFill>
              <a:round/>
              <a:headEnd type="none" w="sm" len="sm"/>
              <a:tailEnd type="triangle" w="sm" len="sm"/>
            </a:ln>
            <a:effectLst/>
          </p:spPr>
          <p:txBody>
            <a:bodyPr wrap="none" anchor="ctr"/>
            <a:lstStyle/>
            <a:p>
              <a:endParaRPr lang="es-ES"/>
            </a:p>
          </p:txBody>
        </p:sp>
        <p:sp>
          <p:nvSpPr>
            <p:cNvPr id="111629" name="Line 13"/>
            <p:cNvSpPr>
              <a:spLocks noChangeShapeType="1"/>
            </p:cNvSpPr>
            <p:nvPr/>
          </p:nvSpPr>
          <p:spPr bwMode="auto">
            <a:xfrm rot="2862186" flipV="1">
              <a:off x="1032" y="984"/>
              <a:ext cx="432" cy="192"/>
            </a:xfrm>
            <a:prstGeom prst="line">
              <a:avLst/>
            </a:prstGeom>
            <a:noFill/>
            <a:ln w="12700">
              <a:solidFill>
                <a:srgbClr val="000000"/>
              </a:solidFill>
              <a:round/>
              <a:headEnd type="none" w="sm" len="sm"/>
              <a:tailEnd type="triangle" w="sm" len="sm"/>
            </a:ln>
            <a:effectLst/>
          </p:spPr>
          <p:txBody>
            <a:bodyPr wrap="none" anchor="ctr"/>
            <a:lstStyle/>
            <a:p>
              <a:endParaRPr lang="es-ES"/>
            </a:p>
          </p:txBody>
        </p:sp>
      </p:grpSp>
      <p:grpSp>
        <p:nvGrpSpPr>
          <p:cNvPr id="111630" name="Group 14"/>
          <p:cNvGrpSpPr>
            <a:grpSpLocks/>
          </p:cNvGrpSpPr>
          <p:nvPr/>
        </p:nvGrpSpPr>
        <p:grpSpPr bwMode="auto">
          <a:xfrm>
            <a:off x="2971800" y="2425700"/>
            <a:ext cx="685800" cy="850900"/>
            <a:chOff x="1024" y="760"/>
            <a:chExt cx="432" cy="536"/>
          </a:xfrm>
        </p:grpSpPr>
        <p:sp>
          <p:nvSpPr>
            <p:cNvPr id="111631" name="Line 15"/>
            <p:cNvSpPr>
              <a:spLocks noChangeShapeType="1"/>
            </p:cNvSpPr>
            <p:nvPr/>
          </p:nvSpPr>
          <p:spPr bwMode="auto">
            <a:xfrm flipV="1">
              <a:off x="1024" y="760"/>
              <a:ext cx="432" cy="192"/>
            </a:xfrm>
            <a:prstGeom prst="line">
              <a:avLst/>
            </a:prstGeom>
            <a:noFill/>
            <a:ln w="12700">
              <a:solidFill>
                <a:srgbClr val="000000"/>
              </a:solidFill>
              <a:round/>
              <a:headEnd type="none" w="sm" len="sm"/>
              <a:tailEnd type="triangle" w="sm" len="sm"/>
            </a:ln>
            <a:effectLst/>
          </p:spPr>
          <p:txBody>
            <a:bodyPr wrap="none" anchor="ctr"/>
            <a:lstStyle/>
            <a:p>
              <a:endParaRPr lang="es-ES"/>
            </a:p>
          </p:txBody>
        </p:sp>
        <p:sp>
          <p:nvSpPr>
            <p:cNvPr id="111632" name="Line 16"/>
            <p:cNvSpPr>
              <a:spLocks noChangeShapeType="1"/>
            </p:cNvSpPr>
            <p:nvPr/>
          </p:nvSpPr>
          <p:spPr bwMode="auto">
            <a:xfrm rot="2862186" flipV="1">
              <a:off x="1032" y="984"/>
              <a:ext cx="432" cy="192"/>
            </a:xfrm>
            <a:prstGeom prst="line">
              <a:avLst/>
            </a:prstGeom>
            <a:noFill/>
            <a:ln w="12700">
              <a:solidFill>
                <a:srgbClr val="000000"/>
              </a:solidFill>
              <a:round/>
              <a:headEnd type="none" w="sm" len="sm"/>
              <a:tailEnd type="triangle" w="sm" len="sm"/>
            </a:ln>
            <a:effectLst/>
          </p:spPr>
          <p:txBody>
            <a:bodyPr wrap="none" anchor="ctr"/>
            <a:lstStyle/>
            <a:p>
              <a:endParaRPr lang="es-ES"/>
            </a:p>
          </p:txBody>
        </p:sp>
      </p:grpSp>
      <p:sp>
        <p:nvSpPr>
          <p:cNvPr id="111633" name="Text Box 17"/>
          <p:cNvSpPr txBox="1">
            <a:spLocks noChangeArrowheads="1"/>
          </p:cNvSpPr>
          <p:nvPr/>
        </p:nvSpPr>
        <p:spPr bwMode="auto">
          <a:xfrm>
            <a:off x="3733800" y="1143000"/>
            <a:ext cx="990600" cy="942975"/>
          </a:xfrm>
          <a:prstGeom prst="rect">
            <a:avLst/>
          </a:prstGeom>
          <a:noFill/>
          <a:ln w="12700">
            <a:noFill/>
            <a:miter lim="800000"/>
            <a:headEnd type="none" w="sm" len="sm"/>
            <a:tailEnd type="none" w="sm" len="sm"/>
          </a:ln>
          <a:effectLst/>
        </p:spPr>
        <p:txBody>
          <a:bodyPr>
            <a:spAutoFit/>
          </a:bodyPr>
          <a:lstStyle/>
          <a:p>
            <a:pPr eaLnBrk="1" hangingPunct="1">
              <a:spcBef>
                <a:spcPct val="50000"/>
              </a:spcBef>
            </a:pPr>
            <a:r>
              <a:rPr lang="es-ES_tradnl" altLang="es-ES_tradnl" sz="1400">
                <a:solidFill>
                  <a:srgbClr val="000000"/>
                </a:solidFill>
              </a:rPr>
              <a:t>Programa</a:t>
            </a:r>
          </a:p>
          <a:p>
            <a:pPr eaLnBrk="1" hangingPunct="1">
              <a:spcBef>
                <a:spcPct val="50000"/>
              </a:spcBef>
            </a:pPr>
            <a:endParaRPr lang="es-ES_tradnl" altLang="es-ES_tradnl" sz="1400">
              <a:solidFill>
                <a:srgbClr val="000000"/>
              </a:solidFill>
            </a:endParaRPr>
          </a:p>
          <a:p>
            <a:pPr eaLnBrk="1" hangingPunct="1">
              <a:spcBef>
                <a:spcPct val="50000"/>
              </a:spcBef>
            </a:pPr>
            <a:r>
              <a:rPr lang="es-ES_tradnl" altLang="es-ES_tradnl" sz="1400">
                <a:solidFill>
                  <a:srgbClr val="000000"/>
                </a:solidFill>
              </a:rPr>
              <a:t>Programa</a:t>
            </a:r>
          </a:p>
        </p:txBody>
      </p:sp>
      <p:sp>
        <p:nvSpPr>
          <p:cNvPr id="111634" name="Text Box 18"/>
          <p:cNvSpPr txBox="1">
            <a:spLocks noChangeArrowheads="1"/>
          </p:cNvSpPr>
          <p:nvPr/>
        </p:nvSpPr>
        <p:spPr bwMode="auto">
          <a:xfrm>
            <a:off x="3733800" y="2286000"/>
            <a:ext cx="990600" cy="966788"/>
          </a:xfrm>
          <a:prstGeom prst="rect">
            <a:avLst/>
          </a:prstGeom>
          <a:noFill/>
          <a:ln w="12700">
            <a:noFill/>
            <a:miter lim="800000"/>
            <a:headEnd type="none" w="sm" len="sm"/>
            <a:tailEnd type="none" w="sm" len="sm"/>
          </a:ln>
          <a:effectLst/>
        </p:spPr>
        <p:txBody>
          <a:bodyPr>
            <a:spAutoFit/>
          </a:bodyPr>
          <a:lstStyle/>
          <a:p>
            <a:pPr eaLnBrk="1" hangingPunct="1">
              <a:spcBef>
                <a:spcPct val="50000"/>
              </a:spcBef>
            </a:pPr>
            <a:r>
              <a:rPr lang="es-ES_tradnl" altLang="es-ES_tradnl" sz="1400">
                <a:solidFill>
                  <a:srgbClr val="000000"/>
                </a:solidFill>
              </a:rPr>
              <a:t>Programa</a:t>
            </a:r>
          </a:p>
          <a:p>
            <a:pPr eaLnBrk="1" hangingPunct="1">
              <a:spcBef>
                <a:spcPct val="50000"/>
              </a:spcBef>
            </a:pPr>
            <a:endParaRPr lang="es-ES_tradnl" altLang="es-ES_tradnl" sz="1500">
              <a:solidFill>
                <a:srgbClr val="000000"/>
              </a:solidFill>
            </a:endParaRPr>
          </a:p>
          <a:p>
            <a:pPr eaLnBrk="1" hangingPunct="1">
              <a:spcBef>
                <a:spcPct val="50000"/>
              </a:spcBef>
            </a:pPr>
            <a:r>
              <a:rPr lang="es-ES_tradnl" altLang="es-ES_tradnl" sz="1400">
                <a:solidFill>
                  <a:srgbClr val="000000"/>
                </a:solidFill>
              </a:rPr>
              <a:t>Programa</a:t>
            </a:r>
          </a:p>
        </p:txBody>
      </p:sp>
      <p:grpSp>
        <p:nvGrpSpPr>
          <p:cNvPr id="111635" name="Group 19"/>
          <p:cNvGrpSpPr>
            <a:grpSpLocks/>
          </p:cNvGrpSpPr>
          <p:nvPr/>
        </p:nvGrpSpPr>
        <p:grpSpPr bwMode="auto">
          <a:xfrm>
            <a:off x="4648200" y="990600"/>
            <a:ext cx="685800" cy="850900"/>
            <a:chOff x="1024" y="760"/>
            <a:chExt cx="432" cy="536"/>
          </a:xfrm>
        </p:grpSpPr>
        <p:sp>
          <p:nvSpPr>
            <p:cNvPr id="111636" name="Line 20"/>
            <p:cNvSpPr>
              <a:spLocks noChangeShapeType="1"/>
            </p:cNvSpPr>
            <p:nvPr/>
          </p:nvSpPr>
          <p:spPr bwMode="auto">
            <a:xfrm flipV="1">
              <a:off x="1024" y="760"/>
              <a:ext cx="432" cy="192"/>
            </a:xfrm>
            <a:prstGeom prst="line">
              <a:avLst/>
            </a:prstGeom>
            <a:noFill/>
            <a:ln w="12700">
              <a:solidFill>
                <a:srgbClr val="000000"/>
              </a:solidFill>
              <a:round/>
              <a:headEnd type="none" w="sm" len="sm"/>
              <a:tailEnd type="triangle" w="sm" len="sm"/>
            </a:ln>
            <a:effectLst/>
          </p:spPr>
          <p:txBody>
            <a:bodyPr wrap="none" anchor="ctr"/>
            <a:lstStyle/>
            <a:p>
              <a:endParaRPr lang="es-ES"/>
            </a:p>
          </p:txBody>
        </p:sp>
        <p:sp>
          <p:nvSpPr>
            <p:cNvPr id="111637" name="Line 21"/>
            <p:cNvSpPr>
              <a:spLocks noChangeShapeType="1"/>
            </p:cNvSpPr>
            <p:nvPr/>
          </p:nvSpPr>
          <p:spPr bwMode="auto">
            <a:xfrm rot="2862186" flipV="1">
              <a:off x="1032" y="984"/>
              <a:ext cx="432" cy="192"/>
            </a:xfrm>
            <a:prstGeom prst="line">
              <a:avLst/>
            </a:prstGeom>
            <a:noFill/>
            <a:ln w="12700">
              <a:solidFill>
                <a:srgbClr val="000000"/>
              </a:solidFill>
              <a:round/>
              <a:headEnd type="none" w="sm" len="sm"/>
              <a:tailEnd type="triangle" w="sm" len="sm"/>
            </a:ln>
            <a:effectLst/>
          </p:spPr>
          <p:txBody>
            <a:bodyPr wrap="none" anchor="ctr"/>
            <a:lstStyle/>
            <a:p>
              <a:endParaRPr lang="es-ES"/>
            </a:p>
          </p:txBody>
        </p:sp>
      </p:grpSp>
      <p:sp>
        <p:nvSpPr>
          <p:cNvPr id="111639" name="Text Box 23"/>
          <p:cNvSpPr txBox="1">
            <a:spLocks noChangeArrowheads="1"/>
          </p:cNvSpPr>
          <p:nvPr/>
        </p:nvSpPr>
        <p:spPr bwMode="auto">
          <a:xfrm>
            <a:off x="5257800" y="838200"/>
            <a:ext cx="990600" cy="930275"/>
          </a:xfrm>
          <a:prstGeom prst="rect">
            <a:avLst/>
          </a:prstGeom>
          <a:noFill/>
          <a:ln w="12700">
            <a:noFill/>
            <a:miter lim="800000"/>
            <a:headEnd type="none" w="sm" len="sm"/>
            <a:tailEnd type="none" w="sm" len="sm"/>
          </a:ln>
          <a:effectLst/>
        </p:spPr>
        <p:txBody>
          <a:bodyPr>
            <a:spAutoFit/>
          </a:bodyPr>
          <a:lstStyle/>
          <a:p>
            <a:pPr eaLnBrk="1" hangingPunct="1">
              <a:spcBef>
                <a:spcPct val="50000"/>
              </a:spcBef>
            </a:pPr>
            <a:r>
              <a:rPr lang="es-ES_tradnl" altLang="es-ES_tradnl" sz="1500">
                <a:solidFill>
                  <a:srgbClr val="000000"/>
                </a:solidFill>
              </a:rPr>
              <a:t>Proyecto</a:t>
            </a:r>
          </a:p>
          <a:p>
            <a:pPr eaLnBrk="1" hangingPunct="1">
              <a:lnSpc>
                <a:spcPts val="1200"/>
              </a:lnSpc>
              <a:spcBef>
                <a:spcPct val="50000"/>
              </a:spcBef>
            </a:pPr>
            <a:endParaRPr lang="es-ES_tradnl" altLang="es-ES_tradnl" sz="1500">
              <a:solidFill>
                <a:srgbClr val="000000"/>
              </a:solidFill>
            </a:endParaRPr>
          </a:p>
          <a:p>
            <a:pPr eaLnBrk="1" hangingPunct="1">
              <a:spcBef>
                <a:spcPct val="50000"/>
              </a:spcBef>
            </a:pPr>
            <a:r>
              <a:rPr lang="es-ES_tradnl" altLang="es-ES_tradnl" sz="1500">
                <a:solidFill>
                  <a:srgbClr val="000000"/>
                </a:solidFill>
              </a:rPr>
              <a:t>Proyecto</a:t>
            </a:r>
          </a:p>
        </p:txBody>
      </p:sp>
      <p:grpSp>
        <p:nvGrpSpPr>
          <p:cNvPr id="111640" name="Group 24"/>
          <p:cNvGrpSpPr>
            <a:grpSpLocks/>
          </p:cNvGrpSpPr>
          <p:nvPr/>
        </p:nvGrpSpPr>
        <p:grpSpPr bwMode="auto">
          <a:xfrm>
            <a:off x="6172200" y="1295400"/>
            <a:ext cx="685800" cy="850900"/>
            <a:chOff x="1024" y="760"/>
            <a:chExt cx="432" cy="536"/>
          </a:xfrm>
        </p:grpSpPr>
        <p:sp>
          <p:nvSpPr>
            <p:cNvPr id="111641" name="Line 25"/>
            <p:cNvSpPr>
              <a:spLocks noChangeShapeType="1"/>
            </p:cNvSpPr>
            <p:nvPr/>
          </p:nvSpPr>
          <p:spPr bwMode="auto">
            <a:xfrm flipV="1">
              <a:off x="1024" y="760"/>
              <a:ext cx="432" cy="192"/>
            </a:xfrm>
            <a:prstGeom prst="line">
              <a:avLst/>
            </a:prstGeom>
            <a:noFill/>
            <a:ln w="12700">
              <a:solidFill>
                <a:srgbClr val="000000"/>
              </a:solidFill>
              <a:round/>
              <a:headEnd type="none" w="sm" len="sm"/>
              <a:tailEnd type="triangle" w="sm" len="sm"/>
            </a:ln>
            <a:effectLst/>
          </p:spPr>
          <p:txBody>
            <a:bodyPr wrap="none" anchor="ctr"/>
            <a:lstStyle/>
            <a:p>
              <a:endParaRPr lang="es-ES"/>
            </a:p>
          </p:txBody>
        </p:sp>
        <p:sp>
          <p:nvSpPr>
            <p:cNvPr id="111642" name="Line 26"/>
            <p:cNvSpPr>
              <a:spLocks noChangeShapeType="1"/>
            </p:cNvSpPr>
            <p:nvPr/>
          </p:nvSpPr>
          <p:spPr bwMode="auto">
            <a:xfrm rot="2862186" flipV="1">
              <a:off x="1032" y="984"/>
              <a:ext cx="432" cy="192"/>
            </a:xfrm>
            <a:prstGeom prst="line">
              <a:avLst/>
            </a:prstGeom>
            <a:noFill/>
            <a:ln w="12700">
              <a:solidFill>
                <a:srgbClr val="000000"/>
              </a:solidFill>
              <a:round/>
              <a:headEnd type="none" w="sm" len="sm"/>
              <a:tailEnd type="triangle" w="sm" len="sm"/>
            </a:ln>
            <a:effectLst/>
          </p:spPr>
          <p:txBody>
            <a:bodyPr wrap="none" anchor="ctr"/>
            <a:lstStyle/>
            <a:p>
              <a:endParaRPr lang="es-ES"/>
            </a:p>
          </p:txBody>
        </p:sp>
      </p:grpSp>
      <p:sp>
        <p:nvSpPr>
          <p:cNvPr id="111643" name="Text Box 27"/>
          <p:cNvSpPr txBox="1">
            <a:spLocks noChangeArrowheads="1"/>
          </p:cNvSpPr>
          <p:nvPr/>
        </p:nvSpPr>
        <p:spPr bwMode="auto">
          <a:xfrm>
            <a:off x="6781800" y="1127125"/>
            <a:ext cx="1143000" cy="1006475"/>
          </a:xfrm>
          <a:prstGeom prst="rect">
            <a:avLst/>
          </a:prstGeom>
          <a:noFill/>
          <a:ln w="12700">
            <a:noFill/>
            <a:miter lim="800000"/>
            <a:headEnd type="none" w="sm" len="sm"/>
            <a:tailEnd type="none" w="sm" len="sm"/>
          </a:ln>
          <a:effectLst/>
        </p:spPr>
        <p:txBody>
          <a:bodyPr>
            <a:spAutoFit/>
          </a:bodyPr>
          <a:lstStyle/>
          <a:p>
            <a:pPr eaLnBrk="1" hangingPunct="1">
              <a:spcBef>
                <a:spcPct val="50000"/>
              </a:spcBef>
            </a:pPr>
            <a:r>
              <a:rPr lang="es-ES_tradnl" altLang="es-ES_tradnl" sz="1500">
                <a:solidFill>
                  <a:srgbClr val="000000"/>
                </a:solidFill>
              </a:rPr>
              <a:t>Actividad</a:t>
            </a:r>
          </a:p>
          <a:p>
            <a:pPr eaLnBrk="1" hangingPunct="1">
              <a:spcBef>
                <a:spcPct val="50000"/>
              </a:spcBef>
            </a:pPr>
            <a:endParaRPr lang="es-ES_tradnl" altLang="es-ES_tradnl" sz="1500">
              <a:solidFill>
                <a:srgbClr val="000000"/>
              </a:solidFill>
            </a:endParaRPr>
          </a:p>
          <a:p>
            <a:pPr eaLnBrk="1" hangingPunct="1">
              <a:spcBef>
                <a:spcPct val="50000"/>
              </a:spcBef>
            </a:pPr>
            <a:r>
              <a:rPr lang="es-ES_tradnl" altLang="es-ES_tradnl" sz="1500">
                <a:solidFill>
                  <a:srgbClr val="000000"/>
                </a:solidFill>
              </a:rPr>
              <a:t>Actividad</a:t>
            </a:r>
          </a:p>
        </p:txBody>
      </p:sp>
      <p:sp>
        <p:nvSpPr>
          <p:cNvPr id="111654" name="Text Box 38"/>
          <p:cNvSpPr txBox="1">
            <a:spLocks noChangeArrowheads="1"/>
          </p:cNvSpPr>
          <p:nvPr/>
        </p:nvSpPr>
        <p:spPr bwMode="auto">
          <a:xfrm>
            <a:off x="0" y="152400"/>
            <a:ext cx="9144000" cy="641350"/>
          </a:xfrm>
          <a:prstGeom prst="rect">
            <a:avLst/>
          </a:prstGeom>
          <a:noFill/>
          <a:ln w="12700">
            <a:noFill/>
            <a:miter lim="800000"/>
            <a:headEnd type="none" w="sm" len="sm"/>
            <a:tailEnd type="none" w="sm" len="sm"/>
          </a:ln>
          <a:effectLst/>
        </p:spPr>
        <p:txBody>
          <a:bodyPr>
            <a:spAutoFit/>
          </a:bodyPr>
          <a:lstStyle/>
          <a:p>
            <a:pPr algn="ctr" eaLnBrk="1" hangingPunct="1">
              <a:spcBef>
                <a:spcPct val="50000"/>
              </a:spcBef>
            </a:pPr>
            <a:r>
              <a:rPr lang="es-ES_tradnl" altLang="es-ES_tradnl" sz="3600">
                <a:solidFill>
                  <a:srgbClr val="000000"/>
                </a:solidFill>
              </a:rPr>
              <a:t>Relación entre Niveles de Decisión</a:t>
            </a:r>
          </a:p>
        </p:txBody>
      </p:sp>
      <p:grpSp>
        <p:nvGrpSpPr>
          <p:cNvPr id="111660" name="Group 44"/>
          <p:cNvGrpSpPr>
            <a:grpSpLocks/>
          </p:cNvGrpSpPr>
          <p:nvPr/>
        </p:nvGrpSpPr>
        <p:grpSpPr bwMode="auto">
          <a:xfrm>
            <a:off x="7772400" y="1104900"/>
            <a:ext cx="1143000" cy="1349375"/>
            <a:chOff x="4896" y="696"/>
            <a:chExt cx="720" cy="850"/>
          </a:xfrm>
        </p:grpSpPr>
        <p:sp>
          <p:nvSpPr>
            <p:cNvPr id="111644" name="Line 28"/>
            <p:cNvSpPr>
              <a:spLocks noChangeShapeType="1"/>
            </p:cNvSpPr>
            <p:nvPr/>
          </p:nvSpPr>
          <p:spPr bwMode="auto">
            <a:xfrm>
              <a:off x="4896" y="816"/>
              <a:ext cx="240" cy="0"/>
            </a:xfrm>
            <a:prstGeom prst="line">
              <a:avLst/>
            </a:prstGeom>
            <a:noFill/>
            <a:ln w="12700">
              <a:solidFill>
                <a:srgbClr val="000000"/>
              </a:solidFill>
              <a:round/>
              <a:headEnd type="none" w="sm" len="sm"/>
              <a:tailEnd type="none" w="sm" len="sm"/>
            </a:ln>
            <a:effectLst/>
          </p:spPr>
          <p:txBody>
            <a:bodyPr wrap="none" anchor="ctr"/>
            <a:lstStyle/>
            <a:p>
              <a:endParaRPr lang="es-ES"/>
            </a:p>
          </p:txBody>
        </p:sp>
        <p:sp>
          <p:nvSpPr>
            <p:cNvPr id="111646" name="Line 30"/>
            <p:cNvSpPr>
              <a:spLocks noChangeShapeType="1"/>
            </p:cNvSpPr>
            <p:nvPr/>
          </p:nvSpPr>
          <p:spPr bwMode="auto">
            <a:xfrm>
              <a:off x="4896" y="1227"/>
              <a:ext cx="240" cy="0"/>
            </a:xfrm>
            <a:prstGeom prst="line">
              <a:avLst/>
            </a:prstGeom>
            <a:noFill/>
            <a:ln w="12700">
              <a:solidFill>
                <a:srgbClr val="000000"/>
              </a:solidFill>
              <a:round/>
              <a:headEnd type="none" w="sm" len="sm"/>
              <a:tailEnd type="none" w="sm" len="sm"/>
            </a:ln>
            <a:effectLst/>
          </p:spPr>
          <p:txBody>
            <a:bodyPr wrap="none" anchor="ctr"/>
            <a:lstStyle/>
            <a:p>
              <a:endParaRPr lang="es-ES"/>
            </a:p>
          </p:txBody>
        </p:sp>
        <p:sp>
          <p:nvSpPr>
            <p:cNvPr id="111647" name="Text Box 31"/>
            <p:cNvSpPr txBox="1">
              <a:spLocks noChangeArrowheads="1"/>
            </p:cNvSpPr>
            <p:nvPr/>
          </p:nvSpPr>
          <p:spPr bwMode="auto">
            <a:xfrm>
              <a:off x="5115" y="696"/>
              <a:ext cx="501" cy="850"/>
            </a:xfrm>
            <a:prstGeom prst="rect">
              <a:avLst/>
            </a:prstGeom>
            <a:noFill/>
            <a:ln w="12700">
              <a:noFill/>
              <a:miter lim="800000"/>
              <a:headEnd type="none" w="sm" len="sm"/>
              <a:tailEnd type="none" w="sm" len="sm"/>
            </a:ln>
            <a:effectLst/>
          </p:spPr>
          <p:txBody>
            <a:bodyPr>
              <a:spAutoFit/>
            </a:bodyPr>
            <a:lstStyle/>
            <a:p>
              <a:pPr eaLnBrk="1" hangingPunct="1">
                <a:spcBef>
                  <a:spcPct val="50000"/>
                </a:spcBef>
              </a:pPr>
              <a:r>
                <a:rPr lang="es-ES_tradnl" altLang="es-ES_tradnl" sz="1500">
                  <a:solidFill>
                    <a:srgbClr val="000000"/>
                  </a:solidFill>
                </a:rPr>
                <a:t>Tareas</a:t>
              </a:r>
            </a:p>
            <a:p>
              <a:pPr eaLnBrk="1" hangingPunct="1">
                <a:spcBef>
                  <a:spcPct val="50000"/>
                </a:spcBef>
              </a:pPr>
              <a:r>
                <a:rPr lang="es-ES_tradnl" altLang="es-ES_tradnl" sz="1500">
                  <a:solidFill>
                    <a:srgbClr val="000000"/>
                  </a:solidFill>
                </a:rPr>
                <a:t>Tareas</a:t>
              </a:r>
            </a:p>
            <a:p>
              <a:pPr eaLnBrk="1" hangingPunct="1">
                <a:spcBef>
                  <a:spcPct val="50000"/>
                </a:spcBef>
              </a:pPr>
              <a:r>
                <a:rPr lang="es-ES_tradnl" altLang="es-ES_tradnl" sz="1500">
                  <a:solidFill>
                    <a:srgbClr val="000000"/>
                  </a:solidFill>
                </a:rPr>
                <a:t>Tareas</a:t>
              </a:r>
            </a:p>
            <a:p>
              <a:pPr eaLnBrk="1" hangingPunct="1">
                <a:spcBef>
                  <a:spcPct val="50000"/>
                </a:spcBef>
              </a:pPr>
              <a:r>
                <a:rPr lang="es-ES_tradnl" altLang="es-ES_tradnl" sz="1500">
                  <a:solidFill>
                    <a:srgbClr val="000000"/>
                  </a:solidFill>
                </a:rPr>
                <a:t>Tareas</a:t>
              </a:r>
            </a:p>
          </p:txBody>
        </p:sp>
        <p:grpSp>
          <p:nvGrpSpPr>
            <p:cNvPr id="111657" name="Group 41"/>
            <p:cNvGrpSpPr>
              <a:grpSpLocks/>
            </p:cNvGrpSpPr>
            <p:nvPr/>
          </p:nvGrpSpPr>
          <p:grpSpPr bwMode="auto">
            <a:xfrm>
              <a:off x="4896" y="816"/>
              <a:ext cx="240" cy="624"/>
              <a:chOff x="4800" y="816"/>
              <a:chExt cx="240" cy="624"/>
            </a:xfrm>
          </p:grpSpPr>
          <p:sp>
            <p:nvSpPr>
              <p:cNvPr id="111652" name="Line 36"/>
              <p:cNvSpPr>
                <a:spLocks noChangeShapeType="1"/>
              </p:cNvSpPr>
              <p:nvPr/>
            </p:nvSpPr>
            <p:spPr bwMode="auto">
              <a:xfrm>
                <a:off x="4800" y="816"/>
                <a:ext cx="240" cy="0"/>
              </a:xfrm>
              <a:prstGeom prst="line">
                <a:avLst/>
              </a:prstGeom>
              <a:noFill/>
              <a:ln w="12700">
                <a:solidFill>
                  <a:srgbClr val="000000"/>
                </a:solidFill>
                <a:round/>
                <a:headEnd type="none" w="sm" len="sm"/>
                <a:tailEnd type="none" w="sm" len="sm"/>
              </a:ln>
              <a:effectLst/>
            </p:spPr>
            <p:txBody>
              <a:bodyPr wrap="none" anchor="ctr"/>
              <a:lstStyle/>
              <a:p>
                <a:endParaRPr lang="es-ES"/>
              </a:p>
            </p:txBody>
          </p:sp>
          <p:sp>
            <p:nvSpPr>
              <p:cNvPr id="111653" name="Line 37"/>
              <p:cNvSpPr>
                <a:spLocks noChangeShapeType="1"/>
              </p:cNvSpPr>
              <p:nvPr/>
            </p:nvSpPr>
            <p:spPr bwMode="auto">
              <a:xfrm>
                <a:off x="4800" y="1440"/>
                <a:ext cx="240" cy="0"/>
              </a:xfrm>
              <a:prstGeom prst="line">
                <a:avLst/>
              </a:prstGeom>
              <a:noFill/>
              <a:ln w="12700">
                <a:solidFill>
                  <a:srgbClr val="000000"/>
                </a:solidFill>
                <a:round/>
                <a:headEnd type="none" w="sm" len="sm"/>
                <a:tailEnd type="none" w="sm" len="sm"/>
              </a:ln>
              <a:effectLst/>
            </p:spPr>
            <p:txBody>
              <a:bodyPr wrap="none" anchor="ctr"/>
              <a:lstStyle/>
              <a:p>
                <a:endParaRPr lang="es-ES"/>
              </a:p>
            </p:txBody>
          </p:sp>
          <p:sp>
            <p:nvSpPr>
              <p:cNvPr id="111656" name="Line 40"/>
              <p:cNvSpPr>
                <a:spLocks noChangeShapeType="1"/>
              </p:cNvSpPr>
              <p:nvPr/>
            </p:nvSpPr>
            <p:spPr bwMode="auto">
              <a:xfrm>
                <a:off x="4800" y="1008"/>
                <a:ext cx="240" cy="0"/>
              </a:xfrm>
              <a:prstGeom prst="line">
                <a:avLst/>
              </a:prstGeom>
              <a:noFill/>
              <a:ln w="12700">
                <a:solidFill>
                  <a:srgbClr val="000000"/>
                </a:solidFill>
                <a:round/>
                <a:headEnd type="none" w="sm" len="sm"/>
                <a:tailEnd type="none" w="sm" len="sm"/>
              </a:ln>
              <a:effectLst/>
            </p:spPr>
            <p:txBody>
              <a:bodyPr wrap="none" anchor="ctr"/>
              <a:lstStyle/>
              <a:p>
                <a:endParaRPr lang="es-ES"/>
              </a:p>
            </p:txBody>
          </p:sp>
        </p:grpSp>
      </p:grpSp>
      <p:sp>
        <p:nvSpPr>
          <p:cNvPr id="111658" name="Text Box 42"/>
          <p:cNvSpPr txBox="1">
            <a:spLocks noChangeArrowheads="1"/>
          </p:cNvSpPr>
          <p:nvPr/>
        </p:nvSpPr>
        <p:spPr bwMode="auto">
          <a:xfrm>
            <a:off x="685800" y="3505200"/>
            <a:ext cx="2743200" cy="442913"/>
          </a:xfrm>
          <a:prstGeom prst="rect">
            <a:avLst/>
          </a:prstGeom>
          <a:noFill/>
          <a:ln w="9525">
            <a:noFill/>
            <a:miter lim="800000"/>
            <a:headEnd/>
            <a:tailEnd/>
          </a:ln>
          <a:effectLst/>
        </p:spPr>
        <p:txBody>
          <a:bodyPr>
            <a:spAutoFit/>
          </a:bodyPr>
          <a:lstStyle/>
          <a:p>
            <a:r>
              <a:rPr lang="es-ES_tradnl" altLang="es-ES_tradnl" sz="2300" b="1">
                <a:solidFill>
                  <a:srgbClr val="000000"/>
                </a:solidFill>
              </a:rPr>
              <a:t>Ejemplos:</a:t>
            </a:r>
            <a:endParaRPr lang="es-ES_tradnl" altLang="es-ES_tradnl" sz="2300">
              <a:solidFill>
                <a:srgbClr val="000000"/>
              </a:solidFill>
            </a:endParaRPr>
          </a:p>
        </p:txBody>
      </p:sp>
    </p:spTree>
  </p:cSld>
  <p:clrMapOvr>
    <a:masterClrMapping/>
  </p:clrMapOvr>
  <p:transition spd="slow" advClick="0">
    <p:random/>
  </p:transition>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42" name="Rectangle 2"/>
          <p:cNvSpPr>
            <a:spLocks noGrp="1" noChangeArrowheads="1"/>
          </p:cNvSpPr>
          <p:nvPr>
            <p:ph type="title"/>
          </p:nvPr>
        </p:nvSpPr>
        <p:spPr>
          <a:xfrm>
            <a:off x="685800" y="228600"/>
            <a:ext cx="7772400" cy="990600"/>
          </a:xfrm>
          <a:noFill/>
          <a:ln/>
        </p:spPr>
        <p:txBody>
          <a:bodyPr/>
          <a:lstStyle/>
          <a:p>
            <a:pPr>
              <a:lnSpc>
                <a:spcPct val="80000"/>
              </a:lnSpc>
            </a:pPr>
            <a:r>
              <a:rPr lang="es-ES_tradnl" altLang="es-ES_tradnl" sz="4000">
                <a:solidFill>
                  <a:srgbClr val="000000"/>
                </a:solidFill>
                <a:effectLst/>
              </a:rPr>
              <a:t>Respuestas Claves de un Proyecto</a:t>
            </a:r>
            <a:endParaRPr lang="es-ES_tradnl" altLang="es-ES_tradnl" sz="4000">
              <a:solidFill>
                <a:srgbClr val="000000"/>
              </a:solidFill>
              <a:effectLst>
                <a:outerShdw blurRad="38100" dist="38100" dir="2700000" algn="tl">
                  <a:srgbClr val="FFFFFF"/>
                </a:outerShdw>
              </a:effectLst>
            </a:endParaRPr>
          </a:p>
        </p:txBody>
      </p:sp>
      <p:sp>
        <p:nvSpPr>
          <p:cNvPr id="266243" name="Rectangle 3"/>
          <p:cNvSpPr>
            <a:spLocks noGrp="1" noChangeArrowheads="1"/>
          </p:cNvSpPr>
          <p:nvPr>
            <p:ph type="body" idx="1"/>
          </p:nvPr>
        </p:nvSpPr>
        <p:spPr>
          <a:xfrm>
            <a:off x="609600" y="1447800"/>
            <a:ext cx="4038600" cy="4953000"/>
          </a:xfrm>
          <a:noFill/>
          <a:ln/>
        </p:spPr>
        <p:txBody>
          <a:bodyPr/>
          <a:lstStyle/>
          <a:p>
            <a:pPr>
              <a:lnSpc>
                <a:spcPct val="90000"/>
              </a:lnSpc>
              <a:spcBef>
                <a:spcPct val="10000"/>
              </a:spcBef>
              <a:buClr>
                <a:srgbClr val="000000"/>
              </a:buClr>
              <a:buSzPct val="85000"/>
              <a:buFont typeface="Wingdings" pitchFamily="2" charset="2"/>
              <a:buChar char="ü"/>
            </a:pPr>
            <a:r>
              <a:rPr lang="es-ES_tradnl" altLang="es-ES_tradnl" sz="2000">
                <a:solidFill>
                  <a:srgbClr val="000000"/>
                </a:solidFill>
                <a:effectLst/>
              </a:rPr>
              <a:t>¿Qué se quiere hacer?</a:t>
            </a:r>
          </a:p>
          <a:p>
            <a:pPr>
              <a:lnSpc>
                <a:spcPct val="90000"/>
              </a:lnSpc>
              <a:spcBef>
                <a:spcPct val="10000"/>
              </a:spcBef>
              <a:buClr>
                <a:srgbClr val="000000"/>
              </a:buClr>
              <a:buSzPct val="85000"/>
              <a:buFont typeface="Wingdings" pitchFamily="2" charset="2"/>
              <a:buChar char="ü"/>
            </a:pPr>
            <a:r>
              <a:rPr lang="es-ES_tradnl" altLang="es-ES_tradnl" sz="2000">
                <a:solidFill>
                  <a:srgbClr val="000000"/>
                </a:solidFill>
                <a:effectLst/>
              </a:rPr>
              <a:t>¿Por qué se quiere hacer?</a:t>
            </a:r>
          </a:p>
          <a:p>
            <a:pPr>
              <a:lnSpc>
                <a:spcPct val="90000"/>
              </a:lnSpc>
              <a:spcBef>
                <a:spcPct val="10000"/>
              </a:spcBef>
              <a:buClr>
                <a:srgbClr val="000000"/>
              </a:buClr>
              <a:buSzPct val="85000"/>
              <a:buFont typeface="Wingdings" pitchFamily="2" charset="2"/>
              <a:buChar char="ü"/>
            </a:pPr>
            <a:r>
              <a:rPr lang="es-ES_tradnl" altLang="es-ES_tradnl" sz="2000">
                <a:solidFill>
                  <a:srgbClr val="000000"/>
                </a:solidFill>
                <a:effectLst/>
              </a:rPr>
              <a:t>¿Para qué se quiere hacer?</a:t>
            </a:r>
          </a:p>
          <a:p>
            <a:pPr>
              <a:lnSpc>
                <a:spcPct val="90000"/>
              </a:lnSpc>
              <a:spcBef>
                <a:spcPct val="10000"/>
              </a:spcBef>
              <a:buClr>
                <a:srgbClr val="000000"/>
              </a:buClr>
              <a:buSzPct val="85000"/>
              <a:buFont typeface="Wingdings" pitchFamily="2" charset="2"/>
              <a:buChar char="ü"/>
            </a:pPr>
            <a:r>
              <a:rPr lang="es-ES_tradnl" altLang="es-ES_tradnl" sz="2000">
                <a:solidFill>
                  <a:srgbClr val="000000"/>
                </a:solidFill>
                <a:effectLst/>
              </a:rPr>
              <a:t>¿Cuánto se quiere hacer?</a:t>
            </a:r>
          </a:p>
          <a:p>
            <a:pPr>
              <a:lnSpc>
                <a:spcPct val="90000"/>
              </a:lnSpc>
              <a:spcBef>
                <a:spcPct val="10000"/>
              </a:spcBef>
              <a:buClr>
                <a:srgbClr val="000000"/>
              </a:buClr>
              <a:buSzPct val="85000"/>
              <a:buFont typeface="Wingdings" pitchFamily="2" charset="2"/>
              <a:buChar char="ü"/>
            </a:pPr>
            <a:r>
              <a:rPr lang="es-ES_tradnl" altLang="es-ES_tradnl" sz="2000">
                <a:solidFill>
                  <a:srgbClr val="000000"/>
                </a:solidFill>
                <a:effectLst/>
              </a:rPr>
              <a:t>¿Dónde se quiere hacer?</a:t>
            </a:r>
          </a:p>
          <a:p>
            <a:pPr>
              <a:lnSpc>
                <a:spcPct val="90000"/>
              </a:lnSpc>
              <a:spcBef>
                <a:spcPct val="10000"/>
              </a:spcBef>
              <a:buClr>
                <a:srgbClr val="000000"/>
              </a:buClr>
              <a:buSzPct val="85000"/>
              <a:buFont typeface="Wingdings" pitchFamily="2" charset="2"/>
              <a:buChar char="ü"/>
            </a:pPr>
            <a:endParaRPr lang="es-ES_tradnl" altLang="es-ES_tradnl" sz="2000">
              <a:solidFill>
                <a:srgbClr val="000000"/>
              </a:solidFill>
              <a:effectLst/>
            </a:endParaRPr>
          </a:p>
          <a:p>
            <a:pPr>
              <a:lnSpc>
                <a:spcPct val="90000"/>
              </a:lnSpc>
              <a:spcBef>
                <a:spcPct val="10000"/>
              </a:spcBef>
              <a:buClr>
                <a:srgbClr val="000000"/>
              </a:buClr>
              <a:buSzPct val="85000"/>
              <a:buFont typeface="Wingdings" pitchFamily="2" charset="2"/>
              <a:buChar char="ü"/>
            </a:pPr>
            <a:r>
              <a:rPr lang="es-ES_tradnl" altLang="es-ES_tradnl" sz="2000">
                <a:solidFill>
                  <a:srgbClr val="000000"/>
                </a:solidFill>
                <a:effectLst/>
              </a:rPr>
              <a:t>¿Cómo se va a hacer?</a:t>
            </a:r>
          </a:p>
          <a:p>
            <a:pPr>
              <a:lnSpc>
                <a:spcPct val="90000"/>
              </a:lnSpc>
              <a:spcBef>
                <a:spcPct val="10000"/>
              </a:spcBef>
              <a:buClr>
                <a:srgbClr val="000000"/>
              </a:buClr>
              <a:buSzPct val="85000"/>
              <a:buFont typeface="Wingdings" pitchFamily="2" charset="2"/>
              <a:buChar char="ü"/>
            </a:pPr>
            <a:endParaRPr lang="es-ES_tradnl" altLang="es-ES_tradnl" sz="2000">
              <a:solidFill>
                <a:srgbClr val="000000"/>
              </a:solidFill>
              <a:effectLst/>
            </a:endParaRPr>
          </a:p>
          <a:p>
            <a:pPr>
              <a:lnSpc>
                <a:spcPct val="90000"/>
              </a:lnSpc>
              <a:spcBef>
                <a:spcPct val="10000"/>
              </a:spcBef>
              <a:buClr>
                <a:srgbClr val="000000"/>
              </a:buClr>
              <a:buSzPct val="85000"/>
              <a:buFont typeface="Wingdings" pitchFamily="2" charset="2"/>
              <a:buChar char="ü"/>
            </a:pPr>
            <a:r>
              <a:rPr lang="es-ES_tradnl" altLang="es-ES_tradnl" sz="2000">
                <a:solidFill>
                  <a:srgbClr val="000000"/>
                </a:solidFill>
                <a:effectLst/>
              </a:rPr>
              <a:t>¿Cuándo se va a hacer?</a:t>
            </a:r>
          </a:p>
          <a:p>
            <a:pPr>
              <a:lnSpc>
                <a:spcPct val="90000"/>
              </a:lnSpc>
              <a:spcBef>
                <a:spcPct val="10000"/>
              </a:spcBef>
              <a:buClr>
                <a:srgbClr val="000000"/>
              </a:buClr>
              <a:buSzPct val="85000"/>
              <a:buFont typeface="Wingdings" pitchFamily="2" charset="2"/>
              <a:buChar char="ü"/>
            </a:pPr>
            <a:r>
              <a:rPr lang="es-ES_tradnl" altLang="es-ES_tradnl" sz="2000">
                <a:solidFill>
                  <a:srgbClr val="000000"/>
                </a:solidFill>
                <a:effectLst/>
              </a:rPr>
              <a:t>¿A quiénes va dirigido?</a:t>
            </a:r>
          </a:p>
          <a:p>
            <a:pPr>
              <a:lnSpc>
                <a:spcPct val="90000"/>
              </a:lnSpc>
              <a:spcBef>
                <a:spcPct val="10000"/>
              </a:spcBef>
              <a:buClr>
                <a:srgbClr val="000000"/>
              </a:buClr>
              <a:buSzPct val="85000"/>
              <a:buFont typeface="Wingdings" pitchFamily="2" charset="2"/>
              <a:buChar char="ü"/>
            </a:pPr>
            <a:r>
              <a:rPr lang="es-ES_tradnl" altLang="es-ES_tradnl" sz="2000">
                <a:solidFill>
                  <a:srgbClr val="000000"/>
                </a:solidFill>
                <a:effectLst/>
              </a:rPr>
              <a:t>¿Quiénes lo van a hacer?</a:t>
            </a:r>
          </a:p>
          <a:p>
            <a:pPr>
              <a:lnSpc>
                <a:spcPct val="90000"/>
              </a:lnSpc>
              <a:spcBef>
                <a:spcPct val="10000"/>
              </a:spcBef>
              <a:buClr>
                <a:srgbClr val="000000"/>
              </a:buClr>
              <a:buSzPct val="85000"/>
              <a:buFont typeface="Wingdings" pitchFamily="2" charset="2"/>
              <a:buChar char="ü"/>
            </a:pPr>
            <a:r>
              <a:rPr lang="es-ES_tradnl" altLang="es-ES_tradnl" sz="2000">
                <a:solidFill>
                  <a:srgbClr val="000000"/>
                </a:solidFill>
                <a:effectLst/>
              </a:rPr>
              <a:t>¿Con qué se va a hacer?</a:t>
            </a:r>
          </a:p>
          <a:p>
            <a:pPr>
              <a:lnSpc>
                <a:spcPct val="90000"/>
              </a:lnSpc>
              <a:spcBef>
                <a:spcPct val="10000"/>
              </a:spcBef>
              <a:buClr>
                <a:srgbClr val="000000"/>
              </a:buClr>
              <a:buSzPct val="85000"/>
              <a:buFont typeface="Wingdings" pitchFamily="2" charset="2"/>
              <a:buChar char="ü"/>
            </a:pPr>
            <a:r>
              <a:rPr lang="es-ES_tradnl" altLang="es-ES_tradnl" sz="2000">
                <a:solidFill>
                  <a:srgbClr val="000000"/>
                </a:solidFill>
                <a:effectLst/>
              </a:rPr>
              <a:t>¿Con qué se va a costear?</a:t>
            </a:r>
          </a:p>
          <a:p>
            <a:pPr>
              <a:lnSpc>
                <a:spcPct val="90000"/>
              </a:lnSpc>
              <a:spcBef>
                <a:spcPct val="10000"/>
              </a:spcBef>
              <a:buClr>
                <a:srgbClr val="000000"/>
              </a:buClr>
              <a:buSzPct val="85000"/>
              <a:buFont typeface="Wingdings" pitchFamily="2" charset="2"/>
              <a:buChar char="ü"/>
            </a:pPr>
            <a:r>
              <a:rPr lang="es-ES_tradnl" altLang="es-ES_tradnl" sz="2000">
                <a:solidFill>
                  <a:srgbClr val="000000"/>
                </a:solidFill>
                <a:effectLst/>
              </a:rPr>
              <a:t>¿Condicionalidades?</a:t>
            </a:r>
          </a:p>
          <a:p>
            <a:pPr>
              <a:lnSpc>
                <a:spcPct val="90000"/>
              </a:lnSpc>
              <a:spcBef>
                <a:spcPct val="10000"/>
              </a:spcBef>
              <a:buClr>
                <a:srgbClr val="000000"/>
              </a:buClr>
              <a:buSzPct val="85000"/>
              <a:buFont typeface="Wingdings" pitchFamily="2" charset="2"/>
              <a:buChar char="ü"/>
            </a:pPr>
            <a:r>
              <a:rPr lang="es-ES_tradnl" altLang="es-ES_tradnl" sz="2000">
                <a:solidFill>
                  <a:srgbClr val="000000"/>
                </a:solidFill>
                <a:effectLst/>
              </a:rPr>
              <a:t>¿Impacto esperado?</a:t>
            </a:r>
          </a:p>
        </p:txBody>
      </p:sp>
      <p:sp>
        <p:nvSpPr>
          <p:cNvPr id="266244" name="Text Box 4"/>
          <p:cNvSpPr txBox="1">
            <a:spLocks noChangeArrowheads="1"/>
          </p:cNvSpPr>
          <p:nvPr/>
        </p:nvSpPr>
        <p:spPr bwMode="auto">
          <a:xfrm>
            <a:off x="0" y="6400800"/>
            <a:ext cx="9144000" cy="336550"/>
          </a:xfrm>
          <a:prstGeom prst="rect">
            <a:avLst/>
          </a:prstGeom>
          <a:noFill/>
          <a:ln w="12700">
            <a:noFill/>
            <a:miter lim="800000"/>
            <a:headEnd type="none" w="sm" len="sm"/>
            <a:tailEnd type="none" w="sm" len="sm"/>
          </a:ln>
          <a:effectLst/>
        </p:spPr>
        <p:txBody>
          <a:bodyPr>
            <a:spAutoFit/>
          </a:bodyPr>
          <a:lstStyle/>
          <a:p>
            <a:pPr algn="ctr" eaLnBrk="1" hangingPunct="1">
              <a:spcBef>
                <a:spcPct val="50000"/>
              </a:spcBef>
            </a:pPr>
            <a:r>
              <a:rPr lang="es-ES_tradnl" altLang="es-ES_tradnl" sz="1600" b="1" i="1">
                <a:solidFill>
                  <a:srgbClr val="000000"/>
                </a:solidFill>
              </a:rPr>
              <a:t>MÓDULO 5</a:t>
            </a:r>
          </a:p>
        </p:txBody>
      </p:sp>
      <p:sp>
        <p:nvSpPr>
          <p:cNvPr id="266246" name="Text Box 6"/>
          <p:cNvSpPr txBox="1">
            <a:spLocks noChangeArrowheads="1"/>
          </p:cNvSpPr>
          <p:nvPr/>
        </p:nvSpPr>
        <p:spPr bwMode="auto">
          <a:xfrm>
            <a:off x="4876800" y="1447800"/>
            <a:ext cx="4114800" cy="4633913"/>
          </a:xfrm>
          <a:prstGeom prst="rect">
            <a:avLst/>
          </a:prstGeom>
          <a:noFill/>
          <a:ln w="12700">
            <a:noFill/>
            <a:miter lim="800000"/>
            <a:headEnd type="none" w="sm" len="sm"/>
            <a:tailEnd type="none" w="sm" len="sm"/>
          </a:ln>
          <a:effectLst/>
        </p:spPr>
        <p:txBody>
          <a:bodyPr>
            <a:spAutoFit/>
          </a:bodyPr>
          <a:lstStyle/>
          <a:p>
            <a:pPr eaLnBrk="1" hangingPunct="1">
              <a:lnSpc>
                <a:spcPct val="90000"/>
              </a:lnSpc>
              <a:spcBef>
                <a:spcPct val="10000"/>
              </a:spcBef>
            </a:pPr>
            <a:r>
              <a:rPr lang="es-ES_tradnl" altLang="es-ES_tradnl" sz="2000">
                <a:solidFill>
                  <a:srgbClr val="000000"/>
                </a:solidFill>
              </a:rPr>
              <a:t>Naturaleza del proyecto</a:t>
            </a:r>
          </a:p>
          <a:p>
            <a:pPr eaLnBrk="1" hangingPunct="1">
              <a:lnSpc>
                <a:spcPct val="90000"/>
              </a:lnSpc>
              <a:spcBef>
                <a:spcPct val="10000"/>
              </a:spcBef>
            </a:pPr>
            <a:r>
              <a:rPr lang="es-ES_tradnl" altLang="es-ES_tradnl" sz="2000">
                <a:solidFill>
                  <a:srgbClr val="000000"/>
                </a:solidFill>
              </a:rPr>
              <a:t>Origen y fundamentación</a:t>
            </a:r>
          </a:p>
          <a:p>
            <a:pPr eaLnBrk="1" hangingPunct="1">
              <a:lnSpc>
                <a:spcPct val="90000"/>
              </a:lnSpc>
              <a:spcBef>
                <a:spcPct val="10000"/>
              </a:spcBef>
            </a:pPr>
            <a:r>
              <a:rPr lang="es-ES_tradnl" altLang="es-ES_tradnl" sz="2000">
                <a:solidFill>
                  <a:srgbClr val="000000"/>
                </a:solidFill>
              </a:rPr>
              <a:t>Objetivos, propósitos</a:t>
            </a:r>
          </a:p>
          <a:p>
            <a:pPr eaLnBrk="1" hangingPunct="1">
              <a:lnSpc>
                <a:spcPct val="90000"/>
              </a:lnSpc>
              <a:spcBef>
                <a:spcPct val="10000"/>
              </a:spcBef>
            </a:pPr>
            <a:r>
              <a:rPr lang="es-ES_tradnl" altLang="es-ES_tradnl" sz="2000">
                <a:solidFill>
                  <a:srgbClr val="000000"/>
                </a:solidFill>
              </a:rPr>
              <a:t>Metas</a:t>
            </a:r>
          </a:p>
          <a:p>
            <a:pPr eaLnBrk="1" hangingPunct="1">
              <a:lnSpc>
                <a:spcPct val="90000"/>
              </a:lnSpc>
              <a:spcBef>
                <a:spcPct val="10000"/>
              </a:spcBef>
            </a:pPr>
            <a:r>
              <a:rPr lang="es-ES_tradnl" altLang="es-ES_tradnl" sz="2000">
                <a:solidFill>
                  <a:srgbClr val="000000"/>
                </a:solidFill>
              </a:rPr>
              <a:t>Localización física </a:t>
            </a:r>
          </a:p>
          <a:p>
            <a:pPr eaLnBrk="1" hangingPunct="1">
              <a:lnSpc>
                <a:spcPct val="90000"/>
              </a:lnSpc>
              <a:spcBef>
                <a:spcPct val="10000"/>
              </a:spcBef>
            </a:pPr>
            <a:r>
              <a:rPr lang="es-ES_tradnl" altLang="es-ES_tradnl" sz="2000">
                <a:solidFill>
                  <a:srgbClr val="000000"/>
                </a:solidFill>
              </a:rPr>
              <a:t>Cobertura espacial</a:t>
            </a:r>
          </a:p>
          <a:p>
            <a:pPr eaLnBrk="1" hangingPunct="1">
              <a:lnSpc>
                <a:spcPct val="90000"/>
              </a:lnSpc>
              <a:spcBef>
                <a:spcPct val="10000"/>
              </a:spcBef>
            </a:pPr>
            <a:r>
              <a:rPr lang="es-ES_tradnl" altLang="es-ES_tradnl" sz="2000">
                <a:solidFill>
                  <a:srgbClr val="000000"/>
                </a:solidFill>
              </a:rPr>
              <a:t>Actividades y tareas</a:t>
            </a:r>
          </a:p>
          <a:p>
            <a:pPr eaLnBrk="1" hangingPunct="1">
              <a:lnSpc>
                <a:spcPct val="90000"/>
              </a:lnSpc>
              <a:spcBef>
                <a:spcPct val="10000"/>
              </a:spcBef>
            </a:pPr>
            <a:r>
              <a:rPr lang="es-ES_tradnl" altLang="es-ES_tradnl" sz="2000">
                <a:solidFill>
                  <a:srgbClr val="000000"/>
                </a:solidFill>
              </a:rPr>
              <a:t>Métodos y técnicas</a:t>
            </a:r>
          </a:p>
          <a:p>
            <a:pPr eaLnBrk="1" hangingPunct="1">
              <a:lnSpc>
                <a:spcPct val="90000"/>
              </a:lnSpc>
              <a:spcBef>
                <a:spcPct val="10000"/>
              </a:spcBef>
            </a:pPr>
            <a:r>
              <a:rPr lang="es-ES_tradnl" altLang="es-ES_tradnl" sz="2000">
                <a:solidFill>
                  <a:srgbClr val="000000"/>
                </a:solidFill>
              </a:rPr>
              <a:t>Calendarización </a:t>
            </a:r>
          </a:p>
          <a:p>
            <a:pPr eaLnBrk="1" hangingPunct="1">
              <a:lnSpc>
                <a:spcPct val="90000"/>
              </a:lnSpc>
              <a:spcBef>
                <a:spcPct val="10000"/>
              </a:spcBef>
            </a:pPr>
            <a:r>
              <a:rPr lang="es-ES_tradnl" altLang="es-ES_tradnl" sz="2000">
                <a:solidFill>
                  <a:srgbClr val="000000"/>
                </a:solidFill>
              </a:rPr>
              <a:t>Destinatarios o beneficiarios</a:t>
            </a:r>
          </a:p>
          <a:p>
            <a:pPr eaLnBrk="1" hangingPunct="1">
              <a:lnSpc>
                <a:spcPct val="90000"/>
              </a:lnSpc>
              <a:spcBef>
                <a:spcPct val="10000"/>
              </a:spcBef>
            </a:pPr>
            <a:r>
              <a:rPr lang="es-ES_tradnl" altLang="es-ES_tradnl" sz="2000">
                <a:solidFill>
                  <a:srgbClr val="000000"/>
                </a:solidFill>
              </a:rPr>
              <a:t>Recursos humanos</a:t>
            </a:r>
          </a:p>
          <a:p>
            <a:pPr eaLnBrk="1" hangingPunct="1">
              <a:lnSpc>
                <a:spcPct val="90000"/>
              </a:lnSpc>
              <a:spcBef>
                <a:spcPct val="10000"/>
              </a:spcBef>
            </a:pPr>
            <a:r>
              <a:rPr lang="es-ES_tradnl" altLang="es-ES_tradnl" sz="2000">
                <a:solidFill>
                  <a:srgbClr val="000000"/>
                </a:solidFill>
              </a:rPr>
              <a:t>Recursos materiales </a:t>
            </a:r>
          </a:p>
          <a:p>
            <a:pPr eaLnBrk="1" hangingPunct="1">
              <a:lnSpc>
                <a:spcPct val="90000"/>
              </a:lnSpc>
              <a:spcBef>
                <a:spcPct val="10000"/>
              </a:spcBef>
            </a:pPr>
            <a:r>
              <a:rPr lang="es-ES_tradnl" altLang="es-ES_tradnl" sz="2000">
                <a:solidFill>
                  <a:srgbClr val="000000"/>
                </a:solidFill>
              </a:rPr>
              <a:t>Recursos financieros</a:t>
            </a:r>
          </a:p>
          <a:p>
            <a:pPr eaLnBrk="1" hangingPunct="1">
              <a:lnSpc>
                <a:spcPct val="90000"/>
              </a:lnSpc>
              <a:spcBef>
                <a:spcPct val="10000"/>
              </a:spcBef>
            </a:pPr>
            <a:r>
              <a:rPr lang="es-ES_tradnl" altLang="es-ES_tradnl" sz="2000">
                <a:solidFill>
                  <a:srgbClr val="000000"/>
                </a:solidFill>
              </a:rPr>
              <a:t>Prerrequisitos, obstáculos</a:t>
            </a:r>
          </a:p>
          <a:p>
            <a:pPr eaLnBrk="1" hangingPunct="1">
              <a:lnSpc>
                <a:spcPct val="90000"/>
              </a:lnSpc>
              <a:spcBef>
                <a:spcPct val="10000"/>
              </a:spcBef>
            </a:pPr>
            <a:r>
              <a:rPr lang="es-ES_tradnl" altLang="es-ES_tradnl" sz="2000">
                <a:solidFill>
                  <a:srgbClr val="000000"/>
                </a:solidFill>
              </a:rPr>
              <a:t>Indicadores</a:t>
            </a:r>
          </a:p>
        </p:txBody>
      </p:sp>
      <p:grpSp>
        <p:nvGrpSpPr>
          <p:cNvPr id="266269" name="Group 29"/>
          <p:cNvGrpSpPr>
            <a:grpSpLocks/>
          </p:cNvGrpSpPr>
          <p:nvPr/>
        </p:nvGrpSpPr>
        <p:grpSpPr bwMode="auto">
          <a:xfrm>
            <a:off x="4038600" y="1628775"/>
            <a:ext cx="609600" cy="4270375"/>
            <a:chOff x="2160" y="882"/>
            <a:chExt cx="384" cy="2690"/>
          </a:xfrm>
        </p:grpSpPr>
        <p:sp>
          <p:nvSpPr>
            <p:cNvPr id="266247" name="Line 7"/>
            <p:cNvSpPr>
              <a:spLocks noChangeShapeType="1"/>
            </p:cNvSpPr>
            <p:nvPr/>
          </p:nvSpPr>
          <p:spPr bwMode="auto">
            <a:xfrm>
              <a:off x="2160" y="882"/>
              <a:ext cx="384" cy="0"/>
            </a:xfrm>
            <a:prstGeom prst="line">
              <a:avLst/>
            </a:prstGeom>
            <a:noFill/>
            <a:ln w="12700">
              <a:solidFill>
                <a:srgbClr val="000000"/>
              </a:solidFill>
              <a:round/>
              <a:headEnd type="none" w="sm" len="sm"/>
              <a:tailEnd type="triangle" w="sm" len="sm"/>
            </a:ln>
            <a:effectLst/>
          </p:spPr>
          <p:txBody>
            <a:bodyPr wrap="none" anchor="ctr"/>
            <a:lstStyle/>
            <a:p>
              <a:endParaRPr lang="es-ES"/>
            </a:p>
          </p:txBody>
        </p:sp>
        <p:sp>
          <p:nvSpPr>
            <p:cNvPr id="266248" name="Line 8"/>
            <p:cNvSpPr>
              <a:spLocks noChangeShapeType="1"/>
            </p:cNvSpPr>
            <p:nvPr/>
          </p:nvSpPr>
          <p:spPr bwMode="auto">
            <a:xfrm>
              <a:off x="2160" y="1056"/>
              <a:ext cx="384" cy="0"/>
            </a:xfrm>
            <a:prstGeom prst="line">
              <a:avLst/>
            </a:prstGeom>
            <a:noFill/>
            <a:ln w="12700">
              <a:solidFill>
                <a:srgbClr val="000000"/>
              </a:solidFill>
              <a:round/>
              <a:headEnd type="none" w="sm" len="sm"/>
              <a:tailEnd type="triangle" w="sm" len="sm"/>
            </a:ln>
            <a:effectLst/>
          </p:spPr>
          <p:txBody>
            <a:bodyPr wrap="none" anchor="ctr"/>
            <a:lstStyle/>
            <a:p>
              <a:endParaRPr lang="es-ES"/>
            </a:p>
          </p:txBody>
        </p:sp>
        <p:sp>
          <p:nvSpPr>
            <p:cNvPr id="266249" name="Line 9"/>
            <p:cNvSpPr>
              <a:spLocks noChangeShapeType="1"/>
            </p:cNvSpPr>
            <p:nvPr/>
          </p:nvSpPr>
          <p:spPr bwMode="auto">
            <a:xfrm>
              <a:off x="2160" y="1280"/>
              <a:ext cx="384" cy="0"/>
            </a:xfrm>
            <a:prstGeom prst="line">
              <a:avLst/>
            </a:prstGeom>
            <a:noFill/>
            <a:ln w="12700">
              <a:solidFill>
                <a:srgbClr val="000000"/>
              </a:solidFill>
              <a:round/>
              <a:headEnd type="none" w="sm" len="sm"/>
              <a:tailEnd type="triangle" w="sm" len="sm"/>
            </a:ln>
            <a:effectLst/>
          </p:spPr>
          <p:txBody>
            <a:bodyPr wrap="none" anchor="ctr"/>
            <a:lstStyle/>
            <a:p>
              <a:endParaRPr lang="es-ES"/>
            </a:p>
          </p:txBody>
        </p:sp>
        <p:sp>
          <p:nvSpPr>
            <p:cNvPr id="266250" name="Line 10"/>
            <p:cNvSpPr>
              <a:spLocks noChangeShapeType="1"/>
            </p:cNvSpPr>
            <p:nvPr/>
          </p:nvSpPr>
          <p:spPr bwMode="auto">
            <a:xfrm>
              <a:off x="2160" y="1448"/>
              <a:ext cx="384" cy="0"/>
            </a:xfrm>
            <a:prstGeom prst="line">
              <a:avLst/>
            </a:prstGeom>
            <a:noFill/>
            <a:ln w="12700">
              <a:solidFill>
                <a:srgbClr val="000000"/>
              </a:solidFill>
              <a:round/>
              <a:headEnd type="none" w="sm" len="sm"/>
              <a:tailEnd type="triangle" w="sm" len="sm"/>
            </a:ln>
            <a:effectLst/>
          </p:spPr>
          <p:txBody>
            <a:bodyPr wrap="none" anchor="ctr"/>
            <a:lstStyle/>
            <a:p>
              <a:endParaRPr lang="es-ES"/>
            </a:p>
          </p:txBody>
        </p:sp>
        <p:sp>
          <p:nvSpPr>
            <p:cNvPr id="266251" name="Line 11"/>
            <p:cNvSpPr>
              <a:spLocks noChangeShapeType="1"/>
            </p:cNvSpPr>
            <p:nvPr/>
          </p:nvSpPr>
          <p:spPr bwMode="auto">
            <a:xfrm>
              <a:off x="2160" y="1662"/>
              <a:ext cx="384" cy="0"/>
            </a:xfrm>
            <a:prstGeom prst="line">
              <a:avLst/>
            </a:prstGeom>
            <a:noFill/>
            <a:ln w="12700">
              <a:solidFill>
                <a:srgbClr val="000000"/>
              </a:solidFill>
              <a:round/>
              <a:headEnd type="none" w="sm" len="sm"/>
              <a:tailEnd type="triangle" w="sm" len="sm"/>
            </a:ln>
            <a:effectLst/>
          </p:spPr>
          <p:txBody>
            <a:bodyPr wrap="none" anchor="ctr"/>
            <a:lstStyle/>
            <a:p>
              <a:endParaRPr lang="es-ES"/>
            </a:p>
          </p:txBody>
        </p:sp>
        <p:sp>
          <p:nvSpPr>
            <p:cNvPr id="266255" name="Line 15"/>
            <p:cNvSpPr>
              <a:spLocks noChangeShapeType="1"/>
            </p:cNvSpPr>
            <p:nvPr/>
          </p:nvSpPr>
          <p:spPr bwMode="auto">
            <a:xfrm>
              <a:off x="2160" y="2430"/>
              <a:ext cx="384" cy="0"/>
            </a:xfrm>
            <a:prstGeom prst="line">
              <a:avLst/>
            </a:prstGeom>
            <a:noFill/>
            <a:ln w="12700">
              <a:solidFill>
                <a:srgbClr val="000000"/>
              </a:solidFill>
              <a:round/>
              <a:headEnd type="none" w="sm" len="sm"/>
              <a:tailEnd type="triangle" w="sm" len="sm"/>
            </a:ln>
            <a:effectLst/>
          </p:spPr>
          <p:txBody>
            <a:bodyPr wrap="none" anchor="ctr"/>
            <a:lstStyle/>
            <a:p>
              <a:endParaRPr lang="es-ES"/>
            </a:p>
          </p:txBody>
        </p:sp>
        <p:sp>
          <p:nvSpPr>
            <p:cNvPr id="266256" name="Line 16"/>
            <p:cNvSpPr>
              <a:spLocks noChangeShapeType="1"/>
            </p:cNvSpPr>
            <p:nvPr/>
          </p:nvSpPr>
          <p:spPr bwMode="auto">
            <a:xfrm>
              <a:off x="2160" y="2044"/>
              <a:ext cx="384" cy="0"/>
            </a:xfrm>
            <a:prstGeom prst="line">
              <a:avLst/>
            </a:prstGeom>
            <a:noFill/>
            <a:ln w="12700">
              <a:solidFill>
                <a:srgbClr val="000000"/>
              </a:solidFill>
              <a:round/>
              <a:headEnd type="none" w="sm" len="sm"/>
              <a:tailEnd type="triangle" w="sm" len="sm"/>
            </a:ln>
            <a:effectLst/>
          </p:spPr>
          <p:txBody>
            <a:bodyPr wrap="none" anchor="ctr"/>
            <a:lstStyle/>
            <a:p>
              <a:endParaRPr lang="es-ES"/>
            </a:p>
          </p:txBody>
        </p:sp>
        <p:grpSp>
          <p:nvGrpSpPr>
            <p:cNvPr id="266268" name="Group 28"/>
            <p:cNvGrpSpPr>
              <a:grpSpLocks/>
            </p:cNvGrpSpPr>
            <p:nvPr/>
          </p:nvGrpSpPr>
          <p:grpSpPr bwMode="auto">
            <a:xfrm>
              <a:off x="2160" y="2628"/>
              <a:ext cx="384" cy="944"/>
              <a:chOff x="2160" y="2822"/>
              <a:chExt cx="384" cy="944"/>
            </a:xfrm>
          </p:grpSpPr>
          <p:sp>
            <p:nvSpPr>
              <p:cNvPr id="266252" name="Line 12"/>
              <p:cNvSpPr>
                <a:spLocks noChangeShapeType="1"/>
              </p:cNvSpPr>
              <p:nvPr/>
            </p:nvSpPr>
            <p:spPr bwMode="auto">
              <a:xfrm>
                <a:off x="2160" y="3388"/>
                <a:ext cx="384" cy="0"/>
              </a:xfrm>
              <a:prstGeom prst="line">
                <a:avLst/>
              </a:prstGeom>
              <a:noFill/>
              <a:ln w="12700">
                <a:solidFill>
                  <a:srgbClr val="000000"/>
                </a:solidFill>
                <a:round/>
                <a:headEnd type="none" w="sm" len="sm"/>
                <a:tailEnd type="triangle" w="sm" len="sm"/>
              </a:ln>
              <a:effectLst/>
            </p:spPr>
            <p:txBody>
              <a:bodyPr wrap="none" anchor="ctr"/>
              <a:lstStyle/>
              <a:p>
                <a:endParaRPr lang="es-ES"/>
              </a:p>
            </p:txBody>
          </p:sp>
          <p:sp>
            <p:nvSpPr>
              <p:cNvPr id="266253" name="Line 13"/>
              <p:cNvSpPr>
                <a:spLocks noChangeShapeType="1"/>
              </p:cNvSpPr>
              <p:nvPr/>
            </p:nvSpPr>
            <p:spPr bwMode="auto">
              <a:xfrm>
                <a:off x="2160" y="3012"/>
                <a:ext cx="384" cy="0"/>
              </a:xfrm>
              <a:prstGeom prst="line">
                <a:avLst/>
              </a:prstGeom>
              <a:noFill/>
              <a:ln w="12700">
                <a:solidFill>
                  <a:srgbClr val="000000"/>
                </a:solidFill>
                <a:round/>
                <a:headEnd type="none" w="sm" len="sm"/>
                <a:tailEnd type="triangle" w="sm" len="sm"/>
              </a:ln>
              <a:effectLst/>
            </p:spPr>
            <p:txBody>
              <a:bodyPr wrap="none" anchor="ctr"/>
              <a:lstStyle/>
              <a:p>
                <a:endParaRPr lang="es-ES"/>
              </a:p>
            </p:txBody>
          </p:sp>
          <p:sp>
            <p:nvSpPr>
              <p:cNvPr id="266254" name="Line 14"/>
              <p:cNvSpPr>
                <a:spLocks noChangeShapeType="1"/>
              </p:cNvSpPr>
              <p:nvPr/>
            </p:nvSpPr>
            <p:spPr bwMode="auto">
              <a:xfrm>
                <a:off x="2160" y="3208"/>
                <a:ext cx="384" cy="0"/>
              </a:xfrm>
              <a:prstGeom prst="line">
                <a:avLst/>
              </a:prstGeom>
              <a:noFill/>
              <a:ln w="12700">
                <a:solidFill>
                  <a:srgbClr val="000000"/>
                </a:solidFill>
                <a:round/>
                <a:headEnd type="none" w="sm" len="sm"/>
                <a:tailEnd type="triangle" w="sm" len="sm"/>
              </a:ln>
              <a:effectLst/>
            </p:spPr>
            <p:txBody>
              <a:bodyPr wrap="none" anchor="ctr"/>
              <a:lstStyle/>
              <a:p>
                <a:endParaRPr lang="es-ES"/>
              </a:p>
            </p:txBody>
          </p:sp>
          <p:sp>
            <p:nvSpPr>
              <p:cNvPr id="266257" name="Line 17"/>
              <p:cNvSpPr>
                <a:spLocks noChangeShapeType="1"/>
              </p:cNvSpPr>
              <p:nvPr/>
            </p:nvSpPr>
            <p:spPr bwMode="auto">
              <a:xfrm>
                <a:off x="2160" y="2822"/>
                <a:ext cx="384" cy="0"/>
              </a:xfrm>
              <a:prstGeom prst="line">
                <a:avLst/>
              </a:prstGeom>
              <a:noFill/>
              <a:ln w="12700">
                <a:solidFill>
                  <a:srgbClr val="000000"/>
                </a:solidFill>
                <a:round/>
                <a:headEnd type="none" w="sm" len="sm"/>
                <a:tailEnd type="triangle" w="sm" len="sm"/>
              </a:ln>
              <a:effectLst/>
            </p:spPr>
            <p:txBody>
              <a:bodyPr wrap="none" anchor="ctr"/>
              <a:lstStyle/>
              <a:p>
                <a:endParaRPr lang="es-ES"/>
              </a:p>
            </p:txBody>
          </p:sp>
          <p:sp>
            <p:nvSpPr>
              <p:cNvPr id="266264" name="Line 24"/>
              <p:cNvSpPr>
                <a:spLocks noChangeShapeType="1"/>
              </p:cNvSpPr>
              <p:nvPr/>
            </p:nvSpPr>
            <p:spPr bwMode="auto">
              <a:xfrm>
                <a:off x="2160" y="3583"/>
                <a:ext cx="384" cy="0"/>
              </a:xfrm>
              <a:prstGeom prst="line">
                <a:avLst/>
              </a:prstGeom>
              <a:noFill/>
              <a:ln w="12700">
                <a:solidFill>
                  <a:srgbClr val="000000"/>
                </a:solidFill>
                <a:round/>
                <a:headEnd type="none" w="sm" len="sm"/>
                <a:tailEnd type="triangle" w="sm" len="sm"/>
              </a:ln>
              <a:effectLst/>
            </p:spPr>
            <p:txBody>
              <a:bodyPr wrap="none" anchor="ctr"/>
              <a:lstStyle/>
              <a:p>
                <a:endParaRPr lang="es-ES"/>
              </a:p>
            </p:txBody>
          </p:sp>
          <p:sp>
            <p:nvSpPr>
              <p:cNvPr id="266265" name="Line 25"/>
              <p:cNvSpPr>
                <a:spLocks noChangeShapeType="1"/>
              </p:cNvSpPr>
              <p:nvPr/>
            </p:nvSpPr>
            <p:spPr bwMode="auto">
              <a:xfrm>
                <a:off x="2160" y="3766"/>
                <a:ext cx="384" cy="0"/>
              </a:xfrm>
              <a:prstGeom prst="line">
                <a:avLst/>
              </a:prstGeom>
              <a:noFill/>
              <a:ln w="12700">
                <a:solidFill>
                  <a:srgbClr val="000000"/>
                </a:solidFill>
                <a:round/>
                <a:headEnd type="none" w="sm" len="sm"/>
                <a:tailEnd type="triangle" w="sm" len="sm"/>
              </a:ln>
              <a:effectLst/>
            </p:spPr>
            <p:txBody>
              <a:bodyPr wrap="none" anchor="ctr"/>
              <a:lstStyle/>
              <a:p>
                <a:endParaRPr lang="es-ES"/>
              </a:p>
            </p:txBody>
          </p:sp>
        </p:grpSp>
      </p:grpSp>
    </p:spTree>
  </p:cSld>
  <p:clrMapOvr>
    <a:masterClrMapping/>
  </p:clrMapOvr>
  <p:transition spd="slow" advClick="0">
    <p:random/>
  </p:transition>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4674" name="Rectangle 2"/>
          <p:cNvSpPr>
            <a:spLocks noGrp="1" noChangeArrowheads="1"/>
          </p:cNvSpPr>
          <p:nvPr>
            <p:ph type="title"/>
          </p:nvPr>
        </p:nvSpPr>
        <p:spPr>
          <a:xfrm>
            <a:off x="228600" y="152400"/>
            <a:ext cx="8610600" cy="838200"/>
          </a:xfrm>
          <a:noFill/>
          <a:ln/>
        </p:spPr>
        <p:txBody>
          <a:bodyPr/>
          <a:lstStyle/>
          <a:p>
            <a:pPr>
              <a:lnSpc>
                <a:spcPct val="80000"/>
              </a:lnSpc>
            </a:pPr>
            <a:r>
              <a:rPr lang="es-ES_tradnl" altLang="es-ES_tradnl" sz="3400">
                <a:solidFill>
                  <a:srgbClr val="000000"/>
                </a:solidFill>
                <a:effectLst/>
              </a:rPr>
              <a:t>Proceso de Evaluación de un Proyecto</a:t>
            </a:r>
            <a:endParaRPr lang="es-ES_tradnl" altLang="es-ES_tradnl" sz="3400">
              <a:solidFill>
                <a:srgbClr val="000000"/>
              </a:solidFill>
              <a:effectLst>
                <a:outerShdw blurRad="38100" dist="38100" dir="2700000" algn="tl">
                  <a:srgbClr val="FFFFFF"/>
                </a:outerShdw>
              </a:effectLst>
            </a:endParaRPr>
          </a:p>
        </p:txBody>
      </p:sp>
      <p:sp>
        <p:nvSpPr>
          <p:cNvPr id="284675" name="Rectangle 3"/>
          <p:cNvSpPr>
            <a:spLocks noGrp="1" noChangeArrowheads="1"/>
          </p:cNvSpPr>
          <p:nvPr>
            <p:ph type="body" idx="1"/>
          </p:nvPr>
        </p:nvSpPr>
        <p:spPr>
          <a:xfrm>
            <a:off x="228600" y="1828800"/>
            <a:ext cx="2362200" cy="2438400"/>
          </a:xfrm>
          <a:noFill/>
          <a:ln/>
        </p:spPr>
        <p:txBody>
          <a:bodyPr/>
          <a:lstStyle/>
          <a:p>
            <a:pPr>
              <a:buFont typeface="Monotype Sorts" pitchFamily="2" charset="2"/>
              <a:buNone/>
            </a:pPr>
            <a:endParaRPr lang="es-ES_tradnl" altLang="es-ES_tradnl">
              <a:solidFill>
                <a:srgbClr val="000000"/>
              </a:solidFill>
              <a:effectLst/>
            </a:endParaRPr>
          </a:p>
          <a:p>
            <a:pPr>
              <a:buFont typeface="Monotype Sorts" pitchFamily="2" charset="2"/>
              <a:buNone/>
            </a:pPr>
            <a:endParaRPr lang="es-ES_tradnl" altLang="es-ES_tradnl">
              <a:solidFill>
                <a:srgbClr val="000000"/>
              </a:solidFill>
              <a:effectLst/>
            </a:endParaRPr>
          </a:p>
          <a:p>
            <a:pPr>
              <a:buFont typeface="Monotype Sorts" pitchFamily="2" charset="2"/>
              <a:buNone/>
            </a:pPr>
            <a:endParaRPr lang="es-ES_tradnl" altLang="es-ES_tradnl" sz="2000">
              <a:solidFill>
                <a:srgbClr val="000000"/>
              </a:solidFill>
              <a:effectLst/>
            </a:endParaRPr>
          </a:p>
          <a:p>
            <a:pPr>
              <a:buFont typeface="Monotype Sorts" pitchFamily="2" charset="2"/>
              <a:buNone/>
            </a:pPr>
            <a:r>
              <a:rPr lang="es-ES_tradnl" altLang="es-ES_tradnl">
                <a:solidFill>
                  <a:srgbClr val="000000"/>
                </a:solidFill>
                <a:effectLst/>
              </a:rPr>
              <a:t>Evaluación</a:t>
            </a:r>
          </a:p>
          <a:p>
            <a:pPr>
              <a:buFont typeface="Monotype Sorts" pitchFamily="2" charset="2"/>
              <a:buNone/>
            </a:pPr>
            <a:endParaRPr lang="es-ES_tradnl" altLang="es-ES_tradnl">
              <a:solidFill>
                <a:srgbClr val="000000"/>
              </a:solidFill>
              <a:effectLst/>
            </a:endParaRPr>
          </a:p>
        </p:txBody>
      </p:sp>
      <p:sp>
        <p:nvSpPr>
          <p:cNvPr id="284676" name="Text Box 4"/>
          <p:cNvSpPr txBox="1">
            <a:spLocks noChangeArrowheads="1"/>
          </p:cNvSpPr>
          <p:nvPr/>
        </p:nvSpPr>
        <p:spPr bwMode="auto">
          <a:xfrm>
            <a:off x="0" y="6400800"/>
            <a:ext cx="9144000" cy="336550"/>
          </a:xfrm>
          <a:prstGeom prst="rect">
            <a:avLst/>
          </a:prstGeom>
          <a:noFill/>
          <a:ln w="12700">
            <a:noFill/>
            <a:miter lim="800000"/>
            <a:headEnd type="none" w="sm" len="sm"/>
            <a:tailEnd type="none" w="sm" len="sm"/>
          </a:ln>
          <a:effectLst/>
        </p:spPr>
        <p:txBody>
          <a:bodyPr>
            <a:spAutoFit/>
          </a:bodyPr>
          <a:lstStyle/>
          <a:p>
            <a:pPr algn="ctr" eaLnBrk="1" hangingPunct="1">
              <a:spcBef>
                <a:spcPct val="50000"/>
              </a:spcBef>
            </a:pPr>
            <a:r>
              <a:rPr lang="es-ES_tradnl" altLang="es-ES_tradnl" sz="1600" b="1" i="1">
                <a:solidFill>
                  <a:srgbClr val="000000"/>
                </a:solidFill>
              </a:rPr>
              <a:t>MÓDULO 5</a:t>
            </a:r>
          </a:p>
        </p:txBody>
      </p:sp>
      <p:sp>
        <p:nvSpPr>
          <p:cNvPr id="284679" name="AutoShape 7"/>
          <p:cNvSpPr>
            <a:spLocks/>
          </p:cNvSpPr>
          <p:nvPr/>
        </p:nvSpPr>
        <p:spPr bwMode="auto">
          <a:xfrm>
            <a:off x="2362200" y="1219200"/>
            <a:ext cx="152400" cy="4876800"/>
          </a:xfrm>
          <a:prstGeom prst="leftBrace">
            <a:avLst>
              <a:gd name="adj1" fmla="val 266667"/>
              <a:gd name="adj2" fmla="val 50000"/>
            </a:avLst>
          </a:prstGeom>
          <a:noFill/>
          <a:ln w="12700">
            <a:solidFill>
              <a:srgbClr val="000000"/>
            </a:solidFill>
            <a:round/>
            <a:headEnd type="none" w="sm" len="sm"/>
            <a:tailEnd type="none" w="sm" len="sm"/>
          </a:ln>
          <a:effectLst/>
        </p:spPr>
        <p:txBody>
          <a:bodyPr wrap="none" anchor="ctr"/>
          <a:lstStyle/>
          <a:p>
            <a:endParaRPr lang="es-ES"/>
          </a:p>
        </p:txBody>
      </p:sp>
      <p:sp>
        <p:nvSpPr>
          <p:cNvPr id="284680" name="Text Box 8"/>
          <p:cNvSpPr txBox="1">
            <a:spLocks noChangeArrowheads="1"/>
          </p:cNvSpPr>
          <p:nvPr/>
        </p:nvSpPr>
        <p:spPr bwMode="auto">
          <a:xfrm>
            <a:off x="2743200" y="1219200"/>
            <a:ext cx="1908175" cy="4594225"/>
          </a:xfrm>
          <a:prstGeom prst="rect">
            <a:avLst/>
          </a:prstGeom>
          <a:noFill/>
          <a:ln w="12700">
            <a:noFill/>
            <a:miter lim="800000"/>
            <a:headEnd type="none" w="sm" len="sm"/>
            <a:tailEnd type="none" w="sm" len="sm"/>
          </a:ln>
          <a:effectLst/>
        </p:spPr>
        <p:txBody>
          <a:bodyPr>
            <a:spAutoFit/>
          </a:bodyPr>
          <a:lstStyle/>
          <a:p>
            <a:pPr eaLnBrk="1" hangingPunct="1">
              <a:spcBef>
                <a:spcPct val="50000"/>
              </a:spcBef>
              <a:buClr>
                <a:srgbClr val="CC3300"/>
              </a:buClr>
              <a:buSzPct val="85000"/>
              <a:buFont typeface="Wingdings" pitchFamily="2" charset="2"/>
              <a:buChar char="ü"/>
            </a:pPr>
            <a:r>
              <a:rPr lang="es-ES_tradnl" altLang="es-ES_tradnl" sz="2000">
                <a:solidFill>
                  <a:srgbClr val="000000"/>
                </a:solidFill>
              </a:rPr>
              <a:t>Idea</a:t>
            </a:r>
            <a:endParaRPr lang="es-ES_tradnl" altLang="es-ES_tradnl" sz="1800">
              <a:solidFill>
                <a:srgbClr val="000000"/>
              </a:solidFill>
            </a:endParaRPr>
          </a:p>
          <a:p>
            <a:pPr eaLnBrk="1" hangingPunct="1">
              <a:spcBef>
                <a:spcPct val="50000"/>
              </a:spcBef>
              <a:buClr>
                <a:srgbClr val="CC3300"/>
              </a:buClr>
              <a:buSzPct val="85000"/>
              <a:buFont typeface="Monotype Sorts" pitchFamily="2" charset="2"/>
              <a:buChar char="3"/>
            </a:pPr>
            <a:endParaRPr lang="es-ES_tradnl" altLang="es-ES_tradnl" sz="1800">
              <a:solidFill>
                <a:srgbClr val="000000"/>
              </a:solidFill>
            </a:endParaRPr>
          </a:p>
          <a:p>
            <a:pPr eaLnBrk="1" hangingPunct="1">
              <a:spcBef>
                <a:spcPct val="50000"/>
              </a:spcBef>
              <a:buClr>
                <a:srgbClr val="CC3300"/>
              </a:buClr>
              <a:buSzPct val="85000"/>
              <a:buFont typeface="Monotype Sorts" pitchFamily="2" charset="2"/>
              <a:buChar char="3"/>
            </a:pPr>
            <a:endParaRPr lang="es-ES_tradnl" altLang="es-ES_tradnl" sz="1800">
              <a:solidFill>
                <a:srgbClr val="000000"/>
              </a:solidFill>
            </a:endParaRPr>
          </a:p>
          <a:p>
            <a:pPr eaLnBrk="1" hangingPunct="1">
              <a:spcBef>
                <a:spcPct val="50000"/>
              </a:spcBef>
              <a:buClr>
                <a:srgbClr val="CC3300"/>
              </a:buClr>
              <a:buSzPct val="85000"/>
              <a:buFont typeface="Monotype Sorts" pitchFamily="2" charset="2"/>
              <a:buChar char="3"/>
            </a:pPr>
            <a:endParaRPr lang="es-ES_tradnl" altLang="es-ES_tradnl" sz="1200">
              <a:solidFill>
                <a:srgbClr val="000000"/>
              </a:solidFill>
            </a:endParaRPr>
          </a:p>
          <a:p>
            <a:pPr eaLnBrk="1" hangingPunct="1">
              <a:spcBef>
                <a:spcPct val="50000"/>
              </a:spcBef>
              <a:buClr>
                <a:srgbClr val="CC3300"/>
              </a:buClr>
              <a:buSzPct val="85000"/>
              <a:buFont typeface="Wingdings" pitchFamily="2" charset="2"/>
              <a:buChar char="ü"/>
            </a:pPr>
            <a:r>
              <a:rPr lang="es-ES_tradnl" altLang="es-ES_tradnl" sz="2000">
                <a:solidFill>
                  <a:srgbClr val="000000"/>
                </a:solidFill>
              </a:rPr>
              <a:t>Preinversión</a:t>
            </a:r>
            <a:endParaRPr lang="es-ES_tradnl" altLang="es-ES_tradnl" sz="1800">
              <a:solidFill>
                <a:srgbClr val="000000"/>
              </a:solidFill>
            </a:endParaRPr>
          </a:p>
          <a:p>
            <a:pPr eaLnBrk="1" hangingPunct="1">
              <a:spcBef>
                <a:spcPct val="50000"/>
              </a:spcBef>
              <a:buClr>
                <a:srgbClr val="CC3300"/>
              </a:buClr>
              <a:buSzPct val="85000"/>
              <a:buFont typeface="Monotype Sorts" pitchFamily="2" charset="2"/>
              <a:buChar char="3"/>
            </a:pPr>
            <a:endParaRPr lang="es-ES_tradnl" altLang="es-ES_tradnl" sz="1800">
              <a:solidFill>
                <a:srgbClr val="000000"/>
              </a:solidFill>
            </a:endParaRPr>
          </a:p>
          <a:p>
            <a:pPr eaLnBrk="1" hangingPunct="1">
              <a:spcBef>
                <a:spcPct val="50000"/>
              </a:spcBef>
              <a:buClr>
                <a:srgbClr val="CC3300"/>
              </a:buClr>
              <a:buSzPct val="85000"/>
              <a:buFont typeface="Monotype Sorts" pitchFamily="2" charset="2"/>
              <a:buChar char="3"/>
            </a:pPr>
            <a:endParaRPr lang="es-ES_tradnl" altLang="es-ES_tradnl" sz="1000">
              <a:solidFill>
                <a:srgbClr val="000000"/>
              </a:solidFill>
            </a:endParaRPr>
          </a:p>
          <a:p>
            <a:pPr eaLnBrk="1" hangingPunct="1">
              <a:spcBef>
                <a:spcPct val="50000"/>
              </a:spcBef>
              <a:buClr>
                <a:srgbClr val="CC3300"/>
              </a:buClr>
              <a:buSzPct val="85000"/>
              <a:buFont typeface="Wingdings" pitchFamily="2" charset="2"/>
              <a:buChar char="ü"/>
            </a:pPr>
            <a:r>
              <a:rPr lang="es-ES_tradnl" altLang="es-ES_tradnl" sz="2000">
                <a:solidFill>
                  <a:srgbClr val="000000"/>
                </a:solidFill>
              </a:rPr>
              <a:t>Inversión</a:t>
            </a:r>
            <a:endParaRPr lang="es-ES_tradnl" altLang="es-ES_tradnl" sz="1800">
              <a:solidFill>
                <a:srgbClr val="000000"/>
              </a:solidFill>
            </a:endParaRPr>
          </a:p>
          <a:p>
            <a:pPr eaLnBrk="1" hangingPunct="1">
              <a:spcBef>
                <a:spcPct val="50000"/>
              </a:spcBef>
              <a:buClr>
                <a:srgbClr val="CC3300"/>
              </a:buClr>
              <a:buSzPct val="85000"/>
              <a:buFont typeface="Monotype Sorts" pitchFamily="2" charset="2"/>
              <a:buChar char="3"/>
            </a:pPr>
            <a:endParaRPr lang="es-ES_tradnl" altLang="es-ES_tradnl" sz="1800">
              <a:solidFill>
                <a:srgbClr val="000000"/>
              </a:solidFill>
            </a:endParaRPr>
          </a:p>
          <a:p>
            <a:pPr eaLnBrk="1" hangingPunct="1">
              <a:spcBef>
                <a:spcPct val="50000"/>
              </a:spcBef>
              <a:buClr>
                <a:srgbClr val="CC3300"/>
              </a:buClr>
              <a:buSzPct val="85000"/>
              <a:buFont typeface="Monotype Sorts" pitchFamily="2" charset="2"/>
              <a:buChar char="3"/>
            </a:pPr>
            <a:endParaRPr lang="es-ES_tradnl" altLang="es-ES_tradnl" sz="1800">
              <a:solidFill>
                <a:srgbClr val="000000"/>
              </a:solidFill>
            </a:endParaRPr>
          </a:p>
          <a:p>
            <a:pPr eaLnBrk="1" hangingPunct="1">
              <a:lnSpc>
                <a:spcPts val="1500"/>
              </a:lnSpc>
              <a:spcBef>
                <a:spcPct val="50000"/>
              </a:spcBef>
              <a:buClr>
                <a:srgbClr val="CC3300"/>
              </a:buClr>
              <a:buSzPct val="85000"/>
              <a:buFont typeface="Monotype Sorts" pitchFamily="2" charset="2"/>
              <a:buChar char="3"/>
            </a:pPr>
            <a:endParaRPr lang="es-ES_tradnl" altLang="es-ES_tradnl" sz="900">
              <a:solidFill>
                <a:srgbClr val="000000"/>
              </a:solidFill>
            </a:endParaRPr>
          </a:p>
          <a:p>
            <a:pPr eaLnBrk="1" hangingPunct="1">
              <a:spcBef>
                <a:spcPct val="50000"/>
              </a:spcBef>
              <a:buClr>
                <a:srgbClr val="CC3300"/>
              </a:buClr>
              <a:buSzPct val="85000"/>
              <a:buFont typeface="Wingdings" pitchFamily="2" charset="2"/>
              <a:buChar char="ü"/>
            </a:pPr>
            <a:r>
              <a:rPr lang="es-ES_tradnl" altLang="es-ES_tradnl" sz="2000">
                <a:solidFill>
                  <a:srgbClr val="000000"/>
                </a:solidFill>
              </a:rPr>
              <a:t>Operación</a:t>
            </a:r>
            <a:endParaRPr lang="es-ES_tradnl" altLang="es-ES_tradnl" sz="1800">
              <a:solidFill>
                <a:srgbClr val="000000"/>
              </a:solidFill>
            </a:endParaRPr>
          </a:p>
        </p:txBody>
      </p:sp>
      <p:sp>
        <p:nvSpPr>
          <p:cNvPr id="284681" name="Text Box 9"/>
          <p:cNvSpPr txBox="1">
            <a:spLocks noChangeArrowheads="1"/>
          </p:cNvSpPr>
          <p:nvPr/>
        </p:nvSpPr>
        <p:spPr bwMode="auto">
          <a:xfrm>
            <a:off x="5141913" y="1295400"/>
            <a:ext cx="3925887" cy="4740275"/>
          </a:xfrm>
          <a:prstGeom prst="rect">
            <a:avLst/>
          </a:prstGeom>
          <a:noFill/>
          <a:ln w="12700">
            <a:noFill/>
            <a:miter lim="800000"/>
            <a:headEnd type="none" w="sm" len="sm"/>
            <a:tailEnd type="none" w="sm" len="sm"/>
          </a:ln>
          <a:effectLst/>
        </p:spPr>
        <p:txBody>
          <a:bodyPr>
            <a:spAutoFit/>
          </a:bodyPr>
          <a:lstStyle/>
          <a:p>
            <a:pPr eaLnBrk="1" hangingPunct="1">
              <a:spcBef>
                <a:spcPct val="50000"/>
              </a:spcBef>
            </a:pPr>
            <a:r>
              <a:rPr lang="es-ES_tradnl" altLang="es-ES_tradnl" sz="1600">
                <a:solidFill>
                  <a:srgbClr val="000000"/>
                </a:solidFill>
              </a:rPr>
              <a:t>Formas de solucionar un problema</a:t>
            </a:r>
          </a:p>
          <a:p>
            <a:pPr eaLnBrk="1" hangingPunct="1">
              <a:spcBef>
                <a:spcPct val="50000"/>
              </a:spcBef>
            </a:pPr>
            <a:r>
              <a:rPr lang="es-ES_tradnl" altLang="es-ES_tradnl" sz="1600">
                <a:solidFill>
                  <a:srgbClr val="000000"/>
                </a:solidFill>
              </a:rPr>
              <a:t>Diagnóstico que identifica vías de solución</a:t>
            </a:r>
          </a:p>
          <a:p>
            <a:pPr eaLnBrk="1" hangingPunct="1">
              <a:spcBef>
                <a:spcPct val="50000"/>
              </a:spcBef>
            </a:pPr>
            <a:endParaRPr lang="es-ES_tradnl" altLang="es-ES_tradnl" sz="1400">
              <a:solidFill>
                <a:srgbClr val="000000"/>
              </a:solidFill>
            </a:endParaRPr>
          </a:p>
          <a:p>
            <a:pPr eaLnBrk="1" hangingPunct="1">
              <a:spcBef>
                <a:spcPct val="50000"/>
              </a:spcBef>
            </a:pPr>
            <a:endParaRPr lang="es-ES_tradnl" altLang="es-ES_tradnl" sz="1000">
              <a:solidFill>
                <a:srgbClr val="000000"/>
              </a:solidFill>
            </a:endParaRPr>
          </a:p>
          <a:p>
            <a:pPr eaLnBrk="1" hangingPunct="1">
              <a:spcBef>
                <a:spcPct val="50000"/>
              </a:spcBef>
            </a:pPr>
            <a:r>
              <a:rPr lang="es-ES_tradnl" altLang="es-ES_tradnl" sz="1600">
                <a:solidFill>
                  <a:srgbClr val="000000"/>
                </a:solidFill>
              </a:rPr>
              <a:t>Estudios de viabilidad (perfil, prefactibilidad y factibilidad)</a:t>
            </a:r>
          </a:p>
          <a:p>
            <a:pPr eaLnBrk="1" hangingPunct="1">
              <a:spcBef>
                <a:spcPct val="50000"/>
              </a:spcBef>
            </a:pPr>
            <a:endParaRPr lang="es-ES_tradnl" altLang="es-ES_tradnl" sz="1400">
              <a:solidFill>
                <a:srgbClr val="000000"/>
              </a:solidFill>
            </a:endParaRPr>
          </a:p>
          <a:p>
            <a:pPr eaLnBrk="1" hangingPunct="1">
              <a:lnSpc>
                <a:spcPts val="1200"/>
              </a:lnSpc>
              <a:spcBef>
                <a:spcPct val="50000"/>
              </a:spcBef>
            </a:pPr>
            <a:endParaRPr lang="es-ES_tradnl" altLang="es-ES_tradnl" sz="800">
              <a:solidFill>
                <a:srgbClr val="000000"/>
              </a:solidFill>
            </a:endParaRPr>
          </a:p>
          <a:p>
            <a:pPr eaLnBrk="1" hangingPunct="1">
              <a:lnSpc>
                <a:spcPts val="1200"/>
              </a:lnSpc>
              <a:spcBef>
                <a:spcPct val="50000"/>
              </a:spcBef>
            </a:pPr>
            <a:endParaRPr lang="es-ES_tradnl" altLang="es-ES_tradnl" sz="800">
              <a:solidFill>
                <a:srgbClr val="000000"/>
              </a:solidFill>
            </a:endParaRPr>
          </a:p>
          <a:p>
            <a:pPr eaLnBrk="1" hangingPunct="1">
              <a:spcBef>
                <a:spcPct val="50000"/>
              </a:spcBef>
            </a:pPr>
            <a:r>
              <a:rPr lang="es-ES_tradnl" altLang="es-ES_tradnl" sz="1600">
                <a:solidFill>
                  <a:srgbClr val="000000"/>
                </a:solidFill>
              </a:rPr>
              <a:t>Revisión de obras y acciones</a:t>
            </a:r>
            <a:endParaRPr lang="es-ES_tradnl" altLang="es-ES_tradnl" sz="1400">
              <a:solidFill>
                <a:srgbClr val="000000"/>
              </a:solidFill>
            </a:endParaRPr>
          </a:p>
          <a:p>
            <a:pPr eaLnBrk="1" hangingPunct="1">
              <a:spcBef>
                <a:spcPct val="50000"/>
              </a:spcBef>
            </a:pPr>
            <a:endParaRPr lang="es-ES_tradnl" altLang="es-ES_tradnl" sz="1400">
              <a:solidFill>
                <a:srgbClr val="000000"/>
              </a:solidFill>
            </a:endParaRPr>
          </a:p>
          <a:p>
            <a:pPr eaLnBrk="1" hangingPunct="1">
              <a:spcBef>
                <a:spcPct val="50000"/>
              </a:spcBef>
            </a:pPr>
            <a:endParaRPr lang="es-ES_tradnl" altLang="es-ES_tradnl" sz="1400">
              <a:solidFill>
                <a:srgbClr val="000000"/>
              </a:solidFill>
            </a:endParaRPr>
          </a:p>
          <a:p>
            <a:pPr eaLnBrk="1" hangingPunct="1">
              <a:spcBef>
                <a:spcPct val="50000"/>
              </a:spcBef>
            </a:pPr>
            <a:endParaRPr lang="es-ES_tradnl" altLang="es-ES_tradnl" sz="1400">
              <a:solidFill>
                <a:srgbClr val="000000"/>
              </a:solidFill>
            </a:endParaRPr>
          </a:p>
          <a:p>
            <a:pPr eaLnBrk="1" hangingPunct="1">
              <a:lnSpc>
                <a:spcPts val="1000"/>
              </a:lnSpc>
              <a:spcBef>
                <a:spcPct val="50000"/>
              </a:spcBef>
            </a:pPr>
            <a:endParaRPr lang="es-ES_tradnl" altLang="es-ES_tradnl" sz="900">
              <a:solidFill>
                <a:srgbClr val="000000"/>
              </a:solidFill>
            </a:endParaRPr>
          </a:p>
          <a:p>
            <a:pPr eaLnBrk="1" hangingPunct="1">
              <a:spcBef>
                <a:spcPct val="50000"/>
              </a:spcBef>
            </a:pPr>
            <a:r>
              <a:rPr lang="es-ES_tradnl" altLang="es-ES_tradnl" sz="1600">
                <a:solidFill>
                  <a:srgbClr val="000000"/>
                </a:solidFill>
              </a:rPr>
              <a:t>Seguimiento</a:t>
            </a:r>
            <a:endParaRPr lang="es-ES_tradnl" altLang="es-ES_tradnl" sz="1400">
              <a:solidFill>
                <a:srgbClr val="000000"/>
              </a:solidFill>
            </a:endParaRPr>
          </a:p>
        </p:txBody>
      </p:sp>
      <p:sp>
        <p:nvSpPr>
          <p:cNvPr id="284686" name="Line 14"/>
          <p:cNvSpPr>
            <a:spLocks noChangeShapeType="1"/>
          </p:cNvSpPr>
          <p:nvPr/>
        </p:nvSpPr>
        <p:spPr bwMode="auto">
          <a:xfrm>
            <a:off x="4570413" y="3009900"/>
            <a:ext cx="407987" cy="0"/>
          </a:xfrm>
          <a:prstGeom prst="line">
            <a:avLst/>
          </a:prstGeom>
          <a:noFill/>
          <a:ln w="12700">
            <a:solidFill>
              <a:srgbClr val="000000"/>
            </a:solidFill>
            <a:round/>
            <a:headEnd type="none" w="sm" len="sm"/>
            <a:tailEnd type="triangle" w="sm" len="sm"/>
          </a:ln>
          <a:effectLst/>
        </p:spPr>
        <p:txBody>
          <a:bodyPr wrap="none" anchor="ctr"/>
          <a:lstStyle/>
          <a:p>
            <a:endParaRPr lang="es-ES"/>
          </a:p>
        </p:txBody>
      </p:sp>
      <p:sp>
        <p:nvSpPr>
          <p:cNvPr id="284687" name="Line 15"/>
          <p:cNvSpPr>
            <a:spLocks noChangeShapeType="1"/>
          </p:cNvSpPr>
          <p:nvPr/>
        </p:nvSpPr>
        <p:spPr bwMode="auto">
          <a:xfrm>
            <a:off x="4570413" y="5638800"/>
            <a:ext cx="407987" cy="0"/>
          </a:xfrm>
          <a:prstGeom prst="line">
            <a:avLst/>
          </a:prstGeom>
          <a:noFill/>
          <a:ln w="12700">
            <a:solidFill>
              <a:srgbClr val="000000"/>
            </a:solidFill>
            <a:round/>
            <a:headEnd type="none" w="sm" len="sm"/>
            <a:tailEnd type="triangle" w="sm" len="sm"/>
          </a:ln>
          <a:effectLst/>
        </p:spPr>
        <p:txBody>
          <a:bodyPr wrap="none" anchor="ctr"/>
          <a:lstStyle/>
          <a:p>
            <a:endParaRPr lang="es-ES"/>
          </a:p>
        </p:txBody>
      </p:sp>
      <p:sp>
        <p:nvSpPr>
          <p:cNvPr id="284688" name="Line 16"/>
          <p:cNvSpPr>
            <a:spLocks noChangeShapeType="1"/>
          </p:cNvSpPr>
          <p:nvPr/>
        </p:nvSpPr>
        <p:spPr bwMode="auto">
          <a:xfrm>
            <a:off x="4570413" y="4114800"/>
            <a:ext cx="407987" cy="0"/>
          </a:xfrm>
          <a:prstGeom prst="line">
            <a:avLst/>
          </a:prstGeom>
          <a:noFill/>
          <a:ln w="12700">
            <a:solidFill>
              <a:srgbClr val="000000"/>
            </a:solidFill>
            <a:round/>
            <a:headEnd type="none" w="sm" len="sm"/>
            <a:tailEnd type="triangle" w="sm" len="sm"/>
          </a:ln>
          <a:effectLst/>
        </p:spPr>
        <p:txBody>
          <a:bodyPr wrap="none" anchor="ctr"/>
          <a:lstStyle/>
          <a:p>
            <a:endParaRPr lang="es-ES"/>
          </a:p>
        </p:txBody>
      </p:sp>
      <p:sp>
        <p:nvSpPr>
          <p:cNvPr id="284689" name="Line 17"/>
          <p:cNvSpPr>
            <a:spLocks noChangeShapeType="1"/>
          </p:cNvSpPr>
          <p:nvPr/>
        </p:nvSpPr>
        <p:spPr bwMode="auto">
          <a:xfrm>
            <a:off x="4522788" y="1427163"/>
            <a:ext cx="407987" cy="0"/>
          </a:xfrm>
          <a:prstGeom prst="line">
            <a:avLst/>
          </a:prstGeom>
          <a:noFill/>
          <a:ln w="12700">
            <a:solidFill>
              <a:srgbClr val="000000"/>
            </a:solidFill>
            <a:round/>
            <a:headEnd type="none" w="sm" len="sm"/>
            <a:tailEnd type="triangle" w="sm" len="sm"/>
          </a:ln>
          <a:effectLst/>
        </p:spPr>
        <p:txBody>
          <a:bodyPr wrap="none" anchor="ctr"/>
          <a:lstStyle/>
          <a:p>
            <a:endParaRPr lang="es-ES"/>
          </a:p>
        </p:txBody>
      </p:sp>
      <p:sp>
        <p:nvSpPr>
          <p:cNvPr id="284690" name="Line 18"/>
          <p:cNvSpPr>
            <a:spLocks noChangeShapeType="1"/>
          </p:cNvSpPr>
          <p:nvPr/>
        </p:nvSpPr>
        <p:spPr bwMode="auto">
          <a:xfrm>
            <a:off x="4535488" y="1831975"/>
            <a:ext cx="409575" cy="0"/>
          </a:xfrm>
          <a:prstGeom prst="line">
            <a:avLst/>
          </a:prstGeom>
          <a:noFill/>
          <a:ln w="12700">
            <a:solidFill>
              <a:srgbClr val="000000"/>
            </a:solidFill>
            <a:round/>
            <a:headEnd type="none" w="sm" len="sm"/>
            <a:tailEnd type="triangle" w="sm" len="sm"/>
          </a:ln>
          <a:effectLst/>
        </p:spPr>
        <p:txBody>
          <a:bodyPr wrap="none" anchor="ctr"/>
          <a:lstStyle/>
          <a:p>
            <a:endParaRPr lang="es-ES"/>
          </a:p>
        </p:txBody>
      </p:sp>
    </p:spTree>
  </p:cSld>
  <p:clrMapOvr>
    <a:masterClrMapping/>
  </p:clrMapOvr>
  <p:transition spd="slow" advClick="0">
    <p:random/>
  </p:transition>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0098" name="Rectangle 5122"/>
          <p:cNvSpPr>
            <a:spLocks noGrp="1" noChangeArrowheads="1"/>
          </p:cNvSpPr>
          <p:nvPr>
            <p:ph type="title"/>
          </p:nvPr>
        </p:nvSpPr>
        <p:spPr>
          <a:xfrm>
            <a:off x="228600" y="381000"/>
            <a:ext cx="8686800" cy="762000"/>
          </a:xfrm>
          <a:noFill/>
          <a:ln/>
        </p:spPr>
        <p:txBody>
          <a:bodyPr/>
          <a:lstStyle/>
          <a:p>
            <a:pPr>
              <a:lnSpc>
                <a:spcPct val="80000"/>
              </a:lnSpc>
            </a:pPr>
            <a:r>
              <a:rPr lang="es-ES_tradnl" altLang="es-ES_tradnl" sz="4000">
                <a:solidFill>
                  <a:srgbClr val="000000"/>
                </a:solidFill>
                <a:effectLst/>
              </a:rPr>
              <a:t>Información Necesaria para la Evaluación de Distintas Etapas</a:t>
            </a:r>
            <a:endParaRPr lang="es-ES_tradnl" altLang="es-ES_tradnl" sz="3600">
              <a:solidFill>
                <a:srgbClr val="000000"/>
              </a:solidFill>
              <a:effectLst>
                <a:outerShdw blurRad="38100" dist="38100" dir="2700000" algn="tl">
                  <a:srgbClr val="FFFFFF"/>
                </a:outerShdw>
              </a:effectLst>
            </a:endParaRPr>
          </a:p>
        </p:txBody>
      </p:sp>
      <p:sp>
        <p:nvSpPr>
          <p:cNvPr id="260099" name="Rectangle 5123"/>
          <p:cNvSpPr>
            <a:spLocks noGrp="1" noChangeArrowheads="1"/>
          </p:cNvSpPr>
          <p:nvPr>
            <p:ph type="body" idx="1"/>
          </p:nvPr>
        </p:nvSpPr>
        <p:spPr>
          <a:xfrm>
            <a:off x="609600" y="1600200"/>
            <a:ext cx="8001000" cy="3429000"/>
          </a:xfrm>
          <a:noFill/>
          <a:ln/>
        </p:spPr>
        <p:txBody>
          <a:bodyPr/>
          <a:lstStyle/>
          <a:p>
            <a:pPr>
              <a:lnSpc>
                <a:spcPct val="90000"/>
              </a:lnSpc>
              <a:buClr>
                <a:srgbClr val="000000"/>
              </a:buClr>
              <a:buSzPct val="85000"/>
              <a:buFont typeface="Wingdings" pitchFamily="2" charset="2"/>
              <a:buChar char="ü"/>
            </a:pPr>
            <a:r>
              <a:rPr lang="es-ES_tradnl" altLang="es-ES_tradnl" sz="2400" b="1">
                <a:solidFill>
                  <a:srgbClr val="000000"/>
                </a:solidFill>
                <a:effectLst/>
              </a:rPr>
              <a:t>Perfil: </a:t>
            </a:r>
            <a:r>
              <a:rPr lang="es-ES_tradnl" altLang="es-ES_tradnl" sz="2400">
                <a:solidFill>
                  <a:srgbClr val="000000"/>
                </a:solidFill>
                <a:effectLst/>
              </a:rPr>
              <a:t>Información existente; juicio común; experiencia; alternativa sin proyecto; razones para abandono o preferencia, y aspectos críticos.</a:t>
            </a:r>
          </a:p>
          <a:p>
            <a:pPr>
              <a:lnSpc>
                <a:spcPct val="90000"/>
              </a:lnSpc>
              <a:buClr>
                <a:srgbClr val="000000"/>
              </a:buClr>
              <a:buSzPct val="85000"/>
              <a:buFont typeface="Wingdings" pitchFamily="2" charset="2"/>
              <a:buChar char="ü"/>
            </a:pPr>
            <a:endParaRPr lang="es-ES_tradnl" altLang="es-ES_tradnl" sz="2400">
              <a:solidFill>
                <a:srgbClr val="000000"/>
              </a:solidFill>
              <a:effectLst/>
            </a:endParaRPr>
          </a:p>
          <a:p>
            <a:pPr>
              <a:lnSpc>
                <a:spcPct val="90000"/>
              </a:lnSpc>
              <a:buClr>
                <a:srgbClr val="000000"/>
              </a:buClr>
              <a:buSzPct val="85000"/>
              <a:buFont typeface="Wingdings" pitchFamily="2" charset="2"/>
              <a:buChar char="ü"/>
            </a:pPr>
            <a:r>
              <a:rPr lang="es-ES_tradnl" altLang="es-ES_tradnl" sz="2400" b="1">
                <a:solidFill>
                  <a:srgbClr val="000000"/>
                </a:solidFill>
                <a:effectLst/>
              </a:rPr>
              <a:t>Prefactibilidad: </a:t>
            </a:r>
            <a:r>
              <a:rPr lang="es-ES_tradnl" altLang="es-ES_tradnl" sz="2400">
                <a:solidFill>
                  <a:srgbClr val="000000"/>
                </a:solidFill>
                <a:effectLst/>
              </a:rPr>
              <a:t>Información de fuentes secundarias; definición de variables principales, alternativas y financiamiento; estimación de inversiones, costos de operación e ingresos, y aspectos críticos.</a:t>
            </a:r>
          </a:p>
          <a:p>
            <a:pPr>
              <a:lnSpc>
                <a:spcPct val="90000"/>
              </a:lnSpc>
              <a:buClr>
                <a:srgbClr val="000000"/>
              </a:buClr>
              <a:buSzPct val="85000"/>
              <a:buFont typeface="Wingdings" pitchFamily="2" charset="2"/>
              <a:buChar char="ü"/>
            </a:pPr>
            <a:endParaRPr lang="es-ES_tradnl" altLang="es-ES_tradnl" sz="2400" b="1">
              <a:solidFill>
                <a:srgbClr val="000000"/>
              </a:solidFill>
              <a:effectLst/>
            </a:endParaRPr>
          </a:p>
          <a:p>
            <a:pPr>
              <a:lnSpc>
                <a:spcPct val="90000"/>
              </a:lnSpc>
              <a:buClr>
                <a:srgbClr val="000000"/>
              </a:buClr>
              <a:buSzPct val="85000"/>
              <a:buFont typeface="Wingdings" pitchFamily="2" charset="2"/>
              <a:buChar char="ü"/>
            </a:pPr>
            <a:r>
              <a:rPr lang="es-ES_tradnl" altLang="es-ES_tradnl" sz="2400" b="1">
                <a:solidFill>
                  <a:srgbClr val="000000"/>
                </a:solidFill>
                <a:effectLst/>
              </a:rPr>
              <a:t>Factibilidad: </a:t>
            </a:r>
            <a:r>
              <a:rPr lang="es-ES_tradnl" altLang="es-ES_tradnl" sz="2400">
                <a:solidFill>
                  <a:srgbClr val="000000"/>
                </a:solidFill>
                <a:effectLst/>
              </a:rPr>
              <a:t>Antecedentes previos de fuentes primarias; calificación mínima; valoración de los ítems, y optimización de aspectos que influyen en la decisión.</a:t>
            </a:r>
            <a:endParaRPr lang="es-ES_tradnl" altLang="es-ES_tradnl" sz="2400" b="1">
              <a:solidFill>
                <a:srgbClr val="000000"/>
              </a:solidFill>
              <a:effectLst/>
            </a:endParaRPr>
          </a:p>
          <a:p>
            <a:pPr>
              <a:lnSpc>
                <a:spcPct val="90000"/>
              </a:lnSpc>
              <a:buClr>
                <a:srgbClr val="000000"/>
              </a:buClr>
              <a:buSzPct val="85000"/>
              <a:buFont typeface="Monotype Sorts" pitchFamily="2" charset="2"/>
              <a:buChar char="3"/>
            </a:pPr>
            <a:endParaRPr lang="es-ES_tradnl" altLang="es-ES_tradnl" sz="2400">
              <a:solidFill>
                <a:srgbClr val="000000"/>
              </a:solidFill>
              <a:effectLst/>
            </a:endParaRPr>
          </a:p>
        </p:txBody>
      </p:sp>
      <p:sp>
        <p:nvSpPr>
          <p:cNvPr id="260100" name="Text Box 5124"/>
          <p:cNvSpPr txBox="1">
            <a:spLocks noChangeArrowheads="1"/>
          </p:cNvSpPr>
          <p:nvPr/>
        </p:nvSpPr>
        <p:spPr bwMode="auto">
          <a:xfrm>
            <a:off x="0" y="6400800"/>
            <a:ext cx="9144000" cy="336550"/>
          </a:xfrm>
          <a:prstGeom prst="rect">
            <a:avLst/>
          </a:prstGeom>
          <a:noFill/>
          <a:ln w="12700">
            <a:noFill/>
            <a:miter lim="800000"/>
            <a:headEnd type="none" w="sm" len="sm"/>
            <a:tailEnd type="none" w="sm" len="sm"/>
          </a:ln>
          <a:effectLst/>
        </p:spPr>
        <p:txBody>
          <a:bodyPr>
            <a:spAutoFit/>
          </a:bodyPr>
          <a:lstStyle/>
          <a:p>
            <a:pPr algn="ctr" eaLnBrk="1" hangingPunct="1">
              <a:spcBef>
                <a:spcPct val="50000"/>
              </a:spcBef>
            </a:pPr>
            <a:r>
              <a:rPr lang="es-ES_tradnl" altLang="es-ES_tradnl" sz="1600" b="1" i="1">
                <a:solidFill>
                  <a:srgbClr val="000000"/>
                </a:solidFill>
              </a:rPr>
              <a:t>MÓDULO 5</a:t>
            </a:r>
          </a:p>
        </p:txBody>
      </p:sp>
    </p:spTree>
  </p:cSld>
  <p:clrMapOvr>
    <a:masterClrMapping/>
  </p:clrMapOvr>
  <p:transition spd="slow" advClick="0">
    <p:random/>
  </p:transition>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0340" name="Text Box 2052"/>
          <p:cNvSpPr txBox="1">
            <a:spLocks noChangeArrowheads="1"/>
          </p:cNvSpPr>
          <p:nvPr/>
        </p:nvSpPr>
        <p:spPr bwMode="auto">
          <a:xfrm>
            <a:off x="0" y="6400800"/>
            <a:ext cx="8382000" cy="336550"/>
          </a:xfrm>
          <a:prstGeom prst="rect">
            <a:avLst/>
          </a:prstGeom>
          <a:noFill/>
          <a:ln w="12700">
            <a:noFill/>
            <a:miter lim="800000"/>
            <a:headEnd type="none" w="sm" len="sm"/>
            <a:tailEnd type="none" w="sm" len="sm"/>
          </a:ln>
          <a:effectLst/>
        </p:spPr>
        <p:txBody>
          <a:bodyPr>
            <a:spAutoFit/>
          </a:bodyPr>
          <a:lstStyle/>
          <a:p>
            <a:pPr algn="ctr" eaLnBrk="1" hangingPunct="1">
              <a:spcBef>
                <a:spcPct val="50000"/>
              </a:spcBef>
            </a:pPr>
            <a:r>
              <a:rPr lang="es-ES_tradnl" altLang="es-ES_tradnl" sz="1600" b="1" i="1">
                <a:solidFill>
                  <a:srgbClr val="000000"/>
                </a:solidFill>
              </a:rPr>
              <a:t>MÓDULO 5</a:t>
            </a:r>
          </a:p>
        </p:txBody>
      </p:sp>
      <p:sp>
        <p:nvSpPr>
          <p:cNvPr id="270372" name="Rectangle 2084"/>
          <p:cNvSpPr>
            <a:spLocks noChangeArrowheads="1"/>
          </p:cNvSpPr>
          <p:nvPr/>
        </p:nvSpPr>
        <p:spPr bwMode="auto">
          <a:xfrm>
            <a:off x="2773363" y="0"/>
            <a:ext cx="2374900" cy="868363"/>
          </a:xfrm>
          <a:prstGeom prst="rect">
            <a:avLst/>
          </a:prstGeom>
          <a:noFill/>
          <a:ln w="9525">
            <a:noFill/>
            <a:miter lim="800000"/>
            <a:headEnd/>
            <a:tailEnd/>
          </a:ln>
        </p:spPr>
        <p:txBody>
          <a:bodyPr/>
          <a:lstStyle/>
          <a:p>
            <a:endParaRPr lang="es-ES"/>
          </a:p>
        </p:txBody>
      </p:sp>
      <p:sp>
        <p:nvSpPr>
          <p:cNvPr id="270343" name="Rectangle 2055"/>
          <p:cNvSpPr>
            <a:spLocks noChangeArrowheads="1"/>
          </p:cNvSpPr>
          <p:nvPr/>
        </p:nvSpPr>
        <p:spPr bwMode="auto">
          <a:xfrm>
            <a:off x="228600" y="784225"/>
            <a:ext cx="8432800" cy="5768975"/>
          </a:xfrm>
          <a:prstGeom prst="rect">
            <a:avLst/>
          </a:prstGeom>
          <a:noFill/>
          <a:ln w="9525">
            <a:noFill/>
            <a:miter lim="800000"/>
            <a:headEnd/>
            <a:tailEnd/>
          </a:ln>
        </p:spPr>
        <p:txBody>
          <a:bodyPr/>
          <a:lstStyle/>
          <a:p>
            <a:endParaRPr lang="es-ES"/>
          </a:p>
        </p:txBody>
      </p:sp>
      <p:grpSp>
        <p:nvGrpSpPr>
          <p:cNvPr id="270348" name="Group 2060"/>
          <p:cNvGrpSpPr>
            <a:grpSpLocks/>
          </p:cNvGrpSpPr>
          <p:nvPr/>
        </p:nvGrpSpPr>
        <p:grpSpPr bwMode="auto">
          <a:xfrm>
            <a:off x="228600" y="1882775"/>
            <a:ext cx="3081338" cy="103188"/>
            <a:chOff x="336" y="959"/>
            <a:chExt cx="1871" cy="67"/>
          </a:xfrm>
        </p:grpSpPr>
        <p:sp>
          <p:nvSpPr>
            <p:cNvPr id="270345" name="Rectangle 2057"/>
            <p:cNvSpPr>
              <a:spLocks noChangeArrowheads="1"/>
            </p:cNvSpPr>
            <p:nvPr/>
          </p:nvSpPr>
          <p:spPr bwMode="auto">
            <a:xfrm>
              <a:off x="336" y="959"/>
              <a:ext cx="1871" cy="67"/>
            </a:xfrm>
            <a:prstGeom prst="rect">
              <a:avLst/>
            </a:prstGeom>
            <a:noFill/>
            <a:ln w="9525">
              <a:noFill/>
              <a:miter lim="800000"/>
              <a:headEnd/>
              <a:tailEnd/>
            </a:ln>
          </p:spPr>
          <p:txBody>
            <a:bodyPr/>
            <a:lstStyle/>
            <a:p>
              <a:endParaRPr lang="es-ES"/>
            </a:p>
          </p:txBody>
        </p:sp>
        <p:sp>
          <p:nvSpPr>
            <p:cNvPr id="270346" name="Rectangle 2058"/>
            <p:cNvSpPr>
              <a:spLocks noChangeArrowheads="1"/>
            </p:cNvSpPr>
            <p:nvPr/>
          </p:nvSpPr>
          <p:spPr bwMode="auto">
            <a:xfrm>
              <a:off x="336" y="959"/>
              <a:ext cx="1871" cy="67"/>
            </a:xfrm>
            <a:prstGeom prst="rect">
              <a:avLst/>
            </a:prstGeom>
            <a:noFill/>
            <a:ln w="9525">
              <a:noFill/>
              <a:miter lim="800000"/>
              <a:headEnd/>
              <a:tailEnd/>
            </a:ln>
          </p:spPr>
          <p:txBody>
            <a:bodyPr/>
            <a:lstStyle/>
            <a:p>
              <a:endParaRPr lang="es-ES"/>
            </a:p>
          </p:txBody>
        </p:sp>
        <p:sp>
          <p:nvSpPr>
            <p:cNvPr id="270347" name="Rectangle 2059"/>
            <p:cNvSpPr>
              <a:spLocks noChangeArrowheads="1"/>
            </p:cNvSpPr>
            <p:nvPr/>
          </p:nvSpPr>
          <p:spPr bwMode="auto">
            <a:xfrm>
              <a:off x="336" y="959"/>
              <a:ext cx="1871" cy="67"/>
            </a:xfrm>
            <a:prstGeom prst="rect">
              <a:avLst/>
            </a:prstGeom>
            <a:noFill/>
            <a:ln w="9525">
              <a:noFill/>
              <a:miter lim="800000"/>
              <a:headEnd/>
              <a:tailEnd/>
            </a:ln>
          </p:spPr>
          <p:txBody>
            <a:bodyPr/>
            <a:lstStyle/>
            <a:p>
              <a:endParaRPr lang="es-ES"/>
            </a:p>
          </p:txBody>
        </p:sp>
      </p:grpSp>
      <p:sp>
        <p:nvSpPr>
          <p:cNvPr id="270349" name="Rectangle 2061"/>
          <p:cNvSpPr>
            <a:spLocks noChangeArrowheads="1"/>
          </p:cNvSpPr>
          <p:nvPr/>
        </p:nvSpPr>
        <p:spPr bwMode="auto">
          <a:xfrm>
            <a:off x="3044825" y="3213100"/>
            <a:ext cx="2747963" cy="614363"/>
          </a:xfrm>
          <a:prstGeom prst="rect">
            <a:avLst/>
          </a:prstGeom>
          <a:noFill/>
          <a:ln w="9525">
            <a:noFill/>
            <a:miter lim="800000"/>
            <a:headEnd/>
            <a:tailEnd/>
          </a:ln>
        </p:spPr>
        <p:txBody>
          <a:bodyPr/>
          <a:lstStyle/>
          <a:p>
            <a:endParaRPr lang="es-ES"/>
          </a:p>
        </p:txBody>
      </p:sp>
      <p:sp>
        <p:nvSpPr>
          <p:cNvPr id="270350" name="Rectangle 2062"/>
          <p:cNvSpPr>
            <a:spLocks noChangeArrowheads="1"/>
          </p:cNvSpPr>
          <p:nvPr/>
        </p:nvSpPr>
        <p:spPr bwMode="auto">
          <a:xfrm>
            <a:off x="3152775" y="2984500"/>
            <a:ext cx="2562225" cy="549275"/>
          </a:xfrm>
          <a:prstGeom prst="rect">
            <a:avLst/>
          </a:prstGeom>
          <a:noFill/>
          <a:ln w="9525">
            <a:noFill/>
            <a:miter lim="800000"/>
            <a:headEnd/>
            <a:tailEnd/>
          </a:ln>
        </p:spPr>
        <p:txBody>
          <a:bodyPr wrap="none" lIns="0" tIns="0" rIns="0" bIns="0">
            <a:spAutoFit/>
          </a:bodyPr>
          <a:lstStyle/>
          <a:p>
            <a:pPr algn="ctr" eaLnBrk="1" hangingPunct="1"/>
            <a:r>
              <a:rPr lang="es-ES_tradnl" altLang="es-ES_tradnl" sz="1800" b="1">
                <a:solidFill>
                  <a:srgbClr val="000000"/>
                </a:solidFill>
              </a:rPr>
              <a:t>Sistema de Planeamiento</a:t>
            </a:r>
          </a:p>
          <a:p>
            <a:pPr algn="ctr" eaLnBrk="1" hangingPunct="1"/>
            <a:r>
              <a:rPr lang="es-ES_tradnl" altLang="es-ES_tradnl" sz="1800" b="1">
                <a:solidFill>
                  <a:srgbClr val="000000"/>
                </a:solidFill>
              </a:rPr>
              <a:t>Ciclo del proyecto</a:t>
            </a:r>
            <a:endParaRPr lang="es-ES_tradnl" altLang="es-ES_tradnl">
              <a:solidFill>
                <a:srgbClr val="000000"/>
              </a:solidFill>
            </a:endParaRPr>
          </a:p>
        </p:txBody>
      </p:sp>
      <p:grpSp>
        <p:nvGrpSpPr>
          <p:cNvPr id="270437" name="Group 2149"/>
          <p:cNvGrpSpPr>
            <a:grpSpLocks/>
          </p:cNvGrpSpPr>
          <p:nvPr/>
        </p:nvGrpSpPr>
        <p:grpSpPr bwMode="auto">
          <a:xfrm>
            <a:off x="2217738" y="1525588"/>
            <a:ext cx="4383087" cy="4090987"/>
            <a:chOff x="1397" y="961"/>
            <a:chExt cx="2761" cy="2577"/>
          </a:xfrm>
        </p:grpSpPr>
        <p:grpSp>
          <p:nvGrpSpPr>
            <p:cNvPr id="270354" name="Group 2066"/>
            <p:cNvGrpSpPr>
              <a:grpSpLocks/>
            </p:cNvGrpSpPr>
            <p:nvPr/>
          </p:nvGrpSpPr>
          <p:grpSpPr bwMode="auto">
            <a:xfrm>
              <a:off x="1431" y="961"/>
              <a:ext cx="1109" cy="1020"/>
              <a:chOff x="1576" y="725"/>
              <a:chExt cx="1069" cy="1060"/>
            </a:xfrm>
          </p:grpSpPr>
          <p:sp>
            <p:nvSpPr>
              <p:cNvPr id="270352" name="Freeform 2064"/>
              <p:cNvSpPr>
                <a:spLocks/>
              </p:cNvSpPr>
              <p:nvPr/>
            </p:nvSpPr>
            <p:spPr bwMode="auto">
              <a:xfrm>
                <a:off x="1576" y="758"/>
                <a:ext cx="983" cy="1027"/>
              </a:xfrm>
              <a:custGeom>
                <a:avLst/>
                <a:gdLst/>
                <a:ahLst/>
                <a:cxnLst>
                  <a:cxn ang="0">
                    <a:pos x="0" y="92"/>
                  </a:cxn>
                  <a:cxn ang="0">
                    <a:pos x="92" y="0"/>
                  </a:cxn>
                </a:cxnLst>
                <a:rect l="0" t="0" r="r" b="b"/>
                <a:pathLst>
                  <a:path w="92" h="92">
                    <a:moveTo>
                      <a:pt x="0" y="92"/>
                    </a:moveTo>
                    <a:cubicBezTo>
                      <a:pt x="1" y="43"/>
                      <a:pt x="41" y="3"/>
                      <a:pt x="92" y="0"/>
                    </a:cubicBezTo>
                  </a:path>
                </a:pathLst>
              </a:custGeom>
              <a:noFill/>
              <a:ln w="17463">
                <a:solidFill>
                  <a:srgbClr val="000000"/>
                </a:solidFill>
                <a:prstDash val="solid"/>
                <a:round/>
                <a:headEnd/>
                <a:tailEnd/>
              </a:ln>
            </p:spPr>
            <p:txBody>
              <a:bodyPr/>
              <a:lstStyle/>
              <a:p>
                <a:endParaRPr lang="es-ES"/>
              </a:p>
            </p:txBody>
          </p:sp>
          <p:sp>
            <p:nvSpPr>
              <p:cNvPr id="270353" name="Freeform 2065"/>
              <p:cNvSpPr>
                <a:spLocks/>
              </p:cNvSpPr>
              <p:nvPr/>
            </p:nvSpPr>
            <p:spPr bwMode="auto">
              <a:xfrm>
                <a:off x="2570" y="725"/>
                <a:ext cx="75" cy="78"/>
              </a:xfrm>
              <a:custGeom>
                <a:avLst/>
                <a:gdLst/>
                <a:ahLst/>
                <a:cxnLst>
                  <a:cxn ang="0">
                    <a:pos x="0" y="78"/>
                  </a:cxn>
                  <a:cxn ang="0">
                    <a:pos x="75" y="33"/>
                  </a:cxn>
                  <a:cxn ang="0">
                    <a:pos x="0" y="0"/>
                  </a:cxn>
                  <a:cxn ang="0">
                    <a:pos x="0" y="78"/>
                  </a:cxn>
                </a:cxnLst>
                <a:rect l="0" t="0" r="r" b="b"/>
                <a:pathLst>
                  <a:path w="75" h="78">
                    <a:moveTo>
                      <a:pt x="0" y="78"/>
                    </a:moveTo>
                    <a:lnTo>
                      <a:pt x="75" y="33"/>
                    </a:lnTo>
                    <a:lnTo>
                      <a:pt x="0" y="0"/>
                    </a:lnTo>
                    <a:lnTo>
                      <a:pt x="0" y="78"/>
                    </a:lnTo>
                    <a:close/>
                  </a:path>
                </a:pathLst>
              </a:custGeom>
              <a:noFill/>
              <a:ln w="9525">
                <a:solidFill>
                  <a:srgbClr val="000000"/>
                </a:solidFill>
                <a:round/>
                <a:headEnd/>
                <a:tailEnd/>
              </a:ln>
            </p:spPr>
            <p:txBody>
              <a:bodyPr/>
              <a:lstStyle/>
              <a:p>
                <a:endParaRPr lang="es-ES"/>
              </a:p>
            </p:txBody>
          </p:sp>
        </p:grpSp>
        <p:grpSp>
          <p:nvGrpSpPr>
            <p:cNvPr id="270357" name="Group 2069"/>
            <p:cNvGrpSpPr>
              <a:grpSpLocks/>
            </p:cNvGrpSpPr>
            <p:nvPr/>
          </p:nvGrpSpPr>
          <p:grpSpPr bwMode="auto">
            <a:xfrm>
              <a:off x="1397" y="2453"/>
              <a:ext cx="1131" cy="1064"/>
              <a:chOff x="1544" y="2275"/>
              <a:chExt cx="1090" cy="1105"/>
            </a:xfrm>
          </p:grpSpPr>
          <p:sp>
            <p:nvSpPr>
              <p:cNvPr id="270355" name="Freeform 2067"/>
              <p:cNvSpPr>
                <a:spLocks/>
              </p:cNvSpPr>
              <p:nvPr/>
            </p:nvSpPr>
            <p:spPr bwMode="auto">
              <a:xfrm>
                <a:off x="1576" y="2354"/>
                <a:ext cx="1058" cy="1026"/>
              </a:xfrm>
              <a:custGeom>
                <a:avLst/>
                <a:gdLst/>
                <a:ahLst/>
                <a:cxnLst>
                  <a:cxn ang="0">
                    <a:pos x="99" y="92"/>
                  </a:cxn>
                  <a:cxn ang="0">
                    <a:pos x="0" y="0"/>
                  </a:cxn>
                </a:cxnLst>
                <a:rect l="0" t="0" r="r" b="b"/>
                <a:pathLst>
                  <a:path w="99" h="92">
                    <a:moveTo>
                      <a:pt x="99" y="92"/>
                    </a:moveTo>
                    <a:cubicBezTo>
                      <a:pt x="46" y="90"/>
                      <a:pt x="4" y="50"/>
                      <a:pt x="0" y="0"/>
                    </a:cubicBezTo>
                  </a:path>
                </a:pathLst>
              </a:custGeom>
              <a:noFill/>
              <a:ln w="17463">
                <a:solidFill>
                  <a:srgbClr val="000000"/>
                </a:solidFill>
                <a:prstDash val="solid"/>
                <a:round/>
                <a:headEnd/>
                <a:tailEnd/>
              </a:ln>
            </p:spPr>
            <p:txBody>
              <a:bodyPr/>
              <a:lstStyle/>
              <a:p>
                <a:endParaRPr lang="es-ES"/>
              </a:p>
            </p:txBody>
          </p:sp>
          <p:sp>
            <p:nvSpPr>
              <p:cNvPr id="270356" name="Freeform 2068"/>
              <p:cNvSpPr>
                <a:spLocks/>
              </p:cNvSpPr>
              <p:nvPr/>
            </p:nvSpPr>
            <p:spPr bwMode="auto">
              <a:xfrm>
                <a:off x="1544" y="2275"/>
                <a:ext cx="75" cy="79"/>
              </a:xfrm>
              <a:custGeom>
                <a:avLst/>
                <a:gdLst/>
                <a:ahLst/>
                <a:cxnLst>
                  <a:cxn ang="0">
                    <a:pos x="75" y="79"/>
                  </a:cxn>
                  <a:cxn ang="0">
                    <a:pos x="32" y="0"/>
                  </a:cxn>
                  <a:cxn ang="0">
                    <a:pos x="0" y="79"/>
                  </a:cxn>
                  <a:cxn ang="0">
                    <a:pos x="75" y="79"/>
                  </a:cxn>
                </a:cxnLst>
                <a:rect l="0" t="0" r="r" b="b"/>
                <a:pathLst>
                  <a:path w="75" h="79">
                    <a:moveTo>
                      <a:pt x="75" y="79"/>
                    </a:moveTo>
                    <a:lnTo>
                      <a:pt x="32" y="0"/>
                    </a:lnTo>
                    <a:lnTo>
                      <a:pt x="0" y="79"/>
                    </a:lnTo>
                    <a:lnTo>
                      <a:pt x="75" y="79"/>
                    </a:lnTo>
                    <a:close/>
                  </a:path>
                </a:pathLst>
              </a:custGeom>
              <a:noFill/>
              <a:ln w="9525">
                <a:solidFill>
                  <a:srgbClr val="000000"/>
                </a:solidFill>
                <a:round/>
                <a:headEnd/>
                <a:tailEnd/>
              </a:ln>
            </p:spPr>
            <p:txBody>
              <a:bodyPr/>
              <a:lstStyle/>
              <a:p>
                <a:endParaRPr lang="es-ES"/>
              </a:p>
            </p:txBody>
          </p:sp>
        </p:grpSp>
        <p:grpSp>
          <p:nvGrpSpPr>
            <p:cNvPr id="270360" name="Group 2072"/>
            <p:cNvGrpSpPr>
              <a:grpSpLocks/>
            </p:cNvGrpSpPr>
            <p:nvPr/>
          </p:nvGrpSpPr>
          <p:grpSpPr bwMode="auto">
            <a:xfrm>
              <a:off x="2928" y="2550"/>
              <a:ext cx="1164" cy="988"/>
              <a:chOff x="3019" y="2376"/>
              <a:chExt cx="1122" cy="1026"/>
            </a:xfrm>
          </p:grpSpPr>
          <p:sp>
            <p:nvSpPr>
              <p:cNvPr id="270358" name="Freeform 2070"/>
              <p:cNvSpPr>
                <a:spLocks/>
              </p:cNvSpPr>
              <p:nvPr/>
            </p:nvSpPr>
            <p:spPr bwMode="auto">
              <a:xfrm>
                <a:off x="3094" y="2376"/>
                <a:ext cx="1047" cy="981"/>
              </a:xfrm>
              <a:custGeom>
                <a:avLst/>
                <a:gdLst/>
                <a:ahLst/>
                <a:cxnLst>
                  <a:cxn ang="0">
                    <a:pos x="98" y="0"/>
                  </a:cxn>
                  <a:cxn ang="0">
                    <a:pos x="0" y="88"/>
                  </a:cxn>
                </a:cxnLst>
                <a:rect l="0" t="0" r="r" b="b"/>
                <a:pathLst>
                  <a:path w="98" h="88">
                    <a:moveTo>
                      <a:pt x="98" y="0"/>
                    </a:moveTo>
                    <a:cubicBezTo>
                      <a:pt x="95" y="48"/>
                      <a:pt x="52" y="86"/>
                      <a:pt x="0" y="88"/>
                    </a:cubicBezTo>
                  </a:path>
                </a:pathLst>
              </a:custGeom>
              <a:noFill/>
              <a:ln w="17463">
                <a:solidFill>
                  <a:srgbClr val="000000"/>
                </a:solidFill>
                <a:prstDash val="solid"/>
                <a:round/>
                <a:headEnd/>
                <a:tailEnd/>
              </a:ln>
            </p:spPr>
            <p:txBody>
              <a:bodyPr/>
              <a:lstStyle/>
              <a:p>
                <a:endParaRPr lang="es-ES"/>
              </a:p>
            </p:txBody>
          </p:sp>
          <p:sp>
            <p:nvSpPr>
              <p:cNvPr id="270359" name="Freeform 2071"/>
              <p:cNvSpPr>
                <a:spLocks/>
              </p:cNvSpPr>
              <p:nvPr/>
            </p:nvSpPr>
            <p:spPr bwMode="auto">
              <a:xfrm>
                <a:off x="3019" y="3324"/>
                <a:ext cx="75" cy="78"/>
              </a:xfrm>
              <a:custGeom>
                <a:avLst/>
                <a:gdLst/>
                <a:ahLst/>
                <a:cxnLst>
                  <a:cxn ang="0">
                    <a:pos x="75" y="0"/>
                  </a:cxn>
                  <a:cxn ang="0">
                    <a:pos x="0" y="45"/>
                  </a:cxn>
                  <a:cxn ang="0">
                    <a:pos x="75" y="78"/>
                  </a:cxn>
                  <a:cxn ang="0">
                    <a:pos x="75" y="0"/>
                  </a:cxn>
                </a:cxnLst>
                <a:rect l="0" t="0" r="r" b="b"/>
                <a:pathLst>
                  <a:path w="75" h="78">
                    <a:moveTo>
                      <a:pt x="75" y="0"/>
                    </a:moveTo>
                    <a:lnTo>
                      <a:pt x="0" y="45"/>
                    </a:lnTo>
                    <a:lnTo>
                      <a:pt x="75" y="78"/>
                    </a:lnTo>
                    <a:lnTo>
                      <a:pt x="75" y="0"/>
                    </a:lnTo>
                    <a:close/>
                  </a:path>
                </a:pathLst>
              </a:custGeom>
              <a:noFill/>
              <a:ln w="9525">
                <a:solidFill>
                  <a:srgbClr val="000000"/>
                </a:solidFill>
                <a:round/>
                <a:headEnd/>
                <a:tailEnd/>
              </a:ln>
            </p:spPr>
            <p:txBody>
              <a:bodyPr/>
              <a:lstStyle/>
              <a:p>
                <a:endParaRPr lang="es-ES"/>
              </a:p>
            </p:txBody>
          </p:sp>
        </p:grpSp>
        <p:grpSp>
          <p:nvGrpSpPr>
            <p:cNvPr id="270363" name="Group 2075"/>
            <p:cNvGrpSpPr>
              <a:grpSpLocks/>
            </p:cNvGrpSpPr>
            <p:nvPr/>
          </p:nvGrpSpPr>
          <p:grpSpPr bwMode="auto">
            <a:xfrm>
              <a:off x="3027" y="993"/>
              <a:ext cx="1131" cy="1116"/>
              <a:chOff x="3115" y="758"/>
              <a:chExt cx="1090" cy="1160"/>
            </a:xfrm>
          </p:grpSpPr>
          <p:sp>
            <p:nvSpPr>
              <p:cNvPr id="270361" name="Freeform 2073"/>
              <p:cNvSpPr>
                <a:spLocks/>
              </p:cNvSpPr>
              <p:nvPr/>
            </p:nvSpPr>
            <p:spPr bwMode="auto">
              <a:xfrm>
                <a:off x="3115" y="758"/>
                <a:ext cx="1048" cy="1071"/>
              </a:xfrm>
              <a:custGeom>
                <a:avLst/>
                <a:gdLst/>
                <a:ahLst/>
                <a:cxnLst>
                  <a:cxn ang="0">
                    <a:pos x="0" y="0"/>
                  </a:cxn>
                  <a:cxn ang="0">
                    <a:pos x="98" y="96"/>
                  </a:cxn>
                </a:cxnLst>
                <a:rect l="0" t="0" r="r" b="b"/>
                <a:pathLst>
                  <a:path w="98" h="96">
                    <a:moveTo>
                      <a:pt x="0" y="0"/>
                    </a:moveTo>
                    <a:cubicBezTo>
                      <a:pt x="53" y="1"/>
                      <a:pt x="94" y="43"/>
                      <a:pt x="98" y="96"/>
                    </a:cubicBezTo>
                  </a:path>
                </a:pathLst>
              </a:custGeom>
              <a:noFill/>
              <a:ln w="17463">
                <a:solidFill>
                  <a:srgbClr val="000000"/>
                </a:solidFill>
                <a:prstDash val="solid"/>
                <a:round/>
                <a:headEnd/>
                <a:tailEnd/>
              </a:ln>
            </p:spPr>
            <p:txBody>
              <a:bodyPr/>
              <a:lstStyle/>
              <a:p>
                <a:endParaRPr lang="es-ES"/>
              </a:p>
            </p:txBody>
          </p:sp>
          <p:sp>
            <p:nvSpPr>
              <p:cNvPr id="270362" name="Freeform 2074"/>
              <p:cNvSpPr>
                <a:spLocks/>
              </p:cNvSpPr>
              <p:nvPr/>
            </p:nvSpPr>
            <p:spPr bwMode="auto">
              <a:xfrm>
                <a:off x="4131" y="1840"/>
                <a:ext cx="74" cy="78"/>
              </a:xfrm>
              <a:custGeom>
                <a:avLst/>
                <a:gdLst/>
                <a:ahLst/>
                <a:cxnLst>
                  <a:cxn ang="0">
                    <a:pos x="0" y="0"/>
                  </a:cxn>
                  <a:cxn ang="0">
                    <a:pos x="42" y="78"/>
                  </a:cxn>
                  <a:cxn ang="0">
                    <a:pos x="74" y="0"/>
                  </a:cxn>
                  <a:cxn ang="0">
                    <a:pos x="0" y="0"/>
                  </a:cxn>
                </a:cxnLst>
                <a:rect l="0" t="0" r="r" b="b"/>
                <a:pathLst>
                  <a:path w="74" h="78">
                    <a:moveTo>
                      <a:pt x="0" y="0"/>
                    </a:moveTo>
                    <a:lnTo>
                      <a:pt x="42" y="78"/>
                    </a:lnTo>
                    <a:lnTo>
                      <a:pt x="74" y="0"/>
                    </a:lnTo>
                    <a:lnTo>
                      <a:pt x="0" y="0"/>
                    </a:lnTo>
                    <a:close/>
                  </a:path>
                </a:pathLst>
              </a:custGeom>
              <a:noFill/>
              <a:ln w="9525">
                <a:solidFill>
                  <a:srgbClr val="000000"/>
                </a:solidFill>
                <a:round/>
                <a:headEnd/>
                <a:tailEnd/>
              </a:ln>
            </p:spPr>
            <p:txBody>
              <a:bodyPr/>
              <a:lstStyle/>
              <a:p>
                <a:endParaRPr lang="es-ES"/>
              </a:p>
            </p:txBody>
          </p:sp>
        </p:grpSp>
      </p:grpSp>
      <p:sp>
        <p:nvSpPr>
          <p:cNvPr id="270364" name="Rectangle 2076"/>
          <p:cNvSpPr>
            <a:spLocks noChangeArrowheads="1"/>
          </p:cNvSpPr>
          <p:nvPr/>
        </p:nvSpPr>
        <p:spPr bwMode="auto">
          <a:xfrm>
            <a:off x="581025" y="963613"/>
            <a:ext cx="1584325" cy="1414462"/>
          </a:xfrm>
          <a:prstGeom prst="rect">
            <a:avLst/>
          </a:prstGeom>
          <a:noFill/>
          <a:ln w="9525">
            <a:noFill/>
            <a:miter lim="800000"/>
            <a:headEnd/>
            <a:tailEnd/>
          </a:ln>
        </p:spPr>
        <p:txBody>
          <a:bodyPr/>
          <a:lstStyle/>
          <a:p>
            <a:endParaRPr lang="es-ES"/>
          </a:p>
        </p:txBody>
      </p:sp>
      <p:sp>
        <p:nvSpPr>
          <p:cNvPr id="270368" name="Rectangle 2080"/>
          <p:cNvSpPr>
            <a:spLocks noChangeArrowheads="1"/>
          </p:cNvSpPr>
          <p:nvPr/>
        </p:nvSpPr>
        <p:spPr bwMode="auto">
          <a:xfrm>
            <a:off x="544513" y="1004888"/>
            <a:ext cx="1185862" cy="1587500"/>
          </a:xfrm>
          <a:prstGeom prst="rect">
            <a:avLst/>
          </a:prstGeom>
          <a:noFill/>
          <a:ln w="9525">
            <a:noFill/>
            <a:miter lim="800000"/>
            <a:headEnd/>
            <a:tailEnd/>
          </a:ln>
        </p:spPr>
        <p:txBody>
          <a:bodyPr lIns="0" tIns="0" rIns="0" bIns="0">
            <a:spAutoFit/>
          </a:bodyPr>
          <a:lstStyle/>
          <a:p>
            <a:pPr algn="ctr" eaLnBrk="1" hangingPunct="1"/>
            <a:r>
              <a:rPr lang="es-ES_tradnl" altLang="es-ES_tradnl" sz="1300" i="1">
                <a:solidFill>
                  <a:srgbClr val="000000"/>
                </a:solidFill>
              </a:rPr>
              <a:t>Selección del sitio, registro, análisis ambiental (selección, alcance, preparación, TdR, estudios)</a:t>
            </a:r>
            <a:endParaRPr lang="es-ES_tradnl" altLang="es-ES_tradnl">
              <a:solidFill>
                <a:srgbClr val="000000"/>
              </a:solidFill>
            </a:endParaRPr>
          </a:p>
        </p:txBody>
      </p:sp>
      <p:sp>
        <p:nvSpPr>
          <p:cNvPr id="270374" name="Rectangle 2086"/>
          <p:cNvSpPr>
            <a:spLocks noChangeArrowheads="1"/>
          </p:cNvSpPr>
          <p:nvPr/>
        </p:nvSpPr>
        <p:spPr bwMode="auto">
          <a:xfrm>
            <a:off x="1781175" y="674688"/>
            <a:ext cx="2241550" cy="595312"/>
          </a:xfrm>
          <a:prstGeom prst="rect">
            <a:avLst/>
          </a:prstGeom>
          <a:noFill/>
          <a:ln w="9525">
            <a:noFill/>
            <a:miter lim="800000"/>
            <a:headEnd/>
            <a:tailEnd/>
          </a:ln>
        </p:spPr>
        <p:txBody>
          <a:bodyPr lIns="0" tIns="0" rIns="0" bIns="0">
            <a:spAutoFit/>
          </a:bodyPr>
          <a:lstStyle/>
          <a:p>
            <a:pPr algn="ctr" eaLnBrk="1" hangingPunct="1"/>
            <a:r>
              <a:rPr lang="es-ES_tradnl" altLang="es-ES_tradnl" sz="1300" i="1">
                <a:solidFill>
                  <a:srgbClr val="000000"/>
                </a:solidFill>
              </a:rPr>
              <a:t>Evaluación de impactos:</a:t>
            </a:r>
          </a:p>
          <a:p>
            <a:pPr algn="ctr" eaLnBrk="1" hangingPunct="1"/>
            <a:r>
              <a:rPr lang="es-ES_tradnl" altLang="es-ES_tradnl" sz="1300" i="1">
                <a:solidFill>
                  <a:srgbClr val="000000"/>
                </a:solidFill>
              </a:rPr>
              <a:t>identificación, valoración, predicción y jerarquización</a:t>
            </a:r>
            <a:endParaRPr lang="es-ES_tradnl" altLang="es-ES_tradnl">
              <a:solidFill>
                <a:srgbClr val="000000"/>
              </a:solidFill>
            </a:endParaRPr>
          </a:p>
        </p:txBody>
      </p:sp>
      <p:sp>
        <p:nvSpPr>
          <p:cNvPr id="270377" name="Rectangle 2089"/>
          <p:cNvSpPr>
            <a:spLocks noChangeArrowheads="1"/>
          </p:cNvSpPr>
          <p:nvPr/>
        </p:nvSpPr>
        <p:spPr bwMode="auto">
          <a:xfrm>
            <a:off x="6478588" y="844550"/>
            <a:ext cx="1479550" cy="460375"/>
          </a:xfrm>
          <a:prstGeom prst="rect">
            <a:avLst/>
          </a:prstGeom>
          <a:noFill/>
          <a:ln w="9525">
            <a:noFill/>
            <a:miter lim="800000"/>
            <a:headEnd/>
            <a:tailEnd/>
          </a:ln>
        </p:spPr>
        <p:txBody>
          <a:bodyPr/>
          <a:lstStyle/>
          <a:p>
            <a:endParaRPr lang="es-ES"/>
          </a:p>
        </p:txBody>
      </p:sp>
      <p:sp>
        <p:nvSpPr>
          <p:cNvPr id="270379" name="Rectangle 2091"/>
          <p:cNvSpPr>
            <a:spLocks noChangeArrowheads="1"/>
          </p:cNvSpPr>
          <p:nvPr/>
        </p:nvSpPr>
        <p:spPr bwMode="auto">
          <a:xfrm>
            <a:off x="6627813" y="915988"/>
            <a:ext cx="1822450" cy="396875"/>
          </a:xfrm>
          <a:prstGeom prst="rect">
            <a:avLst/>
          </a:prstGeom>
          <a:noFill/>
          <a:ln w="9525">
            <a:noFill/>
            <a:miter lim="800000"/>
            <a:headEnd/>
            <a:tailEnd/>
          </a:ln>
        </p:spPr>
        <p:txBody>
          <a:bodyPr lIns="0" tIns="0" rIns="0" bIns="0">
            <a:spAutoFit/>
          </a:bodyPr>
          <a:lstStyle/>
          <a:p>
            <a:pPr algn="ctr" eaLnBrk="1" hangingPunct="1"/>
            <a:r>
              <a:rPr lang="es-ES_tradnl" altLang="es-ES_tradnl" sz="1300" i="1">
                <a:solidFill>
                  <a:srgbClr val="000000"/>
                </a:solidFill>
              </a:rPr>
              <a:t>Diseño detallado y medidas de mitigación</a:t>
            </a:r>
            <a:endParaRPr lang="es-ES_tradnl" altLang="es-ES_tradnl">
              <a:solidFill>
                <a:srgbClr val="000000"/>
              </a:solidFill>
            </a:endParaRPr>
          </a:p>
        </p:txBody>
      </p:sp>
      <p:sp>
        <p:nvSpPr>
          <p:cNvPr id="270380" name="Rectangle 2092"/>
          <p:cNvSpPr>
            <a:spLocks noChangeArrowheads="1"/>
          </p:cNvSpPr>
          <p:nvPr/>
        </p:nvSpPr>
        <p:spPr bwMode="auto">
          <a:xfrm>
            <a:off x="6777038" y="2139950"/>
            <a:ext cx="1812925" cy="460375"/>
          </a:xfrm>
          <a:prstGeom prst="rect">
            <a:avLst/>
          </a:prstGeom>
          <a:noFill/>
          <a:ln w="9525">
            <a:noFill/>
            <a:miter lim="800000"/>
            <a:headEnd/>
            <a:tailEnd/>
          </a:ln>
        </p:spPr>
        <p:txBody>
          <a:bodyPr/>
          <a:lstStyle/>
          <a:p>
            <a:endParaRPr lang="es-ES"/>
          </a:p>
        </p:txBody>
      </p:sp>
      <p:sp>
        <p:nvSpPr>
          <p:cNvPr id="270381" name="Rectangle 2093"/>
          <p:cNvSpPr>
            <a:spLocks noChangeArrowheads="1"/>
          </p:cNvSpPr>
          <p:nvPr/>
        </p:nvSpPr>
        <p:spPr bwMode="auto">
          <a:xfrm>
            <a:off x="7466013" y="2573338"/>
            <a:ext cx="617537" cy="198437"/>
          </a:xfrm>
          <a:prstGeom prst="rect">
            <a:avLst/>
          </a:prstGeom>
          <a:noFill/>
          <a:ln w="9525">
            <a:noFill/>
            <a:miter lim="800000"/>
            <a:headEnd/>
            <a:tailEnd/>
          </a:ln>
        </p:spPr>
        <p:txBody>
          <a:bodyPr wrap="none" lIns="0" tIns="0" rIns="0" bIns="0">
            <a:spAutoFit/>
          </a:bodyPr>
          <a:lstStyle/>
          <a:p>
            <a:pPr eaLnBrk="1" hangingPunct="1"/>
            <a:r>
              <a:rPr lang="es-ES_tradnl" altLang="es-ES_tradnl" sz="1300" i="1">
                <a:solidFill>
                  <a:srgbClr val="000000"/>
                </a:solidFill>
              </a:rPr>
              <a:t>Revisión</a:t>
            </a:r>
            <a:endParaRPr lang="es-ES_tradnl" altLang="es-ES_tradnl">
              <a:solidFill>
                <a:srgbClr val="000000"/>
              </a:solidFill>
            </a:endParaRPr>
          </a:p>
        </p:txBody>
      </p:sp>
      <p:sp>
        <p:nvSpPr>
          <p:cNvPr id="270383" name="Rectangle 2095"/>
          <p:cNvSpPr>
            <a:spLocks noChangeArrowheads="1"/>
          </p:cNvSpPr>
          <p:nvPr/>
        </p:nvSpPr>
        <p:spPr bwMode="auto">
          <a:xfrm>
            <a:off x="3028950" y="2054225"/>
            <a:ext cx="1195388" cy="273050"/>
          </a:xfrm>
          <a:prstGeom prst="rect">
            <a:avLst/>
          </a:prstGeom>
          <a:noFill/>
          <a:ln w="9525">
            <a:noFill/>
            <a:miter lim="800000"/>
            <a:headEnd/>
            <a:tailEnd/>
          </a:ln>
        </p:spPr>
        <p:txBody>
          <a:bodyPr/>
          <a:lstStyle/>
          <a:p>
            <a:endParaRPr lang="es-ES"/>
          </a:p>
        </p:txBody>
      </p:sp>
      <p:sp>
        <p:nvSpPr>
          <p:cNvPr id="270387" name="Rectangle 2099"/>
          <p:cNvSpPr>
            <a:spLocks noChangeArrowheads="1"/>
          </p:cNvSpPr>
          <p:nvPr/>
        </p:nvSpPr>
        <p:spPr bwMode="auto">
          <a:xfrm>
            <a:off x="4857750" y="2122488"/>
            <a:ext cx="950913" cy="273050"/>
          </a:xfrm>
          <a:prstGeom prst="rect">
            <a:avLst/>
          </a:prstGeom>
          <a:noFill/>
          <a:ln w="9525">
            <a:noFill/>
            <a:miter lim="800000"/>
            <a:headEnd/>
            <a:tailEnd/>
          </a:ln>
        </p:spPr>
        <p:txBody>
          <a:bodyPr/>
          <a:lstStyle/>
          <a:p>
            <a:endParaRPr lang="es-ES"/>
          </a:p>
        </p:txBody>
      </p:sp>
      <p:sp>
        <p:nvSpPr>
          <p:cNvPr id="270389" name="Rectangle 2101"/>
          <p:cNvSpPr>
            <a:spLocks noChangeArrowheads="1"/>
          </p:cNvSpPr>
          <p:nvPr/>
        </p:nvSpPr>
        <p:spPr bwMode="auto">
          <a:xfrm>
            <a:off x="6213475" y="3552825"/>
            <a:ext cx="635000" cy="274638"/>
          </a:xfrm>
          <a:prstGeom prst="rect">
            <a:avLst/>
          </a:prstGeom>
          <a:noFill/>
          <a:ln w="9525">
            <a:noFill/>
            <a:miter lim="800000"/>
            <a:headEnd/>
            <a:tailEnd/>
          </a:ln>
        </p:spPr>
        <p:txBody>
          <a:bodyPr/>
          <a:lstStyle/>
          <a:p>
            <a:endParaRPr lang="es-ES"/>
          </a:p>
        </p:txBody>
      </p:sp>
      <p:sp>
        <p:nvSpPr>
          <p:cNvPr id="270393" name="Rectangle 2105"/>
          <p:cNvSpPr>
            <a:spLocks noChangeArrowheads="1"/>
          </p:cNvSpPr>
          <p:nvPr/>
        </p:nvSpPr>
        <p:spPr bwMode="auto">
          <a:xfrm>
            <a:off x="7343775" y="3895725"/>
            <a:ext cx="1185863" cy="793750"/>
          </a:xfrm>
          <a:prstGeom prst="rect">
            <a:avLst/>
          </a:prstGeom>
          <a:noFill/>
          <a:ln w="9525">
            <a:noFill/>
            <a:miter lim="800000"/>
            <a:headEnd/>
            <a:tailEnd/>
          </a:ln>
        </p:spPr>
        <p:txBody>
          <a:bodyPr lIns="0" tIns="0" rIns="0" bIns="0">
            <a:spAutoFit/>
          </a:bodyPr>
          <a:lstStyle/>
          <a:p>
            <a:pPr algn="ctr" eaLnBrk="1" hangingPunct="1"/>
            <a:r>
              <a:rPr lang="es-ES_tradnl" altLang="es-ES_tradnl" sz="1300" i="1">
                <a:solidFill>
                  <a:srgbClr val="000000"/>
                </a:solidFill>
              </a:rPr>
              <a:t>Implementación del plan de manejo ambiental</a:t>
            </a:r>
            <a:endParaRPr lang="es-ES_tradnl" altLang="es-ES_tradnl">
              <a:solidFill>
                <a:srgbClr val="000000"/>
              </a:solidFill>
            </a:endParaRPr>
          </a:p>
        </p:txBody>
      </p:sp>
      <p:sp>
        <p:nvSpPr>
          <p:cNvPr id="270396" name="Rectangle 2108"/>
          <p:cNvSpPr>
            <a:spLocks noChangeArrowheads="1"/>
          </p:cNvSpPr>
          <p:nvPr/>
        </p:nvSpPr>
        <p:spPr bwMode="auto">
          <a:xfrm>
            <a:off x="4594225" y="5872163"/>
            <a:ext cx="2235200" cy="647700"/>
          </a:xfrm>
          <a:prstGeom prst="rect">
            <a:avLst/>
          </a:prstGeom>
          <a:noFill/>
          <a:ln w="9525">
            <a:noFill/>
            <a:miter lim="800000"/>
            <a:headEnd/>
            <a:tailEnd/>
          </a:ln>
        </p:spPr>
        <p:txBody>
          <a:bodyPr/>
          <a:lstStyle/>
          <a:p>
            <a:endParaRPr lang="es-ES"/>
          </a:p>
        </p:txBody>
      </p:sp>
      <p:sp>
        <p:nvSpPr>
          <p:cNvPr id="270398" name="Rectangle 2110"/>
          <p:cNvSpPr>
            <a:spLocks noChangeArrowheads="1"/>
          </p:cNvSpPr>
          <p:nvPr/>
        </p:nvSpPr>
        <p:spPr bwMode="auto">
          <a:xfrm>
            <a:off x="4498975" y="5791200"/>
            <a:ext cx="2282825" cy="595313"/>
          </a:xfrm>
          <a:prstGeom prst="rect">
            <a:avLst/>
          </a:prstGeom>
          <a:noFill/>
          <a:ln w="9525">
            <a:noFill/>
            <a:miter lim="800000"/>
            <a:headEnd/>
            <a:tailEnd/>
          </a:ln>
        </p:spPr>
        <p:txBody>
          <a:bodyPr lIns="0" tIns="0" rIns="0" bIns="0">
            <a:spAutoFit/>
          </a:bodyPr>
          <a:lstStyle/>
          <a:p>
            <a:pPr algn="ctr" eaLnBrk="1" hangingPunct="1"/>
            <a:r>
              <a:rPr lang="es-ES_tradnl" altLang="es-ES_tradnl" sz="1300" i="1">
                <a:solidFill>
                  <a:srgbClr val="000000"/>
                </a:solidFill>
              </a:rPr>
              <a:t>Seguimiento y evaluación. </a:t>
            </a:r>
          </a:p>
          <a:p>
            <a:pPr algn="ctr" eaLnBrk="1" hangingPunct="1"/>
            <a:r>
              <a:rPr lang="es-ES_tradnl" altLang="es-ES_tradnl" sz="1300" i="1">
                <a:solidFill>
                  <a:srgbClr val="000000"/>
                </a:solidFill>
              </a:rPr>
              <a:t>Lecciones para futuros proyectos</a:t>
            </a:r>
            <a:endParaRPr lang="es-ES_tradnl" altLang="es-ES_tradnl">
              <a:solidFill>
                <a:srgbClr val="000000"/>
              </a:solidFill>
            </a:endParaRPr>
          </a:p>
        </p:txBody>
      </p:sp>
      <p:sp>
        <p:nvSpPr>
          <p:cNvPr id="270400" name="Rectangle 2112"/>
          <p:cNvSpPr>
            <a:spLocks noChangeArrowheads="1"/>
          </p:cNvSpPr>
          <p:nvPr/>
        </p:nvSpPr>
        <p:spPr bwMode="auto">
          <a:xfrm>
            <a:off x="4735513" y="4440238"/>
            <a:ext cx="968375" cy="460375"/>
          </a:xfrm>
          <a:prstGeom prst="rect">
            <a:avLst/>
          </a:prstGeom>
          <a:noFill/>
          <a:ln w="9525">
            <a:noFill/>
            <a:miter lim="800000"/>
            <a:headEnd/>
            <a:tailEnd/>
          </a:ln>
        </p:spPr>
        <p:txBody>
          <a:bodyPr/>
          <a:lstStyle/>
          <a:p>
            <a:endParaRPr lang="es-ES"/>
          </a:p>
        </p:txBody>
      </p:sp>
      <p:sp>
        <p:nvSpPr>
          <p:cNvPr id="270403" name="Rectangle 2115"/>
          <p:cNvSpPr>
            <a:spLocks noChangeArrowheads="1"/>
          </p:cNvSpPr>
          <p:nvPr/>
        </p:nvSpPr>
        <p:spPr bwMode="auto">
          <a:xfrm>
            <a:off x="1284288" y="3417888"/>
            <a:ext cx="1655762" cy="273050"/>
          </a:xfrm>
          <a:prstGeom prst="rect">
            <a:avLst/>
          </a:prstGeom>
          <a:noFill/>
          <a:ln w="9525">
            <a:noFill/>
            <a:miter lim="800000"/>
            <a:headEnd/>
            <a:tailEnd/>
          </a:ln>
        </p:spPr>
        <p:txBody>
          <a:bodyPr/>
          <a:lstStyle/>
          <a:p>
            <a:endParaRPr lang="es-ES"/>
          </a:p>
        </p:txBody>
      </p:sp>
      <p:sp>
        <p:nvSpPr>
          <p:cNvPr id="270405" name="Rectangle 2117"/>
          <p:cNvSpPr>
            <a:spLocks noChangeArrowheads="1"/>
          </p:cNvSpPr>
          <p:nvPr/>
        </p:nvSpPr>
        <p:spPr bwMode="auto">
          <a:xfrm>
            <a:off x="2992438" y="4525963"/>
            <a:ext cx="968375" cy="458787"/>
          </a:xfrm>
          <a:prstGeom prst="rect">
            <a:avLst/>
          </a:prstGeom>
          <a:noFill/>
          <a:ln w="9525">
            <a:noFill/>
            <a:miter lim="800000"/>
            <a:headEnd/>
            <a:tailEnd/>
          </a:ln>
        </p:spPr>
        <p:txBody>
          <a:bodyPr/>
          <a:lstStyle/>
          <a:p>
            <a:endParaRPr lang="es-ES"/>
          </a:p>
        </p:txBody>
      </p:sp>
      <p:grpSp>
        <p:nvGrpSpPr>
          <p:cNvPr id="270438" name="Group 2150"/>
          <p:cNvGrpSpPr>
            <a:grpSpLocks/>
          </p:cNvGrpSpPr>
          <p:nvPr/>
        </p:nvGrpSpPr>
        <p:grpSpPr bwMode="auto">
          <a:xfrm>
            <a:off x="1373188" y="2124075"/>
            <a:ext cx="5429250" cy="2782888"/>
            <a:chOff x="865" y="1338"/>
            <a:chExt cx="3420" cy="1753"/>
          </a:xfrm>
        </p:grpSpPr>
        <p:sp>
          <p:nvSpPr>
            <p:cNvPr id="270384" name="Rectangle 2096"/>
            <p:cNvSpPr>
              <a:spLocks noChangeArrowheads="1"/>
            </p:cNvSpPr>
            <p:nvPr/>
          </p:nvSpPr>
          <p:spPr bwMode="auto">
            <a:xfrm>
              <a:off x="1963" y="1338"/>
              <a:ext cx="654" cy="125"/>
            </a:xfrm>
            <a:prstGeom prst="rect">
              <a:avLst/>
            </a:prstGeom>
            <a:noFill/>
            <a:ln w="9525">
              <a:noFill/>
              <a:miter lim="800000"/>
              <a:headEnd/>
              <a:tailEnd/>
            </a:ln>
          </p:spPr>
          <p:txBody>
            <a:bodyPr wrap="none" lIns="0" tIns="0" rIns="0" bIns="0">
              <a:spAutoFit/>
            </a:bodyPr>
            <a:lstStyle/>
            <a:p>
              <a:pPr eaLnBrk="1" hangingPunct="1"/>
              <a:r>
                <a:rPr lang="es-ES_tradnl" altLang="es-ES_tradnl" sz="1300">
                  <a:solidFill>
                    <a:srgbClr val="000000"/>
                  </a:solidFill>
                </a:rPr>
                <a:t>Prefactibilidad</a:t>
              </a:r>
              <a:endParaRPr lang="es-ES_tradnl" altLang="es-ES_tradnl">
                <a:solidFill>
                  <a:srgbClr val="000000"/>
                </a:solidFill>
              </a:endParaRPr>
            </a:p>
          </p:txBody>
        </p:sp>
        <p:sp>
          <p:nvSpPr>
            <p:cNvPr id="270388" name="Rectangle 2100"/>
            <p:cNvSpPr>
              <a:spLocks noChangeArrowheads="1"/>
            </p:cNvSpPr>
            <p:nvPr/>
          </p:nvSpPr>
          <p:spPr bwMode="auto">
            <a:xfrm>
              <a:off x="3116" y="1380"/>
              <a:ext cx="534" cy="125"/>
            </a:xfrm>
            <a:prstGeom prst="rect">
              <a:avLst/>
            </a:prstGeom>
            <a:noFill/>
            <a:ln w="9525">
              <a:noFill/>
              <a:miter lim="800000"/>
              <a:headEnd/>
              <a:tailEnd/>
            </a:ln>
          </p:spPr>
          <p:txBody>
            <a:bodyPr wrap="none" lIns="0" tIns="0" rIns="0" bIns="0">
              <a:spAutoFit/>
            </a:bodyPr>
            <a:lstStyle/>
            <a:p>
              <a:pPr eaLnBrk="1" hangingPunct="1"/>
              <a:r>
                <a:rPr lang="es-ES_tradnl" altLang="es-ES_tradnl" sz="1300">
                  <a:solidFill>
                    <a:srgbClr val="000000"/>
                  </a:solidFill>
                </a:rPr>
                <a:t>Factibilidad</a:t>
              </a:r>
              <a:endParaRPr lang="es-ES_tradnl" altLang="es-ES_tradnl">
                <a:solidFill>
                  <a:srgbClr val="000000"/>
                </a:solidFill>
              </a:endParaRPr>
            </a:p>
          </p:txBody>
        </p:sp>
        <p:sp>
          <p:nvSpPr>
            <p:cNvPr id="270390" name="Rectangle 2102"/>
            <p:cNvSpPr>
              <a:spLocks noChangeArrowheads="1"/>
            </p:cNvSpPr>
            <p:nvPr/>
          </p:nvSpPr>
          <p:spPr bwMode="auto">
            <a:xfrm>
              <a:off x="3959" y="2271"/>
              <a:ext cx="326" cy="125"/>
            </a:xfrm>
            <a:prstGeom prst="rect">
              <a:avLst/>
            </a:prstGeom>
            <a:noFill/>
            <a:ln w="9525">
              <a:noFill/>
              <a:miter lim="800000"/>
              <a:headEnd/>
              <a:tailEnd/>
            </a:ln>
          </p:spPr>
          <p:txBody>
            <a:bodyPr wrap="none" lIns="0" tIns="0" rIns="0" bIns="0">
              <a:spAutoFit/>
            </a:bodyPr>
            <a:lstStyle/>
            <a:p>
              <a:pPr eaLnBrk="1" hangingPunct="1"/>
              <a:r>
                <a:rPr lang="es-ES_tradnl" altLang="es-ES_tradnl" sz="1300">
                  <a:solidFill>
                    <a:srgbClr val="000000"/>
                  </a:solidFill>
                </a:rPr>
                <a:t>Diseño</a:t>
              </a:r>
              <a:endParaRPr lang="es-ES_tradnl" altLang="es-ES_tradnl">
                <a:solidFill>
                  <a:srgbClr val="000000"/>
                </a:solidFill>
              </a:endParaRPr>
            </a:p>
          </p:txBody>
        </p:sp>
        <p:sp>
          <p:nvSpPr>
            <p:cNvPr id="270402" name="Rectangle 2114"/>
            <p:cNvSpPr>
              <a:spLocks noChangeArrowheads="1"/>
            </p:cNvSpPr>
            <p:nvPr/>
          </p:nvSpPr>
          <p:spPr bwMode="auto">
            <a:xfrm>
              <a:off x="2933" y="2841"/>
              <a:ext cx="885" cy="250"/>
            </a:xfrm>
            <a:prstGeom prst="rect">
              <a:avLst/>
            </a:prstGeom>
            <a:noFill/>
            <a:ln w="9525">
              <a:noFill/>
              <a:miter lim="800000"/>
              <a:headEnd/>
              <a:tailEnd/>
            </a:ln>
          </p:spPr>
          <p:txBody>
            <a:bodyPr wrap="none" lIns="0" tIns="0" rIns="0" bIns="0">
              <a:spAutoFit/>
            </a:bodyPr>
            <a:lstStyle/>
            <a:p>
              <a:pPr eaLnBrk="1" hangingPunct="1"/>
              <a:r>
                <a:rPr lang="es-ES_tradnl" altLang="es-ES_tradnl" sz="1300">
                  <a:solidFill>
                    <a:srgbClr val="000000"/>
                  </a:solidFill>
                </a:rPr>
                <a:t> Implementación y </a:t>
              </a:r>
            </a:p>
            <a:p>
              <a:pPr eaLnBrk="1" hangingPunct="1"/>
              <a:r>
                <a:rPr lang="es-ES_tradnl" altLang="es-ES_tradnl" sz="1300">
                  <a:solidFill>
                    <a:srgbClr val="000000"/>
                  </a:solidFill>
                </a:rPr>
                <a:t>operación</a:t>
              </a:r>
              <a:endParaRPr lang="es-ES_tradnl" altLang="es-ES_tradnl">
                <a:solidFill>
                  <a:srgbClr val="000000"/>
                </a:solidFill>
              </a:endParaRPr>
            </a:p>
          </p:txBody>
        </p:sp>
        <p:sp>
          <p:nvSpPr>
            <p:cNvPr id="270404" name="Rectangle 2116"/>
            <p:cNvSpPr>
              <a:spLocks noChangeArrowheads="1"/>
            </p:cNvSpPr>
            <p:nvPr/>
          </p:nvSpPr>
          <p:spPr bwMode="auto">
            <a:xfrm>
              <a:off x="865" y="2186"/>
              <a:ext cx="1043" cy="125"/>
            </a:xfrm>
            <a:prstGeom prst="rect">
              <a:avLst/>
            </a:prstGeom>
            <a:noFill/>
            <a:ln w="9525">
              <a:noFill/>
              <a:miter lim="800000"/>
              <a:headEnd/>
              <a:tailEnd/>
            </a:ln>
          </p:spPr>
          <p:txBody>
            <a:bodyPr wrap="none" lIns="0" tIns="0" rIns="0" bIns="0">
              <a:spAutoFit/>
            </a:bodyPr>
            <a:lstStyle/>
            <a:p>
              <a:pPr eaLnBrk="1" hangingPunct="1"/>
              <a:r>
                <a:rPr lang="es-ES_tradnl" altLang="es-ES_tradnl" sz="1300">
                  <a:solidFill>
                    <a:srgbClr val="000000"/>
                  </a:solidFill>
                </a:rPr>
                <a:t>Concepto del proyecto</a:t>
              </a:r>
              <a:endParaRPr lang="es-ES_tradnl" altLang="es-ES_tradnl">
                <a:solidFill>
                  <a:srgbClr val="000000"/>
                </a:solidFill>
              </a:endParaRPr>
            </a:p>
          </p:txBody>
        </p:sp>
        <p:sp>
          <p:nvSpPr>
            <p:cNvPr id="270406" name="Rectangle 2118"/>
            <p:cNvSpPr>
              <a:spLocks noChangeArrowheads="1"/>
            </p:cNvSpPr>
            <p:nvPr/>
          </p:nvSpPr>
          <p:spPr bwMode="auto">
            <a:xfrm>
              <a:off x="1930" y="2795"/>
              <a:ext cx="645" cy="250"/>
            </a:xfrm>
            <a:prstGeom prst="rect">
              <a:avLst/>
            </a:prstGeom>
            <a:noFill/>
            <a:ln w="9525">
              <a:noFill/>
              <a:miter lim="800000"/>
              <a:headEnd/>
              <a:tailEnd/>
            </a:ln>
          </p:spPr>
          <p:txBody>
            <a:bodyPr wrap="none" lIns="0" tIns="0" rIns="0" bIns="0">
              <a:spAutoFit/>
            </a:bodyPr>
            <a:lstStyle/>
            <a:p>
              <a:pPr eaLnBrk="1" hangingPunct="1"/>
              <a:r>
                <a:rPr lang="es-ES_tradnl" altLang="es-ES_tradnl" sz="1300">
                  <a:solidFill>
                    <a:srgbClr val="000000"/>
                  </a:solidFill>
                </a:rPr>
                <a:t>Seguimiento y</a:t>
              </a:r>
            </a:p>
            <a:p>
              <a:pPr eaLnBrk="1" hangingPunct="1"/>
              <a:r>
                <a:rPr lang="es-ES_tradnl" altLang="es-ES_tradnl" sz="1300">
                  <a:solidFill>
                    <a:srgbClr val="000000"/>
                  </a:solidFill>
                </a:rPr>
                <a:t> evaluación</a:t>
              </a:r>
              <a:endParaRPr lang="es-ES_tradnl" altLang="es-ES_tradnl">
                <a:solidFill>
                  <a:srgbClr val="000000"/>
                </a:solidFill>
              </a:endParaRPr>
            </a:p>
          </p:txBody>
        </p:sp>
      </p:grpSp>
      <p:sp>
        <p:nvSpPr>
          <p:cNvPr id="270408" name="Rectangle 2120"/>
          <p:cNvSpPr>
            <a:spLocks noChangeArrowheads="1"/>
          </p:cNvSpPr>
          <p:nvPr/>
        </p:nvSpPr>
        <p:spPr bwMode="auto">
          <a:xfrm>
            <a:off x="509588" y="4032250"/>
            <a:ext cx="915987" cy="458788"/>
          </a:xfrm>
          <a:prstGeom prst="rect">
            <a:avLst/>
          </a:prstGeom>
          <a:noFill/>
          <a:ln w="9525">
            <a:noFill/>
            <a:miter lim="800000"/>
            <a:headEnd/>
            <a:tailEnd/>
          </a:ln>
        </p:spPr>
        <p:txBody>
          <a:bodyPr/>
          <a:lstStyle/>
          <a:p>
            <a:endParaRPr lang="es-ES"/>
          </a:p>
        </p:txBody>
      </p:sp>
      <p:sp>
        <p:nvSpPr>
          <p:cNvPr id="270410" name="Rectangle 2122"/>
          <p:cNvSpPr>
            <a:spLocks noChangeArrowheads="1"/>
          </p:cNvSpPr>
          <p:nvPr/>
        </p:nvSpPr>
        <p:spPr bwMode="auto">
          <a:xfrm>
            <a:off x="596900" y="4270375"/>
            <a:ext cx="1017588" cy="198438"/>
          </a:xfrm>
          <a:prstGeom prst="rect">
            <a:avLst/>
          </a:prstGeom>
          <a:noFill/>
          <a:ln w="9525">
            <a:noFill/>
            <a:miter lim="800000"/>
            <a:headEnd/>
            <a:tailEnd/>
          </a:ln>
        </p:spPr>
        <p:txBody>
          <a:bodyPr wrap="none" lIns="0" tIns="0" rIns="0" bIns="0">
            <a:spAutoFit/>
          </a:bodyPr>
          <a:lstStyle/>
          <a:p>
            <a:pPr eaLnBrk="1" hangingPunct="1"/>
            <a:r>
              <a:rPr lang="es-ES_tradnl" altLang="es-ES_tradnl" sz="1300" i="1">
                <a:solidFill>
                  <a:srgbClr val="000000"/>
                </a:solidFill>
              </a:rPr>
              <a:t>Desactivación</a:t>
            </a:r>
            <a:endParaRPr lang="es-ES_tradnl" altLang="es-ES_tradnl">
              <a:solidFill>
                <a:srgbClr val="000000"/>
              </a:solidFill>
            </a:endParaRPr>
          </a:p>
        </p:txBody>
      </p:sp>
      <p:sp>
        <p:nvSpPr>
          <p:cNvPr id="270411" name="Freeform 2123"/>
          <p:cNvSpPr>
            <a:spLocks/>
          </p:cNvSpPr>
          <p:nvPr/>
        </p:nvSpPr>
        <p:spPr bwMode="auto">
          <a:xfrm>
            <a:off x="1760538" y="1389063"/>
            <a:ext cx="633412" cy="665162"/>
          </a:xfrm>
          <a:custGeom>
            <a:avLst/>
            <a:gdLst/>
            <a:ahLst/>
            <a:cxnLst>
              <a:cxn ang="0">
                <a:pos x="36" y="39"/>
              </a:cxn>
              <a:cxn ang="0">
                <a:pos x="0" y="0"/>
              </a:cxn>
            </a:cxnLst>
            <a:rect l="0" t="0" r="r" b="b"/>
            <a:pathLst>
              <a:path w="36" h="39">
                <a:moveTo>
                  <a:pt x="36" y="39"/>
                </a:moveTo>
                <a:cubicBezTo>
                  <a:pt x="16" y="36"/>
                  <a:pt x="0" y="19"/>
                  <a:pt x="0" y="0"/>
                </a:cubicBezTo>
              </a:path>
            </a:pathLst>
          </a:custGeom>
          <a:noFill/>
          <a:ln w="17463">
            <a:solidFill>
              <a:srgbClr val="000000"/>
            </a:solidFill>
            <a:prstDash val="solid"/>
            <a:round/>
            <a:headEnd type="triangle" w="med" len="med"/>
            <a:tailEnd type="none" w="med" len="med"/>
          </a:ln>
        </p:spPr>
        <p:txBody>
          <a:bodyPr/>
          <a:lstStyle/>
          <a:p>
            <a:endParaRPr lang="es-ES"/>
          </a:p>
        </p:txBody>
      </p:sp>
      <p:sp>
        <p:nvSpPr>
          <p:cNvPr id="270414" name="Freeform 2126"/>
          <p:cNvSpPr>
            <a:spLocks/>
          </p:cNvSpPr>
          <p:nvPr/>
        </p:nvSpPr>
        <p:spPr bwMode="auto">
          <a:xfrm>
            <a:off x="6337300" y="1304925"/>
            <a:ext cx="757238" cy="681038"/>
          </a:xfrm>
          <a:custGeom>
            <a:avLst/>
            <a:gdLst/>
            <a:ahLst/>
            <a:cxnLst>
              <a:cxn ang="0">
                <a:pos x="0" y="40"/>
              </a:cxn>
              <a:cxn ang="0">
                <a:pos x="43" y="0"/>
              </a:cxn>
            </a:cxnLst>
            <a:rect l="0" t="0" r="r" b="b"/>
            <a:pathLst>
              <a:path w="43" h="40">
                <a:moveTo>
                  <a:pt x="0" y="40"/>
                </a:moveTo>
                <a:cubicBezTo>
                  <a:pt x="4" y="17"/>
                  <a:pt x="21" y="0"/>
                  <a:pt x="43" y="0"/>
                </a:cubicBezTo>
              </a:path>
            </a:pathLst>
          </a:custGeom>
          <a:noFill/>
          <a:ln w="17463">
            <a:solidFill>
              <a:srgbClr val="000000"/>
            </a:solidFill>
            <a:prstDash val="solid"/>
            <a:round/>
            <a:headEnd type="triangle" w="med" len="med"/>
            <a:tailEnd/>
          </a:ln>
        </p:spPr>
        <p:txBody>
          <a:bodyPr/>
          <a:lstStyle/>
          <a:p>
            <a:endParaRPr lang="es-ES"/>
          </a:p>
        </p:txBody>
      </p:sp>
      <p:sp>
        <p:nvSpPr>
          <p:cNvPr id="270417" name="Freeform 2129"/>
          <p:cNvSpPr>
            <a:spLocks/>
          </p:cNvSpPr>
          <p:nvPr/>
        </p:nvSpPr>
        <p:spPr bwMode="auto">
          <a:xfrm>
            <a:off x="3943350" y="1049338"/>
            <a:ext cx="633413" cy="390525"/>
          </a:xfrm>
          <a:custGeom>
            <a:avLst/>
            <a:gdLst/>
            <a:ahLst/>
            <a:cxnLst>
              <a:cxn ang="0">
                <a:pos x="36" y="23"/>
              </a:cxn>
              <a:cxn ang="0">
                <a:pos x="0" y="0"/>
              </a:cxn>
            </a:cxnLst>
            <a:rect l="0" t="0" r="r" b="b"/>
            <a:pathLst>
              <a:path w="36" h="23">
                <a:moveTo>
                  <a:pt x="36" y="23"/>
                </a:moveTo>
                <a:cubicBezTo>
                  <a:pt x="16" y="21"/>
                  <a:pt x="0" y="11"/>
                  <a:pt x="0" y="0"/>
                </a:cubicBezTo>
              </a:path>
            </a:pathLst>
          </a:custGeom>
          <a:noFill/>
          <a:ln w="17463">
            <a:solidFill>
              <a:srgbClr val="000000"/>
            </a:solidFill>
            <a:prstDash val="solid"/>
            <a:round/>
            <a:headEnd type="triangle" w="med" len="med"/>
            <a:tailEnd/>
          </a:ln>
        </p:spPr>
        <p:txBody>
          <a:bodyPr/>
          <a:lstStyle/>
          <a:p>
            <a:endParaRPr lang="es-ES"/>
          </a:p>
        </p:txBody>
      </p:sp>
      <p:sp>
        <p:nvSpPr>
          <p:cNvPr id="270420" name="Freeform 2132"/>
          <p:cNvSpPr>
            <a:spLocks/>
          </p:cNvSpPr>
          <p:nvPr/>
        </p:nvSpPr>
        <p:spPr bwMode="auto">
          <a:xfrm>
            <a:off x="3856038" y="5718175"/>
            <a:ext cx="720725" cy="493713"/>
          </a:xfrm>
          <a:custGeom>
            <a:avLst/>
            <a:gdLst/>
            <a:ahLst/>
            <a:cxnLst>
              <a:cxn ang="0">
                <a:pos x="0" y="0"/>
              </a:cxn>
              <a:cxn ang="0">
                <a:pos x="41" y="29"/>
              </a:cxn>
            </a:cxnLst>
            <a:rect l="0" t="0" r="r" b="b"/>
            <a:pathLst>
              <a:path w="41" h="29">
                <a:moveTo>
                  <a:pt x="0" y="0"/>
                </a:moveTo>
                <a:cubicBezTo>
                  <a:pt x="24" y="2"/>
                  <a:pt x="41" y="14"/>
                  <a:pt x="41" y="29"/>
                </a:cubicBezTo>
              </a:path>
            </a:pathLst>
          </a:custGeom>
          <a:noFill/>
          <a:ln w="17463">
            <a:solidFill>
              <a:srgbClr val="000000"/>
            </a:solidFill>
            <a:prstDash val="solid"/>
            <a:round/>
            <a:headEnd type="triangle" w="med" len="med"/>
            <a:tailEnd/>
          </a:ln>
        </p:spPr>
        <p:txBody>
          <a:bodyPr/>
          <a:lstStyle/>
          <a:p>
            <a:endParaRPr lang="es-ES"/>
          </a:p>
        </p:txBody>
      </p:sp>
      <p:sp>
        <p:nvSpPr>
          <p:cNvPr id="270423" name="Freeform 2135"/>
          <p:cNvSpPr>
            <a:spLocks/>
          </p:cNvSpPr>
          <p:nvPr/>
        </p:nvSpPr>
        <p:spPr bwMode="auto">
          <a:xfrm>
            <a:off x="6302375" y="4660900"/>
            <a:ext cx="1038225" cy="376238"/>
          </a:xfrm>
          <a:custGeom>
            <a:avLst/>
            <a:gdLst/>
            <a:ahLst/>
            <a:cxnLst>
              <a:cxn ang="0">
                <a:pos x="59" y="0"/>
              </a:cxn>
              <a:cxn ang="0">
                <a:pos x="0" y="22"/>
              </a:cxn>
            </a:cxnLst>
            <a:rect l="0" t="0" r="r" b="b"/>
            <a:pathLst>
              <a:path w="59" h="22">
                <a:moveTo>
                  <a:pt x="59" y="0"/>
                </a:moveTo>
                <a:cubicBezTo>
                  <a:pt x="57" y="12"/>
                  <a:pt x="32" y="21"/>
                  <a:pt x="0" y="22"/>
                </a:cubicBezTo>
              </a:path>
            </a:pathLst>
          </a:custGeom>
          <a:noFill/>
          <a:ln w="17463">
            <a:solidFill>
              <a:srgbClr val="000000"/>
            </a:solidFill>
            <a:prstDash val="solid"/>
            <a:round/>
            <a:headEnd type="none" w="med" len="med"/>
            <a:tailEnd type="triangle" w="med" len="med"/>
          </a:ln>
        </p:spPr>
        <p:txBody>
          <a:bodyPr/>
          <a:lstStyle/>
          <a:p>
            <a:endParaRPr lang="es-ES"/>
          </a:p>
        </p:txBody>
      </p:sp>
      <p:sp>
        <p:nvSpPr>
          <p:cNvPr id="270426" name="Freeform 2138"/>
          <p:cNvSpPr>
            <a:spLocks/>
          </p:cNvSpPr>
          <p:nvPr/>
        </p:nvSpPr>
        <p:spPr bwMode="auto">
          <a:xfrm>
            <a:off x="6829425" y="2736850"/>
            <a:ext cx="511175" cy="546100"/>
          </a:xfrm>
          <a:custGeom>
            <a:avLst/>
            <a:gdLst/>
            <a:ahLst/>
            <a:cxnLst>
              <a:cxn ang="0">
                <a:pos x="0" y="32"/>
              </a:cxn>
              <a:cxn ang="0">
                <a:pos x="29" y="0"/>
              </a:cxn>
            </a:cxnLst>
            <a:rect l="0" t="0" r="r" b="b"/>
            <a:pathLst>
              <a:path w="29" h="32">
                <a:moveTo>
                  <a:pt x="0" y="32"/>
                </a:moveTo>
                <a:cubicBezTo>
                  <a:pt x="3" y="13"/>
                  <a:pt x="15" y="0"/>
                  <a:pt x="29" y="0"/>
                </a:cubicBezTo>
              </a:path>
            </a:pathLst>
          </a:custGeom>
          <a:noFill/>
          <a:ln w="17463">
            <a:solidFill>
              <a:srgbClr val="000000"/>
            </a:solidFill>
            <a:prstDash val="solid"/>
            <a:round/>
            <a:headEnd type="triangle" w="med" len="med"/>
            <a:tailEnd/>
          </a:ln>
        </p:spPr>
        <p:txBody>
          <a:bodyPr/>
          <a:lstStyle/>
          <a:p>
            <a:endParaRPr lang="es-ES"/>
          </a:p>
        </p:txBody>
      </p:sp>
      <p:sp>
        <p:nvSpPr>
          <p:cNvPr id="270429" name="Freeform 2141"/>
          <p:cNvSpPr>
            <a:spLocks/>
          </p:cNvSpPr>
          <p:nvPr/>
        </p:nvSpPr>
        <p:spPr bwMode="auto">
          <a:xfrm>
            <a:off x="1214438" y="4610100"/>
            <a:ext cx="1285875" cy="427038"/>
          </a:xfrm>
          <a:custGeom>
            <a:avLst/>
            <a:gdLst/>
            <a:ahLst/>
            <a:cxnLst>
              <a:cxn ang="0">
                <a:pos x="73" y="25"/>
              </a:cxn>
              <a:cxn ang="0">
                <a:pos x="0" y="0"/>
              </a:cxn>
            </a:cxnLst>
            <a:rect l="0" t="0" r="r" b="b"/>
            <a:pathLst>
              <a:path w="73" h="25">
                <a:moveTo>
                  <a:pt x="73" y="25"/>
                </a:moveTo>
                <a:cubicBezTo>
                  <a:pt x="37" y="25"/>
                  <a:pt x="7" y="14"/>
                  <a:pt x="0" y="0"/>
                </a:cubicBezTo>
              </a:path>
            </a:pathLst>
          </a:custGeom>
          <a:noFill/>
          <a:ln w="17463">
            <a:solidFill>
              <a:srgbClr val="000000"/>
            </a:solidFill>
            <a:prstDash val="solid"/>
            <a:round/>
            <a:headEnd type="triangle" w="med" len="med"/>
            <a:tailEnd/>
          </a:ln>
        </p:spPr>
        <p:txBody>
          <a:bodyPr/>
          <a:lstStyle/>
          <a:p>
            <a:endParaRPr lang="es-ES"/>
          </a:p>
        </p:txBody>
      </p:sp>
      <p:sp>
        <p:nvSpPr>
          <p:cNvPr id="270434" name="Text Box 2146"/>
          <p:cNvSpPr txBox="1">
            <a:spLocks noChangeArrowheads="1"/>
          </p:cNvSpPr>
          <p:nvPr/>
        </p:nvSpPr>
        <p:spPr bwMode="auto">
          <a:xfrm>
            <a:off x="1143000" y="76200"/>
            <a:ext cx="7086600" cy="549275"/>
          </a:xfrm>
          <a:prstGeom prst="rect">
            <a:avLst/>
          </a:prstGeom>
          <a:noFill/>
          <a:ln w="12700">
            <a:noFill/>
            <a:miter lim="800000"/>
            <a:headEnd type="none" w="sm" len="sm"/>
            <a:tailEnd type="none" w="sm" len="sm"/>
          </a:ln>
          <a:effectLst/>
        </p:spPr>
        <p:txBody>
          <a:bodyPr>
            <a:spAutoFit/>
          </a:bodyPr>
          <a:lstStyle/>
          <a:p>
            <a:pPr algn="ctr" eaLnBrk="1" hangingPunct="1">
              <a:spcBef>
                <a:spcPct val="50000"/>
              </a:spcBef>
            </a:pPr>
            <a:r>
              <a:rPr lang="es-ES_tradnl" altLang="es-ES_tradnl" sz="3000">
                <a:solidFill>
                  <a:srgbClr val="000000"/>
                </a:solidFill>
              </a:rPr>
              <a:t>Ciclo de Proyecto y Pasos de la EIA</a:t>
            </a:r>
          </a:p>
        </p:txBody>
      </p:sp>
    </p:spTree>
  </p:cSld>
  <p:clrMapOvr>
    <a:masterClrMapping/>
  </p:clrMapOvr>
  <p:transition spd="slow" advClick="0">
    <p:random/>
  </p:transition>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5954" name="Rectangle 2050"/>
          <p:cNvSpPr>
            <a:spLocks noGrp="1" noChangeArrowheads="1"/>
          </p:cNvSpPr>
          <p:nvPr>
            <p:ph type="title"/>
          </p:nvPr>
        </p:nvSpPr>
        <p:spPr>
          <a:xfrm>
            <a:off x="687388" y="458788"/>
            <a:ext cx="7769225" cy="835025"/>
          </a:xfrm>
          <a:noFill/>
          <a:ln/>
        </p:spPr>
        <p:txBody>
          <a:bodyPr/>
          <a:lstStyle/>
          <a:p>
            <a:r>
              <a:rPr lang="es-ES_tradnl" altLang="es-ES_tradnl" sz="4000">
                <a:solidFill>
                  <a:srgbClr val="000000"/>
                </a:solidFill>
                <a:effectLst/>
              </a:rPr>
              <a:t>EIA en Proyectos de Inversión</a:t>
            </a:r>
            <a:endParaRPr lang="es-ES_tradnl" altLang="es-ES_tradnl" sz="4000">
              <a:solidFill>
                <a:srgbClr val="000000"/>
              </a:solidFill>
              <a:effectLst>
                <a:outerShdw blurRad="38100" dist="38100" dir="2700000" algn="tl">
                  <a:srgbClr val="FFFFFF"/>
                </a:outerShdw>
              </a:effectLst>
            </a:endParaRPr>
          </a:p>
        </p:txBody>
      </p:sp>
      <p:sp>
        <p:nvSpPr>
          <p:cNvPr id="126027" name="Rectangle 2123"/>
          <p:cNvSpPr>
            <a:spLocks noChangeArrowheads="1"/>
          </p:cNvSpPr>
          <p:nvPr/>
        </p:nvSpPr>
        <p:spPr bwMode="auto">
          <a:xfrm>
            <a:off x="0" y="4535488"/>
            <a:ext cx="1341438" cy="396875"/>
          </a:xfrm>
          <a:prstGeom prst="rect">
            <a:avLst/>
          </a:prstGeom>
          <a:noFill/>
          <a:ln w="9525">
            <a:noFill/>
            <a:miter lim="800000"/>
            <a:headEnd/>
            <a:tailEnd/>
          </a:ln>
        </p:spPr>
        <p:txBody>
          <a:bodyPr/>
          <a:lstStyle/>
          <a:p>
            <a:endParaRPr lang="es-ES"/>
          </a:p>
        </p:txBody>
      </p:sp>
      <p:sp>
        <p:nvSpPr>
          <p:cNvPr id="125959" name="Rectangle 2055"/>
          <p:cNvSpPr>
            <a:spLocks noChangeArrowheads="1"/>
          </p:cNvSpPr>
          <p:nvPr/>
        </p:nvSpPr>
        <p:spPr bwMode="auto">
          <a:xfrm>
            <a:off x="4900613" y="1938338"/>
            <a:ext cx="3640137" cy="198437"/>
          </a:xfrm>
          <a:prstGeom prst="rect">
            <a:avLst/>
          </a:prstGeom>
          <a:noFill/>
          <a:ln w="9525">
            <a:noFill/>
            <a:miter lim="800000"/>
            <a:headEnd/>
            <a:tailEnd/>
          </a:ln>
        </p:spPr>
        <p:txBody>
          <a:bodyPr wrap="none" lIns="0" tIns="0" rIns="0" bIns="0">
            <a:spAutoFit/>
          </a:bodyPr>
          <a:lstStyle/>
          <a:p>
            <a:r>
              <a:rPr lang="es-ES_tradnl" altLang="es-ES_tradnl" sz="1300" b="1" i="1">
                <a:solidFill>
                  <a:srgbClr val="000000"/>
                </a:solidFill>
              </a:rPr>
              <a:t>EJECUCIÓN, OPERACIÓN Y GERENCIAMIENTO</a:t>
            </a:r>
          </a:p>
        </p:txBody>
      </p:sp>
      <p:sp>
        <p:nvSpPr>
          <p:cNvPr id="125982" name="Rectangle 2078"/>
          <p:cNvSpPr>
            <a:spLocks noChangeArrowheads="1"/>
          </p:cNvSpPr>
          <p:nvPr/>
        </p:nvSpPr>
        <p:spPr bwMode="auto">
          <a:xfrm>
            <a:off x="152400" y="5365750"/>
            <a:ext cx="3810000" cy="207963"/>
          </a:xfrm>
          <a:prstGeom prst="rect">
            <a:avLst/>
          </a:prstGeom>
          <a:noFill/>
          <a:ln w="9525">
            <a:solidFill>
              <a:srgbClr val="000000"/>
            </a:solidFill>
            <a:miter lim="800000"/>
            <a:headEnd/>
            <a:tailEnd/>
          </a:ln>
        </p:spPr>
        <p:txBody>
          <a:bodyPr lIns="0" tIns="0" rIns="0" bIns="0">
            <a:spAutoFit/>
          </a:bodyPr>
          <a:lstStyle/>
          <a:p>
            <a:pPr algn="ctr"/>
            <a:r>
              <a:rPr lang="es-ES_tradnl" altLang="es-ES_tradnl" sz="1300" b="1" i="1">
                <a:solidFill>
                  <a:srgbClr val="000000"/>
                </a:solidFill>
              </a:rPr>
              <a:t>PLAN DE MANEJO  AMBIENTAL</a:t>
            </a:r>
            <a:endParaRPr lang="es-ES_tradnl" altLang="es-ES_tradnl">
              <a:solidFill>
                <a:srgbClr val="000000"/>
              </a:solidFill>
            </a:endParaRPr>
          </a:p>
        </p:txBody>
      </p:sp>
      <p:sp>
        <p:nvSpPr>
          <p:cNvPr id="126028" name="Rectangle 2124"/>
          <p:cNvSpPr>
            <a:spLocks noChangeArrowheads="1"/>
          </p:cNvSpPr>
          <p:nvPr/>
        </p:nvSpPr>
        <p:spPr bwMode="auto">
          <a:xfrm>
            <a:off x="684213" y="4265613"/>
            <a:ext cx="1419225" cy="674687"/>
          </a:xfrm>
          <a:prstGeom prst="rect">
            <a:avLst/>
          </a:prstGeom>
          <a:noFill/>
          <a:ln w="9525">
            <a:noFill/>
            <a:miter lim="800000"/>
            <a:headEnd/>
            <a:tailEnd/>
          </a:ln>
        </p:spPr>
        <p:txBody>
          <a:bodyPr/>
          <a:lstStyle/>
          <a:p>
            <a:endParaRPr lang="es-ES"/>
          </a:p>
        </p:txBody>
      </p:sp>
      <p:grpSp>
        <p:nvGrpSpPr>
          <p:cNvPr id="126071" name="Group 2167"/>
          <p:cNvGrpSpPr>
            <a:grpSpLocks/>
          </p:cNvGrpSpPr>
          <p:nvPr/>
        </p:nvGrpSpPr>
        <p:grpSpPr bwMode="auto">
          <a:xfrm>
            <a:off x="493713" y="1938338"/>
            <a:ext cx="1473200" cy="2776537"/>
            <a:chOff x="311" y="1221"/>
            <a:chExt cx="928" cy="1749"/>
          </a:xfrm>
        </p:grpSpPr>
        <p:sp>
          <p:nvSpPr>
            <p:cNvPr id="125958" name="Rectangle 2054"/>
            <p:cNvSpPr>
              <a:spLocks noChangeArrowheads="1"/>
            </p:cNvSpPr>
            <p:nvPr/>
          </p:nvSpPr>
          <p:spPr bwMode="auto">
            <a:xfrm>
              <a:off x="311" y="1221"/>
              <a:ext cx="724" cy="125"/>
            </a:xfrm>
            <a:prstGeom prst="rect">
              <a:avLst/>
            </a:prstGeom>
            <a:noFill/>
            <a:ln w="9525">
              <a:noFill/>
              <a:miter lim="800000"/>
              <a:headEnd/>
              <a:tailEnd/>
            </a:ln>
          </p:spPr>
          <p:txBody>
            <a:bodyPr wrap="none" lIns="0" tIns="0" rIns="0" bIns="0">
              <a:spAutoFit/>
            </a:bodyPr>
            <a:lstStyle/>
            <a:p>
              <a:r>
                <a:rPr lang="es-ES_tradnl" altLang="es-ES_tradnl" sz="1300" b="1" i="1">
                  <a:solidFill>
                    <a:srgbClr val="000000"/>
                  </a:solidFill>
                </a:rPr>
                <a:t>PREPARACIÓN</a:t>
              </a:r>
              <a:endParaRPr lang="es-ES_tradnl" altLang="es-ES_tradnl">
                <a:solidFill>
                  <a:srgbClr val="000000"/>
                </a:solidFill>
              </a:endParaRPr>
            </a:p>
          </p:txBody>
        </p:sp>
        <p:sp>
          <p:nvSpPr>
            <p:cNvPr id="125960" name="Rectangle 2056"/>
            <p:cNvSpPr>
              <a:spLocks noChangeArrowheads="1"/>
            </p:cNvSpPr>
            <p:nvPr/>
          </p:nvSpPr>
          <p:spPr bwMode="auto">
            <a:xfrm>
              <a:off x="311" y="1459"/>
              <a:ext cx="630" cy="125"/>
            </a:xfrm>
            <a:prstGeom prst="rect">
              <a:avLst/>
            </a:prstGeom>
            <a:noFill/>
            <a:ln w="9525">
              <a:noFill/>
              <a:miter lim="800000"/>
              <a:headEnd/>
              <a:tailEnd/>
            </a:ln>
          </p:spPr>
          <p:txBody>
            <a:bodyPr wrap="none" lIns="0" tIns="0" rIns="0" bIns="0">
              <a:spAutoFit/>
            </a:bodyPr>
            <a:lstStyle/>
            <a:p>
              <a:r>
                <a:rPr lang="es-ES_tradnl" altLang="es-ES_tradnl" sz="1300" b="1" i="1">
                  <a:solidFill>
                    <a:srgbClr val="000000"/>
                  </a:solidFill>
                </a:rPr>
                <a:t>VIABILIDAD:</a:t>
              </a:r>
              <a:endParaRPr lang="es-ES_tradnl" altLang="es-ES_tradnl">
                <a:solidFill>
                  <a:srgbClr val="000000"/>
                </a:solidFill>
              </a:endParaRPr>
            </a:p>
          </p:txBody>
        </p:sp>
        <p:sp>
          <p:nvSpPr>
            <p:cNvPr id="125963" name="Rectangle 2059"/>
            <p:cNvSpPr>
              <a:spLocks noChangeArrowheads="1"/>
            </p:cNvSpPr>
            <p:nvPr/>
          </p:nvSpPr>
          <p:spPr bwMode="auto">
            <a:xfrm>
              <a:off x="362" y="1714"/>
              <a:ext cx="444" cy="125"/>
            </a:xfrm>
            <a:prstGeom prst="rect">
              <a:avLst/>
            </a:prstGeom>
            <a:noFill/>
            <a:ln w="9525">
              <a:noFill/>
              <a:miter lim="800000"/>
              <a:headEnd/>
              <a:tailEnd/>
            </a:ln>
          </p:spPr>
          <p:txBody>
            <a:bodyPr wrap="none" lIns="0" tIns="0" rIns="0" bIns="0">
              <a:spAutoFit/>
            </a:bodyPr>
            <a:lstStyle/>
            <a:p>
              <a:pPr>
                <a:buSzPct val="85000"/>
                <a:buFont typeface="Wingdings" pitchFamily="2" charset="2"/>
                <a:buChar char="ü"/>
              </a:pPr>
              <a:r>
                <a:rPr lang="es-ES_tradnl" altLang="es-ES_tradnl" sz="1300" b="1" i="1">
                  <a:solidFill>
                    <a:srgbClr val="000000"/>
                  </a:solidFill>
                </a:rPr>
                <a:t>SOCIAL</a:t>
              </a:r>
              <a:endParaRPr lang="es-ES_tradnl" altLang="es-ES_tradnl">
                <a:solidFill>
                  <a:srgbClr val="000000"/>
                </a:solidFill>
              </a:endParaRPr>
            </a:p>
          </p:txBody>
        </p:sp>
        <p:sp>
          <p:nvSpPr>
            <p:cNvPr id="125966" name="Rectangle 2062"/>
            <p:cNvSpPr>
              <a:spLocks noChangeArrowheads="1"/>
            </p:cNvSpPr>
            <p:nvPr/>
          </p:nvSpPr>
          <p:spPr bwMode="auto">
            <a:xfrm>
              <a:off x="362" y="1852"/>
              <a:ext cx="702" cy="125"/>
            </a:xfrm>
            <a:prstGeom prst="rect">
              <a:avLst/>
            </a:prstGeom>
            <a:noFill/>
            <a:ln w="9525">
              <a:noFill/>
              <a:miter lim="800000"/>
              <a:headEnd/>
              <a:tailEnd/>
            </a:ln>
          </p:spPr>
          <p:txBody>
            <a:bodyPr wrap="none" lIns="0" tIns="0" rIns="0" bIns="0">
              <a:spAutoFit/>
            </a:bodyPr>
            <a:lstStyle/>
            <a:p>
              <a:pPr>
                <a:buSzPct val="85000"/>
                <a:buFont typeface="Wingdings" pitchFamily="2" charset="2"/>
                <a:buChar char="ü"/>
              </a:pPr>
              <a:r>
                <a:rPr lang="es-ES_tradnl" altLang="es-ES_tradnl" sz="1300" b="1" i="1">
                  <a:solidFill>
                    <a:srgbClr val="000000"/>
                  </a:solidFill>
                </a:rPr>
                <a:t>ECONÓMICA</a:t>
              </a:r>
            </a:p>
          </p:txBody>
        </p:sp>
        <p:sp>
          <p:nvSpPr>
            <p:cNvPr id="125969" name="Rectangle 2065"/>
            <p:cNvSpPr>
              <a:spLocks noChangeArrowheads="1"/>
            </p:cNvSpPr>
            <p:nvPr/>
          </p:nvSpPr>
          <p:spPr bwMode="auto">
            <a:xfrm>
              <a:off x="362" y="1991"/>
              <a:ext cx="680" cy="125"/>
            </a:xfrm>
            <a:prstGeom prst="rect">
              <a:avLst/>
            </a:prstGeom>
            <a:noFill/>
            <a:ln w="9525">
              <a:noFill/>
              <a:miter lim="800000"/>
              <a:headEnd/>
              <a:tailEnd/>
            </a:ln>
          </p:spPr>
          <p:txBody>
            <a:bodyPr wrap="none" lIns="0" tIns="0" rIns="0" bIns="0">
              <a:spAutoFit/>
            </a:bodyPr>
            <a:lstStyle/>
            <a:p>
              <a:pPr>
                <a:buSzPct val="85000"/>
                <a:buFont typeface="Wingdings" pitchFamily="2" charset="2"/>
                <a:buChar char="ü"/>
              </a:pPr>
              <a:r>
                <a:rPr lang="es-ES_tradnl" altLang="es-ES_tradnl" sz="1300" b="1" i="1">
                  <a:solidFill>
                    <a:srgbClr val="000000"/>
                  </a:solidFill>
                </a:rPr>
                <a:t>AMBIENTAL</a:t>
              </a:r>
              <a:endParaRPr lang="es-ES_tradnl" altLang="es-ES_tradnl">
                <a:solidFill>
                  <a:srgbClr val="000000"/>
                </a:solidFill>
              </a:endParaRPr>
            </a:p>
          </p:txBody>
        </p:sp>
        <p:sp>
          <p:nvSpPr>
            <p:cNvPr id="125972" name="Rectangle 2068"/>
            <p:cNvSpPr>
              <a:spLocks noChangeArrowheads="1"/>
            </p:cNvSpPr>
            <p:nvPr/>
          </p:nvSpPr>
          <p:spPr bwMode="auto">
            <a:xfrm>
              <a:off x="362" y="2127"/>
              <a:ext cx="713" cy="125"/>
            </a:xfrm>
            <a:prstGeom prst="rect">
              <a:avLst/>
            </a:prstGeom>
            <a:noFill/>
            <a:ln w="9525">
              <a:noFill/>
              <a:miter lim="800000"/>
              <a:headEnd/>
              <a:tailEnd/>
            </a:ln>
          </p:spPr>
          <p:txBody>
            <a:bodyPr wrap="none" lIns="0" tIns="0" rIns="0" bIns="0">
              <a:spAutoFit/>
            </a:bodyPr>
            <a:lstStyle/>
            <a:p>
              <a:pPr>
                <a:buSzPct val="85000"/>
                <a:buFont typeface="Wingdings" pitchFamily="2" charset="2"/>
                <a:buChar char="ü"/>
              </a:pPr>
              <a:r>
                <a:rPr lang="es-ES_tradnl" altLang="es-ES_tradnl" sz="1300" b="1" i="1">
                  <a:solidFill>
                    <a:srgbClr val="000000"/>
                  </a:solidFill>
                </a:rPr>
                <a:t>FINANCIERA</a:t>
              </a:r>
              <a:endParaRPr lang="es-ES_tradnl" altLang="es-ES_tradnl">
                <a:solidFill>
                  <a:srgbClr val="000000"/>
                </a:solidFill>
              </a:endParaRPr>
            </a:p>
          </p:txBody>
        </p:sp>
        <p:sp>
          <p:nvSpPr>
            <p:cNvPr id="125975" name="Rectangle 2071"/>
            <p:cNvSpPr>
              <a:spLocks noChangeArrowheads="1"/>
            </p:cNvSpPr>
            <p:nvPr/>
          </p:nvSpPr>
          <p:spPr bwMode="auto">
            <a:xfrm>
              <a:off x="362" y="2266"/>
              <a:ext cx="524" cy="125"/>
            </a:xfrm>
            <a:prstGeom prst="rect">
              <a:avLst/>
            </a:prstGeom>
            <a:noFill/>
            <a:ln w="9525">
              <a:noFill/>
              <a:miter lim="800000"/>
              <a:headEnd/>
              <a:tailEnd/>
            </a:ln>
          </p:spPr>
          <p:txBody>
            <a:bodyPr wrap="none" lIns="0" tIns="0" rIns="0" bIns="0">
              <a:spAutoFit/>
            </a:bodyPr>
            <a:lstStyle/>
            <a:p>
              <a:pPr>
                <a:buSzPct val="85000"/>
                <a:buFont typeface="Wingdings" pitchFamily="2" charset="2"/>
                <a:buChar char="ü"/>
              </a:pPr>
              <a:r>
                <a:rPr lang="es-ES_tradnl" altLang="es-ES_tradnl" sz="1300" b="1" i="1">
                  <a:solidFill>
                    <a:srgbClr val="000000"/>
                  </a:solidFill>
                </a:rPr>
                <a:t>TÉCNICA</a:t>
              </a:r>
              <a:endParaRPr lang="es-ES_tradnl" altLang="es-ES_tradnl">
                <a:solidFill>
                  <a:srgbClr val="000000"/>
                </a:solidFill>
              </a:endParaRPr>
            </a:p>
          </p:txBody>
        </p:sp>
        <p:sp>
          <p:nvSpPr>
            <p:cNvPr id="125978" name="Rectangle 2074"/>
            <p:cNvSpPr>
              <a:spLocks noChangeArrowheads="1"/>
            </p:cNvSpPr>
            <p:nvPr/>
          </p:nvSpPr>
          <p:spPr bwMode="auto">
            <a:xfrm>
              <a:off x="362" y="2404"/>
              <a:ext cx="877" cy="125"/>
            </a:xfrm>
            <a:prstGeom prst="rect">
              <a:avLst/>
            </a:prstGeom>
            <a:noFill/>
            <a:ln w="9525">
              <a:noFill/>
              <a:miter lim="800000"/>
              <a:headEnd/>
              <a:tailEnd/>
            </a:ln>
          </p:spPr>
          <p:txBody>
            <a:bodyPr wrap="none" lIns="0" tIns="0" rIns="0" bIns="0">
              <a:spAutoFit/>
            </a:bodyPr>
            <a:lstStyle/>
            <a:p>
              <a:pPr>
                <a:buSzPct val="85000"/>
                <a:buFont typeface="Wingdings" pitchFamily="2" charset="2"/>
                <a:buChar char="ü"/>
              </a:pPr>
              <a:r>
                <a:rPr lang="es-ES_tradnl" altLang="es-ES_tradnl" sz="1300" b="1" i="1">
                  <a:solidFill>
                    <a:srgbClr val="000000"/>
                  </a:solidFill>
                </a:rPr>
                <a:t>INSTITUCIONAL</a:t>
              </a:r>
              <a:endParaRPr lang="es-ES_tradnl" altLang="es-ES_tradnl">
                <a:solidFill>
                  <a:srgbClr val="000000"/>
                </a:solidFill>
              </a:endParaRPr>
            </a:p>
          </p:txBody>
        </p:sp>
        <p:sp>
          <p:nvSpPr>
            <p:cNvPr id="125981" name="Rectangle 2077"/>
            <p:cNvSpPr>
              <a:spLocks noChangeArrowheads="1"/>
            </p:cNvSpPr>
            <p:nvPr/>
          </p:nvSpPr>
          <p:spPr bwMode="auto">
            <a:xfrm>
              <a:off x="362" y="2543"/>
              <a:ext cx="410" cy="125"/>
            </a:xfrm>
            <a:prstGeom prst="rect">
              <a:avLst/>
            </a:prstGeom>
            <a:noFill/>
            <a:ln w="9525">
              <a:noFill/>
              <a:miter lim="800000"/>
              <a:headEnd/>
              <a:tailEnd/>
            </a:ln>
          </p:spPr>
          <p:txBody>
            <a:bodyPr wrap="none" lIns="0" tIns="0" rIns="0" bIns="0">
              <a:spAutoFit/>
            </a:bodyPr>
            <a:lstStyle/>
            <a:p>
              <a:pPr>
                <a:buSzPct val="85000"/>
                <a:buFont typeface="Wingdings" pitchFamily="2" charset="2"/>
                <a:buChar char="ü"/>
              </a:pPr>
              <a:r>
                <a:rPr lang="es-ES_tradnl" altLang="es-ES_tradnl" sz="1300" b="1" i="1">
                  <a:solidFill>
                    <a:srgbClr val="000000"/>
                  </a:solidFill>
                </a:rPr>
                <a:t>LEGAL</a:t>
              </a:r>
              <a:endParaRPr lang="es-ES_tradnl" altLang="es-ES_tradnl">
                <a:solidFill>
                  <a:srgbClr val="000000"/>
                </a:solidFill>
              </a:endParaRPr>
            </a:p>
          </p:txBody>
        </p:sp>
        <p:sp>
          <p:nvSpPr>
            <p:cNvPr id="126029" name="Rectangle 2125"/>
            <p:cNvSpPr>
              <a:spLocks noChangeArrowheads="1"/>
            </p:cNvSpPr>
            <p:nvPr/>
          </p:nvSpPr>
          <p:spPr bwMode="auto">
            <a:xfrm>
              <a:off x="432" y="2724"/>
              <a:ext cx="484" cy="125"/>
            </a:xfrm>
            <a:prstGeom prst="rect">
              <a:avLst/>
            </a:prstGeom>
            <a:noFill/>
            <a:ln w="9525">
              <a:noFill/>
              <a:miter lim="800000"/>
              <a:headEnd/>
              <a:tailEnd/>
            </a:ln>
          </p:spPr>
          <p:txBody>
            <a:bodyPr wrap="none" lIns="0" tIns="0" rIns="0" bIns="0">
              <a:spAutoFit/>
            </a:bodyPr>
            <a:lstStyle/>
            <a:p>
              <a:r>
                <a:rPr lang="es-ES_tradnl" altLang="es-ES_tradnl" sz="1300" b="1" i="1">
                  <a:solidFill>
                    <a:srgbClr val="000000"/>
                  </a:solidFill>
                </a:rPr>
                <a:t>IDEA  DEL</a:t>
              </a:r>
              <a:endParaRPr lang="es-ES_tradnl" altLang="es-ES_tradnl">
                <a:solidFill>
                  <a:srgbClr val="000000"/>
                </a:solidFill>
              </a:endParaRPr>
            </a:p>
          </p:txBody>
        </p:sp>
        <p:sp>
          <p:nvSpPr>
            <p:cNvPr id="126030" name="Rectangle 2126"/>
            <p:cNvSpPr>
              <a:spLocks noChangeArrowheads="1"/>
            </p:cNvSpPr>
            <p:nvPr/>
          </p:nvSpPr>
          <p:spPr bwMode="auto">
            <a:xfrm>
              <a:off x="432" y="2845"/>
              <a:ext cx="552" cy="125"/>
            </a:xfrm>
            <a:prstGeom prst="rect">
              <a:avLst/>
            </a:prstGeom>
            <a:noFill/>
            <a:ln w="9525">
              <a:noFill/>
              <a:miter lim="800000"/>
              <a:headEnd/>
              <a:tailEnd/>
            </a:ln>
          </p:spPr>
          <p:txBody>
            <a:bodyPr wrap="none" lIns="0" tIns="0" rIns="0" bIns="0">
              <a:spAutoFit/>
            </a:bodyPr>
            <a:lstStyle/>
            <a:p>
              <a:r>
                <a:rPr lang="es-ES_tradnl" altLang="es-ES_tradnl" sz="1300" b="1" i="1">
                  <a:solidFill>
                    <a:srgbClr val="000000"/>
                  </a:solidFill>
                </a:rPr>
                <a:t>PROYECTO</a:t>
              </a:r>
              <a:endParaRPr lang="es-ES_tradnl" altLang="es-ES_tradnl" b="1" i="1">
                <a:solidFill>
                  <a:srgbClr val="000000"/>
                </a:solidFill>
              </a:endParaRPr>
            </a:p>
          </p:txBody>
        </p:sp>
      </p:grpSp>
      <p:sp>
        <p:nvSpPr>
          <p:cNvPr id="126031" name="Rectangle 2127"/>
          <p:cNvSpPr>
            <a:spLocks noChangeArrowheads="1"/>
          </p:cNvSpPr>
          <p:nvPr/>
        </p:nvSpPr>
        <p:spPr bwMode="auto">
          <a:xfrm>
            <a:off x="1803400" y="4265613"/>
            <a:ext cx="1349375" cy="427037"/>
          </a:xfrm>
          <a:prstGeom prst="rect">
            <a:avLst/>
          </a:prstGeom>
          <a:noFill/>
          <a:ln w="9525">
            <a:noFill/>
            <a:miter lim="800000"/>
            <a:headEnd/>
            <a:tailEnd/>
          </a:ln>
        </p:spPr>
        <p:txBody>
          <a:bodyPr/>
          <a:lstStyle/>
          <a:p>
            <a:endParaRPr lang="es-ES"/>
          </a:p>
        </p:txBody>
      </p:sp>
      <p:sp>
        <p:nvSpPr>
          <p:cNvPr id="126032" name="Rectangle 2128"/>
          <p:cNvSpPr>
            <a:spLocks noChangeArrowheads="1"/>
          </p:cNvSpPr>
          <p:nvPr/>
        </p:nvSpPr>
        <p:spPr bwMode="auto">
          <a:xfrm>
            <a:off x="1752600" y="4495800"/>
            <a:ext cx="1495425" cy="198438"/>
          </a:xfrm>
          <a:prstGeom prst="rect">
            <a:avLst/>
          </a:prstGeom>
          <a:noFill/>
          <a:ln w="9525">
            <a:noFill/>
            <a:miter lim="800000"/>
            <a:headEnd/>
            <a:tailEnd/>
          </a:ln>
        </p:spPr>
        <p:txBody>
          <a:bodyPr wrap="none" lIns="0" tIns="0" rIns="0" bIns="0">
            <a:spAutoFit/>
          </a:bodyPr>
          <a:lstStyle/>
          <a:p>
            <a:r>
              <a:rPr lang="es-ES_tradnl" altLang="es-ES_tradnl" sz="1300" b="1" i="1">
                <a:solidFill>
                  <a:srgbClr val="000000"/>
                </a:solidFill>
              </a:rPr>
              <a:t>PREFACTIBILIDAD</a:t>
            </a:r>
            <a:endParaRPr lang="es-ES_tradnl" altLang="es-ES_tradnl">
              <a:solidFill>
                <a:srgbClr val="000000"/>
              </a:solidFill>
            </a:endParaRPr>
          </a:p>
        </p:txBody>
      </p:sp>
      <p:grpSp>
        <p:nvGrpSpPr>
          <p:cNvPr id="126075" name="Group 2171"/>
          <p:cNvGrpSpPr>
            <a:grpSpLocks/>
          </p:cNvGrpSpPr>
          <p:nvPr/>
        </p:nvGrpSpPr>
        <p:grpSpPr bwMode="auto">
          <a:xfrm>
            <a:off x="3302000" y="4324350"/>
            <a:ext cx="1128713" cy="390525"/>
            <a:chOff x="2080" y="2724"/>
            <a:chExt cx="711" cy="246"/>
          </a:xfrm>
        </p:grpSpPr>
        <p:sp>
          <p:nvSpPr>
            <p:cNvPr id="126036" name="Rectangle 2132"/>
            <p:cNvSpPr>
              <a:spLocks noChangeArrowheads="1"/>
            </p:cNvSpPr>
            <p:nvPr/>
          </p:nvSpPr>
          <p:spPr bwMode="auto">
            <a:xfrm>
              <a:off x="2080" y="2724"/>
              <a:ext cx="553" cy="125"/>
            </a:xfrm>
            <a:prstGeom prst="rect">
              <a:avLst/>
            </a:prstGeom>
            <a:noFill/>
            <a:ln w="9525">
              <a:noFill/>
              <a:miter lim="800000"/>
              <a:headEnd/>
              <a:tailEnd/>
            </a:ln>
          </p:spPr>
          <p:txBody>
            <a:bodyPr wrap="none" lIns="0" tIns="0" rIns="0" bIns="0">
              <a:spAutoFit/>
            </a:bodyPr>
            <a:lstStyle/>
            <a:p>
              <a:r>
                <a:rPr lang="es-ES_tradnl" altLang="es-ES_tradnl" sz="1300" b="1" i="1">
                  <a:solidFill>
                    <a:srgbClr val="000000"/>
                  </a:solidFill>
                </a:rPr>
                <a:t>DISEÑO DE</a:t>
              </a:r>
              <a:endParaRPr lang="es-ES_tradnl" altLang="es-ES_tradnl">
                <a:solidFill>
                  <a:srgbClr val="000000"/>
                </a:solidFill>
              </a:endParaRPr>
            </a:p>
          </p:txBody>
        </p:sp>
        <p:sp>
          <p:nvSpPr>
            <p:cNvPr id="126037" name="Rectangle 2133"/>
            <p:cNvSpPr>
              <a:spLocks noChangeArrowheads="1"/>
            </p:cNvSpPr>
            <p:nvPr/>
          </p:nvSpPr>
          <p:spPr bwMode="auto">
            <a:xfrm>
              <a:off x="2080" y="2845"/>
              <a:ext cx="711" cy="125"/>
            </a:xfrm>
            <a:prstGeom prst="rect">
              <a:avLst/>
            </a:prstGeom>
            <a:noFill/>
            <a:ln w="9525">
              <a:noFill/>
              <a:miter lim="800000"/>
              <a:headEnd/>
              <a:tailEnd/>
            </a:ln>
          </p:spPr>
          <p:txBody>
            <a:bodyPr wrap="none" lIns="0" tIns="0" rIns="0" bIns="0">
              <a:spAutoFit/>
            </a:bodyPr>
            <a:lstStyle/>
            <a:p>
              <a:r>
                <a:rPr lang="es-ES_tradnl" altLang="es-ES_tradnl" sz="1300" b="1" i="1">
                  <a:solidFill>
                    <a:srgbClr val="000000"/>
                  </a:solidFill>
                </a:rPr>
                <a:t>FACTIBILIDAD</a:t>
              </a:r>
              <a:endParaRPr lang="es-ES_tradnl" altLang="es-ES_tradnl">
                <a:solidFill>
                  <a:srgbClr val="000000"/>
                </a:solidFill>
              </a:endParaRPr>
            </a:p>
          </p:txBody>
        </p:sp>
      </p:grpSp>
      <p:sp>
        <p:nvSpPr>
          <p:cNvPr id="126041" name="Line 2137"/>
          <p:cNvSpPr>
            <a:spLocks noChangeShapeType="1"/>
          </p:cNvSpPr>
          <p:nvPr/>
        </p:nvSpPr>
        <p:spPr bwMode="auto">
          <a:xfrm>
            <a:off x="4494213" y="1698625"/>
            <a:ext cx="1587" cy="4321175"/>
          </a:xfrm>
          <a:prstGeom prst="line">
            <a:avLst/>
          </a:prstGeom>
          <a:noFill/>
          <a:ln w="11113">
            <a:solidFill>
              <a:schemeClr val="folHlink"/>
            </a:solidFill>
            <a:round/>
            <a:headEnd/>
            <a:tailEnd/>
          </a:ln>
        </p:spPr>
        <p:txBody>
          <a:bodyPr/>
          <a:lstStyle/>
          <a:p>
            <a:endParaRPr lang="es-ES"/>
          </a:p>
        </p:txBody>
      </p:sp>
      <p:grpSp>
        <p:nvGrpSpPr>
          <p:cNvPr id="126046" name="Group 2142"/>
          <p:cNvGrpSpPr>
            <a:grpSpLocks/>
          </p:cNvGrpSpPr>
          <p:nvPr/>
        </p:nvGrpSpPr>
        <p:grpSpPr bwMode="auto">
          <a:xfrm>
            <a:off x="4157663" y="5380038"/>
            <a:ext cx="2068512" cy="130175"/>
            <a:chOff x="2619" y="3389"/>
            <a:chExt cx="1303" cy="82"/>
          </a:xfrm>
        </p:grpSpPr>
        <p:sp>
          <p:nvSpPr>
            <p:cNvPr id="126044" name="Line 2140"/>
            <p:cNvSpPr>
              <a:spLocks noChangeShapeType="1"/>
            </p:cNvSpPr>
            <p:nvPr/>
          </p:nvSpPr>
          <p:spPr bwMode="auto">
            <a:xfrm>
              <a:off x="2619" y="3429"/>
              <a:ext cx="1233" cy="1"/>
            </a:xfrm>
            <a:prstGeom prst="line">
              <a:avLst/>
            </a:prstGeom>
            <a:noFill/>
            <a:ln w="11113">
              <a:solidFill>
                <a:srgbClr val="000000"/>
              </a:solidFill>
              <a:round/>
              <a:headEnd/>
              <a:tailEnd/>
            </a:ln>
          </p:spPr>
          <p:txBody>
            <a:bodyPr/>
            <a:lstStyle/>
            <a:p>
              <a:endParaRPr lang="es-ES"/>
            </a:p>
          </p:txBody>
        </p:sp>
        <p:sp>
          <p:nvSpPr>
            <p:cNvPr id="126045" name="Freeform 2141"/>
            <p:cNvSpPr>
              <a:spLocks/>
            </p:cNvSpPr>
            <p:nvPr/>
          </p:nvSpPr>
          <p:spPr bwMode="auto">
            <a:xfrm>
              <a:off x="3847" y="3389"/>
              <a:ext cx="75" cy="82"/>
            </a:xfrm>
            <a:custGeom>
              <a:avLst/>
              <a:gdLst/>
              <a:ahLst/>
              <a:cxnLst>
                <a:cxn ang="0">
                  <a:pos x="0" y="82"/>
                </a:cxn>
                <a:cxn ang="0">
                  <a:pos x="75" y="40"/>
                </a:cxn>
                <a:cxn ang="0">
                  <a:pos x="0" y="0"/>
                </a:cxn>
                <a:cxn ang="0">
                  <a:pos x="0" y="82"/>
                </a:cxn>
              </a:cxnLst>
              <a:rect l="0" t="0" r="r" b="b"/>
              <a:pathLst>
                <a:path w="75" h="82">
                  <a:moveTo>
                    <a:pt x="0" y="82"/>
                  </a:moveTo>
                  <a:lnTo>
                    <a:pt x="75" y="40"/>
                  </a:lnTo>
                  <a:lnTo>
                    <a:pt x="0" y="0"/>
                  </a:lnTo>
                  <a:lnTo>
                    <a:pt x="0" y="82"/>
                  </a:lnTo>
                  <a:close/>
                </a:path>
              </a:pathLst>
            </a:custGeom>
            <a:solidFill>
              <a:schemeClr val="hlink"/>
            </a:solidFill>
            <a:ln w="9525">
              <a:solidFill>
                <a:srgbClr val="000000"/>
              </a:solidFill>
              <a:round/>
              <a:headEnd/>
              <a:tailEnd/>
            </a:ln>
          </p:spPr>
          <p:txBody>
            <a:bodyPr/>
            <a:lstStyle/>
            <a:p>
              <a:endParaRPr lang="es-ES"/>
            </a:p>
          </p:txBody>
        </p:sp>
      </p:grpSp>
      <p:sp>
        <p:nvSpPr>
          <p:cNvPr id="126047" name="Rectangle 2143"/>
          <p:cNvSpPr>
            <a:spLocks noChangeArrowheads="1"/>
          </p:cNvSpPr>
          <p:nvPr/>
        </p:nvSpPr>
        <p:spPr bwMode="auto">
          <a:xfrm>
            <a:off x="6330950" y="5208588"/>
            <a:ext cx="2200275" cy="576262"/>
          </a:xfrm>
          <a:prstGeom prst="rect">
            <a:avLst/>
          </a:prstGeom>
          <a:noFill/>
          <a:ln w="9525">
            <a:noFill/>
            <a:miter lim="800000"/>
            <a:headEnd/>
            <a:tailEnd/>
          </a:ln>
        </p:spPr>
        <p:txBody>
          <a:bodyPr/>
          <a:lstStyle/>
          <a:p>
            <a:endParaRPr lang="es-ES"/>
          </a:p>
        </p:txBody>
      </p:sp>
      <p:grpSp>
        <p:nvGrpSpPr>
          <p:cNvPr id="126074" name="Group 2170"/>
          <p:cNvGrpSpPr>
            <a:grpSpLocks/>
          </p:cNvGrpSpPr>
          <p:nvPr/>
        </p:nvGrpSpPr>
        <p:grpSpPr bwMode="auto">
          <a:xfrm>
            <a:off x="6443663" y="5267325"/>
            <a:ext cx="1346200" cy="390525"/>
            <a:chOff x="4059" y="3318"/>
            <a:chExt cx="848" cy="246"/>
          </a:xfrm>
        </p:grpSpPr>
        <p:sp>
          <p:nvSpPr>
            <p:cNvPr id="126048" name="Rectangle 2144"/>
            <p:cNvSpPr>
              <a:spLocks noChangeArrowheads="1"/>
            </p:cNvSpPr>
            <p:nvPr/>
          </p:nvSpPr>
          <p:spPr bwMode="auto">
            <a:xfrm>
              <a:off x="4059" y="3318"/>
              <a:ext cx="848" cy="125"/>
            </a:xfrm>
            <a:prstGeom prst="rect">
              <a:avLst/>
            </a:prstGeom>
            <a:noFill/>
            <a:ln w="9525">
              <a:noFill/>
              <a:miter lim="800000"/>
              <a:headEnd/>
              <a:tailEnd/>
            </a:ln>
          </p:spPr>
          <p:txBody>
            <a:bodyPr wrap="none" lIns="0" tIns="0" rIns="0" bIns="0">
              <a:spAutoFit/>
            </a:bodyPr>
            <a:lstStyle/>
            <a:p>
              <a:r>
                <a:rPr lang="es-ES_tradnl" altLang="es-ES_tradnl" sz="1300" b="1" i="1">
                  <a:solidFill>
                    <a:srgbClr val="000000"/>
                  </a:solidFill>
                </a:rPr>
                <a:t>SEGUIMIENTO  Y</a:t>
              </a:r>
              <a:endParaRPr lang="es-ES_tradnl" altLang="es-ES_tradnl">
                <a:solidFill>
                  <a:srgbClr val="000000"/>
                </a:solidFill>
              </a:endParaRPr>
            </a:p>
          </p:txBody>
        </p:sp>
        <p:sp>
          <p:nvSpPr>
            <p:cNvPr id="126049" name="Rectangle 2145"/>
            <p:cNvSpPr>
              <a:spLocks noChangeArrowheads="1"/>
            </p:cNvSpPr>
            <p:nvPr/>
          </p:nvSpPr>
          <p:spPr bwMode="auto">
            <a:xfrm>
              <a:off x="4059" y="3439"/>
              <a:ext cx="576" cy="125"/>
            </a:xfrm>
            <a:prstGeom prst="rect">
              <a:avLst/>
            </a:prstGeom>
            <a:noFill/>
            <a:ln w="9525">
              <a:noFill/>
              <a:miter lim="800000"/>
              <a:headEnd/>
              <a:tailEnd/>
            </a:ln>
          </p:spPr>
          <p:txBody>
            <a:bodyPr wrap="none" lIns="0" tIns="0" rIns="0" bIns="0">
              <a:spAutoFit/>
            </a:bodyPr>
            <a:lstStyle/>
            <a:p>
              <a:r>
                <a:rPr lang="es-ES_tradnl" altLang="es-ES_tradnl" sz="1300" b="1" i="1">
                  <a:solidFill>
                    <a:srgbClr val="000000"/>
                  </a:solidFill>
                </a:rPr>
                <a:t>AUDITORÍA</a:t>
              </a:r>
              <a:endParaRPr lang="es-ES_tradnl" altLang="es-ES_tradnl">
                <a:solidFill>
                  <a:srgbClr val="000000"/>
                </a:solidFill>
              </a:endParaRPr>
            </a:p>
          </p:txBody>
        </p:sp>
      </p:grpSp>
      <p:sp>
        <p:nvSpPr>
          <p:cNvPr id="126051" name="Rectangle 2147"/>
          <p:cNvSpPr>
            <a:spLocks noChangeArrowheads="1"/>
          </p:cNvSpPr>
          <p:nvPr/>
        </p:nvSpPr>
        <p:spPr bwMode="auto">
          <a:xfrm>
            <a:off x="3155950" y="2516188"/>
            <a:ext cx="1173163" cy="1100137"/>
          </a:xfrm>
          <a:prstGeom prst="rect">
            <a:avLst/>
          </a:prstGeom>
          <a:noFill/>
          <a:ln w="9525">
            <a:noFill/>
            <a:miter lim="800000"/>
            <a:headEnd/>
            <a:tailEnd/>
          </a:ln>
        </p:spPr>
        <p:txBody>
          <a:bodyPr/>
          <a:lstStyle/>
          <a:p>
            <a:endParaRPr lang="es-ES"/>
          </a:p>
        </p:txBody>
      </p:sp>
      <p:grpSp>
        <p:nvGrpSpPr>
          <p:cNvPr id="126073" name="Group 2169"/>
          <p:cNvGrpSpPr>
            <a:grpSpLocks/>
          </p:cNvGrpSpPr>
          <p:nvPr/>
        </p:nvGrpSpPr>
        <p:grpSpPr bwMode="auto">
          <a:xfrm>
            <a:off x="3268663" y="2574925"/>
            <a:ext cx="965200" cy="957263"/>
            <a:chOff x="2059" y="1622"/>
            <a:chExt cx="608" cy="603"/>
          </a:xfrm>
        </p:grpSpPr>
        <p:sp>
          <p:nvSpPr>
            <p:cNvPr id="126052" name="Rectangle 2148"/>
            <p:cNvSpPr>
              <a:spLocks noChangeArrowheads="1"/>
            </p:cNvSpPr>
            <p:nvPr/>
          </p:nvSpPr>
          <p:spPr bwMode="auto">
            <a:xfrm>
              <a:off x="2059" y="1622"/>
              <a:ext cx="222" cy="125"/>
            </a:xfrm>
            <a:prstGeom prst="rect">
              <a:avLst/>
            </a:prstGeom>
            <a:noFill/>
            <a:ln w="9525">
              <a:noFill/>
              <a:miter lim="800000"/>
              <a:headEnd/>
              <a:tailEnd/>
            </a:ln>
          </p:spPr>
          <p:txBody>
            <a:bodyPr wrap="none" lIns="0" tIns="0" rIns="0" bIns="0">
              <a:spAutoFit/>
            </a:bodyPr>
            <a:lstStyle/>
            <a:p>
              <a:r>
                <a:rPr lang="es-ES_tradnl" altLang="es-ES_tradnl" sz="1300" b="1" i="1">
                  <a:solidFill>
                    <a:srgbClr val="000000"/>
                  </a:solidFill>
                </a:rPr>
                <a:t>AIRE</a:t>
              </a:r>
              <a:endParaRPr lang="es-ES_tradnl" altLang="es-ES_tradnl">
                <a:solidFill>
                  <a:srgbClr val="000000"/>
                </a:solidFill>
              </a:endParaRPr>
            </a:p>
          </p:txBody>
        </p:sp>
        <p:sp>
          <p:nvSpPr>
            <p:cNvPr id="126053" name="Rectangle 2149"/>
            <p:cNvSpPr>
              <a:spLocks noChangeArrowheads="1"/>
            </p:cNvSpPr>
            <p:nvPr/>
          </p:nvSpPr>
          <p:spPr bwMode="auto">
            <a:xfrm>
              <a:off x="2059" y="1741"/>
              <a:ext cx="310" cy="125"/>
            </a:xfrm>
            <a:prstGeom prst="rect">
              <a:avLst/>
            </a:prstGeom>
            <a:noFill/>
            <a:ln w="9525">
              <a:noFill/>
              <a:miter lim="800000"/>
              <a:headEnd/>
              <a:tailEnd/>
            </a:ln>
          </p:spPr>
          <p:txBody>
            <a:bodyPr wrap="none" lIns="0" tIns="0" rIns="0" bIns="0">
              <a:spAutoFit/>
            </a:bodyPr>
            <a:lstStyle/>
            <a:p>
              <a:r>
                <a:rPr lang="es-ES_tradnl" altLang="es-ES_tradnl" sz="1300" b="1" i="1">
                  <a:solidFill>
                    <a:srgbClr val="000000"/>
                  </a:solidFill>
                </a:rPr>
                <a:t>AGUA</a:t>
              </a:r>
              <a:endParaRPr lang="es-ES_tradnl" altLang="es-ES_tradnl">
                <a:solidFill>
                  <a:srgbClr val="000000"/>
                </a:solidFill>
              </a:endParaRPr>
            </a:p>
          </p:txBody>
        </p:sp>
        <p:sp>
          <p:nvSpPr>
            <p:cNvPr id="126054" name="Rectangle 2150"/>
            <p:cNvSpPr>
              <a:spLocks noChangeArrowheads="1"/>
            </p:cNvSpPr>
            <p:nvPr/>
          </p:nvSpPr>
          <p:spPr bwMode="auto">
            <a:xfrm>
              <a:off x="2059" y="1860"/>
              <a:ext cx="346" cy="125"/>
            </a:xfrm>
            <a:prstGeom prst="rect">
              <a:avLst/>
            </a:prstGeom>
            <a:noFill/>
            <a:ln w="9525">
              <a:noFill/>
              <a:miter lim="800000"/>
              <a:headEnd/>
              <a:tailEnd/>
            </a:ln>
          </p:spPr>
          <p:txBody>
            <a:bodyPr wrap="none" lIns="0" tIns="0" rIns="0" bIns="0">
              <a:spAutoFit/>
            </a:bodyPr>
            <a:lstStyle/>
            <a:p>
              <a:r>
                <a:rPr lang="es-ES_tradnl" altLang="es-ES_tradnl" sz="1300" b="1" i="1">
                  <a:solidFill>
                    <a:srgbClr val="000000"/>
                  </a:solidFill>
                </a:rPr>
                <a:t>TIERRA</a:t>
              </a:r>
              <a:endParaRPr lang="es-ES_tradnl" altLang="es-ES_tradnl">
                <a:solidFill>
                  <a:srgbClr val="000000"/>
                </a:solidFill>
              </a:endParaRPr>
            </a:p>
          </p:txBody>
        </p:sp>
        <p:sp>
          <p:nvSpPr>
            <p:cNvPr id="126055" name="Rectangle 2151"/>
            <p:cNvSpPr>
              <a:spLocks noChangeArrowheads="1"/>
            </p:cNvSpPr>
            <p:nvPr/>
          </p:nvSpPr>
          <p:spPr bwMode="auto">
            <a:xfrm>
              <a:off x="2059" y="1979"/>
              <a:ext cx="608" cy="125"/>
            </a:xfrm>
            <a:prstGeom prst="rect">
              <a:avLst/>
            </a:prstGeom>
            <a:noFill/>
            <a:ln w="9525">
              <a:noFill/>
              <a:miter lim="800000"/>
              <a:headEnd/>
              <a:tailEnd/>
            </a:ln>
          </p:spPr>
          <p:txBody>
            <a:bodyPr wrap="none" lIns="0" tIns="0" rIns="0" bIns="0">
              <a:spAutoFit/>
            </a:bodyPr>
            <a:lstStyle/>
            <a:p>
              <a:r>
                <a:rPr lang="es-ES_tradnl" altLang="es-ES_tradnl" sz="1300" b="1" i="1">
                  <a:solidFill>
                    <a:srgbClr val="000000"/>
                  </a:solidFill>
                </a:rPr>
                <a:t>BIOLÓGICO</a:t>
              </a:r>
            </a:p>
          </p:txBody>
        </p:sp>
        <p:sp>
          <p:nvSpPr>
            <p:cNvPr id="126056" name="Rectangle 2152"/>
            <p:cNvSpPr>
              <a:spLocks noChangeArrowheads="1"/>
            </p:cNvSpPr>
            <p:nvPr/>
          </p:nvSpPr>
          <p:spPr bwMode="auto">
            <a:xfrm>
              <a:off x="2059" y="2100"/>
              <a:ext cx="504" cy="125"/>
            </a:xfrm>
            <a:prstGeom prst="rect">
              <a:avLst/>
            </a:prstGeom>
            <a:noFill/>
            <a:ln w="9525">
              <a:noFill/>
              <a:miter lim="800000"/>
              <a:headEnd/>
              <a:tailEnd/>
            </a:ln>
          </p:spPr>
          <p:txBody>
            <a:bodyPr wrap="none" lIns="0" tIns="0" rIns="0" bIns="0">
              <a:spAutoFit/>
            </a:bodyPr>
            <a:lstStyle/>
            <a:p>
              <a:r>
                <a:rPr lang="es-ES_tradnl" altLang="es-ES_tradnl" sz="1300" b="1" i="1">
                  <a:solidFill>
                    <a:srgbClr val="000000"/>
                  </a:solidFill>
                </a:rPr>
                <a:t>HUMANO</a:t>
              </a:r>
              <a:endParaRPr lang="es-ES_tradnl" altLang="es-ES_tradnl">
                <a:solidFill>
                  <a:srgbClr val="000000"/>
                </a:solidFill>
              </a:endParaRPr>
            </a:p>
          </p:txBody>
        </p:sp>
      </p:grpSp>
      <p:grpSp>
        <p:nvGrpSpPr>
          <p:cNvPr id="126072" name="Group 2168"/>
          <p:cNvGrpSpPr>
            <a:grpSpLocks/>
          </p:cNvGrpSpPr>
          <p:nvPr/>
        </p:nvGrpSpPr>
        <p:grpSpPr bwMode="auto">
          <a:xfrm>
            <a:off x="1866900" y="2536825"/>
            <a:ext cx="1509713" cy="1076325"/>
            <a:chOff x="1176" y="1598"/>
            <a:chExt cx="951" cy="678"/>
          </a:xfrm>
        </p:grpSpPr>
        <p:sp>
          <p:nvSpPr>
            <p:cNvPr id="126050" name="Line 2146"/>
            <p:cNvSpPr>
              <a:spLocks noChangeShapeType="1"/>
            </p:cNvSpPr>
            <p:nvPr/>
          </p:nvSpPr>
          <p:spPr bwMode="auto">
            <a:xfrm>
              <a:off x="1176" y="2041"/>
              <a:ext cx="775" cy="1"/>
            </a:xfrm>
            <a:prstGeom prst="line">
              <a:avLst/>
            </a:prstGeom>
            <a:noFill/>
            <a:ln w="11113">
              <a:solidFill>
                <a:schemeClr val="folHlink"/>
              </a:solidFill>
              <a:round/>
              <a:headEnd/>
              <a:tailEnd/>
            </a:ln>
          </p:spPr>
          <p:txBody>
            <a:bodyPr/>
            <a:lstStyle/>
            <a:p>
              <a:endParaRPr lang="es-ES"/>
            </a:p>
          </p:txBody>
        </p:sp>
        <p:sp>
          <p:nvSpPr>
            <p:cNvPr id="126057" name="Line 2153"/>
            <p:cNvSpPr>
              <a:spLocks noChangeShapeType="1"/>
            </p:cNvSpPr>
            <p:nvPr/>
          </p:nvSpPr>
          <p:spPr bwMode="auto">
            <a:xfrm>
              <a:off x="1960" y="1607"/>
              <a:ext cx="1" cy="669"/>
            </a:xfrm>
            <a:prstGeom prst="line">
              <a:avLst/>
            </a:prstGeom>
            <a:noFill/>
            <a:ln w="11113">
              <a:solidFill>
                <a:schemeClr val="folHlink"/>
              </a:solidFill>
              <a:round/>
              <a:headEnd/>
              <a:tailEnd/>
            </a:ln>
          </p:spPr>
          <p:txBody>
            <a:bodyPr/>
            <a:lstStyle/>
            <a:p>
              <a:endParaRPr lang="es-ES"/>
            </a:p>
          </p:txBody>
        </p:sp>
        <p:sp>
          <p:nvSpPr>
            <p:cNvPr id="126058" name="Line 2154"/>
            <p:cNvSpPr>
              <a:spLocks noChangeShapeType="1"/>
            </p:cNvSpPr>
            <p:nvPr/>
          </p:nvSpPr>
          <p:spPr bwMode="auto">
            <a:xfrm>
              <a:off x="1969" y="1598"/>
              <a:ext cx="158" cy="1"/>
            </a:xfrm>
            <a:prstGeom prst="line">
              <a:avLst/>
            </a:prstGeom>
            <a:noFill/>
            <a:ln w="11113">
              <a:solidFill>
                <a:schemeClr val="folHlink"/>
              </a:solidFill>
              <a:round/>
              <a:headEnd/>
              <a:tailEnd/>
            </a:ln>
          </p:spPr>
          <p:txBody>
            <a:bodyPr/>
            <a:lstStyle/>
            <a:p>
              <a:endParaRPr lang="es-ES"/>
            </a:p>
          </p:txBody>
        </p:sp>
        <p:sp>
          <p:nvSpPr>
            <p:cNvPr id="126059" name="Line 2155"/>
            <p:cNvSpPr>
              <a:spLocks noChangeShapeType="1"/>
            </p:cNvSpPr>
            <p:nvPr/>
          </p:nvSpPr>
          <p:spPr bwMode="auto">
            <a:xfrm>
              <a:off x="1960" y="2266"/>
              <a:ext cx="158" cy="2"/>
            </a:xfrm>
            <a:prstGeom prst="line">
              <a:avLst/>
            </a:prstGeom>
            <a:noFill/>
            <a:ln w="11113">
              <a:solidFill>
                <a:schemeClr val="folHlink"/>
              </a:solidFill>
              <a:round/>
              <a:headEnd/>
              <a:tailEnd/>
            </a:ln>
          </p:spPr>
          <p:txBody>
            <a:bodyPr/>
            <a:lstStyle/>
            <a:p>
              <a:endParaRPr lang="es-ES"/>
            </a:p>
          </p:txBody>
        </p:sp>
      </p:grpSp>
      <p:grpSp>
        <p:nvGrpSpPr>
          <p:cNvPr id="126070" name="Group 2166"/>
          <p:cNvGrpSpPr>
            <a:grpSpLocks/>
          </p:cNvGrpSpPr>
          <p:nvPr/>
        </p:nvGrpSpPr>
        <p:grpSpPr bwMode="auto">
          <a:xfrm>
            <a:off x="889000" y="4500563"/>
            <a:ext cx="6985000" cy="573087"/>
            <a:chOff x="560" y="2835"/>
            <a:chExt cx="4400" cy="361"/>
          </a:xfrm>
        </p:grpSpPr>
        <p:grpSp>
          <p:nvGrpSpPr>
            <p:cNvPr id="126017" name="Group 2113"/>
            <p:cNvGrpSpPr>
              <a:grpSpLocks/>
            </p:cNvGrpSpPr>
            <p:nvPr/>
          </p:nvGrpSpPr>
          <p:grpSpPr bwMode="auto">
            <a:xfrm>
              <a:off x="560" y="2973"/>
              <a:ext cx="647" cy="82"/>
              <a:chOff x="560" y="2944"/>
              <a:chExt cx="647" cy="82"/>
            </a:xfrm>
          </p:grpSpPr>
          <p:sp>
            <p:nvSpPr>
              <p:cNvPr id="126015" name="Line 2111"/>
              <p:cNvSpPr>
                <a:spLocks noChangeShapeType="1"/>
              </p:cNvSpPr>
              <p:nvPr/>
            </p:nvSpPr>
            <p:spPr bwMode="auto">
              <a:xfrm>
                <a:off x="560" y="2984"/>
                <a:ext cx="576" cy="1"/>
              </a:xfrm>
              <a:prstGeom prst="line">
                <a:avLst/>
              </a:prstGeom>
              <a:noFill/>
              <a:ln w="11113">
                <a:solidFill>
                  <a:srgbClr val="000000"/>
                </a:solidFill>
                <a:round/>
                <a:headEnd/>
                <a:tailEnd/>
              </a:ln>
            </p:spPr>
            <p:txBody>
              <a:bodyPr/>
              <a:lstStyle/>
              <a:p>
                <a:endParaRPr lang="es-ES"/>
              </a:p>
            </p:txBody>
          </p:sp>
          <p:sp>
            <p:nvSpPr>
              <p:cNvPr id="126016" name="Freeform 2112"/>
              <p:cNvSpPr>
                <a:spLocks/>
              </p:cNvSpPr>
              <p:nvPr/>
            </p:nvSpPr>
            <p:spPr bwMode="auto">
              <a:xfrm>
                <a:off x="1132" y="2944"/>
                <a:ext cx="75" cy="82"/>
              </a:xfrm>
              <a:custGeom>
                <a:avLst/>
                <a:gdLst/>
                <a:ahLst/>
                <a:cxnLst>
                  <a:cxn ang="0">
                    <a:pos x="0" y="82"/>
                  </a:cxn>
                  <a:cxn ang="0">
                    <a:pos x="75" y="40"/>
                  </a:cxn>
                  <a:cxn ang="0">
                    <a:pos x="0" y="0"/>
                  </a:cxn>
                  <a:cxn ang="0">
                    <a:pos x="0" y="82"/>
                  </a:cxn>
                </a:cxnLst>
                <a:rect l="0" t="0" r="r" b="b"/>
                <a:pathLst>
                  <a:path w="75" h="82">
                    <a:moveTo>
                      <a:pt x="0" y="82"/>
                    </a:moveTo>
                    <a:lnTo>
                      <a:pt x="75" y="40"/>
                    </a:lnTo>
                    <a:lnTo>
                      <a:pt x="0" y="0"/>
                    </a:lnTo>
                    <a:lnTo>
                      <a:pt x="0" y="82"/>
                    </a:lnTo>
                    <a:close/>
                  </a:path>
                </a:pathLst>
              </a:custGeom>
              <a:solidFill>
                <a:schemeClr val="hlink"/>
              </a:solidFill>
              <a:ln w="9525">
                <a:solidFill>
                  <a:srgbClr val="000000"/>
                </a:solidFill>
                <a:round/>
                <a:headEnd/>
                <a:tailEnd/>
              </a:ln>
            </p:spPr>
            <p:txBody>
              <a:bodyPr/>
              <a:lstStyle/>
              <a:p>
                <a:endParaRPr lang="es-ES"/>
              </a:p>
            </p:txBody>
          </p:sp>
        </p:grpSp>
        <p:grpSp>
          <p:nvGrpSpPr>
            <p:cNvPr id="126020" name="Group 2116"/>
            <p:cNvGrpSpPr>
              <a:grpSpLocks/>
            </p:cNvGrpSpPr>
            <p:nvPr/>
          </p:nvGrpSpPr>
          <p:grpSpPr bwMode="auto">
            <a:xfrm>
              <a:off x="1207" y="2973"/>
              <a:ext cx="647" cy="82"/>
              <a:chOff x="1207" y="2944"/>
              <a:chExt cx="647" cy="82"/>
            </a:xfrm>
          </p:grpSpPr>
          <p:sp>
            <p:nvSpPr>
              <p:cNvPr id="126018" name="Line 2114"/>
              <p:cNvSpPr>
                <a:spLocks noChangeShapeType="1"/>
              </p:cNvSpPr>
              <p:nvPr/>
            </p:nvSpPr>
            <p:spPr bwMode="auto">
              <a:xfrm>
                <a:off x="1207" y="2984"/>
                <a:ext cx="577" cy="1"/>
              </a:xfrm>
              <a:prstGeom prst="line">
                <a:avLst/>
              </a:prstGeom>
              <a:noFill/>
              <a:ln w="11113">
                <a:solidFill>
                  <a:srgbClr val="000000"/>
                </a:solidFill>
                <a:round/>
                <a:headEnd/>
                <a:tailEnd/>
              </a:ln>
            </p:spPr>
            <p:txBody>
              <a:bodyPr/>
              <a:lstStyle/>
              <a:p>
                <a:endParaRPr lang="es-ES"/>
              </a:p>
            </p:txBody>
          </p:sp>
          <p:sp>
            <p:nvSpPr>
              <p:cNvPr id="126019" name="Freeform 2115"/>
              <p:cNvSpPr>
                <a:spLocks/>
              </p:cNvSpPr>
              <p:nvPr/>
            </p:nvSpPr>
            <p:spPr bwMode="auto">
              <a:xfrm>
                <a:off x="1779" y="2944"/>
                <a:ext cx="75" cy="82"/>
              </a:xfrm>
              <a:custGeom>
                <a:avLst/>
                <a:gdLst/>
                <a:ahLst/>
                <a:cxnLst>
                  <a:cxn ang="0">
                    <a:pos x="0" y="82"/>
                  </a:cxn>
                  <a:cxn ang="0">
                    <a:pos x="75" y="40"/>
                  </a:cxn>
                  <a:cxn ang="0">
                    <a:pos x="0" y="0"/>
                  </a:cxn>
                  <a:cxn ang="0">
                    <a:pos x="0" y="82"/>
                  </a:cxn>
                </a:cxnLst>
                <a:rect l="0" t="0" r="r" b="b"/>
                <a:pathLst>
                  <a:path w="75" h="82">
                    <a:moveTo>
                      <a:pt x="0" y="82"/>
                    </a:moveTo>
                    <a:lnTo>
                      <a:pt x="75" y="40"/>
                    </a:lnTo>
                    <a:lnTo>
                      <a:pt x="0" y="0"/>
                    </a:lnTo>
                    <a:lnTo>
                      <a:pt x="0" y="82"/>
                    </a:lnTo>
                    <a:close/>
                  </a:path>
                </a:pathLst>
              </a:custGeom>
              <a:solidFill>
                <a:schemeClr val="hlink"/>
              </a:solidFill>
              <a:ln w="9525">
                <a:solidFill>
                  <a:srgbClr val="000000"/>
                </a:solidFill>
                <a:round/>
                <a:headEnd/>
                <a:tailEnd/>
              </a:ln>
            </p:spPr>
            <p:txBody>
              <a:bodyPr/>
              <a:lstStyle/>
              <a:p>
                <a:endParaRPr lang="es-ES"/>
              </a:p>
            </p:txBody>
          </p:sp>
        </p:grpSp>
        <p:grpSp>
          <p:nvGrpSpPr>
            <p:cNvPr id="126023" name="Group 2119"/>
            <p:cNvGrpSpPr>
              <a:grpSpLocks/>
            </p:cNvGrpSpPr>
            <p:nvPr/>
          </p:nvGrpSpPr>
          <p:grpSpPr bwMode="auto">
            <a:xfrm>
              <a:off x="1772" y="2973"/>
              <a:ext cx="647" cy="82"/>
              <a:chOff x="1772" y="2944"/>
              <a:chExt cx="647" cy="82"/>
            </a:xfrm>
          </p:grpSpPr>
          <p:sp>
            <p:nvSpPr>
              <p:cNvPr id="126021" name="Line 2117"/>
              <p:cNvSpPr>
                <a:spLocks noChangeShapeType="1"/>
              </p:cNvSpPr>
              <p:nvPr/>
            </p:nvSpPr>
            <p:spPr bwMode="auto">
              <a:xfrm>
                <a:off x="1772" y="2984"/>
                <a:ext cx="576" cy="1"/>
              </a:xfrm>
              <a:prstGeom prst="line">
                <a:avLst/>
              </a:prstGeom>
              <a:noFill/>
              <a:ln w="11113">
                <a:solidFill>
                  <a:srgbClr val="000000"/>
                </a:solidFill>
                <a:round/>
                <a:headEnd/>
                <a:tailEnd/>
              </a:ln>
            </p:spPr>
            <p:txBody>
              <a:bodyPr/>
              <a:lstStyle/>
              <a:p>
                <a:endParaRPr lang="es-ES"/>
              </a:p>
            </p:txBody>
          </p:sp>
          <p:sp>
            <p:nvSpPr>
              <p:cNvPr id="126022" name="Freeform 2118"/>
              <p:cNvSpPr>
                <a:spLocks/>
              </p:cNvSpPr>
              <p:nvPr/>
            </p:nvSpPr>
            <p:spPr bwMode="auto">
              <a:xfrm>
                <a:off x="2344" y="2944"/>
                <a:ext cx="75" cy="82"/>
              </a:xfrm>
              <a:custGeom>
                <a:avLst/>
                <a:gdLst/>
                <a:ahLst/>
                <a:cxnLst>
                  <a:cxn ang="0">
                    <a:pos x="0" y="82"/>
                  </a:cxn>
                  <a:cxn ang="0">
                    <a:pos x="75" y="40"/>
                  </a:cxn>
                  <a:cxn ang="0">
                    <a:pos x="0" y="0"/>
                  </a:cxn>
                  <a:cxn ang="0">
                    <a:pos x="0" y="82"/>
                  </a:cxn>
                </a:cxnLst>
                <a:rect l="0" t="0" r="r" b="b"/>
                <a:pathLst>
                  <a:path w="75" h="82">
                    <a:moveTo>
                      <a:pt x="0" y="82"/>
                    </a:moveTo>
                    <a:lnTo>
                      <a:pt x="75" y="40"/>
                    </a:lnTo>
                    <a:lnTo>
                      <a:pt x="0" y="0"/>
                    </a:lnTo>
                    <a:lnTo>
                      <a:pt x="0" y="82"/>
                    </a:lnTo>
                    <a:close/>
                  </a:path>
                </a:pathLst>
              </a:custGeom>
              <a:solidFill>
                <a:schemeClr val="hlink"/>
              </a:solidFill>
              <a:ln w="9525">
                <a:solidFill>
                  <a:srgbClr val="000000"/>
                </a:solidFill>
                <a:round/>
                <a:headEnd/>
                <a:tailEnd/>
              </a:ln>
            </p:spPr>
            <p:txBody>
              <a:bodyPr/>
              <a:lstStyle/>
              <a:p>
                <a:endParaRPr lang="es-ES"/>
              </a:p>
            </p:txBody>
          </p:sp>
        </p:grpSp>
        <p:grpSp>
          <p:nvGrpSpPr>
            <p:cNvPr id="126026" name="Group 2122"/>
            <p:cNvGrpSpPr>
              <a:grpSpLocks/>
            </p:cNvGrpSpPr>
            <p:nvPr/>
          </p:nvGrpSpPr>
          <p:grpSpPr bwMode="auto">
            <a:xfrm>
              <a:off x="2407" y="2973"/>
              <a:ext cx="647" cy="82"/>
              <a:chOff x="2407" y="2944"/>
              <a:chExt cx="647" cy="82"/>
            </a:xfrm>
          </p:grpSpPr>
          <p:sp>
            <p:nvSpPr>
              <p:cNvPr id="126024" name="Line 2120"/>
              <p:cNvSpPr>
                <a:spLocks noChangeShapeType="1"/>
              </p:cNvSpPr>
              <p:nvPr/>
            </p:nvSpPr>
            <p:spPr bwMode="auto">
              <a:xfrm>
                <a:off x="2407" y="2984"/>
                <a:ext cx="577" cy="1"/>
              </a:xfrm>
              <a:prstGeom prst="line">
                <a:avLst/>
              </a:prstGeom>
              <a:noFill/>
              <a:ln w="11113">
                <a:solidFill>
                  <a:srgbClr val="000000"/>
                </a:solidFill>
                <a:round/>
                <a:headEnd/>
                <a:tailEnd/>
              </a:ln>
            </p:spPr>
            <p:txBody>
              <a:bodyPr/>
              <a:lstStyle/>
              <a:p>
                <a:endParaRPr lang="es-ES"/>
              </a:p>
            </p:txBody>
          </p:sp>
          <p:sp>
            <p:nvSpPr>
              <p:cNvPr id="126025" name="Freeform 2121"/>
              <p:cNvSpPr>
                <a:spLocks/>
              </p:cNvSpPr>
              <p:nvPr/>
            </p:nvSpPr>
            <p:spPr bwMode="auto">
              <a:xfrm>
                <a:off x="2979" y="2944"/>
                <a:ext cx="75" cy="82"/>
              </a:xfrm>
              <a:custGeom>
                <a:avLst/>
                <a:gdLst/>
                <a:ahLst/>
                <a:cxnLst>
                  <a:cxn ang="0">
                    <a:pos x="0" y="82"/>
                  </a:cxn>
                  <a:cxn ang="0">
                    <a:pos x="75" y="40"/>
                  </a:cxn>
                  <a:cxn ang="0">
                    <a:pos x="0" y="0"/>
                  </a:cxn>
                  <a:cxn ang="0">
                    <a:pos x="0" y="82"/>
                  </a:cxn>
                </a:cxnLst>
                <a:rect l="0" t="0" r="r" b="b"/>
                <a:pathLst>
                  <a:path w="75" h="82">
                    <a:moveTo>
                      <a:pt x="0" y="82"/>
                    </a:moveTo>
                    <a:lnTo>
                      <a:pt x="75" y="40"/>
                    </a:lnTo>
                    <a:lnTo>
                      <a:pt x="0" y="0"/>
                    </a:lnTo>
                    <a:lnTo>
                      <a:pt x="0" y="82"/>
                    </a:lnTo>
                    <a:close/>
                  </a:path>
                </a:pathLst>
              </a:custGeom>
              <a:solidFill>
                <a:schemeClr val="hlink"/>
              </a:solidFill>
              <a:ln w="9525">
                <a:solidFill>
                  <a:srgbClr val="000000"/>
                </a:solidFill>
                <a:round/>
                <a:headEnd/>
                <a:tailEnd/>
              </a:ln>
            </p:spPr>
            <p:txBody>
              <a:bodyPr/>
              <a:lstStyle/>
              <a:p>
                <a:endParaRPr lang="es-ES"/>
              </a:p>
            </p:txBody>
          </p:sp>
        </p:grpSp>
        <p:grpSp>
          <p:nvGrpSpPr>
            <p:cNvPr id="126040" name="Group 2136"/>
            <p:cNvGrpSpPr>
              <a:grpSpLocks/>
            </p:cNvGrpSpPr>
            <p:nvPr/>
          </p:nvGrpSpPr>
          <p:grpSpPr bwMode="auto">
            <a:xfrm>
              <a:off x="3042" y="2973"/>
              <a:ext cx="647" cy="82"/>
              <a:chOff x="3042" y="2944"/>
              <a:chExt cx="647" cy="82"/>
            </a:xfrm>
          </p:grpSpPr>
          <p:sp>
            <p:nvSpPr>
              <p:cNvPr id="126038" name="Line 2134"/>
              <p:cNvSpPr>
                <a:spLocks noChangeShapeType="1"/>
              </p:cNvSpPr>
              <p:nvPr/>
            </p:nvSpPr>
            <p:spPr bwMode="auto">
              <a:xfrm>
                <a:off x="3042" y="2984"/>
                <a:ext cx="577" cy="1"/>
              </a:xfrm>
              <a:prstGeom prst="line">
                <a:avLst/>
              </a:prstGeom>
              <a:noFill/>
              <a:ln w="11113">
                <a:solidFill>
                  <a:srgbClr val="000000"/>
                </a:solidFill>
                <a:round/>
                <a:headEnd/>
                <a:tailEnd/>
              </a:ln>
            </p:spPr>
            <p:txBody>
              <a:bodyPr/>
              <a:lstStyle/>
              <a:p>
                <a:endParaRPr lang="es-ES"/>
              </a:p>
            </p:txBody>
          </p:sp>
          <p:sp>
            <p:nvSpPr>
              <p:cNvPr id="126039" name="Freeform 2135"/>
              <p:cNvSpPr>
                <a:spLocks/>
              </p:cNvSpPr>
              <p:nvPr/>
            </p:nvSpPr>
            <p:spPr bwMode="auto">
              <a:xfrm>
                <a:off x="3614" y="2944"/>
                <a:ext cx="75" cy="82"/>
              </a:xfrm>
              <a:custGeom>
                <a:avLst/>
                <a:gdLst/>
                <a:ahLst/>
                <a:cxnLst>
                  <a:cxn ang="0">
                    <a:pos x="0" y="82"/>
                  </a:cxn>
                  <a:cxn ang="0">
                    <a:pos x="75" y="40"/>
                  </a:cxn>
                  <a:cxn ang="0">
                    <a:pos x="0" y="0"/>
                  </a:cxn>
                  <a:cxn ang="0">
                    <a:pos x="0" y="82"/>
                  </a:cxn>
                </a:cxnLst>
                <a:rect l="0" t="0" r="r" b="b"/>
                <a:pathLst>
                  <a:path w="75" h="82">
                    <a:moveTo>
                      <a:pt x="0" y="82"/>
                    </a:moveTo>
                    <a:lnTo>
                      <a:pt x="75" y="40"/>
                    </a:lnTo>
                    <a:lnTo>
                      <a:pt x="0" y="0"/>
                    </a:lnTo>
                    <a:lnTo>
                      <a:pt x="0" y="82"/>
                    </a:lnTo>
                    <a:close/>
                  </a:path>
                </a:pathLst>
              </a:custGeom>
              <a:solidFill>
                <a:schemeClr val="hlink"/>
              </a:solidFill>
              <a:ln w="9525">
                <a:solidFill>
                  <a:srgbClr val="000000"/>
                </a:solidFill>
                <a:round/>
                <a:headEnd/>
                <a:tailEnd/>
              </a:ln>
            </p:spPr>
            <p:txBody>
              <a:bodyPr/>
              <a:lstStyle/>
              <a:p>
                <a:endParaRPr lang="es-ES"/>
              </a:p>
            </p:txBody>
          </p:sp>
        </p:grpSp>
        <p:sp>
          <p:nvSpPr>
            <p:cNvPr id="126042" name="Line 2138"/>
            <p:cNvSpPr>
              <a:spLocks noChangeShapeType="1"/>
            </p:cNvSpPr>
            <p:nvPr/>
          </p:nvSpPr>
          <p:spPr bwMode="auto">
            <a:xfrm>
              <a:off x="3882" y="2835"/>
              <a:ext cx="1" cy="361"/>
            </a:xfrm>
            <a:prstGeom prst="line">
              <a:avLst/>
            </a:prstGeom>
            <a:noFill/>
            <a:ln w="11113">
              <a:solidFill>
                <a:srgbClr val="000000"/>
              </a:solidFill>
              <a:round/>
              <a:headEnd/>
              <a:tailEnd/>
            </a:ln>
          </p:spPr>
          <p:txBody>
            <a:bodyPr/>
            <a:lstStyle/>
            <a:p>
              <a:endParaRPr lang="es-ES"/>
            </a:p>
          </p:txBody>
        </p:sp>
        <p:sp>
          <p:nvSpPr>
            <p:cNvPr id="126043" name="Line 2139"/>
            <p:cNvSpPr>
              <a:spLocks noChangeShapeType="1"/>
            </p:cNvSpPr>
            <p:nvPr/>
          </p:nvSpPr>
          <p:spPr bwMode="auto">
            <a:xfrm>
              <a:off x="4000" y="2835"/>
              <a:ext cx="1" cy="361"/>
            </a:xfrm>
            <a:prstGeom prst="line">
              <a:avLst/>
            </a:prstGeom>
            <a:noFill/>
            <a:ln w="11113">
              <a:solidFill>
                <a:srgbClr val="000000"/>
              </a:solidFill>
              <a:round/>
              <a:headEnd/>
              <a:tailEnd/>
            </a:ln>
          </p:spPr>
          <p:txBody>
            <a:bodyPr/>
            <a:lstStyle/>
            <a:p>
              <a:endParaRPr lang="es-ES"/>
            </a:p>
          </p:txBody>
        </p:sp>
        <p:grpSp>
          <p:nvGrpSpPr>
            <p:cNvPr id="126062" name="Group 2158"/>
            <p:cNvGrpSpPr>
              <a:grpSpLocks/>
            </p:cNvGrpSpPr>
            <p:nvPr/>
          </p:nvGrpSpPr>
          <p:grpSpPr bwMode="auto">
            <a:xfrm>
              <a:off x="4313" y="2976"/>
              <a:ext cx="647" cy="82"/>
              <a:chOff x="4313" y="2961"/>
              <a:chExt cx="647" cy="82"/>
            </a:xfrm>
          </p:grpSpPr>
          <p:sp>
            <p:nvSpPr>
              <p:cNvPr id="126060" name="Line 2156"/>
              <p:cNvSpPr>
                <a:spLocks noChangeShapeType="1"/>
              </p:cNvSpPr>
              <p:nvPr/>
            </p:nvSpPr>
            <p:spPr bwMode="auto">
              <a:xfrm>
                <a:off x="4313" y="3001"/>
                <a:ext cx="576" cy="1"/>
              </a:xfrm>
              <a:prstGeom prst="line">
                <a:avLst/>
              </a:prstGeom>
              <a:noFill/>
              <a:ln w="11113">
                <a:solidFill>
                  <a:srgbClr val="000000"/>
                </a:solidFill>
                <a:round/>
                <a:headEnd/>
                <a:tailEnd/>
              </a:ln>
            </p:spPr>
            <p:txBody>
              <a:bodyPr/>
              <a:lstStyle/>
              <a:p>
                <a:endParaRPr lang="es-ES"/>
              </a:p>
            </p:txBody>
          </p:sp>
          <p:sp>
            <p:nvSpPr>
              <p:cNvPr id="126061" name="Freeform 2157"/>
              <p:cNvSpPr>
                <a:spLocks/>
              </p:cNvSpPr>
              <p:nvPr/>
            </p:nvSpPr>
            <p:spPr bwMode="auto">
              <a:xfrm>
                <a:off x="4885" y="2961"/>
                <a:ext cx="75" cy="82"/>
              </a:xfrm>
              <a:custGeom>
                <a:avLst/>
                <a:gdLst/>
                <a:ahLst/>
                <a:cxnLst>
                  <a:cxn ang="0">
                    <a:pos x="0" y="82"/>
                  </a:cxn>
                  <a:cxn ang="0">
                    <a:pos x="75" y="40"/>
                  </a:cxn>
                  <a:cxn ang="0">
                    <a:pos x="0" y="0"/>
                  </a:cxn>
                  <a:cxn ang="0">
                    <a:pos x="0" y="82"/>
                  </a:cxn>
                </a:cxnLst>
                <a:rect l="0" t="0" r="r" b="b"/>
                <a:pathLst>
                  <a:path w="75" h="82">
                    <a:moveTo>
                      <a:pt x="0" y="82"/>
                    </a:moveTo>
                    <a:lnTo>
                      <a:pt x="75" y="40"/>
                    </a:lnTo>
                    <a:lnTo>
                      <a:pt x="0" y="0"/>
                    </a:lnTo>
                    <a:lnTo>
                      <a:pt x="0" y="82"/>
                    </a:lnTo>
                    <a:close/>
                  </a:path>
                </a:pathLst>
              </a:custGeom>
              <a:solidFill>
                <a:schemeClr val="hlink"/>
              </a:solidFill>
              <a:ln w="9525">
                <a:solidFill>
                  <a:srgbClr val="000000"/>
                </a:solidFill>
                <a:round/>
                <a:headEnd/>
                <a:tailEnd/>
              </a:ln>
            </p:spPr>
            <p:txBody>
              <a:bodyPr/>
              <a:lstStyle/>
              <a:p>
                <a:endParaRPr lang="es-ES"/>
              </a:p>
            </p:txBody>
          </p:sp>
        </p:grpSp>
        <p:grpSp>
          <p:nvGrpSpPr>
            <p:cNvPr id="126065" name="Group 2161"/>
            <p:cNvGrpSpPr>
              <a:grpSpLocks/>
            </p:cNvGrpSpPr>
            <p:nvPr/>
          </p:nvGrpSpPr>
          <p:grpSpPr bwMode="auto">
            <a:xfrm>
              <a:off x="3678" y="2976"/>
              <a:ext cx="647" cy="82"/>
              <a:chOff x="3678" y="2961"/>
              <a:chExt cx="647" cy="82"/>
            </a:xfrm>
          </p:grpSpPr>
          <p:sp>
            <p:nvSpPr>
              <p:cNvPr id="126063" name="Line 2159"/>
              <p:cNvSpPr>
                <a:spLocks noChangeShapeType="1"/>
              </p:cNvSpPr>
              <p:nvPr/>
            </p:nvSpPr>
            <p:spPr bwMode="auto">
              <a:xfrm>
                <a:off x="3678" y="3001"/>
                <a:ext cx="576" cy="1"/>
              </a:xfrm>
              <a:prstGeom prst="line">
                <a:avLst/>
              </a:prstGeom>
              <a:noFill/>
              <a:ln w="11113">
                <a:solidFill>
                  <a:srgbClr val="000000"/>
                </a:solidFill>
                <a:round/>
                <a:headEnd/>
                <a:tailEnd/>
              </a:ln>
            </p:spPr>
            <p:txBody>
              <a:bodyPr/>
              <a:lstStyle/>
              <a:p>
                <a:endParaRPr lang="es-ES"/>
              </a:p>
            </p:txBody>
          </p:sp>
          <p:sp>
            <p:nvSpPr>
              <p:cNvPr id="126064" name="Freeform 2160"/>
              <p:cNvSpPr>
                <a:spLocks/>
              </p:cNvSpPr>
              <p:nvPr/>
            </p:nvSpPr>
            <p:spPr bwMode="auto">
              <a:xfrm>
                <a:off x="4249" y="2961"/>
                <a:ext cx="76" cy="82"/>
              </a:xfrm>
              <a:custGeom>
                <a:avLst/>
                <a:gdLst/>
                <a:ahLst/>
                <a:cxnLst>
                  <a:cxn ang="0">
                    <a:pos x="0" y="82"/>
                  </a:cxn>
                  <a:cxn ang="0">
                    <a:pos x="76" y="40"/>
                  </a:cxn>
                  <a:cxn ang="0">
                    <a:pos x="0" y="0"/>
                  </a:cxn>
                  <a:cxn ang="0">
                    <a:pos x="0" y="82"/>
                  </a:cxn>
                </a:cxnLst>
                <a:rect l="0" t="0" r="r" b="b"/>
                <a:pathLst>
                  <a:path w="76" h="82">
                    <a:moveTo>
                      <a:pt x="0" y="82"/>
                    </a:moveTo>
                    <a:lnTo>
                      <a:pt x="76" y="40"/>
                    </a:lnTo>
                    <a:lnTo>
                      <a:pt x="0" y="0"/>
                    </a:lnTo>
                    <a:lnTo>
                      <a:pt x="0" y="82"/>
                    </a:lnTo>
                    <a:close/>
                  </a:path>
                </a:pathLst>
              </a:custGeom>
              <a:solidFill>
                <a:schemeClr val="hlink"/>
              </a:solidFill>
              <a:ln w="9525">
                <a:solidFill>
                  <a:srgbClr val="000000"/>
                </a:solidFill>
                <a:round/>
                <a:headEnd/>
                <a:tailEnd/>
              </a:ln>
            </p:spPr>
            <p:txBody>
              <a:bodyPr/>
              <a:lstStyle/>
              <a:p>
                <a:endParaRPr lang="es-ES"/>
              </a:p>
            </p:txBody>
          </p:sp>
        </p:grpSp>
      </p:grpSp>
      <p:sp>
        <p:nvSpPr>
          <p:cNvPr id="125957" name="Text Box 2053"/>
          <p:cNvSpPr txBox="1">
            <a:spLocks noChangeArrowheads="1"/>
          </p:cNvSpPr>
          <p:nvPr/>
        </p:nvSpPr>
        <p:spPr bwMode="auto">
          <a:xfrm>
            <a:off x="0" y="6400800"/>
            <a:ext cx="9144000" cy="336550"/>
          </a:xfrm>
          <a:prstGeom prst="rect">
            <a:avLst/>
          </a:prstGeom>
          <a:noFill/>
          <a:ln w="12700">
            <a:noFill/>
            <a:miter lim="800000"/>
            <a:headEnd type="none" w="sm" len="sm"/>
            <a:tailEnd type="none" w="sm" len="sm"/>
          </a:ln>
          <a:effectLst/>
        </p:spPr>
        <p:txBody>
          <a:bodyPr>
            <a:spAutoFit/>
          </a:bodyPr>
          <a:lstStyle/>
          <a:p>
            <a:pPr algn="ctr" eaLnBrk="1" hangingPunct="1">
              <a:spcBef>
                <a:spcPct val="50000"/>
              </a:spcBef>
            </a:pPr>
            <a:r>
              <a:rPr lang="es-ES_tradnl" altLang="es-ES_tradnl" sz="1600" b="1" i="1">
                <a:solidFill>
                  <a:srgbClr val="000000"/>
                </a:solidFill>
              </a:rPr>
              <a:t>MÓDULO 5</a:t>
            </a:r>
          </a:p>
        </p:txBody>
      </p:sp>
    </p:spTree>
  </p:cSld>
  <p:clrMapOvr>
    <a:masterClrMapping/>
  </p:clrMapOvr>
  <p:transition spd="slow" advClick="0">
    <p:random/>
  </p:transition>
</p:sld>
</file>

<file path=ppt/theme/theme1.xml><?xml version="1.0" encoding="utf-8"?>
<a:theme xmlns:a="http://schemas.openxmlformats.org/drawingml/2006/main" name="Blue Diagonal">
  <a:themeElements>
    <a:clrScheme name="">
      <a:dk1>
        <a:srgbClr val="000099"/>
      </a:dk1>
      <a:lt1>
        <a:srgbClr val="FFFFFF"/>
      </a:lt1>
      <a:dk2>
        <a:srgbClr val="00CCFF"/>
      </a:dk2>
      <a:lt2>
        <a:srgbClr val="FFFF00"/>
      </a:lt2>
      <a:accent1>
        <a:srgbClr val="00CCCC"/>
      </a:accent1>
      <a:accent2>
        <a:srgbClr val="FF33CC"/>
      </a:accent2>
      <a:accent3>
        <a:srgbClr val="AAE2FF"/>
      </a:accent3>
      <a:accent4>
        <a:srgbClr val="DADADA"/>
      </a:accent4>
      <a:accent5>
        <a:srgbClr val="AAE2E2"/>
      </a:accent5>
      <a:accent6>
        <a:srgbClr val="E72DB9"/>
      </a:accent6>
      <a:hlink>
        <a:srgbClr val="FF0033"/>
      </a:hlink>
      <a:folHlink>
        <a:srgbClr val="6666FF"/>
      </a:folHlink>
    </a:clrScheme>
    <a:fontScheme name="Blue Diagonal">
      <a:majorFont>
        <a:latin typeface="Optima"/>
        <a:ea typeface=""/>
        <a:cs typeface=""/>
      </a:majorFont>
      <a:minorFont>
        <a:latin typeface="Opti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s-ES_tradnl" sz="4400" b="0" i="0" u="none" strike="noStrike" cap="none" normalizeH="0" baseline="0" smtClean="0">
            <a:ln>
              <a:noFill/>
            </a:ln>
            <a:solidFill>
              <a:schemeClr val="tx1"/>
            </a:solidFill>
            <a:effectLst/>
            <a:latin typeface="Optima" charset="0"/>
          </a:defRPr>
        </a:defPPr>
      </a:lstStyle>
    </a:spDef>
    <a:lnDef>
      <a:spPr bwMode="auto">
        <a:xfrm>
          <a:off x="0" y="0"/>
          <a:ext cx="1" cy="1"/>
        </a:xfrm>
        <a:custGeom>
          <a:avLst/>
          <a:gdLst/>
          <a:ahLst/>
          <a:cxnLst/>
          <a:rect l="0" t="0" r="0" b="0"/>
          <a:pathLst/>
        </a:custGeom>
        <a:solidFill>
          <a:schemeClr val="accent1"/>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s-ES_tradnl" sz="4400" b="0" i="0" u="none" strike="noStrike" cap="none" normalizeH="0" baseline="0" smtClean="0">
            <a:ln>
              <a:noFill/>
            </a:ln>
            <a:solidFill>
              <a:schemeClr val="tx1"/>
            </a:solidFill>
            <a:effectLst/>
            <a:latin typeface="Optima" charset="0"/>
          </a:defRPr>
        </a:defPPr>
      </a:lstStyle>
    </a:lnDef>
  </a:objectDefaults>
  <a:extraClrSchemeLst>
    <a:extraClrScheme>
      <a:clrScheme name="Blue Diagonal 1">
        <a:dk1>
          <a:srgbClr val="000000"/>
        </a:dk1>
        <a:lt1>
          <a:srgbClr val="FFFFFF"/>
        </a:lt1>
        <a:dk2>
          <a:srgbClr val="0066FF"/>
        </a:dk2>
        <a:lt2>
          <a:srgbClr val="FFFF00"/>
        </a:lt2>
        <a:accent1>
          <a:srgbClr val="00CCCC"/>
        </a:accent1>
        <a:accent2>
          <a:srgbClr val="FF33CC"/>
        </a:accent2>
        <a:accent3>
          <a:srgbClr val="AAB8FF"/>
        </a:accent3>
        <a:accent4>
          <a:srgbClr val="DADADA"/>
        </a:accent4>
        <a:accent5>
          <a:srgbClr val="AAE2E2"/>
        </a:accent5>
        <a:accent6>
          <a:srgbClr val="E72DB9"/>
        </a:accent6>
        <a:hlink>
          <a:srgbClr val="FF0033"/>
        </a:hlink>
        <a:folHlink>
          <a:srgbClr val="3366FF"/>
        </a:folHlink>
      </a:clrScheme>
      <a:clrMap bg1="dk2" tx1="lt1" bg2="dk1" tx2="lt2" accent1="accent1" accent2="accent2" accent3="accent3" accent4="accent4" accent5="accent5" accent6="accent6" hlink="hlink" folHlink="folHlink"/>
    </a:extraClrScheme>
    <a:extraClrScheme>
      <a:clrScheme name="Blue Diagonal 2">
        <a:dk1>
          <a:srgbClr val="000000"/>
        </a:dk1>
        <a:lt1>
          <a:srgbClr val="9999FF"/>
        </a:lt1>
        <a:dk2>
          <a:srgbClr val="6600FF"/>
        </a:dk2>
        <a:lt2>
          <a:srgbClr val="FFFFFF"/>
        </a:lt2>
        <a:accent1>
          <a:srgbClr val="CCCCFF"/>
        </a:accent1>
        <a:accent2>
          <a:srgbClr val="FF99FF"/>
        </a:accent2>
        <a:accent3>
          <a:srgbClr val="CACAFF"/>
        </a:accent3>
        <a:accent4>
          <a:srgbClr val="000000"/>
        </a:accent4>
        <a:accent5>
          <a:srgbClr val="E2E2FF"/>
        </a:accent5>
        <a:accent6>
          <a:srgbClr val="E78AE7"/>
        </a:accent6>
        <a:hlink>
          <a:srgbClr val="00CC66"/>
        </a:hlink>
        <a:folHlink>
          <a:srgbClr val="6666FF"/>
        </a:folHlink>
      </a:clrScheme>
      <a:clrMap bg1="lt1" tx1="dk1" bg2="lt2" tx2="dk2" accent1="accent1" accent2="accent2" accent3="accent3" accent4="accent4" accent5="accent5" accent6="accent6" hlink="hlink" folHlink="folHlink"/>
    </a:extraClrScheme>
    <a:extraClrScheme>
      <a:clrScheme name="Blue Diagonal 3">
        <a:dk1>
          <a:srgbClr val="000000"/>
        </a:dk1>
        <a:lt1>
          <a:srgbClr val="FFFFFF"/>
        </a:lt1>
        <a:dk2>
          <a:srgbClr val="000000"/>
        </a:dk2>
        <a:lt2>
          <a:srgbClr val="CBCBCB"/>
        </a:lt2>
        <a:accent1>
          <a:srgbClr val="DDDDDD"/>
        </a:accent1>
        <a:accent2>
          <a:srgbClr val="B2B2B2"/>
        </a:accent2>
        <a:accent3>
          <a:srgbClr val="FFFFFF"/>
        </a:accent3>
        <a:accent4>
          <a:srgbClr val="000000"/>
        </a:accent4>
        <a:accent5>
          <a:srgbClr val="EBEBEB"/>
        </a:accent5>
        <a:accent6>
          <a:srgbClr val="A1A1A1"/>
        </a:accent6>
        <a:hlink>
          <a:srgbClr val="4D4D4D"/>
        </a:hlink>
        <a:folHlink>
          <a:srgbClr val="777777"/>
        </a:folHlink>
      </a:clrScheme>
      <a:clrMap bg1="lt1" tx1="dk1" bg2="lt2" tx2="dk2" accent1="accent1" accent2="accent2" accent3="accent3" accent4="accent4" accent5="accent5" accent6="accent6" hlink="hlink" folHlink="folHlink"/>
    </a:extraClrScheme>
    <a:extraClrScheme>
      <a:clrScheme name="Blue Diagonal 4">
        <a:dk1>
          <a:srgbClr val="000000"/>
        </a:dk1>
        <a:lt1>
          <a:srgbClr val="FFFFFF"/>
        </a:lt1>
        <a:dk2>
          <a:srgbClr val="990066"/>
        </a:dk2>
        <a:lt2>
          <a:srgbClr val="FFFF00"/>
        </a:lt2>
        <a:accent1>
          <a:srgbClr val="996633"/>
        </a:accent1>
        <a:accent2>
          <a:srgbClr val="CC6600"/>
        </a:accent2>
        <a:accent3>
          <a:srgbClr val="CAAAB8"/>
        </a:accent3>
        <a:accent4>
          <a:srgbClr val="DADADA"/>
        </a:accent4>
        <a:accent5>
          <a:srgbClr val="CAB8AD"/>
        </a:accent5>
        <a:accent6>
          <a:srgbClr val="B95C00"/>
        </a:accent6>
        <a:hlink>
          <a:srgbClr val="999933"/>
        </a:hlink>
        <a:folHlink>
          <a:srgbClr val="CC0099"/>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
    <a:dk1>
      <a:srgbClr val="000099"/>
    </a:dk1>
    <a:lt1>
      <a:srgbClr val="FFFFFF"/>
    </a:lt1>
    <a:dk2>
      <a:srgbClr val="00CCFF"/>
    </a:dk2>
    <a:lt2>
      <a:srgbClr val="FFFF00"/>
    </a:lt2>
    <a:accent1>
      <a:srgbClr val="00CCCC"/>
    </a:accent1>
    <a:accent2>
      <a:srgbClr val="FF33CC"/>
    </a:accent2>
    <a:accent3>
      <a:srgbClr val="AAE2FF"/>
    </a:accent3>
    <a:accent4>
      <a:srgbClr val="DADADA"/>
    </a:accent4>
    <a:accent5>
      <a:srgbClr val="AAE2E2"/>
    </a:accent5>
    <a:accent6>
      <a:srgbClr val="E72DB9"/>
    </a:accent6>
    <a:hlink>
      <a:srgbClr val="FF0033"/>
    </a:hlink>
    <a:folHlink>
      <a:srgbClr val="6666FF"/>
    </a:folHlink>
  </a:clrScheme>
</a:themeOverride>
</file>

<file path=docProps/app.xml><?xml version="1.0" encoding="utf-8"?>
<Properties xmlns="http://schemas.openxmlformats.org/officeDocument/2006/extended-properties" xmlns:vt="http://schemas.openxmlformats.org/officeDocument/2006/docPropsVTypes">
  <Template>C:\MSOffice\Templates\Presentation Designs\Blue Diagonal.pot</Template>
  <TotalTime>9591</TotalTime>
  <Words>2402</Words>
  <Application>Microsoft PowerPoint</Application>
  <PresentationFormat>Presentación en pantalla (4:3)</PresentationFormat>
  <Paragraphs>474</Paragraphs>
  <Slides>13</Slides>
  <Notes>13</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13</vt:i4>
      </vt:variant>
    </vt:vector>
  </HeadingPairs>
  <TitlesOfParts>
    <vt:vector size="17" baseType="lpstr">
      <vt:lpstr>Optima</vt:lpstr>
      <vt:lpstr>Monotype Sorts</vt:lpstr>
      <vt:lpstr>Wingdings</vt:lpstr>
      <vt:lpstr>Blue Diagonal</vt:lpstr>
      <vt:lpstr>Módulo 5  Evaluación de Impacto Ambiental y Ciclo de Proyecto</vt:lpstr>
      <vt:lpstr>Elementos Medulares en la Preparación  de Proyectos</vt:lpstr>
      <vt:lpstr>Solución inteligente a un problema que resuelve una necesidad humana</vt:lpstr>
      <vt:lpstr>Política</vt:lpstr>
      <vt:lpstr>Respuestas Claves de un Proyecto</vt:lpstr>
      <vt:lpstr>Proceso de Evaluación de un Proyecto</vt:lpstr>
      <vt:lpstr>Información Necesaria para la Evaluación de Distintas Etapas</vt:lpstr>
      <vt:lpstr>Diapositiva 8</vt:lpstr>
      <vt:lpstr>EIA en Proyectos de Inversión</vt:lpstr>
      <vt:lpstr>Diapositiva 10</vt:lpstr>
      <vt:lpstr>Indicadores de Buenas Prácticas  (1/3) </vt:lpstr>
      <vt:lpstr>Indicadores de Buenas Prácticas  (2/3) </vt:lpstr>
      <vt:lpstr>Indicadores de Buenas Prácticas  (3/3)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EIA y ciclo del proyecto</dc:title>
  <cp:lastModifiedBy>Administrador</cp:lastModifiedBy>
  <cp:revision>644</cp:revision>
  <cp:lastPrinted>2000-10-31T00:55:23Z</cp:lastPrinted>
  <dcterms:created xsi:type="dcterms:W3CDTF">1998-09-01T22:33:40Z</dcterms:created>
  <dcterms:modified xsi:type="dcterms:W3CDTF">2009-07-21T16:11:28Z</dcterms:modified>
</cp:coreProperties>
</file>