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9" r:id="rId2"/>
    <p:sldId id="426" r:id="rId3"/>
    <p:sldId id="468" r:id="rId4"/>
    <p:sldId id="328" r:id="rId5"/>
    <p:sldId id="332" r:id="rId6"/>
    <p:sldId id="335" r:id="rId7"/>
    <p:sldId id="337" r:id="rId8"/>
    <p:sldId id="340" r:id="rId9"/>
    <p:sldId id="341" r:id="rId10"/>
    <p:sldId id="345" r:id="rId11"/>
    <p:sldId id="347" r:id="rId12"/>
    <p:sldId id="349" r:id="rId13"/>
    <p:sldId id="350" r:id="rId14"/>
    <p:sldId id="351" r:id="rId15"/>
    <p:sldId id="352" r:id="rId16"/>
    <p:sldId id="353" r:id="rId17"/>
    <p:sldId id="354" r:id="rId18"/>
    <p:sldId id="355" r:id="rId19"/>
    <p:sldId id="356" r:id="rId20"/>
    <p:sldId id="357" r:id="rId21"/>
    <p:sldId id="360" r:id="rId22"/>
    <p:sldId id="363" r:id="rId23"/>
    <p:sldId id="364" r:id="rId24"/>
    <p:sldId id="373" r:id="rId25"/>
    <p:sldId id="369" r:id="rId26"/>
    <p:sldId id="466" r:id="rId27"/>
  </p:sldIdLst>
  <p:sldSz cx="9144000" cy="6858000" type="screen4x3"/>
  <p:notesSz cx="6858000" cy="91440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Opti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Opti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Opti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Opti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Optima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2"/>
        </a:solidFill>
        <a:latin typeface="Optima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2"/>
        </a:solidFill>
        <a:latin typeface="Optima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2"/>
        </a:solidFill>
        <a:latin typeface="Optima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2"/>
        </a:solidFill>
        <a:latin typeface="Opti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366"/>
    <a:srgbClr val="008080"/>
    <a:srgbClr val="000066"/>
    <a:srgbClr val="800000"/>
    <a:srgbClr val="333399"/>
    <a:srgbClr val="FFCC00"/>
    <a:srgbClr val="33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1734" y="-1194"/>
      </p:cViewPr>
      <p:guideLst>
        <p:guide orient="horz" pos="3090"/>
        <p:guide pos="208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50" d="100"/>
          <a:sy n="50" d="100"/>
        </p:scale>
        <p:origin x="-1312" y="-10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_tradnl" altLang="es-ES_trad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_tradnl" altLang="es-ES_tradnl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s-ES_tradnl" altLang="es-ES_tradnl"/>
              <a:t>MÓDULO 6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612EE10-BDBA-4CAC-80B7-8C3827878853}" type="slidenum">
              <a:rPr lang="es-ES_tradnl" altLang="es-ES_tradnl"/>
              <a:pPr/>
              <a:t>‹Nº›</a:t>
            </a:fld>
            <a:endParaRPr lang="es-ES_tradnl" alt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s-ES_tradnl" altLang="es-ES_tradnl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s-ES_tradnl" altLang="es-ES_tradnl"/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74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_tradnl" smtClean="0"/>
              <a:t>Clique para editar os estilos do texto mestre</a:t>
            </a:r>
          </a:p>
          <a:p>
            <a:pPr lvl="1"/>
            <a:r>
              <a:rPr lang="es-ES_tradnl" altLang="es-ES_tradnl" smtClean="0"/>
              <a:t>Segundo nível</a:t>
            </a:r>
          </a:p>
          <a:p>
            <a:pPr lvl="2"/>
            <a:r>
              <a:rPr lang="es-ES_tradnl" altLang="es-ES_tradnl" smtClean="0"/>
              <a:t>Terceiro nível</a:t>
            </a:r>
          </a:p>
          <a:p>
            <a:pPr lvl="3"/>
            <a:r>
              <a:rPr lang="es-ES_tradnl" altLang="es-ES_tradnl" smtClean="0"/>
              <a:t>Quarto nível</a:t>
            </a:r>
          </a:p>
          <a:p>
            <a:pPr lvl="4"/>
            <a:r>
              <a:rPr lang="es-ES_tradnl" altLang="es-ES_tradnl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93138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 b="1" i="1">
                <a:solidFill>
                  <a:schemeClr val="tx1"/>
                </a:solidFill>
              </a:defRPr>
            </a:lvl1pPr>
          </a:lstStyle>
          <a:p>
            <a:r>
              <a:rPr lang="es-ES_tradnl" altLang="es-ES_tradnl"/>
              <a:t>MÓDULO 6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93138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b="1" i="1">
                <a:solidFill>
                  <a:schemeClr val="tx1"/>
                </a:solidFill>
              </a:defRPr>
            </a:lvl1pPr>
          </a:lstStyle>
          <a:p>
            <a:fld id="{80DDB736-EEF0-404F-B2C3-5D053808F80C}" type="slidenum">
              <a:rPr lang="es-ES_tradnl" altLang="es-ES_tradnl"/>
              <a:pPr/>
              <a:t>‹Nº›</a:t>
            </a:fld>
            <a:endParaRPr lang="es-ES_tradnl" alt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tima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tima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tima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tima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tima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6E394B-4EB1-477C-B206-B0CE238EA260}" type="slidenum">
              <a:rPr lang="es-ES_tradnl" altLang="es-ES_tradnl"/>
              <a:pPr/>
              <a:t>1</a:t>
            </a:fld>
            <a:endParaRPr lang="es-ES_tradnl" altLang="es-ES_tradnl"/>
          </a:p>
        </p:txBody>
      </p:sp>
      <p:sp>
        <p:nvSpPr>
          <p:cNvPr id="51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496888"/>
            <a:ext cx="4551362" cy="3413125"/>
          </a:xfrm>
          <a:ln cap="flat"/>
        </p:spPr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68363" y="4260850"/>
            <a:ext cx="4338637" cy="38354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los pasos del proceso de EIA y verificar los puntos claves para la toma de decisiones.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Explique que se analizan los pasos de la EIA detallada como  complemento de los resultados obtenidos en la evaluación preliminar.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Explique que se pondrá acento en mitigación, compensación, preparación de informes, revisión y toma de decisiones.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Pasos de la EIA: Etapas que debe cumplir la EIA para revisar el significado ambiental de una acción humana.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Mitigación: Medidas para eliminar/reducir los impactos ambientales.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Compensación: Medidas alternativas para proteger ambientes similares a los impactados por una acción.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Revisión: Proceso formal de verificación de informes ambientales.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Toma de decisión: Resolución de las autoridades.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6A69AB-2E4E-4BBC-A1AD-8F3A0CDA3A96}" type="slidenum">
              <a:rPr lang="es-ES_tradnl" altLang="es-ES_tradnl"/>
              <a:pPr/>
              <a:t>10</a:t>
            </a:fld>
            <a:endParaRPr lang="es-ES_tradnl" altLang="es-ES_tradnl"/>
          </a:p>
        </p:txBody>
      </p:sp>
      <p:sp>
        <p:nvSpPr>
          <p:cNvPr id="3624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625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371975" cy="41148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los contenidos de un informe clásico.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Explique que los temas reflejan lo que normalmente se solicita en informes detallados.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varían caso a caso en los países.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Línea base: Condiciones ambientales previas al desarrollo del proyecto.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Análisis de riesgo: Probabilidad de ocurrencia de los impactos y de daños sobre las personas y seres vivos.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Plan de participación ciudadana: Plan de acción para involucrar a los ciudadanos en el proceso de EIA.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Plan de Manejo Ambiental: Incluye programa de mitigación, programa de compensación, programa de respuestas a contingencias, programa de seguimiento, y programa de capacitación.</a:t>
            </a:r>
          </a:p>
          <a:p>
            <a:pPr lvl="1">
              <a:lnSpc>
                <a:spcPct val="70000"/>
              </a:lnSpc>
              <a:spcBef>
                <a:spcPct val="0"/>
              </a:spcBef>
              <a:spcAft>
                <a:spcPct val="25000"/>
              </a:spcAft>
              <a:buClr>
                <a:schemeClr val="tx2"/>
              </a:buClr>
              <a:buSzPct val="75000"/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01EC2B-F773-4577-833B-E4AA16D39427}" type="slidenum">
              <a:rPr lang="es-ES_tradnl" altLang="es-ES_tradnl"/>
              <a:pPr/>
              <a:t>11</a:t>
            </a:fld>
            <a:endParaRPr lang="es-ES_tradnl" altLang="es-ES_tradnl"/>
          </a:p>
        </p:txBody>
      </p:sp>
      <p:sp>
        <p:nvSpPr>
          <p:cNvPr id="3645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645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371975" cy="41148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la importancia y características de un resumen ejecutivo.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Repase la relevancia del resumen para los tomadores de decisión y la ciudadanía.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la importancia de cada característica.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Visión de conjunto: El resumen debe señalar los resultados principales y especialmente el plan de manejo ambiental.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Hallazgos significativos: Preocupaciones principales e impactos ambientales prioritarios.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B4806D-3194-4CD7-B376-2FCAAB971614}" type="slidenum">
              <a:rPr lang="es-ES_tradnl" altLang="es-ES_tradnl"/>
              <a:pPr/>
              <a:t>12</a:t>
            </a:fld>
            <a:endParaRPr lang="es-ES_tradnl" altLang="es-ES_tradnl"/>
          </a:p>
        </p:txBody>
      </p:sp>
      <p:sp>
        <p:nvSpPr>
          <p:cNvPr id="3665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665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371975" cy="41148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los contenidos genéricos de un resumen ejecutivo.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estos contenidos pueden complementarse.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Pida opiniones al respecto.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Fecha: Período en el cual la EIA fue aceptado.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Ubicación: Incluye la localización del proyecto y el área afectada por los impactos.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Impactos significativos: Impactos ambientales relevantes que ameritan atención  especial.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75A025-AC6B-4979-810C-FBE6FACAAC3B}" type="slidenum">
              <a:rPr lang="es-ES_tradnl" altLang="es-ES_tradnl"/>
              <a:pPr/>
              <a:t>13</a:t>
            </a:fld>
            <a:endParaRPr lang="es-ES_tradnl" altLang="es-ES_tradnl"/>
          </a:p>
        </p:txBody>
      </p:sp>
      <p:sp>
        <p:nvSpPr>
          <p:cNvPr id="3686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686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371975" cy="41148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los alcances de la descripción del proyecto.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estos contenidos pueden complementarse.</a:t>
            </a:r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Pida opiniones al respecto.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Situación: Estado en que se encuentra la propuesta.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Insumos: Requerimientos materiales necesarios para implementar las diferentes etapas del proyecto.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Planificación de procesos productivos:  Información sobre ingreso y transformación de insumos, generación y almacenamiento de productos, y manejo de desechos, incluyendo la tecnología necesaria.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Alternativas: Formas diferentes de respuesta consideradas en el diseño del proyecto.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CF57C3-2682-433E-9152-B9825623A1E3}" type="slidenum">
              <a:rPr lang="es-ES_tradnl" altLang="es-ES_tradnl"/>
              <a:pPr/>
              <a:t>14</a:t>
            </a:fld>
            <a:endParaRPr lang="es-ES_tradnl" altLang="es-ES_tradnl"/>
          </a:p>
        </p:txBody>
      </p:sp>
      <p:sp>
        <p:nvSpPr>
          <p:cNvPr id="3706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706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371975" cy="41148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los requerimientos de un informe ambiental en relación a la evaluación de impactos.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estos contenidos pueden complementarse.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Pida opiniones al respecto.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Incertidumbres: Aspectos ambientales del informe que no han sido debidamente resueltos por diversas razones.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Estándares y regulaciones: Exigencias legales de tipo ambiental.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A908DC-2A4F-4B6F-AA46-A693EF2CC48A}" type="slidenum">
              <a:rPr lang="es-ES_tradnl" altLang="es-ES_tradnl"/>
              <a:pPr/>
              <a:t>15</a:t>
            </a:fld>
            <a:endParaRPr lang="es-ES_tradnl" altLang="es-ES_tradnl"/>
          </a:p>
        </p:txBody>
      </p:sp>
      <p:sp>
        <p:nvSpPr>
          <p:cNvPr id="3717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717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371975" cy="41148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los elementos considerados como mecanismos  necesarios en la preparación de un programa de seguimiento.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estos contenidos pueden complementarse.</a:t>
            </a:r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Pida opiniones al respecto.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Esquema para implementación: Organización para la administración del plan de manejo ambiental.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Informes: Documentos que serán entregados como resultado del gerenciamiento de los impactos.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Revisión de procedimientos: Análisis de mecanismos planteados para el gerenciamiento de los impactos ambientales del proyecto. 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Auditorías y ajustes: Mecanismos de seguimiento y retroalimentación.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79C480-158A-4442-8F19-5AE479E786E3}" type="slidenum">
              <a:rPr lang="es-ES_tradnl" altLang="es-ES_tradnl"/>
              <a:pPr/>
              <a:t>16</a:t>
            </a:fld>
            <a:endParaRPr lang="es-ES_tradnl" altLang="es-ES_tradnl"/>
          </a:p>
        </p:txBody>
      </p:sp>
      <p:sp>
        <p:nvSpPr>
          <p:cNvPr id="3727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727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371975" cy="41148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las necesidades de antecedentes complementarios en el informe para explicar los análisis ambientales incluidos en el cuerpo central del documento.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estos contenidos pueden complementarse.</a:t>
            </a:r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Pida opiniones al respecto.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Términos de referencia: Documento donde se señalan los alcances, métodos, información y equipos de trabajo para la elaboración del informe.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Grupo de estudio: Composición de los integrantes del equipo de trabajo.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F9867F-5AAD-4CC5-B34E-434DFF95CB80}" type="slidenum">
              <a:rPr lang="es-ES_tradnl" altLang="es-ES_tradnl"/>
              <a:pPr/>
              <a:t>17</a:t>
            </a:fld>
            <a:endParaRPr lang="es-ES_tradnl" altLang="es-ES_tradnl"/>
          </a:p>
        </p:txBody>
      </p:sp>
      <p:sp>
        <p:nvSpPr>
          <p:cNvPr id="3737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737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292600" cy="41148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las deficiencias más típicas en el desarrollo de los contenidos de un informe.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estos contenidos pueden complementarse.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Pida opiniones al respecto.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Problemas claves: Aspectos sustantivos de la evaluación ambiental que no son considerados.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Objeto de la actividad: Descripción adecuada de los propósitos de los proyectos y de las necesidades que se busca resolver.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Descripción de actividad: Etapas del proyecto (diseño, construcción, operación y abandono).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Elementos sensibles: Preocupaciones ambientales claves e impactos significativos (líneas de base).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6FBCF0-795B-4217-BED8-DE68110CD4DC}" type="slidenum">
              <a:rPr lang="es-ES_tradnl" altLang="es-ES_tradnl"/>
              <a:pPr/>
              <a:t>18</a:t>
            </a:fld>
            <a:endParaRPr lang="es-ES_tradnl" altLang="es-ES_tradnl"/>
          </a:p>
        </p:txBody>
      </p:sp>
      <p:sp>
        <p:nvSpPr>
          <p:cNvPr id="3747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747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371975" cy="41148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las deficiencias más típicas en el desarrollo de los contenidos de un informe.</a:t>
            </a:r>
          </a:p>
          <a:p>
            <a:pPr marL="187325" indent="-187325">
              <a:spcBef>
                <a:spcPct val="0"/>
              </a:spcBef>
            </a:pPr>
            <a:endParaRPr lang="es-ES_tradnl" altLang="es-ES_tradnl"/>
          </a:p>
          <a:p>
            <a:pPr marL="187325" indent="-187325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>
              <a:spcBef>
                <a:spcPct val="0"/>
              </a:spcBef>
            </a:pPr>
            <a:endParaRPr lang="es-ES_tradnl" altLang="es-ES_tradnl"/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estos contenidos pueden complementarse.</a:t>
            </a:r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Pida opiniones al respecto.</a:t>
            </a:r>
          </a:p>
          <a:p>
            <a:pPr marL="187325" indent="-187325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Impactos no comparados: Ausencia de indicadores que permitan apreciar el significado del impacto.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Plan de manejo ambiental: poco o ningún énfasis en el plan y las medidas para enfrentar impactos. Informes privilegian líneas de base. Refiérase a los resultados del MIREIA que luego se analizaran en el módulo 10.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3A8739-6156-40C6-A4C2-263B2DF82615}" type="slidenum">
              <a:rPr lang="es-ES_tradnl" altLang="es-ES_tradnl"/>
              <a:pPr/>
              <a:t>19</a:t>
            </a:fld>
            <a:endParaRPr lang="es-ES_tradnl" altLang="es-ES_tradnl"/>
          </a:p>
        </p:txBody>
      </p:sp>
      <p:sp>
        <p:nvSpPr>
          <p:cNvPr id="3778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778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371975" cy="41148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el significado de la revisión en el proceso de EIA.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estos contenidos pueden complementarse.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Pida opiniones al respecto.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Revisión: Ver transparencia siguiente.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908E24-5B49-4066-A527-17AC03814F4D}" type="slidenum">
              <a:rPr lang="es-ES_tradnl" altLang="es-ES_tradnl"/>
              <a:pPr/>
              <a:t>2</a:t>
            </a:fld>
            <a:endParaRPr lang="es-ES_tradnl" altLang="es-ES_tradnl"/>
          </a:p>
        </p:txBody>
      </p:sp>
      <p:sp>
        <p:nvSpPr>
          <p:cNvPr id="350210" name="Rectangle 2050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50212" name="Rectangle 205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371975" cy="41148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Repasar los pasos claves del proceso de EIA.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se hará un recuento de lo analizado en los módulos anteriores. 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Identificación y clasificación: Definición de alcance y cobertura de un EIA.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Preparación y análisis: Elaboración del estudio de impacto ambiental.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Calificación y decisión: Revisión y toma de decisiones.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Control y seguimiento: Acompañamiento del proyecto durante las etapas de construcción, operación y abandono.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36F11C-1ABA-417C-8CE3-1683EB1CC2A8}" type="slidenum">
              <a:rPr lang="es-ES_tradnl" altLang="es-ES_tradnl"/>
              <a:pPr/>
              <a:t>20</a:t>
            </a:fld>
            <a:endParaRPr lang="es-ES_tradnl" altLang="es-ES_tradnl"/>
          </a:p>
        </p:txBody>
      </p:sp>
      <p:sp>
        <p:nvSpPr>
          <p:cNvPr id="3799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799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371975" cy="41148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cual es el propósito de la revisión.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estos contenidos pueden complementarse.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Pida opiniones al respecto.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Calidad: Se incluye un análisis formal, técnico y ambiental.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Pertinencia administrativa-formal: Cumplimiento de exigencias respecto a formatos, contenidos y estilo de los informes.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Pertinencia técnica: Verificación de la calidad de la información y las metodologías utilizadas.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Pertinencia ambiental: Verificación del manejo eficiente de los impactos ambientales identificados.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723CE1-AC45-4B69-AFC3-187D61B8486F}" type="slidenum">
              <a:rPr lang="es-ES_tradnl" altLang="es-ES_tradnl"/>
              <a:pPr/>
              <a:t>21</a:t>
            </a:fld>
            <a:endParaRPr lang="es-ES_tradnl" altLang="es-ES_tradnl"/>
          </a:p>
        </p:txBody>
      </p:sp>
      <p:sp>
        <p:nvSpPr>
          <p:cNvPr id="3819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819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371975" cy="41148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los elementos de apoyo usados para la revisión de un informe.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estos contenidos pueden complementarse.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Pida opiniones al respecto.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Ver transparencias anteriores.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D2D673-AA05-4E7E-9ED7-E3D86A178A7D}" type="slidenum">
              <a:rPr lang="es-ES_tradnl" altLang="es-ES_tradnl"/>
              <a:pPr/>
              <a:t>22</a:t>
            </a:fld>
            <a:endParaRPr lang="es-ES_tradnl" altLang="es-ES_tradnl"/>
          </a:p>
        </p:txBody>
      </p:sp>
      <p:sp>
        <p:nvSpPr>
          <p:cNvPr id="3850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850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214813" cy="41148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la disponibilidad y alcances de los métodos utilizables en la revisión de informes.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estos contenidos pueden complementarse.</a:t>
            </a:r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Pida opiniones al respecto.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Lista de verificación: Listas de chequeo de temas que deben estar incorporados en el informe.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Opinión especializada: Contratación de expertos externos para la revisión.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Crítica pública: Consulta ciudadana acerca de los contenidos del informe.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Consejos/comisiones: Constitución de grupos de apoyo para opiniones independientes.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Procedimientos legales: Verificación del cumplimiento de exigencias formales.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Procedimientos ad-hoc: Utilización de métodos específicos para la revisión de informes.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8D1907-DF43-4E34-8887-8DF3E2A4DB10}" type="slidenum">
              <a:rPr lang="es-ES_tradnl" altLang="es-ES_tradnl"/>
              <a:pPr/>
              <a:t>23</a:t>
            </a:fld>
            <a:endParaRPr lang="es-ES_tradnl" altLang="es-ES_tradnl"/>
          </a:p>
        </p:txBody>
      </p:sp>
      <p:sp>
        <p:nvSpPr>
          <p:cNvPr id="386050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86052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292600" cy="41148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el significado y productos de la toma de decisión.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estos contenidos pueden complementarse.</a:t>
            </a:r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Pida opiniones al respecto.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Toma de decisión: Etapa de resolución, donde la autoridad manifiesta su decisión sobre el informe.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35DF44-2FD8-48F8-9718-608E24248EB1}" type="slidenum">
              <a:rPr lang="es-ES_tradnl" altLang="es-ES_tradnl"/>
              <a:pPr/>
              <a:t>24</a:t>
            </a:fld>
            <a:endParaRPr lang="es-ES_tradnl" altLang="es-ES_tradnl"/>
          </a:p>
        </p:txBody>
      </p:sp>
      <p:sp>
        <p:nvSpPr>
          <p:cNvPr id="3891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891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371975" cy="41148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las razones de porque la decisión es un proceso clave en la EIA.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estos contenidos pueden complementarse.</a:t>
            </a:r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Pida opiniones al respecto.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Esencial: Define la pertinencia del informe, establece la viabilidad ambiental del proyecto y define las condiciones ambientales para su implementación.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Negociación: Proceso de articulación entre actores respecto a los alcances y calidad de los informes.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Decisión política: Resolución de los tomadores de decisión sobre la base de los antecedentes técnicos de los revisores.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2C28A9-206D-465B-A1C6-C8344F547ED2}" type="slidenum">
              <a:rPr lang="es-ES_tradnl" altLang="es-ES_tradnl"/>
              <a:pPr/>
              <a:t>25</a:t>
            </a:fld>
            <a:endParaRPr lang="es-ES_tradnl" altLang="es-ES_tradnl"/>
          </a:p>
        </p:txBody>
      </p:sp>
      <p:sp>
        <p:nvSpPr>
          <p:cNvPr id="3911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91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214813" cy="41148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las formas que pueden adquirir las decisiones sobre la EIA.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estos contenidos pueden complementarse.</a:t>
            </a:r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Pida opiniones al respecto.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Aprobación condicionada a cumplimiento: Aprobación bajo criterios que buscan revisar el cumplimiento de condiciones durante las diversas etapas del proyecto (ej. Estándares de emisión).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Aprobación condicionada a investigación: Aprobación sujeta a estudios posteriores donde se analicen los impactos.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Informe adicional: Solicitud de documento complementario.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Complementos específicos: Solicitud para mejorar/complementar aspectos puntuales del informe.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51458F-6DF0-4FDD-9B54-85AC17F91411}" type="slidenum">
              <a:rPr lang="es-ES_tradnl" altLang="es-ES_tradnl"/>
              <a:pPr/>
              <a:t>26</a:t>
            </a:fld>
            <a:endParaRPr lang="es-ES_tradnl" altLang="es-ES_tradnl"/>
          </a:p>
        </p:txBody>
      </p:sp>
      <p:sp>
        <p:nvSpPr>
          <p:cNvPr id="3993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993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292600" cy="41148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herramientas de apoyo para las decisiones.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estos contenidos pueden complementarse.</a:t>
            </a:r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Pida opiniones al respecto.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Criterios de evaluación: Documento de base que refleja conceptos, lineamientos y requisitos de evaluación.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Esquemas lógicos: Documentos que proveen instrumentos comunes de evaluación (ver “Fundamentos de EIA”).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Indicadores objetivos de verificación: Definición de umbrales de aceptabilidad ambiental que deben ser cumplidos por el proyecto.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63F9C0-87DE-492B-9FC4-A14D1331972A}" type="slidenum">
              <a:rPr lang="es-ES_tradnl" altLang="es-ES_tradnl"/>
              <a:pPr/>
              <a:t>3</a:t>
            </a:fld>
            <a:endParaRPr lang="es-ES_tradnl" altLang="es-ES_tradnl"/>
          </a:p>
        </p:txBody>
      </p:sp>
      <p:sp>
        <p:nvSpPr>
          <p:cNvPr id="4034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371975" cy="41148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Repasar los pasos claves del proceso de EIA.</a:t>
            </a:r>
          </a:p>
          <a:p>
            <a:pPr marL="187325" indent="-187325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Haga un breve repaso de cada etapa.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Conecte estos pasos con los módulos anteriores.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Alcance: Definición de pertinencia, profundidad y cobertura de la EIA.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Evaluación de impacto: Identificación, medición, jerarquización y predicción de los impactos.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Plan de manejo ambiental: Instrumento para manejar los impactos ambientales negativos y positivos.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Gerencia del plan: Aplicación y gestión del plan.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Auditoría y ajuste: Retroalimentación de decisiones a partir del seguimiento. 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58E6E9-A0D5-4A36-BDF7-76971FAC1916}" type="slidenum">
              <a:rPr lang="es-ES_tradnl" altLang="es-ES_tradnl"/>
              <a:pPr/>
              <a:t>4</a:t>
            </a:fld>
            <a:endParaRPr lang="es-ES_tradnl" altLang="es-ES_tradnl"/>
          </a:p>
        </p:txBody>
      </p:sp>
      <p:sp>
        <p:nvSpPr>
          <p:cNvPr id="352258" name="Rectangle 2050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52260" name="Rectangle 205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371975" cy="41148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en detalle las implicancias de la mitigación/compensación.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Defina ambos conceptos.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Entregue ejemplos.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Mitigación: Medidas para eliminar/reducir los impactos ambientales.</a:t>
            </a:r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/>
              <a:t>Compensación: Medidas alternativas para proteger ambientes similares a los impactados por una acción.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DB0942-860C-4DBE-9E41-D933E8B8A27C}" type="slidenum">
              <a:rPr lang="es-ES_tradnl" altLang="es-ES_tradnl"/>
              <a:pPr/>
              <a:t>5</a:t>
            </a:fld>
            <a:endParaRPr lang="es-ES_tradnl" altLang="es-ES_tradnl"/>
          </a:p>
        </p:txBody>
      </p:sp>
      <p:sp>
        <p:nvSpPr>
          <p:cNvPr id="3532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532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371975" cy="41148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los propósitos de ambos conceptos.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ejemplos de cada tema planteado.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Mejores prácticas: Acciones para resguardar el ambiente.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Eliminar: Evitar impactos negativos.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Minimizar: Reducir impactos a niveles aceptables.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07304C-B4E3-470E-9A27-D0E4ABD6432C}" type="slidenum">
              <a:rPr lang="es-ES_tradnl" altLang="es-ES_tradnl"/>
              <a:pPr/>
              <a:t>6</a:t>
            </a:fld>
            <a:endParaRPr lang="es-ES_tradnl" altLang="es-ES_tradnl"/>
          </a:p>
        </p:txBody>
      </p:sp>
      <p:sp>
        <p:nvSpPr>
          <p:cNvPr id="3563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563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371975" cy="41148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algunos criterios que ayudan a resolver las demandas de mitigación y compensación.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Refiérase al apoyo que se encontrará en la sección métodos de impactos.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Explique ejemplos y solicite opiniones.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Indicadores: Herramienta para definir umbrales de aceptabilidad de impactos.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Factores: Elementos para caracterizar los impactos (tiempo, valor, cantidad, peligros, riesgos, daños, etc.).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807A25-4DE9-428E-A5D7-F8EA3D3C191D}" type="slidenum">
              <a:rPr lang="es-ES_tradnl" altLang="es-ES_tradnl"/>
              <a:pPr/>
              <a:t>7</a:t>
            </a:fld>
            <a:endParaRPr lang="es-ES_tradnl" altLang="es-ES_tradnl"/>
          </a:p>
        </p:txBody>
      </p:sp>
      <p:sp>
        <p:nvSpPr>
          <p:cNvPr id="3276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276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371975" cy="41148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formas en que se expresa la mitigación/compensación.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Describa los conceptos involucrados.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Aporte ejemplos.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Reemplazo: Acciones alternativas.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Reubicación: Relocalización  del proyecto.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Rehabilitación: Recomposición del ambiente impactado.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Preservación: Desarrollo de procesos naturales sin acción humana.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0F0E15-7B91-4752-AFC8-EBF2997C5D96}" type="slidenum">
              <a:rPr lang="es-ES_tradnl" altLang="es-ES_tradnl"/>
              <a:pPr/>
              <a:t>8</a:t>
            </a:fld>
            <a:endParaRPr lang="es-ES_tradnl" altLang="es-ES_tradnl"/>
          </a:p>
        </p:txBody>
      </p:sp>
      <p:sp>
        <p:nvSpPr>
          <p:cNvPr id="358402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58404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371975" cy="41148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Repasar las demandas de la preparación de informes ambientales.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Explique el concepto.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los informes tienen diferentes denominaciones.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Preparación: Elaboración de estudios de impacto ambiental.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530FA-AC40-4D7D-9322-3B214276855C}" type="slidenum">
              <a:rPr lang="es-ES_tradnl" altLang="es-ES_tradnl"/>
              <a:pPr/>
              <a:t>9</a:t>
            </a:fld>
            <a:endParaRPr lang="es-ES_tradnl" altLang="es-ES_tradnl"/>
          </a:p>
        </p:txBody>
      </p:sp>
      <p:sp>
        <p:nvSpPr>
          <p:cNvPr id="359426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59428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4371975" cy="4114800"/>
          </a:xfrm>
          <a:noFill/>
          <a:ln/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Revisar la importancia de la preparación de informes.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Analice la relevancia de este paso.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Recuerde que los informes pueden tener distintos nombres.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Estructura típica: Formato y contenidos de los informes.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Calidad: Pertinencia técnica, administrativa y ambiental del informe.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Medidas: Acciones diseñadas para manejar los impactos ambientales negativos.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</p:spTree>
  </p:cSld>
  <p:clrMapOvr>
    <a:masterClrMapping/>
  </p:clrMapOvr>
  <p:transition spd="slow" advClick="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</p:spTree>
  </p:cSld>
  <p:clrMapOvr>
    <a:masterClrMapping/>
  </p:clrMapOvr>
  <p:transition spd="slow" advClick="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</p:spTree>
  </p:cSld>
  <p:clrMapOvr>
    <a:masterClrMapping/>
  </p:clrMapOvr>
  <p:transition spd="slow" advClick="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</p:spTree>
  </p:cSld>
  <p:clrMapOvr>
    <a:masterClrMapping/>
  </p:clrMapOvr>
  <p:transition spd="slow" advClick="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</p:spTree>
  </p:cSld>
  <p:clrMapOvr>
    <a:masterClrMapping/>
  </p:clrMapOvr>
  <p:transition spd="slow" advClick="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</p:spTree>
  </p:cSld>
  <p:clrMapOvr>
    <a:masterClrMapping/>
  </p:clrMapOvr>
  <p:transition spd="slow" advClick="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</p:spTree>
  </p:cSld>
  <p:clrMapOvr>
    <a:masterClrMapping/>
  </p:clrMapOvr>
  <p:transition spd="slow" advClick="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</p:spTree>
  </p:cSld>
  <p:clrMapOvr>
    <a:masterClrMapping/>
  </p:clrMapOvr>
  <p:transition spd="slow" advClick="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</p:spTree>
  </p:cSld>
  <p:clrMapOvr>
    <a:masterClrMapping/>
  </p:clrMapOvr>
  <p:transition spd="slow" advClick="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</p:spTree>
  </p:cSld>
  <p:clrMapOvr>
    <a:masterClrMapping/>
  </p:clrMapOvr>
  <p:transition spd="slow" advClick="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</p:spTree>
  </p:cSld>
  <p:clrMapOvr>
    <a:masterClrMapping/>
  </p:clrMapOvr>
  <p:transition spd="slow" advClick="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1FF"/>
            </a:gs>
            <a:gs pos="50000">
              <a:srgbClr val="FF8184"/>
            </a:gs>
            <a:gs pos="100000">
              <a:srgbClr val="FFE1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_tradnl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_tradnl" smtClean="0"/>
              <a:t>Clique para editar os estilos do texto mestre</a:t>
            </a:r>
          </a:p>
          <a:p>
            <a:pPr lvl="1"/>
            <a:r>
              <a:rPr lang="es-ES_tradnl" altLang="es-ES_tradnl" smtClean="0"/>
              <a:t>Segundo nível</a:t>
            </a:r>
          </a:p>
          <a:p>
            <a:pPr lvl="2"/>
            <a:r>
              <a:rPr lang="es-ES_tradnl" altLang="es-ES_tradnl" smtClean="0"/>
              <a:t>Terceiro nível</a:t>
            </a:r>
          </a:p>
          <a:p>
            <a:pPr lvl="3"/>
            <a:r>
              <a:rPr lang="es-ES_tradnl" altLang="es-ES_tradnl" smtClean="0"/>
              <a:t>Quarto nível</a:t>
            </a:r>
          </a:p>
          <a:p>
            <a:pPr lvl="4"/>
            <a:r>
              <a:rPr lang="es-ES_tradnl" altLang="es-ES_tradnl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s-ES_tradnl" altLang="es-ES_tradn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Opti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Opti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Opti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Optima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Optim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Optim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Optim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Opti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25538"/>
            <a:ext cx="7773988" cy="1693862"/>
          </a:xfrm>
          <a:noFill/>
          <a:ln/>
        </p:spPr>
        <p:txBody>
          <a:bodyPr/>
          <a:lstStyle/>
          <a:p>
            <a:r>
              <a:rPr lang="es-ES_tradnl" altLang="es-ES_tradnl">
                <a:solidFill>
                  <a:schemeClr val="bg2"/>
                </a:solidFill>
              </a:rPr>
              <a:t>Módulo 6</a:t>
            </a:r>
            <a:br>
              <a:rPr lang="es-ES_tradnl" altLang="es-ES_tradnl">
                <a:solidFill>
                  <a:schemeClr val="bg2"/>
                </a:solidFill>
              </a:rPr>
            </a:br>
            <a:r>
              <a:rPr lang="es-ES_tradnl" altLang="es-ES_tradnl">
                <a:solidFill>
                  <a:schemeClr val="bg2"/>
                </a:solidFill>
              </a:rPr>
              <a:t/>
            </a:r>
            <a:br>
              <a:rPr lang="es-ES_tradnl" altLang="es-ES_tradnl">
                <a:solidFill>
                  <a:schemeClr val="bg2"/>
                </a:solidFill>
              </a:rPr>
            </a:br>
            <a:r>
              <a:rPr lang="es-ES_tradnl" altLang="es-ES_tradnl" sz="4200">
                <a:solidFill>
                  <a:schemeClr val="bg2"/>
                </a:solidFill>
              </a:rPr>
              <a:t>Pasos de EIA</a:t>
            </a:r>
            <a:endParaRPr lang="es-ES_tradnl" altLang="es-ES_tradnl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331913" y="3644900"/>
            <a:ext cx="6769100" cy="2305050"/>
          </a:xfrm>
        </p:spPr>
        <p:txBody>
          <a:bodyPr/>
          <a:lstStyle/>
          <a:p>
            <a:pPr>
              <a:lnSpc>
                <a:spcPct val="90000"/>
              </a:lnSpc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 Repaso del proceso de EIA</a:t>
            </a:r>
          </a:p>
          <a:p>
            <a:pPr>
              <a:lnSpc>
                <a:spcPct val="90000"/>
              </a:lnSpc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 Mitigación y compensación</a:t>
            </a:r>
          </a:p>
          <a:p>
            <a:pPr>
              <a:lnSpc>
                <a:spcPct val="90000"/>
              </a:lnSpc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 Preparación de informes</a:t>
            </a:r>
          </a:p>
          <a:p>
            <a:pPr>
              <a:lnSpc>
                <a:spcPct val="90000"/>
              </a:lnSpc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 Revisión</a:t>
            </a:r>
          </a:p>
          <a:p>
            <a:pPr>
              <a:lnSpc>
                <a:spcPct val="90000"/>
              </a:lnSpc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 Toma de decisión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543800" cy="874713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altLang="es-ES_tradnl" sz="4200">
                <a:solidFill>
                  <a:schemeClr val="bg2"/>
                </a:solidFill>
              </a:rPr>
              <a:t>Principales Elementos de un Informe de EIA</a:t>
            </a:r>
            <a:endParaRPr lang="es-ES_tradnl" altLang="es-ES_tradnl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8077200" cy="5219700"/>
          </a:xfrm>
          <a:noFill/>
          <a:ln/>
        </p:spPr>
        <p:txBody>
          <a:bodyPr lIns="228600" tIns="228600" rIns="228600" bIns="228600">
            <a:spAutoFit/>
          </a:bodyPr>
          <a:lstStyle/>
          <a:p>
            <a:pPr marL="571500" indent="-571500">
              <a:lnSpc>
                <a:spcPts val="2500"/>
              </a:lnSpc>
              <a:spcBef>
                <a:spcPct val="0"/>
              </a:spcBef>
              <a:spcAft>
                <a:spcPct val="2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500">
                <a:solidFill>
                  <a:schemeClr val="bg2"/>
                </a:solidFill>
              </a:rPr>
              <a:t>Resumen ejecutivo</a:t>
            </a:r>
            <a:endParaRPr lang="es-ES_tradnl" altLang="es-ES_tradnl" sz="2500" b="1">
              <a:solidFill>
                <a:schemeClr val="bg2"/>
              </a:solidFill>
            </a:endParaRPr>
          </a:p>
          <a:p>
            <a:pPr marL="571500" indent="-571500">
              <a:lnSpc>
                <a:spcPts val="2500"/>
              </a:lnSpc>
              <a:spcBef>
                <a:spcPct val="0"/>
              </a:spcBef>
              <a:spcAft>
                <a:spcPct val="2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500">
                <a:solidFill>
                  <a:schemeClr val="bg2"/>
                </a:solidFill>
              </a:rPr>
              <a:t>Objetivos del proyecto</a:t>
            </a:r>
          </a:p>
          <a:p>
            <a:pPr marL="571500" indent="-571500">
              <a:lnSpc>
                <a:spcPts val="2500"/>
              </a:lnSpc>
              <a:spcBef>
                <a:spcPct val="0"/>
              </a:spcBef>
              <a:spcAft>
                <a:spcPct val="2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500">
                <a:solidFill>
                  <a:schemeClr val="bg2"/>
                </a:solidFill>
              </a:rPr>
              <a:t>Descripción del proyecto y de las alternativas</a:t>
            </a:r>
          </a:p>
          <a:p>
            <a:pPr marL="571500" indent="-571500">
              <a:lnSpc>
                <a:spcPts val="2500"/>
              </a:lnSpc>
              <a:spcBef>
                <a:spcPct val="0"/>
              </a:spcBef>
              <a:spcAft>
                <a:spcPct val="2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500">
                <a:solidFill>
                  <a:schemeClr val="bg2"/>
                </a:solidFill>
              </a:rPr>
              <a:t>Relación con las políticas y legislación aplicable</a:t>
            </a:r>
          </a:p>
          <a:p>
            <a:pPr marL="571500" indent="-571500">
              <a:lnSpc>
                <a:spcPts val="2500"/>
              </a:lnSpc>
              <a:spcBef>
                <a:spcPct val="0"/>
              </a:spcBef>
              <a:spcAft>
                <a:spcPct val="2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500">
                <a:solidFill>
                  <a:schemeClr val="bg2"/>
                </a:solidFill>
              </a:rPr>
              <a:t>Descripción de las condiciones ambientales esperadas sin y con proyecto</a:t>
            </a:r>
          </a:p>
          <a:p>
            <a:pPr marL="571500" indent="-571500">
              <a:lnSpc>
                <a:spcPts val="2500"/>
              </a:lnSpc>
              <a:spcBef>
                <a:spcPct val="0"/>
              </a:spcBef>
              <a:spcAft>
                <a:spcPct val="2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500">
                <a:solidFill>
                  <a:schemeClr val="bg2"/>
                </a:solidFill>
              </a:rPr>
              <a:t>Evaluación de las alternativas</a:t>
            </a:r>
          </a:p>
          <a:p>
            <a:pPr marL="571500" indent="-571500">
              <a:lnSpc>
                <a:spcPts val="2500"/>
              </a:lnSpc>
              <a:spcBef>
                <a:spcPct val="0"/>
              </a:spcBef>
              <a:spcAft>
                <a:spcPct val="2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500">
                <a:solidFill>
                  <a:schemeClr val="bg2"/>
                </a:solidFill>
              </a:rPr>
              <a:t>Evaluación de los impactos ambientales y análisis de riesgo</a:t>
            </a:r>
          </a:p>
          <a:p>
            <a:pPr marL="571500" indent="-571500">
              <a:lnSpc>
                <a:spcPts val="2500"/>
              </a:lnSpc>
              <a:spcBef>
                <a:spcPct val="0"/>
              </a:spcBef>
              <a:spcAft>
                <a:spcPct val="2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500">
                <a:solidFill>
                  <a:schemeClr val="bg2"/>
                </a:solidFill>
              </a:rPr>
              <a:t>Plan de manejo ambiental</a:t>
            </a:r>
          </a:p>
          <a:p>
            <a:pPr marL="571500" indent="-571500">
              <a:lnSpc>
                <a:spcPts val="2500"/>
              </a:lnSpc>
              <a:spcBef>
                <a:spcPct val="0"/>
              </a:spcBef>
              <a:spcAft>
                <a:spcPct val="2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500">
                <a:solidFill>
                  <a:schemeClr val="bg2"/>
                </a:solidFill>
              </a:rPr>
              <a:t>Plan de participación ciudadana</a:t>
            </a:r>
          </a:p>
          <a:p>
            <a:pPr marL="571500" indent="-571500">
              <a:lnSpc>
                <a:spcPts val="2500"/>
              </a:lnSpc>
              <a:spcBef>
                <a:spcPct val="0"/>
              </a:spcBef>
              <a:spcAft>
                <a:spcPct val="2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500">
                <a:solidFill>
                  <a:schemeClr val="bg2"/>
                </a:solidFill>
              </a:rPr>
              <a:t>Apéndices</a:t>
            </a:r>
          </a:p>
        </p:txBody>
      </p:sp>
      <p:sp>
        <p:nvSpPr>
          <p:cNvPr id="165892" name="Rectangle 4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altLang="es-ES_tradnl" sz="1600" b="1" i="1">
                <a:solidFill>
                  <a:schemeClr val="bg2"/>
                </a:solidFill>
              </a:rPr>
              <a:t>MÓDULO 6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447800" y="381000"/>
            <a:ext cx="6515100" cy="7493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_tradnl" altLang="es-ES_tradnl" sz="4200">
                <a:solidFill>
                  <a:schemeClr val="bg2"/>
                </a:solidFill>
              </a:rPr>
              <a:t>Características de un  </a:t>
            </a:r>
            <a:br>
              <a:rPr lang="es-ES_tradnl" altLang="es-ES_tradnl" sz="4200">
                <a:solidFill>
                  <a:schemeClr val="bg2"/>
                </a:solidFill>
              </a:rPr>
            </a:br>
            <a:r>
              <a:rPr lang="es-ES_tradnl" altLang="es-ES_tradnl" sz="4200">
                <a:solidFill>
                  <a:schemeClr val="bg2"/>
                </a:solidFill>
              </a:rPr>
              <a:t> Resumen Ejecutivo</a:t>
            </a:r>
            <a:endParaRPr lang="es-ES_tradnl" altLang="es-ES_tradnl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699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73075" y="1524000"/>
            <a:ext cx="8366125" cy="4714875"/>
          </a:xfrm>
          <a:noFill/>
          <a:ln/>
        </p:spPr>
        <p:txBody>
          <a:bodyPr lIns="136525" tIns="136525" rIns="136525" bIns="136525">
            <a:spAutoFit/>
          </a:bodyPr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700">
                <a:solidFill>
                  <a:schemeClr val="bg2"/>
                </a:solidFill>
              </a:rPr>
              <a:t>Extensión corta (3 a 10 páginas)</a:t>
            </a:r>
            <a:endParaRPr lang="es-ES_tradnl" altLang="es-ES_tradnl" sz="2700" b="1">
              <a:solidFill>
                <a:schemeClr val="bg2"/>
              </a:solidFill>
            </a:endParaRP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700">
                <a:solidFill>
                  <a:schemeClr val="bg2"/>
                </a:solidFill>
              </a:rPr>
              <a:t>Claridad (organizar las ideas en bloques y en secuencias)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700">
                <a:solidFill>
                  <a:schemeClr val="bg2"/>
                </a:solidFill>
              </a:rPr>
              <a:t>Sin palabras técnicas y términos claros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700">
                <a:solidFill>
                  <a:schemeClr val="bg2"/>
                </a:solidFill>
              </a:rPr>
              <a:t>Visión de conjunto (preciso, conciso y coherente)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700">
                <a:solidFill>
                  <a:schemeClr val="bg2"/>
                </a:solidFill>
              </a:rPr>
              <a:t>Información y hallazgos significativos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700">
                <a:solidFill>
                  <a:schemeClr val="bg2"/>
                </a:solidFill>
              </a:rPr>
              <a:t>Plan de manejo ambiental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700">
                <a:solidFill>
                  <a:schemeClr val="bg2"/>
                </a:solidFill>
              </a:rPr>
              <a:t>Necesidades y expectativas de los tomadores de decisión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700">
                <a:solidFill>
                  <a:schemeClr val="bg2"/>
                </a:solidFill>
              </a:rPr>
              <a:t>Documento completo y bien estructurado</a:t>
            </a:r>
          </a:p>
        </p:txBody>
      </p:sp>
      <p:sp>
        <p:nvSpPr>
          <p:cNvPr id="169988" name="Rectangle 1028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altLang="es-ES_tradnl" sz="1600" b="1" i="1">
                <a:solidFill>
                  <a:schemeClr val="bg2"/>
                </a:solidFill>
              </a:rPr>
              <a:t>MÓDULO 6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0388"/>
            <a:ext cx="8458200" cy="887412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_tradnl" altLang="es-ES_tradnl" sz="4200">
                <a:solidFill>
                  <a:schemeClr val="bg2"/>
                </a:solidFill>
              </a:rPr>
              <a:t>Contenidos</a:t>
            </a:r>
            <a:br>
              <a:rPr lang="es-ES_tradnl" altLang="es-ES_tradnl" sz="4200">
                <a:solidFill>
                  <a:schemeClr val="bg2"/>
                </a:solidFill>
              </a:rPr>
            </a:br>
            <a:r>
              <a:rPr lang="es-ES_tradnl" altLang="es-ES_tradnl" sz="4200">
                <a:solidFill>
                  <a:schemeClr val="bg2"/>
                </a:solidFill>
              </a:rPr>
              <a:t>Resumen Ejecutivo</a:t>
            </a:r>
            <a:r>
              <a:rPr lang="es-ES_tradnl" altLang="es-ES_tradnl">
                <a:solidFill>
                  <a:schemeClr val="bg2"/>
                </a:solidFill>
              </a:rPr>
              <a:t> </a:t>
            </a:r>
            <a:endParaRPr lang="es-ES_tradnl" altLang="es-ES_tradnl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991600" cy="4486275"/>
          </a:xfrm>
          <a:noFill/>
          <a:ln/>
        </p:spPr>
        <p:txBody>
          <a:bodyPr tIns="92075" bIns="92075" anchorCtr="1">
            <a:spAutoFit/>
          </a:bodyPr>
          <a:lstStyle/>
          <a:p>
            <a:pPr marL="571500" indent="-571500">
              <a:lnSpc>
                <a:spcPts val="2700"/>
              </a:lnSpc>
              <a:spcAft>
                <a:spcPct val="3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Fecha</a:t>
            </a:r>
          </a:p>
          <a:p>
            <a:pPr marL="571500" indent="-571500">
              <a:lnSpc>
                <a:spcPts val="2700"/>
              </a:lnSpc>
              <a:spcAft>
                <a:spcPct val="3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Título de la propuesta, descripción y ubicación</a:t>
            </a:r>
          </a:p>
          <a:p>
            <a:pPr marL="571500" indent="-571500">
              <a:lnSpc>
                <a:spcPts val="2700"/>
              </a:lnSpc>
              <a:spcAft>
                <a:spcPct val="3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Nombre del proponente</a:t>
            </a:r>
          </a:p>
          <a:p>
            <a:pPr marL="571500" indent="-571500">
              <a:lnSpc>
                <a:spcPts val="2700"/>
              </a:lnSpc>
              <a:spcAft>
                <a:spcPct val="3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Nombre de la organización que prepara el informe de la EIA</a:t>
            </a:r>
          </a:p>
          <a:p>
            <a:pPr marL="571500" indent="-571500">
              <a:lnSpc>
                <a:spcPts val="2700"/>
              </a:lnSpc>
              <a:spcAft>
                <a:spcPct val="3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Impactos significativos</a:t>
            </a:r>
          </a:p>
          <a:p>
            <a:pPr marL="571500" indent="-571500">
              <a:lnSpc>
                <a:spcPts val="2700"/>
              </a:lnSpc>
              <a:spcAft>
                <a:spcPct val="3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Recomendaciones para mitigación/compensación</a:t>
            </a:r>
          </a:p>
          <a:p>
            <a:pPr marL="571500" indent="-571500">
              <a:lnSpc>
                <a:spcPts val="2700"/>
              </a:lnSpc>
              <a:spcAft>
                <a:spcPct val="3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Seguimiento propuesto</a:t>
            </a:r>
            <a:endParaRPr lang="es-ES_tradnl" altLang="es-ES_tradnl" sz="2900">
              <a:solidFill>
                <a:schemeClr val="bg2"/>
              </a:solidFill>
            </a:endParaRP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altLang="es-ES_tradnl" sz="1600" b="1" i="1">
                <a:solidFill>
                  <a:schemeClr val="bg2"/>
                </a:solidFill>
              </a:rPr>
              <a:t>MÓDULO 6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874713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_tradnl" altLang="es-ES_tradnl" sz="4200">
                <a:solidFill>
                  <a:schemeClr val="bg2"/>
                </a:solidFill>
              </a:rPr>
              <a:t>Informe: </a:t>
            </a:r>
            <a:br>
              <a:rPr lang="es-ES_tradnl" altLang="es-ES_tradnl" sz="4200">
                <a:solidFill>
                  <a:schemeClr val="bg2"/>
                </a:solidFill>
              </a:rPr>
            </a:br>
            <a:r>
              <a:rPr lang="es-ES_tradnl" altLang="es-ES_tradnl" sz="4200">
                <a:solidFill>
                  <a:schemeClr val="bg2"/>
                </a:solidFill>
              </a:rPr>
              <a:t>Descripción de la Propuesta</a:t>
            </a:r>
            <a:endParaRPr lang="es-ES_tradnl" altLang="es-ES_tradnl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817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921250"/>
          </a:xfrm>
          <a:noFill/>
          <a:ln/>
        </p:spPr>
        <p:txBody>
          <a:bodyPr tIns="92075" bIns="92075" anchorCtr="1">
            <a:spAutoFit/>
          </a:bodyPr>
          <a:lstStyle/>
          <a:p>
            <a:pPr>
              <a:lnSpc>
                <a:spcPts val="3100"/>
              </a:lnSpc>
              <a:spcBef>
                <a:spcPct val="0"/>
              </a:spcBef>
              <a:spcAft>
                <a:spcPct val="2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Situación</a:t>
            </a:r>
            <a:endParaRPr lang="es-ES_tradnl" altLang="es-ES_tradnl" sz="3000" b="1">
              <a:solidFill>
                <a:schemeClr val="bg2"/>
              </a:solidFill>
            </a:endParaRPr>
          </a:p>
          <a:p>
            <a:pPr>
              <a:lnSpc>
                <a:spcPts val="3100"/>
              </a:lnSpc>
              <a:spcBef>
                <a:spcPct val="0"/>
              </a:spcBef>
              <a:spcAft>
                <a:spcPct val="2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Estrategias de planificación, diseño e implementación</a:t>
            </a:r>
          </a:p>
          <a:p>
            <a:pPr>
              <a:lnSpc>
                <a:spcPts val="3100"/>
              </a:lnSpc>
              <a:spcBef>
                <a:spcPct val="0"/>
              </a:spcBef>
              <a:spcAft>
                <a:spcPct val="2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Insumos (agua, energía y equipamiento)</a:t>
            </a:r>
          </a:p>
          <a:p>
            <a:pPr>
              <a:lnSpc>
                <a:spcPts val="3100"/>
              </a:lnSpc>
              <a:spcBef>
                <a:spcPct val="0"/>
              </a:spcBef>
              <a:spcAft>
                <a:spcPct val="2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Planificación de procesos y productos</a:t>
            </a:r>
          </a:p>
          <a:p>
            <a:pPr>
              <a:lnSpc>
                <a:spcPts val="3100"/>
              </a:lnSpc>
              <a:spcBef>
                <a:spcPct val="0"/>
              </a:spcBef>
              <a:spcAft>
                <a:spcPct val="2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Ayuda visual de ilustraciones (mapas, fotos, dibujos, y otros)</a:t>
            </a:r>
          </a:p>
          <a:p>
            <a:pPr>
              <a:lnSpc>
                <a:spcPts val="3100"/>
              </a:lnSpc>
              <a:spcBef>
                <a:spcPct val="0"/>
              </a:spcBef>
              <a:spcAft>
                <a:spcPct val="2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Características técnicas, económicas y ambientales</a:t>
            </a:r>
          </a:p>
          <a:p>
            <a:pPr>
              <a:lnSpc>
                <a:spcPts val="3100"/>
              </a:lnSpc>
              <a:spcBef>
                <a:spcPct val="0"/>
              </a:spcBef>
              <a:spcAft>
                <a:spcPct val="2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Alternativas</a:t>
            </a:r>
          </a:p>
        </p:txBody>
      </p:sp>
      <p:sp>
        <p:nvSpPr>
          <p:cNvPr id="178180" name="Rectangle 1028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altLang="es-ES_tradnl" sz="1600" b="1" i="1">
                <a:solidFill>
                  <a:schemeClr val="bg2"/>
                </a:solidFill>
              </a:rPr>
              <a:t>MÓDULO</a:t>
            </a:r>
            <a:r>
              <a:rPr lang="es-ES_tradnl" altLang="es-ES_tradnl" sz="1600" b="1" i="1">
                <a:solidFill>
                  <a:srgbClr val="000066"/>
                </a:solidFill>
              </a:rPr>
              <a:t> 6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66750" y="533400"/>
            <a:ext cx="7943850" cy="646113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altLang="es-ES_tradnl" sz="4000">
                <a:solidFill>
                  <a:schemeClr val="bg2"/>
                </a:solidFill>
              </a:rPr>
              <a:t>Evaluación de Impactos </a:t>
            </a:r>
            <a:endParaRPr lang="es-ES_tradnl" altLang="es-ES_tradnl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86800" cy="4667250"/>
          </a:xfrm>
          <a:noFill/>
          <a:ln/>
        </p:spPr>
        <p:txBody>
          <a:bodyPr tIns="92075" bIns="92075" anchorCtr="1">
            <a:spAutoFit/>
          </a:bodyPr>
          <a:lstStyle/>
          <a:p>
            <a:pPr marL="381000" indent="-381000">
              <a:lnSpc>
                <a:spcPct val="80000"/>
              </a:lnSpc>
              <a:spcAft>
                <a:spcPct val="2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>
                <a:solidFill>
                  <a:schemeClr val="bg2"/>
                </a:solidFill>
              </a:rPr>
              <a:t>Identificación, análisis y jerarquización </a:t>
            </a:r>
            <a:br>
              <a:rPr lang="es-ES_tradnl" altLang="es-ES_tradnl">
                <a:solidFill>
                  <a:schemeClr val="bg2"/>
                </a:solidFill>
              </a:rPr>
            </a:br>
            <a:r>
              <a:rPr lang="es-ES_tradnl" altLang="es-ES_tradnl">
                <a:solidFill>
                  <a:schemeClr val="bg2"/>
                </a:solidFill>
              </a:rPr>
              <a:t>de impactos</a:t>
            </a:r>
          </a:p>
          <a:p>
            <a:pPr marL="381000" indent="-381000">
              <a:lnSpc>
                <a:spcPct val="80000"/>
              </a:lnSpc>
              <a:spcAft>
                <a:spcPct val="2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>
                <a:solidFill>
                  <a:schemeClr val="bg2"/>
                </a:solidFill>
              </a:rPr>
              <a:t>Datos y métodos usados</a:t>
            </a:r>
          </a:p>
          <a:p>
            <a:pPr marL="381000" indent="-381000">
              <a:lnSpc>
                <a:spcPct val="80000"/>
              </a:lnSpc>
              <a:spcAft>
                <a:spcPct val="2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>
                <a:solidFill>
                  <a:schemeClr val="bg2"/>
                </a:solidFill>
              </a:rPr>
              <a:t>Incertidumbre y vacíos en el conocimiento</a:t>
            </a:r>
          </a:p>
          <a:p>
            <a:pPr marL="381000" indent="-381000">
              <a:lnSpc>
                <a:spcPct val="80000"/>
              </a:lnSpc>
              <a:spcAft>
                <a:spcPct val="2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>
                <a:solidFill>
                  <a:schemeClr val="bg2"/>
                </a:solidFill>
              </a:rPr>
              <a:t>Conformidad con los estándares y regulaciones</a:t>
            </a:r>
          </a:p>
          <a:p>
            <a:pPr marL="381000" indent="-381000">
              <a:lnSpc>
                <a:spcPct val="80000"/>
              </a:lnSpc>
              <a:spcAft>
                <a:spcPct val="2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>
                <a:solidFill>
                  <a:schemeClr val="bg2"/>
                </a:solidFill>
              </a:rPr>
              <a:t>Criterios usados para evaluar la significancia</a:t>
            </a:r>
          </a:p>
          <a:p>
            <a:pPr marL="381000" indent="-381000">
              <a:lnSpc>
                <a:spcPct val="80000"/>
              </a:lnSpc>
              <a:spcAft>
                <a:spcPct val="2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>
                <a:solidFill>
                  <a:schemeClr val="bg2"/>
                </a:solidFill>
              </a:rPr>
              <a:t>Medidas para evitar o mitigar/compensar impactos </a:t>
            </a:r>
          </a:p>
        </p:txBody>
      </p:sp>
      <p:sp>
        <p:nvSpPr>
          <p:cNvPr id="182276" name="Rectangle 4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altLang="es-ES_tradnl" sz="1600" b="1" i="1">
                <a:solidFill>
                  <a:schemeClr val="bg2"/>
                </a:solidFill>
              </a:rPr>
              <a:t>MÓDULO 6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814388"/>
            <a:ext cx="7772400" cy="785812"/>
          </a:xfrm>
          <a:noFill/>
          <a:ln/>
        </p:spPr>
        <p:txBody>
          <a:bodyPr/>
          <a:lstStyle/>
          <a:p>
            <a:pPr>
              <a:lnSpc>
                <a:spcPts val="4200"/>
              </a:lnSpc>
            </a:pPr>
            <a:r>
              <a:rPr lang="es-ES_tradnl" altLang="es-ES_tradnl" sz="4000">
                <a:solidFill>
                  <a:schemeClr val="bg2"/>
                </a:solidFill>
              </a:rPr>
              <a:t>Gerenciamiento de Impactos: </a:t>
            </a:r>
            <a:br>
              <a:rPr lang="es-ES_tradnl" altLang="es-ES_tradnl" sz="4000">
                <a:solidFill>
                  <a:schemeClr val="bg2"/>
                </a:solidFill>
              </a:rPr>
            </a:br>
            <a:r>
              <a:rPr lang="es-ES_tradnl" altLang="es-ES_tradnl" sz="4000">
                <a:solidFill>
                  <a:schemeClr val="bg2"/>
                </a:solidFill>
              </a:rPr>
              <a:t>Programas de Seguimiento y Capacitación</a:t>
            </a:r>
            <a:endParaRPr lang="es-ES_tradnl" altLang="es-ES_tradnl" sz="4200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209800"/>
            <a:ext cx="7848600" cy="3933825"/>
          </a:xfrm>
          <a:noFill/>
          <a:ln/>
        </p:spPr>
        <p:txBody>
          <a:bodyPr tIns="92075" bIns="92075" anchorCtr="1">
            <a:spAutoFit/>
          </a:bodyPr>
          <a:lstStyle/>
          <a:p>
            <a:pPr marL="476250" indent="-476250">
              <a:lnSpc>
                <a:spcPct val="90000"/>
              </a:lnSpc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Descripción de la mitigación/compensación propuesta</a:t>
            </a:r>
          </a:p>
          <a:p>
            <a:pPr marL="476250" indent="-476250">
              <a:lnSpc>
                <a:spcPct val="90000"/>
              </a:lnSpc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Responsabilidades para la implementación</a:t>
            </a:r>
            <a:endParaRPr lang="es-ES_tradnl" altLang="es-ES_tradnl" sz="3000" b="1">
              <a:solidFill>
                <a:schemeClr val="bg2"/>
              </a:solidFill>
            </a:endParaRPr>
          </a:p>
          <a:p>
            <a:pPr marL="476250" indent="-476250">
              <a:lnSpc>
                <a:spcPct val="90000"/>
              </a:lnSpc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Esquema para la implementación</a:t>
            </a:r>
          </a:p>
          <a:p>
            <a:pPr marL="476250" indent="-476250">
              <a:lnSpc>
                <a:spcPct val="90000"/>
              </a:lnSpc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Detalle del programa de seguimiento</a:t>
            </a:r>
          </a:p>
          <a:p>
            <a:pPr marL="476250" indent="-476250">
              <a:lnSpc>
                <a:spcPct val="90000"/>
              </a:lnSpc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Informes, auditorias y ajustes </a:t>
            </a:r>
          </a:p>
          <a:p>
            <a:pPr marL="476250" indent="-476250">
              <a:lnSpc>
                <a:spcPct val="90000"/>
              </a:lnSpc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Capacitación propuesta</a:t>
            </a:r>
          </a:p>
        </p:txBody>
      </p:sp>
      <p:sp>
        <p:nvSpPr>
          <p:cNvPr id="184324" name="Rectangle 4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altLang="es-ES_tradnl" sz="1600" b="1" i="1">
                <a:solidFill>
                  <a:schemeClr val="bg2"/>
                </a:solidFill>
              </a:rPr>
              <a:t>MÓDULO 6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14375"/>
          </a:xfrm>
          <a:noFill/>
          <a:ln/>
        </p:spPr>
        <p:txBody>
          <a:bodyPr/>
          <a:lstStyle/>
          <a:p>
            <a:r>
              <a:rPr lang="es-ES_tradnl" altLang="es-ES_tradnl" sz="4200">
                <a:solidFill>
                  <a:schemeClr val="bg2"/>
                </a:solidFill>
              </a:rPr>
              <a:t>Materiales de Apéndices</a:t>
            </a:r>
            <a:endParaRPr lang="es-ES_tradnl" altLang="es-ES_tradnl" sz="4200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0225" cy="4327525"/>
          </a:xfrm>
          <a:noFill/>
          <a:ln/>
        </p:spPr>
        <p:txBody>
          <a:bodyPr tIns="92075" bIns="92075" anchorCtr="1">
            <a:spAutoFit/>
          </a:bodyPr>
          <a:lstStyle/>
          <a:p>
            <a:pPr>
              <a:lnSpc>
                <a:spcPct val="90000"/>
              </a:lnSpc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Términos de referencia usados</a:t>
            </a:r>
          </a:p>
          <a:p>
            <a:pPr>
              <a:lnSpc>
                <a:spcPct val="90000"/>
              </a:lnSpc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Información técnica</a:t>
            </a:r>
            <a:endParaRPr lang="es-ES_tradnl" altLang="es-ES_tradnl" sz="2800" b="1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Glosario</a:t>
            </a:r>
          </a:p>
          <a:p>
            <a:pPr>
              <a:lnSpc>
                <a:spcPct val="90000"/>
              </a:lnSpc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Siglas, abreviaturas</a:t>
            </a:r>
          </a:p>
          <a:p>
            <a:pPr>
              <a:lnSpc>
                <a:spcPct val="90000"/>
              </a:lnSpc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Resultados y estadísticas de línea de base</a:t>
            </a:r>
          </a:p>
          <a:p>
            <a:pPr>
              <a:lnSpc>
                <a:spcPct val="90000"/>
              </a:lnSpc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Resumen del programa de participación pública</a:t>
            </a:r>
          </a:p>
          <a:p>
            <a:pPr>
              <a:lnSpc>
                <a:spcPct val="90000"/>
              </a:lnSpc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Fuentes de información y referencias bibliográficas</a:t>
            </a:r>
          </a:p>
          <a:p>
            <a:pPr>
              <a:lnSpc>
                <a:spcPct val="90000"/>
              </a:lnSpc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Metodologías de trabajo</a:t>
            </a:r>
          </a:p>
          <a:p>
            <a:pPr>
              <a:lnSpc>
                <a:spcPct val="90000"/>
              </a:lnSpc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Detalles del grupo de estudio</a:t>
            </a:r>
          </a:p>
        </p:txBody>
      </p:sp>
      <p:sp>
        <p:nvSpPr>
          <p:cNvPr id="186372" name="Rectangle 4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altLang="es-ES_tradnl" sz="1600" b="1" i="1">
                <a:solidFill>
                  <a:schemeClr val="bg2"/>
                </a:solidFill>
              </a:rPr>
              <a:t>MÓDULO 6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8077200" cy="533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altLang="es-ES_tradnl" sz="4200">
                <a:solidFill>
                  <a:schemeClr val="bg2"/>
                </a:solidFill>
              </a:rPr>
              <a:t>Defectos Comunes de </a:t>
            </a:r>
            <a:br>
              <a:rPr lang="es-ES_tradnl" altLang="es-ES_tradnl" sz="4200">
                <a:solidFill>
                  <a:schemeClr val="bg2"/>
                </a:solidFill>
              </a:rPr>
            </a:br>
            <a:r>
              <a:rPr lang="es-ES_tradnl" altLang="es-ES_tradnl" sz="4200">
                <a:solidFill>
                  <a:schemeClr val="bg2"/>
                </a:solidFill>
              </a:rPr>
              <a:t>los Informes de EIA </a:t>
            </a:r>
            <a:r>
              <a:rPr lang="es-ES_tradnl" altLang="es-ES_tradnl" sz="2400">
                <a:solidFill>
                  <a:schemeClr val="bg2"/>
                </a:solidFill>
              </a:rPr>
              <a:t>(1/2)</a:t>
            </a:r>
            <a:endParaRPr lang="es-ES_tradnl" altLang="es-ES_tradnl" sz="2400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884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989138"/>
            <a:ext cx="8458200" cy="4329112"/>
          </a:xfrm>
          <a:noFill/>
          <a:ln/>
        </p:spPr>
        <p:txBody>
          <a:bodyPr tIns="0" bIns="0" anchorCtr="1">
            <a:spAutoFit/>
          </a:bodyPr>
          <a:lstStyle/>
          <a:p>
            <a:pPr marL="457200" indent="-457200">
              <a:lnSpc>
                <a:spcPts val="3000"/>
              </a:lnSpc>
              <a:spcBef>
                <a:spcPct val="40000"/>
              </a:spcBef>
              <a:spcAft>
                <a:spcPct val="1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Problemas claves no descritos</a:t>
            </a:r>
          </a:p>
          <a:p>
            <a:pPr marL="457200" indent="-457200">
              <a:lnSpc>
                <a:spcPts val="3000"/>
              </a:lnSpc>
              <a:spcBef>
                <a:spcPct val="40000"/>
              </a:spcBef>
              <a:spcAft>
                <a:spcPct val="1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Visión muy limitada del objeto de la actividad</a:t>
            </a:r>
          </a:p>
          <a:p>
            <a:pPr marL="457200" indent="-457200">
              <a:lnSpc>
                <a:spcPts val="3000"/>
              </a:lnSpc>
              <a:spcBef>
                <a:spcPct val="40000"/>
              </a:spcBef>
              <a:spcAft>
                <a:spcPct val="1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No tienen en cuenta los elementos sensibles del medio ambiente</a:t>
            </a:r>
          </a:p>
          <a:p>
            <a:pPr marL="457200" indent="-457200">
              <a:lnSpc>
                <a:spcPts val="3000"/>
              </a:lnSpc>
              <a:spcBef>
                <a:spcPct val="40000"/>
              </a:spcBef>
              <a:spcAft>
                <a:spcPct val="1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Estándares y legislación no están descritos o las alternativas no cumplen con ellos</a:t>
            </a:r>
          </a:p>
          <a:p>
            <a:pPr marL="457200" indent="-457200">
              <a:lnSpc>
                <a:spcPts val="3000"/>
              </a:lnSpc>
              <a:spcBef>
                <a:spcPct val="40000"/>
              </a:spcBef>
              <a:spcAft>
                <a:spcPct val="1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Medidas de mitigación y compensación trascendentes no son consideradas</a:t>
            </a:r>
          </a:p>
          <a:p>
            <a:pPr marL="457200" indent="-457200">
              <a:lnSpc>
                <a:spcPts val="3000"/>
              </a:lnSpc>
              <a:spcBef>
                <a:spcPct val="0"/>
              </a:spcBef>
              <a:spcAft>
                <a:spcPct val="1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endParaRPr lang="es-ES_tradnl" altLang="es-ES_tradnl" sz="2800">
              <a:solidFill>
                <a:schemeClr val="bg2"/>
              </a:solidFill>
            </a:endParaRPr>
          </a:p>
        </p:txBody>
      </p:sp>
      <p:sp>
        <p:nvSpPr>
          <p:cNvPr id="188420" name="Rectangle 1028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altLang="es-ES_tradnl" sz="1600" b="1" i="1">
                <a:solidFill>
                  <a:schemeClr val="bg2"/>
                </a:solidFill>
              </a:rPr>
              <a:t>MÓDULO 6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altLang="es-ES_tradnl" sz="4200">
                <a:solidFill>
                  <a:schemeClr val="bg2"/>
                </a:solidFill>
              </a:rPr>
              <a:t>Defectos Comunes de </a:t>
            </a:r>
            <a:br>
              <a:rPr lang="es-ES_tradnl" altLang="es-ES_tradnl" sz="4200">
                <a:solidFill>
                  <a:schemeClr val="bg2"/>
                </a:solidFill>
              </a:rPr>
            </a:br>
            <a:r>
              <a:rPr lang="es-ES_tradnl" altLang="es-ES_tradnl" sz="4200">
                <a:solidFill>
                  <a:schemeClr val="bg2"/>
                </a:solidFill>
              </a:rPr>
              <a:t>los Informes de EIA </a:t>
            </a:r>
            <a:r>
              <a:rPr lang="es-ES_tradnl" altLang="es-ES_tradnl" sz="2400">
                <a:solidFill>
                  <a:schemeClr val="bg2"/>
                </a:solidFill>
              </a:rPr>
              <a:t>(2/2)</a:t>
            </a:r>
            <a:endParaRPr lang="es-ES_tradnl" altLang="es-ES_tradnl" sz="2400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904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1916113"/>
            <a:ext cx="8153400" cy="3570287"/>
          </a:xfrm>
          <a:noFill/>
          <a:ln/>
        </p:spPr>
        <p:txBody>
          <a:bodyPr/>
          <a:lstStyle/>
          <a:p>
            <a:pPr>
              <a:spcBef>
                <a:spcPct val="35000"/>
              </a:spcBef>
              <a:spcAft>
                <a:spcPct val="1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Uso de predicciones o modelos desactualizados o no eficaces</a:t>
            </a:r>
          </a:p>
          <a:p>
            <a:pPr>
              <a:spcBef>
                <a:spcPct val="35000"/>
              </a:spcBef>
              <a:spcAft>
                <a:spcPct val="1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Impactos no son comparados con estándares u objetivos ambientales</a:t>
            </a:r>
          </a:p>
          <a:p>
            <a:pPr>
              <a:spcBef>
                <a:spcPct val="35000"/>
              </a:spcBef>
              <a:spcAft>
                <a:spcPct val="1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Conclusiones incorrectas</a:t>
            </a:r>
          </a:p>
          <a:p>
            <a:pPr>
              <a:spcBef>
                <a:spcPct val="35000"/>
              </a:spcBef>
              <a:spcAft>
                <a:spcPct val="1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Plan de manejo ambiental, incluyendo el seguimiento, es débil e incompleto</a:t>
            </a:r>
          </a:p>
        </p:txBody>
      </p:sp>
      <p:sp>
        <p:nvSpPr>
          <p:cNvPr id="190468" name="Rectangle 1028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altLang="es-ES_tradnl" sz="1600" b="1" i="1">
                <a:solidFill>
                  <a:schemeClr val="bg2"/>
                </a:solidFill>
              </a:rPr>
              <a:t>MÓDULO 6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1219200"/>
          </a:xfrm>
          <a:noFill/>
          <a:ln/>
        </p:spPr>
        <p:txBody>
          <a:bodyPr/>
          <a:lstStyle/>
          <a:p>
            <a:r>
              <a:rPr lang="es-ES_tradnl" altLang="es-ES_tradnl" sz="4200">
                <a:solidFill>
                  <a:schemeClr val="bg2"/>
                </a:solidFill>
              </a:rPr>
              <a:t>Evaluación de Impacto Ambiental</a:t>
            </a:r>
            <a:endParaRPr lang="es-ES_tradnl" altLang="es-ES_tradnl" sz="4200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endParaRPr lang="es-ES_tradnl" altLang="es-ES_tradnl" sz="4000">
              <a:solidFill>
                <a:schemeClr val="bg2"/>
              </a:solidFill>
            </a:endParaRPr>
          </a:p>
          <a:p>
            <a:pPr algn="ctr">
              <a:buFontTx/>
              <a:buNone/>
            </a:pPr>
            <a:endParaRPr lang="es-ES_tradnl" altLang="es-ES_tradnl" sz="4000">
              <a:solidFill>
                <a:schemeClr val="bg2"/>
              </a:solidFill>
            </a:endParaRPr>
          </a:p>
          <a:p>
            <a:pPr algn="ctr">
              <a:buFontTx/>
              <a:buNone/>
            </a:pPr>
            <a:r>
              <a:rPr lang="es-ES_tradnl" altLang="es-ES_tradnl" sz="4000" b="1">
                <a:solidFill>
                  <a:srgbClr val="3366CC"/>
                </a:solidFill>
              </a:rPr>
              <a:t>Revisión</a:t>
            </a:r>
          </a:p>
          <a:p>
            <a:pPr algn="ctr">
              <a:buFontTx/>
              <a:buNone/>
            </a:pPr>
            <a:endParaRPr lang="es-ES_tradnl" altLang="es-ES_tradnl" sz="4000">
              <a:solidFill>
                <a:schemeClr val="bg2"/>
              </a:solidFill>
            </a:endParaRPr>
          </a:p>
        </p:txBody>
      </p:sp>
      <p:sp>
        <p:nvSpPr>
          <p:cNvPr id="194564" name="Rectangle 4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altLang="es-ES_tradnl" sz="1600" b="1" i="1">
                <a:solidFill>
                  <a:schemeClr val="bg2"/>
                </a:solidFill>
              </a:rPr>
              <a:t>MÓDULO 6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304800"/>
            <a:ext cx="7772400" cy="914400"/>
          </a:xfrm>
          <a:noFill/>
          <a:ln/>
        </p:spPr>
        <p:txBody>
          <a:bodyPr/>
          <a:lstStyle/>
          <a:p>
            <a:r>
              <a:rPr lang="es-ES_tradnl" altLang="es-ES_tradnl" sz="4200">
                <a:solidFill>
                  <a:schemeClr val="bg2"/>
                </a:solidFill>
              </a:rPr>
              <a:t>Proceso de EIA</a:t>
            </a:r>
            <a:endParaRPr lang="pt-BR" altLang="es-ES_tradnl" sz="4200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altLang="es-ES_tradnl" sz="1600" b="1" i="1">
                <a:solidFill>
                  <a:schemeClr val="bg2"/>
                </a:solidFill>
              </a:rPr>
              <a:t>MÓDULO 6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048000" y="1524000"/>
            <a:ext cx="3124200" cy="395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8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ES_tradnl" sz="1800">
                <a:solidFill>
                  <a:schemeClr val="bg2"/>
                </a:solidFill>
              </a:rPr>
              <a:t>Identificación y clasificación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3038475" y="2787650"/>
            <a:ext cx="3124200" cy="395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8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ES_tradnl" sz="1800">
                <a:solidFill>
                  <a:schemeClr val="bg2"/>
                </a:solidFill>
              </a:rPr>
              <a:t>Preparación y análisis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048000" y="4024313"/>
            <a:ext cx="3124200" cy="395287"/>
          </a:xfrm>
          <a:prstGeom prst="rect">
            <a:avLst/>
          </a:prstGeom>
          <a:solidFill>
            <a:schemeClr val="tx1"/>
          </a:solidFill>
          <a:ln w="28575">
            <a:solidFill>
              <a:srgbClr val="00008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ES_tradnl" sz="1800">
                <a:solidFill>
                  <a:schemeClr val="bg2"/>
                </a:solidFill>
              </a:rPr>
              <a:t>Calificación y decisión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048000" y="5319713"/>
            <a:ext cx="3124200" cy="395287"/>
          </a:xfrm>
          <a:prstGeom prst="rect">
            <a:avLst/>
          </a:prstGeom>
          <a:solidFill>
            <a:schemeClr val="tx1"/>
          </a:solidFill>
          <a:ln w="28575">
            <a:solidFill>
              <a:srgbClr val="00008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ES_tradnl" sz="1800">
                <a:solidFill>
                  <a:schemeClr val="bg2"/>
                </a:solidFill>
              </a:rPr>
              <a:t>Control y seguimiento</a:t>
            </a: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4572000" y="2057400"/>
            <a:ext cx="0" cy="60960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4572000" y="3276600"/>
            <a:ext cx="0" cy="60960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4572000" y="4572000"/>
            <a:ext cx="0" cy="60960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s-ES"/>
          </a:p>
        </p:txBody>
      </p:sp>
      <p:grpSp>
        <p:nvGrpSpPr>
          <p:cNvPr id="8215" name="Group 23"/>
          <p:cNvGrpSpPr>
            <a:grpSpLocks/>
          </p:cNvGrpSpPr>
          <p:nvPr/>
        </p:nvGrpSpPr>
        <p:grpSpPr bwMode="auto">
          <a:xfrm>
            <a:off x="2514600" y="990600"/>
            <a:ext cx="4433888" cy="5175250"/>
            <a:chOff x="1584" y="624"/>
            <a:chExt cx="2782" cy="3264"/>
          </a:xfrm>
        </p:grpSpPr>
        <p:sp>
          <p:nvSpPr>
            <p:cNvPr id="8209" name="Text Box 17"/>
            <p:cNvSpPr txBox="1">
              <a:spLocks noChangeArrowheads="1"/>
            </p:cNvSpPr>
            <p:nvPr/>
          </p:nvSpPr>
          <p:spPr bwMode="auto">
            <a:xfrm rot="-5400000">
              <a:off x="48" y="2160"/>
              <a:ext cx="3264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" altLang="es-ES_tradnl" sz="1400">
                  <a:solidFill>
                    <a:schemeClr val="bg2"/>
                  </a:solidFill>
                </a:rPr>
                <a:t>PROCEDIMIENTOS ADMINISTRATIVOS</a:t>
              </a:r>
            </a:p>
          </p:txBody>
        </p:sp>
        <p:sp>
          <p:nvSpPr>
            <p:cNvPr id="8210" name="Text Box 18"/>
            <p:cNvSpPr txBox="1">
              <a:spLocks noChangeArrowheads="1"/>
            </p:cNvSpPr>
            <p:nvPr/>
          </p:nvSpPr>
          <p:spPr bwMode="auto">
            <a:xfrm rot="-5400000">
              <a:off x="3262" y="2302"/>
              <a:ext cx="2016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" altLang="es-ES_tradnl" sz="1400">
                  <a:solidFill>
                    <a:schemeClr val="bg2"/>
                  </a:solidFill>
                </a:rPr>
                <a:t>PARTICIPACIÓN CIUDADANA</a:t>
              </a:r>
            </a:p>
          </p:txBody>
        </p:sp>
      </p:grpSp>
      <p:grpSp>
        <p:nvGrpSpPr>
          <p:cNvPr id="8214" name="Group 22"/>
          <p:cNvGrpSpPr>
            <a:grpSpLocks/>
          </p:cNvGrpSpPr>
          <p:nvPr/>
        </p:nvGrpSpPr>
        <p:grpSpPr bwMode="auto">
          <a:xfrm>
            <a:off x="3048000" y="1905000"/>
            <a:ext cx="3124200" cy="3886200"/>
            <a:chOff x="1920" y="1200"/>
            <a:chExt cx="1968" cy="2448"/>
          </a:xfrm>
        </p:grpSpPr>
        <p:sp>
          <p:nvSpPr>
            <p:cNvPr id="8211" name="Line 19"/>
            <p:cNvSpPr>
              <a:spLocks noChangeShapeType="1"/>
            </p:cNvSpPr>
            <p:nvPr/>
          </p:nvSpPr>
          <p:spPr bwMode="auto">
            <a:xfrm>
              <a:off x="3888" y="1200"/>
              <a:ext cx="0" cy="240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8212" name="Line 20"/>
            <p:cNvSpPr>
              <a:spLocks noChangeShapeType="1"/>
            </p:cNvSpPr>
            <p:nvPr/>
          </p:nvSpPr>
          <p:spPr bwMode="auto">
            <a:xfrm>
              <a:off x="1920" y="1248"/>
              <a:ext cx="0" cy="240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  <p:transition spd="slow" advClick="0"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036638"/>
          </a:xfrm>
          <a:noFill/>
          <a:ln/>
        </p:spPr>
        <p:txBody>
          <a:bodyPr/>
          <a:lstStyle/>
          <a:p>
            <a:r>
              <a:rPr lang="es-ES_tradnl" altLang="es-ES_tradnl" sz="4200">
                <a:solidFill>
                  <a:schemeClr val="bg2"/>
                </a:solidFill>
              </a:rPr>
              <a:t>Revisión: Objetivo</a:t>
            </a:r>
            <a:endParaRPr lang="es-ES_tradnl" altLang="es-ES_tradnl" sz="4200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98613"/>
            <a:ext cx="7772400" cy="4252912"/>
          </a:xfrm>
          <a:noFill/>
          <a:ln/>
        </p:spPr>
        <p:txBody>
          <a:bodyPr lIns="228600" tIns="228600" rIns="228600" bIns="228600">
            <a:spAutoFit/>
          </a:bodyPr>
          <a:lstStyle/>
          <a:p>
            <a:pPr marL="571500" indent="-571500">
              <a:lnSpc>
                <a:spcPct val="80000"/>
              </a:lnSpc>
              <a:spcAft>
                <a:spcPct val="2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Revisar la calidad del informe de la EIA</a:t>
            </a:r>
          </a:p>
          <a:p>
            <a:pPr marL="571500" indent="-571500">
              <a:lnSpc>
                <a:spcPct val="80000"/>
              </a:lnSpc>
              <a:spcAft>
                <a:spcPct val="2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Obtener la contribución de las partes interesadas/afectadas</a:t>
            </a:r>
          </a:p>
          <a:p>
            <a:pPr marL="571500" indent="-571500">
              <a:lnSpc>
                <a:spcPct val="80000"/>
              </a:lnSpc>
              <a:spcAft>
                <a:spcPct val="2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Revisar pertinencia administrativa-formal</a:t>
            </a:r>
          </a:p>
          <a:p>
            <a:pPr marL="571500" indent="-571500">
              <a:lnSpc>
                <a:spcPct val="80000"/>
              </a:lnSpc>
              <a:spcBef>
                <a:spcPct val="10000"/>
              </a:spcBef>
              <a:spcAft>
                <a:spcPct val="2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Revisar pertinencia técnica</a:t>
            </a:r>
          </a:p>
          <a:p>
            <a:pPr marL="571500" indent="-571500">
              <a:lnSpc>
                <a:spcPct val="80000"/>
              </a:lnSpc>
              <a:spcAft>
                <a:spcPct val="2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Verificar sostenibilidad ambiental</a:t>
            </a:r>
          </a:p>
          <a:p>
            <a:pPr marL="571500" indent="-571500">
              <a:lnSpc>
                <a:spcPct val="80000"/>
              </a:lnSpc>
              <a:spcAft>
                <a:spcPct val="2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Evaluar la aceptación de la propuesta</a:t>
            </a:r>
          </a:p>
        </p:txBody>
      </p:sp>
      <p:sp>
        <p:nvSpPr>
          <p:cNvPr id="196612" name="Rectangle 4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altLang="es-ES_tradnl" sz="1600" b="1" i="1">
                <a:solidFill>
                  <a:schemeClr val="bg2"/>
                </a:solidFill>
              </a:rPr>
              <a:t>MÓDULO 6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714375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_tradnl" altLang="es-ES_tradnl" sz="4200">
                <a:solidFill>
                  <a:schemeClr val="bg2"/>
                </a:solidFill>
              </a:rPr>
              <a:t>La Revisión Considera </a:t>
            </a:r>
            <a:endParaRPr lang="es-ES_tradnl" altLang="es-ES_tradnl" sz="4200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137525" cy="4965700"/>
          </a:xfrm>
          <a:noFill/>
          <a:ln/>
        </p:spPr>
        <p:txBody>
          <a:bodyPr lIns="46038" rIns="46038" anchorCtr="1">
            <a:spAutoFit/>
          </a:bodyPr>
          <a:lstStyle/>
          <a:p>
            <a:pPr marL="457200" indent="-457200">
              <a:lnSpc>
                <a:spcPts val="3500"/>
              </a:lnSpc>
              <a:spcBef>
                <a:spcPct val="0"/>
              </a:spcBef>
              <a:spcAft>
                <a:spcPct val="2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Cumplimiento de los Términos de Referencia</a:t>
            </a:r>
          </a:p>
          <a:p>
            <a:pPr marL="457200" indent="-457200">
              <a:lnSpc>
                <a:spcPts val="3500"/>
              </a:lnSpc>
              <a:spcBef>
                <a:spcPct val="0"/>
              </a:spcBef>
              <a:spcAft>
                <a:spcPct val="2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Examen de alternativas, impactos, mitigación/compensación y métodos e indicadores para el seguimiento</a:t>
            </a:r>
          </a:p>
          <a:p>
            <a:pPr marL="457200" indent="-457200">
              <a:lnSpc>
                <a:spcPts val="3500"/>
              </a:lnSpc>
              <a:spcBef>
                <a:spcPct val="0"/>
              </a:spcBef>
              <a:spcAft>
                <a:spcPct val="2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Uso de técnicas científicas y de información técnica analítica</a:t>
            </a:r>
          </a:p>
          <a:p>
            <a:pPr marL="457200" indent="-457200">
              <a:lnSpc>
                <a:spcPts val="3500"/>
              </a:lnSpc>
              <a:spcBef>
                <a:spcPct val="0"/>
              </a:spcBef>
              <a:spcAft>
                <a:spcPct val="2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Conducción del proceso de EIA incluyendo participación pública</a:t>
            </a:r>
          </a:p>
          <a:p>
            <a:pPr marL="457200" indent="-457200">
              <a:lnSpc>
                <a:spcPts val="3500"/>
              </a:lnSpc>
              <a:spcBef>
                <a:spcPct val="0"/>
              </a:spcBef>
              <a:spcAft>
                <a:spcPct val="2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Información oficial para tomar decisiones</a:t>
            </a:r>
          </a:p>
          <a:p>
            <a:pPr marL="457200" indent="-457200">
              <a:lnSpc>
                <a:spcPts val="3500"/>
              </a:lnSpc>
              <a:spcBef>
                <a:spcPct val="0"/>
              </a:spcBef>
              <a:spcAft>
                <a:spcPct val="20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Presentación de la información al público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altLang="es-ES_tradnl" sz="1600" b="1" i="1">
                <a:solidFill>
                  <a:schemeClr val="bg2"/>
                </a:solidFill>
              </a:rPr>
              <a:t>MÓDULO 6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8013"/>
            <a:ext cx="8077200" cy="823912"/>
          </a:xfrm>
          <a:noFill/>
          <a:ln/>
        </p:spPr>
        <p:txBody>
          <a:bodyPr tIns="92075" bIns="92075">
            <a:spAutoFit/>
          </a:bodyPr>
          <a:lstStyle/>
          <a:p>
            <a:r>
              <a:rPr lang="es-ES_tradnl" altLang="es-ES_tradnl" sz="4200">
                <a:solidFill>
                  <a:schemeClr val="bg2"/>
                </a:solidFill>
              </a:rPr>
              <a:t>Métodos de Revisión</a:t>
            </a:r>
            <a:endParaRPr lang="es-ES_tradnl" altLang="es-ES_tradnl" sz="4200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60550"/>
            <a:ext cx="8164513" cy="3867150"/>
          </a:xfrm>
          <a:noFill/>
          <a:ln/>
        </p:spPr>
        <p:txBody>
          <a:bodyPr lIns="182562" tIns="182562" rIns="182562" bIns="182562" anchorCtr="1">
            <a:spAutoFit/>
          </a:bodyPr>
          <a:lstStyle/>
          <a:p>
            <a:pPr>
              <a:lnSpc>
                <a:spcPts val="3700"/>
              </a:lnSpc>
              <a:spcBef>
                <a:spcPct val="30000"/>
              </a:spcBef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 Listas de verificación generales</a:t>
            </a:r>
            <a:endParaRPr lang="es-ES_tradnl" altLang="es-ES_tradnl" sz="3000" b="1">
              <a:solidFill>
                <a:schemeClr val="bg2"/>
              </a:solidFill>
            </a:endParaRPr>
          </a:p>
          <a:p>
            <a:pPr>
              <a:lnSpc>
                <a:spcPts val="3700"/>
              </a:lnSpc>
              <a:spcBef>
                <a:spcPct val="30000"/>
              </a:spcBef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 Opinión especializada</a:t>
            </a:r>
          </a:p>
          <a:p>
            <a:pPr>
              <a:lnSpc>
                <a:spcPts val="3700"/>
              </a:lnSpc>
              <a:spcBef>
                <a:spcPct val="30000"/>
              </a:spcBef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 Crítica pública</a:t>
            </a:r>
          </a:p>
          <a:p>
            <a:pPr>
              <a:lnSpc>
                <a:spcPts val="3700"/>
              </a:lnSpc>
              <a:spcBef>
                <a:spcPct val="30000"/>
              </a:spcBef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 Comisiones independientes</a:t>
            </a:r>
          </a:p>
          <a:p>
            <a:pPr>
              <a:lnSpc>
                <a:spcPts val="3700"/>
              </a:lnSpc>
              <a:spcBef>
                <a:spcPct val="30000"/>
              </a:spcBef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 Procedimientos legales</a:t>
            </a:r>
          </a:p>
          <a:p>
            <a:pPr>
              <a:lnSpc>
                <a:spcPts val="3700"/>
              </a:lnSpc>
              <a:spcBef>
                <a:spcPct val="30000"/>
              </a:spcBef>
              <a:buClr>
                <a:schemeClr val="bg2"/>
              </a:buClr>
              <a:buSzPct val="85000"/>
              <a:buFont typeface="Wingdings" pitchFamily="2" charset="2"/>
              <a:buNone/>
            </a:pPr>
            <a:endParaRPr lang="es-ES_tradnl" altLang="es-ES_tradnl" sz="3000">
              <a:solidFill>
                <a:schemeClr val="bg2"/>
              </a:solidFill>
            </a:endParaRPr>
          </a:p>
        </p:txBody>
      </p:sp>
      <p:sp>
        <p:nvSpPr>
          <p:cNvPr id="208900" name="Rectangle 4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altLang="es-ES_tradnl" sz="1600" b="1" i="1">
                <a:solidFill>
                  <a:schemeClr val="bg2"/>
                </a:solidFill>
              </a:rPr>
              <a:t>MÓDULO 6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268413"/>
            <a:ext cx="7772400" cy="1143000"/>
          </a:xfrm>
          <a:noFill/>
          <a:ln/>
        </p:spPr>
        <p:txBody>
          <a:bodyPr/>
          <a:lstStyle/>
          <a:p>
            <a:r>
              <a:rPr lang="es-ES_tradnl" altLang="es-ES_tradnl" sz="4200">
                <a:solidFill>
                  <a:schemeClr val="bg2"/>
                </a:solidFill>
              </a:rPr>
              <a:t>Evaluación de Impacto Ambiental</a:t>
            </a:r>
            <a:endParaRPr lang="es-ES_tradnl" altLang="es-ES_tradnl" sz="4200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endParaRPr lang="es-ES_tradnl" altLang="es-ES_tradnl" sz="4000">
              <a:solidFill>
                <a:schemeClr val="bg2"/>
              </a:solidFill>
            </a:endParaRPr>
          </a:p>
          <a:p>
            <a:pPr algn="ctr">
              <a:buFontTx/>
              <a:buNone/>
            </a:pPr>
            <a:endParaRPr lang="es-ES_tradnl" altLang="es-ES_tradnl" sz="4000">
              <a:solidFill>
                <a:schemeClr val="bg2"/>
              </a:solidFill>
            </a:endParaRPr>
          </a:p>
          <a:p>
            <a:pPr algn="ctr">
              <a:buFontTx/>
              <a:buNone/>
            </a:pPr>
            <a:r>
              <a:rPr lang="es-ES_tradnl" altLang="es-ES_tradnl" sz="3600" b="1">
                <a:solidFill>
                  <a:srgbClr val="3366CC"/>
                </a:solidFill>
              </a:rPr>
              <a:t>Toma de Decisión</a:t>
            </a:r>
            <a:endParaRPr lang="es-ES_tradnl" altLang="es-ES_tradnl" sz="4400" b="1">
              <a:solidFill>
                <a:srgbClr val="3366CC"/>
              </a:solidFill>
            </a:endParaRPr>
          </a:p>
          <a:p>
            <a:pPr algn="ctr">
              <a:buFontTx/>
              <a:buNone/>
            </a:pPr>
            <a:endParaRPr lang="es-ES_tradnl" altLang="es-ES_tradnl" sz="4400">
              <a:solidFill>
                <a:schemeClr val="bg2"/>
              </a:solidFill>
            </a:endParaRPr>
          </a:p>
        </p:txBody>
      </p:sp>
      <p:sp>
        <p:nvSpPr>
          <p:cNvPr id="210948" name="Rectangle 4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altLang="es-ES_tradnl" sz="1600" b="1" i="1">
                <a:solidFill>
                  <a:schemeClr val="bg2"/>
                </a:solidFill>
              </a:rPr>
              <a:t>MÓDULO 6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12192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_tradnl" altLang="es-ES_tradnl" sz="4200">
                <a:solidFill>
                  <a:schemeClr val="bg2"/>
                </a:solidFill>
              </a:rPr>
              <a:t>Toma de Decisión es </a:t>
            </a:r>
            <a:br>
              <a:rPr lang="es-ES_tradnl" altLang="es-ES_tradnl" sz="4200">
                <a:solidFill>
                  <a:schemeClr val="bg2"/>
                </a:solidFill>
              </a:rPr>
            </a:br>
            <a:r>
              <a:rPr lang="es-ES_tradnl" altLang="es-ES_tradnl" sz="4200">
                <a:solidFill>
                  <a:schemeClr val="bg2"/>
                </a:solidFill>
              </a:rPr>
              <a:t>Esencial en la EIA</a:t>
            </a:r>
            <a:endParaRPr lang="es-ES_tradnl" altLang="es-ES_tradnl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17091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533400" y="2560638"/>
            <a:ext cx="8153400" cy="2620962"/>
          </a:xfrm>
          <a:noFill/>
          <a:ln/>
        </p:spPr>
        <p:txBody>
          <a:bodyPr tIns="92075" bIns="92075" anchorCtr="1">
            <a:spAutoFit/>
          </a:bodyPr>
          <a:lstStyle/>
          <a:p>
            <a:pPr marL="293688" indent="0" algn="ctr">
              <a:buFontTx/>
              <a:buNone/>
            </a:pPr>
            <a:r>
              <a:rPr lang="es-ES_tradnl" altLang="es-ES_tradnl">
                <a:solidFill>
                  <a:schemeClr val="bg2"/>
                </a:solidFill>
              </a:rPr>
              <a:t>La revisión, negociación y mejoría de la toma de decisión, termina en una acción esencialmente política para decidir si la propuesta debe seguir o no y proseguir sobre qué condiciones</a:t>
            </a:r>
          </a:p>
        </p:txBody>
      </p:sp>
      <p:sp>
        <p:nvSpPr>
          <p:cNvPr id="217092" name="Rectangle 2052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altLang="es-ES_tradnl" sz="1600" b="1" i="1">
                <a:solidFill>
                  <a:schemeClr val="bg2"/>
                </a:solidFill>
              </a:rPr>
              <a:t>MÓDULO 6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82000" cy="1524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altLang="es-ES_tradnl" sz="4200">
                <a:solidFill>
                  <a:schemeClr val="bg2"/>
                </a:solidFill>
              </a:rPr>
              <a:t>Decisiones Posibles como Resultado de la EIA</a:t>
            </a:r>
            <a:endParaRPr lang="es-ES_tradnl" altLang="es-ES_tradnl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610600" cy="4572000"/>
          </a:xfrm>
          <a:noFill/>
          <a:ln/>
        </p:spPr>
        <p:txBody>
          <a:bodyPr/>
          <a:lstStyle/>
          <a:p>
            <a:pPr>
              <a:lnSpc>
                <a:spcPct val="105000"/>
              </a:lnSpc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Aprobación</a:t>
            </a:r>
          </a:p>
          <a:p>
            <a:pPr>
              <a:lnSpc>
                <a:spcPct val="105000"/>
              </a:lnSpc>
              <a:spcBef>
                <a:spcPct val="0"/>
              </a:spcBef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Aprobación condicionada a cumplimiento</a:t>
            </a:r>
          </a:p>
          <a:p>
            <a:pPr>
              <a:lnSpc>
                <a:spcPct val="105000"/>
              </a:lnSpc>
              <a:spcBef>
                <a:spcPct val="0"/>
              </a:spcBef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Aprobación condicionada a investigaciones durante la ejecución</a:t>
            </a:r>
          </a:p>
          <a:p>
            <a:pPr>
              <a:lnSpc>
                <a:spcPct val="105000"/>
              </a:lnSpc>
              <a:spcBef>
                <a:spcPct val="0"/>
              </a:spcBef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Investigaciones adicionales antes de tomar cualquier consideración </a:t>
            </a:r>
          </a:p>
          <a:p>
            <a:pPr>
              <a:lnSpc>
                <a:spcPct val="105000"/>
              </a:lnSpc>
              <a:spcBef>
                <a:spcPct val="0"/>
              </a:spcBef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Solicitar un informe de EIA adicional o nuevo</a:t>
            </a:r>
          </a:p>
          <a:p>
            <a:pPr>
              <a:lnSpc>
                <a:spcPct val="105000"/>
              </a:lnSpc>
              <a:spcBef>
                <a:spcPct val="0"/>
              </a:spcBef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Solicitar complementos específicos</a:t>
            </a:r>
          </a:p>
          <a:p>
            <a:pPr>
              <a:lnSpc>
                <a:spcPct val="105000"/>
              </a:lnSpc>
              <a:spcBef>
                <a:spcPct val="0"/>
              </a:spcBef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Reprobación</a:t>
            </a:r>
          </a:p>
        </p:txBody>
      </p:sp>
      <p:sp>
        <p:nvSpPr>
          <p:cNvPr id="221188" name="Rectangle 4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altLang="es-ES_tradnl" sz="1600" b="1" i="1">
                <a:solidFill>
                  <a:schemeClr val="bg2"/>
                </a:solidFill>
              </a:rPr>
              <a:t>MÓDULO 6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9906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altLang="es-ES_tradnl" sz="4200">
                <a:solidFill>
                  <a:schemeClr val="bg2"/>
                </a:solidFill>
              </a:rPr>
              <a:t>Herramientas para Garantizar la Calidad del Estudio</a:t>
            </a:r>
            <a:endParaRPr lang="es-ES_tradnl" altLang="es-ES_tradnl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87575"/>
            <a:ext cx="7772400" cy="3679825"/>
          </a:xfrm>
          <a:noFill/>
          <a:ln/>
        </p:spPr>
        <p:txBody>
          <a:bodyPr lIns="182562" tIns="182562" rIns="182562" bIns="182562" anchorCtr="1">
            <a:spAutoFit/>
          </a:bodyPr>
          <a:lstStyle/>
          <a:p>
            <a:pPr marL="571500" indent="-571500">
              <a:lnSpc>
                <a:spcPct val="80000"/>
              </a:lnSpc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>
                <a:solidFill>
                  <a:schemeClr val="bg2"/>
                </a:solidFill>
              </a:rPr>
              <a:t>Listas de verificación</a:t>
            </a:r>
          </a:p>
          <a:p>
            <a:pPr marL="571500" indent="-571500">
              <a:lnSpc>
                <a:spcPct val="80000"/>
              </a:lnSpc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>
                <a:solidFill>
                  <a:schemeClr val="bg2"/>
                </a:solidFill>
              </a:rPr>
              <a:t>Criterios de evaluación</a:t>
            </a:r>
          </a:p>
          <a:p>
            <a:pPr marL="571500" indent="-571500">
              <a:lnSpc>
                <a:spcPct val="80000"/>
              </a:lnSpc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>
                <a:solidFill>
                  <a:schemeClr val="bg2"/>
                </a:solidFill>
              </a:rPr>
              <a:t>Esquemas lógicos de trabajo</a:t>
            </a:r>
          </a:p>
          <a:p>
            <a:pPr marL="571500" indent="-571500">
              <a:lnSpc>
                <a:spcPct val="80000"/>
              </a:lnSpc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>
                <a:solidFill>
                  <a:schemeClr val="bg2"/>
                </a:solidFill>
              </a:rPr>
              <a:t>Reportes de terceras partes</a:t>
            </a:r>
          </a:p>
          <a:p>
            <a:pPr marL="571500" indent="-571500">
              <a:lnSpc>
                <a:spcPct val="80000"/>
              </a:lnSpc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>
                <a:solidFill>
                  <a:schemeClr val="bg2"/>
                </a:solidFill>
              </a:rPr>
              <a:t>Revisión de partes interesadas / afectadas</a:t>
            </a:r>
          </a:p>
          <a:p>
            <a:pPr marL="571500" indent="-571500">
              <a:lnSpc>
                <a:spcPct val="80000"/>
              </a:lnSpc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>
                <a:solidFill>
                  <a:schemeClr val="bg2"/>
                </a:solidFill>
              </a:rPr>
              <a:t>Indicadores objetivos de verificación </a:t>
            </a:r>
          </a:p>
          <a:p>
            <a:pPr marL="571500" indent="-571500">
              <a:lnSpc>
                <a:spcPct val="80000"/>
              </a:lnSpc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>
                <a:solidFill>
                  <a:schemeClr val="bg2"/>
                </a:solidFill>
              </a:rPr>
              <a:t>Auditorías</a:t>
            </a:r>
          </a:p>
        </p:txBody>
      </p:sp>
      <p:sp>
        <p:nvSpPr>
          <p:cNvPr id="344068" name="Rectangle 4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altLang="es-ES_tradnl" sz="1600" b="1" i="1">
                <a:solidFill>
                  <a:schemeClr val="bg2"/>
                </a:solidFill>
              </a:rPr>
              <a:t>MÓDULO 6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304800"/>
            <a:ext cx="7772400" cy="914400"/>
          </a:xfrm>
          <a:noFill/>
          <a:ln/>
        </p:spPr>
        <p:txBody>
          <a:bodyPr/>
          <a:lstStyle/>
          <a:p>
            <a:r>
              <a:rPr lang="es-ES_tradnl" altLang="es-ES_tradnl" sz="4200">
                <a:solidFill>
                  <a:schemeClr val="bg2"/>
                </a:solidFill>
              </a:rPr>
              <a:t>Pasos Claves en EIA</a:t>
            </a:r>
            <a:endParaRPr lang="pt-BR" altLang="es-ES_tradnl" sz="4200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02436" name="Rectangle 4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altLang="es-ES_tradnl" sz="1600" b="1" i="1">
                <a:solidFill>
                  <a:schemeClr val="bg2"/>
                </a:solidFill>
              </a:rPr>
              <a:t>MÓDULO 6</a:t>
            </a:r>
          </a:p>
        </p:txBody>
      </p:sp>
      <p:sp>
        <p:nvSpPr>
          <p:cNvPr id="402444" name="Rectangle 12"/>
          <p:cNvSpPr>
            <a:spLocks noChangeArrowheads="1"/>
          </p:cNvSpPr>
          <p:nvPr/>
        </p:nvSpPr>
        <p:spPr bwMode="auto">
          <a:xfrm>
            <a:off x="762000" y="1524000"/>
            <a:ext cx="8023225" cy="47212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76250" indent="-476250">
              <a:lnSpc>
                <a:spcPct val="60000"/>
              </a:lnSpc>
              <a:spcBef>
                <a:spcPct val="10000"/>
              </a:spcBef>
              <a:spcAft>
                <a:spcPct val="35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500">
                <a:solidFill>
                  <a:schemeClr val="bg2"/>
                </a:solidFill>
              </a:rPr>
              <a:t>Alcance</a:t>
            </a:r>
          </a:p>
          <a:p>
            <a:pPr marL="476250" indent="-476250">
              <a:lnSpc>
                <a:spcPct val="60000"/>
              </a:lnSpc>
              <a:spcBef>
                <a:spcPct val="10000"/>
              </a:spcBef>
              <a:spcAft>
                <a:spcPct val="35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500">
                <a:solidFill>
                  <a:schemeClr val="bg2"/>
                </a:solidFill>
              </a:rPr>
              <a:t>Evaluación de impactos</a:t>
            </a:r>
          </a:p>
          <a:p>
            <a:pPr marL="476250" indent="-476250">
              <a:lnSpc>
                <a:spcPct val="60000"/>
              </a:lnSpc>
              <a:spcBef>
                <a:spcPct val="10000"/>
              </a:spcBef>
              <a:spcAft>
                <a:spcPct val="35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500">
                <a:solidFill>
                  <a:schemeClr val="bg2"/>
                </a:solidFill>
              </a:rPr>
              <a:t>Plan de manejo ambiental </a:t>
            </a:r>
          </a:p>
          <a:p>
            <a:pPr marL="666750" lvl="1">
              <a:lnSpc>
                <a:spcPct val="60000"/>
              </a:lnSpc>
              <a:spcBef>
                <a:spcPct val="10000"/>
              </a:spcBef>
              <a:spcAft>
                <a:spcPct val="35000"/>
              </a:spcAft>
              <a:buClr>
                <a:schemeClr val="bg2"/>
              </a:buClr>
              <a:buSzPct val="85000"/>
              <a:buFont typeface="Wingdings" pitchFamily="2" charset="2"/>
              <a:buChar char="è"/>
            </a:pPr>
            <a:r>
              <a:rPr lang="es-ES_tradnl" altLang="es-ES_tradnl" sz="2500">
                <a:solidFill>
                  <a:schemeClr val="bg2"/>
                </a:solidFill>
              </a:rPr>
              <a:t> Mitigación</a:t>
            </a:r>
          </a:p>
          <a:p>
            <a:pPr marL="666750" lvl="1">
              <a:lnSpc>
                <a:spcPct val="60000"/>
              </a:lnSpc>
              <a:spcBef>
                <a:spcPct val="10000"/>
              </a:spcBef>
              <a:spcAft>
                <a:spcPct val="35000"/>
              </a:spcAft>
              <a:buClr>
                <a:schemeClr val="bg2"/>
              </a:buClr>
              <a:buSzPct val="85000"/>
              <a:buFont typeface="Wingdings" pitchFamily="2" charset="2"/>
              <a:buChar char="è"/>
            </a:pPr>
            <a:r>
              <a:rPr lang="es-ES_tradnl" altLang="es-ES_tradnl" sz="2500">
                <a:solidFill>
                  <a:schemeClr val="bg2"/>
                </a:solidFill>
              </a:rPr>
              <a:t> Compensación </a:t>
            </a:r>
          </a:p>
          <a:p>
            <a:pPr marL="666750" lvl="1">
              <a:lnSpc>
                <a:spcPct val="60000"/>
              </a:lnSpc>
              <a:spcBef>
                <a:spcPct val="10000"/>
              </a:spcBef>
              <a:spcAft>
                <a:spcPct val="35000"/>
              </a:spcAft>
              <a:buClr>
                <a:schemeClr val="bg2"/>
              </a:buClr>
              <a:buSzPct val="85000"/>
              <a:buFont typeface="Wingdings" pitchFamily="2" charset="2"/>
              <a:buChar char="è"/>
            </a:pPr>
            <a:r>
              <a:rPr lang="es-ES_tradnl" altLang="es-ES_tradnl" sz="2500">
                <a:solidFill>
                  <a:schemeClr val="bg2"/>
                </a:solidFill>
              </a:rPr>
              <a:t> Contingencias</a:t>
            </a:r>
          </a:p>
          <a:p>
            <a:pPr marL="666750" lvl="1">
              <a:lnSpc>
                <a:spcPct val="60000"/>
              </a:lnSpc>
              <a:spcBef>
                <a:spcPct val="10000"/>
              </a:spcBef>
              <a:spcAft>
                <a:spcPct val="35000"/>
              </a:spcAft>
              <a:buClr>
                <a:schemeClr val="bg2"/>
              </a:buClr>
              <a:buSzPct val="85000"/>
              <a:buFont typeface="Wingdings" pitchFamily="2" charset="2"/>
              <a:buChar char="è"/>
            </a:pPr>
            <a:r>
              <a:rPr lang="es-ES_tradnl" altLang="es-ES_tradnl" sz="2500">
                <a:solidFill>
                  <a:schemeClr val="bg2"/>
                </a:solidFill>
              </a:rPr>
              <a:t> Seguimiento</a:t>
            </a:r>
          </a:p>
          <a:p>
            <a:pPr marL="476250" indent="-476250">
              <a:lnSpc>
                <a:spcPct val="60000"/>
              </a:lnSpc>
              <a:spcBef>
                <a:spcPct val="10000"/>
              </a:spcBef>
              <a:spcAft>
                <a:spcPct val="35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500">
                <a:solidFill>
                  <a:schemeClr val="bg2"/>
                </a:solidFill>
              </a:rPr>
              <a:t>Preparación del informe</a:t>
            </a:r>
          </a:p>
          <a:p>
            <a:pPr marL="476250" indent="-476250">
              <a:lnSpc>
                <a:spcPct val="60000"/>
              </a:lnSpc>
              <a:spcBef>
                <a:spcPct val="10000"/>
              </a:spcBef>
              <a:spcAft>
                <a:spcPct val="35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500">
                <a:solidFill>
                  <a:schemeClr val="bg2"/>
                </a:solidFill>
              </a:rPr>
              <a:t>Revisión del informe</a:t>
            </a:r>
          </a:p>
          <a:p>
            <a:pPr marL="476250" indent="-476250">
              <a:lnSpc>
                <a:spcPct val="60000"/>
              </a:lnSpc>
              <a:spcBef>
                <a:spcPct val="10000"/>
              </a:spcBef>
              <a:spcAft>
                <a:spcPct val="35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500">
                <a:solidFill>
                  <a:schemeClr val="bg2"/>
                </a:solidFill>
              </a:rPr>
              <a:t>Toma de decisión</a:t>
            </a:r>
          </a:p>
          <a:p>
            <a:pPr marL="476250" indent="-476250">
              <a:lnSpc>
                <a:spcPct val="60000"/>
              </a:lnSpc>
              <a:spcBef>
                <a:spcPct val="10000"/>
              </a:spcBef>
              <a:spcAft>
                <a:spcPct val="35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500">
                <a:solidFill>
                  <a:schemeClr val="bg2"/>
                </a:solidFill>
              </a:rPr>
              <a:t>Gerencia del plan de manejo ambiental</a:t>
            </a:r>
          </a:p>
          <a:p>
            <a:pPr marL="476250" indent="-476250">
              <a:lnSpc>
                <a:spcPct val="60000"/>
              </a:lnSpc>
              <a:spcBef>
                <a:spcPct val="10000"/>
              </a:spcBef>
              <a:spcAft>
                <a:spcPct val="35000"/>
              </a:spcAft>
              <a:buClr>
                <a:schemeClr val="bg2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500">
                <a:solidFill>
                  <a:schemeClr val="bg2"/>
                </a:solidFill>
              </a:rPr>
              <a:t>Auditoria y ajuste del plan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3074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219200"/>
          </a:xfrm>
          <a:noFill/>
          <a:ln/>
        </p:spPr>
        <p:txBody>
          <a:bodyPr/>
          <a:lstStyle/>
          <a:p>
            <a:r>
              <a:rPr lang="es-ES_tradnl" altLang="es-ES_tradnl" sz="4200">
                <a:solidFill>
                  <a:schemeClr val="bg2"/>
                </a:solidFill>
              </a:rPr>
              <a:t>Evaluación Ambiental</a:t>
            </a:r>
            <a:endParaRPr lang="es-ES_tradnl" altLang="es-ES_tradnl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4931" name="Rectangle 307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endParaRPr lang="es-ES_tradnl" altLang="es-ES_tradnl" sz="4000">
              <a:solidFill>
                <a:schemeClr val="bg2"/>
              </a:solidFill>
            </a:endParaRPr>
          </a:p>
          <a:p>
            <a:pPr algn="ctr">
              <a:buFontTx/>
              <a:buNone/>
            </a:pPr>
            <a:endParaRPr lang="es-ES_tradnl" altLang="es-ES_tradnl" sz="4000">
              <a:solidFill>
                <a:schemeClr val="bg2"/>
              </a:solidFill>
            </a:endParaRPr>
          </a:p>
          <a:p>
            <a:pPr algn="ctr">
              <a:buFontTx/>
              <a:buNone/>
            </a:pPr>
            <a:r>
              <a:rPr lang="es-ES_tradnl" altLang="es-ES_tradnl" sz="4000" b="1">
                <a:solidFill>
                  <a:srgbClr val="3366CC"/>
                </a:solidFill>
              </a:rPr>
              <a:t>Mitigación/compensación</a:t>
            </a:r>
          </a:p>
          <a:p>
            <a:pPr algn="ctr">
              <a:buFontTx/>
              <a:buNone/>
            </a:pPr>
            <a:endParaRPr lang="es-ES_tradnl" altLang="es-ES_tradnl" sz="4000" b="1">
              <a:solidFill>
                <a:schemeClr val="bg2"/>
              </a:solidFill>
            </a:endParaRPr>
          </a:p>
        </p:txBody>
      </p:sp>
      <p:sp>
        <p:nvSpPr>
          <p:cNvPr id="124932" name="Rectangle 3076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altLang="es-ES_tradnl" sz="1600" b="1" i="1">
                <a:solidFill>
                  <a:schemeClr val="bg2"/>
                </a:solidFill>
              </a:rPr>
              <a:t>MÓDULO 6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990600"/>
          </a:xfrm>
          <a:noFill/>
          <a:ln/>
        </p:spPr>
        <p:txBody>
          <a:bodyPr/>
          <a:lstStyle/>
          <a:p>
            <a:r>
              <a:rPr lang="es-ES_tradnl" altLang="es-ES_tradnl" sz="4200">
                <a:solidFill>
                  <a:schemeClr val="bg2"/>
                </a:solidFill>
              </a:rPr>
              <a:t>Mitigación/compensación: Objetivo</a:t>
            </a:r>
            <a:endParaRPr lang="es-ES_tradnl" altLang="es-ES_tradnl" sz="3800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57400"/>
            <a:ext cx="8424862" cy="3748088"/>
          </a:xfrm>
          <a:noFill/>
          <a:ln/>
        </p:spPr>
        <p:txBody>
          <a:bodyPr/>
          <a:lstStyle/>
          <a:p>
            <a:pPr marL="571500" indent="-571500">
              <a:buSzPct val="85000"/>
              <a:buFont typeface="Wingdings" pitchFamily="2" charset="2"/>
              <a:buChar char="ü"/>
            </a:pPr>
            <a:r>
              <a:rPr lang="es-ES_tradnl" altLang="es-ES_tradnl" sz="3500">
                <a:solidFill>
                  <a:schemeClr val="bg2"/>
                </a:solidFill>
              </a:rPr>
              <a:t>Encontrar mejores prácticas</a:t>
            </a:r>
          </a:p>
          <a:p>
            <a:pPr marL="571500" indent="-571500">
              <a:buSzPct val="85000"/>
              <a:buFont typeface="Wingdings" pitchFamily="2" charset="2"/>
              <a:buChar char="ü"/>
            </a:pPr>
            <a:r>
              <a:rPr lang="es-ES_tradnl" altLang="es-ES_tradnl" sz="3500">
                <a:solidFill>
                  <a:schemeClr val="bg2"/>
                </a:solidFill>
              </a:rPr>
              <a:t>Eliminar, minimizar o compensar impactos negativos</a:t>
            </a:r>
          </a:p>
          <a:p>
            <a:pPr marL="571500" indent="-571500">
              <a:buSzPct val="85000"/>
              <a:buFont typeface="Wingdings" pitchFamily="2" charset="2"/>
              <a:buChar char="ü"/>
            </a:pPr>
            <a:r>
              <a:rPr lang="es-ES_tradnl" altLang="es-ES_tradnl" sz="3500">
                <a:solidFill>
                  <a:schemeClr val="bg2"/>
                </a:solidFill>
              </a:rPr>
              <a:t>Aumentar los beneficios de proyectos</a:t>
            </a:r>
          </a:p>
          <a:p>
            <a:pPr marL="571500" indent="-571500">
              <a:buSzPct val="85000"/>
              <a:buFont typeface="Wingdings" pitchFamily="2" charset="2"/>
              <a:buChar char="ü"/>
            </a:pPr>
            <a:r>
              <a:rPr lang="es-ES_tradnl" altLang="es-ES_tradnl" sz="3500">
                <a:solidFill>
                  <a:schemeClr val="bg2"/>
                </a:solidFill>
              </a:rPr>
              <a:t>Proteger  a las personas/ecosistemas </a:t>
            </a:r>
          </a:p>
        </p:txBody>
      </p:sp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altLang="es-ES_tradnl" sz="1600" b="1" i="1">
                <a:solidFill>
                  <a:schemeClr val="bg2"/>
                </a:solidFill>
              </a:rPr>
              <a:t>MÓDULO 6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altLang="es-ES_tradnl" sz="4200">
                <a:solidFill>
                  <a:schemeClr val="bg2"/>
                </a:solidFill>
              </a:rPr>
              <a:t>Mitigación/compensación:</a:t>
            </a:r>
            <a:br>
              <a:rPr lang="es-ES_tradnl" altLang="es-ES_tradnl" sz="4200">
                <a:solidFill>
                  <a:schemeClr val="bg2"/>
                </a:solidFill>
              </a:rPr>
            </a:br>
            <a:r>
              <a:rPr lang="es-ES_tradnl" altLang="es-ES_tradnl" sz="4200">
                <a:solidFill>
                  <a:schemeClr val="bg2"/>
                </a:solidFill>
              </a:rPr>
              <a:t> Percepción de los Impactos </a:t>
            </a:r>
            <a:endParaRPr lang="es-ES_tradnl" altLang="es-ES_tradnl" sz="4200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305800" cy="4191000"/>
          </a:xfrm>
          <a:noFill/>
          <a:ln/>
        </p:spPr>
        <p:txBody>
          <a:bodyPr lIns="228600" tIns="228600" rIns="228600" bIns="22860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Comportamiento del impacto en el proceso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Recurrencia del impacto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Confiabilidad de los indicadores usados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Criterios usados para escoger la mejor alternativa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Factores considerados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Responsables de los costos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Compensación de los interesados/afectados  </a:t>
            </a:r>
          </a:p>
        </p:txBody>
      </p:sp>
      <p:sp>
        <p:nvSpPr>
          <p:cNvPr id="141316" name="Rectangle 4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altLang="es-ES_tradnl" sz="1600" b="1" i="1">
                <a:solidFill>
                  <a:schemeClr val="bg2"/>
                </a:solidFill>
              </a:rPr>
              <a:t>MÓDULO 6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57250"/>
          </a:xfrm>
          <a:noFill/>
          <a:ln/>
        </p:spPr>
        <p:txBody>
          <a:bodyPr/>
          <a:lstStyle/>
          <a:p>
            <a:r>
              <a:rPr lang="es-ES_tradnl" altLang="es-ES_tradnl" sz="4200">
                <a:solidFill>
                  <a:schemeClr val="bg2"/>
                </a:solidFill>
              </a:rPr>
              <a:t>Opciones de Mitigación/compensación</a:t>
            </a:r>
            <a:endParaRPr lang="es-ES_tradnl" altLang="es-ES_tradnl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81175"/>
            <a:ext cx="8077200" cy="4251325"/>
          </a:xfrm>
          <a:noFill/>
          <a:ln/>
        </p:spPr>
        <p:txBody>
          <a:bodyPr lIns="182562" tIns="182562" rIns="182562" bIns="182562" anchorCtr="1">
            <a:spAutoFit/>
          </a:bodyPr>
          <a:lstStyle/>
          <a:p>
            <a:pPr marL="571500" indent="-571500">
              <a:lnSpc>
                <a:spcPct val="90000"/>
              </a:lnSpc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Desarrollar formas alternativas para alcanzar las necesidades</a:t>
            </a:r>
          </a:p>
          <a:p>
            <a:pPr marL="571500" indent="-571500">
              <a:lnSpc>
                <a:spcPct val="90000"/>
              </a:lnSpc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Hacer cambios en la planificación y el diseño</a:t>
            </a:r>
          </a:p>
          <a:p>
            <a:pPr marL="571500" indent="-571500">
              <a:lnSpc>
                <a:spcPct val="90000"/>
              </a:lnSpc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Considerar reemplazo, reubicación y rehabilitación</a:t>
            </a:r>
          </a:p>
          <a:p>
            <a:pPr marL="571500" indent="-571500">
              <a:lnSpc>
                <a:spcPct val="90000"/>
              </a:lnSpc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Proporcionar compensación monetaria</a:t>
            </a:r>
          </a:p>
          <a:p>
            <a:pPr marL="571500" indent="-571500">
              <a:lnSpc>
                <a:spcPct val="90000"/>
              </a:lnSpc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Restaurar/habilitar/preservar territorios</a:t>
            </a:r>
          </a:p>
          <a:p>
            <a:pPr marL="571500" indent="-571500">
              <a:lnSpc>
                <a:spcPct val="90000"/>
              </a:lnSpc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chemeClr val="bg2"/>
                </a:solidFill>
              </a:rPr>
              <a:t>Mejorar prácticas de seguimiento y gerenciamiento</a:t>
            </a:r>
          </a:p>
        </p:txBody>
      </p:sp>
      <p:sp>
        <p:nvSpPr>
          <p:cNvPr id="145412" name="Rectangle 4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altLang="es-ES_tradnl" sz="1600" b="1" i="1">
                <a:solidFill>
                  <a:schemeClr val="bg2"/>
                </a:solidFill>
              </a:rPr>
              <a:t>MÓDULO 6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s-ES_tradnl" altLang="es-ES_tradnl" sz="4200">
                <a:solidFill>
                  <a:schemeClr val="bg2"/>
                </a:solidFill>
              </a:rPr>
              <a:t>Evaluación Ambiental</a:t>
            </a:r>
            <a:endParaRPr lang="es-ES_tradnl" altLang="es-ES_tradnl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endParaRPr lang="es-ES_tradnl" altLang="es-ES_tradnl" sz="4000">
              <a:solidFill>
                <a:schemeClr val="bg2"/>
              </a:solidFill>
            </a:endParaRPr>
          </a:p>
          <a:p>
            <a:pPr algn="ctr">
              <a:buFontTx/>
              <a:buNone/>
            </a:pPr>
            <a:endParaRPr lang="es-ES_tradnl" altLang="es-ES_tradnl" sz="4000">
              <a:solidFill>
                <a:schemeClr val="bg2"/>
              </a:solidFill>
            </a:endParaRPr>
          </a:p>
          <a:p>
            <a:pPr algn="ctr">
              <a:buFontTx/>
              <a:buNone/>
            </a:pPr>
            <a:r>
              <a:rPr lang="es-ES_tradnl" altLang="es-ES_tradnl" sz="4000" b="1">
                <a:solidFill>
                  <a:srgbClr val="3366CC"/>
                </a:solidFill>
              </a:rPr>
              <a:t>Preparación de Informes</a:t>
            </a:r>
          </a:p>
          <a:p>
            <a:pPr algn="ctr">
              <a:buFontTx/>
              <a:buNone/>
            </a:pPr>
            <a:endParaRPr lang="es-ES_tradnl" altLang="es-ES_tradnl" sz="4000">
              <a:solidFill>
                <a:schemeClr val="bg2"/>
              </a:solidFill>
            </a:endParaRP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altLang="es-ES_tradnl" sz="1600" b="1" i="1">
                <a:solidFill>
                  <a:schemeClr val="bg2"/>
                </a:solidFill>
              </a:rPr>
              <a:t>MÓDULO 6</a:t>
            </a:r>
          </a:p>
        </p:txBody>
      </p:sp>
    </p:spTree>
  </p:cSld>
  <p:clrMapOvr>
    <a:masterClrMapping/>
  </p:clrMapOvr>
  <p:transition spd="slow" advClick="0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848600" cy="854075"/>
          </a:xfrm>
          <a:noFill/>
          <a:ln/>
        </p:spPr>
        <p:txBody>
          <a:bodyPr/>
          <a:lstStyle/>
          <a:p>
            <a:r>
              <a:rPr lang="es-ES_tradnl" altLang="es-ES_tradnl" sz="4200">
                <a:solidFill>
                  <a:schemeClr val="bg2"/>
                </a:solidFill>
              </a:rPr>
              <a:t>Informe: Objetivo y Relevancia</a:t>
            </a:r>
            <a:endParaRPr lang="es-ES_tradnl" altLang="es-ES_tradnl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  <a:noFill/>
          <a:ln/>
        </p:spPr>
        <p:txBody>
          <a:bodyPr lIns="457200" tIns="457200" rIns="457200" bIns="457200" anchorCtr="1"/>
          <a:lstStyle/>
          <a:p>
            <a:pPr marL="476250" indent="-476250">
              <a:lnSpc>
                <a:spcPct val="90000"/>
              </a:lnSpc>
              <a:spcBef>
                <a:spcPct val="40000"/>
              </a:spcBef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Proporciona una estructura típica para los informes de la EIA </a:t>
            </a:r>
          </a:p>
          <a:p>
            <a:pPr marL="476250" indent="-476250">
              <a:lnSpc>
                <a:spcPct val="90000"/>
              </a:lnSpc>
              <a:spcBef>
                <a:spcPct val="40000"/>
              </a:spcBef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Ayuda al proponente en la planificación de la EIA</a:t>
            </a:r>
          </a:p>
          <a:p>
            <a:pPr marL="476250" indent="-476250">
              <a:lnSpc>
                <a:spcPct val="90000"/>
              </a:lnSpc>
              <a:spcBef>
                <a:spcPct val="40000"/>
              </a:spcBef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Ayuda a los tomadores de decisiones para analizar la calidad</a:t>
            </a:r>
          </a:p>
          <a:p>
            <a:pPr marL="476250" indent="-476250">
              <a:lnSpc>
                <a:spcPct val="90000"/>
              </a:lnSpc>
              <a:spcBef>
                <a:spcPct val="40000"/>
              </a:spcBef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chemeClr val="bg2"/>
                </a:solidFill>
              </a:rPr>
              <a:t>Ayuda al público a entender los impactos y medidas</a:t>
            </a:r>
          </a:p>
        </p:txBody>
      </p:sp>
      <p:sp>
        <p:nvSpPr>
          <p:cNvPr id="157700" name="Rectangle 4"/>
          <p:cNvSpPr>
            <a:spLocks noChangeArrowheads="1"/>
          </p:cNvSpPr>
          <p:nvPr/>
        </p:nvSpPr>
        <p:spPr bwMode="auto">
          <a:xfrm>
            <a:off x="0" y="640080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altLang="es-ES_tradnl" sz="1600" b="1" i="1">
                <a:solidFill>
                  <a:schemeClr val="bg2"/>
                </a:solidFill>
              </a:rPr>
              <a:t>MÓDULO 6</a:t>
            </a:r>
          </a:p>
        </p:txBody>
      </p:sp>
    </p:spTree>
  </p:cSld>
  <p:clrMapOvr>
    <a:masterClrMapping/>
  </p:clrMapOvr>
  <p:transition spd="slow" advClick="0">
    <p:random/>
  </p:transition>
</p:sld>
</file>

<file path=ppt/theme/theme1.xml><?xml version="1.0" encoding="utf-8"?>
<a:theme xmlns:a="http://schemas.openxmlformats.org/drawingml/2006/main" name="Apresentação em branco">
  <a:themeElements>
    <a:clrScheme name="Apresentação em branco 8">
      <a:dk1>
        <a:srgbClr val="000000"/>
      </a:dk1>
      <a:lt1>
        <a:srgbClr val="FFFFFF"/>
      </a:lt1>
      <a:dk2>
        <a:srgbClr val="0099FF"/>
      </a:dk2>
      <a:lt2>
        <a:srgbClr val="FFFF00"/>
      </a:lt2>
      <a:accent1>
        <a:srgbClr val="FF9900"/>
      </a:accent1>
      <a:accent2>
        <a:srgbClr val="00FFFF"/>
      </a:accent2>
      <a:accent3>
        <a:srgbClr val="AAC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Apresentação em branco">
      <a:majorFont>
        <a:latin typeface="Optima"/>
        <a:ea typeface=""/>
        <a:cs typeface=""/>
      </a:majorFont>
      <a:minorFont>
        <a:latin typeface="Opti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Opti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Optima" charset="0"/>
          </a:defRPr>
        </a:defPPr>
      </a:lstStyle>
    </a:lnDef>
  </a:objectDefaults>
  <a:extraClrSchemeLst>
    <a:extraClrScheme>
      <a:clrScheme name="Apresentação em br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resentação em branc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presentação em branc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resentação em branc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resentação em branc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resentação em branc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resentação em branc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resentação em branco 8">
        <a:dk1>
          <a:srgbClr val="000000"/>
        </a:dk1>
        <a:lt1>
          <a:srgbClr val="FFFFFF"/>
        </a:lt1>
        <a:dk2>
          <a:srgbClr val="0099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C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Office\Modelos\Apresentação em branco.pot</Template>
  <TotalTime>3075</TotalTime>
  <Words>2893</Words>
  <Application>Microsoft PowerPoint</Application>
  <PresentationFormat>Presentación en pantalla (4:3)</PresentationFormat>
  <Paragraphs>618</Paragraphs>
  <Slides>26</Slides>
  <Notes>26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26</vt:i4>
      </vt:variant>
    </vt:vector>
  </HeadingPairs>
  <TitlesOfParts>
    <vt:vector size="31" baseType="lpstr">
      <vt:lpstr>Optima</vt:lpstr>
      <vt:lpstr>Wingdings</vt:lpstr>
      <vt:lpstr>Apresentação em branco</vt:lpstr>
      <vt:lpstr>Documento de Microsoft Word</vt:lpstr>
      <vt:lpstr>Presentación de Microsoft PowerPoint</vt:lpstr>
      <vt:lpstr>Módulo 6  Pasos de EIA</vt:lpstr>
      <vt:lpstr>Proceso de EIA</vt:lpstr>
      <vt:lpstr>Pasos Claves en EIA</vt:lpstr>
      <vt:lpstr>Evaluación Ambiental</vt:lpstr>
      <vt:lpstr>Mitigación/compensación: Objetivo</vt:lpstr>
      <vt:lpstr>Mitigación/compensación:  Percepción de los Impactos </vt:lpstr>
      <vt:lpstr>Opciones de Mitigación/compensación</vt:lpstr>
      <vt:lpstr>Evaluación Ambiental</vt:lpstr>
      <vt:lpstr>Informe: Objetivo y Relevancia</vt:lpstr>
      <vt:lpstr>Principales Elementos de un Informe de EIA</vt:lpstr>
      <vt:lpstr>Características de un    Resumen Ejecutivo</vt:lpstr>
      <vt:lpstr>Contenidos Resumen Ejecutivo </vt:lpstr>
      <vt:lpstr>Informe:  Descripción de la Propuesta</vt:lpstr>
      <vt:lpstr>Evaluación de Impactos </vt:lpstr>
      <vt:lpstr>Gerenciamiento de Impactos:  Programas de Seguimiento y Capacitación</vt:lpstr>
      <vt:lpstr>Materiales de Apéndices</vt:lpstr>
      <vt:lpstr>Defectos Comunes de  los Informes de EIA (1/2)</vt:lpstr>
      <vt:lpstr>Defectos Comunes de  los Informes de EIA (2/2)</vt:lpstr>
      <vt:lpstr>Evaluación de Impacto Ambiental</vt:lpstr>
      <vt:lpstr>Revisión: Objetivo</vt:lpstr>
      <vt:lpstr>La Revisión Considera </vt:lpstr>
      <vt:lpstr>Métodos de Revisión</vt:lpstr>
      <vt:lpstr>Evaluación de Impacto Ambiental</vt:lpstr>
      <vt:lpstr>Toma de Decisión es  Esencial en la EIA</vt:lpstr>
      <vt:lpstr>Decisiones Posibles como Resultado de la EIA</vt:lpstr>
      <vt:lpstr>Herramientas para Garantizar la Calidad del Estudio</vt:lpstr>
    </vt:vector>
  </TitlesOfParts>
  <Company>ERM BRASIL LTDA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 6 Pasos del EIA</dc:title>
  <cp:lastModifiedBy>Administrador</cp:lastModifiedBy>
  <cp:revision>289</cp:revision>
  <cp:lastPrinted>2000-10-31T01:13:28Z</cp:lastPrinted>
  <dcterms:created xsi:type="dcterms:W3CDTF">1999-06-10T18:40:26Z</dcterms:created>
  <dcterms:modified xsi:type="dcterms:W3CDTF">2009-07-21T16:11:52Z</dcterms:modified>
</cp:coreProperties>
</file>