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95" r:id="rId2"/>
    <p:sldId id="296" r:id="rId3"/>
    <p:sldId id="427" r:id="rId4"/>
    <p:sldId id="308" r:id="rId5"/>
    <p:sldId id="429" r:id="rId6"/>
    <p:sldId id="487" r:id="rId7"/>
    <p:sldId id="430" r:id="rId8"/>
    <p:sldId id="484" r:id="rId9"/>
    <p:sldId id="278" r:id="rId10"/>
    <p:sldId id="307" r:id="rId11"/>
    <p:sldId id="324" r:id="rId12"/>
    <p:sldId id="488" r:id="rId13"/>
    <p:sldId id="297" r:id="rId14"/>
    <p:sldId id="409" r:id="rId15"/>
    <p:sldId id="298" r:id="rId16"/>
    <p:sldId id="302" r:id="rId17"/>
    <p:sldId id="490" r:id="rId18"/>
    <p:sldId id="491" r:id="rId19"/>
    <p:sldId id="469" r:id="rId20"/>
    <p:sldId id="483" r:id="rId21"/>
    <p:sldId id="475" r:id="rId22"/>
    <p:sldId id="470" r:id="rId23"/>
    <p:sldId id="476" r:id="rId24"/>
    <p:sldId id="477" r:id="rId25"/>
    <p:sldId id="492" r:id="rId26"/>
    <p:sldId id="446" r:id="rId27"/>
    <p:sldId id="305" r:id="rId28"/>
    <p:sldId id="306" r:id="rId29"/>
    <p:sldId id="468" r:id="rId30"/>
  </p:sldIdLst>
  <p:sldSz cx="9144000" cy="6858000" type="screen4x3"/>
  <p:notesSz cx="6858000" cy="9144000"/>
  <p:defaultTextStyle>
    <a:defPPr>
      <a:defRPr lang="es-ES_tradnl"/>
    </a:defPPr>
    <a:lvl1pPr algn="l" rtl="0" eaLnBrk="0" fontAlgn="base" hangingPunct="0">
      <a:spcBef>
        <a:spcPct val="0"/>
      </a:spcBef>
      <a:spcAft>
        <a:spcPct val="0"/>
      </a:spcAft>
      <a:defRPr sz="1400" kern="1200">
        <a:solidFill>
          <a:schemeClr val="tx2"/>
        </a:solidFill>
        <a:latin typeface="Optima" charset="0"/>
        <a:ea typeface="+mn-ea"/>
        <a:cs typeface="+mn-cs"/>
      </a:defRPr>
    </a:lvl1pPr>
    <a:lvl2pPr marL="457200" algn="l" rtl="0" eaLnBrk="0" fontAlgn="base" hangingPunct="0">
      <a:spcBef>
        <a:spcPct val="0"/>
      </a:spcBef>
      <a:spcAft>
        <a:spcPct val="0"/>
      </a:spcAft>
      <a:defRPr sz="1400" kern="1200">
        <a:solidFill>
          <a:schemeClr val="tx2"/>
        </a:solidFill>
        <a:latin typeface="Optima" charset="0"/>
        <a:ea typeface="+mn-ea"/>
        <a:cs typeface="+mn-cs"/>
      </a:defRPr>
    </a:lvl2pPr>
    <a:lvl3pPr marL="914400" algn="l" rtl="0" eaLnBrk="0" fontAlgn="base" hangingPunct="0">
      <a:spcBef>
        <a:spcPct val="0"/>
      </a:spcBef>
      <a:spcAft>
        <a:spcPct val="0"/>
      </a:spcAft>
      <a:defRPr sz="1400" kern="1200">
        <a:solidFill>
          <a:schemeClr val="tx2"/>
        </a:solidFill>
        <a:latin typeface="Optima" charset="0"/>
        <a:ea typeface="+mn-ea"/>
        <a:cs typeface="+mn-cs"/>
      </a:defRPr>
    </a:lvl3pPr>
    <a:lvl4pPr marL="1371600" algn="l" rtl="0" eaLnBrk="0" fontAlgn="base" hangingPunct="0">
      <a:spcBef>
        <a:spcPct val="0"/>
      </a:spcBef>
      <a:spcAft>
        <a:spcPct val="0"/>
      </a:spcAft>
      <a:defRPr sz="1400" kern="1200">
        <a:solidFill>
          <a:schemeClr val="tx2"/>
        </a:solidFill>
        <a:latin typeface="Optima" charset="0"/>
        <a:ea typeface="+mn-ea"/>
        <a:cs typeface="+mn-cs"/>
      </a:defRPr>
    </a:lvl4pPr>
    <a:lvl5pPr marL="1828800" algn="l" rtl="0" eaLnBrk="0" fontAlgn="base" hangingPunct="0">
      <a:spcBef>
        <a:spcPct val="0"/>
      </a:spcBef>
      <a:spcAft>
        <a:spcPct val="0"/>
      </a:spcAft>
      <a:defRPr sz="1400" kern="1200">
        <a:solidFill>
          <a:schemeClr val="tx2"/>
        </a:solidFill>
        <a:latin typeface="Optima" charset="0"/>
        <a:ea typeface="+mn-ea"/>
        <a:cs typeface="+mn-cs"/>
      </a:defRPr>
    </a:lvl5pPr>
    <a:lvl6pPr marL="2286000" algn="l" defTabSz="914400" rtl="0" eaLnBrk="1" latinLnBrk="0" hangingPunct="1">
      <a:defRPr sz="1400" kern="1200">
        <a:solidFill>
          <a:schemeClr val="tx2"/>
        </a:solidFill>
        <a:latin typeface="Optima" charset="0"/>
        <a:ea typeface="+mn-ea"/>
        <a:cs typeface="+mn-cs"/>
      </a:defRPr>
    </a:lvl6pPr>
    <a:lvl7pPr marL="2743200" algn="l" defTabSz="914400" rtl="0" eaLnBrk="1" latinLnBrk="0" hangingPunct="1">
      <a:defRPr sz="1400" kern="1200">
        <a:solidFill>
          <a:schemeClr val="tx2"/>
        </a:solidFill>
        <a:latin typeface="Optima" charset="0"/>
        <a:ea typeface="+mn-ea"/>
        <a:cs typeface="+mn-cs"/>
      </a:defRPr>
    </a:lvl7pPr>
    <a:lvl8pPr marL="3200400" algn="l" defTabSz="914400" rtl="0" eaLnBrk="1" latinLnBrk="0" hangingPunct="1">
      <a:defRPr sz="1400" kern="1200">
        <a:solidFill>
          <a:schemeClr val="tx2"/>
        </a:solidFill>
        <a:latin typeface="Optima" charset="0"/>
        <a:ea typeface="+mn-ea"/>
        <a:cs typeface="+mn-cs"/>
      </a:defRPr>
    </a:lvl8pPr>
    <a:lvl9pPr marL="3657600" algn="l" defTabSz="914400" rtl="0" eaLnBrk="1" latinLnBrk="0" hangingPunct="1">
      <a:defRPr sz="1400" kern="1200">
        <a:solidFill>
          <a:schemeClr val="tx2"/>
        </a:solidFill>
        <a:latin typeface="Opti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8000"/>
    <a:srgbClr val="003366"/>
    <a:srgbClr val="008080"/>
    <a:srgbClr val="000066"/>
    <a:srgbClr val="333399"/>
    <a:srgbClr val="000099"/>
    <a:srgbClr val="8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Objects="1">
      <p:cViewPr>
        <p:scale>
          <a:sx n="50" d="100"/>
          <a:sy n="50" d="100"/>
        </p:scale>
        <p:origin x="-1734" y="-1194"/>
      </p:cViewPr>
      <p:guideLst>
        <p:guide orient="horz" pos="3090"/>
        <p:guide pos="20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50" d="100"/>
          <a:sy n="50" d="100"/>
        </p:scale>
        <p:origin x="-121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lvl1pPr>
          </a:lstStyle>
          <a:p>
            <a:endParaRPr lang="es-ES_tradnl" altLang="es-ES_tradnl"/>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endParaRPr lang="es-ES_tradnl" altLang="es-ES_tradnl"/>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r>
              <a:rPr lang="es-ES_tradnl" altLang="es-ES_tradnl"/>
              <a:t>MÓDULO 7</a:t>
            </a:r>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78FA7AD1-B19C-4B90-81A3-C27F57129764}" type="slidenum">
              <a:rPr lang="es-ES_tradnl" altLang="es-ES_tradnl"/>
              <a:pPr/>
              <a:t>‹Nº›</a:t>
            </a:fld>
            <a:endParaRPr lang="es-ES_tradnl" alt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solidFill>
                  <a:schemeClr val="tx1"/>
                </a:solidFill>
              </a:defRPr>
            </a:lvl1pPr>
          </a:lstStyle>
          <a:p>
            <a:endParaRPr lang="es-ES_tradnl" altLang="es-ES_tradnl"/>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solidFill>
                  <a:schemeClr val="tx1"/>
                </a:solidFill>
              </a:defRPr>
            </a:lvl1pPr>
          </a:lstStyle>
          <a:p>
            <a:endParaRPr lang="es-ES_tradnl" altLang="es-ES_tradnl"/>
          </a:p>
        </p:txBody>
      </p:sp>
      <p:sp>
        <p:nvSpPr>
          <p:cNvPr id="2052" name="Rectangle 4"/>
          <p:cNvSpPr>
            <a:spLocks noChangeArrowheads="1" noTextEdit="1"/>
          </p:cNvSpPr>
          <p:nvPr>
            <p:ph type="sldImg" idx="2"/>
          </p:nvPr>
        </p:nvSpPr>
        <p:spPr bwMode="auto">
          <a:xfrm>
            <a:off x="1143000" y="685800"/>
            <a:ext cx="4572000" cy="3427413"/>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_tradnl" altLang="es-ES_tradnl" smtClean="0"/>
              <a:t>Clique para editar os estilos do texto mestre</a:t>
            </a:r>
          </a:p>
          <a:p>
            <a:pPr lvl="1"/>
            <a:r>
              <a:rPr lang="es-ES_tradnl" altLang="es-ES_tradnl" smtClean="0"/>
              <a:t>Segundo nível</a:t>
            </a:r>
          </a:p>
          <a:p>
            <a:pPr lvl="2"/>
            <a:r>
              <a:rPr lang="es-ES_tradnl" altLang="es-ES_tradnl" smtClean="0"/>
              <a:t>Terceiro nível</a:t>
            </a:r>
          </a:p>
          <a:p>
            <a:pPr lvl="3"/>
            <a:r>
              <a:rPr lang="es-ES_tradnl" altLang="es-ES_tradnl" smtClean="0"/>
              <a:t>Quarto nível</a:t>
            </a:r>
          </a:p>
          <a:p>
            <a:pPr lvl="4"/>
            <a:r>
              <a:rPr lang="es-ES_tradnl" altLang="es-ES_tradnl" smtClean="0"/>
              <a:t>Quinto nível</a:t>
            </a:r>
          </a:p>
        </p:txBody>
      </p:sp>
      <p:sp>
        <p:nvSpPr>
          <p:cNvPr id="2054" name="Rectangle 6"/>
          <p:cNvSpPr>
            <a:spLocks noGrp="1" noChangeArrowheads="1"/>
          </p:cNvSpPr>
          <p:nvPr>
            <p:ph type="ftr" sz="quarter" idx="4"/>
          </p:nvPr>
        </p:nvSpPr>
        <p:spPr bwMode="auto">
          <a:xfrm>
            <a:off x="0" y="8664575"/>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b="1" i="1">
                <a:solidFill>
                  <a:schemeClr val="tx1"/>
                </a:solidFill>
              </a:defRPr>
            </a:lvl1pPr>
          </a:lstStyle>
          <a:p>
            <a:r>
              <a:rPr lang="es-ES_tradnl" altLang="es-ES_tradnl"/>
              <a:t>MÓDULO 7</a:t>
            </a:r>
          </a:p>
        </p:txBody>
      </p:sp>
      <p:sp>
        <p:nvSpPr>
          <p:cNvPr id="2055" name="Rectangle 7"/>
          <p:cNvSpPr>
            <a:spLocks noGrp="1" noChangeArrowheads="1"/>
          </p:cNvSpPr>
          <p:nvPr>
            <p:ph type="sldNum" sz="quarter" idx="5"/>
          </p:nvPr>
        </p:nvSpPr>
        <p:spPr bwMode="auto">
          <a:xfrm>
            <a:off x="3886200" y="8664575"/>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b="1" i="1">
                <a:solidFill>
                  <a:schemeClr val="tx1"/>
                </a:solidFill>
              </a:defRPr>
            </a:lvl1pPr>
          </a:lstStyle>
          <a:p>
            <a:fld id="{FAC5472F-341E-4DDC-BDDD-20AC94975AB8}" type="slidenum">
              <a:rPr lang="es-ES_tradnl" altLang="es-ES_tradnl"/>
              <a:pPr/>
              <a:t>‹Nº›</a:t>
            </a:fld>
            <a:endParaRPr lang="es-ES_tradnl" altLang="es-ES_tradnl"/>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Optima" charset="0"/>
        <a:ea typeface="+mn-ea"/>
        <a:cs typeface="+mn-cs"/>
      </a:defRPr>
    </a:lvl1pPr>
    <a:lvl2pPr marL="457200" algn="l" rtl="0" eaLnBrk="0" fontAlgn="base" hangingPunct="0">
      <a:spcBef>
        <a:spcPct val="30000"/>
      </a:spcBef>
      <a:spcAft>
        <a:spcPct val="0"/>
      </a:spcAft>
      <a:defRPr sz="1200" kern="1200">
        <a:solidFill>
          <a:schemeClr val="tx1"/>
        </a:solidFill>
        <a:latin typeface="Optima" charset="0"/>
        <a:ea typeface="+mn-ea"/>
        <a:cs typeface="+mn-cs"/>
      </a:defRPr>
    </a:lvl2pPr>
    <a:lvl3pPr marL="914400" algn="l" rtl="0" eaLnBrk="0" fontAlgn="base" hangingPunct="0">
      <a:spcBef>
        <a:spcPct val="30000"/>
      </a:spcBef>
      <a:spcAft>
        <a:spcPct val="0"/>
      </a:spcAft>
      <a:defRPr sz="1200" kern="1200">
        <a:solidFill>
          <a:schemeClr val="tx1"/>
        </a:solidFill>
        <a:latin typeface="Optima" charset="0"/>
        <a:ea typeface="+mn-ea"/>
        <a:cs typeface="+mn-cs"/>
      </a:defRPr>
    </a:lvl3pPr>
    <a:lvl4pPr marL="1371600" algn="l" rtl="0" eaLnBrk="0" fontAlgn="base" hangingPunct="0">
      <a:spcBef>
        <a:spcPct val="30000"/>
      </a:spcBef>
      <a:spcAft>
        <a:spcPct val="0"/>
      </a:spcAft>
      <a:defRPr sz="1200" kern="1200">
        <a:solidFill>
          <a:schemeClr val="tx1"/>
        </a:solidFill>
        <a:latin typeface="Optima" charset="0"/>
        <a:ea typeface="+mn-ea"/>
        <a:cs typeface="+mn-cs"/>
      </a:defRPr>
    </a:lvl4pPr>
    <a:lvl5pPr marL="1828800" algn="l" rtl="0" eaLnBrk="0" fontAlgn="base" hangingPunct="0">
      <a:spcBef>
        <a:spcPct val="30000"/>
      </a:spcBef>
      <a:spcAft>
        <a:spcPct val="0"/>
      </a:spcAft>
      <a:defRPr sz="1200" kern="1200">
        <a:solidFill>
          <a:schemeClr val="tx1"/>
        </a:solidFill>
        <a:latin typeface="Optim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043B1DDB-96A0-4463-B287-DEDA46489E55}" type="slidenum">
              <a:rPr lang="es-ES_tradnl" altLang="es-ES_tradnl"/>
              <a:pPr/>
              <a:t>1</a:t>
            </a:fld>
            <a:endParaRPr lang="es-ES_tradnl" altLang="es-ES_tradnl"/>
          </a:p>
        </p:txBody>
      </p:sp>
      <p:sp>
        <p:nvSpPr>
          <p:cNvPr id="48130" name="Rectangle 2"/>
          <p:cNvSpPr>
            <a:spLocks noChangeArrowheads="1" noTextEdit="1"/>
          </p:cNvSpPr>
          <p:nvPr>
            <p:ph type="sldImg"/>
          </p:nvPr>
        </p:nvSpPr>
        <p:spPr>
          <a:xfrm>
            <a:off x="1198563" y="709613"/>
            <a:ext cx="4552950" cy="3414712"/>
          </a:xfrm>
          <a:ln cap="flat"/>
        </p:spPr>
      </p:sp>
      <p:sp>
        <p:nvSpPr>
          <p:cNvPr id="48244" name="Rectangle 116"/>
          <p:cNvSpPr>
            <a:spLocks noGrp="1" noChangeArrowheads="1"/>
          </p:cNvSpPr>
          <p:nvPr>
            <p:ph type="body" idx="1"/>
          </p:nvPr>
        </p:nvSpPr>
        <p:spPr>
          <a:xfrm>
            <a:off x="868363" y="4687888"/>
            <a:ext cx="4497387" cy="38354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Dar una visión general de los métodos que se utilizan en el proceso de EIA.</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se busca entregar una muestra del abanico de posibilidades disponibles.</a:t>
            </a:r>
          </a:p>
          <a:p>
            <a:pPr marL="190500" indent="-190500" algn="just">
              <a:spcBef>
                <a:spcPct val="0"/>
              </a:spcBef>
              <a:buFontTx/>
              <a:buChar char="•"/>
            </a:pPr>
            <a:r>
              <a:rPr lang="es-ES_tradnl" altLang="es-ES_tradnl"/>
              <a:t>Indique que lo más importante es tomar una buena decisión respecto a la selección del método.</a:t>
            </a:r>
          </a:p>
          <a:p>
            <a:pPr marL="190500" indent="-190500" algn="just">
              <a:spcBef>
                <a:spcPct val="0"/>
              </a:spcBef>
              <a:buFontTx/>
              <a:buChar char="•"/>
            </a:pPr>
            <a:r>
              <a:rPr lang="es-ES_tradnl" altLang="es-ES_tradnl"/>
              <a:t>Entregue y solicite ejemplos de métodos.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Selección: Identificación del método más adecuado a las características del proyecto, ambiente afectado y etapa de la EIA.</a:t>
            </a:r>
          </a:p>
          <a:p>
            <a:pPr marL="190500" indent="-190500" algn="just">
              <a:spcBef>
                <a:spcPct val="0"/>
              </a:spcBef>
              <a:buFontTx/>
              <a:buChar char="•"/>
            </a:pPr>
            <a:r>
              <a:rPr lang="es-ES_tradnl" altLang="es-ES_tradnl"/>
              <a:t>Impacto: Alteración significativa del ambiente.</a:t>
            </a:r>
          </a:p>
          <a:p>
            <a:pPr marL="190500" indent="-190500" algn="just">
              <a:spcBef>
                <a:spcPct val="0"/>
              </a:spcBef>
            </a:pPr>
            <a:endParaRPr lang="es-ES_tradnl" alt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C0FA50B6-F575-44B2-AF1F-5F73A886EA0F}" type="slidenum">
              <a:rPr lang="es-ES_tradnl" altLang="es-ES_tradnl"/>
              <a:pPr/>
              <a:t>10</a:t>
            </a:fld>
            <a:endParaRPr lang="es-ES_tradnl" altLang="es-ES_tradnl"/>
          </a:p>
        </p:txBody>
      </p:sp>
      <p:sp>
        <p:nvSpPr>
          <p:cNvPr id="360450" name="Rectangle 2"/>
          <p:cNvSpPr>
            <a:spLocks noChangeArrowheads="1" noTextEdit="1"/>
          </p:cNvSpPr>
          <p:nvPr>
            <p:ph type="sldImg"/>
          </p:nvPr>
        </p:nvSpPr>
        <p:spPr>
          <a:xfrm>
            <a:off x="1144588" y="685800"/>
            <a:ext cx="4570412" cy="3427413"/>
          </a:xfrm>
          <a:ln/>
        </p:spPr>
      </p:sp>
      <p:sp>
        <p:nvSpPr>
          <p:cNvPr id="360452"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Visualizar los elementos que son importantes en la definición de la línea de base del ambiente previo al proyecto.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cada concepto.</a:t>
            </a:r>
          </a:p>
          <a:p>
            <a:pPr marL="190500" indent="-190500" algn="just">
              <a:spcBef>
                <a:spcPct val="0"/>
              </a:spcBef>
              <a:buFontTx/>
              <a:buChar char="•"/>
            </a:pPr>
            <a:r>
              <a:rPr lang="es-ES_tradnl" altLang="es-ES_tradnl"/>
              <a:t>De ejemplos de cada caso.</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Estado actual: Situación sin proyecto.</a:t>
            </a:r>
          </a:p>
          <a:p>
            <a:pPr marL="190500" indent="-190500" algn="just">
              <a:spcBef>
                <a:spcPct val="0"/>
              </a:spcBef>
              <a:buFontTx/>
              <a:buChar char="•"/>
            </a:pPr>
            <a:r>
              <a:rPr lang="es-ES_tradnl" altLang="es-ES_tradnl"/>
              <a:t>Tendencias: Situaciones ambientales con/sin proyecto.</a:t>
            </a:r>
          </a:p>
          <a:p>
            <a:pPr marL="190500" indent="-190500" algn="just">
              <a:spcBef>
                <a:spcPct val="0"/>
              </a:spcBef>
              <a:buFontTx/>
              <a:buChar char="•"/>
            </a:pPr>
            <a:r>
              <a:rPr lang="es-ES_tradnl" altLang="es-ES_tradnl"/>
              <a:t>Impactos de propuestas: Impactos ambientales presentes derivados de otras acciones que se realizan en el área de influencia del proyecto.</a:t>
            </a:r>
          </a:p>
          <a:p>
            <a:pPr marL="190500" indent="-190500" algn="just">
              <a:spcBef>
                <a:spcPct val="0"/>
              </a:spcBef>
              <a:buFontTx/>
              <a:buChar char="•"/>
            </a:pPr>
            <a:r>
              <a:rPr lang="es-ES_tradnl" altLang="es-ES_tradnl"/>
              <a:t>Fenómenos catastróficos: Probabilidad de desastres derivados de factores naturales y humanos.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8635006E-58C4-4168-B62D-5C4792432989}" type="slidenum">
              <a:rPr lang="es-ES_tradnl" altLang="es-ES_tradnl"/>
              <a:pPr/>
              <a:t>11</a:t>
            </a:fld>
            <a:endParaRPr lang="es-ES_tradnl" altLang="es-ES_tradnl"/>
          </a:p>
        </p:txBody>
      </p:sp>
      <p:sp>
        <p:nvSpPr>
          <p:cNvPr id="357378" name="Rectangle 2"/>
          <p:cNvSpPr>
            <a:spLocks noChangeArrowheads="1" noTextEdit="1"/>
          </p:cNvSpPr>
          <p:nvPr>
            <p:ph type="sldImg"/>
          </p:nvPr>
        </p:nvSpPr>
        <p:spPr>
          <a:xfrm>
            <a:off x="1144588" y="685800"/>
            <a:ext cx="4570412" cy="3427413"/>
          </a:xfrm>
          <a:ln/>
        </p:spPr>
      </p:sp>
      <p:sp>
        <p:nvSpPr>
          <p:cNvPr id="357380"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variables que influyen en la definición de los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las razones porqué estos elementos son importantes.</a:t>
            </a:r>
          </a:p>
          <a:p>
            <a:pPr marL="190500" indent="-190500" algn="just">
              <a:spcBef>
                <a:spcPct val="0"/>
              </a:spcBef>
              <a:buFontTx/>
              <a:buChar char="•"/>
            </a:pPr>
            <a:r>
              <a:rPr lang="es-ES_tradnl" altLang="es-ES_tradnl"/>
              <a:t>De ejemplos al respecto.</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Ética: Aceptabilidad de determinadas condiciones de deterioro.</a:t>
            </a:r>
          </a:p>
          <a:p>
            <a:pPr marL="190500" indent="-190500" algn="just">
              <a:spcBef>
                <a:spcPct val="0"/>
              </a:spcBef>
              <a:buFontTx/>
              <a:buChar char="•"/>
            </a:pPr>
            <a:r>
              <a:rPr lang="es-ES_tradnl" altLang="es-ES_tradnl"/>
              <a:t>Importancia social: Relevancia de situaciones ambientales para la sociedad.</a:t>
            </a:r>
          </a:p>
          <a:p>
            <a:pPr marL="190500" indent="-190500" algn="just">
              <a:spcBef>
                <a:spcPct val="0"/>
              </a:spcBef>
              <a:buFontTx/>
              <a:buChar char="•"/>
            </a:pPr>
            <a:r>
              <a:rPr lang="es-ES_tradnl" altLang="es-ES_tradnl"/>
              <a:t>Relevancia ecológica: Importancia de los procesos ecológicos.</a:t>
            </a:r>
          </a:p>
          <a:p>
            <a:pPr marL="190500" indent="-190500" algn="just">
              <a:spcBef>
                <a:spcPct val="0"/>
              </a:spcBef>
              <a:buFontTx/>
              <a:buChar char="•"/>
            </a:pPr>
            <a:r>
              <a:rPr lang="es-ES_tradnl" altLang="es-ES_tradnl"/>
              <a:t>Estándares ambientales: Umbrales de aceptabilidad de deterioro o daño.</a:t>
            </a:r>
          </a:p>
          <a:p>
            <a:pPr marL="190500" indent="-190500" algn="just">
              <a:spcBef>
                <a:spcPct val="0"/>
              </a:spcBef>
              <a:buFontTx/>
              <a:buChar char="•"/>
            </a:pPr>
            <a:r>
              <a:rPr lang="es-ES_tradnl" altLang="es-ES_tradnl"/>
              <a:t>Significancia estadística: Representatividad de un impacto o niveles de riesgos aceptados.</a:t>
            </a:r>
          </a:p>
          <a:p>
            <a:pPr marL="190500" indent="-190500" algn="just">
              <a:spcBef>
                <a:spcPct val="0"/>
              </a:spcBef>
              <a:buFontTx/>
              <a:buChar char="•"/>
            </a:pPr>
            <a:r>
              <a:rPr lang="es-ES_tradnl" altLang="es-ES_tradnl"/>
              <a:t>Cuestiones técnicas: Pertinencia y aceptabilidad de los análisis ambientales.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969C94F8-8849-4B04-BDBE-59C59140AB2A}" type="slidenum">
              <a:rPr lang="es-ES_tradnl" altLang="es-ES_tradnl"/>
              <a:pPr/>
              <a:t>12</a:t>
            </a:fld>
            <a:endParaRPr lang="es-ES_tradnl" altLang="es-ES_tradnl"/>
          </a:p>
        </p:txBody>
      </p:sp>
      <p:sp>
        <p:nvSpPr>
          <p:cNvPr id="423938" name="Rectangle 2"/>
          <p:cNvSpPr>
            <a:spLocks noChangeArrowheads="1" noTextEdit="1"/>
          </p:cNvSpPr>
          <p:nvPr>
            <p:ph type="sldImg"/>
          </p:nvPr>
        </p:nvSpPr>
        <p:spPr>
          <a:xfrm>
            <a:off x="1144588" y="685800"/>
            <a:ext cx="4570412" cy="3427413"/>
          </a:xfrm>
          <a:ln/>
        </p:spPr>
      </p:sp>
      <p:sp>
        <p:nvSpPr>
          <p:cNvPr id="423939"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sz="1100" b="1" u="sng"/>
              <a:t>PROPÓSITO:</a:t>
            </a:r>
            <a:endParaRPr lang="es-ES_tradnl" altLang="es-ES_tradnl" sz="1100"/>
          </a:p>
          <a:p>
            <a:pPr marL="190500" indent="-190500" algn="just">
              <a:spcBef>
                <a:spcPct val="0"/>
              </a:spcBef>
            </a:pPr>
            <a:endParaRPr lang="es-ES_tradnl" altLang="es-ES_tradnl" sz="1100"/>
          </a:p>
          <a:p>
            <a:pPr marL="190500" indent="-190500" algn="just">
              <a:spcBef>
                <a:spcPct val="0"/>
              </a:spcBef>
              <a:buFontTx/>
              <a:buChar char="•"/>
            </a:pPr>
            <a:r>
              <a:rPr lang="es-ES_tradnl" altLang="es-ES_tradnl" sz="1100"/>
              <a:t>Reconocer condiciones especiales que influyen en el análisis de los impactos.</a:t>
            </a:r>
          </a:p>
          <a:p>
            <a:pPr marL="190500" indent="-190500" algn="just">
              <a:spcBef>
                <a:spcPct val="0"/>
              </a:spcBef>
            </a:pPr>
            <a:endParaRPr lang="es-ES_tradnl" altLang="es-ES_tradnl" sz="1100"/>
          </a:p>
          <a:p>
            <a:pPr marL="190500" indent="-190500" algn="just">
              <a:spcBef>
                <a:spcPct val="0"/>
              </a:spcBef>
            </a:pPr>
            <a:r>
              <a:rPr lang="es-ES_tradnl" altLang="es-ES_tradnl" sz="1100" b="1" u="sng"/>
              <a:t>EXPLICACIONES:</a:t>
            </a:r>
            <a:endParaRPr lang="es-ES_tradnl" altLang="es-ES_tradnl" sz="1100"/>
          </a:p>
          <a:p>
            <a:pPr marL="190500" indent="-190500" algn="just">
              <a:spcBef>
                <a:spcPct val="0"/>
              </a:spcBef>
            </a:pPr>
            <a:endParaRPr lang="es-ES_tradnl" altLang="es-ES_tradnl" sz="1100"/>
          </a:p>
          <a:p>
            <a:pPr marL="190500" indent="-190500" algn="just">
              <a:spcBef>
                <a:spcPct val="0"/>
              </a:spcBef>
              <a:buFontTx/>
              <a:buChar char="•"/>
            </a:pPr>
            <a:r>
              <a:rPr lang="es-ES_tradnl" altLang="es-ES_tradnl" sz="1100"/>
              <a:t>Defina cada variable.</a:t>
            </a:r>
          </a:p>
          <a:p>
            <a:pPr marL="190500" indent="-190500" algn="just">
              <a:spcBef>
                <a:spcPct val="0"/>
              </a:spcBef>
              <a:buFontTx/>
              <a:buChar char="•"/>
            </a:pPr>
            <a:r>
              <a:rPr lang="es-ES_tradnl" altLang="es-ES_tradnl" sz="1100"/>
              <a:t>De ejemplos de cada tema.</a:t>
            </a:r>
          </a:p>
          <a:p>
            <a:pPr marL="190500" indent="-190500" algn="just">
              <a:spcBef>
                <a:spcPct val="0"/>
              </a:spcBef>
            </a:pPr>
            <a:endParaRPr lang="es-ES_tradnl" altLang="es-ES_tradnl" sz="1100"/>
          </a:p>
          <a:p>
            <a:pPr marL="190500" indent="-190500" algn="just">
              <a:spcBef>
                <a:spcPct val="0"/>
              </a:spcBef>
            </a:pPr>
            <a:r>
              <a:rPr lang="es-ES_tradnl" altLang="es-ES_tradnl" sz="1100" b="1" u="sng"/>
              <a:t>CONCEPTOS PRINCIPALES:</a:t>
            </a:r>
          </a:p>
          <a:p>
            <a:pPr marL="190500" indent="-190500" algn="just">
              <a:spcBef>
                <a:spcPct val="0"/>
              </a:spcBef>
            </a:pPr>
            <a:endParaRPr lang="es-ES_tradnl" altLang="es-ES_tradnl" sz="1100"/>
          </a:p>
          <a:p>
            <a:pPr marL="190500" indent="-190500">
              <a:spcBef>
                <a:spcPct val="0"/>
              </a:spcBef>
              <a:buFontTx/>
              <a:buChar char="•"/>
            </a:pPr>
            <a:r>
              <a:rPr lang="es-ES_tradnl" altLang="es-ES_tradnl" sz="1100"/>
              <a:t>Salud: Afectación de las personas (enfermedades y muertes).</a:t>
            </a:r>
          </a:p>
          <a:p>
            <a:pPr marL="190500" indent="-190500" algn="just">
              <a:spcBef>
                <a:spcPct val="0"/>
              </a:spcBef>
              <a:buFontTx/>
              <a:buChar char="•"/>
            </a:pPr>
            <a:r>
              <a:rPr lang="es-ES_tradnl" altLang="es-ES_tradnl" sz="1100"/>
              <a:t>Grupos vulnerables: Grupos humanos de alto riesgo o de valor especial (grupos indígenas, minorías, etc).</a:t>
            </a:r>
          </a:p>
          <a:p>
            <a:pPr marL="190500" indent="-190500" algn="just">
              <a:spcBef>
                <a:spcPct val="0"/>
              </a:spcBef>
              <a:buFontTx/>
              <a:buChar char="•"/>
            </a:pPr>
            <a:r>
              <a:rPr lang="es-ES_tradnl" altLang="es-ES_tradnl" sz="1100"/>
              <a:t>Género: Características de los hombres y mujeres definidas por la sociedad, que están influidas por factores históricos, económicos, religiosos, culturales, y étnicos. De acuerdo a los resultados de las características del género, las mujeres y los hombres tienen experiencias distintas en la vida y conocimientos, perspectivas y prioridades diferentes.</a:t>
            </a:r>
          </a:p>
          <a:p>
            <a:pPr marL="190500" indent="-190500" algn="just">
              <a:spcBef>
                <a:spcPct val="0"/>
              </a:spcBef>
              <a:buFontTx/>
              <a:buChar char="•"/>
            </a:pPr>
            <a:r>
              <a:rPr lang="es-ES_tradnl" altLang="es-ES_tradnl" sz="1100"/>
              <a:t>Organización económica y bienestar: Alteración de condiciones de vida (base de recursos, alteración de costumbres).</a:t>
            </a:r>
          </a:p>
          <a:p>
            <a:pPr marL="190500" indent="-190500" algn="just">
              <a:spcBef>
                <a:spcPct val="0"/>
              </a:spcBef>
              <a:buFontTx/>
              <a:buChar char="•"/>
            </a:pPr>
            <a:r>
              <a:rPr lang="es-ES_tradnl" altLang="es-ES_tradnl" sz="1100"/>
              <a:t>Crecimiento poblacional: Generación de flujos de población (reasentamientos, migraciones, etc).</a:t>
            </a:r>
          </a:p>
          <a:p>
            <a:pPr marL="190500" indent="-190500" algn="just">
              <a:spcBef>
                <a:spcPct val="0"/>
              </a:spcBef>
              <a:buFontTx/>
              <a:buChar char="•"/>
            </a:pPr>
            <a:r>
              <a:rPr lang="es-ES_tradnl" altLang="es-ES_tradnl" sz="1100"/>
              <a:t>Valores culturales y estéticos: Parámetros y valores que rigen el comportamiento de la comunidad.</a:t>
            </a:r>
          </a:p>
          <a:p>
            <a:pPr marL="190500" indent="-190500" algn="just">
              <a:spcBef>
                <a:spcPct val="0"/>
              </a:spcBef>
            </a:pPr>
            <a:endParaRPr lang="es-ES_tradnl" altLang="es-ES_tradnl" sz="1100"/>
          </a:p>
          <a:p>
            <a:pPr marL="190500" indent="-190500" algn="just">
              <a:spcBef>
                <a:spcPct val="0"/>
              </a:spcBef>
            </a:pPr>
            <a:endParaRPr lang="es-ES_tradnl" altLang="es-ES_tradnl" sz="11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8EBCA091-F410-42BF-8222-E24426A964DD}" type="slidenum">
              <a:rPr lang="es-ES_tradnl" altLang="es-ES_tradnl"/>
              <a:pPr/>
              <a:t>13</a:t>
            </a:fld>
            <a:endParaRPr lang="es-ES_tradnl" altLang="es-ES_tradnl"/>
          </a:p>
        </p:txBody>
      </p:sp>
      <p:sp>
        <p:nvSpPr>
          <p:cNvPr id="314370" name="Rectangle 2"/>
          <p:cNvSpPr>
            <a:spLocks noChangeArrowheads="1" noTextEdit="1"/>
          </p:cNvSpPr>
          <p:nvPr>
            <p:ph type="sldImg"/>
          </p:nvPr>
        </p:nvSpPr>
        <p:spPr>
          <a:xfrm>
            <a:off x="1144588" y="685800"/>
            <a:ext cx="4570412" cy="3427413"/>
          </a:xfrm>
          <a:ln/>
        </p:spPr>
      </p:sp>
      <p:sp>
        <p:nvSpPr>
          <p:cNvPr id="314372"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la importancia de la selección de las metodologías.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la pertinencia de la selección.</a:t>
            </a:r>
          </a:p>
          <a:p>
            <a:pPr marL="190500" indent="-190500" algn="just">
              <a:spcBef>
                <a:spcPct val="0"/>
              </a:spcBef>
              <a:buFontTx/>
              <a:buChar char="•"/>
            </a:pPr>
            <a:r>
              <a:rPr lang="es-ES_tradnl" altLang="es-ES_tradnl"/>
              <a:t>De ejemplos positivos y negativos en el uso de metodologías.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Identificación sistemática: Vinculación entre los impactos, el ambiente afectado y la técnica más relacionada.</a:t>
            </a:r>
          </a:p>
          <a:p>
            <a:pPr marL="190500" indent="-190500" algn="just">
              <a:spcBef>
                <a:spcPct val="0"/>
              </a:spcBef>
              <a:buFontTx/>
              <a:buChar char="•"/>
            </a:pPr>
            <a:r>
              <a:rPr lang="es-ES_tradnl" altLang="es-ES_tradnl"/>
              <a:t>“Como”: Ajuste entre la técnica y el impacto.</a:t>
            </a:r>
          </a:p>
          <a:p>
            <a:pPr marL="190500" indent="-190500" algn="just">
              <a:spcBef>
                <a:spcPct val="0"/>
              </a:spcBef>
              <a:buFontTx/>
              <a:buChar char="•"/>
            </a:pPr>
            <a:r>
              <a:rPr lang="es-ES_tradnl" altLang="es-ES_tradnl"/>
              <a:t>“Cuando”: Etapa del proceso de EIA en que se usa la metodología.</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BD06AE4E-EF9C-459F-8ED8-260A22E9F838}" type="slidenum">
              <a:rPr lang="es-ES_tradnl" altLang="es-ES_tradnl"/>
              <a:pPr/>
              <a:t>14</a:t>
            </a:fld>
            <a:endParaRPr lang="es-ES_tradnl" altLang="es-ES_tradnl"/>
          </a:p>
        </p:txBody>
      </p:sp>
      <p:sp>
        <p:nvSpPr>
          <p:cNvPr id="320514" name="Rectangle 2"/>
          <p:cNvSpPr>
            <a:spLocks noChangeArrowheads="1" noTextEdit="1"/>
          </p:cNvSpPr>
          <p:nvPr>
            <p:ph type="sldImg"/>
          </p:nvPr>
        </p:nvSpPr>
        <p:spPr>
          <a:xfrm>
            <a:off x="1144588" y="685800"/>
            <a:ext cx="4570412" cy="3427413"/>
          </a:xfrm>
          <a:ln/>
        </p:spPr>
      </p:sp>
      <p:sp>
        <p:nvSpPr>
          <p:cNvPr id="320516"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Visualizar los métodos disponibles para identificar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se señalan algunos casos.</a:t>
            </a:r>
          </a:p>
          <a:p>
            <a:pPr marL="190500" indent="-190500" algn="just">
              <a:spcBef>
                <a:spcPct val="0"/>
              </a:spcBef>
              <a:buFontTx/>
              <a:buChar char="•"/>
            </a:pPr>
            <a:r>
              <a:rPr lang="es-ES_tradnl" altLang="es-ES_tradnl"/>
              <a:t>Solicite otras técnicas a los participantes.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Lista de chequeo: Verificación de ausencia/presencia de impactos y procesos.</a:t>
            </a:r>
          </a:p>
          <a:p>
            <a:pPr marL="190500" indent="-190500" algn="just">
              <a:spcBef>
                <a:spcPct val="0"/>
              </a:spcBef>
              <a:buFontTx/>
              <a:buChar char="•"/>
            </a:pPr>
            <a:r>
              <a:rPr lang="es-ES_tradnl" altLang="es-ES_tradnl"/>
              <a:t>Matrices: Comparación de causas y efectos de los impactos.</a:t>
            </a:r>
          </a:p>
          <a:p>
            <a:pPr marL="190500" indent="-190500" algn="just">
              <a:spcBef>
                <a:spcPct val="0"/>
              </a:spcBef>
              <a:buFontTx/>
              <a:buChar char="•"/>
            </a:pPr>
            <a:r>
              <a:rPr lang="es-ES_tradnl" altLang="es-ES_tradnl"/>
              <a:t>Redes: Análisis de interacciones entre impactos y/o acciones.</a:t>
            </a:r>
          </a:p>
          <a:p>
            <a:pPr marL="190500" indent="-190500" algn="just">
              <a:spcBef>
                <a:spcPct val="0"/>
              </a:spcBef>
              <a:buFontTx/>
              <a:buChar char="•"/>
            </a:pPr>
            <a:r>
              <a:rPr lang="es-ES_tradnl" altLang="es-ES_tradnl"/>
              <a:t>Superposición: Utilización de cartografía para sobreponer impactos o variales.</a:t>
            </a:r>
          </a:p>
          <a:p>
            <a:pPr marL="190500" indent="-190500" algn="just">
              <a:spcBef>
                <a:spcPct val="0"/>
              </a:spcBef>
              <a:buFontTx/>
              <a:buChar char="•"/>
            </a:pPr>
            <a:r>
              <a:rPr lang="es-ES_tradnl" altLang="es-ES_tradnl"/>
              <a:t>Entrevistas: Obtención de información directa con los actores.</a:t>
            </a:r>
          </a:p>
          <a:p>
            <a:pPr marL="190500" indent="-190500" algn="just">
              <a:spcBef>
                <a:spcPct val="0"/>
              </a:spcBef>
              <a:buFontTx/>
              <a:buChar char="•"/>
            </a:pPr>
            <a:r>
              <a:rPr lang="es-ES_tradnl" altLang="es-ES_tradnl"/>
              <a:t>Lluvia de ideas. Opiniones de grupo de trabajo.</a:t>
            </a:r>
          </a:p>
          <a:p>
            <a:pPr marL="190500" indent="-190500" algn="just">
              <a:spcBef>
                <a:spcPct val="0"/>
              </a:spcBef>
              <a:buFontTx/>
              <a:buChar char="•"/>
            </a:pPr>
            <a:r>
              <a:rPr lang="es-ES_tradnl" altLang="es-ES_tradnl"/>
              <a:t>Casos previos: Experiencia comparada entre proyectos similares.</a:t>
            </a:r>
          </a:p>
          <a:p>
            <a:pPr marL="190500" indent="-190500" algn="just">
              <a:spcBef>
                <a:spcPct val="0"/>
              </a:spcBef>
              <a:buFontTx/>
              <a:buChar char="•"/>
            </a:pPr>
            <a:r>
              <a:rPr lang="es-ES_tradnl" altLang="es-ES_tradnl"/>
              <a:t>Revisión de prensa: Análisis de opiniones relevantes sobre la base de la percepción.</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C532D646-1B5E-453D-8927-E44960C1D599}" type="slidenum">
              <a:rPr lang="es-ES_tradnl" altLang="es-ES_tradnl"/>
              <a:pPr/>
              <a:t>15</a:t>
            </a:fld>
            <a:endParaRPr lang="es-ES_tradnl" altLang="es-ES_tradnl"/>
          </a:p>
        </p:txBody>
      </p:sp>
      <p:sp>
        <p:nvSpPr>
          <p:cNvPr id="315394" name="Rectangle 2"/>
          <p:cNvSpPr>
            <a:spLocks noChangeArrowheads="1" noTextEdit="1"/>
          </p:cNvSpPr>
          <p:nvPr>
            <p:ph type="sldImg"/>
          </p:nvPr>
        </p:nvSpPr>
        <p:spPr>
          <a:xfrm>
            <a:off x="1144588" y="685800"/>
            <a:ext cx="4570412" cy="3427413"/>
          </a:xfrm>
          <a:ln/>
        </p:spPr>
      </p:sp>
      <p:sp>
        <p:nvSpPr>
          <p:cNvPr id="315396"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la vinculación entre las etapas del proceso y la evaluación de impactos ambientales.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cada etapa y sus alcances.</a:t>
            </a:r>
          </a:p>
          <a:p>
            <a:pPr marL="190500" indent="-190500" algn="just">
              <a:spcBef>
                <a:spcPct val="0"/>
              </a:spcBef>
              <a:buFontTx/>
              <a:buChar char="•"/>
            </a:pPr>
            <a:r>
              <a:rPr lang="es-ES_tradnl" altLang="es-ES_tradnl"/>
              <a:t>De y solicite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Alternativas: Selección de opciones para resolver un problema.</a:t>
            </a:r>
          </a:p>
          <a:p>
            <a:pPr marL="190500" indent="-190500" algn="just">
              <a:spcBef>
                <a:spcPct val="0"/>
              </a:spcBef>
              <a:buFontTx/>
              <a:buChar char="•"/>
            </a:pPr>
            <a:r>
              <a:rPr lang="es-ES_tradnl" altLang="es-ES_tradnl"/>
              <a:t>Alcance: Pertinencia de la EIA y nivel de profundidad requerido.</a:t>
            </a:r>
          </a:p>
          <a:p>
            <a:pPr marL="190500" indent="-190500" algn="just">
              <a:spcBef>
                <a:spcPct val="0"/>
              </a:spcBef>
              <a:buFontTx/>
              <a:buChar char="•"/>
            </a:pPr>
            <a:r>
              <a:rPr lang="es-ES_tradnl" altLang="es-ES_tradnl"/>
              <a:t>Análisis de impacto: Evaluación de impactos, que involucra identificar, predecir y evaluar las consecuencias ambientales.</a:t>
            </a:r>
          </a:p>
          <a:p>
            <a:pPr marL="190500" indent="-190500" algn="just">
              <a:spcBef>
                <a:spcPct val="0"/>
              </a:spcBef>
              <a:buFontTx/>
              <a:buChar char="•"/>
            </a:pPr>
            <a:r>
              <a:rPr lang="es-ES_tradnl" altLang="es-ES_tradnl"/>
              <a:t>Mitigación: Medidas específicas para prevenir y minimizar.</a:t>
            </a:r>
          </a:p>
          <a:p>
            <a:pPr marL="190500" indent="-190500" algn="just">
              <a:spcBef>
                <a:spcPct val="0"/>
              </a:spcBef>
              <a:buFontTx/>
              <a:buChar char="•"/>
            </a:pPr>
            <a:r>
              <a:rPr lang="es-ES_tradnl" altLang="es-ES_tradnl"/>
              <a:t>Compensación: Medidas para indemnizar o reponer pérdidas o daños.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9D5C6072-BFA2-439D-AC54-A6EC531EA5F8}" type="slidenum">
              <a:rPr lang="es-ES_tradnl" altLang="es-ES_tradnl"/>
              <a:pPr/>
              <a:t>16</a:t>
            </a:fld>
            <a:endParaRPr lang="es-ES_tradnl" altLang="es-ES_tradnl"/>
          </a:p>
        </p:txBody>
      </p:sp>
      <p:sp>
        <p:nvSpPr>
          <p:cNvPr id="319490" name="Rectangle 2"/>
          <p:cNvSpPr>
            <a:spLocks noChangeArrowheads="1" noTextEdit="1"/>
          </p:cNvSpPr>
          <p:nvPr>
            <p:ph type="sldImg"/>
          </p:nvPr>
        </p:nvSpPr>
        <p:spPr>
          <a:xfrm>
            <a:off x="1144588" y="685800"/>
            <a:ext cx="4570412" cy="3427413"/>
          </a:xfrm>
          <a:ln/>
        </p:spPr>
      </p:sp>
      <p:sp>
        <p:nvSpPr>
          <p:cNvPr id="319492"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los alcances de algunas técnicas más comunes.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Señale que en el texto “Fundamentos de EIA”, encontrará más antecedentes. </a:t>
            </a:r>
          </a:p>
          <a:p>
            <a:pPr marL="190500" indent="-190500" algn="just">
              <a:spcBef>
                <a:spcPct val="0"/>
              </a:spcBef>
              <a:buFontTx/>
              <a:buChar char="•"/>
            </a:pPr>
            <a:r>
              <a:rPr lang="es-ES_tradnl" altLang="es-ES_tradnl"/>
              <a:t>Solicite opiniones para verificar el nivel de conocimiento de los asistentes.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Ver próximas transparencias.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CE7B8A04-4E52-4264-8B4C-53F32C9F1566}" type="slidenum">
              <a:rPr lang="es-ES_tradnl" altLang="es-ES_tradnl"/>
              <a:pPr/>
              <a:t>17</a:t>
            </a:fld>
            <a:endParaRPr lang="es-ES_tradnl" altLang="es-ES_tradnl"/>
          </a:p>
        </p:txBody>
      </p:sp>
      <p:sp>
        <p:nvSpPr>
          <p:cNvPr id="428034" name="Rectangle 2"/>
          <p:cNvSpPr>
            <a:spLocks noChangeArrowheads="1" noTextEdit="1"/>
          </p:cNvSpPr>
          <p:nvPr>
            <p:ph type="sldImg"/>
          </p:nvPr>
        </p:nvSpPr>
        <p:spPr>
          <a:xfrm>
            <a:off x="1144588" y="685800"/>
            <a:ext cx="4570412" cy="3427413"/>
          </a:xfrm>
          <a:ln/>
        </p:spPr>
      </p:sp>
      <p:sp>
        <p:nvSpPr>
          <p:cNvPr id="428035"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Revisar los aportes y la experiencia acumulada en los métodos disponibles para el análisis de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todas las metodologías son útiles dependiendo de cada situación concreta.</a:t>
            </a:r>
          </a:p>
          <a:p>
            <a:pPr marL="190500" indent="-190500" algn="just">
              <a:spcBef>
                <a:spcPct val="0"/>
              </a:spcBef>
              <a:buFontTx/>
              <a:buChar char="•"/>
            </a:pPr>
            <a:r>
              <a:rPr lang="es-ES_tradnl" altLang="es-ES_tradnl"/>
              <a:t>Explique que los métodos pueden ser combinados. ¡¡No hay recetas!!.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Complejidad: Cantidad de esfuerzos necesarios para aplicar el método.</a:t>
            </a:r>
          </a:p>
          <a:p>
            <a:pPr marL="190500" indent="-190500" algn="just">
              <a:spcBef>
                <a:spcPct val="0"/>
              </a:spcBef>
              <a:buFontTx/>
              <a:buChar char="•"/>
            </a:pPr>
            <a:r>
              <a:rPr lang="es-ES_tradnl" altLang="es-ES_tradnl"/>
              <a:t>Conflictividad: Generación de reacciones negativas entre los actores.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9B7B52DD-5471-4887-A0F3-4EFA44ADDC3A}" type="slidenum">
              <a:rPr lang="es-ES_tradnl" altLang="es-ES_tradnl"/>
              <a:pPr/>
              <a:t>18</a:t>
            </a:fld>
            <a:endParaRPr lang="es-ES_tradnl" altLang="es-ES_tradnl"/>
          </a:p>
        </p:txBody>
      </p:sp>
      <p:sp>
        <p:nvSpPr>
          <p:cNvPr id="430082" name="Rectangle 2"/>
          <p:cNvSpPr>
            <a:spLocks noChangeArrowheads="1" noTextEdit="1"/>
          </p:cNvSpPr>
          <p:nvPr>
            <p:ph type="sldImg"/>
          </p:nvPr>
        </p:nvSpPr>
        <p:spPr>
          <a:xfrm>
            <a:off x="1144588" y="685800"/>
            <a:ext cx="4570412" cy="3427413"/>
          </a:xfrm>
          <a:ln/>
        </p:spPr>
      </p:sp>
      <p:sp>
        <p:nvSpPr>
          <p:cNvPr id="430083"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casos de técnicas específicas.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Señale que se muestran algunos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Ver transparencias posteriores.</a:t>
            </a:r>
          </a:p>
          <a:p>
            <a:pPr marL="190500" indent="-190500" algn="just">
              <a:spcBef>
                <a:spcPct val="0"/>
              </a:spcBef>
              <a:buFontTx/>
              <a:buChar char="•"/>
            </a:pPr>
            <a:r>
              <a:rPr lang="es-ES_tradnl" altLang="es-ES_tradnl"/>
              <a:t>Métodos: Se refieren a todos los métodos disponibles en distintas disciplinas, posibles de ser usados en el análisis ambiental previo análisis de su pertinencia.</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C0237778-5807-44A3-82F3-CF9613F7F1B7}" type="slidenum">
              <a:rPr lang="es-ES_tradnl" altLang="es-ES_tradnl"/>
              <a:pPr/>
              <a:t>19</a:t>
            </a:fld>
            <a:endParaRPr lang="es-ES_tradnl" altLang="es-ES_tradnl"/>
          </a:p>
        </p:txBody>
      </p:sp>
      <p:sp>
        <p:nvSpPr>
          <p:cNvPr id="368642" name="Rectangle 1026"/>
          <p:cNvSpPr>
            <a:spLocks noChangeArrowheads="1" noTextEdit="1"/>
          </p:cNvSpPr>
          <p:nvPr>
            <p:ph type="sldImg"/>
          </p:nvPr>
        </p:nvSpPr>
        <p:spPr>
          <a:xfrm>
            <a:off x="1144588" y="685800"/>
            <a:ext cx="4570412" cy="3427413"/>
          </a:xfrm>
          <a:ln/>
        </p:spPr>
      </p:sp>
      <p:sp>
        <p:nvSpPr>
          <p:cNvPr id="368643" name="Rectangle 1027"/>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Revisar los alcances de una lista de verificación.</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el método.</a:t>
            </a:r>
          </a:p>
          <a:p>
            <a:pPr marL="190500" indent="-190500" algn="just">
              <a:spcBef>
                <a:spcPct val="0"/>
              </a:spcBef>
              <a:buFontTx/>
              <a:buChar char="•"/>
            </a:pPr>
            <a:r>
              <a:rPr lang="es-ES_tradnl" altLang="es-ES_tradnl"/>
              <a:t>De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Lista de verificación: Revisión de la presencia/ausencia de impactos o acciones. Ha sido uno de los primeros métodos en desarrollarse, considerando una lista ordenada de factores ambientales que pueden estar potencialmente incorporados en una EIA (Acciones del proyecto, ambientes afectados o impactos potenciales). La idea es que los listados sean exhaustivos en la identificación de los temas. Su principal utilidad es servir de recordatorio de todas las posibles consecuencias derivadas de un proyecto. Se puede elaborar una particular para un proyecto, o se pueden adaptar de otras ya existentes. Existen listados simples para factores o variables ambientales, listados descriptivos con orientaciones sobre parámetros, listados escalonados con una interpretación de impactos y cuestionarios.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4CBEF5F1-E962-44C9-B412-B3C727095DE3}" type="slidenum">
              <a:rPr lang="es-ES_tradnl" altLang="es-ES_tradnl"/>
              <a:pPr/>
              <a:t>2</a:t>
            </a:fld>
            <a:endParaRPr lang="es-ES_tradnl" altLang="es-ES_tradnl"/>
          </a:p>
        </p:txBody>
      </p:sp>
      <p:sp>
        <p:nvSpPr>
          <p:cNvPr id="50178" name="Rectangle 2"/>
          <p:cNvSpPr>
            <a:spLocks noChangeArrowheads="1" noTextEdit="1"/>
          </p:cNvSpPr>
          <p:nvPr>
            <p:ph type="sldImg"/>
          </p:nvPr>
        </p:nvSpPr>
        <p:spPr>
          <a:xfrm>
            <a:off x="1154113" y="685800"/>
            <a:ext cx="4551362" cy="3413125"/>
          </a:xfrm>
          <a:ln cap="flat"/>
        </p:spPr>
      </p:sp>
      <p:sp>
        <p:nvSpPr>
          <p:cNvPr id="50180" name="Rectangle 4"/>
          <p:cNvSpPr>
            <a:spLocks noGrp="1" noChangeArrowheads="1"/>
          </p:cNvSpPr>
          <p:nvPr>
            <p:ph type="body" idx="1"/>
          </p:nvPr>
        </p:nvSpPr>
        <p:spPr>
          <a:xfrm>
            <a:off x="914400" y="4325938"/>
            <a:ext cx="4371975" cy="4098925"/>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el propósito de los métodos en EIA.</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los métodos responden a una necesidad y que no son un propósito “per se”.</a:t>
            </a:r>
          </a:p>
          <a:p>
            <a:pPr marL="190500" indent="-190500" algn="just">
              <a:spcBef>
                <a:spcPct val="0"/>
              </a:spcBef>
              <a:buFontTx/>
              <a:buChar char="•"/>
            </a:pPr>
            <a:r>
              <a:rPr lang="es-ES_tradnl" altLang="es-ES_tradnl"/>
              <a:t>Explique que no existe “recetas”.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Identificación: Reconocimiento de impactos prioritarios.</a:t>
            </a:r>
          </a:p>
          <a:p>
            <a:pPr marL="190500" indent="-190500" algn="just">
              <a:spcBef>
                <a:spcPct val="0"/>
              </a:spcBef>
              <a:buFontTx/>
              <a:buChar char="•"/>
            </a:pPr>
            <a:r>
              <a:rPr lang="es-ES_tradnl" altLang="es-ES_tradnl"/>
              <a:t>Apreciación: Medición, caracterización, jerarquización y predicción de impactos.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6DD5FE48-555B-47D4-82A2-5D272F48405E}" type="slidenum">
              <a:rPr lang="es-ES_tradnl" altLang="es-ES_tradnl"/>
              <a:pPr/>
              <a:t>20</a:t>
            </a:fld>
            <a:endParaRPr lang="es-ES_tradnl" altLang="es-ES_tradnl"/>
          </a:p>
        </p:txBody>
      </p:sp>
      <p:sp>
        <p:nvSpPr>
          <p:cNvPr id="400386" name="Rectangle 1026"/>
          <p:cNvSpPr>
            <a:spLocks noChangeArrowheads="1" noTextEdit="1"/>
          </p:cNvSpPr>
          <p:nvPr>
            <p:ph type="sldImg"/>
          </p:nvPr>
        </p:nvSpPr>
        <p:spPr>
          <a:xfrm>
            <a:off x="1144588" y="685800"/>
            <a:ext cx="4570412" cy="3427413"/>
          </a:xfrm>
          <a:ln/>
        </p:spPr>
      </p:sp>
      <p:sp>
        <p:nvSpPr>
          <p:cNvPr id="400387" name="Rectangle 1027"/>
          <p:cNvSpPr>
            <a:spLocks noGrp="1" noChangeArrowheads="1"/>
          </p:cNvSpPr>
          <p:nvPr>
            <p:ph type="body" idx="1"/>
          </p:nvPr>
        </p:nvSpPr>
        <p:spPr>
          <a:xfrm>
            <a:off x="914400" y="4343400"/>
            <a:ext cx="4292600"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los alcances de un listado-cuestionario.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spcBef>
                <a:spcPct val="0"/>
              </a:spcBef>
              <a:buFontTx/>
              <a:buChar char="•"/>
            </a:pPr>
            <a:r>
              <a:rPr lang="es-ES_tradnl" altLang="es-ES_tradnl"/>
              <a:t>Defina el método.</a:t>
            </a:r>
          </a:p>
          <a:p>
            <a:pPr marL="190500" indent="-190500">
              <a:spcBef>
                <a:spcPct val="0"/>
              </a:spcBef>
              <a:buFontTx/>
              <a:buChar char="•"/>
            </a:pPr>
            <a:r>
              <a:rPr lang="es-ES_tradnl" altLang="es-ES_tradnl"/>
              <a:t>De ejemplos.</a:t>
            </a:r>
          </a:p>
          <a:p>
            <a:pPr marL="190500" indent="-190500">
              <a:spcBef>
                <a:spcPct val="0"/>
              </a:spcBef>
              <a:buFontTx/>
              <a:buChar char="•"/>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Listado-.cuestionario: Variante de una lista de chequeo o de verificación. Se trata de presentar los listados como un conjunto de preguntas sistemáticas sobre categorías genéricas de factores ambientales. Con agregación de respuestas se puede tener una idea aproximada de la importancia de un impacto, tanto negativo como positivo. El apoyo a la evaluación es a través de un procedimiento sistemático de preguntas y respuestas con la necesaria adición de información cualitativa. Son útiles para estructurar las etapas iniciales de un EIA.</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48D8FDB3-3A56-4880-854D-3123C22D09D5}" type="slidenum">
              <a:rPr lang="es-ES_tradnl" altLang="es-ES_tradnl"/>
              <a:pPr/>
              <a:t>21</a:t>
            </a:fld>
            <a:endParaRPr lang="es-ES_tradnl" altLang="es-ES_tradnl"/>
          </a:p>
        </p:txBody>
      </p:sp>
      <p:sp>
        <p:nvSpPr>
          <p:cNvPr id="382978" name="Rectangle 2"/>
          <p:cNvSpPr>
            <a:spLocks noChangeArrowheads="1" noTextEdit="1"/>
          </p:cNvSpPr>
          <p:nvPr>
            <p:ph type="sldImg"/>
          </p:nvPr>
        </p:nvSpPr>
        <p:spPr>
          <a:xfrm>
            <a:off x="1144588" y="685800"/>
            <a:ext cx="4570412" cy="3427413"/>
          </a:xfrm>
          <a:ln/>
        </p:spPr>
      </p:sp>
      <p:sp>
        <p:nvSpPr>
          <p:cNvPr id="382979"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un diagrama de flujo.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el método.</a:t>
            </a:r>
          </a:p>
          <a:p>
            <a:pPr marL="190500" indent="-190500" algn="just">
              <a:spcBef>
                <a:spcPct val="0"/>
              </a:spcBef>
              <a:buFontTx/>
              <a:buChar char="•"/>
            </a:pPr>
            <a:r>
              <a:rPr lang="es-ES_tradnl" altLang="es-ES_tradnl"/>
              <a:t>De ejemplos.</a:t>
            </a:r>
          </a:p>
          <a:p>
            <a:pPr marL="190500" indent="-190500" algn="just">
              <a:spcBef>
                <a:spcPct val="0"/>
              </a:spcBef>
              <a:buFontTx/>
              <a:buChar char="•"/>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Diagrama de flujo: Método útil para identificar impactos indirectos. Se usan para establecer relaciones de causalidad lineal entre las acciones y el ambiente, particularmente en proyectos relativamente simples. Su aplicación se hace compleja en la medida que se multiplican las interacciones. Sin embargo, su uso promueve la identificación sistemática de los impactos realmente significativos.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6B3CFE2B-A9C1-45C5-B995-0FC3D9C6C6F3}" type="slidenum">
              <a:rPr lang="es-ES_tradnl" altLang="es-ES_tradnl"/>
              <a:pPr/>
              <a:t>22</a:t>
            </a:fld>
            <a:endParaRPr lang="es-ES_tradnl" altLang="es-ES_tradnl"/>
          </a:p>
        </p:txBody>
      </p:sp>
      <p:sp>
        <p:nvSpPr>
          <p:cNvPr id="370690" name="Rectangle 2"/>
          <p:cNvSpPr>
            <a:spLocks noChangeArrowheads="1" noTextEdit="1"/>
          </p:cNvSpPr>
          <p:nvPr>
            <p:ph type="sldImg"/>
          </p:nvPr>
        </p:nvSpPr>
        <p:spPr>
          <a:xfrm>
            <a:off x="1144588" y="685800"/>
            <a:ext cx="4570412" cy="3427413"/>
          </a:xfrm>
          <a:ln/>
        </p:spPr>
      </p:sp>
      <p:sp>
        <p:nvSpPr>
          <p:cNvPr id="370691" name="Rectangle 3"/>
          <p:cNvSpPr>
            <a:spLocks noGrp="1" noChangeArrowheads="1"/>
          </p:cNvSpPr>
          <p:nvPr>
            <p:ph type="body" idx="1"/>
          </p:nvPr>
        </p:nvSpPr>
        <p:spPr>
          <a:xfrm>
            <a:off x="914400" y="4343400"/>
            <a:ext cx="4371975" cy="4114800"/>
          </a:xfrm>
          <a:noFill/>
          <a:ln/>
        </p:spPr>
        <p:txBody>
          <a:bodyPr/>
          <a:lstStyle/>
          <a:p>
            <a:pPr marL="187325" indent="-187325" algn="just">
              <a:spcBef>
                <a:spcPct val="0"/>
              </a:spcBef>
            </a:pPr>
            <a:r>
              <a:rPr lang="es-ES_tradnl" altLang="es-ES_tradnl" b="1" u="sng"/>
              <a:t>PROPÓSITO:</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Analizar método basado en una red de impactos.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Defina el método.</a:t>
            </a:r>
          </a:p>
          <a:p>
            <a:pPr marL="187325" indent="-187325" algn="just">
              <a:spcBef>
                <a:spcPct val="0"/>
              </a:spcBef>
              <a:buFontTx/>
              <a:buChar char="•"/>
            </a:pPr>
            <a:r>
              <a:rPr lang="es-ES_tradnl" altLang="es-ES_tradnl"/>
              <a:t>De ejemplos. </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Red: Conexiones entre acciones, impactos y variables del ambiente que resultan en cambios en la calidad de vida, recursos naturales, vida salvaje y actividades económicas. Las redes son una extensión de las matrices para incorporar impactos de largo plazo y las interconexiones existentes entre impactos individuales. Este método puede ser muy importante para identificar impactos sinérgicos y acumulativos, particularmente en proyectos que tienen muchos impactos indirectos. Su mayor valor está en proporcionar resúmenes de impactos totales de un proyecto.</a:t>
            </a:r>
          </a:p>
          <a:p>
            <a:pPr marL="187325" indent="-187325" algn="just">
              <a:spcBef>
                <a:spcPct val="0"/>
              </a:spcBef>
              <a:buFontTx/>
              <a:buChar char="•"/>
            </a:pPr>
            <a:endParaRPr lang="es-ES_tradnl" altLang="es-ES_tradnl"/>
          </a:p>
          <a:p>
            <a:pPr marL="187325" indent="-187325" algn="just">
              <a:spcBef>
                <a:spcPct val="0"/>
              </a:spcBef>
            </a:pPr>
            <a:endParaRPr lang="es-ES_tradnl" altLang="es-ES_tradnl"/>
          </a:p>
          <a:p>
            <a:pPr marL="187325" indent="-187325" algn="just">
              <a:spcBef>
                <a:spcPct val="0"/>
              </a:spcBef>
            </a:pPr>
            <a:endParaRPr lang="es-ES_tradnl" alt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4E2AB6FC-4698-428D-B2B8-301DA0193E8D}" type="slidenum">
              <a:rPr lang="es-ES_tradnl" altLang="es-ES_tradnl"/>
              <a:pPr/>
              <a:t>23</a:t>
            </a:fld>
            <a:endParaRPr lang="es-ES_tradnl" altLang="es-ES_tradnl"/>
          </a:p>
        </p:txBody>
      </p:sp>
      <p:sp>
        <p:nvSpPr>
          <p:cNvPr id="386050" name="Rectangle 2"/>
          <p:cNvSpPr>
            <a:spLocks noChangeArrowheads="1" noTextEdit="1"/>
          </p:cNvSpPr>
          <p:nvPr>
            <p:ph type="sldImg"/>
          </p:nvPr>
        </p:nvSpPr>
        <p:spPr>
          <a:xfrm>
            <a:off x="1144588" y="685800"/>
            <a:ext cx="4570412" cy="3427413"/>
          </a:xfrm>
          <a:ln/>
        </p:spPr>
      </p:sp>
      <p:sp>
        <p:nvSpPr>
          <p:cNvPr id="386051"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un ejemplo de superposición cartográfica.</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el método.</a:t>
            </a:r>
          </a:p>
          <a:p>
            <a:pPr marL="190500" indent="-190500" algn="just">
              <a:spcBef>
                <a:spcPct val="0"/>
              </a:spcBef>
              <a:buFontTx/>
              <a:buChar char="•"/>
            </a:pPr>
            <a:r>
              <a:rPr lang="es-ES_tradnl" altLang="es-ES_tradnl"/>
              <a:t>De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Superposición cartográfica: Cartografía sobrepuesta de impactos ambientales significativos o elementos del ambiente. Los métodos gráficos han estado siempre vigentes, particularmente por su fortaleza en la proyección espacial. Esta técnica consiste en superponer transparencias de diversos mapas temáticos a la misma escala, con características individuales de un territorio, permitiendo de esta manera obtener un análisis de impacto global. Estos métodos son útiles cuando existen expresiones espaciales de los impactos, particularmente con variables relacionadas a usos del suelo, variables socioeconómicas, y todo aquel impacto que tenga representación espacial.</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87757E3B-A2A5-4ABA-B341-19D20DA8BC4F}" type="slidenum">
              <a:rPr lang="es-ES_tradnl" altLang="es-ES_tradnl"/>
              <a:pPr/>
              <a:t>24</a:t>
            </a:fld>
            <a:endParaRPr lang="es-ES_tradnl" altLang="es-ES_tradnl"/>
          </a:p>
        </p:txBody>
      </p:sp>
      <p:sp>
        <p:nvSpPr>
          <p:cNvPr id="388098" name="Rectangle 2"/>
          <p:cNvSpPr>
            <a:spLocks noChangeArrowheads="1" noTextEdit="1"/>
          </p:cNvSpPr>
          <p:nvPr>
            <p:ph type="sldImg"/>
          </p:nvPr>
        </p:nvSpPr>
        <p:spPr>
          <a:xfrm>
            <a:off x="1144588" y="685800"/>
            <a:ext cx="4570412" cy="3427413"/>
          </a:xfrm>
          <a:ln/>
        </p:spPr>
      </p:sp>
      <p:sp>
        <p:nvSpPr>
          <p:cNvPr id="388099" name="Rectangle 3"/>
          <p:cNvSpPr>
            <a:spLocks noGrp="1" noChangeArrowheads="1"/>
          </p:cNvSpPr>
          <p:nvPr>
            <p:ph type="body" idx="1"/>
          </p:nvPr>
        </p:nvSpPr>
        <p:spPr>
          <a:xfrm>
            <a:off x="914400" y="4343400"/>
            <a:ext cx="4292600"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el uso de matrices de causa-efecto.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el método.</a:t>
            </a:r>
          </a:p>
          <a:p>
            <a:pPr marL="190500" indent="-190500" algn="just">
              <a:spcBef>
                <a:spcPct val="0"/>
              </a:spcBef>
              <a:buFontTx/>
              <a:buChar char="•"/>
            </a:pPr>
            <a:r>
              <a:rPr lang="es-ES_tradnl" altLang="es-ES_tradnl"/>
              <a:t>De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Matriz de causa-efecto: Instrumento que vincula causas  y efectos de impactos ambientales, incluyendo la medición y jerarquización de impactos. Consisten en el cruce de un listado de acciones de un proyecto  con otro de factores ambientales o indicadores de impacto ambiental; ambos se relacionan en un diagrama matricial. Se han desarrollado diversos tipos de matrices. Estas matrices utilizan diferentes criterios o categorías  de impacto destinados a cuanti/cualificar el grado de interacción entre variables.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8DABCA7A-51DF-4681-AAA3-9BABD2F55391}" type="slidenum">
              <a:rPr lang="es-ES_tradnl" altLang="es-ES_tradnl"/>
              <a:pPr/>
              <a:t>25</a:t>
            </a:fld>
            <a:endParaRPr lang="es-ES_tradnl" altLang="es-ES_tradnl"/>
          </a:p>
        </p:txBody>
      </p:sp>
      <p:sp>
        <p:nvSpPr>
          <p:cNvPr id="433154" name="Rectangle 1026"/>
          <p:cNvSpPr>
            <a:spLocks noChangeArrowheads="1" noTextEdit="1"/>
          </p:cNvSpPr>
          <p:nvPr>
            <p:ph type="sldImg"/>
          </p:nvPr>
        </p:nvSpPr>
        <p:spPr>
          <a:xfrm>
            <a:off x="1144588" y="685800"/>
            <a:ext cx="4570412" cy="3427413"/>
          </a:xfrm>
          <a:ln/>
        </p:spPr>
      </p:sp>
      <p:sp>
        <p:nvSpPr>
          <p:cNvPr id="433156" name="Rectangle 1028"/>
          <p:cNvSpPr>
            <a:spLocks noGrp="1" noChangeArrowheads="1"/>
          </p:cNvSpPr>
          <p:nvPr>
            <p:ph type="body" idx="1"/>
          </p:nvPr>
        </p:nvSpPr>
        <p:spPr>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el uso de la matriz de Leopold, modificada.</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Defina el método.</a:t>
            </a:r>
          </a:p>
          <a:p>
            <a:pPr marL="190500" indent="-190500" algn="just">
              <a:spcBef>
                <a:spcPct val="0"/>
              </a:spcBef>
              <a:buFontTx/>
              <a:buChar char="•"/>
            </a:pPr>
            <a:r>
              <a:rPr lang="es-ES_tradnl" altLang="es-ES_tradnl"/>
              <a:t>De ejemplos. Entregue un documento sintético sobre el significado de la matriz de Leopold.</a:t>
            </a:r>
          </a:p>
          <a:p>
            <a:pPr marL="190500" indent="-190500" algn="just">
              <a:spcBef>
                <a:spcPct val="0"/>
              </a:spcBef>
              <a:buFontTx/>
              <a:buChar char="•"/>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Matriz de Leopold: Matriz causa-efecto de amplio uso y estandarización en el proceso de EIA. Esta matriz data de los años 70 y sirve para identificar impactos y sus causas, incluyendo una estimación de su importancia y la magnitud. Consiste en un listado de 100 acciones y 88 características ambientales con una combinación posible de 8800 casilleros de interacciones. La magnitud e importancia se clasifican en una escala de 1 a 10 (éste último es el valor más significativo).</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1D03CD71-D7D7-4C20-A5D3-4C999033C0BC}" type="slidenum">
              <a:rPr lang="es-ES_tradnl" altLang="es-ES_tradnl"/>
              <a:pPr/>
              <a:t>26</a:t>
            </a:fld>
            <a:endParaRPr lang="es-ES_tradnl" altLang="es-ES_tradnl"/>
          </a:p>
        </p:txBody>
      </p:sp>
      <p:sp>
        <p:nvSpPr>
          <p:cNvPr id="316418" name="Rectangle 2050"/>
          <p:cNvSpPr>
            <a:spLocks noChangeArrowheads="1" noTextEdit="1"/>
          </p:cNvSpPr>
          <p:nvPr>
            <p:ph type="sldImg"/>
          </p:nvPr>
        </p:nvSpPr>
        <p:spPr>
          <a:xfrm>
            <a:off x="1144588" y="685800"/>
            <a:ext cx="4570412" cy="3427413"/>
          </a:xfrm>
          <a:ln/>
        </p:spPr>
      </p:sp>
      <p:sp>
        <p:nvSpPr>
          <p:cNvPr id="316420" name="Rectangle 2052"/>
          <p:cNvSpPr>
            <a:spLocks noGrp="1" noChangeArrowheads="1"/>
          </p:cNvSpPr>
          <p:nvPr>
            <p:ph type="body" idx="1"/>
          </p:nvPr>
        </p:nvSpPr>
        <p:spPr>
          <a:xfrm>
            <a:off x="914400" y="4343400"/>
            <a:ext cx="4292600" cy="4114800"/>
          </a:xfrm>
          <a:noFill/>
          <a:ln/>
        </p:spPr>
        <p:txBody>
          <a:bodyPr/>
          <a:lstStyle/>
          <a:p>
            <a:pPr marL="190500" indent="-190500" algn="just">
              <a:lnSpc>
                <a:spcPct val="90000"/>
              </a:lnSpc>
              <a:spcBef>
                <a:spcPct val="0"/>
              </a:spcBef>
            </a:pPr>
            <a:r>
              <a:rPr lang="es-ES_tradnl" altLang="es-ES_tradnl" sz="1000" b="1" u="sng"/>
              <a:t>PROPÓSITO:</a:t>
            </a:r>
            <a:endParaRPr lang="es-ES_tradnl" altLang="es-ES_tradnl" sz="1000"/>
          </a:p>
          <a:p>
            <a:pPr marL="190500" indent="-190500" algn="just">
              <a:lnSpc>
                <a:spcPct val="90000"/>
              </a:lnSpc>
              <a:spcBef>
                <a:spcPct val="0"/>
              </a:spcBef>
            </a:pPr>
            <a:endParaRPr lang="es-ES_tradnl" altLang="es-ES_tradnl" sz="1000"/>
          </a:p>
          <a:p>
            <a:pPr marL="190500" indent="-190500" algn="just">
              <a:lnSpc>
                <a:spcPct val="90000"/>
              </a:lnSpc>
              <a:spcBef>
                <a:spcPct val="0"/>
              </a:spcBef>
              <a:buFontTx/>
              <a:buChar char="•"/>
            </a:pPr>
            <a:r>
              <a:rPr lang="es-ES_tradnl" altLang="es-ES_tradnl" sz="1000"/>
              <a:t>Analizar  un método para valorar/jerarquizar impactos ambientales.</a:t>
            </a:r>
          </a:p>
          <a:p>
            <a:pPr marL="190500" indent="-190500" algn="just">
              <a:lnSpc>
                <a:spcPct val="90000"/>
              </a:lnSpc>
              <a:spcBef>
                <a:spcPct val="0"/>
              </a:spcBef>
            </a:pPr>
            <a:endParaRPr lang="es-ES_tradnl" altLang="es-ES_tradnl" sz="1000"/>
          </a:p>
          <a:p>
            <a:pPr marL="190500" indent="-190500" algn="just">
              <a:lnSpc>
                <a:spcPct val="90000"/>
              </a:lnSpc>
              <a:spcBef>
                <a:spcPct val="0"/>
              </a:spcBef>
            </a:pPr>
            <a:r>
              <a:rPr lang="es-ES_tradnl" altLang="es-ES_tradnl" sz="1000" b="1" u="sng"/>
              <a:t>EXPLICACIONES:</a:t>
            </a:r>
            <a:endParaRPr lang="es-ES_tradnl" altLang="es-ES_tradnl" sz="1000"/>
          </a:p>
          <a:p>
            <a:pPr marL="190500" indent="-190500" algn="just">
              <a:lnSpc>
                <a:spcPct val="90000"/>
              </a:lnSpc>
              <a:spcBef>
                <a:spcPct val="0"/>
              </a:spcBef>
            </a:pPr>
            <a:endParaRPr lang="es-ES_tradnl" altLang="es-ES_tradnl" sz="1000"/>
          </a:p>
          <a:p>
            <a:pPr marL="190500" indent="-190500" algn="just">
              <a:lnSpc>
                <a:spcPct val="90000"/>
              </a:lnSpc>
              <a:spcBef>
                <a:spcPct val="0"/>
              </a:spcBef>
              <a:buFontTx/>
              <a:buChar char="•"/>
            </a:pPr>
            <a:r>
              <a:rPr lang="es-ES_tradnl" altLang="es-ES_tradnl" sz="1000"/>
              <a:t>Defina el método.</a:t>
            </a:r>
          </a:p>
          <a:p>
            <a:pPr marL="190500" indent="-190500" algn="just">
              <a:lnSpc>
                <a:spcPct val="90000"/>
              </a:lnSpc>
              <a:spcBef>
                <a:spcPct val="0"/>
              </a:spcBef>
              <a:buFontTx/>
              <a:buChar char="•"/>
            </a:pPr>
            <a:r>
              <a:rPr lang="es-ES_tradnl" altLang="es-ES_tradnl" sz="1000"/>
              <a:t>De ejemplos.</a:t>
            </a:r>
          </a:p>
          <a:p>
            <a:pPr marL="190500" indent="-190500" algn="just">
              <a:lnSpc>
                <a:spcPct val="90000"/>
              </a:lnSpc>
              <a:spcBef>
                <a:spcPct val="0"/>
              </a:spcBef>
              <a:buFontTx/>
              <a:buChar char="•"/>
            </a:pPr>
            <a:r>
              <a:rPr lang="es-ES_tradnl" altLang="es-ES_tradnl" sz="1000"/>
              <a:t>Solicite opiniones y experiencias a los participantes.</a:t>
            </a:r>
          </a:p>
          <a:p>
            <a:pPr marL="190500" indent="-190500" algn="just">
              <a:lnSpc>
                <a:spcPct val="90000"/>
              </a:lnSpc>
              <a:spcBef>
                <a:spcPct val="0"/>
              </a:spcBef>
              <a:buFontTx/>
              <a:buChar char="•"/>
            </a:pPr>
            <a:endParaRPr lang="es-ES_tradnl" altLang="es-ES_tradnl" sz="1000"/>
          </a:p>
          <a:p>
            <a:pPr marL="190500" indent="-190500" algn="just">
              <a:lnSpc>
                <a:spcPct val="90000"/>
              </a:lnSpc>
              <a:spcBef>
                <a:spcPct val="0"/>
              </a:spcBef>
            </a:pPr>
            <a:r>
              <a:rPr lang="es-ES_tradnl" altLang="es-ES_tradnl" sz="1000" b="1" u="sng"/>
              <a:t>CONCEPTOS PRINCIPALES:</a:t>
            </a:r>
          </a:p>
          <a:p>
            <a:pPr marL="190500" indent="-190500" algn="just">
              <a:lnSpc>
                <a:spcPct val="90000"/>
              </a:lnSpc>
              <a:spcBef>
                <a:spcPct val="0"/>
              </a:spcBef>
            </a:pPr>
            <a:endParaRPr lang="es-ES_tradnl" altLang="es-ES_tradnl" sz="1000"/>
          </a:p>
          <a:p>
            <a:pPr marL="190500" indent="-190500" algn="just">
              <a:lnSpc>
                <a:spcPct val="90000"/>
              </a:lnSpc>
              <a:spcBef>
                <a:spcPct val="0"/>
              </a:spcBef>
              <a:buFontTx/>
              <a:buChar char="•"/>
            </a:pPr>
            <a:r>
              <a:rPr lang="es-ES" altLang="es-ES_tradnl" sz="1000"/>
              <a:t>Carácter (positivo, negativo y neutro, considerando a este último como aquel que se encuentra por debajo de los umbrales de aceptabilidad contenidos en las regulaciones ambientales).</a:t>
            </a:r>
          </a:p>
          <a:p>
            <a:pPr marL="190500" indent="-190500" algn="just">
              <a:lnSpc>
                <a:spcPct val="90000"/>
              </a:lnSpc>
              <a:spcBef>
                <a:spcPct val="0"/>
              </a:spcBef>
              <a:buFontTx/>
              <a:buChar char="•"/>
            </a:pPr>
            <a:r>
              <a:rPr lang="es-ES" altLang="es-ES_tradnl" sz="1000"/>
              <a:t>Grado de Perturbación en el medio ambiente (clasificado como: importante, regular y escasa).</a:t>
            </a:r>
          </a:p>
          <a:p>
            <a:pPr marL="190500" indent="-190500" algn="just">
              <a:lnSpc>
                <a:spcPct val="90000"/>
              </a:lnSpc>
              <a:spcBef>
                <a:spcPct val="0"/>
              </a:spcBef>
              <a:buFontTx/>
              <a:buChar char="•"/>
            </a:pPr>
            <a:r>
              <a:rPr lang="es-ES" altLang="es-ES_tradnl" sz="1000"/>
              <a:t>Importancia desde el punto de vista de los recursos naturales y la calidad ambiental (clasificado como: alto, medio y bajo);</a:t>
            </a:r>
          </a:p>
          <a:p>
            <a:pPr marL="190500" indent="-190500" algn="just">
              <a:lnSpc>
                <a:spcPct val="90000"/>
              </a:lnSpc>
              <a:spcBef>
                <a:spcPct val="0"/>
              </a:spcBef>
              <a:buFontTx/>
              <a:buChar char="•"/>
            </a:pPr>
            <a:r>
              <a:rPr lang="es-ES" altLang="es-ES_tradnl" sz="1000"/>
              <a:t>Riesgo de Ocurrencia entendido como la probabilidad que los impactos estén presentes (clasificado como: muy probable, probable, poco probable).</a:t>
            </a:r>
          </a:p>
          <a:p>
            <a:pPr marL="190500" indent="-190500" algn="just">
              <a:lnSpc>
                <a:spcPct val="90000"/>
              </a:lnSpc>
              <a:spcBef>
                <a:spcPct val="0"/>
              </a:spcBef>
              <a:buFontTx/>
              <a:buChar char="•"/>
            </a:pPr>
            <a:r>
              <a:rPr lang="es-ES" altLang="es-ES_tradnl" sz="1000"/>
              <a:t>Extensión areal o territorio involucrado  (clasificado como: regional, local, puntual).</a:t>
            </a:r>
          </a:p>
          <a:p>
            <a:pPr marL="190500" indent="-190500" algn="just">
              <a:lnSpc>
                <a:spcPct val="90000"/>
              </a:lnSpc>
              <a:spcBef>
                <a:spcPct val="0"/>
              </a:spcBef>
              <a:buFontTx/>
              <a:buChar char="•"/>
            </a:pPr>
            <a:r>
              <a:rPr lang="es-ES" altLang="es-ES_tradnl" sz="1000"/>
              <a:t>Duración a lo largo del tiempo (clasificado como: “permanente” o duradera toda la vida del proyecto, “media” o durante la operación del proyecto y “corta” o durante la etapa de construcción del proyecto).</a:t>
            </a:r>
          </a:p>
          <a:p>
            <a:pPr marL="190500" indent="-190500" algn="just">
              <a:lnSpc>
                <a:spcPct val="90000"/>
              </a:lnSpc>
              <a:spcBef>
                <a:spcPct val="0"/>
              </a:spcBef>
              <a:buFontTx/>
              <a:buChar char="•"/>
            </a:pPr>
            <a:r>
              <a:rPr lang="es-ES" altLang="es-ES_tradnl" sz="1000"/>
              <a:t>Reversibilidad para volver a las condiciones iniciales (clasificado como: “reversible” si no requiere ayuda humana, “parcial” si requiere ayuda humana, e “irreversible” si se debe generar una nueva condición ambiental).</a:t>
            </a:r>
          </a:p>
          <a:p>
            <a:pPr marL="190500" indent="-190500" algn="just">
              <a:lnSpc>
                <a:spcPct val="90000"/>
              </a:lnSpc>
              <a:spcBef>
                <a:spcPct val="0"/>
              </a:spcBef>
              <a:buFontTx/>
              <a:buChar char="•"/>
            </a:pPr>
            <a:endParaRPr lang="es-ES_tradnl" altLang="es-ES_tradnl" sz="1000"/>
          </a:p>
          <a:p>
            <a:pPr marL="190500" indent="-190500" algn="just">
              <a:lnSpc>
                <a:spcPct val="90000"/>
              </a:lnSpc>
              <a:spcBef>
                <a:spcPct val="0"/>
              </a:spcBef>
            </a:pPr>
            <a:endParaRPr lang="es-ES_tradnl" altLang="es-ES_tradnl" sz="10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8A1E26D3-FF88-4A58-AAFA-FDA7BE6F74F3}" type="slidenum">
              <a:rPr lang="es-ES_tradnl" altLang="es-ES_tradnl"/>
              <a:pPr/>
              <a:t>27</a:t>
            </a:fld>
            <a:endParaRPr lang="es-ES_tradnl" altLang="es-ES_tradnl"/>
          </a:p>
        </p:txBody>
      </p:sp>
      <p:sp>
        <p:nvSpPr>
          <p:cNvPr id="321538" name="Rectangle 2"/>
          <p:cNvSpPr>
            <a:spLocks noChangeArrowheads="1" noTextEdit="1"/>
          </p:cNvSpPr>
          <p:nvPr>
            <p:ph type="sldImg"/>
          </p:nvPr>
        </p:nvSpPr>
        <p:spPr>
          <a:xfrm>
            <a:off x="1144588" y="685800"/>
            <a:ext cx="4570412" cy="3427413"/>
          </a:xfrm>
          <a:ln/>
        </p:spPr>
      </p:sp>
      <p:sp>
        <p:nvSpPr>
          <p:cNvPr id="321540"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criterios útiles para la selección de métodos de EIA aplicables caso a caso.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Discuta cada tema propuesto.</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Selección: Criterios utilizados para definir el mejor método que se puede usar para evaluar impactos ambientales de un proyecto.</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EF45837A-6085-4C6B-8B03-93278A52F98A}" type="slidenum">
              <a:rPr lang="es-ES_tradnl" altLang="es-ES_tradnl"/>
              <a:pPr/>
              <a:t>28</a:t>
            </a:fld>
            <a:endParaRPr lang="es-ES_tradnl" altLang="es-ES_tradnl"/>
          </a:p>
        </p:txBody>
      </p:sp>
      <p:sp>
        <p:nvSpPr>
          <p:cNvPr id="356354" name="Rectangle 2"/>
          <p:cNvSpPr>
            <a:spLocks noChangeArrowheads="1" noTextEdit="1"/>
          </p:cNvSpPr>
          <p:nvPr>
            <p:ph type="sldImg"/>
          </p:nvPr>
        </p:nvSpPr>
        <p:spPr>
          <a:xfrm>
            <a:off x="1144588" y="685800"/>
            <a:ext cx="4570412" cy="3427413"/>
          </a:xfrm>
          <a:ln/>
        </p:spPr>
      </p:sp>
      <p:sp>
        <p:nvSpPr>
          <p:cNvPr id="356356"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las ventajas y desventajas de algunos métodos para identificación de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Señale que son ejemplos de métodos.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Refiérase a transparencias anteriores.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5A0B065F-0FA1-4665-8498-57DD0FBEDB0A}" type="slidenum">
              <a:rPr lang="es-ES_tradnl" altLang="es-ES_tradnl"/>
              <a:pPr/>
              <a:t>29</a:t>
            </a:fld>
            <a:endParaRPr lang="es-ES_tradnl" altLang="es-ES_tradnl"/>
          </a:p>
        </p:txBody>
      </p:sp>
      <p:sp>
        <p:nvSpPr>
          <p:cNvPr id="351234" name="Rectangle 4098"/>
          <p:cNvSpPr>
            <a:spLocks noChangeArrowheads="1" noTextEdit="1"/>
          </p:cNvSpPr>
          <p:nvPr>
            <p:ph type="sldImg"/>
          </p:nvPr>
        </p:nvSpPr>
        <p:spPr>
          <a:xfrm>
            <a:off x="1144588" y="685800"/>
            <a:ext cx="4570412" cy="3427413"/>
          </a:xfrm>
          <a:ln/>
        </p:spPr>
      </p:sp>
      <p:sp>
        <p:nvSpPr>
          <p:cNvPr id="351236" name="Rectangle 4100"/>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Revisar la relación entre los métodos y las etapas de la EIA en que ellos son más útiles.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esta caracterización se basa en la experiencia acumulada.</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Cuadro autosuficiente.</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346E4BBD-C071-4C8F-B0A3-2085EABD3CC4}" type="slidenum">
              <a:rPr lang="es-ES_tradnl" altLang="es-ES_tradnl"/>
              <a:pPr/>
              <a:t>3</a:t>
            </a:fld>
            <a:endParaRPr lang="es-ES_tradnl" altLang="es-ES_tradnl"/>
          </a:p>
        </p:txBody>
      </p:sp>
      <p:sp>
        <p:nvSpPr>
          <p:cNvPr id="366594" name="Rectangle 2"/>
          <p:cNvSpPr>
            <a:spLocks noChangeArrowheads="1" noTextEdit="1"/>
          </p:cNvSpPr>
          <p:nvPr>
            <p:ph type="sldImg"/>
          </p:nvPr>
        </p:nvSpPr>
        <p:spPr>
          <a:xfrm>
            <a:off x="1144588" y="685800"/>
            <a:ext cx="4570412" cy="3427413"/>
          </a:xfrm>
          <a:ln/>
        </p:spPr>
      </p:sp>
      <p:sp>
        <p:nvSpPr>
          <p:cNvPr id="366596"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Definir el concepto de impacto ambiental.</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Solicite opiniones respecto al tema.</a:t>
            </a:r>
          </a:p>
          <a:p>
            <a:pPr marL="190500" indent="-190500" algn="just">
              <a:spcBef>
                <a:spcPct val="0"/>
              </a:spcBef>
              <a:buFontTx/>
              <a:buChar char="•"/>
            </a:pPr>
            <a:r>
              <a:rPr lang="es-ES_tradnl" altLang="es-ES_tradnl"/>
              <a:t>De ejemplos de cuando hay significancia.</a:t>
            </a:r>
          </a:p>
          <a:p>
            <a:pPr marL="190500" indent="-190500" algn="just">
              <a:spcBef>
                <a:spcPct val="0"/>
              </a:spcBef>
              <a:buFontTx/>
              <a:buChar char="•"/>
            </a:pPr>
            <a:r>
              <a:rPr lang="es-ES_tradnl" altLang="es-ES_tradnl"/>
              <a:t>Establezca la diferencia entre efecto e impacto.</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Impacto: Alteración significativa en el ambiente.</a:t>
            </a:r>
          </a:p>
          <a:p>
            <a:pPr marL="190500" indent="-190500" algn="just">
              <a:spcBef>
                <a:spcPct val="0"/>
              </a:spcBef>
              <a:buFontTx/>
              <a:buChar char="•"/>
            </a:pPr>
            <a:r>
              <a:rPr lang="es-ES_tradnl" altLang="es-ES_tradnl"/>
              <a:t>Efecto: Cualquier modificación ambiental. </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FE6D993E-3A26-465E-8A0C-84D2A796F698}" type="slidenum">
              <a:rPr lang="es-ES_tradnl" altLang="es-ES_tradnl"/>
              <a:pPr/>
              <a:t>4</a:t>
            </a:fld>
            <a:endParaRPr lang="es-ES_tradnl" altLang="es-ES_tradnl"/>
          </a:p>
        </p:txBody>
      </p:sp>
      <p:sp>
        <p:nvSpPr>
          <p:cNvPr id="365570" name="Rectangle 2"/>
          <p:cNvSpPr>
            <a:spLocks noChangeArrowheads="1" noTextEdit="1"/>
          </p:cNvSpPr>
          <p:nvPr>
            <p:ph type="sldImg"/>
          </p:nvPr>
        </p:nvSpPr>
        <p:spPr>
          <a:xfrm>
            <a:off x="1144588" y="685800"/>
            <a:ext cx="4570412" cy="3427413"/>
          </a:xfrm>
          <a:ln/>
        </p:spPr>
      </p:sp>
      <p:sp>
        <p:nvSpPr>
          <p:cNvPr id="365572"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Visualizar la diferencia entre la influencia de la variabilidad natural y la propuesta. </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Señale la diferencia entre variabilidad natural e impacto ambiental.</a:t>
            </a:r>
          </a:p>
          <a:p>
            <a:pPr marL="190500" indent="-190500" algn="just">
              <a:spcBef>
                <a:spcPct val="0"/>
              </a:spcBef>
              <a:buFontTx/>
              <a:buChar char="•"/>
            </a:pPr>
            <a:r>
              <a:rPr lang="es-ES_tradnl" altLang="es-ES_tradnl"/>
              <a:t>Entregue ejemplos.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Variabilidad natural: Evolución del ambiente sin intervención humana.</a:t>
            </a:r>
          </a:p>
          <a:p>
            <a:pPr marL="190500" indent="-190500" algn="just">
              <a:spcBef>
                <a:spcPct val="0"/>
              </a:spcBef>
              <a:buFontTx/>
              <a:buChar char="•"/>
            </a:pPr>
            <a:r>
              <a:rPr lang="es-ES_tradnl" altLang="es-ES_tradnl"/>
              <a:t>Con/sin proyecto: Comportamiento del parámetro ambiental en condición de ausencia/presencia de la propuesta.</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FE808061-6613-45BF-864F-0DD360D6C722}" type="slidenum">
              <a:rPr lang="es-ES_tradnl" altLang="es-ES_tradnl"/>
              <a:pPr/>
              <a:t>5</a:t>
            </a:fld>
            <a:endParaRPr lang="es-ES_tradnl" altLang="es-ES_tradnl"/>
          </a:p>
        </p:txBody>
      </p:sp>
      <p:sp>
        <p:nvSpPr>
          <p:cNvPr id="364546" name="Rectangle 2"/>
          <p:cNvSpPr>
            <a:spLocks noChangeArrowheads="1" noTextEdit="1"/>
          </p:cNvSpPr>
          <p:nvPr>
            <p:ph type="sldImg"/>
          </p:nvPr>
        </p:nvSpPr>
        <p:spPr>
          <a:xfrm>
            <a:off x="1144588" y="685800"/>
            <a:ext cx="4570412" cy="3427413"/>
          </a:xfrm>
          <a:ln/>
        </p:spPr>
      </p:sp>
      <p:sp>
        <p:nvSpPr>
          <p:cNvPr id="364548"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Analizar los tipos de impactos y la clasificación que puede usarse en su análisis.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existen distintas formas de clasificar los impactos.</a:t>
            </a:r>
          </a:p>
          <a:p>
            <a:pPr marL="190500" indent="-190500" algn="just">
              <a:spcBef>
                <a:spcPct val="0"/>
              </a:spcBef>
              <a:buFontTx/>
              <a:buChar char="•"/>
            </a:pPr>
            <a:r>
              <a:rPr lang="es-ES_tradnl" altLang="es-ES_tradnl"/>
              <a:t>Solicite opiniones de los participantes.</a:t>
            </a:r>
          </a:p>
          <a:p>
            <a:pPr marL="190500" indent="-190500" algn="just">
              <a:spcBef>
                <a:spcPct val="0"/>
              </a:spcBef>
              <a:buFontTx/>
              <a:buChar char="•"/>
            </a:pPr>
            <a:r>
              <a:rPr lang="es-ES_tradnl" altLang="es-ES_tradnl"/>
              <a:t>Comente la necesidad de estandarizar la clasificación de impactos, para tener puntos de referencia en común.  </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Acumulativos: Suma de impactos provocados por diversas acciones de uno o varios proyectos.</a:t>
            </a:r>
          </a:p>
          <a:p>
            <a:pPr marL="190500" indent="-190500" algn="just">
              <a:spcBef>
                <a:spcPct val="0"/>
              </a:spcBef>
              <a:buFontTx/>
              <a:buChar char="•"/>
            </a:pPr>
            <a:r>
              <a:rPr lang="es-ES_tradnl" altLang="es-ES_tradnl"/>
              <a:t>Sinérgicos: Impacto distinto a los originales producido por la interacción de acciones y/o elementos del ambiente y/o otros impactos ambientales.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3BA7E3DB-440F-4119-BD14-B5A854663CF8}" type="slidenum">
              <a:rPr lang="es-ES_tradnl" altLang="es-ES_tradnl"/>
              <a:pPr/>
              <a:t>6</a:t>
            </a:fld>
            <a:endParaRPr lang="es-ES_tradnl" altLang="es-ES_tradnl"/>
          </a:p>
        </p:txBody>
      </p:sp>
      <p:sp>
        <p:nvSpPr>
          <p:cNvPr id="421890" name="Rectangle 2"/>
          <p:cNvSpPr>
            <a:spLocks noChangeArrowheads="1" noTextEdit="1"/>
          </p:cNvSpPr>
          <p:nvPr>
            <p:ph type="sldImg"/>
          </p:nvPr>
        </p:nvSpPr>
        <p:spPr>
          <a:xfrm>
            <a:off x="1143000" y="685800"/>
            <a:ext cx="4572000" cy="3429000"/>
          </a:xfrm>
          <a:ln/>
        </p:spPr>
      </p:sp>
      <p:sp>
        <p:nvSpPr>
          <p:cNvPr id="421892"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Revisar formas posibles para ponderar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existen varias alternativas. En este curso se propone una manera.</a:t>
            </a:r>
          </a:p>
          <a:p>
            <a:pPr marL="190500" indent="-190500" algn="just">
              <a:spcBef>
                <a:spcPct val="0"/>
              </a:spcBef>
              <a:buFontTx/>
              <a:buChar char="•"/>
            </a:pPr>
            <a:r>
              <a:rPr lang="es-ES_tradnl" altLang="es-ES_tradnl"/>
              <a:t>Solicite opiniones a los participantes.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Positivo: Beneficioso para el ambiente.</a:t>
            </a:r>
          </a:p>
          <a:p>
            <a:pPr marL="190500" indent="-190500" algn="just">
              <a:spcBef>
                <a:spcPct val="0"/>
              </a:spcBef>
              <a:buFontTx/>
              <a:buChar char="•"/>
            </a:pPr>
            <a:r>
              <a:rPr lang="es-ES_tradnl" altLang="es-ES_tradnl"/>
              <a:t>Negativo: Factor de deterioro del ambiente.</a:t>
            </a:r>
          </a:p>
          <a:p>
            <a:pPr marL="190500" indent="-190500" algn="just">
              <a:spcBef>
                <a:spcPct val="0"/>
              </a:spcBef>
              <a:buFontTx/>
              <a:buChar char="•"/>
            </a:pPr>
            <a:r>
              <a:rPr lang="es-ES_tradnl" altLang="es-ES_tradnl"/>
              <a:t>Reversible: Reinstalación de la condición original del ambiente.</a:t>
            </a:r>
          </a:p>
          <a:p>
            <a:pPr marL="190500" indent="-190500" algn="just">
              <a:spcBef>
                <a:spcPct val="0"/>
              </a:spcBef>
              <a:buFontTx/>
              <a:buChar char="•"/>
            </a:pPr>
            <a:r>
              <a:rPr lang="es-ES_tradnl" altLang="es-ES_tradnl"/>
              <a:t>Recuperable: Reinstalación de la condición original del ambiente con ayuda humana.</a:t>
            </a:r>
          </a:p>
          <a:p>
            <a:pPr marL="190500" indent="-190500" algn="just">
              <a:spcBef>
                <a:spcPct val="0"/>
              </a:spcBef>
              <a:buFontTx/>
              <a:buChar char="•"/>
            </a:pPr>
            <a:r>
              <a:rPr lang="es-ES_tradnl" altLang="es-ES_tradnl"/>
              <a:t>Indirecto: Impacto producido después de la intervención.</a:t>
            </a:r>
          </a:p>
          <a:p>
            <a:pPr marL="190500" indent="-190500" algn="just">
              <a:spcBef>
                <a:spcPct val="0"/>
              </a:spcBef>
              <a:buFontTx/>
              <a:buChar char="•"/>
            </a:pPr>
            <a:r>
              <a:rPr lang="es-ES_tradnl" altLang="es-ES_tradnl"/>
              <a:t>Temporal: Impacto producido en un período de tiempo definido.</a:t>
            </a:r>
          </a:p>
          <a:p>
            <a:pPr marL="190500" indent="-190500" algn="just">
              <a:spcBef>
                <a:spcPct val="0"/>
              </a:spcBef>
              <a:buFontTx/>
              <a:buChar char="•"/>
            </a:pPr>
            <a:endParaRPr lang="es-ES_tradnl" altLang="es-ES_tradnl"/>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44664C39-4DC0-40E2-A564-48198727EA1A}" type="slidenum">
              <a:rPr lang="es-ES_tradnl" altLang="es-ES_tradnl"/>
              <a:pPr/>
              <a:t>7</a:t>
            </a:fld>
            <a:endParaRPr lang="es-ES_tradnl" altLang="es-ES_tradnl"/>
          </a:p>
        </p:txBody>
      </p:sp>
      <p:sp>
        <p:nvSpPr>
          <p:cNvPr id="363522" name="Rectangle 2"/>
          <p:cNvSpPr>
            <a:spLocks noChangeArrowheads="1" noTextEdit="1"/>
          </p:cNvSpPr>
          <p:nvPr>
            <p:ph type="sldImg"/>
          </p:nvPr>
        </p:nvSpPr>
        <p:spPr>
          <a:xfrm>
            <a:off x="1144588" y="685800"/>
            <a:ext cx="4570412" cy="3427413"/>
          </a:xfrm>
          <a:ln/>
        </p:spPr>
      </p:sp>
      <p:sp>
        <p:nvSpPr>
          <p:cNvPr id="363524" name="Rectangle 4"/>
          <p:cNvSpPr>
            <a:spLocks noGrp="1" noChangeArrowheads="1"/>
          </p:cNvSpPr>
          <p:nvPr>
            <p:ph type="body" idx="1"/>
          </p:nvPr>
        </p:nvSpPr>
        <p:spPr>
          <a:xfrm>
            <a:off x="914400" y="4343400"/>
            <a:ext cx="4371975" cy="4114800"/>
          </a:xfrm>
          <a:noFill/>
          <a:ln/>
        </p:spPr>
        <p:txBody>
          <a:bodyPr/>
          <a:lstStyle/>
          <a:p>
            <a:pPr marL="187325" indent="-187325" algn="just">
              <a:lnSpc>
                <a:spcPct val="90000"/>
              </a:lnSpc>
              <a:spcBef>
                <a:spcPct val="0"/>
              </a:spcBef>
            </a:pPr>
            <a:r>
              <a:rPr lang="es-ES_tradnl" altLang="es-ES_tradnl" sz="900" b="1" u="sng"/>
              <a:t>PROPÓSITO:</a:t>
            </a:r>
            <a:endParaRPr lang="es-ES_tradnl" altLang="es-ES_tradnl" sz="900"/>
          </a:p>
          <a:p>
            <a:pPr marL="187325" indent="-187325" algn="just">
              <a:lnSpc>
                <a:spcPct val="90000"/>
              </a:lnSpc>
              <a:spcBef>
                <a:spcPct val="0"/>
              </a:spcBef>
            </a:pPr>
            <a:endParaRPr lang="es-ES_tradnl" altLang="es-ES_tradnl" sz="900"/>
          </a:p>
          <a:p>
            <a:pPr marL="187325" indent="-187325" algn="just">
              <a:lnSpc>
                <a:spcPct val="90000"/>
              </a:lnSpc>
              <a:spcBef>
                <a:spcPct val="0"/>
              </a:spcBef>
              <a:buFontTx/>
              <a:buChar char="•"/>
            </a:pPr>
            <a:endParaRPr lang="es-ES_tradnl" altLang="es-ES_tradnl" sz="900"/>
          </a:p>
          <a:p>
            <a:pPr marL="187325" indent="-187325" algn="just">
              <a:lnSpc>
                <a:spcPct val="90000"/>
              </a:lnSpc>
              <a:spcBef>
                <a:spcPct val="0"/>
              </a:spcBef>
            </a:pPr>
            <a:endParaRPr lang="es-ES_tradnl" altLang="es-ES_tradnl" sz="900"/>
          </a:p>
          <a:p>
            <a:pPr marL="187325" indent="-187325" algn="just">
              <a:lnSpc>
                <a:spcPct val="90000"/>
              </a:lnSpc>
              <a:spcBef>
                <a:spcPct val="0"/>
              </a:spcBef>
            </a:pPr>
            <a:r>
              <a:rPr lang="es-ES_tradnl" altLang="es-ES_tradnl" sz="900" b="1" u="sng"/>
              <a:t>EXPLICACIONES:</a:t>
            </a:r>
            <a:endParaRPr lang="es-ES_tradnl" altLang="es-ES_tradnl" sz="900"/>
          </a:p>
          <a:p>
            <a:pPr marL="187325" indent="-187325" algn="just">
              <a:lnSpc>
                <a:spcPct val="90000"/>
              </a:lnSpc>
              <a:spcBef>
                <a:spcPct val="0"/>
              </a:spcBef>
            </a:pPr>
            <a:endParaRPr lang="es-ES_tradnl" altLang="es-ES_tradnl" sz="900"/>
          </a:p>
          <a:p>
            <a:pPr marL="187325" indent="-187325" algn="just">
              <a:lnSpc>
                <a:spcPct val="90000"/>
              </a:lnSpc>
              <a:spcBef>
                <a:spcPct val="0"/>
              </a:spcBef>
              <a:buFontTx/>
              <a:buChar char="•"/>
            </a:pPr>
            <a:endParaRPr lang="es-ES_tradnl" altLang="es-ES_tradnl" sz="900"/>
          </a:p>
          <a:p>
            <a:pPr marL="187325" indent="-187325" algn="just">
              <a:lnSpc>
                <a:spcPct val="90000"/>
              </a:lnSpc>
              <a:spcBef>
                <a:spcPct val="0"/>
              </a:spcBef>
            </a:pPr>
            <a:endParaRPr lang="es-ES_tradnl" altLang="es-ES_tradnl" sz="900"/>
          </a:p>
          <a:p>
            <a:pPr marL="187325" indent="-187325" algn="just">
              <a:lnSpc>
                <a:spcPct val="90000"/>
              </a:lnSpc>
              <a:spcBef>
                <a:spcPct val="0"/>
              </a:spcBef>
            </a:pPr>
            <a:r>
              <a:rPr lang="es-ES_tradnl" altLang="es-ES_tradnl" sz="900" b="1" u="sng"/>
              <a:t>CONCEPTOS PRINCIPALES:</a:t>
            </a:r>
          </a:p>
          <a:p>
            <a:pPr marL="187325" indent="-187325" algn="just">
              <a:lnSpc>
                <a:spcPct val="90000"/>
              </a:lnSpc>
              <a:spcBef>
                <a:spcPct val="0"/>
              </a:spcBef>
            </a:pPr>
            <a:endParaRPr lang="es-ES_tradnl" altLang="es-ES_tradnl" sz="900"/>
          </a:p>
          <a:p>
            <a:pPr marL="187325" indent="-187325" algn="just">
              <a:lnSpc>
                <a:spcPct val="90000"/>
              </a:lnSpc>
              <a:buFontTx/>
              <a:buChar char="•"/>
            </a:pPr>
            <a:r>
              <a:rPr lang="es-CL" altLang="es-ES_tradnl" sz="900"/>
              <a:t>Carácter: Hace referencia a su consideración positiva o negativa respecto al estado previo a la acción; indica si, en lo que se refiere a la faceta de la vulnerabilidad que se esté teniendo en cuenta, ésta es beneficiosa o perjudicial (Ej. Positivo, negativo).</a:t>
            </a:r>
          </a:p>
          <a:p>
            <a:pPr marL="187325" indent="-187325" algn="just">
              <a:lnSpc>
                <a:spcPct val="90000"/>
              </a:lnSpc>
              <a:buFontTx/>
              <a:buChar char="•"/>
            </a:pPr>
            <a:r>
              <a:rPr lang="es-CL" altLang="es-ES_tradnl" sz="900"/>
              <a:t>Magnitud: Informa de su extensión y representa la "cantidad e intensidad del impacto": ¿Cuántas hectáreas se ven afectadas? ¿qué número de especies se amenaza? ¿Cuáles son los volúmenes de contaminantes, o porcentaje de superación de una norma, etc?.</a:t>
            </a:r>
          </a:p>
          <a:p>
            <a:pPr marL="187325" indent="-187325" algn="just">
              <a:lnSpc>
                <a:spcPct val="90000"/>
              </a:lnSpc>
              <a:buFontTx/>
              <a:buChar char="•"/>
            </a:pPr>
            <a:r>
              <a:rPr lang="es-CL" altLang="es-ES_tradnl" sz="900"/>
              <a:t>Significado: Alude a la importancia relativa (se asimila a la "calidad del impacto"). Por ejemplo: importancia ecológica de las especies eliminadas, o intensidad de la toxicidad del vertido, o el valor ambiental de un territorio.</a:t>
            </a:r>
          </a:p>
          <a:p>
            <a:pPr marL="187325" indent="-187325" algn="just">
              <a:lnSpc>
                <a:spcPct val="90000"/>
              </a:lnSpc>
              <a:buFontTx/>
              <a:buChar char="•"/>
            </a:pPr>
            <a:r>
              <a:rPr lang="es-CL" altLang="es-ES_tradnl" sz="900"/>
              <a:t>Extensión: Comportamiento en el tiempo de los impactos ambientales previstos (si es a corto plazo y luego cesa; si aparece rápidamente; si su culminación es a largo plazo; si es intermitente, etc).</a:t>
            </a:r>
          </a:p>
          <a:p>
            <a:pPr marL="187325" indent="-187325" algn="just">
              <a:lnSpc>
                <a:spcPct val="90000"/>
              </a:lnSpc>
              <a:buFontTx/>
              <a:buChar char="•"/>
            </a:pPr>
            <a:r>
              <a:rPr lang="es-CL" altLang="es-ES_tradnl" sz="900"/>
              <a:t>Reversibilidad: Toma en cuenta la posibilidad, dificultad o imposibilidad de retornar a la situación anterior a la acción. Se reconocen impactos reversibles y de impactos terminales o irreversibles.</a:t>
            </a:r>
          </a:p>
          <a:p>
            <a:pPr marL="187325" indent="-187325" algn="just">
              <a:lnSpc>
                <a:spcPct val="90000"/>
              </a:lnSpc>
              <a:buFontTx/>
              <a:buChar char="•"/>
            </a:pPr>
            <a:r>
              <a:rPr lang="es-CL" altLang="es-ES_tradnl" sz="900"/>
              <a:t>Probabilidad: Estima el riesgo de ocurrencia.</a:t>
            </a:r>
          </a:p>
          <a:p>
            <a:pPr marL="187325" indent="-187325" algn="just">
              <a:lnSpc>
                <a:spcPct val="90000"/>
              </a:lnSpc>
              <a:buFontTx/>
              <a:buChar char="•"/>
            </a:pPr>
            <a:r>
              <a:rPr lang="es-CL" altLang="es-ES_tradnl" sz="900"/>
              <a:t>Cobertura: Territorio que contiene el impacto ambiental y que no necesariamente coincide con la localización de la acción propuesta. Informa sobre la dilución de la intensidad del impacto, lo que no es lineal a la distancia a la fuente que lo provoca; donde las características ambientales sean más proclives aumentará la gravedad del impacto (el ejemplo de la acumulación de tóxicos en las hondonadas con suelos impermeables es bien relevante).</a:t>
            </a:r>
            <a:endParaRPr lang="es-ES_tradnl" altLang="es-ES_tradnl" sz="900"/>
          </a:p>
          <a:p>
            <a:pPr marL="187325" indent="-187325" algn="just">
              <a:lnSpc>
                <a:spcPct val="90000"/>
              </a:lnSpc>
              <a:spcBef>
                <a:spcPct val="0"/>
              </a:spcBef>
              <a:buFontTx/>
              <a:buChar char="•"/>
            </a:pPr>
            <a:endParaRPr lang="es-ES_tradnl" altLang="es-ES_tradnl" sz="900"/>
          </a:p>
          <a:p>
            <a:pPr marL="187325" indent="-187325" algn="just">
              <a:lnSpc>
                <a:spcPct val="90000"/>
              </a:lnSpc>
              <a:spcBef>
                <a:spcPct val="0"/>
              </a:spcBef>
            </a:pPr>
            <a:endParaRPr lang="es-ES_tradnl" altLang="es-ES_tradnl" sz="900"/>
          </a:p>
          <a:p>
            <a:pPr marL="187325" indent="-187325" algn="just">
              <a:lnSpc>
                <a:spcPct val="90000"/>
              </a:lnSpc>
              <a:spcBef>
                <a:spcPct val="0"/>
              </a:spcBef>
            </a:pPr>
            <a:endParaRPr lang="es-ES_tradnl" altLang="es-ES_tradnl" sz="9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70494334-F9A8-4E9E-B599-07A43C4AA144}" type="slidenum">
              <a:rPr lang="es-ES_tradnl" altLang="es-ES_tradnl"/>
              <a:pPr/>
              <a:t>8</a:t>
            </a:fld>
            <a:endParaRPr lang="es-ES_tradnl" altLang="es-ES_tradnl"/>
          </a:p>
        </p:txBody>
      </p:sp>
      <p:sp>
        <p:nvSpPr>
          <p:cNvPr id="415746" name="Rectangle 2"/>
          <p:cNvSpPr>
            <a:spLocks noChangeArrowheads="1" noTextEdit="1"/>
          </p:cNvSpPr>
          <p:nvPr>
            <p:ph type="sldImg"/>
          </p:nvPr>
        </p:nvSpPr>
        <p:spPr>
          <a:xfrm>
            <a:off x="1144588" y="685800"/>
            <a:ext cx="4570412" cy="3427413"/>
          </a:xfrm>
          <a:ln/>
        </p:spPr>
      </p:sp>
      <p:sp>
        <p:nvSpPr>
          <p:cNvPr id="415747" name="Rectangle 3"/>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Revisar técnicas de análisis de un impacto.</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como éste, existen otros métodos.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Ver transparencia anterior.</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s-ES_tradnl" altLang="es-ES_tradnl"/>
              <a:t>MÓDULO 7</a:t>
            </a:r>
          </a:p>
        </p:txBody>
      </p:sp>
      <p:sp>
        <p:nvSpPr>
          <p:cNvPr id="6" name="Rectangle 7"/>
          <p:cNvSpPr>
            <a:spLocks noGrp="1" noChangeArrowheads="1"/>
          </p:cNvSpPr>
          <p:nvPr>
            <p:ph type="sldNum" sz="quarter" idx="5"/>
          </p:nvPr>
        </p:nvSpPr>
        <p:spPr>
          <a:ln/>
        </p:spPr>
        <p:txBody>
          <a:bodyPr/>
          <a:lstStyle/>
          <a:p>
            <a:fld id="{EA03E31E-7886-4FAE-9ABF-BD502D2EF5AF}" type="slidenum">
              <a:rPr lang="es-ES_tradnl" altLang="es-ES_tradnl"/>
              <a:pPr/>
              <a:t>9</a:t>
            </a:fld>
            <a:endParaRPr lang="es-ES_tradnl" altLang="es-ES_tradnl"/>
          </a:p>
        </p:txBody>
      </p:sp>
      <p:sp>
        <p:nvSpPr>
          <p:cNvPr id="362498" name="Rectangle 2"/>
          <p:cNvSpPr>
            <a:spLocks noChangeArrowheads="1" noTextEdit="1"/>
          </p:cNvSpPr>
          <p:nvPr>
            <p:ph type="sldImg"/>
          </p:nvPr>
        </p:nvSpPr>
        <p:spPr>
          <a:xfrm>
            <a:off x="1144588" y="685800"/>
            <a:ext cx="4570412" cy="3427413"/>
          </a:xfrm>
          <a:ln/>
        </p:spPr>
      </p:sp>
      <p:sp>
        <p:nvSpPr>
          <p:cNvPr id="362500" name="Rectangle 4"/>
          <p:cNvSpPr>
            <a:spLocks noGrp="1" noChangeArrowheads="1"/>
          </p:cNvSpPr>
          <p:nvPr>
            <p:ph type="body" idx="1"/>
          </p:nvPr>
        </p:nvSpPr>
        <p:spPr>
          <a:xfrm>
            <a:off x="914400" y="4343400"/>
            <a:ext cx="4371975" cy="4114800"/>
          </a:xfrm>
          <a:noFill/>
          <a:ln/>
        </p:spPr>
        <p:txBody>
          <a:bodyPr/>
          <a:lstStyle/>
          <a:p>
            <a:pPr marL="190500" indent="-190500" algn="just">
              <a:spcBef>
                <a:spcPct val="0"/>
              </a:spcBef>
            </a:pPr>
            <a:r>
              <a:rPr lang="es-ES_tradnl" altLang="es-ES_tradnl" b="1" u="sng"/>
              <a:t>PROPÓSITO:</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Visualizar herramientas que apoyan la definición de los impactos.</a:t>
            </a:r>
          </a:p>
          <a:p>
            <a:pPr marL="190500" indent="-190500" algn="just">
              <a:spcBef>
                <a:spcPct val="0"/>
              </a:spcBef>
            </a:pPr>
            <a:endParaRPr lang="es-ES_tradnl" altLang="es-ES_tradnl"/>
          </a:p>
          <a:p>
            <a:pPr marL="190500" indent="-190500" algn="just">
              <a:spcBef>
                <a:spcPct val="0"/>
              </a:spcBef>
            </a:pPr>
            <a:r>
              <a:rPr lang="es-ES_tradnl" altLang="es-ES_tradnl" b="1" u="sng"/>
              <a:t>EXPLICACIONES:</a:t>
            </a:r>
            <a:endParaRPr lang="es-ES_tradnl" altLang="es-ES_tradnl"/>
          </a:p>
          <a:p>
            <a:pPr marL="190500" indent="-190500" algn="just">
              <a:spcBef>
                <a:spcPct val="0"/>
              </a:spcBef>
            </a:pPr>
            <a:endParaRPr lang="es-ES_tradnl" altLang="es-ES_tradnl"/>
          </a:p>
          <a:p>
            <a:pPr marL="190500" indent="-190500" algn="just">
              <a:spcBef>
                <a:spcPct val="0"/>
              </a:spcBef>
              <a:buFontTx/>
              <a:buChar char="•"/>
            </a:pPr>
            <a:r>
              <a:rPr lang="es-ES_tradnl" altLang="es-ES_tradnl"/>
              <a:t>Explique que interesa conocer apoyos para la definición de impactos.</a:t>
            </a:r>
          </a:p>
          <a:p>
            <a:pPr marL="190500" indent="-190500" algn="just">
              <a:spcBef>
                <a:spcPct val="0"/>
              </a:spcBef>
            </a:pPr>
            <a:endParaRPr lang="es-ES_tradnl" altLang="es-ES_tradnl"/>
          </a:p>
          <a:p>
            <a:pPr marL="190500" indent="-190500" algn="just">
              <a:spcBef>
                <a:spcPct val="0"/>
              </a:spcBef>
            </a:pPr>
            <a:r>
              <a:rPr lang="es-ES_tradnl" altLang="es-ES_tradnl" b="1" u="sng"/>
              <a:t>CONCEPTOS PRINCIPALES:</a:t>
            </a:r>
          </a:p>
          <a:p>
            <a:pPr marL="190500" indent="-190500" algn="just">
              <a:spcBef>
                <a:spcPct val="0"/>
              </a:spcBef>
            </a:pPr>
            <a:endParaRPr lang="es-ES_tradnl" altLang="es-ES_tradnl"/>
          </a:p>
          <a:p>
            <a:pPr marL="190500" indent="-190500" algn="just">
              <a:spcBef>
                <a:spcPct val="0"/>
              </a:spcBef>
              <a:buFontTx/>
              <a:buChar char="•"/>
            </a:pPr>
            <a:r>
              <a:rPr lang="es-ES_tradnl" altLang="es-ES_tradnl"/>
              <a:t>Magnitud: Tamaño del proyecto.</a:t>
            </a:r>
          </a:p>
          <a:p>
            <a:pPr marL="190500" indent="-190500" algn="just">
              <a:spcBef>
                <a:spcPct val="0"/>
              </a:spcBef>
              <a:buFontTx/>
              <a:buChar char="•"/>
            </a:pPr>
            <a:r>
              <a:rPr lang="es-ES_tradnl" altLang="es-ES_tradnl"/>
              <a:t>Estándares: Definición de calidad ambiental y de emisiones aceptables.</a:t>
            </a:r>
          </a:p>
          <a:p>
            <a:pPr marL="190500" indent="-190500" algn="just">
              <a:spcBef>
                <a:spcPct val="0"/>
              </a:spcBef>
              <a:buFontTx/>
              <a:buChar char="•"/>
            </a:pPr>
            <a:r>
              <a:rPr lang="es-ES_tradnl" altLang="es-ES_tradnl"/>
              <a:t>Fragilidad: Capacidad de deterioro de un ecosistema frente a estímulos humanos.</a:t>
            </a:r>
          </a:p>
          <a:p>
            <a:pPr marL="190500" indent="-190500" algn="just">
              <a:spcBef>
                <a:spcPct val="0"/>
              </a:spcBef>
              <a:buFontTx/>
              <a:buChar char="•"/>
            </a:pPr>
            <a:r>
              <a:rPr lang="es-ES_tradnl" altLang="es-ES_tradnl"/>
              <a:t>Singularidad: Representatividad del ambiente.</a:t>
            </a:r>
          </a:p>
          <a:p>
            <a:pPr marL="190500" indent="-190500" algn="just">
              <a:spcBef>
                <a:spcPct val="0"/>
              </a:spcBef>
              <a:buFontTx/>
              <a:buChar char="•"/>
            </a:pPr>
            <a:r>
              <a:rPr lang="es-ES_tradnl" altLang="es-ES_tradnl"/>
              <a:t>Política: Prioridades ambientales.</a:t>
            </a:r>
          </a:p>
          <a:p>
            <a:pPr marL="190500" indent="-190500" algn="just">
              <a:spcBef>
                <a:spcPct val="0"/>
              </a:spcBef>
              <a:buFontTx/>
              <a:buChar char="•"/>
            </a:pPr>
            <a:r>
              <a:rPr lang="es-ES_tradnl" altLang="es-ES_tradnl"/>
              <a:t>Uso de recursos naturales: Valor del recurso para la población.</a:t>
            </a:r>
          </a:p>
          <a:p>
            <a:pPr marL="190500" indent="-190500" algn="just">
              <a:spcBef>
                <a:spcPct val="0"/>
              </a:spcBef>
              <a:buFontTx/>
              <a:buChar char="•"/>
            </a:pPr>
            <a:r>
              <a:rPr lang="es-ES_tradnl" altLang="es-ES_tradnl"/>
              <a:t>Costos: Valor económico de las acciones y esfuerzos necesarios para manejar impactos negativos.</a:t>
            </a:r>
          </a:p>
          <a:p>
            <a:pPr marL="190500" indent="-190500" algn="just">
              <a:spcBef>
                <a:spcPct val="0"/>
              </a:spcBef>
            </a:pPr>
            <a:endParaRPr lang="es-ES_tradnl" altLang="es-ES_tradnl"/>
          </a:p>
          <a:p>
            <a:pPr marL="190500" indent="-190500" algn="just">
              <a:spcBef>
                <a:spcPct val="0"/>
              </a:spcBef>
            </a:pPr>
            <a:endParaRPr lang="es-ES_tradnl" alt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endParaRPr lang="es-ES"/>
          </a:p>
        </p:txBody>
      </p:sp>
      <p:sp>
        <p:nvSpPr>
          <p:cNvPr id="4" name="3 Marcador de fecha"/>
          <p:cNvSpPr>
            <a:spLocks noGrp="1"/>
          </p:cNvSpPr>
          <p:nvPr>
            <p:ph type="dt" sz="half" idx="10"/>
          </p:nvPr>
        </p:nvSpPr>
        <p:spPr>
          <a:xfrm>
            <a:off x="685800" y="6248400"/>
            <a:ext cx="1905000" cy="457200"/>
          </a:xfrm>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50000">
              <a:srgbClr val="009DEC"/>
            </a:gs>
            <a:gs pos="100000">
              <a:schemeClr val="tx1"/>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_tradnl" altLang="es-ES_tradnl"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_tradnl" altLang="es-ES_tradnl" smtClean="0"/>
              <a:t>Clique para editar os estilos do texto mestre</a:t>
            </a:r>
          </a:p>
          <a:p>
            <a:pPr lvl="1"/>
            <a:r>
              <a:rPr lang="es-ES_tradnl" altLang="es-ES_tradnl" smtClean="0"/>
              <a:t>Segundo nível</a:t>
            </a:r>
          </a:p>
          <a:p>
            <a:pPr lvl="2"/>
            <a:r>
              <a:rPr lang="es-ES_tradnl" altLang="es-ES_tradnl" smtClean="0"/>
              <a:t>Terceiro nível</a:t>
            </a:r>
          </a:p>
          <a:p>
            <a:pPr lvl="3"/>
            <a:r>
              <a:rPr lang="es-ES_tradnl" altLang="es-ES_tradnl" smtClean="0"/>
              <a:t>Quarto nível</a:t>
            </a:r>
          </a:p>
          <a:p>
            <a:pPr lvl="4"/>
            <a:r>
              <a:rPr lang="es-ES_tradnl" altLang="es-ES_tradnl"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a:solidFill>
                  <a:schemeClr val="tx1"/>
                </a:solidFill>
              </a:defRPr>
            </a:lvl1pPr>
          </a:lstStyle>
          <a:p>
            <a:endParaRPr lang="es-ES_tradnl" altLang="es-ES_tradn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Optima" charset="0"/>
        </a:defRPr>
      </a:lvl2pPr>
      <a:lvl3pPr algn="ctr" rtl="0" eaLnBrk="0" fontAlgn="base" hangingPunct="0">
        <a:spcBef>
          <a:spcPct val="0"/>
        </a:spcBef>
        <a:spcAft>
          <a:spcPct val="0"/>
        </a:spcAft>
        <a:defRPr sz="4400">
          <a:solidFill>
            <a:schemeClr val="tx2"/>
          </a:solidFill>
          <a:latin typeface="Optima" charset="0"/>
        </a:defRPr>
      </a:lvl3pPr>
      <a:lvl4pPr algn="ctr" rtl="0" eaLnBrk="0" fontAlgn="base" hangingPunct="0">
        <a:spcBef>
          <a:spcPct val="0"/>
        </a:spcBef>
        <a:spcAft>
          <a:spcPct val="0"/>
        </a:spcAft>
        <a:defRPr sz="4400">
          <a:solidFill>
            <a:schemeClr val="tx2"/>
          </a:solidFill>
          <a:latin typeface="Optima" charset="0"/>
        </a:defRPr>
      </a:lvl4pPr>
      <a:lvl5pPr algn="ctr" rtl="0" eaLnBrk="0" fontAlgn="base" hangingPunct="0">
        <a:spcBef>
          <a:spcPct val="0"/>
        </a:spcBef>
        <a:spcAft>
          <a:spcPct val="0"/>
        </a:spcAft>
        <a:defRPr sz="4400">
          <a:solidFill>
            <a:schemeClr val="tx2"/>
          </a:solidFill>
          <a:latin typeface="Optima" charset="0"/>
        </a:defRPr>
      </a:lvl5pPr>
      <a:lvl6pPr marL="457200" algn="ctr" rtl="0" eaLnBrk="0" fontAlgn="base" hangingPunct="0">
        <a:spcBef>
          <a:spcPct val="0"/>
        </a:spcBef>
        <a:spcAft>
          <a:spcPct val="0"/>
        </a:spcAft>
        <a:defRPr sz="4400">
          <a:solidFill>
            <a:schemeClr val="tx2"/>
          </a:solidFill>
          <a:latin typeface="Optima" charset="0"/>
        </a:defRPr>
      </a:lvl6pPr>
      <a:lvl7pPr marL="914400" algn="ctr" rtl="0" eaLnBrk="0" fontAlgn="base" hangingPunct="0">
        <a:spcBef>
          <a:spcPct val="0"/>
        </a:spcBef>
        <a:spcAft>
          <a:spcPct val="0"/>
        </a:spcAft>
        <a:defRPr sz="4400">
          <a:solidFill>
            <a:schemeClr val="tx2"/>
          </a:solidFill>
          <a:latin typeface="Optima" charset="0"/>
        </a:defRPr>
      </a:lvl7pPr>
      <a:lvl8pPr marL="1371600" algn="ctr" rtl="0" eaLnBrk="0" fontAlgn="base" hangingPunct="0">
        <a:spcBef>
          <a:spcPct val="0"/>
        </a:spcBef>
        <a:spcAft>
          <a:spcPct val="0"/>
        </a:spcAft>
        <a:defRPr sz="4400">
          <a:solidFill>
            <a:schemeClr val="tx2"/>
          </a:solidFill>
          <a:latin typeface="Optima" charset="0"/>
        </a:defRPr>
      </a:lvl8pPr>
      <a:lvl9pPr marL="1828800" algn="ctr" rtl="0" eaLnBrk="0" fontAlgn="base" hangingPunct="0">
        <a:spcBef>
          <a:spcPct val="0"/>
        </a:spcBef>
        <a:spcAft>
          <a:spcPct val="0"/>
        </a:spcAft>
        <a:defRPr sz="4400">
          <a:solidFill>
            <a:schemeClr val="tx2"/>
          </a:solidFill>
          <a:latin typeface="Opti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Documento_de_Microsoft_Office_Word_97-20031.doc"/></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Documento_de_Microsoft_Office_Word_97-20032.doc"/></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3.vml"/><Relationship Id="rId1" Type="http://schemas.openxmlformats.org/officeDocument/2006/relationships/themeOverride" Target="../theme/themeOverride1.xml"/><Relationship Id="rId5" Type="http://schemas.openxmlformats.org/officeDocument/2006/relationships/oleObject" Target="../embeddings/Documento_de_Microsoft_Office_Word_97-20033.doc"/><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600200"/>
            <a:ext cx="7772400" cy="1219200"/>
          </a:xfrm>
          <a:noFill/>
          <a:ln/>
        </p:spPr>
        <p:txBody>
          <a:bodyPr/>
          <a:lstStyle/>
          <a:p>
            <a:r>
              <a:rPr lang="es-ES_tradnl" altLang="es-ES_tradnl">
                <a:solidFill>
                  <a:schemeClr val="bg2"/>
                </a:solidFill>
              </a:rPr>
              <a:t>Módulo 7</a:t>
            </a:r>
            <a:br>
              <a:rPr lang="es-ES_tradnl" altLang="es-ES_tradnl">
                <a:solidFill>
                  <a:schemeClr val="bg2"/>
                </a:solidFill>
              </a:rPr>
            </a:br>
            <a:r>
              <a:rPr lang="es-ES_tradnl" altLang="es-ES_tradnl">
                <a:solidFill>
                  <a:schemeClr val="bg2"/>
                </a:solidFill>
              </a:rPr>
              <a:t/>
            </a:r>
            <a:br>
              <a:rPr lang="es-ES_tradnl" altLang="es-ES_tradnl">
                <a:solidFill>
                  <a:schemeClr val="bg2"/>
                </a:solidFill>
              </a:rPr>
            </a:br>
            <a:r>
              <a:rPr lang="es-ES_tradnl" altLang="es-ES_tradnl">
                <a:solidFill>
                  <a:schemeClr val="bg2"/>
                </a:solidFill>
              </a:rPr>
              <a:t>Métodos de EIA</a:t>
            </a:r>
            <a:endParaRPr lang="es-ES_tradnl" altLang="es-ES_tradnl">
              <a:solidFill>
                <a:schemeClr val="bg2"/>
              </a:solidFill>
              <a:effectLst>
                <a:outerShdw blurRad="38100" dist="38100" dir="2700000" algn="tl">
                  <a:srgbClr val="C0C0C0"/>
                </a:outerShdw>
              </a:effectLst>
            </a:endParaRPr>
          </a:p>
        </p:txBody>
      </p:sp>
      <p:sp>
        <p:nvSpPr>
          <p:cNvPr id="47112" name="Rectangle 8"/>
          <p:cNvSpPr>
            <a:spLocks noChangeArrowheads="1"/>
          </p:cNvSpPr>
          <p:nvPr/>
        </p:nvSpPr>
        <p:spPr bwMode="auto">
          <a:xfrm>
            <a:off x="2667000" y="4038600"/>
            <a:ext cx="5334000" cy="1981200"/>
          </a:xfrm>
          <a:prstGeom prst="rect">
            <a:avLst/>
          </a:prstGeom>
          <a:noFill/>
          <a:ln w="9525">
            <a:noFill/>
            <a:miter lim="800000"/>
            <a:headEnd/>
            <a:tailEnd/>
          </a:ln>
          <a:effectLst/>
        </p:spPr>
        <p:txBody>
          <a:bodyPr lIns="92075" tIns="46038" rIns="92075" bIns="46038"/>
          <a:lstStyle/>
          <a:p>
            <a:pPr marL="342900" indent="-342900">
              <a:spcBef>
                <a:spcPct val="20000"/>
              </a:spcBef>
              <a:buFont typeface="Wingdings" pitchFamily="2" charset="2"/>
              <a:buChar char="ü"/>
            </a:pPr>
            <a:r>
              <a:rPr lang="es-ES_tradnl" altLang="es-ES_tradnl" sz="2800">
                <a:solidFill>
                  <a:schemeClr val="bg2"/>
                </a:solidFill>
              </a:rPr>
              <a:t>Impactos ambientales</a:t>
            </a:r>
          </a:p>
          <a:p>
            <a:pPr marL="342900" indent="-342900">
              <a:spcBef>
                <a:spcPct val="20000"/>
              </a:spcBef>
              <a:buFont typeface="Wingdings" pitchFamily="2" charset="2"/>
              <a:buChar char="ü"/>
            </a:pPr>
            <a:r>
              <a:rPr lang="es-ES_tradnl" altLang="es-ES_tradnl" sz="2800">
                <a:solidFill>
                  <a:schemeClr val="bg2"/>
                </a:solidFill>
              </a:rPr>
              <a:t>Importancia de selección</a:t>
            </a:r>
          </a:p>
          <a:p>
            <a:pPr marL="342900" indent="-342900">
              <a:spcBef>
                <a:spcPct val="20000"/>
              </a:spcBef>
              <a:buFont typeface="Wingdings" pitchFamily="2" charset="2"/>
              <a:buChar char="ü"/>
            </a:pPr>
            <a:r>
              <a:rPr lang="es-ES_tradnl" altLang="es-ES_tradnl" sz="2800">
                <a:solidFill>
                  <a:schemeClr val="bg2"/>
                </a:solidFill>
              </a:rPr>
              <a:t>Metodologías</a:t>
            </a:r>
          </a:p>
        </p:txBody>
      </p:sp>
    </p:spTree>
  </p:cSld>
  <p:clrMapOvr>
    <a:masterClrMapping/>
  </p:clrMapOvr>
  <p:transition spd="slow" advClick="0">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3400" y="533400"/>
            <a:ext cx="8077200" cy="1219200"/>
          </a:xfrm>
          <a:noFill/>
          <a:ln/>
        </p:spPr>
        <p:txBody>
          <a:bodyPr/>
          <a:lstStyle/>
          <a:p>
            <a:pPr>
              <a:lnSpc>
                <a:spcPct val="90000"/>
              </a:lnSpc>
            </a:pPr>
            <a:r>
              <a:rPr lang="es-ES_tradnl" altLang="es-ES_tradnl" sz="4200">
                <a:solidFill>
                  <a:schemeClr val="bg2"/>
                </a:solidFill>
              </a:rPr>
              <a:t>Información Necesaria en las Condiciones Básicas del Ambiente</a:t>
            </a:r>
            <a:endParaRPr lang="es-ES_tradnl" altLang="es-ES_tradnl">
              <a:solidFill>
                <a:schemeClr val="bg2"/>
              </a:solidFill>
              <a:effectLst>
                <a:outerShdw blurRad="38100" dist="38100" dir="2700000" algn="tl">
                  <a:srgbClr val="C0C0C0"/>
                </a:outerShdw>
              </a:effectLst>
            </a:endParaRPr>
          </a:p>
        </p:txBody>
      </p:sp>
      <p:sp>
        <p:nvSpPr>
          <p:cNvPr id="67587" name="Rectangle 3"/>
          <p:cNvSpPr>
            <a:spLocks noGrp="1" noChangeArrowheads="1"/>
          </p:cNvSpPr>
          <p:nvPr>
            <p:ph type="body" idx="1"/>
          </p:nvPr>
        </p:nvSpPr>
        <p:spPr>
          <a:xfrm>
            <a:off x="685800" y="2392363"/>
            <a:ext cx="7772400" cy="2911475"/>
          </a:xfrm>
          <a:noFill/>
          <a:ln/>
        </p:spPr>
        <p:txBody>
          <a:bodyPr tIns="92075" bIns="92075" anchorCtr="1">
            <a:spAutoFit/>
          </a:bodyPr>
          <a:lstStyle/>
          <a:p>
            <a:pPr>
              <a:buFont typeface="Wingdings" pitchFamily="2" charset="2"/>
              <a:buChar char="ü"/>
            </a:pPr>
            <a:r>
              <a:rPr lang="es-ES_tradnl" altLang="es-ES_tradnl">
                <a:solidFill>
                  <a:schemeClr val="bg2"/>
                </a:solidFill>
              </a:rPr>
              <a:t>Estado actual</a:t>
            </a:r>
          </a:p>
          <a:p>
            <a:pPr>
              <a:buFont typeface="Wingdings" pitchFamily="2" charset="2"/>
              <a:buChar char="ü"/>
            </a:pPr>
            <a:r>
              <a:rPr lang="es-ES_tradnl" altLang="es-ES_tradnl">
                <a:solidFill>
                  <a:schemeClr val="bg2"/>
                </a:solidFill>
              </a:rPr>
              <a:t>Tendencias actuales y esperadas</a:t>
            </a:r>
          </a:p>
          <a:p>
            <a:pPr>
              <a:buFont typeface="Wingdings" pitchFamily="2" charset="2"/>
              <a:buChar char="ü"/>
            </a:pPr>
            <a:r>
              <a:rPr lang="es-ES_tradnl" altLang="es-ES_tradnl">
                <a:solidFill>
                  <a:schemeClr val="bg2"/>
                </a:solidFill>
              </a:rPr>
              <a:t>Impactos de otras propuestas en implementación o que serán implementadas</a:t>
            </a:r>
          </a:p>
          <a:p>
            <a:pPr>
              <a:buFont typeface="Wingdings" pitchFamily="2" charset="2"/>
              <a:buChar char="ü"/>
            </a:pPr>
            <a:r>
              <a:rPr lang="es-ES_tradnl" altLang="es-ES_tradnl">
                <a:solidFill>
                  <a:schemeClr val="bg2"/>
                </a:solidFill>
              </a:rPr>
              <a:t>Riesgos y fenómenos catastróficos</a:t>
            </a:r>
          </a:p>
        </p:txBody>
      </p:sp>
      <p:sp>
        <p:nvSpPr>
          <p:cNvPr id="67588"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381000"/>
            <a:ext cx="7772400" cy="1341438"/>
          </a:xfrm>
          <a:noFill/>
          <a:ln/>
        </p:spPr>
        <p:txBody>
          <a:bodyPr/>
          <a:lstStyle/>
          <a:p>
            <a:pPr>
              <a:lnSpc>
                <a:spcPts val="4500"/>
              </a:lnSpc>
            </a:pPr>
            <a:r>
              <a:rPr lang="es-ES_tradnl" altLang="es-ES_tradnl" sz="4200">
                <a:solidFill>
                  <a:schemeClr val="bg2"/>
                </a:solidFill>
              </a:rPr>
              <a:t>Elementos Claves para el  Significado del Impacto</a:t>
            </a:r>
            <a:endParaRPr lang="es-ES_tradnl" altLang="es-ES_tradnl">
              <a:solidFill>
                <a:schemeClr val="bg2"/>
              </a:solidFill>
              <a:effectLst>
                <a:outerShdw blurRad="38100" dist="38100" dir="2700000" algn="tl">
                  <a:srgbClr val="C0C0C0"/>
                </a:outerShdw>
              </a:effectLst>
            </a:endParaRPr>
          </a:p>
        </p:txBody>
      </p:sp>
      <p:sp>
        <p:nvSpPr>
          <p:cNvPr id="104451" name="Rectangle 3"/>
          <p:cNvSpPr>
            <a:spLocks noGrp="1" noChangeArrowheads="1"/>
          </p:cNvSpPr>
          <p:nvPr>
            <p:ph type="body" idx="1"/>
          </p:nvPr>
        </p:nvSpPr>
        <p:spPr>
          <a:xfrm>
            <a:off x="762000" y="1668463"/>
            <a:ext cx="7924800" cy="4338637"/>
          </a:xfrm>
          <a:noFill/>
          <a:ln/>
        </p:spPr>
        <p:txBody>
          <a:bodyPr lIns="228600" tIns="228600" rIns="228600" bIns="228600">
            <a:spAutoFit/>
          </a:bodyPr>
          <a:lstStyle/>
          <a:p>
            <a:pPr>
              <a:lnSpc>
                <a:spcPct val="90000"/>
              </a:lnSpc>
              <a:buClr>
                <a:srgbClr val="800000"/>
              </a:buClr>
            </a:pPr>
            <a:endParaRPr lang="es-ES_tradnl" altLang="es-ES_tradnl" sz="1000">
              <a:solidFill>
                <a:schemeClr val="bg2"/>
              </a:solidFill>
            </a:endParaRPr>
          </a:p>
          <a:p>
            <a:pPr>
              <a:lnSpc>
                <a:spcPct val="90000"/>
              </a:lnSpc>
              <a:buFont typeface="Wingdings" pitchFamily="2" charset="2"/>
              <a:buChar char="ü"/>
            </a:pPr>
            <a:r>
              <a:rPr lang="es-ES_tradnl" altLang="es-ES_tradnl">
                <a:solidFill>
                  <a:schemeClr val="bg2"/>
                </a:solidFill>
              </a:rPr>
              <a:t> Ética</a:t>
            </a:r>
          </a:p>
          <a:p>
            <a:pPr>
              <a:lnSpc>
                <a:spcPct val="90000"/>
              </a:lnSpc>
              <a:buFont typeface="Wingdings" pitchFamily="2" charset="2"/>
              <a:buChar char="ü"/>
            </a:pPr>
            <a:r>
              <a:rPr lang="es-ES_tradnl" altLang="es-ES_tradnl">
                <a:solidFill>
                  <a:schemeClr val="bg2"/>
                </a:solidFill>
              </a:rPr>
              <a:t> Importancia social</a:t>
            </a:r>
            <a:endParaRPr lang="es-ES_tradnl" altLang="es-ES_tradnl" b="1">
              <a:solidFill>
                <a:schemeClr val="bg2"/>
              </a:solidFill>
            </a:endParaRPr>
          </a:p>
          <a:p>
            <a:pPr>
              <a:lnSpc>
                <a:spcPct val="90000"/>
              </a:lnSpc>
              <a:buFont typeface="Wingdings" pitchFamily="2" charset="2"/>
              <a:buChar char="ü"/>
            </a:pPr>
            <a:r>
              <a:rPr lang="es-ES_tradnl" altLang="es-ES_tradnl">
                <a:solidFill>
                  <a:schemeClr val="bg2"/>
                </a:solidFill>
              </a:rPr>
              <a:t> Relevancia ecológica</a:t>
            </a:r>
          </a:p>
          <a:p>
            <a:pPr>
              <a:lnSpc>
                <a:spcPct val="90000"/>
              </a:lnSpc>
              <a:buFont typeface="Wingdings" pitchFamily="2" charset="2"/>
              <a:buChar char="ü"/>
            </a:pPr>
            <a:r>
              <a:rPr lang="es-ES_tradnl" altLang="es-ES_tradnl">
                <a:solidFill>
                  <a:schemeClr val="bg2"/>
                </a:solidFill>
              </a:rPr>
              <a:t> Estándares ambientales</a:t>
            </a:r>
          </a:p>
          <a:p>
            <a:pPr>
              <a:lnSpc>
                <a:spcPct val="90000"/>
              </a:lnSpc>
              <a:buFont typeface="Wingdings" pitchFamily="2" charset="2"/>
              <a:buChar char="ü"/>
            </a:pPr>
            <a:r>
              <a:rPr lang="es-ES_tradnl" altLang="es-ES_tradnl">
                <a:solidFill>
                  <a:schemeClr val="bg2"/>
                </a:solidFill>
              </a:rPr>
              <a:t> Significancia estadística</a:t>
            </a:r>
          </a:p>
          <a:p>
            <a:pPr>
              <a:lnSpc>
                <a:spcPct val="90000"/>
              </a:lnSpc>
              <a:buFont typeface="Wingdings" pitchFamily="2" charset="2"/>
              <a:buChar char="ü"/>
            </a:pPr>
            <a:r>
              <a:rPr lang="es-ES_tradnl" altLang="es-ES_tradnl">
                <a:solidFill>
                  <a:schemeClr val="bg2"/>
                </a:solidFill>
              </a:rPr>
              <a:t> Cuestiones técnicas</a:t>
            </a:r>
          </a:p>
          <a:p>
            <a:pPr>
              <a:lnSpc>
                <a:spcPct val="90000"/>
              </a:lnSpc>
              <a:buFont typeface="Wingdings" pitchFamily="2" charset="2"/>
              <a:buChar char="ü"/>
            </a:pPr>
            <a:r>
              <a:rPr lang="es-ES_tradnl" altLang="es-ES_tradnl">
                <a:solidFill>
                  <a:schemeClr val="bg2"/>
                </a:solidFill>
              </a:rPr>
              <a:t> Temas político/institucionales</a:t>
            </a:r>
          </a:p>
        </p:txBody>
      </p:sp>
      <p:sp>
        <p:nvSpPr>
          <p:cNvPr id="104452"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2914" name="Rectangle 1026"/>
          <p:cNvSpPr>
            <a:spLocks noGrp="1" noChangeArrowheads="1"/>
          </p:cNvSpPr>
          <p:nvPr>
            <p:ph type="title"/>
          </p:nvPr>
        </p:nvSpPr>
        <p:spPr>
          <a:xfrm>
            <a:off x="685800" y="304800"/>
            <a:ext cx="7772400" cy="1143000"/>
          </a:xfrm>
          <a:noFill/>
          <a:ln/>
        </p:spPr>
        <p:txBody>
          <a:bodyPr/>
          <a:lstStyle/>
          <a:p>
            <a:pPr>
              <a:lnSpc>
                <a:spcPts val="4500"/>
              </a:lnSpc>
            </a:pPr>
            <a:r>
              <a:rPr lang="es-ES_tradnl" altLang="es-ES_tradnl" sz="4200">
                <a:solidFill>
                  <a:schemeClr val="bg2"/>
                </a:solidFill>
              </a:rPr>
              <a:t>Temas de Atención Especial </a:t>
            </a:r>
            <a:br>
              <a:rPr lang="es-ES_tradnl" altLang="es-ES_tradnl" sz="4200">
                <a:solidFill>
                  <a:schemeClr val="bg2"/>
                </a:solidFill>
              </a:rPr>
            </a:br>
            <a:r>
              <a:rPr lang="es-ES_tradnl" altLang="es-ES_tradnl" sz="4200">
                <a:solidFill>
                  <a:schemeClr val="bg2"/>
                </a:solidFill>
              </a:rPr>
              <a:t>en  los Impactos Ambientales </a:t>
            </a:r>
            <a:endParaRPr lang="es-ES_tradnl" altLang="es-ES_tradnl">
              <a:solidFill>
                <a:schemeClr val="bg2"/>
              </a:solidFill>
              <a:effectLst>
                <a:outerShdw blurRad="38100" dist="38100" dir="2700000" algn="tl">
                  <a:srgbClr val="C0C0C0"/>
                </a:outerShdw>
              </a:effectLst>
            </a:endParaRPr>
          </a:p>
        </p:txBody>
      </p:sp>
      <p:sp>
        <p:nvSpPr>
          <p:cNvPr id="422915" name="Rectangle 1027"/>
          <p:cNvSpPr>
            <a:spLocks noGrp="1" noChangeArrowheads="1"/>
          </p:cNvSpPr>
          <p:nvPr>
            <p:ph type="body" idx="1"/>
          </p:nvPr>
        </p:nvSpPr>
        <p:spPr>
          <a:xfrm>
            <a:off x="990600" y="2133600"/>
            <a:ext cx="8001000" cy="3505200"/>
          </a:xfrm>
          <a:noFill/>
          <a:ln/>
        </p:spPr>
        <p:txBody>
          <a:bodyPr/>
          <a:lstStyle/>
          <a:p>
            <a:pPr marL="484188" indent="-484188">
              <a:lnSpc>
                <a:spcPct val="90000"/>
              </a:lnSpc>
              <a:buFont typeface="Wingdings" pitchFamily="2" charset="2"/>
              <a:buChar char="ü"/>
            </a:pPr>
            <a:r>
              <a:rPr lang="es-ES_tradnl" altLang="es-ES_tradnl">
                <a:solidFill>
                  <a:schemeClr val="bg2"/>
                </a:solidFill>
              </a:rPr>
              <a:t>Salud</a:t>
            </a:r>
          </a:p>
          <a:p>
            <a:pPr marL="484188" indent="-484188">
              <a:lnSpc>
                <a:spcPct val="90000"/>
              </a:lnSpc>
              <a:buFont typeface="Wingdings" pitchFamily="2" charset="2"/>
              <a:buChar char="ü"/>
            </a:pPr>
            <a:r>
              <a:rPr lang="es-ES_tradnl" altLang="es-ES_tradnl">
                <a:solidFill>
                  <a:schemeClr val="bg2"/>
                </a:solidFill>
              </a:rPr>
              <a:t>Grupos vulnerables</a:t>
            </a:r>
          </a:p>
          <a:p>
            <a:pPr marL="484188" indent="-484188">
              <a:lnSpc>
                <a:spcPct val="90000"/>
              </a:lnSpc>
              <a:buFont typeface="Wingdings" pitchFamily="2" charset="2"/>
              <a:buChar char="ü"/>
            </a:pPr>
            <a:r>
              <a:rPr lang="es-ES_tradnl" altLang="es-ES_tradnl">
                <a:solidFill>
                  <a:schemeClr val="bg2"/>
                </a:solidFill>
              </a:rPr>
              <a:t>Género</a:t>
            </a:r>
          </a:p>
          <a:p>
            <a:pPr marL="484188" indent="-484188">
              <a:lnSpc>
                <a:spcPct val="90000"/>
              </a:lnSpc>
              <a:buFont typeface="Wingdings" pitchFamily="2" charset="2"/>
              <a:buChar char="ü"/>
            </a:pPr>
            <a:r>
              <a:rPr lang="es-ES_tradnl" altLang="es-ES_tradnl">
                <a:solidFill>
                  <a:schemeClr val="bg2"/>
                </a:solidFill>
              </a:rPr>
              <a:t>Organización económica y bienestar</a:t>
            </a:r>
          </a:p>
          <a:p>
            <a:pPr marL="484188" indent="-484188">
              <a:lnSpc>
                <a:spcPct val="90000"/>
              </a:lnSpc>
              <a:buFont typeface="Wingdings" pitchFamily="2" charset="2"/>
              <a:buChar char="ü"/>
            </a:pPr>
            <a:r>
              <a:rPr lang="es-ES_tradnl" altLang="es-ES_tradnl">
                <a:solidFill>
                  <a:schemeClr val="bg2"/>
                </a:solidFill>
              </a:rPr>
              <a:t>Crecimiento poblacional</a:t>
            </a:r>
          </a:p>
          <a:p>
            <a:pPr marL="484188" indent="-484188">
              <a:lnSpc>
                <a:spcPct val="90000"/>
              </a:lnSpc>
              <a:buFont typeface="Wingdings" pitchFamily="2" charset="2"/>
              <a:buChar char="ü"/>
            </a:pPr>
            <a:r>
              <a:rPr lang="es-ES_tradnl" altLang="es-ES_tradnl">
                <a:solidFill>
                  <a:schemeClr val="bg2"/>
                </a:solidFill>
              </a:rPr>
              <a:t>Valores culturales y estéticos</a:t>
            </a:r>
          </a:p>
        </p:txBody>
      </p:sp>
      <p:sp>
        <p:nvSpPr>
          <p:cNvPr id="422916" name="Rectangle 1028"/>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752475"/>
            <a:ext cx="7772400" cy="828675"/>
          </a:xfrm>
          <a:noFill/>
          <a:ln/>
        </p:spPr>
        <p:txBody>
          <a:bodyPr/>
          <a:lstStyle/>
          <a:p>
            <a:r>
              <a:rPr lang="es-ES_tradnl" altLang="es-ES_tradnl" sz="4200">
                <a:solidFill>
                  <a:schemeClr val="bg2"/>
                </a:solidFill>
              </a:rPr>
              <a:t>Relevancia</a:t>
            </a:r>
            <a:endParaRPr lang="es-ES_tradnl" altLang="es-ES_tradnl">
              <a:solidFill>
                <a:schemeClr val="bg2"/>
              </a:solidFill>
              <a:effectLst>
                <a:outerShdw blurRad="38100" dist="38100" dir="2700000" algn="tl">
                  <a:srgbClr val="C0C0C0"/>
                </a:outerShdw>
              </a:effectLst>
            </a:endParaRPr>
          </a:p>
        </p:txBody>
      </p:sp>
      <p:sp>
        <p:nvSpPr>
          <p:cNvPr id="51203" name="Rectangle 3"/>
          <p:cNvSpPr>
            <a:spLocks noGrp="1" noChangeArrowheads="1"/>
          </p:cNvSpPr>
          <p:nvPr>
            <p:ph type="body" idx="1"/>
          </p:nvPr>
        </p:nvSpPr>
        <p:spPr>
          <a:xfrm>
            <a:off x="304800" y="2419350"/>
            <a:ext cx="8534400" cy="3143250"/>
          </a:xfrm>
          <a:noFill/>
          <a:ln/>
        </p:spPr>
        <p:txBody>
          <a:bodyPr lIns="182562" tIns="182562" rIns="182562" bIns="182562" anchorCtr="1">
            <a:spAutoFit/>
          </a:bodyPr>
          <a:lstStyle/>
          <a:p>
            <a:pPr>
              <a:spcAft>
                <a:spcPct val="25000"/>
              </a:spcAft>
              <a:buFont typeface="Wingdings" pitchFamily="2" charset="2"/>
              <a:buChar char="ü"/>
            </a:pPr>
            <a:r>
              <a:rPr lang="es-ES_tradnl" altLang="es-ES_tradnl">
                <a:solidFill>
                  <a:schemeClr val="bg2"/>
                </a:solidFill>
              </a:rPr>
              <a:t>Análisis de  metodologías para la identificación sistemática de impactos significativos </a:t>
            </a:r>
          </a:p>
          <a:p>
            <a:pPr>
              <a:spcAft>
                <a:spcPct val="25000"/>
              </a:spcAft>
              <a:buFont typeface="Wingdings" pitchFamily="2" charset="2"/>
              <a:buChar char="ü"/>
            </a:pPr>
            <a:r>
              <a:rPr lang="es-ES_tradnl" altLang="es-ES_tradnl">
                <a:solidFill>
                  <a:schemeClr val="bg2"/>
                </a:solidFill>
              </a:rPr>
              <a:t>Comprensión “cómo” y “cuándo” cada metodología es apropiada para la identificación de impactos y sus causas  </a:t>
            </a:r>
          </a:p>
        </p:txBody>
      </p:sp>
      <p:sp>
        <p:nvSpPr>
          <p:cNvPr id="51204"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81000" y="457200"/>
            <a:ext cx="8458200" cy="685800"/>
          </a:xfrm>
          <a:noFill/>
          <a:ln/>
        </p:spPr>
        <p:txBody>
          <a:bodyPr lIns="90488" tIns="44450" rIns="90488" bIns="44450" anchor="b"/>
          <a:lstStyle/>
          <a:p>
            <a:pPr>
              <a:lnSpc>
                <a:spcPct val="90000"/>
              </a:lnSpc>
            </a:pPr>
            <a:r>
              <a:rPr lang="es-ES_tradnl" altLang="es-ES_tradnl" sz="4200">
                <a:solidFill>
                  <a:schemeClr val="bg2"/>
                </a:solidFill>
              </a:rPr>
              <a:t>Identificación de Impactos  </a:t>
            </a:r>
            <a:endParaRPr lang="es-ES_tradnl" altLang="es-ES_tradnl" sz="4300">
              <a:solidFill>
                <a:schemeClr val="bg2"/>
              </a:solidFill>
              <a:effectLst>
                <a:outerShdw blurRad="38100" dist="38100" dir="2700000" algn="tl">
                  <a:srgbClr val="C0C0C0"/>
                </a:outerShdw>
              </a:effectLst>
            </a:endParaRPr>
          </a:p>
        </p:txBody>
      </p:sp>
      <p:sp>
        <p:nvSpPr>
          <p:cNvPr id="71683" name="Rectangle 3"/>
          <p:cNvSpPr>
            <a:spLocks noGrp="1" noChangeArrowheads="1"/>
          </p:cNvSpPr>
          <p:nvPr>
            <p:ph type="body" idx="1"/>
          </p:nvPr>
        </p:nvSpPr>
        <p:spPr>
          <a:xfrm>
            <a:off x="1676400" y="1752600"/>
            <a:ext cx="6781800" cy="4648200"/>
          </a:xfrm>
          <a:noFill/>
          <a:ln/>
        </p:spPr>
        <p:txBody>
          <a:bodyPr lIns="90488" tIns="44450" rIns="90488" bIns="44450"/>
          <a:lstStyle/>
          <a:p>
            <a:pPr>
              <a:lnSpc>
                <a:spcPct val="80000"/>
              </a:lnSpc>
              <a:spcBef>
                <a:spcPct val="30000"/>
              </a:spcBef>
              <a:buFont typeface="Wingdings" pitchFamily="2" charset="2"/>
              <a:buChar char="ü"/>
            </a:pPr>
            <a:r>
              <a:rPr lang="es-ES_tradnl" altLang="es-ES_tradnl" sz="3300">
                <a:solidFill>
                  <a:schemeClr val="bg2"/>
                </a:solidFill>
              </a:rPr>
              <a:t>Listas de chequeo</a:t>
            </a:r>
          </a:p>
          <a:p>
            <a:pPr>
              <a:lnSpc>
                <a:spcPct val="80000"/>
              </a:lnSpc>
              <a:spcBef>
                <a:spcPct val="30000"/>
              </a:spcBef>
              <a:buFont typeface="Wingdings" pitchFamily="2" charset="2"/>
              <a:buChar char="ü"/>
            </a:pPr>
            <a:r>
              <a:rPr lang="es-ES_tradnl" altLang="es-ES_tradnl" sz="3300">
                <a:solidFill>
                  <a:schemeClr val="bg2"/>
                </a:solidFill>
              </a:rPr>
              <a:t>Matrices</a:t>
            </a:r>
          </a:p>
          <a:p>
            <a:pPr>
              <a:lnSpc>
                <a:spcPct val="80000"/>
              </a:lnSpc>
              <a:spcBef>
                <a:spcPct val="30000"/>
              </a:spcBef>
              <a:buFont typeface="Wingdings" pitchFamily="2" charset="2"/>
              <a:buChar char="ü"/>
            </a:pPr>
            <a:r>
              <a:rPr lang="es-ES_tradnl" altLang="es-ES_tradnl" sz="3300">
                <a:solidFill>
                  <a:schemeClr val="bg2"/>
                </a:solidFill>
              </a:rPr>
              <a:t>Confección de redes</a:t>
            </a:r>
          </a:p>
          <a:p>
            <a:pPr>
              <a:lnSpc>
                <a:spcPct val="80000"/>
              </a:lnSpc>
              <a:spcBef>
                <a:spcPct val="30000"/>
              </a:spcBef>
              <a:buFont typeface="Wingdings" pitchFamily="2" charset="2"/>
              <a:buChar char="ü"/>
            </a:pPr>
            <a:r>
              <a:rPr lang="es-ES_tradnl" altLang="es-ES_tradnl" sz="3300">
                <a:solidFill>
                  <a:schemeClr val="bg2"/>
                </a:solidFill>
              </a:rPr>
              <a:t>Superposición de mapas</a:t>
            </a:r>
          </a:p>
          <a:p>
            <a:pPr>
              <a:lnSpc>
                <a:spcPct val="80000"/>
              </a:lnSpc>
              <a:spcBef>
                <a:spcPct val="30000"/>
              </a:spcBef>
              <a:buFont typeface="Wingdings" pitchFamily="2" charset="2"/>
              <a:buChar char="ü"/>
            </a:pPr>
            <a:r>
              <a:rPr lang="es-ES_tradnl" altLang="es-ES_tradnl" sz="3300">
                <a:solidFill>
                  <a:schemeClr val="bg2"/>
                </a:solidFill>
              </a:rPr>
              <a:t>Entrevistas con grupos de interés</a:t>
            </a:r>
          </a:p>
          <a:p>
            <a:pPr>
              <a:lnSpc>
                <a:spcPct val="80000"/>
              </a:lnSpc>
              <a:spcBef>
                <a:spcPct val="30000"/>
              </a:spcBef>
              <a:buFont typeface="Wingdings" pitchFamily="2" charset="2"/>
              <a:buChar char="ü"/>
            </a:pPr>
            <a:r>
              <a:rPr lang="es-ES_tradnl" altLang="es-ES_tradnl" sz="3300">
                <a:solidFill>
                  <a:schemeClr val="bg2"/>
                </a:solidFill>
              </a:rPr>
              <a:t>Lluvia de ideas</a:t>
            </a:r>
          </a:p>
          <a:p>
            <a:pPr>
              <a:lnSpc>
                <a:spcPct val="80000"/>
              </a:lnSpc>
              <a:spcBef>
                <a:spcPct val="30000"/>
              </a:spcBef>
              <a:buFont typeface="Wingdings" pitchFamily="2" charset="2"/>
              <a:buChar char="ü"/>
            </a:pPr>
            <a:r>
              <a:rPr lang="es-ES_tradnl" altLang="es-ES_tradnl" sz="3300">
                <a:solidFill>
                  <a:schemeClr val="bg2"/>
                </a:solidFill>
              </a:rPr>
              <a:t>Estudio de casos previos</a:t>
            </a:r>
          </a:p>
          <a:p>
            <a:pPr>
              <a:lnSpc>
                <a:spcPct val="80000"/>
              </a:lnSpc>
              <a:spcBef>
                <a:spcPct val="30000"/>
              </a:spcBef>
              <a:buFont typeface="Wingdings" pitchFamily="2" charset="2"/>
              <a:buChar char="ü"/>
            </a:pPr>
            <a:r>
              <a:rPr lang="es-ES_tradnl" altLang="es-ES_tradnl" sz="3300">
                <a:solidFill>
                  <a:schemeClr val="bg2"/>
                </a:solidFill>
              </a:rPr>
              <a:t>Revisión de prensa</a:t>
            </a:r>
          </a:p>
        </p:txBody>
      </p:sp>
      <p:sp>
        <p:nvSpPr>
          <p:cNvPr id="71684"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8600" y="457200"/>
            <a:ext cx="8763000" cy="1143000"/>
          </a:xfrm>
          <a:noFill/>
          <a:ln/>
        </p:spPr>
        <p:txBody>
          <a:bodyPr/>
          <a:lstStyle/>
          <a:p>
            <a:pPr>
              <a:lnSpc>
                <a:spcPct val="80000"/>
              </a:lnSpc>
            </a:pPr>
            <a:r>
              <a:rPr lang="es-ES_tradnl" altLang="es-ES_tradnl" sz="4200">
                <a:solidFill>
                  <a:schemeClr val="bg2"/>
                </a:solidFill>
              </a:rPr>
              <a:t>Etapas Importantes en la Consideración de Impactos </a:t>
            </a:r>
            <a:endParaRPr lang="es-ES_tradnl" altLang="es-ES_tradnl" sz="4200">
              <a:solidFill>
                <a:schemeClr val="bg2"/>
              </a:solidFill>
              <a:effectLst>
                <a:outerShdw blurRad="38100" dist="38100" dir="2700000" algn="tl">
                  <a:srgbClr val="C0C0C0"/>
                </a:outerShdw>
              </a:effectLst>
            </a:endParaRPr>
          </a:p>
        </p:txBody>
      </p:sp>
      <p:sp>
        <p:nvSpPr>
          <p:cNvPr id="53251" name="Rectangle 3"/>
          <p:cNvSpPr>
            <a:spLocks noGrp="1" noChangeArrowheads="1"/>
          </p:cNvSpPr>
          <p:nvPr>
            <p:ph type="body" idx="1"/>
          </p:nvPr>
        </p:nvSpPr>
        <p:spPr>
          <a:xfrm>
            <a:off x="533400" y="2208213"/>
            <a:ext cx="8001000" cy="3081337"/>
          </a:xfrm>
          <a:noFill/>
          <a:ln/>
        </p:spPr>
        <p:txBody>
          <a:bodyPr tIns="92075" bIns="92075" anchorCtr="1">
            <a:spAutoFit/>
          </a:bodyPr>
          <a:lstStyle/>
          <a:p>
            <a:pPr marL="574675" indent="-574675">
              <a:lnSpc>
                <a:spcPct val="80000"/>
              </a:lnSpc>
              <a:spcBef>
                <a:spcPct val="40000"/>
              </a:spcBef>
              <a:buFont typeface="Wingdings" pitchFamily="2" charset="2"/>
              <a:buChar char="ü"/>
            </a:pPr>
            <a:r>
              <a:rPr lang="es-ES_tradnl" altLang="es-ES_tradnl" sz="3400">
                <a:solidFill>
                  <a:schemeClr val="bg2"/>
                </a:solidFill>
              </a:rPr>
              <a:t>Análisis de alternativas</a:t>
            </a:r>
          </a:p>
          <a:p>
            <a:pPr marL="574675" indent="-574675">
              <a:lnSpc>
                <a:spcPct val="80000"/>
              </a:lnSpc>
              <a:spcBef>
                <a:spcPct val="40000"/>
              </a:spcBef>
              <a:buFont typeface="Wingdings" pitchFamily="2" charset="2"/>
              <a:buChar char="ü"/>
            </a:pPr>
            <a:r>
              <a:rPr lang="es-ES_tradnl" altLang="es-ES_tradnl" sz="3400">
                <a:solidFill>
                  <a:schemeClr val="bg2"/>
                </a:solidFill>
              </a:rPr>
              <a:t>Identificación de alcance</a:t>
            </a:r>
          </a:p>
          <a:p>
            <a:pPr marL="574675" indent="-574675">
              <a:lnSpc>
                <a:spcPct val="80000"/>
              </a:lnSpc>
              <a:spcBef>
                <a:spcPct val="40000"/>
              </a:spcBef>
              <a:buFont typeface="Wingdings" pitchFamily="2" charset="2"/>
              <a:buChar char="ü"/>
            </a:pPr>
            <a:r>
              <a:rPr lang="es-ES_tradnl" altLang="es-ES_tradnl" sz="3400">
                <a:solidFill>
                  <a:schemeClr val="bg2"/>
                </a:solidFill>
              </a:rPr>
              <a:t>Análisis de impactos y riesgos</a:t>
            </a:r>
          </a:p>
          <a:p>
            <a:pPr marL="574675" indent="-574675">
              <a:lnSpc>
                <a:spcPct val="80000"/>
              </a:lnSpc>
              <a:spcBef>
                <a:spcPct val="40000"/>
              </a:spcBef>
              <a:buFont typeface="Wingdings" pitchFamily="2" charset="2"/>
              <a:buChar char="ü"/>
            </a:pPr>
            <a:r>
              <a:rPr lang="es-ES_tradnl" altLang="es-ES_tradnl" sz="3400">
                <a:solidFill>
                  <a:schemeClr val="bg2"/>
                </a:solidFill>
              </a:rPr>
              <a:t>Mitigación </a:t>
            </a:r>
          </a:p>
          <a:p>
            <a:pPr marL="574675" indent="-574675">
              <a:lnSpc>
                <a:spcPct val="80000"/>
              </a:lnSpc>
              <a:spcBef>
                <a:spcPct val="40000"/>
              </a:spcBef>
              <a:buFont typeface="Wingdings" pitchFamily="2" charset="2"/>
              <a:buChar char="ü"/>
            </a:pPr>
            <a:r>
              <a:rPr lang="es-ES_tradnl" altLang="es-ES_tradnl" sz="3400">
                <a:solidFill>
                  <a:schemeClr val="bg2"/>
                </a:solidFill>
              </a:rPr>
              <a:t>Compensación </a:t>
            </a:r>
          </a:p>
        </p:txBody>
      </p:sp>
      <p:sp>
        <p:nvSpPr>
          <p:cNvPr id="53252"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838200" y="1752600"/>
            <a:ext cx="7772400" cy="1219200"/>
          </a:xfrm>
          <a:noFill/>
          <a:ln/>
        </p:spPr>
        <p:txBody>
          <a:bodyPr/>
          <a:lstStyle/>
          <a:p>
            <a:pPr>
              <a:lnSpc>
                <a:spcPct val="120000"/>
              </a:lnSpc>
            </a:pPr>
            <a:r>
              <a:rPr lang="es-ES_tradnl" altLang="es-ES_tradnl" b="1" u="sng">
                <a:solidFill>
                  <a:srgbClr val="CC3300"/>
                </a:solidFill>
              </a:rPr>
              <a:t>Ejemplos de Métodos</a:t>
            </a:r>
            <a:r>
              <a:rPr lang="es-ES_tradnl" altLang="es-ES_tradnl">
                <a:solidFill>
                  <a:schemeClr val="bg2"/>
                </a:solidFill>
              </a:rPr>
              <a:t> </a:t>
            </a:r>
            <a:endParaRPr lang="es-ES_tradnl" altLang="es-ES_tradnl">
              <a:solidFill>
                <a:schemeClr val="bg2"/>
              </a:solidFill>
              <a:effectLst>
                <a:outerShdw blurRad="38100" dist="38100" dir="2700000" algn="tl">
                  <a:srgbClr val="C0C0C0"/>
                </a:outerShdw>
              </a:effectLst>
            </a:endParaRPr>
          </a:p>
        </p:txBody>
      </p:sp>
      <p:sp>
        <p:nvSpPr>
          <p:cNvPr id="79875"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7011"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427012" name="Rectangle 4"/>
          <p:cNvSpPr>
            <a:spLocks noGrp="1" noChangeArrowheads="1"/>
          </p:cNvSpPr>
          <p:nvPr>
            <p:ph type="title"/>
          </p:nvPr>
        </p:nvSpPr>
        <p:spPr>
          <a:xfrm>
            <a:off x="457200" y="457200"/>
            <a:ext cx="8153400" cy="914400"/>
          </a:xfrm>
        </p:spPr>
        <p:txBody>
          <a:bodyPr/>
          <a:lstStyle/>
          <a:p>
            <a:r>
              <a:rPr lang="es-ES_tradnl" altLang="es-ES_tradnl" sz="4000">
                <a:solidFill>
                  <a:schemeClr val="bg2"/>
                </a:solidFill>
              </a:rPr>
              <a:t> Casuística de las Metodologías </a:t>
            </a:r>
            <a:br>
              <a:rPr lang="es-ES_tradnl" altLang="es-ES_tradnl" sz="4000">
                <a:solidFill>
                  <a:schemeClr val="bg2"/>
                </a:solidFill>
              </a:rPr>
            </a:br>
            <a:r>
              <a:rPr lang="es-ES_tradnl" altLang="es-ES_tradnl" sz="4000">
                <a:solidFill>
                  <a:schemeClr val="bg2"/>
                </a:solidFill>
              </a:rPr>
              <a:t>de EIA</a:t>
            </a:r>
          </a:p>
        </p:txBody>
      </p:sp>
      <p:sp>
        <p:nvSpPr>
          <p:cNvPr id="427013" name="Text Box 5"/>
          <p:cNvSpPr txBox="1">
            <a:spLocks noChangeArrowheads="1"/>
          </p:cNvSpPr>
          <p:nvPr/>
        </p:nvSpPr>
        <p:spPr bwMode="auto">
          <a:xfrm>
            <a:off x="3733800" y="1600200"/>
            <a:ext cx="16764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Experiencia concluyente</a:t>
            </a:r>
          </a:p>
        </p:txBody>
      </p:sp>
      <p:sp>
        <p:nvSpPr>
          <p:cNvPr id="427016" name="Line 8"/>
          <p:cNvSpPr>
            <a:spLocks noChangeShapeType="1"/>
          </p:cNvSpPr>
          <p:nvPr/>
        </p:nvSpPr>
        <p:spPr bwMode="auto">
          <a:xfrm>
            <a:off x="2819400" y="1981200"/>
            <a:ext cx="2971800" cy="3962400"/>
          </a:xfrm>
          <a:prstGeom prst="line">
            <a:avLst/>
          </a:prstGeom>
          <a:noFill/>
          <a:ln w="31750">
            <a:solidFill>
              <a:schemeClr val="hlink"/>
            </a:solidFill>
            <a:round/>
            <a:headEnd type="triangle" w="lg" len="med"/>
            <a:tailEnd type="none" w="sm" len="sm"/>
          </a:ln>
          <a:effectLst/>
        </p:spPr>
        <p:txBody>
          <a:bodyPr wrap="none" anchor="ctr"/>
          <a:lstStyle/>
          <a:p>
            <a:endParaRPr lang="es-ES"/>
          </a:p>
        </p:txBody>
      </p:sp>
      <p:sp>
        <p:nvSpPr>
          <p:cNvPr id="427017" name="Text Box 9"/>
          <p:cNvSpPr txBox="1">
            <a:spLocks noChangeArrowheads="1"/>
          </p:cNvSpPr>
          <p:nvPr/>
        </p:nvSpPr>
        <p:spPr bwMode="auto">
          <a:xfrm>
            <a:off x="4038600" y="2406650"/>
            <a:ext cx="25146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Modelización (con confianza estadística)</a:t>
            </a:r>
          </a:p>
        </p:txBody>
      </p:sp>
      <p:sp>
        <p:nvSpPr>
          <p:cNvPr id="427018" name="Text Box 10"/>
          <p:cNvSpPr txBox="1">
            <a:spLocks noChangeArrowheads="1"/>
          </p:cNvSpPr>
          <p:nvPr/>
        </p:nvSpPr>
        <p:spPr bwMode="auto">
          <a:xfrm>
            <a:off x="4572000" y="3124200"/>
            <a:ext cx="2514600" cy="915988"/>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Comparación con escenarios ya conocidos</a:t>
            </a:r>
          </a:p>
        </p:txBody>
      </p:sp>
      <p:sp>
        <p:nvSpPr>
          <p:cNvPr id="427019" name="Text Box 11"/>
          <p:cNvSpPr txBox="1">
            <a:spLocks noChangeArrowheads="1"/>
          </p:cNvSpPr>
          <p:nvPr/>
        </p:nvSpPr>
        <p:spPr bwMode="auto">
          <a:xfrm>
            <a:off x="5029200" y="4083050"/>
            <a:ext cx="25146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Juicio de expertos (con datos fundados)</a:t>
            </a:r>
          </a:p>
        </p:txBody>
      </p:sp>
      <p:sp>
        <p:nvSpPr>
          <p:cNvPr id="427020" name="Text Box 12"/>
          <p:cNvSpPr txBox="1">
            <a:spLocks noChangeArrowheads="1"/>
          </p:cNvSpPr>
          <p:nvPr/>
        </p:nvSpPr>
        <p:spPr bwMode="auto">
          <a:xfrm>
            <a:off x="5715000" y="4845050"/>
            <a:ext cx="25146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Juicio intuitivo (con datos fundados)</a:t>
            </a:r>
          </a:p>
        </p:txBody>
      </p:sp>
      <p:sp>
        <p:nvSpPr>
          <p:cNvPr id="427021" name="Text Box 13"/>
          <p:cNvSpPr txBox="1">
            <a:spLocks noChangeArrowheads="1"/>
          </p:cNvSpPr>
          <p:nvPr/>
        </p:nvSpPr>
        <p:spPr bwMode="auto">
          <a:xfrm>
            <a:off x="6324600" y="5530850"/>
            <a:ext cx="25146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s-ES_tradnl" altLang="es-ES_tradnl" sz="1800">
                <a:solidFill>
                  <a:schemeClr val="bg2"/>
                </a:solidFill>
              </a:rPr>
              <a:t>Juicio intuitivo (en ausencia de datos)</a:t>
            </a:r>
          </a:p>
        </p:txBody>
      </p:sp>
      <p:grpSp>
        <p:nvGrpSpPr>
          <p:cNvPr id="427025" name="Group 17"/>
          <p:cNvGrpSpPr>
            <a:grpSpLocks/>
          </p:cNvGrpSpPr>
          <p:nvPr/>
        </p:nvGrpSpPr>
        <p:grpSpPr bwMode="auto">
          <a:xfrm>
            <a:off x="685800" y="1905000"/>
            <a:ext cx="3429000" cy="4191000"/>
            <a:chOff x="432" y="1200"/>
            <a:chExt cx="2160" cy="2640"/>
          </a:xfrm>
        </p:grpSpPr>
        <p:sp>
          <p:nvSpPr>
            <p:cNvPr id="427014" name="Text Box 6"/>
            <p:cNvSpPr txBox="1">
              <a:spLocks noChangeArrowheads="1"/>
            </p:cNvSpPr>
            <p:nvPr/>
          </p:nvSpPr>
          <p:spPr bwMode="auto">
            <a:xfrm>
              <a:off x="432" y="1200"/>
              <a:ext cx="1392" cy="269"/>
            </a:xfrm>
            <a:prstGeom prst="rect">
              <a:avLst/>
            </a:prstGeom>
            <a:noFill/>
            <a:ln w="12700">
              <a:noFill/>
              <a:miter lim="800000"/>
              <a:headEnd type="none" w="sm" len="sm"/>
              <a:tailEnd type="none" w="sm" len="sm"/>
            </a:ln>
            <a:effectLst/>
          </p:spPr>
          <p:txBody>
            <a:bodyPr>
              <a:spAutoFit/>
            </a:bodyPr>
            <a:lstStyle/>
            <a:p>
              <a:pPr algn="just">
                <a:spcBef>
                  <a:spcPct val="50000"/>
                </a:spcBef>
              </a:pPr>
              <a:r>
                <a:rPr lang="es-ES_tradnl" altLang="es-ES_tradnl" sz="2200">
                  <a:solidFill>
                    <a:schemeClr val="bg2"/>
                  </a:solidFill>
                </a:rPr>
                <a:t>+ Complejidad</a:t>
              </a:r>
            </a:p>
          </p:txBody>
        </p:sp>
        <p:sp>
          <p:nvSpPr>
            <p:cNvPr id="427023" name="Text Box 15"/>
            <p:cNvSpPr txBox="1">
              <a:spLocks noChangeArrowheads="1"/>
            </p:cNvSpPr>
            <p:nvPr/>
          </p:nvSpPr>
          <p:spPr bwMode="auto">
            <a:xfrm>
              <a:off x="1152" y="3571"/>
              <a:ext cx="1440" cy="269"/>
            </a:xfrm>
            <a:prstGeom prst="rect">
              <a:avLst/>
            </a:prstGeom>
            <a:noFill/>
            <a:ln w="12700">
              <a:noFill/>
              <a:miter lim="800000"/>
              <a:headEnd type="none" w="sm" len="sm"/>
              <a:tailEnd type="none" w="sm" len="sm"/>
            </a:ln>
            <a:effectLst/>
          </p:spPr>
          <p:txBody>
            <a:bodyPr>
              <a:spAutoFit/>
            </a:bodyPr>
            <a:lstStyle/>
            <a:p>
              <a:pPr algn="just">
                <a:spcBef>
                  <a:spcPct val="50000"/>
                </a:spcBef>
              </a:pPr>
              <a:r>
                <a:rPr lang="es-ES_tradnl" altLang="es-ES_tradnl" sz="2200">
                  <a:solidFill>
                    <a:schemeClr val="bg2"/>
                  </a:solidFill>
                </a:rPr>
                <a:t>- Conflictividad</a:t>
              </a:r>
            </a:p>
          </p:txBody>
        </p:sp>
      </p:grpSp>
    </p:spTree>
  </p:cSld>
  <p:clrMapOvr>
    <a:masterClrMapping/>
  </p:clrMapOvr>
  <p:transition spd="slow" advClick="0">
    <p:random/>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685800" y="152400"/>
            <a:ext cx="7772400" cy="1143000"/>
          </a:xfrm>
          <a:noFill/>
          <a:ln/>
        </p:spPr>
        <p:txBody>
          <a:bodyPr/>
          <a:lstStyle/>
          <a:p>
            <a:pPr>
              <a:lnSpc>
                <a:spcPct val="120000"/>
              </a:lnSpc>
            </a:pPr>
            <a:r>
              <a:rPr lang="es-ES_tradnl" altLang="es-ES_tradnl">
                <a:solidFill>
                  <a:schemeClr val="bg2"/>
                </a:solidFill>
              </a:rPr>
              <a:t> Métodos</a:t>
            </a:r>
            <a:endParaRPr lang="es-ES_tradnl" altLang="es-ES_tradnl">
              <a:solidFill>
                <a:schemeClr val="bg2"/>
              </a:solidFill>
              <a:effectLst>
                <a:outerShdw blurRad="38100" dist="38100" dir="2700000" algn="tl">
                  <a:srgbClr val="C0C0C0"/>
                </a:outerShdw>
              </a:effectLst>
            </a:endParaRPr>
          </a:p>
        </p:txBody>
      </p:sp>
      <p:sp>
        <p:nvSpPr>
          <p:cNvPr id="429059"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429060" name="Rectangle 4"/>
          <p:cNvSpPr>
            <a:spLocks noGrp="1" noChangeArrowheads="1"/>
          </p:cNvSpPr>
          <p:nvPr>
            <p:ph type="body" idx="1"/>
          </p:nvPr>
        </p:nvSpPr>
        <p:spPr>
          <a:xfrm>
            <a:off x="2590800" y="1143000"/>
            <a:ext cx="5410200" cy="4114800"/>
          </a:xfrm>
        </p:spPr>
        <p:txBody>
          <a:bodyPr/>
          <a:lstStyle/>
          <a:p>
            <a:pPr>
              <a:lnSpc>
                <a:spcPct val="70000"/>
              </a:lnSpc>
              <a:buFont typeface="Wingdings" pitchFamily="2" charset="2"/>
              <a:buChar char="ü"/>
            </a:pPr>
            <a:r>
              <a:rPr lang="es-ES_tradnl" altLang="es-ES_tradnl" sz="1900">
                <a:solidFill>
                  <a:schemeClr val="bg2"/>
                </a:solidFill>
              </a:rPr>
              <a:t>Listas de chequeo o verificación</a:t>
            </a:r>
          </a:p>
          <a:p>
            <a:pPr>
              <a:lnSpc>
                <a:spcPct val="70000"/>
              </a:lnSpc>
              <a:buFont typeface="Wingdings" pitchFamily="2" charset="2"/>
              <a:buChar char="ü"/>
            </a:pPr>
            <a:r>
              <a:rPr lang="es-ES_tradnl" altLang="es-ES_tradnl" sz="1900">
                <a:solidFill>
                  <a:schemeClr val="bg2"/>
                </a:solidFill>
              </a:rPr>
              <a:t>Diagramas de flujo</a:t>
            </a:r>
          </a:p>
          <a:p>
            <a:pPr>
              <a:lnSpc>
                <a:spcPct val="70000"/>
              </a:lnSpc>
              <a:buFont typeface="Wingdings" pitchFamily="2" charset="2"/>
              <a:buChar char="ü"/>
            </a:pPr>
            <a:r>
              <a:rPr lang="es-ES_tradnl" altLang="es-ES_tradnl" sz="1900">
                <a:solidFill>
                  <a:schemeClr val="bg2"/>
                </a:solidFill>
              </a:rPr>
              <a:t>Matrices causa efecto</a:t>
            </a:r>
          </a:p>
          <a:p>
            <a:pPr>
              <a:lnSpc>
                <a:spcPct val="70000"/>
              </a:lnSpc>
              <a:buFont typeface="Wingdings" pitchFamily="2" charset="2"/>
              <a:buChar char="ü"/>
            </a:pPr>
            <a:r>
              <a:rPr lang="es-ES_tradnl" altLang="es-ES_tradnl" sz="1900">
                <a:solidFill>
                  <a:schemeClr val="bg2"/>
                </a:solidFill>
              </a:rPr>
              <a:t>Matrices (Leopold y otras)</a:t>
            </a:r>
          </a:p>
          <a:p>
            <a:pPr>
              <a:lnSpc>
                <a:spcPct val="70000"/>
              </a:lnSpc>
              <a:buFont typeface="Wingdings" pitchFamily="2" charset="2"/>
              <a:buChar char="ü"/>
            </a:pPr>
            <a:r>
              <a:rPr lang="es-ES_tradnl" altLang="es-ES_tradnl" sz="1900">
                <a:solidFill>
                  <a:schemeClr val="bg2"/>
                </a:solidFill>
              </a:rPr>
              <a:t>Cartografía (SIG)</a:t>
            </a:r>
          </a:p>
          <a:p>
            <a:pPr>
              <a:lnSpc>
                <a:spcPct val="70000"/>
              </a:lnSpc>
              <a:buFont typeface="Wingdings" pitchFamily="2" charset="2"/>
              <a:buChar char="ü"/>
            </a:pPr>
            <a:r>
              <a:rPr lang="es-ES_tradnl" altLang="es-ES_tradnl" sz="1900">
                <a:solidFill>
                  <a:schemeClr val="bg2"/>
                </a:solidFill>
              </a:rPr>
              <a:t>Redes</a:t>
            </a:r>
          </a:p>
          <a:p>
            <a:pPr>
              <a:lnSpc>
                <a:spcPct val="70000"/>
              </a:lnSpc>
              <a:buFont typeface="Wingdings" pitchFamily="2" charset="2"/>
              <a:buChar char="ü"/>
            </a:pPr>
            <a:r>
              <a:rPr lang="es-ES_tradnl" altLang="es-ES_tradnl" sz="1900">
                <a:solidFill>
                  <a:schemeClr val="bg2"/>
                </a:solidFill>
              </a:rPr>
              <a:t>Modelos</a:t>
            </a:r>
          </a:p>
          <a:p>
            <a:pPr>
              <a:lnSpc>
                <a:spcPct val="70000"/>
              </a:lnSpc>
              <a:buFont typeface="Wingdings" pitchFamily="2" charset="2"/>
              <a:buChar char="ü"/>
            </a:pPr>
            <a:r>
              <a:rPr lang="es-ES_tradnl" altLang="es-ES_tradnl" sz="1900">
                <a:solidFill>
                  <a:schemeClr val="bg2"/>
                </a:solidFill>
              </a:rPr>
              <a:t>Percepción</a:t>
            </a:r>
          </a:p>
          <a:p>
            <a:pPr>
              <a:lnSpc>
                <a:spcPct val="70000"/>
              </a:lnSpc>
              <a:buFont typeface="Wingdings" pitchFamily="2" charset="2"/>
              <a:buChar char="ü"/>
            </a:pPr>
            <a:r>
              <a:rPr lang="es-ES_tradnl" altLang="es-ES_tradnl" sz="1900">
                <a:solidFill>
                  <a:schemeClr val="bg2"/>
                </a:solidFill>
              </a:rPr>
              <a:t>Métodos específicos</a:t>
            </a:r>
          </a:p>
          <a:p>
            <a:pPr lvl="1">
              <a:lnSpc>
                <a:spcPct val="70000"/>
              </a:lnSpc>
              <a:buClr>
                <a:schemeClr val="bg2"/>
              </a:buClr>
              <a:buSzPct val="85000"/>
              <a:buFont typeface="Wingdings" pitchFamily="2" charset="2"/>
              <a:buChar char="è"/>
            </a:pPr>
            <a:r>
              <a:rPr lang="es-ES_tradnl" altLang="es-ES_tradnl" sz="1900">
                <a:solidFill>
                  <a:schemeClr val="bg2"/>
                </a:solidFill>
              </a:rPr>
              <a:t>Aire</a:t>
            </a:r>
          </a:p>
          <a:p>
            <a:pPr lvl="1">
              <a:lnSpc>
                <a:spcPct val="70000"/>
              </a:lnSpc>
              <a:buClr>
                <a:schemeClr val="bg2"/>
              </a:buClr>
              <a:buSzPct val="85000"/>
              <a:buFont typeface="Wingdings" pitchFamily="2" charset="2"/>
              <a:buChar char="è"/>
            </a:pPr>
            <a:r>
              <a:rPr lang="es-ES_tradnl" altLang="es-ES_tradnl" sz="1900">
                <a:solidFill>
                  <a:schemeClr val="bg2"/>
                </a:solidFill>
              </a:rPr>
              <a:t>Agua</a:t>
            </a:r>
          </a:p>
          <a:p>
            <a:pPr lvl="1">
              <a:lnSpc>
                <a:spcPct val="70000"/>
              </a:lnSpc>
              <a:buClr>
                <a:schemeClr val="bg2"/>
              </a:buClr>
              <a:buSzPct val="85000"/>
              <a:buFont typeface="Wingdings" pitchFamily="2" charset="2"/>
              <a:buChar char="è"/>
            </a:pPr>
            <a:r>
              <a:rPr lang="es-ES_tradnl" altLang="es-ES_tradnl" sz="1900">
                <a:solidFill>
                  <a:schemeClr val="bg2"/>
                </a:solidFill>
              </a:rPr>
              <a:t>Suelos</a:t>
            </a:r>
          </a:p>
          <a:p>
            <a:pPr lvl="1">
              <a:lnSpc>
                <a:spcPct val="70000"/>
              </a:lnSpc>
              <a:buClr>
                <a:schemeClr val="bg2"/>
              </a:buClr>
              <a:buSzPct val="85000"/>
              <a:buFont typeface="Wingdings" pitchFamily="2" charset="2"/>
              <a:buChar char="è"/>
            </a:pPr>
            <a:r>
              <a:rPr lang="es-ES_tradnl" altLang="es-ES_tradnl" sz="1900">
                <a:solidFill>
                  <a:schemeClr val="bg2"/>
                </a:solidFill>
              </a:rPr>
              <a:t>Flora</a:t>
            </a:r>
          </a:p>
          <a:p>
            <a:pPr lvl="1">
              <a:lnSpc>
                <a:spcPct val="70000"/>
              </a:lnSpc>
              <a:buClr>
                <a:schemeClr val="bg2"/>
              </a:buClr>
              <a:buSzPct val="85000"/>
              <a:buFont typeface="Wingdings" pitchFamily="2" charset="2"/>
              <a:buChar char="è"/>
            </a:pPr>
            <a:r>
              <a:rPr lang="es-ES_tradnl" altLang="es-ES_tradnl" sz="1900">
                <a:solidFill>
                  <a:schemeClr val="bg2"/>
                </a:solidFill>
              </a:rPr>
              <a:t>Fauna</a:t>
            </a:r>
          </a:p>
          <a:p>
            <a:pPr lvl="1">
              <a:lnSpc>
                <a:spcPct val="70000"/>
              </a:lnSpc>
              <a:buClr>
                <a:schemeClr val="bg2"/>
              </a:buClr>
              <a:buSzPct val="85000"/>
              <a:buFont typeface="Wingdings" pitchFamily="2" charset="2"/>
              <a:buChar char="è"/>
            </a:pPr>
            <a:r>
              <a:rPr lang="es-ES_tradnl" altLang="es-ES_tradnl" sz="1900">
                <a:solidFill>
                  <a:schemeClr val="bg2"/>
                </a:solidFill>
              </a:rPr>
              <a:t>Ruido</a:t>
            </a:r>
          </a:p>
          <a:p>
            <a:pPr lvl="1">
              <a:lnSpc>
                <a:spcPct val="70000"/>
              </a:lnSpc>
              <a:buClr>
                <a:schemeClr val="bg2"/>
              </a:buClr>
              <a:buSzPct val="85000"/>
              <a:buFont typeface="Wingdings" pitchFamily="2" charset="2"/>
              <a:buChar char="è"/>
            </a:pPr>
            <a:r>
              <a:rPr lang="es-ES_tradnl" altLang="es-ES_tradnl" sz="1900">
                <a:solidFill>
                  <a:schemeClr val="bg2"/>
                </a:solidFill>
              </a:rPr>
              <a:t>Residuos</a:t>
            </a:r>
          </a:p>
          <a:p>
            <a:pPr lvl="1">
              <a:lnSpc>
                <a:spcPct val="70000"/>
              </a:lnSpc>
              <a:buClr>
                <a:schemeClr val="bg2"/>
              </a:buClr>
              <a:buSzPct val="85000"/>
              <a:buFont typeface="Wingdings" pitchFamily="2" charset="2"/>
              <a:buChar char="è"/>
            </a:pPr>
            <a:r>
              <a:rPr lang="es-ES_tradnl" altLang="es-ES_tradnl" sz="1900">
                <a:solidFill>
                  <a:schemeClr val="bg2"/>
                </a:solidFill>
              </a:rPr>
              <a:t>Paisajísticos</a:t>
            </a:r>
          </a:p>
          <a:p>
            <a:pPr lvl="1">
              <a:lnSpc>
                <a:spcPct val="70000"/>
              </a:lnSpc>
              <a:buClr>
                <a:schemeClr val="bg2"/>
              </a:buClr>
              <a:buSzPct val="85000"/>
              <a:buFont typeface="Wingdings" pitchFamily="2" charset="2"/>
              <a:buChar char="è"/>
            </a:pPr>
            <a:r>
              <a:rPr lang="es-ES_tradnl" altLang="es-ES_tradnl" sz="1900">
                <a:solidFill>
                  <a:schemeClr val="bg2"/>
                </a:solidFill>
              </a:rPr>
              <a:t>Culturales</a:t>
            </a:r>
          </a:p>
          <a:p>
            <a:pPr lvl="1">
              <a:lnSpc>
                <a:spcPct val="70000"/>
              </a:lnSpc>
              <a:buClr>
                <a:schemeClr val="bg2"/>
              </a:buClr>
              <a:buSzPct val="85000"/>
              <a:buFont typeface="Wingdings" pitchFamily="2" charset="2"/>
              <a:buChar char="è"/>
            </a:pPr>
            <a:r>
              <a:rPr lang="es-ES_tradnl" altLang="es-ES_tradnl" sz="1900">
                <a:solidFill>
                  <a:schemeClr val="bg2"/>
                </a:solidFill>
              </a:rPr>
              <a:t>Socioeconómicos</a:t>
            </a:r>
          </a:p>
          <a:p>
            <a:pPr lvl="1">
              <a:lnSpc>
                <a:spcPct val="70000"/>
              </a:lnSpc>
              <a:buClr>
                <a:schemeClr val="bg2"/>
              </a:buClr>
              <a:buSzPct val="85000"/>
              <a:buFont typeface="Wingdings" pitchFamily="2" charset="2"/>
              <a:buChar char="è"/>
            </a:pPr>
            <a:r>
              <a:rPr lang="es-ES_tradnl" altLang="es-ES_tradnl" sz="1900">
                <a:solidFill>
                  <a:schemeClr val="bg2"/>
                </a:solidFill>
              </a:rPr>
              <a:t>Otros</a:t>
            </a:r>
          </a:p>
          <a:p>
            <a:pPr lvl="1">
              <a:lnSpc>
                <a:spcPct val="70000"/>
              </a:lnSpc>
              <a:buClr>
                <a:srgbClr val="800000"/>
              </a:buClr>
            </a:pPr>
            <a:endParaRPr lang="es-ES_tradnl" altLang="es-ES_tradnl" sz="1900">
              <a:solidFill>
                <a:schemeClr val="bg2"/>
              </a:solidFill>
            </a:endParaRPr>
          </a:p>
        </p:txBody>
      </p:sp>
    </p:spTree>
  </p:cSld>
  <p:clrMapOvr>
    <a:masterClrMapping/>
  </p:clrMapOvr>
  <p:transition spd="slow" advClick="0">
    <p:random/>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76200"/>
            <a:ext cx="7772400" cy="609600"/>
          </a:xfrm>
          <a:noFill/>
          <a:ln/>
        </p:spPr>
        <p:txBody>
          <a:bodyPr/>
          <a:lstStyle/>
          <a:p>
            <a:pPr>
              <a:lnSpc>
                <a:spcPts val="4200"/>
              </a:lnSpc>
            </a:pPr>
            <a:r>
              <a:rPr lang="es-ES_tradnl" altLang="es-ES_tradnl" sz="3600">
                <a:solidFill>
                  <a:schemeClr val="bg2"/>
                </a:solidFill>
              </a:rPr>
              <a:t>Lista de Verificación</a:t>
            </a:r>
            <a:endParaRPr lang="es-ES_tradnl" altLang="es-ES_tradnl">
              <a:solidFill>
                <a:schemeClr val="bg2"/>
              </a:solidFill>
              <a:effectLst>
                <a:outerShdw blurRad="38100" dist="38100" dir="2700000" algn="tl">
                  <a:srgbClr val="C0C0C0"/>
                </a:outerShdw>
              </a:effectLst>
            </a:endParaRPr>
          </a:p>
        </p:txBody>
      </p:sp>
      <p:sp>
        <p:nvSpPr>
          <p:cNvPr id="367619"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pSp>
        <p:nvGrpSpPr>
          <p:cNvPr id="368356" name="Group 740"/>
          <p:cNvGrpSpPr>
            <a:grpSpLocks/>
          </p:cNvGrpSpPr>
          <p:nvPr/>
        </p:nvGrpSpPr>
        <p:grpSpPr bwMode="auto">
          <a:xfrm>
            <a:off x="1371600" y="771525"/>
            <a:ext cx="6553200" cy="5629275"/>
            <a:chOff x="864" y="486"/>
            <a:chExt cx="4128" cy="3546"/>
          </a:xfrm>
        </p:grpSpPr>
        <p:sp>
          <p:nvSpPr>
            <p:cNvPr id="368130" name="Rectangle 514"/>
            <p:cNvSpPr>
              <a:spLocks noChangeArrowheads="1"/>
            </p:cNvSpPr>
            <p:nvPr/>
          </p:nvSpPr>
          <p:spPr bwMode="auto">
            <a:xfrm>
              <a:off x="910" y="486"/>
              <a:ext cx="4082" cy="192"/>
            </a:xfrm>
            <a:prstGeom prst="rect">
              <a:avLst/>
            </a:prstGeom>
            <a:noFill/>
            <a:ln w="9525">
              <a:noFill/>
              <a:miter lim="800000"/>
              <a:headEnd/>
              <a:tailEnd/>
            </a:ln>
          </p:spPr>
          <p:txBody>
            <a:bodyPr lIns="0" tIns="0" rIns="0" bIns="0">
              <a:spAutoFit/>
            </a:bodyPr>
            <a:lstStyle/>
            <a:p>
              <a:pPr algn="ctr"/>
              <a:r>
                <a:rPr lang="es-ES_tradnl" altLang="es-ES_tradnl" sz="1000" b="1">
                  <a:solidFill>
                    <a:srgbClr val="000000"/>
                  </a:solidFill>
                </a:rPr>
                <a:t>EJEMPLO DE LISTA DE CHEQUEO PARA IDENTIFICAR IMPACTOS AMBIENTALES EN ZONAS DE</a:t>
              </a:r>
            </a:p>
            <a:p>
              <a:pPr algn="ctr"/>
              <a:r>
                <a:rPr lang="es-ES_tradnl" altLang="es-ES_tradnl" sz="1000" b="1">
                  <a:solidFill>
                    <a:srgbClr val="000000"/>
                  </a:solidFill>
                </a:rPr>
                <a:t>ACUMULACIÓN DE DESECHOS MINEROS</a:t>
              </a:r>
              <a:endParaRPr lang="es-ES_tradnl" altLang="es-ES_tradnl" sz="4400"/>
            </a:p>
          </p:txBody>
        </p:sp>
        <p:sp>
          <p:nvSpPr>
            <p:cNvPr id="368139" name="Rectangle 523"/>
            <p:cNvSpPr>
              <a:spLocks noChangeArrowheads="1"/>
            </p:cNvSpPr>
            <p:nvPr/>
          </p:nvSpPr>
          <p:spPr bwMode="auto">
            <a:xfrm>
              <a:off x="3280" y="709"/>
              <a:ext cx="780"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ETAPA DEL PROYECTO</a:t>
              </a:r>
              <a:endParaRPr lang="es-ES_tradnl" altLang="es-ES_tradnl" sz="4400"/>
            </a:p>
          </p:txBody>
        </p:sp>
        <p:sp>
          <p:nvSpPr>
            <p:cNvPr id="368148" name="Rectangle 532"/>
            <p:cNvSpPr>
              <a:spLocks noChangeArrowheads="1"/>
            </p:cNvSpPr>
            <p:nvPr/>
          </p:nvSpPr>
          <p:spPr bwMode="auto">
            <a:xfrm>
              <a:off x="1469" y="720"/>
              <a:ext cx="375"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IMPACTOS</a:t>
              </a:r>
              <a:endParaRPr lang="es-ES_tradnl" altLang="es-ES_tradnl" sz="4400"/>
            </a:p>
          </p:txBody>
        </p:sp>
        <p:sp>
          <p:nvSpPr>
            <p:cNvPr id="368149" name="Rectangle 533"/>
            <p:cNvSpPr>
              <a:spLocks noChangeArrowheads="1"/>
            </p:cNvSpPr>
            <p:nvPr/>
          </p:nvSpPr>
          <p:spPr bwMode="auto">
            <a:xfrm>
              <a:off x="1421" y="811"/>
              <a:ext cx="438"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GENERADOS</a:t>
              </a:r>
              <a:endParaRPr lang="es-ES_tradnl" altLang="es-ES_tradnl" sz="4400"/>
            </a:p>
          </p:txBody>
        </p:sp>
        <p:sp>
          <p:nvSpPr>
            <p:cNvPr id="368150" name="Rectangle 534"/>
            <p:cNvSpPr>
              <a:spLocks noChangeArrowheads="1"/>
            </p:cNvSpPr>
            <p:nvPr/>
          </p:nvSpPr>
          <p:spPr bwMode="auto">
            <a:xfrm>
              <a:off x="2585" y="856"/>
              <a:ext cx="273"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DISEÑO</a:t>
              </a:r>
              <a:endParaRPr lang="es-ES_tradnl" altLang="es-ES_tradnl" sz="4400"/>
            </a:p>
          </p:txBody>
        </p:sp>
        <p:sp>
          <p:nvSpPr>
            <p:cNvPr id="368151" name="Rectangle 535"/>
            <p:cNvSpPr>
              <a:spLocks noChangeArrowheads="1"/>
            </p:cNvSpPr>
            <p:nvPr/>
          </p:nvSpPr>
          <p:spPr bwMode="auto">
            <a:xfrm>
              <a:off x="3077" y="861"/>
              <a:ext cx="592"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CONSTRUCCIÓN</a:t>
              </a:r>
              <a:endParaRPr lang="es-ES_tradnl" altLang="es-ES_tradnl" sz="4400"/>
            </a:p>
          </p:txBody>
        </p:sp>
        <p:sp>
          <p:nvSpPr>
            <p:cNvPr id="368152" name="Rectangle 536"/>
            <p:cNvSpPr>
              <a:spLocks noChangeArrowheads="1"/>
            </p:cNvSpPr>
            <p:nvPr/>
          </p:nvSpPr>
          <p:spPr bwMode="auto">
            <a:xfrm>
              <a:off x="3811" y="856"/>
              <a:ext cx="432"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OPERACIÓN</a:t>
              </a:r>
              <a:endParaRPr lang="es-ES_tradnl" altLang="es-ES_tradnl" sz="4400"/>
            </a:p>
          </p:txBody>
        </p:sp>
        <p:sp>
          <p:nvSpPr>
            <p:cNvPr id="368153" name="Rectangle 537"/>
            <p:cNvSpPr>
              <a:spLocks noChangeArrowheads="1"/>
            </p:cNvSpPr>
            <p:nvPr/>
          </p:nvSpPr>
          <p:spPr bwMode="auto">
            <a:xfrm>
              <a:off x="4443" y="856"/>
              <a:ext cx="444"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ABANDONO</a:t>
              </a:r>
              <a:endParaRPr lang="es-ES_tradnl" altLang="es-ES_tradnl" sz="4400"/>
            </a:p>
          </p:txBody>
        </p:sp>
        <p:sp>
          <p:nvSpPr>
            <p:cNvPr id="368173" name="Rectangle 557"/>
            <p:cNvSpPr>
              <a:spLocks noChangeArrowheads="1"/>
            </p:cNvSpPr>
            <p:nvPr/>
          </p:nvSpPr>
          <p:spPr bwMode="auto">
            <a:xfrm>
              <a:off x="917" y="954"/>
              <a:ext cx="534"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1. Sobre el Agua</a:t>
              </a:r>
              <a:endParaRPr lang="es-ES_tradnl" altLang="es-ES_tradnl" sz="4400"/>
            </a:p>
          </p:txBody>
        </p:sp>
        <p:sp>
          <p:nvSpPr>
            <p:cNvPr id="368174" name="Rectangle 558"/>
            <p:cNvSpPr>
              <a:spLocks noChangeArrowheads="1"/>
            </p:cNvSpPr>
            <p:nvPr/>
          </p:nvSpPr>
          <p:spPr bwMode="auto">
            <a:xfrm>
              <a:off x="917" y="1049"/>
              <a:ext cx="642"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1.1. Contaminación</a:t>
              </a:r>
              <a:endParaRPr lang="es-ES_tradnl" altLang="es-ES_tradnl" sz="4400"/>
            </a:p>
          </p:txBody>
        </p:sp>
        <p:sp>
          <p:nvSpPr>
            <p:cNvPr id="368175" name="Rectangle 559"/>
            <p:cNvSpPr>
              <a:spLocks noChangeArrowheads="1"/>
            </p:cNvSpPr>
            <p:nvPr/>
          </p:nvSpPr>
          <p:spPr bwMode="auto">
            <a:xfrm>
              <a:off x="917" y="1140"/>
              <a:ext cx="897"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1.2. Disminución de caudal</a:t>
              </a:r>
              <a:endParaRPr lang="es-ES_tradnl" altLang="es-ES_tradnl" sz="4400"/>
            </a:p>
          </p:txBody>
        </p:sp>
        <p:sp>
          <p:nvSpPr>
            <p:cNvPr id="368176" name="Rectangle 560"/>
            <p:cNvSpPr>
              <a:spLocks noChangeArrowheads="1"/>
            </p:cNvSpPr>
            <p:nvPr/>
          </p:nvSpPr>
          <p:spPr bwMode="auto">
            <a:xfrm>
              <a:off x="917" y="1234"/>
              <a:ext cx="636"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1.3. Cambio de uso</a:t>
              </a:r>
              <a:endParaRPr lang="es-ES_tradnl" altLang="es-ES_tradnl" sz="4400"/>
            </a:p>
          </p:txBody>
        </p:sp>
        <p:sp>
          <p:nvSpPr>
            <p:cNvPr id="368177" name="Rectangle 561"/>
            <p:cNvSpPr>
              <a:spLocks noChangeArrowheads="1"/>
            </p:cNvSpPr>
            <p:nvPr/>
          </p:nvSpPr>
          <p:spPr bwMode="auto">
            <a:xfrm>
              <a:off x="3335" y="1227"/>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178" name="Rectangle 562"/>
            <p:cNvSpPr>
              <a:spLocks noChangeArrowheads="1"/>
            </p:cNvSpPr>
            <p:nvPr/>
          </p:nvSpPr>
          <p:spPr bwMode="auto">
            <a:xfrm>
              <a:off x="4023" y="1160"/>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179" name="Rectangle 563"/>
            <p:cNvSpPr>
              <a:spLocks noChangeArrowheads="1"/>
            </p:cNvSpPr>
            <p:nvPr/>
          </p:nvSpPr>
          <p:spPr bwMode="auto">
            <a:xfrm>
              <a:off x="4648" y="1058"/>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197" name="Rectangle 581"/>
            <p:cNvSpPr>
              <a:spLocks noChangeArrowheads="1"/>
            </p:cNvSpPr>
            <p:nvPr/>
          </p:nvSpPr>
          <p:spPr bwMode="auto">
            <a:xfrm>
              <a:off x="917" y="1367"/>
              <a:ext cx="492"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2. Sobre el aire</a:t>
              </a:r>
              <a:endParaRPr lang="es-ES_tradnl" altLang="es-ES_tradnl" sz="4400"/>
            </a:p>
          </p:txBody>
        </p:sp>
        <p:sp>
          <p:nvSpPr>
            <p:cNvPr id="368198" name="Rectangle 582"/>
            <p:cNvSpPr>
              <a:spLocks noChangeArrowheads="1"/>
            </p:cNvSpPr>
            <p:nvPr/>
          </p:nvSpPr>
          <p:spPr bwMode="auto">
            <a:xfrm>
              <a:off x="917" y="1462"/>
              <a:ext cx="642"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2.1. Contaminación</a:t>
              </a:r>
              <a:endParaRPr lang="es-ES_tradnl" altLang="es-ES_tradnl" sz="4400"/>
            </a:p>
          </p:txBody>
        </p:sp>
        <p:sp>
          <p:nvSpPr>
            <p:cNvPr id="368199" name="Rectangle 583"/>
            <p:cNvSpPr>
              <a:spLocks noChangeArrowheads="1"/>
            </p:cNvSpPr>
            <p:nvPr/>
          </p:nvSpPr>
          <p:spPr bwMode="auto">
            <a:xfrm>
              <a:off x="917" y="1553"/>
              <a:ext cx="843"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2.2. Incremento  del ruido</a:t>
              </a:r>
              <a:endParaRPr lang="es-ES_tradnl" altLang="es-ES_tradnl" sz="4400"/>
            </a:p>
          </p:txBody>
        </p:sp>
        <p:sp>
          <p:nvSpPr>
            <p:cNvPr id="368200" name="Rectangle 584"/>
            <p:cNvSpPr>
              <a:spLocks noChangeArrowheads="1"/>
            </p:cNvSpPr>
            <p:nvPr/>
          </p:nvSpPr>
          <p:spPr bwMode="auto">
            <a:xfrm>
              <a:off x="917" y="1645"/>
              <a:ext cx="978"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2.3. Presencia de malos olores</a:t>
              </a:r>
              <a:endParaRPr lang="es-ES_tradnl" altLang="es-ES_tradnl" sz="4400"/>
            </a:p>
          </p:txBody>
        </p:sp>
        <p:sp>
          <p:nvSpPr>
            <p:cNvPr id="368201" name="Rectangle 585"/>
            <p:cNvSpPr>
              <a:spLocks noChangeArrowheads="1"/>
            </p:cNvSpPr>
            <p:nvPr/>
          </p:nvSpPr>
          <p:spPr bwMode="auto">
            <a:xfrm>
              <a:off x="3335" y="1572"/>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02" name="Rectangle 586"/>
            <p:cNvSpPr>
              <a:spLocks noChangeArrowheads="1"/>
            </p:cNvSpPr>
            <p:nvPr/>
          </p:nvSpPr>
          <p:spPr bwMode="auto">
            <a:xfrm>
              <a:off x="4648" y="1471"/>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03" name="Rectangle 587"/>
            <p:cNvSpPr>
              <a:spLocks noChangeArrowheads="1"/>
            </p:cNvSpPr>
            <p:nvPr/>
          </p:nvSpPr>
          <p:spPr bwMode="auto">
            <a:xfrm>
              <a:off x="4648" y="1650"/>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21" name="Rectangle 605"/>
            <p:cNvSpPr>
              <a:spLocks noChangeArrowheads="1"/>
            </p:cNvSpPr>
            <p:nvPr/>
          </p:nvSpPr>
          <p:spPr bwMode="auto">
            <a:xfrm>
              <a:off x="917" y="1780"/>
              <a:ext cx="546"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3. Sobre el clima</a:t>
              </a:r>
              <a:endParaRPr lang="es-ES_tradnl" altLang="es-ES_tradnl" sz="4400"/>
            </a:p>
          </p:txBody>
        </p:sp>
        <p:sp>
          <p:nvSpPr>
            <p:cNvPr id="368222" name="Rectangle 606"/>
            <p:cNvSpPr>
              <a:spLocks noChangeArrowheads="1"/>
            </p:cNvSpPr>
            <p:nvPr/>
          </p:nvSpPr>
          <p:spPr bwMode="auto">
            <a:xfrm>
              <a:off x="917" y="1875"/>
              <a:ext cx="903"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3.1. Cambio de temperatura</a:t>
              </a:r>
              <a:endParaRPr lang="es-ES_tradnl" altLang="es-ES_tradnl" sz="4400"/>
            </a:p>
          </p:txBody>
        </p:sp>
        <p:sp>
          <p:nvSpPr>
            <p:cNvPr id="368223" name="Rectangle 607"/>
            <p:cNvSpPr>
              <a:spLocks noChangeArrowheads="1"/>
            </p:cNvSpPr>
            <p:nvPr/>
          </p:nvSpPr>
          <p:spPr bwMode="auto">
            <a:xfrm>
              <a:off x="917" y="1967"/>
              <a:ext cx="879"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3.2. Aumento de las lluvias</a:t>
              </a:r>
              <a:endParaRPr lang="es-ES_tradnl" altLang="es-ES_tradnl" sz="4400"/>
            </a:p>
          </p:txBody>
        </p:sp>
        <p:sp>
          <p:nvSpPr>
            <p:cNvPr id="368224" name="Rectangle 608"/>
            <p:cNvSpPr>
              <a:spLocks noChangeArrowheads="1"/>
            </p:cNvSpPr>
            <p:nvPr/>
          </p:nvSpPr>
          <p:spPr bwMode="auto">
            <a:xfrm>
              <a:off x="917" y="2057"/>
              <a:ext cx="1035"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3.3. Aumento de la evaporación</a:t>
              </a:r>
              <a:endParaRPr lang="es-ES_tradnl" altLang="es-ES_tradnl" sz="4400"/>
            </a:p>
          </p:txBody>
        </p:sp>
        <p:sp>
          <p:nvSpPr>
            <p:cNvPr id="368226" name="Rectangle 610"/>
            <p:cNvSpPr>
              <a:spLocks noChangeArrowheads="1"/>
            </p:cNvSpPr>
            <p:nvPr/>
          </p:nvSpPr>
          <p:spPr bwMode="auto">
            <a:xfrm>
              <a:off x="4023" y="1882"/>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27" name="Rectangle 611"/>
            <p:cNvSpPr>
              <a:spLocks noChangeArrowheads="1"/>
            </p:cNvSpPr>
            <p:nvPr/>
          </p:nvSpPr>
          <p:spPr bwMode="auto">
            <a:xfrm>
              <a:off x="4023" y="1983"/>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28" name="Rectangle 612"/>
            <p:cNvSpPr>
              <a:spLocks noChangeArrowheads="1"/>
            </p:cNvSpPr>
            <p:nvPr/>
          </p:nvSpPr>
          <p:spPr bwMode="auto">
            <a:xfrm>
              <a:off x="4023" y="2085"/>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47" name="Rectangle 631"/>
            <p:cNvSpPr>
              <a:spLocks noChangeArrowheads="1"/>
            </p:cNvSpPr>
            <p:nvPr/>
          </p:nvSpPr>
          <p:spPr bwMode="auto">
            <a:xfrm>
              <a:off x="917" y="2188"/>
              <a:ext cx="540" cy="86"/>
            </a:xfrm>
            <a:prstGeom prst="rect">
              <a:avLst/>
            </a:prstGeom>
            <a:noFill/>
            <a:ln w="9525">
              <a:noFill/>
              <a:miter lim="800000"/>
              <a:headEnd/>
              <a:tailEnd/>
            </a:ln>
          </p:spPr>
          <p:txBody>
            <a:bodyPr wrap="none" lIns="0" tIns="0" rIns="0" bIns="0">
              <a:spAutoFit/>
            </a:bodyPr>
            <a:lstStyle/>
            <a:p>
              <a:r>
                <a:rPr lang="es-ES_tradnl" altLang="es-ES_tradnl" sz="900" b="1">
                  <a:solidFill>
                    <a:srgbClr val="000000"/>
                  </a:solidFill>
                </a:rPr>
                <a:t>4. Sobre el suelo</a:t>
              </a:r>
              <a:endParaRPr lang="es-ES_tradnl" altLang="es-ES_tradnl" sz="4400"/>
            </a:p>
          </p:txBody>
        </p:sp>
        <p:sp>
          <p:nvSpPr>
            <p:cNvPr id="368248" name="Rectangle 632"/>
            <p:cNvSpPr>
              <a:spLocks noChangeArrowheads="1"/>
            </p:cNvSpPr>
            <p:nvPr/>
          </p:nvSpPr>
          <p:spPr bwMode="auto">
            <a:xfrm>
              <a:off x="917" y="2287"/>
              <a:ext cx="711"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4.1. Pérdida de suelos</a:t>
              </a:r>
              <a:endParaRPr lang="es-ES_tradnl" altLang="es-ES_tradnl" sz="4400"/>
            </a:p>
          </p:txBody>
        </p:sp>
        <p:sp>
          <p:nvSpPr>
            <p:cNvPr id="368250" name="Rectangle 634"/>
            <p:cNvSpPr>
              <a:spLocks noChangeArrowheads="1"/>
            </p:cNvSpPr>
            <p:nvPr/>
          </p:nvSpPr>
          <p:spPr bwMode="auto">
            <a:xfrm>
              <a:off x="917" y="2394"/>
              <a:ext cx="573"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4.2. Acidificación</a:t>
              </a:r>
              <a:endParaRPr lang="es-ES_tradnl" altLang="es-ES_tradnl" sz="4400"/>
            </a:p>
          </p:txBody>
        </p:sp>
        <p:sp>
          <p:nvSpPr>
            <p:cNvPr id="368251" name="Rectangle 635"/>
            <p:cNvSpPr>
              <a:spLocks noChangeArrowheads="1"/>
            </p:cNvSpPr>
            <p:nvPr/>
          </p:nvSpPr>
          <p:spPr bwMode="auto">
            <a:xfrm>
              <a:off x="917" y="2485"/>
              <a:ext cx="524"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4.3. Salinización</a:t>
              </a:r>
              <a:endParaRPr lang="es-ES_tradnl" altLang="es-ES_tradnl" sz="4400"/>
            </a:p>
          </p:txBody>
        </p:sp>
        <p:sp>
          <p:nvSpPr>
            <p:cNvPr id="368252" name="Rectangle 636"/>
            <p:cNvSpPr>
              <a:spLocks noChangeArrowheads="1"/>
            </p:cNvSpPr>
            <p:nvPr/>
          </p:nvSpPr>
          <p:spPr bwMode="auto">
            <a:xfrm>
              <a:off x="917" y="2575"/>
              <a:ext cx="930"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4.4. Generación de pantanos</a:t>
              </a:r>
              <a:endParaRPr lang="es-ES_tradnl" altLang="es-ES_tradnl" sz="4400"/>
            </a:p>
          </p:txBody>
        </p:sp>
        <p:sp>
          <p:nvSpPr>
            <p:cNvPr id="368253" name="Rectangle 637"/>
            <p:cNvSpPr>
              <a:spLocks noChangeArrowheads="1"/>
            </p:cNvSpPr>
            <p:nvPr/>
          </p:nvSpPr>
          <p:spPr bwMode="auto">
            <a:xfrm>
              <a:off x="917" y="2667"/>
              <a:ext cx="840" cy="86"/>
            </a:xfrm>
            <a:prstGeom prst="rect">
              <a:avLst/>
            </a:prstGeom>
            <a:noFill/>
            <a:ln w="9525">
              <a:noFill/>
              <a:miter lim="800000"/>
              <a:headEnd/>
              <a:tailEnd/>
            </a:ln>
          </p:spPr>
          <p:txBody>
            <a:bodyPr wrap="none" lIns="0" tIns="0" rIns="0" bIns="0">
              <a:spAutoFit/>
            </a:bodyPr>
            <a:lstStyle/>
            <a:p>
              <a:r>
                <a:rPr lang="es-ES_tradnl" altLang="es-ES_tradnl" sz="900">
                  <a:solidFill>
                    <a:srgbClr val="000000"/>
                  </a:solidFill>
                </a:rPr>
                <a:t>4.5. Problemas de drenaje</a:t>
              </a:r>
              <a:endParaRPr lang="es-ES_tradnl" altLang="es-ES_tradnl" sz="4400"/>
            </a:p>
          </p:txBody>
        </p:sp>
        <p:sp>
          <p:nvSpPr>
            <p:cNvPr id="368254" name="Rectangle 638"/>
            <p:cNvSpPr>
              <a:spLocks noChangeArrowheads="1"/>
            </p:cNvSpPr>
            <p:nvPr/>
          </p:nvSpPr>
          <p:spPr bwMode="auto">
            <a:xfrm>
              <a:off x="3335" y="2285"/>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55" name="Rectangle 639"/>
            <p:cNvSpPr>
              <a:spLocks noChangeArrowheads="1"/>
            </p:cNvSpPr>
            <p:nvPr/>
          </p:nvSpPr>
          <p:spPr bwMode="auto">
            <a:xfrm>
              <a:off x="3335" y="2386"/>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56" name="Rectangle 640"/>
            <p:cNvSpPr>
              <a:spLocks noChangeArrowheads="1"/>
            </p:cNvSpPr>
            <p:nvPr/>
          </p:nvSpPr>
          <p:spPr bwMode="auto">
            <a:xfrm>
              <a:off x="3335" y="2487"/>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57" name="Rectangle 641"/>
            <p:cNvSpPr>
              <a:spLocks noChangeArrowheads="1"/>
            </p:cNvSpPr>
            <p:nvPr/>
          </p:nvSpPr>
          <p:spPr bwMode="auto">
            <a:xfrm>
              <a:off x="3335" y="2589"/>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58" name="Rectangle 642"/>
            <p:cNvSpPr>
              <a:spLocks noChangeArrowheads="1"/>
            </p:cNvSpPr>
            <p:nvPr/>
          </p:nvSpPr>
          <p:spPr bwMode="auto">
            <a:xfrm>
              <a:off x="3335" y="2691"/>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59" name="Rectangle 643"/>
            <p:cNvSpPr>
              <a:spLocks noChangeArrowheads="1"/>
            </p:cNvSpPr>
            <p:nvPr/>
          </p:nvSpPr>
          <p:spPr bwMode="auto">
            <a:xfrm>
              <a:off x="4648" y="2444"/>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77" name="Rectangle 661"/>
            <p:cNvSpPr>
              <a:spLocks noChangeArrowheads="1"/>
            </p:cNvSpPr>
            <p:nvPr/>
          </p:nvSpPr>
          <p:spPr bwMode="auto">
            <a:xfrm>
              <a:off x="917" y="2868"/>
              <a:ext cx="1215" cy="436"/>
            </a:xfrm>
            <a:prstGeom prst="rect">
              <a:avLst/>
            </a:prstGeom>
            <a:noFill/>
            <a:ln w="9525">
              <a:noFill/>
              <a:miter lim="800000"/>
              <a:headEnd/>
              <a:tailEnd/>
            </a:ln>
          </p:spPr>
          <p:txBody>
            <a:bodyPr wrap="none" lIns="0" tIns="0" rIns="0" bIns="0">
              <a:spAutoFit/>
            </a:bodyPr>
            <a:lstStyle/>
            <a:p>
              <a:pPr>
                <a:lnSpc>
                  <a:spcPts val="1100"/>
                </a:lnSpc>
              </a:pPr>
              <a:r>
                <a:rPr lang="es-ES_tradnl" altLang="es-ES_tradnl" sz="900" b="1">
                  <a:solidFill>
                    <a:srgbClr val="000000"/>
                  </a:solidFill>
                </a:rPr>
                <a:t>5. Sobre vegetación y fauna</a:t>
              </a:r>
            </a:p>
            <a:p>
              <a:pPr>
                <a:lnSpc>
                  <a:spcPts val="1100"/>
                </a:lnSpc>
              </a:pPr>
              <a:r>
                <a:rPr lang="es-ES_tradnl" altLang="es-ES_tradnl" sz="900">
                  <a:solidFill>
                    <a:srgbClr val="000000"/>
                  </a:solidFill>
                </a:rPr>
                <a:t>5.1. Pérdida de biodiversidad</a:t>
              </a:r>
            </a:p>
            <a:p>
              <a:r>
                <a:rPr lang="es-ES_tradnl" altLang="es-ES_tradnl" sz="900">
                  <a:solidFill>
                    <a:srgbClr val="000000"/>
                  </a:solidFill>
                </a:rPr>
                <a:t>5.2. Efectos sobre especies endémicas</a:t>
              </a:r>
            </a:p>
            <a:p>
              <a:r>
                <a:rPr lang="es-ES_tradnl" altLang="es-ES_tradnl" sz="900">
                  <a:solidFill>
                    <a:srgbClr val="000000"/>
                  </a:solidFill>
                </a:rPr>
                <a:t>5.3. Efectos sobre especies protegidas</a:t>
              </a:r>
            </a:p>
            <a:p>
              <a:pPr>
                <a:lnSpc>
                  <a:spcPts val="1100"/>
                </a:lnSpc>
              </a:pPr>
              <a:endParaRPr lang="es-ES_tradnl" altLang="es-ES_tradnl" sz="4400"/>
            </a:p>
          </p:txBody>
        </p:sp>
        <p:sp>
          <p:nvSpPr>
            <p:cNvPr id="368282" name="Rectangle 666"/>
            <p:cNvSpPr>
              <a:spLocks noChangeArrowheads="1"/>
            </p:cNvSpPr>
            <p:nvPr/>
          </p:nvSpPr>
          <p:spPr bwMode="auto">
            <a:xfrm>
              <a:off x="3336" y="2921"/>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84" name="Rectangle 668"/>
            <p:cNvSpPr>
              <a:spLocks noChangeArrowheads="1"/>
            </p:cNvSpPr>
            <p:nvPr/>
          </p:nvSpPr>
          <p:spPr bwMode="auto">
            <a:xfrm>
              <a:off x="3335" y="3026"/>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285" name="Rectangle 669"/>
            <p:cNvSpPr>
              <a:spLocks noChangeArrowheads="1"/>
            </p:cNvSpPr>
            <p:nvPr/>
          </p:nvSpPr>
          <p:spPr bwMode="auto">
            <a:xfrm>
              <a:off x="3335" y="3128"/>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03" name="Rectangle 687"/>
            <p:cNvSpPr>
              <a:spLocks noChangeArrowheads="1"/>
            </p:cNvSpPr>
            <p:nvPr/>
          </p:nvSpPr>
          <p:spPr bwMode="auto">
            <a:xfrm>
              <a:off x="917" y="3344"/>
              <a:ext cx="1275" cy="648"/>
            </a:xfrm>
            <a:prstGeom prst="rect">
              <a:avLst/>
            </a:prstGeom>
            <a:noFill/>
            <a:ln w="9525">
              <a:noFill/>
              <a:miter lim="800000"/>
              <a:headEnd/>
              <a:tailEnd/>
            </a:ln>
          </p:spPr>
          <p:txBody>
            <a:bodyPr wrap="none" lIns="0" tIns="0" rIns="0" bIns="0">
              <a:spAutoFit/>
            </a:bodyPr>
            <a:lstStyle/>
            <a:p>
              <a:pPr>
                <a:lnSpc>
                  <a:spcPts val="1100"/>
                </a:lnSpc>
              </a:pPr>
              <a:r>
                <a:rPr lang="es-ES_tradnl" altLang="es-ES_tradnl" sz="900" b="1">
                  <a:solidFill>
                    <a:srgbClr val="000000"/>
                  </a:solidFill>
                </a:rPr>
                <a:t>6. Sobre población</a:t>
              </a:r>
            </a:p>
            <a:p>
              <a:pPr>
                <a:lnSpc>
                  <a:spcPts val="1100"/>
                </a:lnSpc>
              </a:pPr>
              <a:r>
                <a:rPr lang="es-ES_tradnl" altLang="es-ES_tradnl" sz="900">
                  <a:solidFill>
                    <a:srgbClr val="000000"/>
                  </a:solidFill>
                </a:rPr>
                <a:t>6.1. Pérdida de base de recursos</a:t>
              </a:r>
              <a:endParaRPr lang="es-ES_tradnl" altLang="es-ES_tradnl" sz="4400"/>
            </a:p>
            <a:p>
              <a:pPr>
                <a:lnSpc>
                  <a:spcPts val="1100"/>
                </a:lnSpc>
              </a:pPr>
              <a:r>
                <a:rPr lang="es-ES_tradnl" altLang="es-ES_tradnl" sz="900">
                  <a:solidFill>
                    <a:srgbClr val="000000"/>
                  </a:solidFill>
                </a:rPr>
                <a:t>6.2. Pérdidas de recursos arqueológicos</a:t>
              </a:r>
              <a:endParaRPr lang="es-ES_tradnl" altLang="es-ES_tradnl" sz="4400"/>
            </a:p>
            <a:p>
              <a:pPr>
                <a:lnSpc>
                  <a:spcPts val="1100"/>
                </a:lnSpc>
              </a:pPr>
              <a:r>
                <a:rPr lang="es-ES_tradnl" altLang="es-ES_tradnl" sz="900">
                  <a:solidFill>
                    <a:srgbClr val="000000"/>
                  </a:solidFill>
                </a:rPr>
                <a:t>6.3. Traslado de población</a:t>
              </a:r>
            </a:p>
            <a:p>
              <a:pPr>
                <a:lnSpc>
                  <a:spcPts val="1100"/>
                </a:lnSpc>
              </a:pPr>
              <a:endParaRPr lang="es-ES_tradnl" altLang="es-ES_tradnl" sz="4400"/>
            </a:p>
            <a:p>
              <a:pPr>
                <a:lnSpc>
                  <a:spcPts val="400"/>
                </a:lnSpc>
              </a:pPr>
              <a:endParaRPr lang="es-ES_tradnl" altLang="es-ES_tradnl" sz="4400"/>
            </a:p>
            <a:p>
              <a:pPr>
                <a:lnSpc>
                  <a:spcPts val="1100"/>
                </a:lnSpc>
              </a:pPr>
              <a:r>
                <a:rPr lang="es-ES_tradnl" altLang="es-ES_tradnl" sz="900" b="1">
                  <a:solidFill>
                    <a:srgbClr val="000000"/>
                  </a:solidFill>
                </a:rPr>
                <a:t>7. Otros</a:t>
              </a:r>
            </a:p>
            <a:p>
              <a:pPr>
                <a:lnSpc>
                  <a:spcPts val="1100"/>
                </a:lnSpc>
              </a:pPr>
              <a:r>
                <a:rPr lang="es-ES_tradnl" altLang="es-ES_tradnl" sz="900">
                  <a:solidFill>
                    <a:srgbClr val="000000"/>
                  </a:solidFill>
                </a:rPr>
                <a:t>7.1. Pérdida de paisaje</a:t>
              </a:r>
              <a:endParaRPr lang="es-ES_tradnl" altLang="es-ES_tradnl" sz="4400"/>
            </a:p>
          </p:txBody>
        </p:sp>
        <p:sp>
          <p:nvSpPr>
            <p:cNvPr id="368308" name="Rectangle 692"/>
            <p:cNvSpPr>
              <a:spLocks noChangeArrowheads="1"/>
            </p:cNvSpPr>
            <p:nvPr/>
          </p:nvSpPr>
          <p:spPr bwMode="auto">
            <a:xfrm>
              <a:off x="3335" y="3556"/>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09" name="Rectangle 693"/>
            <p:cNvSpPr>
              <a:spLocks noChangeArrowheads="1"/>
            </p:cNvSpPr>
            <p:nvPr/>
          </p:nvSpPr>
          <p:spPr bwMode="auto">
            <a:xfrm>
              <a:off x="3335" y="3657"/>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10" name="Rectangle 694"/>
            <p:cNvSpPr>
              <a:spLocks noChangeArrowheads="1"/>
            </p:cNvSpPr>
            <p:nvPr/>
          </p:nvSpPr>
          <p:spPr bwMode="auto">
            <a:xfrm>
              <a:off x="4648" y="3397"/>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32" name="Rectangle 716"/>
            <p:cNvSpPr>
              <a:spLocks noChangeArrowheads="1"/>
            </p:cNvSpPr>
            <p:nvPr/>
          </p:nvSpPr>
          <p:spPr bwMode="auto">
            <a:xfrm>
              <a:off x="3335" y="3896"/>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33" name="Rectangle 717"/>
            <p:cNvSpPr>
              <a:spLocks noChangeArrowheads="1"/>
            </p:cNvSpPr>
            <p:nvPr/>
          </p:nvSpPr>
          <p:spPr bwMode="auto">
            <a:xfrm>
              <a:off x="4648" y="3896"/>
              <a:ext cx="49" cy="96"/>
            </a:xfrm>
            <a:prstGeom prst="rect">
              <a:avLst/>
            </a:prstGeom>
            <a:noFill/>
            <a:ln w="9525">
              <a:noFill/>
              <a:miter lim="800000"/>
              <a:headEnd/>
              <a:tailEnd/>
            </a:ln>
          </p:spPr>
          <p:txBody>
            <a:bodyPr wrap="none" lIns="0" tIns="0" rIns="0" bIns="0">
              <a:spAutoFit/>
            </a:bodyPr>
            <a:lstStyle/>
            <a:p>
              <a:r>
                <a:rPr lang="es-ES_tradnl" altLang="es-ES_tradnl" sz="1000" b="1">
                  <a:solidFill>
                    <a:srgbClr val="000000"/>
                  </a:solidFill>
                </a:rPr>
                <a:t>X</a:t>
              </a:r>
              <a:endParaRPr lang="es-ES_tradnl" altLang="es-ES_tradnl" sz="4400"/>
            </a:p>
          </p:txBody>
        </p:sp>
        <p:sp>
          <p:nvSpPr>
            <p:cNvPr id="368336" name="Line 720"/>
            <p:cNvSpPr>
              <a:spLocks noChangeShapeType="1"/>
            </p:cNvSpPr>
            <p:nvPr/>
          </p:nvSpPr>
          <p:spPr bwMode="auto">
            <a:xfrm>
              <a:off x="864" y="2180"/>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37" name="Line 721"/>
            <p:cNvSpPr>
              <a:spLocks noChangeShapeType="1"/>
            </p:cNvSpPr>
            <p:nvPr/>
          </p:nvSpPr>
          <p:spPr bwMode="auto">
            <a:xfrm>
              <a:off x="864" y="1756"/>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38" name="Line 722"/>
            <p:cNvSpPr>
              <a:spLocks noChangeShapeType="1"/>
            </p:cNvSpPr>
            <p:nvPr/>
          </p:nvSpPr>
          <p:spPr bwMode="auto">
            <a:xfrm>
              <a:off x="864" y="1333"/>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39" name="Line 723"/>
            <p:cNvSpPr>
              <a:spLocks noChangeShapeType="1"/>
            </p:cNvSpPr>
            <p:nvPr/>
          </p:nvSpPr>
          <p:spPr bwMode="auto">
            <a:xfrm>
              <a:off x="864" y="2815"/>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45" name="Line 729"/>
            <p:cNvSpPr>
              <a:spLocks noChangeShapeType="1"/>
            </p:cNvSpPr>
            <p:nvPr/>
          </p:nvSpPr>
          <p:spPr bwMode="auto">
            <a:xfrm>
              <a:off x="864" y="3291"/>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46" name="Line 730"/>
            <p:cNvSpPr>
              <a:spLocks noChangeShapeType="1"/>
            </p:cNvSpPr>
            <p:nvPr/>
          </p:nvSpPr>
          <p:spPr bwMode="auto">
            <a:xfrm>
              <a:off x="864" y="3767"/>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47" name="Rectangle 731"/>
            <p:cNvSpPr>
              <a:spLocks noChangeArrowheads="1"/>
            </p:cNvSpPr>
            <p:nvPr/>
          </p:nvSpPr>
          <p:spPr bwMode="auto">
            <a:xfrm>
              <a:off x="864" y="486"/>
              <a:ext cx="4128" cy="3546"/>
            </a:xfrm>
            <a:prstGeom prst="rect">
              <a:avLst/>
            </a:prstGeom>
            <a:noFill/>
            <a:ln w="12700">
              <a:solidFill>
                <a:schemeClr val="bg2"/>
              </a:solidFill>
              <a:miter lim="800000"/>
              <a:headEnd type="none" w="sm" len="sm"/>
              <a:tailEnd type="none" w="sm" len="sm"/>
            </a:ln>
            <a:effectLst/>
          </p:spPr>
          <p:txBody>
            <a:bodyPr wrap="none" anchor="ctr"/>
            <a:lstStyle/>
            <a:p>
              <a:endParaRPr lang="es-ES"/>
            </a:p>
          </p:txBody>
        </p:sp>
        <p:sp>
          <p:nvSpPr>
            <p:cNvPr id="368348" name="Line 732"/>
            <p:cNvSpPr>
              <a:spLocks noChangeShapeType="1"/>
            </p:cNvSpPr>
            <p:nvPr/>
          </p:nvSpPr>
          <p:spPr bwMode="auto">
            <a:xfrm flipV="1">
              <a:off x="2505" y="698"/>
              <a:ext cx="0" cy="3334"/>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49" name="Line 733"/>
            <p:cNvSpPr>
              <a:spLocks noChangeShapeType="1"/>
            </p:cNvSpPr>
            <p:nvPr/>
          </p:nvSpPr>
          <p:spPr bwMode="auto">
            <a:xfrm>
              <a:off x="864" y="698"/>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50" name="Line 734"/>
            <p:cNvSpPr>
              <a:spLocks noChangeShapeType="1"/>
            </p:cNvSpPr>
            <p:nvPr/>
          </p:nvSpPr>
          <p:spPr bwMode="auto">
            <a:xfrm flipV="1">
              <a:off x="2981" y="804"/>
              <a:ext cx="0" cy="3228"/>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51" name="Line 735"/>
            <p:cNvSpPr>
              <a:spLocks noChangeShapeType="1"/>
            </p:cNvSpPr>
            <p:nvPr/>
          </p:nvSpPr>
          <p:spPr bwMode="auto">
            <a:xfrm flipV="1">
              <a:off x="3722" y="804"/>
              <a:ext cx="0" cy="3228"/>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52" name="Line 736"/>
            <p:cNvSpPr>
              <a:spLocks noChangeShapeType="1"/>
            </p:cNvSpPr>
            <p:nvPr/>
          </p:nvSpPr>
          <p:spPr bwMode="auto">
            <a:xfrm flipV="1">
              <a:off x="4357" y="804"/>
              <a:ext cx="0" cy="3228"/>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53" name="Line 737"/>
            <p:cNvSpPr>
              <a:spLocks noChangeShapeType="1"/>
            </p:cNvSpPr>
            <p:nvPr/>
          </p:nvSpPr>
          <p:spPr bwMode="auto">
            <a:xfrm>
              <a:off x="2505" y="804"/>
              <a:ext cx="2487"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368355" name="Line 739"/>
            <p:cNvSpPr>
              <a:spLocks noChangeShapeType="1"/>
            </p:cNvSpPr>
            <p:nvPr/>
          </p:nvSpPr>
          <p:spPr bwMode="auto">
            <a:xfrm>
              <a:off x="864" y="942"/>
              <a:ext cx="4128" cy="0"/>
            </a:xfrm>
            <a:prstGeom prst="line">
              <a:avLst/>
            </a:prstGeom>
            <a:noFill/>
            <a:ln w="6350">
              <a:solidFill>
                <a:schemeClr val="bg2"/>
              </a:solidFill>
              <a:round/>
              <a:headEnd type="none" w="sm" len="sm"/>
              <a:tailEnd type="none" w="sm" len="sm"/>
            </a:ln>
            <a:effectLst/>
          </p:spPr>
          <p:txBody>
            <a:bodyPr wrap="none" anchor="ctr"/>
            <a:lstStyle/>
            <a:p>
              <a:endParaRPr lang="es-ES"/>
            </a:p>
          </p:txBody>
        </p:sp>
      </p:grpSp>
    </p:spTree>
  </p:cSld>
  <p:clrMapOvr>
    <a:masterClrMapping/>
  </p:clrMapOvr>
  <p:transition spd="slow" advClick="0">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04900" y="665163"/>
            <a:ext cx="6591300" cy="935037"/>
          </a:xfrm>
          <a:noFill/>
          <a:ln/>
        </p:spPr>
        <p:txBody>
          <a:bodyPr/>
          <a:lstStyle/>
          <a:p>
            <a:r>
              <a:rPr lang="es-ES_tradnl" altLang="es-ES_tradnl" sz="4000">
                <a:solidFill>
                  <a:schemeClr val="bg2"/>
                </a:solidFill>
              </a:rPr>
              <a:t>Métodos de EIA: </a:t>
            </a:r>
            <a:r>
              <a:rPr lang="es-ES_tradnl" altLang="es-ES_tradnl" sz="4000" b="1">
                <a:solidFill>
                  <a:srgbClr val="CC3300"/>
                </a:solidFill>
              </a:rPr>
              <a:t>Objetivo</a:t>
            </a:r>
            <a:endParaRPr lang="es-ES_tradnl" altLang="es-ES_tradnl" sz="4000" b="1">
              <a:solidFill>
                <a:srgbClr val="CC3300"/>
              </a:solidFill>
              <a:effectLst>
                <a:outerShdw blurRad="38100" dist="38100" dir="2700000" algn="tl">
                  <a:srgbClr val="C0C0C0"/>
                </a:outerShdw>
              </a:effectLst>
            </a:endParaRPr>
          </a:p>
        </p:txBody>
      </p:sp>
      <p:sp>
        <p:nvSpPr>
          <p:cNvPr id="49155" name="Rectangle 3"/>
          <p:cNvSpPr>
            <a:spLocks noGrp="1" noChangeArrowheads="1"/>
          </p:cNvSpPr>
          <p:nvPr>
            <p:ph type="body" idx="1"/>
          </p:nvPr>
        </p:nvSpPr>
        <p:spPr>
          <a:xfrm>
            <a:off x="579438" y="2438400"/>
            <a:ext cx="7985125" cy="3048000"/>
          </a:xfrm>
          <a:noFill/>
          <a:ln/>
        </p:spPr>
        <p:txBody>
          <a:bodyPr lIns="182562" tIns="182562" rIns="182562" bIns="182562" anchorCtr="1">
            <a:spAutoFit/>
          </a:bodyPr>
          <a:lstStyle/>
          <a:p>
            <a:pPr marL="0" indent="0" algn="ctr">
              <a:lnSpc>
                <a:spcPct val="110000"/>
              </a:lnSpc>
              <a:buFontTx/>
              <a:buNone/>
            </a:pPr>
            <a:r>
              <a:rPr lang="es-ES_tradnl" altLang="es-ES_tradnl">
                <a:solidFill>
                  <a:schemeClr val="bg2"/>
                </a:solidFill>
              </a:rPr>
              <a:t>Proporcionar una visión de la variedad de metodologías para la identificación y apreciación de impactos, incluyendo sus fortalezas y debilidades como herramientas de apoyo </a:t>
            </a:r>
          </a:p>
        </p:txBody>
      </p:sp>
      <p:sp>
        <p:nvSpPr>
          <p:cNvPr id="49156"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63"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399631" name="Rectangle 271"/>
          <p:cNvSpPr>
            <a:spLocks noGrp="1" noChangeArrowheads="1"/>
          </p:cNvSpPr>
          <p:nvPr>
            <p:ph type="title"/>
          </p:nvPr>
        </p:nvSpPr>
        <p:spPr>
          <a:xfrm>
            <a:off x="0" y="152400"/>
            <a:ext cx="9144000" cy="762000"/>
          </a:xfrm>
          <a:noFill/>
          <a:ln/>
        </p:spPr>
        <p:txBody>
          <a:bodyPr/>
          <a:lstStyle/>
          <a:p>
            <a:pPr>
              <a:lnSpc>
                <a:spcPts val="3200"/>
              </a:lnSpc>
            </a:pPr>
            <a:r>
              <a:rPr lang="es-CL" altLang="es-ES_tradnl" sz="3000">
                <a:solidFill>
                  <a:schemeClr val="bg2"/>
                </a:solidFill>
              </a:rPr>
              <a:t>Listado-Cuestionario Parcial de </a:t>
            </a:r>
            <a:br>
              <a:rPr lang="es-CL" altLang="es-ES_tradnl" sz="3000">
                <a:solidFill>
                  <a:schemeClr val="bg2"/>
                </a:solidFill>
              </a:rPr>
            </a:br>
            <a:r>
              <a:rPr lang="es-CL" altLang="es-ES_tradnl" sz="3000">
                <a:solidFill>
                  <a:schemeClr val="bg2"/>
                </a:solidFill>
              </a:rPr>
              <a:t>Impactos para un Proyecto de  Desarrollo Forestal</a:t>
            </a:r>
            <a:endParaRPr lang="es-ES_tradnl" altLang="es-ES_tradnl" sz="2200" b="1">
              <a:solidFill>
                <a:schemeClr val="bg2"/>
              </a:solidFill>
            </a:endParaRPr>
          </a:p>
        </p:txBody>
      </p:sp>
      <p:grpSp>
        <p:nvGrpSpPr>
          <p:cNvPr id="399727" name="Group 367"/>
          <p:cNvGrpSpPr>
            <a:grpSpLocks/>
          </p:cNvGrpSpPr>
          <p:nvPr/>
        </p:nvGrpSpPr>
        <p:grpSpPr bwMode="auto">
          <a:xfrm>
            <a:off x="584200" y="1211263"/>
            <a:ext cx="3989388" cy="4351337"/>
            <a:chOff x="368" y="763"/>
            <a:chExt cx="2513" cy="2741"/>
          </a:xfrm>
        </p:grpSpPr>
        <p:sp>
          <p:nvSpPr>
            <p:cNvPr id="399633" name="Rectangle 273"/>
            <p:cNvSpPr>
              <a:spLocks noChangeArrowheads="1"/>
            </p:cNvSpPr>
            <p:nvPr/>
          </p:nvSpPr>
          <p:spPr bwMode="auto">
            <a:xfrm>
              <a:off x="373" y="763"/>
              <a:ext cx="2508" cy="336"/>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¿Hay algún ecosistema terrestre de los tipos que se indican</a:t>
              </a:r>
            </a:p>
            <a:p>
              <a:pPr>
                <a:lnSpc>
                  <a:spcPts val="1400"/>
                </a:lnSpc>
              </a:pPr>
              <a:r>
                <a:rPr lang="es-ES_tradnl" altLang="es-ES_tradnl" sz="1200">
                  <a:solidFill>
                    <a:schemeClr val="bg2"/>
                  </a:solidFill>
                </a:rPr>
                <a:t>más abajo que pudiera ser clasificado como significativo o</a:t>
              </a:r>
            </a:p>
            <a:p>
              <a:pPr>
                <a:lnSpc>
                  <a:spcPts val="1400"/>
                </a:lnSpc>
              </a:pPr>
              <a:r>
                <a:rPr lang="es-ES_tradnl" altLang="es-ES_tradnl" sz="1200">
                  <a:solidFill>
                    <a:schemeClr val="bg2"/>
                  </a:solidFill>
                </a:rPr>
                <a:t>único por su tamaño, abundancia o tipo?</a:t>
              </a:r>
            </a:p>
          </p:txBody>
        </p:sp>
        <p:grpSp>
          <p:nvGrpSpPr>
            <p:cNvPr id="399708" name="Group 348"/>
            <p:cNvGrpSpPr>
              <a:grpSpLocks/>
            </p:cNvGrpSpPr>
            <p:nvPr/>
          </p:nvGrpSpPr>
          <p:grpSpPr bwMode="auto">
            <a:xfrm>
              <a:off x="368" y="1181"/>
              <a:ext cx="2357" cy="115"/>
              <a:chOff x="368" y="1420"/>
              <a:chExt cx="2357" cy="115"/>
            </a:xfrm>
          </p:grpSpPr>
          <p:sp>
            <p:nvSpPr>
              <p:cNvPr id="399636" name="Rectangle 276"/>
              <p:cNvSpPr>
                <a:spLocks noChangeArrowheads="1"/>
              </p:cNvSpPr>
              <p:nvPr/>
            </p:nvSpPr>
            <p:spPr bwMode="auto">
              <a:xfrm>
                <a:off x="368" y="1420"/>
                <a:ext cx="31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Bosque</a:t>
                </a:r>
              </a:p>
            </p:txBody>
          </p:sp>
          <p:sp>
            <p:nvSpPr>
              <p:cNvPr id="399637" name="Rectangle 277"/>
              <p:cNvSpPr>
                <a:spLocks noChangeArrowheads="1"/>
              </p:cNvSpPr>
              <p:nvPr/>
            </p:nvSpPr>
            <p:spPr bwMode="auto">
              <a:xfrm>
                <a:off x="1283" y="1420"/>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_x_</a:t>
                </a:r>
              </a:p>
            </p:txBody>
          </p:sp>
          <p:sp>
            <p:nvSpPr>
              <p:cNvPr id="399638" name="Rectangle 278"/>
              <p:cNvSpPr>
                <a:spLocks noChangeArrowheads="1"/>
              </p:cNvSpPr>
              <p:nvPr/>
            </p:nvSpPr>
            <p:spPr bwMode="auto">
              <a:xfrm>
                <a:off x="1585" y="1420"/>
                <a:ext cx="1140"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___</a:t>
                </a:r>
              </a:p>
            </p:txBody>
          </p:sp>
        </p:grpSp>
        <p:grpSp>
          <p:nvGrpSpPr>
            <p:cNvPr id="399709" name="Group 349"/>
            <p:cNvGrpSpPr>
              <a:grpSpLocks/>
            </p:cNvGrpSpPr>
            <p:nvPr/>
          </p:nvGrpSpPr>
          <p:grpSpPr bwMode="auto">
            <a:xfrm>
              <a:off x="368" y="1344"/>
              <a:ext cx="2385" cy="115"/>
              <a:chOff x="368" y="1495"/>
              <a:chExt cx="2385" cy="115"/>
            </a:xfrm>
          </p:grpSpPr>
          <p:sp>
            <p:nvSpPr>
              <p:cNvPr id="399639" name="Rectangle 279"/>
              <p:cNvSpPr>
                <a:spLocks noChangeArrowheads="1"/>
              </p:cNvSpPr>
              <p:nvPr/>
            </p:nvSpPr>
            <p:spPr bwMode="auto">
              <a:xfrm>
                <a:off x="368" y="1495"/>
                <a:ext cx="30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Sabana</a:t>
                </a:r>
              </a:p>
            </p:txBody>
          </p:sp>
          <p:sp>
            <p:nvSpPr>
              <p:cNvPr id="399640" name="Rectangle 280"/>
              <p:cNvSpPr>
                <a:spLocks noChangeArrowheads="1"/>
              </p:cNvSpPr>
              <p:nvPr/>
            </p:nvSpPr>
            <p:spPr bwMode="auto">
              <a:xfrm>
                <a:off x="1283" y="1495"/>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41" name="Rectangle 281"/>
              <p:cNvSpPr>
                <a:spLocks noChangeArrowheads="1"/>
              </p:cNvSpPr>
              <p:nvPr/>
            </p:nvSpPr>
            <p:spPr bwMode="auto">
              <a:xfrm>
                <a:off x="1585" y="1495"/>
                <a:ext cx="116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grpSp>
          <p:nvGrpSpPr>
            <p:cNvPr id="399710" name="Group 350"/>
            <p:cNvGrpSpPr>
              <a:grpSpLocks/>
            </p:cNvGrpSpPr>
            <p:nvPr/>
          </p:nvGrpSpPr>
          <p:grpSpPr bwMode="auto">
            <a:xfrm>
              <a:off x="368" y="1488"/>
              <a:ext cx="2385" cy="115"/>
              <a:chOff x="368" y="1570"/>
              <a:chExt cx="2385" cy="115"/>
            </a:xfrm>
          </p:grpSpPr>
          <p:sp>
            <p:nvSpPr>
              <p:cNvPr id="399642" name="Rectangle 282"/>
              <p:cNvSpPr>
                <a:spLocks noChangeArrowheads="1"/>
              </p:cNvSpPr>
              <p:nvPr/>
            </p:nvSpPr>
            <p:spPr bwMode="auto">
              <a:xfrm>
                <a:off x="368" y="1570"/>
                <a:ext cx="26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Estepa</a:t>
                </a:r>
              </a:p>
            </p:txBody>
          </p:sp>
          <p:sp>
            <p:nvSpPr>
              <p:cNvPr id="399643" name="Rectangle 283"/>
              <p:cNvSpPr>
                <a:spLocks noChangeArrowheads="1"/>
              </p:cNvSpPr>
              <p:nvPr/>
            </p:nvSpPr>
            <p:spPr bwMode="auto">
              <a:xfrm>
                <a:off x="1283" y="1570"/>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44" name="Rectangle 284"/>
              <p:cNvSpPr>
                <a:spLocks noChangeArrowheads="1"/>
              </p:cNvSpPr>
              <p:nvPr/>
            </p:nvSpPr>
            <p:spPr bwMode="auto">
              <a:xfrm>
                <a:off x="1585" y="1570"/>
                <a:ext cx="116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grpSp>
          <p:nvGrpSpPr>
            <p:cNvPr id="399707" name="Group 347"/>
            <p:cNvGrpSpPr>
              <a:grpSpLocks/>
            </p:cNvGrpSpPr>
            <p:nvPr/>
          </p:nvGrpSpPr>
          <p:grpSpPr bwMode="auto">
            <a:xfrm>
              <a:off x="368" y="1632"/>
              <a:ext cx="2385" cy="115"/>
              <a:chOff x="368" y="1646"/>
              <a:chExt cx="2385" cy="115"/>
            </a:xfrm>
          </p:grpSpPr>
          <p:sp>
            <p:nvSpPr>
              <p:cNvPr id="399645" name="Rectangle 285"/>
              <p:cNvSpPr>
                <a:spLocks noChangeArrowheads="1"/>
              </p:cNvSpPr>
              <p:nvPr/>
            </p:nvSpPr>
            <p:spPr bwMode="auto">
              <a:xfrm>
                <a:off x="368" y="1646"/>
                <a:ext cx="35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Desierto</a:t>
                </a:r>
              </a:p>
            </p:txBody>
          </p:sp>
          <p:sp>
            <p:nvSpPr>
              <p:cNvPr id="399646" name="Rectangle 286"/>
              <p:cNvSpPr>
                <a:spLocks noChangeArrowheads="1"/>
              </p:cNvSpPr>
              <p:nvPr/>
            </p:nvSpPr>
            <p:spPr bwMode="auto">
              <a:xfrm>
                <a:off x="1283" y="1646"/>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47" name="Rectangle 287"/>
              <p:cNvSpPr>
                <a:spLocks noChangeArrowheads="1"/>
              </p:cNvSpPr>
              <p:nvPr/>
            </p:nvSpPr>
            <p:spPr bwMode="auto">
              <a:xfrm>
                <a:off x="1585" y="1646"/>
                <a:ext cx="116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sp>
          <p:nvSpPr>
            <p:cNvPr id="399648" name="Rectangle 288"/>
            <p:cNvSpPr>
              <a:spLocks noChangeArrowheads="1"/>
            </p:cNvSpPr>
            <p:nvPr/>
          </p:nvSpPr>
          <p:spPr bwMode="auto">
            <a:xfrm>
              <a:off x="373" y="1949"/>
              <a:ext cx="163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¿Cómo calificaría a estos ecosistemas?</a:t>
              </a:r>
            </a:p>
          </p:txBody>
        </p:sp>
        <p:grpSp>
          <p:nvGrpSpPr>
            <p:cNvPr id="399714" name="Group 354"/>
            <p:cNvGrpSpPr>
              <a:grpSpLocks/>
            </p:cNvGrpSpPr>
            <p:nvPr/>
          </p:nvGrpSpPr>
          <p:grpSpPr bwMode="auto">
            <a:xfrm>
              <a:off x="368" y="2141"/>
              <a:ext cx="2301" cy="115"/>
              <a:chOff x="368" y="1946"/>
              <a:chExt cx="2301" cy="115"/>
            </a:xfrm>
          </p:grpSpPr>
          <p:sp>
            <p:nvSpPr>
              <p:cNvPr id="399649" name="Rectangle 289"/>
              <p:cNvSpPr>
                <a:spLocks noChangeArrowheads="1"/>
              </p:cNvSpPr>
              <p:nvPr/>
            </p:nvSpPr>
            <p:spPr bwMode="auto">
              <a:xfrm>
                <a:off x="368" y="1946"/>
                <a:ext cx="36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Prístinos</a:t>
                </a:r>
              </a:p>
            </p:txBody>
          </p:sp>
          <p:sp>
            <p:nvSpPr>
              <p:cNvPr id="399650" name="Rectangle 290"/>
              <p:cNvSpPr>
                <a:spLocks noChangeArrowheads="1"/>
              </p:cNvSpPr>
              <p:nvPr/>
            </p:nvSpPr>
            <p:spPr bwMode="auto">
              <a:xfrm>
                <a:off x="1283" y="1946"/>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_x_</a:t>
                </a:r>
              </a:p>
            </p:txBody>
          </p:sp>
          <p:sp>
            <p:nvSpPr>
              <p:cNvPr id="399651" name="Rectangle 291"/>
              <p:cNvSpPr>
                <a:spLocks noChangeArrowheads="1"/>
              </p:cNvSpPr>
              <p:nvPr/>
            </p:nvSpPr>
            <p:spPr bwMode="auto">
              <a:xfrm>
                <a:off x="1585" y="1946"/>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___</a:t>
                </a:r>
              </a:p>
            </p:txBody>
          </p:sp>
        </p:grpSp>
        <p:grpSp>
          <p:nvGrpSpPr>
            <p:cNvPr id="399715" name="Group 355"/>
            <p:cNvGrpSpPr>
              <a:grpSpLocks/>
            </p:cNvGrpSpPr>
            <p:nvPr/>
          </p:nvGrpSpPr>
          <p:grpSpPr bwMode="auto">
            <a:xfrm>
              <a:off x="368" y="2320"/>
              <a:ext cx="2301" cy="224"/>
              <a:chOff x="368" y="2021"/>
              <a:chExt cx="2301" cy="224"/>
            </a:xfrm>
          </p:grpSpPr>
          <p:sp>
            <p:nvSpPr>
              <p:cNvPr id="399652" name="Rectangle 292"/>
              <p:cNvSpPr>
                <a:spLocks noChangeArrowheads="1"/>
              </p:cNvSpPr>
              <p:nvPr/>
            </p:nvSpPr>
            <p:spPr bwMode="auto">
              <a:xfrm>
                <a:off x="368" y="2021"/>
                <a:ext cx="696"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Moderadamente</a:t>
                </a:r>
              </a:p>
              <a:p>
                <a:pPr>
                  <a:lnSpc>
                    <a:spcPts val="1400"/>
                  </a:lnSpc>
                </a:pPr>
                <a:r>
                  <a:rPr lang="es-ES_tradnl" altLang="es-ES_tradnl" sz="1200">
                    <a:solidFill>
                      <a:schemeClr val="bg2"/>
                    </a:solidFill>
                  </a:rPr>
                  <a:t>degradados</a:t>
                </a:r>
              </a:p>
            </p:txBody>
          </p:sp>
          <p:sp>
            <p:nvSpPr>
              <p:cNvPr id="399654" name="Rectangle 294"/>
              <p:cNvSpPr>
                <a:spLocks noChangeArrowheads="1"/>
              </p:cNvSpPr>
              <p:nvPr/>
            </p:nvSpPr>
            <p:spPr bwMode="auto">
              <a:xfrm>
                <a:off x="1283" y="2095"/>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55" name="Rectangle 295"/>
              <p:cNvSpPr>
                <a:spLocks noChangeArrowheads="1"/>
              </p:cNvSpPr>
              <p:nvPr/>
            </p:nvSpPr>
            <p:spPr bwMode="auto">
              <a:xfrm>
                <a:off x="1585" y="2095"/>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grpSp>
          <p:nvGrpSpPr>
            <p:cNvPr id="399712" name="Group 352"/>
            <p:cNvGrpSpPr>
              <a:grpSpLocks/>
            </p:cNvGrpSpPr>
            <p:nvPr/>
          </p:nvGrpSpPr>
          <p:grpSpPr bwMode="auto">
            <a:xfrm>
              <a:off x="368" y="2621"/>
              <a:ext cx="2301" cy="115"/>
              <a:chOff x="368" y="2170"/>
              <a:chExt cx="2301" cy="115"/>
            </a:xfrm>
          </p:grpSpPr>
          <p:sp>
            <p:nvSpPr>
              <p:cNvPr id="399656" name="Rectangle 296"/>
              <p:cNvSpPr>
                <a:spLocks noChangeArrowheads="1"/>
              </p:cNvSpPr>
              <p:nvPr/>
            </p:nvSpPr>
            <p:spPr bwMode="auto">
              <a:xfrm>
                <a:off x="368" y="2170"/>
                <a:ext cx="70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Muy degradados</a:t>
                </a:r>
              </a:p>
            </p:txBody>
          </p:sp>
          <p:sp>
            <p:nvSpPr>
              <p:cNvPr id="399657" name="Rectangle 297"/>
              <p:cNvSpPr>
                <a:spLocks noChangeArrowheads="1"/>
              </p:cNvSpPr>
              <p:nvPr/>
            </p:nvSpPr>
            <p:spPr bwMode="auto">
              <a:xfrm>
                <a:off x="1283" y="2170"/>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58" name="Rectangle 298"/>
              <p:cNvSpPr>
                <a:spLocks noChangeArrowheads="1"/>
              </p:cNvSpPr>
              <p:nvPr/>
            </p:nvSpPr>
            <p:spPr bwMode="auto">
              <a:xfrm>
                <a:off x="1585" y="2170"/>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sp>
          <p:nvSpPr>
            <p:cNvPr id="399659" name="Rectangle 299"/>
            <p:cNvSpPr>
              <a:spLocks noChangeArrowheads="1"/>
            </p:cNvSpPr>
            <p:nvPr/>
          </p:nvSpPr>
          <p:spPr bwMode="auto">
            <a:xfrm>
              <a:off x="373" y="2957"/>
              <a:ext cx="2448" cy="336"/>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¿Hay una tendencia actual hacia la alteración de estos</a:t>
              </a:r>
            </a:p>
            <a:p>
              <a:pPr>
                <a:lnSpc>
                  <a:spcPts val="1400"/>
                </a:lnSpc>
              </a:pPr>
              <a:r>
                <a:rPr lang="es-ES_tradnl" altLang="es-ES_tradnl" sz="1200">
                  <a:solidFill>
                    <a:schemeClr val="bg2"/>
                  </a:solidFill>
                </a:rPr>
                <a:t>ecosistemas vía corta, quema, etc., a fin de transformar el</a:t>
              </a:r>
            </a:p>
            <a:p>
              <a:pPr>
                <a:lnSpc>
                  <a:spcPts val="1400"/>
                </a:lnSpc>
              </a:pPr>
              <a:r>
                <a:rPr lang="es-ES_tradnl" altLang="es-ES_tradnl" sz="1200">
                  <a:solidFill>
                    <a:schemeClr val="bg2"/>
                  </a:solidFill>
                </a:rPr>
                <a:t>suelo para usos agrícolas, industriales, urbanos, etc.?</a:t>
              </a:r>
            </a:p>
          </p:txBody>
        </p:sp>
        <p:grpSp>
          <p:nvGrpSpPr>
            <p:cNvPr id="399711" name="Group 351"/>
            <p:cNvGrpSpPr>
              <a:grpSpLocks/>
            </p:cNvGrpSpPr>
            <p:nvPr/>
          </p:nvGrpSpPr>
          <p:grpSpPr bwMode="auto">
            <a:xfrm>
              <a:off x="1283" y="3389"/>
              <a:ext cx="1386" cy="115"/>
              <a:chOff x="1283" y="2621"/>
              <a:chExt cx="1386" cy="115"/>
            </a:xfrm>
          </p:grpSpPr>
          <p:sp>
            <p:nvSpPr>
              <p:cNvPr id="399662" name="Rectangle 302"/>
              <p:cNvSpPr>
                <a:spLocks noChangeArrowheads="1"/>
              </p:cNvSpPr>
              <p:nvPr/>
            </p:nvSpPr>
            <p:spPr bwMode="auto">
              <a:xfrm>
                <a:off x="1283" y="2621"/>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63" name="Rectangle 303"/>
              <p:cNvSpPr>
                <a:spLocks noChangeArrowheads="1"/>
              </p:cNvSpPr>
              <p:nvPr/>
            </p:nvSpPr>
            <p:spPr bwMode="auto">
              <a:xfrm>
                <a:off x="1585" y="2621"/>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_x_</a:t>
                </a:r>
              </a:p>
            </p:txBody>
          </p:sp>
        </p:grpSp>
      </p:grpSp>
      <p:grpSp>
        <p:nvGrpSpPr>
          <p:cNvPr id="399728" name="Group 368"/>
          <p:cNvGrpSpPr>
            <a:grpSpLocks/>
          </p:cNvGrpSpPr>
          <p:nvPr/>
        </p:nvGrpSpPr>
        <p:grpSpPr bwMode="auto">
          <a:xfrm>
            <a:off x="5029200" y="1219200"/>
            <a:ext cx="3970338" cy="4648200"/>
            <a:chOff x="3168" y="768"/>
            <a:chExt cx="2501" cy="2928"/>
          </a:xfrm>
        </p:grpSpPr>
        <p:sp>
          <p:nvSpPr>
            <p:cNvPr id="399664" name="Rectangle 304"/>
            <p:cNvSpPr>
              <a:spLocks noChangeArrowheads="1"/>
            </p:cNvSpPr>
            <p:nvPr/>
          </p:nvSpPr>
          <p:spPr bwMode="auto">
            <a:xfrm>
              <a:off x="3173" y="768"/>
              <a:ext cx="2284"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¿Utiliza la población actual estos ecosistemas para su</a:t>
              </a:r>
            </a:p>
            <a:p>
              <a:pPr>
                <a:lnSpc>
                  <a:spcPts val="1400"/>
                </a:lnSpc>
              </a:pPr>
              <a:r>
                <a:rPr lang="es-ES_tradnl" altLang="es-ES_tradnl" sz="1200">
                  <a:solidFill>
                    <a:schemeClr val="bg2"/>
                  </a:solidFill>
                </a:rPr>
                <a:t>provecho? Por ejemplo en:</a:t>
              </a:r>
            </a:p>
          </p:txBody>
        </p:sp>
        <p:grpSp>
          <p:nvGrpSpPr>
            <p:cNvPr id="399725" name="Group 365"/>
            <p:cNvGrpSpPr>
              <a:grpSpLocks/>
            </p:cNvGrpSpPr>
            <p:nvPr/>
          </p:nvGrpSpPr>
          <p:grpSpPr bwMode="auto">
            <a:xfrm>
              <a:off x="3168" y="1104"/>
              <a:ext cx="2301" cy="115"/>
              <a:chOff x="3168" y="879"/>
              <a:chExt cx="2301" cy="115"/>
            </a:xfrm>
          </p:grpSpPr>
          <p:sp>
            <p:nvSpPr>
              <p:cNvPr id="399666" name="Rectangle 306"/>
              <p:cNvSpPr>
                <a:spLocks noChangeArrowheads="1"/>
              </p:cNvSpPr>
              <p:nvPr/>
            </p:nvSpPr>
            <p:spPr bwMode="auto">
              <a:xfrm>
                <a:off x="3168" y="879"/>
                <a:ext cx="57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Alimentación</a:t>
                </a:r>
              </a:p>
            </p:txBody>
          </p:sp>
          <p:sp>
            <p:nvSpPr>
              <p:cNvPr id="399667" name="Rectangle 307"/>
              <p:cNvSpPr>
                <a:spLocks noChangeArrowheads="1"/>
              </p:cNvSpPr>
              <p:nvPr/>
            </p:nvSpPr>
            <p:spPr bwMode="auto">
              <a:xfrm>
                <a:off x="4083" y="879"/>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_x_</a:t>
                </a:r>
              </a:p>
            </p:txBody>
          </p:sp>
          <p:sp>
            <p:nvSpPr>
              <p:cNvPr id="399668" name="Rectangle 308"/>
              <p:cNvSpPr>
                <a:spLocks noChangeArrowheads="1"/>
              </p:cNvSpPr>
              <p:nvPr/>
            </p:nvSpPr>
            <p:spPr bwMode="auto">
              <a:xfrm>
                <a:off x="4385" y="879"/>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___</a:t>
                </a:r>
              </a:p>
            </p:txBody>
          </p:sp>
        </p:grpSp>
        <p:grpSp>
          <p:nvGrpSpPr>
            <p:cNvPr id="399724" name="Group 364"/>
            <p:cNvGrpSpPr>
              <a:grpSpLocks/>
            </p:cNvGrpSpPr>
            <p:nvPr/>
          </p:nvGrpSpPr>
          <p:grpSpPr bwMode="auto">
            <a:xfrm>
              <a:off x="3168" y="1249"/>
              <a:ext cx="2301" cy="224"/>
              <a:chOff x="3168" y="954"/>
              <a:chExt cx="2301" cy="224"/>
            </a:xfrm>
          </p:grpSpPr>
          <p:sp>
            <p:nvSpPr>
              <p:cNvPr id="399669" name="Rectangle 309"/>
              <p:cNvSpPr>
                <a:spLocks noChangeArrowheads="1"/>
              </p:cNvSpPr>
              <p:nvPr/>
            </p:nvSpPr>
            <p:spPr bwMode="auto">
              <a:xfrm>
                <a:off x="3168" y="954"/>
                <a:ext cx="512"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Plantas</a:t>
                </a:r>
              </a:p>
              <a:p>
                <a:pPr>
                  <a:lnSpc>
                    <a:spcPts val="1400"/>
                  </a:lnSpc>
                </a:pPr>
                <a:r>
                  <a:rPr lang="es-ES_tradnl" altLang="es-ES_tradnl" sz="1200">
                    <a:solidFill>
                      <a:schemeClr val="bg2"/>
                    </a:solidFill>
                  </a:rPr>
                  <a:t>medicinales</a:t>
                </a:r>
              </a:p>
            </p:txBody>
          </p:sp>
          <p:sp>
            <p:nvSpPr>
              <p:cNvPr id="399671" name="Rectangle 311"/>
              <p:cNvSpPr>
                <a:spLocks noChangeArrowheads="1"/>
              </p:cNvSpPr>
              <p:nvPr/>
            </p:nvSpPr>
            <p:spPr bwMode="auto">
              <a:xfrm>
                <a:off x="4083" y="1029"/>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72" name="Rectangle 312"/>
              <p:cNvSpPr>
                <a:spLocks noChangeArrowheads="1"/>
              </p:cNvSpPr>
              <p:nvPr/>
            </p:nvSpPr>
            <p:spPr bwMode="auto">
              <a:xfrm>
                <a:off x="4385" y="1029"/>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grpSp>
          <p:nvGrpSpPr>
            <p:cNvPr id="399722" name="Group 362"/>
            <p:cNvGrpSpPr>
              <a:grpSpLocks/>
            </p:cNvGrpSpPr>
            <p:nvPr/>
          </p:nvGrpSpPr>
          <p:grpSpPr bwMode="auto">
            <a:xfrm>
              <a:off x="3168" y="1502"/>
              <a:ext cx="2301" cy="115"/>
              <a:chOff x="3168" y="1104"/>
              <a:chExt cx="2301" cy="115"/>
            </a:xfrm>
          </p:grpSpPr>
          <p:sp>
            <p:nvSpPr>
              <p:cNvPr id="399673" name="Rectangle 313"/>
              <p:cNvSpPr>
                <a:spLocks noChangeArrowheads="1"/>
              </p:cNvSpPr>
              <p:nvPr/>
            </p:nvSpPr>
            <p:spPr bwMode="auto">
              <a:xfrm>
                <a:off x="3168" y="1104"/>
                <a:ext cx="320"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Madera</a:t>
                </a:r>
              </a:p>
            </p:txBody>
          </p:sp>
          <p:sp>
            <p:nvSpPr>
              <p:cNvPr id="399674" name="Rectangle 314"/>
              <p:cNvSpPr>
                <a:spLocks noChangeArrowheads="1"/>
              </p:cNvSpPr>
              <p:nvPr/>
            </p:nvSpPr>
            <p:spPr bwMode="auto">
              <a:xfrm>
                <a:off x="4083" y="1104"/>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75" name="Rectangle 315"/>
              <p:cNvSpPr>
                <a:spLocks noChangeArrowheads="1"/>
              </p:cNvSpPr>
              <p:nvPr/>
            </p:nvSpPr>
            <p:spPr bwMode="auto">
              <a:xfrm>
                <a:off x="4385" y="1104"/>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_x_</a:t>
                </a:r>
              </a:p>
            </p:txBody>
          </p:sp>
        </p:grpSp>
        <p:grpSp>
          <p:nvGrpSpPr>
            <p:cNvPr id="399721" name="Group 361"/>
            <p:cNvGrpSpPr>
              <a:grpSpLocks/>
            </p:cNvGrpSpPr>
            <p:nvPr/>
          </p:nvGrpSpPr>
          <p:grpSpPr bwMode="auto">
            <a:xfrm>
              <a:off x="3168" y="1646"/>
              <a:ext cx="2301" cy="115"/>
              <a:chOff x="3168" y="1179"/>
              <a:chExt cx="2301" cy="115"/>
            </a:xfrm>
          </p:grpSpPr>
          <p:sp>
            <p:nvSpPr>
              <p:cNvPr id="399676" name="Rectangle 316"/>
              <p:cNvSpPr>
                <a:spLocks noChangeArrowheads="1"/>
              </p:cNvSpPr>
              <p:nvPr/>
            </p:nvSpPr>
            <p:spPr bwMode="auto">
              <a:xfrm>
                <a:off x="3168" y="1179"/>
                <a:ext cx="252"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Fibras</a:t>
                </a:r>
              </a:p>
            </p:txBody>
          </p:sp>
          <p:sp>
            <p:nvSpPr>
              <p:cNvPr id="399677" name="Rectangle 317"/>
              <p:cNvSpPr>
                <a:spLocks noChangeArrowheads="1"/>
              </p:cNvSpPr>
              <p:nvPr/>
            </p:nvSpPr>
            <p:spPr bwMode="auto">
              <a:xfrm>
                <a:off x="4083" y="1179"/>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78" name="Rectangle 318"/>
              <p:cNvSpPr>
                <a:spLocks noChangeArrowheads="1"/>
              </p:cNvSpPr>
              <p:nvPr/>
            </p:nvSpPr>
            <p:spPr bwMode="auto">
              <a:xfrm>
                <a:off x="4385" y="1179"/>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_x_</a:t>
                </a:r>
              </a:p>
            </p:txBody>
          </p:sp>
        </p:grpSp>
        <p:grpSp>
          <p:nvGrpSpPr>
            <p:cNvPr id="399720" name="Group 360"/>
            <p:cNvGrpSpPr>
              <a:grpSpLocks/>
            </p:cNvGrpSpPr>
            <p:nvPr/>
          </p:nvGrpSpPr>
          <p:grpSpPr bwMode="auto">
            <a:xfrm>
              <a:off x="3168" y="1809"/>
              <a:ext cx="2301" cy="115"/>
              <a:chOff x="3168" y="1255"/>
              <a:chExt cx="2301" cy="115"/>
            </a:xfrm>
          </p:grpSpPr>
          <p:sp>
            <p:nvSpPr>
              <p:cNvPr id="399679" name="Rectangle 319"/>
              <p:cNvSpPr>
                <a:spLocks noChangeArrowheads="1"/>
              </p:cNvSpPr>
              <p:nvPr/>
            </p:nvSpPr>
            <p:spPr bwMode="auto">
              <a:xfrm>
                <a:off x="3168" y="1255"/>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Pieles</a:t>
                </a:r>
              </a:p>
            </p:txBody>
          </p:sp>
          <p:sp>
            <p:nvSpPr>
              <p:cNvPr id="399680" name="Rectangle 320"/>
              <p:cNvSpPr>
                <a:spLocks noChangeArrowheads="1"/>
              </p:cNvSpPr>
              <p:nvPr/>
            </p:nvSpPr>
            <p:spPr bwMode="auto">
              <a:xfrm>
                <a:off x="4083" y="1255"/>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81" name="Rectangle 321"/>
              <p:cNvSpPr>
                <a:spLocks noChangeArrowheads="1"/>
              </p:cNvSpPr>
              <p:nvPr/>
            </p:nvSpPr>
            <p:spPr bwMode="auto">
              <a:xfrm>
                <a:off x="4385" y="1255"/>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_x_   NO SABE ___</a:t>
                </a:r>
              </a:p>
            </p:txBody>
          </p:sp>
        </p:grpSp>
        <p:grpSp>
          <p:nvGrpSpPr>
            <p:cNvPr id="399719" name="Group 359"/>
            <p:cNvGrpSpPr>
              <a:grpSpLocks/>
            </p:cNvGrpSpPr>
            <p:nvPr/>
          </p:nvGrpSpPr>
          <p:grpSpPr bwMode="auto">
            <a:xfrm>
              <a:off x="3168" y="1969"/>
              <a:ext cx="2301" cy="224"/>
              <a:chOff x="3168" y="1330"/>
              <a:chExt cx="2301" cy="224"/>
            </a:xfrm>
          </p:grpSpPr>
          <p:sp>
            <p:nvSpPr>
              <p:cNvPr id="399682" name="Rectangle 322"/>
              <p:cNvSpPr>
                <a:spLocks noChangeArrowheads="1"/>
              </p:cNvSpPr>
              <p:nvPr/>
            </p:nvSpPr>
            <p:spPr bwMode="auto">
              <a:xfrm>
                <a:off x="3168" y="1330"/>
                <a:ext cx="648"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Alimentos para</a:t>
                </a:r>
              </a:p>
              <a:p>
                <a:pPr>
                  <a:lnSpc>
                    <a:spcPts val="1400"/>
                  </a:lnSpc>
                </a:pPr>
                <a:r>
                  <a:rPr lang="es-ES_tradnl" altLang="es-ES_tradnl" sz="1200">
                    <a:solidFill>
                      <a:schemeClr val="bg2"/>
                    </a:solidFill>
                  </a:rPr>
                  <a:t>animales</a:t>
                </a:r>
              </a:p>
            </p:txBody>
          </p:sp>
          <p:sp>
            <p:nvSpPr>
              <p:cNvPr id="399684" name="Rectangle 324"/>
              <p:cNvSpPr>
                <a:spLocks noChangeArrowheads="1"/>
              </p:cNvSpPr>
              <p:nvPr/>
            </p:nvSpPr>
            <p:spPr bwMode="auto">
              <a:xfrm>
                <a:off x="4083" y="1405"/>
                <a:ext cx="7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a:t>
                </a:r>
              </a:p>
            </p:txBody>
          </p:sp>
          <p:sp>
            <p:nvSpPr>
              <p:cNvPr id="399685" name="Rectangle 325"/>
              <p:cNvSpPr>
                <a:spLocks noChangeArrowheads="1"/>
              </p:cNvSpPr>
              <p:nvPr/>
            </p:nvSpPr>
            <p:spPr bwMode="auto">
              <a:xfrm>
                <a:off x="4164" y="1405"/>
                <a:ext cx="172"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_x_</a:t>
                </a:r>
              </a:p>
            </p:txBody>
          </p:sp>
          <p:sp>
            <p:nvSpPr>
              <p:cNvPr id="399686" name="Rectangle 326"/>
              <p:cNvSpPr>
                <a:spLocks noChangeArrowheads="1"/>
              </p:cNvSpPr>
              <p:nvPr/>
            </p:nvSpPr>
            <p:spPr bwMode="auto">
              <a:xfrm>
                <a:off x="4385" y="1405"/>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___</a:t>
                </a:r>
              </a:p>
            </p:txBody>
          </p:sp>
        </p:grpSp>
        <p:sp>
          <p:nvSpPr>
            <p:cNvPr id="399687" name="Rectangle 327"/>
            <p:cNvSpPr>
              <a:spLocks noChangeArrowheads="1"/>
            </p:cNvSpPr>
            <p:nvPr/>
          </p:nvSpPr>
          <p:spPr bwMode="auto">
            <a:xfrm>
              <a:off x="3173" y="2368"/>
              <a:ext cx="2308"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¿En qué dimensión requerirá el proyecto la limpieza o</a:t>
              </a:r>
            </a:p>
            <a:p>
              <a:pPr>
                <a:lnSpc>
                  <a:spcPts val="1400"/>
                </a:lnSpc>
              </a:pPr>
              <a:r>
                <a:rPr lang="es-ES_tradnl" altLang="es-ES_tradnl" sz="1200">
                  <a:solidFill>
                    <a:schemeClr val="bg2"/>
                  </a:solidFill>
                </a:rPr>
                <a:t>alteración del suelo ocupado por estos ecosistemas?</a:t>
              </a:r>
            </a:p>
          </p:txBody>
        </p:sp>
        <p:grpSp>
          <p:nvGrpSpPr>
            <p:cNvPr id="399718" name="Group 358"/>
            <p:cNvGrpSpPr>
              <a:grpSpLocks/>
            </p:cNvGrpSpPr>
            <p:nvPr/>
          </p:nvGrpSpPr>
          <p:grpSpPr bwMode="auto">
            <a:xfrm>
              <a:off x="3168" y="2669"/>
              <a:ext cx="2301" cy="115"/>
              <a:chOff x="3168" y="1779"/>
              <a:chExt cx="2301" cy="115"/>
            </a:xfrm>
          </p:grpSpPr>
          <p:sp>
            <p:nvSpPr>
              <p:cNvPr id="399689" name="Rectangle 329"/>
              <p:cNvSpPr>
                <a:spLocks noChangeArrowheads="1"/>
              </p:cNvSpPr>
              <p:nvPr/>
            </p:nvSpPr>
            <p:spPr bwMode="auto">
              <a:xfrm>
                <a:off x="3168" y="1779"/>
                <a:ext cx="732"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Un área pequeña</a:t>
                </a:r>
              </a:p>
            </p:txBody>
          </p:sp>
          <p:sp>
            <p:nvSpPr>
              <p:cNvPr id="399690" name="Rectangle 330"/>
              <p:cNvSpPr>
                <a:spLocks noChangeArrowheads="1"/>
              </p:cNvSpPr>
              <p:nvPr/>
            </p:nvSpPr>
            <p:spPr bwMode="auto">
              <a:xfrm>
                <a:off x="4083" y="1779"/>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91" name="Rectangle 331"/>
              <p:cNvSpPr>
                <a:spLocks noChangeArrowheads="1"/>
              </p:cNvSpPr>
              <p:nvPr/>
            </p:nvSpPr>
            <p:spPr bwMode="auto">
              <a:xfrm>
                <a:off x="4385" y="1779"/>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_x_</a:t>
                </a:r>
              </a:p>
            </p:txBody>
          </p:sp>
        </p:grpSp>
        <p:grpSp>
          <p:nvGrpSpPr>
            <p:cNvPr id="399717" name="Group 357"/>
            <p:cNvGrpSpPr>
              <a:grpSpLocks/>
            </p:cNvGrpSpPr>
            <p:nvPr/>
          </p:nvGrpSpPr>
          <p:grpSpPr bwMode="auto">
            <a:xfrm>
              <a:off x="3168" y="2832"/>
              <a:ext cx="2301" cy="115"/>
              <a:chOff x="3168" y="1855"/>
              <a:chExt cx="2301" cy="115"/>
            </a:xfrm>
          </p:grpSpPr>
          <p:sp>
            <p:nvSpPr>
              <p:cNvPr id="399692" name="Rectangle 332"/>
              <p:cNvSpPr>
                <a:spLocks noChangeArrowheads="1"/>
              </p:cNvSpPr>
              <p:nvPr/>
            </p:nvSpPr>
            <p:spPr bwMode="auto">
              <a:xfrm>
                <a:off x="3168" y="1855"/>
                <a:ext cx="732"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Un área mediana</a:t>
                </a:r>
              </a:p>
            </p:txBody>
          </p:sp>
          <p:sp>
            <p:nvSpPr>
              <p:cNvPr id="399693" name="Rectangle 333"/>
              <p:cNvSpPr>
                <a:spLocks noChangeArrowheads="1"/>
              </p:cNvSpPr>
              <p:nvPr/>
            </p:nvSpPr>
            <p:spPr bwMode="auto">
              <a:xfrm>
                <a:off x="4083" y="1855"/>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94" name="Rectangle 334"/>
              <p:cNvSpPr>
                <a:spLocks noChangeArrowheads="1"/>
              </p:cNvSpPr>
              <p:nvPr/>
            </p:nvSpPr>
            <p:spPr bwMode="auto">
              <a:xfrm>
                <a:off x="4385" y="1855"/>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_x_</a:t>
                </a:r>
              </a:p>
            </p:txBody>
          </p:sp>
        </p:grpSp>
        <p:grpSp>
          <p:nvGrpSpPr>
            <p:cNvPr id="399716" name="Group 356"/>
            <p:cNvGrpSpPr>
              <a:grpSpLocks/>
            </p:cNvGrpSpPr>
            <p:nvPr/>
          </p:nvGrpSpPr>
          <p:grpSpPr bwMode="auto">
            <a:xfrm>
              <a:off x="3168" y="3005"/>
              <a:ext cx="2164" cy="115"/>
              <a:chOff x="3168" y="1930"/>
              <a:chExt cx="2164" cy="115"/>
            </a:xfrm>
          </p:grpSpPr>
          <p:sp>
            <p:nvSpPr>
              <p:cNvPr id="399695" name="Rectangle 335"/>
              <p:cNvSpPr>
                <a:spLocks noChangeArrowheads="1"/>
              </p:cNvSpPr>
              <p:nvPr/>
            </p:nvSpPr>
            <p:spPr bwMode="auto">
              <a:xfrm>
                <a:off x="3168" y="1930"/>
                <a:ext cx="652"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Un área grande</a:t>
                </a:r>
              </a:p>
            </p:txBody>
          </p:sp>
          <p:sp>
            <p:nvSpPr>
              <p:cNvPr id="399696" name="Rectangle 336"/>
              <p:cNvSpPr>
                <a:spLocks noChangeArrowheads="1"/>
              </p:cNvSpPr>
              <p:nvPr/>
            </p:nvSpPr>
            <p:spPr bwMode="auto">
              <a:xfrm>
                <a:off x="4083" y="1930"/>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___</a:t>
                </a:r>
              </a:p>
            </p:txBody>
          </p:sp>
          <p:sp>
            <p:nvSpPr>
              <p:cNvPr id="399697" name="Rectangle 337"/>
              <p:cNvSpPr>
                <a:spLocks noChangeArrowheads="1"/>
              </p:cNvSpPr>
              <p:nvPr/>
            </p:nvSpPr>
            <p:spPr bwMode="auto">
              <a:xfrm>
                <a:off x="4385" y="1930"/>
                <a:ext cx="416"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a:t>
                </a:r>
              </a:p>
            </p:txBody>
          </p:sp>
          <p:sp>
            <p:nvSpPr>
              <p:cNvPr id="399698" name="Rectangle 338"/>
              <p:cNvSpPr>
                <a:spLocks noChangeArrowheads="1"/>
              </p:cNvSpPr>
              <p:nvPr/>
            </p:nvSpPr>
            <p:spPr bwMode="auto">
              <a:xfrm>
                <a:off x="4664" y="1930"/>
                <a:ext cx="66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SABE _x_</a:t>
                </a:r>
              </a:p>
            </p:txBody>
          </p:sp>
        </p:grpSp>
        <p:sp>
          <p:nvSpPr>
            <p:cNvPr id="399699" name="Rectangle 339"/>
            <p:cNvSpPr>
              <a:spLocks noChangeArrowheads="1"/>
            </p:cNvSpPr>
            <p:nvPr/>
          </p:nvSpPr>
          <p:spPr bwMode="auto">
            <a:xfrm>
              <a:off x="3173" y="3281"/>
              <a:ext cx="2496" cy="224"/>
            </a:xfrm>
            <a:prstGeom prst="rect">
              <a:avLst/>
            </a:prstGeom>
            <a:noFill/>
            <a:ln w="9525">
              <a:noFill/>
              <a:miter lim="800000"/>
              <a:headEnd/>
              <a:tailEnd/>
            </a:ln>
          </p:spPr>
          <p:txBody>
            <a:bodyPr wrap="none" lIns="0" tIns="0" rIns="0" bIns="0">
              <a:spAutoFit/>
            </a:bodyPr>
            <a:lstStyle/>
            <a:p>
              <a:pPr>
                <a:lnSpc>
                  <a:spcPts val="1400"/>
                </a:lnSpc>
              </a:pPr>
              <a:r>
                <a:rPr lang="es-ES_tradnl" altLang="es-ES_tradnl" sz="1200">
                  <a:solidFill>
                    <a:schemeClr val="bg2"/>
                  </a:solidFill>
                </a:rPr>
                <a:t>¿Descansa el proyecto en la utilización de materias primas</a:t>
              </a:r>
            </a:p>
            <a:p>
              <a:pPr>
                <a:lnSpc>
                  <a:spcPts val="1400"/>
                </a:lnSpc>
              </a:pPr>
              <a:r>
                <a:rPr lang="es-ES_tradnl" altLang="es-ES_tradnl" sz="1200">
                  <a:solidFill>
                    <a:schemeClr val="bg2"/>
                  </a:solidFill>
                </a:rPr>
                <a:t>provenientes de estos ecosistemas?</a:t>
              </a:r>
            </a:p>
          </p:txBody>
        </p:sp>
        <p:grpSp>
          <p:nvGrpSpPr>
            <p:cNvPr id="399726" name="Group 366"/>
            <p:cNvGrpSpPr>
              <a:grpSpLocks/>
            </p:cNvGrpSpPr>
            <p:nvPr/>
          </p:nvGrpSpPr>
          <p:grpSpPr bwMode="auto">
            <a:xfrm>
              <a:off x="4083" y="3581"/>
              <a:ext cx="1386" cy="115"/>
              <a:chOff x="4083" y="3120"/>
              <a:chExt cx="1386" cy="115"/>
            </a:xfrm>
          </p:grpSpPr>
          <p:sp>
            <p:nvSpPr>
              <p:cNvPr id="399701" name="Rectangle 341"/>
              <p:cNvSpPr>
                <a:spLocks noChangeArrowheads="1"/>
              </p:cNvSpPr>
              <p:nvPr/>
            </p:nvSpPr>
            <p:spPr bwMode="auto">
              <a:xfrm>
                <a:off x="4083" y="3120"/>
                <a:ext cx="248"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SÍ _x_</a:t>
                </a:r>
              </a:p>
            </p:txBody>
          </p:sp>
          <p:sp>
            <p:nvSpPr>
              <p:cNvPr id="399702" name="Rectangle 342"/>
              <p:cNvSpPr>
                <a:spLocks noChangeArrowheads="1"/>
              </p:cNvSpPr>
              <p:nvPr/>
            </p:nvSpPr>
            <p:spPr bwMode="auto">
              <a:xfrm>
                <a:off x="4385" y="3120"/>
                <a:ext cx="1084" cy="115"/>
              </a:xfrm>
              <a:prstGeom prst="rect">
                <a:avLst/>
              </a:prstGeom>
              <a:noFill/>
              <a:ln w="9525">
                <a:noFill/>
                <a:miter lim="800000"/>
                <a:headEnd/>
                <a:tailEnd/>
              </a:ln>
            </p:spPr>
            <p:txBody>
              <a:bodyPr wrap="none" lIns="0" tIns="0" rIns="0" bIns="0">
                <a:spAutoFit/>
              </a:bodyPr>
              <a:lstStyle/>
              <a:p>
                <a:r>
                  <a:rPr lang="es-ES_tradnl" altLang="es-ES_tradnl" sz="1200">
                    <a:solidFill>
                      <a:schemeClr val="bg2"/>
                    </a:solidFill>
                  </a:rPr>
                  <a:t>   NO ___   NO SABE ___</a:t>
                </a:r>
              </a:p>
            </p:txBody>
          </p:sp>
        </p:grpSp>
      </p:grpSp>
    </p:spTree>
  </p:cSld>
  <p:clrMapOvr>
    <a:masterClrMapping/>
  </p:clrMapOvr>
  <p:transition spd="slow" advClick="0">
    <p:random/>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1026"/>
          <p:cNvSpPr>
            <a:spLocks noGrp="1" noChangeArrowheads="1"/>
          </p:cNvSpPr>
          <p:nvPr>
            <p:ph type="title"/>
          </p:nvPr>
        </p:nvSpPr>
        <p:spPr>
          <a:xfrm>
            <a:off x="685800" y="381000"/>
            <a:ext cx="7772400" cy="1143000"/>
          </a:xfrm>
          <a:noFill/>
          <a:ln/>
        </p:spPr>
        <p:txBody>
          <a:bodyPr/>
          <a:lstStyle/>
          <a:p>
            <a:pPr>
              <a:lnSpc>
                <a:spcPts val="3000"/>
              </a:lnSpc>
            </a:pPr>
            <a:r>
              <a:rPr lang="es-CL" altLang="es-ES_tradnl" sz="3000">
                <a:solidFill>
                  <a:schemeClr val="bg2"/>
                </a:solidFill>
              </a:rPr>
              <a:t>Diagrama de Flujo para</a:t>
            </a:r>
            <a:br>
              <a:rPr lang="es-CL" altLang="es-ES_tradnl" sz="3000">
                <a:solidFill>
                  <a:schemeClr val="bg2"/>
                </a:solidFill>
              </a:rPr>
            </a:br>
            <a:r>
              <a:rPr lang="es-CL" altLang="es-ES_tradnl" sz="3000">
                <a:solidFill>
                  <a:schemeClr val="bg2"/>
                </a:solidFill>
              </a:rPr>
              <a:t>Identificación de Impactos en un Proyecto de Desarrollo Urbano</a:t>
            </a:r>
            <a:endParaRPr lang="es-ES_tradnl" altLang="es-ES_tradnl" sz="3000">
              <a:solidFill>
                <a:schemeClr val="bg2"/>
              </a:solidFill>
            </a:endParaRPr>
          </a:p>
        </p:txBody>
      </p:sp>
      <p:sp>
        <p:nvSpPr>
          <p:cNvPr id="381955" name="Rectangle 1027"/>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381974" name="Text Box 1046"/>
          <p:cNvSpPr txBox="1">
            <a:spLocks noChangeArrowheads="1"/>
          </p:cNvSpPr>
          <p:nvPr/>
        </p:nvSpPr>
        <p:spPr bwMode="auto">
          <a:xfrm>
            <a:off x="946150" y="1995488"/>
            <a:ext cx="1295400" cy="1047750"/>
          </a:xfrm>
          <a:prstGeom prst="rect">
            <a:avLst/>
          </a:prstGeom>
          <a:gradFill rotWithShape="0">
            <a:gsLst>
              <a:gs pos="0">
                <a:srgbClr val="FFFF66">
                  <a:gamma/>
                  <a:shade val="80000"/>
                  <a:invGamma/>
                </a:srgbClr>
              </a:gs>
              <a:gs pos="100000">
                <a:srgbClr val="FFFF66"/>
              </a:gs>
            </a:gsLst>
            <a:lin ang="5400000" scaled="1"/>
          </a:gradFill>
          <a:ln w="9525">
            <a:noFill/>
            <a:miter lim="800000"/>
            <a:headEnd/>
            <a:tailEnd/>
          </a:ln>
        </p:spPr>
        <p:txBody>
          <a:bodyPr/>
          <a:lstStyle/>
          <a:p>
            <a:pPr algn="just"/>
            <a:endParaRPr lang="es-ES_tradnl" altLang="es-ES_tradnl" sz="1100">
              <a:solidFill>
                <a:schemeClr val="bg2"/>
              </a:solidFill>
            </a:endParaRPr>
          </a:p>
          <a:p>
            <a:pPr algn="ctr"/>
            <a:r>
              <a:rPr lang="es-ES_tradnl" altLang="es-ES_tradnl" sz="1100">
                <a:solidFill>
                  <a:schemeClr val="bg2"/>
                </a:solidFill>
              </a:rPr>
              <a:t>PROYECTO DE DESARROLLO URBANO</a:t>
            </a:r>
          </a:p>
        </p:txBody>
      </p:sp>
      <p:sp>
        <p:nvSpPr>
          <p:cNvPr id="381976" name="Text Box 1048"/>
          <p:cNvSpPr txBox="1">
            <a:spLocks noChangeArrowheads="1"/>
          </p:cNvSpPr>
          <p:nvPr/>
        </p:nvSpPr>
        <p:spPr bwMode="auto">
          <a:xfrm>
            <a:off x="2890838" y="1981200"/>
            <a:ext cx="1296987" cy="1047750"/>
          </a:xfrm>
          <a:prstGeom prst="rect">
            <a:avLst/>
          </a:prstGeom>
          <a:gradFill rotWithShape="0">
            <a:gsLst>
              <a:gs pos="0">
                <a:srgbClr val="FFFF66">
                  <a:gamma/>
                  <a:shade val="80000"/>
                  <a:invGamma/>
                </a:srgbClr>
              </a:gs>
              <a:gs pos="100000">
                <a:srgbClr val="FFFF66"/>
              </a:gs>
            </a:gsLst>
            <a:lin ang="5400000" scaled="1"/>
          </a:gradFill>
          <a:ln w="9525">
            <a:noFill/>
            <a:miter lim="800000"/>
            <a:headEnd/>
            <a:tailEnd/>
          </a:ln>
        </p:spPr>
        <p:txBody>
          <a:bodyPr/>
          <a:lstStyle/>
          <a:p>
            <a:pPr algn="ctr"/>
            <a:endParaRPr lang="es-MX" altLang="es-ES_tradnl" sz="1100">
              <a:solidFill>
                <a:schemeClr val="bg2"/>
              </a:solidFill>
            </a:endParaRPr>
          </a:p>
          <a:p>
            <a:pPr algn="ctr"/>
            <a:r>
              <a:rPr lang="es-MX" altLang="es-ES_tradnl" sz="1100">
                <a:solidFill>
                  <a:schemeClr val="bg2"/>
                </a:solidFill>
              </a:rPr>
              <a:t>INCREMENTO DE SUPERFICIES IMPERMEABLES</a:t>
            </a:r>
          </a:p>
        </p:txBody>
      </p:sp>
      <p:sp>
        <p:nvSpPr>
          <p:cNvPr id="381977" name="Text Box 1049"/>
          <p:cNvSpPr txBox="1">
            <a:spLocks noChangeArrowheads="1"/>
          </p:cNvSpPr>
          <p:nvPr/>
        </p:nvSpPr>
        <p:spPr bwMode="auto">
          <a:xfrm>
            <a:off x="4835525" y="1981200"/>
            <a:ext cx="1296988" cy="1047750"/>
          </a:xfrm>
          <a:prstGeom prst="rect">
            <a:avLst/>
          </a:prstGeom>
          <a:gradFill rotWithShape="0">
            <a:gsLst>
              <a:gs pos="0">
                <a:srgbClr val="FFFF66">
                  <a:gamma/>
                  <a:shade val="80000"/>
                  <a:invGamma/>
                </a:srgbClr>
              </a:gs>
              <a:gs pos="100000">
                <a:srgbClr val="FFFF66"/>
              </a:gs>
            </a:gsLst>
            <a:lin ang="5400000" scaled="1"/>
          </a:gradFill>
          <a:ln w="9525">
            <a:noFill/>
            <a:miter lim="800000"/>
            <a:headEnd/>
            <a:tailEnd/>
          </a:ln>
        </p:spPr>
        <p:txBody>
          <a:bodyPr/>
          <a:lstStyle/>
          <a:p>
            <a:pPr algn="ctr"/>
            <a:endParaRPr lang="es-MX" altLang="es-ES_tradnl" sz="1100">
              <a:solidFill>
                <a:schemeClr val="bg2"/>
              </a:solidFill>
            </a:endParaRPr>
          </a:p>
          <a:p>
            <a:pPr algn="ctr"/>
            <a:r>
              <a:rPr lang="es-MX" altLang="es-ES_tradnl" sz="1100">
                <a:solidFill>
                  <a:schemeClr val="bg2"/>
                </a:solidFill>
              </a:rPr>
              <a:t>INCREMENTO DEL FLUJO DE AGUA EN EL ESTUARIO</a:t>
            </a:r>
          </a:p>
        </p:txBody>
      </p:sp>
      <p:sp>
        <p:nvSpPr>
          <p:cNvPr id="381978" name="Text Box 1050"/>
          <p:cNvSpPr txBox="1">
            <a:spLocks noChangeArrowheads="1"/>
          </p:cNvSpPr>
          <p:nvPr/>
        </p:nvSpPr>
        <p:spPr bwMode="auto">
          <a:xfrm>
            <a:off x="6781800" y="1981200"/>
            <a:ext cx="1295400" cy="1047750"/>
          </a:xfrm>
          <a:prstGeom prst="rect">
            <a:avLst/>
          </a:prstGeom>
          <a:gradFill rotWithShape="0">
            <a:gsLst>
              <a:gs pos="0">
                <a:srgbClr val="FFFF66">
                  <a:gamma/>
                  <a:shade val="80000"/>
                  <a:invGamma/>
                </a:srgbClr>
              </a:gs>
              <a:gs pos="100000">
                <a:srgbClr val="FFFF66"/>
              </a:gs>
            </a:gsLst>
            <a:lin ang="5400000" scaled="1"/>
          </a:gradFill>
          <a:ln w="9525">
            <a:noFill/>
            <a:miter lim="800000"/>
            <a:headEnd/>
            <a:tailEnd/>
          </a:ln>
        </p:spPr>
        <p:txBody>
          <a:bodyPr/>
          <a:lstStyle/>
          <a:p>
            <a:pPr algn="ctr"/>
            <a:endParaRPr lang="es-MX" altLang="es-ES_tradnl" sz="1100">
              <a:solidFill>
                <a:schemeClr val="bg2"/>
              </a:solidFill>
            </a:endParaRPr>
          </a:p>
          <a:p>
            <a:pPr algn="ctr"/>
            <a:r>
              <a:rPr lang="es-MX" altLang="es-ES_tradnl" sz="1100">
                <a:solidFill>
                  <a:schemeClr val="bg2"/>
                </a:solidFill>
              </a:rPr>
              <a:t>REDUCCIÓN DE LA SALINIDAD DEL ESTUARIO</a:t>
            </a:r>
          </a:p>
        </p:txBody>
      </p:sp>
      <p:sp>
        <p:nvSpPr>
          <p:cNvPr id="381979" name="Line 1051"/>
          <p:cNvSpPr>
            <a:spLocks noChangeShapeType="1"/>
          </p:cNvSpPr>
          <p:nvPr/>
        </p:nvSpPr>
        <p:spPr bwMode="auto">
          <a:xfrm>
            <a:off x="2241550" y="2505075"/>
            <a:ext cx="649288" cy="0"/>
          </a:xfrm>
          <a:prstGeom prst="line">
            <a:avLst/>
          </a:prstGeom>
          <a:noFill/>
          <a:ln w="9525">
            <a:solidFill>
              <a:schemeClr val="hlink"/>
            </a:solidFill>
            <a:round/>
            <a:headEnd/>
            <a:tailEnd type="triangle" w="med" len="med"/>
          </a:ln>
        </p:spPr>
        <p:txBody>
          <a:bodyPr/>
          <a:lstStyle/>
          <a:p>
            <a:endParaRPr lang="es-ES"/>
          </a:p>
        </p:txBody>
      </p:sp>
      <p:sp>
        <p:nvSpPr>
          <p:cNvPr id="381980" name="Line 1052"/>
          <p:cNvSpPr>
            <a:spLocks noChangeShapeType="1"/>
          </p:cNvSpPr>
          <p:nvPr/>
        </p:nvSpPr>
        <p:spPr bwMode="auto">
          <a:xfrm>
            <a:off x="6132513" y="2505075"/>
            <a:ext cx="649287" cy="0"/>
          </a:xfrm>
          <a:prstGeom prst="line">
            <a:avLst/>
          </a:prstGeom>
          <a:noFill/>
          <a:ln w="9525">
            <a:solidFill>
              <a:schemeClr val="hlink"/>
            </a:solidFill>
            <a:round/>
            <a:headEnd/>
            <a:tailEnd type="triangle" w="med" len="med"/>
          </a:ln>
        </p:spPr>
        <p:txBody>
          <a:bodyPr/>
          <a:lstStyle/>
          <a:p>
            <a:endParaRPr lang="es-ES"/>
          </a:p>
        </p:txBody>
      </p:sp>
      <p:sp>
        <p:nvSpPr>
          <p:cNvPr id="381981" name="Line 1053"/>
          <p:cNvSpPr>
            <a:spLocks noChangeShapeType="1"/>
          </p:cNvSpPr>
          <p:nvPr/>
        </p:nvSpPr>
        <p:spPr bwMode="auto">
          <a:xfrm>
            <a:off x="4187825" y="2505075"/>
            <a:ext cx="647700" cy="0"/>
          </a:xfrm>
          <a:prstGeom prst="line">
            <a:avLst/>
          </a:prstGeom>
          <a:noFill/>
          <a:ln w="9525">
            <a:solidFill>
              <a:schemeClr val="hlink"/>
            </a:solidFill>
            <a:round/>
            <a:headEnd/>
            <a:tailEnd type="triangle" w="med" len="med"/>
          </a:ln>
        </p:spPr>
        <p:txBody>
          <a:bodyPr/>
          <a:lstStyle/>
          <a:p>
            <a:endParaRPr lang="es-ES"/>
          </a:p>
        </p:txBody>
      </p:sp>
      <p:grpSp>
        <p:nvGrpSpPr>
          <p:cNvPr id="381989" name="Group 1061"/>
          <p:cNvGrpSpPr>
            <a:grpSpLocks/>
          </p:cNvGrpSpPr>
          <p:nvPr/>
        </p:nvGrpSpPr>
        <p:grpSpPr bwMode="auto">
          <a:xfrm>
            <a:off x="1270000" y="3422650"/>
            <a:ext cx="6511925" cy="523875"/>
            <a:chOff x="800" y="2156"/>
            <a:chExt cx="4102" cy="330"/>
          </a:xfrm>
        </p:grpSpPr>
        <p:sp>
          <p:nvSpPr>
            <p:cNvPr id="381982" name="Line 1054"/>
            <p:cNvSpPr>
              <a:spLocks noChangeShapeType="1"/>
            </p:cNvSpPr>
            <p:nvPr/>
          </p:nvSpPr>
          <p:spPr bwMode="auto">
            <a:xfrm>
              <a:off x="800" y="2156"/>
              <a:ext cx="1634" cy="0"/>
            </a:xfrm>
            <a:prstGeom prst="line">
              <a:avLst/>
            </a:prstGeom>
            <a:noFill/>
            <a:ln w="9525">
              <a:solidFill>
                <a:schemeClr val="bg2"/>
              </a:solidFill>
              <a:round/>
              <a:headEnd/>
              <a:tailEnd/>
            </a:ln>
          </p:spPr>
          <p:txBody>
            <a:bodyPr/>
            <a:lstStyle/>
            <a:p>
              <a:endParaRPr lang="es-ES"/>
            </a:p>
          </p:txBody>
        </p:sp>
        <p:sp>
          <p:nvSpPr>
            <p:cNvPr id="381983" name="Line 1055"/>
            <p:cNvSpPr>
              <a:spLocks noChangeShapeType="1"/>
            </p:cNvSpPr>
            <p:nvPr/>
          </p:nvSpPr>
          <p:spPr bwMode="auto">
            <a:xfrm>
              <a:off x="3250" y="2156"/>
              <a:ext cx="1634" cy="0"/>
            </a:xfrm>
            <a:prstGeom prst="line">
              <a:avLst/>
            </a:prstGeom>
            <a:noFill/>
            <a:ln w="9525">
              <a:solidFill>
                <a:schemeClr val="bg2"/>
              </a:solidFill>
              <a:round/>
              <a:headEnd/>
              <a:tailEnd/>
            </a:ln>
          </p:spPr>
          <p:txBody>
            <a:bodyPr/>
            <a:lstStyle/>
            <a:p>
              <a:endParaRPr lang="es-ES"/>
            </a:p>
          </p:txBody>
        </p:sp>
        <p:sp>
          <p:nvSpPr>
            <p:cNvPr id="381984" name="Text Box 1056"/>
            <p:cNvSpPr txBox="1">
              <a:spLocks noChangeArrowheads="1"/>
            </p:cNvSpPr>
            <p:nvPr/>
          </p:nvSpPr>
          <p:spPr bwMode="auto">
            <a:xfrm>
              <a:off x="936" y="2238"/>
              <a:ext cx="1361" cy="248"/>
            </a:xfrm>
            <a:prstGeom prst="rect">
              <a:avLst/>
            </a:prstGeom>
            <a:noFill/>
            <a:ln w="9525">
              <a:noFill/>
              <a:miter lim="800000"/>
              <a:headEnd/>
              <a:tailEnd/>
            </a:ln>
          </p:spPr>
          <p:txBody>
            <a:bodyPr/>
            <a:lstStyle/>
            <a:p>
              <a:pPr algn="ctr"/>
              <a:r>
                <a:rPr lang="es-MX" altLang="es-ES_tradnl" sz="1100">
                  <a:solidFill>
                    <a:schemeClr val="bg2"/>
                  </a:solidFill>
                </a:rPr>
                <a:t>ACCIÓN HUMANA</a:t>
              </a:r>
            </a:p>
          </p:txBody>
        </p:sp>
        <p:sp>
          <p:nvSpPr>
            <p:cNvPr id="381985" name="Text Box 1057"/>
            <p:cNvSpPr txBox="1">
              <a:spLocks noChangeArrowheads="1"/>
            </p:cNvSpPr>
            <p:nvPr/>
          </p:nvSpPr>
          <p:spPr bwMode="auto">
            <a:xfrm>
              <a:off x="3387" y="2238"/>
              <a:ext cx="1515" cy="248"/>
            </a:xfrm>
            <a:prstGeom prst="rect">
              <a:avLst/>
            </a:prstGeom>
            <a:noFill/>
            <a:ln w="9525">
              <a:noFill/>
              <a:miter lim="800000"/>
              <a:headEnd/>
              <a:tailEnd/>
            </a:ln>
          </p:spPr>
          <p:txBody>
            <a:bodyPr/>
            <a:lstStyle/>
            <a:p>
              <a:pPr algn="ctr"/>
              <a:r>
                <a:rPr lang="es-MX" altLang="es-ES_tradnl" sz="1100">
                  <a:solidFill>
                    <a:schemeClr val="bg2"/>
                  </a:solidFill>
                </a:rPr>
                <a:t>EFECTOS  AMBIENTALES</a:t>
              </a:r>
            </a:p>
          </p:txBody>
        </p:sp>
      </p:grpSp>
      <p:grpSp>
        <p:nvGrpSpPr>
          <p:cNvPr id="381992" name="Group 1064"/>
          <p:cNvGrpSpPr>
            <a:grpSpLocks/>
          </p:cNvGrpSpPr>
          <p:nvPr/>
        </p:nvGrpSpPr>
        <p:grpSpPr bwMode="auto">
          <a:xfrm>
            <a:off x="3216275" y="5518150"/>
            <a:ext cx="2808288" cy="654050"/>
            <a:chOff x="2026" y="3476"/>
            <a:chExt cx="1769" cy="412"/>
          </a:xfrm>
        </p:grpSpPr>
        <p:sp>
          <p:nvSpPr>
            <p:cNvPr id="381987" name="Line 1059"/>
            <p:cNvSpPr>
              <a:spLocks noChangeShapeType="1"/>
            </p:cNvSpPr>
            <p:nvPr/>
          </p:nvSpPr>
          <p:spPr bwMode="auto">
            <a:xfrm>
              <a:off x="2026" y="3476"/>
              <a:ext cx="1769" cy="0"/>
            </a:xfrm>
            <a:prstGeom prst="line">
              <a:avLst/>
            </a:prstGeom>
            <a:noFill/>
            <a:ln w="9525">
              <a:solidFill>
                <a:schemeClr val="bg2"/>
              </a:solidFill>
              <a:round/>
              <a:headEnd/>
              <a:tailEnd/>
            </a:ln>
          </p:spPr>
          <p:txBody>
            <a:bodyPr/>
            <a:lstStyle/>
            <a:p>
              <a:endParaRPr lang="es-ES"/>
            </a:p>
          </p:txBody>
        </p:sp>
        <p:sp>
          <p:nvSpPr>
            <p:cNvPr id="381988" name="Text Box 1060"/>
            <p:cNvSpPr txBox="1">
              <a:spLocks noChangeArrowheads="1"/>
            </p:cNvSpPr>
            <p:nvPr/>
          </p:nvSpPr>
          <p:spPr bwMode="auto">
            <a:xfrm>
              <a:off x="2230" y="3641"/>
              <a:ext cx="1361" cy="247"/>
            </a:xfrm>
            <a:prstGeom prst="rect">
              <a:avLst/>
            </a:prstGeom>
            <a:noFill/>
            <a:ln w="9525">
              <a:noFill/>
              <a:miter lim="800000"/>
              <a:headEnd/>
              <a:tailEnd/>
            </a:ln>
          </p:spPr>
          <p:txBody>
            <a:bodyPr/>
            <a:lstStyle/>
            <a:p>
              <a:pPr algn="ctr"/>
              <a:r>
                <a:rPr lang="es-MX" altLang="es-ES_tradnl" sz="1100">
                  <a:solidFill>
                    <a:schemeClr val="bg2"/>
                  </a:solidFill>
                </a:rPr>
                <a:t>IMPACTO AMBIENTAL</a:t>
              </a:r>
            </a:p>
          </p:txBody>
        </p:sp>
      </p:grpSp>
      <p:grpSp>
        <p:nvGrpSpPr>
          <p:cNvPr id="381991" name="Group 1063"/>
          <p:cNvGrpSpPr>
            <a:grpSpLocks/>
          </p:cNvGrpSpPr>
          <p:nvPr/>
        </p:nvGrpSpPr>
        <p:grpSpPr bwMode="auto">
          <a:xfrm>
            <a:off x="3216275" y="4338638"/>
            <a:ext cx="2266950" cy="917575"/>
            <a:chOff x="2026" y="2733"/>
            <a:chExt cx="1428" cy="578"/>
          </a:xfrm>
        </p:grpSpPr>
        <p:sp>
          <p:nvSpPr>
            <p:cNvPr id="381986" name="Line 1058"/>
            <p:cNvSpPr>
              <a:spLocks noChangeShapeType="1"/>
            </p:cNvSpPr>
            <p:nvPr/>
          </p:nvSpPr>
          <p:spPr bwMode="auto">
            <a:xfrm>
              <a:off x="2026" y="2981"/>
              <a:ext cx="339" cy="0"/>
            </a:xfrm>
            <a:prstGeom prst="line">
              <a:avLst/>
            </a:prstGeom>
            <a:noFill/>
            <a:ln w="9525">
              <a:solidFill>
                <a:schemeClr val="hlink"/>
              </a:solidFill>
              <a:round/>
              <a:headEnd/>
              <a:tailEnd type="triangle" w="med" len="med"/>
            </a:ln>
          </p:spPr>
          <p:txBody>
            <a:bodyPr/>
            <a:lstStyle/>
            <a:p>
              <a:endParaRPr lang="es-ES"/>
            </a:p>
          </p:txBody>
        </p:sp>
        <p:sp>
          <p:nvSpPr>
            <p:cNvPr id="381975" name="Text Box 1047"/>
            <p:cNvSpPr txBox="1">
              <a:spLocks noChangeArrowheads="1"/>
            </p:cNvSpPr>
            <p:nvPr/>
          </p:nvSpPr>
          <p:spPr bwMode="auto">
            <a:xfrm>
              <a:off x="2365" y="2733"/>
              <a:ext cx="1089" cy="578"/>
            </a:xfrm>
            <a:prstGeom prst="rect">
              <a:avLst/>
            </a:prstGeom>
            <a:solidFill>
              <a:schemeClr val="accent1"/>
            </a:solidFill>
            <a:ln w="9525">
              <a:noFill/>
              <a:miter lim="800000"/>
              <a:headEnd/>
              <a:tailEnd/>
            </a:ln>
          </p:spPr>
          <p:txBody>
            <a:bodyPr/>
            <a:lstStyle/>
            <a:p>
              <a:pPr algn="ctr"/>
              <a:r>
                <a:rPr lang="es-MX" altLang="es-ES_tradnl" sz="1100">
                  <a:solidFill>
                    <a:schemeClr val="bg2"/>
                  </a:solidFill>
                </a:rPr>
                <a:t>DISMINUCIÓN </a:t>
              </a:r>
            </a:p>
            <a:p>
              <a:pPr algn="ctr"/>
              <a:r>
                <a:rPr lang="es-MX" altLang="es-ES_tradnl" sz="1100">
                  <a:solidFill>
                    <a:schemeClr val="bg2"/>
                  </a:solidFill>
                </a:rPr>
                <a:t>DE LA TASA DE CRECIMIENTO DE MARISCOS COMERCIALES</a:t>
              </a:r>
            </a:p>
          </p:txBody>
        </p:sp>
      </p:grpSp>
    </p:spTree>
  </p:cSld>
  <p:clrMapOvr>
    <a:masterClrMapping/>
  </p:clrMapOvr>
  <p:transition spd="slow" advClick="0">
    <p:random/>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7" name="Rectangle 3"/>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369668" name="Rectangle 4"/>
          <p:cNvSpPr>
            <a:spLocks noGrp="1" noChangeArrowheads="1"/>
          </p:cNvSpPr>
          <p:nvPr>
            <p:ph type="title"/>
          </p:nvPr>
        </p:nvSpPr>
        <p:spPr>
          <a:xfrm>
            <a:off x="304800" y="228600"/>
            <a:ext cx="8610600" cy="838200"/>
          </a:xfrm>
        </p:spPr>
        <p:txBody>
          <a:bodyPr/>
          <a:lstStyle/>
          <a:p>
            <a:pPr>
              <a:lnSpc>
                <a:spcPct val="80000"/>
              </a:lnSpc>
            </a:pPr>
            <a:r>
              <a:rPr lang="es-CL" altLang="es-ES_tradnl" sz="2800">
                <a:solidFill>
                  <a:schemeClr val="bg2"/>
                </a:solidFill>
              </a:rPr>
              <a:t>Ejemplo de Red de Impactos </a:t>
            </a:r>
            <a:br>
              <a:rPr lang="es-CL" altLang="es-ES_tradnl" sz="2800">
                <a:solidFill>
                  <a:schemeClr val="bg2"/>
                </a:solidFill>
              </a:rPr>
            </a:br>
            <a:r>
              <a:rPr lang="es-CL" altLang="es-ES_tradnl" sz="2800">
                <a:solidFill>
                  <a:schemeClr val="bg2"/>
                </a:solidFill>
              </a:rPr>
              <a:t>para la Aplicación Aérea de Herbicidas</a:t>
            </a:r>
            <a:endParaRPr lang="es-ES_tradnl" altLang="es-ES_tradnl" sz="2800" b="1">
              <a:solidFill>
                <a:schemeClr val="bg2"/>
              </a:solidFill>
            </a:endParaRPr>
          </a:p>
        </p:txBody>
      </p:sp>
      <p:sp>
        <p:nvSpPr>
          <p:cNvPr id="369670" name="Text Box 6"/>
          <p:cNvSpPr txBox="1">
            <a:spLocks noChangeArrowheads="1"/>
          </p:cNvSpPr>
          <p:nvPr/>
        </p:nvSpPr>
        <p:spPr bwMode="auto">
          <a:xfrm>
            <a:off x="4286250" y="1143000"/>
            <a:ext cx="982663"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Aplicación aérea de herbicidas</a:t>
            </a:r>
          </a:p>
        </p:txBody>
      </p:sp>
      <p:sp>
        <p:nvSpPr>
          <p:cNvPr id="369671" name="Text Box 7"/>
          <p:cNvSpPr txBox="1">
            <a:spLocks noChangeArrowheads="1"/>
          </p:cNvSpPr>
          <p:nvPr/>
        </p:nvSpPr>
        <p:spPr bwMode="auto">
          <a:xfrm>
            <a:off x="4286250" y="1993900"/>
            <a:ext cx="982663"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Contaminación por herbicidas</a:t>
            </a:r>
          </a:p>
        </p:txBody>
      </p:sp>
      <p:sp>
        <p:nvSpPr>
          <p:cNvPr id="369672" name="Text Box 8"/>
          <p:cNvSpPr txBox="1">
            <a:spLocks noChangeArrowheads="1"/>
          </p:cNvSpPr>
          <p:nvPr/>
        </p:nvSpPr>
        <p:spPr bwMode="auto">
          <a:xfrm>
            <a:off x="2316163" y="3773488"/>
            <a:ext cx="984250"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Menor Oxígeno Disuelto</a:t>
            </a:r>
          </a:p>
        </p:txBody>
      </p:sp>
      <p:sp>
        <p:nvSpPr>
          <p:cNvPr id="369673" name="Text Box 9"/>
          <p:cNvSpPr txBox="1">
            <a:spLocks noChangeArrowheads="1"/>
          </p:cNvSpPr>
          <p:nvPr/>
        </p:nvSpPr>
        <p:spPr bwMode="auto">
          <a:xfrm>
            <a:off x="6407150" y="2767013"/>
            <a:ext cx="984250" cy="449262"/>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Mayor mortalidad de vegetación</a:t>
            </a:r>
          </a:p>
        </p:txBody>
      </p:sp>
      <p:sp>
        <p:nvSpPr>
          <p:cNvPr id="369674" name="Text Box 10"/>
          <p:cNvSpPr txBox="1">
            <a:spLocks noChangeArrowheads="1"/>
          </p:cNvSpPr>
          <p:nvPr/>
        </p:nvSpPr>
        <p:spPr bwMode="auto">
          <a:xfrm>
            <a:off x="4967288" y="2767013"/>
            <a:ext cx="985837"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Pérdida de vegetación ribereña</a:t>
            </a:r>
          </a:p>
        </p:txBody>
      </p:sp>
      <p:sp>
        <p:nvSpPr>
          <p:cNvPr id="369675" name="Text Box 11"/>
          <p:cNvSpPr txBox="1">
            <a:spLocks noChangeArrowheads="1"/>
          </p:cNvSpPr>
          <p:nvPr/>
        </p:nvSpPr>
        <p:spPr bwMode="auto">
          <a:xfrm>
            <a:off x="3605213" y="2767013"/>
            <a:ext cx="982662"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Contaminación de cadena trófica del agua</a:t>
            </a:r>
          </a:p>
        </p:txBody>
      </p:sp>
      <p:sp>
        <p:nvSpPr>
          <p:cNvPr id="369676" name="Text Box 12"/>
          <p:cNvSpPr txBox="1">
            <a:spLocks noChangeArrowheads="1"/>
          </p:cNvSpPr>
          <p:nvPr/>
        </p:nvSpPr>
        <p:spPr bwMode="auto">
          <a:xfrm>
            <a:off x="2316163" y="2767013"/>
            <a:ext cx="984250" cy="584200"/>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Menor crecimiento de algas, fitoplancton</a:t>
            </a:r>
          </a:p>
        </p:txBody>
      </p:sp>
      <p:sp>
        <p:nvSpPr>
          <p:cNvPr id="369677" name="Text Box 13"/>
          <p:cNvSpPr txBox="1">
            <a:spLocks noChangeArrowheads="1"/>
          </p:cNvSpPr>
          <p:nvPr/>
        </p:nvSpPr>
        <p:spPr bwMode="auto">
          <a:xfrm>
            <a:off x="3605213" y="3773488"/>
            <a:ext cx="982662"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Aumento temperatura del agua</a:t>
            </a:r>
          </a:p>
        </p:txBody>
      </p:sp>
      <p:sp>
        <p:nvSpPr>
          <p:cNvPr id="369678" name="Text Box 14"/>
          <p:cNvSpPr txBox="1">
            <a:spLocks noChangeArrowheads="1"/>
          </p:cNvSpPr>
          <p:nvPr/>
        </p:nvSpPr>
        <p:spPr bwMode="auto">
          <a:xfrm>
            <a:off x="6407150" y="3773488"/>
            <a:ext cx="1060450"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Contaminación de cadena trófica del suelo</a:t>
            </a:r>
          </a:p>
        </p:txBody>
      </p:sp>
      <p:sp>
        <p:nvSpPr>
          <p:cNvPr id="369679" name="Text Box 15"/>
          <p:cNvSpPr txBox="1">
            <a:spLocks noChangeArrowheads="1"/>
          </p:cNvSpPr>
          <p:nvPr/>
        </p:nvSpPr>
        <p:spPr bwMode="auto">
          <a:xfrm>
            <a:off x="4967288" y="3773488"/>
            <a:ext cx="985837" cy="449262"/>
          </a:xfrm>
          <a:prstGeom prst="rect">
            <a:avLst/>
          </a:prstGeom>
          <a:solidFill>
            <a:schemeClr val="accent2"/>
          </a:solidFill>
          <a:ln w="9525">
            <a:solidFill>
              <a:srgbClr val="000066"/>
            </a:solidFill>
            <a:miter lim="800000"/>
            <a:headEnd/>
            <a:tailEnd/>
          </a:ln>
        </p:spPr>
        <p:txBody>
          <a:bodyPr/>
          <a:lstStyle/>
          <a:p>
            <a:pPr algn="ctr">
              <a:lnSpc>
                <a:spcPts val="1000"/>
              </a:lnSpc>
            </a:pPr>
            <a:r>
              <a:rPr lang="es-MX" altLang="es-ES_tradnl" sz="900">
                <a:solidFill>
                  <a:schemeClr val="bg2"/>
                </a:solidFill>
              </a:rPr>
              <a:t>Incremento de  escorrentía del agua</a:t>
            </a:r>
          </a:p>
        </p:txBody>
      </p:sp>
      <p:sp>
        <p:nvSpPr>
          <p:cNvPr id="369680" name="Text Box 16"/>
          <p:cNvSpPr txBox="1">
            <a:spLocks noChangeArrowheads="1"/>
          </p:cNvSpPr>
          <p:nvPr/>
        </p:nvSpPr>
        <p:spPr bwMode="auto">
          <a:xfrm>
            <a:off x="5876925" y="5705475"/>
            <a:ext cx="984250"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Incremento de caudales</a:t>
            </a:r>
          </a:p>
        </p:txBody>
      </p:sp>
      <p:sp>
        <p:nvSpPr>
          <p:cNvPr id="369681" name="Text Box 17"/>
          <p:cNvSpPr txBox="1">
            <a:spLocks noChangeArrowheads="1"/>
          </p:cNvSpPr>
          <p:nvPr/>
        </p:nvSpPr>
        <p:spPr bwMode="auto">
          <a:xfrm>
            <a:off x="4438650" y="5705475"/>
            <a:ext cx="982663"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Incremento de sedimentos</a:t>
            </a:r>
          </a:p>
        </p:txBody>
      </p:sp>
      <p:sp>
        <p:nvSpPr>
          <p:cNvPr id="369682" name="Text Box 18"/>
          <p:cNvSpPr txBox="1">
            <a:spLocks noChangeArrowheads="1"/>
          </p:cNvSpPr>
          <p:nvPr/>
        </p:nvSpPr>
        <p:spPr bwMode="auto">
          <a:xfrm>
            <a:off x="2997200" y="5705475"/>
            <a:ext cx="985838" cy="619125"/>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Aumento en demanda de oxígeno disuelto</a:t>
            </a:r>
          </a:p>
        </p:txBody>
      </p:sp>
      <p:sp>
        <p:nvSpPr>
          <p:cNvPr id="369683" name="Text Box 19"/>
          <p:cNvSpPr txBox="1">
            <a:spLocks noChangeArrowheads="1"/>
          </p:cNvSpPr>
          <p:nvPr/>
        </p:nvSpPr>
        <p:spPr bwMode="auto">
          <a:xfrm>
            <a:off x="2316163" y="4778375"/>
            <a:ext cx="984250"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Daños al desove de peces</a:t>
            </a:r>
          </a:p>
        </p:txBody>
      </p:sp>
      <p:sp>
        <p:nvSpPr>
          <p:cNvPr id="369684" name="Text Box 20"/>
          <p:cNvSpPr txBox="1">
            <a:spLocks noChangeArrowheads="1"/>
          </p:cNvSpPr>
          <p:nvPr/>
        </p:nvSpPr>
        <p:spPr bwMode="auto">
          <a:xfrm>
            <a:off x="3605213" y="4778375"/>
            <a:ext cx="982662"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Contaminación por residuos sólidos</a:t>
            </a:r>
          </a:p>
        </p:txBody>
      </p:sp>
      <p:sp>
        <p:nvSpPr>
          <p:cNvPr id="369685" name="Text Box 21"/>
          <p:cNvSpPr txBox="1">
            <a:spLocks noChangeArrowheads="1"/>
          </p:cNvSpPr>
          <p:nvPr/>
        </p:nvSpPr>
        <p:spPr bwMode="auto">
          <a:xfrm>
            <a:off x="4967288" y="4778375"/>
            <a:ext cx="985837"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Aumento de la erosión</a:t>
            </a:r>
          </a:p>
        </p:txBody>
      </p:sp>
      <p:sp>
        <p:nvSpPr>
          <p:cNvPr id="369686" name="Text Box 22"/>
          <p:cNvSpPr txBox="1">
            <a:spLocks noChangeArrowheads="1"/>
          </p:cNvSpPr>
          <p:nvPr/>
        </p:nvSpPr>
        <p:spPr bwMode="auto">
          <a:xfrm>
            <a:off x="6407150" y="4778375"/>
            <a:ext cx="984250" cy="449263"/>
          </a:xfrm>
          <a:prstGeom prst="rect">
            <a:avLst/>
          </a:prstGeom>
          <a:solidFill>
            <a:schemeClr val="accent2"/>
          </a:solidFill>
          <a:ln w="9525">
            <a:solidFill>
              <a:srgbClr val="000066"/>
            </a:solidFill>
            <a:miter lim="800000"/>
            <a:headEnd/>
            <a:tailEnd/>
          </a:ln>
        </p:spPr>
        <p:txBody>
          <a:bodyPr/>
          <a:lstStyle/>
          <a:p>
            <a:pPr algn="ctr"/>
            <a:r>
              <a:rPr lang="es-MX" altLang="es-ES_tradnl" sz="900">
                <a:solidFill>
                  <a:schemeClr val="bg2"/>
                </a:solidFill>
              </a:rPr>
              <a:t>Aumento de los flujos</a:t>
            </a:r>
          </a:p>
        </p:txBody>
      </p:sp>
      <p:sp>
        <p:nvSpPr>
          <p:cNvPr id="369687" name="Line 23"/>
          <p:cNvSpPr>
            <a:spLocks noChangeShapeType="1"/>
          </p:cNvSpPr>
          <p:nvPr/>
        </p:nvSpPr>
        <p:spPr bwMode="auto">
          <a:xfrm>
            <a:off x="5268913" y="1374775"/>
            <a:ext cx="304800" cy="1588"/>
          </a:xfrm>
          <a:prstGeom prst="line">
            <a:avLst/>
          </a:prstGeom>
          <a:noFill/>
          <a:ln w="9525">
            <a:solidFill>
              <a:schemeClr val="hlink"/>
            </a:solidFill>
            <a:round/>
            <a:headEnd/>
            <a:tailEnd type="triangle" w="med" len="med"/>
          </a:ln>
        </p:spPr>
        <p:txBody>
          <a:bodyPr/>
          <a:lstStyle/>
          <a:p>
            <a:endParaRPr lang="es-ES"/>
          </a:p>
        </p:txBody>
      </p:sp>
      <p:sp>
        <p:nvSpPr>
          <p:cNvPr id="369688" name="Line 24"/>
          <p:cNvSpPr>
            <a:spLocks noChangeShapeType="1"/>
          </p:cNvSpPr>
          <p:nvPr/>
        </p:nvSpPr>
        <p:spPr bwMode="auto">
          <a:xfrm flipH="1">
            <a:off x="3983038" y="1374775"/>
            <a:ext cx="303212" cy="1588"/>
          </a:xfrm>
          <a:prstGeom prst="line">
            <a:avLst/>
          </a:prstGeom>
          <a:noFill/>
          <a:ln w="9525">
            <a:solidFill>
              <a:schemeClr val="hlink"/>
            </a:solidFill>
            <a:round/>
            <a:headEnd/>
            <a:tailEnd type="triangle" w="med" len="med"/>
          </a:ln>
        </p:spPr>
        <p:txBody>
          <a:bodyPr/>
          <a:lstStyle/>
          <a:p>
            <a:endParaRPr lang="es-ES"/>
          </a:p>
        </p:txBody>
      </p:sp>
      <p:sp>
        <p:nvSpPr>
          <p:cNvPr id="369689" name="Line 25"/>
          <p:cNvSpPr>
            <a:spLocks noChangeShapeType="1"/>
          </p:cNvSpPr>
          <p:nvPr/>
        </p:nvSpPr>
        <p:spPr bwMode="auto">
          <a:xfrm>
            <a:off x="4740275" y="1606550"/>
            <a:ext cx="3175" cy="374650"/>
          </a:xfrm>
          <a:prstGeom prst="line">
            <a:avLst/>
          </a:prstGeom>
          <a:noFill/>
          <a:ln w="9525">
            <a:solidFill>
              <a:schemeClr val="hlink"/>
            </a:solidFill>
            <a:round/>
            <a:headEnd/>
            <a:tailEnd type="triangle" w="med" len="med"/>
          </a:ln>
        </p:spPr>
        <p:txBody>
          <a:bodyPr/>
          <a:lstStyle/>
          <a:p>
            <a:endParaRPr lang="es-ES"/>
          </a:p>
        </p:txBody>
      </p:sp>
      <p:grpSp>
        <p:nvGrpSpPr>
          <p:cNvPr id="369736" name="Group 72"/>
          <p:cNvGrpSpPr>
            <a:grpSpLocks/>
          </p:cNvGrpSpPr>
          <p:nvPr/>
        </p:nvGrpSpPr>
        <p:grpSpPr bwMode="auto">
          <a:xfrm>
            <a:off x="2771775" y="2457450"/>
            <a:ext cx="4090988" cy="304800"/>
            <a:chOff x="1746" y="1548"/>
            <a:chExt cx="2577" cy="192"/>
          </a:xfrm>
        </p:grpSpPr>
        <p:sp>
          <p:nvSpPr>
            <p:cNvPr id="369690" name="Line 26"/>
            <p:cNvSpPr>
              <a:spLocks noChangeShapeType="1"/>
            </p:cNvSpPr>
            <p:nvPr/>
          </p:nvSpPr>
          <p:spPr bwMode="auto">
            <a:xfrm>
              <a:off x="1746" y="1645"/>
              <a:ext cx="2576" cy="1"/>
            </a:xfrm>
            <a:prstGeom prst="line">
              <a:avLst/>
            </a:prstGeom>
            <a:noFill/>
            <a:ln w="9525">
              <a:solidFill>
                <a:schemeClr val="hlink"/>
              </a:solidFill>
              <a:round/>
              <a:headEnd/>
              <a:tailEnd/>
            </a:ln>
          </p:spPr>
          <p:txBody>
            <a:bodyPr/>
            <a:lstStyle/>
            <a:p>
              <a:endParaRPr lang="es-ES"/>
            </a:p>
          </p:txBody>
        </p:sp>
        <p:sp>
          <p:nvSpPr>
            <p:cNvPr id="369691" name="Line 27"/>
            <p:cNvSpPr>
              <a:spLocks noChangeShapeType="1"/>
            </p:cNvSpPr>
            <p:nvPr/>
          </p:nvSpPr>
          <p:spPr bwMode="auto">
            <a:xfrm>
              <a:off x="2986" y="1548"/>
              <a:ext cx="2" cy="94"/>
            </a:xfrm>
            <a:prstGeom prst="line">
              <a:avLst/>
            </a:prstGeom>
            <a:noFill/>
            <a:ln w="9525">
              <a:solidFill>
                <a:schemeClr val="hlink"/>
              </a:solidFill>
              <a:round/>
              <a:headEnd/>
              <a:tailEnd/>
            </a:ln>
          </p:spPr>
          <p:txBody>
            <a:bodyPr/>
            <a:lstStyle/>
            <a:p>
              <a:endParaRPr lang="es-ES"/>
            </a:p>
          </p:txBody>
        </p:sp>
        <p:sp>
          <p:nvSpPr>
            <p:cNvPr id="369692" name="Line 28"/>
            <p:cNvSpPr>
              <a:spLocks noChangeShapeType="1"/>
            </p:cNvSpPr>
            <p:nvPr/>
          </p:nvSpPr>
          <p:spPr bwMode="auto">
            <a:xfrm>
              <a:off x="1746" y="1645"/>
              <a:ext cx="1" cy="95"/>
            </a:xfrm>
            <a:prstGeom prst="line">
              <a:avLst/>
            </a:prstGeom>
            <a:noFill/>
            <a:ln w="9525">
              <a:solidFill>
                <a:schemeClr val="hlink"/>
              </a:solidFill>
              <a:round/>
              <a:headEnd/>
              <a:tailEnd type="triangle" w="med" len="med"/>
            </a:ln>
          </p:spPr>
          <p:txBody>
            <a:bodyPr/>
            <a:lstStyle/>
            <a:p>
              <a:endParaRPr lang="es-ES"/>
            </a:p>
          </p:txBody>
        </p:sp>
        <p:sp>
          <p:nvSpPr>
            <p:cNvPr id="369693" name="Line 29"/>
            <p:cNvSpPr>
              <a:spLocks noChangeShapeType="1"/>
            </p:cNvSpPr>
            <p:nvPr/>
          </p:nvSpPr>
          <p:spPr bwMode="auto">
            <a:xfrm>
              <a:off x="2556" y="1645"/>
              <a:ext cx="1" cy="95"/>
            </a:xfrm>
            <a:prstGeom prst="line">
              <a:avLst/>
            </a:prstGeom>
            <a:noFill/>
            <a:ln w="9525">
              <a:solidFill>
                <a:schemeClr val="hlink"/>
              </a:solidFill>
              <a:round/>
              <a:headEnd/>
              <a:tailEnd type="triangle" w="med" len="med"/>
            </a:ln>
          </p:spPr>
          <p:txBody>
            <a:bodyPr/>
            <a:lstStyle/>
            <a:p>
              <a:endParaRPr lang="es-ES"/>
            </a:p>
          </p:txBody>
        </p:sp>
        <p:sp>
          <p:nvSpPr>
            <p:cNvPr id="369694" name="Line 30"/>
            <p:cNvSpPr>
              <a:spLocks noChangeShapeType="1"/>
            </p:cNvSpPr>
            <p:nvPr/>
          </p:nvSpPr>
          <p:spPr bwMode="auto">
            <a:xfrm>
              <a:off x="3415" y="1645"/>
              <a:ext cx="2" cy="95"/>
            </a:xfrm>
            <a:prstGeom prst="line">
              <a:avLst/>
            </a:prstGeom>
            <a:noFill/>
            <a:ln w="9525">
              <a:solidFill>
                <a:schemeClr val="hlink"/>
              </a:solidFill>
              <a:round/>
              <a:headEnd/>
              <a:tailEnd type="triangle" w="med" len="med"/>
            </a:ln>
          </p:spPr>
          <p:txBody>
            <a:bodyPr/>
            <a:lstStyle/>
            <a:p>
              <a:endParaRPr lang="es-ES"/>
            </a:p>
          </p:txBody>
        </p:sp>
        <p:sp>
          <p:nvSpPr>
            <p:cNvPr id="369695" name="Line 31"/>
            <p:cNvSpPr>
              <a:spLocks noChangeShapeType="1"/>
            </p:cNvSpPr>
            <p:nvPr/>
          </p:nvSpPr>
          <p:spPr bwMode="auto">
            <a:xfrm>
              <a:off x="4322" y="1645"/>
              <a:ext cx="1" cy="95"/>
            </a:xfrm>
            <a:prstGeom prst="line">
              <a:avLst/>
            </a:prstGeom>
            <a:noFill/>
            <a:ln w="9525">
              <a:solidFill>
                <a:schemeClr val="hlink"/>
              </a:solidFill>
              <a:round/>
              <a:headEnd/>
              <a:tailEnd type="triangle" w="med" len="med"/>
            </a:ln>
          </p:spPr>
          <p:txBody>
            <a:bodyPr/>
            <a:lstStyle/>
            <a:p>
              <a:endParaRPr lang="es-ES"/>
            </a:p>
          </p:txBody>
        </p:sp>
      </p:grpSp>
      <p:sp>
        <p:nvSpPr>
          <p:cNvPr id="369696" name="Line 32"/>
          <p:cNvSpPr>
            <a:spLocks noChangeShapeType="1"/>
          </p:cNvSpPr>
          <p:nvPr/>
        </p:nvSpPr>
        <p:spPr bwMode="auto">
          <a:xfrm flipH="1">
            <a:off x="2620963" y="3351213"/>
            <a:ext cx="0" cy="404812"/>
          </a:xfrm>
          <a:prstGeom prst="line">
            <a:avLst/>
          </a:prstGeom>
          <a:noFill/>
          <a:ln w="9525">
            <a:solidFill>
              <a:schemeClr val="hlink"/>
            </a:solidFill>
            <a:round/>
            <a:headEnd/>
            <a:tailEnd type="triangle" w="med" len="med"/>
          </a:ln>
        </p:spPr>
        <p:txBody>
          <a:bodyPr/>
          <a:lstStyle/>
          <a:p>
            <a:endParaRPr lang="es-ES"/>
          </a:p>
        </p:txBody>
      </p:sp>
      <p:sp>
        <p:nvSpPr>
          <p:cNvPr id="369697" name="Line 33"/>
          <p:cNvSpPr>
            <a:spLocks noChangeShapeType="1"/>
          </p:cNvSpPr>
          <p:nvPr/>
        </p:nvSpPr>
        <p:spPr bwMode="auto">
          <a:xfrm>
            <a:off x="5421313" y="3230563"/>
            <a:ext cx="3175" cy="525462"/>
          </a:xfrm>
          <a:prstGeom prst="line">
            <a:avLst/>
          </a:prstGeom>
          <a:noFill/>
          <a:ln w="9525">
            <a:solidFill>
              <a:schemeClr val="hlink"/>
            </a:solidFill>
            <a:round/>
            <a:headEnd/>
            <a:tailEnd type="triangle" w="med" len="med"/>
          </a:ln>
        </p:spPr>
        <p:txBody>
          <a:bodyPr/>
          <a:lstStyle/>
          <a:p>
            <a:endParaRPr lang="es-ES"/>
          </a:p>
        </p:txBody>
      </p:sp>
      <p:grpSp>
        <p:nvGrpSpPr>
          <p:cNvPr id="369737" name="Group 73"/>
          <p:cNvGrpSpPr>
            <a:grpSpLocks/>
          </p:cNvGrpSpPr>
          <p:nvPr/>
        </p:nvGrpSpPr>
        <p:grpSpPr bwMode="auto">
          <a:xfrm>
            <a:off x="4057650" y="3230563"/>
            <a:ext cx="2879725" cy="533400"/>
            <a:chOff x="2556" y="2035"/>
            <a:chExt cx="1814" cy="336"/>
          </a:xfrm>
        </p:grpSpPr>
        <p:sp>
          <p:nvSpPr>
            <p:cNvPr id="369698" name="Line 34"/>
            <p:cNvSpPr>
              <a:spLocks noChangeShapeType="1"/>
            </p:cNvSpPr>
            <p:nvPr/>
          </p:nvSpPr>
          <p:spPr bwMode="auto">
            <a:xfrm>
              <a:off x="2556" y="2035"/>
              <a:ext cx="1" cy="142"/>
            </a:xfrm>
            <a:prstGeom prst="line">
              <a:avLst/>
            </a:prstGeom>
            <a:noFill/>
            <a:ln w="9525">
              <a:solidFill>
                <a:schemeClr val="hlink"/>
              </a:solidFill>
              <a:round/>
              <a:headEnd/>
              <a:tailEnd/>
            </a:ln>
          </p:spPr>
          <p:txBody>
            <a:bodyPr/>
            <a:lstStyle/>
            <a:p>
              <a:endParaRPr lang="es-ES"/>
            </a:p>
          </p:txBody>
        </p:sp>
        <p:sp>
          <p:nvSpPr>
            <p:cNvPr id="369699" name="Line 35"/>
            <p:cNvSpPr>
              <a:spLocks noChangeShapeType="1"/>
            </p:cNvSpPr>
            <p:nvPr/>
          </p:nvSpPr>
          <p:spPr bwMode="auto">
            <a:xfrm>
              <a:off x="2556" y="2181"/>
              <a:ext cx="1814" cy="0"/>
            </a:xfrm>
            <a:prstGeom prst="line">
              <a:avLst/>
            </a:prstGeom>
            <a:noFill/>
            <a:ln w="9525">
              <a:solidFill>
                <a:schemeClr val="hlink"/>
              </a:solidFill>
              <a:round/>
              <a:headEnd/>
              <a:tailEnd/>
            </a:ln>
          </p:spPr>
          <p:txBody>
            <a:bodyPr/>
            <a:lstStyle/>
            <a:p>
              <a:endParaRPr lang="es-ES"/>
            </a:p>
          </p:txBody>
        </p:sp>
        <p:sp>
          <p:nvSpPr>
            <p:cNvPr id="369700" name="Line 36"/>
            <p:cNvSpPr>
              <a:spLocks noChangeShapeType="1"/>
            </p:cNvSpPr>
            <p:nvPr/>
          </p:nvSpPr>
          <p:spPr bwMode="auto">
            <a:xfrm>
              <a:off x="4370" y="2181"/>
              <a:ext cx="0" cy="190"/>
            </a:xfrm>
            <a:prstGeom prst="line">
              <a:avLst/>
            </a:prstGeom>
            <a:noFill/>
            <a:ln w="9525">
              <a:solidFill>
                <a:schemeClr val="hlink"/>
              </a:solidFill>
              <a:round/>
              <a:headEnd/>
              <a:tailEnd type="triangle" w="med" len="med"/>
            </a:ln>
          </p:spPr>
          <p:txBody>
            <a:bodyPr/>
            <a:lstStyle/>
            <a:p>
              <a:endParaRPr lang="es-ES"/>
            </a:p>
          </p:txBody>
        </p:sp>
      </p:grpSp>
      <p:grpSp>
        <p:nvGrpSpPr>
          <p:cNvPr id="369738" name="Group 74"/>
          <p:cNvGrpSpPr>
            <a:grpSpLocks/>
          </p:cNvGrpSpPr>
          <p:nvPr/>
        </p:nvGrpSpPr>
        <p:grpSpPr bwMode="auto">
          <a:xfrm>
            <a:off x="4057650" y="3230563"/>
            <a:ext cx="987425" cy="536575"/>
            <a:chOff x="2556" y="2035"/>
            <a:chExt cx="622" cy="338"/>
          </a:xfrm>
        </p:grpSpPr>
        <p:sp>
          <p:nvSpPr>
            <p:cNvPr id="369701" name="Line 37"/>
            <p:cNvSpPr>
              <a:spLocks noChangeShapeType="1"/>
            </p:cNvSpPr>
            <p:nvPr/>
          </p:nvSpPr>
          <p:spPr bwMode="auto">
            <a:xfrm>
              <a:off x="3178" y="2035"/>
              <a:ext cx="0" cy="236"/>
            </a:xfrm>
            <a:prstGeom prst="line">
              <a:avLst/>
            </a:prstGeom>
            <a:noFill/>
            <a:ln w="9525">
              <a:solidFill>
                <a:schemeClr val="hlink"/>
              </a:solidFill>
              <a:round/>
              <a:headEnd/>
              <a:tailEnd/>
            </a:ln>
          </p:spPr>
          <p:txBody>
            <a:bodyPr/>
            <a:lstStyle/>
            <a:p>
              <a:endParaRPr lang="es-ES"/>
            </a:p>
          </p:txBody>
        </p:sp>
        <p:sp>
          <p:nvSpPr>
            <p:cNvPr id="369702" name="Line 38"/>
            <p:cNvSpPr>
              <a:spLocks noChangeShapeType="1"/>
            </p:cNvSpPr>
            <p:nvPr/>
          </p:nvSpPr>
          <p:spPr bwMode="auto">
            <a:xfrm flipH="1">
              <a:off x="2557" y="2278"/>
              <a:ext cx="620" cy="0"/>
            </a:xfrm>
            <a:prstGeom prst="line">
              <a:avLst/>
            </a:prstGeom>
            <a:noFill/>
            <a:ln w="9525">
              <a:solidFill>
                <a:schemeClr val="hlink"/>
              </a:solidFill>
              <a:round/>
              <a:headEnd/>
              <a:tailEnd/>
            </a:ln>
          </p:spPr>
          <p:txBody>
            <a:bodyPr/>
            <a:lstStyle/>
            <a:p>
              <a:endParaRPr lang="es-ES"/>
            </a:p>
          </p:txBody>
        </p:sp>
        <p:sp>
          <p:nvSpPr>
            <p:cNvPr id="369703" name="Line 39"/>
            <p:cNvSpPr>
              <a:spLocks noChangeShapeType="1"/>
            </p:cNvSpPr>
            <p:nvPr/>
          </p:nvSpPr>
          <p:spPr bwMode="auto">
            <a:xfrm>
              <a:off x="2556" y="2278"/>
              <a:ext cx="1" cy="95"/>
            </a:xfrm>
            <a:prstGeom prst="line">
              <a:avLst/>
            </a:prstGeom>
            <a:noFill/>
            <a:ln w="9525">
              <a:solidFill>
                <a:schemeClr val="hlink"/>
              </a:solidFill>
              <a:round/>
              <a:headEnd/>
              <a:tailEnd type="triangle" w="med" len="med"/>
            </a:ln>
          </p:spPr>
          <p:txBody>
            <a:bodyPr/>
            <a:lstStyle/>
            <a:p>
              <a:endParaRPr lang="es-ES"/>
            </a:p>
          </p:txBody>
        </p:sp>
      </p:grpSp>
      <p:grpSp>
        <p:nvGrpSpPr>
          <p:cNvPr id="369739" name="Group 75"/>
          <p:cNvGrpSpPr>
            <a:grpSpLocks/>
          </p:cNvGrpSpPr>
          <p:nvPr/>
        </p:nvGrpSpPr>
        <p:grpSpPr bwMode="auto">
          <a:xfrm>
            <a:off x="4057650" y="3230563"/>
            <a:ext cx="1138238" cy="1535112"/>
            <a:chOff x="2556" y="2035"/>
            <a:chExt cx="717" cy="967"/>
          </a:xfrm>
        </p:grpSpPr>
        <p:sp>
          <p:nvSpPr>
            <p:cNvPr id="369704" name="Line 40"/>
            <p:cNvSpPr>
              <a:spLocks noChangeShapeType="1"/>
            </p:cNvSpPr>
            <p:nvPr/>
          </p:nvSpPr>
          <p:spPr bwMode="auto">
            <a:xfrm>
              <a:off x="3272" y="2035"/>
              <a:ext cx="1" cy="284"/>
            </a:xfrm>
            <a:prstGeom prst="line">
              <a:avLst/>
            </a:prstGeom>
            <a:noFill/>
            <a:ln w="9525">
              <a:solidFill>
                <a:schemeClr val="hlink"/>
              </a:solidFill>
              <a:round/>
              <a:headEnd/>
              <a:tailEnd/>
            </a:ln>
          </p:spPr>
          <p:txBody>
            <a:bodyPr/>
            <a:lstStyle/>
            <a:p>
              <a:endParaRPr lang="es-ES"/>
            </a:p>
          </p:txBody>
        </p:sp>
        <p:sp>
          <p:nvSpPr>
            <p:cNvPr id="369705" name="Line 41"/>
            <p:cNvSpPr>
              <a:spLocks noChangeShapeType="1"/>
            </p:cNvSpPr>
            <p:nvPr/>
          </p:nvSpPr>
          <p:spPr bwMode="auto">
            <a:xfrm flipH="1">
              <a:off x="3034" y="2327"/>
              <a:ext cx="238" cy="2"/>
            </a:xfrm>
            <a:prstGeom prst="line">
              <a:avLst/>
            </a:prstGeom>
            <a:noFill/>
            <a:ln w="9525">
              <a:solidFill>
                <a:schemeClr val="hlink"/>
              </a:solidFill>
              <a:round/>
              <a:headEnd/>
              <a:tailEnd/>
            </a:ln>
          </p:spPr>
          <p:txBody>
            <a:bodyPr/>
            <a:lstStyle/>
            <a:p>
              <a:endParaRPr lang="es-ES"/>
            </a:p>
          </p:txBody>
        </p:sp>
        <p:sp>
          <p:nvSpPr>
            <p:cNvPr id="369706" name="Line 42"/>
            <p:cNvSpPr>
              <a:spLocks noChangeShapeType="1"/>
            </p:cNvSpPr>
            <p:nvPr/>
          </p:nvSpPr>
          <p:spPr bwMode="auto">
            <a:xfrm>
              <a:off x="3034" y="2327"/>
              <a:ext cx="1" cy="425"/>
            </a:xfrm>
            <a:prstGeom prst="line">
              <a:avLst/>
            </a:prstGeom>
            <a:noFill/>
            <a:ln w="9525">
              <a:solidFill>
                <a:schemeClr val="hlink"/>
              </a:solidFill>
              <a:round/>
              <a:headEnd/>
              <a:tailEnd/>
            </a:ln>
          </p:spPr>
          <p:txBody>
            <a:bodyPr/>
            <a:lstStyle/>
            <a:p>
              <a:endParaRPr lang="es-ES"/>
            </a:p>
          </p:txBody>
        </p:sp>
        <p:sp>
          <p:nvSpPr>
            <p:cNvPr id="369707" name="Line 43"/>
            <p:cNvSpPr>
              <a:spLocks noChangeShapeType="1"/>
            </p:cNvSpPr>
            <p:nvPr/>
          </p:nvSpPr>
          <p:spPr bwMode="auto">
            <a:xfrm flipH="1">
              <a:off x="2556" y="2766"/>
              <a:ext cx="478" cy="1"/>
            </a:xfrm>
            <a:prstGeom prst="line">
              <a:avLst/>
            </a:prstGeom>
            <a:noFill/>
            <a:ln w="9525">
              <a:solidFill>
                <a:schemeClr val="hlink"/>
              </a:solidFill>
              <a:round/>
              <a:headEnd/>
              <a:tailEnd/>
            </a:ln>
          </p:spPr>
          <p:txBody>
            <a:bodyPr/>
            <a:lstStyle/>
            <a:p>
              <a:endParaRPr lang="es-ES"/>
            </a:p>
          </p:txBody>
        </p:sp>
        <p:sp>
          <p:nvSpPr>
            <p:cNvPr id="369708" name="Line 44"/>
            <p:cNvSpPr>
              <a:spLocks noChangeShapeType="1"/>
            </p:cNvSpPr>
            <p:nvPr/>
          </p:nvSpPr>
          <p:spPr bwMode="auto">
            <a:xfrm>
              <a:off x="2556" y="2766"/>
              <a:ext cx="1" cy="236"/>
            </a:xfrm>
            <a:prstGeom prst="line">
              <a:avLst/>
            </a:prstGeom>
            <a:noFill/>
            <a:ln w="9525">
              <a:solidFill>
                <a:schemeClr val="hlink"/>
              </a:solidFill>
              <a:round/>
              <a:headEnd/>
              <a:tailEnd type="triangle" w="med" len="med"/>
            </a:ln>
          </p:spPr>
          <p:txBody>
            <a:bodyPr/>
            <a:lstStyle/>
            <a:p>
              <a:endParaRPr lang="es-ES"/>
            </a:p>
          </p:txBody>
        </p:sp>
      </p:grpSp>
      <p:sp>
        <p:nvSpPr>
          <p:cNvPr id="369709" name="Line 45"/>
          <p:cNvSpPr>
            <a:spLocks noChangeShapeType="1"/>
          </p:cNvSpPr>
          <p:nvPr/>
        </p:nvSpPr>
        <p:spPr bwMode="auto">
          <a:xfrm>
            <a:off x="2619375" y="4237038"/>
            <a:ext cx="1588" cy="525462"/>
          </a:xfrm>
          <a:prstGeom prst="line">
            <a:avLst/>
          </a:prstGeom>
          <a:noFill/>
          <a:ln w="9525">
            <a:solidFill>
              <a:schemeClr val="hlink"/>
            </a:solidFill>
            <a:round/>
            <a:headEnd/>
            <a:tailEnd type="triangle" w="med" len="med"/>
          </a:ln>
        </p:spPr>
        <p:txBody>
          <a:bodyPr/>
          <a:lstStyle/>
          <a:p>
            <a:endParaRPr lang="es-ES"/>
          </a:p>
        </p:txBody>
      </p:sp>
      <p:sp>
        <p:nvSpPr>
          <p:cNvPr id="369710" name="Line 46"/>
          <p:cNvSpPr>
            <a:spLocks noChangeShapeType="1"/>
          </p:cNvSpPr>
          <p:nvPr/>
        </p:nvSpPr>
        <p:spPr bwMode="auto">
          <a:xfrm>
            <a:off x="5421313" y="4237038"/>
            <a:ext cx="3175" cy="525462"/>
          </a:xfrm>
          <a:prstGeom prst="line">
            <a:avLst/>
          </a:prstGeom>
          <a:noFill/>
          <a:ln w="9525">
            <a:solidFill>
              <a:schemeClr val="hlink"/>
            </a:solidFill>
            <a:round/>
            <a:headEnd/>
            <a:tailEnd type="triangle" w="med" len="med"/>
          </a:ln>
        </p:spPr>
        <p:txBody>
          <a:bodyPr/>
          <a:lstStyle/>
          <a:p>
            <a:endParaRPr lang="es-ES"/>
          </a:p>
        </p:txBody>
      </p:sp>
      <p:grpSp>
        <p:nvGrpSpPr>
          <p:cNvPr id="369741" name="Group 77"/>
          <p:cNvGrpSpPr>
            <a:grpSpLocks/>
          </p:cNvGrpSpPr>
          <p:nvPr/>
        </p:nvGrpSpPr>
        <p:grpSpPr bwMode="auto">
          <a:xfrm>
            <a:off x="5800725" y="4237038"/>
            <a:ext cx="1136650" cy="528637"/>
            <a:chOff x="3654" y="2669"/>
            <a:chExt cx="716" cy="333"/>
          </a:xfrm>
        </p:grpSpPr>
        <p:sp>
          <p:nvSpPr>
            <p:cNvPr id="369711" name="Line 47"/>
            <p:cNvSpPr>
              <a:spLocks noChangeShapeType="1"/>
            </p:cNvSpPr>
            <p:nvPr/>
          </p:nvSpPr>
          <p:spPr bwMode="auto">
            <a:xfrm>
              <a:off x="3654" y="2669"/>
              <a:ext cx="0" cy="93"/>
            </a:xfrm>
            <a:prstGeom prst="line">
              <a:avLst/>
            </a:prstGeom>
            <a:noFill/>
            <a:ln w="9525">
              <a:solidFill>
                <a:schemeClr val="hlink"/>
              </a:solidFill>
              <a:round/>
              <a:headEnd/>
              <a:tailEnd/>
            </a:ln>
          </p:spPr>
          <p:txBody>
            <a:bodyPr/>
            <a:lstStyle/>
            <a:p>
              <a:endParaRPr lang="es-ES"/>
            </a:p>
          </p:txBody>
        </p:sp>
        <p:sp>
          <p:nvSpPr>
            <p:cNvPr id="369712" name="Line 48"/>
            <p:cNvSpPr>
              <a:spLocks noChangeShapeType="1"/>
            </p:cNvSpPr>
            <p:nvPr/>
          </p:nvSpPr>
          <p:spPr bwMode="auto">
            <a:xfrm>
              <a:off x="3654" y="2766"/>
              <a:ext cx="716" cy="0"/>
            </a:xfrm>
            <a:prstGeom prst="line">
              <a:avLst/>
            </a:prstGeom>
            <a:noFill/>
            <a:ln w="9525">
              <a:solidFill>
                <a:schemeClr val="hlink"/>
              </a:solidFill>
              <a:round/>
              <a:headEnd/>
              <a:tailEnd/>
            </a:ln>
          </p:spPr>
          <p:txBody>
            <a:bodyPr/>
            <a:lstStyle/>
            <a:p>
              <a:endParaRPr lang="es-ES"/>
            </a:p>
          </p:txBody>
        </p:sp>
        <p:sp>
          <p:nvSpPr>
            <p:cNvPr id="369713" name="Line 49"/>
            <p:cNvSpPr>
              <a:spLocks noChangeShapeType="1"/>
            </p:cNvSpPr>
            <p:nvPr/>
          </p:nvSpPr>
          <p:spPr bwMode="auto">
            <a:xfrm>
              <a:off x="4370" y="2766"/>
              <a:ext cx="0" cy="236"/>
            </a:xfrm>
            <a:prstGeom prst="line">
              <a:avLst/>
            </a:prstGeom>
            <a:noFill/>
            <a:ln w="9525">
              <a:solidFill>
                <a:schemeClr val="hlink"/>
              </a:solidFill>
              <a:round/>
              <a:headEnd/>
              <a:tailEnd type="triangle" w="med" len="med"/>
            </a:ln>
          </p:spPr>
          <p:txBody>
            <a:bodyPr/>
            <a:lstStyle/>
            <a:p>
              <a:endParaRPr lang="es-ES"/>
            </a:p>
          </p:txBody>
        </p:sp>
      </p:grpSp>
      <p:grpSp>
        <p:nvGrpSpPr>
          <p:cNvPr id="369746" name="Group 82"/>
          <p:cNvGrpSpPr>
            <a:grpSpLocks/>
          </p:cNvGrpSpPr>
          <p:nvPr/>
        </p:nvGrpSpPr>
        <p:grpSpPr bwMode="auto">
          <a:xfrm>
            <a:off x="5573713" y="4237038"/>
            <a:ext cx="608012" cy="1435100"/>
            <a:chOff x="3511" y="2669"/>
            <a:chExt cx="383" cy="904"/>
          </a:xfrm>
        </p:grpSpPr>
        <p:sp>
          <p:nvSpPr>
            <p:cNvPr id="369714" name="Line 50"/>
            <p:cNvSpPr>
              <a:spLocks noChangeShapeType="1"/>
            </p:cNvSpPr>
            <p:nvPr/>
          </p:nvSpPr>
          <p:spPr bwMode="auto">
            <a:xfrm>
              <a:off x="3511" y="2669"/>
              <a:ext cx="1" cy="235"/>
            </a:xfrm>
            <a:prstGeom prst="line">
              <a:avLst/>
            </a:prstGeom>
            <a:noFill/>
            <a:ln w="9525">
              <a:solidFill>
                <a:schemeClr val="hlink"/>
              </a:solidFill>
              <a:round/>
              <a:headEnd/>
              <a:tailEnd/>
            </a:ln>
          </p:spPr>
          <p:txBody>
            <a:bodyPr/>
            <a:lstStyle/>
            <a:p>
              <a:endParaRPr lang="es-ES"/>
            </a:p>
          </p:txBody>
        </p:sp>
        <p:sp>
          <p:nvSpPr>
            <p:cNvPr id="369715" name="Line 51"/>
            <p:cNvSpPr>
              <a:spLocks noChangeShapeType="1"/>
            </p:cNvSpPr>
            <p:nvPr/>
          </p:nvSpPr>
          <p:spPr bwMode="auto">
            <a:xfrm>
              <a:off x="3511" y="2912"/>
              <a:ext cx="382" cy="1"/>
            </a:xfrm>
            <a:prstGeom prst="line">
              <a:avLst/>
            </a:prstGeom>
            <a:noFill/>
            <a:ln w="9525">
              <a:solidFill>
                <a:schemeClr val="hlink"/>
              </a:solidFill>
              <a:round/>
              <a:headEnd/>
              <a:tailEnd/>
            </a:ln>
          </p:spPr>
          <p:txBody>
            <a:bodyPr/>
            <a:lstStyle/>
            <a:p>
              <a:endParaRPr lang="es-ES"/>
            </a:p>
          </p:txBody>
        </p:sp>
        <p:sp>
          <p:nvSpPr>
            <p:cNvPr id="369716" name="Line 52"/>
            <p:cNvSpPr>
              <a:spLocks noChangeShapeType="1"/>
            </p:cNvSpPr>
            <p:nvPr/>
          </p:nvSpPr>
          <p:spPr bwMode="auto">
            <a:xfrm>
              <a:off x="3893" y="2912"/>
              <a:ext cx="1" cy="661"/>
            </a:xfrm>
            <a:prstGeom prst="line">
              <a:avLst/>
            </a:prstGeom>
            <a:noFill/>
            <a:ln w="9525">
              <a:solidFill>
                <a:schemeClr val="hlink"/>
              </a:solidFill>
              <a:round/>
              <a:headEnd/>
              <a:tailEnd type="triangle" w="med" len="med"/>
            </a:ln>
          </p:spPr>
          <p:txBody>
            <a:bodyPr/>
            <a:lstStyle/>
            <a:p>
              <a:endParaRPr lang="es-ES"/>
            </a:p>
          </p:txBody>
        </p:sp>
        <p:sp>
          <p:nvSpPr>
            <p:cNvPr id="369717" name="Line 53"/>
            <p:cNvSpPr>
              <a:spLocks noChangeShapeType="1"/>
            </p:cNvSpPr>
            <p:nvPr/>
          </p:nvSpPr>
          <p:spPr bwMode="auto">
            <a:xfrm>
              <a:off x="3607" y="3302"/>
              <a:ext cx="0" cy="93"/>
            </a:xfrm>
            <a:prstGeom prst="line">
              <a:avLst/>
            </a:prstGeom>
            <a:noFill/>
            <a:ln w="9525">
              <a:solidFill>
                <a:schemeClr val="hlink"/>
              </a:solidFill>
              <a:round/>
              <a:headEnd/>
              <a:tailEnd/>
            </a:ln>
          </p:spPr>
          <p:txBody>
            <a:bodyPr/>
            <a:lstStyle/>
            <a:p>
              <a:endParaRPr lang="es-ES"/>
            </a:p>
          </p:txBody>
        </p:sp>
        <p:sp>
          <p:nvSpPr>
            <p:cNvPr id="369718" name="Line 54"/>
            <p:cNvSpPr>
              <a:spLocks noChangeShapeType="1"/>
            </p:cNvSpPr>
            <p:nvPr/>
          </p:nvSpPr>
          <p:spPr bwMode="auto">
            <a:xfrm>
              <a:off x="3606" y="3399"/>
              <a:ext cx="287" cy="1"/>
            </a:xfrm>
            <a:prstGeom prst="line">
              <a:avLst/>
            </a:prstGeom>
            <a:noFill/>
            <a:ln w="9525">
              <a:solidFill>
                <a:schemeClr val="hlink"/>
              </a:solidFill>
              <a:round/>
              <a:headEnd/>
              <a:tailEnd type="triangle" w="med" len="med"/>
            </a:ln>
          </p:spPr>
          <p:txBody>
            <a:bodyPr/>
            <a:lstStyle/>
            <a:p>
              <a:endParaRPr lang="es-ES"/>
            </a:p>
          </p:txBody>
        </p:sp>
      </p:grpSp>
      <p:grpSp>
        <p:nvGrpSpPr>
          <p:cNvPr id="369740" name="Group 76"/>
          <p:cNvGrpSpPr>
            <a:grpSpLocks/>
          </p:cNvGrpSpPr>
          <p:nvPr/>
        </p:nvGrpSpPr>
        <p:grpSpPr bwMode="auto">
          <a:xfrm>
            <a:off x="3300413" y="5010150"/>
            <a:ext cx="1666875" cy="1588"/>
            <a:chOff x="2079" y="3156"/>
            <a:chExt cx="1050" cy="1"/>
          </a:xfrm>
        </p:grpSpPr>
        <p:sp>
          <p:nvSpPr>
            <p:cNvPr id="369719" name="Line 55"/>
            <p:cNvSpPr>
              <a:spLocks noChangeShapeType="1"/>
            </p:cNvSpPr>
            <p:nvPr/>
          </p:nvSpPr>
          <p:spPr bwMode="auto">
            <a:xfrm>
              <a:off x="2890" y="3156"/>
              <a:ext cx="239" cy="1"/>
            </a:xfrm>
            <a:prstGeom prst="line">
              <a:avLst/>
            </a:prstGeom>
            <a:noFill/>
            <a:ln w="9525">
              <a:solidFill>
                <a:schemeClr val="hlink"/>
              </a:solidFill>
              <a:round/>
              <a:headEnd/>
              <a:tailEnd type="triangle" w="med" len="med"/>
            </a:ln>
          </p:spPr>
          <p:txBody>
            <a:bodyPr/>
            <a:lstStyle/>
            <a:p>
              <a:endParaRPr lang="es-ES"/>
            </a:p>
          </p:txBody>
        </p:sp>
        <p:sp>
          <p:nvSpPr>
            <p:cNvPr id="369720" name="Line 56"/>
            <p:cNvSpPr>
              <a:spLocks noChangeShapeType="1"/>
            </p:cNvSpPr>
            <p:nvPr/>
          </p:nvSpPr>
          <p:spPr bwMode="auto">
            <a:xfrm flipH="1">
              <a:off x="2079" y="3156"/>
              <a:ext cx="192" cy="1"/>
            </a:xfrm>
            <a:prstGeom prst="line">
              <a:avLst/>
            </a:prstGeom>
            <a:noFill/>
            <a:ln w="9525">
              <a:solidFill>
                <a:schemeClr val="hlink"/>
              </a:solidFill>
              <a:round/>
              <a:headEnd/>
              <a:tailEnd type="triangle" w="med" len="med"/>
            </a:ln>
          </p:spPr>
          <p:txBody>
            <a:bodyPr/>
            <a:lstStyle/>
            <a:p>
              <a:endParaRPr lang="es-ES"/>
            </a:p>
          </p:txBody>
        </p:sp>
      </p:grpSp>
      <p:grpSp>
        <p:nvGrpSpPr>
          <p:cNvPr id="369745" name="Group 81"/>
          <p:cNvGrpSpPr>
            <a:grpSpLocks/>
          </p:cNvGrpSpPr>
          <p:nvPr/>
        </p:nvGrpSpPr>
        <p:grpSpPr bwMode="auto">
          <a:xfrm>
            <a:off x="5194300" y="5241925"/>
            <a:ext cx="304800" cy="455613"/>
            <a:chOff x="3272" y="3302"/>
            <a:chExt cx="192" cy="287"/>
          </a:xfrm>
        </p:grpSpPr>
        <p:sp>
          <p:nvSpPr>
            <p:cNvPr id="369721" name="Line 57"/>
            <p:cNvSpPr>
              <a:spLocks noChangeShapeType="1"/>
            </p:cNvSpPr>
            <p:nvPr/>
          </p:nvSpPr>
          <p:spPr bwMode="auto">
            <a:xfrm>
              <a:off x="3463" y="3302"/>
              <a:ext cx="1" cy="141"/>
            </a:xfrm>
            <a:prstGeom prst="line">
              <a:avLst/>
            </a:prstGeom>
            <a:noFill/>
            <a:ln w="9525">
              <a:solidFill>
                <a:schemeClr val="hlink"/>
              </a:solidFill>
              <a:round/>
              <a:headEnd/>
              <a:tailEnd/>
            </a:ln>
          </p:spPr>
          <p:txBody>
            <a:bodyPr/>
            <a:lstStyle/>
            <a:p>
              <a:endParaRPr lang="es-ES"/>
            </a:p>
          </p:txBody>
        </p:sp>
        <p:sp>
          <p:nvSpPr>
            <p:cNvPr id="369722" name="Line 58"/>
            <p:cNvSpPr>
              <a:spLocks noChangeShapeType="1"/>
            </p:cNvSpPr>
            <p:nvPr/>
          </p:nvSpPr>
          <p:spPr bwMode="auto">
            <a:xfrm>
              <a:off x="3272" y="3448"/>
              <a:ext cx="191" cy="1"/>
            </a:xfrm>
            <a:prstGeom prst="line">
              <a:avLst/>
            </a:prstGeom>
            <a:noFill/>
            <a:ln w="9525">
              <a:solidFill>
                <a:schemeClr val="hlink"/>
              </a:solidFill>
              <a:round/>
              <a:headEnd/>
              <a:tailEnd/>
            </a:ln>
          </p:spPr>
          <p:txBody>
            <a:bodyPr/>
            <a:lstStyle/>
            <a:p>
              <a:endParaRPr lang="es-ES"/>
            </a:p>
          </p:txBody>
        </p:sp>
        <p:sp>
          <p:nvSpPr>
            <p:cNvPr id="369723" name="Line 59"/>
            <p:cNvSpPr>
              <a:spLocks noChangeShapeType="1"/>
            </p:cNvSpPr>
            <p:nvPr/>
          </p:nvSpPr>
          <p:spPr bwMode="auto">
            <a:xfrm>
              <a:off x="3272" y="3448"/>
              <a:ext cx="1" cy="141"/>
            </a:xfrm>
            <a:prstGeom prst="line">
              <a:avLst/>
            </a:prstGeom>
            <a:noFill/>
            <a:ln w="9525">
              <a:solidFill>
                <a:schemeClr val="hlink"/>
              </a:solidFill>
              <a:round/>
              <a:headEnd/>
              <a:tailEnd type="triangle" w="med" len="med"/>
            </a:ln>
          </p:spPr>
          <p:txBody>
            <a:bodyPr/>
            <a:lstStyle/>
            <a:p>
              <a:endParaRPr lang="es-ES"/>
            </a:p>
          </p:txBody>
        </p:sp>
      </p:grpSp>
      <p:grpSp>
        <p:nvGrpSpPr>
          <p:cNvPr id="369743" name="Group 79"/>
          <p:cNvGrpSpPr>
            <a:grpSpLocks/>
          </p:cNvGrpSpPr>
          <p:nvPr/>
        </p:nvGrpSpPr>
        <p:grpSpPr bwMode="auto">
          <a:xfrm>
            <a:off x="3452813" y="5241925"/>
            <a:ext cx="1668462" cy="454025"/>
            <a:chOff x="2175" y="3302"/>
            <a:chExt cx="1051" cy="286"/>
          </a:xfrm>
        </p:grpSpPr>
        <p:sp>
          <p:nvSpPr>
            <p:cNvPr id="369724" name="Line 60"/>
            <p:cNvSpPr>
              <a:spLocks noChangeShapeType="1"/>
            </p:cNvSpPr>
            <p:nvPr/>
          </p:nvSpPr>
          <p:spPr bwMode="auto">
            <a:xfrm>
              <a:off x="3226" y="3302"/>
              <a:ext cx="0" cy="93"/>
            </a:xfrm>
            <a:prstGeom prst="line">
              <a:avLst/>
            </a:prstGeom>
            <a:noFill/>
            <a:ln w="9525">
              <a:solidFill>
                <a:schemeClr val="hlink"/>
              </a:solidFill>
              <a:round/>
              <a:headEnd/>
              <a:tailEnd/>
            </a:ln>
          </p:spPr>
          <p:txBody>
            <a:bodyPr/>
            <a:lstStyle/>
            <a:p>
              <a:endParaRPr lang="es-ES"/>
            </a:p>
          </p:txBody>
        </p:sp>
        <p:sp>
          <p:nvSpPr>
            <p:cNvPr id="369725" name="Line 61"/>
            <p:cNvSpPr>
              <a:spLocks noChangeShapeType="1"/>
            </p:cNvSpPr>
            <p:nvPr/>
          </p:nvSpPr>
          <p:spPr bwMode="auto">
            <a:xfrm flipH="1">
              <a:off x="2175" y="3399"/>
              <a:ext cx="1050" cy="1"/>
            </a:xfrm>
            <a:prstGeom prst="line">
              <a:avLst/>
            </a:prstGeom>
            <a:noFill/>
            <a:ln w="9525">
              <a:solidFill>
                <a:schemeClr val="hlink"/>
              </a:solidFill>
              <a:round/>
              <a:headEnd/>
              <a:tailEnd/>
            </a:ln>
          </p:spPr>
          <p:txBody>
            <a:bodyPr/>
            <a:lstStyle/>
            <a:p>
              <a:endParaRPr lang="es-ES"/>
            </a:p>
          </p:txBody>
        </p:sp>
        <p:sp>
          <p:nvSpPr>
            <p:cNvPr id="369726" name="Line 62"/>
            <p:cNvSpPr>
              <a:spLocks noChangeShapeType="1"/>
            </p:cNvSpPr>
            <p:nvPr/>
          </p:nvSpPr>
          <p:spPr bwMode="auto">
            <a:xfrm flipH="1">
              <a:off x="2175" y="3399"/>
              <a:ext cx="1" cy="189"/>
            </a:xfrm>
            <a:prstGeom prst="line">
              <a:avLst/>
            </a:prstGeom>
            <a:noFill/>
            <a:ln w="9525">
              <a:solidFill>
                <a:schemeClr val="hlink"/>
              </a:solidFill>
              <a:round/>
              <a:headEnd/>
              <a:tailEnd type="triangle" w="med" len="med"/>
            </a:ln>
          </p:spPr>
          <p:txBody>
            <a:bodyPr/>
            <a:lstStyle/>
            <a:p>
              <a:endParaRPr lang="es-ES"/>
            </a:p>
          </p:txBody>
        </p:sp>
      </p:grpSp>
      <p:grpSp>
        <p:nvGrpSpPr>
          <p:cNvPr id="369744" name="Group 80"/>
          <p:cNvGrpSpPr>
            <a:grpSpLocks/>
          </p:cNvGrpSpPr>
          <p:nvPr/>
        </p:nvGrpSpPr>
        <p:grpSpPr bwMode="auto">
          <a:xfrm>
            <a:off x="3681413" y="5241925"/>
            <a:ext cx="833437" cy="449263"/>
            <a:chOff x="2319" y="3302"/>
            <a:chExt cx="525" cy="283"/>
          </a:xfrm>
        </p:grpSpPr>
        <p:sp>
          <p:nvSpPr>
            <p:cNvPr id="369727" name="Line 63"/>
            <p:cNvSpPr>
              <a:spLocks noChangeShapeType="1"/>
            </p:cNvSpPr>
            <p:nvPr/>
          </p:nvSpPr>
          <p:spPr bwMode="auto">
            <a:xfrm>
              <a:off x="2843" y="3302"/>
              <a:ext cx="1" cy="283"/>
            </a:xfrm>
            <a:prstGeom prst="line">
              <a:avLst/>
            </a:prstGeom>
            <a:noFill/>
            <a:ln w="9525">
              <a:solidFill>
                <a:schemeClr val="hlink"/>
              </a:solidFill>
              <a:round/>
              <a:headEnd/>
              <a:tailEnd type="triangle" w="med" len="med"/>
            </a:ln>
          </p:spPr>
          <p:txBody>
            <a:bodyPr/>
            <a:lstStyle/>
            <a:p>
              <a:endParaRPr lang="es-ES"/>
            </a:p>
          </p:txBody>
        </p:sp>
        <p:sp>
          <p:nvSpPr>
            <p:cNvPr id="369728" name="Line 64"/>
            <p:cNvSpPr>
              <a:spLocks noChangeShapeType="1"/>
            </p:cNvSpPr>
            <p:nvPr/>
          </p:nvSpPr>
          <p:spPr bwMode="auto">
            <a:xfrm>
              <a:off x="2319" y="3302"/>
              <a:ext cx="0" cy="283"/>
            </a:xfrm>
            <a:prstGeom prst="line">
              <a:avLst/>
            </a:prstGeom>
            <a:noFill/>
            <a:ln w="9525">
              <a:solidFill>
                <a:schemeClr val="hlink"/>
              </a:solidFill>
              <a:round/>
              <a:headEnd/>
              <a:tailEnd type="triangle" w="med" len="med"/>
            </a:ln>
          </p:spPr>
          <p:txBody>
            <a:bodyPr/>
            <a:lstStyle/>
            <a:p>
              <a:endParaRPr lang="es-ES"/>
            </a:p>
          </p:txBody>
        </p:sp>
      </p:grpSp>
      <p:grpSp>
        <p:nvGrpSpPr>
          <p:cNvPr id="369742" name="Group 78"/>
          <p:cNvGrpSpPr>
            <a:grpSpLocks/>
          </p:cNvGrpSpPr>
          <p:nvPr/>
        </p:nvGrpSpPr>
        <p:grpSpPr bwMode="auto">
          <a:xfrm>
            <a:off x="2997200" y="3538538"/>
            <a:ext cx="531813" cy="2154237"/>
            <a:chOff x="1888" y="2229"/>
            <a:chExt cx="335" cy="1357"/>
          </a:xfrm>
        </p:grpSpPr>
        <p:sp>
          <p:nvSpPr>
            <p:cNvPr id="369729" name="Line 65"/>
            <p:cNvSpPr>
              <a:spLocks noChangeShapeType="1"/>
            </p:cNvSpPr>
            <p:nvPr/>
          </p:nvSpPr>
          <p:spPr bwMode="auto">
            <a:xfrm flipV="1">
              <a:off x="1984" y="3350"/>
              <a:ext cx="1" cy="236"/>
            </a:xfrm>
            <a:prstGeom prst="line">
              <a:avLst/>
            </a:prstGeom>
            <a:noFill/>
            <a:ln w="9525">
              <a:solidFill>
                <a:schemeClr val="hlink"/>
              </a:solidFill>
              <a:round/>
              <a:headEnd/>
              <a:tailEnd/>
            </a:ln>
          </p:spPr>
          <p:txBody>
            <a:bodyPr/>
            <a:lstStyle/>
            <a:p>
              <a:endParaRPr lang="es-ES"/>
            </a:p>
          </p:txBody>
        </p:sp>
        <p:sp>
          <p:nvSpPr>
            <p:cNvPr id="369730" name="Line 66"/>
            <p:cNvSpPr>
              <a:spLocks noChangeShapeType="1"/>
            </p:cNvSpPr>
            <p:nvPr/>
          </p:nvSpPr>
          <p:spPr bwMode="auto">
            <a:xfrm>
              <a:off x="1984" y="3350"/>
              <a:ext cx="239" cy="0"/>
            </a:xfrm>
            <a:prstGeom prst="line">
              <a:avLst/>
            </a:prstGeom>
            <a:noFill/>
            <a:ln w="9525">
              <a:solidFill>
                <a:schemeClr val="hlink"/>
              </a:solidFill>
              <a:round/>
              <a:headEnd/>
              <a:tailEnd/>
            </a:ln>
          </p:spPr>
          <p:txBody>
            <a:bodyPr/>
            <a:lstStyle/>
            <a:p>
              <a:endParaRPr lang="es-ES"/>
            </a:p>
          </p:txBody>
        </p:sp>
        <p:sp>
          <p:nvSpPr>
            <p:cNvPr id="369731" name="Line 67"/>
            <p:cNvSpPr>
              <a:spLocks noChangeShapeType="1"/>
            </p:cNvSpPr>
            <p:nvPr/>
          </p:nvSpPr>
          <p:spPr bwMode="auto">
            <a:xfrm flipV="1">
              <a:off x="2223" y="2229"/>
              <a:ext cx="0" cy="1121"/>
            </a:xfrm>
            <a:prstGeom prst="line">
              <a:avLst/>
            </a:prstGeom>
            <a:noFill/>
            <a:ln w="9525">
              <a:solidFill>
                <a:schemeClr val="hlink"/>
              </a:solidFill>
              <a:round/>
              <a:headEnd/>
              <a:tailEnd/>
            </a:ln>
          </p:spPr>
          <p:txBody>
            <a:bodyPr/>
            <a:lstStyle/>
            <a:p>
              <a:endParaRPr lang="es-ES"/>
            </a:p>
          </p:txBody>
        </p:sp>
        <p:sp>
          <p:nvSpPr>
            <p:cNvPr id="369732" name="Line 68"/>
            <p:cNvSpPr>
              <a:spLocks noChangeShapeType="1"/>
            </p:cNvSpPr>
            <p:nvPr/>
          </p:nvSpPr>
          <p:spPr bwMode="auto">
            <a:xfrm>
              <a:off x="1888" y="2229"/>
              <a:ext cx="334" cy="1"/>
            </a:xfrm>
            <a:prstGeom prst="line">
              <a:avLst/>
            </a:prstGeom>
            <a:noFill/>
            <a:ln w="9525">
              <a:solidFill>
                <a:schemeClr val="hlink"/>
              </a:solidFill>
              <a:round/>
              <a:headEnd/>
              <a:tailEnd/>
            </a:ln>
          </p:spPr>
          <p:txBody>
            <a:bodyPr/>
            <a:lstStyle/>
            <a:p>
              <a:endParaRPr lang="es-ES"/>
            </a:p>
          </p:txBody>
        </p:sp>
        <p:sp>
          <p:nvSpPr>
            <p:cNvPr id="369733" name="Line 69"/>
            <p:cNvSpPr>
              <a:spLocks noChangeShapeType="1"/>
            </p:cNvSpPr>
            <p:nvPr/>
          </p:nvSpPr>
          <p:spPr bwMode="auto">
            <a:xfrm>
              <a:off x="1888" y="2229"/>
              <a:ext cx="1" cy="143"/>
            </a:xfrm>
            <a:prstGeom prst="line">
              <a:avLst/>
            </a:prstGeom>
            <a:noFill/>
            <a:ln w="9525">
              <a:solidFill>
                <a:schemeClr val="hlink"/>
              </a:solidFill>
              <a:round/>
              <a:headEnd/>
              <a:tailEnd type="triangle" w="med" len="med"/>
            </a:ln>
          </p:spPr>
          <p:txBody>
            <a:bodyPr/>
            <a:lstStyle/>
            <a:p>
              <a:endParaRPr lang="es-ES"/>
            </a:p>
          </p:txBody>
        </p:sp>
      </p:grpSp>
    </p:spTree>
  </p:cSld>
  <p:clrMapOvr>
    <a:masterClrMapping/>
  </p:clrMapOvr>
  <p:transition spd="slow" advClick="0">
    <p:random/>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385027" name="Rectangle 3"/>
          <p:cNvSpPr>
            <a:spLocks noGrp="1" noChangeArrowheads="1"/>
          </p:cNvSpPr>
          <p:nvPr>
            <p:ph type="title"/>
          </p:nvPr>
        </p:nvSpPr>
        <p:spPr>
          <a:xfrm>
            <a:off x="685800" y="381000"/>
            <a:ext cx="7772400" cy="1143000"/>
          </a:xfrm>
          <a:ln/>
        </p:spPr>
        <p:txBody>
          <a:bodyPr/>
          <a:lstStyle/>
          <a:p>
            <a:pPr>
              <a:lnSpc>
                <a:spcPct val="80000"/>
              </a:lnSpc>
            </a:pPr>
            <a:r>
              <a:rPr lang="es-CL" altLang="es-ES_tradnl" sz="3500">
                <a:solidFill>
                  <a:schemeClr val="bg2"/>
                </a:solidFill>
              </a:rPr>
              <a:t>Ejemplo de Superposición Cartográfica</a:t>
            </a:r>
            <a:endParaRPr lang="es-ES_tradnl" altLang="es-ES_tradnl" sz="3500">
              <a:solidFill>
                <a:schemeClr val="bg2"/>
              </a:solidFill>
            </a:endParaRPr>
          </a:p>
        </p:txBody>
      </p:sp>
      <p:sp>
        <p:nvSpPr>
          <p:cNvPr id="385029" name="Text Box 5"/>
          <p:cNvSpPr txBox="1">
            <a:spLocks noChangeArrowheads="1"/>
          </p:cNvSpPr>
          <p:nvPr/>
        </p:nvSpPr>
        <p:spPr bwMode="auto">
          <a:xfrm>
            <a:off x="838200" y="1728788"/>
            <a:ext cx="2057400" cy="18478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r>
              <a:rPr lang="es-MX" altLang="es-ES_tradnl" sz="1000">
                <a:solidFill>
                  <a:schemeClr val="tx1"/>
                </a:solidFill>
              </a:rPr>
              <a:t>Área</a:t>
            </a:r>
            <a:r>
              <a:rPr lang="es-MX" altLang="es-ES_tradnl" sz="1000">
                <a:solidFill>
                  <a:schemeClr val="bg2"/>
                </a:solidFill>
              </a:rPr>
              <a:t> </a:t>
            </a:r>
            <a:r>
              <a:rPr lang="es-MX" altLang="es-ES_tradnl" sz="1000">
                <a:solidFill>
                  <a:schemeClr val="tx1"/>
                </a:solidFill>
              </a:rPr>
              <a:t>de</a:t>
            </a:r>
            <a:r>
              <a:rPr lang="es-MX" altLang="es-ES_tradnl" sz="1000">
                <a:solidFill>
                  <a:schemeClr val="bg2"/>
                </a:solidFill>
              </a:rPr>
              <a:t> </a:t>
            </a:r>
            <a:r>
              <a:rPr lang="es-MX" altLang="es-ES_tradnl" sz="1000">
                <a:solidFill>
                  <a:schemeClr val="tx1"/>
                </a:solidFill>
              </a:rPr>
              <a:t>análisis</a:t>
            </a:r>
            <a:endParaRPr lang="es-MX" altLang="es-ES_tradnl" sz="1000">
              <a:solidFill>
                <a:schemeClr val="bg2"/>
              </a:solidFill>
            </a:endParaRPr>
          </a:p>
        </p:txBody>
      </p:sp>
      <p:sp>
        <p:nvSpPr>
          <p:cNvPr id="385030" name="Text Box 6"/>
          <p:cNvSpPr txBox="1">
            <a:spLocks noChangeArrowheads="1"/>
          </p:cNvSpPr>
          <p:nvPr/>
        </p:nvSpPr>
        <p:spPr bwMode="auto">
          <a:xfrm>
            <a:off x="838200" y="3943350"/>
            <a:ext cx="2057400" cy="20002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pPr algn="r"/>
            <a:r>
              <a:rPr lang="es-MX" altLang="es-ES_tradnl" sz="1000"/>
              <a:t>IMPACTO 3</a:t>
            </a:r>
          </a:p>
          <a:p>
            <a:pPr algn="r"/>
            <a:endParaRPr lang="es-MX" altLang="es-ES_tradnl" sz="1000"/>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r>
              <a:rPr lang="es-ES" altLang="es-ES_tradnl" sz="1000">
                <a:solidFill>
                  <a:schemeClr val="tx1"/>
                </a:solidFill>
              </a:rPr>
              <a:t>Ruidos</a:t>
            </a:r>
            <a:endParaRPr lang="es-ES" altLang="es-ES_tradnl" sz="1000">
              <a:solidFill>
                <a:schemeClr val="bg2"/>
              </a:solidFill>
            </a:endParaRPr>
          </a:p>
        </p:txBody>
      </p:sp>
      <p:sp>
        <p:nvSpPr>
          <p:cNvPr id="385031" name="Text Box 7"/>
          <p:cNvSpPr txBox="1">
            <a:spLocks noChangeArrowheads="1"/>
          </p:cNvSpPr>
          <p:nvPr/>
        </p:nvSpPr>
        <p:spPr bwMode="auto">
          <a:xfrm>
            <a:off x="3581400" y="3943350"/>
            <a:ext cx="2057400" cy="20002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pPr algn="r"/>
            <a:r>
              <a:rPr lang="es-MX" altLang="es-ES_tradnl" sz="1000"/>
              <a:t>IMPACTO 4</a:t>
            </a:r>
          </a:p>
          <a:p>
            <a:pPr algn="r"/>
            <a:endParaRPr lang="es-MX" altLang="es-ES_tradnl" sz="1000"/>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r>
              <a:rPr lang="es-MX" altLang="es-ES_tradnl" sz="1000">
                <a:solidFill>
                  <a:schemeClr val="tx1"/>
                </a:solidFill>
              </a:rPr>
              <a:t>Alteración cobertura vegetal</a:t>
            </a:r>
            <a:endParaRPr lang="es-ES" altLang="es-ES_tradnl" sz="1000">
              <a:solidFill>
                <a:schemeClr val="bg2"/>
              </a:solidFill>
            </a:endParaRPr>
          </a:p>
        </p:txBody>
      </p:sp>
      <p:sp>
        <p:nvSpPr>
          <p:cNvPr id="385032" name="Text Box 8"/>
          <p:cNvSpPr txBox="1">
            <a:spLocks noChangeArrowheads="1"/>
          </p:cNvSpPr>
          <p:nvPr/>
        </p:nvSpPr>
        <p:spPr bwMode="auto">
          <a:xfrm>
            <a:off x="6324600" y="3927475"/>
            <a:ext cx="2057400" cy="20002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pPr algn="r"/>
            <a:r>
              <a:rPr lang="es-MX" altLang="es-ES_tradnl" sz="1000"/>
              <a:t>IMPACTOS ACUMULADOS</a:t>
            </a:r>
          </a:p>
          <a:p>
            <a:pPr algn="r"/>
            <a:endParaRPr lang="es-MX" altLang="es-ES_tradnl" sz="1000"/>
          </a:p>
          <a:p>
            <a:pPr algn="r"/>
            <a:endParaRPr lang="es-MX" altLang="es-ES_tradnl" sz="1000">
              <a:solidFill>
                <a:schemeClr val="accent1"/>
              </a:solidFill>
            </a:endParaRPr>
          </a:p>
          <a:p>
            <a:pPr algn="r"/>
            <a:endParaRPr lang="es-MX" altLang="es-ES_tradnl" sz="1000">
              <a:solidFill>
                <a:schemeClr val="accent1"/>
              </a:solidFill>
            </a:endParaRPr>
          </a:p>
          <a:p>
            <a:pPr algn="r"/>
            <a:endParaRPr lang="es-MX" altLang="es-ES_tradnl" sz="1000">
              <a:solidFill>
                <a:schemeClr val="accent1"/>
              </a:solidFill>
            </a:endParaRPr>
          </a:p>
          <a:p>
            <a:endParaRPr lang="es-MX" altLang="es-ES_tradnl" sz="1000">
              <a:solidFill>
                <a:schemeClr val="accent1"/>
              </a:solidFill>
            </a:endParaRPr>
          </a:p>
          <a:p>
            <a:endParaRPr lang="es-MX" altLang="es-ES_tradnl" sz="1000">
              <a:solidFill>
                <a:schemeClr val="accent1"/>
              </a:solidFill>
            </a:endParaRPr>
          </a:p>
          <a:p>
            <a:endParaRPr lang="es-MX" altLang="es-ES_tradnl" sz="1000">
              <a:solidFill>
                <a:schemeClr val="accent1"/>
              </a:solidFill>
            </a:endParaRPr>
          </a:p>
          <a:p>
            <a:endParaRPr lang="es-MX" altLang="es-ES_tradnl" sz="1000">
              <a:solidFill>
                <a:schemeClr val="accent1"/>
              </a:solidFill>
            </a:endParaRPr>
          </a:p>
          <a:p>
            <a:endParaRPr lang="es-MX" altLang="es-ES_tradnl" sz="1000">
              <a:solidFill>
                <a:schemeClr val="accent1"/>
              </a:solidFill>
            </a:endParaRPr>
          </a:p>
          <a:p>
            <a:endParaRPr lang="es-MX" altLang="es-ES_tradnl" sz="1000">
              <a:solidFill>
                <a:schemeClr val="accent1"/>
              </a:solidFill>
            </a:endParaRPr>
          </a:p>
          <a:p>
            <a:r>
              <a:rPr lang="es-MX" altLang="es-ES_tradnl" sz="1000">
                <a:solidFill>
                  <a:schemeClr val="tx1"/>
                </a:solidFill>
              </a:rPr>
              <a:t>Área de influencia</a:t>
            </a:r>
            <a:endParaRPr lang="es-ES" altLang="es-ES_tradnl" sz="1000">
              <a:solidFill>
                <a:schemeClr val="accent1"/>
              </a:solidFill>
            </a:endParaRPr>
          </a:p>
        </p:txBody>
      </p:sp>
      <p:sp>
        <p:nvSpPr>
          <p:cNvPr id="385033" name="Text Box 9"/>
          <p:cNvSpPr txBox="1">
            <a:spLocks noChangeArrowheads="1"/>
          </p:cNvSpPr>
          <p:nvPr/>
        </p:nvSpPr>
        <p:spPr bwMode="auto">
          <a:xfrm>
            <a:off x="3581400" y="1728788"/>
            <a:ext cx="2057400" cy="18478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pPr algn="r"/>
            <a:r>
              <a:rPr lang="es-MX" altLang="es-ES_tradnl" sz="1000"/>
              <a:t>IMPACTO 1</a:t>
            </a:r>
          </a:p>
          <a:p>
            <a:endParaRPr lang="es-MX" altLang="es-ES_tradnl" sz="1000"/>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endParaRPr lang="es-MX" altLang="es-ES_tradnl" sz="1000">
              <a:solidFill>
                <a:schemeClr val="bg2"/>
              </a:solidFill>
            </a:endParaRPr>
          </a:p>
          <a:p>
            <a:r>
              <a:rPr lang="es-MX" altLang="es-ES_tradnl" sz="1000">
                <a:solidFill>
                  <a:schemeClr val="tx1"/>
                </a:solidFill>
              </a:rPr>
              <a:t>Lavado de suelos</a:t>
            </a:r>
            <a:endParaRPr lang="es-MX" altLang="es-ES_tradnl" sz="1000">
              <a:solidFill>
                <a:schemeClr val="bg2"/>
              </a:solidFill>
            </a:endParaRPr>
          </a:p>
        </p:txBody>
      </p:sp>
      <p:sp>
        <p:nvSpPr>
          <p:cNvPr id="385034" name="Text Box 10"/>
          <p:cNvSpPr txBox="1">
            <a:spLocks noChangeArrowheads="1"/>
          </p:cNvSpPr>
          <p:nvPr/>
        </p:nvSpPr>
        <p:spPr bwMode="auto">
          <a:xfrm>
            <a:off x="6324600" y="1728788"/>
            <a:ext cx="2057400" cy="1847850"/>
          </a:xfrm>
          <a:prstGeom prst="rect">
            <a:avLst/>
          </a:prstGeom>
          <a:gradFill rotWithShape="0">
            <a:gsLst>
              <a:gs pos="0">
                <a:srgbClr val="000099"/>
              </a:gs>
              <a:gs pos="100000">
                <a:srgbClr val="000099">
                  <a:gamma/>
                  <a:tint val="64706"/>
                  <a:invGamma/>
                </a:srgbClr>
              </a:gs>
            </a:gsLst>
            <a:lin ang="5400000" scaled="1"/>
          </a:gradFill>
          <a:ln w="57150">
            <a:solidFill>
              <a:schemeClr val="accent2"/>
            </a:solidFill>
            <a:miter lim="800000"/>
            <a:headEnd/>
            <a:tailEnd/>
          </a:ln>
        </p:spPr>
        <p:txBody>
          <a:bodyPr/>
          <a:lstStyle/>
          <a:p>
            <a:pPr algn="r"/>
            <a:r>
              <a:rPr lang="es-MX" altLang="es-ES_tradnl" sz="1000"/>
              <a:t>IMPACTO 2</a:t>
            </a:r>
          </a:p>
          <a:p>
            <a:pPr algn="r"/>
            <a:endParaRPr lang="es-MX" altLang="es-ES_tradnl" sz="1000"/>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pPr algn="r"/>
            <a:endParaRPr lang="es-MX" altLang="es-ES_tradnl" sz="1000">
              <a:solidFill>
                <a:schemeClr val="bg2"/>
              </a:solidFill>
            </a:endParaRPr>
          </a:p>
          <a:p>
            <a:r>
              <a:rPr lang="es-MX" altLang="es-ES_tradnl" sz="1000">
                <a:solidFill>
                  <a:schemeClr val="tx1"/>
                </a:solidFill>
              </a:rPr>
              <a:t>Modificación de hábitats</a:t>
            </a:r>
            <a:endParaRPr lang="es-MX" altLang="es-ES_tradnl" sz="1000">
              <a:solidFill>
                <a:schemeClr val="bg2"/>
              </a:solidFill>
            </a:endParaRPr>
          </a:p>
        </p:txBody>
      </p:sp>
      <p:sp>
        <p:nvSpPr>
          <p:cNvPr id="385035" name="Rectangle 11" descr="Cuadrícula pequeña"/>
          <p:cNvSpPr>
            <a:spLocks noChangeArrowheads="1"/>
          </p:cNvSpPr>
          <p:nvPr/>
        </p:nvSpPr>
        <p:spPr bwMode="auto">
          <a:xfrm>
            <a:off x="1695450" y="2278063"/>
            <a:ext cx="342900" cy="366712"/>
          </a:xfrm>
          <a:prstGeom prst="rect">
            <a:avLst/>
          </a:prstGeom>
          <a:noFill/>
          <a:ln w="9525">
            <a:solidFill>
              <a:schemeClr val="accent2"/>
            </a:solidFill>
            <a:miter lim="800000"/>
            <a:headEnd/>
            <a:tailEnd/>
          </a:ln>
        </p:spPr>
        <p:txBody>
          <a:bodyPr/>
          <a:lstStyle/>
          <a:p>
            <a:endParaRPr lang="es-ES"/>
          </a:p>
        </p:txBody>
      </p:sp>
      <p:sp>
        <p:nvSpPr>
          <p:cNvPr id="385036" name="Rectangle 12" descr="Cuadrícula pequeña"/>
          <p:cNvSpPr>
            <a:spLocks noChangeArrowheads="1"/>
          </p:cNvSpPr>
          <p:nvPr/>
        </p:nvSpPr>
        <p:spPr bwMode="auto">
          <a:xfrm>
            <a:off x="4438650" y="2278063"/>
            <a:ext cx="342900" cy="366712"/>
          </a:xfrm>
          <a:prstGeom prst="rect">
            <a:avLst/>
          </a:prstGeom>
          <a:noFill/>
          <a:ln w="9525">
            <a:solidFill>
              <a:schemeClr val="accent2"/>
            </a:solidFill>
            <a:miter lim="800000"/>
            <a:headEnd/>
            <a:tailEnd/>
          </a:ln>
        </p:spPr>
        <p:txBody>
          <a:bodyPr/>
          <a:lstStyle/>
          <a:p>
            <a:endParaRPr lang="es-ES"/>
          </a:p>
        </p:txBody>
      </p:sp>
      <p:sp>
        <p:nvSpPr>
          <p:cNvPr id="385037" name="Rectangle 13" descr="Cuadrícula pequeña"/>
          <p:cNvSpPr>
            <a:spLocks noChangeArrowheads="1"/>
          </p:cNvSpPr>
          <p:nvPr/>
        </p:nvSpPr>
        <p:spPr bwMode="auto">
          <a:xfrm>
            <a:off x="7181850" y="2278063"/>
            <a:ext cx="342900" cy="366712"/>
          </a:xfrm>
          <a:prstGeom prst="rect">
            <a:avLst/>
          </a:prstGeom>
          <a:noFill/>
          <a:ln w="9525">
            <a:solidFill>
              <a:schemeClr val="accent2"/>
            </a:solidFill>
            <a:miter lim="800000"/>
            <a:headEnd/>
            <a:tailEnd/>
          </a:ln>
        </p:spPr>
        <p:txBody>
          <a:bodyPr/>
          <a:lstStyle/>
          <a:p>
            <a:endParaRPr lang="es-ES"/>
          </a:p>
        </p:txBody>
      </p:sp>
      <p:sp>
        <p:nvSpPr>
          <p:cNvPr id="385038" name="Rectangle 14" descr="Cuadrícula pequeña"/>
          <p:cNvSpPr>
            <a:spLocks noChangeArrowheads="1"/>
          </p:cNvSpPr>
          <p:nvPr/>
        </p:nvSpPr>
        <p:spPr bwMode="auto">
          <a:xfrm>
            <a:off x="1695450" y="4660900"/>
            <a:ext cx="342900" cy="366713"/>
          </a:xfrm>
          <a:prstGeom prst="rect">
            <a:avLst/>
          </a:prstGeom>
          <a:noFill/>
          <a:ln w="9525">
            <a:solidFill>
              <a:schemeClr val="accent2"/>
            </a:solidFill>
            <a:miter lim="800000"/>
            <a:headEnd/>
            <a:tailEnd/>
          </a:ln>
        </p:spPr>
        <p:txBody>
          <a:bodyPr/>
          <a:lstStyle/>
          <a:p>
            <a:endParaRPr lang="es-ES"/>
          </a:p>
        </p:txBody>
      </p:sp>
      <p:sp>
        <p:nvSpPr>
          <p:cNvPr id="385039" name="Rectangle 15" descr="Cuadrícula pequeña"/>
          <p:cNvSpPr>
            <a:spLocks noChangeArrowheads="1"/>
          </p:cNvSpPr>
          <p:nvPr/>
        </p:nvSpPr>
        <p:spPr bwMode="auto">
          <a:xfrm>
            <a:off x="4438650" y="4660900"/>
            <a:ext cx="342900" cy="366713"/>
          </a:xfrm>
          <a:prstGeom prst="rect">
            <a:avLst/>
          </a:prstGeom>
          <a:noFill/>
          <a:ln w="9525">
            <a:solidFill>
              <a:schemeClr val="accent2"/>
            </a:solidFill>
            <a:miter lim="800000"/>
            <a:headEnd/>
            <a:tailEnd/>
          </a:ln>
        </p:spPr>
        <p:txBody>
          <a:bodyPr/>
          <a:lstStyle/>
          <a:p>
            <a:endParaRPr lang="es-ES"/>
          </a:p>
        </p:txBody>
      </p:sp>
      <p:sp>
        <p:nvSpPr>
          <p:cNvPr id="385040" name="Rectangle 16" descr="Cuadrícula pequeña"/>
          <p:cNvSpPr>
            <a:spLocks noChangeArrowheads="1"/>
          </p:cNvSpPr>
          <p:nvPr/>
        </p:nvSpPr>
        <p:spPr bwMode="auto">
          <a:xfrm>
            <a:off x="7181850" y="4660900"/>
            <a:ext cx="342900" cy="366713"/>
          </a:xfrm>
          <a:prstGeom prst="rect">
            <a:avLst/>
          </a:prstGeom>
          <a:noFill/>
          <a:ln w="9525">
            <a:solidFill>
              <a:schemeClr val="accent2"/>
            </a:solidFill>
            <a:miter lim="800000"/>
            <a:headEnd/>
            <a:tailEnd/>
          </a:ln>
        </p:spPr>
        <p:txBody>
          <a:bodyPr/>
          <a:lstStyle/>
          <a:p>
            <a:endParaRPr lang="es-ES"/>
          </a:p>
        </p:txBody>
      </p:sp>
      <p:sp>
        <p:nvSpPr>
          <p:cNvPr id="385041" name="Oval 17"/>
          <p:cNvSpPr>
            <a:spLocks noChangeArrowheads="1"/>
          </p:cNvSpPr>
          <p:nvPr/>
        </p:nvSpPr>
        <p:spPr bwMode="auto">
          <a:xfrm>
            <a:off x="4095750" y="2462213"/>
            <a:ext cx="514350" cy="549275"/>
          </a:xfrm>
          <a:prstGeom prst="ellipse">
            <a:avLst/>
          </a:prstGeom>
          <a:noFill/>
          <a:ln w="9525">
            <a:solidFill>
              <a:schemeClr val="accent2"/>
            </a:solidFill>
            <a:round/>
            <a:headEnd/>
            <a:tailEnd/>
          </a:ln>
        </p:spPr>
        <p:txBody>
          <a:bodyPr/>
          <a:lstStyle/>
          <a:p>
            <a:endParaRPr lang="es-ES"/>
          </a:p>
        </p:txBody>
      </p:sp>
      <p:sp>
        <p:nvSpPr>
          <p:cNvPr id="385042" name="Oval 18"/>
          <p:cNvSpPr>
            <a:spLocks noChangeArrowheads="1"/>
          </p:cNvSpPr>
          <p:nvPr/>
        </p:nvSpPr>
        <p:spPr bwMode="auto">
          <a:xfrm>
            <a:off x="7353300" y="2278063"/>
            <a:ext cx="514350" cy="550862"/>
          </a:xfrm>
          <a:prstGeom prst="ellipse">
            <a:avLst/>
          </a:prstGeom>
          <a:noFill/>
          <a:ln w="9525">
            <a:solidFill>
              <a:schemeClr val="accent2"/>
            </a:solidFill>
            <a:round/>
            <a:headEnd/>
            <a:tailEnd/>
          </a:ln>
        </p:spPr>
        <p:txBody>
          <a:bodyPr/>
          <a:lstStyle/>
          <a:p>
            <a:endParaRPr lang="es-ES"/>
          </a:p>
        </p:txBody>
      </p:sp>
      <p:sp>
        <p:nvSpPr>
          <p:cNvPr id="385043" name="Oval 19"/>
          <p:cNvSpPr>
            <a:spLocks noChangeArrowheads="1"/>
          </p:cNvSpPr>
          <p:nvPr/>
        </p:nvSpPr>
        <p:spPr bwMode="auto">
          <a:xfrm>
            <a:off x="1352550" y="4478338"/>
            <a:ext cx="514350" cy="549275"/>
          </a:xfrm>
          <a:prstGeom prst="ellipse">
            <a:avLst/>
          </a:prstGeom>
          <a:noFill/>
          <a:ln w="9525">
            <a:solidFill>
              <a:schemeClr val="accent2"/>
            </a:solidFill>
            <a:round/>
            <a:headEnd/>
            <a:tailEnd/>
          </a:ln>
        </p:spPr>
        <p:txBody>
          <a:bodyPr/>
          <a:lstStyle/>
          <a:p>
            <a:endParaRPr lang="es-ES"/>
          </a:p>
        </p:txBody>
      </p:sp>
      <p:sp>
        <p:nvSpPr>
          <p:cNvPr id="385044" name="Oval 20"/>
          <p:cNvSpPr>
            <a:spLocks noChangeArrowheads="1"/>
          </p:cNvSpPr>
          <p:nvPr/>
        </p:nvSpPr>
        <p:spPr bwMode="auto">
          <a:xfrm>
            <a:off x="4438650" y="4478338"/>
            <a:ext cx="514350" cy="549275"/>
          </a:xfrm>
          <a:prstGeom prst="ellipse">
            <a:avLst/>
          </a:prstGeom>
          <a:noFill/>
          <a:ln w="9525">
            <a:solidFill>
              <a:schemeClr val="accent2"/>
            </a:solidFill>
            <a:round/>
            <a:headEnd/>
            <a:tailEnd/>
          </a:ln>
        </p:spPr>
        <p:txBody>
          <a:bodyPr/>
          <a:lstStyle/>
          <a:p>
            <a:endParaRPr lang="es-ES"/>
          </a:p>
        </p:txBody>
      </p:sp>
      <p:sp>
        <p:nvSpPr>
          <p:cNvPr id="385045" name="Oval 21"/>
          <p:cNvSpPr>
            <a:spLocks noChangeArrowheads="1"/>
          </p:cNvSpPr>
          <p:nvPr/>
        </p:nvSpPr>
        <p:spPr bwMode="auto">
          <a:xfrm>
            <a:off x="6838950" y="4843463"/>
            <a:ext cx="514350" cy="550862"/>
          </a:xfrm>
          <a:prstGeom prst="ellipse">
            <a:avLst/>
          </a:prstGeom>
          <a:noFill/>
          <a:ln w="9525">
            <a:solidFill>
              <a:schemeClr val="accent2"/>
            </a:solidFill>
            <a:round/>
            <a:headEnd/>
            <a:tailEnd/>
          </a:ln>
        </p:spPr>
        <p:txBody>
          <a:bodyPr/>
          <a:lstStyle/>
          <a:p>
            <a:endParaRPr lang="es-ES"/>
          </a:p>
        </p:txBody>
      </p:sp>
      <p:sp>
        <p:nvSpPr>
          <p:cNvPr id="385046" name="Oval 22"/>
          <p:cNvSpPr>
            <a:spLocks noChangeArrowheads="1"/>
          </p:cNvSpPr>
          <p:nvPr/>
        </p:nvSpPr>
        <p:spPr bwMode="auto">
          <a:xfrm>
            <a:off x="7353300" y="4660900"/>
            <a:ext cx="514350" cy="549275"/>
          </a:xfrm>
          <a:prstGeom prst="ellipse">
            <a:avLst/>
          </a:prstGeom>
          <a:noFill/>
          <a:ln w="9525">
            <a:solidFill>
              <a:schemeClr val="accent2"/>
            </a:solidFill>
            <a:round/>
            <a:headEnd/>
            <a:tailEnd/>
          </a:ln>
        </p:spPr>
        <p:txBody>
          <a:bodyPr/>
          <a:lstStyle/>
          <a:p>
            <a:endParaRPr lang="es-ES"/>
          </a:p>
        </p:txBody>
      </p:sp>
      <p:sp>
        <p:nvSpPr>
          <p:cNvPr id="385047" name="Oval 23"/>
          <p:cNvSpPr>
            <a:spLocks noChangeArrowheads="1"/>
          </p:cNvSpPr>
          <p:nvPr/>
        </p:nvSpPr>
        <p:spPr bwMode="auto">
          <a:xfrm>
            <a:off x="6838950" y="4478338"/>
            <a:ext cx="514350" cy="549275"/>
          </a:xfrm>
          <a:prstGeom prst="ellipse">
            <a:avLst/>
          </a:prstGeom>
          <a:noFill/>
          <a:ln w="9525">
            <a:solidFill>
              <a:schemeClr val="accent2"/>
            </a:solidFill>
            <a:round/>
            <a:headEnd/>
            <a:tailEnd/>
          </a:ln>
        </p:spPr>
        <p:txBody>
          <a:bodyPr/>
          <a:lstStyle/>
          <a:p>
            <a:endParaRPr lang="es-ES"/>
          </a:p>
        </p:txBody>
      </p:sp>
      <p:sp>
        <p:nvSpPr>
          <p:cNvPr id="385048" name="Oval 24"/>
          <p:cNvSpPr>
            <a:spLocks noChangeArrowheads="1"/>
          </p:cNvSpPr>
          <p:nvPr/>
        </p:nvSpPr>
        <p:spPr bwMode="auto">
          <a:xfrm>
            <a:off x="7181850" y="4478338"/>
            <a:ext cx="514350" cy="549275"/>
          </a:xfrm>
          <a:prstGeom prst="ellipse">
            <a:avLst/>
          </a:prstGeom>
          <a:noFill/>
          <a:ln w="9525">
            <a:solidFill>
              <a:schemeClr val="accent2"/>
            </a:solidFill>
            <a:round/>
            <a:headEnd/>
            <a:tailEnd/>
          </a:ln>
        </p:spPr>
        <p:txBody>
          <a:bodyPr/>
          <a:lstStyle/>
          <a:p>
            <a:endParaRPr lang="es-ES"/>
          </a:p>
        </p:txBody>
      </p:sp>
    </p:spTree>
  </p:cSld>
  <p:clrMapOvr>
    <a:masterClrMapping/>
  </p:clrMapOvr>
  <p:transition spd="slow" advClick="0">
    <p:random/>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074" name="Rectangle 2"/>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387075" name="Rectangle 3"/>
          <p:cNvSpPr>
            <a:spLocks noGrp="1" noChangeArrowheads="1"/>
          </p:cNvSpPr>
          <p:nvPr>
            <p:ph type="title"/>
          </p:nvPr>
        </p:nvSpPr>
        <p:spPr>
          <a:xfrm>
            <a:off x="381000" y="304800"/>
            <a:ext cx="8458200" cy="1143000"/>
          </a:xfrm>
        </p:spPr>
        <p:txBody>
          <a:bodyPr/>
          <a:lstStyle/>
          <a:p>
            <a:pPr>
              <a:lnSpc>
                <a:spcPct val="80000"/>
              </a:lnSpc>
            </a:pPr>
            <a:r>
              <a:rPr lang="es-CL" altLang="es-ES_tradnl" sz="2500">
                <a:solidFill>
                  <a:schemeClr val="bg2"/>
                </a:solidFill>
              </a:rPr>
              <a:t>Ejemplo de Matriz de Causa-Efecto, Incluyendo la Identificación y Valoración de Impactos Ambientales</a:t>
            </a:r>
            <a:endParaRPr lang="es-ES_tradnl" altLang="es-ES_tradnl" sz="2500" b="1">
              <a:solidFill>
                <a:schemeClr val="bg2"/>
              </a:solidFill>
            </a:endParaRPr>
          </a:p>
        </p:txBody>
      </p:sp>
      <p:graphicFrame>
        <p:nvGraphicFramePr>
          <p:cNvPr id="439387" name="Object 91"/>
          <p:cNvGraphicFramePr>
            <a:graphicFrameLocks noChangeAspect="1"/>
          </p:cNvGraphicFramePr>
          <p:nvPr/>
        </p:nvGraphicFramePr>
        <p:xfrm>
          <a:off x="914400" y="1219200"/>
          <a:ext cx="8972550" cy="5429250"/>
        </p:xfrm>
        <a:graphic>
          <a:graphicData uri="http://schemas.openxmlformats.org/presentationml/2006/ole">
            <p:oleObj spid="_x0000_s439387" name="Documento" r:id="rId4" imgW="5758920" imgH="3481560" progId="Word.Document.8">
              <p:embed/>
            </p:oleObj>
          </a:graphicData>
        </a:graphic>
      </p:graphicFrame>
    </p:spTree>
  </p:cSld>
  <p:clrMapOvr>
    <a:masterClrMapping/>
  </p:clrMapOvr>
  <p:transition spd="slow" advClick="0">
    <p:random/>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3012" name="Text Box 1908"/>
          <p:cNvSpPr txBox="1">
            <a:spLocks noChangeArrowheads="1"/>
          </p:cNvSpPr>
          <p:nvPr/>
        </p:nvSpPr>
        <p:spPr bwMode="auto">
          <a:xfrm>
            <a:off x="304800" y="76200"/>
            <a:ext cx="8534400" cy="396875"/>
          </a:xfrm>
          <a:prstGeom prst="rect">
            <a:avLst/>
          </a:prstGeom>
          <a:noFill/>
          <a:ln w="9525">
            <a:noFill/>
            <a:miter lim="800000"/>
            <a:headEnd/>
            <a:tailEnd/>
          </a:ln>
          <a:effectLst/>
        </p:spPr>
        <p:txBody>
          <a:bodyPr>
            <a:spAutoFit/>
          </a:bodyPr>
          <a:lstStyle/>
          <a:p>
            <a:pPr algn="ctr">
              <a:spcBef>
                <a:spcPct val="50000"/>
              </a:spcBef>
            </a:pPr>
            <a:r>
              <a:rPr lang="es-ES_tradnl" altLang="es-ES_tradnl" sz="2000">
                <a:solidFill>
                  <a:schemeClr val="bg2"/>
                </a:solidFill>
              </a:rPr>
              <a:t>Ejemplo de una Matriz de Leopold Modificada (proyecto de minería)</a:t>
            </a:r>
          </a:p>
        </p:txBody>
      </p:sp>
      <p:sp>
        <p:nvSpPr>
          <p:cNvPr id="433017" name="Rectangle 1913"/>
          <p:cNvSpPr>
            <a:spLocks noChangeArrowheads="1"/>
          </p:cNvSpPr>
          <p:nvPr/>
        </p:nvSpPr>
        <p:spPr bwMode="auto">
          <a:xfrm>
            <a:off x="0" y="65532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433029" name="Rectangle 1925"/>
          <p:cNvSpPr>
            <a:spLocks noChangeArrowheads="1"/>
          </p:cNvSpPr>
          <p:nvPr/>
        </p:nvSpPr>
        <p:spPr bwMode="auto">
          <a:xfrm>
            <a:off x="4208463" y="609600"/>
            <a:ext cx="6350" cy="6350"/>
          </a:xfrm>
          <a:prstGeom prst="rect">
            <a:avLst/>
          </a:prstGeom>
          <a:solidFill>
            <a:srgbClr val="000000"/>
          </a:solidFill>
          <a:ln w="9525">
            <a:noFill/>
            <a:miter lim="800000"/>
            <a:headEnd/>
            <a:tailEnd/>
          </a:ln>
        </p:spPr>
        <p:txBody>
          <a:bodyPr/>
          <a:lstStyle/>
          <a:p>
            <a:endParaRPr lang="es-ES"/>
          </a:p>
        </p:txBody>
      </p:sp>
      <p:sp>
        <p:nvSpPr>
          <p:cNvPr id="433031" name="Rectangle 1927"/>
          <p:cNvSpPr>
            <a:spLocks noChangeArrowheads="1"/>
          </p:cNvSpPr>
          <p:nvPr/>
        </p:nvSpPr>
        <p:spPr bwMode="auto">
          <a:xfrm>
            <a:off x="6367463" y="609600"/>
            <a:ext cx="6350" cy="6350"/>
          </a:xfrm>
          <a:prstGeom prst="rect">
            <a:avLst/>
          </a:prstGeom>
          <a:solidFill>
            <a:srgbClr val="000000"/>
          </a:solidFill>
          <a:ln w="9525">
            <a:noFill/>
            <a:miter lim="800000"/>
            <a:headEnd/>
            <a:tailEnd/>
          </a:ln>
        </p:spPr>
        <p:txBody>
          <a:bodyPr/>
          <a:lstStyle/>
          <a:p>
            <a:endParaRPr lang="es-ES"/>
          </a:p>
        </p:txBody>
      </p:sp>
      <p:sp>
        <p:nvSpPr>
          <p:cNvPr id="433041" name="Rectangle 1937"/>
          <p:cNvSpPr>
            <a:spLocks noChangeArrowheads="1"/>
          </p:cNvSpPr>
          <p:nvPr/>
        </p:nvSpPr>
        <p:spPr bwMode="auto">
          <a:xfrm>
            <a:off x="223838" y="722313"/>
            <a:ext cx="920750" cy="6350"/>
          </a:xfrm>
          <a:prstGeom prst="rect">
            <a:avLst/>
          </a:prstGeom>
          <a:solidFill>
            <a:srgbClr val="000000"/>
          </a:solidFill>
          <a:ln w="9525">
            <a:noFill/>
            <a:miter lim="800000"/>
            <a:headEnd/>
            <a:tailEnd/>
          </a:ln>
        </p:spPr>
        <p:txBody>
          <a:bodyPr/>
          <a:lstStyle/>
          <a:p>
            <a:endParaRPr lang="es-ES"/>
          </a:p>
        </p:txBody>
      </p:sp>
      <p:sp>
        <p:nvSpPr>
          <p:cNvPr id="433092" name="Rectangle 1988"/>
          <p:cNvSpPr>
            <a:spLocks noChangeArrowheads="1"/>
          </p:cNvSpPr>
          <p:nvPr/>
        </p:nvSpPr>
        <p:spPr bwMode="auto">
          <a:xfrm>
            <a:off x="2049463" y="858838"/>
            <a:ext cx="6350" cy="6350"/>
          </a:xfrm>
          <a:prstGeom prst="rect">
            <a:avLst/>
          </a:prstGeom>
          <a:solidFill>
            <a:srgbClr val="000000"/>
          </a:solidFill>
          <a:ln w="9525">
            <a:noFill/>
            <a:miter lim="800000"/>
            <a:headEnd/>
            <a:tailEnd/>
          </a:ln>
        </p:spPr>
        <p:txBody>
          <a:bodyPr/>
          <a:lstStyle/>
          <a:p>
            <a:endParaRPr lang="es-ES"/>
          </a:p>
        </p:txBody>
      </p:sp>
      <p:sp>
        <p:nvSpPr>
          <p:cNvPr id="433094" name="Rectangle 1990"/>
          <p:cNvSpPr>
            <a:spLocks noChangeArrowheads="1"/>
          </p:cNvSpPr>
          <p:nvPr/>
        </p:nvSpPr>
        <p:spPr bwMode="auto">
          <a:xfrm>
            <a:off x="2263775" y="858838"/>
            <a:ext cx="6350" cy="6350"/>
          </a:xfrm>
          <a:prstGeom prst="rect">
            <a:avLst/>
          </a:prstGeom>
          <a:solidFill>
            <a:srgbClr val="000000"/>
          </a:solidFill>
          <a:ln w="9525">
            <a:noFill/>
            <a:miter lim="800000"/>
            <a:headEnd/>
            <a:tailEnd/>
          </a:ln>
        </p:spPr>
        <p:txBody>
          <a:bodyPr/>
          <a:lstStyle/>
          <a:p>
            <a:endParaRPr lang="es-ES"/>
          </a:p>
        </p:txBody>
      </p:sp>
      <p:sp>
        <p:nvSpPr>
          <p:cNvPr id="433096" name="Rectangle 1992"/>
          <p:cNvSpPr>
            <a:spLocks noChangeArrowheads="1"/>
          </p:cNvSpPr>
          <p:nvPr/>
        </p:nvSpPr>
        <p:spPr bwMode="auto">
          <a:xfrm>
            <a:off x="2479675" y="858838"/>
            <a:ext cx="6350" cy="6350"/>
          </a:xfrm>
          <a:prstGeom prst="rect">
            <a:avLst/>
          </a:prstGeom>
          <a:solidFill>
            <a:srgbClr val="000000"/>
          </a:solidFill>
          <a:ln w="9525">
            <a:noFill/>
            <a:miter lim="800000"/>
            <a:headEnd/>
            <a:tailEnd/>
          </a:ln>
        </p:spPr>
        <p:txBody>
          <a:bodyPr/>
          <a:lstStyle/>
          <a:p>
            <a:endParaRPr lang="es-ES"/>
          </a:p>
        </p:txBody>
      </p:sp>
      <p:sp>
        <p:nvSpPr>
          <p:cNvPr id="433098" name="Rectangle 1994"/>
          <p:cNvSpPr>
            <a:spLocks noChangeArrowheads="1"/>
          </p:cNvSpPr>
          <p:nvPr/>
        </p:nvSpPr>
        <p:spPr bwMode="auto">
          <a:xfrm>
            <a:off x="2695575" y="858838"/>
            <a:ext cx="6350" cy="6350"/>
          </a:xfrm>
          <a:prstGeom prst="rect">
            <a:avLst/>
          </a:prstGeom>
          <a:solidFill>
            <a:srgbClr val="000000"/>
          </a:solidFill>
          <a:ln w="9525">
            <a:noFill/>
            <a:miter lim="800000"/>
            <a:headEnd/>
            <a:tailEnd/>
          </a:ln>
        </p:spPr>
        <p:txBody>
          <a:bodyPr/>
          <a:lstStyle/>
          <a:p>
            <a:endParaRPr lang="es-ES"/>
          </a:p>
        </p:txBody>
      </p:sp>
      <p:sp>
        <p:nvSpPr>
          <p:cNvPr id="433100" name="Rectangle 1996"/>
          <p:cNvSpPr>
            <a:spLocks noChangeArrowheads="1"/>
          </p:cNvSpPr>
          <p:nvPr/>
        </p:nvSpPr>
        <p:spPr bwMode="auto">
          <a:xfrm>
            <a:off x="2913063" y="858838"/>
            <a:ext cx="6350" cy="6350"/>
          </a:xfrm>
          <a:prstGeom prst="rect">
            <a:avLst/>
          </a:prstGeom>
          <a:solidFill>
            <a:srgbClr val="000000"/>
          </a:solidFill>
          <a:ln w="9525">
            <a:noFill/>
            <a:miter lim="800000"/>
            <a:headEnd/>
            <a:tailEnd/>
          </a:ln>
        </p:spPr>
        <p:txBody>
          <a:bodyPr/>
          <a:lstStyle/>
          <a:p>
            <a:endParaRPr lang="es-ES"/>
          </a:p>
        </p:txBody>
      </p:sp>
      <p:sp>
        <p:nvSpPr>
          <p:cNvPr id="433108" name="Rectangle 2004"/>
          <p:cNvSpPr>
            <a:spLocks noChangeArrowheads="1"/>
          </p:cNvSpPr>
          <p:nvPr/>
        </p:nvSpPr>
        <p:spPr bwMode="auto">
          <a:xfrm>
            <a:off x="3775075" y="858838"/>
            <a:ext cx="6350" cy="6350"/>
          </a:xfrm>
          <a:prstGeom prst="rect">
            <a:avLst/>
          </a:prstGeom>
          <a:solidFill>
            <a:srgbClr val="000000"/>
          </a:solidFill>
          <a:ln w="9525">
            <a:noFill/>
            <a:miter lim="800000"/>
            <a:headEnd/>
            <a:tailEnd/>
          </a:ln>
        </p:spPr>
        <p:txBody>
          <a:bodyPr/>
          <a:lstStyle/>
          <a:p>
            <a:endParaRPr lang="es-ES"/>
          </a:p>
        </p:txBody>
      </p:sp>
      <p:sp>
        <p:nvSpPr>
          <p:cNvPr id="433110" name="Rectangle 2006"/>
          <p:cNvSpPr>
            <a:spLocks noChangeArrowheads="1"/>
          </p:cNvSpPr>
          <p:nvPr/>
        </p:nvSpPr>
        <p:spPr bwMode="auto">
          <a:xfrm>
            <a:off x="3992563" y="858838"/>
            <a:ext cx="4762" cy="6350"/>
          </a:xfrm>
          <a:prstGeom prst="rect">
            <a:avLst/>
          </a:prstGeom>
          <a:solidFill>
            <a:srgbClr val="000000"/>
          </a:solidFill>
          <a:ln w="9525">
            <a:noFill/>
            <a:miter lim="800000"/>
            <a:headEnd/>
            <a:tailEnd/>
          </a:ln>
        </p:spPr>
        <p:txBody>
          <a:bodyPr/>
          <a:lstStyle/>
          <a:p>
            <a:endParaRPr lang="es-ES"/>
          </a:p>
        </p:txBody>
      </p:sp>
      <p:sp>
        <p:nvSpPr>
          <p:cNvPr id="433112" name="Rectangle 2008"/>
          <p:cNvSpPr>
            <a:spLocks noChangeArrowheads="1"/>
          </p:cNvSpPr>
          <p:nvPr/>
        </p:nvSpPr>
        <p:spPr bwMode="auto">
          <a:xfrm>
            <a:off x="4208463" y="858838"/>
            <a:ext cx="6350" cy="6350"/>
          </a:xfrm>
          <a:prstGeom prst="rect">
            <a:avLst/>
          </a:prstGeom>
          <a:solidFill>
            <a:srgbClr val="000000"/>
          </a:solidFill>
          <a:ln w="9525">
            <a:noFill/>
            <a:miter lim="800000"/>
            <a:headEnd/>
            <a:tailEnd/>
          </a:ln>
        </p:spPr>
        <p:txBody>
          <a:bodyPr/>
          <a:lstStyle/>
          <a:p>
            <a:endParaRPr lang="es-ES"/>
          </a:p>
        </p:txBody>
      </p:sp>
      <p:sp>
        <p:nvSpPr>
          <p:cNvPr id="433114" name="Rectangle 2010"/>
          <p:cNvSpPr>
            <a:spLocks noChangeArrowheads="1"/>
          </p:cNvSpPr>
          <p:nvPr/>
        </p:nvSpPr>
        <p:spPr bwMode="auto">
          <a:xfrm>
            <a:off x="4424363" y="858838"/>
            <a:ext cx="6350" cy="6350"/>
          </a:xfrm>
          <a:prstGeom prst="rect">
            <a:avLst/>
          </a:prstGeom>
          <a:solidFill>
            <a:srgbClr val="000000"/>
          </a:solidFill>
          <a:ln w="9525">
            <a:noFill/>
            <a:miter lim="800000"/>
            <a:headEnd/>
            <a:tailEnd/>
          </a:ln>
        </p:spPr>
        <p:txBody>
          <a:bodyPr/>
          <a:lstStyle/>
          <a:p>
            <a:endParaRPr lang="es-ES"/>
          </a:p>
        </p:txBody>
      </p:sp>
      <p:sp>
        <p:nvSpPr>
          <p:cNvPr id="433116" name="Rectangle 2012"/>
          <p:cNvSpPr>
            <a:spLocks noChangeArrowheads="1"/>
          </p:cNvSpPr>
          <p:nvPr/>
        </p:nvSpPr>
        <p:spPr bwMode="auto">
          <a:xfrm>
            <a:off x="4641850" y="858838"/>
            <a:ext cx="6350" cy="6350"/>
          </a:xfrm>
          <a:prstGeom prst="rect">
            <a:avLst/>
          </a:prstGeom>
          <a:solidFill>
            <a:srgbClr val="000000"/>
          </a:solidFill>
          <a:ln w="9525">
            <a:noFill/>
            <a:miter lim="800000"/>
            <a:headEnd/>
            <a:tailEnd/>
          </a:ln>
        </p:spPr>
        <p:txBody>
          <a:bodyPr/>
          <a:lstStyle/>
          <a:p>
            <a:endParaRPr lang="es-ES"/>
          </a:p>
        </p:txBody>
      </p:sp>
      <p:sp>
        <p:nvSpPr>
          <p:cNvPr id="433118" name="Rectangle 2014"/>
          <p:cNvSpPr>
            <a:spLocks noChangeArrowheads="1"/>
          </p:cNvSpPr>
          <p:nvPr/>
        </p:nvSpPr>
        <p:spPr bwMode="auto">
          <a:xfrm>
            <a:off x="4854575" y="858838"/>
            <a:ext cx="6350" cy="6350"/>
          </a:xfrm>
          <a:prstGeom prst="rect">
            <a:avLst/>
          </a:prstGeom>
          <a:solidFill>
            <a:srgbClr val="000000"/>
          </a:solidFill>
          <a:ln w="9525">
            <a:noFill/>
            <a:miter lim="800000"/>
            <a:headEnd/>
            <a:tailEnd/>
          </a:ln>
        </p:spPr>
        <p:txBody>
          <a:bodyPr/>
          <a:lstStyle/>
          <a:p>
            <a:endParaRPr lang="es-ES"/>
          </a:p>
        </p:txBody>
      </p:sp>
      <p:sp>
        <p:nvSpPr>
          <p:cNvPr id="433120" name="Rectangle 2016"/>
          <p:cNvSpPr>
            <a:spLocks noChangeArrowheads="1"/>
          </p:cNvSpPr>
          <p:nvPr/>
        </p:nvSpPr>
        <p:spPr bwMode="auto">
          <a:xfrm>
            <a:off x="5072063" y="858838"/>
            <a:ext cx="4762" cy="6350"/>
          </a:xfrm>
          <a:prstGeom prst="rect">
            <a:avLst/>
          </a:prstGeom>
          <a:solidFill>
            <a:srgbClr val="000000"/>
          </a:solidFill>
          <a:ln w="9525">
            <a:noFill/>
            <a:miter lim="800000"/>
            <a:headEnd/>
            <a:tailEnd/>
          </a:ln>
        </p:spPr>
        <p:txBody>
          <a:bodyPr/>
          <a:lstStyle/>
          <a:p>
            <a:endParaRPr lang="es-ES"/>
          </a:p>
        </p:txBody>
      </p:sp>
      <p:sp>
        <p:nvSpPr>
          <p:cNvPr id="433130" name="Rectangle 2026"/>
          <p:cNvSpPr>
            <a:spLocks noChangeArrowheads="1"/>
          </p:cNvSpPr>
          <p:nvPr/>
        </p:nvSpPr>
        <p:spPr bwMode="auto">
          <a:xfrm>
            <a:off x="6149975" y="858838"/>
            <a:ext cx="6350" cy="6350"/>
          </a:xfrm>
          <a:prstGeom prst="rect">
            <a:avLst/>
          </a:prstGeom>
          <a:solidFill>
            <a:srgbClr val="000000"/>
          </a:solidFill>
          <a:ln w="9525">
            <a:noFill/>
            <a:miter lim="800000"/>
            <a:headEnd/>
            <a:tailEnd/>
          </a:ln>
        </p:spPr>
        <p:txBody>
          <a:bodyPr/>
          <a:lstStyle/>
          <a:p>
            <a:endParaRPr lang="es-ES"/>
          </a:p>
        </p:txBody>
      </p:sp>
      <p:sp>
        <p:nvSpPr>
          <p:cNvPr id="433132" name="Rectangle 2028"/>
          <p:cNvSpPr>
            <a:spLocks noChangeArrowheads="1"/>
          </p:cNvSpPr>
          <p:nvPr/>
        </p:nvSpPr>
        <p:spPr bwMode="auto">
          <a:xfrm>
            <a:off x="6367463" y="858838"/>
            <a:ext cx="6350" cy="6350"/>
          </a:xfrm>
          <a:prstGeom prst="rect">
            <a:avLst/>
          </a:prstGeom>
          <a:solidFill>
            <a:srgbClr val="000000"/>
          </a:solidFill>
          <a:ln w="9525">
            <a:noFill/>
            <a:miter lim="800000"/>
            <a:headEnd/>
            <a:tailEnd/>
          </a:ln>
        </p:spPr>
        <p:txBody>
          <a:bodyPr/>
          <a:lstStyle/>
          <a:p>
            <a:endParaRPr lang="es-ES"/>
          </a:p>
        </p:txBody>
      </p:sp>
      <p:sp>
        <p:nvSpPr>
          <p:cNvPr id="433134" name="Rectangle 2030"/>
          <p:cNvSpPr>
            <a:spLocks noChangeArrowheads="1"/>
          </p:cNvSpPr>
          <p:nvPr/>
        </p:nvSpPr>
        <p:spPr bwMode="auto">
          <a:xfrm>
            <a:off x="6583363" y="858838"/>
            <a:ext cx="6350" cy="6350"/>
          </a:xfrm>
          <a:prstGeom prst="rect">
            <a:avLst/>
          </a:prstGeom>
          <a:solidFill>
            <a:srgbClr val="000000"/>
          </a:solidFill>
          <a:ln w="9525">
            <a:noFill/>
            <a:miter lim="800000"/>
            <a:headEnd/>
            <a:tailEnd/>
          </a:ln>
        </p:spPr>
        <p:txBody>
          <a:bodyPr/>
          <a:lstStyle/>
          <a:p>
            <a:endParaRPr lang="es-ES"/>
          </a:p>
        </p:txBody>
      </p:sp>
      <p:sp>
        <p:nvSpPr>
          <p:cNvPr id="433136" name="Rectangle 2032"/>
          <p:cNvSpPr>
            <a:spLocks noChangeArrowheads="1"/>
          </p:cNvSpPr>
          <p:nvPr/>
        </p:nvSpPr>
        <p:spPr bwMode="auto">
          <a:xfrm>
            <a:off x="6799263" y="858838"/>
            <a:ext cx="6350" cy="6350"/>
          </a:xfrm>
          <a:prstGeom prst="rect">
            <a:avLst/>
          </a:prstGeom>
          <a:solidFill>
            <a:srgbClr val="000000"/>
          </a:solidFill>
          <a:ln w="9525">
            <a:noFill/>
            <a:miter lim="800000"/>
            <a:headEnd/>
            <a:tailEnd/>
          </a:ln>
        </p:spPr>
        <p:txBody>
          <a:bodyPr/>
          <a:lstStyle/>
          <a:p>
            <a:endParaRPr lang="es-ES"/>
          </a:p>
        </p:txBody>
      </p:sp>
      <p:sp>
        <p:nvSpPr>
          <p:cNvPr id="433138" name="Rectangle 2034"/>
          <p:cNvSpPr>
            <a:spLocks noChangeArrowheads="1"/>
          </p:cNvSpPr>
          <p:nvPr/>
        </p:nvSpPr>
        <p:spPr bwMode="auto">
          <a:xfrm>
            <a:off x="7016750" y="858838"/>
            <a:ext cx="6350" cy="6350"/>
          </a:xfrm>
          <a:prstGeom prst="rect">
            <a:avLst/>
          </a:prstGeom>
          <a:solidFill>
            <a:srgbClr val="000000"/>
          </a:solidFill>
          <a:ln w="9525">
            <a:noFill/>
            <a:miter lim="800000"/>
            <a:headEnd/>
            <a:tailEnd/>
          </a:ln>
        </p:spPr>
        <p:txBody>
          <a:bodyPr/>
          <a:lstStyle/>
          <a:p>
            <a:endParaRPr lang="es-ES"/>
          </a:p>
        </p:txBody>
      </p:sp>
      <p:sp>
        <p:nvSpPr>
          <p:cNvPr id="433140" name="Rectangle 2036"/>
          <p:cNvSpPr>
            <a:spLocks noChangeArrowheads="1"/>
          </p:cNvSpPr>
          <p:nvPr/>
        </p:nvSpPr>
        <p:spPr bwMode="auto">
          <a:xfrm>
            <a:off x="7232650" y="858838"/>
            <a:ext cx="6350" cy="6350"/>
          </a:xfrm>
          <a:prstGeom prst="rect">
            <a:avLst/>
          </a:prstGeom>
          <a:solidFill>
            <a:srgbClr val="000000"/>
          </a:solidFill>
          <a:ln w="9525">
            <a:noFill/>
            <a:miter lim="800000"/>
            <a:headEnd/>
            <a:tailEnd/>
          </a:ln>
        </p:spPr>
        <p:txBody>
          <a:bodyPr/>
          <a:lstStyle/>
          <a:p>
            <a:endParaRPr lang="es-ES"/>
          </a:p>
        </p:txBody>
      </p:sp>
      <p:sp>
        <p:nvSpPr>
          <p:cNvPr id="440320" name="Rectangle 2048"/>
          <p:cNvSpPr>
            <a:spLocks noChangeArrowheads="1"/>
          </p:cNvSpPr>
          <p:nvPr/>
        </p:nvSpPr>
        <p:spPr bwMode="auto">
          <a:xfrm>
            <a:off x="8528050" y="858838"/>
            <a:ext cx="6350" cy="6350"/>
          </a:xfrm>
          <a:prstGeom prst="rect">
            <a:avLst/>
          </a:prstGeom>
          <a:solidFill>
            <a:srgbClr val="000000"/>
          </a:solidFill>
          <a:ln w="9525">
            <a:noFill/>
            <a:miter lim="800000"/>
            <a:headEnd/>
            <a:tailEnd/>
          </a:ln>
        </p:spPr>
        <p:txBody>
          <a:bodyPr/>
          <a:lstStyle/>
          <a:p>
            <a:endParaRPr lang="es-ES"/>
          </a:p>
        </p:txBody>
      </p:sp>
      <p:sp>
        <p:nvSpPr>
          <p:cNvPr id="440322" name="Rectangle 2050"/>
          <p:cNvSpPr>
            <a:spLocks noChangeArrowheads="1"/>
          </p:cNvSpPr>
          <p:nvPr/>
        </p:nvSpPr>
        <p:spPr bwMode="auto">
          <a:xfrm>
            <a:off x="8742363" y="858838"/>
            <a:ext cx="6350" cy="6350"/>
          </a:xfrm>
          <a:prstGeom prst="rect">
            <a:avLst/>
          </a:prstGeom>
          <a:solidFill>
            <a:srgbClr val="000000"/>
          </a:solidFill>
          <a:ln w="9525">
            <a:noFill/>
            <a:miter lim="800000"/>
            <a:headEnd/>
            <a:tailEnd/>
          </a:ln>
        </p:spPr>
        <p:txBody>
          <a:bodyPr/>
          <a:lstStyle/>
          <a:p>
            <a:endParaRPr lang="es-ES"/>
          </a:p>
        </p:txBody>
      </p:sp>
      <p:sp>
        <p:nvSpPr>
          <p:cNvPr id="440714" name="Rectangle 2442"/>
          <p:cNvSpPr>
            <a:spLocks noChangeArrowheads="1"/>
          </p:cNvSpPr>
          <p:nvPr/>
        </p:nvSpPr>
        <p:spPr bwMode="auto">
          <a:xfrm>
            <a:off x="4641850" y="4837113"/>
            <a:ext cx="6350" cy="4762"/>
          </a:xfrm>
          <a:prstGeom prst="rect">
            <a:avLst/>
          </a:prstGeom>
          <a:solidFill>
            <a:srgbClr val="000000"/>
          </a:solidFill>
          <a:ln w="9525">
            <a:noFill/>
            <a:miter lim="800000"/>
            <a:headEnd/>
            <a:tailEnd/>
          </a:ln>
        </p:spPr>
        <p:txBody>
          <a:bodyPr/>
          <a:lstStyle/>
          <a:p>
            <a:endParaRPr lang="es-ES"/>
          </a:p>
        </p:txBody>
      </p:sp>
      <p:sp>
        <p:nvSpPr>
          <p:cNvPr id="441036" name="Text Box 2764"/>
          <p:cNvSpPr txBox="1">
            <a:spLocks noChangeArrowheads="1"/>
          </p:cNvSpPr>
          <p:nvPr/>
        </p:nvSpPr>
        <p:spPr bwMode="auto">
          <a:xfrm>
            <a:off x="152400" y="6492875"/>
            <a:ext cx="5486400" cy="228600"/>
          </a:xfrm>
          <a:prstGeom prst="rect">
            <a:avLst/>
          </a:prstGeom>
          <a:noFill/>
          <a:ln w="12700">
            <a:noFill/>
            <a:miter lim="800000"/>
            <a:headEnd type="none" w="sm" len="sm"/>
            <a:tailEnd type="none" w="sm" len="sm"/>
          </a:ln>
          <a:effectLst/>
        </p:spPr>
        <p:txBody>
          <a:bodyPr>
            <a:spAutoFit/>
          </a:bodyPr>
          <a:lstStyle/>
          <a:p>
            <a:pPr>
              <a:spcBef>
                <a:spcPct val="50000"/>
              </a:spcBef>
            </a:pPr>
            <a:r>
              <a:rPr lang="es-ES_tradnl" altLang="es-ES_tradnl" sz="900">
                <a:solidFill>
                  <a:schemeClr val="bg2"/>
                </a:solidFill>
              </a:rPr>
              <a:t>Fuente: Institution of Engineers - Australia, 1989, modificado</a:t>
            </a:r>
          </a:p>
        </p:txBody>
      </p:sp>
      <p:sp>
        <p:nvSpPr>
          <p:cNvPr id="433093" name="Rectangle 1989"/>
          <p:cNvSpPr>
            <a:spLocks noChangeArrowheads="1"/>
          </p:cNvSpPr>
          <p:nvPr/>
        </p:nvSpPr>
        <p:spPr bwMode="auto">
          <a:xfrm>
            <a:off x="2055813" y="858838"/>
            <a:ext cx="207962" cy="6350"/>
          </a:xfrm>
          <a:prstGeom prst="rect">
            <a:avLst/>
          </a:prstGeom>
          <a:solidFill>
            <a:srgbClr val="000000"/>
          </a:solidFill>
          <a:ln w="9525">
            <a:noFill/>
            <a:miter lim="800000"/>
            <a:headEnd/>
            <a:tailEnd/>
          </a:ln>
        </p:spPr>
        <p:txBody>
          <a:bodyPr/>
          <a:lstStyle/>
          <a:p>
            <a:endParaRPr lang="es-ES"/>
          </a:p>
        </p:txBody>
      </p:sp>
      <p:sp>
        <p:nvSpPr>
          <p:cNvPr id="433095" name="Rectangle 1991"/>
          <p:cNvSpPr>
            <a:spLocks noChangeArrowheads="1"/>
          </p:cNvSpPr>
          <p:nvPr/>
        </p:nvSpPr>
        <p:spPr bwMode="auto">
          <a:xfrm>
            <a:off x="2270125" y="858838"/>
            <a:ext cx="209550" cy="6350"/>
          </a:xfrm>
          <a:prstGeom prst="rect">
            <a:avLst/>
          </a:prstGeom>
          <a:solidFill>
            <a:srgbClr val="000000"/>
          </a:solidFill>
          <a:ln w="9525">
            <a:noFill/>
            <a:miter lim="800000"/>
            <a:headEnd/>
            <a:tailEnd/>
          </a:ln>
        </p:spPr>
        <p:txBody>
          <a:bodyPr/>
          <a:lstStyle/>
          <a:p>
            <a:endParaRPr lang="es-ES"/>
          </a:p>
        </p:txBody>
      </p:sp>
      <p:sp>
        <p:nvSpPr>
          <p:cNvPr id="433097" name="Rectangle 1993"/>
          <p:cNvSpPr>
            <a:spLocks noChangeArrowheads="1"/>
          </p:cNvSpPr>
          <p:nvPr/>
        </p:nvSpPr>
        <p:spPr bwMode="auto">
          <a:xfrm>
            <a:off x="2486025" y="858838"/>
            <a:ext cx="209550" cy="6350"/>
          </a:xfrm>
          <a:prstGeom prst="rect">
            <a:avLst/>
          </a:prstGeom>
          <a:solidFill>
            <a:srgbClr val="000000"/>
          </a:solidFill>
          <a:ln w="9525">
            <a:noFill/>
            <a:miter lim="800000"/>
            <a:headEnd/>
            <a:tailEnd/>
          </a:ln>
        </p:spPr>
        <p:txBody>
          <a:bodyPr/>
          <a:lstStyle/>
          <a:p>
            <a:endParaRPr lang="es-ES"/>
          </a:p>
        </p:txBody>
      </p:sp>
      <p:sp>
        <p:nvSpPr>
          <p:cNvPr id="433099" name="Rectangle 1995"/>
          <p:cNvSpPr>
            <a:spLocks noChangeArrowheads="1"/>
          </p:cNvSpPr>
          <p:nvPr/>
        </p:nvSpPr>
        <p:spPr bwMode="auto">
          <a:xfrm>
            <a:off x="2701925" y="858838"/>
            <a:ext cx="211138" cy="6350"/>
          </a:xfrm>
          <a:prstGeom prst="rect">
            <a:avLst/>
          </a:prstGeom>
          <a:solidFill>
            <a:srgbClr val="000000"/>
          </a:solidFill>
          <a:ln w="9525">
            <a:noFill/>
            <a:miter lim="800000"/>
            <a:headEnd/>
            <a:tailEnd/>
          </a:ln>
        </p:spPr>
        <p:txBody>
          <a:bodyPr/>
          <a:lstStyle/>
          <a:p>
            <a:endParaRPr lang="es-ES"/>
          </a:p>
        </p:txBody>
      </p:sp>
      <p:sp>
        <p:nvSpPr>
          <p:cNvPr id="433101" name="Rectangle 1997"/>
          <p:cNvSpPr>
            <a:spLocks noChangeArrowheads="1"/>
          </p:cNvSpPr>
          <p:nvPr/>
        </p:nvSpPr>
        <p:spPr bwMode="auto">
          <a:xfrm>
            <a:off x="2919413" y="858838"/>
            <a:ext cx="209550" cy="6350"/>
          </a:xfrm>
          <a:prstGeom prst="rect">
            <a:avLst/>
          </a:prstGeom>
          <a:solidFill>
            <a:srgbClr val="000000"/>
          </a:solidFill>
          <a:ln w="9525">
            <a:noFill/>
            <a:miter lim="800000"/>
            <a:headEnd/>
            <a:tailEnd/>
          </a:ln>
        </p:spPr>
        <p:txBody>
          <a:bodyPr/>
          <a:lstStyle/>
          <a:p>
            <a:endParaRPr lang="es-ES"/>
          </a:p>
        </p:txBody>
      </p:sp>
      <p:sp>
        <p:nvSpPr>
          <p:cNvPr id="433102" name="Rectangle 1998"/>
          <p:cNvSpPr>
            <a:spLocks noChangeArrowheads="1"/>
          </p:cNvSpPr>
          <p:nvPr/>
        </p:nvSpPr>
        <p:spPr bwMode="auto">
          <a:xfrm>
            <a:off x="3128963" y="858838"/>
            <a:ext cx="6350" cy="6350"/>
          </a:xfrm>
          <a:prstGeom prst="rect">
            <a:avLst/>
          </a:prstGeom>
          <a:solidFill>
            <a:srgbClr val="000000"/>
          </a:solidFill>
          <a:ln w="9525">
            <a:noFill/>
            <a:miter lim="800000"/>
            <a:headEnd/>
            <a:tailEnd/>
          </a:ln>
        </p:spPr>
        <p:txBody>
          <a:bodyPr/>
          <a:lstStyle/>
          <a:p>
            <a:endParaRPr lang="es-ES"/>
          </a:p>
        </p:txBody>
      </p:sp>
      <p:sp>
        <p:nvSpPr>
          <p:cNvPr id="433103" name="Rectangle 1999"/>
          <p:cNvSpPr>
            <a:spLocks noChangeArrowheads="1"/>
          </p:cNvSpPr>
          <p:nvPr/>
        </p:nvSpPr>
        <p:spPr bwMode="auto">
          <a:xfrm>
            <a:off x="3135313" y="858838"/>
            <a:ext cx="209550" cy="6350"/>
          </a:xfrm>
          <a:prstGeom prst="rect">
            <a:avLst/>
          </a:prstGeom>
          <a:solidFill>
            <a:srgbClr val="000000"/>
          </a:solidFill>
          <a:ln w="9525">
            <a:noFill/>
            <a:miter lim="800000"/>
            <a:headEnd/>
            <a:tailEnd/>
          </a:ln>
        </p:spPr>
        <p:txBody>
          <a:bodyPr/>
          <a:lstStyle/>
          <a:p>
            <a:endParaRPr lang="es-ES"/>
          </a:p>
        </p:txBody>
      </p:sp>
      <p:sp>
        <p:nvSpPr>
          <p:cNvPr id="433104" name="Rectangle 2000"/>
          <p:cNvSpPr>
            <a:spLocks noChangeArrowheads="1"/>
          </p:cNvSpPr>
          <p:nvPr/>
        </p:nvSpPr>
        <p:spPr bwMode="auto">
          <a:xfrm>
            <a:off x="3344863" y="858838"/>
            <a:ext cx="6350" cy="6350"/>
          </a:xfrm>
          <a:prstGeom prst="rect">
            <a:avLst/>
          </a:prstGeom>
          <a:solidFill>
            <a:srgbClr val="000000"/>
          </a:solidFill>
          <a:ln w="9525">
            <a:noFill/>
            <a:miter lim="800000"/>
            <a:headEnd/>
            <a:tailEnd/>
          </a:ln>
        </p:spPr>
        <p:txBody>
          <a:bodyPr/>
          <a:lstStyle/>
          <a:p>
            <a:endParaRPr lang="es-ES"/>
          </a:p>
        </p:txBody>
      </p:sp>
      <p:sp>
        <p:nvSpPr>
          <p:cNvPr id="433105" name="Rectangle 2001"/>
          <p:cNvSpPr>
            <a:spLocks noChangeArrowheads="1"/>
          </p:cNvSpPr>
          <p:nvPr/>
        </p:nvSpPr>
        <p:spPr bwMode="auto">
          <a:xfrm>
            <a:off x="3351213" y="858838"/>
            <a:ext cx="207962" cy="6350"/>
          </a:xfrm>
          <a:prstGeom prst="rect">
            <a:avLst/>
          </a:prstGeom>
          <a:solidFill>
            <a:srgbClr val="000000"/>
          </a:solidFill>
          <a:ln w="9525">
            <a:noFill/>
            <a:miter lim="800000"/>
            <a:headEnd/>
            <a:tailEnd/>
          </a:ln>
        </p:spPr>
        <p:txBody>
          <a:bodyPr/>
          <a:lstStyle/>
          <a:p>
            <a:endParaRPr lang="es-ES"/>
          </a:p>
        </p:txBody>
      </p:sp>
      <p:sp>
        <p:nvSpPr>
          <p:cNvPr id="433106" name="Rectangle 2002"/>
          <p:cNvSpPr>
            <a:spLocks noChangeArrowheads="1"/>
          </p:cNvSpPr>
          <p:nvPr/>
        </p:nvSpPr>
        <p:spPr bwMode="auto">
          <a:xfrm>
            <a:off x="3559175" y="858838"/>
            <a:ext cx="6350" cy="6350"/>
          </a:xfrm>
          <a:prstGeom prst="rect">
            <a:avLst/>
          </a:prstGeom>
          <a:solidFill>
            <a:srgbClr val="000000"/>
          </a:solidFill>
          <a:ln w="9525">
            <a:noFill/>
            <a:miter lim="800000"/>
            <a:headEnd/>
            <a:tailEnd/>
          </a:ln>
        </p:spPr>
        <p:txBody>
          <a:bodyPr/>
          <a:lstStyle/>
          <a:p>
            <a:endParaRPr lang="es-ES"/>
          </a:p>
        </p:txBody>
      </p:sp>
      <p:sp>
        <p:nvSpPr>
          <p:cNvPr id="433107" name="Rectangle 2003"/>
          <p:cNvSpPr>
            <a:spLocks noChangeArrowheads="1"/>
          </p:cNvSpPr>
          <p:nvPr/>
        </p:nvSpPr>
        <p:spPr bwMode="auto">
          <a:xfrm>
            <a:off x="3565525" y="858838"/>
            <a:ext cx="209550" cy="6350"/>
          </a:xfrm>
          <a:prstGeom prst="rect">
            <a:avLst/>
          </a:prstGeom>
          <a:solidFill>
            <a:srgbClr val="000000"/>
          </a:solidFill>
          <a:ln w="9525">
            <a:noFill/>
            <a:miter lim="800000"/>
            <a:headEnd/>
            <a:tailEnd/>
          </a:ln>
        </p:spPr>
        <p:txBody>
          <a:bodyPr/>
          <a:lstStyle/>
          <a:p>
            <a:endParaRPr lang="es-ES"/>
          </a:p>
        </p:txBody>
      </p:sp>
      <p:sp>
        <p:nvSpPr>
          <p:cNvPr id="433109" name="Rectangle 2005"/>
          <p:cNvSpPr>
            <a:spLocks noChangeArrowheads="1"/>
          </p:cNvSpPr>
          <p:nvPr/>
        </p:nvSpPr>
        <p:spPr bwMode="auto">
          <a:xfrm>
            <a:off x="3781425" y="858838"/>
            <a:ext cx="211138" cy="6350"/>
          </a:xfrm>
          <a:prstGeom prst="rect">
            <a:avLst/>
          </a:prstGeom>
          <a:solidFill>
            <a:srgbClr val="000000"/>
          </a:solidFill>
          <a:ln w="9525">
            <a:noFill/>
            <a:miter lim="800000"/>
            <a:headEnd/>
            <a:tailEnd/>
          </a:ln>
        </p:spPr>
        <p:txBody>
          <a:bodyPr/>
          <a:lstStyle/>
          <a:p>
            <a:endParaRPr lang="es-ES"/>
          </a:p>
        </p:txBody>
      </p:sp>
      <p:sp>
        <p:nvSpPr>
          <p:cNvPr id="433111" name="Rectangle 2007"/>
          <p:cNvSpPr>
            <a:spLocks noChangeArrowheads="1"/>
          </p:cNvSpPr>
          <p:nvPr/>
        </p:nvSpPr>
        <p:spPr bwMode="auto">
          <a:xfrm>
            <a:off x="3997325" y="858838"/>
            <a:ext cx="211138" cy="6350"/>
          </a:xfrm>
          <a:prstGeom prst="rect">
            <a:avLst/>
          </a:prstGeom>
          <a:solidFill>
            <a:srgbClr val="000000"/>
          </a:solidFill>
          <a:ln w="9525">
            <a:noFill/>
            <a:miter lim="800000"/>
            <a:headEnd/>
            <a:tailEnd/>
          </a:ln>
        </p:spPr>
        <p:txBody>
          <a:bodyPr/>
          <a:lstStyle/>
          <a:p>
            <a:endParaRPr lang="es-ES"/>
          </a:p>
        </p:txBody>
      </p:sp>
      <p:sp>
        <p:nvSpPr>
          <p:cNvPr id="433113" name="Rectangle 2009"/>
          <p:cNvSpPr>
            <a:spLocks noChangeArrowheads="1"/>
          </p:cNvSpPr>
          <p:nvPr/>
        </p:nvSpPr>
        <p:spPr bwMode="auto">
          <a:xfrm>
            <a:off x="4214813" y="858838"/>
            <a:ext cx="209550" cy="6350"/>
          </a:xfrm>
          <a:prstGeom prst="rect">
            <a:avLst/>
          </a:prstGeom>
          <a:solidFill>
            <a:srgbClr val="000000"/>
          </a:solidFill>
          <a:ln w="9525">
            <a:noFill/>
            <a:miter lim="800000"/>
            <a:headEnd/>
            <a:tailEnd/>
          </a:ln>
        </p:spPr>
        <p:txBody>
          <a:bodyPr/>
          <a:lstStyle/>
          <a:p>
            <a:endParaRPr lang="es-ES"/>
          </a:p>
        </p:txBody>
      </p:sp>
      <p:sp>
        <p:nvSpPr>
          <p:cNvPr id="433115" name="Rectangle 2011"/>
          <p:cNvSpPr>
            <a:spLocks noChangeArrowheads="1"/>
          </p:cNvSpPr>
          <p:nvPr/>
        </p:nvSpPr>
        <p:spPr bwMode="auto">
          <a:xfrm>
            <a:off x="4430713" y="858838"/>
            <a:ext cx="211137" cy="6350"/>
          </a:xfrm>
          <a:prstGeom prst="rect">
            <a:avLst/>
          </a:prstGeom>
          <a:solidFill>
            <a:srgbClr val="000000"/>
          </a:solidFill>
          <a:ln w="9525">
            <a:noFill/>
            <a:miter lim="800000"/>
            <a:headEnd/>
            <a:tailEnd/>
          </a:ln>
        </p:spPr>
        <p:txBody>
          <a:bodyPr/>
          <a:lstStyle/>
          <a:p>
            <a:endParaRPr lang="es-ES"/>
          </a:p>
        </p:txBody>
      </p:sp>
      <p:sp>
        <p:nvSpPr>
          <p:cNvPr id="433117" name="Rectangle 2013"/>
          <p:cNvSpPr>
            <a:spLocks noChangeArrowheads="1"/>
          </p:cNvSpPr>
          <p:nvPr/>
        </p:nvSpPr>
        <p:spPr bwMode="auto">
          <a:xfrm>
            <a:off x="4648200" y="858838"/>
            <a:ext cx="206375" cy="6350"/>
          </a:xfrm>
          <a:prstGeom prst="rect">
            <a:avLst/>
          </a:prstGeom>
          <a:solidFill>
            <a:srgbClr val="000000"/>
          </a:solidFill>
          <a:ln w="9525">
            <a:noFill/>
            <a:miter lim="800000"/>
            <a:headEnd/>
            <a:tailEnd/>
          </a:ln>
        </p:spPr>
        <p:txBody>
          <a:bodyPr/>
          <a:lstStyle/>
          <a:p>
            <a:endParaRPr lang="es-ES"/>
          </a:p>
        </p:txBody>
      </p:sp>
      <p:sp>
        <p:nvSpPr>
          <p:cNvPr id="433119" name="Rectangle 2015"/>
          <p:cNvSpPr>
            <a:spLocks noChangeArrowheads="1"/>
          </p:cNvSpPr>
          <p:nvPr/>
        </p:nvSpPr>
        <p:spPr bwMode="auto">
          <a:xfrm>
            <a:off x="4860925" y="858838"/>
            <a:ext cx="211138" cy="6350"/>
          </a:xfrm>
          <a:prstGeom prst="rect">
            <a:avLst/>
          </a:prstGeom>
          <a:solidFill>
            <a:srgbClr val="000000"/>
          </a:solidFill>
          <a:ln w="9525">
            <a:noFill/>
            <a:miter lim="800000"/>
            <a:headEnd/>
            <a:tailEnd/>
          </a:ln>
        </p:spPr>
        <p:txBody>
          <a:bodyPr/>
          <a:lstStyle/>
          <a:p>
            <a:endParaRPr lang="es-ES"/>
          </a:p>
        </p:txBody>
      </p:sp>
      <p:sp>
        <p:nvSpPr>
          <p:cNvPr id="433121" name="Rectangle 2017"/>
          <p:cNvSpPr>
            <a:spLocks noChangeArrowheads="1"/>
          </p:cNvSpPr>
          <p:nvPr/>
        </p:nvSpPr>
        <p:spPr bwMode="auto">
          <a:xfrm>
            <a:off x="5076825" y="858838"/>
            <a:ext cx="211138" cy="6350"/>
          </a:xfrm>
          <a:prstGeom prst="rect">
            <a:avLst/>
          </a:prstGeom>
          <a:solidFill>
            <a:srgbClr val="000000"/>
          </a:solidFill>
          <a:ln w="9525">
            <a:noFill/>
            <a:miter lim="800000"/>
            <a:headEnd/>
            <a:tailEnd/>
          </a:ln>
        </p:spPr>
        <p:txBody>
          <a:bodyPr/>
          <a:lstStyle/>
          <a:p>
            <a:endParaRPr lang="es-ES"/>
          </a:p>
        </p:txBody>
      </p:sp>
      <p:sp>
        <p:nvSpPr>
          <p:cNvPr id="433122" name="Rectangle 2018"/>
          <p:cNvSpPr>
            <a:spLocks noChangeArrowheads="1"/>
          </p:cNvSpPr>
          <p:nvPr/>
        </p:nvSpPr>
        <p:spPr bwMode="auto">
          <a:xfrm>
            <a:off x="5287963" y="858838"/>
            <a:ext cx="6350" cy="6350"/>
          </a:xfrm>
          <a:prstGeom prst="rect">
            <a:avLst/>
          </a:prstGeom>
          <a:solidFill>
            <a:srgbClr val="000000"/>
          </a:solidFill>
          <a:ln w="9525">
            <a:noFill/>
            <a:miter lim="800000"/>
            <a:headEnd/>
            <a:tailEnd/>
          </a:ln>
        </p:spPr>
        <p:txBody>
          <a:bodyPr/>
          <a:lstStyle/>
          <a:p>
            <a:endParaRPr lang="es-ES"/>
          </a:p>
        </p:txBody>
      </p:sp>
      <p:sp>
        <p:nvSpPr>
          <p:cNvPr id="433123" name="Rectangle 2019"/>
          <p:cNvSpPr>
            <a:spLocks noChangeArrowheads="1"/>
          </p:cNvSpPr>
          <p:nvPr/>
        </p:nvSpPr>
        <p:spPr bwMode="auto">
          <a:xfrm>
            <a:off x="5294313" y="858838"/>
            <a:ext cx="209550" cy="6350"/>
          </a:xfrm>
          <a:prstGeom prst="rect">
            <a:avLst/>
          </a:prstGeom>
          <a:solidFill>
            <a:srgbClr val="000000"/>
          </a:solidFill>
          <a:ln w="9525">
            <a:noFill/>
            <a:miter lim="800000"/>
            <a:headEnd/>
            <a:tailEnd/>
          </a:ln>
        </p:spPr>
        <p:txBody>
          <a:bodyPr/>
          <a:lstStyle/>
          <a:p>
            <a:endParaRPr lang="es-ES"/>
          </a:p>
        </p:txBody>
      </p:sp>
      <p:sp>
        <p:nvSpPr>
          <p:cNvPr id="433124" name="Rectangle 2020"/>
          <p:cNvSpPr>
            <a:spLocks noChangeArrowheads="1"/>
          </p:cNvSpPr>
          <p:nvPr/>
        </p:nvSpPr>
        <p:spPr bwMode="auto">
          <a:xfrm>
            <a:off x="5503863" y="858838"/>
            <a:ext cx="6350" cy="6350"/>
          </a:xfrm>
          <a:prstGeom prst="rect">
            <a:avLst/>
          </a:prstGeom>
          <a:solidFill>
            <a:srgbClr val="000000"/>
          </a:solidFill>
          <a:ln w="9525">
            <a:noFill/>
            <a:miter lim="800000"/>
            <a:headEnd/>
            <a:tailEnd/>
          </a:ln>
        </p:spPr>
        <p:txBody>
          <a:bodyPr/>
          <a:lstStyle/>
          <a:p>
            <a:endParaRPr lang="es-ES"/>
          </a:p>
        </p:txBody>
      </p:sp>
      <p:sp>
        <p:nvSpPr>
          <p:cNvPr id="433125" name="Rectangle 2021"/>
          <p:cNvSpPr>
            <a:spLocks noChangeArrowheads="1"/>
          </p:cNvSpPr>
          <p:nvPr/>
        </p:nvSpPr>
        <p:spPr bwMode="auto">
          <a:xfrm>
            <a:off x="5510213" y="858838"/>
            <a:ext cx="211137" cy="6350"/>
          </a:xfrm>
          <a:prstGeom prst="rect">
            <a:avLst/>
          </a:prstGeom>
          <a:solidFill>
            <a:srgbClr val="000000"/>
          </a:solidFill>
          <a:ln w="9525">
            <a:noFill/>
            <a:miter lim="800000"/>
            <a:headEnd/>
            <a:tailEnd/>
          </a:ln>
        </p:spPr>
        <p:txBody>
          <a:bodyPr/>
          <a:lstStyle/>
          <a:p>
            <a:endParaRPr lang="es-ES"/>
          </a:p>
        </p:txBody>
      </p:sp>
      <p:sp>
        <p:nvSpPr>
          <p:cNvPr id="433126" name="Rectangle 2022"/>
          <p:cNvSpPr>
            <a:spLocks noChangeArrowheads="1"/>
          </p:cNvSpPr>
          <p:nvPr/>
        </p:nvSpPr>
        <p:spPr bwMode="auto">
          <a:xfrm>
            <a:off x="5721350" y="858838"/>
            <a:ext cx="4763" cy="6350"/>
          </a:xfrm>
          <a:prstGeom prst="rect">
            <a:avLst/>
          </a:prstGeom>
          <a:solidFill>
            <a:srgbClr val="000000"/>
          </a:solidFill>
          <a:ln w="9525">
            <a:noFill/>
            <a:miter lim="800000"/>
            <a:headEnd/>
            <a:tailEnd/>
          </a:ln>
        </p:spPr>
        <p:txBody>
          <a:bodyPr/>
          <a:lstStyle/>
          <a:p>
            <a:endParaRPr lang="es-ES"/>
          </a:p>
        </p:txBody>
      </p:sp>
      <p:sp>
        <p:nvSpPr>
          <p:cNvPr id="433127" name="Rectangle 2023"/>
          <p:cNvSpPr>
            <a:spLocks noChangeArrowheads="1"/>
          </p:cNvSpPr>
          <p:nvPr/>
        </p:nvSpPr>
        <p:spPr bwMode="auto">
          <a:xfrm>
            <a:off x="5726113" y="858838"/>
            <a:ext cx="211137" cy="6350"/>
          </a:xfrm>
          <a:prstGeom prst="rect">
            <a:avLst/>
          </a:prstGeom>
          <a:solidFill>
            <a:srgbClr val="000000"/>
          </a:solidFill>
          <a:ln w="9525">
            <a:noFill/>
            <a:miter lim="800000"/>
            <a:headEnd/>
            <a:tailEnd/>
          </a:ln>
        </p:spPr>
        <p:txBody>
          <a:bodyPr/>
          <a:lstStyle/>
          <a:p>
            <a:endParaRPr lang="es-ES"/>
          </a:p>
        </p:txBody>
      </p:sp>
      <p:sp>
        <p:nvSpPr>
          <p:cNvPr id="433128" name="Rectangle 2024"/>
          <p:cNvSpPr>
            <a:spLocks noChangeArrowheads="1"/>
          </p:cNvSpPr>
          <p:nvPr/>
        </p:nvSpPr>
        <p:spPr bwMode="auto">
          <a:xfrm>
            <a:off x="5937250" y="858838"/>
            <a:ext cx="6350" cy="6350"/>
          </a:xfrm>
          <a:prstGeom prst="rect">
            <a:avLst/>
          </a:prstGeom>
          <a:solidFill>
            <a:srgbClr val="000000"/>
          </a:solidFill>
          <a:ln w="9525">
            <a:noFill/>
            <a:miter lim="800000"/>
            <a:headEnd/>
            <a:tailEnd/>
          </a:ln>
        </p:spPr>
        <p:txBody>
          <a:bodyPr/>
          <a:lstStyle/>
          <a:p>
            <a:endParaRPr lang="es-ES"/>
          </a:p>
        </p:txBody>
      </p:sp>
      <p:sp>
        <p:nvSpPr>
          <p:cNvPr id="433129" name="Rectangle 2025"/>
          <p:cNvSpPr>
            <a:spLocks noChangeArrowheads="1"/>
          </p:cNvSpPr>
          <p:nvPr/>
        </p:nvSpPr>
        <p:spPr bwMode="auto">
          <a:xfrm>
            <a:off x="5943600" y="858838"/>
            <a:ext cx="206375" cy="6350"/>
          </a:xfrm>
          <a:prstGeom prst="rect">
            <a:avLst/>
          </a:prstGeom>
          <a:solidFill>
            <a:srgbClr val="000000"/>
          </a:solidFill>
          <a:ln w="9525">
            <a:noFill/>
            <a:miter lim="800000"/>
            <a:headEnd/>
            <a:tailEnd/>
          </a:ln>
        </p:spPr>
        <p:txBody>
          <a:bodyPr/>
          <a:lstStyle/>
          <a:p>
            <a:endParaRPr lang="es-ES"/>
          </a:p>
        </p:txBody>
      </p:sp>
      <p:sp>
        <p:nvSpPr>
          <p:cNvPr id="433131" name="Rectangle 2027"/>
          <p:cNvSpPr>
            <a:spLocks noChangeArrowheads="1"/>
          </p:cNvSpPr>
          <p:nvPr/>
        </p:nvSpPr>
        <p:spPr bwMode="auto">
          <a:xfrm>
            <a:off x="6156325" y="858838"/>
            <a:ext cx="211138" cy="6350"/>
          </a:xfrm>
          <a:prstGeom prst="rect">
            <a:avLst/>
          </a:prstGeom>
          <a:solidFill>
            <a:srgbClr val="000000"/>
          </a:solidFill>
          <a:ln w="9525">
            <a:noFill/>
            <a:miter lim="800000"/>
            <a:headEnd/>
            <a:tailEnd/>
          </a:ln>
        </p:spPr>
        <p:txBody>
          <a:bodyPr/>
          <a:lstStyle/>
          <a:p>
            <a:endParaRPr lang="es-ES"/>
          </a:p>
        </p:txBody>
      </p:sp>
      <p:sp>
        <p:nvSpPr>
          <p:cNvPr id="433133" name="Rectangle 2029"/>
          <p:cNvSpPr>
            <a:spLocks noChangeArrowheads="1"/>
          </p:cNvSpPr>
          <p:nvPr/>
        </p:nvSpPr>
        <p:spPr bwMode="auto">
          <a:xfrm>
            <a:off x="6373813" y="858838"/>
            <a:ext cx="209550" cy="6350"/>
          </a:xfrm>
          <a:prstGeom prst="rect">
            <a:avLst/>
          </a:prstGeom>
          <a:solidFill>
            <a:srgbClr val="000000"/>
          </a:solidFill>
          <a:ln w="9525">
            <a:noFill/>
            <a:miter lim="800000"/>
            <a:headEnd/>
            <a:tailEnd/>
          </a:ln>
        </p:spPr>
        <p:txBody>
          <a:bodyPr/>
          <a:lstStyle/>
          <a:p>
            <a:endParaRPr lang="es-ES"/>
          </a:p>
        </p:txBody>
      </p:sp>
      <p:sp>
        <p:nvSpPr>
          <p:cNvPr id="433135" name="Rectangle 2031"/>
          <p:cNvSpPr>
            <a:spLocks noChangeArrowheads="1"/>
          </p:cNvSpPr>
          <p:nvPr/>
        </p:nvSpPr>
        <p:spPr bwMode="auto">
          <a:xfrm>
            <a:off x="6589713" y="858838"/>
            <a:ext cx="209550" cy="6350"/>
          </a:xfrm>
          <a:prstGeom prst="rect">
            <a:avLst/>
          </a:prstGeom>
          <a:solidFill>
            <a:srgbClr val="000000"/>
          </a:solidFill>
          <a:ln w="9525">
            <a:noFill/>
            <a:miter lim="800000"/>
            <a:headEnd/>
            <a:tailEnd/>
          </a:ln>
        </p:spPr>
        <p:txBody>
          <a:bodyPr/>
          <a:lstStyle/>
          <a:p>
            <a:endParaRPr lang="es-ES"/>
          </a:p>
        </p:txBody>
      </p:sp>
      <p:sp>
        <p:nvSpPr>
          <p:cNvPr id="433137" name="Rectangle 2033"/>
          <p:cNvSpPr>
            <a:spLocks noChangeArrowheads="1"/>
          </p:cNvSpPr>
          <p:nvPr/>
        </p:nvSpPr>
        <p:spPr bwMode="auto">
          <a:xfrm>
            <a:off x="6805613" y="858838"/>
            <a:ext cx="211137" cy="6350"/>
          </a:xfrm>
          <a:prstGeom prst="rect">
            <a:avLst/>
          </a:prstGeom>
          <a:solidFill>
            <a:srgbClr val="000000"/>
          </a:solidFill>
          <a:ln w="9525">
            <a:noFill/>
            <a:miter lim="800000"/>
            <a:headEnd/>
            <a:tailEnd/>
          </a:ln>
        </p:spPr>
        <p:txBody>
          <a:bodyPr/>
          <a:lstStyle/>
          <a:p>
            <a:endParaRPr lang="es-ES"/>
          </a:p>
        </p:txBody>
      </p:sp>
      <p:sp>
        <p:nvSpPr>
          <p:cNvPr id="433139" name="Rectangle 2035"/>
          <p:cNvSpPr>
            <a:spLocks noChangeArrowheads="1"/>
          </p:cNvSpPr>
          <p:nvPr/>
        </p:nvSpPr>
        <p:spPr bwMode="auto">
          <a:xfrm>
            <a:off x="7023100" y="858838"/>
            <a:ext cx="209550" cy="6350"/>
          </a:xfrm>
          <a:prstGeom prst="rect">
            <a:avLst/>
          </a:prstGeom>
          <a:solidFill>
            <a:srgbClr val="000000"/>
          </a:solidFill>
          <a:ln w="9525">
            <a:noFill/>
            <a:miter lim="800000"/>
            <a:headEnd/>
            <a:tailEnd/>
          </a:ln>
        </p:spPr>
        <p:txBody>
          <a:bodyPr/>
          <a:lstStyle/>
          <a:p>
            <a:endParaRPr lang="es-ES"/>
          </a:p>
        </p:txBody>
      </p:sp>
      <p:sp>
        <p:nvSpPr>
          <p:cNvPr id="433141" name="Rectangle 2037"/>
          <p:cNvSpPr>
            <a:spLocks noChangeArrowheads="1"/>
          </p:cNvSpPr>
          <p:nvPr/>
        </p:nvSpPr>
        <p:spPr bwMode="auto">
          <a:xfrm>
            <a:off x="7239000" y="858838"/>
            <a:ext cx="207963" cy="6350"/>
          </a:xfrm>
          <a:prstGeom prst="rect">
            <a:avLst/>
          </a:prstGeom>
          <a:solidFill>
            <a:srgbClr val="000000"/>
          </a:solidFill>
          <a:ln w="9525">
            <a:noFill/>
            <a:miter lim="800000"/>
            <a:headEnd/>
            <a:tailEnd/>
          </a:ln>
        </p:spPr>
        <p:txBody>
          <a:bodyPr/>
          <a:lstStyle/>
          <a:p>
            <a:endParaRPr lang="es-ES"/>
          </a:p>
        </p:txBody>
      </p:sp>
      <p:sp>
        <p:nvSpPr>
          <p:cNvPr id="433142" name="Rectangle 2038"/>
          <p:cNvSpPr>
            <a:spLocks noChangeArrowheads="1"/>
          </p:cNvSpPr>
          <p:nvPr/>
        </p:nvSpPr>
        <p:spPr bwMode="auto">
          <a:xfrm>
            <a:off x="7446963" y="858838"/>
            <a:ext cx="4762" cy="6350"/>
          </a:xfrm>
          <a:prstGeom prst="rect">
            <a:avLst/>
          </a:prstGeom>
          <a:solidFill>
            <a:srgbClr val="000000"/>
          </a:solidFill>
          <a:ln w="9525">
            <a:noFill/>
            <a:miter lim="800000"/>
            <a:headEnd/>
            <a:tailEnd/>
          </a:ln>
        </p:spPr>
        <p:txBody>
          <a:bodyPr/>
          <a:lstStyle/>
          <a:p>
            <a:endParaRPr lang="es-ES"/>
          </a:p>
        </p:txBody>
      </p:sp>
      <p:sp>
        <p:nvSpPr>
          <p:cNvPr id="433143" name="Rectangle 2039"/>
          <p:cNvSpPr>
            <a:spLocks noChangeArrowheads="1"/>
          </p:cNvSpPr>
          <p:nvPr/>
        </p:nvSpPr>
        <p:spPr bwMode="auto">
          <a:xfrm>
            <a:off x="7451725" y="858838"/>
            <a:ext cx="211138" cy="6350"/>
          </a:xfrm>
          <a:prstGeom prst="rect">
            <a:avLst/>
          </a:prstGeom>
          <a:solidFill>
            <a:srgbClr val="000000"/>
          </a:solidFill>
          <a:ln w="9525">
            <a:noFill/>
            <a:miter lim="800000"/>
            <a:headEnd/>
            <a:tailEnd/>
          </a:ln>
        </p:spPr>
        <p:txBody>
          <a:bodyPr/>
          <a:lstStyle/>
          <a:p>
            <a:endParaRPr lang="es-ES"/>
          </a:p>
        </p:txBody>
      </p:sp>
      <p:sp>
        <p:nvSpPr>
          <p:cNvPr id="433144" name="Rectangle 2040"/>
          <p:cNvSpPr>
            <a:spLocks noChangeArrowheads="1"/>
          </p:cNvSpPr>
          <p:nvPr/>
        </p:nvSpPr>
        <p:spPr bwMode="auto">
          <a:xfrm>
            <a:off x="7662863" y="858838"/>
            <a:ext cx="6350" cy="6350"/>
          </a:xfrm>
          <a:prstGeom prst="rect">
            <a:avLst/>
          </a:prstGeom>
          <a:solidFill>
            <a:srgbClr val="000000"/>
          </a:solidFill>
          <a:ln w="9525">
            <a:noFill/>
            <a:miter lim="800000"/>
            <a:headEnd/>
            <a:tailEnd/>
          </a:ln>
        </p:spPr>
        <p:txBody>
          <a:bodyPr/>
          <a:lstStyle/>
          <a:p>
            <a:endParaRPr lang="es-ES"/>
          </a:p>
        </p:txBody>
      </p:sp>
      <p:sp>
        <p:nvSpPr>
          <p:cNvPr id="433145" name="Rectangle 2041"/>
          <p:cNvSpPr>
            <a:spLocks noChangeArrowheads="1"/>
          </p:cNvSpPr>
          <p:nvPr/>
        </p:nvSpPr>
        <p:spPr bwMode="auto">
          <a:xfrm>
            <a:off x="7669213" y="858838"/>
            <a:ext cx="209550" cy="6350"/>
          </a:xfrm>
          <a:prstGeom prst="rect">
            <a:avLst/>
          </a:prstGeom>
          <a:solidFill>
            <a:srgbClr val="000000"/>
          </a:solidFill>
          <a:ln w="9525">
            <a:noFill/>
            <a:miter lim="800000"/>
            <a:headEnd/>
            <a:tailEnd/>
          </a:ln>
        </p:spPr>
        <p:txBody>
          <a:bodyPr/>
          <a:lstStyle/>
          <a:p>
            <a:endParaRPr lang="es-ES"/>
          </a:p>
        </p:txBody>
      </p:sp>
      <p:sp>
        <p:nvSpPr>
          <p:cNvPr id="433146" name="Rectangle 2042"/>
          <p:cNvSpPr>
            <a:spLocks noChangeArrowheads="1"/>
          </p:cNvSpPr>
          <p:nvPr/>
        </p:nvSpPr>
        <p:spPr bwMode="auto">
          <a:xfrm>
            <a:off x="7878763" y="858838"/>
            <a:ext cx="6350" cy="6350"/>
          </a:xfrm>
          <a:prstGeom prst="rect">
            <a:avLst/>
          </a:prstGeom>
          <a:solidFill>
            <a:srgbClr val="000000"/>
          </a:solidFill>
          <a:ln w="9525">
            <a:noFill/>
            <a:miter lim="800000"/>
            <a:headEnd/>
            <a:tailEnd/>
          </a:ln>
        </p:spPr>
        <p:txBody>
          <a:bodyPr/>
          <a:lstStyle/>
          <a:p>
            <a:endParaRPr lang="es-ES"/>
          </a:p>
        </p:txBody>
      </p:sp>
      <p:sp>
        <p:nvSpPr>
          <p:cNvPr id="433147" name="Rectangle 2043"/>
          <p:cNvSpPr>
            <a:spLocks noChangeArrowheads="1"/>
          </p:cNvSpPr>
          <p:nvPr/>
        </p:nvSpPr>
        <p:spPr bwMode="auto">
          <a:xfrm>
            <a:off x="7885113" y="858838"/>
            <a:ext cx="211137" cy="6350"/>
          </a:xfrm>
          <a:prstGeom prst="rect">
            <a:avLst/>
          </a:prstGeom>
          <a:solidFill>
            <a:srgbClr val="000000"/>
          </a:solidFill>
          <a:ln w="9525">
            <a:noFill/>
            <a:miter lim="800000"/>
            <a:headEnd/>
            <a:tailEnd/>
          </a:ln>
        </p:spPr>
        <p:txBody>
          <a:bodyPr/>
          <a:lstStyle/>
          <a:p>
            <a:endParaRPr lang="es-ES"/>
          </a:p>
        </p:txBody>
      </p:sp>
      <p:sp>
        <p:nvSpPr>
          <p:cNvPr id="433148" name="Rectangle 2044"/>
          <p:cNvSpPr>
            <a:spLocks noChangeArrowheads="1"/>
          </p:cNvSpPr>
          <p:nvPr/>
        </p:nvSpPr>
        <p:spPr bwMode="auto">
          <a:xfrm>
            <a:off x="8096250" y="858838"/>
            <a:ext cx="6350" cy="6350"/>
          </a:xfrm>
          <a:prstGeom prst="rect">
            <a:avLst/>
          </a:prstGeom>
          <a:solidFill>
            <a:srgbClr val="000000"/>
          </a:solidFill>
          <a:ln w="9525">
            <a:noFill/>
            <a:miter lim="800000"/>
            <a:headEnd/>
            <a:tailEnd/>
          </a:ln>
        </p:spPr>
        <p:txBody>
          <a:bodyPr/>
          <a:lstStyle/>
          <a:p>
            <a:endParaRPr lang="es-ES"/>
          </a:p>
        </p:txBody>
      </p:sp>
      <p:sp>
        <p:nvSpPr>
          <p:cNvPr id="433149" name="Rectangle 2045"/>
          <p:cNvSpPr>
            <a:spLocks noChangeArrowheads="1"/>
          </p:cNvSpPr>
          <p:nvPr/>
        </p:nvSpPr>
        <p:spPr bwMode="auto">
          <a:xfrm>
            <a:off x="8102600" y="858838"/>
            <a:ext cx="209550" cy="6350"/>
          </a:xfrm>
          <a:prstGeom prst="rect">
            <a:avLst/>
          </a:prstGeom>
          <a:solidFill>
            <a:srgbClr val="000000"/>
          </a:solidFill>
          <a:ln w="9525">
            <a:noFill/>
            <a:miter lim="800000"/>
            <a:headEnd/>
            <a:tailEnd/>
          </a:ln>
        </p:spPr>
        <p:txBody>
          <a:bodyPr/>
          <a:lstStyle/>
          <a:p>
            <a:endParaRPr lang="es-ES"/>
          </a:p>
        </p:txBody>
      </p:sp>
      <p:sp>
        <p:nvSpPr>
          <p:cNvPr id="433150" name="Rectangle 2046"/>
          <p:cNvSpPr>
            <a:spLocks noChangeArrowheads="1"/>
          </p:cNvSpPr>
          <p:nvPr/>
        </p:nvSpPr>
        <p:spPr bwMode="auto">
          <a:xfrm>
            <a:off x="8312150" y="858838"/>
            <a:ext cx="6350" cy="6350"/>
          </a:xfrm>
          <a:prstGeom prst="rect">
            <a:avLst/>
          </a:prstGeom>
          <a:solidFill>
            <a:srgbClr val="000000"/>
          </a:solidFill>
          <a:ln w="9525">
            <a:noFill/>
            <a:miter lim="800000"/>
            <a:headEnd/>
            <a:tailEnd/>
          </a:ln>
        </p:spPr>
        <p:txBody>
          <a:bodyPr/>
          <a:lstStyle/>
          <a:p>
            <a:endParaRPr lang="es-ES"/>
          </a:p>
        </p:txBody>
      </p:sp>
      <p:sp>
        <p:nvSpPr>
          <p:cNvPr id="433151" name="Rectangle 2047"/>
          <p:cNvSpPr>
            <a:spLocks noChangeArrowheads="1"/>
          </p:cNvSpPr>
          <p:nvPr/>
        </p:nvSpPr>
        <p:spPr bwMode="auto">
          <a:xfrm>
            <a:off x="8318500" y="858838"/>
            <a:ext cx="209550" cy="6350"/>
          </a:xfrm>
          <a:prstGeom prst="rect">
            <a:avLst/>
          </a:prstGeom>
          <a:solidFill>
            <a:srgbClr val="000000"/>
          </a:solidFill>
          <a:ln w="9525">
            <a:noFill/>
            <a:miter lim="800000"/>
            <a:headEnd/>
            <a:tailEnd/>
          </a:ln>
        </p:spPr>
        <p:txBody>
          <a:bodyPr/>
          <a:lstStyle/>
          <a:p>
            <a:endParaRPr lang="es-ES"/>
          </a:p>
        </p:txBody>
      </p:sp>
      <p:sp>
        <p:nvSpPr>
          <p:cNvPr id="440321" name="Rectangle 2049"/>
          <p:cNvSpPr>
            <a:spLocks noChangeArrowheads="1"/>
          </p:cNvSpPr>
          <p:nvPr/>
        </p:nvSpPr>
        <p:spPr bwMode="auto">
          <a:xfrm>
            <a:off x="8534400" y="858838"/>
            <a:ext cx="207963" cy="6350"/>
          </a:xfrm>
          <a:prstGeom prst="rect">
            <a:avLst/>
          </a:prstGeom>
          <a:solidFill>
            <a:srgbClr val="000000"/>
          </a:solidFill>
          <a:ln w="9525">
            <a:noFill/>
            <a:miter lim="800000"/>
            <a:headEnd/>
            <a:tailEnd/>
          </a:ln>
        </p:spPr>
        <p:txBody>
          <a:bodyPr/>
          <a:lstStyle/>
          <a:p>
            <a:endParaRPr lang="es-ES"/>
          </a:p>
        </p:txBody>
      </p:sp>
      <p:sp>
        <p:nvSpPr>
          <p:cNvPr id="440323" name="Rectangle 2051"/>
          <p:cNvSpPr>
            <a:spLocks noChangeArrowheads="1"/>
          </p:cNvSpPr>
          <p:nvPr/>
        </p:nvSpPr>
        <p:spPr bwMode="auto">
          <a:xfrm>
            <a:off x="8748713" y="858838"/>
            <a:ext cx="209550" cy="6350"/>
          </a:xfrm>
          <a:prstGeom prst="rect">
            <a:avLst/>
          </a:prstGeom>
          <a:solidFill>
            <a:srgbClr val="000000"/>
          </a:solidFill>
          <a:ln w="9525">
            <a:noFill/>
            <a:miter lim="800000"/>
            <a:headEnd/>
            <a:tailEnd/>
          </a:ln>
        </p:spPr>
        <p:txBody>
          <a:bodyPr/>
          <a:lstStyle/>
          <a:p>
            <a:endParaRPr lang="es-ES"/>
          </a:p>
        </p:txBody>
      </p:sp>
      <p:grpSp>
        <p:nvGrpSpPr>
          <p:cNvPr id="444761" name="Group 2393"/>
          <p:cNvGrpSpPr>
            <a:grpSpLocks/>
          </p:cNvGrpSpPr>
          <p:nvPr/>
        </p:nvGrpSpPr>
        <p:grpSpPr bwMode="auto">
          <a:xfrm>
            <a:off x="180975" y="609600"/>
            <a:ext cx="8785225" cy="5876925"/>
            <a:chOff x="114" y="384"/>
            <a:chExt cx="5534" cy="3702"/>
          </a:xfrm>
        </p:grpSpPr>
        <p:sp>
          <p:nvSpPr>
            <p:cNvPr id="433050" name="Rectangle 1946"/>
            <p:cNvSpPr>
              <a:spLocks noChangeArrowheads="1"/>
            </p:cNvSpPr>
            <p:nvPr/>
          </p:nvSpPr>
          <p:spPr bwMode="auto">
            <a:xfrm>
              <a:off x="141" y="1337"/>
              <a:ext cx="653" cy="3"/>
            </a:xfrm>
            <a:prstGeom prst="rect">
              <a:avLst/>
            </a:prstGeom>
            <a:solidFill>
              <a:srgbClr val="000000"/>
            </a:solidFill>
            <a:ln w="9525">
              <a:noFill/>
              <a:miter lim="800000"/>
              <a:headEnd/>
              <a:tailEnd/>
            </a:ln>
          </p:spPr>
          <p:txBody>
            <a:bodyPr/>
            <a:lstStyle/>
            <a:p>
              <a:endParaRPr lang="es-ES"/>
            </a:p>
          </p:txBody>
        </p:sp>
        <p:sp>
          <p:nvSpPr>
            <p:cNvPr id="433021" name="Rectangle 1917"/>
            <p:cNvSpPr>
              <a:spLocks noChangeArrowheads="1"/>
            </p:cNvSpPr>
            <p:nvPr/>
          </p:nvSpPr>
          <p:spPr bwMode="auto">
            <a:xfrm>
              <a:off x="1723" y="432"/>
              <a:ext cx="50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Ambiente Social</a:t>
              </a:r>
              <a:endParaRPr lang="es-ES_tradnl" altLang="es-ES_tradnl" sz="900">
                <a:solidFill>
                  <a:schemeClr val="bg2"/>
                </a:solidFill>
              </a:endParaRPr>
            </a:p>
          </p:txBody>
        </p:sp>
        <p:sp>
          <p:nvSpPr>
            <p:cNvPr id="433022" name="Rectangle 1918"/>
            <p:cNvSpPr>
              <a:spLocks noChangeArrowheads="1"/>
            </p:cNvSpPr>
            <p:nvPr/>
          </p:nvSpPr>
          <p:spPr bwMode="auto">
            <a:xfrm>
              <a:off x="3087" y="432"/>
              <a:ext cx="49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Ambiente Físico</a:t>
              </a:r>
              <a:endParaRPr lang="es-ES_tradnl" altLang="es-ES_tradnl" sz="900">
                <a:solidFill>
                  <a:schemeClr val="bg2"/>
                </a:solidFill>
              </a:endParaRPr>
            </a:p>
          </p:txBody>
        </p:sp>
        <p:sp>
          <p:nvSpPr>
            <p:cNvPr id="433023" name="Rectangle 1919"/>
            <p:cNvSpPr>
              <a:spLocks noChangeArrowheads="1"/>
            </p:cNvSpPr>
            <p:nvPr/>
          </p:nvSpPr>
          <p:spPr bwMode="auto">
            <a:xfrm>
              <a:off x="4568" y="432"/>
              <a:ext cx="53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Ambiente Biótico</a:t>
              </a:r>
              <a:endParaRPr lang="es-ES_tradnl" altLang="es-ES_tradnl" sz="900">
                <a:solidFill>
                  <a:schemeClr val="bg2"/>
                </a:solidFill>
              </a:endParaRPr>
            </a:p>
          </p:txBody>
        </p:sp>
        <p:sp>
          <p:nvSpPr>
            <p:cNvPr id="433040" name="Rectangle 1936"/>
            <p:cNvSpPr>
              <a:spLocks noChangeArrowheads="1"/>
            </p:cNvSpPr>
            <p:nvPr/>
          </p:nvSpPr>
          <p:spPr bwMode="auto">
            <a:xfrm>
              <a:off x="141" y="390"/>
              <a:ext cx="68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Impactos Ambientales</a:t>
              </a:r>
            </a:p>
          </p:txBody>
        </p:sp>
        <p:sp>
          <p:nvSpPr>
            <p:cNvPr id="433042" name="Rectangle 1938"/>
            <p:cNvSpPr>
              <a:spLocks noChangeArrowheads="1"/>
            </p:cNvSpPr>
            <p:nvPr/>
          </p:nvSpPr>
          <p:spPr bwMode="auto">
            <a:xfrm>
              <a:off x="141" y="467"/>
              <a:ext cx="63"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Wingdings" pitchFamily="2" charset="2"/>
                </a:rPr>
                <a:t>à</a:t>
              </a:r>
              <a:endParaRPr lang="es-ES_tradnl" altLang="es-ES_tradnl" sz="2400">
                <a:solidFill>
                  <a:schemeClr val="bg2"/>
                </a:solidFill>
              </a:endParaRPr>
            </a:p>
          </p:txBody>
        </p:sp>
        <p:sp>
          <p:nvSpPr>
            <p:cNvPr id="433043" name="Rectangle 1939"/>
            <p:cNvSpPr>
              <a:spLocks noChangeArrowheads="1"/>
            </p:cNvSpPr>
            <p:nvPr/>
          </p:nvSpPr>
          <p:spPr bwMode="auto">
            <a:xfrm>
              <a:off x="202" y="463"/>
              <a:ext cx="16"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44" name="Rectangle 1940"/>
            <p:cNvSpPr>
              <a:spLocks noChangeArrowheads="1"/>
            </p:cNvSpPr>
            <p:nvPr/>
          </p:nvSpPr>
          <p:spPr bwMode="auto">
            <a:xfrm>
              <a:off x="221" y="467"/>
              <a:ext cx="63"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Wingdings" pitchFamily="2" charset="2"/>
                </a:rPr>
                <a:t>à</a:t>
              </a:r>
              <a:endParaRPr lang="es-ES_tradnl" altLang="es-ES_tradnl" sz="2400">
                <a:solidFill>
                  <a:schemeClr val="bg2"/>
                </a:solidFill>
              </a:endParaRPr>
            </a:p>
          </p:txBody>
        </p:sp>
        <p:sp>
          <p:nvSpPr>
            <p:cNvPr id="433045" name="Rectangle 1941"/>
            <p:cNvSpPr>
              <a:spLocks noChangeArrowheads="1"/>
            </p:cNvSpPr>
            <p:nvPr/>
          </p:nvSpPr>
          <p:spPr bwMode="auto">
            <a:xfrm>
              <a:off x="283" y="463"/>
              <a:ext cx="32"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46" name="Rectangle 1942"/>
            <p:cNvSpPr>
              <a:spLocks noChangeArrowheads="1"/>
            </p:cNvSpPr>
            <p:nvPr/>
          </p:nvSpPr>
          <p:spPr bwMode="auto">
            <a:xfrm>
              <a:off x="319" y="467"/>
              <a:ext cx="63"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Wingdings" pitchFamily="2" charset="2"/>
                </a:rPr>
                <a:t>à</a:t>
              </a:r>
              <a:endParaRPr lang="es-ES_tradnl" altLang="es-ES_tradnl" sz="2400">
                <a:solidFill>
                  <a:schemeClr val="bg2"/>
                </a:solidFill>
              </a:endParaRPr>
            </a:p>
          </p:txBody>
        </p:sp>
        <p:sp>
          <p:nvSpPr>
            <p:cNvPr id="433047" name="Rectangle 1943"/>
            <p:cNvSpPr>
              <a:spLocks noChangeArrowheads="1"/>
            </p:cNvSpPr>
            <p:nvPr/>
          </p:nvSpPr>
          <p:spPr bwMode="auto">
            <a:xfrm>
              <a:off x="381" y="463"/>
              <a:ext cx="37"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48" name="Rectangle 1944"/>
            <p:cNvSpPr>
              <a:spLocks noChangeArrowheads="1"/>
            </p:cNvSpPr>
            <p:nvPr/>
          </p:nvSpPr>
          <p:spPr bwMode="auto">
            <a:xfrm>
              <a:off x="421" y="467"/>
              <a:ext cx="63"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Wingdings" pitchFamily="2" charset="2"/>
                </a:rPr>
                <a:t>à</a:t>
              </a:r>
              <a:endParaRPr lang="es-ES_tradnl" altLang="es-ES_tradnl" sz="2400">
                <a:solidFill>
                  <a:schemeClr val="bg2"/>
                </a:solidFill>
              </a:endParaRPr>
            </a:p>
          </p:txBody>
        </p:sp>
        <p:sp>
          <p:nvSpPr>
            <p:cNvPr id="433049" name="Rectangle 1945"/>
            <p:cNvSpPr>
              <a:spLocks noChangeArrowheads="1"/>
            </p:cNvSpPr>
            <p:nvPr/>
          </p:nvSpPr>
          <p:spPr bwMode="auto">
            <a:xfrm>
              <a:off x="141" y="1271"/>
              <a:ext cx="73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Actividad de Desarrollo</a:t>
              </a:r>
            </a:p>
          </p:txBody>
        </p:sp>
        <p:sp>
          <p:nvSpPr>
            <p:cNvPr id="433051" name="Rectangle 1947"/>
            <p:cNvSpPr>
              <a:spLocks noChangeArrowheads="1"/>
            </p:cNvSpPr>
            <p:nvPr/>
          </p:nvSpPr>
          <p:spPr bwMode="auto">
            <a:xfrm>
              <a:off x="141" y="1350"/>
              <a:ext cx="16"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52" name="Rectangle 1948"/>
            <p:cNvSpPr>
              <a:spLocks noChangeArrowheads="1"/>
            </p:cNvSpPr>
            <p:nvPr/>
          </p:nvSpPr>
          <p:spPr bwMode="auto">
            <a:xfrm>
              <a:off x="158" y="1346"/>
              <a:ext cx="39"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Symbol" pitchFamily="18" charset="2"/>
                </a:rPr>
                <a:t>¯</a:t>
              </a:r>
              <a:endParaRPr lang="es-ES_tradnl" altLang="es-ES_tradnl" sz="2400">
                <a:solidFill>
                  <a:schemeClr val="bg2"/>
                </a:solidFill>
              </a:endParaRPr>
            </a:p>
          </p:txBody>
        </p:sp>
        <p:sp>
          <p:nvSpPr>
            <p:cNvPr id="433053" name="Rectangle 1949"/>
            <p:cNvSpPr>
              <a:spLocks noChangeArrowheads="1"/>
            </p:cNvSpPr>
            <p:nvPr/>
          </p:nvSpPr>
          <p:spPr bwMode="auto">
            <a:xfrm>
              <a:off x="197" y="1350"/>
              <a:ext cx="32"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54" name="Rectangle 1950"/>
            <p:cNvSpPr>
              <a:spLocks noChangeArrowheads="1"/>
            </p:cNvSpPr>
            <p:nvPr/>
          </p:nvSpPr>
          <p:spPr bwMode="auto">
            <a:xfrm>
              <a:off x="231" y="1346"/>
              <a:ext cx="39"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Symbol" pitchFamily="18" charset="2"/>
                </a:rPr>
                <a:t>¯</a:t>
              </a:r>
              <a:endParaRPr lang="es-ES_tradnl" altLang="es-ES_tradnl" sz="2400">
                <a:solidFill>
                  <a:schemeClr val="bg2"/>
                </a:solidFill>
              </a:endParaRPr>
            </a:p>
          </p:txBody>
        </p:sp>
        <p:sp>
          <p:nvSpPr>
            <p:cNvPr id="433055" name="Rectangle 1951"/>
            <p:cNvSpPr>
              <a:spLocks noChangeArrowheads="1"/>
            </p:cNvSpPr>
            <p:nvPr/>
          </p:nvSpPr>
          <p:spPr bwMode="auto">
            <a:xfrm>
              <a:off x="269" y="1350"/>
              <a:ext cx="32"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56" name="Rectangle 1952"/>
            <p:cNvSpPr>
              <a:spLocks noChangeArrowheads="1"/>
            </p:cNvSpPr>
            <p:nvPr/>
          </p:nvSpPr>
          <p:spPr bwMode="auto">
            <a:xfrm>
              <a:off x="306" y="1346"/>
              <a:ext cx="39"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Symbol" pitchFamily="18" charset="2"/>
                </a:rPr>
                <a:t>¯</a:t>
              </a:r>
              <a:endParaRPr lang="es-ES_tradnl" altLang="es-ES_tradnl" sz="2400">
                <a:solidFill>
                  <a:schemeClr val="bg2"/>
                </a:solidFill>
              </a:endParaRPr>
            </a:p>
          </p:txBody>
        </p:sp>
        <p:sp>
          <p:nvSpPr>
            <p:cNvPr id="433057" name="Rectangle 1953"/>
            <p:cNvSpPr>
              <a:spLocks noChangeArrowheads="1"/>
            </p:cNvSpPr>
            <p:nvPr/>
          </p:nvSpPr>
          <p:spPr bwMode="auto">
            <a:xfrm>
              <a:off x="344" y="1350"/>
              <a:ext cx="32"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rPr>
                <a:t>  </a:t>
              </a:r>
              <a:endParaRPr lang="es-ES_tradnl" altLang="es-ES_tradnl" sz="2400">
                <a:solidFill>
                  <a:schemeClr val="bg2"/>
                </a:solidFill>
              </a:endParaRPr>
            </a:p>
          </p:txBody>
        </p:sp>
        <p:sp>
          <p:nvSpPr>
            <p:cNvPr id="433058" name="Rectangle 1954"/>
            <p:cNvSpPr>
              <a:spLocks noChangeArrowheads="1"/>
            </p:cNvSpPr>
            <p:nvPr/>
          </p:nvSpPr>
          <p:spPr bwMode="auto">
            <a:xfrm>
              <a:off x="379" y="1346"/>
              <a:ext cx="39" cy="77"/>
            </a:xfrm>
            <a:prstGeom prst="rect">
              <a:avLst/>
            </a:prstGeom>
            <a:noFill/>
            <a:ln w="9525">
              <a:noFill/>
              <a:miter lim="800000"/>
              <a:headEnd/>
              <a:tailEnd/>
            </a:ln>
          </p:spPr>
          <p:txBody>
            <a:bodyPr wrap="none" lIns="0" tIns="0" rIns="0" bIns="0">
              <a:spAutoFit/>
            </a:bodyPr>
            <a:lstStyle/>
            <a:p>
              <a:r>
                <a:rPr lang="es-ES_tradnl" altLang="es-ES_tradnl" sz="800">
                  <a:solidFill>
                    <a:schemeClr val="bg2"/>
                  </a:solidFill>
                  <a:latin typeface="Symbol" pitchFamily="18" charset="2"/>
                </a:rPr>
                <a:t>¯</a:t>
              </a:r>
              <a:endParaRPr lang="es-ES_tradnl" altLang="es-ES_tradnl" sz="2400">
                <a:solidFill>
                  <a:schemeClr val="bg2"/>
                </a:solidFill>
              </a:endParaRPr>
            </a:p>
          </p:txBody>
        </p:sp>
        <p:sp>
          <p:nvSpPr>
            <p:cNvPr id="433059" name="Rectangle 1955"/>
            <p:cNvSpPr>
              <a:spLocks noChangeArrowheads="1"/>
            </p:cNvSpPr>
            <p:nvPr/>
          </p:nvSpPr>
          <p:spPr bwMode="auto">
            <a:xfrm rot="5400000">
              <a:off x="1177" y="718"/>
              <a:ext cx="34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Recreación</a:t>
              </a:r>
              <a:endParaRPr lang="es-ES_tradnl" altLang="es-ES_tradnl" sz="2800" b="1">
                <a:solidFill>
                  <a:schemeClr val="bg2"/>
                </a:solidFill>
              </a:endParaRPr>
            </a:p>
          </p:txBody>
        </p:sp>
        <p:sp>
          <p:nvSpPr>
            <p:cNvPr id="433060" name="Rectangle 1956"/>
            <p:cNvSpPr>
              <a:spLocks noChangeArrowheads="1"/>
            </p:cNvSpPr>
            <p:nvPr/>
          </p:nvSpPr>
          <p:spPr bwMode="auto">
            <a:xfrm rot="5400000">
              <a:off x="1108" y="922"/>
              <a:ext cx="75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Paisaje/aspectos visuales</a:t>
              </a:r>
              <a:endParaRPr lang="es-ES_tradnl" altLang="es-ES_tradnl" sz="2800" b="1">
                <a:solidFill>
                  <a:schemeClr val="bg2"/>
                </a:solidFill>
              </a:endParaRPr>
            </a:p>
          </p:txBody>
        </p:sp>
        <p:sp>
          <p:nvSpPr>
            <p:cNvPr id="433061" name="Rectangle 1957"/>
            <p:cNvSpPr>
              <a:spLocks noChangeArrowheads="1"/>
            </p:cNvSpPr>
            <p:nvPr/>
          </p:nvSpPr>
          <p:spPr bwMode="auto">
            <a:xfrm rot="5400000">
              <a:off x="1348" y="819"/>
              <a:ext cx="54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Histórico/cultural</a:t>
              </a:r>
              <a:endParaRPr lang="es-ES_tradnl" altLang="es-ES_tradnl" sz="2800" b="1">
                <a:solidFill>
                  <a:schemeClr val="bg2"/>
                </a:solidFill>
              </a:endParaRPr>
            </a:p>
          </p:txBody>
        </p:sp>
        <p:sp>
          <p:nvSpPr>
            <p:cNvPr id="433062" name="Rectangle 1958"/>
            <p:cNvSpPr>
              <a:spLocks noChangeArrowheads="1"/>
            </p:cNvSpPr>
            <p:nvPr/>
          </p:nvSpPr>
          <p:spPr bwMode="auto">
            <a:xfrm rot="5400000">
              <a:off x="1332" y="970"/>
              <a:ext cx="84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Valores personales /sociales</a:t>
              </a:r>
              <a:endParaRPr lang="es-ES_tradnl" altLang="es-ES_tradnl" sz="2800" b="1">
                <a:solidFill>
                  <a:schemeClr val="bg2"/>
                </a:solidFill>
              </a:endParaRPr>
            </a:p>
          </p:txBody>
        </p:sp>
        <p:sp>
          <p:nvSpPr>
            <p:cNvPr id="433063" name="Rectangle 1959"/>
            <p:cNvSpPr>
              <a:spLocks noChangeArrowheads="1"/>
            </p:cNvSpPr>
            <p:nvPr/>
          </p:nvSpPr>
          <p:spPr bwMode="auto">
            <a:xfrm rot="5400000">
              <a:off x="1605" y="833"/>
              <a:ext cx="57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Riesgos y ansiedad</a:t>
              </a:r>
              <a:endParaRPr lang="es-ES_tradnl" altLang="es-ES_tradnl" sz="2800" b="1">
                <a:solidFill>
                  <a:schemeClr val="bg2"/>
                </a:solidFill>
              </a:endParaRPr>
            </a:p>
          </p:txBody>
        </p:sp>
        <p:sp>
          <p:nvSpPr>
            <p:cNvPr id="433064" name="Rectangle 1960"/>
            <p:cNvSpPr>
              <a:spLocks noChangeArrowheads="1"/>
            </p:cNvSpPr>
            <p:nvPr/>
          </p:nvSpPr>
          <p:spPr bwMode="auto">
            <a:xfrm rot="5400000">
              <a:off x="1656" y="917"/>
              <a:ext cx="74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Usos del suelo existentes</a:t>
              </a:r>
              <a:endParaRPr lang="es-ES_tradnl" altLang="es-ES_tradnl" sz="2800" b="1">
                <a:solidFill>
                  <a:schemeClr val="bg2"/>
                </a:solidFill>
              </a:endParaRPr>
            </a:p>
          </p:txBody>
        </p:sp>
        <p:sp>
          <p:nvSpPr>
            <p:cNvPr id="433065" name="Rectangle 1961"/>
            <p:cNvSpPr>
              <a:spLocks noChangeArrowheads="1"/>
            </p:cNvSpPr>
            <p:nvPr/>
          </p:nvSpPr>
          <p:spPr bwMode="auto">
            <a:xfrm rot="5400000">
              <a:off x="1898" y="812"/>
              <a:ext cx="53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Valor de la tierra</a:t>
              </a:r>
              <a:endParaRPr lang="es-ES_tradnl" altLang="es-ES_tradnl" sz="2800" b="1">
                <a:solidFill>
                  <a:schemeClr val="bg2"/>
                </a:solidFill>
              </a:endParaRPr>
            </a:p>
          </p:txBody>
        </p:sp>
        <p:sp>
          <p:nvSpPr>
            <p:cNvPr id="433066" name="Rectangle 1962"/>
            <p:cNvSpPr>
              <a:spLocks noChangeArrowheads="1"/>
            </p:cNvSpPr>
            <p:nvPr/>
          </p:nvSpPr>
          <p:spPr bwMode="auto">
            <a:xfrm rot="5400000">
              <a:off x="2089" y="755"/>
              <a:ext cx="42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Asentamiento</a:t>
              </a:r>
              <a:endParaRPr lang="es-ES_tradnl" altLang="es-ES_tradnl" sz="2800" b="1">
                <a:solidFill>
                  <a:schemeClr val="bg2"/>
                </a:solidFill>
              </a:endParaRPr>
            </a:p>
          </p:txBody>
        </p:sp>
        <p:sp>
          <p:nvSpPr>
            <p:cNvPr id="433067" name="Rectangle 1963"/>
            <p:cNvSpPr>
              <a:spLocks noChangeArrowheads="1"/>
            </p:cNvSpPr>
            <p:nvPr/>
          </p:nvSpPr>
          <p:spPr bwMode="auto">
            <a:xfrm rot="5400000">
              <a:off x="2321" y="663"/>
              <a:ext cx="23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Empleo</a:t>
              </a:r>
              <a:endParaRPr lang="es-ES_tradnl" altLang="es-ES_tradnl" sz="2800" b="1">
                <a:solidFill>
                  <a:schemeClr val="bg2"/>
                </a:solidFill>
              </a:endParaRPr>
            </a:p>
          </p:txBody>
        </p:sp>
        <p:sp>
          <p:nvSpPr>
            <p:cNvPr id="433068" name="Rectangle 1964"/>
            <p:cNvSpPr>
              <a:spLocks noChangeArrowheads="1"/>
            </p:cNvSpPr>
            <p:nvPr/>
          </p:nvSpPr>
          <p:spPr bwMode="auto">
            <a:xfrm rot="5400000">
              <a:off x="2243" y="873"/>
              <a:ext cx="65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Participación pública</a:t>
              </a:r>
              <a:endParaRPr lang="es-ES_tradnl" altLang="es-ES_tradnl" sz="2800" b="1">
                <a:solidFill>
                  <a:schemeClr val="bg2"/>
                </a:solidFill>
              </a:endParaRPr>
            </a:p>
          </p:txBody>
        </p:sp>
        <p:sp>
          <p:nvSpPr>
            <p:cNvPr id="433069" name="Rectangle 1965"/>
            <p:cNvSpPr>
              <a:spLocks noChangeArrowheads="1"/>
            </p:cNvSpPr>
            <p:nvPr/>
          </p:nvSpPr>
          <p:spPr bwMode="auto">
            <a:xfrm rot="5400000">
              <a:off x="2361" y="890"/>
              <a:ext cx="69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Estructura del terreno</a:t>
              </a:r>
              <a:endParaRPr lang="es-ES_tradnl" altLang="es-ES_tradnl" sz="2800" b="1">
                <a:solidFill>
                  <a:schemeClr val="bg2"/>
                </a:solidFill>
              </a:endParaRPr>
            </a:p>
          </p:txBody>
        </p:sp>
        <p:sp>
          <p:nvSpPr>
            <p:cNvPr id="433070" name="Rectangle 1966"/>
            <p:cNvSpPr>
              <a:spLocks noChangeArrowheads="1"/>
            </p:cNvSpPr>
            <p:nvPr/>
          </p:nvSpPr>
          <p:spPr bwMode="auto">
            <a:xfrm rot="5400000">
              <a:off x="2428" y="960"/>
              <a:ext cx="830"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Disturbios (ruido, polvo....)</a:t>
              </a:r>
              <a:endParaRPr lang="es-ES_tradnl" altLang="es-ES_tradnl" sz="2800" b="1">
                <a:solidFill>
                  <a:schemeClr val="bg2"/>
                </a:solidFill>
              </a:endParaRPr>
            </a:p>
          </p:txBody>
        </p:sp>
        <p:sp>
          <p:nvSpPr>
            <p:cNvPr id="433071" name="Rectangle 1967"/>
            <p:cNvSpPr>
              <a:spLocks noChangeArrowheads="1"/>
            </p:cNvSpPr>
            <p:nvPr/>
          </p:nvSpPr>
          <p:spPr bwMode="auto">
            <a:xfrm rot="5400000">
              <a:off x="2723" y="804"/>
              <a:ext cx="51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Clima/atmósfera</a:t>
              </a:r>
              <a:endParaRPr lang="es-ES_tradnl" altLang="es-ES_tradnl" sz="2800" b="1">
                <a:solidFill>
                  <a:schemeClr val="bg2"/>
                </a:solidFill>
              </a:endParaRPr>
            </a:p>
          </p:txBody>
        </p:sp>
        <p:sp>
          <p:nvSpPr>
            <p:cNvPr id="433072" name="Rectangle 1968"/>
            <p:cNvSpPr>
              <a:spLocks noChangeArrowheads="1"/>
            </p:cNvSpPr>
            <p:nvPr/>
          </p:nvSpPr>
          <p:spPr bwMode="auto">
            <a:xfrm rot="5400000">
              <a:off x="2746" y="917"/>
              <a:ext cx="74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Materiales de fundación</a:t>
              </a:r>
              <a:endParaRPr lang="es-ES_tradnl" altLang="es-ES_tradnl" sz="2800" b="1">
                <a:solidFill>
                  <a:schemeClr val="bg2"/>
                </a:solidFill>
              </a:endParaRPr>
            </a:p>
          </p:txBody>
        </p:sp>
        <p:sp>
          <p:nvSpPr>
            <p:cNvPr id="433073" name="Rectangle 1969"/>
            <p:cNvSpPr>
              <a:spLocks noChangeArrowheads="1"/>
            </p:cNvSpPr>
            <p:nvPr/>
          </p:nvSpPr>
          <p:spPr bwMode="auto">
            <a:xfrm rot="5400000">
              <a:off x="3037" y="762"/>
              <a:ext cx="43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Suelo agrícola</a:t>
              </a:r>
              <a:endParaRPr lang="es-ES_tradnl" altLang="es-ES_tradnl" sz="2800" b="1">
                <a:solidFill>
                  <a:schemeClr val="bg2"/>
                </a:solidFill>
              </a:endParaRPr>
            </a:p>
          </p:txBody>
        </p:sp>
        <p:sp>
          <p:nvSpPr>
            <p:cNvPr id="433074" name="Rectangle 1970"/>
            <p:cNvSpPr>
              <a:spLocks noChangeArrowheads="1"/>
            </p:cNvSpPr>
            <p:nvPr/>
          </p:nvSpPr>
          <p:spPr bwMode="auto">
            <a:xfrm rot="5400000">
              <a:off x="3091" y="842"/>
              <a:ext cx="59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Aguas superficiales</a:t>
              </a:r>
              <a:endParaRPr lang="es-ES_tradnl" altLang="es-ES_tradnl" sz="2800" b="1">
                <a:solidFill>
                  <a:schemeClr val="bg2"/>
                </a:solidFill>
              </a:endParaRPr>
            </a:p>
          </p:txBody>
        </p:sp>
        <p:sp>
          <p:nvSpPr>
            <p:cNvPr id="433075" name="Rectangle 1971"/>
            <p:cNvSpPr>
              <a:spLocks noChangeArrowheads="1"/>
            </p:cNvSpPr>
            <p:nvPr/>
          </p:nvSpPr>
          <p:spPr bwMode="auto">
            <a:xfrm rot="5400000">
              <a:off x="3225" y="844"/>
              <a:ext cx="600"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Aguas de superficie</a:t>
              </a:r>
              <a:endParaRPr lang="es-ES_tradnl" altLang="es-ES_tradnl" sz="2800" b="1">
                <a:solidFill>
                  <a:schemeClr val="bg2"/>
                </a:solidFill>
              </a:endParaRPr>
            </a:p>
          </p:txBody>
        </p:sp>
        <p:sp>
          <p:nvSpPr>
            <p:cNvPr id="433076" name="Rectangle 1972"/>
            <p:cNvSpPr>
              <a:spLocks noChangeArrowheads="1"/>
            </p:cNvSpPr>
            <p:nvPr/>
          </p:nvSpPr>
          <p:spPr bwMode="auto">
            <a:xfrm rot="5400000">
              <a:off x="3435" y="771"/>
              <a:ext cx="45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Sedimentación</a:t>
              </a:r>
              <a:endParaRPr lang="es-ES_tradnl" altLang="es-ES_tradnl" sz="2800" b="1">
                <a:solidFill>
                  <a:schemeClr val="bg2"/>
                </a:solidFill>
              </a:endParaRPr>
            </a:p>
          </p:txBody>
        </p:sp>
        <p:sp>
          <p:nvSpPr>
            <p:cNvPr id="433077" name="Rectangle 1973"/>
            <p:cNvSpPr>
              <a:spLocks noChangeArrowheads="1"/>
            </p:cNvSpPr>
            <p:nvPr/>
          </p:nvSpPr>
          <p:spPr bwMode="auto">
            <a:xfrm rot="5400000">
              <a:off x="3405" y="937"/>
              <a:ext cx="78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Erosión/Estabilidad suelo</a:t>
              </a:r>
              <a:endParaRPr lang="es-ES_tradnl" altLang="es-ES_tradnl" sz="2800" b="1">
                <a:solidFill>
                  <a:schemeClr val="bg2"/>
                </a:solidFill>
              </a:endParaRPr>
            </a:p>
          </p:txBody>
        </p:sp>
        <p:sp>
          <p:nvSpPr>
            <p:cNvPr id="433078" name="Rectangle 1974"/>
            <p:cNvSpPr>
              <a:spLocks noChangeArrowheads="1"/>
            </p:cNvSpPr>
            <p:nvPr/>
          </p:nvSpPr>
          <p:spPr bwMode="auto">
            <a:xfrm rot="5400000">
              <a:off x="3690" y="789"/>
              <a:ext cx="48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Régimen del río</a:t>
              </a:r>
              <a:endParaRPr lang="es-ES_tradnl" altLang="es-ES_tradnl" sz="2800" b="1">
                <a:solidFill>
                  <a:schemeClr val="bg2"/>
                </a:solidFill>
              </a:endParaRPr>
            </a:p>
          </p:txBody>
        </p:sp>
        <p:sp>
          <p:nvSpPr>
            <p:cNvPr id="433079" name="Rectangle 1975"/>
            <p:cNvSpPr>
              <a:spLocks noChangeArrowheads="1"/>
            </p:cNvSpPr>
            <p:nvPr/>
          </p:nvSpPr>
          <p:spPr bwMode="auto">
            <a:xfrm rot="5400000">
              <a:off x="3809" y="805"/>
              <a:ext cx="52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Tierras húmedas</a:t>
              </a:r>
              <a:endParaRPr lang="es-ES_tradnl" altLang="es-ES_tradnl" sz="2800" b="1">
                <a:solidFill>
                  <a:schemeClr val="bg2"/>
                </a:solidFill>
              </a:endParaRPr>
            </a:p>
          </p:txBody>
        </p:sp>
        <p:sp>
          <p:nvSpPr>
            <p:cNvPr id="433080" name="Rectangle 1976"/>
            <p:cNvSpPr>
              <a:spLocks noChangeArrowheads="1"/>
            </p:cNvSpPr>
            <p:nvPr/>
          </p:nvSpPr>
          <p:spPr bwMode="auto">
            <a:xfrm rot="5400000">
              <a:off x="4089" y="660"/>
              <a:ext cx="23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Marino</a:t>
              </a:r>
              <a:endParaRPr lang="es-ES_tradnl" altLang="es-ES_tradnl" sz="2800" b="1">
                <a:solidFill>
                  <a:schemeClr val="bg2"/>
                </a:solidFill>
              </a:endParaRPr>
            </a:p>
          </p:txBody>
        </p:sp>
        <p:sp>
          <p:nvSpPr>
            <p:cNvPr id="433081" name="Rectangle 1977"/>
            <p:cNvSpPr>
              <a:spLocks noChangeArrowheads="1"/>
            </p:cNvSpPr>
            <p:nvPr/>
          </p:nvSpPr>
          <p:spPr bwMode="auto">
            <a:xfrm rot="5400000">
              <a:off x="4133" y="755"/>
              <a:ext cx="418"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Entre mareas</a:t>
              </a:r>
              <a:endParaRPr lang="es-ES_tradnl" altLang="es-ES_tradnl" sz="2800" b="1">
                <a:solidFill>
                  <a:schemeClr val="bg2"/>
                </a:solidFill>
              </a:endParaRPr>
            </a:p>
          </p:txBody>
        </p:sp>
        <p:sp>
          <p:nvSpPr>
            <p:cNvPr id="433082" name="Rectangle 1978"/>
            <p:cNvSpPr>
              <a:spLocks noChangeArrowheads="1"/>
            </p:cNvSpPr>
            <p:nvPr/>
          </p:nvSpPr>
          <p:spPr bwMode="auto">
            <a:xfrm rot="5400000">
              <a:off x="4331" y="692"/>
              <a:ext cx="29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Estuarios</a:t>
              </a:r>
              <a:endParaRPr lang="es-ES_tradnl" altLang="es-ES_tradnl" sz="2800" b="1">
                <a:solidFill>
                  <a:schemeClr val="bg2"/>
                </a:solidFill>
              </a:endParaRPr>
            </a:p>
          </p:txBody>
        </p:sp>
        <p:sp>
          <p:nvSpPr>
            <p:cNvPr id="433083" name="Rectangle 1979"/>
            <p:cNvSpPr>
              <a:spLocks noChangeArrowheads="1"/>
            </p:cNvSpPr>
            <p:nvPr/>
          </p:nvSpPr>
          <p:spPr bwMode="auto">
            <a:xfrm rot="5400000">
              <a:off x="4548" y="614"/>
              <a:ext cx="13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Ríos</a:t>
              </a:r>
              <a:endParaRPr lang="es-ES_tradnl" altLang="es-ES_tradnl" sz="2800" b="1">
                <a:solidFill>
                  <a:schemeClr val="bg2"/>
                </a:solidFill>
              </a:endParaRPr>
            </a:p>
          </p:txBody>
        </p:sp>
        <p:sp>
          <p:nvSpPr>
            <p:cNvPr id="433084" name="Rectangle 1980"/>
            <p:cNvSpPr>
              <a:spLocks noChangeArrowheads="1"/>
            </p:cNvSpPr>
            <p:nvPr/>
          </p:nvSpPr>
          <p:spPr bwMode="auto">
            <a:xfrm rot="5400000">
              <a:off x="4619" y="677"/>
              <a:ext cx="264"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Lagunas</a:t>
              </a:r>
              <a:endParaRPr lang="es-ES_tradnl" altLang="es-ES_tradnl" sz="2800" b="1">
                <a:solidFill>
                  <a:schemeClr val="bg2"/>
                </a:solidFill>
              </a:endParaRPr>
            </a:p>
          </p:txBody>
        </p:sp>
        <p:sp>
          <p:nvSpPr>
            <p:cNvPr id="433085" name="Rectangle 1981"/>
            <p:cNvSpPr>
              <a:spLocks noChangeArrowheads="1"/>
            </p:cNvSpPr>
            <p:nvPr/>
          </p:nvSpPr>
          <p:spPr bwMode="auto">
            <a:xfrm rot="5400000">
              <a:off x="4681" y="749"/>
              <a:ext cx="410"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Suelo urbano</a:t>
              </a:r>
              <a:endParaRPr lang="es-ES_tradnl" altLang="es-ES_tradnl" sz="2800" b="1">
                <a:solidFill>
                  <a:schemeClr val="bg2"/>
                </a:solidFill>
              </a:endParaRPr>
            </a:p>
          </p:txBody>
        </p:sp>
        <p:sp>
          <p:nvSpPr>
            <p:cNvPr id="433086" name="Rectangle 1982"/>
            <p:cNvSpPr>
              <a:spLocks noChangeArrowheads="1"/>
            </p:cNvSpPr>
            <p:nvPr/>
          </p:nvSpPr>
          <p:spPr bwMode="auto">
            <a:xfrm rot="5400000">
              <a:off x="4706" y="861"/>
              <a:ext cx="630"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Terrenos parcelados</a:t>
              </a:r>
              <a:endParaRPr lang="es-ES_tradnl" altLang="es-ES_tradnl" sz="2800" b="1">
                <a:solidFill>
                  <a:schemeClr val="bg2"/>
                </a:solidFill>
              </a:endParaRPr>
            </a:p>
          </p:txBody>
        </p:sp>
        <p:sp>
          <p:nvSpPr>
            <p:cNvPr id="433087" name="Rectangle 1983"/>
            <p:cNvSpPr>
              <a:spLocks noChangeArrowheads="1"/>
            </p:cNvSpPr>
            <p:nvPr/>
          </p:nvSpPr>
          <p:spPr bwMode="auto">
            <a:xfrm rot="5400000">
              <a:off x="4829" y="875"/>
              <a:ext cx="656"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Arena/cascajo/piedra</a:t>
              </a:r>
              <a:endParaRPr lang="es-ES_tradnl" altLang="es-ES_tradnl" sz="2800" b="1">
                <a:solidFill>
                  <a:schemeClr val="bg2"/>
                </a:solidFill>
              </a:endParaRPr>
            </a:p>
          </p:txBody>
        </p:sp>
        <p:sp>
          <p:nvSpPr>
            <p:cNvPr id="433088" name="Rectangle 1984"/>
            <p:cNvSpPr>
              <a:spLocks noChangeArrowheads="1"/>
            </p:cNvSpPr>
            <p:nvPr/>
          </p:nvSpPr>
          <p:spPr bwMode="auto">
            <a:xfrm rot="5400000">
              <a:off x="5174" y="667"/>
              <a:ext cx="240"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Pastizal</a:t>
              </a:r>
              <a:endParaRPr lang="es-ES_tradnl" altLang="es-ES_tradnl" sz="2800" b="1">
                <a:solidFill>
                  <a:schemeClr val="bg2"/>
                </a:solidFill>
              </a:endParaRPr>
            </a:p>
          </p:txBody>
        </p:sp>
        <p:sp>
          <p:nvSpPr>
            <p:cNvPr id="433089" name="Rectangle 1985"/>
            <p:cNvSpPr>
              <a:spLocks noChangeArrowheads="1"/>
            </p:cNvSpPr>
            <p:nvPr/>
          </p:nvSpPr>
          <p:spPr bwMode="auto">
            <a:xfrm rot="5400000">
              <a:off x="5089" y="887"/>
              <a:ext cx="68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Sotobosque (arbustos)</a:t>
              </a:r>
              <a:endParaRPr lang="es-ES_tradnl" altLang="es-ES_tradnl" sz="2800" b="1">
                <a:solidFill>
                  <a:schemeClr val="bg2"/>
                </a:solidFill>
              </a:endParaRPr>
            </a:p>
          </p:txBody>
        </p:sp>
        <p:sp>
          <p:nvSpPr>
            <p:cNvPr id="433090" name="Rectangle 1986"/>
            <p:cNvSpPr>
              <a:spLocks noChangeArrowheads="1"/>
            </p:cNvSpPr>
            <p:nvPr/>
          </p:nvSpPr>
          <p:spPr bwMode="auto">
            <a:xfrm rot="5400000">
              <a:off x="5440" y="670"/>
              <a:ext cx="252" cy="86"/>
            </a:xfrm>
            <a:prstGeom prst="rect">
              <a:avLst/>
            </a:prstGeom>
            <a:noFill/>
            <a:ln w="9525">
              <a:noFill/>
              <a:miter lim="800000"/>
              <a:headEnd/>
              <a:tailEnd/>
            </a:ln>
          </p:spPr>
          <p:txBody>
            <a:bodyPr wrap="none" lIns="0" tIns="0" rIns="0" bIns="0">
              <a:spAutoFit/>
            </a:bodyPr>
            <a:lstStyle/>
            <a:p>
              <a:r>
                <a:rPr lang="es-ES_tradnl" altLang="es-ES_tradnl" sz="900" b="1">
                  <a:solidFill>
                    <a:schemeClr val="bg2"/>
                  </a:solidFill>
                </a:rPr>
                <a:t>Floresta</a:t>
              </a:r>
              <a:endParaRPr lang="es-ES_tradnl" altLang="es-ES_tradnl" sz="2800" b="1">
                <a:solidFill>
                  <a:schemeClr val="bg2"/>
                </a:solidFill>
              </a:endParaRPr>
            </a:p>
          </p:txBody>
        </p:sp>
        <p:sp>
          <p:nvSpPr>
            <p:cNvPr id="440359" name="Rectangle 2087"/>
            <p:cNvSpPr>
              <a:spLocks noChangeArrowheads="1"/>
            </p:cNvSpPr>
            <p:nvPr/>
          </p:nvSpPr>
          <p:spPr bwMode="auto">
            <a:xfrm>
              <a:off x="141" y="1440"/>
              <a:ext cx="844" cy="240"/>
            </a:xfrm>
            <a:prstGeom prst="rect">
              <a:avLst/>
            </a:prstGeom>
            <a:noFill/>
            <a:ln w="9525">
              <a:noFill/>
              <a:miter lim="800000"/>
              <a:headEnd/>
              <a:tailEnd/>
            </a:ln>
          </p:spPr>
          <p:txBody>
            <a:bodyPr wrap="none" lIns="0" tIns="0" rIns="0" bIns="0">
              <a:spAutoFit/>
            </a:bodyPr>
            <a:lstStyle/>
            <a:p>
              <a:pPr>
                <a:lnSpc>
                  <a:spcPts val="1000"/>
                </a:lnSpc>
                <a:tabLst>
                  <a:tab pos="762000" algn="l"/>
                </a:tabLst>
              </a:pPr>
              <a:r>
                <a:rPr lang="es-ES_tradnl" altLang="es-ES_tradnl" sz="900" b="1">
                  <a:solidFill>
                    <a:schemeClr val="bg2"/>
                  </a:solidFill>
                </a:rPr>
                <a:t>Prospección	Pesquisa</a:t>
              </a:r>
            </a:p>
            <a:p>
              <a:pPr>
                <a:lnSpc>
                  <a:spcPts val="1000"/>
                </a:lnSpc>
                <a:tabLst>
                  <a:tab pos="762000" algn="l"/>
                </a:tabLst>
              </a:pPr>
              <a:r>
                <a:rPr lang="es-ES_tradnl" altLang="es-ES_tradnl" sz="900" b="1">
                  <a:solidFill>
                    <a:schemeClr val="bg2"/>
                  </a:solidFill>
                </a:rPr>
                <a:t>	Perforación</a:t>
              </a:r>
            </a:p>
            <a:p>
              <a:pPr>
                <a:lnSpc>
                  <a:spcPts val="1000"/>
                </a:lnSpc>
                <a:tabLst>
                  <a:tab pos="762000" algn="l"/>
                </a:tabLst>
              </a:pPr>
              <a:r>
                <a:rPr lang="es-ES_tradnl" altLang="es-ES_tradnl" sz="900" b="1">
                  <a:solidFill>
                    <a:schemeClr val="bg2"/>
                  </a:solidFill>
                </a:rPr>
                <a:t>	Muestreo</a:t>
              </a:r>
            </a:p>
          </p:txBody>
        </p:sp>
        <p:sp>
          <p:nvSpPr>
            <p:cNvPr id="440360" name="Rectangle 2088"/>
            <p:cNvSpPr>
              <a:spLocks noChangeArrowheads="1"/>
            </p:cNvSpPr>
            <p:nvPr/>
          </p:nvSpPr>
          <p:spPr bwMode="auto">
            <a:xfrm>
              <a:off x="218" y="1565"/>
              <a:ext cx="32" cy="77"/>
            </a:xfrm>
            <a:prstGeom prst="rect">
              <a:avLst/>
            </a:prstGeom>
            <a:noFill/>
            <a:ln w="9525">
              <a:noFill/>
              <a:miter lim="800000"/>
              <a:headEnd/>
              <a:tailEnd/>
            </a:ln>
          </p:spPr>
          <p:txBody>
            <a:bodyPr wrap="none" lIns="0" tIns="0" rIns="0" bIns="0">
              <a:spAutoFit/>
            </a:bodyPr>
            <a:lstStyle/>
            <a:p>
              <a:r>
                <a:rPr lang="es-ES_tradnl" altLang="es-ES_tradnl" sz="800" b="1">
                  <a:solidFill>
                    <a:schemeClr val="bg2"/>
                  </a:solidFill>
                </a:rPr>
                <a:t>  </a:t>
              </a:r>
              <a:endParaRPr lang="es-ES_tradnl" altLang="es-ES_tradnl" sz="2400" b="1">
                <a:solidFill>
                  <a:schemeClr val="bg2"/>
                </a:solidFill>
              </a:endParaRPr>
            </a:p>
          </p:txBody>
        </p:sp>
        <p:sp>
          <p:nvSpPr>
            <p:cNvPr id="440361" name="Rectangle 2089"/>
            <p:cNvSpPr>
              <a:spLocks noChangeArrowheads="1"/>
            </p:cNvSpPr>
            <p:nvPr/>
          </p:nvSpPr>
          <p:spPr bwMode="auto">
            <a:xfrm>
              <a:off x="218" y="1638"/>
              <a:ext cx="32" cy="77"/>
            </a:xfrm>
            <a:prstGeom prst="rect">
              <a:avLst/>
            </a:prstGeom>
            <a:noFill/>
            <a:ln w="9525">
              <a:noFill/>
              <a:miter lim="800000"/>
              <a:headEnd/>
              <a:tailEnd/>
            </a:ln>
          </p:spPr>
          <p:txBody>
            <a:bodyPr wrap="none" lIns="0" tIns="0" rIns="0" bIns="0">
              <a:spAutoFit/>
            </a:bodyPr>
            <a:lstStyle/>
            <a:p>
              <a:r>
                <a:rPr lang="es-ES_tradnl" altLang="es-ES_tradnl" sz="800" b="1">
                  <a:solidFill>
                    <a:schemeClr val="bg2"/>
                  </a:solidFill>
                </a:rPr>
                <a:t>  </a:t>
              </a:r>
              <a:endParaRPr lang="es-ES_tradnl" altLang="es-ES_tradnl" sz="2400" b="1">
                <a:solidFill>
                  <a:schemeClr val="bg2"/>
                </a:solidFill>
              </a:endParaRPr>
            </a:p>
          </p:txBody>
        </p:sp>
        <p:sp>
          <p:nvSpPr>
            <p:cNvPr id="440465" name="Rectangle 2193"/>
            <p:cNvSpPr>
              <a:spLocks noChangeArrowheads="1"/>
            </p:cNvSpPr>
            <p:nvPr/>
          </p:nvSpPr>
          <p:spPr bwMode="auto">
            <a:xfrm>
              <a:off x="141" y="1692"/>
              <a:ext cx="1070" cy="852"/>
            </a:xfrm>
            <a:prstGeom prst="rect">
              <a:avLst/>
            </a:prstGeom>
            <a:noFill/>
            <a:ln w="9525">
              <a:noFill/>
              <a:miter lim="800000"/>
              <a:headEnd/>
              <a:tailEnd/>
            </a:ln>
          </p:spPr>
          <p:txBody>
            <a:bodyPr wrap="none" lIns="0" tIns="0" rIns="0" bIns="0">
              <a:spAutoFit/>
            </a:bodyPr>
            <a:lstStyle/>
            <a:p>
              <a:pPr>
                <a:lnSpc>
                  <a:spcPts val="1000"/>
                </a:lnSpc>
                <a:tabLst>
                  <a:tab pos="762000" algn="l"/>
                </a:tabLst>
              </a:pPr>
              <a:r>
                <a:rPr lang="es-ES_tradnl" altLang="es-ES_tradnl" sz="900" b="1">
                  <a:solidFill>
                    <a:schemeClr val="bg2"/>
                  </a:solidFill>
                </a:rPr>
                <a:t>Minería a 	Limpieza </a:t>
              </a:r>
            </a:p>
            <a:p>
              <a:pPr>
                <a:lnSpc>
                  <a:spcPts val="1000"/>
                </a:lnSpc>
                <a:tabLst>
                  <a:tab pos="762000" algn="l"/>
                </a:tabLst>
              </a:pPr>
              <a:r>
                <a:rPr lang="es-ES_tradnl" altLang="es-ES_tradnl" sz="900" b="1">
                  <a:solidFill>
                    <a:schemeClr val="bg2"/>
                  </a:solidFill>
                </a:rPr>
                <a:t>cielo abierto	Extracción con </a:t>
              </a:r>
            </a:p>
            <a:p>
              <a:pPr>
                <a:lnSpc>
                  <a:spcPts val="1000"/>
                </a:lnSpc>
                <a:tabLst>
                  <a:tab pos="762000" algn="l"/>
                </a:tabLst>
              </a:pPr>
              <a:r>
                <a:rPr lang="es-ES_tradnl" altLang="es-ES_tradnl" sz="900" b="1">
                  <a:solidFill>
                    <a:schemeClr val="bg2"/>
                  </a:solidFill>
                </a:rPr>
                <a:t>	dinamita</a:t>
              </a:r>
            </a:p>
            <a:p>
              <a:pPr>
                <a:lnSpc>
                  <a:spcPts val="1000"/>
                </a:lnSpc>
                <a:tabLst>
                  <a:tab pos="762000" algn="l"/>
                </a:tabLst>
              </a:pPr>
              <a:r>
                <a:rPr lang="es-ES_tradnl" altLang="es-ES_tradnl" sz="900" b="1">
                  <a:solidFill>
                    <a:schemeClr val="bg2"/>
                  </a:solidFill>
                </a:rPr>
                <a:t>	Drenaje</a:t>
              </a:r>
            </a:p>
            <a:p>
              <a:pPr>
                <a:lnSpc>
                  <a:spcPts val="1000"/>
                </a:lnSpc>
                <a:spcAft>
                  <a:spcPct val="30000"/>
                </a:spcAft>
                <a:tabLst>
                  <a:tab pos="762000" algn="l"/>
                </a:tabLst>
              </a:pPr>
              <a:r>
                <a:rPr lang="es-ES_tradnl" altLang="es-ES_tradnl" sz="900" b="1">
                  <a:solidFill>
                    <a:schemeClr val="bg2"/>
                  </a:solidFill>
                </a:rPr>
                <a:t>	Trituración</a:t>
              </a:r>
            </a:p>
            <a:p>
              <a:pPr>
                <a:lnSpc>
                  <a:spcPts val="1000"/>
                </a:lnSpc>
                <a:tabLst>
                  <a:tab pos="762000" algn="l"/>
                </a:tabLst>
              </a:pPr>
              <a:r>
                <a:rPr lang="es-ES_tradnl" altLang="es-ES_tradnl" sz="900" b="1">
                  <a:solidFill>
                    <a:schemeClr val="bg2"/>
                  </a:solidFill>
                </a:rPr>
                <a:t>Minería en 	Sist. de Ventilación</a:t>
              </a:r>
            </a:p>
            <a:p>
              <a:pPr>
                <a:lnSpc>
                  <a:spcPts val="1000"/>
                </a:lnSpc>
                <a:spcAft>
                  <a:spcPct val="30000"/>
                </a:spcAft>
                <a:tabLst>
                  <a:tab pos="762000" algn="l"/>
                </a:tabLst>
              </a:pPr>
              <a:r>
                <a:rPr lang="es-ES_tradnl" altLang="es-ES_tradnl" sz="900" b="1">
                  <a:solidFill>
                    <a:schemeClr val="bg2"/>
                  </a:solidFill>
                </a:rPr>
                <a:t>el Subsuelo	Drenaje</a:t>
              </a:r>
            </a:p>
            <a:p>
              <a:pPr>
                <a:lnSpc>
                  <a:spcPts val="1000"/>
                </a:lnSpc>
                <a:tabLst>
                  <a:tab pos="762000" algn="l"/>
                </a:tabLst>
              </a:pPr>
              <a:r>
                <a:rPr lang="es-ES_tradnl" altLang="es-ES_tradnl" sz="900" b="1">
                  <a:solidFill>
                    <a:schemeClr val="bg2"/>
                  </a:solidFill>
                </a:rPr>
                <a:t>Dragaje	Planta Flotante</a:t>
              </a:r>
            </a:p>
            <a:p>
              <a:pPr>
                <a:lnSpc>
                  <a:spcPts val="1000"/>
                </a:lnSpc>
                <a:tabLst>
                  <a:tab pos="762000" algn="l"/>
                </a:tabLst>
              </a:pPr>
              <a:r>
                <a:rPr lang="es-ES_tradnl" altLang="es-ES_tradnl" sz="900" b="1">
                  <a:solidFill>
                    <a:schemeClr val="bg2"/>
                  </a:solidFill>
                </a:rPr>
                <a:t>	Agua estancada</a:t>
              </a:r>
            </a:p>
            <a:p>
              <a:pPr>
                <a:lnSpc>
                  <a:spcPts val="1000"/>
                </a:lnSpc>
                <a:tabLst>
                  <a:tab pos="762000" algn="l"/>
                </a:tabLst>
              </a:pPr>
              <a:endParaRPr lang="es-ES_tradnl" altLang="es-ES_tradnl" sz="900" b="1">
                <a:solidFill>
                  <a:schemeClr val="bg2"/>
                </a:solidFill>
              </a:endParaRPr>
            </a:p>
          </p:txBody>
        </p:sp>
        <p:sp>
          <p:nvSpPr>
            <p:cNvPr id="440471" name="Rectangle 2199"/>
            <p:cNvSpPr>
              <a:spLocks noChangeArrowheads="1"/>
            </p:cNvSpPr>
            <p:nvPr/>
          </p:nvSpPr>
          <p:spPr bwMode="auto">
            <a:xfrm>
              <a:off x="185" y="2232"/>
              <a:ext cx="32" cy="77"/>
            </a:xfrm>
            <a:prstGeom prst="rect">
              <a:avLst/>
            </a:prstGeom>
            <a:noFill/>
            <a:ln w="9525">
              <a:noFill/>
              <a:miter lim="800000"/>
              <a:headEnd/>
              <a:tailEnd/>
            </a:ln>
          </p:spPr>
          <p:txBody>
            <a:bodyPr wrap="none" lIns="0" tIns="0" rIns="0" bIns="0">
              <a:spAutoFit/>
            </a:bodyPr>
            <a:lstStyle/>
            <a:p>
              <a:r>
                <a:rPr lang="es-ES_tradnl" altLang="es-ES_tradnl" sz="800" b="1">
                  <a:solidFill>
                    <a:schemeClr val="bg2"/>
                  </a:solidFill>
                </a:rPr>
                <a:t>  </a:t>
              </a:r>
              <a:endParaRPr lang="es-ES_tradnl" altLang="es-ES_tradnl" sz="2400" b="1">
                <a:solidFill>
                  <a:schemeClr val="bg2"/>
                </a:solidFill>
              </a:endParaRPr>
            </a:p>
          </p:txBody>
        </p:sp>
        <p:sp>
          <p:nvSpPr>
            <p:cNvPr id="440577" name="Rectangle 2305"/>
            <p:cNvSpPr>
              <a:spLocks noChangeArrowheads="1"/>
            </p:cNvSpPr>
            <p:nvPr/>
          </p:nvSpPr>
          <p:spPr bwMode="auto">
            <a:xfrm>
              <a:off x="141" y="2496"/>
              <a:ext cx="1094" cy="688"/>
            </a:xfrm>
            <a:prstGeom prst="rect">
              <a:avLst/>
            </a:prstGeom>
            <a:noFill/>
            <a:ln w="9525">
              <a:noFill/>
              <a:miter lim="800000"/>
              <a:headEnd/>
              <a:tailEnd/>
            </a:ln>
          </p:spPr>
          <p:txBody>
            <a:bodyPr wrap="none" lIns="0" tIns="0" rIns="0" bIns="0">
              <a:spAutoFit/>
            </a:bodyPr>
            <a:lstStyle/>
            <a:p>
              <a:pPr>
                <a:tabLst>
                  <a:tab pos="762000" algn="l"/>
                </a:tabLst>
              </a:pPr>
              <a:r>
                <a:rPr lang="es-ES_tradnl" altLang="es-ES_tradnl" sz="900" b="1">
                  <a:solidFill>
                    <a:schemeClr val="bg2"/>
                  </a:solidFill>
                </a:rPr>
                <a:t>Procesamiento	Suministro de agua </a:t>
              </a:r>
            </a:p>
            <a:p>
              <a:pPr>
                <a:tabLst>
                  <a:tab pos="762000" algn="l"/>
                </a:tabLst>
              </a:pPr>
              <a:r>
                <a:rPr lang="es-ES_tradnl" altLang="es-ES_tradnl" sz="900" b="1">
                  <a:solidFill>
                    <a:schemeClr val="bg2"/>
                  </a:solidFill>
                </a:rPr>
                <a:t>Mineral	Planta de lavaje</a:t>
              </a:r>
            </a:p>
            <a:p>
              <a:pPr>
                <a:tabLst>
                  <a:tab pos="762000" algn="l"/>
                </a:tabLst>
              </a:pPr>
              <a:r>
                <a:rPr lang="es-ES_tradnl" altLang="es-ES_tradnl" sz="900" b="1">
                  <a:solidFill>
                    <a:schemeClr val="bg2"/>
                  </a:solidFill>
                </a:rPr>
                <a:t>	Almacenamiento</a:t>
              </a:r>
            </a:p>
            <a:p>
              <a:pPr>
                <a:tabLst>
                  <a:tab pos="762000" algn="l"/>
                </a:tabLst>
              </a:pPr>
              <a:r>
                <a:rPr lang="es-ES_tradnl" altLang="es-ES_tradnl" sz="900" b="1">
                  <a:solidFill>
                    <a:schemeClr val="bg2"/>
                  </a:solidFill>
                </a:rPr>
                <a:t>	Tratamiento de </a:t>
              </a:r>
            </a:p>
            <a:p>
              <a:pPr>
                <a:tabLst>
                  <a:tab pos="762000" algn="l"/>
                </a:tabLst>
              </a:pPr>
              <a:r>
                <a:rPr lang="es-ES_tradnl" altLang="es-ES_tradnl" sz="900" b="1">
                  <a:solidFill>
                    <a:schemeClr val="bg2"/>
                  </a:solidFill>
                </a:rPr>
                <a:t>	  aguas residuales</a:t>
              </a:r>
            </a:p>
            <a:p>
              <a:pPr>
                <a:tabLst>
                  <a:tab pos="762000" algn="l"/>
                </a:tabLst>
              </a:pPr>
              <a:r>
                <a:rPr lang="es-ES_tradnl" altLang="es-ES_tradnl" sz="900" b="1">
                  <a:solidFill>
                    <a:schemeClr val="bg2"/>
                  </a:solidFill>
                </a:rPr>
                <a:t>	Disposición de </a:t>
              </a:r>
            </a:p>
            <a:p>
              <a:pPr>
                <a:tabLst>
                  <a:tab pos="762000" algn="l"/>
                </a:tabLst>
              </a:pPr>
              <a:r>
                <a:rPr lang="es-ES_tradnl" altLang="es-ES_tradnl" sz="900" b="1">
                  <a:solidFill>
                    <a:schemeClr val="bg2"/>
                  </a:solidFill>
                </a:rPr>
                <a:t>	  aguas residuales</a:t>
              </a:r>
            </a:p>
            <a:p>
              <a:pPr>
                <a:tabLst>
                  <a:tab pos="762000" algn="l"/>
                </a:tabLst>
              </a:pPr>
              <a:endParaRPr lang="es-ES_tradnl" altLang="es-ES_tradnl" sz="900" b="1">
                <a:solidFill>
                  <a:schemeClr val="bg2"/>
                </a:solidFill>
              </a:endParaRPr>
            </a:p>
          </p:txBody>
        </p:sp>
        <p:sp>
          <p:nvSpPr>
            <p:cNvPr id="440685" name="Rectangle 2413"/>
            <p:cNvSpPr>
              <a:spLocks noChangeArrowheads="1"/>
            </p:cNvSpPr>
            <p:nvPr/>
          </p:nvSpPr>
          <p:spPr bwMode="auto">
            <a:xfrm>
              <a:off x="141" y="3135"/>
              <a:ext cx="1028" cy="258"/>
            </a:xfrm>
            <a:prstGeom prst="rect">
              <a:avLst/>
            </a:prstGeom>
            <a:noFill/>
            <a:ln w="9525">
              <a:noFill/>
              <a:miter lim="800000"/>
              <a:headEnd/>
              <a:tailEnd/>
            </a:ln>
          </p:spPr>
          <p:txBody>
            <a:bodyPr wrap="none" lIns="0" tIns="0" rIns="0" bIns="0">
              <a:spAutoFit/>
            </a:bodyPr>
            <a:lstStyle/>
            <a:p>
              <a:pPr>
                <a:tabLst>
                  <a:tab pos="762000" algn="l"/>
                </a:tabLst>
              </a:pPr>
              <a:r>
                <a:rPr lang="es-ES_tradnl" altLang="es-ES_tradnl" sz="900" b="1">
                  <a:solidFill>
                    <a:schemeClr val="bg2"/>
                  </a:solidFill>
                </a:rPr>
                <a:t>Residuos	Dique de residuos</a:t>
              </a:r>
            </a:p>
            <a:p>
              <a:pPr>
                <a:tabLst>
                  <a:tab pos="762000" algn="l"/>
                </a:tabLst>
              </a:pPr>
              <a:r>
                <a:rPr lang="es-ES_tradnl" altLang="es-ES_tradnl" sz="900">
                  <a:solidFill>
                    <a:schemeClr val="bg2"/>
                  </a:solidFill>
                </a:rPr>
                <a:t>	</a:t>
              </a:r>
              <a:r>
                <a:rPr lang="es-ES_tradnl" altLang="es-ES_tradnl" sz="900" b="1">
                  <a:solidFill>
                    <a:schemeClr val="bg2"/>
                  </a:solidFill>
                </a:rPr>
                <a:t>Control de aguas </a:t>
              </a:r>
            </a:p>
            <a:p>
              <a:pPr>
                <a:tabLst>
                  <a:tab pos="762000" algn="l"/>
                </a:tabLst>
              </a:pPr>
              <a:r>
                <a:rPr lang="es-ES_tradnl" altLang="es-ES_tradnl" sz="900" b="1">
                  <a:solidFill>
                    <a:schemeClr val="bg2"/>
                  </a:solidFill>
                </a:rPr>
                <a:t>	  superficiales</a:t>
              </a:r>
              <a:endParaRPr lang="es-ES_tradnl" altLang="es-ES_tradnl" sz="900">
                <a:solidFill>
                  <a:schemeClr val="bg2"/>
                </a:solidFill>
              </a:endParaRPr>
            </a:p>
          </p:txBody>
        </p:sp>
        <p:sp>
          <p:nvSpPr>
            <p:cNvPr id="440789" name="Rectangle 2517"/>
            <p:cNvSpPr>
              <a:spLocks noChangeArrowheads="1"/>
            </p:cNvSpPr>
            <p:nvPr/>
          </p:nvSpPr>
          <p:spPr bwMode="auto">
            <a:xfrm>
              <a:off x="141" y="3400"/>
              <a:ext cx="942" cy="344"/>
            </a:xfrm>
            <a:prstGeom prst="rect">
              <a:avLst/>
            </a:prstGeom>
            <a:noFill/>
            <a:ln w="9525">
              <a:noFill/>
              <a:miter lim="800000"/>
              <a:headEnd/>
              <a:tailEnd/>
            </a:ln>
          </p:spPr>
          <p:txBody>
            <a:bodyPr wrap="none" lIns="0" tIns="0" rIns="0" bIns="0">
              <a:spAutoFit/>
            </a:bodyPr>
            <a:lstStyle/>
            <a:p>
              <a:pPr>
                <a:tabLst>
                  <a:tab pos="762000" algn="l"/>
                </a:tabLst>
              </a:pPr>
              <a:r>
                <a:rPr lang="es-ES_tradnl" altLang="es-ES_tradnl" sz="900" b="1">
                  <a:solidFill>
                    <a:schemeClr val="bg2"/>
                  </a:solidFill>
                </a:rPr>
                <a:t>Rehabilitación	Conformación </a:t>
              </a:r>
            </a:p>
            <a:p>
              <a:pPr>
                <a:tabLst>
                  <a:tab pos="762000" algn="l"/>
                </a:tabLst>
              </a:pPr>
              <a:r>
                <a:rPr lang="es-ES_tradnl" altLang="es-ES_tradnl" sz="900" b="1">
                  <a:solidFill>
                    <a:schemeClr val="bg2"/>
                  </a:solidFill>
                </a:rPr>
                <a:t>	  del terreno</a:t>
              </a:r>
            </a:p>
            <a:p>
              <a:pPr>
                <a:tabLst>
                  <a:tab pos="762000" algn="l"/>
                </a:tabLst>
              </a:pPr>
              <a:r>
                <a:rPr lang="es-ES_tradnl" altLang="es-ES_tradnl" sz="900" b="1">
                  <a:solidFill>
                    <a:schemeClr val="bg2"/>
                  </a:solidFill>
                </a:rPr>
                <a:t>	Plantación</a:t>
              </a:r>
            </a:p>
            <a:p>
              <a:pPr>
                <a:tabLst>
                  <a:tab pos="762000" algn="l"/>
                </a:tabLst>
              </a:pPr>
              <a:r>
                <a:rPr lang="es-ES_tradnl" altLang="es-ES_tradnl" sz="900" b="1">
                  <a:solidFill>
                    <a:schemeClr val="bg2"/>
                  </a:solidFill>
                </a:rPr>
                <a:t>	Recubrimiento</a:t>
              </a:r>
            </a:p>
          </p:txBody>
        </p:sp>
        <p:sp>
          <p:nvSpPr>
            <p:cNvPr id="440790" name="Rectangle 2518"/>
            <p:cNvSpPr>
              <a:spLocks noChangeArrowheads="1"/>
            </p:cNvSpPr>
            <p:nvPr/>
          </p:nvSpPr>
          <p:spPr bwMode="auto">
            <a:xfrm>
              <a:off x="192" y="3348"/>
              <a:ext cx="32" cy="77"/>
            </a:xfrm>
            <a:prstGeom prst="rect">
              <a:avLst/>
            </a:prstGeom>
            <a:noFill/>
            <a:ln w="9525">
              <a:noFill/>
              <a:miter lim="800000"/>
              <a:headEnd/>
              <a:tailEnd/>
            </a:ln>
          </p:spPr>
          <p:txBody>
            <a:bodyPr wrap="none" lIns="0" tIns="0" rIns="0" bIns="0">
              <a:spAutoFit/>
            </a:bodyPr>
            <a:lstStyle/>
            <a:p>
              <a:r>
                <a:rPr lang="es-ES_tradnl" altLang="es-ES_tradnl" sz="800" b="1">
                  <a:solidFill>
                    <a:schemeClr val="bg2"/>
                  </a:solidFill>
                </a:rPr>
                <a:t>  </a:t>
              </a:r>
              <a:endParaRPr lang="es-ES_tradnl" altLang="es-ES_tradnl" sz="2400" b="1">
                <a:solidFill>
                  <a:schemeClr val="bg2"/>
                </a:solidFill>
              </a:endParaRPr>
            </a:p>
          </p:txBody>
        </p:sp>
        <p:sp>
          <p:nvSpPr>
            <p:cNvPr id="440895" name="Rectangle 2623"/>
            <p:cNvSpPr>
              <a:spLocks noChangeArrowheads="1"/>
            </p:cNvSpPr>
            <p:nvPr/>
          </p:nvSpPr>
          <p:spPr bwMode="auto">
            <a:xfrm>
              <a:off x="141" y="3736"/>
              <a:ext cx="1120" cy="344"/>
            </a:xfrm>
            <a:prstGeom prst="rect">
              <a:avLst/>
            </a:prstGeom>
            <a:noFill/>
            <a:ln w="9525">
              <a:noFill/>
              <a:miter lim="800000"/>
              <a:headEnd/>
              <a:tailEnd/>
            </a:ln>
          </p:spPr>
          <p:txBody>
            <a:bodyPr wrap="none" lIns="0" tIns="0" rIns="0" bIns="0">
              <a:spAutoFit/>
            </a:bodyPr>
            <a:lstStyle/>
            <a:p>
              <a:pPr>
                <a:tabLst>
                  <a:tab pos="762000" algn="l"/>
                </a:tabLst>
              </a:pPr>
              <a:r>
                <a:rPr lang="es-ES_tradnl" altLang="es-ES_tradnl" sz="900" b="1">
                  <a:solidFill>
                    <a:schemeClr val="bg2"/>
                  </a:solidFill>
                </a:rPr>
                <a:t>General	Infraestructura </a:t>
              </a:r>
              <a:br>
                <a:rPr lang="es-ES_tradnl" altLang="es-ES_tradnl" sz="900" b="1">
                  <a:solidFill>
                    <a:schemeClr val="bg2"/>
                  </a:solidFill>
                </a:rPr>
              </a:br>
              <a:r>
                <a:rPr lang="es-ES_tradnl" altLang="es-ES_tradnl" sz="900" b="1">
                  <a:solidFill>
                    <a:schemeClr val="bg2"/>
                  </a:solidFill>
                </a:rPr>
                <a:t>	  de superficie</a:t>
              </a:r>
            </a:p>
            <a:p>
              <a:pPr>
                <a:tabLst>
                  <a:tab pos="762000" algn="l"/>
                </a:tabLst>
              </a:pPr>
              <a:r>
                <a:rPr lang="es-ES_tradnl" altLang="es-ES_tradnl" sz="900" b="1">
                  <a:solidFill>
                    <a:schemeClr val="bg2"/>
                  </a:solidFill>
                </a:rPr>
                <a:t>	Carreteras de acceso</a:t>
              </a:r>
            </a:p>
            <a:p>
              <a:pPr>
                <a:tabLst>
                  <a:tab pos="762000" algn="l"/>
                </a:tabLst>
              </a:pPr>
              <a:r>
                <a:rPr lang="es-ES_tradnl" altLang="es-ES_tradnl" sz="900" b="1">
                  <a:solidFill>
                    <a:schemeClr val="bg2"/>
                  </a:solidFill>
                </a:rPr>
                <a:t>	Fuentes de energía</a:t>
              </a:r>
              <a:endParaRPr lang="es-ES_tradnl" altLang="es-ES_tradnl" sz="900">
                <a:solidFill>
                  <a:schemeClr val="bg2"/>
                </a:solidFill>
              </a:endParaRPr>
            </a:p>
          </p:txBody>
        </p:sp>
        <p:sp>
          <p:nvSpPr>
            <p:cNvPr id="441059" name="Line 2787"/>
            <p:cNvSpPr>
              <a:spLocks noChangeShapeType="1"/>
            </p:cNvSpPr>
            <p:nvPr/>
          </p:nvSpPr>
          <p:spPr bwMode="auto">
            <a:xfrm>
              <a:off x="114" y="4080"/>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1063" name="Line 2791"/>
            <p:cNvSpPr>
              <a:spLocks noChangeShapeType="1"/>
            </p:cNvSpPr>
            <p:nvPr/>
          </p:nvSpPr>
          <p:spPr bwMode="auto">
            <a:xfrm>
              <a:off x="1291" y="384"/>
              <a:ext cx="1" cy="3696"/>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41065" name="Line 2793"/>
            <p:cNvSpPr>
              <a:spLocks noChangeShapeType="1"/>
            </p:cNvSpPr>
            <p:nvPr/>
          </p:nvSpPr>
          <p:spPr bwMode="auto">
            <a:xfrm>
              <a:off x="114" y="384"/>
              <a:ext cx="0" cy="3696"/>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1069" name="Line 2797"/>
            <p:cNvSpPr>
              <a:spLocks noChangeShapeType="1"/>
            </p:cNvSpPr>
            <p:nvPr/>
          </p:nvSpPr>
          <p:spPr bwMode="auto">
            <a:xfrm>
              <a:off x="114" y="384"/>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1102" name="Line 2830"/>
            <p:cNvSpPr>
              <a:spLocks noChangeShapeType="1"/>
            </p:cNvSpPr>
            <p:nvPr/>
          </p:nvSpPr>
          <p:spPr bwMode="auto">
            <a:xfrm>
              <a:off x="5647" y="384"/>
              <a:ext cx="0" cy="3696"/>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41174" name="Line 2902"/>
            <p:cNvSpPr>
              <a:spLocks noChangeShapeType="1"/>
            </p:cNvSpPr>
            <p:nvPr/>
          </p:nvSpPr>
          <p:spPr bwMode="auto">
            <a:xfrm>
              <a:off x="1427" y="540"/>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175" name="Line 2903"/>
            <p:cNvSpPr>
              <a:spLocks noChangeShapeType="1"/>
            </p:cNvSpPr>
            <p:nvPr/>
          </p:nvSpPr>
          <p:spPr bwMode="auto">
            <a:xfrm>
              <a:off x="1544" y="537"/>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176" name="Line 2904"/>
            <p:cNvSpPr>
              <a:spLocks noChangeShapeType="1"/>
            </p:cNvSpPr>
            <p:nvPr/>
          </p:nvSpPr>
          <p:spPr bwMode="auto">
            <a:xfrm>
              <a:off x="1680" y="540"/>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177" name="Line 2905"/>
            <p:cNvSpPr>
              <a:spLocks noChangeShapeType="1"/>
            </p:cNvSpPr>
            <p:nvPr/>
          </p:nvSpPr>
          <p:spPr bwMode="auto">
            <a:xfrm>
              <a:off x="1823"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178" name="Line 2906"/>
            <p:cNvSpPr>
              <a:spLocks noChangeShapeType="1"/>
            </p:cNvSpPr>
            <p:nvPr/>
          </p:nvSpPr>
          <p:spPr bwMode="auto">
            <a:xfrm>
              <a:off x="1959"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27" name="Line 2359"/>
            <p:cNvSpPr>
              <a:spLocks noChangeShapeType="1"/>
            </p:cNvSpPr>
            <p:nvPr/>
          </p:nvSpPr>
          <p:spPr bwMode="auto">
            <a:xfrm>
              <a:off x="2639" y="384"/>
              <a:ext cx="1" cy="3696"/>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44728" name="Line 2360"/>
            <p:cNvSpPr>
              <a:spLocks noChangeShapeType="1"/>
            </p:cNvSpPr>
            <p:nvPr/>
          </p:nvSpPr>
          <p:spPr bwMode="auto">
            <a:xfrm>
              <a:off x="4006" y="390"/>
              <a:ext cx="1" cy="3696"/>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44729" name="Line 2361"/>
            <p:cNvSpPr>
              <a:spLocks noChangeShapeType="1"/>
            </p:cNvSpPr>
            <p:nvPr/>
          </p:nvSpPr>
          <p:spPr bwMode="auto">
            <a:xfrm>
              <a:off x="2096"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0" name="Line 2362"/>
            <p:cNvSpPr>
              <a:spLocks noChangeShapeType="1"/>
            </p:cNvSpPr>
            <p:nvPr/>
          </p:nvSpPr>
          <p:spPr bwMode="auto">
            <a:xfrm>
              <a:off x="2222"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1" name="Line 2363"/>
            <p:cNvSpPr>
              <a:spLocks noChangeShapeType="1"/>
            </p:cNvSpPr>
            <p:nvPr/>
          </p:nvSpPr>
          <p:spPr bwMode="auto">
            <a:xfrm>
              <a:off x="2504"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2" name="Line 2364"/>
            <p:cNvSpPr>
              <a:spLocks noChangeShapeType="1"/>
            </p:cNvSpPr>
            <p:nvPr/>
          </p:nvSpPr>
          <p:spPr bwMode="auto">
            <a:xfrm>
              <a:off x="2358"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3" name="Line 2365"/>
            <p:cNvSpPr>
              <a:spLocks noChangeShapeType="1"/>
            </p:cNvSpPr>
            <p:nvPr/>
          </p:nvSpPr>
          <p:spPr bwMode="auto">
            <a:xfrm>
              <a:off x="2776"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4" name="Line 2366"/>
            <p:cNvSpPr>
              <a:spLocks noChangeShapeType="1"/>
            </p:cNvSpPr>
            <p:nvPr/>
          </p:nvSpPr>
          <p:spPr bwMode="auto">
            <a:xfrm>
              <a:off x="2915"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5" name="Line 2367"/>
            <p:cNvSpPr>
              <a:spLocks noChangeShapeType="1"/>
            </p:cNvSpPr>
            <p:nvPr/>
          </p:nvSpPr>
          <p:spPr bwMode="auto">
            <a:xfrm>
              <a:off x="3046"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6" name="Line 2368"/>
            <p:cNvSpPr>
              <a:spLocks noChangeShapeType="1"/>
            </p:cNvSpPr>
            <p:nvPr/>
          </p:nvSpPr>
          <p:spPr bwMode="auto">
            <a:xfrm>
              <a:off x="3173"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7" name="Line 2369"/>
            <p:cNvSpPr>
              <a:spLocks noChangeShapeType="1"/>
            </p:cNvSpPr>
            <p:nvPr/>
          </p:nvSpPr>
          <p:spPr bwMode="auto">
            <a:xfrm>
              <a:off x="3309"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8" name="Line 2370"/>
            <p:cNvSpPr>
              <a:spLocks noChangeShapeType="1"/>
            </p:cNvSpPr>
            <p:nvPr/>
          </p:nvSpPr>
          <p:spPr bwMode="auto">
            <a:xfrm>
              <a:off x="3584"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39" name="Line 2371"/>
            <p:cNvSpPr>
              <a:spLocks noChangeShapeType="1"/>
            </p:cNvSpPr>
            <p:nvPr/>
          </p:nvSpPr>
          <p:spPr bwMode="auto">
            <a:xfrm>
              <a:off x="3444"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0" name="Line 2372"/>
            <p:cNvSpPr>
              <a:spLocks noChangeShapeType="1"/>
            </p:cNvSpPr>
            <p:nvPr/>
          </p:nvSpPr>
          <p:spPr bwMode="auto">
            <a:xfrm>
              <a:off x="3729"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1" name="Line 2373"/>
            <p:cNvSpPr>
              <a:spLocks noChangeShapeType="1"/>
            </p:cNvSpPr>
            <p:nvPr/>
          </p:nvSpPr>
          <p:spPr bwMode="auto">
            <a:xfrm>
              <a:off x="3871"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2" name="Line 2374"/>
            <p:cNvSpPr>
              <a:spLocks noChangeShapeType="1"/>
            </p:cNvSpPr>
            <p:nvPr/>
          </p:nvSpPr>
          <p:spPr bwMode="auto">
            <a:xfrm>
              <a:off x="4128"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3" name="Line 2375"/>
            <p:cNvSpPr>
              <a:spLocks noChangeShapeType="1"/>
            </p:cNvSpPr>
            <p:nvPr/>
          </p:nvSpPr>
          <p:spPr bwMode="auto">
            <a:xfrm>
              <a:off x="4282" y="544"/>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4" name="Line 2376"/>
            <p:cNvSpPr>
              <a:spLocks noChangeShapeType="1"/>
            </p:cNvSpPr>
            <p:nvPr/>
          </p:nvSpPr>
          <p:spPr bwMode="auto">
            <a:xfrm>
              <a:off x="4555"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5" name="Line 2377"/>
            <p:cNvSpPr>
              <a:spLocks noChangeShapeType="1"/>
            </p:cNvSpPr>
            <p:nvPr/>
          </p:nvSpPr>
          <p:spPr bwMode="auto">
            <a:xfrm>
              <a:off x="4667"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6" name="Line 2378"/>
            <p:cNvSpPr>
              <a:spLocks noChangeShapeType="1"/>
            </p:cNvSpPr>
            <p:nvPr/>
          </p:nvSpPr>
          <p:spPr bwMode="auto">
            <a:xfrm>
              <a:off x="4417"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7" name="Line 2379"/>
            <p:cNvSpPr>
              <a:spLocks noChangeShapeType="1"/>
            </p:cNvSpPr>
            <p:nvPr/>
          </p:nvSpPr>
          <p:spPr bwMode="auto">
            <a:xfrm>
              <a:off x="4805" y="542"/>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8" name="Line 2380"/>
            <p:cNvSpPr>
              <a:spLocks noChangeShapeType="1"/>
            </p:cNvSpPr>
            <p:nvPr/>
          </p:nvSpPr>
          <p:spPr bwMode="auto">
            <a:xfrm>
              <a:off x="5215"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49" name="Line 2381"/>
            <p:cNvSpPr>
              <a:spLocks noChangeShapeType="1"/>
            </p:cNvSpPr>
            <p:nvPr/>
          </p:nvSpPr>
          <p:spPr bwMode="auto">
            <a:xfrm>
              <a:off x="5363"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50" name="Line 2382"/>
            <p:cNvSpPr>
              <a:spLocks noChangeShapeType="1"/>
            </p:cNvSpPr>
            <p:nvPr/>
          </p:nvSpPr>
          <p:spPr bwMode="auto">
            <a:xfrm>
              <a:off x="5506"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51" name="Line 2383"/>
            <p:cNvSpPr>
              <a:spLocks noChangeShapeType="1"/>
            </p:cNvSpPr>
            <p:nvPr/>
          </p:nvSpPr>
          <p:spPr bwMode="auto">
            <a:xfrm>
              <a:off x="4943" y="546"/>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52" name="Line 2384"/>
            <p:cNvSpPr>
              <a:spLocks noChangeShapeType="1"/>
            </p:cNvSpPr>
            <p:nvPr/>
          </p:nvSpPr>
          <p:spPr bwMode="auto">
            <a:xfrm>
              <a:off x="5079" y="545"/>
              <a:ext cx="1" cy="354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4753" name="Line 2385"/>
            <p:cNvSpPr>
              <a:spLocks noChangeShapeType="1"/>
            </p:cNvSpPr>
            <p:nvPr/>
          </p:nvSpPr>
          <p:spPr bwMode="auto">
            <a:xfrm>
              <a:off x="117" y="1440"/>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4" name="Line 2386"/>
            <p:cNvSpPr>
              <a:spLocks noChangeShapeType="1"/>
            </p:cNvSpPr>
            <p:nvPr/>
          </p:nvSpPr>
          <p:spPr bwMode="auto">
            <a:xfrm>
              <a:off x="116" y="1690"/>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5" name="Line 2387"/>
            <p:cNvSpPr>
              <a:spLocks noChangeShapeType="1"/>
            </p:cNvSpPr>
            <p:nvPr/>
          </p:nvSpPr>
          <p:spPr bwMode="auto">
            <a:xfrm>
              <a:off x="116" y="2106"/>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6" name="Line 2388"/>
            <p:cNvSpPr>
              <a:spLocks noChangeShapeType="1"/>
            </p:cNvSpPr>
            <p:nvPr/>
          </p:nvSpPr>
          <p:spPr bwMode="auto">
            <a:xfrm>
              <a:off x="117" y="2496"/>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7" name="Line 2389"/>
            <p:cNvSpPr>
              <a:spLocks noChangeShapeType="1"/>
            </p:cNvSpPr>
            <p:nvPr/>
          </p:nvSpPr>
          <p:spPr bwMode="auto">
            <a:xfrm>
              <a:off x="118" y="2296"/>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8" name="Line 2390"/>
            <p:cNvSpPr>
              <a:spLocks noChangeShapeType="1"/>
            </p:cNvSpPr>
            <p:nvPr/>
          </p:nvSpPr>
          <p:spPr bwMode="auto">
            <a:xfrm>
              <a:off x="116" y="3125"/>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59" name="Line 2391"/>
            <p:cNvSpPr>
              <a:spLocks noChangeShapeType="1"/>
            </p:cNvSpPr>
            <p:nvPr/>
          </p:nvSpPr>
          <p:spPr bwMode="auto">
            <a:xfrm>
              <a:off x="119" y="3403"/>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4760" name="Line 2392"/>
            <p:cNvSpPr>
              <a:spLocks noChangeShapeType="1"/>
            </p:cNvSpPr>
            <p:nvPr/>
          </p:nvSpPr>
          <p:spPr bwMode="auto">
            <a:xfrm>
              <a:off x="117" y="3746"/>
              <a:ext cx="5529" cy="0"/>
            </a:xfrm>
            <a:prstGeom prst="line">
              <a:avLst/>
            </a:prstGeom>
            <a:noFill/>
            <a:ln w="9525">
              <a:solidFill>
                <a:schemeClr val="bg2"/>
              </a:solidFill>
              <a:round/>
              <a:headEnd type="none" w="sm" len="sm"/>
              <a:tailEnd type="none" w="sm" len="sm"/>
            </a:ln>
            <a:effectLst/>
          </p:spPr>
          <p:txBody>
            <a:bodyPr wrap="none" anchor="ctr"/>
            <a:lstStyle/>
            <a:p>
              <a:endParaRPr lang="es-ES"/>
            </a:p>
          </p:txBody>
        </p:sp>
      </p:grpSp>
    </p:spTree>
  </p:cSld>
  <p:clrMapOvr>
    <a:masterClrMapping/>
  </p:clrMapOvr>
  <p:transition spd="slow" advClick="0">
    <p:random/>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304800" y="304800"/>
            <a:ext cx="8534400" cy="685800"/>
          </a:xfrm>
        </p:spPr>
        <p:txBody>
          <a:bodyPr/>
          <a:lstStyle/>
          <a:p>
            <a:pPr>
              <a:lnSpc>
                <a:spcPct val="70000"/>
              </a:lnSpc>
            </a:pPr>
            <a:r>
              <a:rPr lang="es-ES_tradnl" altLang="es-ES_tradnl" sz="3800">
                <a:solidFill>
                  <a:schemeClr val="bg2"/>
                </a:solidFill>
              </a:rPr>
              <a:t>Ejemplo de Valoración de  Impactos</a:t>
            </a:r>
          </a:p>
        </p:txBody>
      </p:sp>
      <p:sp>
        <p:nvSpPr>
          <p:cNvPr id="313348"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aphicFrame>
        <p:nvGraphicFramePr>
          <p:cNvPr id="445440" name="Object 0"/>
          <p:cNvGraphicFramePr>
            <a:graphicFrameLocks noChangeAspect="1"/>
          </p:cNvGraphicFramePr>
          <p:nvPr/>
        </p:nvGraphicFramePr>
        <p:xfrm>
          <a:off x="611188" y="569913"/>
          <a:ext cx="8226425" cy="5957887"/>
        </p:xfrm>
        <a:graphic>
          <a:graphicData uri="http://schemas.openxmlformats.org/presentationml/2006/ole">
            <p:oleObj spid="_x0000_s445440" name="Documento" r:id="rId4" imgW="6149975" imgH="4067175" progId="Word.Document.8">
              <p:embed/>
            </p:oleObj>
          </a:graphicData>
        </a:graphic>
      </p:graphicFrame>
      <p:sp>
        <p:nvSpPr>
          <p:cNvPr id="443855" name="Rectangle 463"/>
          <p:cNvSpPr>
            <a:spLocks noChangeArrowheads="1"/>
          </p:cNvSpPr>
          <p:nvPr/>
        </p:nvSpPr>
        <p:spPr bwMode="auto">
          <a:xfrm>
            <a:off x="611188" y="1638300"/>
            <a:ext cx="8075612" cy="76200"/>
          </a:xfrm>
          <a:prstGeom prst="rect">
            <a:avLst/>
          </a:prstGeom>
          <a:solidFill>
            <a:srgbClr val="85D6FF"/>
          </a:solidFill>
          <a:ln w="12700">
            <a:noFill/>
            <a:miter lim="800000"/>
            <a:headEnd type="none" w="sm" len="sm"/>
            <a:tailEnd type="none" w="sm" len="sm"/>
          </a:ln>
          <a:effectLst/>
        </p:spPr>
        <p:txBody>
          <a:bodyPr wrap="none" anchor="ctr"/>
          <a:lstStyle/>
          <a:p>
            <a:endParaRPr lang="es-ES"/>
          </a:p>
        </p:txBody>
      </p:sp>
    </p:spTree>
  </p:cSld>
  <p:clrMapOvr>
    <a:masterClrMapping/>
  </p:clrMapOvr>
  <p:transition spd="slow" advClick="0">
    <p:rand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457200"/>
            <a:ext cx="7772400" cy="838200"/>
          </a:xfrm>
          <a:noFill/>
          <a:ln/>
        </p:spPr>
        <p:txBody>
          <a:bodyPr/>
          <a:lstStyle/>
          <a:p>
            <a:pPr>
              <a:lnSpc>
                <a:spcPct val="90000"/>
              </a:lnSpc>
            </a:pPr>
            <a:r>
              <a:rPr lang="es-ES_tradnl" altLang="es-ES_tradnl">
                <a:solidFill>
                  <a:schemeClr val="bg2"/>
                </a:solidFill>
              </a:rPr>
              <a:t>Criterios de Selección de Metodologías para la EIA </a:t>
            </a:r>
            <a:endParaRPr lang="es-ES_tradnl" altLang="es-ES_tradnl">
              <a:solidFill>
                <a:schemeClr val="bg2"/>
              </a:solidFill>
              <a:effectLst>
                <a:outerShdw blurRad="38100" dist="38100" dir="2700000" algn="tl">
                  <a:srgbClr val="C0C0C0"/>
                </a:outerShdw>
              </a:effectLst>
            </a:endParaRPr>
          </a:p>
        </p:txBody>
      </p:sp>
      <p:sp>
        <p:nvSpPr>
          <p:cNvPr id="86019" name="Rectangle 3"/>
          <p:cNvSpPr>
            <a:spLocks noGrp="1" noChangeArrowheads="1"/>
          </p:cNvSpPr>
          <p:nvPr>
            <p:ph type="body" idx="1"/>
          </p:nvPr>
        </p:nvSpPr>
        <p:spPr>
          <a:xfrm>
            <a:off x="762000" y="1841500"/>
            <a:ext cx="7772400" cy="4025900"/>
          </a:xfrm>
          <a:noFill/>
          <a:ln/>
        </p:spPr>
        <p:txBody>
          <a:bodyPr tIns="92075" bIns="92075" anchorCtr="1">
            <a:spAutoFit/>
          </a:bodyPr>
          <a:lstStyle/>
          <a:p>
            <a:pPr>
              <a:lnSpc>
                <a:spcPct val="90000"/>
              </a:lnSpc>
              <a:buFont typeface="Wingdings" pitchFamily="2" charset="2"/>
              <a:buChar char="ü"/>
            </a:pPr>
            <a:r>
              <a:rPr lang="es-ES_tradnl" altLang="es-ES_tradnl" sz="3000">
                <a:solidFill>
                  <a:schemeClr val="bg2"/>
                </a:solidFill>
              </a:rPr>
              <a:t>Tipo y tamaño de la propuesta</a:t>
            </a:r>
          </a:p>
          <a:p>
            <a:pPr>
              <a:lnSpc>
                <a:spcPct val="90000"/>
              </a:lnSpc>
              <a:buFont typeface="Wingdings" pitchFamily="2" charset="2"/>
              <a:buChar char="ü"/>
            </a:pPr>
            <a:r>
              <a:rPr lang="es-ES_tradnl" altLang="es-ES_tradnl" sz="3000">
                <a:solidFill>
                  <a:schemeClr val="bg2"/>
                </a:solidFill>
              </a:rPr>
              <a:t>Naturaleza de los impactos probables</a:t>
            </a:r>
          </a:p>
          <a:p>
            <a:pPr>
              <a:lnSpc>
                <a:spcPct val="90000"/>
              </a:lnSpc>
              <a:buFont typeface="Wingdings" pitchFamily="2" charset="2"/>
              <a:buChar char="ü"/>
            </a:pPr>
            <a:r>
              <a:rPr lang="es-ES_tradnl" altLang="es-ES_tradnl" sz="3000">
                <a:solidFill>
                  <a:schemeClr val="bg2"/>
                </a:solidFill>
              </a:rPr>
              <a:t>Características del método de EIA</a:t>
            </a:r>
          </a:p>
          <a:p>
            <a:pPr>
              <a:lnSpc>
                <a:spcPct val="90000"/>
              </a:lnSpc>
              <a:buFont typeface="Wingdings" pitchFamily="2" charset="2"/>
              <a:buChar char="ü"/>
            </a:pPr>
            <a:r>
              <a:rPr lang="es-ES_tradnl" altLang="es-ES_tradnl" sz="3000">
                <a:solidFill>
                  <a:schemeClr val="bg2"/>
                </a:solidFill>
              </a:rPr>
              <a:t>Experiencia del proponente</a:t>
            </a:r>
          </a:p>
          <a:p>
            <a:pPr>
              <a:lnSpc>
                <a:spcPct val="90000"/>
              </a:lnSpc>
              <a:buFont typeface="Wingdings" pitchFamily="2" charset="2"/>
              <a:buChar char="ü"/>
            </a:pPr>
            <a:r>
              <a:rPr lang="es-ES_tradnl" altLang="es-ES_tradnl" sz="3000">
                <a:solidFill>
                  <a:schemeClr val="bg2"/>
                </a:solidFill>
              </a:rPr>
              <a:t>Recursos disponibles</a:t>
            </a:r>
          </a:p>
          <a:p>
            <a:pPr>
              <a:lnSpc>
                <a:spcPct val="90000"/>
              </a:lnSpc>
              <a:buFont typeface="Wingdings" pitchFamily="2" charset="2"/>
              <a:buChar char="ü"/>
            </a:pPr>
            <a:r>
              <a:rPr lang="es-ES_tradnl" altLang="es-ES_tradnl" sz="3000">
                <a:solidFill>
                  <a:schemeClr val="bg2"/>
                </a:solidFill>
              </a:rPr>
              <a:t>Naturaleza del público involucrado</a:t>
            </a:r>
          </a:p>
          <a:p>
            <a:pPr>
              <a:lnSpc>
                <a:spcPct val="90000"/>
              </a:lnSpc>
              <a:buFont typeface="Wingdings" pitchFamily="2" charset="2"/>
              <a:buChar char="ü"/>
            </a:pPr>
            <a:r>
              <a:rPr lang="es-ES_tradnl" altLang="es-ES_tradnl" sz="3000">
                <a:solidFill>
                  <a:schemeClr val="bg2"/>
                </a:solidFill>
              </a:rPr>
              <a:t>Requerimientos administrativos y de procedimientos</a:t>
            </a:r>
          </a:p>
        </p:txBody>
      </p:sp>
      <p:sp>
        <p:nvSpPr>
          <p:cNvPr id="86020"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11188" y="76200"/>
            <a:ext cx="8151812" cy="1292225"/>
          </a:xfrm>
          <a:noFill/>
          <a:ln/>
        </p:spPr>
        <p:txBody>
          <a:bodyPr/>
          <a:lstStyle/>
          <a:p>
            <a:pPr>
              <a:lnSpc>
                <a:spcPts val="3300"/>
              </a:lnSpc>
            </a:pPr>
            <a:r>
              <a:rPr lang="es-ES_tradnl" altLang="es-ES_tradnl" sz="3300">
                <a:solidFill>
                  <a:schemeClr val="bg2"/>
                </a:solidFill>
              </a:rPr>
              <a:t>Principales Ventajas y Desventajas de Algunos Métodos de Identificación de Impactos</a:t>
            </a:r>
          </a:p>
        </p:txBody>
      </p:sp>
      <p:sp>
        <p:nvSpPr>
          <p:cNvPr id="88068"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pSp>
        <p:nvGrpSpPr>
          <p:cNvPr id="88176" name="Group 112"/>
          <p:cNvGrpSpPr>
            <a:grpSpLocks/>
          </p:cNvGrpSpPr>
          <p:nvPr/>
        </p:nvGrpSpPr>
        <p:grpSpPr bwMode="auto">
          <a:xfrm>
            <a:off x="814388" y="1447800"/>
            <a:ext cx="7524750" cy="4892675"/>
            <a:chOff x="513" y="1012"/>
            <a:chExt cx="4740" cy="3082"/>
          </a:xfrm>
        </p:grpSpPr>
        <p:sp>
          <p:nvSpPr>
            <p:cNvPr id="88069" name="Rectangle 5"/>
            <p:cNvSpPr>
              <a:spLocks noChangeArrowheads="1"/>
            </p:cNvSpPr>
            <p:nvPr/>
          </p:nvSpPr>
          <p:spPr bwMode="auto">
            <a:xfrm>
              <a:off x="2311" y="1012"/>
              <a:ext cx="39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Ventajas</a:t>
              </a:r>
              <a:endParaRPr lang="es-ES_tradnl" altLang="es-ES_tradnl" sz="4400">
                <a:solidFill>
                  <a:schemeClr val="bg2"/>
                </a:solidFill>
              </a:endParaRPr>
            </a:p>
          </p:txBody>
        </p:sp>
        <p:sp>
          <p:nvSpPr>
            <p:cNvPr id="88070" name="Rectangle 6"/>
            <p:cNvSpPr>
              <a:spLocks noChangeArrowheads="1"/>
            </p:cNvSpPr>
            <p:nvPr/>
          </p:nvSpPr>
          <p:spPr bwMode="auto">
            <a:xfrm>
              <a:off x="4150" y="1012"/>
              <a:ext cx="547"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Desventajas</a:t>
              </a:r>
              <a:endParaRPr lang="es-ES_tradnl" altLang="es-ES_tradnl" sz="4400">
                <a:solidFill>
                  <a:schemeClr val="bg2"/>
                </a:solidFill>
              </a:endParaRPr>
            </a:p>
          </p:txBody>
        </p:sp>
        <p:sp>
          <p:nvSpPr>
            <p:cNvPr id="88071" name="Rectangle 7"/>
            <p:cNvSpPr>
              <a:spLocks noChangeArrowheads="1"/>
            </p:cNvSpPr>
            <p:nvPr/>
          </p:nvSpPr>
          <p:spPr bwMode="auto">
            <a:xfrm>
              <a:off x="513" y="1137"/>
              <a:ext cx="39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Listas de</a:t>
              </a:r>
              <a:endParaRPr lang="es-ES_tradnl" altLang="es-ES_tradnl" sz="4400">
                <a:solidFill>
                  <a:schemeClr val="bg2"/>
                </a:solidFill>
              </a:endParaRPr>
            </a:p>
          </p:txBody>
        </p:sp>
        <p:sp>
          <p:nvSpPr>
            <p:cNvPr id="88072" name="Rectangle 8"/>
            <p:cNvSpPr>
              <a:spLocks noChangeArrowheads="1"/>
            </p:cNvSpPr>
            <p:nvPr/>
          </p:nvSpPr>
          <p:spPr bwMode="auto">
            <a:xfrm>
              <a:off x="513" y="1261"/>
              <a:ext cx="56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Verificación</a:t>
              </a:r>
              <a:endParaRPr lang="es-ES_tradnl" altLang="es-ES_tradnl" sz="4400">
                <a:solidFill>
                  <a:schemeClr val="bg2"/>
                </a:solidFill>
              </a:endParaRPr>
            </a:p>
          </p:txBody>
        </p:sp>
        <p:sp>
          <p:nvSpPr>
            <p:cNvPr id="88081" name="Rectangle 17"/>
            <p:cNvSpPr>
              <a:spLocks noChangeArrowheads="1"/>
            </p:cNvSpPr>
            <p:nvPr/>
          </p:nvSpPr>
          <p:spPr bwMode="auto">
            <a:xfrm>
              <a:off x="1707" y="1273"/>
              <a:ext cx="159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bueno para la selección del local y</a:t>
              </a:r>
              <a:endParaRPr lang="es-ES_tradnl" altLang="es-ES_tradnl" sz="4400">
                <a:solidFill>
                  <a:schemeClr val="bg2"/>
                </a:solidFill>
              </a:endParaRPr>
            </a:p>
          </p:txBody>
        </p:sp>
        <p:grpSp>
          <p:nvGrpSpPr>
            <p:cNvPr id="88164" name="Group 100"/>
            <p:cNvGrpSpPr>
              <a:grpSpLocks/>
            </p:cNvGrpSpPr>
            <p:nvPr/>
          </p:nvGrpSpPr>
          <p:grpSpPr bwMode="auto">
            <a:xfrm>
              <a:off x="1563" y="1133"/>
              <a:ext cx="1683" cy="389"/>
              <a:chOff x="1563" y="1133"/>
              <a:chExt cx="1683" cy="389"/>
            </a:xfrm>
          </p:grpSpPr>
          <p:sp>
            <p:nvSpPr>
              <p:cNvPr id="88076" name="Rectangle 12"/>
              <p:cNvSpPr>
                <a:spLocks noChangeArrowheads="1"/>
              </p:cNvSpPr>
              <p:nvPr/>
            </p:nvSpPr>
            <p:spPr bwMode="auto">
              <a:xfrm>
                <a:off x="1563" y="1133"/>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77" name="Rectangle 13"/>
              <p:cNvSpPr>
                <a:spLocks noChangeArrowheads="1"/>
              </p:cNvSpPr>
              <p:nvPr/>
            </p:nvSpPr>
            <p:spPr bwMode="auto">
              <a:xfrm>
                <a:off x="1609" y="1144"/>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78" name="Rectangle 14"/>
              <p:cNvSpPr>
                <a:spLocks noChangeArrowheads="1"/>
              </p:cNvSpPr>
              <p:nvPr/>
            </p:nvSpPr>
            <p:spPr bwMode="auto">
              <a:xfrm>
                <a:off x="1707" y="1142"/>
                <a:ext cx="135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simple de comprender y usar</a:t>
                </a:r>
                <a:endParaRPr lang="es-ES_tradnl" altLang="es-ES_tradnl" sz="4400">
                  <a:solidFill>
                    <a:schemeClr val="bg2"/>
                  </a:solidFill>
                </a:endParaRPr>
              </a:p>
            </p:txBody>
          </p:sp>
          <p:sp>
            <p:nvSpPr>
              <p:cNvPr id="88079" name="Rectangle 15"/>
              <p:cNvSpPr>
                <a:spLocks noChangeArrowheads="1"/>
              </p:cNvSpPr>
              <p:nvPr/>
            </p:nvSpPr>
            <p:spPr bwMode="auto">
              <a:xfrm>
                <a:off x="1563" y="1263"/>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80" name="Rectangle 16"/>
              <p:cNvSpPr>
                <a:spLocks noChangeArrowheads="1"/>
              </p:cNvSpPr>
              <p:nvPr/>
            </p:nvSpPr>
            <p:spPr bwMode="auto">
              <a:xfrm>
                <a:off x="1609" y="127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82" name="Rectangle 18"/>
              <p:cNvSpPr>
                <a:spLocks noChangeArrowheads="1"/>
              </p:cNvSpPr>
              <p:nvPr/>
            </p:nvSpPr>
            <p:spPr bwMode="auto">
              <a:xfrm>
                <a:off x="1707" y="1397"/>
                <a:ext cx="153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el establecimiento de prioridades</a:t>
                </a:r>
                <a:endParaRPr lang="es-ES_tradnl" altLang="es-ES_tradnl" sz="4400">
                  <a:solidFill>
                    <a:schemeClr val="bg2"/>
                  </a:solidFill>
                </a:endParaRPr>
              </a:p>
            </p:txBody>
          </p:sp>
        </p:grpSp>
        <p:sp>
          <p:nvSpPr>
            <p:cNvPr id="88083" name="Rectangle 19"/>
            <p:cNvSpPr>
              <a:spLocks noChangeArrowheads="1"/>
            </p:cNvSpPr>
            <p:nvPr/>
          </p:nvSpPr>
          <p:spPr bwMode="auto">
            <a:xfrm>
              <a:off x="3545" y="1133"/>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84" name="Rectangle 20"/>
            <p:cNvSpPr>
              <a:spLocks noChangeArrowheads="1"/>
            </p:cNvSpPr>
            <p:nvPr/>
          </p:nvSpPr>
          <p:spPr bwMode="auto">
            <a:xfrm>
              <a:off x="3592" y="1144"/>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85" name="Rectangle 21"/>
            <p:cNvSpPr>
              <a:spLocks noChangeArrowheads="1"/>
            </p:cNvSpPr>
            <p:nvPr/>
          </p:nvSpPr>
          <p:spPr bwMode="auto">
            <a:xfrm>
              <a:off x="3689" y="1142"/>
              <a:ext cx="1120"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no hace distinción entre</a:t>
              </a:r>
              <a:endParaRPr lang="es-ES_tradnl" altLang="es-ES_tradnl" sz="4400">
                <a:solidFill>
                  <a:schemeClr val="bg2"/>
                </a:solidFill>
              </a:endParaRPr>
            </a:p>
          </p:txBody>
        </p:sp>
        <p:sp>
          <p:nvSpPr>
            <p:cNvPr id="88086" name="Rectangle 22"/>
            <p:cNvSpPr>
              <a:spLocks noChangeArrowheads="1"/>
            </p:cNvSpPr>
            <p:nvPr/>
          </p:nvSpPr>
          <p:spPr bwMode="auto">
            <a:xfrm>
              <a:off x="3689" y="1267"/>
              <a:ext cx="139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impactos directos e indirectos</a:t>
              </a:r>
              <a:endParaRPr lang="es-ES_tradnl" altLang="es-ES_tradnl" sz="4400">
                <a:solidFill>
                  <a:schemeClr val="bg2"/>
                </a:solidFill>
              </a:endParaRPr>
            </a:p>
          </p:txBody>
        </p:sp>
        <p:sp>
          <p:nvSpPr>
            <p:cNvPr id="88087" name="Rectangle 23"/>
            <p:cNvSpPr>
              <a:spLocks noChangeArrowheads="1"/>
            </p:cNvSpPr>
            <p:nvPr/>
          </p:nvSpPr>
          <p:spPr bwMode="auto">
            <a:xfrm>
              <a:off x="3545" y="1388"/>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88" name="Rectangle 24"/>
            <p:cNvSpPr>
              <a:spLocks noChangeArrowheads="1"/>
            </p:cNvSpPr>
            <p:nvPr/>
          </p:nvSpPr>
          <p:spPr bwMode="auto">
            <a:xfrm>
              <a:off x="3592" y="1399"/>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89" name="Rectangle 25"/>
            <p:cNvSpPr>
              <a:spLocks noChangeArrowheads="1"/>
            </p:cNvSpPr>
            <p:nvPr/>
          </p:nvSpPr>
          <p:spPr bwMode="auto">
            <a:xfrm>
              <a:off x="3689" y="1397"/>
              <a:ext cx="148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no une la acción con el impacto</a:t>
              </a:r>
              <a:endParaRPr lang="es-ES_tradnl" altLang="es-ES_tradnl" sz="4400">
                <a:solidFill>
                  <a:schemeClr val="bg2"/>
                </a:solidFill>
              </a:endParaRPr>
            </a:p>
          </p:txBody>
        </p:sp>
        <p:sp>
          <p:nvSpPr>
            <p:cNvPr id="88094" name="Rectangle 30"/>
            <p:cNvSpPr>
              <a:spLocks noChangeArrowheads="1"/>
            </p:cNvSpPr>
            <p:nvPr/>
          </p:nvSpPr>
          <p:spPr bwMode="auto">
            <a:xfrm>
              <a:off x="513" y="1656"/>
              <a:ext cx="39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Matrices</a:t>
              </a:r>
              <a:endParaRPr lang="es-ES_tradnl" altLang="es-ES_tradnl" sz="4400">
                <a:solidFill>
                  <a:schemeClr val="bg2"/>
                </a:solidFill>
              </a:endParaRPr>
            </a:p>
          </p:txBody>
        </p:sp>
        <p:grpSp>
          <p:nvGrpSpPr>
            <p:cNvPr id="88163" name="Group 99"/>
            <p:cNvGrpSpPr>
              <a:grpSpLocks/>
            </p:cNvGrpSpPr>
            <p:nvPr/>
          </p:nvGrpSpPr>
          <p:grpSpPr bwMode="auto">
            <a:xfrm>
              <a:off x="1563" y="1648"/>
              <a:ext cx="1803" cy="390"/>
              <a:chOff x="1563" y="1773"/>
              <a:chExt cx="1803" cy="390"/>
            </a:xfrm>
          </p:grpSpPr>
          <p:sp>
            <p:nvSpPr>
              <p:cNvPr id="88095" name="Rectangle 31"/>
              <p:cNvSpPr>
                <a:spLocks noChangeArrowheads="1"/>
              </p:cNvSpPr>
              <p:nvPr/>
            </p:nvSpPr>
            <p:spPr bwMode="auto">
              <a:xfrm>
                <a:off x="1563" y="1773"/>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96" name="Rectangle 32"/>
              <p:cNvSpPr>
                <a:spLocks noChangeArrowheads="1"/>
              </p:cNvSpPr>
              <p:nvPr/>
            </p:nvSpPr>
            <p:spPr bwMode="auto">
              <a:xfrm>
                <a:off x="1609" y="178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97" name="Rectangle 33"/>
              <p:cNvSpPr>
                <a:spLocks noChangeArrowheads="1"/>
              </p:cNvSpPr>
              <p:nvPr/>
            </p:nvSpPr>
            <p:spPr bwMode="auto">
              <a:xfrm>
                <a:off x="1707" y="1783"/>
                <a:ext cx="133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une la acción con el impacto</a:t>
                </a:r>
                <a:endParaRPr lang="es-ES_tradnl" altLang="es-ES_tradnl" sz="4400">
                  <a:solidFill>
                    <a:schemeClr val="bg2"/>
                  </a:solidFill>
                </a:endParaRPr>
              </a:p>
            </p:txBody>
          </p:sp>
          <p:sp>
            <p:nvSpPr>
              <p:cNvPr id="88098" name="Rectangle 34"/>
              <p:cNvSpPr>
                <a:spLocks noChangeArrowheads="1"/>
              </p:cNvSpPr>
              <p:nvPr/>
            </p:nvSpPr>
            <p:spPr bwMode="auto">
              <a:xfrm>
                <a:off x="1563" y="190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99" name="Rectangle 35"/>
              <p:cNvSpPr>
                <a:spLocks noChangeArrowheads="1"/>
              </p:cNvSpPr>
              <p:nvPr/>
            </p:nvSpPr>
            <p:spPr bwMode="auto">
              <a:xfrm>
                <a:off x="1609" y="191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00" name="Rectangle 36"/>
              <p:cNvSpPr>
                <a:spLocks noChangeArrowheads="1"/>
              </p:cNvSpPr>
              <p:nvPr/>
            </p:nvSpPr>
            <p:spPr bwMode="auto">
              <a:xfrm>
                <a:off x="1707" y="1913"/>
                <a:ext cx="165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buen método para esquematizar los</a:t>
                </a:r>
                <a:endParaRPr lang="es-ES_tradnl" altLang="es-ES_tradnl" sz="4400">
                  <a:solidFill>
                    <a:schemeClr val="bg2"/>
                  </a:solidFill>
                </a:endParaRPr>
              </a:p>
            </p:txBody>
          </p:sp>
          <p:sp>
            <p:nvSpPr>
              <p:cNvPr id="88101" name="Rectangle 37"/>
              <p:cNvSpPr>
                <a:spLocks noChangeArrowheads="1"/>
              </p:cNvSpPr>
              <p:nvPr/>
            </p:nvSpPr>
            <p:spPr bwMode="auto">
              <a:xfrm>
                <a:off x="1707" y="2038"/>
                <a:ext cx="915"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resultados de la EIA</a:t>
                </a:r>
                <a:endParaRPr lang="es-ES_tradnl" altLang="es-ES_tradnl" sz="4400">
                  <a:solidFill>
                    <a:schemeClr val="bg2"/>
                  </a:solidFill>
                </a:endParaRPr>
              </a:p>
            </p:txBody>
          </p:sp>
        </p:grpSp>
        <p:sp>
          <p:nvSpPr>
            <p:cNvPr id="88110" name="Rectangle 46"/>
            <p:cNvSpPr>
              <a:spLocks noChangeArrowheads="1"/>
            </p:cNvSpPr>
            <p:nvPr/>
          </p:nvSpPr>
          <p:spPr bwMode="auto">
            <a:xfrm>
              <a:off x="513" y="2207"/>
              <a:ext cx="26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Redes</a:t>
              </a:r>
              <a:endParaRPr lang="es-ES_tradnl" altLang="es-ES_tradnl" sz="4400">
                <a:solidFill>
                  <a:schemeClr val="bg2"/>
                </a:solidFill>
              </a:endParaRPr>
            </a:p>
          </p:txBody>
        </p:sp>
        <p:grpSp>
          <p:nvGrpSpPr>
            <p:cNvPr id="88166" name="Group 102"/>
            <p:cNvGrpSpPr>
              <a:grpSpLocks/>
            </p:cNvGrpSpPr>
            <p:nvPr/>
          </p:nvGrpSpPr>
          <p:grpSpPr bwMode="auto">
            <a:xfrm>
              <a:off x="1563" y="2204"/>
              <a:ext cx="1572" cy="769"/>
              <a:chOff x="1563" y="2284"/>
              <a:chExt cx="1572" cy="769"/>
            </a:xfrm>
          </p:grpSpPr>
          <p:sp>
            <p:nvSpPr>
              <p:cNvPr id="88111" name="Rectangle 47"/>
              <p:cNvSpPr>
                <a:spLocks noChangeArrowheads="1"/>
              </p:cNvSpPr>
              <p:nvPr/>
            </p:nvSpPr>
            <p:spPr bwMode="auto">
              <a:xfrm>
                <a:off x="1563" y="228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12" name="Rectangle 48"/>
              <p:cNvSpPr>
                <a:spLocks noChangeArrowheads="1"/>
              </p:cNvSpPr>
              <p:nvPr/>
            </p:nvSpPr>
            <p:spPr bwMode="auto">
              <a:xfrm>
                <a:off x="1609" y="229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13" name="Rectangle 49"/>
              <p:cNvSpPr>
                <a:spLocks noChangeArrowheads="1"/>
              </p:cNvSpPr>
              <p:nvPr/>
            </p:nvSpPr>
            <p:spPr bwMode="auto">
              <a:xfrm>
                <a:off x="1707" y="2293"/>
                <a:ext cx="133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une la acción con el impacto</a:t>
                </a:r>
                <a:endParaRPr lang="es-ES_tradnl" altLang="es-ES_tradnl" sz="4400">
                  <a:solidFill>
                    <a:schemeClr val="bg2"/>
                  </a:solidFill>
                </a:endParaRPr>
              </a:p>
            </p:txBody>
          </p:sp>
          <p:sp>
            <p:nvSpPr>
              <p:cNvPr id="88114" name="Rectangle 50"/>
              <p:cNvSpPr>
                <a:spLocks noChangeArrowheads="1"/>
              </p:cNvSpPr>
              <p:nvPr/>
            </p:nvSpPr>
            <p:spPr bwMode="auto">
              <a:xfrm>
                <a:off x="1563" y="241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15" name="Rectangle 51"/>
              <p:cNvSpPr>
                <a:spLocks noChangeArrowheads="1"/>
              </p:cNvSpPr>
              <p:nvPr/>
            </p:nvSpPr>
            <p:spPr bwMode="auto">
              <a:xfrm>
                <a:off x="1609" y="2426"/>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16" name="Rectangle 52"/>
              <p:cNvSpPr>
                <a:spLocks noChangeArrowheads="1"/>
              </p:cNvSpPr>
              <p:nvPr/>
            </p:nvSpPr>
            <p:spPr bwMode="auto">
              <a:xfrm>
                <a:off x="1707" y="2424"/>
                <a:ext cx="142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útil en forma simplificada para</a:t>
                </a:r>
                <a:endParaRPr lang="es-ES_tradnl" altLang="es-ES_tradnl" sz="4400">
                  <a:solidFill>
                    <a:schemeClr val="bg2"/>
                  </a:solidFill>
                </a:endParaRPr>
              </a:p>
            </p:txBody>
          </p:sp>
          <p:sp>
            <p:nvSpPr>
              <p:cNvPr id="88117" name="Rectangle 53"/>
              <p:cNvSpPr>
                <a:spLocks noChangeArrowheads="1"/>
              </p:cNvSpPr>
              <p:nvPr/>
            </p:nvSpPr>
            <p:spPr bwMode="auto">
              <a:xfrm>
                <a:off x="1707" y="2548"/>
                <a:ext cx="138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verificar impactos de segundo</a:t>
                </a:r>
                <a:endParaRPr lang="es-ES_tradnl" altLang="es-ES_tradnl" sz="4400">
                  <a:solidFill>
                    <a:schemeClr val="bg2"/>
                  </a:solidFill>
                </a:endParaRPr>
              </a:p>
            </p:txBody>
          </p:sp>
          <p:sp>
            <p:nvSpPr>
              <p:cNvPr id="88118" name="Rectangle 54"/>
              <p:cNvSpPr>
                <a:spLocks noChangeArrowheads="1"/>
              </p:cNvSpPr>
              <p:nvPr/>
            </p:nvSpPr>
            <p:spPr bwMode="auto">
              <a:xfrm>
                <a:off x="1707" y="2673"/>
                <a:ext cx="27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orden</a:t>
                </a:r>
                <a:endParaRPr lang="es-ES_tradnl" altLang="es-ES_tradnl" sz="4400">
                  <a:solidFill>
                    <a:schemeClr val="bg2"/>
                  </a:solidFill>
                </a:endParaRPr>
              </a:p>
            </p:txBody>
          </p:sp>
          <p:sp>
            <p:nvSpPr>
              <p:cNvPr id="88119" name="Rectangle 55"/>
              <p:cNvSpPr>
                <a:spLocks noChangeArrowheads="1"/>
              </p:cNvSpPr>
              <p:nvPr/>
            </p:nvSpPr>
            <p:spPr bwMode="auto">
              <a:xfrm>
                <a:off x="1563" y="279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20" name="Rectangle 56"/>
              <p:cNvSpPr>
                <a:spLocks noChangeArrowheads="1"/>
              </p:cNvSpPr>
              <p:nvPr/>
            </p:nvSpPr>
            <p:spPr bwMode="auto">
              <a:xfrm>
                <a:off x="1609" y="280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21" name="Rectangle 57"/>
              <p:cNvSpPr>
                <a:spLocks noChangeArrowheads="1"/>
              </p:cNvSpPr>
              <p:nvPr/>
            </p:nvSpPr>
            <p:spPr bwMode="auto">
              <a:xfrm>
                <a:off x="1707" y="2803"/>
                <a:ext cx="1265"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maneja impactos directos e</a:t>
                </a:r>
                <a:endParaRPr lang="es-ES_tradnl" altLang="es-ES_tradnl" sz="4400">
                  <a:solidFill>
                    <a:schemeClr val="bg2"/>
                  </a:solidFill>
                </a:endParaRPr>
              </a:p>
            </p:txBody>
          </p:sp>
          <p:sp>
            <p:nvSpPr>
              <p:cNvPr id="88122" name="Rectangle 58"/>
              <p:cNvSpPr>
                <a:spLocks noChangeArrowheads="1"/>
              </p:cNvSpPr>
              <p:nvPr/>
            </p:nvSpPr>
            <p:spPr bwMode="auto">
              <a:xfrm>
                <a:off x="1707" y="2928"/>
                <a:ext cx="46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indirectos</a:t>
                </a:r>
                <a:endParaRPr lang="es-ES_tradnl" altLang="es-ES_tradnl" sz="4400">
                  <a:solidFill>
                    <a:schemeClr val="bg2"/>
                  </a:solidFill>
                </a:endParaRPr>
              </a:p>
            </p:txBody>
          </p:sp>
        </p:grpSp>
        <p:grpSp>
          <p:nvGrpSpPr>
            <p:cNvPr id="88168" name="Group 104"/>
            <p:cNvGrpSpPr>
              <a:grpSpLocks/>
            </p:cNvGrpSpPr>
            <p:nvPr/>
          </p:nvGrpSpPr>
          <p:grpSpPr bwMode="auto">
            <a:xfrm>
              <a:off x="3545" y="1642"/>
              <a:ext cx="1594" cy="515"/>
              <a:chOff x="3545" y="1682"/>
              <a:chExt cx="1594" cy="515"/>
            </a:xfrm>
          </p:grpSpPr>
          <p:sp>
            <p:nvSpPr>
              <p:cNvPr id="88090" name="Rectangle 26"/>
              <p:cNvSpPr>
                <a:spLocks noChangeArrowheads="1"/>
              </p:cNvSpPr>
              <p:nvPr/>
            </p:nvSpPr>
            <p:spPr bwMode="auto">
              <a:xfrm>
                <a:off x="3545" y="1682"/>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091" name="Rectangle 27"/>
              <p:cNvSpPr>
                <a:spLocks noChangeArrowheads="1"/>
              </p:cNvSpPr>
              <p:nvPr/>
            </p:nvSpPr>
            <p:spPr bwMode="auto">
              <a:xfrm>
                <a:off x="3592" y="1694"/>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092" name="Rectangle 28"/>
              <p:cNvSpPr>
                <a:spLocks noChangeArrowheads="1"/>
              </p:cNvSpPr>
              <p:nvPr/>
            </p:nvSpPr>
            <p:spPr bwMode="auto">
              <a:xfrm>
                <a:off x="3689" y="1692"/>
                <a:ext cx="1450"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el proceso de incorporación de</a:t>
                </a:r>
                <a:endParaRPr lang="es-ES_tradnl" altLang="es-ES_tradnl" sz="4400">
                  <a:solidFill>
                    <a:schemeClr val="bg2"/>
                  </a:solidFill>
                </a:endParaRPr>
              </a:p>
            </p:txBody>
          </p:sp>
          <p:sp>
            <p:nvSpPr>
              <p:cNvPr id="88093" name="Rectangle 29"/>
              <p:cNvSpPr>
                <a:spLocks noChangeArrowheads="1"/>
              </p:cNvSpPr>
              <p:nvPr/>
            </p:nvSpPr>
            <p:spPr bwMode="auto">
              <a:xfrm>
                <a:off x="3689" y="1817"/>
                <a:ext cx="1445"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valores puede ser controversial</a:t>
                </a:r>
                <a:endParaRPr lang="es-ES_tradnl" altLang="es-ES_tradnl" sz="4400">
                  <a:solidFill>
                    <a:schemeClr val="bg2"/>
                  </a:solidFill>
                </a:endParaRPr>
              </a:p>
            </p:txBody>
          </p:sp>
          <p:sp>
            <p:nvSpPr>
              <p:cNvPr id="88102" name="Rectangle 38"/>
              <p:cNvSpPr>
                <a:spLocks noChangeArrowheads="1"/>
              </p:cNvSpPr>
              <p:nvPr/>
            </p:nvSpPr>
            <p:spPr bwMode="auto">
              <a:xfrm>
                <a:off x="3545" y="1937"/>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03" name="Rectangle 39"/>
              <p:cNvSpPr>
                <a:spLocks noChangeArrowheads="1"/>
              </p:cNvSpPr>
              <p:nvPr/>
            </p:nvSpPr>
            <p:spPr bwMode="auto">
              <a:xfrm>
                <a:off x="3592" y="1949"/>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04" name="Rectangle 40"/>
              <p:cNvSpPr>
                <a:spLocks noChangeArrowheads="1"/>
              </p:cNvSpPr>
              <p:nvPr/>
            </p:nvSpPr>
            <p:spPr bwMode="auto">
              <a:xfrm>
                <a:off x="3689" y="1947"/>
                <a:ext cx="130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dificultad para distinguir los</a:t>
                </a:r>
                <a:endParaRPr lang="es-ES_tradnl" altLang="es-ES_tradnl" sz="4400">
                  <a:solidFill>
                    <a:schemeClr val="bg2"/>
                  </a:solidFill>
                </a:endParaRPr>
              </a:p>
            </p:txBody>
          </p:sp>
          <p:sp>
            <p:nvSpPr>
              <p:cNvPr id="88105" name="Rectangle 41"/>
              <p:cNvSpPr>
                <a:spLocks noChangeArrowheads="1"/>
              </p:cNvSpPr>
              <p:nvPr/>
            </p:nvSpPr>
            <p:spPr bwMode="auto">
              <a:xfrm>
                <a:off x="3689" y="2072"/>
                <a:ext cx="139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impactos directos e indirectos</a:t>
                </a:r>
                <a:endParaRPr lang="es-ES_tradnl" altLang="es-ES_tradnl" sz="4400">
                  <a:solidFill>
                    <a:schemeClr val="bg2"/>
                  </a:solidFill>
                </a:endParaRPr>
              </a:p>
            </p:txBody>
          </p:sp>
        </p:grpSp>
        <p:grpSp>
          <p:nvGrpSpPr>
            <p:cNvPr id="88170" name="Group 106"/>
            <p:cNvGrpSpPr>
              <a:grpSpLocks/>
            </p:cNvGrpSpPr>
            <p:nvPr/>
          </p:nvGrpSpPr>
          <p:grpSpPr bwMode="auto">
            <a:xfrm>
              <a:off x="3545" y="2219"/>
              <a:ext cx="1632" cy="637"/>
              <a:chOff x="3545" y="2193"/>
              <a:chExt cx="1632" cy="637"/>
            </a:xfrm>
          </p:grpSpPr>
          <p:sp>
            <p:nvSpPr>
              <p:cNvPr id="88106" name="Rectangle 42"/>
              <p:cNvSpPr>
                <a:spLocks noChangeArrowheads="1"/>
              </p:cNvSpPr>
              <p:nvPr/>
            </p:nvSpPr>
            <p:spPr bwMode="auto">
              <a:xfrm>
                <a:off x="3545" y="2193"/>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07" name="Rectangle 43"/>
              <p:cNvSpPr>
                <a:spLocks noChangeArrowheads="1"/>
              </p:cNvSpPr>
              <p:nvPr/>
            </p:nvSpPr>
            <p:spPr bwMode="auto">
              <a:xfrm>
                <a:off x="3592" y="2202"/>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08" name="Rectangle 44"/>
              <p:cNvSpPr>
                <a:spLocks noChangeArrowheads="1"/>
              </p:cNvSpPr>
              <p:nvPr/>
            </p:nvSpPr>
            <p:spPr bwMode="auto">
              <a:xfrm>
                <a:off x="3689" y="2200"/>
                <a:ext cx="135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potencial significativo para el</a:t>
                </a:r>
                <a:endParaRPr lang="es-ES_tradnl" altLang="es-ES_tradnl" sz="4400">
                  <a:solidFill>
                    <a:schemeClr val="bg2"/>
                  </a:solidFill>
                </a:endParaRPr>
              </a:p>
            </p:txBody>
          </p:sp>
          <p:sp>
            <p:nvSpPr>
              <p:cNvPr id="88109" name="Rectangle 45"/>
              <p:cNvSpPr>
                <a:spLocks noChangeArrowheads="1"/>
              </p:cNvSpPr>
              <p:nvPr/>
            </p:nvSpPr>
            <p:spPr bwMode="auto">
              <a:xfrm>
                <a:off x="3689" y="2325"/>
                <a:ext cx="1197"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doble conteo de impactos</a:t>
                </a:r>
                <a:endParaRPr lang="es-ES_tradnl" altLang="es-ES_tradnl" sz="4400">
                  <a:solidFill>
                    <a:schemeClr val="bg2"/>
                  </a:solidFill>
                </a:endParaRPr>
              </a:p>
            </p:txBody>
          </p:sp>
          <p:sp>
            <p:nvSpPr>
              <p:cNvPr id="88123" name="Rectangle 59"/>
              <p:cNvSpPr>
                <a:spLocks noChangeArrowheads="1"/>
              </p:cNvSpPr>
              <p:nvPr/>
            </p:nvSpPr>
            <p:spPr bwMode="auto">
              <a:xfrm>
                <a:off x="3545" y="2446"/>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24" name="Rectangle 60"/>
              <p:cNvSpPr>
                <a:spLocks noChangeArrowheads="1"/>
              </p:cNvSpPr>
              <p:nvPr/>
            </p:nvSpPr>
            <p:spPr bwMode="auto">
              <a:xfrm>
                <a:off x="3592" y="2457"/>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25" name="Rectangle 61"/>
              <p:cNvSpPr>
                <a:spLocks noChangeArrowheads="1"/>
              </p:cNvSpPr>
              <p:nvPr/>
            </p:nvSpPr>
            <p:spPr bwMode="auto">
              <a:xfrm>
                <a:off x="3689" y="2455"/>
                <a:ext cx="148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puede volverse muy complejo si</a:t>
                </a:r>
                <a:endParaRPr lang="es-ES_tradnl" altLang="es-ES_tradnl" sz="4400">
                  <a:solidFill>
                    <a:schemeClr val="bg2"/>
                  </a:solidFill>
                </a:endParaRPr>
              </a:p>
            </p:txBody>
          </p:sp>
          <p:sp>
            <p:nvSpPr>
              <p:cNvPr id="88126" name="Rectangle 62"/>
              <p:cNvSpPr>
                <a:spLocks noChangeArrowheads="1"/>
              </p:cNvSpPr>
              <p:nvPr/>
            </p:nvSpPr>
            <p:spPr bwMode="auto">
              <a:xfrm>
                <a:off x="3689" y="2580"/>
                <a:ext cx="130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se usa más allá de la versión</a:t>
                </a:r>
                <a:endParaRPr lang="es-ES_tradnl" altLang="es-ES_tradnl" sz="4400">
                  <a:solidFill>
                    <a:schemeClr val="bg2"/>
                  </a:solidFill>
                </a:endParaRPr>
              </a:p>
            </p:txBody>
          </p:sp>
          <p:sp>
            <p:nvSpPr>
              <p:cNvPr id="88127" name="Rectangle 63"/>
              <p:cNvSpPr>
                <a:spLocks noChangeArrowheads="1"/>
              </p:cNvSpPr>
              <p:nvPr/>
            </p:nvSpPr>
            <p:spPr bwMode="auto">
              <a:xfrm>
                <a:off x="3689" y="2705"/>
                <a:ext cx="560"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simplificada</a:t>
                </a:r>
                <a:endParaRPr lang="es-ES_tradnl" altLang="es-ES_tradnl" sz="4400">
                  <a:solidFill>
                    <a:schemeClr val="bg2"/>
                  </a:solidFill>
                </a:endParaRPr>
              </a:p>
            </p:txBody>
          </p:sp>
        </p:grpSp>
        <p:sp>
          <p:nvSpPr>
            <p:cNvPr id="88128" name="Rectangle 64"/>
            <p:cNvSpPr>
              <a:spLocks noChangeArrowheads="1"/>
            </p:cNvSpPr>
            <p:nvPr/>
          </p:nvSpPr>
          <p:spPr bwMode="auto">
            <a:xfrm>
              <a:off x="513" y="3053"/>
              <a:ext cx="75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Superposiciones</a:t>
              </a:r>
              <a:endParaRPr lang="es-ES_tradnl" altLang="es-ES_tradnl" sz="4400">
                <a:solidFill>
                  <a:schemeClr val="bg2"/>
                </a:solidFill>
              </a:endParaRPr>
            </a:p>
          </p:txBody>
        </p:sp>
        <p:grpSp>
          <p:nvGrpSpPr>
            <p:cNvPr id="88167" name="Group 103"/>
            <p:cNvGrpSpPr>
              <a:grpSpLocks/>
            </p:cNvGrpSpPr>
            <p:nvPr/>
          </p:nvGrpSpPr>
          <p:grpSpPr bwMode="auto">
            <a:xfrm>
              <a:off x="1563" y="3049"/>
              <a:ext cx="1746" cy="520"/>
              <a:chOff x="1563" y="3049"/>
              <a:chExt cx="1746" cy="520"/>
            </a:xfrm>
          </p:grpSpPr>
          <p:sp>
            <p:nvSpPr>
              <p:cNvPr id="88129" name="Rectangle 65"/>
              <p:cNvSpPr>
                <a:spLocks noChangeArrowheads="1"/>
              </p:cNvSpPr>
              <p:nvPr/>
            </p:nvSpPr>
            <p:spPr bwMode="auto">
              <a:xfrm>
                <a:off x="1563" y="3049"/>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30" name="Rectangle 66"/>
              <p:cNvSpPr>
                <a:spLocks noChangeArrowheads="1"/>
              </p:cNvSpPr>
              <p:nvPr/>
            </p:nvSpPr>
            <p:spPr bwMode="auto">
              <a:xfrm>
                <a:off x="1609" y="306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31" name="Rectangle 67"/>
              <p:cNvSpPr>
                <a:spLocks noChangeArrowheads="1"/>
              </p:cNvSpPr>
              <p:nvPr/>
            </p:nvSpPr>
            <p:spPr bwMode="auto">
              <a:xfrm>
                <a:off x="1707" y="3059"/>
                <a:ext cx="777"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fácil de entender</a:t>
                </a:r>
                <a:endParaRPr lang="es-ES_tradnl" altLang="es-ES_tradnl" sz="4400">
                  <a:solidFill>
                    <a:schemeClr val="bg2"/>
                  </a:solidFill>
                </a:endParaRPr>
              </a:p>
            </p:txBody>
          </p:sp>
          <p:sp>
            <p:nvSpPr>
              <p:cNvPr id="88132" name="Rectangle 68"/>
              <p:cNvSpPr>
                <a:spLocks noChangeArrowheads="1"/>
              </p:cNvSpPr>
              <p:nvPr/>
            </p:nvSpPr>
            <p:spPr bwMode="auto">
              <a:xfrm>
                <a:off x="1563" y="3179"/>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33" name="Rectangle 69"/>
              <p:cNvSpPr>
                <a:spLocks noChangeArrowheads="1"/>
              </p:cNvSpPr>
              <p:nvPr/>
            </p:nvSpPr>
            <p:spPr bwMode="auto">
              <a:xfrm>
                <a:off x="1609" y="319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34" name="Rectangle 70"/>
              <p:cNvSpPr>
                <a:spLocks noChangeArrowheads="1"/>
              </p:cNvSpPr>
              <p:nvPr/>
            </p:nvSpPr>
            <p:spPr bwMode="auto">
              <a:xfrm>
                <a:off x="1707" y="3189"/>
                <a:ext cx="1475"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buen método de representación</a:t>
                </a:r>
                <a:endParaRPr lang="es-ES_tradnl" altLang="es-ES_tradnl" sz="4400">
                  <a:solidFill>
                    <a:schemeClr val="bg2"/>
                  </a:solidFill>
                </a:endParaRPr>
              </a:p>
            </p:txBody>
          </p:sp>
          <p:sp>
            <p:nvSpPr>
              <p:cNvPr id="88135" name="Rectangle 71"/>
              <p:cNvSpPr>
                <a:spLocks noChangeArrowheads="1"/>
              </p:cNvSpPr>
              <p:nvPr/>
            </p:nvSpPr>
            <p:spPr bwMode="auto">
              <a:xfrm>
                <a:off x="1563" y="3310"/>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36" name="Rectangle 72"/>
              <p:cNvSpPr>
                <a:spLocks noChangeArrowheads="1"/>
              </p:cNvSpPr>
              <p:nvPr/>
            </p:nvSpPr>
            <p:spPr bwMode="auto">
              <a:xfrm>
                <a:off x="1609" y="332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37" name="Rectangle 73"/>
              <p:cNvSpPr>
                <a:spLocks noChangeArrowheads="1"/>
              </p:cNvSpPr>
              <p:nvPr/>
            </p:nvSpPr>
            <p:spPr bwMode="auto">
              <a:xfrm>
                <a:off x="1707" y="3320"/>
                <a:ext cx="160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buena herramienta de elección del</a:t>
                </a:r>
                <a:endParaRPr lang="es-ES_tradnl" altLang="es-ES_tradnl" sz="4400">
                  <a:solidFill>
                    <a:schemeClr val="bg2"/>
                  </a:solidFill>
                </a:endParaRPr>
              </a:p>
            </p:txBody>
          </p:sp>
          <p:sp>
            <p:nvSpPr>
              <p:cNvPr id="88138" name="Rectangle 74"/>
              <p:cNvSpPr>
                <a:spLocks noChangeArrowheads="1"/>
              </p:cNvSpPr>
              <p:nvPr/>
            </p:nvSpPr>
            <p:spPr bwMode="auto">
              <a:xfrm>
                <a:off x="1707" y="3444"/>
                <a:ext cx="22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local</a:t>
                </a:r>
                <a:endParaRPr lang="es-ES_tradnl" altLang="es-ES_tradnl" sz="4400">
                  <a:solidFill>
                    <a:schemeClr val="bg2"/>
                  </a:solidFill>
                </a:endParaRPr>
              </a:p>
            </p:txBody>
          </p:sp>
        </p:grpSp>
        <p:grpSp>
          <p:nvGrpSpPr>
            <p:cNvPr id="88171" name="Group 107"/>
            <p:cNvGrpSpPr>
              <a:grpSpLocks/>
            </p:cNvGrpSpPr>
            <p:nvPr/>
          </p:nvGrpSpPr>
          <p:grpSpPr bwMode="auto">
            <a:xfrm>
              <a:off x="3545" y="2993"/>
              <a:ext cx="1708" cy="639"/>
              <a:chOff x="3545" y="3049"/>
              <a:chExt cx="1708" cy="639"/>
            </a:xfrm>
          </p:grpSpPr>
          <p:sp>
            <p:nvSpPr>
              <p:cNvPr id="88139" name="Rectangle 75"/>
              <p:cNvSpPr>
                <a:spLocks noChangeArrowheads="1"/>
              </p:cNvSpPr>
              <p:nvPr/>
            </p:nvSpPr>
            <p:spPr bwMode="auto">
              <a:xfrm>
                <a:off x="3545" y="3049"/>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40" name="Rectangle 76"/>
              <p:cNvSpPr>
                <a:spLocks noChangeArrowheads="1"/>
              </p:cNvSpPr>
              <p:nvPr/>
            </p:nvSpPr>
            <p:spPr bwMode="auto">
              <a:xfrm>
                <a:off x="3592" y="306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41" name="Rectangle 77"/>
              <p:cNvSpPr>
                <a:spLocks noChangeArrowheads="1"/>
              </p:cNvSpPr>
              <p:nvPr/>
            </p:nvSpPr>
            <p:spPr bwMode="auto">
              <a:xfrm>
                <a:off x="3689" y="3059"/>
                <a:ext cx="1436"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contempla solamente impactos</a:t>
                </a:r>
                <a:endParaRPr lang="es-ES_tradnl" altLang="es-ES_tradnl" sz="4400">
                  <a:solidFill>
                    <a:schemeClr val="bg2"/>
                  </a:solidFill>
                </a:endParaRPr>
              </a:p>
            </p:txBody>
          </p:sp>
          <p:sp>
            <p:nvSpPr>
              <p:cNvPr id="88142" name="Rectangle 78"/>
              <p:cNvSpPr>
                <a:spLocks noChangeArrowheads="1"/>
              </p:cNvSpPr>
              <p:nvPr/>
            </p:nvSpPr>
            <p:spPr bwMode="auto">
              <a:xfrm>
                <a:off x="3689" y="3183"/>
                <a:ext cx="37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directos</a:t>
                </a:r>
                <a:endParaRPr lang="es-ES_tradnl" altLang="es-ES_tradnl" sz="4400">
                  <a:solidFill>
                    <a:schemeClr val="bg2"/>
                  </a:solidFill>
                </a:endParaRPr>
              </a:p>
            </p:txBody>
          </p:sp>
          <p:sp>
            <p:nvSpPr>
              <p:cNvPr id="88143" name="Rectangle 79"/>
              <p:cNvSpPr>
                <a:spLocks noChangeArrowheads="1"/>
              </p:cNvSpPr>
              <p:nvPr/>
            </p:nvSpPr>
            <p:spPr bwMode="auto">
              <a:xfrm>
                <a:off x="3545" y="330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44" name="Rectangle 80"/>
              <p:cNvSpPr>
                <a:spLocks noChangeArrowheads="1"/>
              </p:cNvSpPr>
              <p:nvPr/>
            </p:nvSpPr>
            <p:spPr bwMode="auto">
              <a:xfrm>
                <a:off x="3592" y="3316"/>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45" name="Rectangle 81"/>
              <p:cNvSpPr>
                <a:spLocks noChangeArrowheads="1"/>
              </p:cNvSpPr>
              <p:nvPr/>
            </p:nvSpPr>
            <p:spPr bwMode="auto">
              <a:xfrm>
                <a:off x="3689" y="3314"/>
                <a:ext cx="1564"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se refiere solamente a la duración</a:t>
                </a:r>
                <a:endParaRPr lang="es-ES_tradnl" altLang="es-ES_tradnl" sz="4400">
                  <a:solidFill>
                    <a:schemeClr val="bg2"/>
                  </a:solidFill>
                </a:endParaRPr>
              </a:p>
            </p:txBody>
          </p:sp>
          <p:sp>
            <p:nvSpPr>
              <p:cNvPr id="88146" name="Rectangle 82"/>
              <p:cNvSpPr>
                <a:spLocks noChangeArrowheads="1"/>
              </p:cNvSpPr>
              <p:nvPr/>
            </p:nvSpPr>
            <p:spPr bwMode="auto">
              <a:xfrm>
                <a:off x="3689" y="3438"/>
                <a:ext cx="1172"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y a la probabilidad de los</a:t>
                </a:r>
                <a:endParaRPr lang="es-ES_tradnl" altLang="es-ES_tradnl" sz="4400">
                  <a:solidFill>
                    <a:schemeClr val="bg2"/>
                  </a:solidFill>
                </a:endParaRPr>
              </a:p>
            </p:txBody>
          </p:sp>
          <p:sp>
            <p:nvSpPr>
              <p:cNvPr id="88147" name="Rectangle 83"/>
              <p:cNvSpPr>
                <a:spLocks noChangeArrowheads="1"/>
              </p:cNvSpPr>
              <p:nvPr/>
            </p:nvSpPr>
            <p:spPr bwMode="auto">
              <a:xfrm>
                <a:off x="3689" y="3563"/>
                <a:ext cx="41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impactos</a:t>
                </a:r>
                <a:endParaRPr lang="es-ES_tradnl" altLang="es-ES_tradnl" sz="4400">
                  <a:solidFill>
                    <a:schemeClr val="bg2"/>
                  </a:solidFill>
                </a:endParaRPr>
              </a:p>
            </p:txBody>
          </p:sp>
        </p:grpSp>
        <p:grpSp>
          <p:nvGrpSpPr>
            <p:cNvPr id="88174" name="Group 110"/>
            <p:cNvGrpSpPr>
              <a:grpSpLocks/>
            </p:cNvGrpSpPr>
            <p:nvPr/>
          </p:nvGrpSpPr>
          <p:grpSpPr bwMode="auto">
            <a:xfrm>
              <a:off x="513" y="3720"/>
              <a:ext cx="766" cy="374"/>
              <a:chOff x="513" y="3688"/>
              <a:chExt cx="766" cy="374"/>
            </a:xfrm>
          </p:grpSpPr>
          <p:sp>
            <p:nvSpPr>
              <p:cNvPr id="88148" name="Rectangle 84"/>
              <p:cNvSpPr>
                <a:spLocks noChangeArrowheads="1"/>
              </p:cNvSpPr>
              <p:nvPr/>
            </p:nvSpPr>
            <p:spPr bwMode="auto">
              <a:xfrm>
                <a:off x="513" y="3688"/>
                <a:ext cx="66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SIG y sistemas</a:t>
                </a:r>
                <a:endParaRPr lang="es-ES_tradnl" altLang="es-ES_tradnl" sz="4400">
                  <a:solidFill>
                    <a:schemeClr val="bg2"/>
                  </a:solidFill>
                </a:endParaRPr>
              </a:p>
            </p:txBody>
          </p:sp>
          <p:sp>
            <p:nvSpPr>
              <p:cNvPr id="88149" name="Rectangle 85"/>
              <p:cNvSpPr>
                <a:spLocks noChangeArrowheads="1"/>
              </p:cNvSpPr>
              <p:nvPr/>
            </p:nvSpPr>
            <p:spPr bwMode="auto">
              <a:xfrm>
                <a:off x="513" y="3813"/>
                <a:ext cx="39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Expertos</a:t>
                </a:r>
                <a:endParaRPr lang="es-ES_tradnl" altLang="es-ES_tradnl" sz="4400">
                  <a:solidFill>
                    <a:schemeClr val="bg2"/>
                  </a:solidFill>
                </a:endParaRPr>
              </a:p>
            </p:txBody>
          </p:sp>
          <p:sp>
            <p:nvSpPr>
              <p:cNvPr id="88150" name="Rectangle 86"/>
              <p:cNvSpPr>
                <a:spLocks noChangeArrowheads="1"/>
              </p:cNvSpPr>
              <p:nvPr/>
            </p:nvSpPr>
            <p:spPr bwMode="auto">
              <a:xfrm>
                <a:off x="513" y="3937"/>
                <a:ext cx="766"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Computarizados</a:t>
                </a:r>
                <a:endParaRPr lang="es-ES_tradnl" altLang="es-ES_tradnl" sz="4400">
                  <a:solidFill>
                    <a:schemeClr val="bg2"/>
                  </a:solidFill>
                </a:endParaRPr>
              </a:p>
            </p:txBody>
          </p:sp>
        </p:grpSp>
        <p:grpSp>
          <p:nvGrpSpPr>
            <p:cNvPr id="88172" name="Group 108"/>
            <p:cNvGrpSpPr>
              <a:grpSpLocks/>
            </p:cNvGrpSpPr>
            <p:nvPr/>
          </p:nvGrpSpPr>
          <p:grpSpPr bwMode="auto">
            <a:xfrm>
              <a:off x="1563" y="3684"/>
              <a:ext cx="1663" cy="392"/>
              <a:chOff x="1563" y="3684"/>
              <a:chExt cx="1663" cy="392"/>
            </a:xfrm>
          </p:grpSpPr>
          <p:sp>
            <p:nvSpPr>
              <p:cNvPr id="88151" name="Rectangle 87"/>
              <p:cNvSpPr>
                <a:spLocks noChangeArrowheads="1"/>
              </p:cNvSpPr>
              <p:nvPr/>
            </p:nvSpPr>
            <p:spPr bwMode="auto">
              <a:xfrm>
                <a:off x="1563" y="368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52" name="Rectangle 88"/>
              <p:cNvSpPr>
                <a:spLocks noChangeArrowheads="1"/>
              </p:cNvSpPr>
              <p:nvPr/>
            </p:nvSpPr>
            <p:spPr bwMode="auto">
              <a:xfrm>
                <a:off x="1609" y="3695"/>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53" name="Rectangle 89"/>
              <p:cNvSpPr>
                <a:spLocks noChangeArrowheads="1"/>
              </p:cNvSpPr>
              <p:nvPr/>
            </p:nvSpPr>
            <p:spPr bwMode="auto">
              <a:xfrm>
                <a:off x="1707" y="3694"/>
                <a:ext cx="1519"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excelente para la identificación y</a:t>
                </a:r>
                <a:endParaRPr lang="es-ES_tradnl" altLang="es-ES_tradnl" sz="4400">
                  <a:solidFill>
                    <a:schemeClr val="bg2"/>
                  </a:solidFill>
                </a:endParaRPr>
              </a:p>
            </p:txBody>
          </p:sp>
          <p:sp>
            <p:nvSpPr>
              <p:cNvPr id="88154" name="Rectangle 90"/>
              <p:cNvSpPr>
                <a:spLocks noChangeArrowheads="1"/>
              </p:cNvSpPr>
              <p:nvPr/>
            </p:nvSpPr>
            <p:spPr bwMode="auto">
              <a:xfrm>
                <a:off x="1707" y="3818"/>
                <a:ext cx="92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análisis de impactos</a:t>
                </a:r>
                <a:endParaRPr lang="es-ES_tradnl" altLang="es-ES_tradnl" sz="4400">
                  <a:solidFill>
                    <a:schemeClr val="bg2"/>
                  </a:solidFill>
                </a:endParaRPr>
              </a:p>
            </p:txBody>
          </p:sp>
          <p:sp>
            <p:nvSpPr>
              <p:cNvPr id="88155" name="Rectangle 91"/>
              <p:cNvSpPr>
                <a:spLocks noChangeArrowheads="1"/>
              </p:cNvSpPr>
              <p:nvPr/>
            </p:nvSpPr>
            <p:spPr bwMode="auto">
              <a:xfrm>
                <a:off x="1563" y="3939"/>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56" name="Rectangle 92"/>
              <p:cNvSpPr>
                <a:spLocks noChangeArrowheads="1"/>
              </p:cNvSpPr>
              <p:nvPr/>
            </p:nvSpPr>
            <p:spPr bwMode="auto">
              <a:xfrm>
                <a:off x="1609" y="395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57" name="Rectangle 93"/>
              <p:cNvSpPr>
                <a:spLocks noChangeArrowheads="1"/>
              </p:cNvSpPr>
              <p:nvPr/>
            </p:nvSpPr>
            <p:spPr bwMode="auto">
              <a:xfrm>
                <a:off x="1707" y="3949"/>
                <a:ext cx="1431"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bueno para “experimentación”</a:t>
                </a:r>
                <a:endParaRPr lang="es-ES_tradnl" altLang="es-ES_tradnl" sz="4400">
                  <a:solidFill>
                    <a:schemeClr val="bg2"/>
                  </a:solidFill>
                </a:endParaRPr>
              </a:p>
            </p:txBody>
          </p:sp>
        </p:grpSp>
        <p:grpSp>
          <p:nvGrpSpPr>
            <p:cNvPr id="88175" name="Group 111"/>
            <p:cNvGrpSpPr>
              <a:grpSpLocks/>
            </p:cNvGrpSpPr>
            <p:nvPr/>
          </p:nvGrpSpPr>
          <p:grpSpPr bwMode="auto">
            <a:xfrm>
              <a:off x="3545" y="3712"/>
              <a:ext cx="1419" cy="374"/>
              <a:chOff x="3545" y="3680"/>
              <a:chExt cx="1419" cy="374"/>
            </a:xfrm>
          </p:grpSpPr>
          <p:sp>
            <p:nvSpPr>
              <p:cNvPr id="88158" name="Rectangle 94"/>
              <p:cNvSpPr>
                <a:spLocks noChangeArrowheads="1"/>
              </p:cNvSpPr>
              <p:nvPr/>
            </p:nvSpPr>
            <p:spPr bwMode="auto">
              <a:xfrm>
                <a:off x="3545" y="3684"/>
                <a:ext cx="34"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latin typeface="Symbol" pitchFamily="18" charset="2"/>
                  </a:rPr>
                  <a:t>·</a:t>
                </a:r>
                <a:endParaRPr lang="es-ES_tradnl" altLang="es-ES_tradnl" sz="4400">
                  <a:solidFill>
                    <a:schemeClr val="bg2"/>
                  </a:solidFill>
                </a:endParaRPr>
              </a:p>
            </p:txBody>
          </p:sp>
          <p:sp>
            <p:nvSpPr>
              <p:cNvPr id="88159" name="Rectangle 95"/>
              <p:cNvSpPr>
                <a:spLocks noChangeArrowheads="1"/>
              </p:cNvSpPr>
              <p:nvPr/>
            </p:nvSpPr>
            <p:spPr bwMode="auto">
              <a:xfrm>
                <a:off x="3592" y="3681"/>
                <a:ext cx="30" cy="125"/>
              </a:xfrm>
              <a:prstGeom prst="rect">
                <a:avLst/>
              </a:prstGeom>
              <a:noFill/>
              <a:ln w="9525">
                <a:noFill/>
                <a:miter lim="800000"/>
                <a:headEnd/>
                <a:tailEnd/>
              </a:ln>
            </p:spPr>
            <p:txBody>
              <a:bodyPr wrap="none" lIns="0" tIns="0" rIns="0" bIns="0">
                <a:spAutoFit/>
              </a:bodyPr>
              <a:lstStyle/>
              <a:p>
                <a:r>
                  <a:rPr lang="es-ES_tradnl" altLang="es-ES_tradnl" sz="1300">
                    <a:solidFill>
                      <a:schemeClr val="bg2"/>
                    </a:solidFill>
                  </a:rPr>
                  <a:t> </a:t>
                </a:r>
                <a:endParaRPr lang="es-ES_tradnl" altLang="es-ES_tradnl" sz="4400">
                  <a:solidFill>
                    <a:schemeClr val="bg2"/>
                  </a:solidFill>
                </a:endParaRPr>
              </a:p>
            </p:txBody>
          </p:sp>
          <p:sp>
            <p:nvSpPr>
              <p:cNvPr id="88160" name="Rectangle 96"/>
              <p:cNvSpPr>
                <a:spLocks noChangeArrowheads="1"/>
              </p:cNvSpPr>
              <p:nvPr/>
            </p:nvSpPr>
            <p:spPr bwMode="auto">
              <a:xfrm>
                <a:off x="3689" y="3680"/>
                <a:ext cx="1213"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dependen fuertemente del</a:t>
                </a:r>
                <a:endParaRPr lang="es-ES_tradnl" altLang="es-ES_tradnl" sz="4400">
                  <a:solidFill>
                    <a:schemeClr val="bg2"/>
                  </a:solidFill>
                </a:endParaRPr>
              </a:p>
            </p:txBody>
          </p:sp>
          <p:sp>
            <p:nvSpPr>
              <p:cNvPr id="88161" name="Rectangle 97"/>
              <p:cNvSpPr>
                <a:spLocks noChangeArrowheads="1"/>
              </p:cNvSpPr>
              <p:nvPr/>
            </p:nvSpPr>
            <p:spPr bwMode="auto">
              <a:xfrm>
                <a:off x="3689" y="3804"/>
                <a:ext cx="1248"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conocimiento y de datos, a</a:t>
                </a:r>
                <a:endParaRPr lang="es-ES_tradnl" altLang="es-ES_tradnl" sz="4400">
                  <a:solidFill>
                    <a:schemeClr val="bg2"/>
                  </a:solidFill>
                </a:endParaRPr>
              </a:p>
            </p:txBody>
          </p:sp>
          <p:sp>
            <p:nvSpPr>
              <p:cNvPr id="88162" name="Rectangle 98"/>
              <p:cNvSpPr>
                <a:spLocks noChangeArrowheads="1"/>
              </p:cNvSpPr>
              <p:nvPr/>
            </p:nvSpPr>
            <p:spPr bwMode="auto">
              <a:xfrm>
                <a:off x="3689" y="3929"/>
                <a:ext cx="1275" cy="125"/>
              </a:xfrm>
              <a:prstGeom prst="rect">
                <a:avLst/>
              </a:prstGeom>
              <a:noFill/>
              <a:ln w="9525">
                <a:noFill/>
                <a:miter lim="800000"/>
                <a:headEnd/>
                <a:tailEnd/>
              </a:ln>
            </p:spPr>
            <p:txBody>
              <a:bodyPr wrap="none" lIns="0" tIns="0" rIns="0" bIns="0">
                <a:spAutoFit/>
              </a:bodyPr>
              <a:lstStyle/>
              <a:p>
                <a:r>
                  <a:rPr lang="es-ES_tradnl" altLang="es-ES_tradnl" sz="1300" b="1">
                    <a:solidFill>
                      <a:schemeClr val="bg2"/>
                    </a:solidFill>
                  </a:rPr>
                  <a:t>menudo, caros y complejos</a:t>
                </a:r>
                <a:endParaRPr lang="es-ES_tradnl" altLang="es-ES_tradnl" sz="4400">
                  <a:solidFill>
                    <a:schemeClr val="bg2"/>
                  </a:solidFill>
                </a:endParaRPr>
              </a:p>
            </p:txBody>
          </p:sp>
        </p:grpSp>
      </p:grpSp>
      <p:sp>
        <p:nvSpPr>
          <p:cNvPr id="88177" name="Line 113"/>
          <p:cNvSpPr>
            <a:spLocks noChangeShapeType="1"/>
          </p:cNvSpPr>
          <p:nvPr/>
        </p:nvSpPr>
        <p:spPr bwMode="auto">
          <a:xfrm>
            <a:off x="685800" y="2355850"/>
            <a:ext cx="7924800"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88178" name="Line 114"/>
          <p:cNvSpPr>
            <a:spLocks noChangeShapeType="1"/>
          </p:cNvSpPr>
          <p:nvPr/>
        </p:nvSpPr>
        <p:spPr bwMode="auto">
          <a:xfrm>
            <a:off x="685800" y="3313113"/>
            <a:ext cx="7924800"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88179" name="Line 115"/>
          <p:cNvSpPr>
            <a:spLocks noChangeShapeType="1"/>
          </p:cNvSpPr>
          <p:nvPr/>
        </p:nvSpPr>
        <p:spPr bwMode="auto">
          <a:xfrm>
            <a:off x="685800" y="4597400"/>
            <a:ext cx="7924800"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88180" name="Line 116"/>
          <p:cNvSpPr>
            <a:spLocks noChangeShapeType="1"/>
          </p:cNvSpPr>
          <p:nvPr/>
        </p:nvSpPr>
        <p:spPr bwMode="auto">
          <a:xfrm>
            <a:off x="685800" y="5665788"/>
            <a:ext cx="7924800"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88183" name="Line 119"/>
          <p:cNvSpPr>
            <a:spLocks noChangeShapeType="1"/>
          </p:cNvSpPr>
          <p:nvPr/>
        </p:nvSpPr>
        <p:spPr bwMode="auto">
          <a:xfrm>
            <a:off x="685800" y="1657350"/>
            <a:ext cx="7924800" cy="0"/>
          </a:xfrm>
          <a:prstGeom prst="line">
            <a:avLst/>
          </a:prstGeom>
          <a:noFill/>
          <a:ln w="12700">
            <a:solidFill>
              <a:schemeClr val="bg2"/>
            </a:solidFill>
            <a:round/>
            <a:headEnd type="none" w="sm" len="sm"/>
            <a:tailEnd type="none" w="sm" len="sm"/>
          </a:ln>
          <a:effectLst/>
        </p:spPr>
        <p:txBody>
          <a:bodyPr wrap="none" anchor="ctr"/>
          <a:lstStyle/>
          <a:p>
            <a:endParaRPr lang="es-ES"/>
          </a:p>
        </p:txBody>
      </p:sp>
    </p:spTree>
  </p:cSld>
  <p:clrMapOvr>
    <a:masterClrMapping/>
  </p:clrMapOvr>
  <p:transition spd="slow" advClick="0">
    <p:rand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5" name="Rectangle 3"/>
          <p:cNvSpPr>
            <a:spLocks noChangeArrowheads="1"/>
          </p:cNvSpPr>
          <p:nvPr/>
        </p:nvSpPr>
        <p:spPr bwMode="auto">
          <a:xfrm>
            <a:off x="0" y="153988"/>
            <a:ext cx="9144000" cy="835025"/>
          </a:xfrm>
          <a:prstGeom prst="rect">
            <a:avLst/>
          </a:prstGeom>
          <a:noFill/>
          <a:ln w="12700">
            <a:noFill/>
            <a:miter lim="800000"/>
            <a:headEnd/>
            <a:tailEnd/>
          </a:ln>
          <a:effectLst/>
        </p:spPr>
        <p:txBody>
          <a:bodyPr lIns="92075" tIns="46038" rIns="92075" bIns="46038" anchor="ctr"/>
          <a:lstStyle/>
          <a:p>
            <a:pPr algn="ctr">
              <a:lnSpc>
                <a:spcPct val="70000"/>
              </a:lnSpc>
            </a:pPr>
            <a:r>
              <a:rPr lang="es-ES_tradnl" altLang="es-ES_tradnl" sz="3500">
                <a:solidFill>
                  <a:schemeClr val="bg2"/>
                </a:solidFill>
              </a:rPr>
              <a:t>Sinopsis de los Métodos de Evaluación de Impactos vs. Etapas  de la EIA</a:t>
            </a:r>
          </a:p>
        </p:txBody>
      </p:sp>
      <p:sp>
        <p:nvSpPr>
          <p:cNvPr id="346116"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aphicFrame>
        <p:nvGraphicFramePr>
          <p:cNvPr id="437694" name="Object 446"/>
          <p:cNvGraphicFramePr>
            <a:graphicFrameLocks/>
          </p:cNvGraphicFramePr>
          <p:nvPr/>
        </p:nvGraphicFramePr>
        <p:xfrm>
          <a:off x="307975" y="1219200"/>
          <a:ext cx="9420225" cy="5048250"/>
        </p:xfrm>
        <a:graphic>
          <a:graphicData uri="http://schemas.openxmlformats.org/presentationml/2006/ole">
            <p:oleObj spid="_x0000_s437694" name="Documento" r:id="rId5" imgW="9377680" imgH="4663440" progId="Word.Document.8">
              <p:embed/>
            </p:oleObj>
          </a:graphicData>
        </a:graphic>
      </p:graphicFrame>
    </p:spTree>
  </p:cSld>
  <p:clrMapOvr>
    <a:overrideClrMapping bg1="dk2" tx1="lt1" bg2="dk1" tx2="lt2" accent1="accent1" accent2="accent2" accent3="accent3" accent4="accent4" accent5="accent5" accent6="accent6" hlink="hlink" folHlink="folHlink"/>
  </p:clrMapOvr>
  <p:transition spd="slow" advClick="0">
    <p:rand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3400" y="228600"/>
            <a:ext cx="7924800" cy="1143000"/>
          </a:xfrm>
          <a:noFill/>
          <a:ln/>
        </p:spPr>
        <p:txBody>
          <a:bodyPr lIns="90488" tIns="44450" rIns="90488" bIns="44450" anchor="b"/>
          <a:lstStyle/>
          <a:p>
            <a:r>
              <a:rPr lang="es-ES_tradnl" altLang="es-ES_tradnl">
                <a:solidFill>
                  <a:schemeClr val="bg2"/>
                </a:solidFill>
              </a:rPr>
              <a:t>Impacto Ambiental: </a:t>
            </a:r>
            <a:r>
              <a:rPr lang="es-ES_tradnl" altLang="es-ES_tradnl" b="1">
                <a:solidFill>
                  <a:srgbClr val="CC3300"/>
                </a:solidFill>
              </a:rPr>
              <a:t>Definición</a:t>
            </a:r>
            <a:endParaRPr lang="es-ES_tradnl" altLang="es-ES_tradnl" b="1">
              <a:solidFill>
                <a:srgbClr val="CC3300"/>
              </a:solidFill>
              <a:effectLst>
                <a:outerShdw blurRad="38100" dist="38100" dir="2700000" algn="tl">
                  <a:srgbClr val="C0C0C0"/>
                </a:outerShdw>
              </a:effectLst>
            </a:endParaRPr>
          </a:p>
        </p:txBody>
      </p:sp>
      <p:sp>
        <p:nvSpPr>
          <p:cNvPr id="55299" name="Rectangle 3"/>
          <p:cNvSpPr>
            <a:spLocks noGrp="1" noChangeArrowheads="1"/>
          </p:cNvSpPr>
          <p:nvPr>
            <p:ph type="body" idx="1"/>
          </p:nvPr>
        </p:nvSpPr>
        <p:spPr>
          <a:xfrm>
            <a:off x="685800" y="2362200"/>
            <a:ext cx="7772400" cy="2971800"/>
          </a:xfrm>
          <a:noFill/>
          <a:ln/>
        </p:spPr>
        <p:txBody>
          <a:bodyPr lIns="90488" tIns="44450" rIns="90488" bIns="44450"/>
          <a:lstStyle/>
          <a:p>
            <a:pPr marL="0" indent="0" algn="ctr">
              <a:lnSpc>
                <a:spcPct val="90000"/>
              </a:lnSpc>
              <a:buFontTx/>
              <a:buNone/>
            </a:pPr>
            <a:r>
              <a:rPr lang="es-ES_tradnl" altLang="es-ES_tradnl" sz="3500">
                <a:solidFill>
                  <a:schemeClr val="bg2"/>
                </a:solidFill>
              </a:rPr>
              <a:t>Cambio en un parámetro ambiental en un período específico y en </a:t>
            </a:r>
            <a:br>
              <a:rPr lang="es-ES_tradnl" altLang="es-ES_tradnl" sz="3500">
                <a:solidFill>
                  <a:schemeClr val="bg2"/>
                </a:solidFill>
              </a:rPr>
            </a:br>
            <a:r>
              <a:rPr lang="es-ES_tradnl" altLang="es-ES_tradnl" sz="3500">
                <a:solidFill>
                  <a:schemeClr val="bg2"/>
                </a:solidFill>
              </a:rPr>
              <a:t>un área definida como resultado </a:t>
            </a:r>
            <a:br>
              <a:rPr lang="es-ES_tradnl" altLang="es-ES_tradnl" sz="3500">
                <a:solidFill>
                  <a:schemeClr val="bg2"/>
                </a:solidFill>
              </a:rPr>
            </a:br>
            <a:r>
              <a:rPr lang="es-ES_tradnl" altLang="es-ES_tradnl" sz="3500">
                <a:solidFill>
                  <a:schemeClr val="bg2"/>
                </a:solidFill>
              </a:rPr>
              <a:t>de una actividad particular, comparado con la situación que habría resultado sin acción </a:t>
            </a:r>
          </a:p>
          <a:p>
            <a:pPr marL="0" indent="0" algn="just">
              <a:lnSpc>
                <a:spcPct val="90000"/>
              </a:lnSpc>
              <a:buFontTx/>
              <a:buNone/>
            </a:pPr>
            <a:endParaRPr lang="es-ES_tradnl" altLang="es-ES_tradnl" sz="3500">
              <a:solidFill>
                <a:schemeClr val="bg2"/>
              </a:solidFill>
            </a:endParaRPr>
          </a:p>
          <a:p>
            <a:pPr marL="0" indent="0" algn="just">
              <a:lnSpc>
                <a:spcPct val="90000"/>
              </a:lnSpc>
              <a:buFontTx/>
              <a:buNone/>
            </a:pPr>
            <a:r>
              <a:rPr lang="es-ES_tradnl" altLang="es-ES_tradnl" sz="3500">
                <a:solidFill>
                  <a:schemeClr val="bg2"/>
                </a:solidFill>
              </a:rPr>
              <a:t>	</a:t>
            </a:r>
          </a:p>
        </p:txBody>
      </p:sp>
      <p:sp>
        <p:nvSpPr>
          <p:cNvPr id="55300"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7388" y="153988"/>
            <a:ext cx="7769225" cy="1139825"/>
          </a:xfrm>
          <a:noFill/>
          <a:ln/>
        </p:spPr>
        <p:txBody>
          <a:bodyPr/>
          <a:lstStyle/>
          <a:p>
            <a:r>
              <a:rPr lang="es-ES_tradnl" altLang="es-ES_tradnl">
                <a:solidFill>
                  <a:schemeClr val="bg2"/>
                </a:solidFill>
              </a:rPr>
              <a:t>Impacto Ambiental</a:t>
            </a:r>
            <a:endParaRPr lang="es-ES_tradnl" altLang="es-ES_tradnl">
              <a:solidFill>
                <a:schemeClr val="bg2"/>
              </a:solidFill>
              <a:effectLst>
                <a:outerShdw blurRad="38100" dist="38100" dir="2700000" algn="tl">
                  <a:srgbClr val="C0C0C0"/>
                </a:outerShdw>
              </a:effectLst>
            </a:endParaRPr>
          </a:p>
        </p:txBody>
      </p:sp>
      <p:grpSp>
        <p:nvGrpSpPr>
          <p:cNvPr id="61465" name="Group 25"/>
          <p:cNvGrpSpPr>
            <a:grpSpLocks/>
          </p:cNvGrpSpPr>
          <p:nvPr/>
        </p:nvGrpSpPr>
        <p:grpSpPr bwMode="auto">
          <a:xfrm>
            <a:off x="1833563" y="1663700"/>
            <a:ext cx="5938837" cy="3822700"/>
            <a:chOff x="1155" y="1048"/>
            <a:chExt cx="3741" cy="2408"/>
          </a:xfrm>
        </p:grpSpPr>
        <p:sp>
          <p:nvSpPr>
            <p:cNvPr id="61443" name="Line 3"/>
            <p:cNvSpPr>
              <a:spLocks noChangeShapeType="1"/>
            </p:cNvSpPr>
            <p:nvPr/>
          </p:nvSpPr>
          <p:spPr bwMode="auto">
            <a:xfrm>
              <a:off x="1155" y="1048"/>
              <a:ext cx="0" cy="2399"/>
            </a:xfrm>
            <a:prstGeom prst="line">
              <a:avLst/>
            </a:prstGeom>
            <a:noFill/>
            <a:ln w="12700">
              <a:solidFill>
                <a:srgbClr val="000066"/>
              </a:solidFill>
              <a:round/>
              <a:headEnd type="none" w="sm" len="sm"/>
              <a:tailEnd type="none" w="sm" len="sm"/>
            </a:ln>
            <a:effectLst/>
          </p:spPr>
          <p:txBody>
            <a:bodyPr wrap="none" anchor="ctr"/>
            <a:lstStyle/>
            <a:p>
              <a:endParaRPr lang="es-ES"/>
            </a:p>
          </p:txBody>
        </p:sp>
        <p:sp>
          <p:nvSpPr>
            <p:cNvPr id="61444" name="Line 4"/>
            <p:cNvSpPr>
              <a:spLocks noChangeShapeType="1"/>
            </p:cNvSpPr>
            <p:nvPr/>
          </p:nvSpPr>
          <p:spPr bwMode="auto">
            <a:xfrm>
              <a:off x="1156" y="3447"/>
              <a:ext cx="3740" cy="9"/>
            </a:xfrm>
            <a:prstGeom prst="line">
              <a:avLst/>
            </a:prstGeom>
            <a:noFill/>
            <a:ln w="12700">
              <a:solidFill>
                <a:srgbClr val="000066"/>
              </a:solidFill>
              <a:round/>
              <a:headEnd type="none" w="sm" len="sm"/>
              <a:tailEnd type="none" w="sm" len="sm"/>
            </a:ln>
            <a:effectLst/>
          </p:spPr>
          <p:txBody>
            <a:bodyPr wrap="none" anchor="ctr"/>
            <a:lstStyle/>
            <a:p>
              <a:endParaRPr lang="es-ES"/>
            </a:p>
          </p:txBody>
        </p:sp>
      </p:grpSp>
      <p:grpSp>
        <p:nvGrpSpPr>
          <p:cNvPr id="61464" name="Group 24"/>
          <p:cNvGrpSpPr>
            <a:grpSpLocks/>
          </p:cNvGrpSpPr>
          <p:nvPr/>
        </p:nvGrpSpPr>
        <p:grpSpPr bwMode="auto">
          <a:xfrm>
            <a:off x="1830388" y="3640138"/>
            <a:ext cx="4425950" cy="768350"/>
            <a:chOff x="1153" y="2293"/>
            <a:chExt cx="2788" cy="484"/>
          </a:xfrm>
        </p:grpSpPr>
        <p:sp>
          <p:nvSpPr>
            <p:cNvPr id="61447" name="Freeform 7"/>
            <p:cNvSpPr>
              <a:spLocks/>
            </p:cNvSpPr>
            <p:nvPr/>
          </p:nvSpPr>
          <p:spPr bwMode="auto">
            <a:xfrm>
              <a:off x="1153" y="2391"/>
              <a:ext cx="2788" cy="386"/>
            </a:xfrm>
            <a:custGeom>
              <a:avLst/>
              <a:gdLst/>
              <a:ahLst/>
              <a:cxnLst>
                <a:cxn ang="0">
                  <a:pos x="47" y="31"/>
                </a:cxn>
                <a:cxn ang="0">
                  <a:pos x="116" y="5"/>
                </a:cxn>
                <a:cxn ang="0">
                  <a:pos x="157" y="5"/>
                </a:cxn>
                <a:cxn ang="0">
                  <a:pos x="170" y="27"/>
                </a:cxn>
                <a:cxn ang="0">
                  <a:pos x="184" y="49"/>
                </a:cxn>
                <a:cxn ang="0">
                  <a:pos x="205" y="49"/>
                </a:cxn>
                <a:cxn ang="0">
                  <a:pos x="239" y="27"/>
                </a:cxn>
                <a:cxn ang="0">
                  <a:pos x="280" y="5"/>
                </a:cxn>
                <a:cxn ang="0">
                  <a:pos x="307" y="5"/>
                </a:cxn>
                <a:cxn ang="0">
                  <a:pos x="341" y="27"/>
                </a:cxn>
                <a:cxn ang="0">
                  <a:pos x="375" y="49"/>
                </a:cxn>
                <a:cxn ang="0">
                  <a:pos x="396" y="49"/>
                </a:cxn>
                <a:cxn ang="0">
                  <a:pos x="409" y="27"/>
                </a:cxn>
                <a:cxn ang="0">
                  <a:pos x="430" y="5"/>
                </a:cxn>
                <a:cxn ang="0">
                  <a:pos x="457" y="5"/>
                </a:cxn>
                <a:cxn ang="0">
                  <a:pos x="505" y="35"/>
                </a:cxn>
                <a:cxn ang="0">
                  <a:pos x="553" y="53"/>
                </a:cxn>
                <a:cxn ang="0">
                  <a:pos x="601" y="44"/>
                </a:cxn>
                <a:cxn ang="0">
                  <a:pos x="649" y="62"/>
                </a:cxn>
                <a:cxn ang="0">
                  <a:pos x="703" y="92"/>
                </a:cxn>
                <a:cxn ang="0">
                  <a:pos x="731" y="97"/>
                </a:cxn>
                <a:cxn ang="0">
                  <a:pos x="751" y="75"/>
                </a:cxn>
                <a:cxn ang="0">
                  <a:pos x="765" y="53"/>
                </a:cxn>
                <a:cxn ang="0">
                  <a:pos x="778" y="53"/>
                </a:cxn>
                <a:cxn ang="0">
                  <a:pos x="799" y="83"/>
                </a:cxn>
                <a:cxn ang="0">
                  <a:pos x="847" y="101"/>
                </a:cxn>
                <a:cxn ang="0">
                  <a:pos x="929" y="97"/>
                </a:cxn>
                <a:cxn ang="0">
                  <a:pos x="990" y="97"/>
                </a:cxn>
                <a:cxn ang="0">
                  <a:pos x="1031" y="92"/>
                </a:cxn>
                <a:cxn ang="0">
                  <a:pos x="1093" y="110"/>
                </a:cxn>
                <a:cxn ang="0">
                  <a:pos x="1168" y="140"/>
                </a:cxn>
                <a:cxn ang="0">
                  <a:pos x="1216" y="145"/>
                </a:cxn>
                <a:cxn ang="0">
                  <a:pos x="1236" y="123"/>
                </a:cxn>
                <a:cxn ang="0">
                  <a:pos x="1243" y="101"/>
                </a:cxn>
                <a:cxn ang="0">
                  <a:pos x="1263" y="101"/>
                </a:cxn>
                <a:cxn ang="0">
                  <a:pos x="1284" y="132"/>
                </a:cxn>
                <a:cxn ang="0">
                  <a:pos x="1318" y="149"/>
                </a:cxn>
                <a:cxn ang="0">
                  <a:pos x="1373" y="149"/>
                </a:cxn>
                <a:cxn ang="0">
                  <a:pos x="1414" y="132"/>
                </a:cxn>
                <a:cxn ang="0">
                  <a:pos x="1434" y="101"/>
                </a:cxn>
                <a:cxn ang="0">
                  <a:pos x="1448" y="101"/>
                </a:cxn>
                <a:cxn ang="0">
                  <a:pos x="1468" y="132"/>
                </a:cxn>
                <a:cxn ang="0">
                  <a:pos x="1516" y="158"/>
                </a:cxn>
                <a:cxn ang="0">
                  <a:pos x="1591" y="184"/>
                </a:cxn>
                <a:cxn ang="0">
                  <a:pos x="1680" y="197"/>
                </a:cxn>
                <a:cxn ang="0">
                  <a:pos x="1783" y="188"/>
                </a:cxn>
                <a:cxn ang="0">
                  <a:pos x="1844" y="201"/>
                </a:cxn>
                <a:cxn ang="0">
                  <a:pos x="1865" y="232"/>
                </a:cxn>
                <a:cxn ang="0">
                  <a:pos x="1892" y="245"/>
                </a:cxn>
                <a:cxn ang="0">
                  <a:pos x="1940" y="236"/>
                </a:cxn>
                <a:cxn ang="0">
                  <a:pos x="2001" y="254"/>
                </a:cxn>
                <a:cxn ang="0">
                  <a:pos x="2070" y="284"/>
                </a:cxn>
                <a:cxn ang="0">
                  <a:pos x="2131" y="284"/>
                </a:cxn>
                <a:cxn ang="0">
                  <a:pos x="2206" y="263"/>
                </a:cxn>
                <a:cxn ang="0">
                  <a:pos x="2281" y="241"/>
                </a:cxn>
                <a:cxn ang="0">
                  <a:pos x="2329" y="245"/>
                </a:cxn>
                <a:cxn ang="0">
                  <a:pos x="2404" y="284"/>
                </a:cxn>
                <a:cxn ang="0">
                  <a:pos x="2480" y="328"/>
                </a:cxn>
                <a:cxn ang="0">
                  <a:pos x="2541" y="341"/>
                </a:cxn>
                <a:cxn ang="0">
                  <a:pos x="2609" y="337"/>
                </a:cxn>
                <a:cxn ang="0">
                  <a:pos x="2685" y="346"/>
                </a:cxn>
                <a:cxn ang="0">
                  <a:pos x="2760" y="376"/>
                </a:cxn>
              </a:cxnLst>
              <a:rect l="0" t="0" r="r" b="b"/>
              <a:pathLst>
                <a:path w="2788" h="386">
                  <a:moveTo>
                    <a:pt x="0" y="49"/>
                  </a:moveTo>
                  <a:lnTo>
                    <a:pt x="47" y="31"/>
                  </a:lnTo>
                  <a:lnTo>
                    <a:pt x="82" y="14"/>
                  </a:lnTo>
                  <a:lnTo>
                    <a:pt x="116" y="5"/>
                  </a:lnTo>
                  <a:lnTo>
                    <a:pt x="143" y="0"/>
                  </a:lnTo>
                  <a:lnTo>
                    <a:pt x="157" y="5"/>
                  </a:lnTo>
                  <a:lnTo>
                    <a:pt x="164" y="9"/>
                  </a:lnTo>
                  <a:lnTo>
                    <a:pt x="170" y="27"/>
                  </a:lnTo>
                  <a:lnTo>
                    <a:pt x="177" y="40"/>
                  </a:lnTo>
                  <a:lnTo>
                    <a:pt x="184" y="49"/>
                  </a:lnTo>
                  <a:lnTo>
                    <a:pt x="191" y="49"/>
                  </a:lnTo>
                  <a:lnTo>
                    <a:pt x="205" y="49"/>
                  </a:lnTo>
                  <a:lnTo>
                    <a:pt x="211" y="40"/>
                  </a:lnTo>
                  <a:lnTo>
                    <a:pt x="239" y="27"/>
                  </a:lnTo>
                  <a:lnTo>
                    <a:pt x="266" y="9"/>
                  </a:lnTo>
                  <a:lnTo>
                    <a:pt x="280" y="5"/>
                  </a:lnTo>
                  <a:lnTo>
                    <a:pt x="293" y="0"/>
                  </a:lnTo>
                  <a:lnTo>
                    <a:pt x="307" y="5"/>
                  </a:lnTo>
                  <a:lnTo>
                    <a:pt x="314" y="9"/>
                  </a:lnTo>
                  <a:lnTo>
                    <a:pt x="341" y="27"/>
                  </a:lnTo>
                  <a:lnTo>
                    <a:pt x="368" y="40"/>
                  </a:lnTo>
                  <a:lnTo>
                    <a:pt x="375" y="49"/>
                  </a:lnTo>
                  <a:lnTo>
                    <a:pt x="389" y="49"/>
                  </a:lnTo>
                  <a:lnTo>
                    <a:pt x="396" y="49"/>
                  </a:lnTo>
                  <a:lnTo>
                    <a:pt x="403" y="40"/>
                  </a:lnTo>
                  <a:lnTo>
                    <a:pt x="409" y="27"/>
                  </a:lnTo>
                  <a:lnTo>
                    <a:pt x="423" y="9"/>
                  </a:lnTo>
                  <a:lnTo>
                    <a:pt x="430" y="5"/>
                  </a:lnTo>
                  <a:lnTo>
                    <a:pt x="437" y="0"/>
                  </a:lnTo>
                  <a:lnTo>
                    <a:pt x="457" y="5"/>
                  </a:lnTo>
                  <a:lnTo>
                    <a:pt x="478" y="22"/>
                  </a:lnTo>
                  <a:lnTo>
                    <a:pt x="505" y="35"/>
                  </a:lnTo>
                  <a:lnTo>
                    <a:pt x="532" y="49"/>
                  </a:lnTo>
                  <a:lnTo>
                    <a:pt x="553" y="53"/>
                  </a:lnTo>
                  <a:lnTo>
                    <a:pt x="580" y="49"/>
                  </a:lnTo>
                  <a:lnTo>
                    <a:pt x="601" y="44"/>
                  </a:lnTo>
                  <a:lnTo>
                    <a:pt x="628" y="49"/>
                  </a:lnTo>
                  <a:lnTo>
                    <a:pt x="649" y="62"/>
                  </a:lnTo>
                  <a:lnTo>
                    <a:pt x="676" y="75"/>
                  </a:lnTo>
                  <a:lnTo>
                    <a:pt x="703" y="92"/>
                  </a:lnTo>
                  <a:lnTo>
                    <a:pt x="724" y="97"/>
                  </a:lnTo>
                  <a:lnTo>
                    <a:pt x="731" y="97"/>
                  </a:lnTo>
                  <a:lnTo>
                    <a:pt x="737" y="88"/>
                  </a:lnTo>
                  <a:lnTo>
                    <a:pt x="751" y="75"/>
                  </a:lnTo>
                  <a:lnTo>
                    <a:pt x="758" y="57"/>
                  </a:lnTo>
                  <a:lnTo>
                    <a:pt x="765" y="53"/>
                  </a:lnTo>
                  <a:lnTo>
                    <a:pt x="772" y="49"/>
                  </a:lnTo>
                  <a:lnTo>
                    <a:pt x="778" y="53"/>
                  </a:lnTo>
                  <a:lnTo>
                    <a:pt x="785" y="70"/>
                  </a:lnTo>
                  <a:lnTo>
                    <a:pt x="799" y="83"/>
                  </a:lnTo>
                  <a:lnTo>
                    <a:pt x="819" y="97"/>
                  </a:lnTo>
                  <a:lnTo>
                    <a:pt x="847" y="101"/>
                  </a:lnTo>
                  <a:lnTo>
                    <a:pt x="888" y="101"/>
                  </a:lnTo>
                  <a:lnTo>
                    <a:pt x="929" y="97"/>
                  </a:lnTo>
                  <a:lnTo>
                    <a:pt x="963" y="97"/>
                  </a:lnTo>
                  <a:lnTo>
                    <a:pt x="990" y="97"/>
                  </a:lnTo>
                  <a:lnTo>
                    <a:pt x="1011" y="92"/>
                  </a:lnTo>
                  <a:lnTo>
                    <a:pt x="1031" y="92"/>
                  </a:lnTo>
                  <a:lnTo>
                    <a:pt x="1059" y="97"/>
                  </a:lnTo>
                  <a:lnTo>
                    <a:pt x="1093" y="110"/>
                  </a:lnTo>
                  <a:lnTo>
                    <a:pt x="1134" y="123"/>
                  </a:lnTo>
                  <a:lnTo>
                    <a:pt x="1168" y="140"/>
                  </a:lnTo>
                  <a:lnTo>
                    <a:pt x="1202" y="145"/>
                  </a:lnTo>
                  <a:lnTo>
                    <a:pt x="1216" y="145"/>
                  </a:lnTo>
                  <a:lnTo>
                    <a:pt x="1222" y="136"/>
                  </a:lnTo>
                  <a:lnTo>
                    <a:pt x="1236" y="123"/>
                  </a:lnTo>
                  <a:lnTo>
                    <a:pt x="1243" y="105"/>
                  </a:lnTo>
                  <a:lnTo>
                    <a:pt x="1243" y="101"/>
                  </a:lnTo>
                  <a:lnTo>
                    <a:pt x="1250" y="97"/>
                  </a:lnTo>
                  <a:lnTo>
                    <a:pt x="1263" y="101"/>
                  </a:lnTo>
                  <a:lnTo>
                    <a:pt x="1270" y="118"/>
                  </a:lnTo>
                  <a:lnTo>
                    <a:pt x="1284" y="132"/>
                  </a:lnTo>
                  <a:lnTo>
                    <a:pt x="1298" y="145"/>
                  </a:lnTo>
                  <a:lnTo>
                    <a:pt x="1318" y="149"/>
                  </a:lnTo>
                  <a:lnTo>
                    <a:pt x="1345" y="153"/>
                  </a:lnTo>
                  <a:lnTo>
                    <a:pt x="1373" y="149"/>
                  </a:lnTo>
                  <a:lnTo>
                    <a:pt x="1393" y="145"/>
                  </a:lnTo>
                  <a:lnTo>
                    <a:pt x="1414" y="132"/>
                  </a:lnTo>
                  <a:lnTo>
                    <a:pt x="1421" y="118"/>
                  </a:lnTo>
                  <a:lnTo>
                    <a:pt x="1434" y="101"/>
                  </a:lnTo>
                  <a:lnTo>
                    <a:pt x="1441" y="97"/>
                  </a:lnTo>
                  <a:lnTo>
                    <a:pt x="1448" y="101"/>
                  </a:lnTo>
                  <a:lnTo>
                    <a:pt x="1455" y="114"/>
                  </a:lnTo>
                  <a:lnTo>
                    <a:pt x="1468" y="132"/>
                  </a:lnTo>
                  <a:lnTo>
                    <a:pt x="1489" y="145"/>
                  </a:lnTo>
                  <a:lnTo>
                    <a:pt x="1516" y="158"/>
                  </a:lnTo>
                  <a:lnTo>
                    <a:pt x="1550" y="171"/>
                  </a:lnTo>
                  <a:lnTo>
                    <a:pt x="1591" y="184"/>
                  </a:lnTo>
                  <a:lnTo>
                    <a:pt x="1632" y="193"/>
                  </a:lnTo>
                  <a:lnTo>
                    <a:pt x="1680" y="197"/>
                  </a:lnTo>
                  <a:lnTo>
                    <a:pt x="1735" y="193"/>
                  </a:lnTo>
                  <a:lnTo>
                    <a:pt x="1783" y="188"/>
                  </a:lnTo>
                  <a:lnTo>
                    <a:pt x="1824" y="193"/>
                  </a:lnTo>
                  <a:lnTo>
                    <a:pt x="1844" y="201"/>
                  </a:lnTo>
                  <a:lnTo>
                    <a:pt x="1858" y="219"/>
                  </a:lnTo>
                  <a:lnTo>
                    <a:pt x="1865" y="232"/>
                  </a:lnTo>
                  <a:lnTo>
                    <a:pt x="1872" y="241"/>
                  </a:lnTo>
                  <a:lnTo>
                    <a:pt x="1892" y="245"/>
                  </a:lnTo>
                  <a:lnTo>
                    <a:pt x="1919" y="241"/>
                  </a:lnTo>
                  <a:lnTo>
                    <a:pt x="1940" y="236"/>
                  </a:lnTo>
                  <a:lnTo>
                    <a:pt x="1967" y="241"/>
                  </a:lnTo>
                  <a:lnTo>
                    <a:pt x="2001" y="254"/>
                  </a:lnTo>
                  <a:lnTo>
                    <a:pt x="2035" y="267"/>
                  </a:lnTo>
                  <a:lnTo>
                    <a:pt x="2070" y="284"/>
                  </a:lnTo>
                  <a:lnTo>
                    <a:pt x="2111" y="289"/>
                  </a:lnTo>
                  <a:lnTo>
                    <a:pt x="2131" y="284"/>
                  </a:lnTo>
                  <a:lnTo>
                    <a:pt x="2158" y="280"/>
                  </a:lnTo>
                  <a:lnTo>
                    <a:pt x="2206" y="263"/>
                  </a:lnTo>
                  <a:lnTo>
                    <a:pt x="2261" y="245"/>
                  </a:lnTo>
                  <a:lnTo>
                    <a:pt x="2281" y="241"/>
                  </a:lnTo>
                  <a:lnTo>
                    <a:pt x="2309" y="241"/>
                  </a:lnTo>
                  <a:lnTo>
                    <a:pt x="2329" y="245"/>
                  </a:lnTo>
                  <a:lnTo>
                    <a:pt x="2357" y="258"/>
                  </a:lnTo>
                  <a:lnTo>
                    <a:pt x="2404" y="284"/>
                  </a:lnTo>
                  <a:lnTo>
                    <a:pt x="2459" y="315"/>
                  </a:lnTo>
                  <a:lnTo>
                    <a:pt x="2480" y="328"/>
                  </a:lnTo>
                  <a:lnTo>
                    <a:pt x="2500" y="337"/>
                  </a:lnTo>
                  <a:lnTo>
                    <a:pt x="2541" y="341"/>
                  </a:lnTo>
                  <a:lnTo>
                    <a:pt x="2575" y="337"/>
                  </a:lnTo>
                  <a:lnTo>
                    <a:pt x="2609" y="337"/>
                  </a:lnTo>
                  <a:lnTo>
                    <a:pt x="2644" y="337"/>
                  </a:lnTo>
                  <a:lnTo>
                    <a:pt x="2685" y="346"/>
                  </a:lnTo>
                  <a:lnTo>
                    <a:pt x="2719" y="363"/>
                  </a:lnTo>
                  <a:lnTo>
                    <a:pt x="2760" y="376"/>
                  </a:lnTo>
                  <a:lnTo>
                    <a:pt x="2787" y="385"/>
                  </a:lnTo>
                </a:path>
              </a:pathLst>
            </a:custGeom>
            <a:noFill/>
            <a:ln w="12700" cap="rnd" cmpd="sng">
              <a:solidFill>
                <a:schemeClr val="tx2"/>
              </a:solidFill>
              <a:prstDash val="solid"/>
              <a:round/>
              <a:headEnd type="none" w="sm" len="sm"/>
              <a:tailEnd type="none" w="sm" len="sm"/>
            </a:ln>
            <a:effectLst/>
          </p:spPr>
          <p:txBody>
            <a:bodyPr/>
            <a:lstStyle/>
            <a:p>
              <a:endParaRPr lang="es-ES"/>
            </a:p>
          </p:txBody>
        </p:sp>
        <p:sp>
          <p:nvSpPr>
            <p:cNvPr id="61448" name="Freeform 8"/>
            <p:cNvSpPr>
              <a:spLocks/>
            </p:cNvSpPr>
            <p:nvPr/>
          </p:nvSpPr>
          <p:spPr bwMode="auto">
            <a:xfrm>
              <a:off x="2498" y="2293"/>
              <a:ext cx="1443" cy="244"/>
            </a:xfrm>
            <a:custGeom>
              <a:avLst/>
              <a:gdLst/>
              <a:ahLst/>
              <a:cxnLst>
                <a:cxn ang="0">
                  <a:pos x="0" y="243"/>
                </a:cxn>
                <a:cxn ang="0">
                  <a:pos x="41" y="215"/>
                </a:cxn>
                <a:cxn ang="0">
                  <a:pos x="69" y="203"/>
                </a:cxn>
                <a:cxn ang="0">
                  <a:pos x="96" y="195"/>
                </a:cxn>
                <a:cxn ang="0">
                  <a:pos x="130" y="191"/>
                </a:cxn>
                <a:cxn ang="0">
                  <a:pos x="164" y="195"/>
                </a:cxn>
                <a:cxn ang="0">
                  <a:pos x="205" y="199"/>
                </a:cxn>
                <a:cxn ang="0">
                  <a:pos x="240" y="195"/>
                </a:cxn>
                <a:cxn ang="0">
                  <a:pos x="274" y="187"/>
                </a:cxn>
                <a:cxn ang="0">
                  <a:pos x="315" y="171"/>
                </a:cxn>
                <a:cxn ang="0">
                  <a:pos x="349" y="155"/>
                </a:cxn>
                <a:cxn ang="0">
                  <a:pos x="383" y="147"/>
                </a:cxn>
                <a:cxn ang="0">
                  <a:pos x="410" y="143"/>
                </a:cxn>
                <a:cxn ang="0">
                  <a:pos x="438" y="147"/>
                </a:cxn>
                <a:cxn ang="0">
                  <a:pos x="458" y="151"/>
                </a:cxn>
                <a:cxn ang="0">
                  <a:pos x="479" y="147"/>
                </a:cxn>
                <a:cxn ang="0">
                  <a:pos x="492" y="135"/>
                </a:cxn>
                <a:cxn ang="0">
                  <a:pos x="506" y="119"/>
                </a:cxn>
                <a:cxn ang="0">
                  <a:pos x="513" y="107"/>
                </a:cxn>
                <a:cxn ang="0">
                  <a:pos x="527" y="100"/>
                </a:cxn>
                <a:cxn ang="0">
                  <a:pos x="540" y="104"/>
                </a:cxn>
                <a:cxn ang="0">
                  <a:pos x="547" y="107"/>
                </a:cxn>
                <a:cxn ang="0">
                  <a:pos x="574" y="123"/>
                </a:cxn>
                <a:cxn ang="0">
                  <a:pos x="602" y="139"/>
                </a:cxn>
                <a:cxn ang="0">
                  <a:pos x="608" y="147"/>
                </a:cxn>
                <a:cxn ang="0">
                  <a:pos x="622" y="147"/>
                </a:cxn>
                <a:cxn ang="0">
                  <a:pos x="649" y="139"/>
                </a:cxn>
                <a:cxn ang="0">
                  <a:pos x="670" y="127"/>
                </a:cxn>
                <a:cxn ang="0">
                  <a:pos x="690" y="111"/>
                </a:cxn>
                <a:cxn ang="0">
                  <a:pos x="718" y="100"/>
                </a:cxn>
                <a:cxn ang="0">
                  <a:pos x="752" y="96"/>
                </a:cxn>
                <a:cxn ang="0">
                  <a:pos x="793" y="100"/>
                </a:cxn>
                <a:cxn ang="0">
                  <a:pos x="834" y="104"/>
                </a:cxn>
                <a:cxn ang="0">
                  <a:pos x="868" y="100"/>
                </a:cxn>
                <a:cxn ang="0">
                  <a:pos x="882" y="92"/>
                </a:cxn>
                <a:cxn ang="0">
                  <a:pos x="895" y="76"/>
                </a:cxn>
                <a:cxn ang="0">
                  <a:pos x="902" y="60"/>
                </a:cxn>
                <a:cxn ang="0">
                  <a:pos x="916" y="52"/>
                </a:cxn>
                <a:cxn ang="0">
                  <a:pos x="936" y="48"/>
                </a:cxn>
                <a:cxn ang="0">
                  <a:pos x="957" y="52"/>
                </a:cxn>
                <a:cxn ang="0">
                  <a:pos x="984" y="56"/>
                </a:cxn>
                <a:cxn ang="0">
                  <a:pos x="1012" y="52"/>
                </a:cxn>
                <a:cxn ang="0">
                  <a:pos x="1032" y="44"/>
                </a:cxn>
                <a:cxn ang="0">
                  <a:pos x="1053" y="28"/>
                </a:cxn>
                <a:cxn ang="0">
                  <a:pos x="1080" y="12"/>
                </a:cxn>
                <a:cxn ang="0">
                  <a:pos x="1107" y="4"/>
                </a:cxn>
                <a:cxn ang="0">
                  <a:pos x="1141" y="0"/>
                </a:cxn>
                <a:cxn ang="0">
                  <a:pos x="1182" y="0"/>
                </a:cxn>
                <a:cxn ang="0">
                  <a:pos x="1217" y="4"/>
                </a:cxn>
                <a:cxn ang="0">
                  <a:pos x="1251" y="4"/>
                </a:cxn>
                <a:cxn ang="0">
                  <a:pos x="1278" y="4"/>
                </a:cxn>
                <a:cxn ang="0">
                  <a:pos x="1299" y="4"/>
                </a:cxn>
                <a:cxn ang="0">
                  <a:pos x="1346" y="4"/>
                </a:cxn>
                <a:cxn ang="0">
                  <a:pos x="1394" y="4"/>
                </a:cxn>
                <a:cxn ang="0">
                  <a:pos x="1442" y="4"/>
                </a:cxn>
              </a:cxnLst>
              <a:rect l="0" t="0" r="r" b="b"/>
              <a:pathLst>
                <a:path w="1443" h="244">
                  <a:moveTo>
                    <a:pt x="0" y="243"/>
                  </a:moveTo>
                  <a:lnTo>
                    <a:pt x="41" y="215"/>
                  </a:lnTo>
                  <a:lnTo>
                    <a:pt x="69" y="203"/>
                  </a:lnTo>
                  <a:lnTo>
                    <a:pt x="96" y="195"/>
                  </a:lnTo>
                  <a:lnTo>
                    <a:pt x="130" y="191"/>
                  </a:lnTo>
                  <a:lnTo>
                    <a:pt x="164" y="195"/>
                  </a:lnTo>
                  <a:lnTo>
                    <a:pt x="205" y="199"/>
                  </a:lnTo>
                  <a:lnTo>
                    <a:pt x="240" y="195"/>
                  </a:lnTo>
                  <a:lnTo>
                    <a:pt x="274" y="187"/>
                  </a:lnTo>
                  <a:lnTo>
                    <a:pt x="315" y="171"/>
                  </a:lnTo>
                  <a:lnTo>
                    <a:pt x="349" y="155"/>
                  </a:lnTo>
                  <a:lnTo>
                    <a:pt x="383" y="147"/>
                  </a:lnTo>
                  <a:lnTo>
                    <a:pt x="410" y="143"/>
                  </a:lnTo>
                  <a:lnTo>
                    <a:pt x="438" y="147"/>
                  </a:lnTo>
                  <a:lnTo>
                    <a:pt x="458" y="151"/>
                  </a:lnTo>
                  <a:lnTo>
                    <a:pt x="479" y="147"/>
                  </a:lnTo>
                  <a:lnTo>
                    <a:pt x="492" y="135"/>
                  </a:lnTo>
                  <a:lnTo>
                    <a:pt x="506" y="119"/>
                  </a:lnTo>
                  <a:lnTo>
                    <a:pt x="513" y="107"/>
                  </a:lnTo>
                  <a:lnTo>
                    <a:pt x="527" y="100"/>
                  </a:lnTo>
                  <a:lnTo>
                    <a:pt x="540" y="104"/>
                  </a:lnTo>
                  <a:lnTo>
                    <a:pt x="547" y="107"/>
                  </a:lnTo>
                  <a:lnTo>
                    <a:pt x="574" y="123"/>
                  </a:lnTo>
                  <a:lnTo>
                    <a:pt x="602" y="139"/>
                  </a:lnTo>
                  <a:lnTo>
                    <a:pt x="608" y="147"/>
                  </a:lnTo>
                  <a:lnTo>
                    <a:pt x="622" y="147"/>
                  </a:lnTo>
                  <a:lnTo>
                    <a:pt x="649" y="139"/>
                  </a:lnTo>
                  <a:lnTo>
                    <a:pt x="670" y="127"/>
                  </a:lnTo>
                  <a:lnTo>
                    <a:pt x="690" y="111"/>
                  </a:lnTo>
                  <a:lnTo>
                    <a:pt x="718" y="100"/>
                  </a:lnTo>
                  <a:lnTo>
                    <a:pt x="752" y="96"/>
                  </a:lnTo>
                  <a:lnTo>
                    <a:pt x="793" y="100"/>
                  </a:lnTo>
                  <a:lnTo>
                    <a:pt x="834" y="104"/>
                  </a:lnTo>
                  <a:lnTo>
                    <a:pt x="868" y="100"/>
                  </a:lnTo>
                  <a:lnTo>
                    <a:pt x="882" y="92"/>
                  </a:lnTo>
                  <a:lnTo>
                    <a:pt x="895" y="76"/>
                  </a:lnTo>
                  <a:lnTo>
                    <a:pt x="902" y="60"/>
                  </a:lnTo>
                  <a:lnTo>
                    <a:pt x="916" y="52"/>
                  </a:lnTo>
                  <a:lnTo>
                    <a:pt x="936" y="48"/>
                  </a:lnTo>
                  <a:lnTo>
                    <a:pt x="957" y="52"/>
                  </a:lnTo>
                  <a:lnTo>
                    <a:pt x="984" y="56"/>
                  </a:lnTo>
                  <a:lnTo>
                    <a:pt x="1012" y="52"/>
                  </a:lnTo>
                  <a:lnTo>
                    <a:pt x="1032" y="44"/>
                  </a:lnTo>
                  <a:lnTo>
                    <a:pt x="1053" y="28"/>
                  </a:lnTo>
                  <a:lnTo>
                    <a:pt x="1080" y="12"/>
                  </a:lnTo>
                  <a:lnTo>
                    <a:pt x="1107" y="4"/>
                  </a:lnTo>
                  <a:lnTo>
                    <a:pt x="1141" y="0"/>
                  </a:lnTo>
                  <a:lnTo>
                    <a:pt x="1182" y="0"/>
                  </a:lnTo>
                  <a:lnTo>
                    <a:pt x="1217" y="4"/>
                  </a:lnTo>
                  <a:lnTo>
                    <a:pt x="1251" y="4"/>
                  </a:lnTo>
                  <a:lnTo>
                    <a:pt x="1278" y="4"/>
                  </a:lnTo>
                  <a:lnTo>
                    <a:pt x="1299" y="4"/>
                  </a:lnTo>
                  <a:lnTo>
                    <a:pt x="1346" y="4"/>
                  </a:lnTo>
                  <a:lnTo>
                    <a:pt x="1394" y="4"/>
                  </a:lnTo>
                  <a:lnTo>
                    <a:pt x="1442" y="4"/>
                  </a:lnTo>
                </a:path>
              </a:pathLst>
            </a:custGeom>
            <a:noFill/>
            <a:ln w="12700" cap="rnd" cmpd="sng">
              <a:solidFill>
                <a:schemeClr val="tx2"/>
              </a:solidFill>
              <a:prstDash val="solid"/>
              <a:round/>
              <a:headEnd type="none" w="sm" len="sm"/>
              <a:tailEnd type="none" w="sm" len="sm"/>
            </a:ln>
            <a:effectLst/>
          </p:spPr>
          <p:txBody>
            <a:bodyPr/>
            <a:lstStyle/>
            <a:p>
              <a:endParaRPr lang="es-ES"/>
            </a:p>
          </p:txBody>
        </p:sp>
      </p:grpSp>
      <p:sp>
        <p:nvSpPr>
          <p:cNvPr id="61450" name="Line 10"/>
          <p:cNvSpPr>
            <a:spLocks noChangeShapeType="1"/>
          </p:cNvSpPr>
          <p:nvPr/>
        </p:nvSpPr>
        <p:spPr bwMode="auto">
          <a:xfrm flipV="1">
            <a:off x="6176963" y="3644900"/>
            <a:ext cx="0" cy="227013"/>
          </a:xfrm>
          <a:prstGeom prst="line">
            <a:avLst/>
          </a:prstGeom>
          <a:noFill/>
          <a:ln w="12700">
            <a:solidFill>
              <a:schemeClr val="hlink"/>
            </a:solidFill>
            <a:round/>
            <a:headEnd type="none" w="sm" len="sm"/>
            <a:tailEnd type="stealth" w="med" len="med"/>
          </a:ln>
          <a:effectLst/>
        </p:spPr>
        <p:txBody>
          <a:bodyPr wrap="none" anchor="ctr"/>
          <a:lstStyle/>
          <a:p>
            <a:endParaRPr lang="es-ES"/>
          </a:p>
        </p:txBody>
      </p:sp>
      <p:sp>
        <p:nvSpPr>
          <p:cNvPr id="61451" name="Line 11"/>
          <p:cNvSpPr>
            <a:spLocks noChangeShapeType="1"/>
          </p:cNvSpPr>
          <p:nvPr/>
        </p:nvSpPr>
        <p:spPr bwMode="auto">
          <a:xfrm>
            <a:off x="6176963" y="4102100"/>
            <a:ext cx="0" cy="227013"/>
          </a:xfrm>
          <a:prstGeom prst="line">
            <a:avLst/>
          </a:prstGeom>
          <a:noFill/>
          <a:ln w="12700">
            <a:solidFill>
              <a:schemeClr val="hlink"/>
            </a:solidFill>
            <a:round/>
            <a:headEnd type="none" w="sm" len="sm"/>
            <a:tailEnd type="stealth" w="med" len="med"/>
          </a:ln>
          <a:effectLst/>
        </p:spPr>
        <p:txBody>
          <a:bodyPr wrap="none" anchor="ctr"/>
          <a:lstStyle/>
          <a:p>
            <a:endParaRPr lang="es-ES"/>
          </a:p>
        </p:txBody>
      </p:sp>
      <p:sp>
        <p:nvSpPr>
          <p:cNvPr id="61456" name="Line 16"/>
          <p:cNvSpPr>
            <a:spLocks noChangeShapeType="1"/>
          </p:cNvSpPr>
          <p:nvPr/>
        </p:nvSpPr>
        <p:spPr bwMode="auto">
          <a:xfrm>
            <a:off x="4008438" y="3049588"/>
            <a:ext cx="0" cy="531812"/>
          </a:xfrm>
          <a:prstGeom prst="line">
            <a:avLst/>
          </a:prstGeom>
          <a:noFill/>
          <a:ln w="12700">
            <a:solidFill>
              <a:schemeClr val="hlink"/>
            </a:solidFill>
            <a:round/>
            <a:headEnd type="none" w="sm" len="sm"/>
            <a:tailEnd type="stealth" w="med" len="med"/>
          </a:ln>
          <a:effectLst/>
        </p:spPr>
        <p:txBody>
          <a:bodyPr wrap="none" anchor="ctr"/>
          <a:lstStyle/>
          <a:p>
            <a:endParaRPr lang="es-ES"/>
          </a:p>
        </p:txBody>
      </p:sp>
      <p:sp>
        <p:nvSpPr>
          <p:cNvPr id="61457" name="Rectangle 17"/>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pSp>
        <p:nvGrpSpPr>
          <p:cNvPr id="61467" name="Group 27"/>
          <p:cNvGrpSpPr>
            <a:grpSpLocks/>
          </p:cNvGrpSpPr>
          <p:nvPr/>
        </p:nvGrpSpPr>
        <p:grpSpPr bwMode="auto">
          <a:xfrm>
            <a:off x="1447800" y="1860550"/>
            <a:ext cx="6281738" cy="4070350"/>
            <a:chOff x="912" y="1172"/>
            <a:chExt cx="3957" cy="2564"/>
          </a:xfrm>
        </p:grpSpPr>
        <p:sp>
          <p:nvSpPr>
            <p:cNvPr id="61445" name="Rectangle 5"/>
            <p:cNvSpPr>
              <a:spLocks noChangeArrowheads="1"/>
            </p:cNvSpPr>
            <p:nvPr/>
          </p:nvSpPr>
          <p:spPr bwMode="auto">
            <a:xfrm rot="16200000">
              <a:off x="352" y="1732"/>
              <a:ext cx="1352" cy="231"/>
            </a:xfrm>
            <a:prstGeom prst="rect">
              <a:avLst/>
            </a:prstGeom>
            <a:gradFill rotWithShape="0">
              <a:gsLst>
                <a:gs pos="0">
                  <a:schemeClr val="tx2"/>
                </a:gs>
                <a:gs pos="100000">
                  <a:schemeClr val="tx2">
                    <a:gamma/>
                    <a:tint val="43137"/>
                    <a:invGamma/>
                  </a:schemeClr>
                </a:gs>
              </a:gsLst>
              <a:lin ang="5400000" scaled="1"/>
            </a:gradFill>
            <a:ln w="12700">
              <a:noFill/>
              <a:miter lim="800000"/>
              <a:headEnd/>
              <a:tailEnd/>
            </a:ln>
            <a:effectLst/>
          </p:spPr>
          <p:txBody>
            <a:bodyPr wrap="none" lIns="92075" tIns="46038" rIns="92075" bIns="46038">
              <a:spAutoFit/>
            </a:bodyPr>
            <a:lstStyle/>
            <a:p>
              <a:r>
                <a:rPr lang="es-ES_tradnl" altLang="es-ES_tradnl" sz="1800">
                  <a:solidFill>
                    <a:schemeClr val="bg2"/>
                  </a:solidFill>
                </a:rPr>
                <a:t>Parámetro Ambiental</a:t>
              </a:r>
            </a:p>
          </p:txBody>
        </p:sp>
        <p:sp>
          <p:nvSpPr>
            <p:cNvPr id="61446" name="Rectangle 6"/>
            <p:cNvSpPr>
              <a:spLocks noChangeArrowheads="1"/>
            </p:cNvSpPr>
            <p:nvPr/>
          </p:nvSpPr>
          <p:spPr bwMode="auto">
            <a:xfrm>
              <a:off x="3508" y="3505"/>
              <a:ext cx="540" cy="231"/>
            </a:xfrm>
            <a:prstGeom prst="rect">
              <a:avLst/>
            </a:prstGeom>
            <a:gradFill rotWithShape="0">
              <a:gsLst>
                <a:gs pos="0">
                  <a:schemeClr val="tx2"/>
                </a:gs>
                <a:gs pos="100000">
                  <a:schemeClr val="tx2">
                    <a:gamma/>
                    <a:tint val="43137"/>
                    <a:invGamma/>
                  </a:schemeClr>
                </a:gs>
              </a:gsLst>
              <a:lin ang="5400000" scaled="1"/>
            </a:gradFill>
            <a:ln w="12700">
              <a:noFill/>
              <a:miter lim="800000"/>
              <a:headEnd/>
              <a:tailEnd/>
            </a:ln>
            <a:effectLst/>
          </p:spPr>
          <p:txBody>
            <a:bodyPr wrap="none" lIns="92075" tIns="46038" rIns="92075" bIns="46038">
              <a:spAutoFit/>
            </a:bodyPr>
            <a:lstStyle/>
            <a:p>
              <a:r>
                <a:rPr lang="es-ES_tradnl" altLang="es-ES_tradnl" sz="1800" b="1">
                  <a:solidFill>
                    <a:schemeClr val="bg2"/>
                  </a:solidFill>
                </a:rPr>
                <a:t>tiempo</a:t>
              </a:r>
            </a:p>
          </p:txBody>
        </p:sp>
        <p:sp>
          <p:nvSpPr>
            <p:cNvPr id="61449" name="Rectangle 9"/>
            <p:cNvSpPr>
              <a:spLocks noChangeArrowheads="1"/>
            </p:cNvSpPr>
            <p:nvPr/>
          </p:nvSpPr>
          <p:spPr bwMode="auto">
            <a:xfrm>
              <a:off x="3316" y="2410"/>
              <a:ext cx="1553" cy="212"/>
            </a:xfrm>
            <a:prstGeom prst="rect">
              <a:avLst/>
            </a:prstGeom>
            <a:gradFill rotWithShape="0">
              <a:gsLst>
                <a:gs pos="0">
                  <a:schemeClr val="tx2"/>
                </a:gs>
                <a:gs pos="100000">
                  <a:schemeClr val="tx2">
                    <a:gamma/>
                    <a:tint val="43137"/>
                    <a:invGamma/>
                  </a:schemeClr>
                </a:gs>
              </a:gsLst>
              <a:lin ang="5400000" scaled="1"/>
            </a:gradFill>
            <a:ln w="12700">
              <a:noFill/>
              <a:miter lim="800000"/>
              <a:headEnd/>
              <a:tailEnd/>
            </a:ln>
            <a:effectLst/>
          </p:spPr>
          <p:txBody>
            <a:bodyPr wrap="none" lIns="92075" tIns="46038" rIns="92075" bIns="46038">
              <a:spAutoFit/>
            </a:bodyPr>
            <a:lstStyle/>
            <a:p>
              <a:r>
                <a:rPr lang="es-ES_tradnl" altLang="es-ES_tradnl" sz="1600" b="1">
                  <a:solidFill>
                    <a:schemeClr val="bg2"/>
                  </a:solidFill>
                </a:rPr>
                <a:t>IMPACTO AMBIENTAL</a:t>
              </a:r>
            </a:p>
          </p:txBody>
        </p:sp>
        <p:sp>
          <p:nvSpPr>
            <p:cNvPr id="61452" name="Rectangle 12"/>
            <p:cNvSpPr>
              <a:spLocks noChangeArrowheads="1"/>
            </p:cNvSpPr>
            <p:nvPr/>
          </p:nvSpPr>
          <p:spPr bwMode="auto">
            <a:xfrm>
              <a:off x="3364" y="2058"/>
              <a:ext cx="940" cy="231"/>
            </a:xfrm>
            <a:prstGeom prst="rect">
              <a:avLst/>
            </a:prstGeom>
            <a:gradFill rotWithShape="0">
              <a:gsLst>
                <a:gs pos="0">
                  <a:schemeClr val="tx2"/>
                </a:gs>
                <a:gs pos="100000">
                  <a:schemeClr val="tx2">
                    <a:gamma/>
                    <a:tint val="43137"/>
                    <a:invGamma/>
                  </a:schemeClr>
                </a:gs>
              </a:gsLst>
              <a:lin ang="5400000" scaled="1"/>
            </a:gradFill>
            <a:ln w="12700">
              <a:noFill/>
              <a:miter lim="800000"/>
              <a:headEnd/>
              <a:tailEnd/>
            </a:ln>
            <a:effectLst/>
          </p:spPr>
          <p:txBody>
            <a:bodyPr wrap="none" lIns="92075" tIns="46038" rIns="92075" bIns="46038">
              <a:spAutoFit/>
            </a:bodyPr>
            <a:lstStyle/>
            <a:p>
              <a:r>
                <a:rPr lang="es-ES_tradnl" altLang="es-ES_tradnl" sz="1800" b="1">
                  <a:solidFill>
                    <a:schemeClr val="bg2"/>
                  </a:solidFill>
                </a:rPr>
                <a:t>con  proyecto</a:t>
              </a:r>
            </a:p>
          </p:txBody>
        </p:sp>
        <p:sp>
          <p:nvSpPr>
            <p:cNvPr id="61453" name="Rectangle 13"/>
            <p:cNvSpPr>
              <a:spLocks noChangeArrowheads="1"/>
            </p:cNvSpPr>
            <p:nvPr/>
          </p:nvSpPr>
          <p:spPr bwMode="auto">
            <a:xfrm>
              <a:off x="3508" y="2778"/>
              <a:ext cx="864" cy="231"/>
            </a:xfrm>
            <a:prstGeom prst="rect">
              <a:avLst/>
            </a:prstGeom>
            <a:gradFill rotWithShape="0">
              <a:gsLst>
                <a:gs pos="0">
                  <a:schemeClr val="tx2"/>
                </a:gs>
                <a:gs pos="100000">
                  <a:schemeClr val="tx2">
                    <a:gamma/>
                    <a:shade val="46275"/>
                    <a:invGamma/>
                  </a:schemeClr>
                </a:gs>
              </a:gsLst>
              <a:lin ang="5400000" scaled="1"/>
            </a:gradFill>
            <a:ln w="12700">
              <a:noFill/>
              <a:miter lim="800000"/>
              <a:headEnd/>
              <a:tailEnd/>
            </a:ln>
            <a:effectLst/>
          </p:spPr>
          <p:txBody>
            <a:bodyPr wrap="none" lIns="92075" tIns="46038" rIns="92075" bIns="46038">
              <a:spAutoFit/>
            </a:bodyPr>
            <a:lstStyle/>
            <a:p>
              <a:r>
                <a:rPr lang="es-ES_tradnl" altLang="es-ES_tradnl" sz="1800" b="1">
                  <a:solidFill>
                    <a:schemeClr val="bg2"/>
                  </a:solidFill>
                </a:rPr>
                <a:t>sin proyecto</a:t>
              </a:r>
            </a:p>
          </p:txBody>
        </p:sp>
        <p:sp>
          <p:nvSpPr>
            <p:cNvPr id="61455" name="Rectangle 15"/>
            <p:cNvSpPr>
              <a:spLocks noChangeArrowheads="1"/>
            </p:cNvSpPr>
            <p:nvPr/>
          </p:nvSpPr>
          <p:spPr bwMode="auto">
            <a:xfrm>
              <a:off x="2141" y="1488"/>
              <a:ext cx="864" cy="404"/>
            </a:xfrm>
            <a:prstGeom prst="rect">
              <a:avLst/>
            </a:prstGeom>
            <a:gradFill rotWithShape="0">
              <a:gsLst>
                <a:gs pos="0">
                  <a:schemeClr val="tx2"/>
                </a:gs>
                <a:gs pos="100000">
                  <a:schemeClr val="tx2">
                    <a:gamma/>
                    <a:tint val="43137"/>
                    <a:invGamma/>
                  </a:schemeClr>
                </a:gs>
              </a:gsLst>
              <a:lin ang="5400000" scaled="1"/>
            </a:gradFill>
            <a:ln w="9525">
              <a:noFill/>
              <a:miter lim="800000"/>
              <a:headEnd/>
              <a:tailEnd/>
            </a:ln>
            <a:effectLst/>
          </p:spPr>
          <p:txBody>
            <a:bodyPr lIns="92075" tIns="46038" rIns="92075" bIns="46038">
              <a:spAutoFit/>
            </a:bodyPr>
            <a:lstStyle/>
            <a:p>
              <a:pPr algn="ctr" eaLnBrk="1" hangingPunct="1">
                <a:spcBef>
                  <a:spcPct val="50000"/>
                </a:spcBef>
              </a:pPr>
              <a:r>
                <a:rPr lang="es-ES_tradnl" altLang="es-ES_tradnl" sz="1800" b="1">
                  <a:solidFill>
                    <a:schemeClr val="bg2"/>
                  </a:solidFill>
                </a:rPr>
                <a:t>inicio del proyecto</a:t>
              </a:r>
            </a:p>
          </p:txBody>
        </p:sp>
        <p:sp>
          <p:nvSpPr>
            <p:cNvPr id="61459" name="Rectangle 19"/>
            <p:cNvSpPr>
              <a:spLocks noChangeArrowheads="1"/>
            </p:cNvSpPr>
            <p:nvPr/>
          </p:nvSpPr>
          <p:spPr bwMode="auto">
            <a:xfrm>
              <a:off x="1344" y="2956"/>
              <a:ext cx="1008" cy="404"/>
            </a:xfrm>
            <a:prstGeom prst="rect">
              <a:avLst/>
            </a:prstGeom>
            <a:gradFill rotWithShape="0">
              <a:gsLst>
                <a:gs pos="0">
                  <a:schemeClr val="tx2"/>
                </a:gs>
                <a:gs pos="100000">
                  <a:schemeClr val="tx2">
                    <a:gamma/>
                    <a:tint val="43137"/>
                    <a:invGamma/>
                  </a:schemeClr>
                </a:gs>
              </a:gsLst>
              <a:lin ang="5400000" scaled="1"/>
            </a:gradFill>
            <a:ln w="9525">
              <a:noFill/>
              <a:miter lim="800000"/>
              <a:headEnd/>
              <a:tailEnd/>
            </a:ln>
            <a:effectLst/>
          </p:spPr>
          <p:txBody>
            <a:bodyPr lIns="92075" tIns="46038" rIns="92075" bIns="46038">
              <a:spAutoFit/>
            </a:bodyPr>
            <a:lstStyle/>
            <a:p>
              <a:pPr algn="ctr" eaLnBrk="1" hangingPunct="1">
                <a:spcBef>
                  <a:spcPct val="50000"/>
                </a:spcBef>
              </a:pPr>
              <a:r>
                <a:rPr lang="es-ES_tradnl" altLang="es-ES_tradnl" sz="1800" b="1">
                  <a:solidFill>
                    <a:schemeClr val="bg2"/>
                  </a:solidFill>
                </a:rPr>
                <a:t>Variabilidad natural</a:t>
              </a:r>
            </a:p>
          </p:txBody>
        </p:sp>
      </p:grpSp>
      <p:sp>
        <p:nvSpPr>
          <p:cNvPr id="61460" name="Line 20"/>
          <p:cNvSpPr>
            <a:spLocks noChangeShapeType="1"/>
          </p:cNvSpPr>
          <p:nvPr/>
        </p:nvSpPr>
        <p:spPr bwMode="auto">
          <a:xfrm>
            <a:off x="2895600" y="4116388"/>
            <a:ext cx="0" cy="531812"/>
          </a:xfrm>
          <a:prstGeom prst="line">
            <a:avLst/>
          </a:prstGeom>
          <a:noFill/>
          <a:ln w="12700">
            <a:solidFill>
              <a:schemeClr val="hlink"/>
            </a:solidFill>
            <a:round/>
            <a:headEnd type="stealth" w="lg" len="lg"/>
            <a:tailEnd/>
          </a:ln>
          <a:effectLst/>
        </p:spPr>
        <p:txBody>
          <a:bodyPr wrap="none" anchor="ctr"/>
          <a:lstStyle/>
          <a:p>
            <a:endParaRPr lang="es-ES"/>
          </a:p>
        </p:txBody>
      </p:sp>
    </p:spTree>
  </p:cSld>
  <p:clrMapOvr>
    <a:masterClrMapping/>
  </p:clrMapOvr>
  <p:transition spd="slow" advClick="0">
    <p:random/>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381000"/>
            <a:ext cx="8001000" cy="762000"/>
          </a:xfrm>
          <a:noFill/>
          <a:ln/>
        </p:spPr>
        <p:txBody>
          <a:bodyPr lIns="90488" tIns="44450" rIns="90488" bIns="44450" anchor="b"/>
          <a:lstStyle/>
          <a:p>
            <a:r>
              <a:rPr lang="es-ES_tradnl" altLang="es-ES_tradnl">
                <a:solidFill>
                  <a:schemeClr val="bg2"/>
                </a:solidFill>
              </a:rPr>
              <a:t>Clasificación de los Impactos </a:t>
            </a:r>
          </a:p>
        </p:txBody>
      </p:sp>
      <p:sp>
        <p:nvSpPr>
          <p:cNvPr id="57347" name="Rectangle 3"/>
          <p:cNvSpPr>
            <a:spLocks noGrp="1" noChangeArrowheads="1"/>
          </p:cNvSpPr>
          <p:nvPr>
            <p:ph type="body" sz="half" idx="1"/>
          </p:nvPr>
        </p:nvSpPr>
        <p:spPr>
          <a:xfrm>
            <a:off x="457200" y="1447800"/>
            <a:ext cx="4419600" cy="4114800"/>
          </a:xfrm>
          <a:noFill/>
          <a:ln/>
        </p:spPr>
        <p:txBody>
          <a:bodyPr lIns="90488" tIns="44450" rIns="90488" bIns="44450"/>
          <a:lstStyle/>
          <a:p>
            <a:pPr>
              <a:lnSpc>
                <a:spcPct val="90000"/>
              </a:lnSpc>
              <a:buFont typeface="Wingdings" pitchFamily="2" charset="2"/>
              <a:buChar char="ü"/>
            </a:pPr>
            <a:r>
              <a:rPr lang="es-ES_tradnl" altLang="es-ES_tradnl">
                <a:solidFill>
                  <a:schemeClr val="bg2"/>
                </a:solidFill>
              </a:rPr>
              <a:t>Tipos de impactos:</a:t>
            </a:r>
            <a:r>
              <a:rPr lang="es-ES_tradnl" altLang="es-ES_tradnl">
                <a:solidFill>
                  <a:schemeClr val="bg2"/>
                </a:solidFill>
                <a:effectLst>
                  <a:outerShdw blurRad="38100" dist="38100" dir="2700000" algn="tl">
                    <a:srgbClr val="C0C0C0"/>
                  </a:outerShdw>
                </a:effectLst>
              </a:rPr>
              <a:t> </a:t>
            </a:r>
          </a:p>
          <a:p>
            <a:pPr>
              <a:lnSpc>
                <a:spcPct val="90000"/>
              </a:lnSpc>
              <a:buFont typeface="Wingdings" pitchFamily="2" charset="2"/>
              <a:buNone/>
            </a:pPr>
            <a:endParaRPr lang="es-ES_tradnl" altLang="es-ES_tradnl">
              <a:solidFill>
                <a:schemeClr val="bg2"/>
              </a:solidFill>
              <a:effectLst>
                <a:outerShdw blurRad="38100" dist="38100" dir="2700000" algn="tl">
                  <a:srgbClr val="C0C0C0"/>
                </a:outerShdw>
              </a:effectLst>
            </a:endParaRPr>
          </a:p>
          <a:p>
            <a:pPr lvl="1">
              <a:lnSpc>
                <a:spcPct val="90000"/>
              </a:lnSpc>
              <a:buClr>
                <a:schemeClr val="bg2"/>
              </a:buClr>
              <a:buSzPct val="85000"/>
              <a:buFont typeface="Wingdings" pitchFamily="2" charset="2"/>
              <a:buChar char="è"/>
            </a:pPr>
            <a:r>
              <a:rPr lang="es-ES_tradnl" altLang="es-ES_tradnl" sz="2800">
                <a:solidFill>
                  <a:schemeClr val="bg2"/>
                </a:solidFill>
              </a:rPr>
              <a:t>Inmediatos / Posteriores </a:t>
            </a:r>
          </a:p>
          <a:p>
            <a:pPr lvl="1">
              <a:lnSpc>
                <a:spcPct val="90000"/>
              </a:lnSpc>
              <a:buClr>
                <a:schemeClr val="bg2"/>
              </a:buClr>
              <a:buSzPct val="85000"/>
              <a:buFont typeface="Wingdings" pitchFamily="2" charset="2"/>
              <a:buChar char="è"/>
            </a:pPr>
            <a:r>
              <a:rPr lang="es-ES_tradnl" altLang="es-ES_tradnl" sz="2800">
                <a:solidFill>
                  <a:schemeClr val="bg2"/>
                </a:solidFill>
              </a:rPr>
              <a:t>Directos / Indirectos </a:t>
            </a:r>
          </a:p>
          <a:p>
            <a:pPr lvl="1">
              <a:lnSpc>
                <a:spcPct val="90000"/>
              </a:lnSpc>
              <a:buClr>
                <a:schemeClr val="bg2"/>
              </a:buClr>
              <a:buSzPct val="85000"/>
              <a:buFont typeface="Wingdings" pitchFamily="2" charset="2"/>
              <a:buChar char="è"/>
            </a:pPr>
            <a:r>
              <a:rPr lang="es-ES_tradnl" altLang="es-ES_tradnl" sz="2800">
                <a:solidFill>
                  <a:schemeClr val="bg2"/>
                </a:solidFill>
              </a:rPr>
              <a:t>Reversibles / Irreversibles</a:t>
            </a:r>
          </a:p>
          <a:p>
            <a:pPr lvl="1">
              <a:lnSpc>
                <a:spcPct val="90000"/>
              </a:lnSpc>
              <a:buClr>
                <a:schemeClr val="bg2"/>
              </a:buClr>
              <a:buSzPct val="85000"/>
              <a:buFont typeface="Wingdings" pitchFamily="2" charset="2"/>
              <a:buChar char="è"/>
            </a:pPr>
            <a:r>
              <a:rPr lang="es-ES_tradnl" altLang="es-ES_tradnl" sz="2800">
                <a:solidFill>
                  <a:schemeClr val="bg2"/>
                </a:solidFill>
              </a:rPr>
              <a:t>Acumulativos </a:t>
            </a:r>
          </a:p>
          <a:p>
            <a:pPr lvl="1">
              <a:lnSpc>
                <a:spcPct val="90000"/>
              </a:lnSpc>
              <a:buClr>
                <a:schemeClr val="bg2"/>
              </a:buClr>
              <a:buSzPct val="85000"/>
              <a:buFont typeface="Wingdings" pitchFamily="2" charset="2"/>
              <a:buChar char="è"/>
            </a:pPr>
            <a:r>
              <a:rPr lang="es-ES_tradnl" altLang="es-ES_tradnl" sz="2800">
                <a:solidFill>
                  <a:schemeClr val="bg2"/>
                </a:solidFill>
              </a:rPr>
              <a:t>Sinérgicos</a:t>
            </a:r>
          </a:p>
          <a:p>
            <a:pPr lvl="1">
              <a:lnSpc>
                <a:spcPct val="90000"/>
              </a:lnSpc>
              <a:buClr>
                <a:schemeClr val="bg2"/>
              </a:buClr>
              <a:buSzPct val="85000"/>
              <a:buFont typeface="Wingdings" pitchFamily="2" charset="2"/>
              <a:buChar char="è"/>
            </a:pPr>
            <a:r>
              <a:rPr lang="es-ES_tradnl" altLang="es-ES_tradnl" sz="2800">
                <a:solidFill>
                  <a:schemeClr val="bg2"/>
                </a:solidFill>
              </a:rPr>
              <a:t>Primarios, secundarios, terciarios</a:t>
            </a:r>
          </a:p>
        </p:txBody>
      </p:sp>
      <p:sp>
        <p:nvSpPr>
          <p:cNvPr id="57348" name="Rectangle 4"/>
          <p:cNvSpPr>
            <a:spLocks noGrp="1" noChangeArrowheads="1"/>
          </p:cNvSpPr>
          <p:nvPr>
            <p:ph type="body" sz="half" idx="2"/>
          </p:nvPr>
        </p:nvSpPr>
        <p:spPr>
          <a:xfrm>
            <a:off x="4876800" y="1447800"/>
            <a:ext cx="3810000" cy="4114800"/>
          </a:xfrm>
          <a:noFill/>
          <a:ln/>
        </p:spPr>
        <p:txBody>
          <a:bodyPr lIns="90488" tIns="44450" rIns="90488" bIns="44450"/>
          <a:lstStyle/>
          <a:p>
            <a:pPr>
              <a:buFont typeface="Wingdings" pitchFamily="2" charset="2"/>
              <a:buChar char="ü"/>
            </a:pPr>
            <a:r>
              <a:rPr lang="es-ES_tradnl" altLang="es-ES_tradnl">
                <a:solidFill>
                  <a:schemeClr val="bg2"/>
                </a:solidFill>
              </a:rPr>
              <a:t>Probabilidad de los impactos:</a:t>
            </a:r>
          </a:p>
          <a:p>
            <a:pPr lvl="1">
              <a:buClr>
                <a:schemeClr val="bg2"/>
              </a:buClr>
              <a:buSzPct val="85000"/>
              <a:buFont typeface="Wingdings" pitchFamily="2" charset="2"/>
              <a:buChar char="è"/>
            </a:pPr>
            <a:r>
              <a:rPr lang="es-ES_tradnl" altLang="es-ES_tradnl" sz="2800">
                <a:solidFill>
                  <a:schemeClr val="bg2"/>
                </a:solidFill>
              </a:rPr>
              <a:t>Posible </a:t>
            </a:r>
          </a:p>
          <a:p>
            <a:pPr lvl="1">
              <a:buClr>
                <a:schemeClr val="bg2"/>
              </a:buClr>
              <a:buSzPct val="85000"/>
              <a:buFont typeface="Wingdings" pitchFamily="2" charset="2"/>
              <a:buChar char="è"/>
            </a:pPr>
            <a:r>
              <a:rPr lang="es-ES_tradnl" altLang="es-ES_tradnl" sz="2800">
                <a:solidFill>
                  <a:schemeClr val="bg2"/>
                </a:solidFill>
              </a:rPr>
              <a:t>Poco probable</a:t>
            </a:r>
          </a:p>
          <a:p>
            <a:pPr lvl="1">
              <a:buClr>
                <a:schemeClr val="bg2"/>
              </a:buClr>
              <a:buSzPct val="85000"/>
              <a:buFont typeface="Wingdings" pitchFamily="2" charset="2"/>
              <a:buChar char="è"/>
            </a:pPr>
            <a:r>
              <a:rPr lang="es-ES_tradnl" altLang="es-ES_tradnl" sz="2800">
                <a:solidFill>
                  <a:schemeClr val="bg2"/>
                </a:solidFill>
              </a:rPr>
              <a:t>Altamente probable</a:t>
            </a:r>
          </a:p>
          <a:p>
            <a:pPr lvl="1">
              <a:buClr>
                <a:schemeClr val="bg2"/>
              </a:buClr>
              <a:buSzPct val="85000"/>
              <a:buFont typeface="Wingdings" pitchFamily="2" charset="2"/>
              <a:buChar char="è"/>
            </a:pPr>
            <a:r>
              <a:rPr lang="es-ES_tradnl" altLang="es-ES_tradnl" sz="2800">
                <a:solidFill>
                  <a:schemeClr val="bg2"/>
                </a:solidFill>
              </a:rPr>
              <a:t>Casi seguro </a:t>
            </a:r>
          </a:p>
        </p:txBody>
      </p:sp>
      <p:sp>
        <p:nvSpPr>
          <p:cNvPr id="57350" name="Rectangle 6"/>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57351" name="Line 7"/>
          <p:cNvSpPr>
            <a:spLocks noChangeShapeType="1"/>
          </p:cNvSpPr>
          <p:nvPr/>
        </p:nvSpPr>
        <p:spPr bwMode="auto">
          <a:xfrm>
            <a:off x="4876800" y="1143000"/>
            <a:ext cx="0" cy="472440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57352" name="Line 8"/>
          <p:cNvSpPr>
            <a:spLocks noChangeShapeType="1"/>
          </p:cNvSpPr>
          <p:nvPr/>
        </p:nvSpPr>
        <p:spPr bwMode="auto">
          <a:xfrm>
            <a:off x="533400" y="1143000"/>
            <a:ext cx="8077200" cy="0"/>
          </a:xfrm>
          <a:prstGeom prst="line">
            <a:avLst/>
          </a:prstGeom>
          <a:noFill/>
          <a:ln w="12700">
            <a:solidFill>
              <a:schemeClr val="bg2"/>
            </a:solidFill>
            <a:round/>
            <a:headEnd type="none" w="sm" len="sm"/>
            <a:tailEnd type="none" w="sm" len="sm"/>
          </a:ln>
          <a:effectLst/>
        </p:spPr>
        <p:txBody>
          <a:bodyPr wrap="none" anchor="ctr"/>
          <a:lstStyle/>
          <a:p>
            <a:endParaRPr lang="es-ES"/>
          </a:p>
        </p:txBody>
      </p:sp>
    </p:spTree>
  </p:cSld>
  <p:clrMapOvr>
    <a:masterClrMapping/>
  </p:clrMapOvr>
  <p:transition spd="slow" advClick="0">
    <p:random/>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866" name="Text Box 2"/>
          <p:cNvSpPr txBox="1">
            <a:spLocks noChangeArrowheads="1"/>
          </p:cNvSpPr>
          <p:nvPr/>
        </p:nvSpPr>
        <p:spPr bwMode="auto">
          <a:xfrm>
            <a:off x="914400" y="457200"/>
            <a:ext cx="7391400" cy="595313"/>
          </a:xfrm>
          <a:prstGeom prst="rect">
            <a:avLst/>
          </a:prstGeom>
          <a:noFill/>
          <a:ln w="9525">
            <a:noFill/>
            <a:miter lim="800000"/>
            <a:headEnd/>
            <a:tailEnd/>
          </a:ln>
          <a:effectLst/>
        </p:spPr>
        <p:txBody>
          <a:bodyPr>
            <a:spAutoFit/>
          </a:bodyPr>
          <a:lstStyle/>
          <a:p>
            <a:pPr algn="ctr">
              <a:spcBef>
                <a:spcPct val="50000"/>
              </a:spcBef>
            </a:pPr>
            <a:r>
              <a:rPr lang="es-ES_tradnl" altLang="es-ES_tradnl" sz="3300">
                <a:solidFill>
                  <a:schemeClr val="bg2"/>
                </a:solidFill>
              </a:rPr>
              <a:t>Ejemplo de Ponderación de Impactos</a:t>
            </a:r>
          </a:p>
        </p:txBody>
      </p:sp>
      <p:sp>
        <p:nvSpPr>
          <p:cNvPr id="421039" name="Rectangle 175"/>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pSp>
        <p:nvGrpSpPr>
          <p:cNvPr id="421054" name="Group 190"/>
          <p:cNvGrpSpPr>
            <a:grpSpLocks/>
          </p:cNvGrpSpPr>
          <p:nvPr/>
        </p:nvGrpSpPr>
        <p:grpSpPr bwMode="auto">
          <a:xfrm>
            <a:off x="825500" y="1371600"/>
            <a:ext cx="7416800" cy="4749800"/>
            <a:chOff x="848" y="891"/>
            <a:chExt cx="4432" cy="2838"/>
          </a:xfrm>
        </p:grpSpPr>
        <p:sp>
          <p:nvSpPr>
            <p:cNvPr id="420885" name="Rectangle 21"/>
            <p:cNvSpPr>
              <a:spLocks noChangeArrowheads="1"/>
            </p:cNvSpPr>
            <p:nvPr/>
          </p:nvSpPr>
          <p:spPr bwMode="auto">
            <a:xfrm>
              <a:off x="3624" y="2112"/>
              <a:ext cx="1608" cy="903"/>
            </a:xfrm>
            <a:prstGeom prst="rect">
              <a:avLst/>
            </a:prstGeom>
            <a:noFill/>
            <a:ln w="9525">
              <a:noFill/>
              <a:miter lim="800000"/>
              <a:headEnd/>
              <a:tailEnd/>
            </a:ln>
          </p:spPr>
          <p:txBody>
            <a:bodyPr lIns="0" tIns="0" rIns="0" bIns="0">
              <a:spAutoFit/>
            </a:bodyPr>
            <a:lstStyle/>
            <a:p>
              <a:pPr>
                <a:lnSpc>
                  <a:spcPts val="1700"/>
                </a:lnSpc>
              </a:pPr>
              <a:r>
                <a:rPr lang="es-ES_tradnl" altLang="es-ES_tradnl" sz="900">
                  <a:solidFill>
                    <a:schemeClr val="bg2"/>
                  </a:solidFill>
                </a:rPr>
                <a:t>LA PONDERACIÓN QUE SE HAGA DEBIERA ESTAR APROPIADAMENTE SUSTENTADA, POR EJEMPLO ESTABLECIENDO MEDICIONES DE LA(S) VARIABLE(S) PARA EL ATRIBUTO EN CUESTIÓN, BAJO LA CONDICIÓN ACTUAL (SIN PROYECTO) Y A TRAVÉS DE PROYECCIONES, PARA LA CONDICIÓN FUTURA (CON PROYECTO)</a:t>
              </a:r>
            </a:p>
          </p:txBody>
        </p:sp>
        <p:sp>
          <p:nvSpPr>
            <p:cNvPr id="420889" name="Rectangle 25"/>
            <p:cNvSpPr>
              <a:spLocks noChangeArrowheads="1"/>
            </p:cNvSpPr>
            <p:nvPr/>
          </p:nvSpPr>
          <p:spPr bwMode="auto">
            <a:xfrm>
              <a:off x="2380" y="1187"/>
              <a:ext cx="8" cy="169"/>
            </a:xfrm>
            <a:prstGeom prst="rect">
              <a:avLst/>
            </a:prstGeom>
            <a:solidFill>
              <a:schemeClr val="bg2"/>
            </a:solidFill>
            <a:ln w="9525">
              <a:noFill/>
              <a:miter lim="800000"/>
              <a:headEnd/>
              <a:tailEnd/>
            </a:ln>
          </p:spPr>
          <p:txBody>
            <a:bodyPr/>
            <a:lstStyle/>
            <a:p>
              <a:endParaRPr lang="es-ES"/>
            </a:p>
          </p:txBody>
        </p:sp>
        <p:sp>
          <p:nvSpPr>
            <p:cNvPr id="420899" name="Rectangle 35"/>
            <p:cNvSpPr>
              <a:spLocks noChangeArrowheads="1"/>
            </p:cNvSpPr>
            <p:nvPr/>
          </p:nvSpPr>
          <p:spPr bwMode="auto">
            <a:xfrm>
              <a:off x="2380" y="1356"/>
              <a:ext cx="8" cy="169"/>
            </a:xfrm>
            <a:prstGeom prst="rect">
              <a:avLst/>
            </a:prstGeom>
            <a:solidFill>
              <a:schemeClr val="bg2"/>
            </a:solidFill>
            <a:ln w="9525">
              <a:noFill/>
              <a:miter lim="800000"/>
              <a:headEnd/>
              <a:tailEnd/>
            </a:ln>
          </p:spPr>
          <p:txBody>
            <a:bodyPr/>
            <a:lstStyle/>
            <a:p>
              <a:endParaRPr lang="es-ES"/>
            </a:p>
          </p:txBody>
        </p:sp>
        <p:sp>
          <p:nvSpPr>
            <p:cNvPr id="420909" name="Rectangle 45"/>
            <p:cNvSpPr>
              <a:spLocks noChangeArrowheads="1"/>
            </p:cNvSpPr>
            <p:nvPr/>
          </p:nvSpPr>
          <p:spPr bwMode="auto">
            <a:xfrm>
              <a:off x="2380" y="1525"/>
              <a:ext cx="8" cy="169"/>
            </a:xfrm>
            <a:prstGeom prst="rect">
              <a:avLst/>
            </a:prstGeom>
            <a:solidFill>
              <a:schemeClr val="bg2"/>
            </a:solidFill>
            <a:ln w="9525">
              <a:noFill/>
              <a:miter lim="800000"/>
              <a:headEnd/>
              <a:tailEnd/>
            </a:ln>
          </p:spPr>
          <p:txBody>
            <a:bodyPr/>
            <a:lstStyle/>
            <a:p>
              <a:endParaRPr lang="es-ES"/>
            </a:p>
          </p:txBody>
        </p:sp>
        <p:sp>
          <p:nvSpPr>
            <p:cNvPr id="420920" name="Rectangle 56"/>
            <p:cNvSpPr>
              <a:spLocks noChangeArrowheads="1"/>
            </p:cNvSpPr>
            <p:nvPr/>
          </p:nvSpPr>
          <p:spPr bwMode="auto">
            <a:xfrm>
              <a:off x="2380" y="1695"/>
              <a:ext cx="8" cy="169"/>
            </a:xfrm>
            <a:prstGeom prst="rect">
              <a:avLst/>
            </a:prstGeom>
            <a:solidFill>
              <a:schemeClr val="bg2"/>
            </a:solidFill>
            <a:ln w="9525">
              <a:noFill/>
              <a:miter lim="800000"/>
              <a:headEnd/>
              <a:tailEnd/>
            </a:ln>
          </p:spPr>
          <p:txBody>
            <a:bodyPr/>
            <a:lstStyle/>
            <a:p>
              <a:endParaRPr lang="es-ES"/>
            </a:p>
          </p:txBody>
        </p:sp>
        <p:sp>
          <p:nvSpPr>
            <p:cNvPr id="420929" name="Rectangle 65"/>
            <p:cNvSpPr>
              <a:spLocks noChangeArrowheads="1"/>
            </p:cNvSpPr>
            <p:nvPr/>
          </p:nvSpPr>
          <p:spPr bwMode="auto">
            <a:xfrm>
              <a:off x="2380" y="1864"/>
              <a:ext cx="8" cy="169"/>
            </a:xfrm>
            <a:prstGeom prst="rect">
              <a:avLst/>
            </a:prstGeom>
            <a:solidFill>
              <a:schemeClr val="bg2"/>
            </a:solidFill>
            <a:ln w="9525">
              <a:noFill/>
              <a:miter lim="800000"/>
              <a:headEnd/>
              <a:tailEnd/>
            </a:ln>
          </p:spPr>
          <p:txBody>
            <a:bodyPr/>
            <a:lstStyle/>
            <a:p>
              <a:endParaRPr lang="es-ES"/>
            </a:p>
          </p:txBody>
        </p:sp>
        <p:sp>
          <p:nvSpPr>
            <p:cNvPr id="420938" name="Rectangle 74"/>
            <p:cNvSpPr>
              <a:spLocks noChangeArrowheads="1"/>
            </p:cNvSpPr>
            <p:nvPr/>
          </p:nvSpPr>
          <p:spPr bwMode="auto">
            <a:xfrm>
              <a:off x="2380" y="2033"/>
              <a:ext cx="8" cy="169"/>
            </a:xfrm>
            <a:prstGeom prst="rect">
              <a:avLst/>
            </a:prstGeom>
            <a:solidFill>
              <a:schemeClr val="bg2"/>
            </a:solidFill>
            <a:ln w="9525">
              <a:noFill/>
              <a:miter lim="800000"/>
              <a:headEnd/>
              <a:tailEnd/>
            </a:ln>
          </p:spPr>
          <p:txBody>
            <a:bodyPr/>
            <a:lstStyle/>
            <a:p>
              <a:endParaRPr lang="es-ES"/>
            </a:p>
          </p:txBody>
        </p:sp>
        <p:sp>
          <p:nvSpPr>
            <p:cNvPr id="420948" name="Rectangle 84"/>
            <p:cNvSpPr>
              <a:spLocks noChangeArrowheads="1"/>
            </p:cNvSpPr>
            <p:nvPr/>
          </p:nvSpPr>
          <p:spPr bwMode="auto">
            <a:xfrm>
              <a:off x="2380" y="2204"/>
              <a:ext cx="8" cy="169"/>
            </a:xfrm>
            <a:prstGeom prst="rect">
              <a:avLst/>
            </a:prstGeom>
            <a:solidFill>
              <a:schemeClr val="bg2"/>
            </a:solidFill>
            <a:ln w="9525">
              <a:noFill/>
              <a:miter lim="800000"/>
              <a:headEnd/>
              <a:tailEnd/>
            </a:ln>
          </p:spPr>
          <p:txBody>
            <a:bodyPr/>
            <a:lstStyle/>
            <a:p>
              <a:endParaRPr lang="es-ES"/>
            </a:p>
          </p:txBody>
        </p:sp>
        <p:sp>
          <p:nvSpPr>
            <p:cNvPr id="420955" name="Rectangle 91"/>
            <p:cNvSpPr>
              <a:spLocks noChangeArrowheads="1"/>
            </p:cNvSpPr>
            <p:nvPr/>
          </p:nvSpPr>
          <p:spPr bwMode="auto">
            <a:xfrm>
              <a:off x="2380" y="2373"/>
              <a:ext cx="8" cy="169"/>
            </a:xfrm>
            <a:prstGeom prst="rect">
              <a:avLst/>
            </a:prstGeom>
            <a:solidFill>
              <a:schemeClr val="bg2"/>
            </a:solidFill>
            <a:ln w="9525">
              <a:noFill/>
              <a:miter lim="800000"/>
              <a:headEnd/>
              <a:tailEnd/>
            </a:ln>
          </p:spPr>
          <p:txBody>
            <a:bodyPr/>
            <a:lstStyle/>
            <a:p>
              <a:endParaRPr lang="es-ES"/>
            </a:p>
          </p:txBody>
        </p:sp>
        <p:sp>
          <p:nvSpPr>
            <p:cNvPr id="420966" name="Rectangle 102"/>
            <p:cNvSpPr>
              <a:spLocks noChangeArrowheads="1"/>
            </p:cNvSpPr>
            <p:nvPr/>
          </p:nvSpPr>
          <p:spPr bwMode="auto">
            <a:xfrm>
              <a:off x="2380" y="2542"/>
              <a:ext cx="8" cy="169"/>
            </a:xfrm>
            <a:prstGeom prst="rect">
              <a:avLst/>
            </a:prstGeom>
            <a:solidFill>
              <a:schemeClr val="bg2"/>
            </a:solidFill>
            <a:ln w="9525">
              <a:noFill/>
              <a:miter lim="800000"/>
              <a:headEnd/>
              <a:tailEnd/>
            </a:ln>
          </p:spPr>
          <p:txBody>
            <a:bodyPr/>
            <a:lstStyle/>
            <a:p>
              <a:endParaRPr lang="es-ES"/>
            </a:p>
          </p:txBody>
        </p:sp>
        <p:sp>
          <p:nvSpPr>
            <p:cNvPr id="420977" name="Rectangle 113"/>
            <p:cNvSpPr>
              <a:spLocks noChangeArrowheads="1"/>
            </p:cNvSpPr>
            <p:nvPr/>
          </p:nvSpPr>
          <p:spPr bwMode="auto">
            <a:xfrm>
              <a:off x="2380" y="2711"/>
              <a:ext cx="8" cy="169"/>
            </a:xfrm>
            <a:prstGeom prst="rect">
              <a:avLst/>
            </a:prstGeom>
            <a:solidFill>
              <a:schemeClr val="bg2"/>
            </a:solidFill>
            <a:ln w="9525">
              <a:noFill/>
              <a:miter lim="800000"/>
              <a:headEnd/>
              <a:tailEnd/>
            </a:ln>
          </p:spPr>
          <p:txBody>
            <a:bodyPr/>
            <a:lstStyle/>
            <a:p>
              <a:endParaRPr lang="es-ES"/>
            </a:p>
          </p:txBody>
        </p:sp>
        <p:sp>
          <p:nvSpPr>
            <p:cNvPr id="420987" name="Rectangle 123"/>
            <p:cNvSpPr>
              <a:spLocks noChangeArrowheads="1"/>
            </p:cNvSpPr>
            <p:nvPr/>
          </p:nvSpPr>
          <p:spPr bwMode="auto">
            <a:xfrm>
              <a:off x="2380" y="2882"/>
              <a:ext cx="8" cy="169"/>
            </a:xfrm>
            <a:prstGeom prst="rect">
              <a:avLst/>
            </a:prstGeom>
            <a:solidFill>
              <a:schemeClr val="bg2"/>
            </a:solidFill>
            <a:ln w="9525">
              <a:noFill/>
              <a:miter lim="800000"/>
              <a:headEnd/>
              <a:tailEnd/>
            </a:ln>
          </p:spPr>
          <p:txBody>
            <a:bodyPr/>
            <a:lstStyle/>
            <a:p>
              <a:endParaRPr lang="es-ES"/>
            </a:p>
          </p:txBody>
        </p:sp>
        <p:sp>
          <p:nvSpPr>
            <p:cNvPr id="420998" name="Rectangle 134"/>
            <p:cNvSpPr>
              <a:spLocks noChangeArrowheads="1"/>
            </p:cNvSpPr>
            <p:nvPr/>
          </p:nvSpPr>
          <p:spPr bwMode="auto">
            <a:xfrm>
              <a:off x="2380" y="3051"/>
              <a:ext cx="8" cy="169"/>
            </a:xfrm>
            <a:prstGeom prst="rect">
              <a:avLst/>
            </a:prstGeom>
            <a:solidFill>
              <a:schemeClr val="bg2"/>
            </a:solidFill>
            <a:ln w="9525">
              <a:noFill/>
              <a:miter lim="800000"/>
              <a:headEnd/>
              <a:tailEnd/>
            </a:ln>
          </p:spPr>
          <p:txBody>
            <a:bodyPr/>
            <a:lstStyle/>
            <a:p>
              <a:endParaRPr lang="es-ES"/>
            </a:p>
          </p:txBody>
        </p:sp>
        <p:sp>
          <p:nvSpPr>
            <p:cNvPr id="421007" name="Rectangle 143"/>
            <p:cNvSpPr>
              <a:spLocks noChangeArrowheads="1"/>
            </p:cNvSpPr>
            <p:nvPr/>
          </p:nvSpPr>
          <p:spPr bwMode="auto">
            <a:xfrm>
              <a:off x="2380" y="3220"/>
              <a:ext cx="8" cy="169"/>
            </a:xfrm>
            <a:prstGeom prst="rect">
              <a:avLst/>
            </a:prstGeom>
            <a:solidFill>
              <a:schemeClr val="bg2"/>
            </a:solidFill>
            <a:ln w="9525">
              <a:noFill/>
              <a:miter lim="800000"/>
              <a:headEnd/>
              <a:tailEnd/>
            </a:ln>
          </p:spPr>
          <p:txBody>
            <a:bodyPr/>
            <a:lstStyle/>
            <a:p>
              <a:endParaRPr lang="es-ES"/>
            </a:p>
          </p:txBody>
        </p:sp>
        <p:sp>
          <p:nvSpPr>
            <p:cNvPr id="421016" name="Rectangle 152"/>
            <p:cNvSpPr>
              <a:spLocks noChangeArrowheads="1"/>
            </p:cNvSpPr>
            <p:nvPr/>
          </p:nvSpPr>
          <p:spPr bwMode="auto">
            <a:xfrm>
              <a:off x="2380" y="3391"/>
              <a:ext cx="8" cy="169"/>
            </a:xfrm>
            <a:prstGeom prst="rect">
              <a:avLst/>
            </a:prstGeom>
            <a:solidFill>
              <a:schemeClr val="bg2"/>
            </a:solidFill>
            <a:ln w="9525">
              <a:noFill/>
              <a:miter lim="800000"/>
              <a:headEnd/>
              <a:tailEnd/>
            </a:ln>
          </p:spPr>
          <p:txBody>
            <a:bodyPr/>
            <a:lstStyle/>
            <a:p>
              <a:endParaRPr lang="es-ES"/>
            </a:p>
          </p:txBody>
        </p:sp>
        <p:sp>
          <p:nvSpPr>
            <p:cNvPr id="421033" name="Rectangle 169"/>
            <p:cNvSpPr>
              <a:spLocks noChangeArrowheads="1"/>
            </p:cNvSpPr>
            <p:nvPr/>
          </p:nvSpPr>
          <p:spPr bwMode="auto">
            <a:xfrm>
              <a:off x="2380" y="3560"/>
              <a:ext cx="8" cy="169"/>
            </a:xfrm>
            <a:prstGeom prst="rect">
              <a:avLst/>
            </a:prstGeom>
            <a:solidFill>
              <a:schemeClr val="bg2"/>
            </a:solidFill>
            <a:ln w="9525">
              <a:noFill/>
              <a:miter lim="800000"/>
              <a:headEnd/>
              <a:tailEnd/>
            </a:ln>
          </p:spPr>
          <p:txBody>
            <a:bodyPr/>
            <a:lstStyle/>
            <a:p>
              <a:endParaRPr lang="es-ES"/>
            </a:p>
          </p:txBody>
        </p:sp>
        <p:sp>
          <p:nvSpPr>
            <p:cNvPr id="420868" name="Rectangle 4"/>
            <p:cNvSpPr>
              <a:spLocks noChangeArrowheads="1"/>
            </p:cNvSpPr>
            <p:nvPr/>
          </p:nvSpPr>
          <p:spPr bwMode="auto">
            <a:xfrm>
              <a:off x="1331" y="966"/>
              <a:ext cx="242"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PASO 1</a:t>
              </a:r>
            </a:p>
          </p:txBody>
        </p:sp>
        <p:sp>
          <p:nvSpPr>
            <p:cNvPr id="420869" name="Rectangle 5"/>
            <p:cNvSpPr>
              <a:spLocks noChangeArrowheads="1"/>
            </p:cNvSpPr>
            <p:nvPr/>
          </p:nvSpPr>
          <p:spPr bwMode="auto">
            <a:xfrm>
              <a:off x="1200" y="1039"/>
              <a:ext cx="518"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CLASIFICACIÓN</a:t>
              </a:r>
            </a:p>
          </p:txBody>
        </p:sp>
        <p:sp>
          <p:nvSpPr>
            <p:cNvPr id="420870" name="Rectangle 6"/>
            <p:cNvSpPr>
              <a:spLocks noChangeArrowheads="1"/>
            </p:cNvSpPr>
            <p:nvPr/>
          </p:nvSpPr>
          <p:spPr bwMode="auto">
            <a:xfrm>
              <a:off x="1292" y="1114"/>
              <a:ext cx="324" cy="81"/>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PRIMARIA</a:t>
              </a:r>
            </a:p>
          </p:txBody>
        </p:sp>
        <p:sp>
          <p:nvSpPr>
            <p:cNvPr id="420871" name="Rectangle 7"/>
            <p:cNvSpPr>
              <a:spLocks noChangeArrowheads="1"/>
            </p:cNvSpPr>
            <p:nvPr/>
          </p:nvSpPr>
          <p:spPr bwMode="auto">
            <a:xfrm>
              <a:off x="2240" y="960"/>
              <a:ext cx="242"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PASO 2</a:t>
              </a:r>
            </a:p>
          </p:txBody>
        </p:sp>
        <p:sp>
          <p:nvSpPr>
            <p:cNvPr id="420872" name="Rectangle 8"/>
            <p:cNvSpPr>
              <a:spLocks noChangeArrowheads="1"/>
            </p:cNvSpPr>
            <p:nvPr/>
          </p:nvSpPr>
          <p:spPr bwMode="auto">
            <a:xfrm>
              <a:off x="2110" y="1033"/>
              <a:ext cx="518"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CLASIFICACIÓN</a:t>
              </a:r>
            </a:p>
          </p:txBody>
        </p:sp>
        <p:sp>
          <p:nvSpPr>
            <p:cNvPr id="420873" name="Rectangle 9"/>
            <p:cNvSpPr>
              <a:spLocks noChangeArrowheads="1"/>
            </p:cNvSpPr>
            <p:nvPr/>
          </p:nvSpPr>
          <p:spPr bwMode="auto">
            <a:xfrm>
              <a:off x="2144" y="1108"/>
              <a:ext cx="438"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SECUNDARIA</a:t>
              </a:r>
            </a:p>
          </p:txBody>
        </p:sp>
        <p:sp>
          <p:nvSpPr>
            <p:cNvPr id="420874" name="Rectangle 10"/>
            <p:cNvSpPr>
              <a:spLocks noChangeArrowheads="1"/>
            </p:cNvSpPr>
            <p:nvPr/>
          </p:nvSpPr>
          <p:spPr bwMode="auto">
            <a:xfrm>
              <a:off x="3120" y="966"/>
              <a:ext cx="242"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PASO 3</a:t>
              </a:r>
            </a:p>
          </p:txBody>
        </p:sp>
        <p:sp>
          <p:nvSpPr>
            <p:cNvPr id="420875" name="Rectangle 11"/>
            <p:cNvSpPr>
              <a:spLocks noChangeArrowheads="1"/>
            </p:cNvSpPr>
            <p:nvPr/>
          </p:nvSpPr>
          <p:spPr bwMode="auto">
            <a:xfrm>
              <a:off x="2976" y="1039"/>
              <a:ext cx="515"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PONDERACIÓN</a:t>
              </a:r>
            </a:p>
          </p:txBody>
        </p:sp>
        <p:sp>
          <p:nvSpPr>
            <p:cNvPr id="420876" name="Rectangle 12"/>
            <p:cNvSpPr>
              <a:spLocks noChangeArrowheads="1"/>
            </p:cNvSpPr>
            <p:nvPr/>
          </p:nvSpPr>
          <p:spPr bwMode="auto">
            <a:xfrm>
              <a:off x="848" y="891"/>
              <a:ext cx="8" cy="294"/>
            </a:xfrm>
            <a:prstGeom prst="rect">
              <a:avLst/>
            </a:prstGeom>
            <a:solidFill>
              <a:schemeClr val="bg2"/>
            </a:solidFill>
            <a:ln w="9525">
              <a:noFill/>
              <a:miter lim="800000"/>
              <a:headEnd/>
              <a:tailEnd/>
            </a:ln>
          </p:spPr>
          <p:txBody>
            <a:bodyPr/>
            <a:lstStyle/>
            <a:p>
              <a:endParaRPr lang="es-ES"/>
            </a:p>
          </p:txBody>
        </p:sp>
        <p:sp>
          <p:nvSpPr>
            <p:cNvPr id="420878" name="Rectangle 14"/>
            <p:cNvSpPr>
              <a:spLocks noChangeArrowheads="1"/>
            </p:cNvSpPr>
            <p:nvPr/>
          </p:nvSpPr>
          <p:spPr bwMode="auto">
            <a:xfrm>
              <a:off x="1756" y="891"/>
              <a:ext cx="8" cy="294"/>
            </a:xfrm>
            <a:prstGeom prst="rect">
              <a:avLst/>
            </a:prstGeom>
            <a:solidFill>
              <a:schemeClr val="bg2"/>
            </a:solidFill>
            <a:ln w="9525">
              <a:noFill/>
              <a:miter lim="800000"/>
              <a:headEnd/>
              <a:tailEnd/>
            </a:ln>
          </p:spPr>
          <p:txBody>
            <a:bodyPr/>
            <a:lstStyle/>
            <a:p>
              <a:endParaRPr lang="es-ES"/>
            </a:p>
          </p:txBody>
        </p:sp>
        <p:sp>
          <p:nvSpPr>
            <p:cNvPr id="420879" name="Rectangle 15"/>
            <p:cNvSpPr>
              <a:spLocks noChangeArrowheads="1"/>
            </p:cNvSpPr>
            <p:nvPr/>
          </p:nvSpPr>
          <p:spPr bwMode="auto">
            <a:xfrm>
              <a:off x="2947" y="891"/>
              <a:ext cx="8" cy="294"/>
            </a:xfrm>
            <a:prstGeom prst="rect">
              <a:avLst/>
            </a:prstGeom>
            <a:solidFill>
              <a:schemeClr val="bg2"/>
            </a:solidFill>
            <a:ln w="9525">
              <a:noFill/>
              <a:miter lim="800000"/>
              <a:headEnd/>
              <a:tailEnd/>
            </a:ln>
          </p:spPr>
          <p:txBody>
            <a:bodyPr/>
            <a:lstStyle/>
            <a:p>
              <a:endParaRPr lang="es-ES"/>
            </a:p>
          </p:txBody>
        </p:sp>
        <p:sp>
          <p:nvSpPr>
            <p:cNvPr id="420880" name="Rectangle 16"/>
            <p:cNvSpPr>
              <a:spLocks noChangeArrowheads="1"/>
            </p:cNvSpPr>
            <p:nvPr/>
          </p:nvSpPr>
          <p:spPr bwMode="auto">
            <a:xfrm>
              <a:off x="3544" y="891"/>
              <a:ext cx="8" cy="294"/>
            </a:xfrm>
            <a:prstGeom prst="rect">
              <a:avLst/>
            </a:prstGeom>
            <a:solidFill>
              <a:schemeClr val="bg2"/>
            </a:solidFill>
            <a:ln w="9525">
              <a:noFill/>
              <a:miter lim="800000"/>
              <a:headEnd/>
              <a:tailEnd/>
            </a:ln>
          </p:spPr>
          <p:txBody>
            <a:bodyPr/>
            <a:lstStyle/>
            <a:p>
              <a:endParaRPr lang="es-ES"/>
            </a:p>
          </p:txBody>
        </p:sp>
        <p:sp>
          <p:nvSpPr>
            <p:cNvPr id="420881" name="Rectangle 17"/>
            <p:cNvSpPr>
              <a:spLocks noChangeArrowheads="1"/>
            </p:cNvSpPr>
            <p:nvPr/>
          </p:nvSpPr>
          <p:spPr bwMode="auto">
            <a:xfrm>
              <a:off x="5272" y="891"/>
              <a:ext cx="8" cy="294"/>
            </a:xfrm>
            <a:prstGeom prst="rect">
              <a:avLst/>
            </a:prstGeom>
            <a:solidFill>
              <a:schemeClr val="bg2"/>
            </a:solidFill>
            <a:ln w="9525">
              <a:noFill/>
              <a:miter lim="800000"/>
              <a:headEnd/>
              <a:tailEnd/>
            </a:ln>
          </p:spPr>
          <p:txBody>
            <a:bodyPr/>
            <a:lstStyle/>
            <a:p>
              <a:endParaRPr lang="es-ES"/>
            </a:p>
          </p:txBody>
        </p:sp>
        <p:sp>
          <p:nvSpPr>
            <p:cNvPr id="420882" name="Rectangle 18"/>
            <p:cNvSpPr>
              <a:spLocks noChangeArrowheads="1"/>
            </p:cNvSpPr>
            <p:nvPr/>
          </p:nvSpPr>
          <p:spPr bwMode="auto">
            <a:xfrm>
              <a:off x="1900" y="1235"/>
              <a:ext cx="299"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DIRECTO</a:t>
              </a:r>
            </a:p>
          </p:txBody>
        </p:sp>
        <p:sp>
          <p:nvSpPr>
            <p:cNvPr id="420883" name="Rectangle 19"/>
            <p:cNvSpPr>
              <a:spLocks noChangeArrowheads="1"/>
            </p:cNvSpPr>
            <p:nvPr/>
          </p:nvSpPr>
          <p:spPr bwMode="auto">
            <a:xfrm>
              <a:off x="2489" y="1235"/>
              <a:ext cx="373"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INDIRECTO</a:t>
              </a:r>
            </a:p>
          </p:txBody>
        </p:sp>
        <p:sp>
          <p:nvSpPr>
            <p:cNvPr id="420884" name="Rectangle 20"/>
            <p:cNvSpPr>
              <a:spLocks noChangeArrowheads="1"/>
            </p:cNvSpPr>
            <p:nvPr/>
          </p:nvSpPr>
          <p:spPr bwMode="auto">
            <a:xfrm>
              <a:off x="3150" y="1235"/>
              <a:ext cx="182"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ALTO</a:t>
              </a:r>
            </a:p>
          </p:txBody>
        </p:sp>
        <p:sp>
          <p:nvSpPr>
            <p:cNvPr id="420886" name="Rectangle 22"/>
            <p:cNvSpPr>
              <a:spLocks noChangeArrowheads="1"/>
            </p:cNvSpPr>
            <p:nvPr/>
          </p:nvSpPr>
          <p:spPr bwMode="auto">
            <a:xfrm>
              <a:off x="848" y="1187"/>
              <a:ext cx="8" cy="169"/>
            </a:xfrm>
            <a:prstGeom prst="rect">
              <a:avLst/>
            </a:prstGeom>
            <a:solidFill>
              <a:schemeClr val="bg2"/>
            </a:solidFill>
            <a:ln w="9525">
              <a:noFill/>
              <a:miter lim="800000"/>
              <a:headEnd/>
              <a:tailEnd/>
            </a:ln>
          </p:spPr>
          <p:txBody>
            <a:bodyPr/>
            <a:lstStyle/>
            <a:p>
              <a:endParaRPr lang="es-ES"/>
            </a:p>
          </p:txBody>
        </p:sp>
        <p:sp>
          <p:nvSpPr>
            <p:cNvPr id="420887" name="Rectangle 23"/>
            <p:cNvSpPr>
              <a:spLocks noChangeArrowheads="1"/>
            </p:cNvSpPr>
            <p:nvPr/>
          </p:nvSpPr>
          <p:spPr bwMode="auto">
            <a:xfrm>
              <a:off x="1190" y="1187"/>
              <a:ext cx="8" cy="169"/>
            </a:xfrm>
            <a:prstGeom prst="rect">
              <a:avLst/>
            </a:prstGeom>
            <a:solidFill>
              <a:schemeClr val="bg2"/>
            </a:solidFill>
            <a:ln w="9525">
              <a:noFill/>
              <a:miter lim="800000"/>
              <a:headEnd/>
              <a:tailEnd/>
            </a:ln>
          </p:spPr>
          <p:txBody>
            <a:bodyPr/>
            <a:lstStyle/>
            <a:p>
              <a:endParaRPr lang="es-ES"/>
            </a:p>
          </p:txBody>
        </p:sp>
        <p:sp>
          <p:nvSpPr>
            <p:cNvPr id="420888" name="Rectangle 24"/>
            <p:cNvSpPr>
              <a:spLocks noChangeArrowheads="1"/>
            </p:cNvSpPr>
            <p:nvPr/>
          </p:nvSpPr>
          <p:spPr bwMode="auto">
            <a:xfrm>
              <a:off x="1756" y="1187"/>
              <a:ext cx="8" cy="169"/>
            </a:xfrm>
            <a:prstGeom prst="rect">
              <a:avLst/>
            </a:prstGeom>
            <a:solidFill>
              <a:schemeClr val="bg2"/>
            </a:solidFill>
            <a:ln w="9525">
              <a:noFill/>
              <a:miter lim="800000"/>
              <a:headEnd/>
              <a:tailEnd/>
            </a:ln>
          </p:spPr>
          <p:txBody>
            <a:bodyPr/>
            <a:lstStyle/>
            <a:p>
              <a:endParaRPr lang="es-ES"/>
            </a:p>
          </p:txBody>
        </p:sp>
        <p:sp>
          <p:nvSpPr>
            <p:cNvPr id="420890" name="Rectangle 26"/>
            <p:cNvSpPr>
              <a:spLocks noChangeArrowheads="1"/>
            </p:cNvSpPr>
            <p:nvPr/>
          </p:nvSpPr>
          <p:spPr bwMode="auto">
            <a:xfrm>
              <a:off x="2947" y="1187"/>
              <a:ext cx="8" cy="169"/>
            </a:xfrm>
            <a:prstGeom prst="rect">
              <a:avLst/>
            </a:prstGeom>
            <a:solidFill>
              <a:schemeClr val="bg2"/>
            </a:solidFill>
            <a:ln w="9525">
              <a:noFill/>
              <a:miter lim="800000"/>
              <a:headEnd/>
              <a:tailEnd/>
            </a:ln>
          </p:spPr>
          <p:txBody>
            <a:bodyPr/>
            <a:lstStyle/>
            <a:p>
              <a:endParaRPr lang="es-ES"/>
            </a:p>
          </p:txBody>
        </p:sp>
        <p:sp>
          <p:nvSpPr>
            <p:cNvPr id="420891" name="Rectangle 27"/>
            <p:cNvSpPr>
              <a:spLocks noChangeArrowheads="1"/>
            </p:cNvSpPr>
            <p:nvPr/>
          </p:nvSpPr>
          <p:spPr bwMode="auto">
            <a:xfrm>
              <a:off x="3544" y="1187"/>
              <a:ext cx="8" cy="169"/>
            </a:xfrm>
            <a:prstGeom prst="rect">
              <a:avLst/>
            </a:prstGeom>
            <a:solidFill>
              <a:schemeClr val="bg2"/>
            </a:solidFill>
            <a:ln w="9525">
              <a:noFill/>
              <a:miter lim="800000"/>
              <a:headEnd/>
              <a:tailEnd/>
            </a:ln>
          </p:spPr>
          <p:txBody>
            <a:bodyPr/>
            <a:lstStyle/>
            <a:p>
              <a:endParaRPr lang="es-ES"/>
            </a:p>
          </p:txBody>
        </p:sp>
        <p:sp>
          <p:nvSpPr>
            <p:cNvPr id="420892" name="Rectangle 28"/>
            <p:cNvSpPr>
              <a:spLocks noChangeArrowheads="1"/>
            </p:cNvSpPr>
            <p:nvPr/>
          </p:nvSpPr>
          <p:spPr bwMode="auto">
            <a:xfrm>
              <a:off x="5272" y="1187"/>
              <a:ext cx="8" cy="169"/>
            </a:xfrm>
            <a:prstGeom prst="rect">
              <a:avLst/>
            </a:prstGeom>
            <a:solidFill>
              <a:schemeClr val="bg2"/>
            </a:solidFill>
            <a:ln w="9525">
              <a:noFill/>
              <a:miter lim="800000"/>
              <a:headEnd/>
              <a:tailEnd/>
            </a:ln>
          </p:spPr>
          <p:txBody>
            <a:bodyPr/>
            <a:lstStyle/>
            <a:p>
              <a:endParaRPr lang="es-ES"/>
            </a:p>
          </p:txBody>
        </p:sp>
        <p:sp>
          <p:nvSpPr>
            <p:cNvPr id="420893" name="Rectangle 29"/>
            <p:cNvSpPr>
              <a:spLocks noChangeArrowheads="1"/>
            </p:cNvSpPr>
            <p:nvPr/>
          </p:nvSpPr>
          <p:spPr bwMode="auto">
            <a:xfrm>
              <a:off x="1826" y="1404"/>
              <a:ext cx="444"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PERMANENTE</a:t>
              </a:r>
            </a:p>
          </p:txBody>
        </p:sp>
        <p:sp>
          <p:nvSpPr>
            <p:cNvPr id="420894" name="Rectangle 30"/>
            <p:cNvSpPr>
              <a:spLocks noChangeArrowheads="1"/>
            </p:cNvSpPr>
            <p:nvPr/>
          </p:nvSpPr>
          <p:spPr bwMode="auto">
            <a:xfrm>
              <a:off x="2490" y="1404"/>
              <a:ext cx="362"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TEMPORAL</a:t>
              </a:r>
            </a:p>
          </p:txBody>
        </p:sp>
        <p:sp>
          <p:nvSpPr>
            <p:cNvPr id="420896" name="Rectangle 32"/>
            <p:cNvSpPr>
              <a:spLocks noChangeArrowheads="1"/>
            </p:cNvSpPr>
            <p:nvPr/>
          </p:nvSpPr>
          <p:spPr bwMode="auto">
            <a:xfrm>
              <a:off x="848" y="1356"/>
              <a:ext cx="8" cy="169"/>
            </a:xfrm>
            <a:prstGeom prst="rect">
              <a:avLst/>
            </a:prstGeom>
            <a:solidFill>
              <a:schemeClr val="bg2"/>
            </a:solidFill>
            <a:ln w="9525">
              <a:noFill/>
              <a:miter lim="800000"/>
              <a:headEnd/>
              <a:tailEnd/>
            </a:ln>
          </p:spPr>
          <p:txBody>
            <a:bodyPr/>
            <a:lstStyle/>
            <a:p>
              <a:endParaRPr lang="es-ES"/>
            </a:p>
          </p:txBody>
        </p:sp>
        <p:sp>
          <p:nvSpPr>
            <p:cNvPr id="420897" name="Rectangle 33"/>
            <p:cNvSpPr>
              <a:spLocks noChangeArrowheads="1"/>
            </p:cNvSpPr>
            <p:nvPr/>
          </p:nvSpPr>
          <p:spPr bwMode="auto">
            <a:xfrm>
              <a:off x="1190" y="1356"/>
              <a:ext cx="8" cy="169"/>
            </a:xfrm>
            <a:prstGeom prst="rect">
              <a:avLst/>
            </a:prstGeom>
            <a:solidFill>
              <a:schemeClr val="bg2"/>
            </a:solidFill>
            <a:ln w="9525">
              <a:noFill/>
              <a:miter lim="800000"/>
              <a:headEnd/>
              <a:tailEnd/>
            </a:ln>
          </p:spPr>
          <p:txBody>
            <a:bodyPr/>
            <a:lstStyle/>
            <a:p>
              <a:endParaRPr lang="es-ES"/>
            </a:p>
          </p:txBody>
        </p:sp>
        <p:sp>
          <p:nvSpPr>
            <p:cNvPr id="420898" name="Rectangle 34"/>
            <p:cNvSpPr>
              <a:spLocks noChangeArrowheads="1"/>
            </p:cNvSpPr>
            <p:nvPr/>
          </p:nvSpPr>
          <p:spPr bwMode="auto">
            <a:xfrm>
              <a:off x="1756" y="1356"/>
              <a:ext cx="8" cy="169"/>
            </a:xfrm>
            <a:prstGeom prst="rect">
              <a:avLst/>
            </a:prstGeom>
            <a:solidFill>
              <a:schemeClr val="bg2"/>
            </a:solidFill>
            <a:ln w="9525">
              <a:noFill/>
              <a:miter lim="800000"/>
              <a:headEnd/>
              <a:tailEnd/>
            </a:ln>
          </p:spPr>
          <p:txBody>
            <a:bodyPr/>
            <a:lstStyle/>
            <a:p>
              <a:endParaRPr lang="es-ES"/>
            </a:p>
          </p:txBody>
        </p:sp>
        <p:sp>
          <p:nvSpPr>
            <p:cNvPr id="420900" name="Rectangle 36"/>
            <p:cNvSpPr>
              <a:spLocks noChangeArrowheads="1"/>
            </p:cNvSpPr>
            <p:nvPr/>
          </p:nvSpPr>
          <p:spPr bwMode="auto">
            <a:xfrm>
              <a:off x="2947" y="1356"/>
              <a:ext cx="8" cy="169"/>
            </a:xfrm>
            <a:prstGeom prst="rect">
              <a:avLst/>
            </a:prstGeom>
            <a:solidFill>
              <a:schemeClr val="bg2"/>
            </a:solidFill>
            <a:ln w="9525">
              <a:noFill/>
              <a:miter lim="800000"/>
              <a:headEnd/>
              <a:tailEnd/>
            </a:ln>
          </p:spPr>
          <p:txBody>
            <a:bodyPr/>
            <a:lstStyle/>
            <a:p>
              <a:endParaRPr lang="es-ES"/>
            </a:p>
          </p:txBody>
        </p:sp>
        <p:sp>
          <p:nvSpPr>
            <p:cNvPr id="420901" name="Rectangle 37"/>
            <p:cNvSpPr>
              <a:spLocks noChangeArrowheads="1"/>
            </p:cNvSpPr>
            <p:nvPr/>
          </p:nvSpPr>
          <p:spPr bwMode="auto">
            <a:xfrm>
              <a:off x="3544" y="1356"/>
              <a:ext cx="8" cy="169"/>
            </a:xfrm>
            <a:prstGeom prst="rect">
              <a:avLst/>
            </a:prstGeom>
            <a:solidFill>
              <a:schemeClr val="bg2"/>
            </a:solidFill>
            <a:ln w="9525">
              <a:noFill/>
              <a:miter lim="800000"/>
              <a:headEnd/>
              <a:tailEnd/>
            </a:ln>
          </p:spPr>
          <p:txBody>
            <a:bodyPr/>
            <a:lstStyle/>
            <a:p>
              <a:endParaRPr lang="es-ES"/>
            </a:p>
          </p:txBody>
        </p:sp>
        <p:sp>
          <p:nvSpPr>
            <p:cNvPr id="420902" name="Rectangle 38"/>
            <p:cNvSpPr>
              <a:spLocks noChangeArrowheads="1"/>
            </p:cNvSpPr>
            <p:nvPr/>
          </p:nvSpPr>
          <p:spPr bwMode="auto">
            <a:xfrm>
              <a:off x="5272" y="1356"/>
              <a:ext cx="8" cy="169"/>
            </a:xfrm>
            <a:prstGeom prst="rect">
              <a:avLst/>
            </a:prstGeom>
            <a:solidFill>
              <a:schemeClr val="bg2"/>
            </a:solidFill>
            <a:ln w="9525">
              <a:noFill/>
              <a:miter lim="800000"/>
              <a:headEnd/>
              <a:tailEnd/>
            </a:ln>
          </p:spPr>
          <p:txBody>
            <a:bodyPr/>
            <a:lstStyle/>
            <a:p>
              <a:endParaRPr lang="es-ES"/>
            </a:p>
          </p:txBody>
        </p:sp>
        <p:sp>
          <p:nvSpPr>
            <p:cNvPr id="420903" name="Rectangle 39"/>
            <p:cNvSpPr>
              <a:spLocks noChangeArrowheads="1"/>
            </p:cNvSpPr>
            <p:nvPr/>
          </p:nvSpPr>
          <p:spPr bwMode="auto">
            <a:xfrm>
              <a:off x="1863" y="1574"/>
              <a:ext cx="367"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EXTENSIVO</a:t>
              </a:r>
            </a:p>
          </p:txBody>
        </p:sp>
        <p:sp>
          <p:nvSpPr>
            <p:cNvPr id="420904" name="Rectangle 40"/>
            <p:cNvSpPr>
              <a:spLocks noChangeArrowheads="1"/>
            </p:cNvSpPr>
            <p:nvPr/>
          </p:nvSpPr>
          <p:spPr bwMode="auto">
            <a:xfrm>
              <a:off x="2466" y="1574"/>
              <a:ext cx="450"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LOCALIZADO</a:t>
              </a:r>
            </a:p>
          </p:txBody>
        </p:sp>
        <p:sp>
          <p:nvSpPr>
            <p:cNvPr id="420906" name="Rectangle 42"/>
            <p:cNvSpPr>
              <a:spLocks noChangeArrowheads="1"/>
            </p:cNvSpPr>
            <p:nvPr/>
          </p:nvSpPr>
          <p:spPr bwMode="auto">
            <a:xfrm>
              <a:off x="848" y="1525"/>
              <a:ext cx="8" cy="169"/>
            </a:xfrm>
            <a:prstGeom prst="rect">
              <a:avLst/>
            </a:prstGeom>
            <a:solidFill>
              <a:schemeClr val="bg2"/>
            </a:solidFill>
            <a:ln w="9525">
              <a:noFill/>
              <a:miter lim="800000"/>
              <a:headEnd/>
              <a:tailEnd/>
            </a:ln>
          </p:spPr>
          <p:txBody>
            <a:bodyPr/>
            <a:lstStyle/>
            <a:p>
              <a:endParaRPr lang="es-ES"/>
            </a:p>
          </p:txBody>
        </p:sp>
        <p:sp>
          <p:nvSpPr>
            <p:cNvPr id="420907" name="Rectangle 43"/>
            <p:cNvSpPr>
              <a:spLocks noChangeArrowheads="1"/>
            </p:cNvSpPr>
            <p:nvPr/>
          </p:nvSpPr>
          <p:spPr bwMode="auto">
            <a:xfrm>
              <a:off x="1190" y="1525"/>
              <a:ext cx="8" cy="169"/>
            </a:xfrm>
            <a:prstGeom prst="rect">
              <a:avLst/>
            </a:prstGeom>
            <a:solidFill>
              <a:schemeClr val="bg2"/>
            </a:solidFill>
            <a:ln w="9525">
              <a:noFill/>
              <a:miter lim="800000"/>
              <a:headEnd/>
              <a:tailEnd/>
            </a:ln>
          </p:spPr>
          <p:txBody>
            <a:bodyPr/>
            <a:lstStyle/>
            <a:p>
              <a:endParaRPr lang="es-ES"/>
            </a:p>
          </p:txBody>
        </p:sp>
        <p:sp>
          <p:nvSpPr>
            <p:cNvPr id="420908" name="Rectangle 44"/>
            <p:cNvSpPr>
              <a:spLocks noChangeArrowheads="1"/>
            </p:cNvSpPr>
            <p:nvPr/>
          </p:nvSpPr>
          <p:spPr bwMode="auto">
            <a:xfrm>
              <a:off x="1756" y="1525"/>
              <a:ext cx="8" cy="169"/>
            </a:xfrm>
            <a:prstGeom prst="rect">
              <a:avLst/>
            </a:prstGeom>
            <a:solidFill>
              <a:schemeClr val="bg2"/>
            </a:solidFill>
            <a:ln w="9525">
              <a:noFill/>
              <a:miter lim="800000"/>
              <a:headEnd/>
              <a:tailEnd/>
            </a:ln>
          </p:spPr>
          <p:txBody>
            <a:bodyPr/>
            <a:lstStyle/>
            <a:p>
              <a:endParaRPr lang="es-ES"/>
            </a:p>
          </p:txBody>
        </p:sp>
        <p:sp>
          <p:nvSpPr>
            <p:cNvPr id="420910" name="Rectangle 46"/>
            <p:cNvSpPr>
              <a:spLocks noChangeArrowheads="1"/>
            </p:cNvSpPr>
            <p:nvPr/>
          </p:nvSpPr>
          <p:spPr bwMode="auto">
            <a:xfrm>
              <a:off x="2947" y="1525"/>
              <a:ext cx="8" cy="169"/>
            </a:xfrm>
            <a:prstGeom prst="rect">
              <a:avLst/>
            </a:prstGeom>
            <a:solidFill>
              <a:schemeClr val="bg2"/>
            </a:solidFill>
            <a:ln w="9525">
              <a:noFill/>
              <a:miter lim="800000"/>
              <a:headEnd/>
              <a:tailEnd/>
            </a:ln>
          </p:spPr>
          <p:txBody>
            <a:bodyPr/>
            <a:lstStyle/>
            <a:p>
              <a:endParaRPr lang="es-ES"/>
            </a:p>
          </p:txBody>
        </p:sp>
        <p:sp>
          <p:nvSpPr>
            <p:cNvPr id="420911" name="Rectangle 47"/>
            <p:cNvSpPr>
              <a:spLocks noChangeArrowheads="1"/>
            </p:cNvSpPr>
            <p:nvPr/>
          </p:nvSpPr>
          <p:spPr bwMode="auto">
            <a:xfrm>
              <a:off x="3544" y="1525"/>
              <a:ext cx="8" cy="169"/>
            </a:xfrm>
            <a:prstGeom prst="rect">
              <a:avLst/>
            </a:prstGeom>
            <a:solidFill>
              <a:schemeClr val="bg2"/>
            </a:solidFill>
            <a:ln w="9525">
              <a:noFill/>
              <a:miter lim="800000"/>
              <a:headEnd/>
              <a:tailEnd/>
            </a:ln>
          </p:spPr>
          <p:txBody>
            <a:bodyPr/>
            <a:lstStyle/>
            <a:p>
              <a:endParaRPr lang="es-ES"/>
            </a:p>
          </p:txBody>
        </p:sp>
        <p:sp>
          <p:nvSpPr>
            <p:cNvPr id="420912" name="Rectangle 48"/>
            <p:cNvSpPr>
              <a:spLocks noChangeArrowheads="1"/>
            </p:cNvSpPr>
            <p:nvPr/>
          </p:nvSpPr>
          <p:spPr bwMode="auto">
            <a:xfrm>
              <a:off x="5272" y="1525"/>
              <a:ext cx="8" cy="169"/>
            </a:xfrm>
            <a:prstGeom prst="rect">
              <a:avLst/>
            </a:prstGeom>
            <a:solidFill>
              <a:schemeClr val="bg2"/>
            </a:solidFill>
            <a:ln w="9525">
              <a:noFill/>
              <a:miter lim="800000"/>
              <a:headEnd/>
              <a:tailEnd/>
            </a:ln>
          </p:spPr>
          <p:txBody>
            <a:bodyPr/>
            <a:lstStyle/>
            <a:p>
              <a:endParaRPr lang="es-ES"/>
            </a:p>
          </p:txBody>
        </p:sp>
        <p:sp>
          <p:nvSpPr>
            <p:cNvPr id="420913" name="Rectangle 49"/>
            <p:cNvSpPr>
              <a:spLocks noChangeArrowheads="1"/>
            </p:cNvSpPr>
            <p:nvPr/>
          </p:nvSpPr>
          <p:spPr bwMode="auto">
            <a:xfrm>
              <a:off x="1895" y="1743"/>
              <a:ext cx="328"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PRÓXIMO</a:t>
              </a:r>
            </a:p>
          </p:txBody>
        </p:sp>
        <p:sp>
          <p:nvSpPr>
            <p:cNvPr id="420914" name="Rectangle 50"/>
            <p:cNvSpPr>
              <a:spLocks noChangeArrowheads="1"/>
            </p:cNvSpPr>
            <p:nvPr/>
          </p:nvSpPr>
          <p:spPr bwMode="auto">
            <a:xfrm>
              <a:off x="2518" y="1743"/>
              <a:ext cx="298"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ALEJADO</a:t>
              </a:r>
            </a:p>
          </p:txBody>
        </p:sp>
        <p:sp>
          <p:nvSpPr>
            <p:cNvPr id="420915" name="Rectangle 51"/>
            <p:cNvSpPr>
              <a:spLocks noChangeArrowheads="1"/>
            </p:cNvSpPr>
            <p:nvPr/>
          </p:nvSpPr>
          <p:spPr bwMode="auto">
            <a:xfrm>
              <a:off x="3131" y="1743"/>
              <a:ext cx="231" cy="81"/>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MEDIO</a:t>
              </a:r>
            </a:p>
          </p:txBody>
        </p:sp>
        <p:sp>
          <p:nvSpPr>
            <p:cNvPr id="420917" name="Rectangle 53"/>
            <p:cNvSpPr>
              <a:spLocks noChangeArrowheads="1"/>
            </p:cNvSpPr>
            <p:nvPr/>
          </p:nvSpPr>
          <p:spPr bwMode="auto">
            <a:xfrm>
              <a:off x="848" y="1695"/>
              <a:ext cx="8" cy="169"/>
            </a:xfrm>
            <a:prstGeom prst="rect">
              <a:avLst/>
            </a:prstGeom>
            <a:solidFill>
              <a:schemeClr val="bg2"/>
            </a:solidFill>
            <a:ln w="9525">
              <a:noFill/>
              <a:miter lim="800000"/>
              <a:headEnd/>
              <a:tailEnd/>
            </a:ln>
          </p:spPr>
          <p:txBody>
            <a:bodyPr/>
            <a:lstStyle/>
            <a:p>
              <a:endParaRPr lang="es-ES"/>
            </a:p>
          </p:txBody>
        </p:sp>
        <p:sp>
          <p:nvSpPr>
            <p:cNvPr id="420918" name="Rectangle 54"/>
            <p:cNvSpPr>
              <a:spLocks noChangeArrowheads="1"/>
            </p:cNvSpPr>
            <p:nvPr/>
          </p:nvSpPr>
          <p:spPr bwMode="auto">
            <a:xfrm>
              <a:off x="1190" y="1695"/>
              <a:ext cx="8" cy="169"/>
            </a:xfrm>
            <a:prstGeom prst="rect">
              <a:avLst/>
            </a:prstGeom>
            <a:solidFill>
              <a:schemeClr val="bg2"/>
            </a:solidFill>
            <a:ln w="9525">
              <a:noFill/>
              <a:miter lim="800000"/>
              <a:headEnd/>
              <a:tailEnd/>
            </a:ln>
          </p:spPr>
          <p:txBody>
            <a:bodyPr/>
            <a:lstStyle/>
            <a:p>
              <a:endParaRPr lang="es-ES"/>
            </a:p>
          </p:txBody>
        </p:sp>
        <p:sp>
          <p:nvSpPr>
            <p:cNvPr id="420919" name="Rectangle 55"/>
            <p:cNvSpPr>
              <a:spLocks noChangeArrowheads="1"/>
            </p:cNvSpPr>
            <p:nvPr/>
          </p:nvSpPr>
          <p:spPr bwMode="auto">
            <a:xfrm>
              <a:off x="1756" y="1695"/>
              <a:ext cx="8" cy="169"/>
            </a:xfrm>
            <a:prstGeom prst="rect">
              <a:avLst/>
            </a:prstGeom>
            <a:solidFill>
              <a:schemeClr val="bg2"/>
            </a:solidFill>
            <a:ln w="9525">
              <a:noFill/>
              <a:miter lim="800000"/>
              <a:headEnd/>
              <a:tailEnd/>
            </a:ln>
          </p:spPr>
          <p:txBody>
            <a:bodyPr/>
            <a:lstStyle/>
            <a:p>
              <a:endParaRPr lang="es-ES"/>
            </a:p>
          </p:txBody>
        </p:sp>
        <p:sp>
          <p:nvSpPr>
            <p:cNvPr id="420921" name="Rectangle 57"/>
            <p:cNvSpPr>
              <a:spLocks noChangeArrowheads="1"/>
            </p:cNvSpPr>
            <p:nvPr/>
          </p:nvSpPr>
          <p:spPr bwMode="auto">
            <a:xfrm>
              <a:off x="2947" y="1695"/>
              <a:ext cx="8" cy="169"/>
            </a:xfrm>
            <a:prstGeom prst="rect">
              <a:avLst/>
            </a:prstGeom>
            <a:solidFill>
              <a:schemeClr val="bg2"/>
            </a:solidFill>
            <a:ln w="9525">
              <a:noFill/>
              <a:miter lim="800000"/>
              <a:headEnd/>
              <a:tailEnd/>
            </a:ln>
          </p:spPr>
          <p:txBody>
            <a:bodyPr/>
            <a:lstStyle/>
            <a:p>
              <a:endParaRPr lang="es-ES"/>
            </a:p>
          </p:txBody>
        </p:sp>
        <p:sp>
          <p:nvSpPr>
            <p:cNvPr id="420922" name="Rectangle 58"/>
            <p:cNvSpPr>
              <a:spLocks noChangeArrowheads="1"/>
            </p:cNvSpPr>
            <p:nvPr/>
          </p:nvSpPr>
          <p:spPr bwMode="auto">
            <a:xfrm>
              <a:off x="3544" y="1695"/>
              <a:ext cx="8" cy="169"/>
            </a:xfrm>
            <a:prstGeom prst="rect">
              <a:avLst/>
            </a:prstGeom>
            <a:solidFill>
              <a:schemeClr val="bg2"/>
            </a:solidFill>
            <a:ln w="9525">
              <a:noFill/>
              <a:miter lim="800000"/>
              <a:headEnd/>
              <a:tailEnd/>
            </a:ln>
          </p:spPr>
          <p:txBody>
            <a:bodyPr/>
            <a:lstStyle/>
            <a:p>
              <a:endParaRPr lang="es-ES"/>
            </a:p>
          </p:txBody>
        </p:sp>
        <p:sp>
          <p:nvSpPr>
            <p:cNvPr id="420923" name="Rectangle 59"/>
            <p:cNvSpPr>
              <a:spLocks noChangeArrowheads="1"/>
            </p:cNvSpPr>
            <p:nvPr/>
          </p:nvSpPr>
          <p:spPr bwMode="auto">
            <a:xfrm>
              <a:off x="5272" y="1695"/>
              <a:ext cx="8" cy="169"/>
            </a:xfrm>
            <a:prstGeom prst="rect">
              <a:avLst/>
            </a:prstGeom>
            <a:solidFill>
              <a:schemeClr val="bg2"/>
            </a:solidFill>
            <a:ln w="9525">
              <a:noFill/>
              <a:miter lim="800000"/>
              <a:headEnd/>
              <a:tailEnd/>
            </a:ln>
          </p:spPr>
          <p:txBody>
            <a:bodyPr/>
            <a:lstStyle/>
            <a:p>
              <a:endParaRPr lang="es-ES"/>
            </a:p>
          </p:txBody>
        </p:sp>
        <p:sp>
          <p:nvSpPr>
            <p:cNvPr id="420924" name="Rectangle 60"/>
            <p:cNvSpPr>
              <a:spLocks noChangeArrowheads="1"/>
            </p:cNvSpPr>
            <p:nvPr/>
          </p:nvSpPr>
          <p:spPr bwMode="auto">
            <a:xfrm>
              <a:off x="1847" y="1912"/>
              <a:ext cx="367"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REVERSIBLE</a:t>
              </a:r>
            </a:p>
          </p:txBody>
        </p:sp>
        <p:sp>
          <p:nvSpPr>
            <p:cNvPr id="420926" name="Rectangle 62"/>
            <p:cNvSpPr>
              <a:spLocks noChangeArrowheads="1"/>
            </p:cNvSpPr>
            <p:nvPr/>
          </p:nvSpPr>
          <p:spPr bwMode="auto">
            <a:xfrm>
              <a:off x="848" y="1864"/>
              <a:ext cx="8" cy="169"/>
            </a:xfrm>
            <a:prstGeom prst="rect">
              <a:avLst/>
            </a:prstGeom>
            <a:solidFill>
              <a:schemeClr val="bg2"/>
            </a:solidFill>
            <a:ln w="9525">
              <a:noFill/>
              <a:miter lim="800000"/>
              <a:headEnd/>
              <a:tailEnd/>
            </a:ln>
          </p:spPr>
          <p:txBody>
            <a:bodyPr/>
            <a:lstStyle/>
            <a:p>
              <a:endParaRPr lang="es-ES"/>
            </a:p>
          </p:txBody>
        </p:sp>
        <p:sp>
          <p:nvSpPr>
            <p:cNvPr id="420927" name="Rectangle 63"/>
            <p:cNvSpPr>
              <a:spLocks noChangeArrowheads="1"/>
            </p:cNvSpPr>
            <p:nvPr/>
          </p:nvSpPr>
          <p:spPr bwMode="auto">
            <a:xfrm>
              <a:off x="1190" y="1864"/>
              <a:ext cx="8" cy="169"/>
            </a:xfrm>
            <a:prstGeom prst="rect">
              <a:avLst/>
            </a:prstGeom>
            <a:solidFill>
              <a:schemeClr val="bg2"/>
            </a:solidFill>
            <a:ln w="9525">
              <a:noFill/>
              <a:miter lim="800000"/>
              <a:headEnd/>
              <a:tailEnd/>
            </a:ln>
          </p:spPr>
          <p:txBody>
            <a:bodyPr/>
            <a:lstStyle/>
            <a:p>
              <a:endParaRPr lang="es-ES"/>
            </a:p>
          </p:txBody>
        </p:sp>
        <p:sp>
          <p:nvSpPr>
            <p:cNvPr id="420928" name="Rectangle 64"/>
            <p:cNvSpPr>
              <a:spLocks noChangeArrowheads="1"/>
            </p:cNvSpPr>
            <p:nvPr/>
          </p:nvSpPr>
          <p:spPr bwMode="auto">
            <a:xfrm>
              <a:off x="1756" y="1864"/>
              <a:ext cx="8" cy="169"/>
            </a:xfrm>
            <a:prstGeom prst="rect">
              <a:avLst/>
            </a:prstGeom>
            <a:solidFill>
              <a:schemeClr val="bg2"/>
            </a:solidFill>
            <a:ln w="9525">
              <a:noFill/>
              <a:miter lim="800000"/>
              <a:headEnd/>
              <a:tailEnd/>
            </a:ln>
          </p:spPr>
          <p:txBody>
            <a:bodyPr/>
            <a:lstStyle/>
            <a:p>
              <a:endParaRPr lang="es-ES"/>
            </a:p>
          </p:txBody>
        </p:sp>
        <p:sp>
          <p:nvSpPr>
            <p:cNvPr id="420930" name="Rectangle 66"/>
            <p:cNvSpPr>
              <a:spLocks noChangeArrowheads="1"/>
            </p:cNvSpPr>
            <p:nvPr/>
          </p:nvSpPr>
          <p:spPr bwMode="auto">
            <a:xfrm>
              <a:off x="2947" y="1864"/>
              <a:ext cx="8" cy="169"/>
            </a:xfrm>
            <a:prstGeom prst="rect">
              <a:avLst/>
            </a:prstGeom>
            <a:solidFill>
              <a:schemeClr val="bg2"/>
            </a:solidFill>
            <a:ln w="9525">
              <a:noFill/>
              <a:miter lim="800000"/>
              <a:headEnd/>
              <a:tailEnd/>
            </a:ln>
          </p:spPr>
          <p:txBody>
            <a:bodyPr/>
            <a:lstStyle/>
            <a:p>
              <a:endParaRPr lang="es-ES"/>
            </a:p>
          </p:txBody>
        </p:sp>
        <p:sp>
          <p:nvSpPr>
            <p:cNvPr id="420931" name="Rectangle 67"/>
            <p:cNvSpPr>
              <a:spLocks noChangeArrowheads="1"/>
            </p:cNvSpPr>
            <p:nvPr/>
          </p:nvSpPr>
          <p:spPr bwMode="auto">
            <a:xfrm>
              <a:off x="3544" y="1864"/>
              <a:ext cx="8" cy="169"/>
            </a:xfrm>
            <a:prstGeom prst="rect">
              <a:avLst/>
            </a:prstGeom>
            <a:solidFill>
              <a:schemeClr val="bg2"/>
            </a:solidFill>
            <a:ln w="9525">
              <a:noFill/>
              <a:miter lim="800000"/>
              <a:headEnd/>
              <a:tailEnd/>
            </a:ln>
          </p:spPr>
          <p:txBody>
            <a:bodyPr/>
            <a:lstStyle/>
            <a:p>
              <a:endParaRPr lang="es-ES"/>
            </a:p>
          </p:txBody>
        </p:sp>
        <p:sp>
          <p:nvSpPr>
            <p:cNvPr id="420932" name="Rectangle 68"/>
            <p:cNvSpPr>
              <a:spLocks noChangeArrowheads="1"/>
            </p:cNvSpPr>
            <p:nvPr/>
          </p:nvSpPr>
          <p:spPr bwMode="auto">
            <a:xfrm>
              <a:off x="5272" y="1864"/>
              <a:ext cx="8" cy="169"/>
            </a:xfrm>
            <a:prstGeom prst="rect">
              <a:avLst/>
            </a:prstGeom>
            <a:solidFill>
              <a:schemeClr val="bg2"/>
            </a:solidFill>
            <a:ln w="9525">
              <a:noFill/>
              <a:miter lim="800000"/>
              <a:headEnd/>
              <a:tailEnd/>
            </a:ln>
          </p:spPr>
          <p:txBody>
            <a:bodyPr/>
            <a:lstStyle/>
            <a:p>
              <a:endParaRPr lang="es-ES"/>
            </a:p>
          </p:txBody>
        </p:sp>
        <p:sp>
          <p:nvSpPr>
            <p:cNvPr id="420933" name="Rectangle 69"/>
            <p:cNvSpPr>
              <a:spLocks noChangeArrowheads="1"/>
            </p:cNvSpPr>
            <p:nvPr/>
          </p:nvSpPr>
          <p:spPr bwMode="auto">
            <a:xfrm>
              <a:off x="1810" y="2083"/>
              <a:ext cx="455"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RECUPERABLE</a:t>
              </a:r>
            </a:p>
          </p:txBody>
        </p:sp>
        <p:sp>
          <p:nvSpPr>
            <p:cNvPr id="420935" name="Rectangle 71"/>
            <p:cNvSpPr>
              <a:spLocks noChangeArrowheads="1"/>
            </p:cNvSpPr>
            <p:nvPr/>
          </p:nvSpPr>
          <p:spPr bwMode="auto">
            <a:xfrm>
              <a:off x="848" y="2033"/>
              <a:ext cx="8" cy="169"/>
            </a:xfrm>
            <a:prstGeom prst="rect">
              <a:avLst/>
            </a:prstGeom>
            <a:solidFill>
              <a:schemeClr val="bg2"/>
            </a:solidFill>
            <a:ln w="9525">
              <a:noFill/>
              <a:miter lim="800000"/>
              <a:headEnd/>
              <a:tailEnd/>
            </a:ln>
          </p:spPr>
          <p:txBody>
            <a:bodyPr/>
            <a:lstStyle/>
            <a:p>
              <a:endParaRPr lang="es-ES"/>
            </a:p>
          </p:txBody>
        </p:sp>
        <p:sp>
          <p:nvSpPr>
            <p:cNvPr id="420936" name="Rectangle 72"/>
            <p:cNvSpPr>
              <a:spLocks noChangeArrowheads="1"/>
            </p:cNvSpPr>
            <p:nvPr/>
          </p:nvSpPr>
          <p:spPr bwMode="auto">
            <a:xfrm>
              <a:off x="1190" y="2033"/>
              <a:ext cx="8" cy="169"/>
            </a:xfrm>
            <a:prstGeom prst="rect">
              <a:avLst/>
            </a:prstGeom>
            <a:solidFill>
              <a:schemeClr val="bg2"/>
            </a:solidFill>
            <a:ln w="9525">
              <a:noFill/>
              <a:miter lim="800000"/>
              <a:headEnd/>
              <a:tailEnd/>
            </a:ln>
          </p:spPr>
          <p:txBody>
            <a:bodyPr/>
            <a:lstStyle/>
            <a:p>
              <a:endParaRPr lang="es-ES"/>
            </a:p>
          </p:txBody>
        </p:sp>
        <p:sp>
          <p:nvSpPr>
            <p:cNvPr id="420937" name="Rectangle 73"/>
            <p:cNvSpPr>
              <a:spLocks noChangeArrowheads="1"/>
            </p:cNvSpPr>
            <p:nvPr/>
          </p:nvSpPr>
          <p:spPr bwMode="auto">
            <a:xfrm>
              <a:off x="1756" y="2033"/>
              <a:ext cx="8" cy="169"/>
            </a:xfrm>
            <a:prstGeom prst="rect">
              <a:avLst/>
            </a:prstGeom>
            <a:solidFill>
              <a:schemeClr val="bg2"/>
            </a:solidFill>
            <a:ln w="9525">
              <a:noFill/>
              <a:miter lim="800000"/>
              <a:headEnd/>
              <a:tailEnd/>
            </a:ln>
          </p:spPr>
          <p:txBody>
            <a:bodyPr/>
            <a:lstStyle/>
            <a:p>
              <a:endParaRPr lang="es-ES"/>
            </a:p>
          </p:txBody>
        </p:sp>
        <p:sp>
          <p:nvSpPr>
            <p:cNvPr id="420939" name="Rectangle 75"/>
            <p:cNvSpPr>
              <a:spLocks noChangeArrowheads="1"/>
            </p:cNvSpPr>
            <p:nvPr/>
          </p:nvSpPr>
          <p:spPr bwMode="auto">
            <a:xfrm>
              <a:off x="2947" y="2033"/>
              <a:ext cx="8" cy="169"/>
            </a:xfrm>
            <a:prstGeom prst="rect">
              <a:avLst/>
            </a:prstGeom>
            <a:solidFill>
              <a:schemeClr val="bg2"/>
            </a:solidFill>
            <a:ln w="9525">
              <a:noFill/>
              <a:miter lim="800000"/>
              <a:headEnd/>
              <a:tailEnd/>
            </a:ln>
          </p:spPr>
          <p:txBody>
            <a:bodyPr/>
            <a:lstStyle/>
            <a:p>
              <a:endParaRPr lang="es-ES"/>
            </a:p>
          </p:txBody>
        </p:sp>
        <p:sp>
          <p:nvSpPr>
            <p:cNvPr id="420940" name="Rectangle 76"/>
            <p:cNvSpPr>
              <a:spLocks noChangeArrowheads="1"/>
            </p:cNvSpPr>
            <p:nvPr/>
          </p:nvSpPr>
          <p:spPr bwMode="auto">
            <a:xfrm>
              <a:off x="3544" y="2033"/>
              <a:ext cx="8" cy="169"/>
            </a:xfrm>
            <a:prstGeom prst="rect">
              <a:avLst/>
            </a:prstGeom>
            <a:solidFill>
              <a:schemeClr val="bg2"/>
            </a:solidFill>
            <a:ln w="9525">
              <a:noFill/>
              <a:miter lim="800000"/>
              <a:headEnd/>
              <a:tailEnd/>
            </a:ln>
          </p:spPr>
          <p:txBody>
            <a:bodyPr/>
            <a:lstStyle/>
            <a:p>
              <a:endParaRPr lang="es-ES"/>
            </a:p>
          </p:txBody>
        </p:sp>
        <p:sp>
          <p:nvSpPr>
            <p:cNvPr id="420941" name="Rectangle 77"/>
            <p:cNvSpPr>
              <a:spLocks noChangeArrowheads="1"/>
            </p:cNvSpPr>
            <p:nvPr/>
          </p:nvSpPr>
          <p:spPr bwMode="auto">
            <a:xfrm>
              <a:off x="5272" y="2033"/>
              <a:ext cx="8" cy="169"/>
            </a:xfrm>
            <a:prstGeom prst="rect">
              <a:avLst/>
            </a:prstGeom>
            <a:solidFill>
              <a:schemeClr val="bg2"/>
            </a:solidFill>
            <a:ln w="9525">
              <a:noFill/>
              <a:miter lim="800000"/>
              <a:headEnd/>
              <a:tailEnd/>
            </a:ln>
          </p:spPr>
          <p:txBody>
            <a:bodyPr/>
            <a:lstStyle/>
            <a:p>
              <a:endParaRPr lang="es-ES"/>
            </a:p>
          </p:txBody>
        </p:sp>
        <p:sp>
          <p:nvSpPr>
            <p:cNvPr id="420942" name="Rectangle 78"/>
            <p:cNvSpPr>
              <a:spLocks noChangeArrowheads="1"/>
            </p:cNvSpPr>
            <p:nvPr/>
          </p:nvSpPr>
          <p:spPr bwMode="auto">
            <a:xfrm>
              <a:off x="1819" y="2252"/>
              <a:ext cx="518"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ACUMULATIVO</a:t>
              </a:r>
            </a:p>
          </p:txBody>
        </p:sp>
        <p:sp>
          <p:nvSpPr>
            <p:cNvPr id="420943" name="Rectangle 79"/>
            <p:cNvSpPr>
              <a:spLocks noChangeArrowheads="1"/>
            </p:cNvSpPr>
            <p:nvPr/>
          </p:nvSpPr>
          <p:spPr bwMode="auto">
            <a:xfrm>
              <a:off x="3150" y="2252"/>
              <a:ext cx="171"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BAJO</a:t>
              </a:r>
            </a:p>
          </p:txBody>
        </p:sp>
        <p:sp>
          <p:nvSpPr>
            <p:cNvPr id="420945" name="Rectangle 81"/>
            <p:cNvSpPr>
              <a:spLocks noChangeArrowheads="1"/>
            </p:cNvSpPr>
            <p:nvPr/>
          </p:nvSpPr>
          <p:spPr bwMode="auto">
            <a:xfrm>
              <a:off x="848" y="2204"/>
              <a:ext cx="8" cy="169"/>
            </a:xfrm>
            <a:prstGeom prst="rect">
              <a:avLst/>
            </a:prstGeom>
            <a:solidFill>
              <a:schemeClr val="bg2"/>
            </a:solidFill>
            <a:ln w="9525">
              <a:noFill/>
              <a:miter lim="800000"/>
              <a:headEnd/>
              <a:tailEnd/>
            </a:ln>
          </p:spPr>
          <p:txBody>
            <a:bodyPr/>
            <a:lstStyle/>
            <a:p>
              <a:endParaRPr lang="es-ES"/>
            </a:p>
          </p:txBody>
        </p:sp>
        <p:sp>
          <p:nvSpPr>
            <p:cNvPr id="420946" name="Rectangle 82"/>
            <p:cNvSpPr>
              <a:spLocks noChangeArrowheads="1"/>
            </p:cNvSpPr>
            <p:nvPr/>
          </p:nvSpPr>
          <p:spPr bwMode="auto">
            <a:xfrm>
              <a:off x="1190" y="2204"/>
              <a:ext cx="8" cy="169"/>
            </a:xfrm>
            <a:prstGeom prst="rect">
              <a:avLst/>
            </a:prstGeom>
            <a:solidFill>
              <a:schemeClr val="bg2"/>
            </a:solidFill>
            <a:ln w="9525">
              <a:noFill/>
              <a:miter lim="800000"/>
              <a:headEnd/>
              <a:tailEnd/>
            </a:ln>
          </p:spPr>
          <p:txBody>
            <a:bodyPr/>
            <a:lstStyle/>
            <a:p>
              <a:endParaRPr lang="es-ES"/>
            </a:p>
          </p:txBody>
        </p:sp>
        <p:sp>
          <p:nvSpPr>
            <p:cNvPr id="420947" name="Rectangle 83"/>
            <p:cNvSpPr>
              <a:spLocks noChangeArrowheads="1"/>
            </p:cNvSpPr>
            <p:nvPr/>
          </p:nvSpPr>
          <p:spPr bwMode="auto">
            <a:xfrm>
              <a:off x="1756" y="2204"/>
              <a:ext cx="8" cy="169"/>
            </a:xfrm>
            <a:prstGeom prst="rect">
              <a:avLst/>
            </a:prstGeom>
            <a:solidFill>
              <a:schemeClr val="bg2"/>
            </a:solidFill>
            <a:ln w="9525">
              <a:noFill/>
              <a:miter lim="800000"/>
              <a:headEnd/>
              <a:tailEnd/>
            </a:ln>
          </p:spPr>
          <p:txBody>
            <a:bodyPr/>
            <a:lstStyle/>
            <a:p>
              <a:endParaRPr lang="es-ES"/>
            </a:p>
          </p:txBody>
        </p:sp>
        <p:sp>
          <p:nvSpPr>
            <p:cNvPr id="420949" name="Rectangle 85"/>
            <p:cNvSpPr>
              <a:spLocks noChangeArrowheads="1"/>
            </p:cNvSpPr>
            <p:nvPr/>
          </p:nvSpPr>
          <p:spPr bwMode="auto">
            <a:xfrm>
              <a:off x="2947" y="2204"/>
              <a:ext cx="8" cy="169"/>
            </a:xfrm>
            <a:prstGeom prst="rect">
              <a:avLst/>
            </a:prstGeom>
            <a:solidFill>
              <a:schemeClr val="bg2"/>
            </a:solidFill>
            <a:ln w="9525">
              <a:noFill/>
              <a:miter lim="800000"/>
              <a:headEnd/>
              <a:tailEnd/>
            </a:ln>
          </p:spPr>
          <p:txBody>
            <a:bodyPr/>
            <a:lstStyle/>
            <a:p>
              <a:endParaRPr lang="es-ES"/>
            </a:p>
          </p:txBody>
        </p:sp>
        <p:sp>
          <p:nvSpPr>
            <p:cNvPr id="420950" name="Rectangle 86"/>
            <p:cNvSpPr>
              <a:spLocks noChangeArrowheads="1"/>
            </p:cNvSpPr>
            <p:nvPr/>
          </p:nvSpPr>
          <p:spPr bwMode="auto">
            <a:xfrm>
              <a:off x="3544" y="2204"/>
              <a:ext cx="8" cy="169"/>
            </a:xfrm>
            <a:prstGeom prst="rect">
              <a:avLst/>
            </a:prstGeom>
            <a:solidFill>
              <a:schemeClr val="bg2"/>
            </a:solidFill>
            <a:ln w="9525">
              <a:noFill/>
              <a:miter lim="800000"/>
              <a:headEnd/>
              <a:tailEnd/>
            </a:ln>
          </p:spPr>
          <p:txBody>
            <a:bodyPr/>
            <a:lstStyle/>
            <a:p>
              <a:endParaRPr lang="es-ES"/>
            </a:p>
          </p:txBody>
        </p:sp>
        <p:sp>
          <p:nvSpPr>
            <p:cNvPr id="420951" name="Rectangle 87"/>
            <p:cNvSpPr>
              <a:spLocks noChangeArrowheads="1"/>
            </p:cNvSpPr>
            <p:nvPr/>
          </p:nvSpPr>
          <p:spPr bwMode="auto">
            <a:xfrm>
              <a:off x="5272" y="2204"/>
              <a:ext cx="8" cy="169"/>
            </a:xfrm>
            <a:prstGeom prst="rect">
              <a:avLst/>
            </a:prstGeom>
            <a:solidFill>
              <a:schemeClr val="bg2"/>
            </a:solidFill>
            <a:ln w="9525">
              <a:noFill/>
              <a:miter lim="800000"/>
              <a:headEnd/>
              <a:tailEnd/>
            </a:ln>
          </p:spPr>
          <p:txBody>
            <a:bodyPr/>
            <a:lstStyle/>
            <a:p>
              <a:endParaRPr lang="es-ES"/>
            </a:p>
          </p:txBody>
        </p:sp>
        <p:sp>
          <p:nvSpPr>
            <p:cNvPr id="420952" name="Rectangle 88"/>
            <p:cNvSpPr>
              <a:spLocks noChangeArrowheads="1"/>
            </p:cNvSpPr>
            <p:nvPr/>
          </p:nvSpPr>
          <p:spPr bwMode="auto">
            <a:xfrm>
              <a:off x="848" y="2373"/>
              <a:ext cx="8" cy="169"/>
            </a:xfrm>
            <a:prstGeom prst="rect">
              <a:avLst/>
            </a:prstGeom>
            <a:solidFill>
              <a:schemeClr val="bg2"/>
            </a:solidFill>
            <a:ln w="9525">
              <a:noFill/>
              <a:miter lim="800000"/>
              <a:headEnd/>
              <a:tailEnd/>
            </a:ln>
          </p:spPr>
          <p:txBody>
            <a:bodyPr/>
            <a:lstStyle/>
            <a:p>
              <a:endParaRPr lang="es-ES"/>
            </a:p>
          </p:txBody>
        </p:sp>
        <p:sp>
          <p:nvSpPr>
            <p:cNvPr id="420953" name="Rectangle 89"/>
            <p:cNvSpPr>
              <a:spLocks noChangeArrowheads="1"/>
            </p:cNvSpPr>
            <p:nvPr/>
          </p:nvSpPr>
          <p:spPr bwMode="auto">
            <a:xfrm>
              <a:off x="1190" y="2373"/>
              <a:ext cx="8" cy="169"/>
            </a:xfrm>
            <a:prstGeom prst="rect">
              <a:avLst/>
            </a:prstGeom>
            <a:solidFill>
              <a:schemeClr val="bg2"/>
            </a:solidFill>
            <a:ln w="9525">
              <a:noFill/>
              <a:miter lim="800000"/>
              <a:headEnd/>
              <a:tailEnd/>
            </a:ln>
          </p:spPr>
          <p:txBody>
            <a:bodyPr/>
            <a:lstStyle/>
            <a:p>
              <a:endParaRPr lang="es-ES"/>
            </a:p>
          </p:txBody>
        </p:sp>
        <p:sp>
          <p:nvSpPr>
            <p:cNvPr id="420954" name="Rectangle 90"/>
            <p:cNvSpPr>
              <a:spLocks noChangeArrowheads="1"/>
            </p:cNvSpPr>
            <p:nvPr/>
          </p:nvSpPr>
          <p:spPr bwMode="auto">
            <a:xfrm>
              <a:off x="1756" y="2373"/>
              <a:ext cx="8" cy="169"/>
            </a:xfrm>
            <a:prstGeom prst="rect">
              <a:avLst/>
            </a:prstGeom>
            <a:solidFill>
              <a:schemeClr val="bg2"/>
            </a:solidFill>
            <a:ln w="9525">
              <a:noFill/>
              <a:miter lim="800000"/>
              <a:headEnd/>
              <a:tailEnd/>
            </a:ln>
          </p:spPr>
          <p:txBody>
            <a:bodyPr/>
            <a:lstStyle/>
            <a:p>
              <a:endParaRPr lang="es-ES"/>
            </a:p>
          </p:txBody>
        </p:sp>
        <p:sp>
          <p:nvSpPr>
            <p:cNvPr id="420956" name="Rectangle 92"/>
            <p:cNvSpPr>
              <a:spLocks noChangeArrowheads="1"/>
            </p:cNvSpPr>
            <p:nvPr/>
          </p:nvSpPr>
          <p:spPr bwMode="auto">
            <a:xfrm>
              <a:off x="2947" y="2373"/>
              <a:ext cx="8" cy="169"/>
            </a:xfrm>
            <a:prstGeom prst="rect">
              <a:avLst/>
            </a:prstGeom>
            <a:solidFill>
              <a:schemeClr val="bg2"/>
            </a:solidFill>
            <a:ln w="9525">
              <a:noFill/>
              <a:miter lim="800000"/>
              <a:headEnd/>
              <a:tailEnd/>
            </a:ln>
          </p:spPr>
          <p:txBody>
            <a:bodyPr/>
            <a:lstStyle/>
            <a:p>
              <a:endParaRPr lang="es-ES"/>
            </a:p>
          </p:txBody>
        </p:sp>
        <p:sp>
          <p:nvSpPr>
            <p:cNvPr id="420957" name="Rectangle 93"/>
            <p:cNvSpPr>
              <a:spLocks noChangeArrowheads="1"/>
            </p:cNvSpPr>
            <p:nvPr/>
          </p:nvSpPr>
          <p:spPr bwMode="auto">
            <a:xfrm>
              <a:off x="3544" y="2373"/>
              <a:ext cx="8" cy="169"/>
            </a:xfrm>
            <a:prstGeom prst="rect">
              <a:avLst/>
            </a:prstGeom>
            <a:solidFill>
              <a:schemeClr val="bg2"/>
            </a:solidFill>
            <a:ln w="9525">
              <a:noFill/>
              <a:miter lim="800000"/>
              <a:headEnd/>
              <a:tailEnd/>
            </a:ln>
          </p:spPr>
          <p:txBody>
            <a:bodyPr/>
            <a:lstStyle/>
            <a:p>
              <a:endParaRPr lang="es-ES"/>
            </a:p>
          </p:txBody>
        </p:sp>
        <p:sp>
          <p:nvSpPr>
            <p:cNvPr id="420958" name="Rectangle 94"/>
            <p:cNvSpPr>
              <a:spLocks noChangeArrowheads="1"/>
            </p:cNvSpPr>
            <p:nvPr/>
          </p:nvSpPr>
          <p:spPr bwMode="auto">
            <a:xfrm>
              <a:off x="5272" y="2373"/>
              <a:ext cx="8" cy="169"/>
            </a:xfrm>
            <a:prstGeom prst="rect">
              <a:avLst/>
            </a:prstGeom>
            <a:solidFill>
              <a:schemeClr val="bg2"/>
            </a:solidFill>
            <a:ln w="9525">
              <a:noFill/>
              <a:miter lim="800000"/>
              <a:headEnd/>
              <a:tailEnd/>
            </a:ln>
          </p:spPr>
          <p:txBody>
            <a:bodyPr/>
            <a:lstStyle/>
            <a:p>
              <a:endParaRPr lang="es-ES"/>
            </a:p>
          </p:txBody>
        </p:sp>
        <p:sp>
          <p:nvSpPr>
            <p:cNvPr id="420959" name="Rectangle 95"/>
            <p:cNvSpPr>
              <a:spLocks noChangeArrowheads="1"/>
            </p:cNvSpPr>
            <p:nvPr/>
          </p:nvSpPr>
          <p:spPr bwMode="auto">
            <a:xfrm>
              <a:off x="1900" y="2590"/>
              <a:ext cx="299"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DIRECTO</a:t>
              </a:r>
            </a:p>
          </p:txBody>
        </p:sp>
        <p:sp>
          <p:nvSpPr>
            <p:cNvPr id="420960" name="Rectangle 96"/>
            <p:cNvSpPr>
              <a:spLocks noChangeArrowheads="1"/>
            </p:cNvSpPr>
            <p:nvPr/>
          </p:nvSpPr>
          <p:spPr bwMode="auto">
            <a:xfrm>
              <a:off x="2489" y="2590"/>
              <a:ext cx="373"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INDIRECTO</a:t>
              </a:r>
            </a:p>
          </p:txBody>
        </p:sp>
        <p:sp>
          <p:nvSpPr>
            <p:cNvPr id="420961" name="Rectangle 97"/>
            <p:cNvSpPr>
              <a:spLocks noChangeArrowheads="1"/>
            </p:cNvSpPr>
            <p:nvPr/>
          </p:nvSpPr>
          <p:spPr bwMode="auto">
            <a:xfrm>
              <a:off x="3150" y="2590"/>
              <a:ext cx="182" cy="81"/>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ALTO</a:t>
              </a:r>
            </a:p>
          </p:txBody>
        </p:sp>
        <p:sp>
          <p:nvSpPr>
            <p:cNvPr id="420963" name="Rectangle 99"/>
            <p:cNvSpPr>
              <a:spLocks noChangeArrowheads="1"/>
            </p:cNvSpPr>
            <p:nvPr/>
          </p:nvSpPr>
          <p:spPr bwMode="auto">
            <a:xfrm>
              <a:off x="848" y="2542"/>
              <a:ext cx="8" cy="169"/>
            </a:xfrm>
            <a:prstGeom prst="rect">
              <a:avLst/>
            </a:prstGeom>
            <a:solidFill>
              <a:schemeClr val="bg2"/>
            </a:solidFill>
            <a:ln w="9525">
              <a:noFill/>
              <a:miter lim="800000"/>
              <a:headEnd/>
              <a:tailEnd/>
            </a:ln>
          </p:spPr>
          <p:txBody>
            <a:bodyPr/>
            <a:lstStyle/>
            <a:p>
              <a:endParaRPr lang="es-ES"/>
            </a:p>
          </p:txBody>
        </p:sp>
        <p:sp>
          <p:nvSpPr>
            <p:cNvPr id="420964" name="Rectangle 100"/>
            <p:cNvSpPr>
              <a:spLocks noChangeArrowheads="1"/>
            </p:cNvSpPr>
            <p:nvPr/>
          </p:nvSpPr>
          <p:spPr bwMode="auto">
            <a:xfrm>
              <a:off x="1190" y="2542"/>
              <a:ext cx="8" cy="169"/>
            </a:xfrm>
            <a:prstGeom prst="rect">
              <a:avLst/>
            </a:prstGeom>
            <a:solidFill>
              <a:schemeClr val="bg2"/>
            </a:solidFill>
            <a:ln w="9525">
              <a:noFill/>
              <a:miter lim="800000"/>
              <a:headEnd/>
              <a:tailEnd/>
            </a:ln>
          </p:spPr>
          <p:txBody>
            <a:bodyPr/>
            <a:lstStyle/>
            <a:p>
              <a:endParaRPr lang="es-ES"/>
            </a:p>
          </p:txBody>
        </p:sp>
        <p:sp>
          <p:nvSpPr>
            <p:cNvPr id="420965" name="Rectangle 101"/>
            <p:cNvSpPr>
              <a:spLocks noChangeArrowheads="1"/>
            </p:cNvSpPr>
            <p:nvPr/>
          </p:nvSpPr>
          <p:spPr bwMode="auto">
            <a:xfrm>
              <a:off x="1756" y="2542"/>
              <a:ext cx="8" cy="169"/>
            </a:xfrm>
            <a:prstGeom prst="rect">
              <a:avLst/>
            </a:prstGeom>
            <a:solidFill>
              <a:schemeClr val="bg2"/>
            </a:solidFill>
            <a:ln w="9525">
              <a:noFill/>
              <a:miter lim="800000"/>
              <a:headEnd/>
              <a:tailEnd/>
            </a:ln>
          </p:spPr>
          <p:txBody>
            <a:bodyPr/>
            <a:lstStyle/>
            <a:p>
              <a:endParaRPr lang="es-ES"/>
            </a:p>
          </p:txBody>
        </p:sp>
        <p:sp>
          <p:nvSpPr>
            <p:cNvPr id="420967" name="Rectangle 103"/>
            <p:cNvSpPr>
              <a:spLocks noChangeArrowheads="1"/>
            </p:cNvSpPr>
            <p:nvPr/>
          </p:nvSpPr>
          <p:spPr bwMode="auto">
            <a:xfrm>
              <a:off x="2947" y="2542"/>
              <a:ext cx="8" cy="169"/>
            </a:xfrm>
            <a:prstGeom prst="rect">
              <a:avLst/>
            </a:prstGeom>
            <a:solidFill>
              <a:schemeClr val="bg2"/>
            </a:solidFill>
            <a:ln w="9525">
              <a:noFill/>
              <a:miter lim="800000"/>
              <a:headEnd/>
              <a:tailEnd/>
            </a:ln>
          </p:spPr>
          <p:txBody>
            <a:bodyPr/>
            <a:lstStyle/>
            <a:p>
              <a:endParaRPr lang="es-ES"/>
            </a:p>
          </p:txBody>
        </p:sp>
        <p:sp>
          <p:nvSpPr>
            <p:cNvPr id="420968" name="Rectangle 104"/>
            <p:cNvSpPr>
              <a:spLocks noChangeArrowheads="1"/>
            </p:cNvSpPr>
            <p:nvPr/>
          </p:nvSpPr>
          <p:spPr bwMode="auto">
            <a:xfrm>
              <a:off x="3544" y="2542"/>
              <a:ext cx="8" cy="169"/>
            </a:xfrm>
            <a:prstGeom prst="rect">
              <a:avLst/>
            </a:prstGeom>
            <a:solidFill>
              <a:schemeClr val="bg2"/>
            </a:solidFill>
            <a:ln w="9525">
              <a:noFill/>
              <a:miter lim="800000"/>
              <a:headEnd/>
              <a:tailEnd/>
            </a:ln>
          </p:spPr>
          <p:txBody>
            <a:bodyPr/>
            <a:lstStyle/>
            <a:p>
              <a:endParaRPr lang="es-ES"/>
            </a:p>
          </p:txBody>
        </p:sp>
        <p:sp>
          <p:nvSpPr>
            <p:cNvPr id="420969" name="Rectangle 105"/>
            <p:cNvSpPr>
              <a:spLocks noChangeArrowheads="1"/>
            </p:cNvSpPr>
            <p:nvPr/>
          </p:nvSpPr>
          <p:spPr bwMode="auto">
            <a:xfrm>
              <a:off x="5272" y="2542"/>
              <a:ext cx="8" cy="169"/>
            </a:xfrm>
            <a:prstGeom prst="rect">
              <a:avLst/>
            </a:prstGeom>
            <a:solidFill>
              <a:schemeClr val="bg2"/>
            </a:solidFill>
            <a:ln w="9525">
              <a:noFill/>
              <a:miter lim="800000"/>
              <a:headEnd/>
              <a:tailEnd/>
            </a:ln>
          </p:spPr>
          <p:txBody>
            <a:bodyPr/>
            <a:lstStyle/>
            <a:p>
              <a:endParaRPr lang="es-ES"/>
            </a:p>
          </p:txBody>
        </p:sp>
        <p:sp>
          <p:nvSpPr>
            <p:cNvPr id="420970" name="Rectangle 106"/>
            <p:cNvSpPr>
              <a:spLocks noChangeArrowheads="1"/>
            </p:cNvSpPr>
            <p:nvPr/>
          </p:nvSpPr>
          <p:spPr bwMode="auto">
            <a:xfrm>
              <a:off x="1311" y="2761"/>
              <a:ext cx="359" cy="81"/>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NEGATIVO</a:t>
              </a:r>
            </a:p>
          </p:txBody>
        </p:sp>
        <p:sp>
          <p:nvSpPr>
            <p:cNvPr id="420971" name="Rectangle 107"/>
            <p:cNvSpPr>
              <a:spLocks noChangeArrowheads="1"/>
            </p:cNvSpPr>
            <p:nvPr/>
          </p:nvSpPr>
          <p:spPr bwMode="auto">
            <a:xfrm>
              <a:off x="1826" y="2761"/>
              <a:ext cx="444"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PERMANENTE</a:t>
              </a:r>
            </a:p>
          </p:txBody>
        </p:sp>
        <p:sp>
          <p:nvSpPr>
            <p:cNvPr id="420972" name="Rectangle 108"/>
            <p:cNvSpPr>
              <a:spLocks noChangeArrowheads="1"/>
            </p:cNvSpPr>
            <p:nvPr/>
          </p:nvSpPr>
          <p:spPr bwMode="auto">
            <a:xfrm>
              <a:off x="2490" y="2761"/>
              <a:ext cx="362"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TEMPORAL</a:t>
              </a:r>
            </a:p>
          </p:txBody>
        </p:sp>
        <p:sp>
          <p:nvSpPr>
            <p:cNvPr id="420974" name="Rectangle 110"/>
            <p:cNvSpPr>
              <a:spLocks noChangeArrowheads="1"/>
            </p:cNvSpPr>
            <p:nvPr/>
          </p:nvSpPr>
          <p:spPr bwMode="auto">
            <a:xfrm>
              <a:off x="848" y="2711"/>
              <a:ext cx="8" cy="169"/>
            </a:xfrm>
            <a:prstGeom prst="rect">
              <a:avLst/>
            </a:prstGeom>
            <a:solidFill>
              <a:schemeClr val="bg2"/>
            </a:solidFill>
            <a:ln w="9525">
              <a:noFill/>
              <a:miter lim="800000"/>
              <a:headEnd/>
              <a:tailEnd/>
            </a:ln>
          </p:spPr>
          <p:txBody>
            <a:bodyPr/>
            <a:lstStyle/>
            <a:p>
              <a:endParaRPr lang="es-ES"/>
            </a:p>
          </p:txBody>
        </p:sp>
        <p:sp>
          <p:nvSpPr>
            <p:cNvPr id="420975" name="Rectangle 111"/>
            <p:cNvSpPr>
              <a:spLocks noChangeArrowheads="1"/>
            </p:cNvSpPr>
            <p:nvPr/>
          </p:nvSpPr>
          <p:spPr bwMode="auto">
            <a:xfrm>
              <a:off x="1190" y="2711"/>
              <a:ext cx="8" cy="169"/>
            </a:xfrm>
            <a:prstGeom prst="rect">
              <a:avLst/>
            </a:prstGeom>
            <a:solidFill>
              <a:schemeClr val="bg2"/>
            </a:solidFill>
            <a:ln w="9525">
              <a:noFill/>
              <a:miter lim="800000"/>
              <a:headEnd/>
              <a:tailEnd/>
            </a:ln>
          </p:spPr>
          <p:txBody>
            <a:bodyPr/>
            <a:lstStyle/>
            <a:p>
              <a:endParaRPr lang="es-ES"/>
            </a:p>
          </p:txBody>
        </p:sp>
        <p:sp>
          <p:nvSpPr>
            <p:cNvPr id="420976" name="Rectangle 112"/>
            <p:cNvSpPr>
              <a:spLocks noChangeArrowheads="1"/>
            </p:cNvSpPr>
            <p:nvPr/>
          </p:nvSpPr>
          <p:spPr bwMode="auto">
            <a:xfrm>
              <a:off x="1756" y="2711"/>
              <a:ext cx="8" cy="169"/>
            </a:xfrm>
            <a:prstGeom prst="rect">
              <a:avLst/>
            </a:prstGeom>
            <a:solidFill>
              <a:schemeClr val="bg2"/>
            </a:solidFill>
            <a:ln w="9525">
              <a:noFill/>
              <a:miter lim="800000"/>
              <a:headEnd/>
              <a:tailEnd/>
            </a:ln>
          </p:spPr>
          <p:txBody>
            <a:bodyPr/>
            <a:lstStyle/>
            <a:p>
              <a:endParaRPr lang="es-ES"/>
            </a:p>
          </p:txBody>
        </p:sp>
        <p:sp>
          <p:nvSpPr>
            <p:cNvPr id="420978" name="Rectangle 114"/>
            <p:cNvSpPr>
              <a:spLocks noChangeArrowheads="1"/>
            </p:cNvSpPr>
            <p:nvPr/>
          </p:nvSpPr>
          <p:spPr bwMode="auto">
            <a:xfrm>
              <a:off x="2947" y="2711"/>
              <a:ext cx="8" cy="169"/>
            </a:xfrm>
            <a:prstGeom prst="rect">
              <a:avLst/>
            </a:prstGeom>
            <a:solidFill>
              <a:schemeClr val="bg2"/>
            </a:solidFill>
            <a:ln w="9525">
              <a:noFill/>
              <a:miter lim="800000"/>
              <a:headEnd/>
              <a:tailEnd/>
            </a:ln>
          </p:spPr>
          <p:txBody>
            <a:bodyPr/>
            <a:lstStyle/>
            <a:p>
              <a:endParaRPr lang="es-ES"/>
            </a:p>
          </p:txBody>
        </p:sp>
        <p:sp>
          <p:nvSpPr>
            <p:cNvPr id="420979" name="Rectangle 115"/>
            <p:cNvSpPr>
              <a:spLocks noChangeArrowheads="1"/>
            </p:cNvSpPr>
            <p:nvPr/>
          </p:nvSpPr>
          <p:spPr bwMode="auto">
            <a:xfrm>
              <a:off x="3544" y="2711"/>
              <a:ext cx="8" cy="169"/>
            </a:xfrm>
            <a:prstGeom prst="rect">
              <a:avLst/>
            </a:prstGeom>
            <a:solidFill>
              <a:schemeClr val="bg2"/>
            </a:solidFill>
            <a:ln w="9525">
              <a:noFill/>
              <a:miter lim="800000"/>
              <a:headEnd/>
              <a:tailEnd/>
            </a:ln>
          </p:spPr>
          <p:txBody>
            <a:bodyPr/>
            <a:lstStyle/>
            <a:p>
              <a:endParaRPr lang="es-ES"/>
            </a:p>
          </p:txBody>
        </p:sp>
        <p:sp>
          <p:nvSpPr>
            <p:cNvPr id="420980" name="Rectangle 116"/>
            <p:cNvSpPr>
              <a:spLocks noChangeArrowheads="1"/>
            </p:cNvSpPr>
            <p:nvPr/>
          </p:nvSpPr>
          <p:spPr bwMode="auto">
            <a:xfrm>
              <a:off x="5272" y="2711"/>
              <a:ext cx="8" cy="169"/>
            </a:xfrm>
            <a:prstGeom prst="rect">
              <a:avLst/>
            </a:prstGeom>
            <a:solidFill>
              <a:schemeClr val="bg2"/>
            </a:solidFill>
            <a:ln w="9525">
              <a:noFill/>
              <a:miter lim="800000"/>
              <a:headEnd/>
              <a:tailEnd/>
            </a:ln>
          </p:spPr>
          <p:txBody>
            <a:bodyPr/>
            <a:lstStyle/>
            <a:p>
              <a:endParaRPr lang="es-ES"/>
            </a:p>
          </p:txBody>
        </p:sp>
        <p:sp>
          <p:nvSpPr>
            <p:cNvPr id="420981" name="Rectangle 117"/>
            <p:cNvSpPr>
              <a:spLocks noChangeArrowheads="1"/>
            </p:cNvSpPr>
            <p:nvPr/>
          </p:nvSpPr>
          <p:spPr bwMode="auto">
            <a:xfrm>
              <a:off x="1863" y="2930"/>
              <a:ext cx="367"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EXTENSIVO</a:t>
              </a:r>
            </a:p>
          </p:txBody>
        </p:sp>
        <p:sp>
          <p:nvSpPr>
            <p:cNvPr id="420982" name="Rectangle 118"/>
            <p:cNvSpPr>
              <a:spLocks noChangeArrowheads="1"/>
            </p:cNvSpPr>
            <p:nvPr/>
          </p:nvSpPr>
          <p:spPr bwMode="auto">
            <a:xfrm>
              <a:off x="2466" y="2930"/>
              <a:ext cx="450"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LOCALIZADO</a:t>
              </a:r>
            </a:p>
          </p:txBody>
        </p:sp>
        <p:sp>
          <p:nvSpPr>
            <p:cNvPr id="420984" name="Rectangle 120"/>
            <p:cNvSpPr>
              <a:spLocks noChangeArrowheads="1"/>
            </p:cNvSpPr>
            <p:nvPr/>
          </p:nvSpPr>
          <p:spPr bwMode="auto">
            <a:xfrm>
              <a:off x="848" y="2882"/>
              <a:ext cx="8" cy="169"/>
            </a:xfrm>
            <a:prstGeom prst="rect">
              <a:avLst/>
            </a:prstGeom>
            <a:solidFill>
              <a:schemeClr val="bg2"/>
            </a:solidFill>
            <a:ln w="9525">
              <a:noFill/>
              <a:miter lim="800000"/>
              <a:headEnd/>
              <a:tailEnd/>
            </a:ln>
          </p:spPr>
          <p:txBody>
            <a:bodyPr/>
            <a:lstStyle/>
            <a:p>
              <a:endParaRPr lang="es-ES"/>
            </a:p>
          </p:txBody>
        </p:sp>
        <p:sp>
          <p:nvSpPr>
            <p:cNvPr id="420985" name="Rectangle 121"/>
            <p:cNvSpPr>
              <a:spLocks noChangeArrowheads="1"/>
            </p:cNvSpPr>
            <p:nvPr/>
          </p:nvSpPr>
          <p:spPr bwMode="auto">
            <a:xfrm>
              <a:off x="1190" y="2882"/>
              <a:ext cx="8" cy="169"/>
            </a:xfrm>
            <a:prstGeom prst="rect">
              <a:avLst/>
            </a:prstGeom>
            <a:solidFill>
              <a:schemeClr val="bg2"/>
            </a:solidFill>
            <a:ln w="9525">
              <a:noFill/>
              <a:miter lim="800000"/>
              <a:headEnd/>
              <a:tailEnd/>
            </a:ln>
          </p:spPr>
          <p:txBody>
            <a:bodyPr/>
            <a:lstStyle/>
            <a:p>
              <a:endParaRPr lang="es-ES"/>
            </a:p>
          </p:txBody>
        </p:sp>
        <p:sp>
          <p:nvSpPr>
            <p:cNvPr id="420986" name="Rectangle 122"/>
            <p:cNvSpPr>
              <a:spLocks noChangeArrowheads="1"/>
            </p:cNvSpPr>
            <p:nvPr/>
          </p:nvSpPr>
          <p:spPr bwMode="auto">
            <a:xfrm>
              <a:off x="1756" y="2882"/>
              <a:ext cx="8" cy="169"/>
            </a:xfrm>
            <a:prstGeom prst="rect">
              <a:avLst/>
            </a:prstGeom>
            <a:solidFill>
              <a:schemeClr val="bg2"/>
            </a:solidFill>
            <a:ln w="9525">
              <a:noFill/>
              <a:miter lim="800000"/>
              <a:headEnd/>
              <a:tailEnd/>
            </a:ln>
          </p:spPr>
          <p:txBody>
            <a:bodyPr/>
            <a:lstStyle/>
            <a:p>
              <a:endParaRPr lang="es-ES"/>
            </a:p>
          </p:txBody>
        </p:sp>
        <p:sp>
          <p:nvSpPr>
            <p:cNvPr id="420988" name="Rectangle 124"/>
            <p:cNvSpPr>
              <a:spLocks noChangeArrowheads="1"/>
            </p:cNvSpPr>
            <p:nvPr/>
          </p:nvSpPr>
          <p:spPr bwMode="auto">
            <a:xfrm>
              <a:off x="2947" y="2882"/>
              <a:ext cx="8" cy="169"/>
            </a:xfrm>
            <a:prstGeom prst="rect">
              <a:avLst/>
            </a:prstGeom>
            <a:solidFill>
              <a:schemeClr val="bg2"/>
            </a:solidFill>
            <a:ln w="9525">
              <a:noFill/>
              <a:miter lim="800000"/>
              <a:headEnd/>
              <a:tailEnd/>
            </a:ln>
          </p:spPr>
          <p:txBody>
            <a:bodyPr/>
            <a:lstStyle/>
            <a:p>
              <a:endParaRPr lang="es-ES"/>
            </a:p>
          </p:txBody>
        </p:sp>
        <p:sp>
          <p:nvSpPr>
            <p:cNvPr id="420989" name="Rectangle 125"/>
            <p:cNvSpPr>
              <a:spLocks noChangeArrowheads="1"/>
            </p:cNvSpPr>
            <p:nvPr/>
          </p:nvSpPr>
          <p:spPr bwMode="auto">
            <a:xfrm>
              <a:off x="3544" y="2882"/>
              <a:ext cx="8" cy="169"/>
            </a:xfrm>
            <a:prstGeom prst="rect">
              <a:avLst/>
            </a:prstGeom>
            <a:solidFill>
              <a:schemeClr val="bg2"/>
            </a:solidFill>
            <a:ln w="9525">
              <a:noFill/>
              <a:miter lim="800000"/>
              <a:headEnd/>
              <a:tailEnd/>
            </a:ln>
          </p:spPr>
          <p:txBody>
            <a:bodyPr/>
            <a:lstStyle/>
            <a:p>
              <a:endParaRPr lang="es-ES"/>
            </a:p>
          </p:txBody>
        </p:sp>
        <p:sp>
          <p:nvSpPr>
            <p:cNvPr id="420990" name="Rectangle 126"/>
            <p:cNvSpPr>
              <a:spLocks noChangeArrowheads="1"/>
            </p:cNvSpPr>
            <p:nvPr/>
          </p:nvSpPr>
          <p:spPr bwMode="auto">
            <a:xfrm>
              <a:off x="5272" y="2882"/>
              <a:ext cx="8" cy="169"/>
            </a:xfrm>
            <a:prstGeom prst="rect">
              <a:avLst/>
            </a:prstGeom>
            <a:solidFill>
              <a:schemeClr val="bg2"/>
            </a:solidFill>
            <a:ln w="9525">
              <a:noFill/>
              <a:miter lim="800000"/>
              <a:headEnd/>
              <a:tailEnd/>
            </a:ln>
          </p:spPr>
          <p:txBody>
            <a:bodyPr/>
            <a:lstStyle/>
            <a:p>
              <a:endParaRPr lang="es-ES"/>
            </a:p>
          </p:txBody>
        </p:sp>
        <p:sp>
          <p:nvSpPr>
            <p:cNvPr id="420991" name="Rectangle 127"/>
            <p:cNvSpPr>
              <a:spLocks noChangeArrowheads="1"/>
            </p:cNvSpPr>
            <p:nvPr/>
          </p:nvSpPr>
          <p:spPr bwMode="auto">
            <a:xfrm>
              <a:off x="1895" y="3099"/>
              <a:ext cx="328"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PRÓXIMO</a:t>
              </a:r>
            </a:p>
          </p:txBody>
        </p:sp>
        <p:sp>
          <p:nvSpPr>
            <p:cNvPr id="420992" name="Rectangle 128"/>
            <p:cNvSpPr>
              <a:spLocks noChangeArrowheads="1"/>
            </p:cNvSpPr>
            <p:nvPr/>
          </p:nvSpPr>
          <p:spPr bwMode="auto">
            <a:xfrm>
              <a:off x="2518" y="3099"/>
              <a:ext cx="298"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ALEJADO</a:t>
              </a:r>
            </a:p>
          </p:txBody>
        </p:sp>
        <p:sp>
          <p:nvSpPr>
            <p:cNvPr id="420993" name="Rectangle 129"/>
            <p:cNvSpPr>
              <a:spLocks noChangeArrowheads="1"/>
            </p:cNvSpPr>
            <p:nvPr/>
          </p:nvSpPr>
          <p:spPr bwMode="auto">
            <a:xfrm>
              <a:off x="3131" y="3099"/>
              <a:ext cx="231"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MEDIO</a:t>
              </a:r>
            </a:p>
          </p:txBody>
        </p:sp>
        <p:sp>
          <p:nvSpPr>
            <p:cNvPr id="420995" name="Rectangle 131"/>
            <p:cNvSpPr>
              <a:spLocks noChangeArrowheads="1"/>
            </p:cNvSpPr>
            <p:nvPr/>
          </p:nvSpPr>
          <p:spPr bwMode="auto">
            <a:xfrm>
              <a:off x="848" y="3051"/>
              <a:ext cx="8" cy="169"/>
            </a:xfrm>
            <a:prstGeom prst="rect">
              <a:avLst/>
            </a:prstGeom>
            <a:solidFill>
              <a:schemeClr val="bg2"/>
            </a:solidFill>
            <a:ln w="9525">
              <a:noFill/>
              <a:miter lim="800000"/>
              <a:headEnd/>
              <a:tailEnd/>
            </a:ln>
          </p:spPr>
          <p:txBody>
            <a:bodyPr/>
            <a:lstStyle/>
            <a:p>
              <a:endParaRPr lang="es-ES"/>
            </a:p>
          </p:txBody>
        </p:sp>
        <p:sp>
          <p:nvSpPr>
            <p:cNvPr id="420996" name="Rectangle 132"/>
            <p:cNvSpPr>
              <a:spLocks noChangeArrowheads="1"/>
            </p:cNvSpPr>
            <p:nvPr/>
          </p:nvSpPr>
          <p:spPr bwMode="auto">
            <a:xfrm>
              <a:off x="1190" y="3051"/>
              <a:ext cx="8" cy="169"/>
            </a:xfrm>
            <a:prstGeom prst="rect">
              <a:avLst/>
            </a:prstGeom>
            <a:solidFill>
              <a:schemeClr val="bg2"/>
            </a:solidFill>
            <a:ln w="9525">
              <a:noFill/>
              <a:miter lim="800000"/>
              <a:headEnd/>
              <a:tailEnd/>
            </a:ln>
          </p:spPr>
          <p:txBody>
            <a:bodyPr/>
            <a:lstStyle/>
            <a:p>
              <a:endParaRPr lang="es-ES"/>
            </a:p>
          </p:txBody>
        </p:sp>
        <p:sp>
          <p:nvSpPr>
            <p:cNvPr id="420997" name="Rectangle 133"/>
            <p:cNvSpPr>
              <a:spLocks noChangeArrowheads="1"/>
            </p:cNvSpPr>
            <p:nvPr/>
          </p:nvSpPr>
          <p:spPr bwMode="auto">
            <a:xfrm>
              <a:off x="1756" y="3051"/>
              <a:ext cx="8" cy="169"/>
            </a:xfrm>
            <a:prstGeom prst="rect">
              <a:avLst/>
            </a:prstGeom>
            <a:solidFill>
              <a:schemeClr val="bg2"/>
            </a:solidFill>
            <a:ln w="9525">
              <a:noFill/>
              <a:miter lim="800000"/>
              <a:headEnd/>
              <a:tailEnd/>
            </a:ln>
          </p:spPr>
          <p:txBody>
            <a:bodyPr/>
            <a:lstStyle/>
            <a:p>
              <a:endParaRPr lang="es-ES"/>
            </a:p>
          </p:txBody>
        </p:sp>
        <p:sp>
          <p:nvSpPr>
            <p:cNvPr id="420999" name="Rectangle 135"/>
            <p:cNvSpPr>
              <a:spLocks noChangeArrowheads="1"/>
            </p:cNvSpPr>
            <p:nvPr/>
          </p:nvSpPr>
          <p:spPr bwMode="auto">
            <a:xfrm>
              <a:off x="2947" y="3051"/>
              <a:ext cx="8" cy="169"/>
            </a:xfrm>
            <a:prstGeom prst="rect">
              <a:avLst/>
            </a:prstGeom>
            <a:solidFill>
              <a:schemeClr val="bg2"/>
            </a:solidFill>
            <a:ln w="9525">
              <a:noFill/>
              <a:miter lim="800000"/>
              <a:headEnd/>
              <a:tailEnd/>
            </a:ln>
          </p:spPr>
          <p:txBody>
            <a:bodyPr/>
            <a:lstStyle/>
            <a:p>
              <a:endParaRPr lang="es-ES"/>
            </a:p>
          </p:txBody>
        </p:sp>
        <p:sp>
          <p:nvSpPr>
            <p:cNvPr id="421000" name="Rectangle 136"/>
            <p:cNvSpPr>
              <a:spLocks noChangeArrowheads="1"/>
            </p:cNvSpPr>
            <p:nvPr/>
          </p:nvSpPr>
          <p:spPr bwMode="auto">
            <a:xfrm>
              <a:off x="3544" y="3051"/>
              <a:ext cx="8" cy="169"/>
            </a:xfrm>
            <a:prstGeom prst="rect">
              <a:avLst/>
            </a:prstGeom>
            <a:solidFill>
              <a:schemeClr val="bg2"/>
            </a:solidFill>
            <a:ln w="9525">
              <a:noFill/>
              <a:miter lim="800000"/>
              <a:headEnd/>
              <a:tailEnd/>
            </a:ln>
          </p:spPr>
          <p:txBody>
            <a:bodyPr/>
            <a:lstStyle/>
            <a:p>
              <a:endParaRPr lang="es-ES"/>
            </a:p>
          </p:txBody>
        </p:sp>
        <p:sp>
          <p:nvSpPr>
            <p:cNvPr id="421001" name="Rectangle 137"/>
            <p:cNvSpPr>
              <a:spLocks noChangeArrowheads="1"/>
            </p:cNvSpPr>
            <p:nvPr/>
          </p:nvSpPr>
          <p:spPr bwMode="auto">
            <a:xfrm>
              <a:off x="5272" y="3051"/>
              <a:ext cx="8" cy="169"/>
            </a:xfrm>
            <a:prstGeom prst="rect">
              <a:avLst/>
            </a:prstGeom>
            <a:solidFill>
              <a:schemeClr val="bg2"/>
            </a:solidFill>
            <a:ln w="9525">
              <a:noFill/>
              <a:miter lim="800000"/>
              <a:headEnd/>
              <a:tailEnd/>
            </a:ln>
          </p:spPr>
          <p:txBody>
            <a:bodyPr/>
            <a:lstStyle/>
            <a:p>
              <a:endParaRPr lang="es-ES"/>
            </a:p>
          </p:txBody>
        </p:sp>
        <p:sp>
          <p:nvSpPr>
            <p:cNvPr id="421002" name="Rectangle 138"/>
            <p:cNvSpPr>
              <a:spLocks noChangeArrowheads="1"/>
            </p:cNvSpPr>
            <p:nvPr/>
          </p:nvSpPr>
          <p:spPr bwMode="auto">
            <a:xfrm>
              <a:off x="1847" y="3270"/>
              <a:ext cx="367"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REVERSIBLE</a:t>
              </a:r>
            </a:p>
          </p:txBody>
        </p:sp>
        <p:sp>
          <p:nvSpPr>
            <p:cNvPr id="421004" name="Rectangle 140"/>
            <p:cNvSpPr>
              <a:spLocks noChangeArrowheads="1"/>
            </p:cNvSpPr>
            <p:nvPr/>
          </p:nvSpPr>
          <p:spPr bwMode="auto">
            <a:xfrm>
              <a:off x="848" y="3220"/>
              <a:ext cx="8" cy="169"/>
            </a:xfrm>
            <a:prstGeom prst="rect">
              <a:avLst/>
            </a:prstGeom>
            <a:solidFill>
              <a:schemeClr val="bg2"/>
            </a:solidFill>
            <a:ln w="9525">
              <a:noFill/>
              <a:miter lim="800000"/>
              <a:headEnd/>
              <a:tailEnd/>
            </a:ln>
          </p:spPr>
          <p:txBody>
            <a:bodyPr/>
            <a:lstStyle/>
            <a:p>
              <a:endParaRPr lang="es-ES"/>
            </a:p>
          </p:txBody>
        </p:sp>
        <p:sp>
          <p:nvSpPr>
            <p:cNvPr id="421005" name="Rectangle 141"/>
            <p:cNvSpPr>
              <a:spLocks noChangeArrowheads="1"/>
            </p:cNvSpPr>
            <p:nvPr/>
          </p:nvSpPr>
          <p:spPr bwMode="auto">
            <a:xfrm>
              <a:off x="1190" y="3220"/>
              <a:ext cx="8" cy="169"/>
            </a:xfrm>
            <a:prstGeom prst="rect">
              <a:avLst/>
            </a:prstGeom>
            <a:solidFill>
              <a:schemeClr val="bg2"/>
            </a:solidFill>
            <a:ln w="9525">
              <a:noFill/>
              <a:miter lim="800000"/>
              <a:headEnd/>
              <a:tailEnd/>
            </a:ln>
          </p:spPr>
          <p:txBody>
            <a:bodyPr/>
            <a:lstStyle/>
            <a:p>
              <a:endParaRPr lang="es-ES"/>
            </a:p>
          </p:txBody>
        </p:sp>
        <p:sp>
          <p:nvSpPr>
            <p:cNvPr id="421006" name="Rectangle 142"/>
            <p:cNvSpPr>
              <a:spLocks noChangeArrowheads="1"/>
            </p:cNvSpPr>
            <p:nvPr/>
          </p:nvSpPr>
          <p:spPr bwMode="auto">
            <a:xfrm>
              <a:off x="1756" y="3220"/>
              <a:ext cx="8" cy="169"/>
            </a:xfrm>
            <a:prstGeom prst="rect">
              <a:avLst/>
            </a:prstGeom>
            <a:solidFill>
              <a:schemeClr val="bg2"/>
            </a:solidFill>
            <a:ln w="9525">
              <a:noFill/>
              <a:miter lim="800000"/>
              <a:headEnd/>
              <a:tailEnd/>
            </a:ln>
          </p:spPr>
          <p:txBody>
            <a:bodyPr/>
            <a:lstStyle/>
            <a:p>
              <a:endParaRPr lang="es-ES"/>
            </a:p>
          </p:txBody>
        </p:sp>
        <p:sp>
          <p:nvSpPr>
            <p:cNvPr id="421008" name="Rectangle 144"/>
            <p:cNvSpPr>
              <a:spLocks noChangeArrowheads="1"/>
            </p:cNvSpPr>
            <p:nvPr/>
          </p:nvSpPr>
          <p:spPr bwMode="auto">
            <a:xfrm>
              <a:off x="2947" y="3220"/>
              <a:ext cx="8" cy="169"/>
            </a:xfrm>
            <a:prstGeom prst="rect">
              <a:avLst/>
            </a:prstGeom>
            <a:solidFill>
              <a:schemeClr val="bg2"/>
            </a:solidFill>
            <a:ln w="9525">
              <a:noFill/>
              <a:miter lim="800000"/>
              <a:headEnd/>
              <a:tailEnd/>
            </a:ln>
          </p:spPr>
          <p:txBody>
            <a:bodyPr/>
            <a:lstStyle/>
            <a:p>
              <a:endParaRPr lang="es-ES"/>
            </a:p>
          </p:txBody>
        </p:sp>
        <p:sp>
          <p:nvSpPr>
            <p:cNvPr id="421009" name="Rectangle 145"/>
            <p:cNvSpPr>
              <a:spLocks noChangeArrowheads="1"/>
            </p:cNvSpPr>
            <p:nvPr/>
          </p:nvSpPr>
          <p:spPr bwMode="auto">
            <a:xfrm>
              <a:off x="3544" y="3220"/>
              <a:ext cx="8" cy="169"/>
            </a:xfrm>
            <a:prstGeom prst="rect">
              <a:avLst/>
            </a:prstGeom>
            <a:solidFill>
              <a:schemeClr val="bg2"/>
            </a:solidFill>
            <a:ln w="9525">
              <a:noFill/>
              <a:miter lim="800000"/>
              <a:headEnd/>
              <a:tailEnd/>
            </a:ln>
          </p:spPr>
          <p:txBody>
            <a:bodyPr/>
            <a:lstStyle/>
            <a:p>
              <a:endParaRPr lang="es-ES"/>
            </a:p>
          </p:txBody>
        </p:sp>
        <p:sp>
          <p:nvSpPr>
            <p:cNvPr id="421010" name="Rectangle 146"/>
            <p:cNvSpPr>
              <a:spLocks noChangeArrowheads="1"/>
            </p:cNvSpPr>
            <p:nvPr/>
          </p:nvSpPr>
          <p:spPr bwMode="auto">
            <a:xfrm>
              <a:off x="5272" y="3220"/>
              <a:ext cx="8" cy="169"/>
            </a:xfrm>
            <a:prstGeom prst="rect">
              <a:avLst/>
            </a:prstGeom>
            <a:solidFill>
              <a:schemeClr val="bg2"/>
            </a:solidFill>
            <a:ln w="9525">
              <a:noFill/>
              <a:miter lim="800000"/>
              <a:headEnd/>
              <a:tailEnd/>
            </a:ln>
          </p:spPr>
          <p:txBody>
            <a:bodyPr/>
            <a:lstStyle/>
            <a:p>
              <a:endParaRPr lang="es-ES"/>
            </a:p>
          </p:txBody>
        </p:sp>
        <p:sp>
          <p:nvSpPr>
            <p:cNvPr id="421011" name="Rectangle 147"/>
            <p:cNvSpPr>
              <a:spLocks noChangeArrowheads="1"/>
            </p:cNvSpPr>
            <p:nvPr/>
          </p:nvSpPr>
          <p:spPr bwMode="auto">
            <a:xfrm>
              <a:off x="1810" y="3439"/>
              <a:ext cx="455"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RECUPERABLE</a:t>
              </a:r>
            </a:p>
          </p:txBody>
        </p:sp>
        <p:sp>
          <p:nvSpPr>
            <p:cNvPr id="421013" name="Rectangle 149"/>
            <p:cNvSpPr>
              <a:spLocks noChangeArrowheads="1"/>
            </p:cNvSpPr>
            <p:nvPr/>
          </p:nvSpPr>
          <p:spPr bwMode="auto">
            <a:xfrm>
              <a:off x="848" y="3391"/>
              <a:ext cx="8" cy="169"/>
            </a:xfrm>
            <a:prstGeom prst="rect">
              <a:avLst/>
            </a:prstGeom>
            <a:solidFill>
              <a:schemeClr val="bg2"/>
            </a:solidFill>
            <a:ln w="9525">
              <a:noFill/>
              <a:miter lim="800000"/>
              <a:headEnd/>
              <a:tailEnd/>
            </a:ln>
          </p:spPr>
          <p:txBody>
            <a:bodyPr/>
            <a:lstStyle/>
            <a:p>
              <a:endParaRPr lang="es-ES"/>
            </a:p>
          </p:txBody>
        </p:sp>
        <p:sp>
          <p:nvSpPr>
            <p:cNvPr id="421014" name="Rectangle 150"/>
            <p:cNvSpPr>
              <a:spLocks noChangeArrowheads="1"/>
            </p:cNvSpPr>
            <p:nvPr/>
          </p:nvSpPr>
          <p:spPr bwMode="auto">
            <a:xfrm>
              <a:off x="1190" y="3391"/>
              <a:ext cx="8" cy="169"/>
            </a:xfrm>
            <a:prstGeom prst="rect">
              <a:avLst/>
            </a:prstGeom>
            <a:solidFill>
              <a:schemeClr val="bg2"/>
            </a:solidFill>
            <a:ln w="9525">
              <a:noFill/>
              <a:miter lim="800000"/>
              <a:headEnd/>
              <a:tailEnd/>
            </a:ln>
          </p:spPr>
          <p:txBody>
            <a:bodyPr/>
            <a:lstStyle/>
            <a:p>
              <a:endParaRPr lang="es-ES"/>
            </a:p>
          </p:txBody>
        </p:sp>
        <p:sp>
          <p:nvSpPr>
            <p:cNvPr id="421015" name="Rectangle 151"/>
            <p:cNvSpPr>
              <a:spLocks noChangeArrowheads="1"/>
            </p:cNvSpPr>
            <p:nvPr/>
          </p:nvSpPr>
          <p:spPr bwMode="auto">
            <a:xfrm>
              <a:off x="1756" y="3391"/>
              <a:ext cx="8" cy="169"/>
            </a:xfrm>
            <a:prstGeom prst="rect">
              <a:avLst/>
            </a:prstGeom>
            <a:solidFill>
              <a:schemeClr val="bg2"/>
            </a:solidFill>
            <a:ln w="9525">
              <a:noFill/>
              <a:miter lim="800000"/>
              <a:headEnd/>
              <a:tailEnd/>
            </a:ln>
          </p:spPr>
          <p:txBody>
            <a:bodyPr/>
            <a:lstStyle/>
            <a:p>
              <a:endParaRPr lang="es-ES"/>
            </a:p>
          </p:txBody>
        </p:sp>
        <p:sp>
          <p:nvSpPr>
            <p:cNvPr id="421017" name="Rectangle 153"/>
            <p:cNvSpPr>
              <a:spLocks noChangeArrowheads="1"/>
            </p:cNvSpPr>
            <p:nvPr/>
          </p:nvSpPr>
          <p:spPr bwMode="auto">
            <a:xfrm>
              <a:off x="2947" y="3391"/>
              <a:ext cx="8" cy="169"/>
            </a:xfrm>
            <a:prstGeom prst="rect">
              <a:avLst/>
            </a:prstGeom>
            <a:solidFill>
              <a:schemeClr val="bg2"/>
            </a:solidFill>
            <a:ln w="9525">
              <a:noFill/>
              <a:miter lim="800000"/>
              <a:headEnd/>
              <a:tailEnd/>
            </a:ln>
          </p:spPr>
          <p:txBody>
            <a:bodyPr/>
            <a:lstStyle/>
            <a:p>
              <a:endParaRPr lang="es-ES"/>
            </a:p>
          </p:txBody>
        </p:sp>
        <p:sp>
          <p:nvSpPr>
            <p:cNvPr id="421018" name="Rectangle 154"/>
            <p:cNvSpPr>
              <a:spLocks noChangeArrowheads="1"/>
            </p:cNvSpPr>
            <p:nvPr/>
          </p:nvSpPr>
          <p:spPr bwMode="auto">
            <a:xfrm>
              <a:off x="3544" y="3391"/>
              <a:ext cx="8" cy="169"/>
            </a:xfrm>
            <a:prstGeom prst="rect">
              <a:avLst/>
            </a:prstGeom>
            <a:solidFill>
              <a:schemeClr val="bg2"/>
            </a:solidFill>
            <a:ln w="9525">
              <a:noFill/>
              <a:miter lim="800000"/>
              <a:headEnd/>
              <a:tailEnd/>
            </a:ln>
          </p:spPr>
          <p:txBody>
            <a:bodyPr/>
            <a:lstStyle/>
            <a:p>
              <a:endParaRPr lang="es-ES"/>
            </a:p>
          </p:txBody>
        </p:sp>
        <p:sp>
          <p:nvSpPr>
            <p:cNvPr id="421019" name="Rectangle 155"/>
            <p:cNvSpPr>
              <a:spLocks noChangeArrowheads="1"/>
            </p:cNvSpPr>
            <p:nvPr/>
          </p:nvSpPr>
          <p:spPr bwMode="auto">
            <a:xfrm>
              <a:off x="5272" y="3391"/>
              <a:ext cx="8" cy="169"/>
            </a:xfrm>
            <a:prstGeom prst="rect">
              <a:avLst/>
            </a:prstGeom>
            <a:solidFill>
              <a:schemeClr val="bg2"/>
            </a:solidFill>
            <a:ln w="9525">
              <a:noFill/>
              <a:miter lim="800000"/>
              <a:headEnd/>
              <a:tailEnd/>
            </a:ln>
          </p:spPr>
          <p:txBody>
            <a:bodyPr/>
            <a:lstStyle/>
            <a:p>
              <a:endParaRPr lang="es-ES"/>
            </a:p>
          </p:txBody>
        </p:sp>
        <p:sp>
          <p:nvSpPr>
            <p:cNvPr id="421020" name="Rectangle 156"/>
            <p:cNvSpPr>
              <a:spLocks noChangeArrowheads="1"/>
            </p:cNvSpPr>
            <p:nvPr/>
          </p:nvSpPr>
          <p:spPr bwMode="auto">
            <a:xfrm>
              <a:off x="994" y="1371"/>
              <a:ext cx="66"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I</a:t>
              </a:r>
              <a:endParaRPr lang="es-ES_tradnl" altLang="es-ES_tradnl" sz="4400">
                <a:solidFill>
                  <a:schemeClr val="bg2"/>
                </a:solidFill>
              </a:endParaRPr>
            </a:p>
          </p:txBody>
        </p:sp>
        <p:sp>
          <p:nvSpPr>
            <p:cNvPr id="421021" name="Rectangle 157"/>
            <p:cNvSpPr>
              <a:spLocks noChangeArrowheads="1"/>
            </p:cNvSpPr>
            <p:nvPr/>
          </p:nvSpPr>
          <p:spPr bwMode="auto">
            <a:xfrm>
              <a:off x="934" y="1609"/>
              <a:ext cx="181"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M</a:t>
              </a:r>
              <a:endParaRPr lang="es-ES_tradnl" altLang="es-ES_tradnl" sz="4400">
                <a:solidFill>
                  <a:schemeClr val="bg2"/>
                </a:solidFill>
              </a:endParaRPr>
            </a:p>
          </p:txBody>
        </p:sp>
        <p:sp>
          <p:nvSpPr>
            <p:cNvPr id="421022" name="Rectangle 158"/>
            <p:cNvSpPr>
              <a:spLocks noChangeArrowheads="1"/>
            </p:cNvSpPr>
            <p:nvPr/>
          </p:nvSpPr>
          <p:spPr bwMode="auto">
            <a:xfrm>
              <a:off x="954" y="1849"/>
              <a:ext cx="115"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P</a:t>
              </a:r>
              <a:endParaRPr lang="es-ES_tradnl" altLang="es-ES_tradnl" sz="4400">
                <a:solidFill>
                  <a:schemeClr val="bg2"/>
                </a:solidFill>
              </a:endParaRPr>
            </a:p>
          </p:txBody>
        </p:sp>
        <p:sp>
          <p:nvSpPr>
            <p:cNvPr id="421023" name="Rectangle 159"/>
            <p:cNvSpPr>
              <a:spLocks noChangeArrowheads="1"/>
            </p:cNvSpPr>
            <p:nvPr/>
          </p:nvSpPr>
          <p:spPr bwMode="auto">
            <a:xfrm>
              <a:off x="950" y="2089"/>
              <a:ext cx="140"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A</a:t>
              </a:r>
              <a:endParaRPr lang="es-ES_tradnl" altLang="es-ES_tradnl" sz="4400">
                <a:solidFill>
                  <a:schemeClr val="bg2"/>
                </a:solidFill>
              </a:endParaRPr>
            </a:p>
          </p:txBody>
        </p:sp>
        <p:sp>
          <p:nvSpPr>
            <p:cNvPr id="421024" name="Rectangle 160"/>
            <p:cNvSpPr>
              <a:spLocks noChangeArrowheads="1"/>
            </p:cNvSpPr>
            <p:nvPr/>
          </p:nvSpPr>
          <p:spPr bwMode="auto">
            <a:xfrm>
              <a:off x="948" y="2327"/>
              <a:ext cx="139"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C</a:t>
              </a:r>
              <a:endParaRPr lang="es-ES_tradnl" altLang="es-ES_tradnl" sz="4400">
                <a:solidFill>
                  <a:schemeClr val="bg2"/>
                </a:solidFill>
              </a:endParaRPr>
            </a:p>
          </p:txBody>
        </p:sp>
        <p:sp>
          <p:nvSpPr>
            <p:cNvPr id="421025" name="Rectangle 161"/>
            <p:cNvSpPr>
              <a:spLocks noChangeArrowheads="1"/>
            </p:cNvSpPr>
            <p:nvPr/>
          </p:nvSpPr>
          <p:spPr bwMode="auto">
            <a:xfrm>
              <a:off x="959" y="2567"/>
              <a:ext cx="115"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T</a:t>
              </a:r>
              <a:endParaRPr lang="es-ES_tradnl" altLang="es-ES_tradnl" sz="4400">
                <a:solidFill>
                  <a:schemeClr val="bg2"/>
                </a:solidFill>
              </a:endParaRPr>
            </a:p>
          </p:txBody>
        </p:sp>
        <p:sp>
          <p:nvSpPr>
            <p:cNvPr id="421026" name="Rectangle 162"/>
            <p:cNvSpPr>
              <a:spLocks noChangeArrowheads="1"/>
            </p:cNvSpPr>
            <p:nvPr/>
          </p:nvSpPr>
          <p:spPr bwMode="auto">
            <a:xfrm>
              <a:off x="942" y="2805"/>
              <a:ext cx="173" cy="237"/>
            </a:xfrm>
            <a:prstGeom prst="rect">
              <a:avLst/>
            </a:prstGeom>
            <a:noFill/>
            <a:ln w="9525">
              <a:noFill/>
              <a:miter lim="800000"/>
              <a:headEnd/>
              <a:tailEnd/>
            </a:ln>
          </p:spPr>
          <p:txBody>
            <a:bodyPr wrap="none" lIns="0" tIns="0" rIns="0" bIns="0">
              <a:spAutoFit/>
            </a:bodyPr>
            <a:lstStyle/>
            <a:p>
              <a:r>
                <a:rPr lang="es-ES_tradnl" altLang="es-ES_tradnl" sz="2600" b="1">
                  <a:solidFill>
                    <a:schemeClr val="bg2"/>
                  </a:solidFill>
                </a:rPr>
                <a:t>O</a:t>
              </a:r>
              <a:endParaRPr lang="es-ES_tradnl" altLang="es-ES_tradnl" sz="4400">
                <a:solidFill>
                  <a:schemeClr val="bg2"/>
                </a:solidFill>
              </a:endParaRPr>
            </a:p>
          </p:txBody>
        </p:sp>
        <p:sp>
          <p:nvSpPr>
            <p:cNvPr id="421027" name="Rectangle 163"/>
            <p:cNvSpPr>
              <a:spLocks noChangeArrowheads="1"/>
            </p:cNvSpPr>
            <p:nvPr/>
          </p:nvSpPr>
          <p:spPr bwMode="auto">
            <a:xfrm>
              <a:off x="1819" y="3608"/>
              <a:ext cx="518" cy="81"/>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ACUMULATIVO</a:t>
              </a:r>
            </a:p>
          </p:txBody>
        </p:sp>
        <p:sp>
          <p:nvSpPr>
            <p:cNvPr id="421028" name="Rectangle 164"/>
            <p:cNvSpPr>
              <a:spLocks noChangeArrowheads="1"/>
            </p:cNvSpPr>
            <p:nvPr/>
          </p:nvSpPr>
          <p:spPr bwMode="auto">
            <a:xfrm>
              <a:off x="3150" y="3608"/>
              <a:ext cx="171" cy="81"/>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BAJO</a:t>
              </a:r>
            </a:p>
          </p:txBody>
        </p:sp>
        <p:sp>
          <p:nvSpPr>
            <p:cNvPr id="421030" name="Rectangle 166"/>
            <p:cNvSpPr>
              <a:spLocks noChangeArrowheads="1"/>
            </p:cNvSpPr>
            <p:nvPr/>
          </p:nvSpPr>
          <p:spPr bwMode="auto">
            <a:xfrm>
              <a:off x="848" y="3560"/>
              <a:ext cx="8" cy="169"/>
            </a:xfrm>
            <a:prstGeom prst="rect">
              <a:avLst/>
            </a:prstGeom>
            <a:solidFill>
              <a:schemeClr val="bg2"/>
            </a:solidFill>
            <a:ln w="9525">
              <a:noFill/>
              <a:miter lim="800000"/>
              <a:headEnd/>
              <a:tailEnd/>
            </a:ln>
          </p:spPr>
          <p:txBody>
            <a:bodyPr/>
            <a:lstStyle/>
            <a:p>
              <a:endParaRPr lang="es-ES"/>
            </a:p>
          </p:txBody>
        </p:sp>
        <p:sp>
          <p:nvSpPr>
            <p:cNvPr id="421031" name="Rectangle 167"/>
            <p:cNvSpPr>
              <a:spLocks noChangeArrowheads="1"/>
            </p:cNvSpPr>
            <p:nvPr/>
          </p:nvSpPr>
          <p:spPr bwMode="auto">
            <a:xfrm>
              <a:off x="1190" y="3560"/>
              <a:ext cx="8" cy="169"/>
            </a:xfrm>
            <a:prstGeom prst="rect">
              <a:avLst/>
            </a:prstGeom>
            <a:solidFill>
              <a:schemeClr val="bg2"/>
            </a:solidFill>
            <a:ln w="9525">
              <a:noFill/>
              <a:miter lim="800000"/>
              <a:headEnd/>
              <a:tailEnd/>
            </a:ln>
          </p:spPr>
          <p:txBody>
            <a:bodyPr/>
            <a:lstStyle/>
            <a:p>
              <a:endParaRPr lang="es-ES"/>
            </a:p>
          </p:txBody>
        </p:sp>
        <p:sp>
          <p:nvSpPr>
            <p:cNvPr id="421032" name="Rectangle 168"/>
            <p:cNvSpPr>
              <a:spLocks noChangeArrowheads="1"/>
            </p:cNvSpPr>
            <p:nvPr/>
          </p:nvSpPr>
          <p:spPr bwMode="auto">
            <a:xfrm>
              <a:off x="1756" y="3560"/>
              <a:ext cx="8" cy="169"/>
            </a:xfrm>
            <a:prstGeom prst="rect">
              <a:avLst/>
            </a:prstGeom>
            <a:solidFill>
              <a:schemeClr val="bg2"/>
            </a:solidFill>
            <a:ln w="9525">
              <a:noFill/>
              <a:miter lim="800000"/>
              <a:headEnd/>
              <a:tailEnd/>
            </a:ln>
          </p:spPr>
          <p:txBody>
            <a:bodyPr/>
            <a:lstStyle/>
            <a:p>
              <a:endParaRPr lang="es-ES"/>
            </a:p>
          </p:txBody>
        </p:sp>
        <p:sp>
          <p:nvSpPr>
            <p:cNvPr id="421034" name="Rectangle 170"/>
            <p:cNvSpPr>
              <a:spLocks noChangeArrowheads="1"/>
            </p:cNvSpPr>
            <p:nvPr/>
          </p:nvSpPr>
          <p:spPr bwMode="auto">
            <a:xfrm>
              <a:off x="2947" y="3560"/>
              <a:ext cx="8" cy="169"/>
            </a:xfrm>
            <a:prstGeom prst="rect">
              <a:avLst/>
            </a:prstGeom>
            <a:solidFill>
              <a:schemeClr val="bg2"/>
            </a:solidFill>
            <a:ln w="9525">
              <a:noFill/>
              <a:miter lim="800000"/>
              <a:headEnd/>
              <a:tailEnd/>
            </a:ln>
          </p:spPr>
          <p:txBody>
            <a:bodyPr/>
            <a:lstStyle/>
            <a:p>
              <a:endParaRPr lang="es-ES"/>
            </a:p>
          </p:txBody>
        </p:sp>
        <p:sp>
          <p:nvSpPr>
            <p:cNvPr id="421035" name="Rectangle 171"/>
            <p:cNvSpPr>
              <a:spLocks noChangeArrowheads="1"/>
            </p:cNvSpPr>
            <p:nvPr/>
          </p:nvSpPr>
          <p:spPr bwMode="auto">
            <a:xfrm>
              <a:off x="3544" y="3560"/>
              <a:ext cx="8" cy="169"/>
            </a:xfrm>
            <a:prstGeom prst="rect">
              <a:avLst/>
            </a:prstGeom>
            <a:solidFill>
              <a:schemeClr val="bg2"/>
            </a:solidFill>
            <a:ln w="9525">
              <a:noFill/>
              <a:miter lim="800000"/>
              <a:headEnd/>
              <a:tailEnd/>
            </a:ln>
          </p:spPr>
          <p:txBody>
            <a:bodyPr/>
            <a:lstStyle/>
            <a:p>
              <a:endParaRPr lang="es-ES"/>
            </a:p>
          </p:txBody>
        </p:sp>
        <p:sp>
          <p:nvSpPr>
            <p:cNvPr id="421036" name="Rectangle 172"/>
            <p:cNvSpPr>
              <a:spLocks noChangeArrowheads="1"/>
            </p:cNvSpPr>
            <p:nvPr/>
          </p:nvSpPr>
          <p:spPr bwMode="auto">
            <a:xfrm>
              <a:off x="5272" y="3560"/>
              <a:ext cx="8" cy="169"/>
            </a:xfrm>
            <a:prstGeom prst="rect">
              <a:avLst/>
            </a:prstGeom>
            <a:solidFill>
              <a:schemeClr val="bg2"/>
            </a:solidFill>
            <a:ln w="9525">
              <a:noFill/>
              <a:miter lim="800000"/>
              <a:headEnd/>
              <a:tailEnd/>
            </a:ln>
          </p:spPr>
          <p:txBody>
            <a:bodyPr/>
            <a:lstStyle/>
            <a:p>
              <a:endParaRPr lang="es-ES"/>
            </a:p>
          </p:txBody>
        </p:sp>
        <p:sp>
          <p:nvSpPr>
            <p:cNvPr id="421037" name="Rectangle 173"/>
            <p:cNvSpPr>
              <a:spLocks noChangeArrowheads="1"/>
            </p:cNvSpPr>
            <p:nvPr/>
          </p:nvSpPr>
          <p:spPr bwMode="auto">
            <a:xfrm>
              <a:off x="1328" y="1603"/>
              <a:ext cx="322" cy="82"/>
            </a:xfrm>
            <a:prstGeom prst="rect">
              <a:avLst/>
            </a:prstGeom>
            <a:noFill/>
            <a:ln w="9525">
              <a:noFill/>
              <a:miter lim="800000"/>
              <a:headEnd/>
              <a:tailEnd/>
            </a:ln>
          </p:spPr>
          <p:txBody>
            <a:bodyPr wrap="none" lIns="0" tIns="0" rIns="0" bIns="0">
              <a:spAutoFit/>
            </a:bodyPr>
            <a:lstStyle/>
            <a:p>
              <a:r>
                <a:rPr lang="es-ES_tradnl" altLang="es-ES_tradnl" sz="900">
                  <a:solidFill>
                    <a:schemeClr val="bg2"/>
                  </a:solidFill>
                </a:rPr>
                <a:t>POSITIVO</a:t>
              </a:r>
            </a:p>
          </p:txBody>
        </p:sp>
        <p:sp>
          <p:nvSpPr>
            <p:cNvPr id="421042" name="Rectangle 178"/>
            <p:cNvSpPr>
              <a:spLocks noChangeArrowheads="1"/>
            </p:cNvSpPr>
            <p:nvPr/>
          </p:nvSpPr>
          <p:spPr bwMode="auto">
            <a:xfrm>
              <a:off x="2465" y="3267"/>
              <a:ext cx="430"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IRREVERSIBLE</a:t>
              </a:r>
            </a:p>
          </p:txBody>
        </p:sp>
        <p:sp>
          <p:nvSpPr>
            <p:cNvPr id="421043" name="Rectangle 179"/>
            <p:cNvSpPr>
              <a:spLocks noChangeArrowheads="1"/>
            </p:cNvSpPr>
            <p:nvPr/>
          </p:nvSpPr>
          <p:spPr bwMode="auto">
            <a:xfrm>
              <a:off x="2415" y="3427"/>
              <a:ext cx="518" cy="82"/>
            </a:xfrm>
            <a:prstGeom prst="rect">
              <a:avLst/>
            </a:prstGeom>
            <a:noFill/>
            <a:ln w="9525">
              <a:noFill/>
              <a:miter lim="800000"/>
              <a:headEnd/>
              <a:tailEnd/>
            </a:ln>
          </p:spPr>
          <p:txBody>
            <a:bodyPr wrap="none" lIns="0" tIns="0" rIns="0" bIns="0">
              <a:spAutoFit/>
            </a:bodyPr>
            <a:lstStyle/>
            <a:p>
              <a:pPr algn="ctr"/>
              <a:r>
                <a:rPr lang="es-ES_tradnl" altLang="es-ES_tradnl" sz="900">
                  <a:solidFill>
                    <a:schemeClr val="bg2"/>
                  </a:solidFill>
                </a:rPr>
                <a:t>IRRECUPERABLE</a:t>
              </a:r>
            </a:p>
          </p:txBody>
        </p:sp>
        <p:sp>
          <p:nvSpPr>
            <p:cNvPr id="421046" name="Line 182"/>
            <p:cNvSpPr>
              <a:spLocks noChangeShapeType="1"/>
            </p:cNvSpPr>
            <p:nvPr/>
          </p:nvSpPr>
          <p:spPr bwMode="auto">
            <a:xfrm>
              <a:off x="858" y="897"/>
              <a:ext cx="4416"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21047" name="Line 183"/>
            <p:cNvSpPr>
              <a:spLocks noChangeShapeType="1"/>
            </p:cNvSpPr>
            <p:nvPr/>
          </p:nvSpPr>
          <p:spPr bwMode="auto">
            <a:xfrm>
              <a:off x="855" y="1191"/>
              <a:ext cx="2697"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21048" name="Line 184"/>
            <p:cNvSpPr>
              <a:spLocks noChangeShapeType="1"/>
            </p:cNvSpPr>
            <p:nvPr/>
          </p:nvSpPr>
          <p:spPr bwMode="auto">
            <a:xfrm>
              <a:off x="855" y="3729"/>
              <a:ext cx="4416" cy="0"/>
            </a:xfrm>
            <a:prstGeom prst="line">
              <a:avLst/>
            </a:prstGeom>
            <a:noFill/>
            <a:ln w="12700">
              <a:solidFill>
                <a:schemeClr val="bg2"/>
              </a:solidFill>
              <a:round/>
              <a:headEnd type="none" w="sm" len="sm"/>
              <a:tailEnd type="none" w="sm" len="sm"/>
            </a:ln>
            <a:effectLst/>
          </p:spPr>
          <p:txBody>
            <a:bodyPr wrap="none" anchor="ctr"/>
            <a:lstStyle/>
            <a:p>
              <a:endParaRPr lang="es-ES"/>
            </a:p>
          </p:txBody>
        </p:sp>
        <p:sp>
          <p:nvSpPr>
            <p:cNvPr id="421049" name="Line 185"/>
            <p:cNvSpPr>
              <a:spLocks noChangeShapeType="1"/>
            </p:cNvSpPr>
            <p:nvPr/>
          </p:nvSpPr>
          <p:spPr bwMode="auto">
            <a:xfrm>
              <a:off x="1191" y="2496"/>
              <a:ext cx="2361" cy="0"/>
            </a:xfrm>
            <a:prstGeom prst="line">
              <a:avLst/>
            </a:prstGeom>
            <a:noFill/>
            <a:ln w="12700">
              <a:solidFill>
                <a:schemeClr val="bg2"/>
              </a:solidFill>
              <a:round/>
              <a:headEnd type="none" w="sm" len="sm"/>
              <a:tailEnd type="none" w="sm" len="sm"/>
            </a:ln>
            <a:effectLst/>
          </p:spPr>
          <p:txBody>
            <a:bodyPr wrap="none" anchor="ctr"/>
            <a:lstStyle/>
            <a:p>
              <a:endParaRPr lang="es-ES"/>
            </a:p>
          </p:txBody>
        </p:sp>
      </p:grpSp>
    </p:spTree>
  </p:cSld>
  <p:clrMapOvr>
    <a:masterClrMapping/>
  </p:clrMapOvr>
  <p:transition spd="slow" advClick="0">
    <p:random/>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401" name="Rectangle 9"/>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
        <p:nvSpPr>
          <p:cNvPr id="59403" name="Rectangle 11"/>
          <p:cNvSpPr>
            <a:spLocks noGrp="1" noChangeArrowheads="1"/>
          </p:cNvSpPr>
          <p:nvPr>
            <p:ph type="title"/>
          </p:nvPr>
        </p:nvSpPr>
        <p:spPr>
          <a:xfrm>
            <a:off x="304800" y="152400"/>
            <a:ext cx="8458200" cy="1143000"/>
          </a:xfrm>
        </p:spPr>
        <p:txBody>
          <a:bodyPr/>
          <a:lstStyle/>
          <a:p>
            <a:r>
              <a:rPr lang="es-ES_tradnl" altLang="es-ES_tradnl" sz="4200">
                <a:solidFill>
                  <a:schemeClr val="bg2"/>
                </a:solidFill>
              </a:rPr>
              <a:t>Caracterización de los Impactos </a:t>
            </a:r>
          </a:p>
        </p:txBody>
      </p:sp>
      <p:sp>
        <p:nvSpPr>
          <p:cNvPr id="59404" name="Rectangle 12"/>
          <p:cNvSpPr>
            <a:spLocks noGrp="1" noChangeArrowheads="1"/>
          </p:cNvSpPr>
          <p:nvPr>
            <p:ph type="body" idx="1"/>
          </p:nvPr>
        </p:nvSpPr>
        <p:spPr>
          <a:xfrm>
            <a:off x="685800" y="1752600"/>
            <a:ext cx="7772400" cy="3505200"/>
          </a:xfrm>
        </p:spPr>
        <p:txBody>
          <a:bodyPr/>
          <a:lstStyle/>
          <a:p>
            <a:pPr marL="1143000" indent="-635000">
              <a:lnSpc>
                <a:spcPct val="80000"/>
              </a:lnSpc>
              <a:spcBef>
                <a:spcPct val="30000"/>
              </a:spcBef>
              <a:buFont typeface="Wingdings" pitchFamily="2" charset="2"/>
              <a:buChar char="ü"/>
            </a:pPr>
            <a:r>
              <a:rPr lang="es-ES_tradnl" altLang="es-ES_tradnl" sz="2800">
                <a:solidFill>
                  <a:schemeClr val="bg2"/>
                </a:solidFill>
              </a:rPr>
              <a:t>Carácter </a:t>
            </a:r>
            <a:endParaRPr lang="es-ES_tradnl" altLang="es-ES_tradnl" sz="2800" b="1">
              <a:solidFill>
                <a:schemeClr val="bg2"/>
              </a:solidFill>
            </a:endParaRPr>
          </a:p>
          <a:p>
            <a:pPr marL="1143000" indent="-635000">
              <a:lnSpc>
                <a:spcPct val="80000"/>
              </a:lnSpc>
              <a:spcBef>
                <a:spcPct val="30000"/>
              </a:spcBef>
              <a:buFont typeface="Wingdings" pitchFamily="2" charset="2"/>
              <a:buChar char="ü"/>
            </a:pPr>
            <a:r>
              <a:rPr lang="es-ES_tradnl" altLang="es-ES_tradnl" sz="2800">
                <a:solidFill>
                  <a:schemeClr val="bg2"/>
                </a:solidFill>
              </a:rPr>
              <a:t>Magnitud </a:t>
            </a:r>
          </a:p>
          <a:p>
            <a:pPr marL="1143000" indent="-635000">
              <a:lnSpc>
                <a:spcPct val="80000"/>
              </a:lnSpc>
              <a:spcBef>
                <a:spcPct val="30000"/>
              </a:spcBef>
              <a:buFont typeface="Wingdings" pitchFamily="2" charset="2"/>
              <a:buChar char="ü"/>
            </a:pPr>
            <a:r>
              <a:rPr lang="es-ES_tradnl" altLang="es-ES_tradnl" sz="2800">
                <a:solidFill>
                  <a:schemeClr val="bg2"/>
                </a:solidFill>
              </a:rPr>
              <a:t>Significado </a:t>
            </a:r>
          </a:p>
          <a:p>
            <a:pPr marL="1143000" indent="-635000">
              <a:lnSpc>
                <a:spcPct val="80000"/>
              </a:lnSpc>
              <a:spcBef>
                <a:spcPct val="30000"/>
              </a:spcBef>
              <a:buFont typeface="Wingdings" pitchFamily="2" charset="2"/>
              <a:buChar char="ü"/>
            </a:pPr>
            <a:r>
              <a:rPr lang="es-ES_tradnl" altLang="es-ES_tradnl" sz="2800">
                <a:solidFill>
                  <a:schemeClr val="bg2"/>
                </a:solidFill>
              </a:rPr>
              <a:t>Extensión </a:t>
            </a:r>
          </a:p>
          <a:p>
            <a:pPr marL="1143000" indent="-635000">
              <a:lnSpc>
                <a:spcPct val="80000"/>
              </a:lnSpc>
              <a:spcBef>
                <a:spcPct val="30000"/>
              </a:spcBef>
              <a:buFont typeface="Wingdings" pitchFamily="2" charset="2"/>
              <a:buChar char="ü"/>
            </a:pPr>
            <a:r>
              <a:rPr lang="es-ES_tradnl" altLang="es-ES_tradnl" sz="2800">
                <a:solidFill>
                  <a:schemeClr val="bg2"/>
                </a:solidFill>
              </a:rPr>
              <a:t>Intensidad</a:t>
            </a:r>
          </a:p>
          <a:p>
            <a:pPr marL="1143000" indent="-635000">
              <a:lnSpc>
                <a:spcPct val="80000"/>
              </a:lnSpc>
              <a:spcBef>
                <a:spcPct val="30000"/>
              </a:spcBef>
              <a:buFont typeface="Wingdings" pitchFamily="2" charset="2"/>
              <a:buChar char="ü"/>
            </a:pPr>
            <a:r>
              <a:rPr lang="es-ES_tradnl" altLang="es-ES_tradnl" sz="2800">
                <a:solidFill>
                  <a:schemeClr val="bg2"/>
                </a:solidFill>
              </a:rPr>
              <a:t>Duración </a:t>
            </a:r>
          </a:p>
          <a:p>
            <a:pPr marL="1143000" indent="-635000">
              <a:lnSpc>
                <a:spcPct val="80000"/>
              </a:lnSpc>
              <a:spcBef>
                <a:spcPct val="30000"/>
              </a:spcBef>
              <a:buFont typeface="Wingdings" pitchFamily="2" charset="2"/>
              <a:buChar char="ü"/>
            </a:pPr>
            <a:r>
              <a:rPr lang="es-ES_tradnl" altLang="es-ES_tradnl" sz="2800">
                <a:solidFill>
                  <a:schemeClr val="bg2"/>
                </a:solidFill>
              </a:rPr>
              <a:t>Reversibilidad </a:t>
            </a:r>
          </a:p>
          <a:p>
            <a:pPr marL="1143000" indent="-635000">
              <a:lnSpc>
                <a:spcPct val="80000"/>
              </a:lnSpc>
              <a:spcBef>
                <a:spcPct val="30000"/>
              </a:spcBef>
              <a:buFont typeface="Wingdings" pitchFamily="2" charset="2"/>
              <a:buChar char="ü"/>
            </a:pPr>
            <a:r>
              <a:rPr lang="es-ES_tradnl" altLang="es-ES_tradnl" sz="2800">
                <a:solidFill>
                  <a:schemeClr val="bg2"/>
                </a:solidFill>
              </a:rPr>
              <a:t>Probabilidad </a:t>
            </a:r>
          </a:p>
          <a:p>
            <a:pPr marL="1143000" indent="-635000">
              <a:lnSpc>
                <a:spcPct val="80000"/>
              </a:lnSpc>
              <a:spcBef>
                <a:spcPct val="30000"/>
              </a:spcBef>
              <a:buFont typeface="Wingdings" pitchFamily="2" charset="2"/>
              <a:buChar char="ü"/>
            </a:pPr>
            <a:r>
              <a:rPr lang="es-ES_tradnl" altLang="es-ES_tradnl" sz="2800">
                <a:solidFill>
                  <a:schemeClr val="bg2"/>
                </a:solidFill>
              </a:rPr>
              <a:t>Cobertura </a:t>
            </a:r>
          </a:p>
          <a:p>
            <a:pPr marL="1143000" indent="-635000" algn="just">
              <a:lnSpc>
                <a:spcPct val="90000"/>
              </a:lnSpc>
              <a:buClr>
                <a:srgbClr val="800000"/>
              </a:buClr>
            </a:pPr>
            <a:endParaRPr lang="es-ES_tradnl" altLang="es-ES_tradnl" sz="2800">
              <a:solidFill>
                <a:schemeClr val="bg2"/>
              </a:solidFill>
            </a:endParaRPr>
          </a:p>
        </p:txBody>
      </p:sp>
    </p:spTree>
  </p:cSld>
  <p:clrMapOvr>
    <a:masterClrMapping/>
  </p:clrMapOvr>
  <p:transition spd="slow" advClick="0">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4722" name="Rectangle 3074"/>
          <p:cNvSpPr>
            <a:spLocks noGrp="1" noChangeArrowheads="1"/>
          </p:cNvSpPr>
          <p:nvPr>
            <p:ph type="title"/>
          </p:nvPr>
        </p:nvSpPr>
        <p:spPr>
          <a:xfrm>
            <a:off x="611188" y="382588"/>
            <a:ext cx="7769225" cy="1139825"/>
          </a:xfrm>
          <a:noFill/>
          <a:ln/>
        </p:spPr>
        <p:txBody>
          <a:bodyPr/>
          <a:lstStyle/>
          <a:p>
            <a:pPr>
              <a:lnSpc>
                <a:spcPct val="70000"/>
              </a:lnSpc>
            </a:pPr>
            <a:r>
              <a:rPr lang="es-ES_tradnl" altLang="es-ES_tradnl" sz="4200">
                <a:solidFill>
                  <a:schemeClr val="bg2"/>
                </a:solidFill>
              </a:rPr>
              <a:t>Resumen de las Características del Impacto</a:t>
            </a:r>
          </a:p>
        </p:txBody>
      </p:sp>
      <p:sp>
        <p:nvSpPr>
          <p:cNvPr id="414724" name="Rectangle 3076"/>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grpSp>
        <p:nvGrpSpPr>
          <p:cNvPr id="441585" name="Group 3313"/>
          <p:cNvGrpSpPr>
            <a:grpSpLocks/>
          </p:cNvGrpSpPr>
          <p:nvPr/>
        </p:nvGrpSpPr>
        <p:grpSpPr bwMode="auto">
          <a:xfrm>
            <a:off x="609600" y="2133600"/>
            <a:ext cx="8077200" cy="3719513"/>
            <a:chOff x="672" y="1344"/>
            <a:chExt cx="4206" cy="1937"/>
          </a:xfrm>
        </p:grpSpPr>
        <p:sp>
          <p:nvSpPr>
            <p:cNvPr id="439097" name="Rectangle 3897"/>
            <p:cNvSpPr>
              <a:spLocks noChangeArrowheads="1"/>
            </p:cNvSpPr>
            <p:nvPr/>
          </p:nvSpPr>
          <p:spPr bwMode="auto">
            <a:xfrm>
              <a:off x="2826" y="1402"/>
              <a:ext cx="863"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TIPOS DE IMPACTO</a:t>
              </a:r>
              <a:endParaRPr lang="es-ES_tradnl" altLang="es-ES_tradnl">
                <a:latin typeface="Book Antiqua" pitchFamily="18" charset="0"/>
              </a:endParaRPr>
            </a:p>
          </p:txBody>
        </p:sp>
        <p:sp>
          <p:nvSpPr>
            <p:cNvPr id="439098" name="Line 3898"/>
            <p:cNvSpPr>
              <a:spLocks noChangeShapeType="1"/>
            </p:cNvSpPr>
            <p:nvPr/>
          </p:nvSpPr>
          <p:spPr bwMode="auto">
            <a:xfrm>
              <a:off x="672" y="1344"/>
              <a:ext cx="1" cy="14"/>
            </a:xfrm>
            <a:prstGeom prst="line">
              <a:avLst/>
            </a:prstGeom>
            <a:noFill/>
            <a:ln w="6350">
              <a:noFill/>
              <a:round/>
              <a:headEnd/>
              <a:tailEnd/>
            </a:ln>
          </p:spPr>
          <p:txBody>
            <a:bodyPr/>
            <a:lstStyle/>
            <a:p>
              <a:endParaRPr lang="es-ES"/>
            </a:p>
          </p:txBody>
        </p:sp>
        <p:sp>
          <p:nvSpPr>
            <p:cNvPr id="439100" name="Line 3900"/>
            <p:cNvSpPr>
              <a:spLocks noChangeShapeType="1"/>
            </p:cNvSpPr>
            <p:nvPr/>
          </p:nvSpPr>
          <p:spPr bwMode="auto">
            <a:xfrm>
              <a:off x="672" y="1344"/>
              <a:ext cx="17" cy="1"/>
            </a:xfrm>
            <a:prstGeom prst="line">
              <a:avLst/>
            </a:prstGeom>
            <a:noFill/>
            <a:ln w="6350">
              <a:noFill/>
              <a:round/>
              <a:headEnd/>
              <a:tailEnd/>
            </a:ln>
          </p:spPr>
          <p:txBody>
            <a:bodyPr/>
            <a:lstStyle/>
            <a:p>
              <a:endParaRPr lang="es-ES"/>
            </a:p>
          </p:txBody>
        </p:sp>
        <p:sp>
          <p:nvSpPr>
            <p:cNvPr id="439103" name="Line 3903"/>
            <p:cNvSpPr>
              <a:spLocks noChangeShapeType="1"/>
            </p:cNvSpPr>
            <p:nvPr/>
          </p:nvSpPr>
          <p:spPr bwMode="auto">
            <a:xfrm>
              <a:off x="684" y="1353"/>
              <a:ext cx="1" cy="5"/>
            </a:xfrm>
            <a:prstGeom prst="line">
              <a:avLst/>
            </a:prstGeom>
            <a:noFill/>
            <a:ln w="6350">
              <a:noFill/>
              <a:round/>
              <a:headEnd/>
              <a:tailEnd/>
            </a:ln>
          </p:spPr>
          <p:txBody>
            <a:bodyPr/>
            <a:lstStyle/>
            <a:p>
              <a:endParaRPr lang="es-ES"/>
            </a:p>
          </p:txBody>
        </p:sp>
        <p:sp>
          <p:nvSpPr>
            <p:cNvPr id="439121" name="Line 3921"/>
            <p:cNvSpPr>
              <a:spLocks noChangeShapeType="1"/>
            </p:cNvSpPr>
            <p:nvPr/>
          </p:nvSpPr>
          <p:spPr bwMode="auto">
            <a:xfrm>
              <a:off x="4861" y="1344"/>
              <a:ext cx="17" cy="1"/>
            </a:xfrm>
            <a:prstGeom prst="line">
              <a:avLst/>
            </a:prstGeom>
            <a:noFill/>
            <a:ln w="6350">
              <a:noFill/>
              <a:round/>
              <a:headEnd/>
              <a:tailEnd/>
            </a:ln>
          </p:spPr>
          <p:txBody>
            <a:bodyPr/>
            <a:lstStyle/>
            <a:p>
              <a:endParaRPr lang="es-ES"/>
            </a:p>
          </p:txBody>
        </p:sp>
        <p:sp>
          <p:nvSpPr>
            <p:cNvPr id="439133" name="Rectangle 3933"/>
            <p:cNvSpPr>
              <a:spLocks noChangeArrowheads="1"/>
            </p:cNvSpPr>
            <p:nvPr/>
          </p:nvSpPr>
          <p:spPr bwMode="auto">
            <a:xfrm>
              <a:off x="710" y="1549"/>
              <a:ext cx="884"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Características de los </a:t>
              </a:r>
              <a:endParaRPr lang="es-ES_tradnl" altLang="es-ES_tradnl">
                <a:latin typeface="Book Antiqua" pitchFamily="18" charset="0"/>
              </a:endParaRPr>
            </a:p>
          </p:txBody>
        </p:sp>
        <p:sp>
          <p:nvSpPr>
            <p:cNvPr id="439135" name="Rectangle 3935"/>
            <p:cNvSpPr>
              <a:spLocks noChangeArrowheads="1"/>
            </p:cNvSpPr>
            <p:nvPr/>
          </p:nvSpPr>
          <p:spPr bwMode="auto">
            <a:xfrm>
              <a:off x="710" y="1648"/>
              <a:ext cx="372"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Impactos</a:t>
              </a:r>
              <a:endParaRPr lang="es-ES_tradnl" altLang="es-ES_tradnl">
                <a:latin typeface="Book Antiqua" pitchFamily="18" charset="0"/>
              </a:endParaRPr>
            </a:p>
          </p:txBody>
        </p:sp>
        <p:sp>
          <p:nvSpPr>
            <p:cNvPr id="439136" name="Rectangle 3936"/>
            <p:cNvSpPr>
              <a:spLocks noChangeArrowheads="1"/>
            </p:cNvSpPr>
            <p:nvPr/>
          </p:nvSpPr>
          <p:spPr bwMode="auto">
            <a:xfrm>
              <a:off x="1984" y="1598"/>
              <a:ext cx="345"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Calidad </a:t>
              </a:r>
              <a:endParaRPr lang="es-ES_tradnl" altLang="es-ES_tradnl">
                <a:latin typeface="Book Antiqua" pitchFamily="18" charset="0"/>
              </a:endParaRPr>
            </a:p>
          </p:txBody>
        </p:sp>
        <p:sp>
          <p:nvSpPr>
            <p:cNvPr id="439137" name="Rectangle 3937"/>
            <p:cNvSpPr>
              <a:spLocks noChangeArrowheads="1"/>
            </p:cNvSpPr>
            <p:nvPr/>
          </p:nvSpPr>
          <p:spPr bwMode="auto">
            <a:xfrm>
              <a:off x="2390" y="1598"/>
              <a:ext cx="153"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del </a:t>
              </a:r>
              <a:endParaRPr lang="es-ES_tradnl" altLang="es-ES_tradnl">
                <a:latin typeface="Book Antiqua" pitchFamily="18" charset="0"/>
              </a:endParaRPr>
            </a:p>
          </p:txBody>
        </p:sp>
        <p:sp>
          <p:nvSpPr>
            <p:cNvPr id="439138" name="Rectangle 3938"/>
            <p:cNvSpPr>
              <a:spLocks noChangeArrowheads="1"/>
            </p:cNvSpPr>
            <p:nvPr/>
          </p:nvSpPr>
          <p:spPr bwMode="auto">
            <a:xfrm>
              <a:off x="2569" y="1598"/>
              <a:ext cx="150"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aire</a:t>
              </a:r>
              <a:endParaRPr lang="es-ES_tradnl" altLang="es-ES_tradnl">
                <a:latin typeface="Book Antiqua" pitchFamily="18" charset="0"/>
              </a:endParaRPr>
            </a:p>
          </p:txBody>
        </p:sp>
        <p:sp>
          <p:nvSpPr>
            <p:cNvPr id="439139" name="Rectangle 3939"/>
            <p:cNvSpPr>
              <a:spLocks noChangeArrowheads="1"/>
            </p:cNvSpPr>
            <p:nvPr/>
          </p:nvSpPr>
          <p:spPr bwMode="auto">
            <a:xfrm>
              <a:off x="3267" y="1598"/>
              <a:ext cx="226"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Salud</a:t>
              </a:r>
              <a:endParaRPr lang="es-ES_tradnl" altLang="es-ES_tradnl">
                <a:latin typeface="Book Antiqua" pitchFamily="18" charset="0"/>
              </a:endParaRPr>
            </a:p>
          </p:txBody>
        </p:sp>
        <p:sp>
          <p:nvSpPr>
            <p:cNvPr id="439140" name="Rectangle 3940"/>
            <p:cNvSpPr>
              <a:spLocks noChangeArrowheads="1"/>
            </p:cNvSpPr>
            <p:nvPr/>
          </p:nvSpPr>
          <p:spPr bwMode="auto">
            <a:xfrm>
              <a:off x="4320" y="1598"/>
              <a:ext cx="119"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etc</a:t>
              </a:r>
              <a:endParaRPr lang="es-ES_tradnl" altLang="es-ES_tradnl">
                <a:latin typeface="Book Antiqua" pitchFamily="18" charset="0"/>
              </a:endParaRPr>
            </a:p>
          </p:txBody>
        </p:sp>
        <p:sp>
          <p:nvSpPr>
            <p:cNvPr id="439142" name="Line 3942"/>
            <p:cNvSpPr>
              <a:spLocks noChangeShapeType="1"/>
            </p:cNvSpPr>
            <p:nvPr/>
          </p:nvSpPr>
          <p:spPr bwMode="auto">
            <a:xfrm>
              <a:off x="684" y="1543"/>
              <a:ext cx="5" cy="1"/>
            </a:xfrm>
            <a:prstGeom prst="line">
              <a:avLst/>
            </a:prstGeom>
            <a:noFill/>
            <a:ln w="6350">
              <a:noFill/>
              <a:round/>
              <a:headEnd/>
              <a:tailEnd/>
            </a:ln>
          </p:spPr>
          <p:txBody>
            <a:bodyPr/>
            <a:lstStyle/>
            <a:p>
              <a:endParaRPr lang="es-ES"/>
            </a:p>
          </p:txBody>
        </p:sp>
        <p:sp>
          <p:nvSpPr>
            <p:cNvPr id="439143" name="Line 3943"/>
            <p:cNvSpPr>
              <a:spLocks noChangeShapeType="1"/>
            </p:cNvSpPr>
            <p:nvPr/>
          </p:nvSpPr>
          <p:spPr bwMode="auto">
            <a:xfrm>
              <a:off x="684" y="1543"/>
              <a:ext cx="1" cy="4"/>
            </a:xfrm>
            <a:prstGeom prst="line">
              <a:avLst/>
            </a:prstGeom>
            <a:noFill/>
            <a:ln w="6350">
              <a:noFill/>
              <a:round/>
              <a:headEnd/>
              <a:tailEnd/>
            </a:ln>
          </p:spPr>
          <p:txBody>
            <a:bodyPr/>
            <a:lstStyle/>
            <a:p>
              <a:endParaRPr lang="es-ES"/>
            </a:p>
          </p:txBody>
        </p:sp>
        <p:sp>
          <p:nvSpPr>
            <p:cNvPr id="439144" name="Line 3944"/>
            <p:cNvSpPr>
              <a:spLocks noChangeShapeType="1"/>
            </p:cNvSpPr>
            <p:nvPr/>
          </p:nvSpPr>
          <p:spPr bwMode="auto">
            <a:xfrm>
              <a:off x="672" y="1543"/>
              <a:ext cx="6" cy="1"/>
            </a:xfrm>
            <a:prstGeom prst="line">
              <a:avLst/>
            </a:prstGeom>
            <a:noFill/>
            <a:ln w="6350">
              <a:noFill/>
              <a:round/>
              <a:headEnd/>
              <a:tailEnd/>
            </a:ln>
          </p:spPr>
          <p:txBody>
            <a:bodyPr/>
            <a:lstStyle/>
            <a:p>
              <a:endParaRPr lang="es-ES"/>
            </a:p>
          </p:txBody>
        </p:sp>
        <p:sp>
          <p:nvSpPr>
            <p:cNvPr id="439145" name="Line 3945"/>
            <p:cNvSpPr>
              <a:spLocks noChangeShapeType="1"/>
            </p:cNvSpPr>
            <p:nvPr/>
          </p:nvSpPr>
          <p:spPr bwMode="auto">
            <a:xfrm>
              <a:off x="672" y="1543"/>
              <a:ext cx="1" cy="4"/>
            </a:xfrm>
            <a:prstGeom prst="line">
              <a:avLst/>
            </a:prstGeom>
            <a:noFill/>
            <a:ln w="6350">
              <a:noFill/>
              <a:round/>
              <a:headEnd/>
              <a:tailEnd/>
            </a:ln>
          </p:spPr>
          <p:txBody>
            <a:bodyPr/>
            <a:lstStyle/>
            <a:p>
              <a:endParaRPr lang="es-ES"/>
            </a:p>
          </p:txBody>
        </p:sp>
        <p:sp>
          <p:nvSpPr>
            <p:cNvPr id="439149" name="Line 3949"/>
            <p:cNvSpPr>
              <a:spLocks noChangeShapeType="1"/>
            </p:cNvSpPr>
            <p:nvPr/>
          </p:nvSpPr>
          <p:spPr bwMode="auto">
            <a:xfrm>
              <a:off x="1832" y="1543"/>
              <a:ext cx="5" cy="1"/>
            </a:xfrm>
            <a:prstGeom prst="line">
              <a:avLst/>
            </a:prstGeom>
            <a:noFill/>
            <a:ln w="6350">
              <a:noFill/>
              <a:round/>
              <a:headEnd/>
              <a:tailEnd/>
            </a:ln>
          </p:spPr>
          <p:txBody>
            <a:bodyPr/>
            <a:lstStyle/>
            <a:p>
              <a:endParaRPr lang="es-ES"/>
            </a:p>
          </p:txBody>
        </p:sp>
        <p:sp>
          <p:nvSpPr>
            <p:cNvPr id="439150" name="Line 3950"/>
            <p:cNvSpPr>
              <a:spLocks noChangeShapeType="1"/>
            </p:cNvSpPr>
            <p:nvPr/>
          </p:nvSpPr>
          <p:spPr bwMode="auto">
            <a:xfrm>
              <a:off x="1832" y="1543"/>
              <a:ext cx="1" cy="4"/>
            </a:xfrm>
            <a:prstGeom prst="line">
              <a:avLst/>
            </a:prstGeom>
            <a:noFill/>
            <a:ln w="6350">
              <a:noFill/>
              <a:round/>
              <a:headEnd/>
              <a:tailEnd/>
            </a:ln>
          </p:spPr>
          <p:txBody>
            <a:bodyPr/>
            <a:lstStyle/>
            <a:p>
              <a:endParaRPr lang="es-ES"/>
            </a:p>
          </p:txBody>
        </p:sp>
        <p:sp>
          <p:nvSpPr>
            <p:cNvPr id="439152" name="Line 3952"/>
            <p:cNvSpPr>
              <a:spLocks noChangeShapeType="1"/>
            </p:cNvSpPr>
            <p:nvPr/>
          </p:nvSpPr>
          <p:spPr bwMode="auto">
            <a:xfrm>
              <a:off x="1837" y="1543"/>
              <a:ext cx="1063" cy="1"/>
            </a:xfrm>
            <a:prstGeom prst="line">
              <a:avLst/>
            </a:prstGeom>
            <a:noFill/>
            <a:ln w="6350">
              <a:noFill/>
              <a:round/>
              <a:headEnd/>
              <a:tailEnd/>
            </a:ln>
          </p:spPr>
          <p:txBody>
            <a:bodyPr/>
            <a:lstStyle/>
            <a:p>
              <a:endParaRPr lang="es-ES"/>
            </a:p>
          </p:txBody>
        </p:sp>
        <p:sp>
          <p:nvSpPr>
            <p:cNvPr id="439153" name="Line 3953"/>
            <p:cNvSpPr>
              <a:spLocks noChangeShapeType="1"/>
            </p:cNvSpPr>
            <p:nvPr/>
          </p:nvSpPr>
          <p:spPr bwMode="auto">
            <a:xfrm>
              <a:off x="2900" y="1543"/>
              <a:ext cx="6" cy="1"/>
            </a:xfrm>
            <a:prstGeom prst="line">
              <a:avLst/>
            </a:prstGeom>
            <a:noFill/>
            <a:ln w="6350">
              <a:noFill/>
              <a:round/>
              <a:headEnd/>
              <a:tailEnd/>
            </a:ln>
          </p:spPr>
          <p:txBody>
            <a:bodyPr/>
            <a:lstStyle/>
            <a:p>
              <a:endParaRPr lang="es-ES"/>
            </a:p>
          </p:txBody>
        </p:sp>
        <p:sp>
          <p:nvSpPr>
            <p:cNvPr id="439154" name="Line 3954"/>
            <p:cNvSpPr>
              <a:spLocks noChangeShapeType="1"/>
            </p:cNvSpPr>
            <p:nvPr/>
          </p:nvSpPr>
          <p:spPr bwMode="auto">
            <a:xfrm>
              <a:off x="2900" y="1543"/>
              <a:ext cx="1" cy="4"/>
            </a:xfrm>
            <a:prstGeom prst="line">
              <a:avLst/>
            </a:prstGeom>
            <a:noFill/>
            <a:ln w="6350">
              <a:noFill/>
              <a:round/>
              <a:headEnd/>
              <a:tailEnd/>
            </a:ln>
          </p:spPr>
          <p:txBody>
            <a:bodyPr/>
            <a:lstStyle/>
            <a:p>
              <a:endParaRPr lang="es-ES"/>
            </a:p>
          </p:txBody>
        </p:sp>
        <p:sp>
          <p:nvSpPr>
            <p:cNvPr id="439156" name="Line 3956"/>
            <p:cNvSpPr>
              <a:spLocks noChangeShapeType="1"/>
            </p:cNvSpPr>
            <p:nvPr/>
          </p:nvSpPr>
          <p:spPr bwMode="auto">
            <a:xfrm>
              <a:off x="2906" y="1543"/>
              <a:ext cx="1005" cy="1"/>
            </a:xfrm>
            <a:prstGeom prst="line">
              <a:avLst/>
            </a:prstGeom>
            <a:noFill/>
            <a:ln w="6350">
              <a:noFill/>
              <a:round/>
              <a:headEnd/>
              <a:tailEnd/>
            </a:ln>
          </p:spPr>
          <p:txBody>
            <a:bodyPr/>
            <a:lstStyle/>
            <a:p>
              <a:endParaRPr lang="es-ES"/>
            </a:p>
          </p:txBody>
        </p:sp>
        <p:sp>
          <p:nvSpPr>
            <p:cNvPr id="439158" name="Line 3958"/>
            <p:cNvSpPr>
              <a:spLocks noChangeShapeType="1"/>
            </p:cNvSpPr>
            <p:nvPr/>
          </p:nvSpPr>
          <p:spPr bwMode="auto">
            <a:xfrm>
              <a:off x="3911" y="1543"/>
              <a:ext cx="6" cy="1"/>
            </a:xfrm>
            <a:prstGeom prst="line">
              <a:avLst/>
            </a:prstGeom>
            <a:noFill/>
            <a:ln w="6350">
              <a:noFill/>
              <a:round/>
              <a:headEnd/>
              <a:tailEnd/>
            </a:ln>
          </p:spPr>
          <p:txBody>
            <a:bodyPr/>
            <a:lstStyle/>
            <a:p>
              <a:endParaRPr lang="es-ES"/>
            </a:p>
          </p:txBody>
        </p:sp>
        <p:sp>
          <p:nvSpPr>
            <p:cNvPr id="439159" name="Line 3959"/>
            <p:cNvSpPr>
              <a:spLocks noChangeShapeType="1"/>
            </p:cNvSpPr>
            <p:nvPr/>
          </p:nvSpPr>
          <p:spPr bwMode="auto">
            <a:xfrm>
              <a:off x="3911" y="1543"/>
              <a:ext cx="1" cy="4"/>
            </a:xfrm>
            <a:prstGeom prst="line">
              <a:avLst/>
            </a:prstGeom>
            <a:noFill/>
            <a:ln w="6350">
              <a:noFill/>
              <a:round/>
              <a:headEnd/>
              <a:tailEnd/>
            </a:ln>
          </p:spPr>
          <p:txBody>
            <a:bodyPr/>
            <a:lstStyle/>
            <a:p>
              <a:endParaRPr lang="es-ES"/>
            </a:p>
          </p:txBody>
        </p:sp>
        <p:sp>
          <p:nvSpPr>
            <p:cNvPr id="439161" name="Line 3961"/>
            <p:cNvSpPr>
              <a:spLocks noChangeShapeType="1"/>
            </p:cNvSpPr>
            <p:nvPr/>
          </p:nvSpPr>
          <p:spPr bwMode="auto">
            <a:xfrm>
              <a:off x="3917" y="1543"/>
              <a:ext cx="944" cy="1"/>
            </a:xfrm>
            <a:prstGeom prst="line">
              <a:avLst/>
            </a:prstGeom>
            <a:noFill/>
            <a:ln w="6350">
              <a:noFill/>
              <a:round/>
              <a:headEnd/>
              <a:tailEnd/>
            </a:ln>
          </p:spPr>
          <p:txBody>
            <a:bodyPr/>
            <a:lstStyle/>
            <a:p>
              <a:endParaRPr lang="es-ES"/>
            </a:p>
          </p:txBody>
        </p:sp>
        <p:sp>
          <p:nvSpPr>
            <p:cNvPr id="439162" name="Line 3962"/>
            <p:cNvSpPr>
              <a:spLocks noChangeShapeType="1"/>
            </p:cNvSpPr>
            <p:nvPr/>
          </p:nvSpPr>
          <p:spPr bwMode="auto">
            <a:xfrm>
              <a:off x="4873" y="1543"/>
              <a:ext cx="5" cy="1"/>
            </a:xfrm>
            <a:prstGeom prst="line">
              <a:avLst/>
            </a:prstGeom>
            <a:noFill/>
            <a:ln w="6350">
              <a:noFill/>
              <a:round/>
              <a:headEnd/>
              <a:tailEnd/>
            </a:ln>
          </p:spPr>
          <p:txBody>
            <a:bodyPr/>
            <a:lstStyle/>
            <a:p>
              <a:endParaRPr lang="es-ES"/>
            </a:p>
          </p:txBody>
        </p:sp>
        <p:sp>
          <p:nvSpPr>
            <p:cNvPr id="439164" name="Line 3964"/>
            <p:cNvSpPr>
              <a:spLocks noChangeShapeType="1"/>
            </p:cNvSpPr>
            <p:nvPr/>
          </p:nvSpPr>
          <p:spPr bwMode="auto">
            <a:xfrm>
              <a:off x="4861" y="1543"/>
              <a:ext cx="6" cy="1"/>
            </a:xfrm>
            <a:prstGeom prst="line">
              <a:avLst/>
            </a:prstGeom>
            <a:noFill/>
            <a:ln w="6350">
              <a:noFill/>
              <a:round/>
              <a:headEnd/>
              <a:tailEnd/>
            </a:ln>
          </p:spPr>
          <p:txBody>
            <a:bodyPr/>
            <a:lstStyle/>
            <a:p>
              <a:endParaRPr lang="es-ES"/>
            </a:p>
          </p:txBody>
        </p:sp>
        <p:sp>
          <p:nvSpPr>
            <p:cNvPr id="439166" name="Line 3966"/>
            <p:cNvSpPr>
              <a:spLocks noChangeShapeType="1"/>
            </p:cNvSpPr>
            <p:nvPr/>
          </p:nvSpPr>
          <p:spPr bwMode="auto">
            <a:xfrm>
              <a:off x="672" y="1547"/>
              <a:ext cx="1" cy="199"/>
            </a:xfrm>
            <a:prstGeom prst="line">
              <a:avLst/>
            </a:prstGeom>
            <a:noFill/>
            <a:ln w="6350">
              <a:noFill/>
              <a:round/>
              <a:headEnd/>
              <a:tailEnd/>
            </a:ln>
          </p:spPr>
          <p:txBody>
            <a:bodyPr/>
            <a:lstStyle/>
            <a:p>
              <a:endParaRPr lang="es-ES"/>
            </a:p>
          </p:txBody>
        </p:sp>
        <p:sp>
          <p:nvSpPr>
            <p:cNvPr id="439173" name="Line 3973"/>
            <p:cNvSpPr>
              <a:spLocks noChangeShapeType="1"/>
            </p:cNvSpPr>
            <p:nvPr/>
          </p:nvSpPr>
          <p:spPr bwMode="auto">
            <a:xfrm>
              <a:off x="3911" y="1547"/>
              <a:ext cx="1" cy="199"/>
            </a:xfrm>
            <a:prstGeom prst="line">
              <a:avLst/>
            </a:prstGeom>
            <a:noFill/>
            <a:ln w="6350">
              <a:noFill/>
              <a:round/>
              <a:headEnd/>
              <a:tailEnd/>
            </a:ln>
          </p:spPr>
          <p:txBody>
            <a:bodyPr/>
            <a:lstStyle/>
            <a:p>
              <a:endParaRPr lang="es-ES"/>
            </a:p>
          </p:txBody>
        </p:sp>
        <p:sp>
          <p:nvSpPr>
            <p:cNvPr id="439176" name="Rectangle 3976"/>
            <p:cNvSpPr>
              <a:spLocks noChangeArrowheads="1"/>
            </p:cNvSpPr>
            <p:nvPr/>
          </p:nvSpPr>
          <p:spPr bwMode="auto">
            <a:xfrm>
              <a:off x="710" y="1795"/>
              <a:ext cx="365"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Carácter </a:t>
              </a:r>
              <a:endParaRPr lang="es-ES_tradnl" altLang="es-ES_tradnl">
                <a:latin typeface="Book Antiqua" pitchFamily="18" charset="0"/>
              </a:endParaRPr>
            </a:p>
          </p:txBody>
        </p:sp>
        <p:sp>
          <p:nvSpPr>
            <p:cNvPr id="439178" name="Line 3978"/>
            <p:cNvSpPr>
              <a:spLocks noChangeShapeType="1"/>
            </p:cNvSpPr>
            <p:nvPr/>
          </p:nvSpPr>
          <p:spPr bwMode="auto">
            <a:xfrm>
              <a:off x="684" y="1746"/>
              <a:ext cx="5" cy="1"/>
            </a:xfrm>
            <a:prstGeom prst="line">
              <a:avLst/>
            </a:prstGeom>
            <a:noFill/>
            <a:ln w="6350">
              <a:noFill/>
              <a:round/>
              <a:headEnd/>
              <a:tailEnd/>
            </a:ln>
          </p:spPr>
          <p:txBody>
            <a:bodyPr/>
            <a:lstStyle/>
            <a:p>
              <a:endParaRPr lang="es-ES"/>
            </a:p>
          </p:txBody>
        </p:sp>
        <p:sp>
          <p:nvSpPr>
            <p:cNvPr id="439179" name="Line 3979"/>
            <p:cNvSpPr>
              <a:spLocks noChangeShapeType="1"/>
            </p:cNvSpPr>
            <p:nvPr/>
          </p:nvSpPr>
          <p:spPr bwMode="auto">
            <a:xfrm>
              <a:off x="684" y="1746"/>
              <a:ext cx="1" cy="5"/>
            </a:xfrm>
            <a:prstGeom prst="line">
              <a:avLst/>
            </a:prstGeom>
            <a:noFill/>
            <a:ln w="6350">
              <a:noFill/>
              <a:round/>
              <a:headEnd/>
              <a:tailEnd/>
            </a:ln>
          </p:spPr>
          <p:txBody>
            <a:bodyPr/>
            <a:lstStyle/>
            <a:p>
              <a:endParaRPr lang="es-ES"/>
            </a:p>
          </p:txBody>
        </p:sp>
        <p:sp>
          <p:nvSpPr>
            <p:cNvPr id="439180" name="Line 3980"/>
            <p:cNvSpPr>
              <a:spLocks noChangeShapeType="1"/>
            </p:cNvSpPr>
            <p:nvPr/>
          </p:nvSpPr>
          <p:spPr bwMode="auto">
            <a:xfrm>
              <a:off x="672" y="1746"/>
              <a:ext cx="6" cy="1"/>
            </a:xfrm>
            <a:prstGeom prst="line">
              <a:avLst/>
            </a:prstGeom>
            <a:noFill/>
            <a:ln w="6350">
              <a:noFill/>
              <a:round/>
              <a:headEnd/>
              <a:tailEnd/>
            </a:ln>
          </p:spPr>
          <p:txBody>
            <a:bodyPr/>
            <a:lstStyle/>
            <a:p>
              <a:endParaRPr lang="es-ES"/>
            </a:p>
          </p:txBody>
        </p:sp>
        <p:sp>
          <p:nvSpPr>
            <p:cNvPr id="439181" name="Line 3981"/>
            <p:cNvSpPr>
              <a:spLocks noChangeShapeType="1"/>
            </p:cNvSpPr>
            <p:nvPr/>
          </p:nvSpPr>
          <p:spPr bwMode="auto">
            <a:xfrm>
              <a:off x="672" y="1746"/>
              <a:ext cx="1" cy="5"/>
            </a:xfrm>
            <a:prstGeom prst="line">
              <a:avLst/>
            </a:prstGeom>
            <a:noFill/>
            <a:ln w="6350">
              <a:noFill/>
              <a:round/>
              <a:headEnd/>
              <a:tailEnd/>
            </a:ln>
          </p:spPr>
          <p:txBody>
            <a:bodyPr/>
            <a:lstStyle/>
            <a:p>
              <a:endParaRPr lang="es-ES"/>
            </a:p>
          </p:txBody>
        </p:sp>
        <p:sp>
          <p:nvSpPr>
            <p:cNvPr id="439184" name="Line 3984"/>
            <p:cNvSpPr>
              <a:spLocks noChangeShapeType="1"/>
            </p:cNvSpPr>
            <p:nvPr/>
          </p:nvSpPr>
          <p:spPr bwMode="auto">
            <a:xfrm>
              <a:off x="1832" y="1746"/>
              <a:ext cx="5" cy="1"/>
            </a:xfrm>
            <a:prstGeom prst="line">
              <a:avLst/>
            </a:prstGeom>
            <a:noFill/>
            <a:ln w="6350">
              <a:noFill/>
              <a:round/>
              <a:headEnd/>
              <a:tailEnd/>
            </a:ln>
          </p:spPr>
          <p:txBody>
            <a:bodyPr/>
            <a:lstStyle/>
            <a:p>
              <a:endParaRPr lang="es-ES"/>
            </a:p>
          </p:txBody>
        </p:sp>
        <p:sp>
          <p:nvSpPr>
            <p:cNvPr id="439185" name="Line 3985"/>
            <p:cNvSpPr>
              <a:spLocks noChangeShapeType="1"/>
            </p:cNvSpPr>
            <p:nvPr/>
          </p:nvSpPr>
          <p:spPr bwMode="auto">
            <a:xfrm>
              <a:off x="1832" y="1746"/>
              <a:ext cx="1" cy="5"/>
            </a:xfrm>
            <a:prstGeom prst="line">
              <a:avLst/>
            </a:prstGeom>
            <a:noFill/>
            <a:ln w="6350">
              <a:noFill/>
              <a:round/>
              <a:headEnd/>
              <a:tailEnd/>
            </a:ln>
          </p:spPr>
          <p:txBody>
            <a:bodyPr/>
            <a:lstStyle/>
            <a:p>
              <a:endParaRPr lang="es-ES"/>
            </a:p>
          </p:txBody>
        </p:sp>
        <p:sp>
          <p:nvSpPr>
            <p:cNvPr id="439187" name="Line 3987"/>
            <p:cNvSpPr>
              <a:spLocks noChangeShapeType="1"/>
            </p:cNvSpPr>
            <p:nvPr/>
          </p:nvSpPr>
          <p:spPr bwMode="auto">
            <a:xfrm>
              <a:off x="2900" y="1746"/>
              <a:ext cx="6" cy="1"/>
            </a:xfrm>
            <a:prstGeom prst="line">
              <a:avLst/>
            </a:prstGeom>
            <a:noFill/>
            <a:ln w="6350">
              <a:noFill/>
              <a:round/>
              <a:headEnd/>
              <a:tailEnd/>
            </a:ln>
          </p:spPr>
          <p:txBody>
            <a:bodyPr/>
            <a:lstStyle/>
            <a:p>
              <a:endParaRPr lang="es-ES"/>
            </a:p>
          </p:txBody>
        </p:sp>
        <p:sp>
          <p:nvSpPr>
            <p:cNvPr id="439188" name="Line 3988"/>
            <p:cNvSpPr>
              <a:spLocks noChangeShapeType="1"/>
            </p:cNvSpPr>
            <p:nvPr/>
          </p:nvSpPr>
          <p:spPr bwMode="auto">
            <a:xfrm>
              <a:off x="2900" y="1746"/>
              <a:ext cx="1" cy="5"/>
            </a:xfrm>
            <a:prstGeom prst="line">
              <a:avLst/>
            </a:prstGeom>
            <a:noFill/>
            <a:ln w="6350">
              <a:noFill/>
              <a:round/>
              <a:headEnd/>
              <a:tailEnd/>
            </a:ln>
          </p:spPr>
          <p:txBody>
            <a:bodyPr/>
            <a:lstStyle/>
            <a:p>
              <a:endParaRPr lang="es-ES"/>
            </a:p>
          </p:txBody>
        </p:sp>
        <p:sp>
          <p:nvSpPr>
            <p:cNvPr id="439191" name="Line 3991"/>
            <p:cNvSpPr>
              <a:spLocks noChangeShapeType="1"/>
            </p:cNvSpPr>
            <p:nvPr/>
          </p:nvSpPr>
          <p:spPr bwMode="auto">
            <a:xfrm>
              <a:off x="3911" y="1746"/>
              <a:ext cx="6" cy="1"/>
            </a:xfrm>
            <a:prstGeom prst="line">
              <a:avLst/>
            </a:prstGeom>
            <a:noFill/>
            <a:ln w="6350">
              <a:noFill/>
              <a:round/>
              <a:headEnd/>
              <a:tailEnd/>
            </a:ln>
          </p:spPr>
          <p:txBody>
            <a:bodyPr/>
            <a:lstStyle/>
            <a:p>
              <a:endParaRPr lang="es-ES"/>
            </a:p>
          </p:txBody>
        </p:sp>
        <p:sp>
          <p:nvSpPr>
            <p:cNvPr id="439192" name="Line 3992"/>
            <p:cNvSpPr>
              <a:spLocks noChangeShapeType="1"/>
            </p:cNvSpPr>
            <p:nvPr/>
          </p:nvSpPr>
          <p:spPr bwMode="auto">
            <a:xfrm>
              <a:off x="3911" y="1746"/>
              <a:ext cx="1" cy="5"/>
            </a:xfrm>
            <a:prstGeom prst="line">
              <a:avLst/>
            </a:prstGeom>
            <a:noFill/>
            <a:ln w="6350">
              <a:noFill/>
              <a:round/>
              <a:headEnd/>
              <a:tailEnd/>
            </a:ln>
          </p:spPr>
          <p:txBody>
            <a:bodyPr/>
            <a:lstStyle/>
            <a:p>
              <a:endParaRPr lang="es-ES"/>
            </a:p>
          </p:txBody>
        </p:sp>
        <p:sp>
          <p:nvSpPr>
            <p:cNvPr id="439194" name="Line 3994"/>
            <p:cNvSpPr>
              <a:spLocks noChangeShapeType="1"/>
            </p:cNvSpPr>
            <p:nvPr/>
          </p:nvSpPr>
          <p:spPr bwMode="auto">
            <a:xfrm>
              <a:off x="4873" y="1746"/>
              <a:ext cx="5" cy="1"/>
            </a:xfrm>
            <a:prstGeom prst="line">
              <a:avLst/>
            </a:prstGeom>
            <a:noFill/>
            <a:ln w="6350">
              <a:noFill/>
              <a:round/>
              <a:headEnd/>
              <a:tailEnd/>
            </a:ln>
          </p:spPr>
          <p:txBody>
            <a:bodyPr/>
            <a:lstStyle/>
            <a:p>
              <a:endParaRPr lang="es-ES"/>
            </a:p>
          </p:txBody>
        </p:sp>
        <p:sp>
          <p:nvSpPr>
            <p:cNvPr id="439196" name="Line 3996"/>
            <p:cNvSpPr>
              <a:spLocks noChangeShapeType="1"/>
            </p:cNvSpPr>
            <p:nvPr/>
          </p:nvSpPr>
          <p:spPr bwMode="auto">
            <a:xfrm>
              <a:off x="4861" y="1746"/>
              <a:ext cx="6" cy="1"/>
            </a:xfrm>
            <a:prstGeom prst="line">
              <a:avLst/>
            </a:prstGeom>
            <a:noFill/>
            <a:ln w="6350">
              <a:noFill/>
              <a:round/>
              <a:headEnd/>
              <a:tailEnd/>
            </a:ln>
          </p:spPr>
          <p:txBody>
            <a:bodyPr/>
            <a:lstStyle/>
            <a:p>
              <a:endParaRPr lang="es-ES"/>
            </a:p>
          </p:txBody>
        </p:sp>
        <p:sp>
          <p:nvSpPr>
            <p:cNvPr id="439198" name="Line 3998"/>
            <p:cNvSpPr>
              <a:spLocks noChangeShapeType="1"/>
            </p:cNvSpPr>
            <p:nvPr/>
          </p:nvSpPr>
          <p:spPr bwMode="auto">
            <a:xfrm>
              <a:off x="672" y="1751"/>
              <a:ext cx="1" cy="185"/>
            </a:xfrm>
            <a:prstGeom prst="line">
              <a:avLst/>
            </a:prstGeom>
            <a:noFill/>
            <a:ln w="6350">
              <a:noFill/>
              <a:round/>
              <a:headEnd/>
              <a:tailEnd/>
            </a:ln>
          </p:spPr>
          <p:txBody>
            <a:bodyPr/>
            <a:lstStyle/>
            <a:p>
              <a:endParaRPr lang="es-ES"/>
            </a:p>
          </p:txBody>
        </p:sp>
        <p:sp>
          <p:nvSpPr>
            <p:cNvPr id="439202" name="Line 4002"/>
            <p:cNvSpPr>
              <a:spLocks noChangeShapeType="1"/>
            </p:cNvSpPr>
            <p:nvPr/>
          </p:nvSpPr>
          <p:spPr bwMode="auto">
            <a:xfrm>
              <a:off x="1832" y="1751"/>
              <a:ext cx="1" cy="185"/>
            </a:xfrm>
            <a:prstGeom prst="line">
              <a:avLst/>
            </a:prstGeom>
            <a:noFill/>
            <a:ln w="6350">
              <a:noFill/>
              <a:round/>
              <a:headEnd/>
              <a:tailEnd/>
            </a:ln>
          </p:spPr>
          <p:txBody>
            <a:bodyPr/>
            <a:lstStyle/>
            <a:p>
              <a:endParaRPr lang="es-ES"/>
            </a:p>
          </p:txBody>
        </p:sp>
        <p:sp>
          <p:nvSpPr>
            <p:cNvPr id="439205" name="Line 4005"/>
            <p:cNvSpPr>
              <a:spLocks noChangeShapeType="1"/>
            </p:cNvSpPr>
            <p:nvPr/>
          </p:nvSpPr>
          <p:spPr bwMode="auto">
            <a:xfrm>
              <a:off x="3911" y="1751"/>
              <a:ext cx="1" cy="185"/>
            </a:xfrm>
            <a:prstGeom prst="line">
              <a:avLst/>
            </a:prstGeom>
            <a:noFill/>
            <a:ln w="6350">
              <a:noFill/>
              <a:round/>
              <a:headEnd/>
              <a:tailEnd/>
            </a:ln>
          </p:spPr>
          <p:txBody>
            <a:bodyPr/>
            <a:lstStyle/>
            <a:p>
              <a:endParaRPr lang="es-ES"/>
            </a:p>
          </p:txBody>
        </p:sp>
        <p:sp>
          <p:nvSpPr>
            <p:cNvPr id="439208" name="Rectangle 4008"/>
            <p:cNvSpPr>
              <a:spLocks noChangeArrowheads="1"/>
            </p:cNvSpPr>
            <p:nvPr/>
          </p:nvSpPr>
          <p:spPr bwMode="auto">
            <a:xfrm>
              <a:off x="710" y="1986"/>
              <a:ext cx="391"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Magnitud</a:t>
              </a:r>
              <a:endParaRPr lang="es-ES_tradnl" altLang="es-ES_tradnl">
                <a:latin typeface="Book Antiqua" pitchFamily="18" charset="0"/>
              </a:endParaRPr>
            </a:p>
          </p:txBody>
        </p:sp>
        <p:sp>
          <p:nvSpPr>
            <p:cNvPr id="439210" name="Line 4010"/>
            <p:cNvSpPr>
              <a:spLocks noChangeShapeType="1"/>
            </p:cNvSpPr>
            <p:nvPr/>
          </p:nvSpPr>
          <p:spPr bwMode="auto">
            <a:xfrm>
              <a:off x="684" y="1936"/>
              <a:ext cx="5" cy="1"/>
            </a:xfrm>
            <a:prstGeom prst="line">
              <a:avLst/>
            </a:prstGeom>
            <a:noFill/>
            <a:ln w="6350">
              <a:noFill/>
              <a:round/>
              <a:headEnd/>
              <a:tailEnd/>
            </a:ln>
          </p:spPr>
          <p:txBody>
            <a:bodyPr/>
            <a:lstStyle/>
            <a:p>
              <a:endParaRPr lang="es-ES"/>
            </a:p>
          </p:txBody>
        </p:sp>
        <p:sp>
          <p:nvSpPr>
            <p:cNvPr id="439211" name="Line 4011"/>
            <p:cNvSpPr>
              <a:spLocks noChangeShapeType="1"/>
            </p:cNvSpPr>
            <p:nvPr/>
          </p:nvSpPr>
          <p:spPr bwMode="auto">
            <a:xfrm>
              <a:off x="684" y="1936"/>
              <a:ext cx="1" cy="4"/>
            </a:xfrm>
            <a:prstGeom prst="line">
              <a:avLst/>
            </a:prstGeom>
            <a:noFill/>
            <a:ln w="6350">
              <a:noFill/>
              <a:round/>
              <a:headEnd/>
              <a:tailEnd/>
            </a:ln>
          </p:spPr>
          <p:txBody>
            <a:bodyPr/>
            <a:lstStyle/>
            <a:p>
              <a:endParaRPr lang="es-ES"/>
            </a:p>
          </p:txBody>
        </p:sp>
        <p:sp>
          <p:nvSpPr>
            <p:cNvPr id="439212" name="Line 4012"/>
            <p:cNvSpPr>
              <a:spLocks noChangeShapeType="1"/>
            </p:cNvSpPr>
            <p:nvPr/>
          </p:nvSpPr>
          <p:spPr bwMode="auto">
            <a:xfrm>
              <a:off x="672" y="1936"/>
              <a:ext cx="6" cy="1"/>
            </a:xfrm>
            <a:prstGeom prst="line">
              <a:avLst/>
            </a:prstGeom>
            <a:noFill/>
            <a:ln w="6350">
              <a:noFill/>
              <a:round/>
              <a:headEnd/>
              <a:tailEnd/>
            </a:ln>
          </p:spPr>
          <p:txBody>
            <a:bodyPr/>
            <a:lstStyle/>
            <a:p>
              <a:endParaRPr lang="es-ES"/>
            </a:p>
          </p:txBody>
        </p:sp>
        <p:sp>
          <p:nvSpPr>
            <p:cNvPr id="439213" name="Line 4013"/>
            <p:cNvSpPr>
              <a:spLocks noChangeShapeType="1"/>
            </p:cNvSpPr>
            <p:nvPr/>
          </p:nvSpPr>
          <p:spPr bwMode="auto">
            <a:xfrm>
              <a:off x="672" y="1936"/>
              <a:ext cx="1" cy="4"/>
            </a:xfrm>
            <a:prstGeom prst="line">
              <a:avLst/>
            </a:prstGeom>
            <a:noFill/>
            <a:ln w="6350">
              <a:noFill/>
              <a:round/>
              <a:headEnd/>
              <a:tailEnd/>
            </a:ln>
          </p:spPr>
          <p:txBody>
            <a:bodyPr/>
            <a:lstStyle/>
            <a:p>
              <a:endParaRPr lang="es-ES"/>
            </a:p>
          </p:txBody>
        </p:sp>
        <p:sp>
          <p:nvSpPr>
            <p:cNvPr id="439215" name="Line 4015"/>
            <p:cNvSpPr>
              <a:spLocks noChangeShapeType="1"/>
            </p:cNvSpPr>
            <p:nvPr/>
          </p:nvSpPr>
          <p:spPr bwMode="auto">
            <a:xfrm>
              <a:off x="689" y="1936"/>
              <a:ext cx="1143" cy="1"/>
            </a:xfrm>
            <a:prstGeom prst="line">
              <a:avLst/>
            </a:prstGeom>
            <a:noFill/>
            <a:ln w="6350">
              <a:noFill/>
              <a:round/>
              <a:headEnd/>
              <a:tailEnd/>
            </a:ln>
          </p:spPr>
          <p:txBody>
            <a:bodyPr/>
            <a:lstStyle/>
            <a:p>
              <a:endParaRPr lang="es-ES"/>
            </a:p>
          </p:txBody>
        </p:sp>
        <p:sp>
          <p:nvSpPr>
            <p:cNvPr id="439217" name="Line 4017"/>
            <p:cNvSpPr>
              <a:spLocks noChangeShapeType="1"/>
            </p:cNvSpPr>
            <p:nvPr/>
          </p:nvSpPr>
          <p:spPr bwMode="auto">
            <a:xfrm>
              <a:off x="1832" y="1936"/>
              <a:ext cx="5" cy="1"/>
            </a:xfrm>
            <a:prstGeom prst="line">
              <a:avLst/>
            </a:prstGeom>
            <a:noFill/>
            <a:ln w="6350">
              <a:noFill/>
              <a:round/>
              <a:headEnd/>
              <a:tailEnd/>
            </a:ln>
          </p:spPr>
          <p:txBody>
            <a:bodyPr/>
            <a:lstStyle/>
            <a:p>
              <a:endParaRPr lang="es-ES"/>
            </a:p>
          </p:txBody>
        </p:sp>
        <p:sp>
          <p:nvSpPr>
            <p:cNvPr id="439218" name="Line 4018"/>
            <p:cNvSpPr>
              <a:spLocks noChangeShapeType="1"/>
            </p:cNvSpPr>
            <p:nvPr/>
          </p:nvSpPr>
          <p:spPr bwMode="auto">
            <a:xfrm>
              <a:off x="1832" y="1936"/>
              <a:ext cx="1" cy="4"/>
            </a:xfrm>
            <a:prstGeom prst="line">
              <a:avLst/>
            </a:prstGeom>
            <a:noFill/>
            <a:ln w="6350">
              <a:noFill/>
              <a:round/>
              <a:headEnd/>
              <a:tailEnd/>
            </a:ln>
          </p:spPr>
          <p:txBody>
            <a:bodyPr/>
            <a:lstStyle/>
            <a:p>
              <a:endParaRPr lang="es-ES"/>
            </a:p>
          </p:txBody>
        </p:sp>
        <p:sp>
          <p:nvSpPr>
            <p:cNvPr id="439220" name="Line 4020"/>
            <p:cNvSpPr>
              <a:spLocks noChangeShapeType="1"/>
            </p:cNvSpPr>
            <p:nvPr/>
          </p:nvSpPr>
          <p:spPr bwMode="auto">
            <a:xfrm>
              <a:off x="1837" y="1936"/>
              <a:ext cx="1063" cy="1"/>
            </a:xfrm>
            <a:prstGeom prst="line">
              <a:avLst/>
            </a:prstGeom>
            <a:noFill/>
            <a:ln w="6350">
              <a:noFill/>
              <a:round/>
              <a:headEnd/>
              <a:tailEnd/>
            </a:ln>
          </p:spPr>
          <p:txBody>
            <a:bodyPr/>
            <a:lstStyle/>
            <a:p>
              <a:endParaRPr lang="es-ES"/>
            </a:p>
          </p:txBody>
        </p:sp>
        <p:sp>
          <p:nvSpPr>
            <p:cNvPr id="439221" name="Line 4021"/>
            <p:cNvSpPr>
              <a:spLocks noChangeShapeType="1"/>
            </p:cNvSpPr>
            <p:nvPr/>
          </p:nvSpPr>
          <p:spPr bwMode="auto">
            <a:xfrm>
              <a:off x="2900" y="1936"/>
              <a:ext cx="6" cy="1"/>
            </a:xfrm>
            <a:prstGeom prst="line">
              <a:avLst/>
            </a:prstGeom>
            <a:noFill/>
            <a:ln w="6350">
              <a:noFill/>
              <a:round/>
              <a:headEnd/>
              <a:tailEnd/>
            </a:ln>
          </p:spPr>
          <p:txBody>
            <a:bodyPr/>
            <a:lstStyle/>
            <a:p>
              <a:endParaRPr lang="es-ES"/>
            </a:p>
          </p:txBody>
        </p:sp>
        <p:sp>
          <p:nvSpPr>
            <p:cNvPr id="439222" name="Line 4022"/>
            <p:cNvSpPr>
              <a:spLocks noChangeShapeType="1"/>
            </p:cNvSpPr>
            <p:nvPr/>
          </p:nvSpPr>
          <p:spPr bwMode="auto">
            <a:xfrm>
              <a:off x="2900" y="1936"/>
              <a:ext cx="1" cy="4"/>
            </a:xfrm>
            <a:prstGeom prst="line">
              <a:avLst/>
            </a:prstGeom>
            <a:noFill/>
            <a:ln w="6350">
              <a:noFill/>
              <a:round/>
              <a:headEnd/>
              <a:tailEnd/>
            </a:ln>
          </p:spPr>
          <p:txBody>
            <a:bodyPr/>
            <a:lstStyle/>
            <a:p>
              <a:endParaRPr lang="es-ES"/>
            </a:p>
          </p:txBody>
        </p:sp>
        <p:sp>
          <p:nvSpPr>
            <p:cNvPr id="439224" name="Line 4024"/>
            <p:cNvSpPr>
              <a:spLocks noChangeShapeType="1"/>
            </p:cNvSpPr>
            <p:nvPr/>
          </p:nvSpPr>
          <p:spPr bwMode="auto">
            <a:xfrm>
              <a:off x="2906" y="1936"/>
              <a:ext cx="1005" cy="1"/>
            </a:xfrm>
            <a:prstGeom prst="line">
              <a:avLst/>
            </a:prstGeom>
            <a:noFill/>
            <a:ln w="6350">
              <a:noFill/>
              <a:round/>
              <a:headEnd/>
              <a:tailEnd/>
            </a:ln>
          </p:spPr>
          <p:txBody>
            <a:bodyPr/>
            <a:lstStyle/>
            <a:p>
              <a:endParaRPr lang="es-ES"/>
            </a:p>
          </p:txBody>
        </p:sp>
        <p:sp>
          <p:nvSpPr>
            <p:cNvPr id="439226" name="Line 4026"/>
            <p:cNvSpPr>
              <a:spLocks noChangeShapeType="1"/>
            </p:cNvSpPr>
            <p:nvPr/>
          </p:nvSpPr>
          <p:spPr bwMode="auto">
            <a:xfrm>
              <a:off x="3911" y="1936"/>
              <a:ext cx="6" cy="1"/>
            </a:xfrm>
            <a:prstGeom prst="line">
              <a:avLst/>
            </a:prstGeom>
            <a:noFill/>
            <a:ln w="6350">
              <a:noFill/>
              <a:round/>
              <a:headEnd/>
              <a:tailEnd/>
            </a:ln>
          </p:spPr>
          <p:txBody>
            <a:bodyPr/>
            <a:lstStyle/>
            <a:p>
              <a:endParaRPr lang="es-ES"/>
            </a:p>
          </p:txBody>
        </p:sp>
        <p:sp>
          <p:nvSpPr>
            <p:cNvPr id="439227" name="Line 4027"/>
            <p:cNvSpPr>
              <a:spLocks noChangeShapeType="1"/>
            </p:cNvSpPr>
            <p:nvPr/>
          </p:nvSpPr>
          <p:spPr bwMode="auto">
            <a:xfrm>
              <a:off x="3911" y="1936"/>
              <a:ext cx="1" cy="4"/>
            </a:xfrm>
            <a:prstGeom prst="line">
              <a:avLst/>
            </a:prstGeom>
            <a:noFill/>
            <a:ln w="6350">
              <a:noFill/>
              <a:round/>
              <a:headEnd/>
              <a:tailEnd/>
            </a:ln>
          </p:spPr>
          <p:txBody>
            <a:bodyPr/>
            <a:lstStyle/>
            <a:p>
              <a:endParaRPr lang="es-ES"/>
            </a:p>
          </p:txBody>
        </p:sp>
        <p:sp>
          <p:nvSpPr>
            <p:cNvPr id="439229" name="Line 4029"/>
            <p:cNvSpPr>
              <a:spLocks noChangeShapeType="1"/>
            </p:cNvSpPr>
            <p:nvPr/>
          </p:nvSpPr>
          <p:spPr bwMode="auto">
            <a:xfrm>
              <a:off x="3917" y="1936"/>
              <a:ext cx="944" cy="1"/>
            </a:xfrm>
            <a:prstGeom prst="line">
              <a:avLst/>
            </a:prstGeom>
            <a:noFill/>
            <a:ln w="6350">
              <a:noFill/>
              <a:round/>
              <a:headEnd/>
              <a:tailEnd/>
            </a:ln>
          </p:spPr>
          <p:txBody>
            <a:bodyPr/>
            <a:lstStyle/>
            <a:p>
              <a:endParaRPr lang="es-ES"/>
            </a:p>
          </p:txBody>
        </p:sp>
        <p:sp>
          <p:nvSpPr>
            <p:cNvPr id="439230" name="Line 4030"/>
            <p:cNvSpPr>
              <a:spLocks noChangeShapeType="1"/>
            </p:cNvSpPr>
            <p:nvPr/>
          </p:nvSpPr>
          <p:spPr bwMode="auto">
            <a:xfrm>
              <a:off x="4873" y="1936"/>
              <a:ext cx="5" cy="1"/>
            </a:xfrm>
            <a:prstGeom prst="line">
              <a:avLst/>
            </a:prstGeom>
            <a:noFill/>
            <a:ln w="6350">
              <a:noFill/>
              <a:round/>
              <a:headEnd/>
              <a:tailEnd/>
            </a:ln>
          </p:spPr>
          <p:txBody>
            <a:bodyPr/>
            <a:lstStyle/>
            <a:p>
              <a:endParaRPr lang="es-ES"/>
            </a:p>
          </p:txBody>
        </p:sp>
        <p:sp>
          <p:nvSpPr>
            <p:cNvPr id="439232" name="Line 4032"/>
            <p:cNvSpPr>
              <a:spLocks noChangeShapeType="1"/>
            </p:cNvSpPr>
            <p:nvPr/>
          </p:nvSpPr>
          <p:spPr bwMode="auto">
            <a:xfrm>
              <a:off x="4861" y="1936"/>
              <a:ext cx="6" cy="1"/>
            </a:xfrm>
            <a:prstGeom prst="line">
              <a:avLst/>
            </a:prstGeom>
            <a:noFill/>
            <a:ln w="6350">
              <a:noFill/>
              <a:round/>
              <a:headEnd/>
              <a:tailEnd/>
            </a:ln>
          </p:spPr>
          <p:txBody>
            <a:bodyPr/>
            <a:lstStyle/>
            <a:p>
              <a:endParaRPr lang="es-ES"/>
            </a:p>
          </p:txBody>
        </p:sp>
        <p:sp>
          <p:nvSpPr>
            <p:cNvPr id="439234" name="Line 4034"/>
            <p:cNvSpPr>
              <a:spLocks noChangeShapeType="1"/>
            </p:cNvSpPr>
            <p:nvPr/>
          </p:nvSpPr>
          <p:spPr bwMode="auto">
            <a:xfrm>
              <a:off x="672" y="1940"/>
              <a:ext cx="1" cy="186"/>
            </a:xfrm>
            <a:prstGeom prst="line">
              <a:avLst/>
            </a:prstGeom>
            <a:noFill/>
            <a:ln w="6350">
              <a:noFill/>
              <a:round/>
              <a:headEnd/>
              <a:tailEnd/>
            </a:ln>
          </p:spPr>
          <p:txBody>
            <a:bodyPr/>
            <a:lstStyle/>
            <a:p>
              <a:endParaRPr lang="es-ES"/>
            </a:p>
          </p:txBody>
        </p:sp>
        <p:sp>
          <p:nvSpPr>
            <p:cNvPr id="439238" name="Line 4038"/>
            <p:cNvSpPr>
              <a:spLocks noChangeShapeType="1"/>
            </p:cNvSpPr>
            <p:nvPr/>
          </p:nvSpPr>
          <p:spPr bwMode="auto">
            <a:xfrm>
              <a:off x="1832" y="1940"/>
              <a:ext cx="1" cy="186"/>
            </a:xfrm>
            <a:prstGeom prst="line">
              <a:avLst/>
            </a:prstGeom>
            <a:noFill/>
            <a:ln w="6350">
              <a:noFill/>
              <a:round/>
              <a:headEnd/>
              <a:tailEnd/>
            </a:ln>
          </p:spPr>
          <p:txBody>
            <a:bodyPr/>
            <a:lstStyle/>
            <a:p>
              <a:endParaRPr lang="es-ES"/>
            </a:p>
          </p:txBody>
        </p:sp>
        <p:sp>
          <p:nvSpPr>
            <p:cNvPr id="439241" name="Line 4041"/>
            <p:cNvSpPr>
              <a:spLocks noChangeShapeType="1"/>
            </p:cNvSpPr>
            <p:nvPr/>
          </p:nvSpPr>
          <p:spPr bwMode="auto">
            <a:xfrm>
              <a:off x="3911" y="1940"/>
              <a:ext cx="1" cy="186"/>
            </a:xfrm>
            <a:prstGeom prst="line">
              <a:avLst/>
            </a:prstGeom>
            <a:noFill/>
            <a:ln w="6350">
              <a:noFill/>
              <a:round/>
              <a:headEnd/>
              <a:tailEnd/>
            </a:ln>
          </p:spPr>
          <p:txBody>
            <a:bodyPr/>
            <a:lstStyle/>
            <a:p>
              <a:endParaRPr lang="es-ES"/>
            </a:p>
          </p:txBody>
        </p:sp>
        <p:sp>
          <p:nvSpPr>
            <p:cNvPr id="439244" name="Rectangle 4044"/>
            <p:cNvSpPr>
              <a:spLocks noChangeArrowheads="1"/>
            </p:cNvSpPr>
            <p:nvPr/>
          </p:nvSpPr>
          <p:spPr bwMode="auto">
            <a:xfrm>
              <a:off x="710" y="2176"/>
              <a:ext cx="417" cy="110"/>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Extensión </a:t>
              </a:r>
              <a:endParaRPr lang="es-ES_tradnl" altLang="es-ES_tradnl">
                <a:latin typeface="Book Antiqua" pitchFamily="18" charset="0"/>
              </a:endParaRPr>
            </a:p>
          </p:txBody>
        </p:sp>
        <p:sp>
          <p:nvSpPr>
            <p:cNvPr id="439246" name="Line 4046"/>
            <p:cNvSpPr>
              <a:spLocks noChangeShapeType="1"/>
            </p:cNvSpPr>
            <p:nvPr/>
          </p:nvSpPr>
          <p:spPr bwMode="auto">
            <a:xfrm>
              <a:off x="684" y="2127"/>
              <a:ext cx="5" cy="1"/>
            </a:xfrm>
            <a:prstGeom prst="line">
              <a:avLst/>
            </a:prstGeom>
            <a:noFill/>
            <a:ln w="6350">
              <a:noFill/>
              <a:round/>
              <a:headEnd/>
              <a:tailEnd/>
            </a:ln>
          </p:spPr>
          <p:txBody>
            <a:bodyPr/>
            <a:lstStyle/>
            <a:p>
              <a:endParaRPr lang="es-ES"/>
            </a:p>
          </p:txBody>
        </p:sp>
        <p:sp>
          <p:nvSpPr>
            <p:cNvPr id="439247" name="Line 4047"/>
            <p:cNvSpPr>
              <a:spLocks noChangeShapeType="1"/>
            </p:cNvSpPr>
            <p:nvPr/>
          </p:nvSpPr>
          <p:spPr bwMode="auto">
            <a:xfrm>
              <a:off x="684" y="2127"/>
              <a:ext cx="1" cy="5"/>
            </a:xfrm>
            <a:prstGeom prst="line">
              <a:avLst/>
            </a:prstGeom>
            <a:noFill/>
            <a:ln w="6350">
              <a:noFill/>
              <a:round/>
              <a:headEnd/>
              <a:tailEnd/>
            </a:ln>
          </p:spPr>
          <p:txBody>
            <a:bodyPr/>
            <a:lstStyle/>
            <a:p>
              <a:endParaRPr lang="es-ES"/>
            </a:p>
          </p:txBody>
        </p:sp>
        <p:sp>
          <p:nvSpPr>
            <p:cNvPr id="439248" name="Line 4048"/>
            <p:cNvSpPr>
              <a:spLocks noChangeShapeType="1"/>
            </p:cNvSpPr>
            <p:nvPr/>
          </p:nvSpPr>
          <p:spPr bwMode="auto">
            <a:xfrm>
              <a:off x="672" y="2127"/>
              <a:ext cx="6" cy="1"/>
            </a:xfrm>
            <a:prstGeom prst="line">
              <a:avLst/>
            </a:prstGeom>
            <a:noFill/>
            <a:ln w="6350">
              <a:noFill/>
              <a:round/>
              <a:headEnd/>
              <a:tailEnd/>
            </a:ln>
          </p:spPr>
          <p:txBody>
            <a:bodyPr/>
            <a:lstStyle/>
            <a:p>
              <a:endParaRPr lang="es-ES"/>
            </a:p>
          </p:txBody>
        </p:sp>
        <p:sp>
          <p:nvSpPr>
            <p:cNvPr id="439249" name="Line 4049"/>
            <p:cNvSpPr>
              <a:spLocks noChangeShapeType="1"/>
            </p:cNvSpPr>
            <p:nvPr/>
          </p:nvSpPr>
          <p:spPr bwMode="auto">
            <a:xfrm>
              <a:off x="672" y="2127"/>
              <a:ext cx="1" cy="5"/>
            </a:xfrm>
            <a:prstGeom prst="line">
              <a:avLst/>
            </a:prstGeom>
            <a:noFill/>
            <a:ln w="6350">
              <a:noFill/>
              <a:round/>
              <a:headEnd/>
              <a:tailEnd/>
            </a:ln>
          </p:spPr>
          <p:txBody>
            <a:bodyPr/>
            <a:lstStyle/>
            <a:p>
              <a:endParaRPr lang="es-ES"/>
            </a:p>
          </p:txBody>
        </p:sp>
        <p:sp>
          <p:nvSpPr>
            <p:cNvPr id="439251" name="Line 4051"/>
            <p:cNvSpPr>
              <a:spLocks noChangeShapeType="1"/>
            </p:cNvSpPr>
            <p:nvPr/>
          </p:nvSpPr>
          <p:spPr bwMode="auto">
            <a:xfrm>
              <a:off x="689" y="2127"/>
              <a:ext cx="1143" cy="1"/>
            </a:xfrm>
            <a:prstGeom prst="line">
              <a:avLst/>
            </a:prstGeom>
            <a:noFill/>
            <a:ln w="6350">
              <a:noFill/>
              <a:round/>
              <a:headEnd/>
              <a:tailEnd/>
            </a:ln>
          </p:spPr>
          <p:txBody>
            <a:bodyPr/>
            <a:lstStyle/>
            <a:p>
              <a:endParaRPr lang="es-ES"/>
            </a:p>
          </p:txBody>
        </p:sp>
        <p:sp>
          <p:nvSpPr>
            <p:cNvPr id="439253" name="Line 4053"/>
            <p:cNvSpPr>
              <a:spLocks noChangeShapeType="1"/>
            </p:cNvSpPr>
            <p:nvPr/>
          </p:nvSpPr>
          <p:spPr bwMode="auto">
            <a:xfrm>
              <a:off x="1832" y="2127"/>
              <a:ext cx="5" cy="1"/>
            </a:xfrm>
            <a:prstGeom prst="line">
              <a:avLst/>
            </a:prstGeom>
            <a:noFill/>
            <a:ln w="6350">
              <a:noFill/>
              <a:round/>
              <a:headEnd/>
              <a:tailEnd/>
            </a:ln>
          </p:spPr>
          <p:txBody>
            <a:bodyPr/>
            <a:lstStyle/>
            <a:p>
              <a:endParaRPr lang="es-ES"/>
            </a:p>
          </p:txBody>
        </p:sp>
        <p:sp>
          <p:nvSpPr>
            <p:cNvPr id="439254" name="Line 4054"/>
            <p:cNvSpPr>
              <a:spLocks noChangeShapeType="1"/>
            </p:cNvSpPr>
            <p:nvPr/>
          </p:nvSpPr>
          <p:spPr bwMode="auto">
            <a:xfrm>
              <a:off x="1832" y="2127"/>
              <a:ext cx="1" cy="5"/>
            </a:xfrm>
            <a:prstGeom prst="line">
              <a:avLst/>
            </a:prstGeom>
            <a:noFill/>
            <a:ln w="6350">
              <a:noFill/>
              <a:round/>
              <a:headEnd/>
              <a:tailEnd/>
            </a:ln>
          </p:spPr>
          <p:txBody>
            <a:bodyPr/>
            <a:lstStyle/>
            <a:p>
              <a:endParaRPr lang="es-ES"/>
            </a:p>
          </p:txBody>
        </p:sp>
        <p:sp>
          <p:nvSpPr>
            <p:cNvPr id="439256" name="Line 4056"/>
            <p:cNvSpPr>
              <a:spLocks noChangeShapeType="1"/>
            </p:cNvSpPr>
            <p:nvPr/>
          </p:nvSpPr>
          <p:spPr bwMode="auto">
            <a:xfrm>
              <a:off x="1837" y="2127"/>
              <a:ext cx="1063" cy="1"/>
            </a:xfrm>
            <a:prstGeom prst="line">
              <a:avLst/>
            </a:prstGeom>
            <a:noFill/>
            <a:ln w="6350">
              <a:noFill/>
              <a:round/>
              <a:headEnd/>
              <a:tailEnd/>
            </a:ln>
          </p:spPr>
          <p:txBody>
            <a:bodyPr/>
            <a:lstStyle/>
            <a:p>
              <a:endParaRPr lang="es-ES"/>
            </a:p>
          </p:txBody>
        </p:sp>
        <p:sp>
          <p:nvSpPr>
            <p:cNvPr id="439257" name="Line 4057"/>
            <p:cNvSpPr>
              <a:spLocks noChangeShapeType="1"/>
            </p:cNvSpPr>
            <p:nvPr/>
          </p:nvSpPr>
          <p:spPr bwMode="auto">
            <a:xfrm>
              <a:off x="2900" y="2127"/>
              <a:ext cx="6" cy="1"/>
            </a:xfrm>
            <a:prstGeom prst="line">
              <a:avLst/>
            </a:prstGeom>
            <a:noFill/>
            <a:ln w="6350">
              <a:noFill/>
              <a:round/>
              <a:headEnd/>
              <a:tailEnd/>
            </a:ln>
          </p:spPr>
          <p:txBody>
            <a:bodyPr/>
            <a:lstStyle/>
            <a:p>
              <a:endParaRPr lang="es-ES"/>
            </a:p>
          </p:txBody>
        </p:sp>
        <p:sp>
          <p:nvSpPr>
            <p:cNvPr id="439258" name="Line 4058"/>
            <p:cNvSpPr>
              <a:spLocks noChangeShapeType="1"/>
            </p:cNvSpPr>
            <p:nvPr/>
          </p:nvSpPr>
          <p:spPr bwMode="auto">
            <a:xfrm>
              <a:off x="2900" y="2127"/>
              <a:ext cx="1" cy="5"/>
            </a:xfrm>
            <a:prstGeom prst="line">
              <a:avLst/>
            </a:prstGeom>
            <a:noFill/>
            <a:ln w="6350">
              <a:noFill/>
              <a:round/>
              <a:headEnd/>
              <a:tailEnd/>
            </a:ln>
          </p:spPr>
          <p:txBody>
            <a:bodyPr/>
            <a:lstStyle/>
            <a:p>
              <a:endParaRPr lang="es-ES"/>
            </a:p>
          </p:txBody>
        </p:sp>
        <p:sp>
          <p:nvSpPr>
            <p:cNvPr id="439261" name="Line 4061"/>
            <p:cNvSpPr>
              <a:spLocks noChangeShapeType="1"/>
            </p:cNvSpPr>
            <p:nvPr/>
          </p:nvSpPr>
          <p:spPr bwMode="auto">
            <a:xfrm>
              <a:off x="2906" y="2127"/>
              <a:ext cx="1005" cy="1"/>
            </a:xfrm>
            <a:prstGeom prst="line">
              <a:avLst/>
            </a:prstGeom>
            <a:noFill/>
            <a:ln w="6350">
              <a:noFill/>
              <a:round/>
              <a:headEnd/>
              <a:tailEnd/>
            </a:ln>
          </p:spPr>
          <p:txBody>
            <a:bodyPr/>
            <a:lstStyle/>
            <a:p>
              <a:endParaRPr lang="es-ES"/>
            </a:p>
          </p:txBody>
        </p:sp>
        <p:sp>
          <p:nvSpPr>
            <p:cNvPr id="439263" name="Line 4063"/>
            <p:cNvSpPr>
              <a:spLocks noChangeShapeType="1"/>
            </p:cNvSpPr>
            <p:nvPr/>
          </p:nvSpPr>
          <p:spPr bwMode="auto">
            <a:xfrm>
              <a:off x="3911" y="2127"/>
              <a:ext cx="6" cy="1"/>
            </a:xfrm>
            <a:prstGeom prst="line">
              <a:avLst/>
            </a:prstGeom>
            <a:noFill/>
            <a:ln w="6350">
              <a:noFill/>
              <a:round/>
              <a:headEnd/>
              <a:tailEnd/>
            </a:ln>
          </p:spPr>
          <p:txBody>
            <a:bodyPr/>
            <a:lstStyle/>
            <a:p>
              <a:endParaRPr lang="es-ES"/>
            </a:p>
          </p:txBody>
        </p:sp>
        <p:sp>
          <p:nvSpPr>
            <p:cNvPr id="439264" name="Line 4064"/>
            <p:cNvSpPr>
              <a:spLocks noChangeShapeType="1"/>
            </p:cNvSpPr>
            <p:nvPr/>
          </p:nvSpPr>
          <p:spPr bwMode="auto">
            <a:xfrm>
              <a:off x="3911" y="2127"/>
              <a:ext cx="1" cy="5"/>
            </a:xfrm>
            <a:prstGeom prst="line">
              <a:avLst/>
            </a:prstGeom>
            <a:noFill/>
            <a:ln w="6350">
              <a:noFill/>
              <a:round/>
              <a:headEnd/>
              <a:tailEnd/>
            </a:ln>
          </p:spPr>
          <p:txBody>
            <a:bodyPr/>
            <a:lstStyle/>
            <a:p>
              <a:endParaRPr lang="es-ES"/>
            </a:p>
          </p:txBody>
        </p:sp>
        <p:sp>
          <p:nvSpPr>
            <p:cNvPr id="439266" name="Line 4066"/>
            <p:cNvSpPr>
              <a:spLocks noChangeShapeType="1"/>
            </p:cNvSpPr>
            <p:nvPr/>
          </p:nvSpPr>
          <p:spPr bwMode="auto">
            <a:xfrm>
              <a:off x="3917" y="2127"/>
              <a:ext cx="944" cy="1"/>
            </a:xfrm>
            <a:prstGeom prst="line">
              <a:avLst/>
            </a:prstGeom>
            <a:noFill/>
            <a:ln w="6350">
              <a:noFill/>
              <a:round/>
              <a:headEnd/>
              <a:tailEnd/>
            </a:ln>
          </p:spPr>
          <p:txBody>
            <a:bodyPr/>
            <a:lstStyle/>
            <a:p>
              <a:endParaRPr lang="es-ES"/>
            </a:p>
          </p:txBody>
        </p:sp>
        <p:sp>
          <p:nvSpPr>
            <p:cNvPr id="439268" name="Line 4068"/>
            <p:cNvSpPr>
              <a:spLocks noChangeShapeType="1"/>
            </p:cNvSpPr>
            <p:nvPr/>
          </p:nvSpPr>
          <p:spPr bwMode="auto">
            <a:xfrm>
              <a:off x="4873" y="2127"/>
              <a:ext cx="5" cy="1"/>
            </a:xfrm>
            <a:prstGeom prst="line">
              <a:avLst/>
            </a:prstGeom>
            <a:noFill/>
            <a:ln w="6350">
              <a:noFill/>
              <a:round/>
              <a:headEnd/>
              <a:tailEnd/>
            </a:ln>
          </p:spPr>
          <p:txBody>
            <a:bodyPr/>
            <a:lstStyle/>
            <a:p>
              <a:endParaRPr lang="es-ES"/>
            </a:p>
          </p:txBody>
        </p:sp>
        <p:sp>
          <p:nvSpPr>
            <p:cNvPr id="439271" name="Line 4071"/>
            <p:cNvSpPr>
              <a:spLocks noChangeShapeType="1"/>
            </p:cNvSpPr>
            <p:nvPr/>
          </p:nvSpPr>
          <p:spPr bwMode="auto">
            <a:xfrm>
              <a:off x="4861" y="2127"/>
              <a:ext cx="6" cy="1"/>
            </a:xfrm>
            <a:prstGeom prst="line">
              <a:avLst/>
            </a:prstGeom>
            <a:noFill/>
            <a:ln w="6350">
              <a:noFill/>
              <a:round/>
              <a:headEnd/>
              <a:tailEnd/>
            </a:ln>
          </p:spPr>
          <p:txBody>
            <a:bodyPr/>
            <a:lstStyle/>
            <a:p>
              <a:endParaRPr lang="es-ES"/>
            </a:p>
          </p:txBody>
        </p:sp>
        <p:sp>
          <p:nvSpPr>
            <p:cNvPr id="439278" name="Line 4078"/>
            <p:cNvSpPr>
              <a:spLocks noChangeShapeType="1"/>
            </p:cNvSpPr>
            <p:nvPr/>
          </p:nvSpPr>
          <p:spPr bwMode="auto">
            <a:xfrm>
              <a:off x="1832" y="2132"/>
              <a:ext cx="1" cy="185"/>
            </a:xfrm>
            <a:prstGeom prst="line">
              <a:avLst/>
            </a:prstGeom>
            <a:noFill/>
            <a:ln w="6350">
              <a:noFill/>
              <a:round/>
              <a:headEnd/>
              <a:tailEnd/>
            </a:ln>
          </p:spPr>
          <p:txBody>
            <a:bodyPr/>
            <a:lstStyle/>
            <a:p>
              <a:endParaRPr lang="es-ES"/>
            </a:p>
          </p:txBody>
        </p:sp>
        <p:sp>
          <p:nvSpPr>
            <p:cNvPr id="439280" name="Line 4080"/>
            <p:cNvSpPr>
              <a:spLocks noChangeShapeType="1"/>
            </p:cNvSpPr>
            <p:nvPr/>
          </p:nvSpPr>
          <p:spPr bwMode="auto">
            <a:xfrm>
              <a:off x="2900" y="2132"/>
              <a:ext cx="1" cy="185"/>
            </a:xfrm>
            <a:prstGeom prst="line">
              <a:avLst/>
            </a:prstGeom>
            <a:noFill/>
            <a:ln w="6350">
              <a:noFill/>
              <a:round/>
              <a:headEnd/>
              <a:tailEnd/>
            </a:ln>
          </p:spPr>
          <p:txBody>
            <a:bodyPr/>
            <a:lstStyle/>
            <a:p>
              <a:endParaRPr lang="es-ES"/>
            </a:p>
          </p:txBody>
        </p:sp>
        <p:sp>
          <p:nvSpPr>
            <p:cNvPr id="439282" name="Line 4082"/>
            <p:cNvSpPr>
              <a:spLocks noChangeShapeType="1"/>
            </p:cNvSpPr>
            <p:nvPr/>
          </p:nvSpPr>
          <p:spPr bwMode="auto">
            <a:xfrm>
              <a:off x="3911" y="2132"/>
              <a:ext cx="1" cy="185"/>
            </a:xfrm>
            <a:prstGeom prst="line">
              <a:avLst/>
            </a:prstGeom>
            <a:noFill/>
            <a:ln w="6350">
              <a:noFill/>
              <a:round/>
              <a:headEnd/>
              <a:tailEnd/>
            </a:ln>
          </p:spPr>
          <p:txBody>
            <a:bodyPr/>
            <a:lstStyle/>
            <a:p>
              <a:endParaRPr lang="es-ES"/>
            </a:p>
          </p:txBody>
        </p:sp>
        <p:sp>
          <p:nvSpPr>
            <p:cNvPr id="439287" name="Rectangle 4087"/>
            <p:cNvSpPr>
              <a:spLocks noChangeArrowheads="1"/>
            </p:cNvSpPr>
            <p:nvPr/>
          </p:nvSpPr>
          <p:spPr bwMode="auto">
            <a:xfrm>
              <a:off x="710" y="2366"/>
              <a:ext cx="452"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Significado</a:t>
              </a:r>
              <a:endParaRPr lang="es-ES_tradnl" altLang="es-ES_tradnl">
                <a:latin typeface="Book Antiqua" pitchFamily="18" charset="0"/>
              </a:endParaRPr>
            </a:p>
          </p:txBody>
        </p:sp>
        <p:sp>
          <p:nvSpPr>
            <p:cNvPr id="439288" name="Rectangle 4088"/>
            <p:cNvSpPr>
              <a:spLocks noChangeArrowheads="1"/>
            </p:cNvSpPr>
            <p:nvPr/>
          </p:nvSpPr>
          <p:spPr bwMode="auto">
            <a:xfrm>
              <a:off x="684" y="2317"/>
              <a:ext cx="5" cy="4"/>
            </a:xfrm>
            <a:prstGeom prst="rect">
              <a:avLst/>
            </a:prstGeom>
            <a:solidFill>
              <a:srgbClr val="000000"/>
            </a:solidFill>
            <a:ln w="6350">
              <a:noFill/>
              <a:miter lim="800000"/>
              <a:headEnd/>
              <a:tailEnd/>
            </a:ln>
          </p:spPr>
          <p:txBody>
            <a:bodyPr/>
            <a:lstStyle/>
            <a:p>
              <a:endParaRPr lang="es-ES"/>
            </a:p>
          </p:txBody>
        </p:sp>
        <p:sp>
          <p:nvSpPr>
            <p:cNvPr id="439289" name="Line 4089"/>
            <p:cNvSpPr>
              <a:spLocks noChangeShapeType="1"/>
            </p:cNvSpPr>
            <p:nvPr/>
          </p:nvSpPr>
          <p:spPr bwMode="auto">
            <a:xfrm>
              <a:off x="684" y="2317"/>
              <a:ext cx="5" cy="1"/>
            </a:xfrm>
            <a:prstGeom prst="line">
              <a:avLst/>
            </a:prstGeom>
            <a:noFill/>
            <a:ln w="6350">
              <a:noFill/>
              <a:round/>
              <a:headEnd/>
              <a:tailEnd/>
            </a:ln>
          </p:spPr>
          <p:txBody>
            <a:bodyPr/>
            <a:lstStyle/>
            <a:p>
              <a:endParaRPr lang="es-ES"/>
            </a:p>
          </p:txBody>
        </p:sp>
        <p:sp>
          <p:nvSpPr>
            <p:cNvPr id="439290" name="Line 4090"/>
            <p:cNvSpPr>
              <a:spLocks noChangeShapeType="1"/>
            </p:cNvSpPr>
            <p:nvPr/>
          </p:nvSpPr>
          <p:spPr bwMode="auto">
            <a:xfrm>
              <a:off x="684" y="2317"/>
              <a:ext cx="1" cy="4"/>
            </a:xfrm>
            <a:prstGeom prst="line">
              <a:avLst/>
            </a:prstGeom>
            <a:noFill/>
            <a:ln w="6350">
              <a:noFill/>
              <a:round/>
              <a:headEnd/>
              <a:tailEnd/>
            </a:ln>
          </p:spPr>
          <p:txBody>
            <a:bodyPr/>
            <a:lstStyle/>
            <a:p>
              <a:endParaRPr lang="es-ES"/>
            </a:p>
          </p:txBody>
        </p:sp>
        <p:sp>
          <p:nvSpPr>
            <p:cNvPr id="439291" name="Rectangle 4091"/>
            <p:cNvSpPr>
              <a:spLocks noChangeArrowheads="1"/>
            </p:cNvSpPr>
            <p:nvPr/>
          </p:nvSpPr>
          <p:spPr bwMode="auto">
            <a:xfrm>
              <a:off x="672" y="2317"/>
              <a:ext cx="6" cy="4"/>
            </a:xfrm>
            <a:prstGeom prst="rect">
              <a:avLst/>
            </a:prstGeom>
            <a:solidFill>
              <a:srgbClr val="000000"/>
            </a:solidFill>
            <a:ln w="6350">
              <a:noFill/>
              <a:miter lim="800000"/>
              <a:headEnd/>
              <a:tailEnd/>
            </a:ln>
          </p:spPr>
          <p:txBody>
            <a:bodyPr/>
            <a:lstStyle/>
            <a:p>
              <a:endParaRPr lang="es-ES"/>
            </a:p>
          </p:txBody>
        </p:sp>
        <p:sp>
          <p:nvSpPr>
            <p:cNvPr id="439292" name="Line 4092"/>
            <p:cNvSpPr>
              <a:spLocks noChangeShapeType="1"/>
            </p:cNvSpPr>
            <p:nvPr/>
          </p:nvSpPr>
          <p:spPr bwMode="auto">
            <a:xfrm>
              <a:off x="672" y="2317"/>
              <a:ext cx="6" cy="1"/>
            </a:xfrm>
            <a:prstGeom prst="line">
              <a:avLst/>
            </a:prstGeom>
            <a:noFill/>
            <a:ln w="6350">
              <a:noFill/>
              <a:round/>
              <a:headEnd/>
              <a:tailEnd/>
            </a:ln>
          </p:spPr>
          <p:txBody>
            <a:bodyPr/>
            <a:lstStyle/>
            <a:p>
              <a:endParaRPr lang="es-ES"/>
            </a:p>
          </p:txBody>
        </p:sp>
        <p:sp>
          <p:nvSpPr>
            <p:cNvPr id="439293" name="Line 4093"/>
            <p:cNvSpPr>
              <a:spLocks noChangeShapeType="1"/>
            </p:cNvSpPr>
            <p:nvPr/>
          </p:nvSpPr>
          <p:spPr bwMode="auto">
            <a:xfrm>
              <a:off x="672" y="2317"/>
              <a:ext cx="1" cy="4"/>
            </a:xfrm>
            <a:prstGeom prst="line">
              <a:avLst/>
            </a:prstGeom>
            <a:noFill/>
            <a:ln w="6350">
              <a:noFill/>
              <a:round/>
              <a:headEnd/>
              <a:tailEnd/>
            </a:ln>
          </p:spPr>
          <p:txBody>
            <a:bodyPr/>
            <a:lstStyle/>
            <a:p>
              <a:endParaRPr lang="es-ES"/>
            </a:p>
          </p:txBody>
        </p:sp>
        <p:sp>
          <p:nvSpPr>
            <p:cNvPr id="441344" name="Rectangle 3072"/>
            <p:cNvSpPr>
              <a:spLocks noChangeArrowheads="1"/>
            </p:cNvSpPr>
            <p:nvPr/>
          </p:nvSpPr>
          <p:spPr bwMode="auto">
            <a:xfrm>
              <a:off x="1832" y="2317"/>
              <a:ext cx="5" cy="4"/>
            </a:xfrm>
            <a:prstGeom prst="rect">
              <a:avLst/>
            </a:prstGeom>
            <a:solidFill>
              <a:srgbClr val="000000"/>
            </a:solidFill>
            <a:ln w="6350">
              <a:noFill/>
              <a:miter lim="800000"/>
              <a:headEnd/>
              <a:tailEnd/>
            </a:ln>
          </p:spPr>
          <p:txBody>
            <a:bodyPr/>
            <a:lstStyle/>
            <a:p>
              <a:endParaRPr lang="es-ES"/>
            </a:p>
          </p:txBody>
        </p:sp>
        <p:sp>
          <p:nvSpPr>
            <p:cNvPr id="441345" name="Line 3073"/>
            <p:cNvSpPr>
              <a:spLocks noChangeShapeType="1"/>
            </p:cNvSpPr>
            <p:nvPr/>
          </p:nvSpPr>
          <p:spPr bwMode="auto">
            <a:xfrm>
              <a:off x="1832" y="2317"/>
              <a:ext cx="5" cy="1"/>
            </a:xfrm>
            <a:prstGeom prst="line">
              <a:avLst/>
            </a:prstGeom>
            <a:noFill/>
            <a:ln w="6350">
              <a:noFill/>
              <a:round/>
              <a:headEnd/>
              <a:tailEnd/>
            </a:ln>
          </p:spPr>
          <p:txBody>
            <a:bodyPr/>
            <a:lstStyle/>
            <a:p>
              <a:endParaRPr lang="es-ES"/>
            </a:p>
          </p:txBody>
        </p:sp>
        <p:sp>
          <p:nvSpPr>
            <p:cNvPr id="441346" name="Line 3074"/>
            <p:cNvSpPr>
              <a:spLocks noChangeShapeType="1"/>
            </p:cNvSpPr>
            <p:nvPr/>
          </p:nvSpPr>
          <p:spPr bwMode="auto">
            <a:xfrm>
              <a:off x="1832" y="2317"/>
              <a:ext cx="1" cy="4"/>
            </a:xfrm>
            <a:prstGeom prst="line">
              <a:avLst/>
            </a:prstGeom>
            <a:noFill/>
            <a:ln w="6350">
              <a:noFill/>
              <a:round/>
              <a:headEnd/>
              <a:tailEnd/>
            </a:ln>
          </p:spPr>
          <p:txBody>
            <a:bodyPr/>
            <a:lstStyle/>
            <a:p>
              <a:endParaRPr lang="es-ES"/>
            </a:p>
          </p:txBody>
        </p:sp>
        <p:sp>
          <p:nvSpPr>
            <p:cNvPr id="441351" name="Line 3079"/>
            <p:cNvSpPr>
              <a:spLocks noChangeShapeType="1"/>
            </p:cNvSpPr>
            <p:nvPr/>
          </p:nvSpPr>
          <p:spPr bwMode="auto">
            <a:xfrm>
              <a:off x="2900" y="2317"/>
              <a:ext cx="1" cy="4"/>
            </a:xfrm>
            <a:prstGeom prst="line">
              <a:avLst/>
            </a:prstGeom>
            <a:noFill/>
            <a:ln w="6350">
              <a:noFill/>
              <a:round/>
              <a:headEnd/>
              <a:tailEnd/>
            </a:ln>
          </p:spPr>
          <p:txBody>
            <a:bodyPr/>
            <a:lstStyle/>
            <a:p>
              <a:endParaRPr lang="es-ES"/>
            </a:p>
          </p:txBody>
        </p:sp>
        <p:sp>
          <p:nvSpPr>
            <p:cNvPr id="441356" name="Line 3084"/>
            <p:cNvSpPr>
              <a:spLocks noChangeShapeType="1"/>
            </p:cNvSpPr>
            <p:nvPr/>
          </p:nvSpPr>
          <p:spPr bwMode="auto">
            <a:xfrm>
              <a:off x="3911" y="2317"/>
              <a:ext cx="1" cy="4"/>
            </a:xfrm>
            <a:prstGeom prst="line">
              <a:avLst/>
            </a:prstGeom>
            <a:noFill/>
            <a:ln w="6350">
              <a:noFill/>
              <a:round/>
              <a:headEnd/>
              <a:tailEnd/>
            </a:ln>
          </p:spPr>
          <p:txBody>
            <a:bodyPr/>
            <a:lstStyle/>
            <a:p>
              <a:endParaRPr lang="es-ES"/>
            </a:p>
          </p:txBody>
        </p:sp>
        <p:sp>
          <p:nvSpPr>
            <p:cNvPr id="441370" name="Line 3098"/>
            <p:cNvSpPr>
              <a:spLocks noChangeShapeType="1"/>
            </p:cNvSpPr>
            <p:nvPr/>
          </p:nvSpPr>
          <p:spPr bwMode="auto">
            <a:xfrm>
              <a:off x="1832" y="2321"/>
              <a:ext cx="1" cy="186"/>
            </a:xfrm>
            <a:prstGeom prst="line">
              <a:avLst/>
            </a:prstGeom>
            <a:noFill/>
            <a:ln w="6350">
              <a:noFill/>
              <a:round/>
              <a:headEnd/>
              <a:tailEnd/>
            </a:ln>
          </p:spPr>
          <p:txBody>
            <a:bodyPr/>
            <a:lstStyle/>
            <a:p>
              <a:endParaRPr lang="es-ES"/>
            </a:p>
          </p:txBody>
        </p:sp>
        <p:sp>
          <p:nvSpPr>
            <p:cNvPr id="441372" name="Line 3100"/>
            <p:cNvSpPr>
              <a:spLocks noChangeShapeType="1"/>
            </p:cNvSpPr>
            <p:nvPr/>
          </p:nvSpPr>
          <p:spPr bwMode="auto">
            <a:xfrm>
              <a:off x="2900" y="2321"/>
              <a:ext cx="1" cy="186"/>
            </a:xfrm>
            <a:prstGeom prst="line">
              <a:avLst/>
            </a:prstGeom>
            <a:noFill/>
            <a:ln w="6350">
              <a:noFill/>
              <a:round/>
              <a:headEnd/>
              <a:tailEnd/>
            </a:ln>
          </p:spPr>
          <p:txBody>
            <a:bodyPr/>
            <a:lstStyle/>
            <a:p>
              <a:endParaRPr lang="es-ES"/>
            </a:p>
          </p:txBody>
        </p:sp>
        <p:sp>
          <p:nvSpPr>
            <p:cNvPr id="441374" name="Line 3102"/>
            <p:cNvSpPr>
              <a:spLocks noChangeShapeType="1"/>
            </p:cNvSpPr>
            <p:nvPr/>
          </p:nvSpPr>
          <p:spPr bwMode="auto">
            <a:xfrm>
              <a:off x="3911" y="2321"/>
              <a:ext cx="1" cy="186"/>
            </a:xfrm>
            <a:prstGeom prst="line">
              <a:avLst/>
            </a:prstGeom>
            <a:noFill/>
            <a:ln w="6350">
              <a:noFill/>
              <a:round/>
              <a:headEnd/>
              <a:tailEnd/>
            </a:ln>
          </p:spPr>
          <p:txBody>
            <a:bodyPr/>
            <a:lstStyle/>
            <a:p>
              <a:endParaRPr lang="es-ES"/>
            </a:p>
          </p:txBody>
        </p:sp>
        <p:sp>
          <p:nvSpPr>
            <p:cNvPr id="441379" name="Rectangle 3107"/>
            <p:cNvSpPr>
              <a:spLocks noChangeArrowheads="1"/>
            </p:cNvSpPr>
            <p:nvPr/>
          </p:nvSpPr>
          <p:spPr bwMode="auto">
            <a:xfrm>
              <a:off x="710" y="2556"/>
              <a:ext cx="384"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Duración</a:t>
              </a:r>
              <a:endParaRPr lang="es-ES_tradnl" altLang="es-ES_tradnl">
                <a:latin typeface="Book Antiqua" pitchFamily="18" charset="0"/>
              </a:endParaRPr>
            </a:p>
          </p:txBody>
        </p:sp>
        <p:sp>
          <p:nvSpPr>
            <p:cNvPr id="441381" name="Line 3109"/>
            <p:cNvSpPr>
              <a:spLocks noChangeShapeType="1"/>
            </p:cNvSpPr>
            <p:nvPr/>
          </p:nvSpPr>
          <p:spPr bwMode="auto">
            <a:xfrm>
              <a:off x="684" y="2507"/>
              <a:ext cx="5" cy="1"/>
            </a:xfrm>
            <a:prstGeom prst="line">
              <a:avLst/>
            </a:prstGeom>
            <a:noFill/>
            <a:ln w="6350">
              <a:noFill/>
              <a:round/>
              <a:headEnd/>
              <a:tailEnd/>
            </a:ln>
          </p:spPr>
          <p:txBody>
            <a:bodyPr/>
            <a:lstStyle/>
            <a:p>
              <a:endParaRPr lang="es-ES"/>
            </a:p>
          </p:txBody>
        </p:sp>
        <p:sp>
          <p:nvSpPr>
            <p:cNvPr id="441382" name="Line 3110"/>
            <p:cNvSpPr>
              <a:spLocks noChangeShapeType="1"/>
            </p:cNvSpPr>
            <p:nvPr/>
          </p:nvSpPr>
          <p:spPr bwMode="auto">
            <a:xfrm>
              <a:off x="684" y="2507"/>
              <a:ext cx="1" cy="4"/>
            </a:xfrm>
            <a:prstGeom prst="line">
              <a:avLst/>
            </a:prstGeom>
            <a:noFill/>
            <a:ln w="6350">
              <a:noFill/>
              <a:round/>
              <a:headEnd/>
              <a:tailEnd/>
            </a:ln>
          </p:spPr>
          <p:txBody>
            <a:bodyPr/>
            <a:lstStyle/>
            <a:p>
              <a:endParaRPr lang="es-ES"/>
            </a:p>
          </p:txBody>
        </p:sp>
        <p:sp>
          <p:nvSpPr>
            <p:cNvPr id="441385" name="Line 3113"/>
            <p:cNvSpPr>
              <a:spLocks noChangeShapeType="1"/>
            </p:cNvSpPr>
            <p:nvPr/>
          </p:nvSpPr>
          <p:spPr bwMode="auto">
            <a:xfrm>
              <a:off x="672" y="2507"/>
              <a:ext cx="1" cy="4"/>
            </a:xfrm>
            <a:prstGeom prst="line">
              <a:avLst/>
            </a:prstGeom>
            <a:noFill/>
            <a:ln w="6350">
              <a:noFill/>
              <a:round/>
              <a:headEnd/>
              <a:tailEnd/>
            </a:ln>
          </p:spPr>
          <p:txBody>
            <a:bodyPr/>
            <a:lstStyle/>
            <a:p>
              <a:endParaRPr lang="es-ES"/>
            </a:p>
          </p:txBody>
        </p:sp>
        <p:sp>
          <p:nvSpPr>
            <p:cNvPr id="441390" name="Line 3118"/>
            <p:cNvSpPr>
              <a:spLocks noChangeShapeType="1"/>
            </p:cNvSpPr>
            <p:nvPr/>
          </p:nvSpPr>
          <p:spPr bwMode="auto">
            <a:xfrm>
              <a:off x="1832" y="2507"/>
              <a:ext cx="1" cy="4"/>
            </a:xfrm>
            <a:prstGeom prst="line">
              <a:avLst/>
            </a:prstGeom>
            <a:noFill/>
            <a:ln w="6350">
              <a:noFill/>
              <a:round/>
              <a:headEnd/>
              <a:tailEnd/>
            </a:ln>
          </p:spPr>
          <p:txBody>
            <a:bodyPr/>
            <a:lstStyle/>
            <a:p>
              <a:endParaRPr lang="es-ES"/>
            </a:p>
          </p:txBody>
        </p:sp>
        <p:sp>
          <p:nvSpPr>
            <p:cNvPr id="441394" name="Line 3122"/>
            <p:cNvSpPr>
              <a:spLocks noChangeShapeType="1"/>
            </p:cNvSpPr>
            <p:nvPr/>
          </p:nvSpPr>
          <p:spPr bwMode="auto">
            <a:xfrm>
              <a:off x="2900" y="2507"/>
              <a:ext cx="6" cy="1"/>
            </a:xfrm>
            <a:prstGeom prst="line">
              <a:avLst/>
            </a:prstGeom>
            <a:noFill/>
            <a:ln w="6350">
              <a:noFill/>
              <a:round/>
              <a:headEnd/>
              <a:tailEnd/>
            </a:ln>
          </p:spPr>
          <p:txBody>
            <a:bodyPr/>
            <a:lstStyle/>
            <a:p>
              <a:endParaRPr lang="es-ES"/>
            </a:p>
          </p:txBody>
        </p:sp>
        <p:sp>
          <p:nvSpPr>
            <p:cNvPr id="441395" name="Line 3123"/>
            <p:cNvSpPr>
              <a:spLocks noChangeShapeType="1"/>
            </p:cNvSpPr>
            <p:nvPr/>
          </p:nvSpPr>
          <p:spPr bwMode="auto">
            <a:xfrm>
              <a:off x="2900" y="2507"/>
              <a:ext cx="1" cy="4"/>
            </a:xfrm>
            <a:prstGeom prst="line">
              <a:avLst/>
            </a:prstGeom>
            <a:noFill/>
            <a:ln w="6350">
              <a:noFill/>
              <a:round/>
              <a:headEnd/>
              <a:tailEnd/>
            </a:ln>
          </p:spPr>
          <p:txBody>
            <a:bodyPr/>
            <a:lstStyle/>
            <a:p>
              <a:endParaRPr lang="es-ES"/>
            </a:p>
          </p:txBody>
        </p:sp>
        <p:sp>
          <p:nvSpPr>
            <p:cNvPr id="441400" name="Line 3128"/>
            <p:cNvSpPr>
              <a:spLocks noChangeShapeType="1"/>
            </p:cNvSpPr>
            <p:nvPr/>
          </p:nvSpPr>
          <p:spPr bwMode="auto">
            <a:xfrm>
              <a:off x="3911" y="2507"/>
              <a:ext cx="1" cy="4"/>
            </a:xfrm>
            <a:prstGeom prst="line">
              <a:avLst/>
            </a:prstGeom>
            <a:noFill/>
            <a:ln w="6350">
              <a:noFill/>
              <a:round/>
              <a:headEnd/>
              <a:tailEnd/>
            </a:ln>
          </p:spPr>
          <p:txBody>
            <a:bodyPr/>
            <a:lstStyle/>
            <a:p>
              <a:endParaRPr lang="es-ES"/>
            </a:p>
          </p:txBody>
        </p:sp>
        <p:sp>
          <p:nvSpPr>
            <p:cNvPr id="441407" name="Line 3135"/>
            <p:cNvSpPr>
              <a:spLocks noChangeShapeType="1"/>
            </p:cNvSpPr>
            <p:nvPr/>
          </p:nvSpPr>
          <p:spPr bwMode="auto">
            <a:xfrm>
              <a:off x="4861" y="2507"/>
              <a:ext cx="6" cy="1"/>
            </a:xfrm>
            <a:prstGeom prst="line">
              <a:avLst/>
            </a:prstGeom>
            <a:noFill/>
            <a:ln w="6350">
              <a:noFill/>
              <a:round/>
              <a:headEnd/>
              <a:tailEnd/>
            </a:ln>
          </p:spPr>
          <p:txBody>
            <a:bodyPr/>
            <a:lstStyle/>
            <a:p>
              <a:endParaRPr lang="es-ES"/>
            </a:p>
          </p:txBody>
        </p:sp>
        <p:sp>
          <p:nvSpPr>
            <p:cNvPr id="441414" name="Line 3142"/>
            <p:cNvSpPr>
              <a:spLocks noChangeShapeType="1"/>
            </p:cNvSpPr>
            <p:nvPr/>
          </p:nvSpPr>
          <p:spPr bwMode="auto">
            <a:xfrm>
              <a:off x="1832" y="2511"/>
              <a:ext cx="1" cy="186"/>
            </a:xfrm>
            <a:prstGeom prst="line">
              <a:avLst/>
            </a:prstGeom>
            <a:noFill/>
            <a:ln w="6350">
              <a:noFill/>
              <a:round/>
              <a:headEnd/>
              <a:tailEnd/>
            </a:ln>
          </p:spPr>
          <p:txBody>
            <a:bodyPr/>
            <a:lstStyle/>
            <a:p>
              <a:endParaRPr lang="es-ES"/>
            </a:p>
          </p:txBody>
        </p:sp>
        <p:sp>
          <p:nvSpPr>
            <p:cNvPr id="441416" name="Line 3144"/>
            <p:cNvSpPr>
              <a:spLocks noChangeShapeType="1"/>
            </p:cNvSpPr>
            <p:nvPr/>
          </p:nvSpPr>
          <p:spPr bwMode="auto">
            <a:xfrm>
              <a:off x="2900" y="2511"/>
              <a:ext cx="1" cy="186"/>
            </a:xfrm>
            <a:prstGeom prst="line">
              <a:avLst/>
            </a:prstGeom>
            <a:noFill/>
            <a:ln w="6350">
              <a:noFill/>
              <a:round/>
              <a:headEnd/>
              <a:tailEnd/>
            </a:ln>
          </p:spPr>
          <p:txBody>
            <a:bodyPr/>
            <a:lstStyle/>
            <a:p>
              <a:endParaRPr lang="es-ES"/>
            </a:p>
          </p:txBody>
        </p:sp>
        <p:sp>
          <p:nvSpPr>
            <p:cNvPr id="441418" name="Line 3146"/>
            <p:cNvSpPr>
              <a:spLocks noChangeShapeType="1"/>
            </p:cNvSpPr>
            <p:nvPr/>
          </p:nvSpPr>
          <p:spPr bwMode="auto">
            <a:xfrm>
              <a:off x="3911" y="2511"/>
              <a:ext cx="1" cy="186"/>
            </a:xfrm>
            <a:prstGeom prst="line">
              <a:avLst/>
            </a:prstGeom>
            <a:noFill/>
            <a:ln w="6350">
              <a:noFill/>
              <a:round/>
              <a:headEnd/>
              <a:tailEnd/>
            </a:ln>
          </p:spPr>
          <p:txBody>
            <a:bodyPr/>
            <a:lstStyle/>
            <a:p>
              <a:endParaRPr lang="es-ES"/>
            </a:p>
          </p:txBody>
        </p:sp>
        <p:sp>
          <p:nvSpPr>
            <p:cNvPr id="441423" name="Rectangle 3151"/>
            <p:cNvSpPr>
              <a:spLocks noChangeArrowheads="1"/>
            </p:cNvSpPr>
            <p:nvPr/>
          </p:nvSpPr>
          <p:spPr bwMode="auto">
            <a:xfrm>
              <a:off x="710" y="2745"/>
              <a:ext cx="579"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Reversibilidad</a:t>
              </a:r>
              <a:endParaRPr lang="es-ES_tradnl" altLang="es-ES_tradnl">
                <a:latin typeface="Book Antiqua" pitchFamily="18" charset="0"/>
              </a:endParaRPr>
            </a:p>
          </p:txBody>
        </p:sp>
        <p:sp>
          <p:nvSpPr>
            <p:cNvPr id="441426" name="Line 3154"/>
            <p:cNvSpPr>
              <a:spLocks noChangeShapeType="1"/>
            </p:cNvSpPr>
            <p:nvPr/>
          </p:nvSpPr>
          <p:spPr bwMode="auto">
            <a:xfrm>
              <a:off x="684" y="2697"/>
              <a:ext cx="1" cy="4"/>
            </a:xfrm>
            <a:prstGeom prst="line">
              <a:avLst/>
            </a:prstGeom>
            <a:noFill/>
            <a:ln w="6350">
              <a:noFill/>
              <a:round/>
              <a:headEnd/>
              <a:tailEnd/>
            </a:ln>
          </p:spPr>
          <p:txBody>
            <a:bodyPr/>
            <a:lstStyle/>
            <a:p>
              <a:endParaRPr lang="es-ES"/>
            </a:p>
          </p:txBody>
        </p:sp>
        <p:sp>
          <p:nvSpPr>
            <p:cNvPr id="441429" name="Line 3157"/>
            <p:cNvSpPr>
              <a:spLocks noChangeShapeType="1"/>
            </p:cNvSpPr>
            <p:nvPr/>
          </p:nvSpPr>
          <p:spPr bwMode="auto">
            <a:xfrm>
              <a:off x="672" y="2697"/>
              <a:ext cx="1" cy="4"/>
            </a:xfrm>
            <a:prstGeom prst="line">
              <a:avLst/>
            </a:prstGeom>
            <a:noFill/>
            <a:ln w="6350">
              <a:noFill/>
              <a:round/>
              <a:headEnd/>
              <a:tailEnd/>
            </a:ln>
          </p:spPr>
          <p:txBody>
            <a:bodyPr/>
            <a:lstStyle/>
            <a:p>
              <a:endParaRPr lang="es-ES"/>
            </a:p>
          </p:txBody>
        </p:sp>
        <p:sp>
          <p:nvSpPr>
            <p:cNvPr id="441431" name="Line 3159"/>
            <p:cNvSpPr>
              <a:spLocks noChangeShapeType="1"/>
            </p:cNvSpPr>
            <p:nvPr/>
          </p:nvSpPr>
          <p:spPr bwMode="auto">
            <a:xfrm>
              <a:off x="689" y="2697"/>
              <a:ext cx="1143" cy="1"/>
            </a:xfrm>
            <a:prstGeom prst="line">
              <a:avLst/>
            </a:prstGeom>
            <a:noFill/>
            <a:ln w="6350">
              <a:noFill/>
              <a:round/>
              <a:headEnd/>
              <a:tailEnd/>
            </a:ln>
          </p:spPr>
          <p:txBody>
            <a:bodyPr/>
            <a:lstStyle/>
            <a:p>
              <a:endParaRPr lang="es-ES"/>
            </a:p>
          </p:txBody>
        </p:sp>
        <p:sp>
          <p:nvSpPr>
            <p:cNvPr id="441434" name="Line 3162"/>
            <p:cNvSpPr>
              <a:spLocks noChangeShapeType="1"/>
            </p:cNvSpPr>
            <p:nvPr/>
          </p:nvSpPr>
          <p:spPr bwMode="auto">
            <a:xfrm>
              <a:off x="1832" y="2697"/>
              <a:ext cx="1" cy="4"/>
            </a:xfrm>
            <a:prstGeom prst="line">
              <a:avLst/>
            </a:prstGeom>
            <a:noFill/>
            <a:ln w="6350">
              <a:noFill/>
              <a:round/>
              <a:headEnd/>
              <a:tailEnd/>
            </a:ln>
          </p:spPr>
          <p:txBody>
            <a:bodyPr/>
            <a:lstStyle/>
            <a:p>
              <a:endParaRPr lang="es-ES"/>
            </a:p>
          </p:txBody>
        </p:sp>
        <p:sp>
          <p:nvSpPr>
            <p:cNvPr id="441436" name="Line 3164"/>
            <p:cNvSpPr>
              <a:spLocks noChangeShapeType="1"/>
            </p:cNvSpPr>
            <p:nvPr/>
          </p:nvSpPr>
          <p:spPr bwMode="auto">
            <a:xfrm>
              <a:off x="1837" y="2697"/>
              <a:ext cx="1063" cy="1"/>
            </a:xfrm>
            <a:prstGeom prst="line">
              <a:avLst/>
            </a:prstGeom>
            <a:noFill/>
            <a:ln w="6350">
              <a:noFill/>
              <a:round/>
              <a:headEnd/>
              <a:tailEnd/>
            </a:ln>
          </p:spPr>
          <p:txBody>
            <a:bodyPr/>
            <a:lstStyle/>
            <a:p>
              <a:endParaRPr lang="es-ES"/>
            </a:p>
          </p:txBody>
        </p:sp>
        <p:sp>
          <p:nvSpPr>
            <p:cNvPr id="441438" name="Line 3166"/>
            <p:cNvSpPr>
              <a:spLocks noChangeShapeType="1"/>
            </p:cNvSpPr>
            <p:nvPr/>
          </p:nvSpPr>
          <p:spPr bwMode="auto">
            <a:xfrm>
              <a:off x="2900" y="2697"/>
              <a:ext cx="6" cy="1"/>
            </a:xfrm>
            <a:prstGeom prst="line">
              <a:avLst/>
            </a:prstGeom>
            <a:noFill/>
            <a:ln w="6350">
              <a:noFill/>
              <a:round/>
              <a:headEnd/>
              <a:tailEnd/>
            </a:ln>
          </p:spPr>
          <p:txBody>
            <a:bodyPr/>
            <a:lstStyle/>
            <a:p>
              <a:endParaRPr lang="es-ES"/>
            </a:p>
          </p:txBody>
        </p:sp>
        <p:sp>
          <p:nvSpPr>
            <p:cNvPr id="441439" name="Line 3167"/>
            <p:cNvSpPr>
              <a:spLocks noChangeShapeType="1"/>
            </p:cNvSpPr>
            <p:nvPr/>
          </p:nvSpPr>
          <p:spPr bwMode="auto">
            <a:xfrm>
              <a:off x="2900" y="2697"/>
              <a:ext cx="1" cy="4"/>
            </a:xfrm>
            <a:prstGeom prst="line">
              <a:avLst/>
            </a:prstGeom>
            <a:noFill/>
            <a:ln w="6350">
              <a:noFill/>
              <a:round/>
              <a:headEnd/>
              <a:tailEnd/>
            </a:ln>
          </p:spPr>
          <p:txBody>
            <a:bodyPr/>
            <a:lstStyle/>
            <a:p>
              <a:endParaRPr lang="es-ES"/>
            </a:p>
          </p:txBody>
        </p:sp>
        <p:sp>
          <p:nvSpPr>
            <p:cNvPr id="441441" name="Line 3169"/>
            <p:cNvSpPr>
              <a:spLocks noChangeShapeType="1"/>
            </p:cNvSpPr>
            <p:nvPr/>
          </p:nvSpPr>
          <p:spPr bwMode="auto">
            <a:xfrm>
              <a:off x="2906" y="2697"/>
              <a:ext cx="1005" cy="1"/>
            </a:xfrm>
            <a:prstGeom prst="line">
              <a:avLst/>
            </a:prstGeom>
            <a:noFill/>
            <a:ln w="6350">
              <a:noFill/>
              <a:round/>
              <a:headEnd/>
              <a:tailEnd/>
            </a:ln>
          </p:spPr>
          <p:txBody>
            <a:bodyPr/>
            <a:lstStyle/>
            <a:p>
              <a:endParaRPr lang="es-ES"/>
            </a:p>
          </p:txBody>
        </p:sp>
        <p:sp>
          <p:nvSpPr>
            <p:cNvPr id="441444" name="Line 3172"/>
            <p:cNvSpPr>
              <a:spLocks noChangeShapeType="1"/>
            </p:cNvSpPr>
            <p:nvPr/>
          </p:nvSpPr>
          <p:spPr bwMode="auto">
            <a:xfrm>
              <a:off x="3911" y="2697"/>
              <a:ext cx="1" cy="4"/>
            </a:xfrm>
            <a:prstGeom prst="line">
              <a:avLst/>
            </a:prstGeom>
            <a:noFill/>
            <a:ln w="6350">
              <a:noFill/>
              <a:round/>
              <a:headEnd/>
              <a:tailEnd/>
            </a:ln>
          </p:spPr>
          <p:txBody>
            <a:bodyPr/>
            <a:lstStyle/>
            <a:p>
              <a:endParaRPr lang="es-ES"/>
            </a:p>
          </p:txBody>
        </p:sp>
        <p:sp>
          <p:nvSpPr>
            <p:cNvPr id="441446" name="Line 3174"/>
            <p:cNvSpPr>
              <a:spLocks noChangeShapeType="1"/>
            </p:cNvSpPr>
            <p:nvPr/>
          </p:nvSpPr>
          <p:spPr bwMode="auto">
            <a:xfrm>
              <a:off x="3917" y="2697"/>
              <a:ext cx="944" cy="1"/>
            </a:xfrm>
            <a:prstGeom prst="line">
              <a:avLst/>
            </a:prstGeom>
            <a:noFill/>
            <a:ln w="6350">
              <a:noFill/>
              <a:round/>
              <a:headEnd/>
              <a:tailEnd/>
            </a:ln>
          </p:spPr>
          <p:txBody>
            <a:bodyPr/>
            <a:lstStyle/>
            <a:p>
              <a:endParaRPr lang="es-ES"/>
            </a:p>
          </p:txBody>
        </p:sp>
        <p:sp>
          <p:nvSpPr>
            <p:cNvPr id="441458" name="Line 3186"/>
            <p:cNvSpPr>
              <a:spLocks noChangeShapeType="1"/>
            </p:cNvSpPr>
            <p:nvPr/>
          </p:nvSpPr>
          <p:spPr bwMode="auto">
            <a:xfrm>
              <a:off x="1832" y="2701"/>
              <a:ext cx="1" cy="185"/>
            </a:xfrm>
            <a:prstGeom prst="line">
              <a:avLst/>
            </a:prstGeom>
            <a:noFill/>
            <a:ln w="6350">
              <a:noFill/>
              <a:round/>
              <a:headEnd/>
              <a:tailEnd/>
            </a:ln>
          </p:spPr>
          <p:txBody>
            <a:bodyPr/>
            <a:lstStyle/>
            <a:p>
              <a:endParaRPr lang="es-ES"/>
            </a:p>
          </p:txBody>
        </p:sp>
        <p:sp>
          <p:nvSpPr>
            <p:cNvPr id="441462" name="Line 3190"/>
            <p:cNvSpPr>
              <a:spLocks noChangeShapeType="1"/>
            </p:cNvSpPr>
            <p:nvPr/>
          </p:nvSpPr>
          <p:spPr bwMode="auto">
            <a:xfrm>
              <a:off x="3911" y="2701"/>
              <a:ext cx="1" cy="185"/>
            </a:xfrm>
            <a:prstGeom prst="line">
              <a:avLst/>
            </a:prstGeom>
            <a:noFill/>
            <a:ln w="6350">
              <a:noFill/>
              <a:round/>
              <a:headEnd/>
              <a:tailEnd/>
            </a:ln>
          </p:spPr>
          <p:txBody>
            <a:bodyPr/>
            <a:lstStyle/>
            <a:p>
              <a:endParaRPr lang="es-ES"/>
            </a:p>
          </p:txBody>
        </p:sp>
        <p:sp>
          <p:nvSpPr>
            <p:cNvPr id="441466" name="Line 3194"/>
            <p:cNvSpPr>
              <a:spLocks noChangeShapeType="1"/>
            </p:cNvSpPr>
            <p:nvPr/>
          </p:nvSpPr>
          <p:spPr bwMode="auto">
            <a:xfrm>
              <a:off x="4873" y="2701"/>
              <a:ext cx="1" cy="185"/>
            </a:xfrm>
            <a:prstGeom prst="line">
              <a:avLst/>
            </a:prstGeom>
            <a:noFill/>
            <a:ln w="6350">
              <a:noFill/>
              <a:round/>
              <a:headEnd/>
              <a:tailEnd/>
            </a:ln>
          </p:spPr>
          <p:txBody>
            <a:bodyPr/>
            <a:lstStyle/>
            <a:p>
              <a:endParaRPr lang="es-ES"/>
            </a:p>
          </p:txBody>
        </p:sp>
        <p:sp>
          <p:nvSpPr>
            <p:cNvPr id="441467" name="Rectangle 3195"/>
            <p:cNvSpPr>
              <a:spLocks noChangeArrowheads="1"/>
            </p:cNvSpPr>
            <p:nvPr/>
          </p:nvSpPr>
          <p:spPr bwMode="auto">
            <a:xfrm>
              <a:off x="710" y="2935"/>
              <a:ext cx="525" cy="110"/>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Probabilidad</a:t>
              </a:r>
              <a:endParaRPr lang="es-ES_tradnl" altLang="es-ES_tradnl">
                <a:latin typeface="Book Antiqua" pitchFamily="18" charset="0"/>
              </a:endParaRPr>
            </a:p>
          </p:txBody>
        </p:sp>
        <p:sp>
          <p:nvSpPr>
            <p:cNvPr id="441469" name="Line 3197"/>
            <p:cNvSpPr>
              <a:spLocks noChangeShapeType="1"/>
            </p:cNvSpPr>
            <p:nvPr/>
          </p:nvSpPr>
          <p:spPr bwMode="auto">
            <a:xfrm>
              <a:off x="684" y="2886"/>
              <a:ext cx="5" cy="1"/>
            </a:xfrm>
            <a:prstGeom prst="line">
              <a:avLst/>
            </a:prstGeom>
            <a:noFill/>
            <a:ln w="6350">
              <a:noFill/>
              <a:round/>
              <a:headEnd/>
              <a:tailEnd/>
            </a:ln>
          </p:spPr>
          <p:txBody>
            <a:bodyPr/>
            <a:lstStyle/>
            <a:p>
              <a:endParaRPr lang="es-ES"/>
            </a:p>
          </p:txBody>
        </p:sp>
        <p:sp>
          <p:nvSpPr>
            <p:cNvPr id="441470" name="Line 3198"/>
            <p:cNvSpPr>
              <a:spLocks noChangeShapeType="1"/>
            </p:cNvSpPr>
            <p:nvPr/>
          </p:nvSpPr>
          <p:spPr bwMode="auto">
            <a:xfrm>
              <a:off x="684" y="2886"/>
              <a:ext cx="1" cy="5"/>
            </a:xfrm>
            <a:prstGeom prst="line">
              <a:avLst/>
            </a:prstGeom>
            <a:noFill/>
            <a:ln w="6350">
              <a:noFill/>
              <a:round/>
              <a:headEnd/>
              <a:tailEnd/>
            </a:ln>
          </p:spPr>
          <p:txBody>
            <a:bodyPr/>
            <a:lstStyle/>
            <a:p>
              <a:endParaRPr lang="es-ES"/>
            </a:p>
          </p:txBody>
        </p:sp>
        <p:sp>
          <p:nvSpPr>
            <p:cNvPr id="441472" name="Line 3200"/>
            <p:cNvSpPr>
              <a:spLocks noChangeShapeType="1"/>
            </p:cNvSpPr>
            <p:nvPr/>
          </p:nvSpPr>
          <p:spPr bwMode="auto">
            <a:xfrm>
              <a:off x="672" y="2886"/>
              <a:ext cx="6" cy="1"/>
            </a:xfrm>
            <a:prstGeom prst="line">
              <a:avLst/>
            </a:prstGeom>
            <a:noFill/>
            <a:ln w="6350">
              <a:noFill/>
              <a:round/>
              <a:headEnd/>
              <a:tailEnd/>
            </a:ln>
          </p:spPr>
          <p:txBody>
            <a:bodyPr/>
            <a:lstStyle/>
            <a:p>
              <a:endParaRPr lang="es-ES"/>
            </a:p>
          </p:txBody>
        </p:sp>
        <p:sp>
          <p:nvSpPr>
            <p:cNvPr id="441473" name="Line 3201"/>
            <p:cNvSpPr>
              <a:spLocks noChangeShapeType="1"/>
            </p:cNvSpPr>
            <p:nvPr/>
          </p:nvSpPr>
          <p:spPr bwMode="auto">
            <a:xfrm>
              <a:off x="672" y="2886"/>
              <a:ext cx="1" cy="5"/>
            </a:xfrm>
            <a:prstGeom prst="line">
              <a:avLst/>
            </a:prstGeom>
            <a:noFill/>
            <a:ln w="6350">
              <a:noFill/>
              <a:round/>
              <a:headEnd/>
              <a:tailEnd/>
            </a:ln>
          </p:spPr>
          <p:txBody>
            <a:bodyPr/>
            <a:lstStyle/>
            <a:p>
              <a:endParaRPr lang="es-ES"/>
            </a:p>
          </p:txBody>
        </p:sp>
        <p:sp>
          <p:nvSpPr>
            <p:cNvPr id="441477" name="Line 3205"/>
            <p:cNvSpPr>
              <a:spLocks noChangeShapeType="1"/>
            </p:cNvSpPr>
            <p:nvPr/>
          </p:nvSpPr>
          <p:spPr bwMode="auto">
            <a:xfrm>
              <a:off x="1832" y="2886"/>
              <a:ext cx="5" cy="1"/>
            </a:xfrm>
            <a:prstGeom prst="line">
              <a:avLst/>
            </a:prstGeom>
            <a:noFill/>
            <a:ln w="6350">
              <a:noFill/>
              <a:round/>
              <a:headEnd/>
              <a:tailEnd/>
            </a:ln>
          </p:spPr>
          <p:txBody>
            <a:bodyPr/>
            <a:lstStyle/>
            <a:p>
              <a:endParaRPr lang="es-ES"/>
            </a:p>
          </p:txBody>
        </p:sp>
        <p:sp>
          <p:nvSpPr>
            <p:cNvPr id="441478" name="Line 3206"/>
            <p:cNvSpPr>
              <a:spLocks noChangeShapeType="1"/>
            </p:cNvSpPr>
            <p:nvPr/>
          </p:nvSpPr>
          <p:spPr bwMode="auto">
            <a:xfrm>
              <a:off x="1832" y="2886"/>
              <a:ext cx="1" cy="5"/>
            </a:xfrm>
            <a:prstGeom prst="line">
              <a:avLst/>
            </a:prstGeom>
            <a:noFill/>
            <a:ln w="6350">
              <a:noFill/>
              <a:round/>
              <a:headEnd/>
              <a:tailEnd/>
            </a:ln>
          </p:spPr>
          <p:txBody>
            <a:bodyPr/>
            <a:lstStyle/>
            <a:p>
              <a:endParaRPr lang="es-ES"/>
            </a:p>
          </p:txBody>
        </p:sp>
        <p:sp>
          <p:nvSpPr>
            <p:cNvPr id="441482" name="Line 3210"/>
            <p:cNvSpPr>
              <a:spLocks noChangeShapeType="1"/>
            </p:cNvSpPr>
            <p:nvPr/>
          </p:nvSpPr>
          <p:spPr bwMode="auto">
            <a:xfrm>
              <a:off x="2900" y="2886"/>
              <a:ext cx="6" cy="1"/>
            </a:xfrm>
            <a:prstGeom prst="line">
              <a:avLst/>
            </a:prstGeom>
            <a:noFill/>
            <a:ln w="6350">
              <a:noFill/>
              <a:round/>
              <a:headEnd/>
              <a:tailEnd/>
            </a:ln>
          </p:spPr>
          <p:txBody>
            <a:bodyPr/>
            <a:lstStyle/>
            <a:p>
              <a:endParaRPr lang="es-ES"/>
            </a:p>
          </p:txBody>
        </p:sp>
        <p:sp>
          <p:nvSpPr>
            <p:cNvPr id="441483" name="Line 3211"/>
            <p:cNvSpPr>
              <a:spLocks noChangeShapeType="1"/>
            </p:cNvSpPr>
            <p:nvPr/>
          </p:nvSpPr>
          <p:spPr bwMode="auto">
            <a:xfrm>
              <a:off x="2900" y="2886"/>
              <a:ext cx="1" cy="5"/>
            </a:xfrm>
            <a:prstGeom prst="line">
              <a:avLst/>
            </a:prstGeom>
            <a:noFill/>
            <a:ln w="6350">
              <a:noFill/>
              <a:round/>
              <a:headEnd/>
              <a:tailEnd/>
            </a:ln>
          </p:spPr>
          <p:txBody>
            <a:bodyPr/>
            <a:lstStyle/>
            <a:p>
              <a:endParaRPr lang="es-ES"/>
            </a:p>
          </p:txBody>
        </p:sp>
        <p:sp>
          <p:nvSpPr>
            <p:cNvPr id="441485" name="Line 3213"/>
            <p:cNvSpPr>
              <a:spLocks noChangeShapeType="1"/>
            </p:cNvSpPr>
            <p:nvPr/>
          </p:nvSpPr>
          <p:spPr bwMode="auto">
            <a:xfrm>
              <a:off x="2906" y="2886"/>
              <a:ext cx="1005" cy="1"/>
            </a:xfrm>
            <a:prstGeom prst="line">
              <a:avLst/>
            </a:prstGeom>
            <a:noFill/>
            <a:ln w="6350">
              <a:noFill/>
              <a:round/>
              <a:headEnd/>
              <a:tailEnd/>
            </a:ln>
          </p:spPr>
          <p:txBody>
            <a:bodyPr/>
            <a:lstStyle/>
            <a:p>
              <a:endParaRPr lang="es-ES"/>
            </a:p>
          </p:txBody>
        </p:sp>
        <p:sp>
          <p:nvSpPr>
            <p:cNvPr id="441487" name="Line 3215"/>
            <p:cNvSpPr>
              <a:spLocks noChangeShapeType="1"/>
            </p:cNvSpPr>
            <p:nvPr/>
          </p:nvSpPr>
          <p:spPr bwMode="auto">
            <a:xfrm>
              <a:off x="3911" y="2886"/>
              <a:ext cx="6" cy="1"/>
            </a:xfrm>
            <a:prstGeom prst="line">
              <a:avLst/>
            </a:prstGeom>
            <a:noFill/>
            <a:ln w="6350">
              <a:noFill/>
              <a:round/>
              <a:headEnd/>
              <a:tailEnd/>
            </a:ln>
          </p:spPr>
          <p:txBody>
            <a:bodyPr/>
            <a:lstStyle/>
            <a:p>
              <a:endParaRPr lang="es-ES"/>
            </a:p>
          </p:txBody>
        </p:sp>
        <p:sp>
          <p:nvSpPr>
            <p:cNvPr id="441488" name="Line 3216"/>
            <p:cNvSpPr>
              <a:spLocks noChangeShapeType="1"/>
            </p:cNvSpPr>
            <p:nvPr/>
          </p:nvSpPr>
          <p:spPr bwMode="auto">
            <a:xfrm>
              <a:off x="3911" y="2886"/>
              <a:ext cx="1" cy="5"/>
            </a:xfrm>
            <a:prstGeom prst="line">
              <a:avLst/>
            </a:prstGeom>
            <a:noFill/>
            <a:ln w="6350">
              <a:noFill/>
              <a:round/>
              <a:headEnd/>
              <a:tailEnd/>
            </a:ln>
          </p:spPr>
          <p:txBody>
            <a:bodyPr/>
            <a:lstStyle/>
            <a:p>
              <a:endParaRPr lang="es-ES"/>
            </a:p>
          </p:txBody>
        </p:sp>
        <p:sp>
          <p:nvSpPr>
            <p:cNvPr id="441490" name="Line 3218"/>
            <p:cNvSpPr>
              <a:spLocks noChangeShapeType="1"/>
            </p:cNvSpPr>
            <p:nvPr/>
          </p:nvSpPr>
          <p:spPr bwMode="auto">
            <a:xfrm>
              <a:off x="3917" y="2886"/>
              <a:ext cx="944" cy="1"/>
            </a:xfrm>
            <a:prstGeom prst="line">
              <a:avLst/>
            </a:prstGeom>
            <a:noFill/>
            <a:ln w="6350">
              <a:noFill/>
              <a:round/>
              <a:headEnd/>
              <a:tailEnd/>
            </a:ln>
          </p:spPr>
          <p:txBody>
            <a:bodyPr/>
            <a:lstStyle/>
            <a:p>
              <a:endParaRPr lang="es-ES"/>
            </a:p>
          </p:txBody>
        </p:sp>
        <p:sp>
          <p:nvSpPr>
            <p:cNvPr id="441492" name="Line 3220"/>
            <p:cNvSpPr>
              <a:spLocks noChangeShapeType="1"/>
            </p:cNvSpPr>
            <p:nvPr/>
          </p:nvSpPr>
          <p:spPr bwMode="auto">
            <a:xfrm>
              <a:off x="4873" y="2886"/>
              <a:ext cx="5" cy="1"/>
            </a:xfrm>
            <a:prstGeom prst="line">
              <a:avLst/>
            </a:prstGeom>
            <a:noFill/>
            <a:ln w="6350">
              <a:noFill/>
              <a:round/>
              <a:headEnd/>
              <a:tailEnd/>
            </a:ln>
          </p:spPr>
          <p:txBody>
            <a:bodyPr/>
            <a:lstStyle/>
            <a:p>
              <a:endParaRPr lang="es-ES"/>
            </a:p>
          </p:txBody>
        </p:sp>
        <p:sp>
          <p:nvSpPr>
            <p:cNvPr id="441495" name="Line 3223"/>
            <p:cNvSpPr>
              <a:spLocks noChangeShapeType="1"/>
            </p:cNvSpPr>
            <p:nvPr/>
          </p:nvSpPr>
          <p:spPr bwMode="auto">
            <a:xfrm>
              <a:off x="4861" y="2886"/>
              <a:ext cx="6" cy="1"/>
            </a:xfrm>
            <a:prstGeom prst="line">
              <a:avLst/>
            </a:prstGeom>
            <a:noFill/>
            <a:ln w="6350">
              <a:noFill/>
              <a:round/>
              <a:headEnd/>
              <a:tailEnd/>
            </a:ln>
          </p:spPr>
          <p:txBody>
            <a:bodyPr/>
            <a:lstStyle/>
            <a:p>
              <a:endParaRPr lang="es-ES"/>
            </a:p>
          </p:txBody>
        </p:sp>
        <p:sp>
          <p:nvSpPr>
            <p:cNvPr id="441502" name="Line 3230"/>
            <p:cNvSpPr>
              <a:spLocks noChangeShapeType="1"/>
            </p:cNvSpPr>
            <p:nvPr/>
          </p:nvSpPr>
          <p:spPr bwMode="auto">
            <a:xfrm>
              <a:off x="1832" y="2891"/>
              <a:ext cx="1" cy="185"/>
            </a:xfrm>
            <a:prstGeom prst="line">
              <a:avLst/>
            </a:prstGeom>
            <a:noFill/>
            <a:ln w="6350">
              <a:noFill/>
              <a:round/>
              <a:headEnd/>
              <a:tailEnd/>
            </a:ln>
          </p:spPr>
          <p:txBody>
            <a:bodyPr/>
            <a:lstStyle/>
            <a:p>
              <a:endParaRPr lang="es-ES"/>
            </a:p>
          </p:txBody>
        </p:sp>
        <p:sp>
          <p:nvSpPr>
            <p:cNvPr id="441506" name="Line 3234"/>
            <p:cNvSpPr>
              <a:spLocks noChangeShapeType="1"/>
            </p:cNvSpPr>
            <p:nvPr/>
          </p:nvSpPr>
          <p:spPr bwMode="auto">
            <a:xfrm>
              <a:off x="3911" y="2891"/>
              <a:ext cx="1" cy="185"/>
            </a:xfrm>
            <a:prstGeom prst="line">
              <a:avLst/>
            </a:prstGeom>
            <a:noFill/>
            <a:ln w="6350">
              <a:noFill/>
              <a:round/>
              <a:headEnd/>
              <a:tailEnd/>
            </a:ln>
          </p:spPr>
          <p:txBody>
            <a:bodyPr/>
            <a:lstStyle/>
            <a:p>
              <a:endParaRPr lang="es-ES"/>
            </a:p>
          </p:txBody>
        </p:sp>
        <p:sp>
          <p:nvSpPr>
            <p:cNvPr id="441509" name="Line 3237"/>
            <p:cNvSpPr>
              <a:spLocks noChangeShapeType="1"/>
            </p:cNvSpPr>
            <p:nvPr/>
          </p:nvSpPr>
          <p:spPr bwMode="auto">
            <a:xfrm>
              <a:off x="4873" y="2891"/>
              <a:ext cx="1" cy="185"/>
            </a:xfrm>
            <a:prstGeom prst="line">
              <a:avLst/>
            </a:prstGeom>
            <a:noFill/>
            <a:ln w="6350">
              <a:noFill/>
              <a:round/>
              <a:headEnd/>
              <a:tailEnd/>
            </a:ln>
          </p:spPr>
          <p:txBody>
            <a:bodyPr/>
            <a:lstStyle/>
            <a:p>
              <a:endParaRPr lang="es-ES"/>
            </a:p>
          </p:txBody>
        </p:sp>
        <p:sp>
          <p:nvSpPr>
            <p:cNvPr id="441510" name="Rectangle 3238"/>
            <p:cNvSpPr>
              <a:spLocks noChangeArrowheads="1"/>
            </p:cNvSpPr>
            <p:nvPr/>
          </p:nvSpPr>
          <p:spPr bwMode="auto">
            <a:xfrm>
              <a:off x="710" y="3125"/>
              <a:ext cx="942" cy="111"/>
            </a:xfrm>
            <a:prstGeom prst="rect">
              <a:avLst/>
            </a:prstGeom>
            <a:noFill/>
            <a:ln w="6350">
              <a:noFill/>
              <a:miter lim="800000"/>
              <a:headEnd/>
              <a:tailEnd/>
            </a:ln>
          </p:spPr>
          <p:txBody>
            <a:bodyPr wrap="none" lIns="0" tIns="0" rIns="0" bIns="0">
              <a:spAutoFit/>
            </a:bodyPr>
            <a:lstStyle/>
            <a:p>
              <a:r>
                <a:rPr lang="es-ES_tradnl" altLang="es-ES_tradnl">
                  <a:solidFill>
                    <a:srgbClr val="000000"/>
                  </a:solidFill>
                </a:rPr>
                <a:t>Cobertura/significancia</a:t>
              </a:r>
              <a:endParaRPr lang="es-ES_tradnl" altLang="es-ES_tradnl">
                <a:latin typeface="Book Antiqua" pitchFamily="18" charset="0"/>
              </a:endParaRPr>
            </a:p>
          </p:txBody>
        </p:sp>
        <p:sp>
          <p:nvSpPr>
            <p:cNvPr id="441511" name="Line 3239"/>
            <p:cNvSpPr>
              <a:spLocks noChangeShapeType="1"/>
            </p:cNvSpPr>
            <p:nvPr/>
          </p:nvSpPr>
          <p:spPr bwMode="auto">
            <a:xfrm>
              <a:off x="684" y="3076"/>
              <a:ext cx="5" cy="1"/>
            </a:xfrm>
            <a:prstGeom prst="line">
              <a:avLst/>
            </a:prstGeom>
            <a:noFill/>
            <a:ln w="6350">
              <a:noFill/>
              <a:round/>
              <a:headEnd/>
              <a:tailEnd/>
            </a:ln>
          </p:spPr>
          <p:txBody>
            <a:bodyPr/>
            <a:lstStyle/>
            <a:p>
              <a:endParaRPr lang="es-ES"/>
            </a:p>
          </p:txBody>
        </p:sp>
        <p:sp>
          <p:nvSpPr>
            <p:cNvPr id="441512" name="Line 3240"/>
            <p:cNvSpPr>
              <a:spLocks noChangeShapeType="1"/>
            </p:cNvSpPr>
            <p:nvPr/>
          </p:nvSpPr>
          <p:spPr bwMode="auto">
            <a:xfrm>
              <a:off x="684" y="3076"/>
              <a:ext cx="1" cy="5"/>
            </a:xfrm>
            <a:prstGeom prst="line">
              <a:avLst/>
            </a:prstGeom>
            <a:noFill/>
            <a:ln w="6350">
              <a:noFill/>
              <a:round/>
              <a:headEnd/>
              <a:tailEnd/>
            </a:ln>
          </p:spPr>
          <p:txBody>
            <a:bodyPr/>
            <a:lstStyle/>
            <a:p>
              <a:endParaRPr lang="es-ES"/>
            </a:p>
          </p:txBody>
        </p:sp>
        <p:sp>
          <p:nvSpPr>
            <p:cNvPr id="441513" name="Line 3241"/>
            <p:cNvSpPr>
              <a:spLocks noChangeShapeType="1"/>
            </p:cNvSpPr>
            <p:nvPr/>
          </p:nvSpPr>
          <p:spPr bwMode="auto">
            <a:xfrm>
              <a:off x="672" y="3076"/>
              <a:ext cx="6" cy="1"/>
            </a:xfrm>
            <a:prstGeom prst="line">
              <a:avLst/>
            </a:prstGeom>
            <a:noFill/>
            <a:ln w="6350">
              <a:noFill/>
              <a:round/>
              <a:headEnd/>
              <a:tailEnd/>
            </a:ln>
          </p:spPr>
          <p:txBody>
            <a:bodyPr/>
            <a:lstStyle/>
            <a:p>
              <a:endParaRPr lang="es-ES"/>
            </a:p>
          </p:txBody>
        </p:sp>
        <p:sp>
          <p:nvSpPr>
            <p:cNvPr id="441514" name="Line 3242"/>
            <p:cNvSpPr>
              <a:spLocks noChangeShapeType="1"/>
            </p:cNvSpPr>
            <p:nvPr/>
          </p:nvSpPr>
          <p:spPr bwMode="auto">
            <a:xfrm>
              <a:off x="672" y="3076"/>
              <a:ext cx="1" cy="5"/>
            </a:xfrm>
            <a:prstGeom prst="line">
              <a:avLst/>
            </a:prstGeom>
            <a:noFill/>
            <a:ln w="6350">
              <a:noFill/>
              <a:round/>
              <a:headEnd/>
              <a:tailEnd/>
            </a:ln>
          </p:spPr>
          <p:txBody>
            <a:bodyPr/>
            <a:lstStyle/>
            <a:p>
              <a:endParaRPr lang="es-ES"/>
            </a:p>
          </p:txBody>
        </p:sp>
        <p:sp>
          <p:nvSpPr>
            <p:cNvPr id="441515" name="Line 3243"/>
            <p:cNvSpPr>
              <a:spLocks noChangeShapeType="1"/>
            </p:cNvSpPr>
            <p:nvPr/>
          </p:nvSpPr>
          <p:spPr bwMode="auto">
            <a:xfrm>
              <a:off x="689" y="3076"/>
              <a:ext cx="1143" cy="1"/>
            </a:xfrm>
            <a:prstGeom prst="line">
              <a:avLst/>
            </a:prstGeom>
            <a:noFill/>
            <a:ln w="6350">
              <a:noFill/>
              <a:round/>
              <a:headEnd/>
              <a:tailEnd/>
            </a:ln>
          </p:spPr>
          <p:txBody>
            <a:bodyPr/>
            <a:lstStyle/>
            <a:p>
              <a:endParaRPr lang="es-ES"/>
            </a:p>
          </p:txBody>
        </p:sp>
        <p:sp>
          <p:nvSpPr>
            <p:cNvPr id="441516" name="Line 3244"/>
            <p:cNvSpPr>
              <a:spLocks noChangeShapeType="1"/>
            </p:cNvSpPr>
            <p:nvPr/>
          </p:nvSpPr>
          <p:spPr bwMode="auto">
            <a:xfrm>
              <a:off x="1832" y="3076"/>
              <a:ext cx="5" cy="1"/>
            </a:xfrm>
            <a:prstGeom prst="line">
              <a:avLst/>
            </a:prstGeom>
            <a:noFill/>
            <a:ln w="6350">
              <a:noFill/>
              <a:round/>
              <a:headEnd/>
              <a:tailEnd/>
            </a:ln>
          </p:spPr>
          <p:txBody>
            <a:bodyPr/>
            <a:lstStyle/>
            <a:p>
              <a:endParaRPr lang="es-ES"/>
            </a:p>
          </p:txBody>
        </p:sp>
        <p:sp>
          <p:nvSpPr>
            <p:cNvPr id="441517" name="Line 3245"/>
            <p:cNvSpPr>
              <a:spLocks noChangeShapeType="1"/>
            </p:cNvSpPr>
            <p:nvPr/>
          </p:nvSpPr>
          <p:spPr bwMode="auto">
            <a:xfrm>
              <a:off x="1832" y="3076"/>
              <a:ext cx="1" cy="5"/>
            </a:xfrm>
            <a:prstGeom prst="line">
              <a:avLst/>
            </a:prstGeom>
            <a:noFill/>
            <a:ln w="6350">
              <a:noFill/>
              <a:round/>
              <a:headEnd/>
              <a:tailEnd/>
            </a:ln>
          </p:spPr>
          <p:txBody>
            <a:bodyPr/>
            <a:lstStyle/>
            <a:p>
              <a:endParaRPr lang="es-ES"/>
            </a:p>
          </p:txBody>
        </p:sp>
        <p:sp>
          <p:nvSpPr>
            <p:cNvPr id="441518" name="Line 3246"/>
            <p:cNvSpPr>
              <a:spLocks noChangeShapeType="1"/>
            </p:cNvSpPr>
            <p:nvPr/>
          </p:nvSpPr>
          <p:spPr bwMode="auto">
            <a:xfrm>
              <a:off x="1837" y="3076"/>
              <a:ext cx="1063" cy="1"/>
            </a:xfrm>
            <a:prstGeom prst="line">
              <a:avLst/>
            </a:prstGeom>
            <a:noFill/>
            <a:ln w="6350">
              <a:noFill/>
              <a:round/>
              <a:headEnd/>
              <a:tailEnd/>
            </a:ln>
          </p:spPr>
          <p:txBody>
            <a:bodyPr/>
            <a:lstStyle/>
            <a:p>
              <a:endParaRPr lang="es-ES"/>
            </a:p>
          </p:txBody>
        </p:sp>
        <p:sp>
          <p:nvSpPr>
            <p:cNvPr id="441519" name="Line 3247"/>
            <p:cNvSpPr>
              <a:spLocks noChangeShapeType="1"/>
            </p:cNvSpPr>
            <p:nvPr/>
          </p:nvSpPr>
          <p:spPr bwMode="auto">
            <a:xfrm>
              <a:off x="2900" y="3076"/>
              <a:ext cx="6" cy="1"/>
            </a:xfrm>
            <a:prstGeom prst="line">
              <a:avLst/>
            </a:prstGeom>
            <a:noFill/>
            <a:ln w="6350">
              <a:noFill/>
              <a:round/>
              <a:headEnd/>
              <a:tailEnd/>
            </a:ln>
          </p:spPr>
          <p:txBody>
            <a:bodyPr/>
            <a:lstStyle/>
            <a:p>
              <a:endParaRPr lang="es-ES"/>
            </a:p>
          </p:txBody>
        </p:sp>
        <p:sp>
          <p:nvSpPr>
            <p:cNvPr id="441520" name="Line 3248"/>
            <p:cNvSpPr>
              <a:spLocks noChangeShapeType="1"/>
            </p:cNvSpPr>
            <p:nvPr/>
          </p:nvSpPr>
          <p:spPr bwMode="auto">
            <a:xfrm>
              <a:off x="2900" y="3076"/>
              <a:ext cx="1" cy="5"/>
            </a:xfrm>
            <a:prstGeom prst="line">
              <a:avLst/>
            </a:prstGeom>
            <a:noFill/>
            <a:ln w="6350">
              <a:noFill/>
              <a:round/>
              <a:headEnd/>
              <a:tailEnd/>
            </a:ln>
          </p:spPr>
          <p:txBody>
            <a:bodyPr/>
            <a:lstStyle/>
            <a:p>
              <a:endParaRPr lang="es-ES"/>
            </a:p>
          </p:txBody>
        </p:sp>
        <p:sp>
          <p:nvSpPr>
            <p:cNvPr id="441521" name="Line 3249"/>
            <p:cNvSpPr>
              <a:spLocks noChangeShapeType="1"/>
            </p:cNvSpPr>
            <p:nvPr/>
          </p:nvSpPr>
          <p:spPr bwMode="auto">
            <a:xfrm>
              <a:off x="2906" y="3076"/>
              <a:ext cx="1005" cy="1"/>
            </a:xfrm>
            <a:prstGeom prst="line">
              <a:avLst/>
            </a:prstGeom>
            <a:noFill/>
            <a:ln w="6350">
              <a:noFill/>
              <a:round/>
              <a:headEnd/>
              <a:tailEnd/>
            </a:ln>
          </p:spPr>
          <p:txBody>
            <a:bodyPr/>
            <a:lstStyle/>
            <a:p>
              <a:endParaRPr lang="es-ES"/>
            </a:p>
          </p:txBody>
        </p:sp>
        <p:sp>
          <p:nvSpPr>
            <p:cNvPr id="441522" name="Line 3250"/>
            <p:cNvSpPr>
              <a:spLocks noChangeShapeType="1"/>
            </p:cNvSpPr>
            <p:nvPr/>
          </p:nvSpPr>
          <p:spPr bwMode="auto">
            <a:xfrm>
              <a:off x="3911" y="3076"/>
              <a:ext cx="6" cy="1"/>
            </a:xfrm>
            <a:prstGeom prst="line">
              <a:avLst/>
            </a:prstGeom>
            <a:noFill/>
            <a:ln w="6350">
              <a:noFill/>
              <a:round/>
              <a:headEnd/>
              <a:tailEnd/>
            </a:ln>
          </p:spPr>
          <p:txBody>
            <a:bodyPr/>
            <a:lstStyle/>
            <a:p>
              <a:endParaRPr lang="es-ES"/>
            </a:p>
          </p:txBody>
        </p:sp>
        <p:sp>
          <p:nvSpPr>
            <p:cNvPr id="441523" name="Line 3251"/>
            <p:cNvSpPr>
              <a:spLocks noChangeShapeType="1"/>
            </p:cNvSpPr>
            <p:nvPr/>
          </p:nvSpPr>
          <p:spPr bwMode="auto">
            <a:xfrm>
              <a:off x="3911" y="3076"/>
              <a:ext cx="1" cy="5"/>
            </a:xfrm>
            <a:prstGeom prst="line">
              <a:avLst/>
            </a:prstGeom>
            <a:noFill/>
            <a:ln w="6350">
              <a:noFill/>
              <a:round/>
              <a:headEnd/>
              <a:tailEnd/>
            </a:ln>
          </p:spPr>
          <p:txBody>
            <a:bodyPr/>
            <a:lstStyle/>
            <a:p>
              <a:endParaRPr lang="es-ES"/>
            </a:p>
          </p:txBody>
        </p:sp>
        <p:sp>
          <p:nvSpPr>
            <p:cNvPr id="441524" name="Line 3252"/>
            <p:cNvSpPr>
              <a:spLocks noChangeShapeType="1"/>
            </p:cNvSpPr>
            <p:nvPr/>
          </p:nvSpPr>
          <p:spPr bwMode="auto">
            <a:xfrm>
              <a:off x="3917" y="3076"/>
              <a:ext cx="944" cy="1"/>
            </a:xfrm>
            <a:prstGeom prst="line">
              <a:avLst/>
            </a:prstGeom>
            <a:noFill/>
            <a:ln w="6350">
              <a:noFill/>
              <a:round/>
              <a:headEnd/>
              <a:tailEnd/>
            </a:ln>
          </p:spPr>
          <p:txBody>
            <a:bodyPr/>
            <a:lstStyle/>
            <a:p>
              <a:endParaRPr lang="es-ES"/>
            </a:p>
          </p:txBody>
        </p:sp>
        <p:sp>
          <p:nvSpPr>
            <p:cNvPr id="441525" name="Line 3253"/>
            <p:cNvSpPr>
              <a:spLocks noChangeShapeType="1"/>
            </p:cNvSpPr>
            <p:nvPr/>
          </p:nvSpPr>
          <p:spPr bwMode="auto">
            <a:xfrm>
              <a:off x="4873" y="3076"/>
              <a:ext cx="5" cy="1"/>
            </a:xfrm>
            <a:prstGeom prst="line">
              <a:avLst/>
            </a:prstGeom>
            <a:noFill/>
            <a:ln w="6350">
              <a:noFill/>
              <a:round/>
              <a:headEnd/>
              <a:tailEnd/>
            </a:ln>
          </p:spPr>
          <p:txBody>
            <a:bodyPr/>
            <a:lstStyle/>
            <a:p>
              <a:endParaRPr lang="es-ES"/>
            </a:p>
          </p:txBody>
        </p:sp>
        <p:sp>
          <p:nvSpPr>
            <p:cNvPr id="441526" name="Line 3254"/>
            <p:cNvSpPr>
              <a:spLocks noChangeShapeType="1"/>
            </p:cNvSpPr>
            <p:nvPr/>
          </p:nvSpPr>
          <p:spPr bwMode="auto">
            <a:xfrm>
              <a:off x="4873" y="3076"/>
              <a:ext cx="1" cy="5"/>
            </a:xfrm>
            <a:prstGeom prst="line">
              <a:avLst/>
            </a:prstGeom>
            <a:noFill/>
            <a:ln w="6350">
              <a:noFill/>
              <a:round/>
              <a:headEnd/>
              <a:tailEnd/>
            </a:ln>
          </p:spPr>
          <p:txBody>
            <a:bodyPr/>
            <a:lstStyle/>
            <a:p>
              <a:endParaRPr lang="es-ES"/>
            </a:p>
          </p:txBody>
        </p:sp>
        <p:sp>
          <p:nvSpPr>
            <p:cNvPr id="441527" name="Line 3255"/>
            <p:cNvSpPr>
              <a:spLocks noChangeShapeType="1"/>
            </p:cNvSpPr>
            <p:nvPr/>
          </p:nvSpPr>
          <p:spPr bwMode="auto">
            <a:xfrm>
              <a:off x="4861" y="3076"/>
              <a:ext cx="6" cy="1"/>
            </a:xfrm>
            <a:prstGeom prst="line">
              <a:avLst/>
            </a:prstGeom>
            <a:noFill/>
            <a:ln w="6350">
              <a:noFill/>
              <a:round/>
              <a:headEnd/>
              <a:tailEnd/>
            </a:ln>
          </p:spPr>
          <p:txBody>
            <a:bodyPr/>
            <a:lstStyle/>
            <a:p>
              <a:endParaRPr lang="es-ES"/>
            </a:p>
          </p:txBody>
        </p:sp>
        <p:sp>
          <p:nvSpPr>
            <p:cNvPr id="441528" name="Line 3256"/>
            <p:cNvSpPr>
              <a:spLocks noChangeShapeType="1"/>
            </p:cNvSpPr>
            <p:nvPr/>
          </p:nvSpPr>
          <p:spPr bwMode="auto">
            <a:xfrm>
              <a:off x="4861" y="3076"/>
              <a:ext cx="1" cy="5"/>
            </a:xfrm>
            <a:prstGeom prst="line">
              <a:avLst/>
            </a:prstGeom>
            <a:noFill/>
            <a:ln w="6350">
              <a:noFill/>
              <a:round/>
              <a:headEnd/>
              <a:tailEnd/>
            </a:ln>
          </p:spPr>
          <p:txBody>
            <a:bodyPr/>
            <a:lstStyle/>
            <a:p>
              <a:endParaRPr lang="es-ES"/>
            </a:p>
          </p:txBody>
        </p:sp>
        <p:sp>
          <p:nvSpPr>
            <p:cNvPr id="441530" name="Line 3258"/>
            <p:cNvSpPr>
              <a:spLocks noChangeShapeType="1"/>
            </p:cNvSpPr>
            <p:nvPr/>
          </p:nvSpPr>
          <p:spPr bwMode="auto">
            <a:xfrm>
              <a:off x="684" y="3081"/>
              <a:ext cx="1" cy="186"/>
            </a:xfrm>
            <a:prstGeom prst="line">
              <a:avLst/>
            </a:prstGeom>
            <a:noFill/>
            <a:ln w="6350">
              <a:noFill/>
              <a:round/>
              <a:headEnd/>
              <a:tailEnd/>
            </a:ln>
          </p:spPr>
          <p:txBody>
            <a:bodyPr/>
            <a:lstStyle/>
            <a:p>
              <a:endParaRPr lang="es-ES"/>
            </a:p>
          </p:txBody>
        </p:sp>
        <p:sp>
          <p:nvSpPr>
            <p:cNvPr id="441531" name="Line 3259"/>
            <p:cNvSpPr>
              <a:spLocks noChangeShapeType="1"/>
            </p:cNvSpPr>
            <p:nvPr/>
          </p:nvSpPr>
          <p:spPr bwMode="auto">
            <a:xfrm>
              <a:off x="672" y="3267"/>
              <a:ext cx="1" cy="14"/>
            </a:xfrm>
            <a:prstGeom prst="line">
              <a:avLst/>
            </a:prstGeom>
            <a:noFill/>
            <a:ln w="6350">
              <a:noFill/>
              <a:round/>
              <a:headEnd/>
              <a:tailEnd/>
            </a:ln>
          </p:spPr>
          <p:txBody>
            <a:bodyPr/>
            <a:lstStyle/>
            <a:p>
              <a:endParaRPr lang="es-ES"/>
            </a:p>
          </p:txBody>
        </p:sp>
        <p:sp>
          <p:nvSpPr>
            <p:cNvPr id="441532" name="Line 3260"/>
            <p:cNvSpPr>
              <a:spLocks noChangeShapeType="1"/>
            </p:cNvSpPr>
            <p:nvPr/>
          </p:nvSpPr>
          <p:spPr bwMode="auto">
            <a:xfrm>
              <a:off x="672" y="3276"/>
              <a:ext cx="17" cy="1"/>
            </a:xfrm>
            <a:prstGeom prst="line">
              <a:avLst/>
            </a:prstGeom>
            <a:noFill/>
            <a:ln w="6350">
              <a:noFill/>
              <a:round/>
              <a:headEnd/>
              <a:tailEnd/>
            </a:ln>
          </p:spPr>
          <p:txBody>
            <a:bodyPr/>
            <a:lstStyle/>
            <a:p>
              <a:endParaRPr lang="es-ES"/>
            </a:p>
          </p:txBody>
        </p:sp>
        <p:sp>
          <p:nvSpPr>
            <p:cNvPr id="441533" name="Line 3261"/>
            <p:cNvSpPr>
              <a:spLocks noChangeShapeType="1"/>
            </p:cNvSpPr>
            <p:nvPr/>
          </p:nvSpPr>
          <p:spPr bwMode="auto">
            <a:xfrm>
              <a:off x="684" y="3267"/>
              <a:ext cx="5" cy="1"/>
            </a:xfrm>
            <a:prstGeom prst="line">
              <a:avLst/>
            </a:prstGeom>
            <a:noFill/>
            <a:ln w="6350">
              <a:noFill/>
              <a:round/>
              <a:headEnd/>
              <a:tailEnd/>
            </a:ln>
          </p:spPr>
          <p:txBody>
            <a:bodyPr/>
            <a:lstStyle/>
            <a:p>
              <a:endParaRPr lang="es-ES"/>
            </a:p>
          </p:txBody>
        </p:sp>
        <p:sp>
          <p:nvSpPr>
            <p:cNvPr id="441534" name="Line 3262"/>
            <p:cNvSpPr>
              <a:spLocks noChangeShapeType="1"/>
            </p:cNvSpPr>
            <p:nvPr/>
          </p:nvSpPr>
          <p:spPr bwMode="auto">
            <a:xfrm>
              <a:off x="684" y="3267"/>
              <a:ext cx="1" cy="5"/>
            </a:xfrm>
            <a:prstGeom prst="line">
              <a:avLst/>
            </a:prstGeom>
            <a:noFill/>
            <a:ln w="6350">
              <a:noFill/>
              <a:round/>
              <a:headEnd/>
              <a:tailEnd/>
            </a:ln>
          </p:spPr>
          <p:txBody>
            <a:bodyPr/>
            <a:lstStyle/>
            <a:p>
              <a:endParaRPr lang="es-ES"/>
            </a:p>
          </p:txBody>
        </p:sp>
        <p:sp>
          <p:nvSpPr>
            <p:cNvPr id="441535" name="Line 3263"/>
            <p:cNvSpPr>
              <a:spLocks noChangeShapeType="1"/>
            </p:cNvSpPr>
            <p:nvPr/>
          </p:nvSpPr>
          <p:spPr bwMode="auto">
            <a:xfrm>
              <a:off x="684" y="3267"/>
              <a:ext cx="5" cy="1"/>
            </a:xfrm>
            <a:prstGeom prst="line">
              <a:avLst/>
            </a:prstGeom>
            <a:noFill/>
            <a:ln w="6350">
              <a:noFill/>
              <a:round/>
              <a:headEnd/>
              <a:tailEnd/>
            </a:ln>
          </p:spPr>
          <p:txBody>
            <a:bodyPr/>
            <a:lstStyle/>
            <a:p>
              <a:endParaRPr lang="es-ES"/>
            </a:p>
          </p:txBody>
        </p:sp>
        <p:sp>
          <p:nvSpPr>
            <p:cNvPr id="441536" name="Line 3264"/>
            <p:cNvSpPr>
              <a:spLocks noChangeShapeType="1"/>
            </p:cNvSpPr>
            <p:nvPr/>
          </p:nvSpPr>
          <p:spPr bwMode="auto">
            <a:xfrm>
              <a:off x="684" y="3267"/>
              <a:ext cx="1" cy="5"/>
            </a:xfrm>
            <a:prstGeom prst="line">
              <a:avLst/>
            </a:prstGeom>
            <a:noFill/>
            <a:ln w="6350">
              <a:noFill/>
              <a:round/>
              <a:headEnd/>
              <a:tailEnd/>
            </a:ln>
          </p:spPr>
          <p:txBody>
            <a:bodyPr/>
            <a:lstStyle/>
            <a:p>
              <a:endParaRPr lang="es-ES"/>
            </a:p>
          </p:txBody>
        </p:sp>
        <p:sp>
          <p:nvSpPr>
            <p:cNvPr id="441537" name="Line 3265"/>
            <p:cNvSpPr>
              <a:spLocks noChangeShapeType="1"/>
            </p:cNvSpPr>
            <p:nvPr/>
          </p:nvSpPr>
          <p:spPr bwMode="auto">
            <a:xfrm>
              <a:off x="689" y="3267"/>
              <a:ext cx="1143" cy="1"/>
            </a:xfrm>
            <a:prstGeom prst="line">
              <a:avLst/>
            </a:prstGeom>
            <a:noFill/>
            <a:ln w="6350">
              <a:noFill/>
              <a:round/>
              <a:headEnd/>
              <a:tailEnd/>
            </a:ln>
          </p:spPr>
          <p:txBody>
            <a:bodyPr/>
            <a:lstStyle/>
            <a:p>
              <a:endParaRPr lang="es-ES"/>
            </a:p>
          </p:txBody>
        </p:sp>
        <p:sp>
          <p:nvSpPr>
            <p:cNvPr id="441538" name="Line 3266"/>
            <p:cNvSpPr>
              <a:spLocks noChangeShapeType="1"/>
            </p:cNvSpPr>
            <p:nvPr/>
          </p:nvSpPr>
          <p:spPr bwMode="auto">
            <a:xfrm>
              <a:off x="689" y="3276"/>
              <a:ext cx="1143" cy="1"/>
            </a:xfrm>
            <a:prstGeom prst="line">
              <a:avLst/>
            </a:prstGeom>
            <a:noFill/>
            <a:ln w="6350">
              <a:noFill/>
              <a:round/>
              <a:headEnd/>
              <a:tailEnd/>
            </a:ln>
          </p:spPr>
          <p:txBody>
            <a:bodyPr/>
            <a:lstStyle/>
            <a:p>
              <a:endParaRPr lang="es-ES"/>
            </a:p>
          </p:txBody>
        </p:sp>
        <p:sp>
          <p:nvSpPr>
            <p:cNvPr id="441540" name="Line 3268"/>
            <p:cNvSpPr>
              <a:spLocks noChangeShapeType="1"/>
            </p:cNvSpPr>
            <p:nvPr/>
          </p:nvSpPr>
          <p:spPr bwMode="auto">
            <a:xfrm>
              <a:off x="1832" y="3081"/>
              <a:ext cx="1" cy="186"/>
            </a:xfrm>
            <a:prstGeom prst="line">
              <a:avLst/>
            </a:prstGeom>
            <a:noFill/>
            <a:ln w="6350">
              <a:noFill/>
              <a:round/>
              <a:headEnd/>
              <a:tailEnd/>
            </a:ln>
          </p:spPr>
          <p:txBody>
            <a:bodyPr/>
            <a:lstStyle/>
            <a:p>
              <a:endParaRPr lang="es-ES"/>
            </a:p>
          </p:txBody>
        </p:sp>
        <p:sp>
          <p:nvSpPr>
            <p:cNvPr id="441541" name="Line 3269"/>
            <p:cNvSpPr>
              <a:spLocks noChangeShapeType="1"/>
            </p:cNvSpPr>
            <p:nvPr/>
          </p:nvSpPr>
          <p:spPr bwMode="auto">
            <a:xfrm>
              <a:off x="1832" y="3267"/>
              <a:ext cx="17" cy="1"/>
            </a:xfrm>
            <a:prstGeom prst="line">
              <a:avLst/>
            </a:prstGeom>
            <a:noFill/>
            <a:ln w="6350">
              <a:noFill/>
              <a:round/>
              <a:headEnd/>
              <a:tailEnd/>
            </a:ln>
          </p:spPr>
          <p:txBody>
            <a:bodyPr/>
            <a:lstStyle/>
            <a:p>
              <a:endParaRPr lang="es-ES"/>
            </a:p>
          </p:txBody>
        </p:sp>
        <p:sp>
          <p:nvSpPr>
            <p:cNvPr id="441542" name="Line 3270"/>
            <p:cNvSpPr>
              <a:spLocks noChangeShapeType="1"/>
            </p:cNvSpPr>
            <p:nvPr/>
          </p:nvSpPr>
          <p:spPr bwMode="auto">
            <a:xfrm>
              <a:off x="1832" y="3276"/>
              <a:ext cx="17" cy="1"/>
            </a:xfrm>
            <a:prstGeom prst="line">
              <a:avLst/>
            </a:prstGeom>
            <a:noFill/>
            <a:ln w="6350">
              <a:noFill/>
              <a:round/>
              <a:headEnd/>
              <a:tailEnd/>
            </a:ln>
          </p:spPr>
          <p:txBody>
            <a:bodyPr/>
            <a:lstStyle/>
            <a:p>
              <a:endParaRPr lang="es-ES"/>
            </a:p>
          </p:txBody>
        </p:sp>
        <p:sp>
          <p:nvSpPr>
            <p:cNvPr id="441543" name="Line 3271"/>
            <p:cNvSpPr>
              <a:spLocks noChangeShapeType="1"/>
            </p:cNvSpPr>
            <p:nvPr/>
          </p:nvSpPr>
          <p:spPr bwMode="auto">
            <a:xfrm>
              <a:off x="1849" y="3267"/>
              <a:ext cx="1051" cy="1"/>
            </a:xfrm>
            <a:prstGeom prst="line">
              <a:avLst/>
            </a:prstGeom>
            <a:noFill/>
            <a:ln w="6350">
              <a:noFill/>
              <a:round/>
              <a:headEnd/>
              <a:tailEnd/>
            </a:ln>
          </p:spPr>
          <p:txBody>
            <a:bodyPr/>
            <a:lstStyle/>
            <a:p>
              <a:endParaRPr lang="es-ES"/>
            </a:p>
          </p:txBody>
        </p:sp>
        <p:sp>
          <p:nvSpPr>
            <p:cNvPr id="441544" name="Line 3272"/>
            <p:cNvSpPr>
              <a:spLocks noChangeShapeType="1"/>
            </p:cNvSpPr>
            <p:nvPr/>
          </p:nvSpPr>
          <p:spPr bwMode="auto">
            <a:xfrm>
              <a:off x="1849" y="3276"/>
              <a:ext cx="1051" cy="1"/>
            </a:xfrm>
            <a:prstGeom prst="line">
              <a:avLst/>
            </a:prstGeom>
            <a:noFill/>
            <a:ln w="6350">
              <a:noFill/>
              <a:round/>
              <a:headEnd/>
              <a:tailEnd/>
            </a:ln>
          </p:spPr>
          <p:txBody>
            <a:bodyPr/>
            <a:lstStyle/>
            <a:p>
              <a:endParaRPr lang="es-ES"/>
            </a:p>
          </p:txBody>
        </p:sp>
        <p:sp>
          <p:nvSpPr>
            <p:cNvPr id="441545" name="Line 3273"/>
            <p:cNvSpPr>
              <a:spLocks noChangeShapeType="1"/>
            </p:cNvSpPr>
            <p:nvPr/>
          </p:nvSpPr>
          <p:spPr bwMode="auto">
            <a:xfrm>
              <a:off x="2900" y="3081"/>
              <a:ext cx="1" cy="186"/>
            </a:xfrm>
            <a:prstGeom prst="line">
              <a:avLst/>
            </a:prstGeom>
            <a:noFill/>
            <a:ln w="6350">
              <a:noFill/>
              <a:round/>
              <a:headEnd/>
              <a:tailEnd/>
            </a:ln>
          </p:spPr>
          <p:txBody>
            <a:bodyPr/>
            <a:lstStyle/>
            <a:p>
              <a:endParaRPr lang="es-ES"/>
            </a:p>
          </p:txBody>
        </p:sp>
        <p:sp>
          <p:nvSpPr>
            <p:cNvPr id="441546" name="Line 3274"/>
            <p:cNvSpPr>
              <a:spLocks noChangeShapeType="1"/>
            </p:cNvSpPr>
            <p:nvPr/>
          </p:nvSpPr>
          <p:spPr bwMode="auto">
            <a:xfrm>
              <a:off x="2900" y="3267"/>
              <a:ext cx="17" cy="1"/>
            </a:xfrm>
            <a:prstGeom prst="line">
              <a:avLst/>
            </a:prstGeom>
            <a:noFill/>
            <a:ln w="6350">
              <a:noFill/>
              <a:round/>
              <a:headEnd/>
              <a:tailEnd/>
            </a:ln>
          </p:spPr>
          <p:txBody>
            <a:bodyPr/>
            <a:lstStyle/>
            <a:p>
              <a:endParaRPr lang="es-ES"/>
            </a:p>
          </p:txBody>
        </p:sp>
        <p:sp>
          <p:nvSpPr>
            <p:cNvPr id="441547" name="Line 3275"/>
            <p:cNvSpPr>
              <a:spLocks noChangeShapeType="1"/>
            </p:cNvSpPr>
            <p:nvPr/>
          </p:nvSpPr>
          <p:spPr bwMode="auto">
            <a:xfrm>
              <a:off x="2900" y="3276"/>
              <a:ext cx="17" cy="1"/>
            </a:xfrm>
            <a:prstGeom prst="line">
              <a:avLst/>
            </a:prstGeom>
            <a:noFill/>
            <a:ln w="6350">
              <a:noFill/>
              <a:round/>
              <a:headEnd/>
              <a:tailEnd/>
            </a:ln>
          </p:spPr>
          <p:txBody>
            <a:bodyPr/>
            <a:lstStyle/>
            <a:p>
              <a:endParaRPr lang="es-ES"/>
            </a:p>
          </p:txBody>
        </p:sp>
        <p:sp>
          <p:nvSpPr>
            <p:cNvPr id="441548" name="Line 3276"/>
            <p:cNvSpPr>
              <a:spLocks noChangeShapeType="1"/>
            </p:cNvSpPr>
            <p:nvPr/>
          </p:nvSpPr>
          <p:spPr bwMode="auto">
            <a:xfrm>
              <a:off x="2917" y="3267"/>
              <a:ext cx="994" cy="1"/>
            </a:xfrm>
            <a:prstGeom prst="line">
              <a:avLst/>
            </a:prstGeom>
            <a:noFill/>
            <a:ln w="6350">
              <a:noFill/>
              <a:round/>
              <a:headEnd/>
              <a:tailEnd/>
            </a:ln>
          </p:spPr>
          <p:txBody>
            <a:bodyPr/>
            <a:lstStyle/>
            <a:p>
              <a:endParaRPr lang="es-ES"/>
            </a:p>
          </p:txBody>
        </p:sp>
        <p:sp>
          <p:nvSpPr>
            <p:cNvPr id="441549" name="Line 3277"/>
            <p:cNvSpPr>
              <a:spLocks noChangeShapeType="1"/>
            </p:cNvSpPr>
            <p:nvPr/>
          </p:nvSpPr>
          <p:spPr bwMode="auto">
            <a:xfrm>
              <a:off x="2917" y="3276"/>
              <a:ext cx="994" cy="1"/>
            </a:xfrm>
            <a:prstGeom prst="line">
              <a:avLst/>
            </a:prstGeom>
            <a:noFill/>
            <a:ln w="6350">
              <a:noFill/>
              <a:round/>
              <a:headEnd/>
              <a:tailEnd/>
            </a:ln>
          </p:spPr>
          <p:txBody>
            <a:bodyPr/>
            <a:lstStyle/>
            <a:p>
              <a:endParaRPr lang="es-ES"/>
            </a:p>
          </p:txBody>
        </p:sp>
        <p:sp>
          <p:nvSpPr>
            <p:cNvPr id="441550" name="Line 3278"/>
            <p:cNvSpPr>
              <a:spLocks noChangeShapeType="1"/>
            </p:cNvSpPr>
            <p:nvPr/>
          </p:nvSpPr>
          <p:spPr bwMode="auto">
            <a:xfrm>
              <a:off x="3911" y="3081"/>
              <a:ext cx="1" cy="186"/>
            </a:xfrm>
            <a:prstGeom prst="line">
              <a:avLst/>
            </a:prstGeom>
            <a:noFill/>
            <a:ln w="6350">
              <a:noFill/>
              <a:round/>
              <a:headEnd/>
              <a:tailEnd/>
            </a:ln>
          </p:spPr>
          <p:txBody>
            <a:bodyPr/>
            <a:lstStyle/>
            <a:p>
              <a:endParaRPr lang="es-ES"/>
            </a:p>
          </p:txBody>
        </p:sp>
        <p:sp>
          <p:nvSpPr>
            <p:cNvPr id="441551" name="Line 3279"/>
            <p:cNvSpPr>
              <a:spLocks noChangeShapeType="1"/>
            </p:cNvSpPr>
            <p:nvPr/>
          </p:nvSpPr>
          <p:spPr bwMode="auto">
            <a:xfrm>
              <a:off x="3911" y="3267"/>
              <a:ext cx="17" cy="1"/>
            </a:xfrm>
            <a:prstGeom prst="line">
              <a:avLst/>
            </a:prstGeom>
            <a:noFill/>
            <a:ln w="6350">
              <a:noFill/>
              <a:round/>
              <a:headEnd/>
              <a:tailEnd/>
            </a:ln>
          </p:spPr>
          <p:txBody>
            <a:bodyPr/>
            <a:lstStyle/>
            <a:p>
              <a:endParaRPr lang="es-ES"/>
            </a:p>
          </p:txBody>
        </p:sp>
        <p:sp>
          <p:nvSpPr>
            <p:cNvPr id="441552" name="Line 3280"/>
            <p:cNvSpPr>
              <a:spLocks noChangeShapeType="1"/>
            </p:cNvSpPr>
            <p:nvPr/>
          </p:nvSpPr>
          <p:spPr bwMode="auto">
            <a:xfrm>
              <a:off x="3911" y="3276"/>
              <a:ext cx="17" cy="1"/>
            </a:xfrm>
            <a:prstGeom prst="line">
              <a:avLst/>
            </a:prstGeom>
            <a:noFill/>
            <a:ln w="6350">
              <a:noFill/>
              <a:round/>
              <a:headEnd/>
              <a:tailEnd/>
            </a:ln>
          </p:spPr>
          <p:txBody>
            <a:bodyPr/>
            <a:lstStyle/>
            <a:p>
              <a:endParaRPr lang="es-ES"/>
            </a:p>
          </p:txBody>
        </p:sp>
        <p:sp>
          <p:nvSpPr>
            <p:cNvPr id="441553" name="Line 3281"/>
            <p:cNvSpPr>
              <a:spLocks noChangeShapeType="1"/>
            </p:cNvSpPr>
            <p:nvPr/>
          </p:nvSpPr>
          <p:spPr bwMode="auto">
            <a:xfrm>
              <a:off x="3928" y="3267"/>
              <a:ext cx="933" cy="1"/>
            </a:xfrm>
            <a:prstGeom prst="line">
              <a:avLst/>
            </a:prstGeom>
            <a:noFill/>
            <a:ln w="6350">
              <a:noFill/>
              <a:round/>
              <a:headEnd/>
              <a:tailEnd/>
            </a:ln>
          </p:spPr>
          <p:txBody>
            <a:bodyPr/>
            <a:lstStyle/>
            <a:p>
              <a:endParaRPr lang="es-ES"/>
            </a:p>
          </p:txBody>
        </p:sp>
        <p:sp>
          <p:nvSpPr>
            <p:cNvPr id="441554" name="Line 3282"/>
            <p:cNvSpPr>
              <a:spLocks noChangeShapeType="1"/>
            </p:cNvSpPr>
            <p:nvPr/>
          </p:nvSpPr>
          <p:spPr bwMode="auto">
            <a:xfrm>
              <a:off x="3928" y="3276"/>
              <a:ext cx="933" cy="1"/>
            </a:xfrm>
            <a:prstGeom prst="line">
              <a:avLst/>
            </a:prstGeom>
            <a:noFill/>
            <a:ln w="6350">
              <a:noFill/>
              <a:round/>
              <a:headEnd/>
              <a:tailEnd/>
            </a:ln>
          </p:spPr>
          <p:txBody>
            <a:bodyPr/>
            <a:lstStyle/>
            <a:p>
              <a:endParaRPr lang="es-ES"/>
            </a:p>
          </p:txBody>
        </p:sp>
        <p:sp>
          <p:nvSpPr>
            <p:cNvPr id="441555" name="Line 3283"/>
            <p:cNvSpPr>
              <a:spLocks noChangeShapeType="1"/>
            </p:cNvSpPr>
            <p:nvPr/>
          </p:nvSpPr>
          <p:spPr bwMode="auto">
            <a:xfrm>
              <a:off x="4861" y="3081"/>
              <a:ext cx="1" cy="186"/>
            </a:xfrm>
            <a:prstGeom prst="line">
              <a:avLst/>
            </a:prstGeom>
            <a:noFill/>
            <a:ln w="6350">
              <a:noFill/>
              <a:round/>
              <a:headEnd/>
              <a:tailEnd/>
            </a:ln>
          </p:spPr>
          <p:txBody>
            <a:bodyPr/>
            <a:lstStyle/>
            <a:p>
              <a:endParaRPr lang="es-ES"/>
            </a:p>
          </p:txBody>
        </p:sp>
        <p:sp>
          <p:nvSpPr>
            <p:cNvPr id="441556" name="Line 3284"/>
            <p:cNvSpPr>
              <a:spLocks noChangeShapeType="1"/>
            </p:cNvSpPr>
            <p:nvPr/>
          </p:nvSpPr>
          <p:spPr bwMode="auto">
            <a:xfrm>
              <a:off x="4873" y="3081"/>
              <a:ext cx="1" cy="186"/>
            </a:xfrm>
            <a:prstGeom prst="line">
              <a:avLst/>
            </a:prstGeom>
            <a:noFill/>
            <a:ln w="6350">
              <a:noFill/>
              <a:round/>
              <a:headEnd/>
              <a:tailEnd/>
            </a:ln>
          </p:spPr>
          <p:txBody>
            <a:bodyPr/>
            <a:lstStyle/>
            <a:p>
              <a:endParaRPr lang="es-ES"/>
            </a:p>
          </p:txBody>
        </p:sp>
        <p:sp>
          <p:nvSpPr>
            <p:cNvPr id="441557" name="Line 3285"/>
            <p:cNvSpPr>
              <a:spLocks noChangeShapeType="1"/>
            </p:cNvSpPr>
            <p:nvPr/>
          </p:nvSpPr>
          <p:spPr bwMode="auto">
            <a:xfrm>
              <a:off x="4873" y="3267"/>
              <a:ext cx="1" cy="14"/>
            </a:xfrm>
            <a:prstGeom prst="line">
              <a:avLst/>
            </a:prstGeom>
            <a:noFill/>
            <a:ln w="6350">
              <a:noFill/>
              <a:round/>
              <a:headEnd/>
              <a:tailEnd/>
            </a:ln>
          </p:spPr>
          <p:txBody>
            <a:bodyPr/>
            <a:lstStyle/>
            <a:p>
              <a:endParaRPr lang="es-ES"/>
            </a:p>
          </p:txBody>
        </p:sp>
        <p:sp>
          <p:nvSpPr>
            <p:cNvPr id="441558" name="Line 3286"/>
            <p:cNvSpPr>
              <a:spLocks noChangeShapeType="1"/>
            </p:cNvSpPr>
            <p:nvPr/>
          </p:nvSpPr>
          <p:spPr bwMode="auto">
            <a:xfrm>
              <a:off x="4861" y="3276"/>
              <a:ext cx="17" cy="1"/>
            </a:xfrm>
            <a:prstGeom prst="line">
              <a:avLst/>
            </a:prstGeom>
            <a:noFill/>
            <a:ln w="6350">
              <a:noFill/>
              <a:round/>
              <a:headEnd/>
              <a:tailEnd/>
            </a:ln>
          </p:spPr>
          <p:txBody>
            <a:bodyPr/>
            <a:lstStyle/>
            <a:p>
              <a:endParaRPr lang="es-ES"/>
            </a:p>
          </p:txBody>
        </p:sp>
        <p:sp>
          <p:nvSpPr>
            <p:cNvPr id="441559" name="Line 3287"/>
            <p:cNvSpPr>
              <a:spLocks noChangeShapeType="1"/>
            </p:cNvSpPr>
            <p:nvPr/>
          </p:nvSpPr>
          <p:spPr bwMode="auto">
            <a:xfrm>
              <a:off x="4861" y="3267"/>
              <a:ext cx="6" cy="1"/>
            </a:xfrm>
            <a:prstGeom prst="line">
              <a:avLst/>
            </a:prstGeom>
            <a:noFill/>
            <a:ln w="6350">
              <a:noFill/>
              <a:round/>
              <a:headEnd/>
              <a:tailEnd/>
            </a:ln>
          </p:spPr>
          <p:txBody>
            <a:bodyPr/>
            <a:lstStyle/>
            <a:p>
              <a:endParaRPr lang="es-ES"/>
            </a:p>
          </p:txBody>
        </p:sp>
        <p:sp>
          <p:nvSpPr>
            <p:cNvPr id="441560" name="Line 3288"/>
            <p:cNvSpPr>
              <a:spLocks noChangeShapeType="1"/>
            </p:cNvSpPr>
            <p:nvPr/>
          </p:nvSpPr>
          <p:spPr bwMode="auto">
            <a:xfrm>
              <a:off x="4861" y="3267"/>
              <a:ext cx="1" cy="5"/>
            </a:xfrm>
            <a:prstGeom prst="line">
              <a:avLst/>
            </a:prstGeom>
            <a:noFill/>
            <a:ln w="6350">
              <a:noFill/>
              <a:round/>
              <a:headEnd/>
              <a:tailEnd/>
            </a:ln>
          </p:spPr>
          <p:txBody>
            <a:bodyPr/>
            <a:lstStyle/>
            <a:p>
              <a:endParaRPr lang="es-ES"/>
            </a:p>
          </p:txBody>
        </p:sp>
        <p:sp>
          <p:nvSpPr>
            <p:cNvPr id="441561" name="Line 3289"/>
            <p:cNvSpPr>
              <a:spLocks noChangeShapeType="1"/>
            </p:cNvSpPr>
            <p:nvPr/>
          </p:nvSpPr>
          <p:spPr bwMode="auto">
            <a:xfrm>
              <a:off x="4861" y="3267"/>
              <a:ext cx="6" cy="1"/>
            </a:xfrm>
            <a:prstGeom prst="line">
              <a:avLst/>
            </a:prstGeom>
            <a:noFill/>
            <a:ln w="6350">
              <a:noFill/>
              <a:round/>
              <a:headEnd/>
              <a:tailEnd/>
            </a:ln>
          </p:spPr>
          <p:txBody>
            <a:bodyPr/>
            <a:lstStyle/>
            <a:p>
              <a:endParaRPr lang="es-ES"/>
            </a:p>
          </p:txBody>
        </p:sp>
        <p:sp>
          <p:nvSpPr>
            <p:cNvPr id="441562" name="Line 3290"/>
            <p:cNvSpPr>
              <a:spLocks noChangeShapeType="1"/>
            </p:cNvSpPr>
            <p:nvPr/>
          </p:nvSpPr>
          <p:spPr bwMode="auto">
            <a:xfrm>
              <a:off x="4861" y="3267"/>
              <a:ext cx="1" cy="5"/>
            </a:xfrm>
            <a:prstGeom prst="line">
              <a:avLst/>
            </a:prstGeom>
            <a:noFill/>
            <a:ln w="6350">
              <a:noFill/>
              <a:round/>
              <a:headEnd/>
              <a:tailEnd/>
            </a:ln>
          </p:spPr>
          <p:txBody>
            <a:bodyPr/>
            <a:lstStyle/>
            <a:p>
              <a:endParaRPr lang="es-ES"/>
            </a:p>
          </p:txBody>
        </p:sp>
        <p:sp>
          <p:nvSpPr>
            <p:cNvPr id="441567" name="Rectangle 3295"/>
            <p:cNvSpPr>
              <a:spLocks noChangeArrowheads="1"/>
            </p:cNvSpPr>
            <p:nvPr/>
          </p:nvSpPr>
          <p:spPr bwMode="auto">
            <a:xfrm>
              <a:off x="672" y="1344"/>
              <a:ext cx="4176" cy="1920"/>
            </a:xfrm>
            <a:prstGeom prst="rect">
              <a:avLst/>
            </a:prstGeom>
            <a:noFill/>
            <a:ln w="12700">
              <a:solidFill>
                <a:schemeClr val="bg2"/>
              </a:solidFill>
              <a:miter lim="800000"/>
              <a:headEnd type="none" w="sm" len="sm"/>
              <a:tailEnd type="none" w="sm" len="sm"/>
            </a:ln>
            <a:effectLst/>
          </p:spPr>
          <p:txBody>
            <a:bodyPr wrap="none" anchor="ctr"/>
            <a:lstStyle/>
            <a:p>
              <a:endParaRPr lang="es-ES"/>
            </a:p>
          </p:txBody>
        </p:sp>
        <p:sp>
          <p:nvSpPr>
            <p:cNvPr id="441568" name="Line 3296"/>
            <p:cNvSpPr>
              <a:spLocks noChangeShapeType="1"/>
            </p:cNvSpPr>
            <p:nvPr/>
          </p:nvSpPr>
          <p:spPr bwMode="auto">
            <a:xfrm>
              <a:off x="672" y="3072"/>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69" name="Line 3297"/>
            <p:cNvSpPr>
              <a:spLocks noChangeShapeType="1"/>
            </p:cNvSpPr>
            <p:nvPr/>
          </p:nvSpPr>
          <p:spPr bwMode="auto">
            <a:xfrm>
              <a:off x="672" y="2880"/>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0" name="Line 3298"/>
            <p:cNvSpPr>
              <a:spLocks noChangeShapeType="1"/>
            </p:cNvSpPr>
            <p:nvPr/>
          </p:nvSpPr>
          <p:spPr bwMode="auto">
            <a:xfrm>
              <a:off x="672" y="2688"/>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1" name="Line 3299"/>
            <p:cNvSpPr>
              <a:spLocks noChangeShapeType="1"/>
            </p:cNvSpPr>
            <p:nvPr/>
          </p:nvSpPr>
          <p:spPr bwMode="auto">
            <a:xfrm>
              <a:off x="672" y="2496"/>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2" name="Line 3300"/>
            <p:cNvSpPr>
              <a:spLocks noChangeShapeType="1"/>
            </p:cNvSpPr>
            <p:nvPr/>
          </p:nvSpPr>
          <p:spPr bwMode="auto">
            <a:xfrm>
              <a:off x="672" y="2304"/>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5" name="Line 3303"/>
            <p:cNvSpPr>
              <a:spLocks noChangeShapeType="1"/>
            </p:cNvSpPr>
            <p:nvPr/>
          </p:nvSpPr>
          <p:spPr bwMode="auto">
            <a:xfrm>
              <a:off x="672" y="1968"/>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6" name="Line 3304"/>
            <p:cNvSpPr>
              <a:spLocks noChangeShapeType="1"/>
            </p:cNvSpPr>
            <p:nvPr/>
          </p:nvSpPr>
          <p:spPr bwMode="auto">
            <a:xfrm>
              <a:off x="672" y="2160"/>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79" name="Line 3307"/>
            <p:cNvSpPr>
              <a:spLocks noChangeShapeType="1"/>
            </p:cNvSpPr>
            <p:nvPr/>
          </p:nvSpPr>
          <p:spPr bwMode="auto">
            <a:xfrm>
              <a:off x="672" y="1776"/>
              <a:ext cx="4176" cy="0"/>
            </a:xfrm>
            <a:prstGeom prst="line">
              <a:avLst/>
            </a:prstGeom>
            <a:noFill/>
            <a:ln w="9525">
              <a:solidFill>
                <a:schemeClr val="bg2"/>
              </a:solidFill>
              <a:round/>
              <a:headEnd type="none" w="sm" len="sm"/>
              <a:tailEnd type="none" w="sm" len="sm"/>
            </a:ln>
            <a:effectLst/>
          </p:spPr>
          <p:txBody>
            <a:bodyPr wrap="none" anchor="ctr"/>
            <a:lstStyle/>
            <a:p>
              <a:endParaRPr lang="es-ES"/>
            </a:p>
          </p:txBody>
        </p:sp>
        <p:sp>
          <p:nvSpPr>
            <p:cNvPr id="441580" name="Line 3308"/>
            <p:cNvSpPr>
              <a:spLocks noChangeShapeType="1"/>
            </p:cNvSpPr>
            <p:nvPr/>
          </p:nvSpPr>
          <p:spPr bwMode="auto">
            <a:xfrm>
              <a:off x="1824" y="1344"/>
              <a:ext cx="0" cy="1920"/>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82" name="Line 3310"/>
            <p:cNvSpPr>
              <a:spLocks noChangeShapeType="1"/>
            </p:cNvSpPr>
            <p:nvPr/>
          </p:nvSpPr>
          <p:spPr bwMode="auto">
            <a:xfrm>
              <a:off x="2880" y="1536"/>
              <a:ext cx="0" cy="1728"/>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83" name="Line 3311"/>
            <p:cNvSpPr>
              <a:spLocks noChangeShapeType="1"/>
            </p:cNvSpPr>
            <p:nvPr/>
          </p:nvSpPr>
          <p:spPr bwMode="auto">
            <a:xfrm>
              <a:off x="3936" y="1536"/>
              <a:ext cx="0" cy="1728"/>
            </a:xfrm>
            <a:prstGeom prst="line">
              <a:avLst/>
            </a:prstGeom>
            <a:noFill/>
            <a:ln w="6350">
              <a:solidFill>
                <a:schemeClr val="bg2"/>
              </a:solidFill>
              <a:round/>
              <a:headEnd type="none" w="sm" len="sm"/>
              <a:tailEnd type="none" w="sm" len="sm"/>
            </a:ln>
            <a:effectLst/>
          </p:spPr>
          <p:txBody>
            <a:bodyPr wrap="none" anchor="ctr"/>
            <a:lstStyle/>
            <a:p>
              <a:endParaRPr lang="es-ES"/>
            </a:p>
          </p:txBody>
        </p:sp>
        <p:sp>
          <p:nvSpPr>
            <p:cNvPr id="441584" name="Line 3312"/>
            <p:cNvSpPr>
              <a:spLocks noChangeShapeType="1"/>
            </p:cNvSpPr>
            <p:nvPr/>
          </p:nvSpPr>
          <p:spPr bwMode="auto">
            <a:xfrm flipH="1">
              <a:off x="672" y="1536"/>
              <a:ext cx="4176" cy="0"/>
            </a:xfrm>
            <a:prstGeom prst="line">
              <a:avLst/>
            </a:prstGeom>
            <a:noFill/>
            <a:ln w="6350">
              <a:solidFill>
                <a:schemeClr val="bg2"/>
              </a:solidFill>
              <a:round/>
              <a:headEnd type="none" w="sm" len="sm"/>
              <a:tailEnd type="none" w="sm" len="sm"/>
            </a:ln>
            <a:effectLst/>
          </p:spPr>
          <p:txBody>
            <a:bodyPr wrap="none" anchor="ctr"/>
            <a:lstStyle/>
            <a:p>
              <a:endParaRPr lang="es-ES"/>
            </a:p>
          </p:txBody>
        </p:sp>
      </p:grpSp>
    </p:spTree>
  </p:cSld>
  <p:clrMapOvr>
    <a:masterClrMapping/>
  </p:clrMapOvr>
  <p:transition spd="slow" advClick="0">
    <p:rand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609600"/>
            <a:ext cx="8001000" cy="838200"/>
          </a:xfrm>
          <a:noFill/>
          <a:ln/>
        </p:spPr>
        <p:txBody>
          <a:bodyPr/>
          <a:lstStyle/>
          <a:p>
            <a:pPr>
              <a:lnSpc>
                <a:spcPct val="90000"/>
              </a:lnSpc>
            </a:pPr>
            <a:r>
              <a:rPr lang="es-ES_tradnl" altLang="es-ES_tradnl" sz="4200">
                <a:solidFill>
                  <a:schemeClr val="bg2"/>
                </a:solidFill>
              </a:rPr>
              <a:t>Estimaciones Anticipadas de la Significancia de los Impactos </a:t>
            </a:r>
            <a:endParaRPr lang="es-ES_tradnl" altLang="es-ES_tradnl">
              <a:solidFill>
                <a:schemeClr val="bg2"/>
              </a:solidFill>
              <a:effectLst>
                <a:outerShdw blurRad="38100" dist="38100" dir="2700000" algn="tl">
                  <a:srgbClr val="C0C0C0"/>
                </a:outerShdw>
              </a:effectLst>
            </a:endParaRPr>
          </a:p>
        </p:txBody>
      </p:sp>
      <p:sp>
        <p:nvSpPr>
          <p:cNvPr id="63491" name="Rectangle 3"/>
          <p:cNvSpPr>
            <a:spLocks noGrp="1" noChangeArrowheads="1"/>
          </p:cNvSpPr>
          <p:nvPr>
            <p:ph type="body" idx="1"/>
          </p:nvPr>
        </p:nvSpPr>
        <p:spPr>
          <a:xfrm>
            <a:off x="609600" y="1844675"/>
            <a:ext cx="8001000" cy="4114800"/>
          </a:xfrm>
          <a:noFill/>
          <a:ln/>
        </p:spPr>
        <p:txBody>
          <a:bodyPr/>
          <a:lstStyle/>
          <a:p>
            <a:pPr>
              <a:lnSpc>
                <a:spcPct val="90000"/>
              </a:lnSpc>
              <a:buFont typeface="Wingdings" pitchFamily="2" charset="2"/>
              <a:buChar char="ü"/>
            </a:pPr>
            <a:r>
              <a:rPr lang="es-ES_tradnl" altLang="es-ES_tradnl" sz="2800">
                <a:solidFill>
                  <a:schemeClr val="bg2"/>
                </a:solidFill>
              </a:rPr>
              <a:t>Magnitud de la operación y los cambios potenciales</a:t>
            </a:r>
          </a:p>
          <a:p>
            <a:pPr>
              <a:lnSpc>
                <a:spcPct val="90000"/>
              </a:lnSpc>
              <a:buFont typeface="Wingdings" pitchFamily="2" charset="2"/>
              <a:buChar char="ü"/>
            </a:pPr>
            <a:r>
              <a:rPr lang="es-ES_tradnl" altLang="es-ES_tradnl" sz="2800">
                <a:solidFill>
                  <a:schemeClr val="bg2"/>
                </a:solidFill>
              </a:rPr>
              <a:t>Estándares existentes, políticas y normas de contaminación y conservación </a:t>
            </a:r>
          </a:p>
          <a:p>
            <a:pPr>
              <a:lnSpc>
                <a:spcPct val="90000"/>
              </a:lnSpc>
              <a:buFont typeface="Wingdings" pitchFamily="2" charset="2"/>
              <a:buChar char="ü"/>
            </a:pPr>
            <a:r>
              <a:rPr lang="es-ES_tradnl" altLang="es-ES_tradnl" sz="2800">
                <a:solidFill>
                  <a:schemeClr val="bg2"/>
                </a:solidFill>
              </a:rPr>
              <a:t>Fragilidad y singularidad de las áreas afectadas</a:t>
            </a:r>
          </a:p>
          <a:p>
            <a:pPr>
              <a:lnSpc>
                <a:spcPct val="90000"/>
              </a:lnSpc>
              <a:buFont typeface="Wingdings" pitchFamily="2" charset="2"/>
              <a:buChar char="ü"/>
            </a:pPr>
            <a:r>
              <a:rPr lang="es-ES_tradnl" altLang="es-ES_tradnl" sz="2800">
                <a:solidFill>
                  <a:schemeClr val="bg2"/>
                </a:solidFill>
              </a:rPr>
              <a:t>Cantidad o tipo de población afectada y sus preocupaciones </a:t>
            </a:r>
          </a:p>
          <a:p>
            <a:pPr>
              <a:lnSpc>
                <a:spcPct val="90000"/>
              </a:lnSpc>
              <a:buFont typeface="Wingdings" pitchFamily="2" charset="2"/>
              <a:buChar char="ü"/>
            </a:pPr>
            <a:r>
              <a:rPr lang="es-ES_tradnl" altLang="es-ES_tradnl" sz="2800">
                <a:solidFill>
                  <a:schemeClr val="bg2"/>
                </a:solidFill>
              </a:rPr>
              <a:t>Uso de los recursos naturales y su relevancia</a:t>
            </a:r>
          </a:p>
          <a:p>
            <a:pPr>
              <a:lnSpc>
                <a:spcPct val="90000"/>
              </a:lnSpc>
              <a:buFont typeface="Wingdings" pitchFamily="2" charset="2"/>
              <a:buChar char="ü"/>
            </a:pPr>
            <a:r>
              <a:rPr lang="es-ES_tradnl" altLang="es-ES_tradnl" sz="2800">
                <a:solidFill>
                  <a:schemeClr val="bg2"/>
                </a:solidFill>
              </a:rPr>
              <a:t>Costos de mitigación/compensación</a:t>
            </a:r>
          </a:p>
          <a:p>
            <a:pPr>
              <a:lnSpc>
                <a:spcPct val="90000"/>
              </a:lnSpc>
              <a:buClr>
                <a:srgbClr val="800000"/>
              </a:buClr>
            </a:pPr>
            <a:endParaRPr lang="es-ES_tradnl" altLang="es-ES_tradnl" sz="2800">
              <a:solidFill>
                <a:schemeClr val="bg2"/>
              </a:solidFill>
            </a:endParaRPr>
          </a:p>
        </p:txBody>
      </p:sp>
      <p:sp>
        <p:nvSpPr>
          <p:cNvPr id="63492" name="Rectangle 4"/>
          <p:cNvSpPr>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a:r>
              <a:rPr lang="es-ES_tradnl" altLang="es-ES_tradnl" sz="1600" b="1" i="1">
                <a:solidFill>
                  <a:schemeClr val="bg2"/>
                </a:solidFill>
              </a:rPr>
              <a:t>MÓDULO 7</a:t>
            </a:r>
          </a:p>
        </p:txBody>
      </p:sp>
    </p:spTree>
  </p:cSld>
  <p:clrMapOvr>
    <a:masterClrMapping/>
  </p:clrMapOvr>
  <p:transition spd="slow" advClick="0">
    <p:random/>
  </p:transition>
</p:sld>
</file>

<file path=ppt/theme/theme1.xml><?xml version="1.0" encoding="utf-8"?>
<a:theme xmlns:a="http://schemas.openxmlformats.org/drawingml/2006/main" name="Apresentação em branco">
  <a:themeElements>
    <a:clrScheme name="Apresentação em branco 8">
      <a:dk1>
        <a:srgbClr val="000000"/>
      </a:dk1>
      <a:lt1>
        <a:srgbClr val="FFFFFF"/>
      </a:lt1>
      <a:dk2>
        <a:srgbClr val="0099FF"/>
      </a:dk2>
      <a:lt2>
        <a:srgbClr val="FFFF00"/>
      </a:lt2>
      <a:accent1>
        <a:srgbClr val="FF9900"/>
      </a:accent1>
      <a:accent2>
        <a:srgbClr val="00FFFF"/>
      </a:accent2>
      <a:accent3>
        <a:srgbClr val="AACAFF"/>
      </a:accent3>
      <a:accent4>
        <a:srgbClr val="DADADA"/>
      </a:accent4>
      <a:accent5>
        <a:srgbClr val="FFCAAA"/>
      </a:accent5>
      <a:accent6>
        <a:srgbClr val="00E7E7"/>
      </a:accent6>
      <a:hlink>
        <a:srgbClr val="FF0000"/>
      </a:hlink>
      <a:folHlink>
        <a:srgbClr val="969696"/>
      </a:folHlink>
    </a:clrScheme>
    <a:fontScheme name="Apresentação em branco">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400" b="0" i="0" u="none" strike="noStrike" cap="none" normalizeH="0" baseline="0" smtClean="0">
            <a:ln>
              <a:noFill/>
            </a:ln>
            <a:solidFill>
              <a:schemeClr val="tx2"/>
            </a:solidFill>
            <a:effectLst/>
            <a:latin typeface="Opti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400" b="0" i="0" u="none" strike="noStrike" cap="none" normalizeH="0" baseline="0" smtClean="0">
            <a:ln>
              <a:noFill/>
            </a:ln>
            <a:solidFill>
              <a:schemeClr val="tx2"/>
            </a:solidFill>
            <a:effectLst/>
            <a:latin typeface="Optima" charset="0"/>
          </a:defRPr>
        </a:defPPr>
      </a:lstStyle>
    </a:lnDef>
  </a:objectDefaults>
  <a:extraClrSchemeLst>
    <a:extraClrScheme>
      <a:clrScheme name="Apresentação em br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presentação em br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presentação em br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presentação em br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presentação em br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presentação em br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presentação em br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presentação em branco 8">
        <a:dk1>
          <a:srgbClr val="000000"/>
        </a:dk1>
        <a:lt1>
          <a:srgbClr val="FFFFFF"/>
        </a:lt1>
        <a:dk2>
          <a:srgbClr val="0099FF"/>
        </a:dk2>
        <a:lt2>
          <a:srgbClr val="FFFF00"/>
        </a:lt2>
        <a:accent1>
          <a:srgbClr val="FF9900"/>
        </a:accent1>
        <a:accent2>
          <a:srgbClr val="00FFFF"/>
        </a:accent2>
        <a:accent3>
          <a:srgbClr val="AAC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resentação em branco 8">
    <a:dk1>
      <a:srgbClr val="000000"/>
    </a:dk1>
    <a:lt1>
      <a:srgbClr val="FFFFFF"/>
    </a:lt1>
    <a:dk2>
      <a:srgbClr val="0099FF"/>
    </a:dk2>
    <a:lt2>
      <a:srgbClr val="FFFF00"/>
    </a:lt2>
    <a:accent1>
      <a:srgbClr val="FF9900"/>
    </a:accent1>
    <a:accent2>
      <a:srgbClr val="00FFFF"/>
    </a:accent2>
    <a:accent3>
      <a:srgbClr val="AACAFF"/>
    </a:accent3>
    <a:accent4>
      <a:srgbClr val="DADADA"/>
    </a:accent4>
    <a:accent5>
      <a:srgbClr val="FFCAAA"/>
    </a:accent5>
    <a:accent6>
      <a:srgbClr val="00E7E7"/>
    </a:accent6>
    <a:hlink>
      <a:srgbClr val="FF00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C:\Arquivos de programas\Microsoft Office\Modelos\Apresentação em branco.pot</Template>
  <TotalTime>161</TotalTime>
  <Words>4597</Words>
  <Application>Microsoft PowerPoint</Application>
  <PresentationFormat>Presentación en pantalla (4:3)</PresentationFormat>
  <Paragraphs>1101</Paragraphs>
  <Slides>29</Slides>
  <Notes>29</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2</vt:i4>
      </vt:variant>
      <vt:variant>
        <vt:lpstr>Títulos de diapositiva</vt:lpstr>
      </vt:variant>
      <vt:variant>
        <vt:i4>29</vt:i4>
      </vt:variant>
    </vt:vector>
  </HeadingPairs>
  <TitlesOfParts>
    <vt:vector size="37" baseType="lpstr">
      <vt:lpstr>Optima</vt:lpstr>
      <vt:lpstr>Wingdings</vt:lpstr>
      <vt:lpstr>Book Antiqua</vt:lpstr>
      <vt:lpstr>Monotype Sorts</vt:lpstr>
      <vt:lpstr>Symbol</vt:lpstr>
      <vt:lpstr>Apresentação em branco</vt:lpstr>
      <vt:lpstr>Documento de Microsoft Word</vt:lpstr>
      <vt:lpstr>Presentación de Microsoft PowerPoint</vt:lpstr>
      <vt:lpstr>Módulo 7  Métodos de EIA</vt:lpstr>
      <vt:lpstr>Métodos de EIA: Objetivo</vt:lpstr>
      <vt:lpstr>Impacto Ambiental: Definición</vt:lpstr>
      <vt:lpstr>Impacto Ambiental</vt:lpstr>
      <vt:lpstr>Clasificación de los Impactos </vt:lpstr>
      <vt:lpstr>Diapositiva 6</vt:lpstr>
      <vt:lpstr>Caracterización de los Impactos </vt:lpstr>
      <vt:lpstr>Resumen de las Características del Impacto</vt:lpstr>
      <vt:lpstr>Estimaciones Anticipadas de la Significancia de los Impactos </vt:lpstr>
      <vt:lpstr>Información Necesaria en las Condiciones Básicas del Ambiente</vt:lpstr>
      <vt:lpstr>Elementos Claves para el  Significado del Impacto</vt:lpstr>
      <vt:lpstr>Temas de Atención Especial  en  los Impactos Ambientales </vt:lpstr>
      <vt:lpstr>Relevancia</vt:lpstr>
      <vt:lpstr>Identificación de Impactos  </vt:lpstr>
      <vt:lpstr>Etapas Importantes en la Consideración de Impactos </vt:lpstr>
      <vt:lpstr>Ejemplos de Métodos </vt:lpstr>
      <vt:lpstr> Casuística de las Metodologías  de EIA</vt:lpstr>
      <vt:lpstr> Métodos</vt:lpstr>
      <vt:lpstr>Lista de Verificación</vt:lpstr>
      <vt:lpstr>Listado-Cuestionario Parcial de  Impactos para un Proyecto de  Desarrollo Forestal</vt:lpstr>
      <vt:lpstr>Diagrama de Flujo para Identificación de Impactos en un Proyecto de Desarrollo Urbano</vt:lpstr>
      <vt:lpstr>Ejemplo de Red de Impactos  para la Aplicación Aérea de Herbicidas</vt:lpstr>
      <vt:lpstr>Ejemplo de Superposición Cartográfica</vt:lpstr>
      <vt:lpstr>Ejemplo de Matriz de Causa-Efecto, Incluyendo la Identificación y Valoración de Impactos Ambientales</vt:lpstr>
      <vt:lpstr>Diapositiva 25</vt:lpstr>
      <vt:lpstr>Ejemplo de Valoración de  Impactos</vt:lpstr>
      <vt:lpstr>Criterios de Selección de Metodologías para la EIA </vt:lpstr>
      <vt:lpstr>Principales Ventajas y Desventajas de Algunos Métodos de Identificación de Impactos</vt:lpstr>
      <vt:lpstr>Diapositiva 29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7  Métodos de EIA</dc:title>
  <cp:lastModifiedBy>Administrador</cp:lastModifiedBy>
  <cp:revision>17</cp:revision>
  <cp:lastPrinted>2001-08-10T15:21:56Z</cp:lastPrinted>
  <dcterms:created xsi:type="dcterms:W3CDTF">2001-08-03T09:13:01Z</dcterms:created>
  <dcterms:modified xsi:type="dcterms:W3CDTF">2009-07-21T16:12:17Z</dcterms:modified>
</cp:coreProperties>
</file>