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8" r:id="rId1"/>
  </p:sldMasterIdLst>
  <p:notesMasterIdLst>
    <p:notesMasterId r:id="rId28"/>
  </p:notesMasterIdLst>
  <p:handoutMasterIdLst>
    <p:handoutMasterId r:id="rId29"/>
  </p:handoutMasterIdLst>
  <p:sldIdLst>
    <p:sldId id="451" r:id="rId2"/>
    <p:sldId id="454" r:id="rId3"/>
    <p:sldId id="480" r:id="rId4"/>
    <p:sldId id="481" r:id="rId5"/>
    <p:sldId id="452" r:id="rId6"/>
    <p:sldId id="457" r:id="rId7"/>
    <p:sldId id="482" r:id="rId8"/>
    <p:sldId id="483" r:id="rId9"/>
    <p:sldId id="486" r:id="rId10"/>
    <p:sldId id="487" r:id="rId11"/>
    <p:sldId id="488" r:id="rId12"/>
    <p:sldId id="489" r:id="rId13"/>
    <p:sldId id="490" r:id="rId14"/>
    <p:sldId id="491" r:id="rId15"/>
    <p:sldId id="379" r:id="rId16"/>
    <p:sldId id="381" r:id="rId17"/>
    <p:sldId id="493" r:id="rId18"/>
    <p:sldId id="495" r:id="rId19"/>
    <p:sldId id="459" r:id="rId20"/>
    <p:sldId id="460" r:id="rId21"/>
    <p:sldId id="378" r:id="rId22"/>
    <p:sldId id="380" r:id="rId23"/>
    <p:sldId id="385" r:id="rId24"/>
    <p:sldId id="386" r:id="rId25"/>
    <p:sldId id="424" r:id="rId26"/>
    <p:sldId id="496" r:id="rId27"/>
  </p:sldIdLst>
  <p:sldSz cx="9144000" cy="6858000" type="screen4x3"/>
  <p:notesSz cx="6623050" cy="981075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00FF"/>
    <a:srgbClr val="6666FF"/>
    <a:srgbClr val="00FF00"/>
    <a:srgbClr val="FFCC00"/>
    <a:srgbClr val="FFFFFF"/>
    <a:srgbClr val="67008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1734" y="-1194"/>
      </p:cViewPr>
      <p:guideLst>
        <p:guide orient="horz" pos="3090"/>
        <p:guide pos="20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86"/>
    </p:cViewPr>
  </p:sorterViewPr>
  <p:notesViewPr>
    <p:cSldViewPr>
      <p:cViewPr>
        <p:scale>
          <a:sx n="50" d="100"/>
          <a:sy n="50" d="100"/>
        </p:scale>
        <p:origin x="-1312" y="-104"/>
      </p:cViewPr>
      <p:guideLst>
        <p:guide orient="horz" pos="3090"/>
        <p:guide pos="208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2"/>
                </a:solidFill>
                <a:latin typeface="Optima" charset="0"/>
              </a:defRPr>
            </a:lvl1pPr>
          </a:lstStyle>
          <a:p>
            <a:endParaRPr lang="es-ES_tradnl" altLang="es-ES_trad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2850" y="0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2"/>
                </a:solidFill>
                <a:latin typeface="Optima" charset="0"/>
              </a:defRPr>
            </a:lvl1pPr>
          </a:lstStyle>
          <a:p>
            <a:endParaRPr lang="es-ES_tradnl" altLang="es-ES_tradn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0213"/>
            <a:ext cx="28702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2"/>
                </a:solidFill>
                <a:latin typeface="Optima" charset="0"/>
              </a:defRPr>
            </a:lvl1pPr>
          </a:lstStyle>
          <a:p>
            <a:r>
              <a:rPr lang="es-ES_tradnl" altLang="es-ES_tradnl"/>
              <a:t>MÓDULO 8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52850" y="9320213"/>
            <a:ext cx="28702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2"/>
                </a:solidFill>
                <a:latin typeface="Optima" charset="0"/>
              </a:defRPr>
            </a:lvl1pPr>
          </a:lstStyle>
          <a:p>
            <a:fld id="{17A32CB5-FDC9-4BDD-A29D-40AD4CF2D1A6}" type="slidenum">
              <a:rPr lang="es-ES_tradnl" altLang="es-ES_tradnl"/>
              <a:pPr/>
              <a:t>‹Nº›</a:t>
            </a:fld>
            <a:endParaRPr lang="es-ES_tradnl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Optima" charset="0"/>
              </a:defRPr>
            </a:lvl1pPr>
          </a:lstStyle>
          <a:p>
            <a:endParaRPr lang="es-ES_tradnl" altLang="es-ES_tradn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52850" y="0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Optima" charset="0"/>
              </a:defRPr>
            </a:lvl1pPr>
          </a:lstStyle>
          <a:p>
            <a:endParaRPr lang="es-ES_tradnl" altLang="es-ES_tradnl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58838" y="736600"/>
            <a:ext cx="4905375" cy="36766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2650" y="4660900"/>
            <a:ext cx="485775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 smtClean="0"/>
              <a:t>Clique para editar os estilos do texto mestre</a:t>
            </a:r>
          </a:p>
          <a:p>
            <a:pPr lvl="1"/>
            <a:r>
              <a:rPr lang="es-ES_tradnl" altLang="es-ES_tradnl" smtClean="0"/>
              <a:t>Segundo nível</a:t>
            </a:r>
          </a:p>
          <a:p>
            <a:pPr lvl="2"/>
            <a:r>
              <a:rPr lang="es-ES_tradnl" altLang="es-ES_tradnl" smtClean="0"/>
              <a:t>Terceiro nível</a:t>
            </a:r>
          </a:p>
          <a:p>
            <a:pPr lvl="3"/>
            <a:r>
              <a:rPr lang="es-ES_tradnl" altLang="es-ES_tradnl" smtClean="0"/>
              <a:t>Quarto nível</a:t>
            </a:r>
          </a:p>
          <a:p>
            <a:pPr lvl="4"/>
            <a:r>
              <a:rPr lang="es-ES_tradnl" altLang="es-ES_tradnl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0200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 i="1">
                <a:latin typeface="Optima" charset="0"/>
              </a:defRPr>
            </a:lvl1pPr>
          </a:lstStyle>
          <a:p>
            <a:r>
              <a:rPr lang="es-ES_tradnl" altLang="es-ES_tradnl"/>
              <a:t>MÓDULO 8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52850" y="9220200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 i="1">
                <a:latin typeface="Optima" charset="0"/>
              </a:defRPr>
            </a:lvl1pPr>
          </a:lstStyle>
          <a:p>
            <a:fld id="{05B9B8A3-D03C-4C5F-98EF-F0F39E59E8CD}" type="slidenum">
              <a:rPr lang="es-ES_tradnl" altLang="es-ES_tradnl"/>
              <a:pPr/>
              <a:t>‹Nº›</a:t>
            </a:fld>
            <a:endParaRPr lang="es-ES_tradnl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F3D36-F933-419A-A9A5-C5265F14C4C9}" type="slidenum">
              <a:rPr lang="es-ES_tradnl" altLang="es-ES_tradnl"/>
              <a:pPr/>
              <a:t>1</a:t>
            </a:fld>
            <a:endParaRPr lang="es-ES_tradnl" altLang="es-ES_tradnl"/>
          </a:p>
        </p:txBody>
      </p:sp>
      <p:sp>
        <p:nvSpPr>
          <p:cNvPr id="3645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3645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2227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alcances, contenidos y herramientas disponibles para la preparación de planes de manejo ambiental.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el módulo entrega antecedentes sobre los seis temas incluidos en la transparencia.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Mitigación: Medidas de disminución o evitamiento de los impactos significativos.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Compensación: Medidas para establecer/proteger ambientes similares a los afectados.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Indicadores: Parámetro o valor que entrega indicaciones acerca de la condición de una variable, tema o fenómeno.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Contingencias: Medidas frente a los riesgos o accidentes del proyecto.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Seguimiento: Acompañamiento ambiental durante las diversas etapas del ciclo de proyecto.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Auditoría: Instrumento para verificar el cumplimiento de condiciones ambientales.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Estudio de caso: Presentación de un ejemplo simulado para analizar las características de un Plan de Manejo Ambiental.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B9410E-9AB5-4897-AA2E-5D2933F9F554}" type="slidenum">
              <a:rPr lang="es-ES_tradnl" altLang="es-ES_tradnl"/>
              <a:pPr/>
              <a:t>10</a:t>
            </a:fld>
            <a:endParaRPr lang="es-ES_tradnl" altLang="es-ES_tradnl"/>
          </a:p>
        </p:txBody>
      </p:sp>
      <p:sp>
        <p:nvSpPr>
          <p:cNvPr id="478210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78212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1465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Verificar la utilidad de un indicador en la EIA.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la importancia de usar indicadores de referencia para los impactos y el seguimiento de ellos.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Solicite ejemplos de indicadores y promueva el diálogo en torno al tema.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buFontTx/>
              <a:buChar char="•"/>
            </a:pPr>
            <a:r>
              <a:rPr lang="es-ES_tradnl" altLang="es-ES_tradnl"/>
              <a:t>Observar: Conocer el estado, ver la evolución en el tiempo, destacar las diferencias espaciales.</a:t>
            </a:r>
          </a:p>
          <a:p>
            <a:pPr marL="187325" indent="-187325" algn="just">
              <a:buFontTx/>
              <a:buChar char="•"/>
            </a:pPr>
            <a:r>
              <a:rPr lang="es-ES_tradnl" altLang="es-ES_tradnl"/>
              <a:t>Entender: Hacer comparaciones y crear tipologías.</a:t>
            </a:r>
          </a:p>
          <a:p>
            <a:pPr marL="187325" indent="-187325" algn="just">
              <a:buFontTx/>
              <a:buChar char="•"/>
            </a:pPr>
            <a:r>
              <a:rPr lang="es-ES_tradnl" altLang="es-ES_tradnl"/>
              <a:t>Modificar: Ayudar a la formulación de las decisiones futuras, evaluar los alcances  de las políticas pasadas y diseñar una estrategia.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959E09-EE27-4CDD-B4DB-61B2E7BFEB29}" type="slidenum">
              <a:rPr lang="es-ES_tradnl" altLang="es-ES_tradnl"/>
              <a:pPr/>
              <a:t>11</a:t>
            </a:fld>
            <a:endParaRPr lang="es-ES_tradnl" altLang="es-ES_tradnl"/>
          </a:p>
        </p:txBody>
      </p:sp>
      <p:sp>
        <p:nvSpPr>
          <p:cNvPr id="479234" name="Rectangle 4098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79236" name="Rectangle 4100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1465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Mostrar un ejemplo de indicador.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la importancia de usar indicadores de referencia para los impactos y el seguimiento de ellos.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Solicite ejemplos de indicadores y promueva el diálogo en torno al tema.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Ejemplo: Se aporta un ejemplo completo de indicador con la finalidad de reconocer su utilidad.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DA0E48-494C-4443-918F-7D30311B2202}" type="slidenum">
              <a:rPr lang="es-ES_tradnl" altLang="es-ES_tradnl"/>
              <a:pPr/>
              <a:t>12</a:t>
            </a:fld>
            <a:endParaRPr lang="es-ES_tradnl" altLang="es-ES_tradnl"/>
          </a:p>
        </p:txBody>
      </p:sp>
      <p:sp>
        <p:nvSpPr>
          <p:cNvPr id="480258" name="Rectangle 2050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80260" name="Rectangle 2052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1465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Mostrar un ejemplo de indicador.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la importancia de usar indicadores de referencia para los impactos y el seguimiento de ellos.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Solicite ejemplos de indicadores y promueva el diálogo en torno al tema.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Ejemplo: Se aporta un ejemplo completo de indicador con la finalidad de reconocer su utilidad.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3D61B-1312-45D6-844D-6B7D9B1F1D40}" type="slidenum">
              <a:rPr lang="es-ES_tradnl" altLang="es-ES_tradnl"/>
              <a:pPr/>
              <a:t>13</a:t>
            </a:fld>
            <a:endParaRPr lang="es-ES_tradnl" altLang="es-ES_tradnl"/>
          </a:p>
        </p:txBody>
      </p:sp>
      <p:sp>
        <p:nvSpPr>
          <p:cNvPr id="481282" name="Rectangle 3074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81284" name="Rectangle 3076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2227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Verificar el propósito y alcance del seguimiento como un paso clave del proceso de EIA.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el seguimiento es el que verifica realmente que el proyecto es sustentable ambientalmente.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Sistemático y planificado: Conjunto de acciones ordenadas de manera de que sean efectivamente aplicadas.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Sustentabilidad: Condición ambiental aceptable según los objetivos y propósitos de las políticas.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9A3F13-80EE-46DF-A2E8-169465F6645C}" type="slidenum">
              <a:rPr lang="es-ES_tradnl" altLang="es-ES_tradnl"/>
              <a:pPr/>
              <a:t>14</a:t>
            </a:fld>
            <a:endParaRPr lang="es-ES_tradnl" altLang="es-ES_tradnl"/>
          </a:p>
        </p:txBody>
      </p:sp>
      <p:sp>
        <p:nvSpPr>
          <p:cNvPr id="482306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82308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1465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propósitos del seguimiento.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se adjuntan lineamientos principales.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Solicite complementos y ejemplos.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Revisar predicciones: Elaboración de análisis para verificar el comportamiento de los impactos reales.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Efectividad de medidas: Verificación de la utilidad de las medidas. 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Modificar actividades: Desarrollar acciones de corrección de los proyectos para manejar impactos no previstos.</a:t>
            </a:r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Cumplimiento de compromisos: Verificación de acuerdo al plan de manejo ambiental.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Efectividad de la gestión: Verificación de los procesos de administración y gerenciamiento de los impactos.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E9DC26-59B0-4D28-84A4-F5D30D6C1F99}" type="slidenum">
              <a:rPr lang="es-ES_tradnl" altLang="es-ES_tradnl"/>
              <a:pPr/>
              <a:t>15</a:t>
            </a:fld>
            <a:endParaRPr lang="es-ES_tradnl" altLang="es-ES_tradnl"/>
          </a:p>
        </p:txBody>
      </p:sp>
      <p:sp>
        <p:nvSpPr>
          <p:cNvPr id="483330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83332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2227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la información que proporciona el seguimiento sobre los impactos reales.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se adjuntan lineamientos principales.</a:t>
            </a:r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Solicite complementos y ejemplos.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Naturaleza: Carácter  del impacto.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Magnitud: Relevancia y tamaño del impacto.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Extensión: Área de influencia del impacto.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Cronología: Etapa del proyecto en que ocurre el impacto.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Probabilidad: Riesgo de ocurrencia del impacto.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Confianza: Grado de certeza con que fue predicho el impacto ambiental.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BF4D93-5CF1-45C7-A37F-68CFA0912B59}" type="slidenum">
              <a:rPr lang="es-ES_tradnl" altLang="es-ES_tradnl"/>
              <a:pPr/>
              <a:t>16</a:t>
            </a:fld>
            <a:endParaRPr lang="es-ES_tradnl" altLang="es-ES_tradnl"/>
          </a:p>
        </p:txBody>
      </p:sp>
      <p:sp>
        <p:nvSpPr>
          <p:cNvPr id="4843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843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1465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pasos necesarios para elaborar un programa de seguimiento.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se adjuntan lineamientos principales.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Solicite complementos y ejemplos.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Alcance: Marco de referencia donde se aplica el programa.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Objetivos: Propósitos perseguidos con el programa.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Límites: Área de influencia del plan, información requerida y tiempo considerado.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Indicadores: Valores de referencia para analizar el comportamiento de los impactos.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Exigencias mínimas: Requisitos y condiciones que deben cumplirse para aplicar el programa de seguimiento.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BFFAF4-817D-474F-B63E-C985915B0575}" type="slidenum">
              <a:rPr lang="es-ES_tradnl" altLang="es-ES_tradnl"/>
              <a:pPr/>
              <a:t>17</a:t>
            </a:fld>
            <a:endParaRPr lang="es-ES_tradnl" altLang="es-ES_tradnl"/>
          </a:p>
        </p:txBody>
      </p:sp>
      <p:sp>
        <p:nvSpPr>
          <p:cNvPr id="4864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864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1465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la utilidad de instrumentos de apoyo para la definición del seguimiento de variables ambientales.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se adjuntan lineamientos principales.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Solicite complementos y ejemplos.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Impacto: Alteración significativa del ambiente prioritaria para el programa de seguimiento.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Variables: Elementos del ambiente que permiten medir el impacto.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Indicadores: Valores de referencia para analizar el comportamiento de los impactos.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Actividad: Requerimiento específico para el análisis de la variable.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524C7B-8022-4A08-B116-D3E31F9BF04A}" type="slidenum">
              <a:rPr lang="es-ES_tradnl" altLang="es-ES_tradnl"/>
              <a:pPr/>
              <a:t>18</a:t>
            </a:fld>
            <a:endParaRPr lang="es-ES_tradnl" altLang="es-ES_tradnl"/>
          </a:p>
        </p:txBody>
      </p:sp>
      <p:sp>
        <p:nvSpPr>
          <p:cNvPr id="4874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87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1465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instrumentos para definir el gerenciamiento del programa de seguimiento.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se adjuntan lineamientos principales.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Solicite complementos y ejemplos.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Actividad: Medida/acción que debe emprenderse en el seguimiento.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Tiempo: Período requerido para revisar la medida/acción.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Recurso: Medios necesarios para la actividad.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4B3729-9C27-4A49-B06B-36B725B71665}" type="slidenum">
              <a:rPr lang="es-ES_tradnl" altLang="es-ES_tradnl"/>
              <a:pPr/>
              <a:t>19</a:t>
            </a:fld>
            <a:endParaRPr lang="es-ES_tradnl" altLang="es-ES_tradnl"/>
          </a:p>
        </p:txBody>
      </p:sp>
      <p:sp>
        <p:nvSpPr>
          <p:cNvPr id="4884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884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2227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elementos que permiten aplicar un programa de seguimiento.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se adjuntan lineamientos principales.</a:t>
            </a:r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Solicite complementos y ejemplos.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Legislación apropiada: Marco regulatorio que promueva funciones y responsabilidades de seguimiento.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Mecanismos administrativos: Pautas e instrucciones operativas/administrativas que facilitan el seguimiento.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Refuerzo de condiciones de aprobación: Paso específico dado a las obligaciones de seguimiento durante la revisión del EIA. 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8934A6-732A-4918-8E64-82B4ED639FBE}" type="slidenum">
              <a:rPr lang="es-ES_tradnl" altLang="es-ES_tradnl"/>
              <a:pPr/>
              <a:t>2</a:t>
            </a:fld>
            <a:endParaRPr lang="es-ES_tradnl" altLang="es-ES_tradnl"/>
          </a:p>
        </p:txBody>
      </p:sp>
      <p:sp>
        <p:nvSpPr>
          <p:cNvPr id="3676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3676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2227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la definición y alcances del Plan de Manejo Ambiental.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el plan de manejo ambiental es el corazón de la EIA.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el plan de manejo ambiental permite darle sostenibilidad ambiental a los proyectos.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Plan de Manejo Ambiental: Conjunto de medidas y acciones destinadas a prevenir, revisar y acompañar el desarrollo de los impactos ambientales derivados de un proyecto.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Plan de Acción: Conjunto de medidas y acciones ordenadas de manera de cumplir con un propósito.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33340B-CA1D-42B1-BBFD-444CD37F8B92}" type="slidenum">
              <a:rPr lang="es-ES_tradnl" altLang="es-ES_tradnl"/>
              <a:pPr/>
              <a:t>20</a:t>
            </a:fld>
            <a:endParaRPr lang="es-ES_tradnl" altLang="es-ES_tradnl"/>
          </a:p>
        </p:txBody>
      </p:sp>
      <p:sp>
        <p:nvSpPr>
          <p:cNvPr id="4894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894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2227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Verificar la importancia de acciones que pueden desplegarse para elaborar un programa de seguimiento efectivo. 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se adjuntan lineamientos principales.</a:t>
            </a:r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Solicite complementos y ejemplos.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Monitoreo: Medición de variables para revisar cambios ambientales.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Estándares y requerimientos: Exigencias ambientales aplicables al proyecto.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DA773A-7183-486C-8574-990613C6CD7A}" type="slidenum">
              <a:rPr lang="es-ES_tradnl" altLang="es-ES_tradnl"/>
              <a:pPr/>
              <a:t>21</a:t>
            </a:fld>
            <a:endParaRPr lang="es-ES_tradnl" altLang="es-ES_tradnl"/>
          </a:p>
        </p:txBody>
      </p:sp>
      <p:sp>
        <p:nvSpPr>
          <p:cNvPr id="4904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905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1465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Reconocer los aspectos centrales que permiten aplicar un programa exitoso de seguimiento.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se adjuntan lineamientos principales.</a:t>
            </a:r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Solicite complementos y ejemplos.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Realizar el seguimiento: Definición de responsables.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Costear el seguimiento: Definición de costos, financiamiento y responsables.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Administrar la información: Definición de los responsables de producir, almacenar y manejar la información.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Implementar acciones: Definición de responsables de ejecutar las medidas.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643B45-28ED-4B8B-8529-A604A14D2874}" type="slidenum">
              <a:rPr lang="es-ES_tradnl" altLang="es-ES_tradnl"/>
              <a:pPr/>
              <a:t>22</a:t>
            </a:fld>
            <a:endParaRPr lang="es-ES_tradnl" altLang="es-ES_tradnl"/>
          </a:p>
        </p:txBody>
      </p:sp>
      <p:sp>
        <p:nvSpPr>
          <p:cNvPr id="4915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915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1465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la experiencia acumulada en la preparación y aplicación de programas de seguimiento.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se adjuntan lineamientos principales.</a:t>
            </a:r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Solicite complementos y ejemplos.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Métodos de muestreo: Procedimientos para obtener la información.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Costo-efectividad: Toma de datos de manera de optimizar la información generada y disminuir los costos asociados.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8714BB-07DF-4BEF-8D43-7F1F78B95A36}" type="slidenum">
              <a:rPr lang="es-ES_tradnl" altLang="es-ES_tradnl"/>
              <a:pPr/>
              <a:t>23</a:t>
            </a:fld>
            <a:endParaRPr lang="es-ES_tradnl" altLang="es-ES_tradnl"/>
          </a:p>
        </p:txBody>
      </p:sp>
      <p:sp>
        <p:nvSpPr>
          <p:cNvPr id="4925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925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1465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el objetivo de las auditorías y su importancia como instrumento de apoyo al seguimiento en un proceso de EIA.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la auditoría es un instrumento con mucha tradición para verificar el cumplimiento de condiciones.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y solicite ejemplos.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Pregunte por los requisitos que debe cumplir una auditoría. 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Auditoría: Instrumento de gestión que abarca la evaluación sistemática, periódica y objetiva del comportamiento de las condiciones ambientales planteadas en la EIA.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62F4F1-4FDC-45DD-AF00-A9C07AD8062F}" type="slidenum">
              <a:rPr lang="es-ES_tradnl" altLang="es-ES_tradnl"/>
              <a:pPr/>
              <a:t>24</a:t>
            </a:fld>
            <a:endParaRPr lang="es-ES_tradnl" altLang="es-ES_tradnl"/>
          </a:p>
        </p:txBody>
      </p:sp>
      <p:sp>
        <p:nvSpPr>
          <p:cNvPr id="4935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935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1465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Verificar la relevancia de la auditoría en un programa de seguimiento.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Analice cada tema planteado.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Solicite ejemplos.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Evalúa plan de manejo: Revisa el cumplimiento de las medidas y su pertinencia para manejar el impacto.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Revisa condiciones: Verifica el cumplimiento de requisitos.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Medida de mitigación: Acción realizada para manejar impactos y llevarlos a niveles de aceptabilidad.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Viabilidad general: Cumplimiento de los requisitos y políticas ambientales.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EB0229-0A90-415C-B65D-6FCEFDCA04B1}" type="slidenum">
              <a:rPr lang="es-ES_tradnl" altLang="es-ES_tradnl"/>
              <a:pPr/>
              <a:t>25</a:t>
            </a:fld>
            <a:endParaRPr lang="es-ES_tradnl" altLang="es-ES_tradnl"/>
          </a:p>
        </p:txBody>
      </p:sp>
      <p:sp>
        <p:nvSpPr>
          <p:cNvPr id="494594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94596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1465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Visualizar la relación entre las auditorías y el proceso de EIA.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son instrumentos distintos pero se complementan a través del seguimiento.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la auditoría mejora futuras EIA con la información que proporciona.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Proceso interactivo: EIA como proceso de mejoramiento continuo basado en las experiencias previas.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9B715-4FBC-47E3-B144-DF0182191331}" type="slidenum">
              <a:rPr lang="es-ES_tradnl" altLang="es-ES_tradnl"/>
              <a:pPr/>
              <a:t>26</a:t>
            </a:fld>
            <a:endParaRPr lang="es-ES_tradnl" altLang="es-ES_tradnl"/>
          </a:p>
        </p:txBody>
      </p:sp>
      <p:sp>
        <p:nvSpPr>
          <p:cNvPr id="474114" name="Rectangle 2050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7411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1465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Aplicar los conceptos a un caso de estudio simulado.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Explique que se trata de preparar un esquema con el plan de manejo ambiental simulado.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el esquema se puede preparar con otro ejemplo.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Ver transparencias anteriores.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CE78EB-ACD6-454C-906C-5FC41FAB3DEC}" type="slidenum">
              <a:rPr lang="es-ES_tradnl" altLang="es-ES_tradnl"/>
              <a:pPr/>
              <a:t>3</a:t>
            </a:fld>
            <a:endParaRPr lang="es-ES_tradnl" altLang="es-ES_tradnl"/>
          </a:p>
        </p:txBody>
      </p:sp>
      <p:sp>
        <p:nvSpPr>
          <p:cNvPr id="4392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1465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las interacciones  ente los diversos componentes del plan de manejo ambiental.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los elementos del plan deben estar articulados entre si y que requieren  información común para un análisis integrado.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ejemplos que vinculen las relaciones en el esquema de la transparencia.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Restaurar: Recomponer condiciones de ambientes deteriorados.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Aprobar: resolución positiva sólo si se ha cubierto adecuadamente el manejo de los impactos ambientales.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AE0E1F-A104-46FE-89F4-0F8CBA3BD570}" type="slidenum">
              <a:rPr lang="es-ES_tradnl" altLang="es-ES_tradnl"/>
              <a:pPr/>
              <a:t>4</a:t>
            </a:fld>
            <a:endParaRPr lang="es-ES_tradnl" altLang="es-ES_tradnl"/>
          </a:p>
        </p:txBody>
      </p:sp>
      <p:sp>
        <p:nvSpPr>
          <p:cNvPr id="4413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1465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la relevancia de incorporar los riesgos y contingencias desencadenados por accidentes y fenómenos naturales.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los alcances están dados por la generación de catástrofes y contingencias frente a comportamientos inusuales.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ejemplos (terremoto, inundaciones, incendios, etc).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Riesgos naturales: Probabilidad de ocurrencia de catástrofes debido a factores naturales.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Riesgos inducidos: Probabilidad de ocurrencia de accidentes debido a acciones del proyecto.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Prevención: Medidas para rebajar la probabilidad de ocurrencia de accidentes y catástrofes.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Control: Respuestas para controlar los impactos derivados de los accidentes y catástrofes.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8B57FE-0667-4DFB-A7F8-D80737DB9337}" type="slidenum">
              <a:rPr lang="es-ES_tradnl" altLang="es-ES_tradnl"/>
              <a:pPr/>
              <a:t>5</a:t>
            </a:fld>
            <a:endParaRPr lang="es-ES_tradnl" altLang="es-ES_tradnl"/>
          </a:p>
        </p:txBody>
      </p:sp>
      <p:sp>
        <p:nvSpPr>
          <p:cNvPr id="3655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3655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2227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mecanismos y herramientas útiles para lograr el adecuado manejo de los impactos a través de la creación de condiciones.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los contenidos propuestos brindan apoyo para una adecuada ejecución del plan de manejo ambiental.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Indique que los elementos señalados buscan facilitar la aplicación del plan y el manejo de los impactos.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Gerenciamiento del impacto: Acciones administrativas y de gestión destinadas a facilitar el manejo de los impactos ambientales.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Agenda: Esquema de tareas y tiempos involucrados, incluyendo entrenamiento.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Informes complementarios: Documentos referidos al cumplimiento de tareas y metas ambientales.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8B96AE-5AB8-4395-9E9D-B9232AB88253}" type="slidenum">
              <a:rPr lang="es-ES_tradnl" altLang="es-ES_tradnl"/>
              <a:pPr/>
              <a:t>6</a:t>
            </a:fld>
            <a:endParaRPr lang="es-ES_tradnl" altLang="es-ES_tradnl"/>
          </a:p>
        </p:txBody>
      </p:sp>
      <p:sp>
        <p:nvSpPr>
          <p:cNvPr id="3696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369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2227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puntos claves que aseguran el cumplimiento del plan de manejo ambiental.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se trata de asegurar los aspectos legales e institucionales para la aplicación del plan.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Solicite comentarios respecto a otros aspectos que deben considerarse.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Esquema legal: Verificación de las condiciones y requisitos establecidos por la legislación, que deben ser cumplidos por el proyecto. 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Esquema institucional: Verificación de la necesidad de realizar arreglos institucionales según las demandas del plan.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Responsabilidades de manejo ambiental: Definición de responsables de la administración del proyecto.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Responsabilidades de medidas: Definición de responsables para implementar las medidas propuestas.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83DD08-E62D-49F4-A278-79F4D4B8EAB7}" type="slidenum">
              <a:rPr lang="es-ES_tradnl" altLang="es-ES_tradnl"/>
              <a:pPr/>
              <a:t>7</a:t>
            </a:fld>
            <a:endParaRPr lang="es-ES_tradnl" altLang="es-ES_tradnl"/>
          </a:p>
        </p:txBody>
      </p:sp>
      <p:sp>
        <p:nvSpPr>
          <p:cNvPr id="4433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222750" cy="4414838"/>
          </a:xfrm>
          <a:noFill/>
          <a:ln/>
        </p:spPr>
        <p:txBody>
          <a:bodyPr/>
          <a:lstStyle/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r>
              <a:rPr lang="es-ES_tradnl" altLang="es-ES_tradnl" sz="1100" b="1" u="sng"/>
              <a:t>PROPÓSITO:</a:t>
            </a:r>
            <a:endParaRPr lang="es-ES_tradnl" altLang="es-ES_tradnl" sz="11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endParaRPr lang="es-ES_tradnl" altLang="es-ES_tradnl" sz="11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100"/>
              <a:t>Analizar los contenidos de un plan de manejo ambiental.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endParaRPr lang="es-ES_tradnl" altLang="es-ES_tradnl" sz="11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r>
              <a:rPr lang="es-ES_tradnl" altLang="es-ES_tradnl" sz="1100" b="1" u="sng"/>
              <a:t>EXPLICACIONES:</a:t>
            </a:r>
            <a:endParaRPr lang="es-ES_tradnl" altLang="es-ES_tradnl" sz="11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endParaRPr lang="es-ES_tradnl" altLang="es-ES_tradnl" sz="11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100"/>
              <a:t>Señale que estos contenidos están establecidos en el proceso de EIA.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100"/>
              <a:t>Señale que el programa de participación se incorpora como una herramienta que complementa el plan de manejo ambiental.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endParaRPr lang="es-ES_tradnl" altLang="es-ES_tradnl" sz="11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r>
              <a:rPr lang="es-ES_tradnl" altLang="es-ES_tradnl" sz="1100" b="1" u="sng"/>
              <a:t>CONCEPTOS PRINCIPALES: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endParaRPr lang="es-ES_tradnl" altLang="es-ES_tradnl" sz="1100" b="1" u="sng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100"/>
              <a:t>Programa de mitigación: Acciones tendientes  a  minimizar  los impactos negativos sobre el ambiente en la construcción, operación y abandono de las obras e instalaciones.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100"/>
              <a:t>Programa de compensación: Medidas tendientes a crear ambientes similares a los destruidos por un proyecto. 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100"/>
              <a:t>Programa de prevención y control de riesgos: Análisis de los eventuales accidentes en la infraestructura o insumos, y en los trabajos de construcción, operación y abandono de las obras.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100"/>
              <a:t>Programa de respuesta a contingencias: Detalle de las acciones a realizar como respuesta a los accidentes en el proyecto.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100"/>
              <a:t>Programa de seguimiento: </a:t>
            </a:r>
            <a:r>
              <a:rPr lang="es-ES" altLang="es-ES_tradnl" sz="1100"/>
              <a:t>S</a:t>
            </a:r>
            <a:r>
              <a:rPr lang="es-ES_tradnl" altLang="es-ES_tradnl" sz="1100"/>
              <a:t>u objeto es seguir adecuadamente la evolución de la línea de base y de las acciones contenidas en el plan  de manejo ambiental propuesto en el estudio de impacto ambiental. 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100"/>
              <a:t>Programa de participación ciudadana: Conjunto de acciones y medidas destinadas a incorporar a la comunidad afectada/interesada en la EIA.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endParaRPr lang="es-ES_tradnl" altLang="es-ES_tradnl" sz="11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endParaRPr lang="es-ES_tradnl" altLang="es-ES_tradnl" sz="11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endParaRPr lang="es-ES_tradnl" altLang="es-ES_tradnl" sz="11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CD6F71-11C3-4ED7-A45E-EA34FB3F926E}" type="slidenum">
              <a:rPr lang="es-ES_tradnl" altLang="es-ES_tradnl"/>
              <a:pPr/>
              <a:t>8</a:t>
            </a:fld>
            <a:endParaRPr lang="es-ES_tradnl" altLang="es-ES_tradnl"/>
          </a:p>
        </p:txBody>
      </p:sp>
      <p:sp>
        <p:nvSpPr>
          <p:cNvPr id="475138" name="Rectangle 2050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75139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222750" cy="4414838"/>
          </a:xfrm>
        </p:spPr>
        <p:txBody>
          <a:bodyPr/>
          <a:lstStyle/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las potenciales medidas de mitigación sobre impactos adversos.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la literatura no es concluyente y que la transparencia hace referencia a los elementos más relevantes.</a:t>
            </a:r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ejemplos para cada caso.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Evitar: Eliminar un impacto.</a:t>
            </a:r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Minimizar: Disminuir el impacto a umbrales de aceptabilidad.</a:t>
            </a:r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Rehabilitar: Crear condiciones de calidad ambiental aceptable.</a:t>
            </a:r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Restaurar: Recomponer las condiciones originales.</a:t>
            </a:r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Reemplazar: Recomponer una variable o aspecto ambiental distinto a la existente.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/>
            <a:endParaRPr lang="es-ES_tradnl" altLang="es-ES_trad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9E43EE-7583-4A8F-9102-43A94A629D2E}" type="slidenum">
              <a:rPr lang="es-ES_tradnl" altLang="es-ES_tradnl"/>
              <a:pPr/>
              <a:t>9</a:t>
            </a:fld>
            <a:endParaRPr lang="es-ES_tradnl" altLang="es-ES_tradnl"/>
          </a:p>
        </p:txBody>
      </p:sp>
      <p:sp>
        <p:nvSpPr>
          <p:cNvPr id="477186" name="Rectangle 3074"/>
          <p:cNvSpPr>
            <a:spLocks noChangeArrowheads="1" noTextEdit="1"/>
          </p:cNvSpPr>
          <p:nvPr>
            <p:ph type="sldImg"/>
          </p:nvPr>
        </p:nvSpPr>
        <p:spPr>
          <a:xfrm>
            <a:off x="860425" y="736600"/>
            <a:ext cx="4902200" cy="3676650"/>
          </a:xfrm>
          <a:ln/>
        </p:spPr>
      </p:sp>
      <p:sp>
        <p:nvSpPr>
          <p:cNvPr id="477188" name="Rectangle 3076"/>
          <p:cNvSpPr>
            <a:spLocks noGrp="1" noChangeArrowheads="1"/>
          </p:cNvSpPr>
          <p:nvPr>
            <p:ph type="body" idx="1"/>
          </p:nvPr>
        </p:nvSpPr>
        <p:spPr>
          <a:xfrm>
            <a:off x="882650" y="4660900"/>
            <a:ext cx="4146550" cy="4414838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el concepto vinculado a un indicador y los alcances de su uso en la EIA. 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la importancia de usar indicadores de referencia para los impactos y el seguimiento de ellos.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Solicite ejemplos de indicadores y promueva el diálogo en torno al tema.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Valor agregado: Nueva información generada a partir de datos o antecedentes parciales o sectoriales.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Estado: Situación de un fenómeno.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Indicador ambiental: Número derivado de la información estadística que estima el estado del ambiente.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Indicador de impacto ambiental: Número que permite estimar el cambio que se produce en los factores ambientales.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s-EC" altLang="en-US"/>
              <a:t>Haga clic para cambiar el estilo de título	</a:t>
            </a:r>
          </a:p>
        </p:txBody>
      </p:sp>
      <p:sp>
        <p:nvSpPr>
          <p:cNvPr id="5683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s-EC" altLang="en-US"/>
              <a:t>Haga clic para modificar el estilo de subtítulo del patrón</a:t>
            </a:r>
          </a:p>
        </p:txBody>
      </p:sp>
      <p:sp>
        <p:nvSpPr>
          <p:cNvPr id="5683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C" altLang="en-US"/>
          </a:p>
        </p:txBody>
      </p:sp>
      <p:sp>
        <p:nvSpPr>
          <p:cNvPr id="5683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C" altLang="en-US"/>
              <a:t>MÓDULO 8</a:t>
            </a:r>
          </a:p>
        </p:txBody>
      </p:sp>
      <p:sp>
        <p:nvSpPr>
          <p:cNvPr id="5683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F6B0D2D-AA8B-489D-8DA9-BBCD3FAEAAF4}" type="slidenum">
              <a:rPr lang="es-EC" altLang="en-US"/>
              <a:pPr/>
              <a:t>‹Nº›</a:t>
            </a:fld>
            <a:endParaRPr lang="es-EC" altLang="en-US"/>
          </a:p>
        </p:txBody>
      </p:sp>
      <p:grpSp>
        <p:nvGrpSpPr>
          <p:cNvPr id="568328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568329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30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31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32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33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34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35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36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37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38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39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40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41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42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43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44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45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46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47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48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49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50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51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52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53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54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55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56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57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58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8359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568360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C" altLang="en-US"/>
              <a:t>MÓDULO 8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EF5F3-BDEA-4EC5-BE85-0D59BD6D4F84}" type="slidenum">
              <a:rPr lang="es-EC" altLang="en-US"/>
              <a:pPr/>
              <a:t>‹Nº›</a:t>
            </a:fld>
            <a:endParaRPr lang="es-EC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C" altLang="en-US"/>
              <a:t>MÓDULO 8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9668D-723F-4CF5-ACD2-782FE3988BA3}" type="slidenum">
              <a:rPr lang="es-EC" altLang="en-US"/>
              <a:pPr/>
              <a:t>‹Nº›</a:t>
            </a:fld>
            <a:endParaRPr lang="es-EC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EC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s-EC" altLang="en-US"/>
              <a:t>MÓDULO 8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987A8E2-44CC-402F-A6A7-0AC9838988A9}" type="slidenum">
              <a:rPr lang="es-EC" altLang="en-US"/>
              <a:pPr/>
              <a:t>‹Nº›</a:t>
            </a:fld>
            <a:endParaRPr lang="es-EC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C" altLang="en-US"/>
              <a:t>MÓDULO 8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E10A0-646F-47EB-8519-ECBF2BD50507}" type="slidenum">
              <a:rPr lang="es-EC" altLang="en-US"/>
              <a:pPr/>
              <a:t>‹Nº›</a:t>
            </a:fld>
            <a:endParaRPr lang="es-EC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C" altLang="en-US"/>
              <a:t>MÓDULO 8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4A214-6259-487C-9AC8-006954448C5D}" type="slidenum">
              <a:rPr lang="es-EC" altLang="en-US"/>
              <a:pPr/>
              <a:t>‹Nº›</a:t>
            </a:fld>
            <a:endParaRPr lang="es-EC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C" altLang="en-US"/>
              <a:t>MÓDULO 8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581D1-061E-457C-9C76-CC578E7CCD50}" type="slidenum">
              <a:rPr lang="es-EC" altLang="en-US"/>
              <a:pPr/>
              <a:t>‹Nº›</a:t>
            </a:fld>
            <a:endParaRPr lang="es-EC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 alt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C" altLang="en-US"/>
              <a:t>MÓDULO 8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996FC-2EA6-45D5-9400-A44BA38D1CCD}" type="slidenum">
              <a:rPr lang="es-EC" altLang="en-US"/>
              <a:pPr/>
              <a:t>‹Nº›</a:t>
            </a:fld>
            <a:endParaRPr lang="es-EC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 alt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C" altLang="en-US"/>
              <a:t>MÓDULO 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E065D-003C-4DA4-94BC-2776FFD3DF00}" type="slidenum">
              <a:rPr lang="es-EC" altLang="en-US"/>
              <a:pPr/>
              <a:t>‹Nº›</a:t>
            </a:fld>
            <a:endParaRPr lang="es-EC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 alt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C" altLang="en-US"/>
              <a:t>MÓDULO 8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3E8E4-267B-4579-AD3B-89F0530CCA76}" type="slidenum">
              <a:rPr lang="es-EC" altLang="en-US"/>
              <a:pPr/>
              <a:t>‹Nº›</a:t>
            </a:fld>
            <a:endParaRPr lang="es-EC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C" altLang="en-US"/>
              <a:t>MÓDULO 8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A0EE2-19CF-4DA0-B75F-18D2500F9452}" type="slidenum">
              <a:rPr lang="es-EC" altLang="en-US"/>
              <a:pPr/>
              <a:t>‹Nº›</a:t>
            </a:fld>
            <a:endParaRPr lang="es-EC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C" altLang="en-US"/>
              <a:t>MÓDULO 8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2E30D-39DC-4096-950C-951F9F0240D9}" type="slidenum">
              <a:rPr lang="es-EC" altLang="en-US"/>
              <a:pPr/>
              <a:t>‹Nº›</a:t>
            </a:fld>
            <a:endParaRPr lang="es-EC" altLang="en-US"/>
          </a:p>
        </p:txBody>
      </p:sp>
    </p:spTree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672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C" altLang="en-US" smtClean="0"/>
              <a:t>Haga clic para cambiar el estilo de título	</a:t>
            </a:r>
          </a:p>
        </p:txBody>
      </p:sp>
      <p:sp>
        <p:nvSpPr>
          <p:cNvPr id="5673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C" altLang="en-US" smtClean="0"/>
              <a:t>Haga clic para modificar el estilo de texto del patrón</a:t>
            </a:r>
          </a:p>
          <a:p>
            <a:pPr lvl="1"/>
            <a:r>
              <a:rPr lang="es-EC" altLang="en-US" smtClean="0"/>
              <a:t>Segundo nivel</a:t>
            </a:r>
          </a:p>
          <a:p>
            <a:pPr lvl="2"/>
            <a:r>
              <a:rPr lang="es-EC" altLang="en-US" smtClean="0"/>
              <a:t>Tercer nivel</a:t>
            </a:r>
          </a:p>
          <a:p>
            <a:pPr lvl="3"/>
            <a:r>
              <a:rPr lang="es-EC" altLang="en-US" smtClean="0"/>
              <a:t>Cuarto nivel</a:t>
            </a:r>
          </a:p>
          <a:p>
            <a:pPr lvl="4"/>
            <a:r>
              <a:rPr lang="es-EC" altLang="en-US" smtClean="0"/>
              <a:t>Quinto nivel</a:t>
            </a:r>
          </a:p>
        </p:txBody>
      </p:sp>
      <p:sp>
        <p:nvSpPr>
          <p:cNvPr id="5673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s-EC" altLang="en-US"/>
          </a:p>
        </p:txBody>
      </p:sp>
      <p:sp>
        <p:nvSpPr>
          <p:cNvPr id="5673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es-EC" altLang="en-US"/>
              <a:t>MÓDULO 8</a:t>
            </a:r>
          </a:p>
        </p:txBody>
      </p:sp>
      <p:sp>
        <p:nvSpPr>
          <p:cNvPr id="5673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9E6B3A9-1921-44BB-9703-7101B5387A09}" type="slidenum">
              <a:rPr lang="es-EC" altLang="en-US"/>
              <a:pPr/>
              <a:t>‹Nº›</a:t>
            </a:fld>
            <a:endParaRPr lang="es-EC" altLang="en-US"/>
          </a:p>
        </p:txBody>
      </p:sp>
      <p:grpSp>
        <p:nvGrpSpPr>
          <p:cNvPr id="567304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56730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0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0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0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0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1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1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1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1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1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1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1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1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1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1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2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2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2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2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2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2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2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2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2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2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3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3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3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3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3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733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 spd="slow">
    <p:random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788988" y="482600"/>
            <a:ext cx="6662737" cy="862013"/>
          </a:xfrm>
          <a:noFill/>
          <a:ln/>
        </p:spPr>
        <p:txBody>
          <a:bodyPr lIns="92075" tIns="46038" rIns="92075" bIns="46038" anchor="ctr"/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s-ES_tradnl" altLang="es-ES_tradnl" sz="4100">
                <a:solidFill>
                  <a:schemeClr val="tx1"/>
                </a:solidFill>
              </a:rPr>
              <a:t/>
            </a:r>
            <a:br>
              <a:rPr lang="es-ES_tradnl" altLang="es-ES_tradnl" sz="4100">
                <a:solidFill>
                  <a:schemeClr val="tx1"/>
                </a:solidFill>
              </a:rPr>
            </a:br>
            <a:r>
              <a:rPr lang="es-ES_tradnl" altLang="es-ES_tradnl" sz="4100">
                <a:solidFill>
                  <a:schemeClr val="tx1"/>
                </a:solidFill>
              </a:rPr>
              <a:t/>
            </a:r>
            <a:br>
              <a:rPr lang="es-ES_tradnl" altLang="es-ES_tradnl" sz="4100">
                <a:solidFill>
                  <a:schemeClr val="tx1"/>
                </a:solidFill>
              </a:rPr>
            </a:br>
            <a:r>
              <a:rPr lang="es-ES_tradnl" altLang="es-ES_tradnl" sz="4100">
                <a:solidFill>
                  <a:schemeClr val="tx1"/>
                </a:solidFill>
              </a:rPr>
              <a:t/>
            </a:r>
            <a:br>
              <a:rPr lang="es-ES_tradnl" altLang="es-ES_tradnl" sz="4100">
                <a:solidFill>
                  <a:schemeClr val="tx1"/>
                </a:solidFill>
              </a:rPr>
            </a:br>
            <a:r>
              <a:rPr lang="es-ES_tradnl" altLang="es-ES_tradnl" sz="3600">
                <a:solidFill>
                  <a:schemeClr val="tx1"/>
                </a:solidFill>
              </a:rPr>
              <a:t>Módulo 8</a:t>
            </a:r>
            <a:br>
              <a:rPr lang="es-ES_tradnl" altLang="es-ES_tradnl" sz="3600">
                <a:solidFill>
                  <a:schemeClr val="tx1"/>
                </a:solidFill>
              </a:rPr>
            </a:br>
            <a:r>
              <a:rPr lang="es-ES_tradnl" altLang="es-ES_tradnl" sz="4100">
                <a:solidFill>
                  <a:schemeClr val="tx1"/>
                </a:solidFill>
              </a:rPr>
              <a:t/>
            </a:r>
            <a:br>
              <a:rPr lang="es-ES_tradnl" altLang="es-ES_tradnl" sz="4100">
                <a:solidFill>
                  <a:schemeClr val="tx1"/>
                </a:solidFill>
              </a:rPr>
            </a:br>
            <a:r>
              <a:rPr lang="es-ES_tradnl" altLang="es-ES_tradnl" sz="3600">
                <a:solidFill>
                  <a:schemeClr val="tx1"/>
                </a:solidFill>
              </a:rPr>
              <a:t>Plan de Manejo Ambiental</a:t>
            </a:r>
            <a:r>
              <a:rPr lang="es-ES_tradnl" altLang="es-ES_tradnl" sz="41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28709" name="Rectangle 1029"/>
          <p:cNvSpPr>
            <a:spLocks noChangeArrowheads="1"/>
          </p:cNvSpPr>
          <p:nvPr/>
        </p:nvSpPr>
        <p:spPr bwMode="auto">
          <a:xfrm>
            <a:off x="2819400" y="3200400"/>
            <a:ext cx="4953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84188" indent="-484188" eaLnBrk="0" hangingPunct="0">
              <a:lnSpc>
                <a:spcPct val="80000"/>
              </a:lnSpc>
              <a:spcBef>
                <a:spcPct val="2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latin typeface="Optima" charset="0"/>
              </a:rPr>
              <a:t>Mitigación</a:t>
            </a:r>
          </a:p>
          <a:p>
            <a:pPr marL="484188" indent="-484188" eaLnBrk="0" hangingPunct="0">
              <a:lnSpc>
                <a:spcPct val="80000"/>
              </a:lnSpc>
              <a:spcBef>
                <a:spcPct val="2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latin typeface="Optima" charset="0"/>
              </a:rPr>
              <a:t>Compensación</a:t>
            </a:r>
          </a:p>
          <a:p>
            <a:pPr marL="484188" indent="-484188" eaLnBrk="0" hangingPunct="0">
              <a:lnSpc>
                <a:spcPct val="80000"/>
              </a:lnSpc>
              <a:spcBef>
                <a:spcPct val="2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latin typeface="Optima" charset="0"/>
              </a:rPr>
              <a:t>Indicadores</a:t>
            </a:r>
          </a:p>
          <a:p>
            <a:pPr marL="484188" indent="-484188" eaLnBrk="0" hangingPunct="0">
              <a:lnSpc>
                <a:spcPct val="80000"/>
              </a:lnSpc>
              <a:spcBef>
                <a:spcPct val="2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latin typeface="Optima" charset="0"/>
              </a:rPr>
              <a:t>Contingencias</a:t>
            </a:r>
          </a:p>
          <a:p>
            <a:pPr marL="484188" indent="-484188" eaLnBrk="0" hangingPunct="0">
              <a:lnSpc>
                <a:spcPct val="80000"/>
              </a:lnSpc>
              <a:spcBef>
                <a:spcPct val="2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latin typeface="Optima" charset="0"/>
              </a:rPr>
              <a:t>Seguimiento</a:t>
            </a:r>
          </a:p>
          <a:p>
            <a:pPr marL="484188" indent="-484188" eaLnBrk="0" hangingPunct="0">
              <a:lnSpc>
                <a:spcPct val="80000"/>
              </a:lnSpc>
              <a:spcBef>
                <a:spcPct val="2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latin typeface="Optima" charset="0"/>
              </a:rPr>
              <a:t>Auditoría</a:t>
            </a:r>
          </a:p>
          <a:p>
            <a:pPr marL="484188" indent="-484188" eaLnBrk="0" hangingPunct="0">
              <a:lnSpc>
                <a:spcPct val="80000"/>
              </a:lnSpc>
              <a:spcBef>
                <a:spcPct val="2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latin typeface="Optima" charset="0"/>
              </a:rPr>
              <a:t>Estudio de caso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066800"/>
            <a:ext cx="6985000" cy="609600"/>
          </a:xfrm>
          <a:noFill/>
          <a:ln/>
        </p:spPr>
        <p:txBody>
          <a:bodyPr lIns="90488" tIns="44450" rIns="90488" bIns="44450"/>
          <a:lstStyle/>
          <a:p>
            <a:r>
              <a:rPr lang="es-ES_tradnl" altLang="es-ES_tradnl" sz="3500">
                <a:solidFill>
                  <a:schemeClr val="tx1"/>
                </a:solidFill>
              </a:rPr>
              <a:t>Principales Funciones </a:t>
            </a:r>
            <a:br>
              <a:rPr lang="es-ES_tradnl" altLang="es-ES_tradnl" sz="3500">
                <a:solidFill>
                  <a:schemeClr val="tx1"/>
                </a:solidFill>
              </a:rPr>
            </a:br>
            <a:r>
              <a:rPr lang="es-ES_tradnl" altLang="es-ES_tradnl" sz="3500">
                <a:solidFill>
                  <a:schemeClr val="tx1"/>
                </a:solidFill>
              </a:rPr>
              <a:t>de un Indicador</a:t>
            </a:r>
          </a:p>
        </p:txBody>
      </p:sp>
      <p:sp>
        <p:nvSpPr>
          <p:cNvPr id="4526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08125" y="2290763"/>
            <a:ext cx="6372225" cy="2855912"/>
          </a:xfrm>
        </p:spPr>
        <p:txBody>
          <a:bodyPr/>
          <a:lstStyle/>
          <a:p>
            <a:pPr marL="1627188" indent="-674688" defTabSz="903288"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200"/>
              <a:t>Observar </a:t>
            </a:r>
          </a:p>
          <a:p>
            <a:pPr marL="1627188" indent="-674688" defTabSz="903288"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200"/>
              <a:t>Entender </a:t>
            </a:r>
          </a:p>
          <a:p>
            <a:pPr marL="1627188" indent="-674688" defTabSz="903288"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200"/>
              <a:t>Modificar</a:t>
            </a:r>
          </a:p>
        </p:txBody>
      </p:sp>
      <p:sp>
        <p:nvSpPr>
          <p:cNvPr id="452613" name="Rectangle 5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176213"/>
            <a:ext cx="6994525" cy="1033462"/>
          </a:xfrm>
          <a:noFill/>
          <a:ln/>
        </p:spPr>
        <p:txBody>
          <a:bodyPr lIns="90488" tIns="44450" rIns="90488" bIns="44450"/>
          <a:lstStyle/>
          <a:p>
            <a:r>
              <a:rPr lang="es-ES_tradnl" altLang="es-ES_tradnl" sz="3200">
                <a:solidFill>
                  <a:schemeClr val="tx1"/>
                </a:solidFill>
              </a:rPr>
              <a:t>Formulación de Indicadores: Ejemplos</a:t>
            </a:r>
            <a:r>
              <a:rPr lang="es-ES_tradnl" altLang="es-ES_tradnl" sz="3500">
                <a:solidFill>
                  <a:schemeClr val="tx1"/>
                </a:solidFill>
              </a:rPr>
              <a:t> </a:t>
            </a:r>
            <a:r>
              <a:rPr lang="es-ES_tradnl" altLang="es-ES_tradnl" sz="1800">
                <a:solidFill>
                  <a:schemeClr val="tx1"/>
                </a:solidFill>
              </a:rPr>
              <a:t>(1/2)</a:t>
            </a:r>
          </a:p>
        </p:txBody>
      </p:sp>
      <p:sp>
        <p:nvSpPr>
          <p:cNvPr id="4546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062912" cy="4465637"/>
          </a:xfrm>
        </p:spPr>
        <p:txBody>
          <a:bodyPr/>
          <a:lstStyle/>
          <a:p>
            <a:pPr algn="just">
              <a:buClr>
                <a:srgbClr val="FF0000"/>
              </a:buClr>
              <a:buSzTx/>
            </a:pPr>
            <a:r>
              <a:rPr lang="es-ES_tradnl" altLang="es-ES_tradnl" sz="2100"/>
              <a:t>OBJETIVO: Incrementar la producción agrícola</a:t>
            </a:r>
          </a:p>
          <a:p>
            <a:pPr>
              <a:buClr>
                <a:srgbClr val="FF0000"/>
              </a:buClr>
              <a:buSzTx/>
              <a:buFont typeface="Wingdings" pitchFamily="2" charset="2"/>
              <a:buChar char="ü"/>
            </a:pPr>
            <a:r>
              <a:rPr lang="es-ES_tradnl" altLang="es-ES_tradnl" sz="2100" u="sng"/>
              <a:t>1er paso</a:t>
            </a:r>
            <a:r>
              <a:rPr lang="es-ES_tradnl" altLang="es-ES_tradnl" sz="2100"/>
              <a:t>: Determinar el indicador (los pequeños propietarios obtienen incrementos en los rendimientos de arroz)</a:t>
            </a:r>
          </a:p>
          <a:p>
            <a:pPr>
              <a:buClr>
                <a:srgbClr val="FF0000"/>
              </a:buClr>
              <a:buSzTx/>
              <a:buFont typeface="Wingdings" pitchFamily="2" charset="2"/>
              <a:buChar char="ü"/>
            </a:pPr>
            <a:r>
              <a:rPr lang="es-ES_tradnl" altLang="es-ES_tradnl" sz="2100" u="sng"/>
              <a:t>2do paso</a:t>
            </a:r>
            <a:r>
              <a:rPr lang="es-ES_tradnl" altLang="es-ES_tradnl" sz="2100"/>
              <a:t>: Establecer la cantidad (10.000 pequeños agricultores de 3 has o menos aumentan la producción, al menos un 50%)</a:t>
            </a:r>
          </a:p>
          <a:p>
            <a:pPr>
              <a:buClr>
                <a:srgbClr val="FF0000"/>
              </a:buClr>
              <a:buSzTx/>
              <a:buFont typeface="Wingdings" pitchFamily="2" charset="2"/>
              <a:buChar char="ü"/>
            </a:pPr>
            <a:r>
              <a:rPr lang="es-ES_tradnl" altLang="es-ES_tradnl" sz="2100" u="sng"/>
              <a:t>3er paso</a:t>
            </a:r>
            <a:r>
              <a:rPr lang="es-ES_tradnl" altLang="es-ES_tradnl" sz="2100"/>
              <a:t>: Establecer la calidad (arroz clase A, con no más de un 5% de grano partido)</a:t>
            </a:r>
          </a:p>
          <a:p>
            <a:pPr>
              <a:buClr>
                <a:srgbClr val="FF0000"/>
              </a:buClr>
              <a:buSzTx/>
              <a:buFont typeface="Wingdings" pitchFamily="2" charset="2"/>
              <a:buChar char="ü"/>
            </a:pPr>
            <a:r>
              <a:rPr lang="es-ES_tradnl" altLang="es-ES_tradnl" sz="2100" u="sng"/>
              <a:t>4to paso</a:t>
            </a:r>
            <a:r>
              <a:rPr lang="es-ES_tradnl" altLang="es-ES_tradnl" sz="2100"/>
              <a:t>: Establecer el período (24 meses, entre enero de 1996 y diciembre de 1997)</a:t>
            </a:r>
          </a:p>
          <a:p>
            <a:pPr>
              <a:buClr>
                <a:srgbClr val="FF0000"/>
              </a:buClr>
              <a:buSzTx/>
              <a:buFont typeface="Wingdings" pitchFamily="2" charset="2"/>
              <a:buChar char="ü"/>
            </a:pPr>
            <a:r>
              <a:rPr lang="es-ES_tradnl" altLang="es-ES_tradnl" sz="2100" u="sng"/>
              <a:t>5to paso</a:t>
            </a:r>
            <a:r>
              <a:rPr lang="es-ES_tradnl" altLang="es-ES_tradnl" sz="2100"/>
              <a:t>: Establecer la región (Provincia de La Sierra) </a:t>
            </a:r>
          </a:p>
        </p:txBody>
      </p:sp>
      <p:sp>
        <p:nvSpPr>
          <p:cNvPr id="454661" name="Text Box 5"/>
          <p:cNvSpPr txBox="1">
            <a:spLocks noChangeArrowheads="1"/>
          </p:cNvSpPr>
          <p:nvPr/>
        </p:nvSpPr>
        <p:spPr bwMode="auto">
          <a:xfrm>
            <a:off x="762000" y="5300663"/>
            <a:ext cx="7467600" cy="1108075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altLang="es-ES_tradnl" sz="1600">
                <a:latin typeface="Optima" charset="0"/>
              </a:rPr>
              <a:t>Indicador: 10.000 pequeños agricultores (3 has o menos) en la provincia de La Sierra obtienen un incremento de, al menos, un 50% en los rendimientos de arroz entre enero de 1996 y diciembre de 1997, con un producto clase A que no tenga más de un 5% de grano partido.</a:t>
            </a:r>
          </a:p>
        </p:txBody>
      </p:sp>
      <p:sp>
        <p:nvSpPr>
          <p:cNvPr id="454662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6725"/>
            <a:ext cx="7543800" cy="863600"/>
          </a:xfrm>
          <a:noFill/>
          <a:ln/>
        </p:spPr>
        <p:txBody>
          <a:bodyPr lIns="90488" tIns="44450" rIns="90488" bIns="44450"/>
          <a:lstStyle/>
          <a:p>
            <a:r>
              <a:rPr lang="es-ES_tradnl" altLang="es-ES_tradnl" sz="3600">
                <a:solidFill>
                  <a:schemeClr val="tx1"/>
                </a:solidFill>
              </a:rPr>
              <a:t>Formulación de Indicadores: Ejemplos </a:t>
            </a:r>
            <a:r>
              <a:rPr lang="es-ES_tradnl" altLang="es-ES_tradnl" sz="1800" b="0">
                <a:solidFill>
                  <a:schemeClr val="tx1"/>
                </a:solidFill>
              </a:rPr>
              <a:t>(2/2)</a:t>
            </a:r>
          </a:p>
        </p:txBody>
      </p:sp>
      <p:sp>
        <p:nvSpPr>
          <p:cNvPr id="45670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093913"/>
            <a:ext cx="2771775" cy="403701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ES_tradnl" altLang="es-ES_tradnl" sz="2400" u="sng"/>
              <a:t>OBJETIVOS</a:t>
            </a:r>
            <a:endParaRPr lang="es-ES_tradnl" altLang="es-ES_tradnl" sz="2400"/>
          </a:p>
          <a:p>
            <a:pPr algn="ctr">
              <a:buFont typeface="Wingdings" pitchFamily="2" charset="2"/>
              <a:buNone/>
            </a:pPr>
            <a:endParaRPr lang="es-ES_tradnl" altLang="es-ES_tradnl" sz="1700"/>
          </a:p>
          <a:p>
            <a:pPr>
              <a:buClr>
                <a:srgbClr val="FF0000"/>
              </a:buClr>
              <a:buSzTx/>
              <a:buFont typeface="Wingdings" pitchFamily="2" charset="2"/>
              <a:buChar char="q"/>
            </a:pPr>
            <a:r>
              <a:rPr lang="es-ES_tradnl" altLang="es-ES_tradnl" sz="2400"/>
              <a:t>Mejorar </a:t>
            </a:r>
          </a:p>
          <a:p>
            <a:pPr>
              <a:buClr>
                <a:srgbClr val="FF0000"/>
              </a:buClr>
              <a:buSzTx/>
              <a:buFont typeface="Wingdings" pitchFamily="2" charset="2"/>
              <a:buNone/>
            </a:pPr>
            <a:r>
              <a:rPr lang="es-ES_tradnl" altLang="es-ES_tradnl" sz="2400"/>
              <a:t>condiciones </a:t>
            </a:r>
            <a:br>
              <a:rPr lang="es-ES_tradnl" altLang="es-ES_tradnl" sz="2400"/>
            </a:br>
            <a:r>
              <a:rPr lang="es-ES_tradnl" altLang="es-ES_tradnl" sz="2400"/>
              <a:t>de la educación</a:t>
            </a:r>
          </a:p>
          <a:p>
            <a:pPr>
              <a:buClr>
                <a:srgbClr val="FF0000"/>
              </a:buClr>
              <a:buSzTx/>
              <a:buFont typeface="Wingdings" pitchFamily="2" charset="2"/>
              <a:buNone/>
            </a:pPr>
            <a:endParaRPr lang="es-ES_tradnl" altLang="es-ES_tradnl" sz="2400"/>
          </a:p>
          <a:p>
            <a:pPr>
              <a:buClr>
                <a:srgbClr val="FF0000"/>
              </a:buClr>
              <a:buSzTx/>
              <a:buFont typeface="Wingdings" pitchFamily="2" charset="2"/>
              <a:buChar char="q"/>
            </a:pPr>
            <a:r>
              <a:rPr lang="es-ES_tradnl" altLang="es-ES_tradnl" sz="2400"/>
              <a:t>Facilitar accesibilidad </a:t>
            </a:r>
            <a:br>
              <a:rPr lang="es-ES_tradnl" altLang="es-ES_tradnl" sz="2400"/>
            </a:br>
            <a:r>
              <a:rPr lang="es-ES_tradnl" altLang="es-ES_tradnl" sz="2400"/>
              <a:t>a la población</a:t>
            </a:r>
          </a:p>
          <a:p>
            <a:pPr>
              <a:buClr>
                <a:srgbClr val="FF0000"/>
              </a:buClr>
              <a:buSzTx/>
              <a:buFont typeface="Wingdings" pitchFamily="2" charset="2"/>
              <a:buChar char="q"/>
            </a:pPr>
            <a:endParaRPr lang="es-ES_tradnl" altLang="es-ES_tradnl" sz="2400"/>
          </a:p>
        </p:txBody>
      </p:sp>
      <p:sp>
        <p:nvSpPr>
          <p:cNvPr id="45670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492500" y="1719263"/>
            <a:ext cx="2613025" cy="4411662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ES_tradnl" altLang="es-ES_tradnl" sz="2600" u="sng"/>
              <a:t>ACTIVIDADES</a:t>
            </a:r>
            <a:endParaRPr lang="es-ES_tradnl" altLang="es-ES_tradnl" sz="2600"/>
          </a:p>
          <a:p>
            <a:pPr>
              <a:lnSpc>
                <a:spcPct val="90000"/>
              </a:lnSpc>
            </a:pPr>
            <a:endParaRPr lang="es-ES_tradnl" altLang="es-ES_tradnl" sz="260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600"/>
              <a:t>Reparar la escuela</a:t>
            </a:r>
          </a:p>
          <a:p>
            <a:pPr>
              <a:lnSpc>
                <a:spcPct val="90000"/>
              </a:lnSpc>
              <a:buClr>
                <a:srgbClr val="00FF00"/>
              </a:buClr>
              <a:buSzPct val="85000"/>
              <a:buFont typeface="Wingdings" pitchFamily="2" charset="2"/>
              <a:buChar char="ü"/>
            </a:pPr>
            <a:endParaRPr lang="es-ES_tradnl" altLang="es-ES_tradnl" sz="2600"/>
          </a:p>
          <a:p>
            <a:pPr>
              <a:lnSpc>
                <a:spcPct val="90000"/>
              </a:lnSpc>
              <a:buClr>
                <a:srgbClr val="00FF00"/>
              </a:buClr>
              <a:buSzPct val="85000"/>
              <a:buFont typeface="Wingdings" pitchFamily="2" charset="2"/>
              <a:buChar char="ü"/>
            </a:pPr>
            <a:endParaRPr lang="es-ES_tradnl" altLang="es-ES_tradnl" sz="2600"/>
          </a:p>
          <a:p>
            <a:pPr>
              <a:lnSpc>
                <a:spcPct val="90000"/>
              </a:lnSpc>
              <a:buClr>
                <a:srgbClr val="00FF00"/>
              </a:buClr>
              <a:buSzPct val="85000"/>
              <a:buFont typeface="Wingdings" pitchFamily="2" charset="2"/>
              <a:buChar char="ü"/>
            </a:pPr>
            <a:endParaRPr lang="es-ES_tradnl" altLang="es-ES_tradnl" sz="2600"/>
          </a:p>
          <a:p>
            <a:pPr>
              <a:lnSpc>
                <a:spcPct val="90000"/>
              </a:lnSpc>
              <a:buClr>
                <a:srgbClr val="00FF00"/>
              </a:buClr>
              <a:buSzPct val="85000"/>
              <a:buFont typeface="Wingdings" pitchFamily="2" charset="2"/>
              <a:buChar char="ü"/>
            </a:pPr>
            <a:endParaRPr lang="es-ES_tradnl" altLang="es-ES_tradnl" sz="2600"/>
          </a:p>
          <a:p>
            <a:pPr>
              <a:lnSpc>
                <a:spcPct val="90000"/>
              </a:lnSpc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600"/>
              <a:t>Construir un camino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85000"/>
              <a:buFont typeface="Monotype Sorts" pitchFamily="2" charset="2"/>
              <a:buChar char="3"/>
            </a:pPr>
            <a:endParaRPr lang="es-ES_tradnl" altLang="es-ES_tradnl" sz="2600"/>
          </a:p>
        </p:txBody>
      </p:sp>
      <p:sp>
        <p:nvSpPr>
          <p:cNvPr id="456710" name="Rectangle 6"/>
          <p:cNvSpPr>
            <a:spLocks noChangeArrowheads="1"/>
          </p:cNvSpPr>
          <p:nvPr/>
        </p:nvSpPr>
        <p:spPr bwMode="auto">
          <a:xfrm>
            <a:off x="6019800" y="1981200"/>
            <a:ext cx="3048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s-ES_tradnl" altLang="es-ES_tradnl" sz="2400" u="sng"/>
              <a:t>METAS</a:t>
            </a:r>
            <a:endParaRPr lang="es-ES_tradnl" altLang="es-ES_tradnl" sz="24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s-ES_tradnl" altLang="es-ES_tradnl" sz="1700">
              <a:solidFill>
                <a:schemeClr val="bg2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000"/>
              <a:t>1er año: piso nuevo y puesta de vidrio</a:t>
            </a:r>
          </a:p>
          <a:p>
            <a:pPr marL="342900" indent="-342900">
              <a:spcBef>
                <a:spcPct val="2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000"/>
              <a:t>2do año: sanitarios nuevos</a:t>
            </a:r>
          </a:p>
          <a:p>
            <a:pPr marL="342900" indent="-342900">
              <a:spcBef>
                <a:spcPct val="2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000"/>
              <a:t>3er año: reemplazo de techos y pintura</a:t>
            </a:r>
          </a:p>
          <a:p>
            <a:pPr marL="342900" indent="-342900">
              <a:spcBef>
                <a:spcPct val="2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endParaRPr lang="es-ES_tradnl" altLang="es-ES_tradnl" sz="2000"/>
          </a:p>
          <a:p>
            <a:pPr marL="342900" indent="-342900">
              <a:spcBef>
                <a:spcPct val="2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000"/>
              <a:t>5 Km. por año 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85000"/>
              <a:buFont typeface="Monotype Sorts" pitchFamily="2" charset="2"/>
              <a:buChar char="3"/>
            </a:pPr>
            <a:endParaRPr lang="es-ES_tradnl" altLang="es-ES_tradnl" sz="2000"/>
          </a:p>
        </p:txBody>
      </p:sp>
      <p:sp>
        <p:nvSpPr>
          <p:cNvPr id="456711" name="Line 7"/>
          <p:cNvSpPr>
            <a:spLocks noChangeShapeType="1"/>
          </p:cNvSpPr>
          <p:nvPr/>
        </p:nvSpPr>
        <p:spPr bwMode="auto">
          <a:xfrm>
            <a:off x="3352800" y="2057400"/>
            <a:ext cx="0" cy="37338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56712" name="Line 8"/>
          <p:cNvSpPr>
            <a:spLocks noChangeShapeType="1"/>
          </p:cNvSpPr>
          <p:nvPr/>
        </p:nvSpPr>
        <p:spPr bwMode="auto">
          <a:xfrm>
            <a:off x="5943600" y="2057400"/>
            <a:ext cx="0" cy="37338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56713" name="Rectangle 9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901700" y="608013"/>
            <a:ext cx="6910388" cy="1282700"/>
          </a:xfrm>
          <a:noFill/>
          <a:ln/>
        </p:spPr>
        <p:txBody>
          <a:bodyPr lIns="92075" tIns="92075" rIns="92075" bIns="92075" anchor="ctr">
            <a:spAutoFit/>
          </a:bodyPr>
          <a:lstStyle/>
          <a:p>
            <a:pPr>
              <a:spcAft>
                <a:spcPct val="35000"/>
              </a:spcAft>
            </a:pPr>
            <a:r>
              <a:rPr lang="es-ES_tradnl" altLang="es-ES_tradnl" sz="3600">
                <a:solidFill>
                  <a:schemeClr val="tx1"/>
                </a:solidFill>
              </a:rPr>
              <a:t>Seguimiento de la EIA: Objetivo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625" y="2492375"/>
            <a:ext cx="8032750" cy="2103438"/>
          </a:xfrm>
          <a:noFill/>
          <a:ln/>
        </p:spPr>
        <p:txBody>
          <a:bodyPr lIns="92075" tIns="92075" rIns="92075" bIns="92075" anchorCtr="1">
            <a:spAutoFit/>
          </a:bodyPr>
          <a:lstStyle/>
          <a:p>
            <a:pPr marL="0" indent="0" algn="ctr">
              <a:lnSpc>
                <a:spcPct val="140000"/>
              </a:lnSpc>
              <a:buFont typeface="Wingdings" pitchFamily="2" charset="2"/>
              <a:buNone/>
            </a:pPr>
            <a:r>
              <a:rPr lang="es-ES_tradnl" altLang="es-ES_tradnl"/>
              <a:t>Seguimiento sistemático y planificado de datos y medidas ambientales para alcanzar objetivos específicos de sustentabilidad</a:t>
            </a:r>
          </a:p>
        </p:txBody>
      </p:sp>
      <p:sp>
        <p:nvSpPr>
          <p:cNvPr id="458757" name="Rectangle 5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66750" y="244475"/>
            <a:ext cx="7124700" cy="860425"/>
          </a:xfrm>
          <a:noFill/>
          <a:ln/>
        </p:spPr>
        <p:txBody>
          <a:bodyPr lIns="90488" tIns="44450" rIns="90488" bIns="44450"/>
          <a:lstStyle/>
          <a:p>
            <a:r>
              <a:rPr lang="es-ES_tradnl" altLang="es-ES_tradnl">
                <a:solidFill>
                  <a:schemeClr val="tx1"/>
                </a:solidFill>
              </a:rPr>
              <a:t>Objetivos del Seguimiento</a:t>
            </a:r>
            <a:r>
              <a:rPr lang="es-ES_tradnl" altLang="es-ES_tradnl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460804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685800" y="1797050"/>
            <a:ext cx="7772400" cy="400208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600"/>
              <a:t>Revisar predicciones realizadas</a:t>
            </a: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600"/>
              <a:t>Determinar efectividad de las medidas de mitigación</a:t>
            </a: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600"/>
              <a:t>Determinar compensaciones por efectos del proyecto</a:t>
            </a: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600"/>
              <a:t>Modificar actividades por aparición de impactos  no predichos</a:t>
            </a: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600"/>
              <a:t>Verificar cumplimiento de compromisos</a:t>
            </a: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600"/>
              <a:t>Revisar efectividad de la gestión ambiental</a:t>
            </a:r>
          </a:p>
        </p:txBody>
      </p:sp>
      <p:sp>
        <p:nvSpPr>
          <p:cNvPr id="460805" name="Rectangle 1029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17513" y="379413"/>
            <a:ext cx="7570787" cy="777875"/>
          </a:xfrm>
          <a:noFill/>
          <a:ln/>
        </p:spPr>
        <p:txBody>
          <a:bodyPr lIns="92075" tIns="92075" rIns="92075" bIns="92075" anchor="ctr">
            <a:spAutoFit/>
          </a:bodyPr>
          <a:lstStyle/>
          <a:p>
            <a:pPr>
              <a:spcAft>
                <a:spcPct val="35000"/>
              </a:spcAft>
            </a:pPr>
            <a:r>
              <a:rPr lang="es-ES_tradnl" altLang="es-ES_tradnl">
                <a:solidFill>
                  <a:schemeClr val="tx1"/>
                </a:solidFill>
              </a:rPr>
              <a:t>Seguimiento de Impactos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8163" y="1836738"/>
            <a:ext cx="8039100" cy="3387725"/>
          </a:xfrm>
          <a:noFill/>
          <a:ln/>
        </p:spPr>
        <p:txBody>
          <a:bodyPr lIns="92075" tIns="92075" rIns="92075" bIns="92075" anchorCtr="1">
            <a:spAutoFit/>
          </a:bodyPr>
          <a:lstStyle/>
          <a:p>
            <a:pPr marL="457200" indent="-457200"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Naturaleza</a:t>
            </a:r>
            <a:endParaRPr lang="es-ES_tradnl" altLang="es-ES_tradnl" b="1"/>
          </a:p>
          <a:p>
            <a:pPr marL="457200" indent="-457200"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Magnitud</a:t>
            </a:r>
          </a:p>
          <a:p>
            <a:pPr marL="457200" indent="-457200"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Extensión geográfica</a:t>
            </a:r>
          </a:p>
          <a:p>
            <a:pPr marL="457200" indent="-457200"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Cronología</a:t>
            </a:r>
          </a:p>
          <a:p>
            <a:pPr marL="457200" indent="-457200"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Probabilidad de ocurrencia</a:t>
            </a:r>
          </a:p>
          <a:p>
            <a:pPr marL="457200" indent="-457200"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Confianza en la predicción</a:t>
            </a:r>
          </a:p>
        </p:txBody>
      </p:sp>
      <p:sp>
        <p:nvSpPr>
          <p:cNvPr id="245765" name="Rectangle 5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58750"/>
            <a:ext cx="7272338" cy="1158875"/>
          </a:xfrm>
          <a:noFill/>
          <a:ln/>
        </p:spPr>
        <p:txBody>
          <a:bodyPr lIns="92075" tIns="92075" rIns="92075" bIns="92075" anchor="ctr">
            <a:spAutoFit/>
          </a:bodyPr>
          <a:lstStyle/>
          <a:p>
            <a:pPr>
              <a:spcAft>
                <a:spcPct val="35000"/>
              </a:spcAft>
            </a:pPr>
            <a:r>
              <a:rPr lang="es-ES_tradnl" altLang="es-ES_tradnl" sz="3200">
                <a:solidFill>
                  <a:schemeClr val="tx1"/>
                </a:solidFill>
              </a:rPr>
              <a:t>Etapas de un </a:t>
            </a:r>
            <a:br>
              <a:rPr lang="es-ES_tradnl" altLang="es-ES_tradnl" sz="3200">
                <a:solidFill>
                  <a:schemeClr val="tx1"/>
                </a:solidFill>
              </a:rPr>
            </a:br>
            <a:r>
              <a:rPr lang="es-ES_tradnl" altLang="es-ES_tradnl" sz="3200">
                <a:solidFill>
                  <a:schemeClr val="tx1"/>
                </a:solidFill>
              </a:rPr>
              <a:t>Programa de Seguimiento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41438"/>
            <a:ext cx="7591425" cy="4937125"/>
          </a:xfrm>
          <a:noFill/>
          <a:ln/>
        </p:spPr>
        <p:txBody>
          <a:bodyPr lIns="92075" tIns="92075" rIns="92075" bIns="92075" anchorCtr="1">
            <a:spAutoFit/>
          </a:bodyPr>
          <a:lstStyle/>
          <a:p>
            <a:pPr marL="457200" indent="-457200"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200"/>
              <a:t>Definir los objetivos</a:t>
            </a:r>
          </a:p>
          <a:p>
            <a:pPr marL="457200" indent="-457200"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200"/>
              <a:t>Identificar el alcance</a:t>
            </a:r>
            <a:endParaRPr lang="es-ES_tradnl" altLang="es-ES_tradnl" sz="2200" b="1"/>
          </a:p>
          <a:p>
            <a:pPr marL="457200" indent="-457200"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200"/>
              <a:t>Decidir el nivel de precisión requerido en la información</a:t>
            </a:r>
          </a:p>
          <a:p>
            <a:pPr marL="457200" indent="-457200"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200"/>
              <a:t>Definir los límites del trabajo</a:t>
            </a:r>
          </a:p>
          <a:p>
            <a:pPr marL="457200" indent="-457200"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200"/>
              <a:t>Identificar localidades específicas</a:t>
            </a:r>
          </a:p>
          <a:p>
            <a:pPr marL="457200" indent="-457200"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200"/>
              <a:t>Seleccionar los indicadores claves</a:t>
            </a:r>
          </a:p>
          <a:p>
            <a:pPr marL="457200" indent="-457200"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200"/>
              <a:t>Considerar la relación entre los datos nuevos y los existentes</a:t>
            </a:r>
          </a:p>
          <a:p>
            <a:pPr marL="457200" indent="-457200"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200"/>
              <a:t>Registrar y responder a los datos proporcionados por la comunidad</a:t>
            </a:r>
          </a:p>
          <a:p>
            <a:pPr marL="457200" indent="-457200"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200"/>
              <a:t>Establecer las exigencias mínimas para el seguimiento</a:t>
            </a:r>
          </a:p>
          <a:p>
            <a:pPr marL="457200" indent="-457200">
              <a:lnSpc>
                <a:spcPct val="90000"/>
              </a:lnSpc>
              <a:buClr>
                <a:srgbClr val="00FF00"/>
              </a:buClr>
            </a:pPr>
            <a:endParaRPr lang="es-ES_tradnl" altLang="es-ES_tradnl" sz="2200"/>
          </a:p>
        </p:txBody>
      </p:sp>
      <p:sp>
        <p:nvSpPr>
          <p:cNvPr id="251909" name="Rectangle 5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s-ES_tradnl" altLang="es-ES_tradnl" sz="3600">
                <a:solidFill>
                  <a:schemeClr val="tx1"/>
                </a:solidFill>
              </a:rPr>
              <a:t>Seguimiento de Variables Ambientales</a:t>
            </a:r>
          </a:p>
        </p:txBody>
      </p:sp>
      <p:grpSp>
        <p:nvGrpSpPr>
          <p:cNvPr id="465067" name="Group 171"/>
          <p:cNvGrpSpPr>
            <a:grpSpLocks/>
          </p:cNvGrpSpPr>
          <p:nvPr/>
        </p:nvGrpSpPr>
        <p:grpSpPr bwMode="auto">
          <a:xfrm>
            <a:off x="1042988" y="1989138"/>
            <a:ext cx="7385050" cy="696912"/>
            <a:chOff x="716" y="1282"/>
            <a:chExt cx="4652" cy="312"/>
          </a:xfrm>
        </p:grpSpPr>
        <p:sp>
          <p:nvSpPr>
            <p:cNvPr id="464901" name="Rectangle 5"/>
            <p:cNvSpPr>
              <a:spLocks noChangeArrowheads="1"/>
            </p:cNvSpPr>
            <p:nvPr/>
          </p:nvSpPr>
          <p:spPr bwMode="auto">
            <a:xfrm>
              <a:off x="716" y="1282"/>
              <a:ext cx="516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_tradnl" altLang="es-ES_tradnl" sz="1400" b="1">
                  <a:latin typeface="Optima" charset="0"/>
                </a:rPr>
                <a:t>IMPACTO</a:t>
              </a:r>
              <a:endParaRPr lang="es-ES_tradnl" altLang="es-ES_tradnl" sz="1400">
                <a:latin typeface="Optima" charset="0"/>
              </a:endParaRPr>
            </a:p>
          </p:txBody>
        </p:sp>
        <p:sp>
          <p:nvSpPr>
            <p:cNvPr id="464902" name="Rectangle 6"/>
            <p:cNvSpPr>
              <a:spLocks noChangeArrowheads="1"/>
            </p:cNvSpPr>
            <p:nvPr/>
          </p:nvSpPr>
          <p:spPr bwMode="auto">
            <a:xfrm>
              <a:off x="1327" y="1282"/>
              <a:ext cx="679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_tradnl" altLang="es-ES_tradnl" sz="1400" b="1">
                  <a:latin typeface="Optima" charset="0"/>
                </a:rPr>
                <a:t>VARIABLES </a:t>
              </a:r>
            </a:p>
            <a:p>
              <a:pPr eaLnBrk="0" hangingPunct="0"/>
              <a:r>
                <a:rPr lang="es-ES_tradnl" altLang="es-ES_tradnl" sz="1400" b="1">
                  <a:latin typeface="Optima" charset="0"/>
                </a:rPr>
                <a:t>MEDIBLES</a:t>
              </a:r>
              <a:endParaRPr lang="es-ES_tradnl" altLang="es-ES_tradnl" sz="1400">
                <a:latin typeface="Optima" charset="0"/>
              </a:endParaRPr>
            </a:p>
          </p:txBody>
        </p:sp>
        <p:sp>
          <p:nvSpPr>
            <p:cNvPr id="464903" name="Rectangle 7"/>
            <p:cNvSpPr>
              <a:spLocks noChangeArrowheads="1"/>
            </p:cNvSpPr>
            <p:nvPr/>
          </p:nvSpPr>
          <p:spPr bwMode="auto">
            <a:xfrm>
              <a:off x="1487" y="1389"/>
              <a:ext cx="864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/>
              <a:endParaRPr lang="es-ES_tradnl" altLang="es-ES_tradnl" sz="1200" b="1">
                <a:latin typeface="Optima" charset="0"/>
              </a:endParaRPr>
            </a:p>
            <a:p>
              <a:pPr eaLnBrk="0" hangingPunct="0"/>
              <a:r>
                <a:rPr lang="es-ES_tradnl" altLang="es-ES_tradnl" sz="1400" b="1">
                  <a:latin typeface="Optima" charset="0"/>
                </a:rPr>
                <a:t>DEL AMBIENTE</a:t>
              </a:r>
              <a:r>
                <a:rPr lang="es-ES_tradnl" altLang="es-ES_tradnl" sz="1100" b="1">
                  <a:solidFill>
                    <a:schemeClr val="accent1"/>
                  </a:solidFill>
                  <a:latin typeface="Optima" charset="0"/>
                </a:rPr>
                <a:t> </a:t>
              </a:r>
              <a:endParaRPr lang="es-ES_tradnl" altLang="es-ES_tradnl" sz="1100">
                <a:solidFill>
                  <a:schemeClr val="accent1"/>
                </a:solidFill>
                <a:latin typeface="Optima" charset="0"/>
              </a:endParaRPr>
            </a:p>
          </p:txBody>
        </p:sp>
        <p:sp>
          <p:nvSpPr>
            <p:cNvPr id="464906" name="Rectangle 10"/>
            <p:cNvSpPr>
              <a:spLocks noChangeArrowheads="1"/>
            </p:cNvSpPr>
            <p:nvPr/>
          </p:nvSpPr>
          <p:spPr bwMode="auto">
            <a:xfrm>
              <a:off x="2504" y="1282"/>
              <a:ext cx="797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_tradnl" altLang="es-ES_tradnl" sz="1400" b="1">
                  <a:latin typeface="Optima" charset="0"/>
                </a:rPr>
                <a:t>PARÁMETROS</a:t>
              </a:r>
              <a:endParaRPr lang="es-ES_tradnl" altLang="es-ES_tradnl" sz="1400">
                <a:latin typeface="Optima" charset="0"/>
              </a:endParaRPr>
            </a:p>
          </p:txBody>
        </p:sp>
        <p:sp>
          <p:nvSpPr>
            <p:cNvPr id="464907" name="Rectangle 11"/>
            <p:cNvSpPr>
              <a:spLocks noChangeArrowheads="1"/>
            </p:cNvSpPr>
            <p:nvPr/>
          </p:nvSpPr>
          <p:spPr bwMode="auto">
            <a:xfrm>
              <a:off x="2522" y="1389"/>
              <a:ext cx="75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_tradnl" altLang="es-ES_tradnl" sz="1400" b="1">
                  <a:latin typeface="Optima" charset="0"/>
                </a:rPr>
                <a:t>ESPECÍFICOS</a:t>
              </a:r>
              <a:endParaRPr lang="es-ES_tradnl" altLang="es-ES_tradnl" sz="1400">
                <a:latin typeface="Optima" charset="0"/>
              </a:endParaRPr>
            </a:p>
          </p:txBody>
        </p:sp>
        <p:sp>
          <p:nvSpPr>
            <p:cNvPr id="464908" name="Rectangle 12"/>
            <p:cNvSpPr>
              <a:spLocks noChangeArrowheads="1"/>
            </p:cNvSpPr>
            <p:nvPr/>
          </p:nvSpPr>
          <p:spPr bwMode="auto">
            <a:xfrm>
              <a:off x="3466" y="1282"/>
              <a:ext cx="785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_tradnl" altLang="es-ES_tradnl" sz="1400" b="1">
                  <a:latin typeface="Optima" charset="0"/>
                </a:rPr>
                <a:t>INDICADORES</a:t>
              </a:r>
              <a:endParaRPr lang="es-ES_tradnl" altLang="es-ES_tradnl" sz="1400">
                <a:latin typeface="Optima" charset="0"/>
              </a:endParaRPr>
            </a:p>
          </p:txBody>
        </p:sp>
        <p:sp>
          <p:nvSpPr>
            <p:cNvPr id="464909" name="Rectangle 13"/>
            <p:cNvSpPr>
              <a:spLocks noChangeArrowheads="1"/>
            </p:cNvSpPr>
            <p:nvPr/>
          </p:nvSpPr>
          <p:spPr bwMode="auto">
            <a:xfrm>
              <a:off x="4517" y="1282"/>
              <a:ext cx="610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_tradnl" altLang="es-ES_tradnl" sz="1400" b="1">
                  <a:latin typeface="Optima" charset="0"/>
                </a:rPr>
                <a:t>ACTIVIDAD</a:t>
              </a:r>
              <a:endParaRPr lang="es-ES_tradnl" altLang="es-ES_tradnl" sz="1400">
                <a:latin typeface="Optima" charset="0"/>
              </a:endParaRPr>
            </a:p>
          </p:txBody>
        </p:sp>
        <p:sp>
          <p:nvSpPr>
            <p:cNvPr id="464910" name="Rectangle 14"/>
            <p:cNvSpPr>
              <a:spLocks noChangeArrowheads="1"/>
            </p:cNvSpPr>
            <p:nvPr/>
          </p:nvSpPr>
          <p:spPr bwMode="auto">
            <a:xfrm>
              <a:off x="4365" y="1389"/>
              <a:ext cx="1003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_tradnl" altLang="es-ES_tradnl" sz="1400" b="1">
                  <a:latin typeface="Optima" charset="0"/>
                </a:rPr>
                <a:t>SEGÚN VARIABLE</a:t>
              </a:r>
              <a:endParaRPr lang="es-ES_tradnl" altLang="es-ES_tradnl" sz="1400">
                <a:latin typeface="Optima" charset="0"/>
              </a:endParaRPr>
            </a:p>
          </p:txBody>
        </p:sp>
        <p:sp>
          <p:nvSpPr>
            <p:cNvPr id="464911" name="Rectangle 15"/>
            <p:cNvSpPr>
              <a:spLocks noChangeArrowheads="1"/>
            </p:cNvSpPr>
            <p:nvPr/>
          </p:nvSpPr>
          <p:spPr bwMode="auto">
            <a:xfrm>
              <a:off x="4532" y="1498"/>
              <a:ext cx="65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_tradnl" altLang="es-ES_tradnl" sz="1400" b="1">
                  <a:latin typeface="Optima" charset="0"/>
                </a:rPr>
                <a:t>AMBIENTAL</a:t>
              </a:r>
              <a:endParaRPr lang="es-ES_tradnl" altLang="es-ES_tradnl" sz="1400">
                <a:latin typeface="Optima" charset="0"/>
              </a:endParaRPr>
            </a:p>
          </p:txBody>
        </p:sp>
      </p:grpSp>
      <p:grpSp>
        <p:nvGrpSpPr>
          <p:cNvPr id="465066" name="Group 170"/>
          <p:cNvGrpSpPr>
            <a:grpSpLocks/>
          </p:cNvGrpSpPr>
          <p:nvPr/>
        </p:nvGrpSpPr>
        <p:grpSpPr bwMode="auto">
          <a:xfrm>
            <a:off x="904875" y="1951038"/>
            <a:ext cx="7477125" cy="4221162"/>
            <a:chOff x="570" y="1229"/>
            <a:chExt cx="4710" cy="2659"/>
          </a:xfrm>
        </p:grpSpPr>
        <p:sp>
          <p:nvSpPr>
            <p:cNvPr id="464916" name="Rectangle 20"/>
            <p:cNvSpPr>
              <a:spLocks noChangeArrowheads="1"/>
            </p:cNvSpPr>
            <p:nvPr/>
          </p:nvSpPr>
          <p:spPr bwMode="auto">
            <a:xfrm>
              <a:off x="1274" y="1229"/>
              <a:ext cx="4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27" name="Rectangle 31"/>
            <p:cNvSpPr>
              <a:spLocks noChangeArrowheads="1"/>
            </p:cNvSpPr>
            <p:nvPr/>
          </p:nvSpPr>
          <p:spPr bwMode="auto">
            <a:xfrm>
              <a:off x="1274" y="1233"/>
              <a:ext cx="4" cy="50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32" name="Rectangle 36"/>
            <p:cNvSpPr>
              <a:spLocks noChangeArrowheads="1"/>
            </p:cNvSpPr>
            <p:nvPr/>
          </p:nvSpPr>
          <p:spPr bwMode="auto">
            <a:xfrm>
              <a:off x="570" y="1739"/>
              <a:ext cx="5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33" name="Rectangle 37"/>
            <p:cNvSpPr>
              <a:spLocks noChangeArrowheads="1"/>
            </p:cNvSpPr>
            <p:nvPr/>
          </p:nvSpPr>
          <p:spPr bwMode="auto">
            <a:xfrm>
              <a:off x="575" y="1739"/>
              <a:ext cx="699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34" name="Rectangle 38"/>
            <p:cNvSpPr>
              <a:spLocks noChangeArrowheads="1"/>
            </p:cNvSpPr>
            <p:nvPr/>
          </p:nvSpPr>
          <p:spPr bwMode="auto">
            <a:xfrm>
              <a:off x="1274" y="1739"/>
              <a:ext cx="4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35" name="Rectangle 39"/>
            <p:cNvSpPr>
              <a:spLocks noChangeArrowheads="1"/>
            </p:cNvSpPr>
            <p:nvPr/>
          </p:nvSpPr>
          <p:spPr bwMode="auto">
            <a:xfrm>
              <a:off x="1278" y="1739"/>
              <a:ext cx="1051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36" name="Rectangle 40"/>
            <p:cNvSpPr>
              <a:spLocks noChangeArrowheads="1"/>
            </p:cNvSpPr>
            <p:nvPr/>
          </p:nvSpPr>
          <p:spPr bwMode="auto">
            <a:xfrm>
              <a:off x="2329" y="1739"/>
              <a:ext cx="6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37" name="Rectangle 41"/>
            <p:cNvSpPr>
              <a:spLocks noChangeArrowheads="1"/>
            </p:cNvSpPr>
            <p:nvPr/>
          </p:nvSpPr>
          <p:spPr bwMode="auto">
            <a:xfrm>
              <a:off x="2335" y="1739"/>
              <a:ext cx="981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38" name="Rectangle 42"/>
            <p:cNvSpPr>
              <a:spLocks noChangeArrowheads="1"/>
            </p:cNvSpPr>
            <p:nvPr/>
          </p:nvSpPr>
          <p:spPr bwMode="auto">
            <a:xfrm>
              <a:off x="3316" y="1739"/>
              <a:ext cx="5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39" name="Rectangle 43"/>
            <p:cNvSpPr>
              <a:spLocks noChangeArrowheads="1"/>
            </p:cNvSpPr>
            <p:nvPr/>
          </p:nvSpPr>
          <p:spPr bwMode="auto">
            <a:xfrm>
              <a:off x="3321" y="1739"/>
              <a:ext cx="920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40" name="Rectangle 44"/>
            <p:cNvSpPr>
              <a:spLocks noChangeArrowheads="1"/>
            </p:cNvSpPr>
            <p:nvPr/>
          </p:nvSpPr>
          <p:spPr bwMode="auto">
            <a:xfrm>
              <a:off x="4241" y="1739"/>
              <a:ext cx="5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41" name="Rectangle 45"/>
            <p:cNvSpPr>
              <a:spLocks noChangeArrowheads="1"/>
            </p:cNvSpPr>
            <p:nvPr/>
          </p:nvSpPr>
          <p:spPr bwMode="auto">
            <a:xfrm>
              <a:off x="4246" y="1739"/>
              <a:ext cx="1030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42" name="Rectangle 46"/>
            <p:cNvSpPr>
              <a:spLocks noChangeArrowheads="1"/>
            </p:cNvSpPr>
            <p:nvPr/>
          </p:nvSpPr>
          <p:spPr bwMode="auto">
            <a:xfrm>
              <a:off x="5276" y="1739"/>
              <a:ext cx="4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44" name="Rectangle 48"/>
            <p:cNvSpPr>
              <a:spLocks noChangeArrowheads="1"/>
            </p:cNvSpPr>
            <p:nvPr/>
          </p:nvSpPr>
          <p:spPr bwMode="auto">
            <a:xfrm>
              <a:off x="1274" y="1743"/>
              <a:ext cx="4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51" name="Rectangle 55"/>
            <p:cNvSpPr>
              <a:spLocks noChangeArrowheads="1"/>
            </p:cNvSpPr>
            <p:nvPr/>
          </p:nvSpPr>
          <p:spPr bwMode="auto">
            <a:xfrm>
              <a:off x="1274" y="2044"/>
              <a:ext cx="4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61" name="Rectangle 65"/>
            <p:cNvSpPr>
              <a:spLocks noChangeArrowheads="1"/>
            </p:cNvSpPr>
            <p:nvPr/>
          </p:nvSpPr>
          <p:spPr bwMode="auto">
            <a:xfrm>
              <a:off x="1274" y="2050"/>
              <a:ext cx="4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66" name="Rectangle 70"/>
            <p:cNvSpPr>
              <a:spLocks noChangeArrowheads="1"/>
            </p:cNvSpPr>
            <p:nvPr/>
          </p:nvSpPr>
          <p:spPr bwMode="auto">
            <a:xfrm>
              <a:off x="570" y="2351"/>
              <a:ext cx="5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67" name="Rectangle 71"/>
            <p:cNvSpPr>
              <a:spLocks noChangeArrowheads="1"/>
            </p:cNvSpPr>
            <p:nvPr/>
          </p:nvSpPr>
          <p:spPr bwMode="auto">
            <a:xfrm>
              <a:off x="575" y="2351"/>
              <a:ext cx="699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68" name="Rectangle 72"/>
            <p:cNvSpPr>
              <a:spLocks noChangeArrowheads="1"/>
            </p:cNvSpPr>
            <p:nvPr/>
          </p:nvSpPr>
          <p:spPr bwMode="auto">
            <a:xfrm>
              <a:off x="1274" y="2351"/>
              <a:ext cx="4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69" name="Rectangle 73"/>
            <p:cNvSpPr>
              <a:spLocks noChangeArrowheads="1"/>
            </p:cNvSpPr>
            <p:nvPr/>
          </p:nvSpPr>
          <p:spPr bwMode="auto">
            <a:xfrm>
              <a:off x="1278" y="2351"/>
              <a:ext cx="1051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70" name="Rectangle 74"/>
            <p:cNvSpPr>
              <a:spLocks noChangeArrowheads="1"/>
            </p:cNvSpPr>
            <p:nvPr/>
          </p:nvSpPr>
          <p:spPr bwMode="auto">
            <a:xfrm>
              <a:off x="2329" y="2351"/>
              <a:ext cx="6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71" name="Rectangle 75"/>
            <p:cNvSpPr>
              <a:spLocks noChangeArrowheads="1"/>
            </p:cNvSpPr>
            <p:nvPr/>
          </p:nvSpPr>
          <p:spPr bwMode="auto">
            <a:xfrm>
              <a:off x="2335" y="2351"/>
              <a:ext cx="981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72" name="Rectangle 76"/>
            <p:cNvSpPr>
              <a:spLocks noChangeArrowheads="1"/>
            </p:cNvSpPr>
            <p:nvPr/>
          </p:nvSpPr>
          <p:spPr bwMode="auto">
            <a:xfrm>
              <a:off x="3316" y="2351"/>
              <a:ext cx="5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73" name="Rectangle 77"/>
            <p:cNvSpPr>
              <a:spLocks noChangeArrowheads="1"/>
            </p:cNvSpPr>
            <p:nvPr/>
          </p:nvSpPr>
          <p:spPr bwMode="auto">
            <a:xfrm>
              <a:off x="3321" y="2351"/>
              <a:ext cx="920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74" name="Rectangle 78"/>
            <p:cNvSpPr>
              <a:spLocks noChangeArrowheads="1"/>
            </p:cNvSpPr>
            <p:nvPr/>
          </p:nvSpPr>
          <p:spPr bwMode="auto">
            <a:xfrm>
              <a:off x="4241" y="2351"/>
              <a:ext cx="5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75" name="Rectangle 79"/>
            <p:cNvSpPr>
              <a:spLocks noChangeArrowheads="1"/>
            </p:cNvSpPr>
            <p:nvPr/>
          </p:nvSpPr>
          <p:spPr bwMode="auto">
            <a:xfrm>
              <a:off x="4246" y="2351"/>
              <a:ext cx="1030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76" name="Rectangle 80"/>
            <p:cNvSpPr>
              <a:spLocks noChangeArrowheads="1"/>
            </p:cNvSpPr>
            <p:nvPr/>
          </p:nvSpPr>
          <p:spPr bwMode="auto">
            <a:xfrm>
              <a:off x="5276" y="2351"/>
              <a:ext cx="4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78" name="Rectangle 82"/>
            <p:cNvSpPr>
              <a:spLocks noChangeArrowheads="1"/>
            </p:cNvSpPr>
            <p:nvPr/>
          </p:nvSpPr>
          <p:spPr bwMode="auto">
            <a:xfrm>
              <a:off x="1274" y="2356"/>
              <a:ext cx="4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83" name="Rectangle 87"/>
            <p:cNvSpPr>
              <a:spLocks noChangeArrowheads="1"/>
            </p:cNvSpPr>
            <p:nvPr/>
          </p:nvSpPr>
          <p:spPr bwMode="auto">
            <a:xfrm>
              <a:off x="570" y="2657"/>
              <a:ext cx="5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84" name="Rectangle 88"/>
            <p:cNvSpPr>
              <a:spLocks noChangeArrowheads="1"/>
            </p:cNvSpPr>
            <p:nvPr/>
          </p:nvSpPr>
          <p:spPr bwMode="auto">
            <a:xfrm>
              <a:off x="575" y="2657"/>
              <a:ext cx="699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85" name="Rectangle 89"/>
            <p:cNvSpPr>
              <a:spLocks noChangeArrowheads="1"/>
            </p:cNvSpPr>
            <p:nvPr/>
          </p:nvSpPr>
          <p:spPr bwMode="auto">
            <a:xfrm>
              <a:off x="1274" y="2657"/>
              <a:ext cx="4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86" name="Rectangle 90"/>
            <p:cNvSpPr>
              <a:spLocks noChangeArrowheads="1"/>
            </p:cNvSpPr>
            <p:nvPr/>
          </p:nvSpPr>
          <p:spPr bwMode="auto">
            <a:xfrm>
              <a:off x="1278" y="2657"/>
              <a:ext cx="1051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87" name="Rectangle 91"/>
            <p:cNvSpPr>
              <a:spLocks noChangeArrowheads="1"/>
            </p:cNvSpPr>
            <p:nvPr/>
          </p:nvSpPr>
          <p:spPr bwMode="auto">
            <a:xfrm>
              <a:off x="2329" y="2657"/>
              <a:ext cx="6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88" name="Rectangle 92"/>
            <p:cNvSpPr>
              <a:spLocks noChangeArrowheads="1"/>
            </p:cNvSpPr>
            <p:nvPr/>
          </p:nvSpPr>
          <p:spPr bwMode="auto">
            <a:xfrm>
              <a:off x="2335" y="2657"/>
              <a:ext cx="981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89" name="Rectangle 93"/>
            <p:cNvSpPr>
              <a:spLocks noChangeArrowheads="1"/>
            </p:cNvSpPr>
            <p:nvPr/>
          </p:nvSpPr>
          <p:spPr bwMode="auto">
            <a:xfrm>
              <a:off x="3316" y="2657"/>
              <a:ext cx="5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90" name="Rectangle 94"/>
            <p:cNvSpPr>
              <a:spLocks noChangeArrowheads="1"/>
            </p:cNvSpPr>
            <p:nvPr/>
          </p:nvSpPr>
          <p:spPr bwMode="auto">
            <a:xfrm>
              <a:off x="3321" y="2657"/>
              <a:ext cx="920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91" name="Rectangle 95"/>
            <p:cNvSpPr>
              <a:spLocks noChangeArrowheads="1"/>
            </p:cNvSpPr>
            <p:nvPr/>
          </p:nvSpPr>
          <p:spPr bwMode="auto">
            <a:xfrm>
              <a:off x="4241" y="2657"/>
              <a:ext cx="5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92" name="Rectangle 96"/>
            <p:cNvSpPr>
              <a:spLocks noChangeArrowheads="1"/>
            </p:cNvSpPr>
            <p:nvPr/>
          </p:nvSpPr>
          <p:spPr bwMode="auto">
            <a:xfrm>
              <a:off x="4246" y="2657"/>
              <a:ext cx="1030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93" name="Rectangle 97"/>
            <p:cNvSpPr>
              <a:spLocks noChangeArrowheads="1"/>
            </p:cNvSpPr>
            <p:nvPr/>
          </p:nvSpPr>
          <p:spPr bwMode="auto">
            <a:xfrm>
              <a:off x="5276" y="2657"/>
              <a:ext cx="4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95" name="Rectangle 99"/>
            <p:cNvSpPr>
              <a:spLocks noChangeArrowheads="1"/>
            </p:cNvSpPr>
            <p:nvPr/>
          </p:nvSpPr>
          <p:spPr bwMode="auto">
            <a:xfrm>
              <a:off x="1274" y="2663"/>
              <a:ext cx="4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02" name="Rectangle 106"/>
            <p:cNvSpPr>
              <a:spLocks noChangeArrowheads="1"/>
            </p:cNvSpPr>
            <p:nvPr/>
          </p:nvSpPr>
          <p:spPr bwMode="auto">
            <a:xfrm>
              <a:off x="1274" y="2964"/>
              <a:ext cx="4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12" name="Rectangle 116"/>
            <p:cNvSpPr>
              <a:spLocks noChangeArrowheads="1"/>
            </p:cNvSpPr>
            <p:nvPr/>
          </p:nvSpPr>
          <p:spPr bwMode="auto">
            <a:xfrm>
              <a:off x="1274" y="2968"/>
              <a:ext cx="4" cy="303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19" name="Rectangle 123"/>
            <p:cNvSpPr>
              <a:spLocks noChangeArrowheads="1"/>
            </p:cNvSpPr>
            <p:nvPr/>
          </p:nvSpPr>
          <p:spPr bwMode="auto">
            <a:xfrm>
              <a:off x="1274" y="3271"/>
              <a:ext cx="4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29" name="Rectangle 133"/>
            <p:cNvSpPr>
              <a:spLocks noChangeArrowheads="1"/>
            </p:cNvSpPr>
            <p:nvPr/>
          </p:nvSpPr>
          <p:spPr bwMode="auto">
            <a:xfrm>
              <a:off x="1274" y="3275"/>
              <a:ext cx="4" cy="302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34" name="Rectangle 138"/>
            <p:cNvSpPr>
              <a:spLocks noChangeArrowheads="1"/>
            </p:cNvSpPr>
            <p:nvPr/>
          </p:nvSpPr>
          <p:spPr bwMode="auto">
            <a:xfrm>
              <a:off x="570" y="3577"/>
              <a:ext cx="5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35" name="Rectangle 139"/>
            <p:cNvSpPr>
              <a:spLocks noChangeArrowheads="1"/>
            </p:cNvSpPr>
            <p:nvPr/>
          </p:nvSpPr>
          <p:spPr bwMode="auto">
            <a:xfrm>
              <a:off x="575" y="3577"/>
              <a:ext cx="699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36" name="Rectangle 140"/>
            <p:cNvSpPr>
              <a:spLocks noChangeArrowheads="1"/>
            </p:cNvSpPr>
            <p:nvPr/>
          </p:nvSpPr>
          <p:spPr bwMode="auto">
            <a:xfrm>
              <a:off x="1274" y="3577"/>
              <a:ext cx="4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37" name="Rectangle 141"/>
            <p:cNvSpPr>
              <a:spLocks noChangeArrowheads="1"/>
            </p:cNvSpPr>
            <p:nvPr/>
          </p:nvSpPr>
          <p:spPr bwMode="auto">
            <a:xfrm>
              <a:off x="1278" y="3577"/>
              <a:ext cx="1051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38" name="Rectangle 142"/>
            <p:cNvSpPr>
              <a:spLocks noChangeArrowheads="1"/>
            </p:cNvSpPr>
            <p:nvPr/>
          </p:nvSpPr>
          <p:spPr bwMode="auto">
            <a:xfrm>
              <a:off x="2329" y="3577"/>
              <a:ext cx="6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39" name="Rectangle 143"/>
            <p:cNvSpPr>
              <a:spLocks noChangeArrowheads="1"/>
            </p:cNvSpPr>
            <p:nvPr/>
          </p:nvSpPr>
          <p:spPr bwMode="auto">
            <a:xfrm>
              <a:off x="2335" y="3577"/>
              <a:ext cx="981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40" name="Rectangle 144"/>
            <p:cNvSpPr>
              <a:spLocks noChangeArrowheads="1"/>
            </p:cNvSpPr>
            <p:nvPr/>
          </p:nvSpPr>
          <p:spPr bwMode="auto">
            <a:xfrm>
              <a:off x="3316" y="3577"/>
              <a:ext cx="5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41" name="Rectangle 145"/>
            <p:cNvSpPr>
              <a:spLocks noChangeArrowheads="1"/>
            </p:cNvSpPr>
            <p:nvPr/>
          </p:nvSpPr>
          <p:spPr bwMode="auto">
            <a:xfrm>
              <a:off x="3321" y="3577"/>
              <a:ext cx="920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42" name="Rectangle 146"/>
            <p:cNvSpPr>
              <a:spLocks noChangeArrowheads="1"/>
            </p:cNvSpPr>
            <p:nvPr/>
          </p:nvSpPr>
          <p:spPr bwMode="auto">
            <a:xfrm>
              <a:off x="4241" y="3577"/>
              <a:ext cx="5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43" name="Rectangle 147"/>
            <p:cNvSpPr>
              <a:spLocks noChangeArrowheads="1"/>
            </p:cNvSpPr>
            <p:nvPr/>
          </p:nvSpPr>
          <p:spPr bwMode="auto">
            <a:xfrm>
              <a:off x="4246" y="3577"/>
              <a:ext cx="1030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44" name="Rectangle 148"/>
            <p:cNvSpPr>
              <a:spLocks noChangeArrowheads="1"/>
            </p:cNvSpPr>
            <p:nvPr/>
          </p:nvSpPr>
          <p:spPr bwMode="auto">
            <a:xfrm>
              <a:off x="5276" y="3577"/>
              <a:ext cx="4" cy="5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46" name="Rectangle 150"/>
            <p:cNvSpPr>
              <a:spLocks noChangeArrowheads="1"/>
            </p:cNvSpPr>
            <p:nvPr/>
          </p:nvSpPr>
          <p:spPr bwMode="auto">
            <a:xfrm>
              <a:off x="570" y="3884"/>
              <a:ext cx="5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47" name="Rectangle 151"/>
            <p:cNvSpPr>
              <a:spLocks noChangeArrowheads="1"/>
            </p:cNvSpPr>
            <p:nvPr/>
          </p:nvSpPr>
          <p:spPr bwMode="auto">
            <a:xfrm>
              <a:off x="570" y="3884"/>
              <a:ext cx="5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48" name="Rectangle 152"/>
            <p:cNvSpPr>
              <a:spLocks noChangeArrowheads="1"/>
            </p:cNvSpPr>
            <p:nvPr/>
          </p:nvSpPr>
          <p:spPr bwMode="auto">
            <a:xfrm>
              <a:off x="575" y="3884"/>
              <a:ext cx="699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49" name="Rectangle 153"/>
            <p:cNvSpPr>
              <a:spLocks noChangeArrowheads="1"/>
            </p:cNvSpPr>
            <p:nvPr/>
          </p:nvSpPr>
          <p:spPr bwMode="auto">
            <a:xfrm>
              <a:off x="1274" y="3582"/>
              <a:ext cx="4" cy="302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50" name="Rectangle 154"/>
            <p:cNvSpPr>
              <a:spLocks noChangeArrowheads="1"/>
            </p:cNvSpPr>
            <p:nvPr/>
          </p:nvSpPr>
          <p:spPr bwMode="auto">
            <a:xfrm>
              <a:off x="1274" y="3884"/>
              <a:ext cx="4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51" name="Rectangle 155"/>
            <p:cNvSpPr>
              <a:spLocks noChangeArrowheads="1"/>
            </p:cNvSpPr>
            <p:nvPr/>
          </p:nvSpPr>
          <p:spPr bwMode="auto">
            <a:xfrm>
              <a:off x="1278" y="3884"/>
              <a:ext cx="1051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53" name="Rectangle 157"/>
            <p:cNvSpPr>
              <a:spLocks noChangeArrowheads="1"/>
            </p:cNvSpPr>
            <p:nvPr/>
          </p:nvSpPr>
          <p:spPr bwMode="auto">
            <a:xfrm>
              <a:off x="2329" y="3884"/>
              <a:ext cx="6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54" name="Rectangle 158"/>
            <p:cNvSpPr>
              <a:spLocks noChangeArrowheads="1"/>
            </p:cNvSpPr>
            <p:nvPr/>
          </p:nvSpPr>
          <p:spPr bwMode="auto">
            <a:xfrm>
              <a:off x="2335" y="3884"/>
              <a:ext cx="981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56" name="Rectangle 160"/>
            <p:cNvSpPr>
              <a:spLocks noChangeArrowheads="1"/>
            </p:cNvSpPr>
            <p:nvPr/>
          </p:nvSpPr>
          <p:spPr bwMode="auto">
            <a:xfrm>
              <a:off x="3316" y="3884"/>
              <a:ext cx="5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57" name="Rectangle 161"/>
            <p:cNvSpPr>
              <a:spLocks noChangeArrowheads="1"/>
            </p:cNvSpPr>
            <p:nvPr/>
          </p:nvSpPr>
          <p:spPr bwMode="auto">
            <a:xfrm>
              <a:off x="3321" y="3884"/>
              <a:ext cx="920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59" name="Rectangle 163"/>
            <p:cNvSpPr>
              <a:spLocks noChangeArrowheads="1"/>
            </p:cNvSpPr>
            <p:nvPr/>
          </p:nvSpPr>
          <p:spPr bwMode="auto">
            <a:xfrm>
              <a:off x="4241" y="3884"/>
              <a:ext cx="5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60" name="Rectangle 164"/>
            <p:cNvSpPr>
              <a:spLocks noChangeArrowheads="1"/>
            </p:cNvSpPr>
            <p:nvPr/>
          </p:nvSpPr>
          <p:spPr bwMode="auto">
            <a:xfrm>
              <a:off x="4246" y="3884"/>
              <a:ext cx="1030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13" name="Rectangle 17"/>
            <p:cNvSpPr>
              <a:spLocks noChangeArrowheads="1"/>
            </p:cNvSpPr>
            <p:nvPr/>
          </p:nvSpPr>
          <p:spPr bwMode="auto">
            <a:xfrm>
              <a:off x="570" y="1229"/>
              <a:ext cx="5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14" name="Rectangle 18"/>
            <p:cNvSpPr>
              <a:spLocks noChangeArrowheads="1"/>
            </p:cNvSpPr>
            <p:nvPr/>
          </p:nvSpPr>
          <p:spPr bwMode="auto">
            <a:xfrm>
              <a:off x="570" y="1229"/>
              <a:ext cx="5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15" name="Rectangle 19"/>
            <p:cNvSpPr>
              <a:spLocks noChangeArrowheads="1"/>
            </p:cNvSpPr>
            <p:nvPr/>
          </p:nvSpPr>
          <p:spPr bwMode="auto">
            <a:xfrm>
              <a:off x="575" y="1229"/>
              <a:ext cx="699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17" name="Rectangle 21"/>
            <p:cNvSpPr>
              <a:spLocks noChangeArrowheads="1"/>
            </p:cNvSpPr>
            <p:nvPr/>
          </p:nvSpPr>
          <p:spPr bwMode="auto">
            <a:xfrm>
              <a:off x="1278" y="1229"/>
              <a:ext cx="1051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18" name="Rectangle 22"/>
            <p:cNvSpPr>
              <a:spLocks noChangeArrowheads="1"/>
            </p:cNvSpPr>
            <p:nvPr/>
          </p:nvSpPr>
          <p:spPr bwMode="auto">
            <a:xfrm>
              <a:off x="2329" y="1229"/>
              <a:ext cx="6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19" name="Rectangle 23"/>
            <p:cNvSpPr>
              <a:spLocks noChangeArrowheads="1"/>
            </p:cNvSpPr>
            <p:nvPr/>
          </p:nvSpPr>
          <p:spPr bwMode="auto">
            <a:xfrm>
              <a:off x="2335" y="1229"/>
              <a:ext cx="981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20" name="Rectangle 24"/>
            <p:cNvSpPr>
              <a:spLocks noChangeArrowheads="1"/>
            </p:cNvSpPr>
            <p:nvPr/>
          </p:nvSpPr>
          <p:spPr bwMode="auto">
            <a:xfrm>
              <a:off x="3316" y="1229"/>
              <a:ext cx="5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21" name="Rectangle 25"/>
            <p:cNvSpPr>
              <a:spLocks noChangeArrowheads="1"/>
            </p:cNvSpPr>
            <p:nvPr/>
          </p:nvSpPr>
          <p:spPr bwMode="auto">
            <a:xfrm>
              <a:off x="3321" y="1229"/>
              <a:ext cx="920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22" name="Rectangle 26"/>
            <p:cNvSpPr>
              <a:spLocks noChangeArrowheads="1"/>
            </p:cNvSpPr>
            <p:nvPr/>
          </p:nvSpPr>
          <p:spPr bwMode="auto">
            <a:xfrm>
              <a:off x="4241" y="1229"/>
              <a:ext cx="5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23" name="Rectangle 27"/>
            <p:cNvSpPr>
              <a:spLocks noChangeArrowheads="1"/>
            </p:cNvSpPr>
            <p:nvPr/>
          </p:nvSpPr>
          <p:spPr bwMode="auto">
            <a:xfrm>
              <a:off x="4246" y="1229"/>
              <a:ext cx="1030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24" name="Rectangle 28"/>
            <p:cNvSpPr>
              <a:spLocks noChangeArrowheads="1"/>
            </p:cNvSpPr>
            <p:nvPr/>
          </p:nvSpPr>
          <p:spPr bwMode="auto">
            <a:xfrm>
              <a:off x="5276" y="1229"/>
              <a:ext cx="4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25" name="Rectangle 29"/>
            <p:cNvSpPr>
              <a:spLocks noChangeArrowheads="1"/>
            </p:cNvSpPr>
            <p:nvPr/>
          </p:nvSpPr>
          <p:spPr bwMode="auto">
            <a:xfrm>
              <a:off x="5276" y="1229"/>
              <a:ext cx="4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26" name="Rectangle 30"/>
            <p:cNvSpPr>
              <a:spLocks noChangeArrowheads="1"/>
            </p:cNvSpPr>
            <p:nvPr/>
          </p:nvSpPr>
          <p:spPr bwMode="auto">
            <a:xfrm>
              <a:off x="570" y="1233"/>
              <a:ext cx="5" cy="50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28" name="Rectangle 32"/>
            <p:cNvSpPr>
              <a:spLocks noChangeArrowheads="1"/>
            </p:cNvSpPr>
            <p:nvPr/>
          </p:nvSpPr>
          <p:spPr bwMode="auto">
            <a:xfrm>
              <a:off x="2329" y="1233"/>
              <a:ext cx="6" cy="50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29" name="Rectangle 33"/>
            <p:cNvSpPr>
              <a:spLocks noChangeArrowheads="1"/>
            </p:cNvSpPr>
            <p:nvPr/>
          </p:nvSpPr>
          <p:spPr bwMode="auto">
            <a:xfrm>
              <a:off x="3316" y="1233"/>
              <a:ext cx="5" cy="50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30" name="Rectangle 34"/>
            <p:cNvSpPr>
              <a:spLocks noChangeArrowheads="1"/>
            </p:cNvSpPr>
            <p:nvPr/>
          </p:nvSpPr>
          <p:spPr bwMode="auto">
            <a:xfrm>
              <a:off x="4241" y="1233"/>
              <a:ext cx="5" cy="50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31" name="Rectangle 35"/>
            <p:cNvSpPr>
              <a:spLocks noChangeArrowheads="1"/>
            </p:cNvSpPr>
            <p:nvPr/>
          </p:nvSpPr>
          <p:spPr bwMode="auto">
            <a:xfrm>
              <a:off x="5276" y="1233"/>
              <a:ext cx="4" cy="50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43" name="Rectangle 47"/>
            <p:cNvSpPr>
              <a:spLocks noChangeArrowheads="1"/>
            </p:cNvSpPr>
            <p:nvPr/>
          </p:nvSpPr>
          <p:spPr bwMode="auto">
            <a:xfrm>
              <a:off x="570" y="1743"/>
              <a:ext cx="5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45" name="Rectangle 49"/>
            <p:cNvSpPr>
              <a:spLocks noChangeArrowheads="1"/>
            </p:cNvSpPr>
            <p:nvPr/>
          </p:nvSpPr>
          <p:spPr bwMode="auto">
            <a:xfrm>
              <a:off x="2329" y="1743"/>
              <a:ext cx="6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46" name="Rectangle 50"/>
            <p:cNvSpPr>
              <a:spLocks noChangeArrowheads="1"/>
            </p:cNvSpPr>
            <p:nvPr/>
          </p:nvSpPr>
          <p:spPr bwMode="auto">
            <a:xfrm>
              <a:off x="3316" y="1743"/>
              <a:ext cx="5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47" name="Rectangle 51"/>
            <p:cNvSpPr>
              <a:spLocks noChangeArrowheads="1"/>
            </p:cNvSpPr>
            <p:nvPr/>
          </p:nvSpPr>
          <p:spPr bwMode="auto">
            <a:xfrm>
              <a:off x="4241" y="1743"/>
              <a:ext cx="5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48" name="Rectangle 52"/>
            <p:cNvSpPr>
              <a:spLocks noChangeArrowheads="1"/>
            </p:cNvSpPr>
            <p:nvPr/>
          </p:nvSpPr>
          <p:spPr bwMode="auto">
            <a:xfrm>
              <a:off x="5276" y="1743"/>
              <a:ext cx="4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49" name="Rectangle 53"/>
            <p:cNvSpPr>
              <a:spLocks noChangeArrowheads="1"/>
            </p:cNvSpPr>
            <p:nvPr/>
          </p:nvSpPr>
          <p:spPr bwMode="auto">
            <a:xfrm>
              <a:off x="570" y="2044"/>
              <a:ext cx="5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50" name="Rectangle 54"/>
            <p:cNvSpPr>
              <a:spLocks noChangeArrowheads="1"/>
            </p:cNvSpPr>
            <p:nvPr/>
          </p:nvSpPr>
          <p:spPr bwMode="auto">
            <a:xfrm>
              <a:off x="575" y="2044"/>
              <a:ext cx="699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52" name="Rectangle 56"/>
            <p:cNvSpPr>
              <a:spLocks noChangeArrowheads="1"/>
            </p:cNvSpPr>
            <p:nvPr/>
          </p:nvSpPr>
          <p:spPr bwMode="auto">
            <a:xfrm>
              <a:off x="1278" y="2044"/>
              <a:ext cx="1051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53" name="Rectangle 57"/>
            <p:cNvSpPr>
              <a:spLocks noChangeArrowheads="1"/>
            </p:cNvSpPr>
            <p:nvPr/>
          </p:nvSpPr>
          <p:spPr bwMode="auto">
            <a:xfrm>
              <a:off x="2329" y="2044"/>
              <a:ext cx="6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54" name="Rectangle 58"/>
            <p:cNvSpPr>
              <a:spLocks noChangeArrowheads="1"/>
            </p:cNvSpPr>
            <p:nvPr/>
          </p:nvSpPr>
          <p:spPr bwMode="auto">
            <a:xfrm>
              <a:off x="2335" y="2044"/>
              <a:ext cx="981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55" name="Rectangle 59"/>
            <p:cNvSpPr>
              <a:spLocks noChangeArrowheads="1"/>
            </p:cNvSpPr>
            <p:nvPr/>
          </p:nvSpPr>
          <p:spPr bwMode="auto">
            <a:xfrm>
              <a:off x="3316" y="2044"/>
              <a:ext cx="5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56" name="Rectangle 60"/>
            <p:cNvSpPr>
              <a:spLocks noChangeArrowheads="1"/>
            </p:cNvSpPr>
            <p:nvPr/>
          </p:nvSpPr>
          <p:spPr bwMode="auto">
            <a:xfrm>
              <a:off x="3321" y="2044"/>
              <a:ext cx="920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57" name="Rectangle 61"/>
            <p:cNvSpPr>
              <a:spLocks noChangeArrowheads="1"/>
            </p:cNvSpPr>
            <p:nvPr/>
          </p:nvSpPr>
          <p:spPr bwMode="auto">
            <a:xfrm>
              <a:off x="4241" y="2044"/>
              <a:ext cx="5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58" name="Rectangle 62"/>
            <p:cNvSpPr>
              <a:spLocks noChangeArrowheads="1"/>
            </p:cNvSpPr>
            <p:nvPr/>
          </p:nvSpPr>
          <p:spPr bwMode="auto">
            <a:xfrm>
              <a:off x="4246" y="2044"/>
              <a:ext cx="1030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59" name="Rectangle 63"/>
            <p:cNvSpPr>
              <a:spLocks noChangeArrowheads="1"/>
            </p:cNvSpPr>
            <p:nvPr/>
          </p:nvSpPr>
          <p:spPr bwMode="auto">
            <a:xfrm>
              <a:off x="5276" y="2044"/>
              <a:ext cx="4" cy="6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60" name="Rectangle 64"/>
            <p:cNvSpPr>
              <a:spLocks noChangeArrowheads="1"/>
            </p:cNvSpPr>
            <p:nvPr/>
          </p:nvSpPr>
          <p:spPr bwMode="auto">
            <a:xfrm>
              <a:off x="570" y="2050"/>
              <a:ext cx="5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62" name="Rectangle 66"/>
            <p:cNvSpPr>
              <a:spLocks noChangeArrowheads="1"/>
            </p:cNvSpPr>
            <p:nvPr/>
          </p:nvSpPr>
          <p:spPr bwMode="auto">
            <a:xfrm>
              <a:off x="2329" y="2050"/>
              <a:ext cx="6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63" name="Rectangle 67"/>
            <p:cNvSpPr>
              <a:spLocks noChangeArrowheads="1"/>
            </p:cNvSpPr>
            <p:nvPr/>
          </p:nvSpPr>
          <p:spPr bwMode="auto">
            <a:xfrm>
              <a:off x="3316" y="2050"/>
              <a:ext cx="5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64" name="Rectangle 68"/>
            <p:cNvSpPr>
              <a:spLocks noChangeArrowheads="1"/>
            </p:cNvSpPr>
            <p:nvPr/>
          </p:nvSpPr>
          <p:spPr bwMode="auto">
            <a:xfrm>
              <a:off x="4241" y="2050"/>
              <a:ext cx="5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65" name="Rectangle 69"/>
            <p:cNvSpPr>
              <a:spLocks noChangeArrowheads="1"/>
            </p:cNvSpPr>
            <p:nvPr/>
          </p:nvSpPr>
          <p:spPr bwMode="auto">
            <a:xfrm>
              <a:off x="5276" y="2050"/>
              <a:ext cx="4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77" name="Rectangle 81"/>
            <p:cNvSpPr>
              <a:spLocks noChangeArrowheads="1"/>
            </p:cNvSpPr>
            <p:nvPr/>
          </p:nvSpPr>
          <p:spPr bwMode="auto">
            <a:xfrm>
              <a:off x="570" y="2356"/>
              <a:ext cx="5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79" name="Rectangle 83"/>
            <p:cNvSpPr>
              <a:spLocks noChangeArrowheads="1"/>
            </p:cNvSpPr>
            <p:nvPr/>
          </p:nvSpPr>
          <p:spPr bwMode="auto">
            <a:xfrm>
              <a:off x="2329" y="2356"/>
              <a:ext cx="6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80" name="Rectangle 84"/>
            <p:cNvSpPr>
              <a:spLocks noChangeArrowheads="1"/>
            </p:cNvSpPr>
            <p:nvPr/>
          </p:nvSpPr>
          <p:spPr bwMode="auto">
            <a:xfrm>
              <a:off x="3316" y="2356"/>
              <a:ext cx="5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81" name="Rectangle 85"/>
            <p:cNvSpPr>
              <a:spLocks noChangeArrowheads="1"/>
            </p:cNvSpPr>
            <p:nvPr/>
          </p:nvSpPr>
          <p:spPr bwMode="auto">
            <a:xfrm>
              <a:off x="4241" y="2356"/>
              <a:ext cx="5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82" name="Rectangle 86"/>
            <p:cNvSpPr>
              <a:spLocks noChangeArrowheads="1"/>
            </p:cNvSpPr>
            <p:nvPr/>
          </p:nvSpPr>
          <p:spPr bwMode="auto">
            <a:xfrm>
              <a:off x="5276" y="2356"/>
              <a:ext cx="4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94" name="Rectangle 98"/>
            <p:cNvSpPr>
              <a:spLocks noChangeArrowheads="1"/>
            </p:cNvSpPr>
            <p:nvPr/>
          </p:nvSpPr>
          <p:spPr bwMode="auto">
            <a:xfrm>
              <a:off x="570" y="2663"/>
              <a:ext cx="5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96" name="Rectangle 100"/>
            <p:cNvSpPr>
              <a:spLocks noChangeArrowheads="1"/>
            </p:cNvSpPr>
            <p:nvPr/>
          </p:nvSpPr>
          <p:spPr bwMode="auto">
            <a:xfrm>
              <a:off x="2329" y="2663"/>
              <a:ext cx="6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97" name="Rectangle 101"/>
            <p:cNvSpPr>
              <a:spLocks noChangeArrowheads="1"/>
            </p:cNvSpPr>
            <p:nvPr/>
          </p:nvSpPr>
          <p:spPr bwMode="auto">
            <a:xfrm>
              <a:off x="3316" y="2663"/>
              <a:ext cx="5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98" name="Rectangle 102"/>
            <p:cNvSpPr>
              <a:spLocks noChangeArrowheads="1"/>
            </p:cNvSpPr>
            <p:nvPr/>
          </p:nvSpPr>
          <p:spPr bwMode="auto">
            <a:xfrm>
              <a:off x="4241" y="2663"/>
              <a:ext cx="5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4999" name="Rectangle 103"/>
            <p:cNvSpPr>
              <a:spLocks noChangeArrowheads="1"/>
            </p:cNvSpPr>
            <p:nvPr/>
          </p:nvSpPr>
          <p:spPr bwMode="auto">
            <a:xfrm>
              <a:off x="5276" y="2663"/>
              <a:ext cx="4" cy="301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00" name="Rectangle 104"/>
            <p:cNvSpPr>
              <a:spLocks noChangeArrowheads="1"/>
            </p:cNvSpPr>
            <p:nvPr/>
          </p:nvSpPr>
          <p:spPr bwMode="auto">
            <a:xfrm>
              <a:off x="570" y="2964"/>
              <a:ext cx="5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01" name="Rectangle 105"/>
            <p:cNvSpPr>
              <a:spLocks noChangeArrowheads="1"/>
            </p:cNvSpPr>
            <p:nvPr/>
          </p:nvSpPr>
          <p:spPr bwMode="auto">
            <a:xfrm>
              <a:off x="575" y="2964"/>
              <a:ext cx="699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03" name="Rectangle 107"/>
            <p:cNvSpPr>
              <a:spLocks noChangeArrowheads="1"/>
            </p:cNvSpPr>
            <p:nvPr/>
          </p:nvSpPr>
          <p:spPr bwMode="auto">
            <a:xfrm>
              <a:off x="1278" y="2964"/>
              <a:ext cx="1051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04" name="Rectangle 108"/>
            <p:cNvSpPr>
              <a:spLocks noChangeArrowheads="1"/>
            </p:cNvSpPr>
            <p:nvPr/>
          </p:nvSpPr>
          <p:spPr bwMode="auto">
            <a:xfrm>
              <a:off x="2329" y="2964"/>
              <a:ext cx="6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05" name="Rectangle 109"/>
            <p:cNvSpPr>
              <a:spLocks noChangeArrowheads="1"/>
            </p:cNvSpPr>
            <p:nvPr/>
          </p:nvSpPr>
          <p:spPr bwMode="auto">
            <a:xfrm>
              <a:off x="2335" y="2964"/>
              <a:ext cx="981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06" name="Rectangle 110"/>
            <p:cNvSpPr>
              <a:spLocks noChangeArrowheads="1"/>
            </p:cNvSpPr>
            <p:nvPr/>
          </p:nvSpPr>
          <p:spPr bwMode="auto">
            <a:xfrm>
              <a:off x="3316" y="2964"/>
              <a:ext cx="5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07" name="Rectangle 111"/>
            <p:cNvSpPr>
              <a:spLocks noChangeArrowheads="1"/>
            </p:cNvSpPr>
            <p:nvPr/>
          </p:nvSpPr>
          <p:spPr bwMode="auto">
            <a:xfrm>
              <a:off x="3321" y="2964"/>
              <a:ext cx="920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08" name="Rectangle 112"/>
            <p:cNvSpPr>
              <a:spLocks noChangeArrowheads="1"/>
            </p:cNvSpPr>
            <p:nvPr/>
          </p:nvSpPr>
          <p:spPr bwMode="auto">
            <a:xfrm>
              <a:off x="4241" y="2964"/>
              <a:ext cx="5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09" name="Rectangle 113"/>
            <p:cNvSpPr>
              <a:spLocks noChangeArrowheads="1"/>
            </p:cNvSpPr>
            <p:nvPr/>
          </p:nvSpPr>
          <p:spPr bwMode="auto">
            <a:xfrm>
              <a:off x="4246" y="2964"/>
              <a:ext cx="1030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10" name="Rectangle 114"/>
            <p:cNvSpPr>
              <a:spLocks noChangeArrowheads="1"/>
            </p:cNvSpPr>
            <p:nvPr/>
          </p:nvSpPr>
          <p:spPr bwMode="auto">
            <a:xfrm>
              <a:off x="5276" y="2964"/>
              <a:ext cx="4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11" name="Rectangle 115"/>
            <p:cNvSpPr>
              <a:spLocks noChangeArrowheads="1"/>
            </p:cNvSpPr>
            <p:nvPr/>
          </p:nvSpPr>
          <p:spPr bwMode="auto">
            <a:xfrm>
              <a:off x="570" y="2968"/>
              <a:ext cx="5" cy="303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13" name="Rectangle 117"/>
            <p:cNvSpPr>
              <a:spLocks noChangeArrowheads="1"/>
            </p:cNvSpPr>
            <p:nvPr/>
          </p:nvSpPr>
          <p:spPr bwMode="auto">
            <a:xfrm>
              <a:off x="2329" y="2968"/>
              <a:ext cx="6" cy="303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14" name="Rectangle 118"/>
            <p:cNvSpPr>
              <a:spLocks noChangeArrowheads="1"/>
            </p:cNvSpPr>
            <p:nvPr/>
          </p:nvSpPr>
          <p:spPr bwMode="auto">
            <a:xfrm>
              <a:off x="3316" y="2968"/>
              <a:ext cx="5" cy="303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15" name="Rectangle 119"/>
            <p:cNvSpPr>
              <a:spLocks noChangeArrowheads="1"/>
            </p:cNvSpPr>
            <p:nvPr/>
          </p:nvSpPr>
          <p:spPr bwMode="auto">
            <a:xfrm>
              <a:off x="4241" y="2968"/>
              <a:ext cx="5" cy="303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16" name="Rectangle 120"/>
            <p:cNvSpPr>
              <a:spLocks noChangeArrowheads="1"/>
            </p:cNvSpPr>
            <p:nvPr/>
          </p:nvSpPr>
          <p:spPr bwMode="auto">
            <a:xfrm>
              <a:off x="5276" y="2968"/>
              <a:ext cx="4" cy="303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17" name="Rectangle 121"/>
            <p:cNvSpPr>
              <a:spLocks noChangeArrowheads="1"/>
            </p:cNvSpPr>
            <p:nvPr/>
          </p:nvSpPr>
          <p:spPr bwMode="auto">
            <a:xfrm>
              <a:off x="570" y="3271"/>
              <a:ext cx="5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18" name="Rectangle 122"/>
            <p:cNvSpPr>
              <a:spLocks noChangeArrowheads="1"/>
            </p:cNvSpPr>
            <p:nvPr/>
          </p:nvSpPr>
          <p:spPr bwMode="auto">
            <a:xfrm>
              <a:off x="575" y="3271"/>
              <a:ext cx="699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20" name="Rectangle 124"/>
            <p:cNvSpPr>
              <a:spLocks noChangeArrowheads="1"/>
            </p:cNvSpPr>
            <p:nvPr/>
          </p:nvSpPr>
          <p:spPr bwMode="auto">
            <a:xfrm>
              <a:off x="1278" y="3271"/>
              <a:ext cx="1051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21" name="Rectangle 125"/>
            <p:cNvSpPr>
              <a:spLocks noChangeArrowheads="1"/>
            </p:cNvSpPr>
            <p:nvPr/>
          </p:nvSpPr>
          <p:spPr bwMode="auto">
            <a:xfrm>
              <a:off x="2329" y="3271"/>
              <a:ext cx="6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22" name="Rectangle 126"/>
            <p:cNvSpPr>
              <a:spLocks noChangeArrowheads="1"/>
            </p:cNvSpPr>
            <p:nvPr/>
          </p:nvSpPr>
          <p:spPr bwMode="auto">
            <a:xfrm>
              <a:off x="2335" y="3271"/>
              <a:ext cx="981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23" name="Rectangle 127"/>
            <p:cNvSpPr>
              <a:spLocks noChangeArrowheads="1"/>
            </p:cNvSpPr>
            <p:nvPr/>
          </p:nvSpPr>
          <p:spPr bwMode="auto">
            <a:xfrm>
              <a:off x="3316" y="3271"/>
              <a:ext cx="5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24" name="Rectangle 128"/>
            <p:cNvSpPr>
              <a:spLocks noChangeArrowheads="1"/>
            </p:cNvSpPr>
            <p:nvPr/>
          </p:nvSpPr>
          <p:spPr bwMode="auto">
            <a:xfrm>
              <a:off x="3321" y="3271"/>
              <a:ext cx="920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25" name="Rectangle 129"/>
            <p:cNvSpPr>
              <a:spLocks noChangeArrowheads="1"/>
            </p:cNvSpPr>
            <p:nvPr/>
          </p:nvSpPr>
          <p:spPr bwMode="auto">
            <a:xfrm>
              <a:off x="4241" y="3271"/>
              <a:ext cx="5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26" name="Rectangle 130"/>
            <p:cNvSpPr>
              <a:spLocks noChangeArrowheads="1"/>
            </p:cNvSpPr>
            <p:nvPr/>
          </p:nvSpPr>
          <p:spPr bwMode="auto">
            <a:xfrm>
              <a:off x="4246" y="3271"/>
              <a:ext cx="1030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27" name="Rectangle 131"/>
            <p:cNvSpPr>
              <a:spLocks noChangeArrowheads="1"/>
            </p:cNvSpPr>
            <p:nvPr/>
          </p:nvSpPr>
          <p:spPr bwMode="auto">
            <a:xfrm>
              <a:off x="5276" y="3271"/>
              <a:ext cx="4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28" name="Rectangle 132"/>
            <p:cNvSpPr>
              <a:spLocks noChangeArrowheads="1"/>
            </p:cNvSpPr>
            <p:nvPr/>
          </p:nvSpPr>
          <p:spPr bwMode="auto">
            <a:xfrm>
              <a:off x="570" y="3275"/>
              <a:ext cx="5" cy="302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30" name="Rectangle 134"/>
            <p:cNvSpPr>
              <a:spLocks noChangeArrowheads="1"/>
            </p:cNvSpPr>
            <p:nvPr/>
          </p:nvSpPr>
          <p:spPr bwMode="auto">
            <a:xfrm>
              <a:off x="2329" y="3275"/>
              <a:ext cx="6" cy="302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31" name="Rectangle 135"/>
            <p:cNvSpPr>
              <a:spLocks noChangeArrowheads="1"/>
            </p:cNvSpPr>
            <p:nvPr/>
          </p:nvSpPr>
          <p:spPr bwMode="auto">
            <a:xfrm>
              <a:off x="3316" y="3275"/>
              <a:ext cx="5" cy="302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32" name="Rectangle 136"/>
            <p:cNvSpPr>
              <a:spLocks noChangeArrowheads="1"/>
            </p:cNvSpPr>
            <p:nvPr/>
          </p:nvSpPr>
          <p:spPr bwMode="auto">
            <a:xfrm>
              <a:off x="4241" y="3275"/>
              <a:ext cx="5" cy="302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33" name="Rectangle 137"/>
            <p:cNvSpPr>
              <a:spLocks noChangeArrowheads="1"/>
            </p:cNvSpPr>
            <p:nvPr/>
          </p:nvSpPr>
          <p:spPr bwMode="auto">
            <a:xfrm>
              <a:off x="5276" y="3275"/>
              <a:ext cx="4" cy="302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45" name="Rectangle 149"/>
            <p:cNvSpPr>
              <a:spLocks noChangeArrowheads="1"/>
            </p:cNvSpPr>
            <p:nvPr/>
          </p:nvSpPr>
          <p:spPr bwMode="auto">
            <a:xfrm>
              <a:off x="570" y="3582"/>
              <a:ext cx="5" cy="302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52" name="Rectangle 156"/>
            <p:cNvSpPr>
              <a:spLocks noChangeArrowheads="1"/>
            </p:cNvSpPr>
            <p:nvPr/>
          </p:nvSpPr>
          <p:spPr bwMode="auto">
            <a:xfrm>
              <a:off x="2329" y="3582"/>
              <a:ext cx="6" cy="302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55" name="Rectangle 159"/>
            <p:cNvSpPr>
              <a:spLocks noChangeArrowheads="1"/>
            </p:cNvSpPr>
            <p:nvPr/>
          </p:nvSpPr>
          <p:spPr bwMode="auto">
            <a:xfrm>
              <a:off x="3316" y="3582"/>
              <a:ext cx="5" cy="302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58" name="Rectangle 162"/>
            <p:cNvSpPr>
              <a:spLocks noChangeArrowheads="1"/>
            </p:cNvSpPr>
            <p:nvPr/>
          </p:nvSpPr>
          <p:spPr bwMode="auto">
            <a:xfrm>
              <a:off x="4241" y="3582"/>
              <a:ext cx="5" cy="302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61" name="Rectangle 165"/>
            <p:cNvSpPr>
              <a:spLocks noChangeArrowheads="1"/>
            </p:cNvSpPr>
            <p:nvPr/>
          </p:nvSpPr>
          <p:spPr bwMode="auto">
            <a:xfrm>
              <a:off x="5276" y="3582"/>
              <a:ext cx="4" cy="302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62" name="Rectangle 166"/>
            <p:cNvSpPr>
              <a:spLocks noChangeArrowheads="1"/>
            </p:cNvSpPr>
            <p:nvPr/>
          </p:nvSpPr>
          <p:spPr bwMode="auto">
            <a:xfrm>
              <a:off x="5276" y="3884"/>
              <a:ext cx="4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5063" name="Rectangle 167"/>
            <p:cNvSpPr>
              <a:spLocks noChangeArrowheads="1"/>
            </p:cNvSpPr>
            <p:nvPr/>
          </p:nvSpPr>
          <p:spPr bwMode="auto">
            <a:xfrm>
              <a:off x="5276" y="3884"/>
              <a:ext cx="4" cy="4"/>
            </a:xfrm>
            <a:prstGeom prst="rect">
              <a:avLst/>
            </a:prstGeom>
            <a:solidFill>
              <a:srgbClr val="0066CC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465068" name="Rectangle 172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7543800" cy="792162"/>
          </a:xfrm>
          <a:noFill/>
          <a:ln/>
        </p:spPr>
        <p:txBody>
          <a:bodyPr lIns="90488" tIns="44450" rIns="90488" bIns="44450"/>
          <a:lstStyle/>
          <a:p>
            <a:r>
              <a:rPr lang="es-ES_tradnl" altLang="es-ES_tradnl" sz="3600">
                <a:solidFill>
                  <a:schemeClr val="tx1"/>
                </a:solidFill>
              </a:rPr>
              <a:t>Esquema de Administración</a:t>
            </a:r>
            <a:r>
              <a:rPr lang="es-ES_tradnl" altLang="es-ES_tradnl" sz="3600">
                <a:solidFill>
                  <a:srgbClr val="FFFFFF"/>
                </a:solidFill>
              </a:rPr>
              <a:t> </a:t>
            </a:r>
            <a:endParaRPr lang="es-ES_tradnl" altLang="es-ES_tradnl" sz="3500">
              <a:solidFill>
                <a:srgbClr val="FFFFFF"/>
              </a:solidFill>
            </a:endParaRPr>
          </a:p>
        </p:txBody>
      </p:sp>
      <p:grpSp>
        <p:nvGrpSpPr>
          <p:cNvPr id="471149" name="Group 109"/>
          <p:cNvGrpSpPr>
            <a:grpSpLocks/>
          </p:cNvGrpSpPr>
          <p:nvPr/>
        </p:nvGrpSpPr>
        <p:grpSpPr bwMode="auto">
          <a:xfrm>
            <a:off x="1403350" y="2205038"/>
            <a:ext cx="6648450" cy="274637"/>
            <a:chOff x="890" y="1402"/>
            <a:chExt cx="4188" cy="173"/>
          </a:xfrm>
        </p:grpSpPr>
        <p:sp>
          <p:nvSpPr>
            <p:cNvPr id="471045" name="Rectangle 5"/>
            <p:cNvSpPr>
              <a:spLocks noChangeArrowheads="1"/>
            </p:cNvSpPr>
            <p:nvPr/>
          </p:nvSpPr>
          <p:spPr bwMode="auto">
            <a:xfrm>
              <a:off x="890" y="1402"/>
              <a:ext cx="78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_tradnl" altLang="es-ES_tradnl" b="1">
                  <a:latin typeface="Optima" charset="0"/>
                </a:rPr>
                <a:t>ACTIVIDAD</a:t>
              </a:r>
            </a:p>
          </p:txBody>
        </p:sp>
        <p:sp>
          <p:nvSpPr>
            <p:cNvPr id="471046" name="Rectangle 6"/>
            <p:cNvSpPr>
              <a:spLocks noChangeArrowheads="1"/>
            </p:cNvSpPr>
            <p:nvPr/>
          </p:nvSpPr>
          <p:spPr bwMode="auto">
            <a:xfrm>
              <a:off x="1913" y="1402"/>
              <a:ext cx="10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_tradnl" altLang="es-ES_tradnl" b="1">
                  <a:latin typeface="Optima" charset="0"/>
                </a:rPr>
                <a:t>RESPONSABLE</a:t>
              </a:r>
              <a:endParaRPr lang="es-ES_tradnl" altLang="es-ES_tradnl">
                <a:latin typeface="Optima" charset="0"/>
              </a:endParaRPr>
            </a:p>
          </p:txBody>
        </p:sp>
        <p:sp>
          <p:nvSpPr>
            <p:cNvPr id="471047" name="Rectangle 7"/>
            <p:cNvSpPr>
              <a:spLocks noChangeArrowheads="1"/>
            </p:cNvSpPr>
            <p:nvPr/>
          </p:nvSpPr>
          <p:spPr bwMode="auto">
            <a:xfrm>
              <a:off x="3276" y="1402"/>
              <a:ext cx="5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_tradnl" altLang="es-ES_tradnl" b="1">
                  <a:latin typeface="Optima" charset="0"/>
                </a:rPr>
                <a:t>TIEMPO</a:t>
              </a:r>
              <a:endParaRPr lang="es-ES_tradnl" altLang="es-ES_tradnl">
                <a:latin typeface="Optima" charset="0"/>
              </a:endParaRPr>
            </a:p>
          </p:txBody>
        </p:sp>
        <p:sp>
          <p:nvSpPr>
            <p:cNvPr id="471048" name="Rectangle 8"/>
            <p:cNvSpPr>
              <a:spLocks noChangeArrowheads="1"/>
            </p:cNvSpPr>
            <p:nvPr/>
          </p:nvSpPr>
          <p:spPr bwMode="auto">
            <a:xfrm>
              <a:off x="4358" y="1402"/>
              <a:ext cx="7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_tradnl" altLang="es-ES_tradnl" b="1">
                  <a:latin typeface="Optima" charset="0"/>
                </a:rPr>
                <a:t>RECURSO</a:t>
              </a:r>
              <a:endParaRPr lang="es-ES_tradnl" altLang="es-ES_tradnl">
                <a:latin typeface="Optima" charset="0"/>
              </a:endParaRPr>
            </a:p>
          </p:txBody>
        </p:sp>
      </p:grpSp>
      <p:grpSp>
        <p:nvGrpSpPr>
          <p:cNvPr id="471148" name="Group 108"/>
          <p:cNvGrpSpPr>
            <a:grpSpLocks/>
          </p:cNvGrpSpPr>
          <p:nvPr/>
        </p:nvGrpSpPr>
        <p:grpSpPr bwMode="auto">
          <a:xfrm>
            <a:off x="1116013" y="2133600"/>
            <a:ext cx="7302500" cy="3581400"/>
            <a:chOff x="624" y="1392"/>
            <a:chExt cx="4600" cy="2256"/>
          </a:xfrm>
        </p:grpSpPr>
        <p:sp>
          <p:nvSpPr>
            <p:cNvPr id="471050" name="Rectangle 10"/>
            <p:cNvSpPr>
              <a:spLocks noChangeArrowheads="1"/>
            </p:cNvSpPr>
            <p:nvPr/>
          </p:nvSpPr>
          <p:spPr bwMode="auto">
            <a:xfrm>
              <a:off x="624" y="1392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51" name="Rectangle 11"/>
            <p:cNvSpPr>
              <a:spLocks noChangeArrowheads="1"/>
            </p:cNvSpPr>
            <p:nvPr/>
          </p:nvSpPr>
          <p:spPr bwMode="auto">
            <a:xfrm>
              <a:off x="624" y="1392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52" name="Rectangle 12"/>
            <p:cNvSpPr>
              <a:spLocks noChangeArrowheads="1"/>
            </p:cNvSpPr>
            <p:nvPr/>
          </p:nvSpPr>
          <p:spPr bwMode="auto">
            <a:xfrm>
              <a:off x="629" y="1392"/>
              <a:ext cx="1146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53" name="Rectangle 13"/>
            <p:cNvSpPr>
              <a:spLocks noChangeArrowheads="1"/>
            </p:cNvSpPr>
            <p:nvPr/>
          </p:nvSpPr>
          <p:spPr bwMode="auto">
            <a:xfrm>
              <a:off x="1775" y="1392"/>
              <a:ext cx="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54" name="Rectangle 14"/>
            <p:cNvSpPr>
              <a:spLocks noChangeArrowheads="1"/>
            </p:cNvSpPr>
            <p:nvPr/>
          </p:nvSpPr>
          <p:spPr bwMode="auto">
            <a:xfrm>
              <a:off x="1779" y="1392"/>
              <a:ext cx="114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55" name="Rectangle 15"/>
            <p:cNvSpPr>
              <a:spLocks noChangeArrowheads="1"/>
            </p:cNvSpPr>
            <p:nvPr/>
          </p:nvSpPr>
          <p:spPr bwMode="auto">
            <a:xfrm>
              <a:off x="2923" y="1392"/>
              <a:ext cx="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56" name="Rectangle 16"/>
            <p:cNvSpPr>
              <a:spLocks noChangeArrowheads="1"/>
            </p:cNvSpPr>
            <p:nvPr/>
          </p:nvSpPr>
          <p:spPr bwMode="auto">
            <a:xfrm>
              <a:off x="2927" y="1392"/>
              <a:ext cx="114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57" name="Rectangle 17"/>
            <p:cNvSpPr>
              <a:spLocks noChangeArrowheads="1"/>
            </p:cNvSpPr>
            <p:nvPr/>
          </p:nvSpPr>
          <p:spPr bwMode="auto">
            <a:xfrm>
              <a:off x="4071" y="1392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58" name="Rectangle 18"/>
            <p:cNvSpPr>
              <a:spLocks noChangeArrowheads="1"/>
            </p:cNvSpPr>
            <p:nvPr/>
          </p:nvSpPr>
          <p:spPr bwMode="auto">
            <a:xfrm>
              <a:off x="4076" y="1392"/>
              <a:ext cx="1143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59" name="Rectangle 19"/>
            <p:cNvSpPr>
              <a:spLocks noChangeArrowheads="1"/>
            </p:cNvSpPr>
            <p:nvPr/>
          </p:nvSpPr>
          <p:spPr bwMode="auto">
            <a:xfrm>
              <a:off x="5219" y="1392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60" name="Rectangle 20"/>
            <p:cNvSpPr>
              <a:spLocks noChangeArrowheads="1"/>
            </p:cNvSpPr>
            <p:nvPr/>
          </p:nvSpPr>
          <p:spPr bwMode="auto">
            <a:xfrm>
              <a:off x="5219" y="1392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61" name="Rectangle 21"/>
            <p:cNvSpPr>
              <a:spLocks noChangeArrowheads="1"/>
            </p:cNvSpPr>
            <p:nvPr/>
          </p:nvSpPr>
          <p:spPr bwMode="auto">
            <a:xfrm>
              <a:off x="624" y="1397"/>
              <a:ext cx="5" cy="28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62" name="Rectangle 22"/>
            <p:cNvSpPr>
              <a:spLocks noChangeArrowheads="1"/>
            </p:cNvSpPr>
            <p:nvPr/>
          </p:nvSpPr>
          <p:spPr bwMode="auto">
            <a:xfrm>
              <a:off x="1775" y="1397"/>
              <a:ext cx="4" cy="28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63" name="Rectangle 23"/>
            <p:cNvSpPr>
              <a:spLocks noChangeArrowheads="1"/>
            </p:cNvSpPr>
            <p:nvPr/>
          </p:nvSpPr>
          <p:spPr bwMode="auto">
            <a:xfrm>
              <a:off x="2923" y="1397"/>
              <a:ext cx="4" cy="28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64" name="Rectangle 24"/>
            <p:cNvSpPr>
              <a:spLocks noChangeArrowheads="1"/>
            </p:cNvSpPr>
            <p:nvPr/>
          </p:nvSpPr>
          <p:spPr bwMode="auto">
            <a:xfrm>
              <a:off x="4071" y="1397"/>
              <a:ext cx="5" cy="28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65" name="Rectangle 25"/>
            <p:cNvSpPr>
              <a:spLocks noChangeArrowheads="1"/>
            </p:cNvSpPr>
            <p:nvPr/>
          </p:nvSpPr>
          <p:spPr bwMode="auto">
            <a:xfrm>
              <a:off x="5219" y="1397"/>
              <a:ext cx="5" cy="28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66" name="Rectangle 26"/>
            <p:cNvSpPr>
              <a:spLocks noChangeArrowheads="1"/>
            </p:cNvSpPr>
            <p:nvPr/>
          </p:nvSpPr>
          <p:spPr bwMode="auto">
            <a:xfrm>
              <a:off x="624" y="1679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67" name="Rectangle 27"/>
            <p:cNvSpPr>
              <a:spLocks noChangeArrowheads="1"/>
            </p:cNvSpPr>
            <p:nvPr/>
          </p:nvSpPr>
          <p:spPr bwMode="auto">
            <a:xfrm>
              <a:off x="629" y="1679"/>
              <a:ext cx="1146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68" name="Rectangle 28"/>
            <p:cNvSpPr>
              <a:spLocks noChangeArrowheads="1"/>
            </p:cNvSpPr>
            <p:nvPr/>
          </p:nvSpPr>
          <p:spPr bwMode="auto">
            <a:xfrm>
              <a:off x="1775" y="1679"/>
              <a:ext cx="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69" name="Rectangle 29"/>
            <p:cNvSpPr>
              <a:spLocks noChangeArrowheads="1"/>
            </p:cNvSpPr>
            <p:nvPr/>
          </p:nvSpPr>
          <p:spPr bwMode="auto">
            <a:xfrm>
              <a:off x="1779" y="1679"/>
              <a:ext cx="114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70" name="Rectangle 30"/>
            <p:cNvSpPr>
              <a:spLocks noChangeArrowheads="1"/>
            </p:cNvSpPr>
            <p:nvPr/>
          </p:nvSpPr>
          <p:spPr bwMode="auto">
            <a:xfrm>
              <a:off x="2923" y="1679"/>
              <a:ext cx="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71" name="Rectangle 31"/>
            <p:cNvSpPr>
              <a:spLocks noChangeArrowheads="1"/>
            </p:cNvSpPr>
            <p:nvPr/>
          </p:nvSpPr>
          <p:spPr bwMode="auto">
            <a:xfrm>
              <a:off x="2927" y="1679"/>
              <a:ext cx="114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72" name="Rectangle 32"/>
            <p:cNvSpPr>
              <a:spLocks noChangeArrowheads="1"/>
            </p:cNvSpPr>
            <p:nvPr/>
          </p:nvSpPr>
          <p:spPr bwMode="auto">
            <a:xfrm>
              <a:off x="4071" y="1679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73" name="Rectangle 33"/>
            <p:cNvSpPr>
              <a:spLocks noChangeArrowheads="1"/>
            </p:cNvSpPr>
            <p:nvPr/>
          </p:nvSpPr>
          <p:spPr bwMode="auto">
            <a:xfrm>
              <a:off x="4076" y="1679"/>
              <a:ext cx="1143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74" name="Rectangle 34"/>
            <p:cNvSpPr>
              <a:spLocks noChangeArrowheads="1"/>
            </p:cNvSpPr>
            <p:nvPr/>
          </p:nvSpPr>
          <p:spPr bwMode="auto">
            <a:xfrm>
              <a:off x="5219" y="1679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75" name="Rectangle 35"/>
            <p:cNvSpPr>
              <a:spLocks noChangeArrowheads="1"/>
            </p:cNvSpPr>
            <p:nvPr/>
          </p:nvSpPr>
          <p:spPr bwMode="auto">
            <a:xfrm>
              <a:off x="624" y="1684"/>
              <a:ext cx="5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76" name="Rectangle 36"/>
            <p:cNvSpPr>
              <a:spLocks noChangeArrowheads="1"/>
            </p:cNvSpPr>
            <p:nvPr/>
          </p:nvSpPr>
          <p:spPr bwMode="auto">
            <a:xfrm>
              <a:off x="1775" y="1684"/>
              <a:ext cx="4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77" name="Rectangle 37"/>
            <p:cNvSpPr>
              <a:spLocks noChangeArrowheads="1"/>
            </p:cNvSpPr>
            <p:nvPr/>
          </p:nvSpPr>
          <p:spPr bwMode="auto">
            <a:xfrm>
              <a:off x="2923" y="1684"/>
              <a:ext cx="4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78" name="Rectangle 38"/>
            <p:cNvSpPr>
              <a:spLocks noChangeArrowheads="1"/>
            </p:cNvSpPr>
            <p:nvPr/>
          </p:nvSpPr>
          <p:spPr bwMode="auto">
            <a:xfrm>
              <a:off x="4071" y="1684"/>
              <a:ext cx="5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79" name="Rectangle 39"/>
            <p:cNvSpPr>
              <a:spLocks noChangeArrowheads="1"/>
            </p:cNvSpPr>
            <p:nvPr/>
          </p:nvSpPr>
          <p:spPr bwMode="auto">
            <a:xfrm>
              <a:off x="5219" y="1684"/>
              <a:ext cx="5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80" name="Rectangle 40"/>
            <p:cNvSpPr>
              <a:spLocks noChangeArrowheads="1"/>
            </p:cNvSpPr>
            <p:nvPr/>
          </p:nvSpPr>
          <p:spPr bwMode="auto">
            <a:xfrm>
              <a:off x="624" y="2072"/>
              <a:ext cx="5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81" name="Rectangle 41"/>
            <p:cNvSpPr>
              <a:spLocks noChangeArrowheads="1"/>
            </p:cNvSpPr>
            <p:nvPr/>
          </p:nvSpPr>
          <p:spPr bwMode="auto">
            <a:xfrm>
              <a:off x="629" y="2072"/>
              <a:ext cx="1146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82" name="Rectangle 42"/>
            <p:cNvSpPr>
              <a:spLocks noChangeArrowheads="1"/>
            </p:cNvSpPr>
            <p:nvPr/>
          </p:nvSpPr>
          <p:spPr bwMode="auto">
            <a:xfrm>
              <a:off x="1775" y="2072"/>
              <a:ext cx="4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83" name="Rectangle 43"/>
            <p:cNvSpPr>
              <a:spLocks noChangeArrowheads="1"/>
            </p:cNvSpPr>
            <p:nvPr/>
          </p:nvSpPr>
          <p:spPr bwMode="auto">
            <a:xfrm>
              <a:off x="1779" y="2072"/>
              <a:ext cx="1144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84" name="Rectangle 44"/>
            <p:cNvSpPr>
              <a:spLocks noChangeArrowheads="1"/>
            </p:cNvSpPr>
            <p:nvPr/>
          </p:nvSpPr>
          <p:spPr bwMode="auto">
            <a:xfrm>
              <a:off x="2923" y="2072"/>
              <a:ext cx="4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85" name="Rectangle 45"/>
            <p:cNvSpPr>
              <a:spLocks noChangeArrowheads="1"/>
            </p:cNvSpPr>
            <p:nvPr/>
          </p:nvSpPr>
          <p:spPr bwMode="auto">
            <a:xfrm>
              <a:off x="2927" y="2072"/>
              <a:ext cx="1144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86" name="Rectangle 46"/>
            <p:cNvSpPr>
              <a:spLocks noChangeArrowheads="1"/>
            </p:cNvSpPr>
            <p:nvPr/>
          </p:nvSpPr>
          <p:spPr bwMode="auto">
            <a:xfrm>
              <a:off x="4071" y="2072"/>
              <a:ext cx="5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87" name="Rectangle 47"/>
            <p:cNvSpPr>
              <a:spLocks noChangeArrowheads="1"/>
            </p:cNvSpPr>
            <p:nvPr/>
          </p:nvSpPr>
          <p:spPr bwMode="auto">
            <a:xfrm>
              <a:off x="4076" y="2072"/>
              <a:ext cx="1143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88" name="Rectangle 48"/>
            <p:cNvSpPr>
              <a:spLocks noChangeArrowheads="1"/>
            </p:cNvSpPr>
            <p:nvPr/>
          </p:nvSpPr>
          <p:spPr bwMode="auto">
            <a:xfrm>
              <a:off x="5219" y="2072"/>
              <a:ext cx="5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89" name="Rectangle 49"/>
            <p:cNvSpPr>
              <a:spLocks noChangeArrowheads="1"/>
            </p:cNvSpPr>
            <p:nvPr/>
          </p:nvSpPr>
          <p:spPr bwMode="auto">
            <a:xfrm>
              <a:off x="624" y="2076"/>
              <a:ext cx="5" cy="38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90" name="Rectangle 50"/>
            <p:cNvSpPr>
              <a:spLocks noChangeArrowheads="1"/>
            </p:cNvSpPr>
            <p:nvPr/>
          </p:nvSpPr>
          <p:spPr bwMode="auto">
            <a:xfrm>
              <a:off x="1775" y="2076"/>
              <a:ext cx="4" cy="38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91" name="Rectangle 51"/>
            <p:cNvSpPr>
              <a:spLocks noChangeArrowheads="1"/>
            </p:cNvSpPr>
            <p:nvPr/>
          </p:nvSpPr>
          <p:spPr bwMode="auto">
            <a:xfrm>
              <a:off x="2923" y="2076"/>
              <a:ext cx="4" cy="38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92" name="Rectangle 52"/>
            <p:cNvSpPr>
              <a:spLocks noChangeArrowheads="1"/>
            </p:cNvSpPr>
            <p:nvPr/>
          </p:nvSpPr>
          <p:spPr bwMode="auto">
            <a:xfrm>
              <a:off x="4071" y="2076"/>
              <a:ext cx="5" cy="38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93" name="Rectangle 53"/>
            <p:cNvSpPr>
              <a:spLocks noChangeArrowheads="1"/>
            </p:cNvSpPr>
            <p:nvPr/>
          </p:nvSpPr>
          <p:spPr bwMode="auto">
            <a:xfrm>
              <a:off x="5219" y="2076"/>
              <a:ext cx="5" cy="38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94" name="Rectangle 54"/>
            <p:cNvSpPr>
              <a:spLocks noChangeArrowheads="1"/>
            </p:cNvSpPr>
            <p:nvPr/>
          </p:nvSpPr>
          <p:spPr bwMode="auto">
            <a:xfrm>
              <a:off x="624" y="2465"/>
              <a:ext cx="5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95" name="Rectangle 55"/>
            <p:cNvSpPr>
              <a:spLocks noChangeArrowheads="1"/>
            </p:cNvSpPr>
            <p:nvPr/>
          </p:nvSpPr>
          <p:spPr bwMode="auto">
            <a:xfrm>
              <a:off x="629" y="2465"/>
              <a:ext cx="1146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96" name="Rectangle 56"/>
            <p:cNvSpPr>
              <a:spLocks noChangeArrowheads="1"/>
            </p:cNvSpPr>
            <p:nvPr/>
          </p:nvSpPr>
          <p:spPr bwMode="auto">
            <a:xfrm>
              <a:off x="1775" y="2465"/>
              <a:ext cx="4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97" name="Rectangle 57"/>
            <p:cNvSpPr>
              <a:spLocks noChangeArrowheads="1"/>
            </p:cNvSpPr>
            <p:nvPr/>
          </p:nvSpPr>
          <p:spPr bwMode="auto">
            <a:xfrm>
              <a:off x="1779" y="2465"/>
              <a:ext cx="1144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98" name="Rectangle 58"/>
            <p:cNvSpPr>
              <a:spLocks noChangeArrowheads="1"/>
            </p:cNvSpPr>
            <p:nvPr/>
          </p:nvSpPr>
          <p:spPr bwMode="auto">
            <a:xfrm>
              <a:off x="2923" y="2465"/>
              <a:ext cx="4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099" name="Rectangle 59"/>
            <p:cNvSpPr>
              <a:spLocks noChangeArrowheads="1"/>
            </p:cNvSpPr>
            <p:nvPr/>
          </p:nvSpPr>
          <p:spPr bwMode="auto">
            <a:xfrm>
              <a:off x="2927" y="2465"/>
              <a:ext cx="1144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00" name="Rectangle 60"/>
            <p:cNvSpPr>
              <a:spLocks noChangeArrowheads="1"/>
            </p:cNvSpPr>
            <p:nvPr/>
          </p:nvSpPr>
          <p:spPr bwMode="auto">
            <a:xfrm>
              <a:off x="4071" y="2465"/>
              <a:ext cx="5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01" name="Rectangle 61"/>
            <p:cNvSpPr>
              <a:spLocks noChangeArrowheads="1"/>
            </p:cNvSpPr>
            <p:nvPr/>
          </p:nvSpPr>
          <p:spPr bwMode="auto">
            <a:xfrm>
              <a:off x="4076" y="2465"/>
              <a:ext cx="1143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02" name="Rectangle 62"/>
            <p:cNvSpPr>
              <a:spLocks noChangeArrowheads="1"/>
            </p:cNvSpPr>
            <p:nvPr/>
          </p:nvSpPr>
          <p:spPr bwMode="auto">
            <a:xfrm>
              <a:off x="5219" y="2465"/>
              <a:ext cx="5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03" name="Rectangle 63"/>
            <p:cNvSpPr>
              <a:spLocks noChangeArrowheads="1"/>
            </p:cNvSpPr>
            <p:nvPr/>
          </p:nvSpPr>
          <p:spPr bwMode="auto">
            <a:xfrm>
              <a:off x="624" y="2469"/>
              <a:ext cx="5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04" name="Rectangle 64"/>
            <p:cNvSpPr>
              <a:spLocks noChangeArrowheads="1"/>
            </p:cNvSpPr>
            <p:nvPr/>
          </p:nvSpPr>
          <p:spPr bwMode="auto">
            <a:xfrm>
              <a:off x="1775" y="2469"/>
              <a:ext cx="4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05" name="Rectangle 65"/>
            <p:cNvSpPr>
              <a:spLocks noChangeArrowheads="1"/>
            </p:cNvSpPr>
            <p:nvPr/>
          </p:nvSpPr>
          <p:spPr bwMode="auto">
            <a:xfrm>
              <a:off x="2923" y="2469"/>
              <a:ext cx="4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06" name="Rectangle 66"/>
            <p:cNvSpPr>
              <a:spLocks noChangeArrowheads="1"/>
            </p:cNvSpPr>
            <p:nvPr/>
          </p:nvSpPr>
          <p:spPr bwMode="auto">
            <a:xfrm>
              <a:off x="4071" y="2469"/>
              <a:ext cx="5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07" name="Rectangle 67"/>
            <p:cNvSpPr>
              <a:spLocks noChangeArrowheads="1"/>
            </p:cNvSpPr>
            <p:nvPr/>
          </p:nvSpPr>
          <p:spPr bwMode="auto">
            <a:xfrm>
              <a:off x="5219" y="2469"/>
              <a:ext cx="5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08" name="Rectangle 68"/>
            <p:cNvSpPr>
              <a:spLocks noChangeArrowheads="1"/>
            </p:cNvSpPr>
            <p:nvPr/>
          </p:nvSpPr>
          <p:spPr bwMode="auto">
            <a:xfrm>
              <a:off x="624" y="2857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09" name="Rectangle 69"/>
            <p:cNvSpPr>
              <a:spLocks noChangeArrowheads="1"/>
            </p:cNvSpPr>
            <p:nvPr/>
          </p:nvSpPr>
          <p:spPr bwMode="auto">
            <a:xfrm>
              <a:off x="629" y="2857"/>
              <a:ext cx="1146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10" name="Rectangle 70"/>
            <p:cNvSpPr>
              <a:spLocks noChangeArrowheads="1"/>
            </p:cNvSpPr>
            <p:nvPr/>
          </p:nvSpPr>
          <p:spPr bwMode="auto">
            <a:xfrm>
              <a:off x="1775" y="2857"/>
              <a:ext cx="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11" name="Rectangle 71"/>
            <p:cNvSpPr>
              <a:spLocks noChangeArrowheads="1"/>
            </p:cNvSpPr>
            <p:nvPr/>
          </p:nvSpPr>
          <p:spPr bwMode="auto">
            <a:xfrm>
              <a:off x="1779" y="2857"/>
              <a:ext cx="114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12" name="Rectangle 72"/>
            <p:cNvSpPr>
              <a:spLocks noChangeArrowheads="1"/>
            </p:cNvSpPr>
            <p:nvPr/>
          </p:nvSpPr>
          <p:spPr bwMode="auto">
            <a:xfrm>
              <a:off x="2923" y="2857"/>
              <a:ext cx="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13" name="Rectangle 73"/>
            <p:cNvSpPr>
              <a:spLocks noChangeArrowheads="1"/>
            </p:cNvSpPr>
            <p:nvPr/>
          </p:nvSpPr>
          <p:spPr bwMode="auto">
            <a:xfrm>
              <a:off x="2927" y="2857"/>
              <a:ext cx="114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14" name="Rectangle 74"/>
            <p:cNvSpPr>
              <a:spLocks noChangeArrowheads="1"/>
            </p:cNvSpPr>
            <p:nvPr/>
          </p:nvSpPr>
          <p:spPr bwMode="auto">
            <a:xfrm>
              <a:off x="4071" y="2857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15" name="Rectangle 75"/>
            <p:cNvSpPr>
              <a:spLocks noChangeArrowheads="1"/>
            </p:cNvSpPr>
            <p:nvPr/>
          </p:nvSpPr>
          <p:spPr bwMode="auto">
            <a:xfrm>
              <a:off x="4076" y="2857"/>
              <a:ext cx="1143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16" name="Rectangle 76"/>
            <p:cNvSpPr>
              <a:spLocks noChangeArrowheads="1"/>
            </p:cNvSpPr>
            <p:nvPr/>
          </p:nvSpPr>
          <p:spPr bwMode="auto">
            <a:xfrm>
              <a:off x="5219" y="2857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17" name="Rectangle 77"/>
            <p:cNvSpPr>
              <a:spLocks noChangeArrowheads="1"/>
            </p:cNvSpPr>
            <p:nvPr/>
          </p:nvSpPr>
          <p:spPr bwMode="auto">
            <a:xfrm>
              <a:off x="624" y="2862"/>
              <a:ext cx="5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18" name="Rectangle 78"/>
            <p:cNvSpPr>
              <a:spLocks noChangeArrowheads="1"/>
            </p:cNvSpPr>
            <p:nvPr/>
          </p:nvSpPr>
          <p:spPr bwMode="auto">
            <a:xfrm>
              <a:off x="1775" y="2862"/>
              <a:ext cx="4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19" name="Rectangle 79"/>
            <p:cNvSpPr>
              <a:spLocks noChangeArrowheads="1"/>
            </p:cNvSpPr>
            <p:nvPr/>
          </p:nvSpPr>
          <p:spPr bwMode="auto">
            <a:xfrm>
              <a:off x="2923" y="2862"/>
              <a:ext cx="4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20" name="Rectangle 80"/>
            <p:cNvSpPr>
              <a:spLocks noChangeArrowheads="1"/>
            </p:cNvSpPr>
            <p:nvPr/>
          </p:nvSpPr>
          <p:spPr bwMode="auto">
            <a:xfrm>
              <a:off x="4071" y="2862"/>
              <a:ext cx="5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21" name="Rectangle 81"/>
            <p:cNvSpPr>
              <a:spLocks noChangeArrowheads="1"/>
            </p:cNvSpPr>
            <p:nvPr/>
          </p:nvSpPr>
          <p:spPr bwMode="auto">
            <a:xfrm>
              <a:off x="5219" y="2862"/>
              <a:ext cx="5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22" name="Rectangle 82"/>
            <p:cNvSpPr>
              <a:spLocks noChangeArrowheads="1"/>
            </p:cNvSpPr>
            <p:nvPr/>
          </p:nvSpPr>
          <p:spPr bwMode="auto">
            <a:xfrm>
              <a:off x="624" y="3250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23" name="Rectangle 83"/>
            <p:cNvSpPr>
              <a:spLocks noChangeArrowheads="1"/>
            </p:cNvSpPr>
            <p:nvPr/>
          </p:nvSpPr>
          <p:spPr bwMode="auto">
            <a:xfrm>
              <a:off x="629" y="3250"/>
              <a:ext cx="1146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24" name="Rectangle 84"/>
            <p:cNvSpPr>
              <a:spLocks noChangeArrowheads="1"/>
            </p:cNvSpPr>
            <p:nvPr/>
          </p:nvSpPr>
          <p:spPr bwMode="auto">
            <a:xfrm>
              <a:off x="1775" y="3250"/>
              <a:ext cx="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25" name="Rectangle 85"/>
            <p:cNvSpPr>
              <a:spLocks noChangeArrowheads="1"/>
            </p:cNvSpPr>
            <p:nvPr/>
          </p:nvSpPr>
          <p:spPr bwMode="auto">
            <a:xfrm>
              <a:off x="1779" y="3250"/>
              <a:ext cx="114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26" name="Rectangle 86"/>
            <p:cNvSpPr>
              <a:spLocks noChangeArrowheads="1"/>
            </p:cNvSpPr>
            <p:nvPr/>
          </p:nvSpPr>
          <p:spPr bwMode="auto">
            <a:xfrm>
              <a:off x="2923" y="3250"/>
              <a:ext cx="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27" name="Rectangle 87"/>
            <p:cNvSpPr>
              <a:spLocks noChangeArrowheads="1"/>
            </p:cNvSpPr>
            <p:nvPr/>
          </p:nvSpPr>
          <p:spPr bwMode="auto">
            <a:xfrm>
              <a:off x="2927" y="3250"/>
              <a:ext cx="114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28" name="Rectangle 88"/>
            <p:cNvSpPr>
              <a:spLocks noChangeArrowheads="1"/>
            </p:cNvSpPr>
            <p:nvPr/>
          </p:nvSpPr>
          <p:spPr bwMode="auto">
            <a:xfrm>
              <a:off x="4071" y="3250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29" name="Rectangle 89"/>
            <p:cNvSpPr>
              <a:spLocks noChangeArrowheads="1"/>
            </p:cNvSpPr>
            <p:nvPr/>
          </p:nvSpPr>
          <p:spPr bwMode="auto">
            <a:xfrm>
              <a:off x="4076" y="3250"/>
              <a:ext cx="1143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30" name="Rectangle 90"/>
            <p:cNvSpPr>
              <a:spLocks noChangeArrowheads="1"/>
            </p:cNvSpPr>
            <p:nvPr/>
          </p:nvSpPr>
          <p:spPr bwMode="auto">
            <a:xfrm>
              <a:off x="5219" y="3250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31" name="Rectangle 91"/>
            <p:cNvSpPr>
              <a:spLocks noChangeArrowheads="1"/>
            </p:cNvSpPr>
            <p:nvPr/>
          </p:nvSpPr>
          <p:spPr bwMode="auto">
            <a:xfrm>
              <a:off x="624" y="3255"/>
              <a:ext cx="5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32" name="Rectangle 92"/>
            <p:cNvSpPr>
              <a:spLocks noChangeArrowheads="1"/>
            </p:cNvSpPr>
            <p:nvPr/>
          </p:nvSpPr>
          <p:spPr bwMode="auto">
            <a:xfrm>
              <a:off x="624" y="3643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33" name="Rectangle 93"/>
            <p:cNvSpPr>
              <a:spLocks noChangeArrowheads="1"/>
            </p:cNvSpPr>
            <p:nvPr/>
          </p:nvSpPr>
          <p:spPr bwMode="auto">
            <a:xfrm>
              <a:off x="624" y="3643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34" name="Rectangle 94"/>
            <p:cNvSpPr>
              <a:spLocks noChangeArrowheads="1"/>
            </p:cNvSpPr>
            <p:nvPr/>
          </p:nvSpPr>
          <p:spPr bwMode="auto">
            <a:xfrm>
              <a:off x="629" y="3643"/>
              <a:ext cx="1146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35" name="Rectangle 95"/>
            <p:cNvSpPr>
              <a:spLocks noChangeArrowheads="1"/>
            </p:cNvSpPr>
            <p:nvPr/>
          </p:nvSpPr>
          <p:spPr bwMode="auto">
            <a:xfrm>
              <a:off x="1775" y="3255"/>
              <a:ext cx="4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36" name="Rectangle 96"/>
            <p:cNvSpPr>
              <a:spLocks noChangeArrowheads="1"/>
            </p:cNvSpPr>
            <p:nvPr/>
          </p:nvSpPr>
          <p:spPr bwMode="auto">
            <a:xfrm>
              <a:off x="1775" y="3643"/>
              <a:ext cx="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37" name="Rectangle 97"/>
            <p:cNvSpPr>
              <a:spLocks noChangeArrowheads="1"/>
            </p:cNvSpPr>
            <p:nvPr/>
          </p:nvSpPr>
          <p:spPr bwMode="auto">
            <a:xfrm>
              <a:off x="1779" y="3643"/>
              <a:ext cx="114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38" name="Rectangle 98"/>
            <p:cNvSpPr>
              <a:spLocks noChangeArrowheads="1"/>
            </p:cNvSpPr>
            <p:nvPr/>
          </p:nvSpPr>
          <p:spPr bwMode="auto">
            <a:xfrm>
              <a:off x="2923" y="3255"/>
              <a:ext cx="4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39" name="Rectangle 99"/>
            <p:cNvSpPr>
              <a:spLocks noChangeArrowheads="1"/>
            </p:cNvSpPr>
            <p:nvPr/>
          </p:nvSpPr>
          <p:spPr bwMode="auto">
            <a:xfrm>
              <a:off x="2923" y="3643"/>
              <a:ext cx="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40" name="Rectangle 100"/>
            <p:cNvSpPr>
              <a:spLocks noChangeArrowheads="1"/>
            </p:cNvSpPr>
            <p:nvPr/>
          </p:nvSpPr>
          <p:spPr bwMode="auto">
            <a:xfrm>
              <a:off x="2927" y="3643"/>
              <a:ext cx="1144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41" name="Rectangle 101"/>
            <p:cNvSpPr>
              <a:spLocks noChangeArrowheads="1"/>
            </p:cNvSpPr>
            <p:nvPr/>
          </p:nvSpPr>
          <p:spPr bwMode="auto">
            <a:xfrm>
              <a:off x="4071" y="3255"/>
              <a:ext cx="5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42" name="Rectangle 102"/>
            <p:cNvSpPr>
              <a:spLocks noChangeArrowheads="1"/>
            </p:cNvSpPr>
            <p:nvPr/>
          </p:nvSpPr>
          <p:spPr bwMode="auto">
            <a:xfrm>
              <a:off x="4071" y="3643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43" name="Rectangle 103"/>
            <p:cNvSpPr>
              <a:spLocks noChangeArrowheads="1"/>
            </p:cNvSpPr>
            <p:nvPr/>
          </p:nvSpPr>
          <p:spPr bwMode="auto">
            <a:xfrm>
              <a:off x="4076" y="3643"/>
              <a:ext cx="1143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44" name="Rectangle 104"/>
            <p:cNvSpPr>
              <a:spLocks noChangeArrowheads="1"/>
            </p:cNvSpPr>
            <p:nvPr/>
          </p:nvSpPr>
          <p:spPr bwMode="auto">
            <a:xfrm>
              <a:off x="5219" y="3255"/>
              <a:ext cx="5" cy="3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45" name="Rectangle 105"/>
            <p:cNvSpPr>
              <a:spLocks noChangeArrowheads="1"/>
            </p:cNvSpPr>
            <p:nvPr/>
          </p:nvSpPr>
          <p:spPr bwMode="auto">
            <a:xfrm>
              <a:off x="5219" y="3643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71146" name="Rectangle 106"/>
            <p:cNvSpPr>
              <a:spLocks noChangeArrowheads="1"/>
            </p:cNvSpPr>
            <p:nvPr/>
          </p:nvSpPr>
          <p:spPr bwMode="auto">
            <a:xfrm>
              <a:off x="5219" y="3643"/>
              <a:ext cx="5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33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471150" name="Rectangle 110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50" y="196850"/>
            <a:ext cx="7124700" cy="1174750"/>
          </a:xfrm>
          <a:noFill/>
          <a:ln/>
        </p:spPr>
        <p:txBody>
          <a:bodyPr lIns="92075" tIns="46038" rIns="92075" bIns="46038" anchor="ctr"/>
          <a:lstStyle/>
          <a:p>
            <a:r>
              <a:rPr lang="es-ES_tradnl" altLang="es-ES_tradnl">
                <a:solidFill>
                  <a:schemeClr val="tx1"/>
                </a:solidFill>
              </a:rPr>
              <a:t>Requisitos del Seguimiento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97050"/>
            <a:ext cx="7848600" cy="4002088"/>
          </a:xfrm>
          <a:noFill/>
          <a:ln/>
        </p:spPr>
        <p:txBody>
          <a:bodyPr lIns="92075" tIns="46038" rIns="92075" bIns="46038"/>
          <a:lstStyle/>
          <a:p>
            <a:pPr marL="577850" indent="-577850">
              <a:lnSpc>
                <a:spcPct val="90000"/>
              </a:lnSpc>
              <a:spcBef>
                <a:spcPct val="4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Legislación apropiada</a:t>
            </a:r>
          </a:p>
          <a:p>
            <a:pPr marL="577850" indent="-577850">
              <a:lnSpc>
                <a:spcPct val="90000"/>
              </a:lnSpc>
              <a:spcBef>
                <a:spcPct val="4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Provisión de mecanismos administrativos </a:t>
            </a:r>
          </a:p>
          <a:p>
            <a:pPr marL="577850" indent="-577850">
              <a:lnSpc>
                <a:spcPct val="90000"/>
              </a:lnSpc>
              <a:spcBef>
                <a:spcPct val="4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Términos y condiciones de aprobación</a:t>
            </a:r>
          </a:p>
          <a:p>
            <a:pPr marL="577850" indent="-577850">
              <a:lnSpc>
                <a:spcPct val="90000"/>
              </a:lnSpc>
              <a:spcBef>
                <a:spcPct val="4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Medición y control de impactos  no previstos </a:t>
            </a:r>
          </a:p>
          <a:p>
            <a:pPr marL="577850" indent="-577850">
              <a:lnSpc>
                <a:spcPct val="90000"/>
              </a:lnSpc>
              <a:spcBef>
                <a:spcPct val="4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Participación de la población afectada</a:t>
            </a:r>
          </a:p>
        </p:txBody>
      </p:sp>
      <p:sp>
        <p:nvSpPr>
          <p:cNvPr id="336901" name="Rectangle 5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22263"/>
            <a:ext cx="7772400" cy="1552575"/>
          </a:xfrm>
          <a:noFill/>
          <a:ln/>
        </p:spPr>
        <p:txBody>
          <a:bodyPr lIns="182562" tIns="182562" rIns="182562" bIns="182562" anchor="ctr">
            <a:spAutoFit/>
          </a:bodyPr>
          <a:lstStyle/>
          <a:p>
            <a:pPr>
              <a:spcAft>
                <a:spcPct val="35000"/>
              </a:spcAft>
            </a:pPr>
            <a:r>
              <a:rPr lang="es-ES_tradnl" altLang="es-ES_tradnl">
                <a:solidFill>
                  <a:schemeClr val="tx1"/>
                </a:solidFill>
              </a:rPr>
              <a:t>Plan de Manejo Ambiental Objetivo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147050" cy="5038725"/>
          </a:xfrm>
          <a:noFill/>
          <a:ln/>
        </p:spPr>
        <p:txBody>
          <a:bodyPr lIns="182562" tIns="182562" rIns="182562" bIns="182562" anchorCtr="1">
            <a:spAutoFit/>
          </a:bodyPr>
          <a:lstStyle/>
          <a:p>
            <a:pPr marL="0" indent="0">
              <a:lnSpc>
                <a:spcPts val="2500"/>
              </a:lnSpc>
              <a:spcBef>
                <a:spcPct val="10000"/>
              </a:spcBef>
              <a:buClr>
                <a:srgbClr val="00FF00"/>
              </a:buClr>
              <a:buFont typeface="Wingdings" pitchFamily="2" charset="2"/>
              <a:buNone/>
            </a:pPr>
            <a:r>
              <a:rPr lang="es-ES_tradnl" altLang="es-ES_tradnl" sz="2400"/>
              <a:t>Proporciona una  conexión esencial entre:</a:t>
            </a:r>
          </a:p>
          <a:p>
            <a:pPr marL="1238250" lvl="1" indent="-285750">
              <a:lnSpc>
                <a:spcPts val="2500"/>
              </a:lnSpc>
              <a:spcBef>
                <a:spcPct val="10000"/>
              </a:spcBef>
              <a:buClr>
                <a:srgbClr val="FF0000"/>
              </a:buClr>
              <a:buFont typeface="Wingdings" pitchFamily="2" charset="2"/>
              <a:buChar char="n"/>
            </a:pPr>
            <a:r>
              <a:rPr lang="es-ES_tradnl" altLang="es-ES_tradnl" sz="2000"/>
              <a:t>los impactos predichos, </a:t>
            </a:r>
          </a:p>
          <a:p>
            <a:pPr marL="1238250" lvl="1" indent="-285750">
              <a:lnSpc>
                <a:spcPts val="2500"/>
              </a:lnSpc>
              <a:spcBef>
                <a:spcPct val="10000"/>
              </a:spcBef>
              <a:buClr>
                <a:srgbClr val="FF0000"/>
              </a:buClr>
              <a:buFont typeface="Wingdings" pitchFamily="2" charset="2"/>
              <a:buChar char="n"/>
            </a:pPr>
            <a:r>
              <a:rPr lang="es-ES_tradnl" altLang="es-ES_tradnl" sz="2000"/>
              <a:t>las medidas de manejo especificadas en los informes, </a:t>
            </a:r>
          </a:p>
          <a:p>
            <a:pPr marL="1238250" lvl="1" indent="-285750">
              <a:lnSpc>
                <a:spcPts val="2500"/>
              </a:lnSpc>
              <a:spcBef>
                <a:spcPct val="10000"/>
              </a:spcBef>
              <a:buClr>
                <a:srgbClr val="FF0000"/>
              </a:buClr>
              <a:buFont typeface="Wingdings" pitchFamily="2" charset="2"/>
              <a:buChar char="n"/>
            </a:pPr>
            <a:r>
              <a:rPr lang="es-ES_tradnl" altLang="es-ES_tradnl" sz="2000"/>
              <a:t>la implementación de las medidas, y </a:t>
            </a:r>
          </a:p>
          <a:p>
            <a:pPr marL="1238250" lvl="1" indent="-285750">
              <a:lnSpc>
                <a:spcPts val="2500"/>
              </a:lnSpc>
              <a:spcBef>
                <a:spcPct val="10000"/>
              </a:spcBef>
              <a:buClr>
                <a:srgbClr val="FF0000"/>
              </a:buClr>
              <a:buFont typeface="Wingdings" pitchFamily="2" charset="2"/>
              <a:buChar char="n"/>
            </a:pPr>
            <a:r>
              <a:rPr lang="es-ES_tradnl" altLang="es-ES_tradnl" sz="2000"/>
              <a:t>las actividades operacionales del proyecto</a:t>
            </a:r>
          </a:p>
          <a:p>
            <a:pPr marL="0" indent="0">
              <a:lnSpc>
                <a:spcPts val="2500"/>
              </a:lnSpc>
              <a:spcBef>
                <a:spcPct val="35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s-ES_tradnl" altLang="es-ES_tradnl" sz="2400"/>
              <a:t>Precisa las actividades/medidas ambientales de:</a:t>
            </a:r>
          </a:p>
          <a:p>
            <a:pPr marL="1238250" lvl="1" indent="-285750">
              <a:lnSpc>
                <a:spcPts val="2500"/>
              </a:lnSpc>
              <a:spcBef>
                <a:spcPct val="10000"/>
              </a:spcBef>
              <a:buClr>
                <a:srgbClr val="FF0000"/>
              </a:buClr>
              <a:buFont typeface="Wingdings" pitchFamily="2" charset="2"/>
              <a:buChar char="n"/>
            </a:pPr>
            <a:r>
              <a:rPr lang="es-ES_tradnl" altLang="es-ES_tradnl" sz="2000"/>
              <a:t> mitigación, </a:t>
            </a:r>
          </a:p>
          <a:p>
            <a:pPr marL="1238250" lvl="1" indent="-285750">
              <a:lnSpc>
                <a:spcPts val="2500"/>
              </a:lnSpc>
              <a:spcBef>
                <a:spcPct val="10000"/>
              </a:spcBef>
              <a:buClr>
                <a:srgbClr val="FF0000"/>
              </a:buClr>
              <a:buFont typeface="Wingdings" pitchFamily="2" charset="2"/>
              <a:buChar char="n"/>
            </a:pPr>
            <a:r>
              <a:rPr lang="es-ES_tradnl" altLang="es-ES_tradnl" sz="2000"/>
              <a:t> compensación, </a:t>
            </a:r>
          </a:p>
          <a:p>
            <a:pPr marL="1238250" lvl="1" indent="-285750">
              <a:lnSpc>
                <a:spcPts val="2500"/>
              </a:lnSpc>
              <a:spcBef>
                <a:spcPct val="10000"/>
              </a:spcBef>
              <a:buClr>
                <a:srgbClr val="FF0000"/>
              </a:buClr>
              <a:buFont typeface="Wingdings" pitchFamily="2" charset="2"/>
              <a:buChar char="n"/>
            </a:pPr>
            <a:r>
              <a:rPr lang="es-ES_tradnl" altLang="es-ES_tradnl" sz="2000"/>
              <a:t> contingencia, y </a:t>
            </a:r>
          </a:p>
          <a:p>
            <a:pPr marL="1238250" lvl="1" indent="-285750">
              <a:lnSpc>
                <a:spcPts val="2500"/>
              </a:lnSpc>
              <a:spcBef>
                <a:spcPct val="10000"/>
              </a:spcBef>
              <a:buClr>
                <a:srgbClr val="FF0000"/>
              </a:buClr>
              <a:buFont typeface="Wingdings" pitchFamily="2" charset="2"/>
              <a:buChar char="n"/>
            </a:pPr>
            <a:r>
              <a:rPr lang="es-ES_tradnl" altLang="es-ES_tradnl" sz="2000"/>
              <a:t> seguimiento  y auditoria. </a:t>
            </a:r>
          </a:p>
          <a:p>
            <a:pPr marL="0" indent="0">
              <a:lnSpc>
                <a:spcPts val="2500"/>
              </a:lnSpc>
              <a:spcBef>
                <a:spcPct val="35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s-ES_tradnl" altLang="es-ES_tradnl" sz="2400"/>
              <a:t>Cada actividad contiene costos, cronogramas de ejecución y entidades responsables de su cumplimiento</a:t>
            </a:r>
          </a:p>
          <a:p>
            <a:pPr marL="0" indent="0">
              <a:spcBef>
                <a:spcPct val="0"/>
              </a:spcBef>
              <a:spcAft>
                <a:spcPct val="35000"/>
              </a:spcAft>
              <a:buFont typeface="Wingdings" pitchFamily="2" charset="2"/>
              <a:buNone/>
            </a:pPr>
            <a:endParaRPr lang="es-ES_tradnl" altLang="es-ES_tradnl" sz="2400"/>
          </a:p>
        </p:txBody>
      </p:sp>
      <p:sp>
        <p:nvSpPr>
          <p:cNvPr id="331781" name="Rectangle 5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651750" cy="1219200"/>
          </a:xfrm>
          <a:noFill/>
          <a:ln/>
        </p:spPr>
        <p:txBody>
          <a:bodyPr lIns="92075" tIns="46038" rIns="92075" bIns="46038" anchor="ctr"/>
          <a:lstStyle/>
          <a:p>
            <a:pPr>
              <a:lnSpc>
                <a:spcPct val="80000"/>
              </a:lnSpc>
            </a:pPr>
            <a:r>
              <a:rPr lang="es-ES_tradnl" altLang="es-ES_tradnl">
                <a:solidFill>
                  <a:schemeClr val="tx1"/>
                </a:solidFill>
              </a:rPr>
              <a:t>Acciones de Seguimiento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05800" cy="3989388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85000"/>
              </a:lnSpc>
              <a:spcBef>
                <a:spcPct val="10000"/>
              </a:spcBef>
              <a:buClr>
                <a:srgbClr val="00FF00"/>
              </a:buClr>
            </a:pPr>
            <a:endParaRPr lang="es-ES_tradnl" altLang="es-ES_tradnl" sz="2600">
              <a:solidFill>
                <a:schemeClr val="accent1"/>
              </a:solidFill>
            </a:endParaRPr>
          </a:p>
          <a:p>
            <a:pPr>
              <a:lnSpc>
                <a:spcPct val="85000"/>
              </a:lnSpc>
              <a:spcBef>
                <a:spcPct val="4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600"/>
              <a:t>Inspección y vigilancia de términos y condiciones de aprobación </a:t>
            </a:r>
          </a:p>
          <a:p>
            <a:pPr>
              <a:lnSpc>
                <a:spcPct val="85000"/>
              </a:lnSpc>
              <a:spcBef>
                <a:spcPct val="4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600"/>
              <a:t>Monitoreo de cambios ambientales resultantes </a:t>
            </a:r>
          </a:p>
          <a:p>
            <a:pPr>
              <a:lnSpc>
                <a:spcPct val="85000"/>
              </a:lnSpc>
              <a:spcBef>
                <a:spcPct val="4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600"/>
              <a:t>Cumplimiento de los estándares y requerimientos </a:t>
            </a:r>
          </a:p>
          <a:p>
            <a:pPr>
              <a:lnSpc>
                <a:spcPct val="85000"/>
              </a:lnSpc>
              <a:spcBef>
                <a:spcPct val="4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600"/>
              <a:t>Auditoría de desempeño ambiental </a:t>
            </a:r>
          </a:p>
          <a:p>
            <a:pPr>
              <a:lnSpc>
                <a:spcPct val="85000"/>
              </a:lnSpc>
              <a:spcBef>
                <a:spcPct val="4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600"/>
              <a:t>Ocurrencia de impactos no previstos  </a:t>
            </a:r>
          </a:p>
        </p:txBody>
      </p:sp>
      <p:sp>
        <p:nvSpPr>
          <p:cNvPr id="337925" name="Rectangle 5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536575"/>
            <a:ext cx="7705725" cy="1282700"/>
          </a:xfrm>
          <a:noFill/>
          <a:ln/>
        </p:spPr>
        <p:txBody>
          <a:bodyPr lIns="92075" tIns="92075" rIns="92075" bIns="92075" anchor="ctr">
            <a:spAutoFit/>
          </a:bodyPr>
          <a:lstStyle/>
          <a:p>
            <a:pPr>
              <a:spcAft>
                <a:spcPct val="35000"/>
              </a:spcAft>
            </a:pPr>
            <a:r>
              <a:rPr lang="es-ES_tradnl" altLang="es-ES_tradnl" sz="3600">
                <a:solidFill>
                  <a:schemeClr val="tx1"/>
                </a:solidFill>
              </a:rPr>
              <a:t>Responsabilidades Centrales </a:t>
            </a:r>
            <a:br>
              <a:rPr lang="es-ES_tradnl" altLang="es-ES_tradnl" sz="3600">
                <a:solidFill>
                  <a:schemeClr val="tx1"/>
                </a:solidFill>
              </a:rPr>
            </a:br>
            <a:r>
              <a:rPr lang="es-ES_tradnl" altLang="es-ES_tradnl" sz="3600">
                <a:solidFill>
                  <a:schemeClr val="tx1"/>
                </a:solidFill>
              </a:rPr>
              <a:t>en el Seguimiento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8163" y="2484438"/>
            <a:ext cx="8039100" cy="1876425"/>
          </a:xfrm>
          <a:noFill/>
          <a:ln/>
        </p:spPr>
        <p:txBody>
          <a:bodyPr lIns="92075" tIns="92075" rIns="92075" bIns="92075" anchorCtr="1">
            <a:spAutoFit/>
          </a:bodyPr>
          <a:lstStyle/>
          <a:p>
            <a:pPr marL="457200" indent="-457200"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Realizar y costear el seguimiento</a:t>
            </a:r>
            <a:endParaRPr lang="es-ES_tradnl" altLang="es-ES_tradnl" b="1"/>
          </a:p>
          <a:p>
            <a:pPr marL="457200" indent="-457200"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Administrar la información de seguimiento </a:t>
            </a:r>
          </a:p>
          <a:p>
            <a:pPr marL="457200" indent="-457200"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Implementar acciones requeridas</a:t>
            </a:r>
          </a:p>
        </p:txBody>
      </p:sp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65125"/>
            <a:ext cx="7359650" cy="1143000"/>
          </a:xfrm>
          <a:noFill/>
          <a:ln/>
        </p:spPr>
        <p:txBody>
          <a:bodyPr lIns="92075" tIns="92075" rIns="92075" bIns="92075" anchor="ctr">
            <a:spAutoFit/>
          </a:bodyPr>
          <a:lstStyle/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es-ES_tradnl" altLang="es-ES_tradnl" sz="3500">
                <a:solidFill>
                  <a:schemeClr val="tx1"/>
                </a:solidFill>
              </a:rPr>
              <a:t>Buenas Prácticas en el Seguimiento</a:t>
            </a:r>
            <a:r>
              <a:rPr lang="es-ES_tradnl" altLang="es-ES_tradnl" sz="35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52625"/>
            <a:ext cx="7924800" cy="3200400"/>
          </a:xfrm>
          <a:noFill/>
          <a:ln/>
        </p:spPr>
        <p:txBody>
          <a:bodyPr lIns="92075" tIns="92075" rIns="92075" bIns="92075" anchorCtr="1">
            <a:spAutoFit/>
          </a:bodyPr>
          <a:lstStyle/>
          <a:p>
            <a:pPr marL="457200" indent="-457200">
              <a:lnSpc>
                <a:spcPct val="85000"/>
              </a:lnSpc>
              <a:spcBef>
                <a:spcPct val="3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Usar métodos de muestreo</a:t>
            </a:r>
          </a:p>
          <a:p>
            <a:pPr marL="457200" indent="-457200">
              <a:lnSpc>
                <a:spcPct val="85000"/>
              </a:lnSpc>
              <a:spcBef>
                <a:spcPct val="3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Agrupar datos de calidad</a:t>
            </a:r>
          </a:p>
          <a:p>
            <a:pPr marL="457200" indent="-457200">
              <a:lnSpc>
                <a:spcPct val="85000"/>
              </a:lnSpc>
              <a:spcBef>
                <a:spcPct val="3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Compatibilizar  datos nuevos y antiguos</a:t>
            </a:r>
          </a:p>
          <a:p>
            <a:pPr marL="457200" indent="-457200">
              <a:lnSpc>
                <a:spcPct val="85000"/>
              </a:lnSpc>
              <a:spcBef>
                <a:spcPct val="3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Agrupar datos de forma costo-efectiva</a:t>
            </a:r>
          </a:p>
          <a:p>
            <a:pPr marL="457200" indent="-457200">
              <a:lnSpc>
                <a:spcPct val="85000"/>
              </a:lnSpc>
              <a:spcBef>
                <a:spcPct val="3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Usar bases de datos adecuadas</a:t>
            </a:r>
          </a:p>
          <a:p>
            <a:pPr marL="457200" indent="-457200">
              <a:lnSpc>
                <a:spcPct val="85000"/>
              </a:lnSpc>
              <a:spcBef>
                <a:spcPct val="30000"/>
              </a:spcBef>
              <a:buClr>
                <a:srgbClr val="00FF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Presentar datos al público</a:t>
            </a:r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09575"/>
            <a:ext cx="6986588" cy="1965325"/>
          </a:xfrm>
          <a:noFill/>
          <a:ln/>
        </p:spPr>
        <p:txBody>
          <a:bodyPr lIns="92075" tIns="92075" rIns="92075" bIns="92075" anchor="ctr">
            <a:spAutoFit/>
          </a:bodyPr>
          <a:lstStyle/>
          <a:p>
            <a:pPr>
              <a:spcAft>
                <a:spcPct val="35000"/>
              </a:spcAft>
            </a:pPr>
            <a:r>
              <a:rPr lang="es-ES_tradnl" altLang="es-ES_tradnl">
                <a:solidFill>
                  <a:schemeClr val="tx1"/>
                </a:solidFill>
              </a:rPr>
              <a:t>Auditoría Ambiental: Objetivo</a:t>
            </a:r>
            <a:r>
              <a:rPr lang="es-ES_tradnl" altLang="es-ES_tradnl">
                <a:solidFill>
                  <a:srgbClr val="FFFFFF"/>
                </a:solidFill>
              </a:rPr>
              <a:t/>
            </a:r>
            <a:br>
              <a:rPr lang="es-ES_tradnl" altLang="es-ES_tradnl">
                <a:solidFill>
                  <a:srgbClr val="FFFFFF"/>
                </a:solidFill>
              </a:rPr>
            </a:br>
            <a:endParaRPr lang="es-ES_tradnl" altLang="es-ES_tradnl">
              <a:solidFill>
                <a:srgbClr val="FFFFFF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90763"/>
            <a:ext cx="8229600" cy="2146300"/>
          </a:xfrm>
          <a:noFill/>
          <a:ln/>
        </p:spPr>
        <p:txBody>
          <a:bodyPr lIns="182562" tIns="182562" rIns="182562" bIns="182562" anchorCtr="1">
            <a:spAutoFit/>
          </a:bodyPr>
          <a:lstStyle/>
          <a:p>
            <a:pPr marL="0" indent="0" algn="ctr">
              <a:lnSpc>
                <a:spcPct val="130000"/>
              </a:lnSpc>
              <a:spcBef>
                <a:spcPct val="0"/>
              </a:spcBef>
              <a:spcAft>
                <a:spcPct val="35000"/>
              </a:spcAft>
              <a:buFont typeface="Wingdings" pitchFamily="2" charset="2"/>
              <a:buNone/>
            </a:pPr>
            <a:r>
              <a:rPr lang="es-ES_tradnl" altLang="es-ES_tradnl"/>
              <a:t>La auditoria evalúa el papel del seguimiento y el cumplimiento de las medidas ambientales del plan de manejo ambiental</a:t>
            </a:r>
          </a:p>
        </p:txBody>
      </p:sp>
      <p:sp>
        <p:nvSpPr>
          <p:cNvPr id="258053" name="Rectangle 5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01700" y="660400"/>
            <a:ext cx="6983413" cy="1133475"/>
          </a:xfrm>
          <a:noFill/>
          <a:ln/>
        </p:spPr>
        <p:txBody>
          <a:bodyPr lIns="92075" tIns="92075" rIns="92075" bIns="92075" anchor="ctr">
            <a:spAutoFit/>
          </a:bodyPr>
          <a:lstStyle/>
          <a:p>
            <a:pPr>
              <a:lnSpc>
                <a:spcPct val="80000"/>
              </a:lnSpc>
              <a:spcAft>
                <a:spcPct val="35000"/>
              </a:spcAft>
            </a:pPr>
            <a:r>
              <a:rPr lang="es-ES_tradnl" altLang="es-ES_tradnl">
                <a:solidFill>
                  <a:schemeClr val="tx1"/>
                </a:solidFill>
              </a:rPr>
              <a:t>Auditoría: Relevancia en el Seguimiento y la EIA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352925"/>
          </a:xfrm>
          <a:noFill/>
          <a:ln/>
        </p:spPr>
        <p:txBody>
          <a:bodyPr lIns="182562" tIns="92075" rIns="182562" bIns="92075" anchorCtr="1">
            <a:spAutoFit/>
          </a:bodyPr>
          <a:lstStyle/>
          <a:p>
            <a:pPr marL="571500" indent="-571500" algn="just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000"/>
              <a:t>Evalúa plan de manejo ambiental</a:t>
            </a:r>
          </a:p>
          <a:p>
            <a:pPr marL="571500" indent="-571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000"/>
              <a:t>Revisa condiciones de aprobación</a:t>
            </a:r>
          </a:p>
          <a:p>
            <a:pPr marL="571500" indent="-571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000"/>
              <a:t>Analiza medidas de mitigación</a:t>
            </a:r>
          </a:p>
          <a:p>
            <a:pPr marL="571500" indent="-571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000"/>
              <a:t>Verifica beneficios esperados</a:t>
            </a:r>
          </a:p>
          <a:p>
            <a:pPr marL="571500" indent="-571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000"/>
              <a:t>Proporciona informaciones importantes para una revisión crítica:</a:t>
            </a:r>
          </a:p>
          <a:p>
            <a:pPr marL="1246188" lvl="1" indent="-48418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SzPct val="85000"/>
              <a:buFont typeface="Wingdings" pitchFamily="2" charset="2"/>
              <a:buChar char="è"/>
            </a:pPr>
            <a:r>
              <a:rPr lang="es-ES_tradnl" altLang="es-ES_tradnl" sz="2500"/>
              <a:t>Señala desvío de las metas </a:t>
            </a:r>
          </a:p>
          <a:p>
            <a:pPr marL="1246188" lvl="1" indent="-48418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SzPct val="85000"/>
              <a:buFont typeface="Wingdings" pitchFamily="2" charset="2"/>
              <a:buChar char="è"/>
            </a:pPr>
            <a:r>
              <a:rPr lang="es-ES_tradnl" altLang="es-ES_tradnl" sz="2500"/>
              <a:t>Permite que objetivos sean alcanzados</a:t>
            </a:r>
          </a:p>
          <a:p>
            <a:pPr marL="571500" indent="-571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000"/>
              <a:t>Procura antecedentes para mejorar EIA</a:t>
            </a:r>
          </a:p>
          <a:p>
            <a:pPr marL="571500" indent="-571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000"/>
              <a:t>Verifica precisión de predicciones </a:t>
            </a:r>
          </a:p>
          <a:p>
            <a:pPr marL="571500" indent="-571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000"/>
              <a:t>Garantiza la viabilidad general del proyecto </a:t>
            </a:r>
          </a:p>
        </p:txBody>
      </p:sp>
      <p:sp>
        <p:nvSpPr>
          <p:cNvPr id="260101" name="Rectangle 5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838200"/>
          </a:xfrm>
          <a:noFill/>
          <a:ln/>
        </p:spPr>
        <p:txBody>
          <a:bodyPr lIns="90488" tIns="44450" rIns="90488" bIns="44450"/>
          <a:lstStyle/>
          <a:p>
            <a:r>
              <a:rPr lang="es-ES_tradnl" altLang="es-ES_tradnl" sz="3500">
                <a:solidFill>
                  <a:schemeClr val="tx1"/>
                </a:solidFill>
              </a:rPr>
              <a:t>Interacción de la Auditoría y la EIA</a:t>
            </a:r>
            <a:endParaRPr lang="es-ES_tradnl" altLang="es-ES_tradnl">
              <a:solidFill>
                <a:schemeClr val="tx1"/>
              </a:solidFill>
            </a:endParaRPr>
          </a:p>
        </p:txBody>
      </p:sp>
      <p:sp>
        <p:nvSpPr>
          <p:cNvPr id="266265" name="Freeform 2073"/>
          <p:cNvSpPr>
            <a:spLocks/>
          </p:cNvSpPr>
          <p:nvPr/>
        </p:nvSpPr>
        <p:spPr bwMode="auto">
          <a:xfrm>
            <a:off x="1317625" y="1116013"/>
            <a:ext cx="2474913" cy="1897062"/>
          </a:xfrm>
          <a:custGeom>
            <a:avLst/>
            <a:gdLst/>
            <a:ahLst/>
            <a:cxnLst>
              <a:cxn ang="0">
                <a:pos x="0" y="947"/>
              </a:cxn>
              <a:cxn ang="0">
                <a:pos x="15" y="922"/>
              </a:cxn>
              <a:cxn ang="0">
                <a:pos x="29" y="902"/>
              </a:cxn>
              <a:cxn ang="0">
                <a:pos x="43" y="880"/>
              </a:cxn>
              <a:cxn ang="0">
                <a:pos x="57" y="860"/>
              </a:cxn>
              <a:cxn ang="0">
                <a:pos x="74" y="839"/>
              </a:cxn>
              <a:cxn ang="0">
                <a:pos x="92" y="817"/>
              </a:cxn>
              <a:cxn ang="0">
                <a:pos x="107" y="797"/>
              </a:cxn>
              <a:cxn ang="0">
                <a:pos x="123" y="775"/>
              </a:cxn>
              <a:cxn ang="0">
                <a:pos x="145" y="751"/>
              </a:cxn>
              <a:cxn ang="0">
                <a:pos x="170" y="726"/>
              </a:cxn>
              <a:cxn ang="0">
                <a:pos x="188" y="706"/>
              </a:cxn>
              <a:cxn ang="0">
                <a:pos x="209" y="686"/>
              </a:cxn>
              <a:cxn ang="0">
                <a:pos x="232" y="663"/>
              </a:cxn>
              <a:cxn ang="0">
                <a:pos x="256" y="638"/>
              </a:cxn>
              <a:cxn ang="0">
                <a:pos x="280" y="617"/>
              </a:cxn>
              <a:cxn ang="0">
                <a:pos x="306" y="594"/>
              </a:cxn>
              <a:cxn ang="0">
                <a:pos x="331" y="575"/>
              </a:cxn>
              <a:cxn ang="0">
                <a:pos x="360" y="549"/>
              </a:cxn>
              <a:cxn ang="0">
                <a:pos x="387" y="527"/>
              </a:cxn>
              <a:cxn ang="0">
                <a:pos x="413" y="509"/>
              </a:cxn>
              <a:cxn ang="0">
                <a:pos x="443" y="487"/>
              </a:cxn>
              <a:cxn ang="0">
                <a:pos x="464" y="472"/>
              </a:cxn>
              <a:cxn ang="0">
                <a:pos x="492" y="453"/>
              </a:cxn>
              <a:cxn ang="0">
                <a:pos x="521" y="435"/>
              </a:cxn>
              <a:cxn ang="0">
                <a:pos x="555" y="415"/>
              </a:cxn>
              <a:cxn ang="0">
                <a:pos x="583" y="398"/>
              </a:cxn>
              <a:cxn ang="0">
                <a:pos x="615" y="378"/>
              </a:cxn>
              <a:cxn ang="0">
                <a:pos x="653" y="358"/>
              </a:cxn>
              <a:cxn ang="0">
                <a:pos x="688" y="338"/>
              </a:cxn>
              <a:cxn ang="0">
                <a:pos x="726" y="318"/>
              </a:cxn>
              <a:cxn ang="0">
                <a:pos x="764" y="299"/>
              </a:cxn>
              <a:cxn ang="0">
                <a:pos x="804" y="282"/>
              </a:cxn>
              <a:cxn ang="0">
                <a:pos x="846" y="264"/>
              </a:cxn>
              <a:cxn ang="0">
                <a:pos x="882" y="251"/>
              </a:cxn>
              <a:cxn ang="0">
                <a:pos x="917" y="236"/>
              </a:cxn>
              <a:cxn ang="0">
                <a:pos x="956" y="223"/>
              </a:cxn>
              <a:cxn ang="0">
                <a:pos x="984" y="214"/>
              </a:cxn>
              <a:cxn ang="0">
                <a:pos x="864" y="0"/>
              </a:cxn>
              <a:cxn ang="0">
                <a:pos x="1559" y="305"/>
              </a:cxn>
              <a:cxn ang="0">
                <a:pos x="1378" y="939"/>
              </a:cxn>
              <a:cxn ang="0">
                <a:pos x="1266" y="751"/>
              </a:cxn>
              <a:cxn ang="0">
                <a:pos x="1219" y="768"/>
              </a:cxn>
              <a:cxn ang="0">
                <a:pos x="1175" y="786"/>
              </a:cxn>
              <a:cxn ang="0">
                <a:pos x="1127" y="809"/>
              </a:cxn>
              <a:cxn ang="0">
                <a:pos x="1075" y="836"/>
              </a:cxn>
              <a:cxn ang="0">
                <a:pos x="1035" y="859"/>
              </a:cxn>
              <a:cxn ang="0">
                <a:pos x="994" y="885"/>
              </a:cxn>
              <a:cxn ang="0">
                <a:pos x="954" y="910"/>
              </a:cxn>
              <a:cxn ang="0">
                <a:pos x="920" y="936"/>
              </a:cxn>
              <a:cxn ang="0">
                <a:pos x="888" y="964"/>
              </a:cxn>
              <a:cxn ang="0">
                <a:pos x="852" y="993"/>
              </a:cxn>
              <a:cxn ang="0">
                <a:pos x="823" y="1022"/>
              </a:cxn>
              <a:cxn ang="0">
                <a:pos x="792" y="1051"/>
              </a:cxn>
              <a:cxn ang="0">
                <a:pos x="765" y="1078"/>
              </a:cxn>
              <a:cxn ang="0">
                <a:pos x="737" y="1113"/>
              </a:cxn>
              <a:cxn ang="0">
                <a:pos x="711" y="1146"/>
              </a:cxn>
              <a:cxn ang="0">
                <a:pos x="698" y="1170"/>
              </a:cxn>
              <a:cxn ang="0">
                <a:pos x="680" y="1195"/>
              </a:cxn>
              <a:cxn ang="0">
                <a:pos x="0" y="947"/>
              </a:cxn>
            </a:cxnLst>
            <a:rect l="0" t="0" r="r" b="b"/>
            <a:pathLst>
              <a:path w="1559" h="1195">
                <a:moveTo>
                  <a:pt x="0" y="947"/>
                </a:moveTo>
                <a:lnTo>
                  <a:pt x="15" y="922"/>
                </a:lnTo>
                <a:lnTo>
                  <a:pt x="29" y="902"/>
                </a:lnTo>
                <a:lnTo>
                  <a:pt x="43" y="880"/>
                </a:lnTo>
                <a:lnTo>
                  <a:pt x="57" y="860"/>
                </a:lnTo>
                <a:lnTo>
                  <a:pt x="74" y="839"/>
                </a:lnTo>
                <a:lnTo>
                  <a:pt x="92" y="817"/>
                </a:lnTo>
                <a:lnTo>
                  <a:pt x="107" y="797"/>
                </a:lnTo>
                <a:lnTo>
                  <a:pt x="123" y="775"/>
                </a:lnTo>
                <a:lnTo>
                  <a:pt x="145" y="751"/>
                </a:lnTo>
                <a:lnTo>
                  <a:pt x="170" y="726"/>
                </a:lnTo>
                <a:lnTo>
                  <a:pt x="188" y="706"/>
                </a:lnTo>
                <a:lnTo>
                  <a:pt x="209" y="686"/>
                </a:lnTo>
                <a:lnTo>
                  <a:pt x="232" y="663"/>
                </a:lnTo>
                <a:lnTo>
                  <a:pt x="256" y="638"/>
                </a:lnTo>
                <a:lnTo>
                  <a:pt x="280" y="617"/>
                </a:lnTo>
                <a:lnTo>
                  <a:pt x="306" y="594"/>
                </a:lnTo>
                <a:lnTo>
                  <a:pt x="331" y="575"/>
                </a:lnTo>
                <a:lnTo>
                  <a:pt x="360" y="549"/>
                </a:lnTo>
                <a:lnTo>
                  <a:pt x="387" y="527"/>
                </a:lnTo>
                <a:lnTo>
                  <a:pt x="413" y="509"/>
                </a:lnTo>
                <a:lnTo>
                  <a:pt x="443" y="487"/>
                </a:lnTo>
                <a:lnTo>
                  <a:pt x="464" y="472"/>
                </a:lnTo>
                <a:lnTo>
                  <a:pt x="492" y="453"/>
                </a:lnTo>
                <a:lnTo>
                  <a:pt x="521" y="435"/>
                </a:lnTo>
                <a:lnTo>
                  <a:pt x="555" y="415"/>
                </a:lnTo>
                <a:lnTo>
                  <a:pt x="583" y="398"/>
                </a:lnTo>
                <a:lnTo>
                  <a:pt x="615" y="378"/>
                </a:lnTo>
                <a:lnTo>
                  <a:pt x="653" y="358"/>
                </a:lnTo>
                <a:lnTo>
                  <a:pt x="688" y="338"/>
                </a:lnTo>
                <a:lnTo>
                  <a:pt x="726" y="318"/>
                </a:lnTo>
                <a:lnTo>
                  <a:pt x="764" y="299"/>
                </a:lnTo>
                <a:lnTo>
                  <a:pt x="804" y="282"/>
                </a:lnTo>
                <a:lnTo>
                  <a:pt x="846" y="264"/>
                </a:lnTo>
                <a:lnTo>
                  <a:pt x="882" y="251"/>
                </a:lnTo>
                <a:lnTo>
                  <a:pt x="917" y="236"/>
                </a:lnTo>
                <a:lnTo>
                  <a:pt x="956" y="223"/>
                </a:lnTo>
                <a:lnTo>
                  <a:pt x="984" y="214"/>
                </a:lnTo>
                <a:lnTo>
                  <a:pt x="864" y="0"/>
                </a:lnTo>
                <a:lnTo>
                  <a:pt x="1559" y="305"/>
                </a:lnTo>
                <a:lnTo>
                  <a:pt x="1378" y="939"/>
                </a:lnTo>
                <a:lnTo>
                  <a:pt x="1266" y="751"/>
                </a:lnTo>
                <a:lnTo>
                  <a:pt x="1219" y="768"/>
                </a:lnTo>
                <a:lnTo>
                  <a:pt x="1175" y="786"/>
                </a:lnTo>
                <a:lnTo>
                  <a:pt x="1127" y="809"/>
                </a:lnTo>
                <a:lnTo>
                  <a:pt x="1075" y="836"/>
                </a:lnTo>
                <a:lnTo>
                  <a:pt x="1035" y="859"/>
                </a:lnTo>
                <a:lnTo>
                  <a:pt x="994" y="885"/>
                </a:lnTo>
                <a:lnTo>
                  <a:pt x="954" y="910"/>
                </a:lnTo>
                <a:lnTo>
                  <a:pt x="920" y="936"/>
                </a:lnTo>
                <a:lnTo>
                  <a:pt x="888" y="964"/>
                </a:lnTo>
                <a:lnTo>
                  <a:pt x="852" y="993"/>
                </a:lnTo>
                <a:lnTo>
                  <a:pt x="823" y="1022"/>
                </a:lnTo>
                <a:lnTo>
                  <a:pt x="792" y="1051"/>
                </a:lnTo>
                <a:lnTo>
                  <a:pt x="765" y="1078"/>
                </a:lnTo>
                <a:lnTo>
                  <a:pt x="737" y="1113"/>
                </a:lnTo>
                <a:lnTo>
                  <a:pt x="711" y="1146"/>
                </a:lnTo>
                <a:lnTo>
                  <a:pt x="698" y="1170"/>
                </a:lnTo>
                <a:lnTo>
                  <a:pt x="680" y="1195"/>
                </a:lnTo>
                <a:lnTo>
                  <a:pt x="0" y="947"/>
                </a:lnTo>
                <a:close/>
              </a:path>
            </a:pathLst>
          </a:custGeom>
          <a:gradFill rotWithShape="0">
            <a:gsLst>
              <a:gs pos="0">
                <a:srgbClr val="6699FF">
                  <a:gamma/>
                  <a:shade val="46275"/>
                  <a:invGamma/>
                </a:srgbClr>
              </a:gs>
              <a:gs pos="100000">
                <a:srgbClr val="6699FF"/>
              </a:gs>
            </a:gsLst>
            <a:lin ang="18900000" scaled="1"/>
          </a:gradFill>
          <a:ln w="25400">
            <a:prstDash val="solid"/>
            <a:round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6699FF"/>
            </a:extrusionClr>
          </a:sp3d>
        </p:spPr>
        <p:txBody>
          <a:bodyPr>
            <a:flatTx/>
          </a:bodyPr>
          <a:lstStyle/>
          <a:p>
            <a:endParaRPr lang="es-ES"/>
          </a:p>
        </p:txBody>
      </p:sp>
      <p:sp>
        <p:nvSpPr>
          <p:cNvPr id="266267" name="Freeform 2075"/>
          <p:cNvSpPr>
            <a:spLocks/>
          </p:cNvSpPr>
          <p:nvPr/>
        </p:nvSpPr>
        <p:spPr bwMode="auto">
          <a:xfrm>
            <a:off x="703263" y="2452688"/>
            <a:ext cx="2181225" cy="2111375"/>
          </a:xfrm>
          <a:custGeom>
            <a:avLst/>
            <a:gdLst/>
            <a:ahLst/>
            <a:cxnLst>
              <a:cxn ang="0">
                <a:pos x="1374" y="550"/>
              </a:cxn>
              <a:cxn ang="0">
                <a:pos x="1024" y="441"/>
              </a:cxn>
              <a:cxn ang="0">
                <a:pos x="1011" y="465"/>
              </a:cxn>
              <a:cxn ang="0">
                <a:pos x="1002" y="490"/>
              </a:cxn>
              <a:cxn ang="0">
                <a:pos x="992" y="516"/>
              </a:cxn>
              <a:cxn ang="0">
                <a:pos x="984" y="544"/>
              </a:cxn>
              <a:cxn ang="0">
                <a:pos x="974" y="580"/>
              </a:cxn>
              <a:cxn ang="0">
                <a:pos x="968" y="609"/>
              </a:cxn>
              <a:cxn ang="0">
                <a:pos x="963" y="641"/>
              </a:cxn>
              <a:cxn ang="0">
                <a:pos x="958" y="677"/>
              </a:cxn>
              <a:cxn ang="0">
                <a:pos x="954" y="714"/>
              </a:cxn>
              <a:cxn ang="0">
                <a:pos x="954" y="779"/>
              </a:cxn>
              <a:cxn ang="0">
                <a:pos x="956" y="813"/>
              </a:cxn>
              <a:cxn ang="0">
                <a:pos x="958" y="845"/>
              </a:cxn>
              <a:cxn ang="0">
                <a:pos x="964" y="878"/>
              </a:cxn>
              <a:cxn ang="0">
                <a:pos x="973" y="910"/>
              </a:cxn>
              <a:cxn ang="0">
                <a:pos x="981" y="941"/>
              </a:cxn>
              <a:cxn ang="0">
                <a:pos x="991" y="978"/>
              </a:cxn>
              <a:cxn ang="0">
                <a:pos x="1004" y="1012"/>
              </a:cxn>
              <a:cxn ang="0">
                <a:pos x="348" y="1330"/>
              </a:cxn>
              <a:cxn ang="0">
                <a:pos x="334" y="1297"/>
              </a:cxn>
              <a:cxn ang="0">
                <a:pos x="320" y="1269"/>
              </a:cxn>
              <a:cxn ang="0">
                <a:pos x="308" y="1243"/>
              </a:cxn>
              <a:cxn ang="0">
                <a:pos x="296" y="1214"/>
              </a:cxn>
              <a:cxn ang="0">
                <a:pos x="285" y="1189"/>
              </a:cxn>
              <a:cxn ang="0">
                <a:pos x="273" y="1161"/>
              </a:cxn>
              <a:cxn ang="0">
                <a:pos x="265" y="1135"/>
              </a:cxn>
              <a:cxn ang="0">
                <a:pos x="257" y="1111"/>
              </a:cxn>
              <a:cxn ang="0">
                <a:pos x="250" y="1084"/>
              </a:cxn>
              <a:cxn ang="0">
                <a:pos x="239" y="1054"/>
              </a:cxn>
              <a:cxn ang="0">
                <a:pos x="234" y="1021"/>
              </a:cxn>
              <a:cxn ang="0">
                <a:pos x="226" y="992"/>
              </a:cxn>
              <a:cxn ang="0">
                <a:pos x="217" y="963"/>
              </a:cxn>
              <a:cxn ang="0">
                <a:pos x="214" y="929"/>
              </a:cxn>
              <a:cxn ang="0">
                <a:pos x="209" y="896"/>
              </a:cxn>
              <a:cxn ang="0">
                <a:pos x="206" y="859"/>
              </a:cxn>
              <a:cxn ang="0">
                <a:pos x="201" y="824"/>
              </a:cxn>
              <a:cxn ang="0">
                <a:pos x="201" y="788"/>
              </a:cxn>
              <a:cxn ang="0">
                <a:pos x="201" y="752"/>
              </a:cxn>
              <a:cxn ang="0">
                <a:pos x="201" y="706"/>
              </a:cxn>
              <a:cxn ang="0">
                <a:pos x="203" y="664"/>
              </a:cxn>
              <a:cxn ang="0">
                <a:pos x="206" y="637"/>
              </a:cxn>
              <a:cxn ang="0">
                <a:pos x="209" y="603"/>
              </a:cxn>
              <a:cxn ang="0">
                <a:pos x="214" y="570"/>
              </a:cxn>
              <a:cxn ang="0">
                <a:pos x="219" y="532"/>
              </a:cxn>
              <a:cxn ang="0">
                <a:pos x="227" y="498"/>
              </a:cxn>
              <a:cxn ang="0">
                <a:pos x="236" y="467"/>
              </a:cxn>
              <a:cxn ang="0">
                <a:pos x="245" y="428"/>
              </a:cxn>
              <a:cxn ang="0">
                <a:pos x="255" y="398"/>
              </a:cxn>
              <a:cxn ang="0">
                <a:pos x="265" y="361"/>
              </a:cxn>
              <a:cxn ang="0">
                <a:pos x="278" y="330"/>
              </a:cxn>
              <a:cxn ang="0">
                <a:pos x="292" y="296"/>
              </a:cxn>
              <a:cxn ang="0">
                <a:pos x="306" y="262"/>
              </a:cxn>
              <a:cxn ang="0">
                <a:pos x="326" y="220"/>
              </a:cxn>
              <a:cxn ang="0">
                <a:pos x="0" y="115"/>
              </a:cxn>
              <a:cxn ang="0">
                <a:pos x="856" y="0"/>
              </a:cxn>
              <a:cxn ang="0">
                <a:pos x="1374" y="550"/>
              </a:cxn>
            </a:cxnLst>
            <a:rect l="0" t="0" r="r" b="b"/>
            <a:pathLst>
              <a:path w="1374" h="1330">
                <a:moveTo>
                  <a:pt x="1374" y="550"/>
                </a:moveTo>
                <a:lnTo>
                  <a:pt x="1024" y="441"/>
                </a:lnTo>
                <a:lnTo>
                  <a:pt x="1011" y="465"/>
                </a:lnTo>
                <a:lnTo>
                  <a:pt x="1002" y="490"/>
                </a:lnTo>
                <a:lnTo>
                  <a:pt x="992" y="516"/>
                </a:lnTo>
                <a:lnTo>
                  <a:pt x="984" y="544"/>
                </a:lnTo>
                <a:lnTo>
                  <a:pt x="974" y="580"/>
                </a:lnTo>
                <a:lnTo>
                  <a:pt x="968" y="609"/>
                </a:lnTo>
                <a:lnTo>
                  <a:pt x="963" y="641"/>
                </a:lnTo>
                <a:lnTo>
                  <a:pt x="958" y="677"/>
                </a:lnTo>
                <a:lnTo>
                  <a:pt x="954" y="714"/>
                </a:lnTo>
                <a:lnTo>
                  <a:pt x="954" y="779"/>
                </a:lnTo>
                <a:lnTo>
                  <a:pt x="956" y="813"/>
                </a:lnTo>
                <a:lnTo>
                  <a:pt x="958" y="845"/>
                </a:lnTo>
                <a:lnTo>
                  <a:pt x="964" y="878"/>
                </a:lnTo>
                <a:lnTo>
                  <a:pt x="973" y="910"/>
                </a:lnTo>
                <a:lnTo>
                  <a:pt x="981" y="941"/>
                </a:lnTo>
                <a:lnTo>
                  <a:pt x="991" y="978"/>
                </a:lnTo>
                <a:lnTo>
                  <a:pt x="1004" y="1012"/>
                </a:lnTo>
                <a:lnTo>
                  <a:pt x="348" y="1330"/>
                </a:lnTo>
                <a:lnTo>
                  <a:pt x="334" y="1297"/>
                </a:lnTo>
                <a:lnTo>
                  <a:pt x="320" y="1269"/>
                </a:lnTo>
                <a:lnTo>
                  <a:pt x="308" y="1243"/>
                </a:lnTo>
                <a:lnTo>
                  <a:pt x="296" y="1214"/>
                </a:lnTo>
                <a:lnTo>
                  <a:pt x="285" y="1189"/>
                </a:lnTo>
                <a:lnTo>
                  <a:pt x="273" y="1161"/>
                </a:lnTo>
                <a:lnTo>
                  <a:pt x="265" y="1135"/>
                </a:lnTo>
                <a:lnTo>
                  <a:pt x="257" y="1111"/>
                </a:lnTo>
                <a:lnTo>
                  <a:pt x="250" y="1084"/>
                </a:lnTo>
                <a:lnTo>
                  <a:pt x="239" y="1054"/>
                </a:lnTo>
                <a:lnTo>
                  <a:pt x="234" y="1021"/>
                </a:lnTo>
                <a:lnTo>
                  <a:pt x="226" y="992"/>
                </a:lnTo>
                <a:lnTo>
                  <a:pt x="217" y="963"/>
                </a:lnTo>
                <a:lnTo>
                  <a:pt x="214" y="929"/>
                </a:lnTo>
                <a:lnTo>
                  <a:pt x="209" y="896"/>
                </a:lnTo>
                <a:lnTo>
                  <a:pt x="206" y="859"/>
                </a:lnTo>
                <a:lnTo>
                  <a:pt x="201" y="824"/>
                </a:lnTo>
                <a:lnTo>
                  <a:pt x="201" y="788"/>
                </a:lnTo>
                <a:lnTo>
                  <a:pt x="201" y="752"/>
                </a:lnTo>
                <a:lnTo>
                  <a:pt x="201" y="706"/>
                </a:lnTo>
                <a:lnTo>
                  <a:pt x="203" y="664"/>
                </a:lnTo>
                <a:lnTo>
                  <a:pt x="206" y="637"/>
                </a:lnTo>
                <a:lnTo>
                  <a:pt x="209" y="603"/>
                </a:lnTo>
                <a:lnTo>
                  <a:pt x="214" y="570"/>
                </a:lnTo>
                <a:lnTo>
                  <a:pt x="219" y="532"/>
                </a:lnTo>
                <a:lnTo>
                  <a:pt x="227" y="498"/>
                </a:lnTo>
                <a:lnTo>
                  <a:pt x="236" y="467"/>
                </a:lnTo>
                <a:lnTo>
                  <a:pt x="245" y="428"/>
                </a:lnTo>
                <a:lnTo>
                  <a:pt x="255" y="398"/>
                </a:lnTo>
                <a:lnTo>
                  <a:pt x="265" y="361"/>
                </a:lnTo>
                <a:lnTo>
                  <a:pt x="278" y="330"/>
                </a:lnTo>
                <a:lnTo>
                  <a:pt x="292" y="296"/>
                </a:lnTo>
                <a:lnTo>
                  <a:pt x="306" y="262"/>
                </a:lnTo>
                <a:lnTo>
                  <a:pt x="326" y="220"/>
                </a:lnTo>
                <a:lnTo>
                  <a:pt x="0" y="115"/>
                </a:lnTo>
                <a:lnTo>
                  <a:pt x="856" y="0"/>
                </a:lnTo>
                <a:lnTo>
                  <a:pt x="1374" y="550"/>
                </a:lnTo>
                <a:close/>
              </a:path>
            </a:pathLst>
          </a:custGeom>
          <a:gradFill rotWithShape="0">
            <a:gsLst>
              <a:gs pos="0">
                <a:srgbClr val="33CCFF"/>
              </a:gs>
              <a:gs pos="100000">
                <a:srgbClr val="33CCFF">
                  <a:gamma/>
                  <a:shade val="46275"/>
                  <a:invGamma/>
                </a:srgbClr>
              </a:gs>
            </a:gsLst>
            <a:lin ang="5400000" scaled="1"/>
          </a:gradFill>
          <a:ln w="25400">
            <a:prstDash val="solid"/>
            <a:round/>
            <a:headEnd/>
            <a:tailEnd/>
          </a:ln>
          <a:scene3d>
            <a:camera prst="legacyObliqueTopRigh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>
            <a:flatTx/>
          </a:bodyPr>
          <a:lstStyle/>
          <a:p>
            <a:endParaRPr lang="es-ES"/>
          </a:p>
        </p:txBody>
      </p:sp>
      <p:sp>
        <p:nvSpPr>
          <p:cNvPr id="266269" name="Freeform 2077"/>
          <p:cNvSpPr>
            <a:spLocks/>
          </p:cNvSpPr>
          <p:nvPr/>
        </p:nvSpPr>
        <p:spPr bwMode="auto">
          <a:xfrm>
            <a:off x="803275" y="3978275"/>
            <a:ext cx="2476500" cy="1809750"/>
          </a:xfrm>
          <a:custGeom>
            <a:avLst/>
            <a:gdLst/>
            <a:ahLst/>
            <a:cxnLst>
              <a:cxn ang="0">
                <a:pos x="1239" y="1140"/>
              </a:cxn>
              <a:cxn ang="0">
                <a:pos x="1206" y="1127"/>
              </a:cxn>
              <a:cxn ang="0">
                <a:pos x="1180" y="1116"/>
              </a:cxn>
              <a:cxn ang="0">
                <a:pos x="1152" y="1106"/>
              </a:cxn>
              <a:cxn ang="0">
                <a:pos x="1126" y="1095"/>
              </a:cxn>
              <a:cxn ang="0">
                <a:pos x="1098" y="1082"/>
              </a:cxn>
              <a:cxn ang="0">
                <a:pos x="1070" y="1070"/>
              </a:cxn>
              <a:cxn ang="0">
                <a:pos x="1043" y="1056"/>
              </a:cxn>
              <a:cxn ang="0">
                <a:pos x="1015" y="1044"/>
              </a:cxn>
              <a:cxn ang="0">
                <a:pos x="985" y="1027"/>
              </a:cxn>
              <a:cxn ang="0">
                <a:pos x="951" y="1010"/>
              </a:cxn>
              <a:cxn ang="0">
                <a:pos x="925" y="995"/>
              </a:cxn>
              <a:cxn ang="0">
                <a:pos x="900" y="978"/>
              </a:cxn>
              <a:cxn ang="0">
                <a:pos x="869" y="961"/>
              </a:cxn>
              <a:cxn ang="0">
                <a:pos x="837" y="942"/>
              </a:cxn>
              <a:cxn ang="0">
                <a:pos x="809" y="924"/>
              </a:cxn>
              <a:cxn ang="0">
                <a:pos x="778" y="904"/>
              </a:cxn>
              <a:cxn ang="0">
                <a:pos x="755" y="887"/>
              </a:cxn>
              <a:cxn ang="0">
                <a:pos x="721" y="862"/>
              </a:cxn>
              <a:cxn ang="0">
                <a:pos x="693" y="842"/>
              </a:cxn>
              <a:cxn ang="0">
                <a:pos x="668" y="822"/>
              </a:cxn>
              <a:cxn ang="0">
                <a:pos x="640" y="799"/>
              </a:cxn>
              <a:cxn ang="0">
                <a:pos x="620" y="782"/>
              </a:cxn>
              <a:cxn ang="0">
                <a:pos x="596" y="760"/>
              </a:cxn>
              <a:cxn ang="0">
                <a:pos x="572" y="739"/>
              </a:cxn>
              <a:cxn ang="0">
                <a:pos x="546" y="712"/>
              </a:cxn>
              <a:cxn ang="0">
                <a:pos x="522" y="691"/>
              </a:cxn>
              <a:cxn ang="0">
                <a:pos x="498" y="666"/>
              </a:cxn>
              <a:cxn ang="0">
                <a:pos x="469" y="637"/>
              </a:cxn>
              <a:cxn ang="0">
                <a:pos x="446" y="611"/>
              </a:cxn>
              <a:cxn ang="0">
                <a:pos x="419" y="581"/>
              </a:cxn>
              <a:cxn ang="0">
                <a:pos x="395" y="552"/>
              </a:cxn>
              <a:cxn ang="0">
                <a:pos x="373" y="521"/>
              </a:cxn>
              <a:cxn ang="0">
                <a:pos x="349" y="489"/>
              </a:cxn>
              <a:cxn ang="0">
                <a:pos x="334" y="461"/>
              </a:cxn>
              <a:cxn ang="0">
                <a:pos x="313" y="435"/>
              </a:cxn>
              <a:cxn ang="0">
                <a:pos x="297" y="406"/>
              </a:cxn>
              <a:cxn ang="0">
                <a:pos x="0" y="513"/>
              </a:cxn>
              <a:cxn ang="0">
                <a:pos x="490" y="0"/>
              </a:cxn>
              <a:cxn ang="0">
                <a:pos x="1318" y="55"/>
              </a:cxn>
              <a:cxn ang="0">
                <a:pos x="985" y="170"/>
              </a:cxn>
              <a:cxn ang="0">
                <a:pos x="1005" y="202"/>
              </a:cxn>
              <a:cxn ang="0">
                <a:pos x="1030" y="236"/>
              </a:cxn>
              <a:cxn ang="0">
                <a:pos x="1060" y="273"/>
              </a:cxn>
              <a:cxn ang="0">
                <a:pos x="1094" y="313"/>
              </a:cxn>
              <a:cxn ang="0">
                <a:pos x="1124" y="344"/>
              </a:cxn>
              <a:cxn ang="0">
                <a:pos x="1158" y="375"/>
              </a:cxn>
              <a:cxn ang="0">
                <a:pos x="1190" y="406"/>
              </a:cxn>
              <a:cxn ang="0">
                <a:pos x="1224" y="432"/>
              </a:cxn>
              <a:cxn ang="0">
                <a:pos x="1260" y="456"/>
              </a:cxn>
              <a:cxn ang="0">
                <a:pos x="1298" y="484"/>
              </a:cxn>
              <a:cxn ang="0">
                <a:pos x="1336" y="507"/>
              </a:cxn>
              <a:cxn ang="0">
                <a:pos x="1373" y="530"/>
              </a:cxn>
              <a:cxn ang="0">
                <a:pos x="1409" y="550"/>
              </a:cxn>
              <a:cxn ang="0">
                <a:pos x="1453" y="572"/>
              </a:cxn>
              <a:cxn ang="0">
                <a:pos x="1497" y="592"/>
              </a:cxn>
              <a:cxn ang="0">
                <a:pos x="1530" y="603"/>
              </a:cxn>
              <a:cxn ang="0">
                <a:pos x="1560" y="615"/>
              </a:cxn>
              <a:cxn ang="0">
                <a:pos x="1239" y="1140"/>
              </a:cxn>
            </a:cxnLst>
            <a:rect l="0" t="0" r="r" b="b"/>
            <a:pathLst>
              <a:path w="1560" h="1140">
                <a:moveTo>
                  <a:pt x="1239" y="1140"/>
                </a:moveTo>
                <a:lnTo>
                  <a:pt x="1206" y="1127"/>
                </a:lnTo>
                <a:lnTo>
                  <a:pt x="1180" y="1116"/>
                </a:lnTo>
                <a:lnTo>
                  <a:pt x="1152" y="1106"/>
                </a:lnTo>
                <a:lnTo>
                  <a:pt x="1126" y="1095"/>
                </a:lnTo>
                <a:lnTo>
                  <a:pt x="1098" y="1082"/>
                </a:lnTo>
                <a:lnTo>
                  <a:pt x="1070" y="1070"/>
                </a:lnTo>
                <a:lnTo>
                  <a:pt x="1043" y="1056"/>
                </a:lnTo>
                <a:lnTo>
                  <a:pt x="1015" y="1044"/>
                </a:lnTo>
                <a:lnTo>
                  <a:pt x="985" y="1027"/>
                </a:lnTo>
                <a:lnTo>
                  <a:pt x="951" y="1010"/>
                </a:lnTo>
                <a:lnTo>
                  <a:pt x="925" y="995"/>
                </a:lnTo>
                <a:lnTo>
                  <a:pt x="900" y="978"/>
                </a:lnTo>
                <a:lnTo>
                  <a:pt x="869" y="961"/>
                </a:lnTo>
                <a:lnTo>
                  <a:pt x="837" y="942"/>
                </a:lnTo>
                <a:lnTo>
                  <a:pt x="809" y="924"/>
                </a:lnTo>
                <a:lnTo>
                  <a:pt x="778" y="904"/>
                </a:lnTo>
                <a:lnTo>
                  <a:pt x="755" y="887"/>
                </a:lnTo>
                <a:lnTo>
                  <a:pt x="721" y="862"/>
                </a:lnTo>
                <a:lnTo>
                  <a:pt x="693" y="842"/>
                </a:lnTo>
                <a:lnTo>
                  <a:pt x="668" y="822"/>
                </a:lnTo>
                <a:lnTo>
                  <a:pt x="640" y="799"/>
                </a:lnTo>
                <a:lnTo>
                  <a:pt x="620" y="782"/>
                </a:lnTo>
                <a:lnTo>
                  <a:pt x="596" y="760"/>
                </a:lnTo>
                <a:lnTo>
                  <a:pt x="572" y="739"/>
                </a:lnTo>
                <a:lnTo>
                  <a:pt x="546" y="712"/>
                </a:lnTo>
                <a:lnTo>
                  <a:pt x="522" y="691"/>
                </a:lnTo>
                <a:lnTo>
                  <a:pt x="498" y="666"/>
                </a:lnTo>
                <a:lnTo>
                  <a:pt x="469" y="637"/>
                </a:lnTo>
                <a:lnTo>
                  <a:pt x="446" y="611"/>
                </a:lnTo>
                <a:lnTo>
                  <a:pt x="419" y="581"/>
                </a:lnTo>
                <a:lnTo>
                  <a:pt x="395" y="552"/>
                </a:lnTo>
                <a:lnTo>
                  <a:pt x="373" y="521"/>
                </a:lnTo>
                <a:lnTo>
                  <a:pt x="349" y="489"/>
                </a:lnTo>
                <a:lnTo>
                  <a:pt x="334" y="461"/>
                </a:lnTo>
                <a:lnTo>
                  <a:pt x="313" y="435"/>
                </a:lnTo>
                <a:lnTo>
                  <a:pt x="297" y="406"/>
                </a:lnTo>
                <a:lnTo>
                  <a:pt x="0" y="513"/>
                </a:lnTo>
                <a:lnTo>
                  <a:pt x="490" y="0"/>
                </a:lnTo>
                <a:lnTo>
                  <a:pt x="1318" y="55"/>
                </a:lnTo>
                <a:lnTo>
                  <a:pt x="985" y="170"/>
                </a:lnTo>
                <a:lnTo>
                  <a:pt x="1005" y="202"/>
                </a:lnTo>
                <a:lnTo>
                  <a:pt x="1030" y="236"/>
                </a:lnTo>
                <a:lnTo>
                  <a:pt x="1060" y="273"/>
                </a:lnTo>
                <a:lnTo>
                  <a:pt x="1094" y="313"/>
                </a:lnTo>
                <a:lnTo>
                  <a:pt x="1124" y="344"/>
                </a:lnTo>
                <a:lnTo>
                  <a:pt x="1158" y="375"/>
                </a:lnTo>
                <a:lnTo>
                  <a:pt x="1190" y="406"/>
                </a:lnTo>
                <a:lnTo>
                  <a:pt x="1224" y="432"/>
                </a:lnTo>
                <a:lnTo>
                  <a:pt x="1260" y="456"/>
                </a:lnTo>
                <a:lnTo>
                  <a:pt x="1298" y="484"/>
                </a:lnTo>
                <a:lnTo>
                  <a:pt x="1336" y="507"/>
                </a:lnTo>
                <a:lnTo>
                  <a:pt x="1373" y="530"/>
                </a:lnTo>
                <a:lnTo>
                  <a:pt x="1409" y="550"/>
                </a:lnTo>
                <a:lnTo>
                  <a:pt x="1453" y="572"/>
                </a:lnTo>
                <a:lnTo>
                  <a:pt x="1497" y="592"/>
                </a:lnTo>
                <a:lnTo>
                  <a:pt x="1530" y="603"/>
                </a:lnTo>
                <a:lnTo>
                  <a:pt x="1560" y="615"/>
                </a:lnTo>
                <a:lnTo>
                  <a:pt x="1239" y="1140"/>
                </a:lnTo>
                <a:close/>
              </a:path>
            </a:pathLst>
          </a:custGeom>
          <a:gradFill rotWithShape="0">
            <a:gsLst>
              <a:gs pos="0">
                <a:srgbClr val="66CCFF"/>
              </a:gs>
              <a:gs pos="100000">
                <a:srgbClr val="66CCFF">
                  <a:gamma/>
                  <a:shade val="46275"/>
                  <a:invGamma/>
                </a:srgbClr>
              </a:gs>
            </a:gsLst>
            <a:lin ang="2700000" scaled="1"/>
          </a:gradFill>
          <a:ln w="25400">
            <a:prstDash val="solid"/>
            <a:round/>
            <a:headEnd/>
            <a:tailEnd/>
          </a:ln>
          <a:scene3d>
            <a:camera prst="legacyObliqueTopRight"/>
            <a:lightRig rig="legacyFlat4" dir="t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>
            <a:flatTx/>
          </a:bodyPr>
          <a:lstStyle/>
          <a:p>
            <a:endParaRPr lang="es-ES"/>
          </a:p>
        </p:txBody>
      </p:sp>
      <p:sp>
        <p:nvSpPr>
          <p:cNvPr id="266271" name="Freeform 2079"/>
          <p:cNvSpPr>
            <a:spLocks/>
          </p:cNvSpPr>
          <p:nvPr/>
        </p:nvSpPr>
        <p:spPr bwMode="auto">
          <a:xfrm>
            <a:off x="2668588" y="4610100"/>
            <a:ext cx="2687637" cy="1652588"/>
          </a:xfrm>
          <a:custGeom>
            <a:avLst/>
            <a:gdLst/>
            <a:ahLst/>
            <a:cxnLst>
              <a:cxn ang="0">
                <a:pos x="678" y="0"/>
              </a:cxn>
              <a:cxn ang="0">
                <a:pos x="538" y="268"/>
              </a:cxn>
              <a:cxn ang="0">
                <a:pos x="569" y="279"/>
              </a:cxn>
              <a:cxn ang="0">
                <a:pos x="599" y="285"/>
              </a:cxn>
              <a:cxn ang="0">
                <a:pos x="633" y="293"/>
              </a:cxn>
              <a:cxn ang="0">
                <a:pos x="671" y="301"/>
              </a:cxn>
              <a:cxn ang="0">
                <a:pos x="716" y="307"/>
              </a:cxn>
              <a:cxn ang="0">
                <a:pos x="755" y="311"/>
              </a:cxn>
              <a:cxn ang="0">
                <a:pos x="796" y="316"/>
              </a:cxn>
              <a:cxn ang="0">
                <a:pos x="842" y="321"/>
              </a:cxn>
              <a:cxn ang="0">
                <a:pos x="890" y="324"/>
              </a:cxn>
              <a:cxn ang="0">
                <a:pos x="977" y="324"/>
              </a:cxn>
              <a:cxn ang="0">
                <a:pos x="1023" y="322"/>
              </a:cxn>
              <a:cxn ang="0">
                <a:pos x="1063" y="319"/>
              </a:cxn>
              <a:cxn ang="0">
                <a:pos x="1105" y="314"/>
              </a:cxn>
              <a:cxn ang="0">
                <a:pos x="1150" y="308"/>
              </a:cxn>
              <a:cxn ang="0">
                <a:pos x="1188" y="304"/>
              </a:cxn>
              <a:cxn ang="0">
                <a:pos x="1236" y="294"/>
              </a:cxn>
              <a:cxn ang="0">
                <a:pos x="1280" y="284"/>
              </a:cxn>
              <a:cxn ang="0">
                <a:pos x="1693" y="786"/>
              </a:cxn>
              <a:cxn ang="0">
                <a:pos x="1654" y="799"/>
              </a:cxn>
              <a:cxn ang="0">
                <a:pos x="1616" y="809"/>
              </a:cxn>
              <a:cxn ang="0">
                <a:pos x="1581" y="819"/>
              </a:cxn>
              <a:cxn ang="0">
                <a:pos x="1545" y="828"/>
              </a:cxn>
              <a:cxn ang="0">
                <a:pos x="1511" y="836"/>
              </a:cxn>
              <a:cxn ang="0">
                <a:pos x="1474" y="845"/>
              </a:cxn>
              <a:cxn ang="0">
                <a:pos x="1443" y="851"/>
              </a:cxn>
              <a:cxn ang="0">
                <a:pos x="1408" y="857"/>
              </a:cxn>
              <a:cxn ang="0">
                <a:pos x="1374" y="863"/>
              </a:cxn>
              <a:cxn ang="0">
                <a:pos x="1336" y="871"/>
              </a:cxn>
              <a:cxn ang="0">
                <a:pos x="1292" y="876"/>
              </a:cxn>
              <a:cxn ang="0">
                <a:pos x="1256" y="882"/>
              </a:cxn>
              <a:cxn ang="0">
                <a:pos x="1216" y="888"/>
              </a:cxn>
              <a:cxn ang="0">
                <a:pos x="1173" y="893"/>
              </a:cxn>
              <a:cxn ang="0">
                <a:pos x="1129" y="896"/>
              </a:cxn>
              <a:cxn ang="0">
                <a:pos x="1081" y="897"/>
              </a:cxn>
              <a:cxn ang="0">
                <a:pos x="1035" y="900"/>
              </a:cxn>
              <a:cxn ang="0">
                <a:pos x="991" y="900"/>
              </a:cxn>
              <a:cxn ang="0">
                <a:pos x="943" y="900"/>
              </a:cxn>
              <a:cxn ang="0">
                <a:pos x="882" y="900"/>
              </a:cxn>
              <a:cxn ang="0">
                <a:pos x="828" y="899"/>
              </a:cxn>
              <a:cxn ang="0">
                <a:pos x="790" y="897"/>
              </a:cxn>
              <a:cxn ang="0">
                <a:pos x="748" y="896"/>
              </a:cxn>
              <a:cxn ang="0">
                <a:pos x="704" y="893"/>
              </a:cxn>
              <a:cxn ang="0">
                <a:pos x="653" y="886"/>
              </a:cxn>
              <a:cxn ang="0">
                <a:pos x="612" y="880"/>
              </a:cxn>
              <a:cxn ang="0">
                <a:pos x="569" y="876"/>
              </a:cxn>
              <a:cxn ang="0">
                <a:pos x="520" y="866"/>
              </a:cxn>
              <a:cxn ang="0">
                <a:pos x="481" y="859"/>
              </a:cxn>
              <a:cxn ang="0">
                <a:pos x="433" y="851"/>
              </a:cxn>
              <a:cxn ang="0">
                <a:pos x="390" y="842"/>
              </a:cxn>
              <a:cxn ang="0">
                <a:pos x="349" y="832"/>
              </a:cxn>
              <a:cxn ang="0">
                <a:pos x="304" y="820"/>
              </a:cxn>
              <a:cxn ang="0">
                <a:pos x="250" y="805"/>
              </a:cxn>
              <a:cxn ang="0">
                <a:pos x="122" y="1041"/>
              </a:cxn>
              <a:cxn ang="0">
                <a:pos x="0" y="373"/>
              </a:cxn>
              <a:cxn ang="0">
                <a:pos x="678" y="0"/>
              </a:cxn>
            </a:cxnLst>
            <a:rect l="0" t="0" r="r" b="b"/>
            <a:pathLst>
              <a:path w="1693" h="1041">
                <a:moveTo>
                  <a:pt x="678" y="0"/>
                </a:moveTo>
                <a:lnTo>
                  <a:pt x="538" y="268"/>
                </a:lnTo>
                <a:lnTo>
                  <a:pt x="569" y="279"/>
                </a:lnTo>
                <a:lnTo>
                  <a:pt x="599" y="285"/>
                </a:lnTo>
                <a:lnTo>
                  <a:pt x="633" y="293"/>
                </a:lnTo>
                <a:lnTo>
                  <a:pt x="671" y="301"/>
                </a:lnTo>
                <a:lnTo>
                  <a:pt x="716" y="307"/>
                </a:lnTo>
                <a:lnTo>
                  <a:pt x="755" y="311"/>
                </a:lnTo>
                <a:lnTo>
                  <a:pt x="796" y="316"/>
                </a:lnTo>
                <a:lnTo>
                  <a:pt x="842" y="321"/>
                </a:lnTo>
                <a:lnTo>
                  <a:pt x="890" y="324"/>
                </a:lnTo>
                <a:lnTo>
                  <a:pt x="977" y="324"/>
                </a:lnTo>
                <a:lnTo>
                  <a:pt x="1023" y="322"/>
                </a:lnTo>
                <a:lnTo>
                  <a:pt x="1063" y="319"/>
                </a:lnTo>
                <a:lnTo>
                  <a:pt x="1105" y="314"/>
                </a:lnTo>
                <a:lnTo>
                  <a:pt x="1150" y="308"/>
                </a:lnTo>
                <a:lnTo>
                  <a:pt x="1188" y="304"/>
                </a:lnTo>
                <a:lnTo>
                  <a:pt x="1236" y="294"/>
                </a:lnTo>
                <a:lnTo>
                  <a:pt x="1280" y="284"/>
                </a:lnTo>
                <a:lnTo>
                  <a:pt x="1693" y="786"/>
                </a:lnTo>
                <a:lnTo>
                  <a:pt x="1654" y="799"/>
                </a:lnTo>
                <a:lnTo>
                  <a:pt x="1616" y="809"/>
                </a:lnTo>
                <a:lnTo>
                  <a:pt x="1581" y="819"/>
                </a:lnTo>
                <a:lnTo>
                  <a:pt x="1545" y="828"/>
                </a:lnTo>
                <a:lnTo>
                  <a:pt x="1511" y="836"/>
                </a:lnTo>
                <a:lnTo>
                  <a:pt x="1474" y="845"/>
                </a:lnTo>
                <a:lnTo>
                  <a:pt x="1443" y="851"/>
                </a:lnTo>
                <a:lnTo>
                  <a:pt x="1408" y="857"/>
                </a:lnTo>
                <a:lnTo>
                  <a:pt x="1374" y="863"/>
                </a:lnTo>
                <a:lnTo>
                  <a:pt x="1336" y="871"/>
                </a:lnTo>
                <a:lnTo>
                  <a:pt x="1292" y="876"/>
                </a:lnTo>
                <a:lnTo>
                  <a:pt x="1256" y="882"/>
                </a:lnTo>
                <a:lnTo>
                  <a:pt x="1216" y="888"/>
                </a:lnTo>
                <a:lnTo>
                  <a:pt x="1173" y="893"/>
                </a:lnTo>
                <a:lnTo>
                  <a:pt x="1129" y="896"/>
                </a:lnTo>
                <a:lnTo>
                  <a:pt x="1081" y="897"/>
                </a:lnTo>
                <a:lnTo>
                  <a:pt x="1035" y="900"/>
                </a:lnTo>
                <a:lnTo>
                  <a:pt x="991" y="900"/>
                </a:lnTo>
                <a:lnTo>
                  <a:pt x="943" y="900"/>
                </a:lnTo>
                <a:lnTo>
                  <a:pt x="882" y="900"/>
                </a:lnTo>
                <a:lnTo>
                  <a:pt x="828" y="899"/>
                </a:lnTo>
                <a:lnTo>
                  <a:pt x="790" y="897"/>
                </a:lnTo>
                <a:lnTo>
                  <a:pt x="748" y="896"/>
                </a:lnTo>
                <a:lnTo>
                  <a:pt x="704" y="893"/>
                </a:lnTo>
                <a:lnTo>
                  <a:pt x="653" y="886"/>
                </a:lnTo>
                <a:lnTo>
                  <a:pt x="612" y="880"/>
                </a:lnTo>
                <a:lnTo>
                  <a:pt x="569" y="876"/>
                </a:lnTo>
                <a:lnTo>
                  <a:pt x="520" y="866"/>
                </a:lnTo>
                <a:lnTo>
                  <a:pt x="481" y="859"/>
                </a:lnTo>
                <a:lnTo>
                  <a:pt x="433" y="851"/>
                </a:lnTo>
                <a:lnTo>
                  <a:pt x="390" y="842"/>
                </a:lnTo>
                <a:lnTo>
                  <a:pt x="349" y="832"/>
                </a:lnTo>
                <a:lnTo>
                  <a:pt x="304" y="820"/>
                </a:lnTo>
                <a:lnTo>
                  <a:pt x="250" y="805"/>
                </a:lnTo>
                <a:lnTo>
                  <a:pt x="122" y="1041"/>
                </a:lnTo>
                <a:lnTo>
                  <a:pt x="0" y="373"/>
                </a:lnTo>
                <a:lnTo>
                  <a:pt x="678" y="0"/>
                </a:lnTo>
                <a:close/>
              </a:path>
            </a:pathLst>
          </a:custGeom>
          <a:gradFill rotWithShape="0">
            <a:gsLst>
              <a:gs pos="0">
                <a:srgbClr val="0066CC"/>
              </a:gs>
              <a:gs pos="100000">
                <a:srgbClr val="0066CC">
                  <a:gamma/>
                  <a:shade val="46275"/>
                  <a:invGamma/>
                </a:srgbClr>
              </a:gs>
            </a:gsLst>
            <a:lin ang="0" scaled="1"/>
          </a:gradFill>
          <a:ln w="25400">
            <a:prstDash val="solid"/>
            <a:round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0066CC"/>
            </a:extrusionClr>
          </a:sp3d>
        </p:spPr>
        <p:txBody>
          <a:bodyPr>
            <a:flatTx/>
          </a:bodyPr>
          <a:lstStyle/>
          <a:p>
            <a:endParaRPr lang="es-ES"/>
          </a:p>
        </p:txBody>
      </p:sp>
      <p:sp>
        <p:nvSpPr>
          <p:cNvPr id="266273" name="Freeform 2081"/>
          <p:cNvSpPr>
            <a:spLocks/>
          </p:cNvSpPr>
          <p:nvPr/>
        </p:nvSpPr>
        <p:spPr bwMode="auto">
          <a:xfrm>
            <a:off x="4606925" y="4286250"/>
            <a:ext cx="2335213" cy="1795463"/>
          </a:xfrm>
          <a:custGeom>
            <a:avLst/>
            <a:gdLst/>
            <a:ahLst/>
            <a:cxnLst>
              <a:cxn ang="0">
                <a:pos x="1471" y="249"/>
              </a:cxn>
              <a:cxn ang="0">
                <a:pos x="1453" y="273"/>
              </a:cxn>
              <a:cxn ang="0">
                <a:pos x="1442" y="293"/>
              </a:cxn>
              <a:cxn ang="0">
                <a:pos x="1425" y="315"/>
              </a:cxn>
              <a:cxn ang="0">
                <a:pos x="1414" y="335"/>
              </a:cxn>
              <a:cxn ang="0">
                <a:pos x="1397" y="356"/>
              </a:cxn>
              <a:cxn ang="0">
                <a:pos x="1379" y="378"/>
              </a:cxn>
              <a:cxn ang="0">
                <a:pos x="1364" y="398"/>
              </a:cxn>
              <a:cxn ang="0">
                <a:pos x="1346" y="420"/>
              </a:cxn>
              <a:cxn ang="0">
                <a:pos x="1323" y="443"/>
              </a:cxn>
              <a:cxn ang="0">
                <a:pos x="1302" y="467"/>
              </a:cxn>
              <a:cxn ang="0">
                <a:pos x="1283" y="488"/>
              </a:cxn>
              <a:cxn ang="0">
                <a:pos x="1261" y="508"/>
              </a:cxn>
              <a:cxn ang="0">
                <a:pos x="1237" y="532"/>
              </a:cxn>
              <a:cxn ang="0">
                <a:pos x="1213" y="557"/>
              </a:cxn>
              <a:cxn ang="0">
                <a:pos x="1188" y="579"/>
              </a:cxn>
              <a:cxn ang="0">
                <a:pos x="1163" y="602"/>
              </a:cxn>
              <a:cxn ang="0">
                <a:pos x="1141" y="620"/>
              </a:cxn>
              <a:cxn ang="0">
                <a:pos x="1109" y="646"/>
              </a:cxn>
              <a:cxn ang="0">
                <a:pos x="1083" y="668"/>
              </a:cxn>
              <a:cxn ang="0">
                <a:pos x="1056" y="686"/>
              </a:cxn>
              <a:cxn ang="0">
                <a:pos x="1027" y="708"/>
              </a:cxn>
              <a:cxn ang="0">
                <a:pos x="1004" y="723"/>
              </a:cxn>
              <a:cxn ang="0">
                <a:pos x="976" y="742"/>
              </a:cxn>
              <a:cxn ang="0">
                <a:pos x="948" y="760"/>
              </a:cxn>
              <a:cxn ang="0">
                <a:pos x="916" y="781"/>
              </a:cxn>
              <a:cxn ang="0">
                <a:pos x="888" y="797"/>
              </a:cxn>
              <a:cxn ang="0">
                <a:pos x="856" y="816"/>
              </a:cxn>
              <a:cxn ang="0">
                <a:pos x="816" y="838"/>
              </a:cxn>
              <a:cxn ang="0">
                <a:pos x="782" y="856"/>
              </a:cxn>
              <a:cxn ang="0">
                <a:pos x="745" y="876"/>
              </a:cxn>
              <a:cxn ang="0">
                <a:pos x="707" y="896"/>
              </a:cxn>
              <a:cxn ang="0">
                <a:pos x="667" y="913"/>
              </a:cxn>
              <a:cxn ang="0">
                <a:pos x="870" y="1131"/>
              </a:cxn>
              <a:cxn ang="0">
                <a:pos x="61" y="851"/>
              </a:cxn>
              <a:cxn ang="0">
                <a:pos x="0" y="299"/>
              </a:cxn>
              <a:cxn ang="0">
                <a:pos x="169" y="455"/>
              </a:cxn>
              <a:cxn ang="0">
                <a:pos x="207" y="441"/>
              </a:cxn>
              <a:cxn ang="0">
                <a:pos x="245" y="426"/>
              </a:cxn>
              <a:cxn ang="0">
                <a:pos x="296" y="407"/>
              </a:cxn>
              <a:cxn ang="0">
                <a:pos x="344" y="386"/>
              </a:cxn>
              <a:cxn ang="0">
                <a:pos x="395" y="360"/>
              </a:cxn>
              <a:cxn ang="0">
                <a:pos x="436" y="336"/>
              </a:cxn>
              <a:cxn ang="0">
                <a:pos x="477" y="310"/>
              </a:cxn>
              <a:cxn ang="0">
                <a:pos x="517" y="284"/>
              </a:cxn>
              <a:cxn ang="0">
                <a:pos x="548" y="259"/>
              </a:cxn>
              <a:cxn ang="0">
                <a:pos x="583" y="232"/>
              </a:cxn>
              <a:cxn ang="0">
                <a:pos x="619" y="201"/>
              </a:cxn>
              <a:cxn ang="0">
                <a:pos x="649" y="173"/>
              </a:cxn>
              <a:cxn ang="0">
                <a:pos x="679" y="144"/>
              </a:cxn>
              <a:cxn ang="0">
                <a:pos x="706" y="117"/>
              </a:cxn>
              <a:cxn ang="0">
                <a:pos x="734" y="82"/>
              </a:cxn>
              <a:cxn ang="0">
                <a:pos x="760" y="50"/>
              </a:cxn>
              <a:cxn ang="0">
                <a:pos x="773" y="25"/>
              </a:cxn>
              <a:cxn ang="0">
                <a:pos x="788" y="0"/>
              </a:cxn>
              <a:cxn ang="0">
                <a:pos x="1471" y="249"/>
              </a:cxn>
            </a:cxnLst>
            <a:rect l="0" t="0" r="r" b="b"/>
            <a:pathLst>
              <a:path w="1471" h="1131">
                <a:moveTo>
                  <a:pt x="1471" y="249"/>
                </a:moveTo>
                <a:lnTo>
                  <a:pt x="1453" y="273"/>
                </a:lnTo>
                <a:lnTo>
                  <a:pt x="1442" y="293"/>
                </a:lnTo>
                <a:lnTo>
                  <a:pt x="1425" y="315"/>
                </a:lnTo>
                <a:lnTo>
                  <a:pt x="1414" y="335"/>
                </a:lnTo>
                <a:lnTo>
                  <a:pt x="1397" y="356"/>
                </a:lnTo>
                <a:lnTo>
                  <a:pt x="1379" y="378"/>
                </a:lnTo>
                <a:lnTo>
                  <a:pt x="1364" y="398"/>
                </a:lnTo>
                <a:lnTo>
                  <a:pt x="1346" y="420"/>
                </a:lnTo>
                <a:lnTo>
                  <a:pt x="1323" y="443"/>
                </a:lnTo>
                <a:lnTo>
                  <a:pt x="1302" y="467"/>
                </a:lnTo>
                <a:lnTo>
                  <a:pt x="1283" y="488"/>
                </a:lnTo>
                <a:lnTo>
                  <a:pt x="1261" y="508"/>
                </a:lnTo>
                <a:lnTo>
                  <a:pt x="1237" y="532"/>
                </a:lnTo>
                <a:lnTo>
                  <a:pt x="1213" y="557"/>
                </a:lnTo>
                <a:lnTo>
                  <a:pt x="1188" y="579"/>
                </a:lnTo>
                <a:lnTo>
                  <a:pt x="1163" y="602"/>
                </a:lnTo>
                <a:lnTo>
                  <a:pt x="1141" y="620"/>
                </a:lnTo>
                <a:lnTo>
                  <a:pt x="1109" y="646"/>
                </a:lnTo>
                <a:lnTo>
                  <a:pt x="1083" y="668"/>
                </a:lnTo>
                <a:lnTo>
                  <a:pt x="1056" y="686"/>
                </a:lnTo>
                <a:lnTo>
                  <a:pt x="1027" y="708"/>
                </a:lnTo>
                <a:lnTo>
                  <a:pt x="1004" y="723"/>
                </a:lnTo>
                <a:lnTo>
                  <a:pt x="976" y="742"/>
                </a:lnTo>
                <a:lnTo>
                  <a:pt x="948" y="760"/>
                </a:lnTo>
                <a:lnTo>
                  <a:pt x="916" y="781"/>
                </a:lnTo>
                <a:lnTo>
                  <a:pt x="888" y="797"/>
                </a:lnTo>
                <a:lnTo>
                  <a:pt x="856" y="816"/>
                </a:lnTo>
                <a:lnTo>
                  <a:pt x="816" y="838"/>
                </a:lnTo>
                <a:lnTo>
                  <a:pt x="782" y="856"/>
                </a:lnTo>
                <a:lnTo>
                  <a:pt x="745" y="876"/>
                </a:lnTo>
                <a:lnTo>
                  <a:pt x="707" y="896"/>
                </a:lnTo>
                <a:lnTo>
                  <a:pt x="667" y="913"/>
                </a:lnTo>
                <a:lnTo>
                  <a:pt x="870" y="1131"/>
                </a:lnTo>
                <a:lnTo>
                  <a:pt x="61" y="851"/>
                </a:lnTo>
                <a:lnTo>
                  <a:pt x="0" y="299"/>
                </a:lnTo>
                <a:lnTo>
                  <a:pt x="169" y="455"/>
                </a:lnTo>
                <a:lnTo>
                  <a:pt x="207" y="441"/>
                </a:lnTo>
                <a:lnTo>
                  <a:pt x="245" y="426"/>
                </a:lnTo>
                <a:lnTo>
                  <a:pt x="296" y="407"/>
                </a:lnTo>
                <a:lnTo>
                  <a:pt x="344" y="386"/>
                </a:lnTo>
                <a:lnTo>
                  <a:pt x="395" y="360"/>
                </a:lnTo>
                <a:lnTo>
                  <a:pt x="436" y="336"/>
                </a:lnTo>
                <a:lnTo>
                  <a:pt x="477" y="310"/>
                </a:lnTo>
                <a:lnTo>
                  <a:pt x="517" y="284"/>
                </a:lnTo>
                <a:lnTo>
                  <a:pt x="548" y="259"/>
                </a:lnTo>
                <a:lnTo>
                  <a:pt x="583" y="232"/>
                </a:lnTo>
                <a:lnTo>
                  <a:pt x="619" y="201"/>
                </a:lnTo>
                <a:lnTo>
                  <a:pt x="649" y="173"/>
                </a:lnTo>
                <a:lnTo>
                  <a:pt x="679" y="144"/>
                </a:lnTo>
                <a:lnTo>
                  <a:pt x="706" y="117"/>
                </a:lnTo>
                <a:lnTo>
                  <a:pt x="734" y="82"/>
                </a:lnTo>
                <a:lnTo>
                  <a:pt x="760" y="50"/>
                </a:lnTo>
                <a:lnTo>
                  <a:pt x="773" y="25"/>
                </a:lnTo>
                <a:lnTo>
                  <a:pt x="788" y="0"/>
                </a:lnTo>
                <a:lnTo>
                  <a:pt x="1471" y="249"/>
                </a:lnTo>
                <a:close/>
              </a:path>
            </a:pathLst>
          </a:custGeom>
          <a:gradFill rotWithShape="0">
            <a:gsLst>
              <a:gs pos="0">
                <a:srgbClr val="333399"/>
              </a:gs>
              <a:gs pos="100000">
                <a:srgbClr val="333399">
                  <a:gamma/>
                  <a:shade val="46275"/>
                  <a:invGamma/>
                </a:srgbClr>
              </a:gs>
            </a:gsLst>
            <a:lin ang="18900000" scaled="1"/>
          </a:gradFill>
          <a:ln w="25400">
            <a:prstDash val="solid"/>
            <a:round/>
            <a:headEnd/>
            <a:tailEnd/>
          </a:ln>
          <a:scene3d>
            <a:camera prst="legacyObliqueTopRight"/>
            <a:lightRig rig="legacyFlat2" dir="b"/>
          </a:scene3d>
          <a:sp3d extrusionH="430200" prstMaterial="legacyMatte">
            <a:bevelT w="13500" h="13500" prst="angle"/>
            <a:bevelB w="13500" h="13500" prst="angle"/>
            <a:extrusionClr>
              <a:srgbClr val="333399"/>
            </a:extrusionClr>
          </a:sp3d>
        </p:spPr>
        <p:txBody>
          <a:bodyPr>
            <a:flatTx/>
          </a:bodyPr>
          <a:lstStyle/>
          <a:p>
            <a:endParaRPr lang="es-ES"/>
          </a:p>
        </p:txBody>
      </p:sp>
      <p:sp>
        <p:nvSpPr>
          <p:cNvPr id="266275" name="Freeform 2083"/>
          <p:cNvSpPr>
            <a:spLocks/>
          </p:cNvSpPr>
          <p:nvPr/>
        </p:nvSpPr>
        <p:spPr bwMode="auto">
          <a:xfrm>
            <a:off x="5387975" y="2684463"/>
            <a:ext cx="2155825" cy="2087562"/>
          </a:xfrm>
          <a:custGeom>
            <a:avLst/>
            <a:gdLst/>
            <a:ahLst/>
            <a:cxnLst>
              <a:cxn ang="0">
                <a:pos x="0" y="835"/>
              </a:cxn>
              <a:cxn ang="0">
                <a:pos x="337" y="932"/>
              </a:cxn>
              <a:cxn ang="0">
                <a:pos x="356" y="900"/>
              </a:cxn>
              <a:cxn ang="0">
                <a:pos x="370" y="869"/>
              </a:cxn>
              <a:cxn ang="0">
                <a:pos x="380" y="840"/>
              </a:cxn>
              <a:cxn ang="0">
                <a:pos x="390" y="813"/>
              </a:cxn>
              <a:cxn ang="0">
                <a:pos x="400" y="784"/>
              </a:cxn>
              <a:cxn ang="0">
                <a:pos x="408" y="750"/>
              </a:cxn>
              <a:cxn ang="0">
                <a:pos x="413" y="719"/>
              </a:cxn>
              <a:cxn ang="0">
                <a:pos x="420" y="689"/>
              </a:cxn>
              <a:cxn ang="0">
                <a:pos x="426" y="653"/>
              </a:cxn>
              <a:cxn ang="0">
                <a:pos x="428" y="617"/>
              </a:cxn>
              <a:cxn ang="0">
                <a:pos x="428" y="551"/>
              </a:cxn>
              <a:cxn ang="0">
                <a:pos x="426" y="515"/>
              </a:cxn>
              <a:cxn ang="0">
                <a:pos x="424" y="484"/>
              </a:cxn>
              <a:cxn ang="0">
                <a:pos x="418" y="452"/>
              </a:cxn>
              <a:cxn ang="0">
                <a:pos x="410" y="418"/>
              </a:cxn>
              <a:cxn ang="0">
                <a:pos x="402" y="389"/>
              </a:cxn>
              <a:cxn ang="0">
                <a:pos x="392" y="352"/>
              </a:cxn>
              <a:cxn ang="0">
                <a:pos x="378" y="316"/>
              </a:cxn>
              <a:cxn ang="0">
                <a:pos x="1032" y="0"/>
              </a:cxn>
              <a:cxn ang="0">
                <a:pos x="1048" y="31"/>
              </a:cxn>
              <a:cxn ang="0">
                <a:pos x="1063" y="60"/>
              </a:cxn>
              <a:cxn ang="0">
                <a:pos x="1074" y="87"/>
              </a:cxn>
              <a:cxn ang="0">
                <a:pos x="1086" y="114"/>
              </a:cxn>
              <a:cxn ang="0">
                <a:pos x="1096" y="141"/>
              </a:cxn>
              <a:cxn ang="0">
                <a:pos x="1109" y="168"/>
              </a:cxn>
              <a:cxn ang="0">
                <a:pos x="1116" y="193"/>
              </a:cxn>
              <a:cxn ang="0">
                <a:pos x="1124" y="219"/>
              </a:cxn>
              <a:cxn ang="0">
                <a:pos x="1132" y="245"/>
              </a:cxn>
              <a:cxn ang="0">
                <a:pos x="1142" y="275"/>
              </a:cxn>
              <a:cxn ang="0">
                <a:pos x="1149" y="309"/>
              </a:cxn>
              <a:cxn ang="0">
                <a:pos x="1157" y="336"/>
              </a:cxn>
              <a:cxn ang="0">
                <a:pos x="1165" y="367"/>
              </a:cxn>
              <a:cxn ang="0">
                <a:pos x="1170" y="400"/>
              </a:cxn>
              <a:cxn ang="0">
                <a:pos x="1173" y="434"/>
              </a:cxn>
              <a:cxn ang="0">
                <a:pos x="1177" y="471"/>
              </a:cxn>
              <a:cxn ang="0">
                <a:pos x="1180" y="506"/>
              </a:cxn>
              <a:cxn ang="0">
                <a:pos x="1180" y="540"/>
              </a:cxn>
              <a:cxn ang="0">
                <a:pos x="1180" y="577"/>
              </a:cxn>
              <a:cxn ang="0">
                <a:pos x="1180" y="622"/>
              </a:cxn>
              <a:cxn ang="0">
                <a:pos x="1178" y="664"/>
              </a:cxn>
              <a:cxn ang="0">
                <a:pos x="1177" y="693"/>
              </a:cxn>
              <a:cxn ang="0">
                <a:pos x="1173" y="726"/>
              </a:cxn>
              <a:cxn ang="0">
                <a:pos x="1170" y="759"/>
              </a:cxn>
              <a:cxn ang="0">
                <a:pos x="1162" y="798"/>
              </a:cxn>
              <a:cxn ang="0">
                <a:pos x="1155" y="830"/>
              </a:cxn>
              <a:cxn ang="0">
                <a:pos x="1147" y="863"/>
              </a:cxn>
              <a:cxn ang="0">
                <a:pos x="1137" y="901"/>
              </a:cxn>
              <a:cxn ang="0">
                <a:pos x="1127" y="931"/>
              </a:cxn>
              <a:cxn ang="0">
                <a:pos x="1116" y="968"/>
              </a:cxn>
              <a:cxn ang="0">
                <a:pos x="1104" y="1000"/>
              </a:cxn>
              <a:cxn ang="0">
                <a:pos x="1091" y="1032"/>
              </a:cxn>
              <a:cxn ang="0">
                <a:pos x="1076" y="1066"/>
              </a:cxn>
              <a:cxn ang="0">
                <a:pos x="1058" y="1108"/>
              </a:cxn>
              <a:cxn ang="0">
                <a:pos x="1038" y="1150"/>
              </a:cxn>
              <a:cxn ang="0">
                <a:pos x="1358" y="1250"/>
              </a:cxn>
              <a:cxn ang="0">
                <a:pos x="556" y="1315"/>
              </a:cxn>
              <a:cxn ang="0">
                <a:pos x="0" y="835"/>
              </a:cxn>
            </a:cxnLst>
            <a:rect l="0" t="0" r="r" b="b"/>
            <a:pathLst>
              <a:path w="1358" h="1315">
                <a:moveTo>
                  <a:pt x="0" y="835"/>
                </a:moveTo>
                <a:lnTo>
                  <a:pt x="337" y="932"/>
                </a:lnTo>
                <a:lnTo>
                  <a:pt x="356" y="900"/>
                </a:lnTo>
                <a:lnTo>
                  <a:pt x="370" y="869"/>
                </a:lnTo>
                <a:lnTo>
                  <a:pt x="380" y="840"/>
                </a:lnTo>
                <a:lnTo>
                  <a:pt x="390" y="813"/>
                </a:lnTo>
                <a:lnTo>
                  <a:pt x="400" y="784"/>
                </a:lnTo>
                <a:lnTo>
                  <a:pt x="408" y="750"/>
                </a:lnTo>
                <a:lnTo>
                  <a:pt x="413" y="719"/>
                </a:lnTo>
                <a:lnTo>
                  <a:pt x="420" y="689"/>
                </a:lnTo>
                <a:lnTo>
                  <a:pt x="426" y="653"/>
                </a:lnTo>
                <a:lnTo>
                  <a:pt x="428" y="617"/>
                </a:lnTo>
                <a:lnTo>
                  <a:pt x="428" y="551"/>
                </a:lnTo>
                <a:lnTo>
                  <a:pt x="426" y="515"/>
                </a:lnTo>
                <a:lnTo>
                  <a:pt x="424" y="484"/>
                </a:lnTo>
                <a:lnTo>
                  <a:pt x="418" y="452"/>
                </a:lnTo>
                <a:lnTo>
                  <a:pt x="410" y="418"/>
                </a:lnTo>
                <a:lnTo>
                  <a:pt x="402" y="389"/>
                </a:lnTo>
                <a:lnTo>
                  <a:pt x="392" y="352"/>
                </a:lnTo>
                <a:lnTo>
                  <a:pt x="378" y="316"/>
                </a:lnTo>
                <a:lnTo>
                  <a:pt x="1032" y="0"/>
                </a:lnTo>
                <a:lnTo>
                  <a:pt x="1048" y="31"/>
                </a:lnTo>
                <a:lnTo>
                  <a:pt x="1063" y="60"/>
                </a:lnTo>
                <a:lnTo>
                  <a:pt x="1074" y="87"/>
                </a:lnTo>
                <a:lnTo>
                  <a:pt x="1086" y="114"/>
                </a:lnTo>
                <a:lnTo>
                  <a:pt x="1096" y="141"/>
                </a:lnTo>
                <a:lnTo>
                  <a:pt x="1109" y="168"/>
                </a:lnTo>
                <a:lnTo>
                  <a:pt x="1116" y="193"/>
                </a:lnTo>
                <a:lnTo>
                  <a:pt x="1124" y="219"/>
                </a:lnTo>
                <a:lnTo>
                  <a:pt x="1132" y="245"/>
                </a:lnTo>
                <a:lnTo>
                  <a:pt x="1142" y="275"/>
                </a:lnTo>
                <a:lnTo>
                  <a:pt x="1149" y="309"/>
                </a:lnTo>
                <a:lnTo>
                  <a:pt x="1157" y="336"/>
                </a:lnTo>
                <a:lnTo>
                  <a:pt x="1165" y="367"/>
                </a:lnTo>
                <a:lnTo>
                  <a:pt x="1170" y="400"/>
                </a:lnTo>
                <a:lnTo>
                  <a:pt x="1173" y="434"/>
                </a:lnTo>
                <a:lnTo>
                  <a:pt x="1177" y="471"/>
                </a:lnTo>
                <a:lnTo>
                  <a:pt x="1180" y="506"/>
                </a:lnTo>
                <a:lnTo>
                  <a:pt x="1180" y="540"/>
                </a:lnTo>
                <a:lnTo>
                  <a:pt x="1180" y="577"/>
                </a:lnTo>
                <a:lnTo>
                  <a:pt x="1180" y="622"/>
                </a:lnTo>
                <a:lnTo>
                  <a:pt x="1178" y="664"/>
                </a:lnTo>
                <a:lnTo>
                  <a:pt x="1177" y="693"/>
                </a:lnTo>
                <a:lnTo>
                  <a:pt x="1173" y="726"/>
                </a:lnTo>
                <a:lnTo>
                  <a:pt x="1170" y="759"/>
                </a:lnTo>
                <a:lnTo>
                  <a:pt x="1162" y="798"/>
                </a:lnTo>
                <a:lnTo>
                  <a:pt x="1155" y="830"/>
                </a:lnTo>
                <a:lnTo>
                  <a:pt x="1147" y="863"/>
                </a:lnTo>
                <a:lnTo>
                  <a:pt x="1137" y="901"/>
                </a:lnTo>
                <a:lnTo>
                  <a:pt x="1127" y="931"/>
                </a:lnTo>
                <a:lnTo>
                  <a:pt x="1116" y="968"/>
                </a:lnTo>
                <a:lnTo>
                  <a:pt x="1104" y="1000"/>
                </a:lnTo>
                <a:lnTo>
                  <a:pt x="1091" y="1032"/>
                </a:lnTo>
                <a:lnTo>
                  <a:pt x="1076" y="1066"/>
                </a:lnTo>
                <a:lnTo>
                  <a:pt x="1058" y="1108"/>
                </a:lnTo>
                <a:lnTo>
                  <a:pt x="1038" y="1150"/>
                </a:lnTo>
                <a:lnTo>
                  <a:pt x="1358" y="1250"/>
                </a:lnTo>
                <a:lnTo>
                  <a:pt x="556" y="1315"/>
                </a:lnTo>
                <a:lnTo>
                  <a:pt x="0" y="835"/>
                </a:lnTo>
                <a:close/>
              </a:path>
            </a:pathLst>
          </a:custGeom>
          <a:gradFill rotWithShape="0">
            <a:gsLst>
              <a:gs pos="0">
                <a:srgbClr val="000099">
                  <a:gamma/>
                  <a:shade val="46275"/>
                  <a:invGamma/>
                </a:srgbClr>
              </a:gs>
              <a:gs pos="100000">
                <a:srgbClr val="000099"/>
              </a:gs>
            </a:gsLst>
            <a:lin ang="5400000" scaled="1"/>
          </a:gradFill>
          <a:ln w="25400">
            <a:prstDash val="solid"/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99"/>
            </a:extrusionClr>
          </a:sp3d>
        </p:spPr>
        <p:txBody>
          <a:bodyPr>
            <a:flatTx/>
          </a:bodyPr>
          <a:lstStyle/>
          <a:p>
            <a:endParaRPr lang="es-ES"/>
          </a:p>
        </p:txBody>
      </p:sp>
      <p:sp>
        <p:nvSpPr>
          <p:cNvPr id="266277" name="Freeform 2085"/>
          <p:cNvSpPr>
            <a:spLocks/>
          </p:cNvSpPr>
          <p:nvPr/>
        </p:nvSpPr>
        <p:spPr bwMode="auto">
          <a:xfrm>
            <a:off x="4992688" y="1473200"/>
            <a:ext cx="2520950" cy="1843088"/>
          </a:xfrm>
          <a:custGeom>
            <a:avLst/>
            <a:gdLst/>
            <a:ahLst/>
            <a:cxnLst>
              <a:cxn ang="0">
                <a:pos x="323" y="0"/>
              </a:cxn>
              <a:cxn ang="0">
                <a:pos x="356" y="12"/>
              </a:cxn>
              <a:cxn ang="0">
                <a:pos x="382" y="23"/>
              </a:cxn>
              <a:cxn ang="0">
                <a:pos x="410" y="34"/>
              </a:cxn>
              <a:cxn ang="0">
                <a:pos x="436" y="45"/>
              </a:cxn>
              <a:cxn ang="0">
                <a:pos x="464" y="57"/>
              </a:cxn>
              <a:cxn ang="0">
                <a:pos x="491" y="71"/>
              </a:cxn>
              <a:cxn ang="0">
                <a:pos x="517" y="83"/>
              </a:cxn>
              <a:cxn ang="0">
                <a:pos x="542" y="96"/>
              </a:cxn>
              <a:cxn ang="0">
                <a:pos x="575" y="113"/>
              </a:cxn>
              <a:cxn ang="0">
                <a:pos x="609" y="131"/>
              </a:cxn>
              <a:cxn ang="0">
                <a:pos x="634" y="145"/>
              </a:cxn>
              <a:cxn ang="0">
                <a:pos x="661" y="162"/>
              </a:cxn>
              <a:cxn ang="0">
                <a:pos x="693" y="179"/>
              </a:cxn>
              <a:cxn ang="0">
                <a:pos x="725" y="197"/>
              </a:cxn>
              <a:cxn ang="0">
                <a:pos x="753" y="216"/>
              </a:cxn>
              <a:cxn ang="0">
                <a:pos x="782" y="236"/>
              </a:cxn>
              <a:cxn ang="0">
                <a:pos x="807" y="254"/>
              </a:cxn>
              <a:cxn ang="0">
                <a:pos x="840" y="278"/>
              </a:cxn>
              <a:cxn ang="0">
                <a:pos x="868" y="298"/>
              </a:cxn>
              <a:cxn ang="0">
                <a:pos x="892" y="318"/>
              </a:cxn>
              <a:cxn ang="0">
                <a:pos x="920" y="341"/>
              </a:cxn>
              <a:cxn ang="0">
                <a:pos x="942" y="358"/>
              </a:cxn>
              <a:cxn ang="0">
                <a:pos x="966" y="379"/>
              </a:cxn>
              <a:cxn ang="0">
                <a:pos x="990" y="401"/>
              </a:cxn>
              <a:cxn ang="0">
                <a:pos x="1016" y="427"/>
              </a:cxn>
              <a:cxn ang="0">
                <a:pos x="1039" y="449"/>
              </a:cxn>
              <a:cxn ang="0">
                <a:pos x="1062" y="473"/>
              </a:cxn>
              <a:cxn ang="0">
                <a:pos x="1090" y="503"/>
              </a:cxn>
              <a:cxn ang="0">
                <a:pos x="1115" y="529"/>
              </a:cxn>
              <a:cxn ang="0">
                <a:pos x="1141" y="558"/>
              </a:cxn>
              <a:cxn ang="0">
                <a:pos x="1164" y="587"/>
              </a:cxn>
              <a:cxn ang="0">
                <a:pos x="1187" y="618"/>
              </a:cxn>
              <a:cxn ang="0">
                <a:pos x="1210" y="651"/>
              </a:cxn>
              <a:cxn ang="0">
                <a:pos x="1228" y="678"/>
              </a:cxn>
              <a:cxn ang="0">
                <a:pos x="1248" y="705"/>
              </a:cxn>
              <a:cxn ang="0">
                <a:pos x="1263" y="736"/>
              </a:cxn>
              <a:cxn ang="0">
                <a:pos x="1273" y="757"/>
              </a:cxn>
              <a:cxn ang="0">
                <a:pos x="1588" y="661"/>
              </a:cxn>
              <a:cxn ang="0">
                <a:pos x="1098" y="1161"/>
              </a:cxn>
              <a:cxn ang="0">
                <a:pos x="231" y="1079"/>
              </a:cxn>
              <a:cxn ang="0">
                <a:pos x="575" y="973"/>
              </a:cxn>
              <a:cxn ang="0">
                <a:pos x="552" y="938"/>
              </a:cxn>
              <a:cxn ang="0">
                <a:pos x="530" y="904"/>
              </a:cxn>
              <a:cxn ang="0">
                <a:pos x="501" y="867"/>
              </a:cxn>
              <a:cxn ang="0">
                <a:pos x="466" y="828"/>
              </a:cxn>
              <a:cxn ang="0">
                <a:pos x="436" y="796"/>
              </a:cxn>
              <a:cxn ang="0">
                <a:pos x="404" y="765"/>
              </a:cxn>
              <a:cxn ang="0">
                <a:pos x="369" y="734"/>
              </a:cxn>
              <a:cxn ang="0">
                <a:pos x="336" y="708"/>
              </a:cxn>
              <a:cxn ang="0">
                <a:pos x="302" y="683"/>
              </a:cxn>
              <a:cxn ang="0">
                <a:pos x="262" y="655"/>
              </a:cxn>
              <a:cxn ang="0">
                <a:pos x="223" y="632"/>
              </a:cxn>
              <a:cxn ang="0">
                <a:pos x="187" y="609"/>
              </a:cxn>
              <a:cxn ang="0">
                <a:pos x="152" y="589"/>
              </a:cxn>
              <a:cxn ang="0">
                <a:pos x="107" y="567"/>
              </a:cxn>
              <a:cxn ang="0">
                <a:pos x="63" y="547"/>
              </a:cxn>
              <a:cxn ang="0">
                <a:pos x="33" y="537"/>
              </a:cxn>
              <a:cxn ang="0">
                <a:pos x="0" y="523"/>
              </a:cxn>
              <a:cxn ang="0">
                <a:pos x="323" y="0"/>
              </a:cxn>
            </a:cxnLst>
            <a:rect l="0" t="0" r="r" b="b"/>
            <a:pathLst>
              <a:path w="1588" h="1161">
                <a:moveTo>
                  <a:pt x="323" y="0"/>
                </a:moveTo>
                <a:lnTo>
                  <a:pt x="356" y="12"/>
                </a:lnTo>
                <a:lnTo>
                  <a:pt x="382" y="23"/>
                </a:lnTo>
                <a:lnTo>
                  <a:pt x="410" y="34"/>
                </a:lnTo>
                <a:lnTo>
                  <a:pt x="436" y="45"/>
                </a:lnTo>
                <a:lnTo>
                  <a:pt x="464" y="57"/>
                </a:lnTo>
                <a:lnTo>
                  <a:pt x="491" y="71"/>
                </a:lnTo>
                <a:lnTo>
                  <a:pt x="517" y="83"/>
                </a:lnTo>
                <a:lnTo>
                  <a:pt x="542" y="96"/>
                </a:lnTo>
                <a:lnTo>
                  <a:pt x="575" y="113"/>
                </a:lnTo>
                <a:lnTo>
                  <a:pt x="609" y="131"/>
                </a:lnTo>
                <a:lnTo>
                  <a:pt x="634" y="145"/>
                </a:lnTo>
                <a:lnTo>
                  <a:pt x="661" y="162"/>
                </a:lnTo>
                <a:lnTo>
                  <a:pt x="693" y="179"/>
                </a:lnTo>
                <a:lnTo>
                  <a:pt x="725" y="197"/>
                </a:lnTo>
                <a:lnTo>
                  <a:pt x="753" y="216"/>
                </a:lnTo>
                <a:lnTo>
                  <a:pt x="782" y="236"/>
                </a:lnTo>
                <a:lnTo>
                  <a:pt x="807" y="254"/>
                </a:lnTo>
                <a:lnTo>
                  <a:pt x="840" y="278"/>
                </a:lnTo>
                <a:lnTo>
                  <a:pt x="868" y="298"/>
                </a:lnTo>
                <a:lnTo>
                  <a:pt x="892" y="318"/>
                </a:lnTo>
                <a:lnTo>
                  <a:pt x="920" y="341"/>
                </a:lnTo>
                <a:lnTo>
                  <a:pt x="942" y="358"/>
                </a:lnTo>
                <a:lnTo>
                  <a:pt x="966" y="379"/>
                </a:lnTo>
                <a:lnTo>
                  <a:pt x="990" y="401"/>
                </a:lnTo>
                <a:lnTo>
                  <a:pt x="1016" y="427"/>
                </a:lnTo>
                <a:lnTo>
                  <a:pt x="1039" y="449"/>
                </a:lnTo>
                <a:lnTo>
                  <a:pt x="1062" y="473"/>
                </a:lnTo>
                <a:lnTo>
                  <a:pt x="1090" y="503"/>
                </a:lnTo>
                <a:lnTo>
                  <a:pt x="1115" y="529"/>
                </a:lnTo>
                <a:lnTo>
                  <a:pt x="1141" y="558"/>
                </a:lnTo>
                <a:lnTo>
                  <a:pt x="1164" y="587"/>
                </a:lnTo>
                <a:lnTo>
                  <a:pt x="1187" y="618"/>
                </a:lnTo>
                <a:lnTo>
                  <a:pt x="1210" y="651"/>
                </a:lnTo>
                <a:lnTo>
                  <a:pt x="1228" y="678"/>
                </a:lnTo>
                <a:lnTo>
                  <a:pt x="1248" y="705"/>
                </a:lnTo>
                <a:lnTo>
                  <a:pt x="1263" y="736"/>
                </a:lnTo>
                <a:lnTo>
                  <a:pt x="1273" y="757"/>
                </a:lnTo>
                <a:lnTo>
                  <a:pt x="1588" y="661"/>
                </a:lnTo>
                <a:lnTo>
                  <a:pt x="1098" y="1161"/>
                </a:lnTo>
                <a:lnTo>
                  <a:pt x="231" y="1079"/>
                </a:lnTo>
                <a:lnTo>
                  <a:pt x="575" y="973"/>
                </a:lnTo>
                <a:lnTo>
                  <a:pt x="552" y="938"/>
                </a:lnTo>
                <a:lnTo>
                  <a:pt x="530" y="904"/>
                </a:lnTo>
                <a:lnTo>
                  <a:pt x="501" y="867"/>
                </a:lnTo>
                <a:lnTo>
                  <a:pt x="466" y="828"/>
                </a:lnTo>
                <a:lnTo>
                  <a:pt x="436" y="796"/>
                </a:lnTo>
                <a:lnTo>
                  <a:pt x="404" y="765"/>
                </a:lnTo>
                <a:lnTo>
                  <a:pt x="369" y="734"/>
                </a:lnTo>
                <a:lnTo>
                  <a:pt x="336" y="708"/>
                </a:lnTo>
                <a:lnTo>
                  <a:pt x="302" y="683"/>
                </a:lnTo>
                <a:lnTo>
                  <a:pt x="262" y="655"/>
                </a:lnTo>
                <a:lnTo>
                  <a:pt x="223" y="632"/>
                </a:lnTo>
                <a:lnTo>
                  <a:pt x="187" y="609"/>
                </a:lnTo>
                <a:lnTo>
                  <a:pt x="152" y="589"/>
                </a:lnTo>
                <a:lnTo>
                  <a:pt x="107" y="567"/>
                </a:lnTo>
                <a:lnTo>
                  <a:pt x="63" y="547"/>
                </a:lnTo>
                <a:lnTo>
                  <a:pt x="33" y="537"/>
                </a:lnTo>
                <a:lnTo>
                  <a:pt x="0" y="523"/>
                </a:lnTo>
                <a:lnTo>
                  <a:pt x="323" y="0"/>
                </a:lnTo>
                <a:close/>
              </a:path>
            </a:pathLst>
          </a:cu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100000">
                <a:srgbClr val="0099CC"/>
              </a:gs>
            </a:gsLst>
            <a:lin ang="2700000" scaled="1"/>
          </a:gradFill>
          <a:ln w="25400">
            <a:prstDash val="solid"/>
            <a:round/>
            <a:headEnd/>
            <a:tailEnd/>
          </a:ln>
          <a:scene3d>
            <a:camera prst="legacyObliqueTopRigh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0099CC"/>
            </a:extrusionClr>
          </a:sp3d>
        </p:spPr>
        <p:txBody>
          <a:bodyPr>
            <a:flatTx/>
          </a:bodyPr>
          <a:lstStyle/>
          <a:p>
            <a:endParaRPr lang="es-ES"/>
          </a:p>
        </p:txBody>
      </p:sp>
      <p:sp>
        <p:nvSpPr>
          <p:cNvPr id="266279" name="Freeform 2087"/>
          <p:cNvSpPr>
            <a:spLocks/>
          </p:cNvSpPr>
          <p:nvPr/>
        </p:nvSpPr>
        <p:spPr bwMode="auto">
          <a:xfrm>
            <a:off x="3227388" y="1003300"/>
            <a:ext cx="2438400" cy="1509713"/>
          </a:xfrm>
          <a:custGeom>
            <a:avLst/>
            <a:gdLst/>
            <a:ahLst/>
            <a:cxnLst>
              <a:cxn ang="0">
                <a:pos x="819" y="951"/>
              </a:cxn>
              <a:cxn ang="0">
                <a:pos x="920" y="766"/>
              </a:cxn>
              <a:cxn ang="0">
                <a:pos x="887" y="759"/>
              </a:cxn>
              <a:cxn ang="0">
                <a:pos x="851" y="752"/>
              </a:cxn>
              <a:cxn ang="0">
                <a:pos x="805" y="745"/>
              </a:cxn>
              <a:cxn ang="0">
                <a:pos x="767" y="740"/>
              </a:cxn>
              <a:cxn ang="0">
                <a:pos x="725" y="735"/>
              </a:cxn>
              <a:cxn ang="0">
                <a:pos x="679" y="732"/>
              </a:cxn>
              <a:cxn ang="0">
                <a:pos x="630" y="729"/>
              </a:cxn>
              <a:cxn ang="0">
                <a:pos x="545" y="729"/>
              </a:cxn>
              <a:cxn ang="0">
                <a:pos x="500" y="731"/>
              </a:cxn>
              <a:cxn ang="0">
                <a:pos x="458" y="734"/>
              </a:cxn>
              <a:cxn ang="0">
                <a:pos x="416" y="737"/>
              </a:cxn>
              <a:cxn ang="0">
                <a:pos x="374" y="743"/>
              </a:cxn>
              <a:cxn ang="0">
                <a:pos x="334" y="749"/>
              </a:cxn>
              <a:cxn ang="0">
                <a:pos x="285" y="757"/>
              </a:cxn>
              <a:cxn ang="0">
                <a:pos x="243" y="768"/>
              </a:cxn>
              <a:cxn ang="0">
                <a:pos x="354" y="376"/>
              </a:cxn>
              <a:cxn ang="0">
                <a:pos x="0" y="220"/>
              </a:cxn>
              <a:cxn ang="0">
                <a:pos x="18" y="216"/>
              </a:cxn>
              <a:cxn ang="0">
                <a:pos x="54" y="207"/>
              </a:cxn>
              <a:cxn ang="0">
                <a:pos x="82" y="200"/>
              </a:cxn>
              <a:cxn ang="0">
                <a:pos x="115" y="193"/>
              </a:cxn>
              <a:cxn ang="0">
                <a:pos x="153" y="187"/>
              </a:cxn>
              <a:cxn ang="0">
                <a:pos x="186" y="180"/>
              </a:cxn>
              <a:cxn ang="0">
                <a:pos x="227" y="173"/>
              </a:cxn>
              <a:cxn ang="0">
                <a:pos x="263" y="168"/>
              </a:cxn>
              <a:cxn ang="0">
                <a:pos x="306" y="163"/>
              </a:cxn>
              <a:cxn ang="0">
                <a:pos x="350" y="159"/>
              </a:cxn>
              <a:cxn ang="0">
                <a:pos x="392" y="156"/>
              </a:cxn>
              <a:cxn ang="0">
                <a:pos x="440" y="154"/>
              </a:cxn>
              <a:cxn ang="0">
                <a:pos x="486" y="151"/>
              </a:cxn>
              <a:cxn ang="0">
                <a:pos x="533" y="151"/>
              </a:cxn>
              <a:cxn ang="0">
                <a:pos x="581" y="151"/>
              </a:cxn>
              <a:cxn ang="0">
                <a:pos x="640" y="151"/>
              </a:cxn>
              <a:cxn ang="0">
                <a:pos x="695" y="153"/>
              </a:cxn>
              <a:cxn ang="0">
                <a:pos x="731" y="154"/>
              </a:cxn>
              <a:cxn ang="0">
                <a:pos x="775" y="157"/>
              </a:cxn>
              <a:cxn ang="0">
                <a:pos x="818" y="160"/>
              </a:cxn>
              <a:cxn ang="0">
                <a:pos x="867" y="165"/>
              </a:cxn>
              <a:cxn ang="0">
                <a:pos x="910" y="171"/>
              </a:cxn>
              <a:cxn ang="0">
                <a:pos x="950" y="177"/>
              </a:cxn>
              <a:cxn ang="0">
                <a:pos x="1002" y="185"/>
              </a:cxn>
              <a:cxn ang="0">
                <a:pos x="1042" y="193"/>
              </a:cxn>
              <a:cxn ang="0">
                <a:pos x="1091" y="202"/>
              </a:cxn>
              <a:cxn ang="0">
                <a:pos x="1131" y="210"/>
              </a:cxn>
              <a:cxn ang="0">
                <a:pos x="1175" y="220"/>
              </a:cxn>
              <a:cxn ang="0">
                <a:pos x="1219" y="231"/>
              </a:cxn>
              <a:cxn ang="0">
                <a:pos x="1349" y="0"/>
              </a:cxn>
              <a:cxn ang="0">
                <a:pos x="1536" y="644"/>
              </a:cxn>
              <a:cxn ang="0">
                <a:pos x="819" y="951"/>
              </a:cxn>
            </a:cxnLst>
            <a:rect l="0" t="0" r="r" b="b"/>
            <a:pathLst>
              <a:path w="1536" h="951">
                <a:moveTo>
                  <a:pt x="819" y="951"/>
                </a:moveTo>
                <a:lnTo>
                  <a:pt x="920" y="766"/>
                </a:lnTo>
                <a:lnTo>
                  <a:pt x="887" y="759"/>
                </a:lnTo>
                <a:lnTo>
                  <a:pt x="851" y="752"/>
                </a:lnTo>
                <a:lnTo>
                  <a:pt x="805" y="745"/>
                </a:lnTo>
                <a:lnTo>
                  <a:pt x="767" y="740"/>
                </a:lnTo>
                <a:lnTo>
                  <a:pt x="725" y="735"/>
                </a:lnTo>
                <a:lnTo>
                  <a:pt x="679" y="732"/>
                </a:lnTo>
                <a:lnTo>
                  <a:pt x="630" y="729"/>
                </a:lnTo>
                <a:lnTo>
                  <a:pt x="545" y="729"/>
                </a:lnTo>
                <a:lnTo>
                  <a:pt x="500" y="731"/>
                </a:lnTo>
                <a:lnTo>
                  <a:pt x="458" y="734"/>
                </a:lnTo>
                <a:lnTo>
                  <a:pt x="416" y="737"/>
                </a:lnTo>
                <a:lnTo>
                  <a:pt x="374" y="743"/>
                </a:lnTo>
                <a:lnTo>
                  <a:pt x="334" y="749"/>
                </a:lnTo>
                <a:lnTo>
                  <a:pt x="285" y="757"/>
                </a:lnTo>
                <a:lnTo>
                  <a:pt x="243" y="768"/>
                </a:lnTo>
                <a:lnTo>
                  <a:pt x="354" y="376"/>
                </a:lnTo>
                <a:lnTo>
                  <a:pt x="0" y="220"/>
                </a:lnTo>
                <a:lnTo>
                  <a:pt x="18" y="216"/>
                </a:lnTo>
                <a:lnTo>
                  <a:pt x="54" y="207"/>
                </a:lnTo>
                <a:lnTo>
                  <a:pt x="82" y="200"/>
                </a:lnTo>
                <a:lnTo>
                  <a:pt x="115" y="193"/>
                </a:lnTo>
                <a:lnTo>
                  <a:pt x="153" y="187"/>
                </a:lnTo>
                <a:lnTo>
                  <a:pt x="186" y="180"/>
                </a:lnTo>
                <a:lnTo>
                  <a:pt x="227" y="173"/>
                </a:lnTo>
                <a:lnTo>
                  <a:pt x="263" y="168"/>
                </a:lnTo>
                <a:lnTo>
                  <a:pt x="306" y="163"/>
                </a:lnTo>
                <a:lnTo>
                  <a:pt x="350" y="159"/>
                </a:lnTo>
                <a:lnTo>
                  <a:pt x="392" y="156"/>
                </a:lnTo>
                <a:lnTo>
                  <a:pt x="440" y="154"/>
                </a:lnTo>
                <a:lnTo>
                  <a:pt x="486" y="151"/>
                </a:lnTo>
                <a:lnTo>
                  <a:pt x="533" y="151"/>
                </a:lnTo>
                <a:lnTo>
                  <a:pt x="581" y="151"/>
                </a:lnTo>
                <a:lnTo>
                  <a:pt x="640" y="151"/>
                </a:lnTo>
                <a:lnTo>
                  <a:pt x="695" y="153"/>
                </a:lnTo>
                <a:lnTo>
                  <a:pt x="731" y="154"/>
                </a:lnTo>
                <a:lnTo>
                  <a:pt x="775" y="157"/>
                </a:lnTo>
                <a:lnTo>
                  <a:pt x="818" y="160"/>
                </a:lnTo>
                <a:lnTo>
                  <a:pt x="867" y="165"/>
                </a:lnTo>
                <a:lnTo>
                  <a:pt x="910" y="171"/>
                </a:lnTo>
                <a:lnTo>
                  <a:pt x="950" y="177"/>
                </a:lnTo>
                <a:lnTo>
                  <a:pt x="1002" y="185"/>
                </a:lnTo>
                <a:lnTo>
                  <a:pt x="1042" y="193"/>
                </a:lnTo>
                <a:lnTo>
                  <a:pt x="1091" y="202"/>
                </a:lnTo>
                <a:lnTo>
                  <a:pt x="1131" y="210"/>
                </a:lnTo>
                <a:lnTo>
                  <a:pt x="1175" y="220"/>
                </a:lnTo>
                <a:lnTo>
                  <a:pt x="1219" y="231"/>
                </a:lnTo>
                <a:lnTo>
                  <a:pt x="1349" y="0"/>
                </a:lnTo>
                <a:lnTo>
                  <a:pt x="1536" y="644"/>
                </a:lnTo>
                <a:lnTo>
                  <a:pt x="819" y="951"/>
                </a:lnTo>
                <a:close/>
              </a:path>
            </a:pathLst>
          </a:cu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lin ang="0" scaled="1"/>
          </a:gradFill>
          <a:ln w="25400">
            <a:prstDash val="solid"/>
            <a:round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>
            <a:flatTx/>
          </a:bodyPr>
          <a:lstStyle/>
          <a:p>
            <a:endParaRPr lang="es-ES"/>
          </a:p>
        </p:txBody>
      </p:sp>
      <p:sp>
        <p:nvSpPr>
          <p:cNvPr id="266245" name="Rectangle 2053"/>
          <p:cNvSpPr>
            <a:spLocks noChangeArrowheads="1"/>
          </p:cNvSpPr>
          <p:nvPr/>
        </p:nvSpPr>
        <p:spPr bwMode="auto">
          <a:xfrm>
            <a:off x="2743200" y="2819400"/>
            <a:ext cx="2895600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altLang="es-ES_tradnl" sz="2200" b="1">
                <a:latin typeface="Optima" charset="0"/>
              </a:rPr>
              <a:t>El seguimiento y </a:t>
            </a:r>
            <a:br>
              <a:rPr lang="es-ES_tradnl" altLang="es-ES_tradnl" sz="2200" b="1">
                <a:latin typeface="Optima" charset="0"/>
              </a:rPr>
            </a:br>
            <a:r>
              <a:rPr lang="es-ES_tradnl" altLang="es-ES_tradnl" sz="2200" b="1">
                <a:latin typeface="Optima" charset="0"/>
              </a:rPr>
              <a:t>la auditoria convierten la EIA </a:t>
            </a:r>
            <a:br>
              <a:rPr lang="es-ES_tradnl" altLang="es-ES_tradnl" sz="2200" b="1">
                <a:latin typeface="Optima" charset="0"/>
              </a:rPr>
            </a:br>
            <a:r>
              <a:rPr lang="es-ES_tradnl" altLang="es-ES_tradnl" sz="2200" b="1">
                <a:latin typeface="Optima" charset="0"/>
              </a:rPr>
              <a:t>en un proceso interactivo</a:t>
            </a:r>
          </a:p>
        </p:txBody>
      </p:sp>
      <p:sp>
        <p:nvSpPr>
          <p:cNvPr id="266280" name="Rectangle 2088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altLang="es-ES_tradnl">
                <a:solidFill>
                  <a:schemeClr val="tx1"/>
                </a:solidFill>
              </a:rPr>
              <a:t>Estudio de Caso</a:t>
            </a:r>
          </a:p>
        </p:txBody>
      </p:sp>
      <p:sp>
        <p:nvSpPr>
          <p:cNvPr id="473116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971550" y="2205038"/>
            <a:ext cx="7488238" cy="39258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EC" sz="3200"/>
              <a:t>Estudio de Impacto Ambiental para la Operación de Barcos de 500 o más pasajeros en la Isla San Cristóbal, Galápagos</a:t>
            </a:r>
          </a:p>
        </p:txBody>
      </p:sp>
      <p:sp>
        <p:nvSpPr>
          <p:cNvPr id="473115" name="Rectangle 27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534400" cy="1295400"/>
          </a:xfrm>
          <a:noFill/>
          <a:ln/>
        </p:spPr>
        <p:txBody>
          <a:bodyPr lIns="90488" tIns="44450" rIns="90488" bIns="44450"/>
          <a:lstStyle/>
          <a:p>
            <a:r>
              <a:rPr lang="es-ES_tradnl" altLang="es-ES_tradnl" sz="3600">
                <a:solidFill>
                  <a:schemeClr val="tx1"/>
                </a:solidFill>
              </a:rPr>
              <a:t>Estructura del</a:t>
            </a:r>
            <a:br>
              <a:rPr lang="es-ES_tradnl" altLang="es-ES_tradnl" sz="3600">
                <a:solidFill>
                  <a:schemeClr val="tx1"/>
                </a:solidFill>
              </a:rPr>
            </a:br>
            <a:r>
              <a:rPr lang="es-ES_tradnl" altLang="es-ES_tradnl" sz="3600">
                <a:solidFill>
                  <a:schemeClr val="tx1"/>
                </a:solidFill>
              </a:rPr>
              <a:t>             Plan de Manejo Ambiental</a:t>
            </a:r>
          </a:p>
        </p:txBody>
      </p:sp>
      <p:sp>
        <p:nvSpPr>
          <p:cNvPr id="438277" name="Text Box 5"/>
          <p:cNvSpPr txBox="1">
            <a:spLocks noChangeArrowheads="1"/>
          </p:cNvSpPr>
          <p:nvPr/>
        </p:nvSpPr>
        <p:spPr bwMode="auto">
          <a:xfrm>
            <a:off x="1042988" y="2057400"/>
            <a:ext cx="2025650" cy="795338"/>
          </a:xfrm>
          <a:prstGeom prst="rect">
            <a:avLst/>
          </a:prstGeom>
          <a:solidFill>
            <a:srgbClr val="33CC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s-MX" altLang="es-ES_tradnl" sz="1000" b="1">
              <a:solidFill>
                <a:schemeClr val="bg2"/>
              </a:solidFill>
              <a:latin typeface="Optima" charset="0"/>
            </a:endParaRPr>
          </a:p>
          <a:p>
            <a:pPr algn="ctr" eaLnBrk="0" hangingPunct="0"/>
            <a:r>
              <a:rPr lang="es-MX" altLang="es-ES_tradnl" sz="1600" b="1">
                <a:latin typeface="Optima" charset="0"/>
              </a:rPr>
              <a:t>IMPACTOS</a:t>
            </a:r>
            <a:r>
              <a:rPr lang="es-MX" altLang="es-ES_tradnl" sz="1400" b="1">
                <a:latin typeface="Optima" charset="0"/>
              </a:rPr>
              <a:t> </a:t>
            </a:r>
            <a:r>
              <a:rPr lang="es-MX" altLang="es-ES_tradnl" sz="1600" b="1">
                <a:latin typeface="Optima" charset="0"/>
              </a:rPr>
              <a:t>AMBIENTALES</a:t>
            </a:r>
          </a:p>
        </p:txBody>
      </p:sp>
      <p:sp>
        <p:nvSpPr>
          <p:cNvPr id="438278" name="AutoShape 6"/>
          <p:cNvSpPr>
            <a:spLocks noChangeArrowheads="1"/>
          </p:cNvSpPr>
          <p:nvPr/>
        </p:nvSpPr>
        <p:spPr bwMode="auto">
          <a:xfrm>
            <a:off x="3228975" y="2190750"/>
            <a:ext cx="376238" cy="265113"/>
          </a:xfrm>
          <a:prstGeom prst="rightArrow">
            <a:avLst>
              <a:gd name="adj1" fmla="val 50000"/>
              <a:gd name="adj2" fmla="val 35479"/>
            </a:avLst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38282" name="AutoShape 10"/>
          <p:cNvSpPr>
            <a:spLocks noChangeArrowheads="1"/>
          </p:cNvSpPr>
          <p:nvPr/>
        </p:nvSpPr>
        <p:spPr bwMode="auto">
          <a:xfrm>
            <a:off x="5456238" y="2190750"/>
            <a:ext cx="377825" cy="265113"/>
          </a:xfrm>
          <a:prstGeom prst="rightArrow">
            <a:avLst>
              <a:gd name="adj1" fmla="val 50000"/>
              <a:gd name="adj2" fmla="val 35629"/>
            </a:avLst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38284" name="Text Box 12"/>
          <p:cNvSpPr txBox="1">
            <a:spLocks noChangeArrowheads="1"/>
          </p:cNvSpPr>
          <p:nvPr/>
        </p:nvSpPr>
        <p:spPr bwMode="auto">
          <a:xfrm>
            <a:off x="3635375" y="5114925"/>
            <a:ext cx="1651000" cy="977900"/>
          </a:xfrm>
          <a:prstGeom prst="rect">
            <a:avLst/>
          </a:prstGeom>
          <a:solidFill>
            <a:srgbClr val="33CC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s-MX" altLang="es-ES_tradnl" sz="400" b="1">
              <a:solidFill>
                <a:schemeClr val="bg2"/>
              </a:solidFill>
              <a:latin typeface="Optima" charset="0"/>
            </a:endParaRPr>
          </a:p>
          <a:p>
            <a:pPr algn="ctr" eaLnBrk="0" hangingPunct="0"/>
            <a:r>
              <a:rPr lang="es-MX" altLang="es-ES_tradnl" sz="1600" b="1">
                <a:latin typeface="Optima" charset="0"/>
              </a:rPr>
              <a:t>APROBAR </a:t>
            </a:r>
          </a:p>
          <a:p>
            <a:pPr algn="ctr" eaLnBrk="0" hangingPunct="0"/>
            <a:r>
              <a:rPr lang="es-MX" altLang="es-ES_tradnl" sz="1600" b="1">
                <a:latin typeface="Optima" charset="0"/>
              </a:rPr>
              <a:t>SI ES SUFICIENTE </a:t>
            </a:r>
          </a:p>
        </p:txBody>
      </p:sp>
      <p:sp>
        <p:nvSpPr>
          <p:cNvPr id="438288" name="AutoShape 16"/>
          <p:cNvSpPr>
            <a:spLocks noChangeArrowheads="1"/>
          </p:cNvSpPr>
          <p:nvPr/>
        </p:nvSpPr>
        <p:spPr bwMode="auto">
          <a:xfrm rot="1582705">
            <a:off x="5583238" y="3821113"/>
            <a:ext cx="501650" cy="1595437"/>
          </a:xfrm>
          <a:prstGeom prst="downArrow">
            <a:avLst>
              <a:gd name="adj1" fmla="val 50000"/>
              <a:gd name="adj2" fmla="val 79509"/>
            </a:avLst>
          </a:prstGeom>
          <a:solidFill>
            <a:srgbClr val="33CC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38289" name="AutoShape 17"/>
          <p:cNvSpPr>
            <a:spLocks noChangeArrowheads="1"/>
          </p:cNvSpPr>
          <p:nvPr/>
        </p:nvSpPr>
        <p:spPr bwMode="auto">
          <a:xfrm rot="-1748156">
            <a:off x="2817813" y="3821113"/>
            <a:ext cx="503237" cy="1595437"/>
          </a:xfrm>
          <a:prstGeom prst="downArrow">
            <a:avLst>
              <a:gd name="adj1" fmla="val 50000"/>
              <a:gd name="adj2" fmla="val 79259"/>
            </a:avLst>
          </a:prstGeom>
          <a:solidFill>
            <a:srgbClr val="33CC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38290" name="AutoShape 18"/>
          <p:cNvSpPr>
            <a:spLocks noChangeArrowheads="1"/>
          </p:cNvSpPr>
          <p:nvPr/>
        </p:nvSpPr>
        <p:spPr bwMode="auto">
          <a:xfrm>
            <a:off x="3886200" y="2971800"/>
            <a:ext cx="1143000" cy="685800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gradFill rotWithShape="0">
            <a:gsLst>
              <a:gs pos="0">
                <a:schemeClr val="hlink"/>
              </a:gs>
              <a:gs pos="100000">
                <a:schemeClr val="tx2"/>
              </a:gs>
            </a:gsLst>
            <a:path path="rect">
              <a:fillToRect l="50000" t="50000" r="50000" b="50000"/>
            </a:path>
          </a:gradFill>
          <a:ln w="12700">
            <a:miter lim="800000"/>
            <a:headEnd type="none" w="sm" len="sm"/>
            <a:tailEnd type="none" w="sm" len="sm"/>
          </a:ln>
          <a:effectLst/>
          <a:scene3d>
            <a:camera prst="legacyObliqueFront">
              <a:rot lat="21299999" lon="30000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es-ES"/>
          </a:p>
        </p:txBody>
      </p:sp>
      <p:sp>
        <p:nvSpPr>
          <p:cNvPr id="438292" name="Rectangle 20"/>
          <p:cNvSpPr>
            <a:spLocks noChangeArrowheads="1"/>
          </p:cNvSpPr>
          <p:nvPr/>
        </p:nvSpPr>
        <p:spPr bwMode="auto">
          <a:xfrm>
            <a:off x="3657600" y="2133600"/>
            <a:ext cx="1706563" cy="647700"/>
          </a:xfrm>
          <a:prstGeom prst="rect">
            <a:avLst/>
          </a:prstGeom>
          <a:solidFill>
            <a:srgbClr val="33CCFF"/>
          </a:solidFill>
          <a:ln w="38100">
            <a:solidFill>
              <a:srgbClr val="FF00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s-MX" altLang="es-ES_tradnl" sz="1600" b="1">
                <a:latin typeface="Optima" charset="0"/>
              </a:rPr>
              <a:t>CALIFICAR Y </a:t>
            </a:r>
          </a:p>
          <a:p>
            <a:pPr algn="ctr" eaLnBrk="0" hangingPunct="0"/>
            <a:r>
              <a:rPr lang="es-MX" altLang="es-ES_tradnl" sz="1600" b="1">
                <a:latin typeface="Optima" charset="0"/>
              </a:rPr>
              <a:t>JERARQUIZAR</a:t>
            </a:r>
            <a:endParaRPr lang="es-ES_tradnl" altLang="es-ES_tradnl" sz="1600" b="1">
              <a:latin typeface="Optima" charset="0"/>
            </a:endParaRPr>
          </a:p>
        </p:txBody>
      </p:sp>
      <p:sp>
        <p:nvSpPr>
          <p:cNvPr id="438293" name="Rectangle 21"/>
          <p:cNvSpPr>
            <a:spLocks noChangeArrowheads="1"/>
          </p:cNvSpPr>
          <p:nvPr/>
        </p:nvSpPr>
        <p:spPr bwMode="auto">
          <a:xfrm>
            <a:off x="6019800" y="2133600"/>
            <a:ext cx="1576388" cy="647700"/>
          </a:xfrm>
          <a:prstGeom prst="rect">
            <a:avLst/>
          </a:prstGeom>
          <a:solidFill>
            <a:srgbClr val="33CCFF"/>
          </a:solidFill>
          <a:ln w="38100">
            <a:solidFill>
              <a:srgbClr val="FF00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s-MX" altLang="es-ES_tradnl" sz="1600" b="1">
                <a:latin typeface="Optima" charset="0"/>
              </a:rPr>
              <a:t>SEGUIMIENTO</a:t>
            </a:r>
            <a:endParaRPr lang="es-ES_tradnl" altLang="es-ES_tradnl" sz="1600" b="1">
              <a:latin typeface="Optima" charset="0"/>
            </a:endParaRPr>
          </a:p>
        </p:txBody>
      </p:sp>
      <p:sp>
        <p:nvSpPr>
          <p:cNvPr id="438294" name="Rectangle 22"/>
          <p:cNvSpPr>
            <a:spLocks noChangeArrowheads="1"/>
          </p:cNvSpPr>
          <p:nvPr/>
        </p:nvSpPr>
        <p:spPr bwMode="auto">
          <a:xfrm>
            <a:off x="5715000" y="3276600"/>
            <a:ext cx="1447800" cy="439738"/>
          </a:xfrm>
          <a:prstGeom prst="rect">
            <a:avLst/>
          </a:prstGeom>
          <a:solidFill>
            <a:srgbClr val="33CCFF"/>
          </a:solidFill>
          <a:ln w="38100">
            <a:solidFill>
              <a:srgbClr val="FF00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s-MX" altLang="es-ES_tradnl" sz="1600" b="1">
                <a:latin typeface="Optima" charset="0"/>
              </a:rPr>
              <a:t>COMPENSAR</a:t>
            </a:r>
            <a:endParaRPr lang="es-ES_tradnl" altLang="es-ES_tradnl" sz="1600" b="1">
              <a:latin typeface="Optima" charset="0"/>
            </a:endParaRPr>
          </a:p>
        </p:txBody>
      </p:sp>
      <p:sp>
        <p:nvSpPr>
          <p:cNvPr id="438295" name="Rectangle 23"/>
          <p:cNvSpPr>
            <a:spLocks noChangeArrowheads="1"/>
          </p:cNvSpPr>
          <p:nvPr/>
        </p:nvSpPr>
        <p:spPr bwMode="auto">
          <a:xfrm>
            <a:off x="1752600" y="3276600"/>
            <a:ext cx="1447800" cy="439738"/>
          </a:xfrm>
          <a:prstGeom prst="rect">
            <a:avLst/>
          </a:prstGeom>
          <a:solidFill>
            <a:srgbClr val="33CCFF"/>
          </a:solidFill>
          <a:ln w="38100">
            <a:solidFill>
              <a:srgbClr val="FF00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s-MX" altLang="es-ES_tradnl" sz="1600" b="1">
                <a:latin typeface="Optima" charset="0"/>
              </a:rPr>
              <a:t>MITIGAR</a:t>
            </a:r>
            <a:endParaRPr lang="es-ES_tradnl" altLang="es-ES_tradnl" sz="1600" b="1">
              <a:latin typeface="Optima" charset="0"/>
            </a:endParaRPr>
          </a:p>
        </p:txBody>
      </p:sp>
      <p:sp>
        <p:nvSpPr>
          <p:cNvPr id="438296" name="Rectangle 2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379413"/>
            <a:ext cx="7543800" cy="1393825"/>
          </a:xfrm>
          <a:noFill/>
          <a:ln/>
        </p:spPr>
        <p:txBody>
          <a:bodyPr lIns="90488" tIns="44450" rIns="90488" bIns="44450"/>
          <a:lstStyle/>
          <a:p>
            <a:r>
              <a:rPr lang="es-ES_tradnl" altLang="es-ES_tradnl">
                <a:solidFill>
                  <a:schemeClr val="tx1"/>
                </a:solidFill>
              </a:rPr>
              <a:t>Importancia de Analizar los Riesgos</a:t>
            </a:r>
          </a:p>
        </p:txBody>
      </p:sp>
      <p:sp>
        <p:nvSpPr>
          <p:cNvPr id="440325" name="Text Box 2053"/>
          <p:cNvSpPr txBox="1">
            <a:spLocks noChangeArrowheads="1"/>
          </p:cNvSpPr>
          <p:nvPr/>
        </p:nvSpPr>
        <p:spPr bwMode="auto">
          <a:xfrm>
            <a:off x="887413" y="2538413"/>
            <a:ext cx="1725612" cy="982662"/>
          </a:xfrm>
          <a:prstGeom prst="rect">
            <a:avLst/>
          </a:prstGeom>
          <a:solidFill>
            <a:srgbClr val="6666FF"/>
          </a:solidFill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s-MX" altLang="es-ES_tradnl" sz="1100" b="1">
              <a:solidFill>
                <a:srgbClr val="FFFFFF"/>
              </a:solidFill>
              <a:latin typeface="Optima" charset="0"/>
            </a:endParaRPr>
          </a:p>
          <a:p>
            <a:pPr algn="ctr" eaLnBrk="0" hangingPunct="0"/>
            <a:endParaRPr lang="es-MX" altLang="es-ES_tradnl" sz="1100" b="1">
              <a:solidFill>
                <a:srgbClr val="FFFFFF"/>
              </a:solidFill>
              <a:latin typeface="Optima" charset="0"/>
            </a:endParaRPr>
          </a:p>
          <a:p>
            <a:pPr algn="ctr" eaLnBrk="0" hangingPunct="0"/>
            <a:r>
              <a:rPr lang="es-MX" altLang="es-ES_tradnl" sz="1600" b="1">
                <a:latin typeface="Optima" charset="0"/>
              </a:rPr>
              <a:t>RIESGOS</a:t>
            </a:r>
            <a:r>
              <a:rPr lang="es-MX" altLang="es-ES_tradnl" sz="1100" b="1">
                <a:latin typeface="Optima" charset="0"/>
              </a:rPr>
              <a:t> </a:t>
            </a:r>
            <a:r>
              <a:rPr lang="es-MX" altLang="es-ES_tradnl" sz="1600" b="1">
                <a:latin typeface="Optima" charset="0"/>
              </a:rPr>
              <a:t>NATURALES</a:t>
            </a:r>
          </a:p>
        </p:txBody>
      </p:sp>
      <p:sp>
        <p:nvSpPr>
          <p:cNvPr id="440326" name="Text Box 2054"/>
          <p:cNvSpPr txBox="1">
            <a:spLocks noChangeArrowheads="1"/>
          </p:cNvSpPr>
          <p:nvPr/>
        </p:nvSpPr>
        <p:spPr bwMode="auto">
          <a:xfrm>
            <a:off x="887413" y="3913188"/>
            <a:ext cx="2300287" cy="1573212"/>
          </a:xfrm>
          <a:prstGeom prst="rect">
            <a:avLst/>
          </a:prstGeom>
          <a:solidFill>
            <a:srgbClr val="6666FF"/>
          </a:solidFill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s-MX" altLang="es-ES_tradnl" sz="1100" b="1">
              <a:solidFill>
                <a:srgbClr val="FFFFFF"/>
              </a:solidFill>
              <a:latin typeface="Optima" charset="0"/>
            </a:endParaRPr>
          </a:p>
          <a:p>
            <a:pPr algn="ctr" eaLnBrk="0" hangingPunct="0"/>
            <a:endParaRPr lang="es-MX" altLang="es-ES_tradnl" sz="1100" b="1">
              <a:solidFill>
                <a:srgbClr val="FFFFFF"/>
              </a:solidFill>
              <a:latin typeface="Optima" charset="0"/>
            </a:endParaRPr>
          </a:p>
          <a:p>
            <a:pPr algn="ctr" eaLnBrk="0" hangingPunct="0"/>
            <a:endParaRPr lang="es-MX" altLang="es-ES_tradnl" sz="1100" b="1">
              <a:solidFill>
                <a:srgbClr val="FFFFFF"/>
              </a:solidFill>
              <a:latin typeface="Optima" charset="0"/>
            </a:endParaRPr>
          </a:p>
          <a:p>
            <a:pPr algn="ctr" eaLnBrk="0" hangingPunct="0"/>
            <a:r>
              <a:rPr lang="es-MX" altLang="es-ES_tradnl" sz="1600" b="1">
                <a:latin typeface="Optima" charset="0"/>
              </a:rPr>
              <a:t>RIESGOS INDUCIDOS POR EL PROYECTO</a:t>
            </a:r>
          </a:p>
        </p:txBody>
      </p:sp>
      <p:sp>
        <p:nvSpPr>
          <p:cNvPr id="440327" name="Text Box 2055"/>
          <p:cNvSpPr txBox="1">
            <a:spLocks noChangeArrowheads="1"/>
          </p:cNvSpPr>
          <p:nvPr/>
        </p:nvSpPr>
        <p:spPr bwMode="auto">
          <a:xfrm>
            <a:off x="3563938" y="2438400"/>
            <a:ext cx="1925637" cy="1179513"/>
          </a:xfrm>
          <a:prstGeom prst="rect">
            <a:avLst/>
          </a:prstGeom>
          <a:solidFill>
            <a:srgbClr val="6666FF"/>
          </a:solidFill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s-MX" altLang="es-ES_tradnl" sz="1600" b="1">
              <a:solidFill>
                <a:srgbClr val="FFFFFF"/>
              </a:solidFill>
              <a:latin typeface="Optima" charset="0"/>
            </a:endParaRPr>
          </a:p>
          <a:p>
            <a:pPr algn="ctr" eaLnBrk="0" hangingPunct="0"/>
            <a:r>
              <a:rPr lang="es-MX" altLang="es-ES_tradnl" sz="1600" b="1">
                <a:latin typeface="Optima" charset="0"/>
              </a:rPr>
              <a:t>PREVENCIÓN DE ACCIDENTES Y DESASTRES</a:t>
            </a:r>
          </a:p>
        </p:txBody>
      </p:sp>
      <p:sp>
        <p:nvSpPr>
          <p:cNvPr id="440328" name="Text Box 2056"/>
          <p:cNvSpPr txBox="1">
            <a:spLocks noChangeArrowheads="1"/>
          </p:cNvSpPr>
          <p:nvPr/>
        </p:nvSpPr>
        <p:spPr bwMode="auto">
          <a:xfrm>
            <a:off x="6207125" y="2438400"/>
            <a:ext cx="1870075" cy="1179513"/>
          </a:xfrm>
          <a:prstGeom prst="rect">
            <a:avLst/>
          </a:prstGeom>
          <a:solidFill>
            <a:srgbClr val="6666FF"/>
          </a:solidFill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s-MX" altLang="es-ES_tradnl" sz="1100" b="1">
              <a:solidFill>
                <a:srgbClr val="FFFFFF"/>
              </a:solidFill>
              <a:latin typeface="Optima" charset="0"/>
            </a:endParaRPr>
          </a:p>
          <a:p>
            <a:pPr algn="ctr" eaLnBrk="0" hangingPunct="0"/>
            <a:endParaRPr lang="es-MX" altLang="es-ES_tradnl" sz="1100" b="1">
              <a:solidFill>
                <a:srgbClr val="FFFFFF"/>
              </a:solidFill>
              <a:latin typeface="Optima" charset="0"/>
            </a:endParaRPr>
          </a:p>
          <a:p>
            <a:pPr algn="ctr" eaLnBrk="0" hangingPunct="0"/>
            <a:endParaRPr lang="es-MX" altLang="es-ES_tradnl" sz="1600" b="1">
              <a:solidFill>
                <a:srgbClr val="FFFFFF"/>
              </a:solidFill>
              <a:latin typeface="Optima" charset="0"/>
            </a:endParaRPr>
          </a:p>
          <a:p>
            <a:pPr algn="ctr" eaLnBrk="0" hangingPunct="0"/>
            <a:r>
              <a:rPr lang="es-MX" altLang="es-ES_tradnl" sz="1600" b="1">
                <a:latin typeface="Optima" charset="0"/>
              </a:rPr>
              <a:t>CONTROL</a:t>
            </a:r>
          </a:p>
        </p:txBody>
      </p:sp>
      <p:sp>
        <p:nvSpPr>
          <p:cNvPr id="440329" name="AutoShape 2057"/>
          <p:cNvSpPr>
            <a:spLocks noChangeArrowheads="1"/>
          </p:cNvSpPr>
          <p:nvPr/>
        </p:nvSpPr>
        <p:spPr bwMode="auto">
          <a:xfrm>
            <a:off x="2862263" y="2735263"/>
            <a:ext cx="574675" cy="588962"/>
          </a:xfrm>
          <a:prstGeom prst="righ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chemeClr val="hlink">
                  <a:gamma/>
                  <a:shade val="27059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Fron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>
            <a:flatTx/>
          </a:bodyPr>
          <a:lstStyle/>
          <a:p>
            <a:endParaRPr lang="es-ES"/>
          </a:p>
        </p:txBody>
      </p:sp>
      <p:sp>
        <p:nvSpPr>
          <p:cNvPr id="440330" name="AutoShape 2058"/>
          <p:cNvSpPr>
            <a:spLocks noChangeArrowheads="1"/>
          </p:cNvSpPr>
          <p:nvPr/>
        </p:nvSpPr>
        <p:spPr bwMode="auto">
          <a:xfrm>
            <a:off x="5575300" y="2735263"/>
            <a:ext cx="574675" cy="588962"/>
          </a:xfrm>
          <a:prstGeom prst="righ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chemeClr val="hlink">
                  <a:gamma/>
                  <a:shade val="27059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40331" name="AutoShape 2059"/>
          <p:cNvSpPr>
            <a:spLocks noChangeArrowheads="1"/>
          </p:cNvSpPr>
          <p:nvPr/>
        </p:nvSpPr>
        <p:spPr bwMode="auto">
          <a:xfrm>
            <a:off x="3475038" y="3913188"/>
            <a:ext cx="1582737" cy="98425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gradFill rotWithShape="0">
            <a:gsLst>
              <a:gs pos="0">
                <a:schemeClr val="hlink"/>
              </a:gs>
              <a:gs pos="100000">
                <a:srgbClr val="FFCC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BottomRight">
              <a:rot lat="19799999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>
            <a:flatTx/>
          </a:bodyPr>
          <a:lstStyle/>
          <a:p>
            <a:endParaRPr lang="es-ES"/>
          </a:p>
        </p:txBody>
      </p:sp>
      <p:sp>
        <p:nvSpPr>
          <p:cNvPr id="440332" name="Rectangle 2060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931863"/>
          </a:xfrm>
          <a:noFill/>
          <a:ln/>
        </p:spPr>
        <p:txBody>
          <a:bodyPr lIns="92075" tIns="46038" rIns="92075" bIns="46038" anchor="ctr"/>
          <a:lstStyle/>
          <a:p>
            <a:pPr>
              <a:lnSpc>
                <a:spcPct val="90000"/>
              </a:lnSpc>
            </a:pPr>
            <a:r>
              <a:rPr lang="es-ES_tradnl" altLang="es-ES_tradnl" sz="3600">
                <a:solidFill>
                  <a:schemeClr val="tx1"/>
                </a:solidFill>
              </a:rPr>
              <a:t>Gerenciamiento del Impacto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32004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8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/>
              <a:t>Disponer de política de Estado y estándares</a:t>
            </a:r>
          </a:p>
          <a:p>
            <a:pPr>
              <a:lnSpc>
                <a:spcPct val="8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/>
              <a:t>Incluir costos, tiempos, tareas y responsabilidades </a:t>
            </a:r>
          </a:p>
          <a:p>
            <a:pPr>
              <a:lnSpc>
                <a:spcPct val="8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/>
              <a:t>Proporcionar una agenda de trabajo </a:t>
            </a:r>
          </a:p>
          <a:p>
            <a:pPr>
              <a:lnSpc>
                <a:spcPct val="8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/>
              <a:t>Incluir informes complementarios</a:t>
            </a:r>
          </a:p>
          <a:p>
            <a:pPr>
              <a:lnSpc>
                <a:spcPct val="8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/>
              <a:t>Garantizar que todos trabajen en una misma dirección</a:t>
            </a:r>
          </a:p>
          <a:p>
            <a:pPr>
              <a:lnSpc>
                <a:spcPct val="8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/>
              <a:t>Realizar seguimiento y auditoria </a:t>
            </a:r>
          </a:p>
          <a:p>
            <a:pPr>
              <a:lnSpc>
                <a:spcPct val="8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/>
              <a:t>Implementar arreglos institucionales </a:t>
            </a:r>
          </a:p>
        </p:txBody>
      </p:sp>
      <p:sp>
        <p:nvSpPr>
          <p:cNvPr id="329733" name="Rectangle 5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772400" cy="1150938"/>
          </a:xfrm>
          <a:noFill/>
          <a:ln/>
        </p:spPr>
        <p:txBody>
          <a:bodyPr lIns="92075" tIns="46038" rIns="92075" bIns="46038" anchor="ctr"/>
          <a:lstStyle/>
          <a:p>
            <a:pPr>
              <a:lnSpc>
                <a:spcPct val="90000"/>
              </a:lnSpc>
            </a:pPr>
            <a:r>
              <a:rPr lang="es-ES_tradnl" altLang="es-ES_tradnl" sz="3600">
                <a:solidFill>
                  <a:schemeClr val="tx1"/>
                </a:solidFill>
              </a:rPr>
              <a:t>Verificación de Puntos Claves</a:t>
            </a:r>
            <a:r>
              <a:rPr lang="es-ES_tradnl" altLang="es-ES_tradnl" sz="36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382000" cy="3960812"/>
          </a:xfrm>
          <a:noFill/>
          <a:ln/>
        </p:spPr>
        <p:txBody>
          <a:bodyPr lIns="92075" tIns="46038" rIns="92075" bIns="46038"/>
          <a:lstStyle/>
          <a:p>
            <a:pPr marL="577850" indent="-577850">
              <a:lnSpc>
                <a:spcPct val="105000"/>
              </a:lnSpc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600"/>
              <a:t>¿Están definidos los aspectos legales e institucionales vinculados al plan de manejo ambiental?</a:t>
            </a:r>
          </a:p>
          <a:p>
            <a:pPr marL="577850" indent="-577850">
              <a:lnSpc>
                <a:spcPct val="105000"/>
              </a:lnSpc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600"/>
              <a:t>¿Están las responsabilidades del manejo ambiental claramente definidas en relación con los recursos afectados por el proyecto?</a:t>
            </a:r>
          </a:p>
          <a:p>
            <a:pPr marL="577850" indent="-577850">
              <a:lnSpc>
                <a:spcPct val="105000"/>
              </a:lnSpc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600"/>
              <a:t>¿Están las responsabilidades de las medidas ambientales propuestas claramente definidas?</a:t>
            </a:r>
          </a:p>
        </p:txBody>
      </p:sp>
      <p:sp>
        <p:nvSpPr>
          <p:cNvPr id="334853" name="Rectangle 5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1" name="Rectangle 3"/>
          <p:cNvSpPr>
            <a:spLocks noGrp="1" noChangeArrowheads="1"/>
          </p:cNvSpPr>
          <p:nvPr>
            <p:ph type="title"/>
          </p:nvPr>
        </p:nvSpPr>
        <p:spPr>
          <a:xfrm>
            <a:off x="660400" y="176213"/>
            <a:ext cx="6994525" cy="1033462"/>
          </a:xfrm>
        </p:spPr>
        <p:txBody>
          <a:bodyPr/>
          <a:lstStyle/>
          <a:p>
            <a:r>
              <a:rPr lang="es-ES_tradnl" altLang="es-ES_tradnl">
                <a:solidFill>
                  <a:schemeClr val="tx1"/>
                </a:solidFill>
              </a:rPr>
              <a:t>Plan de Manejo Ambiental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97050"/>
            <a:ext cx="7772400" cy="4002088"/>
          </a:xfrm>
        </p:spPr>
        <p:txBody>
          <a:bodyPr/>
          <a:lstStyle/>
          <a:p>
            <a:pPr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Programa de mitigación</a:t>
            </a:r>
          </a:p>
          <a:p>
            <a:pPr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Programa de compensación</a:t>
            </a:r>
          </a:p>
          <a:p>
            <a:pPr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Programa de prevención y control de riesgos</a:t>
            </a:r>
          </a:p>
          <a:p>
            <a:pPr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Programa de respuesta a contingencias</a:t>
            </a:r>
          </a:p>
          <a:p>
            <a:pPr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Programa de seguimiento</a:t>
            </a:r>
          </a:p>
          <a:p>
            <a:pPr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/>
              <a:t>Programa de participación ciudadana</a:t>
            </a:r>
          </a:p>
          <a:p>
            <a:pPr>
              <a:buClr>
                <a:srgbClr val="00FF00"/>
              </a:buClr>
            </a:pPr>
            <a:endParaRPr lang="es-ES_tradnl" altLang="es-ES_tradnl"/>
          </a:p>
        </p:txBody>
      </p:sp>
      <p:sp>
        <p:nvSpPr>
          <p:cNvPr id="442373" name="Rectangle 5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50" y="692150"/>
            <a:ext cx="7124700" cy="865188"/>
          </a:xfrm>
          <a:noFill/>
          <a:ln/>
        </p:spPr>
        <p:txBody>
          <a:bodyPr lIns="90488" tIns="44450" rIns="90488" bIns="44450"/>
          <a:lstStyle/>
          <a:p>
            <a:r>
              <a:rPr lang="es-ES_tradnl" altLang="es-ES_tradnl">
                <a:solidFill>
                  <a:schemeClr val="tx1"/>
                </a:solidFill>
              </a:rPr>
              <a:t>Tipos de Mitigación</a:t>
            </a:r>
            <a:r>
              <a:rPr lang="es-ES_tradnl" altLang="es-ES_tradnl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4444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828800" y="1628775"/>
            <a:ext cx="6096000" cy="3671888"/>
          </a:xfrm>
        </p:spPr>
        <p:txBody>
          <a:bodyPr/>
          <a:lstStyle/>
          <a:p>
            <a:pPr marL="1054100" indent="-444500" algn="ctr">
              <a:lnSpc>
                <a:spcPct val="90000"/>
              </a:lnSpc>
              <a:buClr>
                <a:srgbClr val="00FF00"/>
              </a:buClr>
            </a:pPr>
            <a:endParaRPr lang="es-ES_tradnl" altLang="es-ES_tradnl" sz="2800">
              <a:solidFill>
                <a:schemeClr val="accent1"/>
              </a:solidFill>
            </a:endParaRPr>
          </a:p>
          <a:p>
            <a:pPr marL="1054100" indent="-444500" algn="just"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200"/>
              <a:t>Evitar</a:t>
            </a:r>
          </a:p>
          <a:p>
            <a:pPr marL="1054100" indent="-444500" algn="just"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200"/>
              <a:t>Minimizar</a:t>
            </a:r>
          </a:p>
          <a:p>
            <a:pPr marL="1054100" indent="-444500" algn="just"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200"/>
              <a:t>Rehabilitar</a:t>
            </a:r>
          </a:p>
          <a:p>
            <a:pPr marL="1054100" indent="-444500" algn="just"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200"/>
              <a:t>Restaurar</a:t>
            </a:r>
          </a:p>
          <a:p>
            <a:pPr marL="1054100" indent="-444500" algn="just">
              <a:lnSpc>
                <a:spcPct val="90000"/>
              </a:lnSpc>
              <a:spcBef>
                <a:spcPct val="40000"/>
              </a:spcBef>
              <a:buClr>
                <a:srgbClr val="FF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200"/>
              <a:t>Reemplazar</a:t>
            </a:r>
          </a:p>
        </p:txBody>
      </p:sp>
      <p:sp>
        <p:nvSpPr>
          <p:cNvPr id="444421" name="Rectangle 5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50" y="330200"/>
            <a:ext cx="7124700" cy="1035050"/>
          </a:xfrm>
          <a:noFill/>
          <a:ln/>
        </p:spPr>
        <p:txBody>
          <a:bodyPr lIns="90488" tIns="44450" rIns="90488" bIns="44450"/>
          <a:lstStyle/>
          <a:p>
            <a:r>
              <a:rPr lang="es-ES_tradnl" altLang="es-ES_tradnl">
                <a:solidFill>
                  <a:schemeClr val="tx1"/>
                </a:solidFill>
              </a:rPr>
              <a:t>¿Qué es un Indicador?</a:t>
            </a:r>
          </a:p>
        </p:txBody>
      </p:sp>
      <p:sp>
        <p:nvSpPr>
          <p:cNvPr id="4505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044700"/>
            <a:ext cx="8229600" cy="384175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es-ES_tradnl" altLang="es-ES_tradnl"/>
              <a:t>Valor agregado que da indicaciones o describe el estado de un fenómeno, del medio ambiente o de una zona geográfica, y que tiene un alcance superior a las informaciones  directamente dadas por los  parámetros considerados </a:t>
            </a:r>
          </a:p>
        </p:txBody>
      </p:sp>
      <p:sp>
        <p:nvSpPr>
          <p:cNvPr id="450565" name="Rectangle 5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MÓDULO</a:t>
            </a:r>
            <a:r>
              <a:rPr lang="es-ES_tradnl" altLang="es-ES_tradnl" sz="1600" b="1" i="1">
                <a:solidFill>
                  <a:schemeClr val="bg2"/>
                </a:solidFill>
                <a:latin typeface="Optima" charset="0"/>
              </a:rPr>
              <a:t> </a:t>
            </a:r>
            <a:r>
              <a:rPr lang="es-ES_tradnl" altLang="es-ES_tradnl" sz="1600" b="1" i="1">
                <a:solidFill>
                  <a:schemeClr val="tx2"/>
                </a:solidFill>
                <a:latin typeface="Optima" charset="0"/>
              </a:rPr>
              <a:t>8</a:t>
            </a:r>
          </a:p>
        </p:txBody>
      </p:sp>
    </p:spTree>
  </p:cSld>
  <p:clrMapOvr>
    <a:masterClrMapping/>
  </p:clrMapOvr>
  <p:transition spd="slow" advClick="0">
    <p:random/>
  </p:transition>
</p:sld>
</file>

<file path=ppt/theme/theme1.xml><?xml version="1.0" encoding="utf-8"?>
<a:theme xmlns:a="http://schemas.openxmlformats.org/drawingml/2006/main" name="Red">
  <a:themeElements>
    <a:clrScheme name="Red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d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3228</TotalTime>
  <Words>3290</Words>
  <Application>Microsoft PowerPoint</Application>
  <PresentationFormat>Presentación en pantalla (4:3)</PresentationFormat>
  <Paragraphs>640</Paragraphs>
  <Slides>26</Slides>
  <Notes>26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Optima</vt:lpstr>
      <vt:lpstr>Arial</vt:lpstr>
      <vt:lpstr>Times New Roman</vt:lpstr>
      <vt:lpstr>Wingdings</vt:lpstr>
      <vt:lpstr>Monotype Sorts</vt:lpstr>
      <vt:lpstr>Red</vt:lpstr>
      <vt:lpstr>Documento de Microsoft Word</vt:lpstr>
      <vt:lpstr>Presentación de Microsoft PowerPoint</vt:lpstr>
      <vt:lpstr>   Módulo 8  Plan de Manejo Ambiental </vt:lpstr>
      <vt:lpstr>Plan de Manejo Ambiental Objetivo</vt:lpstr>
      <vt:lpstr>Estructura del              Plan de Manejo Ambiental</vt:lpstr>
      <vt:lpstr>Importancia de Analizar los Riesgos</vt:lpstr>
      <vt:lpstr>Gerenciamiento del Impacto</vt:lpstr>
      <vt:lpstr>Verificación de Puntos Claves </vt:lpstr>
      <vt:lpstr>Plan de Manejo Ambiental</vt:lpstr>
      <vt:lpstr>Tipos de Mitigación </vt:lpstr>
      <vt:lpstr>¿Qué es un Indicador?</vt:lpstr>
      <vt:lpstr>Principales Funciones  de un Indicador</vt:lpstr>
      <vt:lpstr>Formulación de Indicadores: Ejemplos (1/2)</vt:lpstr>
      <vt:lpstr>Formulación de Indicadores: Ejemplos (2/2)</vt:lpstr>
      <vt:lpstr>Seguimiento de la EIA: Objetivo</vt:lpstr>
      <vt:lpstr>Objetivos del Seguimiento </vt:lpstr>
      <vt:lpstr>Seguimiento de Impactos</vt:lpstr>
      <vt:lpstr>Etapas de un  Programa de Seguimiento</vt:lpstr>
      <vt:lpstr>Seguimiento de Variables Ambientales</vt:lpstr>
      <vt:lpstr>Esquema de Administración </vt:lpstr>
      <vt:lpstr>Requisitos del Seguimiento</vt:lpstr>
      <vt:lpstr>Acciones de Seguimiento</vt:lpstr>
      <vt:lpstr>Responsabilidades Centrales  en el Seguimiento</vt:lpstr>
      <vt:lpstr>Buenas Prácticas en el Seguimiento </vt:lpstr>
      <vt:lpstr>Auditoría Ambiental: Objetivo </vt:lpstr>
      <vt:lpstr>Auditoría: Relevancia en el Seguimiento y la EIA</vt:lpstr>
      <vt:lpstr>Interacción de la Auditoría y la EIA</vt:lpstr>
      <vt:lpstr>Estudio de Caso</vt:lpstr>
    </vt:vector>
  </TitlesOfParts>
  <Company>ERM BRASIL LTDA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 8 Plan de Manejo Ambiental</dc:title>
  <cp:lastModifiedBy>Administrador</cp:lastModifiedBy>
  <cp:revision>345</cp:revision>
  <cp:lastPrinted>2001-01-04T00:17:21Z</cp:lastPrinted>
  <dcterms:created xsi:type="dcterms:W3CDTF">1999-06-10T18:40:26Z</dcterms:created>
  <dcterms:modified xsi:type="dcterms:W3CDTF">2009-07-21T16:12:48Z</dcterms:modified>
</cp:coreProperties>
</file>