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66" r:id="rId4"/>
    <p:sldId id="257" r:id="rId5"/>
    <p:sldId id="259" r:id="rId6"/>
    <p:sldId id="260" r:id="rId7"/>
    <p:sldId id="261" r:id="rId8"/>
    <p:sldId id="263" r:id="rId9"/>
    <p:sldId id="264" r:id="rId10"/>
    <p:sldId id="262" r:id="rId11"/>
    <p:sldId id="265" r:id="rId1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7BB"/>
    <a:srgbClr val="FFC3C3"/>
    <a:srgbClr val="FF2727"/>
    <a:srgbClr val="006600"/>
    <a:srgbClr val="FF3300"/>
    <a:srgbClr val="FF6600"/>
    <a:srgbClr val="CCFFCC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 snapToObjects="1">
      <p:cViewPr varScale="1">
        <p:scale>
          <a:sx n="91" d="100"/>
          <a:sy n="91" d="100"/>
        </p:scale>
        <p:origin x="-29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50D45F-D10F-4F4E-B526-2E52A94BA5C7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1331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15D0C2E-F42A-4DE4-8AF2-A790DD35D9AB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978C27-7A34-4ED0-AE8B-A411D61024B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BB68C7-2BCE-4BF2-836E-7EFEE3221A6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ACD83D-185C-4197-854B-601D904894D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3EC9EE-117A-4146-A3D5-CD3F397945F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A347493-02C0-4DE6-B2E6-C0BA8FBFAD9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B51E25-81F7-427F-857A-55793023549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57423D-5566-4D98-AD1A-A1CB3501182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60C4CC-0B2A-48E2-A796-8DA03582A05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3587CE-D128-4E7F-873C-DB3F8E3E197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38F573-9E95-41B9-9E34-AC409707F16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B70B44A-FD04-4EC6-A641-4693323B558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3BB176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01075" y="76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fld id="{910AB57E-3998-4D89-BC4A-5684BB62F7A6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9900CC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accent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28800"/>
            <a:ext cx="7772400" cy="1143000"/>
          </a:xfrm>
        </p:spPr>
        <p:txBody>
          <a:bodyPr/>
          <a:lstStyle/>
          <a:p>
            <a:r>
              <a:rPr lang="es-EC"/>
              <a:t>Modulo 9</a:t>
            </a:r>
            <a:br>
              <a:rPr lang="es-EC"/>
            </a:br>
            <a:r>
              <a:rPr lang="es-EC"/>
              <a:t/>
            </a:r>
            <a:br>
              <a:rPr lang="es-EC"/>
            </a:br>
            <a:r>
              <a:rPr lang="es-EC"/>
              <a:t>Sistema Único de Manejo Ambiental - SUMA</a:t>
            </a:r>
            <a:endParaRPr lang="es-E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89363"/>
            <a:ext cx="6400800" cy="1511300"/>
          </a:xfrm>
        </p:spPr>
        <p:txBody>
          <a:bodyPr/>
          <a:lstStyle/>
          <a:p>
            <a:r>
              <a:rPr lang="es-EC" b="1"/>
              <a:t>Reglamento de Evaluación de Impactos Ambientales</a:t>
            </a:r>
            <a:endParaRPr lang="es-ES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82000" cy="685800"/>
          </a:xfrm>
        </p:spPr>
        <p:txBody>
          <a:bodyPr/>
          <a:lstStyle/>
          <a:p>
            <a:r>
              <a:rPr lang="es-EC"/>
              <a:t>Coordinación interinstitucional</a:t>
            </a:r>
            <a:endParaRPr lang="es-E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1143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s-EC" sz="2400" b="1"/>
              <a:t>Mecanismos de coordinación en un proceso de evaluación de impactos ambientales conforme propuesta SUMA</a:t>
            </a:r>
            <a:endParaRPr lang="es-ES" sz="2400" b="1"/>
          </a:p>
        </p:txBody>
      </p:sp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685800" y="3124200"/>
            <a:ext cx="2819400" cy="1066800"/>
          </a:xfrm>
          <a:prstGeom prst="ellipse">
            <a:avLst/>
          </a:prstGeom>
          <a:solidFill>
            <a:srgbClr val="FFC3C3"/>
          </a:solidFill>
          <a:ln w="9525">
            <a:solidFill>
              <a:srgbClr val="FF2727"/>
            </a:solidFill>
            <a:round/>
            <a:headEnd/>
            <a:tailEnd/>
          </a:ln>
          <a:effectLst/>
        </p:spPr>
        <p:txBody>
          <a:bodyPr wrap="none" lIns="18000" tIns="10800" rIns="18000" bIns="10800" anchor="ctr"/>
          <a:lstStyle/>
          <a:p>
            <a:pPr algn="ctr"/>
            <a:r>
              <a:rPr lang="es-EC" sz="2000" b="1">
                <a:solidFill>
                  <a:srgbClr val="FF2727"/>
                </a:solidFill>
                <a:latin typeface="Arial" charset="0"/>
              </a:rPr>
              <a:t>Actividad o proyecto</a:t>
            </a:r>
            <a:br>
              <a:rPr lang="es-EC" sz="2000" b="1">
                <a:solidFill>
                  <a:srgbClr val="FF2727"/>
                </a:solidFill>
                <a:latin typeface="Arial" charset="0"/>
              </a:rPr>
            </a:br>
            <a:r>
              <a:rPr lang="es-EC" sz="2000" b="1">
                <a:solidFill>
                  <a:srgbClr val="FF2727"/>
                </a:solidFill>
                <a:latin typeface="Arial" charset="0"/>
              </a:rPr>
              <a:t>propuesto</a:t>
            </a:r>
            <a:endParaRPr lang="es-ES" sz="2000" b="1">
              <a:solidFill>
                <a:srgbClr val="FF2727"/>
              </a:solidFill>
              <a:latin typeface="Arial" charset="0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81000" y="2657475"/>
            <a:ext cx="3581400" cy="406400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C" sz="2000" b="1">
                <a:solidFill>
                  <a:srgbClr val="000099"/>
                </a:solidFill>
                <a:latin typeface="Arial" charset="0"/>
              </a:rPr>
              <a:t>Marco legal e institucional</a:t>
            </a:r>
            <a:endParaRPr lang="es-ES" sz="20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962400" y="2657475"/>
            <a:ext cx="4495800" cy="1016000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C" sz="2000" b="1" i="1">
                <a:solidFill>
                  <a:srgbClr val="000099"/>
                </a:solidFill>
                <a:latin typeface="Arial Narrow" pitchFamily="34" charset="0"/>
              </a:rPr>
              <a:t>Varias instituciones con competencia ambiental involucradas en el proceso de evaluación de impactos ambientales</a:t>
            </a:r>
            <a:endParaRPr lang="es-ES" sz="2000" b="1" i="1">
              <a:solidFill>
                <a:srgbClr val="000099"/>
              </a:solidFill>
              <a:latin typeface="Arial Narrow" pitchFamily="34" charset="0"/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3962400" y="3673475"/>
            <a:ext cx="4495800" cy="19304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C" sz="2000" b="1" i="1">
                <a:solidFill>
                  <a:srgbClr val="006600"/>
                </a:solidFill>
                <a:latin typeface="Arial Narrow" pitchFamily="34" charset="0"/>
              </a:rPr>
              <a:t>Determinación de </a:t>
            </a:r>
            <a:r>
              <a:rPr lang="es-EC" sz="2000" b="1" i="1" u="sng">
                <a:solidFill>
                  <a:srgbClr val="006600"/>
                </a:solidFill>
                <a:latin typeface="Arial Narrow" pitchFamily="34" charset="0"/>
              </a:rPr>
              <a:t>institución líder</a:t>
            </a:r>
            <a:r>
              <a:rPr lang="es-EC" sz="2000" b="1" i="1">
                <a:solidFill>
                  <a:srgbClr val="006600"/>
                </a:solidFill>
                <a:latin typeface="Arial Narrow" pitchFamily="34" charset="0"/>
              </a:rPr>
              <a:t>:</a:t>
            </a:r>
            <a:endParaRPr lang="es-EC" sz="2000" b="1" i="1">
              <a:solidFill>
                <a:srgbClr val="CC3300"/>
              </a:solidFill>
              <a:latin typeface="Arial Narrow" pitchFamily="34" charset="0"/>
            </a:endParaRPr>
          </a:p>
          <a:p>
            <a:pPr>
              <a:buFontTx/>
              <a:buChar char="•"/>
            </a:pPr>
            <a:r>
              <a:rPr lang="es-EC" sz="2000" b="1" i="1">
                <a:solidFill>
                  <a:srgbClr val="9900CC"/>
                </a:solidFill>
                <a:latin typeface="Arial Narrow" pitchFamily="34" charset="0"/>
              </a:rPr>
              <a:t> competencia (materia, territorio)</a:t>
            </a:r>
          </a:p>
          <a:p>
            <a:pPr>
              <a:buFontTx/>
              <a:buChar char="•"/>
            </a:pPr>
            <a:r>
              <a:rPr lang="es-EC" sz="2000" b="1" i="1">
                <a:solidFill>
                  <a:srgbClr val="9900CC"/>
                </a:solidFill>
                <a:latin typeface="Arial Narrow" pitchFamily="34" charset="0"/>
              </a:rPr>
              <a:t> consenso</a:t>
            </a:r>
          </a:p>
          <a:p>
            <a:pPr>
              <a:buFontTx/>
              <a:buChar char="•"/>
            </a:pPr>
            <a:r>
              <a:rPr lang="es-EC" sz="2000" b="1" i="1">
                <a:solidFill>
                  <a:srgbClr val="9900CC"/>
                </a:solidFill>
                <a:latin typeface="Arial Narrow" pitchFamily="34" charset="0"/>
              </a:rPr>
              <a:t> decisión (Art. 9, lit. g) LGA)</a:t>
            </a:r>
          </a:p>
          <a:p>
            <a:r>
              <a:rPr lang="es-EC" sz="2000" b="1" i="1">
                <a:solidFill>
                  <a:srgbClr val="006600"/>
                </a:solidFill>
                <a:latin typeface="Arial Narrow" pitchFamily="34" charset="0"/>
              </a:rPr>
              <a:t>Demás autoridades con competencias se convierten en </a:t>
            </a:r>
            <a:r>
              <a:rPr lang="es-EC" sz="2000" b="1" i="1" u="sng">
                <a:solidFill>
                  <a:srgbClr val="006600"/>
                </a:solidFill>
                <a:latin typeface="Arial Narrow" pitchFamily="34" charset="0"/>
              </a:rPr>
              <a:t>instituciones cooperantes</a:t>
            </a:r>
            <a:endParaRPr lang="es-ES" sz="2000" b="1" i="1" u="sng">
              <a:solidFill>
                <a:srgbClr val="006600"/>
              </a:solidFill>
              <a:latin typeface="Arial Narrow" pitchFamily="34" charset="0"/>
            </a:endParaRPr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304800" y="4267200"/>
            <a:ext cx="3581400" cy="1066800"/>
          </a:xfrm>
          <a:prstGeom prst="upArrowCallout">
            <a:avLst>
              <a:gd name="adj1" fmla="val 83929"/>
              <a:gd name="adj2" fmla="val 83929"/>
              <a:gd name="adj3" fmla="val 16667"/>
              <a:gd name="adj4" fmla="val 6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C" sz="2000" b="1" i="1" u="sng">
                <a:solidFill>
                  <a:srgbClr val="006600"/>
                </a:solidFill>
                <a:latin typeface="Arial" charset="0"/>
              </a:rPr>
              <a:t>Licencia ambiental</a:t>
            </a:r>
            <a:r>
              <a:rPr lang="es-EC" sz="2000" b="1">
                <a:solidFill>
                  <a:srgbClr val="006600"/>
                </a:solidFill>
                <a:latin typeface="Arial" charset="0"/>
              </a:rPr>
              <a:t/>
            </a:r>
            <a:br>
              <a:rPr lang="es-EC" sz="2000" b="1">
                <a:solidFill>
                  <a:srgbClr val="006600"/>
                </a:solidFill>
                <a:latin typeface="Arial" charset="0"/>
              </a:rPr>
            </a:br>
            <a:r>
              <a:rPr lang="es-EC" sz="2000" b="1">
                <a:solidFill>
                  <a:srgbClr val="006600"/>
                </a:solidFill>
                <a:latin typeface="Arial" charset="0"/>
              </a:rPr>
              <a:t>Institución líder</a:t>
            </a:r>
            <a:endParaRPr lang="es-ES" sz="2000" b="1">
              <a:solidFill>
                <a:srgbClr val="006600"/>
              </a:solidFill>
              <a:latin typeface="Arial" charset="0"/>
            </a:endParaRPr>
          </a:p>
        </p:txBody>
      </p:sp>
      <p:sp>
        <p:nvSpPr>
          <p:cNvPr id="8202" name="AutoShape 10"/>
          <p:cNvSpPr>
            <a:spLocks noChangeArrowheads="1"/>
          </p:cNvSpPr>
          <p:nvPr/>
        </p:nvSpPr>
        <p:spPr bwMode="auto">
          <a:xfrm>
            <a:off x="304800" y="5334000"/>
            <a:ext cx="3581400" cy="1066800"/>
          </a:xfrm>
          <a:prstGeom prst="upArrowCallout">
            <a:avLst>
              <a:gd name="adj1" fmla="val 83929"/>
              <a:gd name="adj2" fmla="val 83929"/>
              <a:gd name="adj3" fmla="val 16667"/>
              <a:gd name="adj4" fmla="val 66667"/>
            </a:avLst>
          </a:prstGeom>
          <a:solidFill>
            <a:srgbClr val="FFD7B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C" sz="2000" b="1" i="1" u="sng">
                <a:solidFill>
                  <a:srgbClr val="FF3300"/>
                </a:solidFill>
                <a:latin typeface="Arial" charset="0"/>
              </a:rPr>
              <a:t>Pronunciamiento</a:t>
            </a:r>
            <a:r>
              <a:rPr lang="es-EC" sz="2000" b="1">
                <a:solidFill>
                  <a:srgbClr val="FF3300"/>
                </a:solidFill>
                <a:latin typeface="Arial" charset="0"/>
              </a:rPr>
              <a:t/>
            </a:r>
            <a:br>
              <a:rPr lang="es-EC" sz="2000" b="1">
                <a:solidFill>
                  <a:srgbClr val="FF3300"/>
                </a:solidFill>
                <a:latin typeface="Arial" charset="0"/>
              </a:rPr>
            </a:br>
            <a:r>
              <a:rPr lang="es-EC" sz="2000" b="1">
                <a:solidFill>
                  <a:srgbClr val="FF3300"/>
                </a:solidFill>
                <a:latin typeface="Arial" charset="0"/>
              </a:rPr>
              <a:t>Instituciones cooperantes</a:t>
            </a:r>
            <a:endParaRPr lang="es-ES" sz="2000" b="1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animBg="1" autoUpdateAnimBg="0"/>
      <p:bldP spid="8199" grpId="0" animBg="1" autoUpdateAnimBg="0"/>
      <p:bldP spid="8200" grpId="0" animBg="1" autoUpdateAnimBg="0"/>
      <p:bldP spid="8201" grpId="0" animBg="1" autoUpdateAnimBg="0"/>
      <p:bldP spid="8202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 sz="3400"/>
              <a:t>Disposiciones especiales de coordinación interinstitucional</a:t>
            </a:r>
            <a:endParaRPr lang="es-ES" sz="34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5344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C"/>
              <a:t>Licenciamiento ambiental corresponde a la autoridad ambiental nacional:</a:t>
            </a:r>
          </a:p>
          <a:p>
            <a:pPr lvl="2">
              <a:lnSpc>
                <a:spcPct val="90000"/>
              </a:lnSpc>
            </a:pPr>
            <a:r>
              <a:rPr lang="es-EC"/>
              <a:t>Proyectos específicos de gran magnitud declaradas de interés nacional</a:t>
            </a:r>
          </a:p>
          <a:p>
            <a:pPr lvl="2">
              <a:lnSpc>
                <a:spcPct val="90000"/>
              </a:lnSpc>
            </a:pPr>
            <a:r>
              <a:rPr lang="es-EC"/>
              <a:t>Proyectos cuyo promotor es la autoridad ambiental de aplicación</a:t>
            </a:r>
          </a:p>
          <a:p>
            <a:pPr lvl="2">
              <a:lnSpc>
                <a:spcPct val="90000"/>
              </a:lnSpc>
            </a:pPr>
            <a:r>
              <a:rPr lang="es-EC"/>
              <a:t>Proyectos que en razón de competencia territorial corresponderían al ámbito de dos Consejos provinciales</a:t>
            </a:r>
          </a:p>
          <a:p>
            <a:pPr>
              <a:lnSpc>
                <a:spcPct val="90000"/>
              </a:lnSpc>
            </a:pPr>
            <a:r>
              <a:rPr lang="es-EC"/>
              <a:t>Licenciamiento ambiental corresponde a un Consejo Provincial:</a:t>
            </a:r>
          </a:p>
          <a:p>
            <a:pPr lvl="2">
              <a:lnSpc>
                <a:spcPct val="90000"/>
              </a:lnSpc>
            </a:pPr>
            <a:r>
              <a:rPr lang="es-EC"/>
              <a:t>Proyectos que en razón de competencia territorial corresponderían al ámbito de dos Municipios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r>
              <a:rPr lang="es-EC">
                <a:solidFill>
                  <a:schemeClr val="tx1"/>
                </a:solidFill>
              </a:rPr>
              <a:t>Ámbito y objetivos</a:t>
            </a:r>
            <a:endParaRPr lang="es-ES">
              <a:solidFill>
                <a:schemeClr val="tx1"/>
              </a:solidFill>
            </a:endParaRPr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95288" y="1219200"/>
            <a:ext cx="8424862" cy="5105400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45000"/>
              </a:spcBef>
            </a:pPr>
            <a:r>
              <a:rPr lang="es-EC" sz="2400">
                <a:solidFill>
                  <a:schemeClr val="tx1"/>
                </a:solidFill>
                <a:cs typeface="Times New Roman" pitchFamily="18" charset="0"/>
              </a:rPr>
              <a:t>Establecer y definir el conjunto de elementos mínimos que constituyen un sistema de evaluación de impactos ambientales, a ser aplicados en las instituciones del Sistema Descentralizado de Gestión Ambiental, conformando de esta manera el Sistema Único de Manejo Ambiental (SUMA).</a:t>
            </a:r>
            <a:endParaRPr lang="es-EC" sz="2400">
              <a:solidFill>
                <a:schemeClr val="tx1"/>
              </a:solidFill>
            </a:endParaRPr>
          </a:p>
          <a:p>
            <a:pPr lvl="1">
              <a:lnSpc>
                <a:spcPct val="95000"/>
              </a:lnSpc>
              <a:spcBef>
                <a:spcPct val="45000"/>
              </a:spcBef>
            </a:pPr>
            <a:r>
              <a:rPr lang="es-EC" sz="2200">
                <a:solidFill>
                  <a:schemeClr val="tx1"/>
                </a:solidFill>
                <a:cs typeface="Times New Roman" pitchFamily="18" charset="0"/>
              </a:rPr>
              <a:t>El SUMA abarca el proceso de presentación, revisión, licenciamiento y seguimiento ambiental de una actividad o un proyecto propuesto.</a:t>
            </a:r>
          </a:p>
          <a:p>
            <a:pPr>
              <a:lnSpc>
                <a:spcPct val="95000"/>
              </a:lnSpc>
              <a:spcBef>
                <a:spcPct val="45000"/>
              </a:spcBef>
            </a:pPr>
            <a:r>
              <a:rPr lang="es-EC" sz="2400">
                <a:solidFill>
                  <a:schemeClr val="tx1"/>
                </a:solidFill>
              </a:rPr>
              <a:t>Garantizar el acceso de funcionarios públicos y de la sociedad en general a la información socio-ambiental relevante de un actividad o proyecto propuesto previo a la decisión sobre su implementación o ejecución.</a:t>
            </a:r>
            <a:endParaRPr lang="es-ES" sz="24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r>
              <a:rPr lang="es-EC"/>
              <a:t>S U M A</a:t>
            </a:r>
            <a:endParaRPr lang="es-ES"/>
          </a:p>
        </p:txBody>
      </p:sp>
      <p:sp>
        <p:nvSpPr>
          <p:cNvPr id="17411" name="WordArt 2051"/>
          <p:cNvSpPr>
            <a:spLocks noChangeArrowheads="1" noChangeShapeType="1" noTextEdit="1"/>
          </p:cNvSpPr>
          <p:nvPr/>
        </p:nvSpPr>
        <p:spPr bwMode="auto">
          <a:xfrm>
            <a:off x="152400" y="990600"/>
            <a:ext cx="8763000" cy="5410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034505"/>
              </a:avLst>
            </a:prstTxWarp>
          </a:bodyPr>
          <a:lstStyle/>
          <a:p>
            <a:pPr algn="ctr"/>
            <a:r>
              <a:rPr lang="es-EC" sz="1800" kern="10">
                <a:ln w="9525">
                  <a:solidFill>
                    <a:srgbClr val="9900FF"/>
                  </a:solidFill>
                  <a:round/>
                  <a:headEnd/>
                  <a:tailEnd/>
                </a:ln>
                <a:solidFill>
                  <a:srgbClr val="9900FF"/>
                </a:solidFill>
                <a:latin typeface="Arial"/>
                <a:cs typeface="Arial"/>
              </a:rPr>
              <a:t>1-Screening   2-Scoping-TdR   3-Actores   4-Tiempos   5-Seguimiento   6-Participación</a:t>
            </a:r>
            <a:endParaRPr lang="es-ES" sz="1800" kern="10">
              <a:ln w="9525">
                <a:solidFill>
                  <a:srgbClr val="9900FF"/>
                </a:solidFill>
                <a:round/>
                <a:headEnd/>
                <a:tailEnd/>
              </a:ln>
              <a:solidFill>
                <a:srgbClr val="9900FF"/>
              </a:solidFill>
              <a:latin typeface="Arial"/>
              <a:cs typeface="Arial"/>
            </a:endParaRPr>
          </a:p>
        </p:txBody>
      </p:sp>
      <p:sp>
        <p:nvSpPr>
          <p:cNvPr id="17412" name="Text Box 2052"/>
          <p:cNvSpPr txBox="1">
            <a:spLocks noChangeArrowheads="1"/>
          </p:cNvSpPr>
          <p:nvPr/>
        </p:nvSpPr>
        <p:spPr bwMode="auto">
          <a:xfrm rot="-5400000">
            <a:off x="1788319" y="3701256"/>
            <a:ext cx="4419600" cy="52863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C" sz="2800" b="1">
                <a:solidFill>
                  <a:srgbClr val="000066"/>
                </a:solidFill>
                <a:latin typeface="Arial" charset="0"/>
              </a:rPr>
              <a:t>Leyes sectoriales</a:t>
            </a:r>
            <a:endParaRPr lang="es-ES" sz="28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7413" name="Text Box 2053"/>
          <p:cNvSpPr txBox="1">
            <a:spLocks noChangeArrowheads="1"/>
          </p:cNvSpPr>
          <p:nvPr/>
        </p:nvSpPr>
        <p:spPr bwMode="auto">
          <a:xfrm rot="-5400000">
            <a:off x="2323307" y="3698081"/>
            <a:ext cx="4419600" cy="528637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C" sz="2800" b="1">
                <a:solidFill>
                  <a:srgbClr val="000066"/>
                </a:solidFill>
                <a:latin typeface="Arial" charset="0"/>
              </a:rPr>
              <a:t>Reglamentos sectoriales</a:t>
            </a:r>
            <a:endParaRPr lang="es-ES" sz="28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7414" name="Text Box 2054"/>
          <p:cNvSpPr txBox="1">
            <a:spLocks noChangeArrowheads="1"/>
          </p:cNvSpPr>
          <p:nvPr/>
        </p:nvSpPr>
        <p:spPr bwMode="auto">
          <a:xfrm rot="-5400000">
            <a:off x="2855119" y="3701256"/>
            <a:ext cx="4419600" cy="52863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C" sz="2800" b="1">
                <a:solidFill>
                  <a:srgbClr val="000066"/>
                </a:solidFill>
                <a:latin typeface="Arial" charset="0"/>
              </a:rPr>
              <a:t>Ordenanzas (seccional)</a:t>
            </a:r>
            <a:endParaRPr lang="es-ES" sz="28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7415" name="Rectangle 2055"/>
          <p:cNvSpPr>
            <a:spLocks noChangeArrowheads="1"/>
          </p:cNvSpPr>
          <p:nvPr/>
        </p:nvSpPr>
        <p:spPr bwMode="auto">
          <a:xfrm>
            <a:off x="2743200" y="1371600"/>
            <a:ext cx="3505200" cy="384175"/>
          </a:xfrm>
          <a:prstGeom prst="rect">
            <a:avLst/>
          </a:prstGeom>
          <a:solidFill>
            <a:schemeClr val="hlink"/>
          </a:solidFill>
          <a:ln w="9525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C" sz="2800" b="1">
                <a:solidFill>
                  <a:srgbClr val="003300"/>
                </a:solidFill>
                <a:latin typeface="Arial Narrow" pitchFamily="34" charset="0"/>
              </a:rPr>
              <a:t>Requerimientos mínimos</a:t>
            </a:r>
            <a:endParaRPr lang="es-ES" sz="2800" b="1">
              <a:solidFill>
                <a:srgbClr val="003300"/>
              </a:solidFill>
              <a:latin typeface="Arial Narrow" pitchFamily="34" charset="0"/>
            </a:endParaRPr>
          </a:p>
        </p:txBody>
      </p:sp>
      <p:sp>
        <p:nvSpPr>
          <p:cNvPr id="17416" name="Text Box 2056"/>
          <p:cNvSpPr txBox="1">
            <a:spLocks noChangeArrowheads="1"/>
          </p:cNvSpPr>
          <p:nvPr/>
        </p:nvSpPr>
        <p:spPr bwMode="auto">
          <a:xfrm>
            <a:off x="1219200" y="6172200"/>
            <a:ext cx="6781800" cy="501650"/>
          </a:xfrm>
          <a:prstGeom prst="rect">
            <a:avLst/>
          </a:prstGeom>
          <a:solidFill>
            <a:srgbClr val="CCECFF"/>
          </a:solidFill>
          <a:ln w="127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C" sz="2600" b="1" i="1">
                <a:solidFill>
                  <a:schemeClr val="accent2"/>
                </a:solidFill>
                <a:latin typeface="Arial Narrow" pitchFamily="34" charset="0"/>
              </a:rPr>
              <a:t>Sistemas de evaluación de impactos ambientales</a:t>
            </a:r>
            <a:endParaRPr lang="es-ES" sz="2600" b="1" i="1">
              <a:solidFill>
                <a:schemeClr val="accent2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9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nimBg="1"/>
      <p:bldP spid="17412" grpId="0" animBg="1" autoUpdateAnimBg="0"/>
      <p:bldP spid="17413" grpId="0" animBg="1" autoUpdateAnimBg="0"/>
      <p:bldP spid="17414" grpId="0" animBg="1" autoUpdateAnimBg="0"/>
      <p:bldP spid="17415" grpId="0" animBg="1" autoUpdateAnimBg="0"/>
      <p:bldP spid="17416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Estructura </a:t>
            </a:r>
            <a:endParaRPr lang="es-E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s-EC" b="1">
                <a:solidFill>
                  <a:schemeClr val="tx1"/>
                </a:solidFill>
              </a:rPr>
              <a:t>Elementos principales del SUMA</a:t>
            </a:r>
          </a:p>
          <a:p>
            <a:r>
              <a:rPr lang="es-EC" b="1">
                <a:solidFill>
                  <a:schemeClr val="tx1"/>
                </a:solidFill>
              </a:rPr>
              <a:t>Marco institucional</a:t>
            </a:r>
          </a:p>
          <a:p>
            <a:r>
              <a:rPr lang="es-EC" b="1">
                <a:solidFill>
                  <a:schemeClr val="tx1"/>
                </a:solidFill>
              </a:rPr>
              <a:t>Mecanismos de coordinación interinstitucional</a:t>
            </a:r>
          </a:p>
          <a:p>
            <a:r>
              <a:rPr lang="es-EC" b="1">
                <a:solidFill>
                  <a:schemeClr val="tx1"/>
                </a:solidFill>
              </a:rPr>
              <a:t>Disposiciones generales</a:t>
            </a:r>
          </a:p>
          <a:p>
            <a:r>
              <a:rPr lang="es-EC" b="1">
                <a:solidFill>
                  <a:schemeClr val="tx1"/>
                </a:solidFill>
              </a:rPr>
              <a:t>Disposiciones transitorias</a:t>
            </a:r>
          </a:p>
          <a:p>
            <a:r>
              <a:rPr lang="es-EC" b="1">
                <a:solidFill>
                  <a:schemeClr val="tx1"/>
                </a:solidFill>
              </a:rPr>
              <a:t>Glosario</a:t>
            </a:r>
            <a:endParaRPr lang="es-ES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Elementos principales </a:t>
            </a:r>
            <a:r>
              <a:rPr lang="es-EC" sz="2400"/>
              <a:t>(1)</a:t>
            </a:r>
            <a:endParaRPr lang="es-ES" sz="2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C" sz="2800">
                <a:solidFill>
                  <a:schemeClr val="tx1"/>
                </a:solidFill>
              </a:rPr>
              <a:t>Determinación de la necesidad de una evaluación de impactos ambientales (screening)</a:t>
            </a:r>
          </a:p>
          <a:p>
            <a:pPr lvl="1">
              <a:lnSpc>
                <a:spcPct val="90000"/>
              </a:lnSpc>
            </a:pPr>
            <a:r>
              <a:rPr lang="es-EC" sz="2400" b="1"/>
              <a:t>Lista</a:t>
            </a:r>
            <a:r>
              <a:rPr lang="es-EC" sz="2400"/>
              <a:t> taxativa; o, </a:t>
            </a:r>
            <a:r>
              <a:rPr lang="es-EC" sz="2400" b="1"/>
              <a:t>criterios</a:t>
            </a:r>
            <a:r>
              <a:rPr lang="es-EC" sz="2400"/>
              <a:t> y metodología de calificación la necesidad de un EIA; o, </a:t>
            </a:r>
            <a:r>
              <a:rPr lang="es-EC" sz="2400" b="1"/>
              <a:t>combinaciones</a:t>
            </a:r>
            <a:r>
              <a:rPr lang="es-EC" sz="2400"/>
              <a:t>.</a:t>
            </a:r>
          </a:p>
          <a:p>
            <a:pPr>
              <a:lnSpc>
                <a:spcPct val="90000"/>
              </a:lnSpc>
            </a:pPr>
            <a:r>
              <a:rPr lang="es-EC" sz="2800">
                <a:solidFill>
                  <a:schemeClr val="tx1"/>
                </a:solidFill>
              </a:rPr>
              <a:t>Alcance o términos de referencia (scoping)</a:t>
            </a:r>
          </a:p>
          <a:p>
            <a:pPr lvl="1">
              <a:lnSpc>
                <a:spcPct val="90000"/>
              </a:lnSpc>
            </a:pPr>
            <a:r>
              <a:rPr lang="es-EC" sz="2400"/>
              <a:t>Alcance, </a:t>
            </a:r>
            <a:r>
              <a:rPr lang="es-EC" sz="2400" b="1"/>
              <a:t>focalización</a:t>
            </a:r>
            <a:r>
              <a:rPr lang="es-EC" sz="2400"/>
              <a:t> y métodos para el EIA</a:t>
            </a:r>
          </a:p>
          <a:p>
            <a:pPr lvl="1">
              <a:lnSpc>
                <a:spcPct val="90000"/>
              </a:lnSpc>
            </a:pPr>
            <a:r>
              <a:rPr lang="es-EC" sz="2400"/>
              <a:t>Incorporación de </a:t>
            </a:r>
            <a:r>
              <a:rPr lang="es-EC" sz="2400" b="1"/>
              <a:t>criterios de la comunidad</a:t>
            </a:r>
            <a:r>
              <a:rPr lang="es-EC" sz="2400"/>
              <a:t> para focalización adecuada del EIA</a:t>
            </a:r>
          </a:p>
          <a:p>
            <a:pPr lvl="1">
              <a:lnSpc>
                <a:spcPct val="90000"/>
              </a:lnSpc>
            </a:pPr>
            <a:r>
              <a:rPr lang="es-EC" sz="2400"/>
              <a:t>Prepara el promotor; revisa, (modifica) y aprueba la autoridad de aplicación.</a:t>
            </a:r>
          </a:p>
          <a:p>
            <a:pPr>
              <a:lnSpc>
                <a:spcPct val="90000"/>
              </a:lnSpc>
            </a:pPr>
            <a:r>
              <a:rPr lang="es-EC" sz="2800">
                <a:solidFill>
                  <a:schemeClr val="tx1"/>
                </a:solidFill>
              </a:rPr>
              <a:t>Realización de un estudio de impacto ambiental</a:t>
            </a:r>
          </a:p>
          <a:p>
            <a:pPr lvl="1">
              <a:lnSpc>
                <a:spcPct val="90000"/>
              </a:lnSpc>
            </a:pPr>
            <a:r>
              <a:rPr lang="es-EC" sz="2400"/>
              <a:t>Preparación bajo responsabilidad del promotor</a:t>
            </a:r>
          </a:p>
          <a:p>
            <a:pPr lvl="1">
              <a:lnSpc>
                <a:spcPct val="90000"/>
              </a:lnSpc>
            </a:pPr>
            <a:r>
              <a:rPr lang="es-EC" sz="2400"/>
              <a:t>Contenidos (o formato) mínimo</a:t>
            </a:r>
          </a:p>
          <a:p>
            <a:pPr lvl="1">
              <a:lnSpc>
                <a:spcPct val="90000"/>
              </a:lnSpc>
            </a:pPr>
            <a:endParaRPr lang="es-EC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r>
              <a:rPr lang="es-EC"/>
              <a:t>Elementos principales </a:t>
            </a:r>
            <a:r>
              <a:rPr lang="es-EC" sz="2400"/>
              <a:t>(2)</a:t>
            </a:r>
            <a:endParaRPr lang="es-ES" sz="24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382000" cy="5867400"/>
          </a:xfrm>
        </p:spPr>
        <p:txBody>
          <a:bodyPr/>
          <a:lstStyle/>
          <a:p>
            <a:r>
              <a:rPr lang="es-EC" sz="2800">
                <a:solidFill>
                  <a:schemeClr val="tx1"/>
                </a:solidFill>
              </a:rPr>
              <a:t>Revisión y licenciamiento ambiental</a:t>
            </a:r>
          </a:p>
          <a:p>
            <a:pPr lvl="1">
              <a:lnSpc>
                <a:spcPct val="80000"/>
              </a:lnSpc>
            </a:pPr>
            <a:r>
              <a:rPr lang="es-EC" sz="2400"/>
              <a:t>Revisión a cargo de un equipo multidisciplinario</a:t>
            </a:r>
          </a:p>
          <a:p>
            <a:pPr lvl="1">
              <a:lnSpc>
                <a:spcPct val="80000"/>
              </a:lnSpc>
            </a:pPr>
            <a:r>
              <a:rPr lang="es-EC" sz="2400"/>
              <a:t>Durante el proceso de revisión y toma de decisión puede haber:</a:t>
            </a:r>
          </a:p>
          <a:p>
            <a:pPr lvl="2">
              <a:lnSpc>
                <a:spcPct val="80000"/>
              </a:lnSpc>
            </a:pPr>
            <a:r>
              <a:rPr lang="es-EC" sz="2000" b="1"/>
              <a:t>Observaciones</a:t>
            </a:r>
            <a:r>
              <a:rPr lang="es-EC" sz="2000"/>
              <a:t> (requerimientos adicionales de información)</a:t>
            </a:r>
          </a:p>
          <a:p>
            <a:pPr lvl="2">
              <a:lnSpc>
                <a:spcPct val="80000"/>
              </a:lnSpc>
            </a:pPr>
            <a:r>
              <a:rPr lang="es-EC" sz="2000" b="1"/>
              <a:t>Pronunciamiento favorable &gt;</a:t>
            </a:r>
            <a:r>
              <a:rPr lang="es-EC" sz="2000"/>
              <a:t> </a:t>
            </a:r>
            <a:r>
              <a:rPr lang="es-EC" sz="2000" b="1"/>
              <a:t>licenciamiento</a:t>
            </a:r>
          </a:p>
          <a:p>
            <a:pPr lvl="2">
              <a:lnSpc>
                <a:spcPct val="80000"/>
              </a:lnSpc>
            </a:pPr>
            <a:r>
              <a:rPr lang="es-EC" sz="2000" b="1"/>
              <a:t>Pronunciamiento desfavorable</a:t>
            </a:r>
            <a:r>
              <a:rPr lang="es-EC" sz="2000"/>
              <a:t> &gt; denegación de la licencia</a:t>
            </a:r>
          </a:p>
          <a:p>
            <a:r>
              <a:rPr lang="es-EC" sz="2800">
                <a:solidFill>
                  <a:schemeClr val="tx1"/>
                </a:solidFill>
              </a:rPr>
              <a:t>Seguimiento ambiental</a:t>
            </a:r>
          </a:p>
          <a:p>
            <a:pPr lvl="2">
              <a:lnSpc>
                <a:spcPct val="80000"/>
              </a:lnSpc>
            </a:pPr>
            <a:r>
              <a:rPr lang="es-EC" sz="2000" b="1"/>
              <a:t>Auto monitoreo</a:t>
            </a:r>
            <a:r>
              <a:rPr lang="es-EC" sz="2000"/>
              <a:t> (self-monitoring) – promotor (interno)</a:t>
            </a:r>
          </a:p>
          <a:p>
            <a:pPr lvl="2">
              <a:lnSpc>
                <a:spcPct val="80000"/>
              </a:lnSpc>
            </a:pPr>
            <a:r>
              <a:rPr lang="es-EC" sz="2000" b="1"/>
              <a:t>Control ambiental</a:t>
            </a:r>
            <a:r>
              <a:rPr lang="es-EC" sz="2000"/>
              <a:t> – autoridad ambiental de aplicación</a:t>
            </a:r>
          </a:p>
          <a:p>
            <a:pPr lvl="2">
              <a:lnSpc>
                <a:spcPct val="80000"/>
              </a:lnSpc>
            </a:pPr>
            <a:r>
              <a:rPr lang="es-EC" sz="2000" b="1"/>
              <a:t>Auditoria ambiental</a:t>
            </a:r>
            <a:r>
              <a:rPr lang="es-EC" sz="2000"/>
              <a:t> – generalmente por terceros</a:t>
            </a:r>
          </a:p>
          <a:p>
            <a:pPr lvl="2">
              <a:lnSpc>
                <a:spcPct val="80000"/>
              </a:lnSpc>
            </a:pPr>
            <a:r>
              <a:rPr lang="es-EC" sz="2000" b="1"/>
              <a:t>Vigilancia comunitaria</a:t>
            </a:r>
            <a:r>
              <a:rPr lang="es-EC" sz="2000"/>
              <a:t> – por la comunidad</a:t>
            </a:r>
          </a:p>
          <a:p>
            <a:r>
              <a:rPr lang="es-EC" sz="2800">
                <a:solidFill>
                  <a:schemeClr val="tx1"/>
                </a:solidFill>
              </a:rPr>
              <a:t>Participación ciudadana</a:t>
            </a:r>
          </a:p>
          <a:p>
            <a:pPr lvl="1">
              <a:lnSpc>
                <a:spcPct val="80000"/>
              </a:lnSpc>
            </a:pPr>
            <a:r>
              <a:rPr lang="es-EC" sz="2400"/>
              <a:t>Durante la preparación de términos de referencia</a:t>
            </a:r>
          </a:p>
          <a:p>
            <a:pPr lvl="1">
              <a:lnSpc>
                <a:spcPct val="80000"/>
              </a:lnSpc>
            </a:pPr>
            <a:r>
              <a:rPr lang="es-EC" sz="2400"/>
              <a:t>Sobre un borrador del Estudio</a:t>
            </a:r>
          </a:p>
          <a:p>
            <a:pPr lvl="1"/>
            <a:endParaRPr lang="es-E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1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1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s-EC"/>
              <a:t>Marco institucional</a:t>
            </a:r>
            <a:endParaRPr lang="es-ES"/>
          </a:p>
        </p:txBody>
      </p:sp>
      <p:sp>
        <p:nvSpPr>
          <p:cNvPr id="7259" name="Text Box 91"/>
          <p:cNvSpPr txBox="1">
            <a:spLocks noChangeArrowheads="1"/>
          </p:cNvSpPr>
          <p:nvPr/>
        </p:nvSpPr>
        <p:spPr bwMode="auto">
          <a:xfrm rot="-5400000">
            <a:off x="-1492250" y="3381375"/>
            <a:ext cx="5181600" cy="850900"/>
          </a:xfrm>
          <a:prstGeom prst="rect">
            <a:avLst/>
          </a:prstGeom>
          <a:noFill/>
          <a:ln w="28575">
            <a:solidFill>
              <a:srgbClr val="99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C" b="1">
                <a:solidFill>
                  <a:srgbClr val="9900CC"/>
                </a:solidFill>
                <a:latin typeface="Arial" charset="0"/>
              </a:rPr>
              <a:t>Sistema Nacional Descentralizado de Gestión Ambiental (SDGA)</a:t>
            </a:r>
            <a:endParaRPr lang="es-ES" b="1">
              <a:solidFill>
                <a:srgbClr val="9900CC"/>
              </a:solidFill>
              <a:latin typeface="Arial" charset="0"/>
            </a:endParaRPr>
          </a:p>
        </p:txBody>
      </p:sp>
      <p:sp>
        <p:nvSpPr>
          <p:cNvPr id="7260" name="Text Box 92"/>
          <p:cNvSpPr txBox="1">
            <a:spLocks noChangeArrowheads="1"/>
          </p:cNvSpPr>
          <p:nvPr/>
        </p:nvSpPr>
        <p:spPr bwMode="auto">
          <a:xfrm>
            <a:off x="1582738" y="1227138"/>
            <a:ext cx="3370262" cy="14398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s-EC" sz="2200" b="1" i="1">
                <a:latin typeface="Arial" charset="0"/>
              </a:rPr>
              <a:t>Consejo Nacional de Desarrollo Sustentable</a:t>
            </a:r>
            <a:endParaRPr lang="es-ES" sz="2200" b="1" i="1">
              <a:latin typeface="Arial" charset="0"/>
            </a:endParaRPr>
          </a:p>
        </p:txBody>
      </p:sp>
      <p:sp>
        <p:nvSpPr>
          <p:cNvPr id="7262" name="Text Box 94"/>
          <p:cNvSpPr txBox="1">
            <a:spLocks noChangeArrowheads="1"/>
          </p:cNvSpPr>
          <p:nvPr/>
        </p:nvSpPr>
        <p:spPr bwMode="auto">
          <a:xfrm>
            <a:off x="1582738" y="3132138"/>
            <a:ext cx="3370262" cy="1439862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s-EC" b="1">
                <a:solidFill>
                  <a:srgbClr val="006600"/>
                </a:solidFill>
                <a:latin typeface="Arial" charset="0"/>
              </a:rPr>
              <a:t>Autoridad Ambiental Nacional (AAN)</a:t>
            </a:r>
            <a:endParaRPr lang="es-ES" b="1">
              <a:solidFill>
                <a:srgbClr val="006600"/>
              </a:solidFill>
              <a:latin typeface="Arial" charset="0"/>
            </a:endParaRPr>
          </a:p>
        </p:txBody>
      </p:sp>
      <p:sp>
        <p:nvSpPr>
          <p:cNvPr id="7263" name="Text Box 95"/>
          <p:cNvSpPr txBox="1">
            <a:spLocks noChangeArrowheads="1"/>
          </p:cNvSpPr>
          <p:nvPr/>
        </p:nvSpPr>
        <p:spPr bwMode="auto">
          <a:xfrm>
            <a:off x="1582738" y="4953000"/>
            <a:ext cx="3370262" cy="1439863"/>
          </a:xfrm>
          <a:prstGeom prst="rect">
            <a:avLst/>
          </a:prstGeom>
          <a:noFill/>
          <a:ln w="2857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s-EC" b="1">
                <a:solidFill>
                  <a:srgbClr val="000099"/>
                </a:solidFill>
                <a:latin typeface="Arial" charset="0"/>
              </a:rPr>
              <a:t>Autoridades Ambientales de Aplicación (AAA)</a:t>
            </a:r>
            <a:endParaRPr lang="es-ES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264" name="Text Box 96"/>
          <p:cNvSpPr txBox="1">
            <a:spLocks noChangeArrowheads="1"/>
          </p:cNvSpPr>
          <p:nvPr/>
        </p:nvSpPr>
        <p:spPr bwMode="auto">
          <a:xfrm>
            <a:off x="5105400" y="1279525"/>
            <a:ext cx="3276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C" sz="2000" b="1" i="1">
                <a:latin typeface="Arial Narrow" pitchFamily="34" charset="0"/>
              </a:rPr>
              <a:t>Órgano asesor del Presidente de la República: preparación de políticas y del plan ambiental ecuatoriano</a:t>
            </a:r>
            <a:endParaRPr lang="es-ES" sz="2000" b="1" i="1">
              <a:latin typeface="Arial Narrow" pitchFamily="34" charset="0"/>
            </a:endParaRPr>
          </a:p>
        </p:txBody>
      </p:sp>
      <p:sp>
        <p:nvSpPr>
          <p:cNvPr id="7265" name="Text Box 97"/>
          <p:cNvSpPr txBox="1">
            <a:spLocks noChangeArrowheads="1"/>
          </p:cNvSpPr>
          <p:nvPr/>
        </p:nvSpPr>
        <p:spPr bwMode="auto">
          <a:xfrm>
            <a:off x="5105400" y="3184525"/>
            <a:ext cx="3276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C" sz="2000" b="1" i="1">
                <a:solidFill>
                  <a:srgbClr val="006600"/>
                </a:solidFill>
                <a:latin typeface="Arial Narrow" pitchFamily="34" charset="0"/>
              </a:rPr>
              <a:t>Ministerio del Ambiente: instancia rectora, coordinadora y reguladora del SDGA</a:t>
            </a:r>
            <a:endParaRPr lang="es-ES" sz="2000" b="1" i="1">
              <a:solidFill>
                <a:srgbClr val="006600"/>
              </a:solidFill>
              <a:latin typeface="Arial Narrow" pitchFamily="34" charset="0"/>
            </a:endParaRPr>
          </a:p>
        </p:txBody>
      </p:sp>
      <p:sp>
        <p:nvSpPr>
          <p:cNvPr id="7266" name="Text Box 98"/>
          <p:cNvSpPr txBox="1">
            <a:spLocks noChangeArrowheads="1"/>
          </p:cNvSpPr>
          <p:nvPr/>
        </p:nvSpPr>
        <p:spPr bwMode="auto">
          <a:xfrm>
            <a:off x="5105400" y="5013325"/>
            <a:ext cx="3276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C" sz="2000" b="1" i="1">
                <a:solidFill>
                  <a:srgbClr val="000099"/>
                </a:solidFill>
                <a:latin typeface="Arial Narrow" pitchFamily="34" charset="0"/>
              </a:rPr>
              <a:t>Instituciones con competencias ambientales: sectoriales, seccionales o sobre un recurso natural</a:t>
            </a:r>
            <a:endParaRPr lang="es-ES" sz="2000" b="1" i="1">
              <a:solidFill>
                <a:srgbClr val="0000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60" grpId="0" animBg="1" autoUpdateAnimBg="0"/>
      <p:bldP spid="7262" grpId="0" animBg="1" autoUpdateAnimBg="0"/>
      <p:bldP spid="7263" grpId="0" animBg="1" autoUpdateAnimBg="0"/>
      <p:bldP spid="7264" grpId="0" autoUpdateAnimBg="0"/>
      <p:bldP spid="7265" grpId="0" autoUpdateAnimBg="0"/>
      <p:bldP spid="726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82000" cy="762000"/>
          </a:xfrm>
        </p:spPr>
        <p:txBody>
          <a:bodyPr/>
          <a:lstStyle/>
          <a:p>
            <a:r>
              <a:rPr lang="es-EC" sz="3200"/>
              <a:t>El SUMA en este marco institucional</a:t>
            </a:r>
            <a:endParaRPr lang="es-ES" sz="3200"/>
          </a:p>
        </p:txBody>
      </p:sp>
      <p:sp>
        <p:nvSpPr>
          <p:cNvPr id="9220" name="Text Box 1028"/>
          <p:cNvSpPr txBox="1">
            <a:spLocks noChangeArrowheads="1"/>
          </p:cNvSpPr>
          <p:nvPr/>
        </p:nvSpPr>
        <p:spPr bwMode="auto">
          <a:xfrm rot="-5400000">
            <a:off x="-1492250" y="3381375"/>
            <a:ext cx="5181600" cy="850900"/>
          </a:xfrm>
          <a:prstGeom prst="rect">
            <a:avLst/>
          </a:prstGeom>
          <a:noFill/>
          <a:ln w="28575">
            <a:solidFill>
              <a:srgbClr val="99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C" b="1">
                <a:solidFill>
                  <a:srgbClr val="9900CC"/>
                </a:solidFill>
                <a:latin typeface="Arial" charset="0"/>
              </a:rPr>
              <a:t>Sistema Nacional Descentralizado de Gestión Ambiental (SDGA)</a:t>
            </a:r>
            <a:endParaRPr lang="es-ES" b="1">
              <a:solidFill>
                <a:srgbClr val="9900CC"/>
              </a:solidFill>
              <a:latin typeface="Arial" charset="0"/>
            </a:endParaRPr>
          </a:p>
        </p:txBody>
      </p:sp>
      <p:sp>
        <p:nvSpPr>
          <p:cNvPr id="9221" name="Text Box 1029"/>
          <p:cNvSpPr txBox="1">
            <a:spLocks noChangeArrowheads="1"/>
          </p:cNvSpPr>
          <p:nvPr/>
        </p:nvSpPr>
        <p:spPr bwMode="auto">
          <a:xfrm>
            <a:off x="1582738" y="1227138"/>
            <a:ext cx="3370262" cy="14398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s-EC" sz="2200" b="1" i="1">
                <a:latin typeface="Arial" charset="0"/>
              </a:rPr>
              <a:t>Consejo Nacional de Desarrollo Sustentable</a:t>
            </a:r>
            <a:endParaRPr lang="es-ES" sz="2200" b="1" i="1">
              <a:latin typeface="Arial" charset="0"/>
            </a:endParaRPr>
          </a:p>
        </p:txBody>
      </p:sp>
      <p:sp>
        <p:nvSpPr>
          <p:cNvPr id="9222" name="Text Box 1030"/>
          <p:cNvSpPr txBox="1">
            <a:spLocks noChangeArrowheads="1"/>
          </p:cNvSpPr>
          <p:nvPr/>
        </p:nvSpPr>
        <p:spPr bwMode="auto">
          <a:xfrm>
            <a:off x="1582738" y="2827338"/>
            <a:ext cx="3370262" cy="1439862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s-EC" b="1">
                <a:solidFill>
                  <a:srgbClr val="006600"/>
                </a:solidFill>
                <a:latin typeface="Arial" charset="0"/>
              </a:rPr>
              <a:t>Autoridad Ambiental Nacional (AAN)</a:t>
            </a:r>
            <a:endParaRPr lang="es-ES" b="1">
              <a:solidFill>
                <a:srgbClr val="006600"/>
              </a:solidFill>
              <a:latin typeface="Arial" charset="0"/>
            </a:endParaRPr>
          </a:p>
        </p:txBody>
      </p:sp>
      <p:sp>
        <p:nvSpPr>
          <p:cNvPr id="9223" name="Text Box 1031"/>
          <p:cNvSpPr txBox="1">
            <a:spLocks noChangeArrowheads="1"/>
          </p:cNvSpPr>
          <p:nvPr/>
        </p:nvSpPr>
        <p:spPr bwMode="auto">
          <a:xfrm>
            <a:off x="1582738" y="4953000"/>
            <a:ext cx="3370262" cy="1439863"/>
          </a:xfrm>
          <a:prstGeom prst="rect">
            <a:avLst/>
          </a:prstGeom>
          <a:noFill/>
          <a:ln w="2857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s-EC" b="1">
                <a:solidFill>
                  <a:srgbClr val="000099"/>
                </a:solidFill>
                <a:latin typeface="Arial" charset="0"/>
              </a:rPr>
              <a:t>Autoridades Ambientales de Aplicación (AAA)</a:t>
            </a:r>
            <a:endParaRPr lang="es-ES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9224" name="Text Box 1032"/>
          <p:cNvSpPr txBox="1">
            <a:spLocks noChangeArrowheads="1"/>
          </p:cNvSpPr>
          <p:nvPr/>
        </p:nvSpPr>
        <p:spPr bwMode="auto">
          <a:xfrm>
            <a:off x="5029200" y="1431925"/>
            <a:ext cx="3276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C" sz="2000" b="1" i="1">
                <a:latin typeface="Arial Narrow" pitchFamily="34" charset="0"/>
              </a:rPr>
              <a:t>Funciones específicas dentro del SUMA: licenciamiento cuando la AAN es promotor.</a:t>
            </a:r>
            <a:endParaRPr lang="es-ES" sz="2000" b="1" i="1">
              <a:latin typeface="Arial Narrow" pitchFamily="34" charset="0"/>
            </a:endParaRPr>
          </a:p>
        </p:txBody>
      </p:sp>
      <p:sp>
        <p:nvSpPr>
          <p:cNvPr id="9225" name="Text Box 1033"/>
          <p:cNvSpPr txBox="1">
            <a:spLocks noChangeArrowheads="1"/>
          </p:cNvSpPr>
          <p:nvPr/>
        </p:nvSpPr>
        <p:spPr bwMode="auto">
          <a:xfrm>
            <a:off x="5029200" y="2819400"/>
            <a:ext cx="35052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C" sz="2000" b="1" i="1">
                <a:solidFill>
                  <a:srgbClr val="006600"/>
                </a:solidFill>
                <a:latin typeface="Arial Narrow" pitchFamily="34" charset="0"/>
              </a:rPr>
              <a:t>Define criterios mínimos a través de este reglamento EIA;</a:t>
            </a:r>
          </a:p>
          <a:p>
            <a:pPr>
              <a:spcBef>
                <a:spcPct val="50000"/>
              </a:spcBef>
            </a:pPr>
            <a:r>
              <a:rPr lang="es-EC" sz="2000" b="1" i="1">
                <a:solidFill>
                  <a:srgbClr val="006600"/>
                </a:solidFill>
                <a:latin typeface="Arial Narrow" pitchFamily="34" charset="0"/>
              </a:rPr>
              <a:t>Acredita a las AAA que cumplen con criterios mínimos. </a:t>
            </a:r>
            <a:endParaRPr lang="es-ES" sz="2000" b="1" i="1">
              <a:solidFill>
                <a:srgbClr val="006600"/>
              </a:solidFill>
              <a:latin typeface="Arial Narrow" pitchFamily="34" charset="0"/>
            </a:endParaRPr>
          </a:p>
        </p:txBody>
      </p:sp>
      <p:sp>
        <p:nvSpPr>
          <p:cNvPr id="9226" name="Text Box 1034"/>
          <p:cNvSpPr txBox="1">
            <a:spLocks noChangeArrowheads="1"/>
          </p:cNvSpPr>
          <p:nvPr/>
        </p:nvSpPr>
        <p:spPr bwMode="auto">
          <a:xfrm>
            <a:off x="5029200" y="5318125"/>
            <a:ext cx="3276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C" sz="2000" b="1" i="1">
                <a:solidFill>
                  <a:srgbClr val="000099"/>
                </a:solidFill>
                <a:latin typeface="Arial Narrow" pitchFamily="34" charset="0"/>
              </a:rPr>
              <a:t>Tienen su propio sistema de EIA que debe cumplir con </a:t>
            </a:r>
            <a:br>
              <a:rPr lang="es-EC" sz="2000" b="1" i="1">
                <a:solidFill>
                  <a:srgbClr val="000099"/>
                </a:solidFill>
                <a:latin typeface="Arial Narrow" pitchFamily="34" charset="0"/>
              </a:rPr>
            </a:br>
            <a:r>
              <a:rPr lang="es-EC" sz="2000" b="1" i="1">
                <a:solidFill>
                  <a:srgbClr val="000099"/>
                </a:solidFill>
                <a:latin typeface="Arial Narrow" pitchFamily="34" charset="0"/>
              </a:rPr>
              <a:t>criterios mínimos del SUMA.</a:t>
            </a:r>
            <a:endParaRPr lang="es-ES" sz="2000" b="1" i="1">
              <a:solidFill>
                <a:srgbClr val="000099"/>
              </a:solidFill>
              <a:latin typeface="Arial Narrow" pitchFamily="34" charset="0"/>
            </a:endParaRPr>
          </a:p>
        </p:txBody>
      </p:sp>
      <p:sp>
        <p:nvSpPr>
          <p:cNvPr id="9227" name="AutoShape 1035"/>
          <p:cNvSpPr>
            <a:spLocks noChangeArrowheads="1"/>
          </p:cNvSpPr>
          <p:nvPr/>
        </p:nvSpPr>
        <p:spPr bwMode="auto">
          <a:xfrm rot="-5400000">
            <a:off x="5715000" y="3733800"/>
            <a:ext cx="990600" cy="2057400"/>
          </a:xfrm>
          <a:prstGeom prst="rightArrowCallout">
            <a:avLst>
              <a:gd name="adj1" fmla="val 51923"/>
              <a:gd name="adj2" fmla="val 51923"/>
              <a:gd name="adj3" fmla="val 16667"/>
              <a:gd name="adj4" fmla="val 66667"/>
            </a:avLst>
          </a:prstGeom>
          <a:solidFill>
            <a:srgbClr val="FFD7BB">
              <a:alpha val="50000"/>
            </a:srgbClr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s-EC" b="1" i="1">
                <a:solidFill>
                  <a:srgbClr val="FF6600"/>
                </a:solidFill>
                <a:latin typeface="Arial Narrow" pitchFamily="34" charset="0"/>
              </a:rPr>
              <a:t>ACREDITACIÓN</a:t>
            </a:r>
            <a:endParaRPr lang="es-ES" b="1" i="1">
              <a:solidFill>
                <a:srgbClr val="FF6600"/>
              </a:solidFill>
              <a:latin typeface="Arial Narrow" pitchFamily="34" charset="0"/>
            </a:endParaRPr>
          </a:p>
        </p:txBody>
      </p:sp>
      <p:sp>
        <p:nvSpPr>
          <p:cNvPr id="9228" name="AutoShape 1036"/>
          <p:cNvSpPr>
            <a:spLocks noChangeArrowheads="1"/>
          </p:cNvSpPr>
          <p:nvPr/>
        </p:nvSpPr>
        <p:spPr bwMode="auto">
          <a:xfrm>
            <a:off x="2743200" y="4130675"/>
            <a:ext cx="1981200" cy="1127125"/>
          </a:xfrm>
          <a:prstGeom prst="downArrowCallout">
            <a:avLst>
              <a:gd name="adj1" fmla="val 43944"/>
              <a:gd name="adj2" fmla="val 43944"/>
              <a:gd name="adj3" fmla="val 16667"/>
              <a:gd name="adj4" fmla="val 66667"/>
            </a:avLst>
          </a:prstGeom>
          <a:solidFill>
            <a:srgbClr val="FFD7BB">
              <a:alpha val="50000"/>
            </a:srgbClr>
          </a:solidFill>
          <a:ln w="1270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C" b="1" i="1">
                <a:solidFill>
                  <a:srgbClr val="FF6600"/>
                </a:solidFill>
                <a:latin typeface="Arial Narrow" pitchFamily="34" charset="0"/>
              </a:rPr>
              <a:t>Auditorías</a:t>
            </a:r>
            <a:endParaRPr lang="es-ES" b="1" i="1">
              <a:solidFill>
                <a:srgbClr val="FF66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autoUpdateAnimBg="0"/>
      <p:bldP spid="9225" grpId="0" autoUpdateAnimBg="0"/>
      <p:bldP spid="9226" grpId="0" autoUpdateAnimBg="0"/>
      <p:bldP spid="9227" grpId="0" animBg="1" autoUpdateAnimBg="0"/>
      <p:bldP spid="9228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10600" cy="762000"/>
          </a:xfrm>
        </p:spPr>
        <p:txBody>
          <a:bodyPr/>
          <a:lstStyle/>
          <a:p>
            <a:r>
              <a:rPr lang="es-EC" sz="3400"/>
              <a:t>Formas y alcance de acreditación</a:t>
            </a:r>
            <a:endParaRPr lang="es-ES" sz="34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5029200"/>
          </a:xfrm>
        </p:spPr>
        <p:txBody>
          <a:bodyPr/>
          <a:lstStyle/>
          <a:p>
            <a:pPr marL="533400" indent="-533400">
              <a:buFontTx/>
              <a:buAutoNum type="alphaLcParenR"/>
            </a:pPr>
            <a:r>
              <a:rPr lang="es-EC" sz="2400" b="1" u="sng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la certificación o el reconocimiento formal</a:t>
            </a:r>
            <a:r>
              <a:rPr lang="es-EC" sz="2400">
                <a:ea typeface="Arial Unicode MS" pitchFamily="34" charset="-128"/>
                <a:cs typeface="Arial Unicode MS" pitchFamily="34" charset="-128"/>
              </a:rPr>
              <a:t> de la competencia de una autoridad ambiental de aplicación de evaluar estudios de impacto ambiental y emitir las correspondientes licencias ambientales conforme a lo establecido en el reglamento y en el art. 20 de la Ley de Gestión Ambiental;</a:t>
            </a:r>
          </a:p>
          <a:p>
            <a:pPr marL="533400" indent="-533400">
              <a:buFontTx/>
              <a:buAutoNum type="alphaLcParenR"/>
            </a:pPr>
            <a:r>
              <a:rPr lang="es-EC" sz="2400" b="1" u="sng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la descentralización</a:t>
            </a:r>
            <a:r>
              <a:rPr lang="es-EC" sz="2400">
                <a:ea typeface="Arial Unicode MS" pitchFamily="34" charset="-128"/>
                <a:cs typeface="Arial Unicode MS" pitchFamily="34" charset="-128"/>
              </a:rPr>
              <a:t>, sea horizontal o vertical, del licenciamiento ambiental dentro del ámbito de competencias de la institución solicitante (transferencia definitiva); o,</a:t>
            </a:r>
          </a:p>
          <a:p>
            <a:pPr marL="533400" indent="-533400">
              <a:buFontTx/>
              <a:buAutoNum type="alphaLcParenR"/>
            </a:pPr>
            <a:r>
              <a:rPr lang="es-EC" sz="2400" b="1" u="sng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la delegación</a:t>
            </a:r>
            <a:r>
              <a:rPr lang="es-EC" sz="2400">
                <a:ea typeface="Arial Unicode MS" pitchFamily="34" charset="-128"/>
                <a:cs typeface="Arial Unicode MS" pitchFamily="34" charset="-128"/>
              </a:rPr>
              <a:t> del licenciamiento ambiental dentro del ámbito de competencias de la institución solicitante (transferencia condicionada y revocable).</a:t>
            </a:r>
            <a:endParaRPr lang="es-ES" sz="240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731</Words>
  <Application>Microsoft PowerPoint</Application>
  <PresentationFormat>Presentación en pantalla (4:3)</PresentationFormat>
  <Paragraphs>87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Times New Roman</vt:lpstr>
      <vt:lpstr>Arial Black</vt:lpstr>
      <vt:lpstr>Arial</vt:lpstr>
      <vt:lpstr>Arial Narrow</vt:lpstr>
      <vt:lpstr>Arial Unicode MS</vt:lpstr>
      <vt:lpstr>Diseño predeterminado</vt:lpstr>
      <vt:lpstr>Modulo 9  Sistema Único de Manejo Ambiental - SUMA</vt:lpstr>
      <vt:lpstr>Ámbito y objetivos</vt:lpstr>
      <vt:lpstr>S U M A</vt:lpstr>
      <vt:lpstr>Estructura </vt:lpstr>
      <vt:lpstr>Elementos principales (1)</vt:lpstr>
      <vt:lpstr>Elementos principales (2)</vt:lpstr>
      <vt:lpstr>Marco institucional</vt:lpstr>
      <vt:lpstr>El SUMA en este marco institucional</vt:lpstr>
      <vt:lpstr>Formas y alcance de acreditación</vt:lpstr>
      <vt:lpstr>Coordinación interinstitucional</vt:lpstr>
      <vt:lpstr>Disposiciones especiales de coordinación interinstitucional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 9 Sistema Unico de Manejo Ambiental - SUMA</dc:title>
  <cp:lastModifiedBy>Administrador</cp:lastModifiedBy>
  <cp:revision>20</cp:revision>
  <dcterms:created xsi:type="dcterms:W3CDTF">2002-03-26T14:35:09Z</dcterms:created>
  <dcterms:modified xsi:type="dcterms:W3CDTF">2009-07-21T16:13:16Z</dcterms:modified>
</cp:coreProperties>
</file>