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67"/>
  </p:notesMasterIdLst>
  <p:handoutMasterIdLst>
    <p:handoutMasterId r:id="rId68"/>
  </p:handoutMasterIdLst>
  <p:sldIdLst>
    <p:sldId id="341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257" r:id="rId33"/>
    <p:sldId id="256" r:id="rId34"/>
    <p:sldId id="259" r:id="rId35"/>
    <p:sldId id="294" r:id="rId36"/>
    <p:sldId id="277" r:id="rId37"/>
    <p:sldId id="297" r:id="rId38"/>
    <p:sldId id="295" r:id="rId39"/>
    <p:sldId id="296" r:id="rId40"/>
    <p:sldId id="302" r:id="rId41"/>
    <p:sldId id="303" r:id="rId42"/>
    <p:sldId id="300" r:id="rId43"/>
    <p:sldId id="306" r:id="rId44"/>
    <p:sldId id="307" r:id="rId45"/>
    <p:sldId id="308" r:id="rId46"/>
    <p:sldId id="304" r:id="rId47"/>
    <p:sldId id="310" r:id="rId48"/>
    <p:sldId id="311" r:id="rId49"/>
    <p:sldId id="312" r:id="rId50"/>
    <p:sldId id="313" r:id="rId51"/>
    <p:sldId id="372" r:id="rId52"/>
    <p:sldId id="316" r:id="rId53"/>
    <p:sldId id="319" r:id="rId54"/>
    <p:sldId id="326" r:id="rId55"/>
    <p:sldId id="278" r:id="rId56"/>
    <p:sldId id="331" r:id="rId57"/>
    <p:sldId id="332" r:id="rId58"/>
    <p:sldId id="340" r:id="rId59"/>
    <p:sldId id="333" r:id="rId60"/>
    <p:sldId id="334" r:id="rId61"/>
    <p:sldId id="335" r:id="rId62"/>
    <p:sldId id="336" r:id="rId63"/>
    <p:sldId id="337" r:id="rId64"/>
    <p:sldId id="338" r:id="rId65"/>
    <p:sldId id="339" r:id="rId6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B2B2B2"/>
    <a:srgbClr val="DDDDDD"/>
    <a:srgbClr val="FFCC00"/>
    <a:srgbClr val="CCFFCC"/>
    <a:srgbClr val="9A7200"/>
    <a:srgbClr val="FF0000"/>
    <a:srgbClr val="004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06" autoAdjust="0"/>
    <p:restoredTop sz="94700" autoAdjust="0"/>
  </p:normalViewPr>
  <p:slideViewPr>
    <p:cSldViewPr>
      <p:cViewPr>
        <p:scale>
          <a:sx n="66" d="100"/>
          <a:sy n="66" d="100"/>
        </p:scale>
        <p:origin x="-78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369656-0332-4A6E-A82D-F7AB1D647D2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075F3A-4D96-44EB-B828-2AACEE2C8FC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5A096-4149-4A00-BF87-3A09CF858CC9}" type="slidenum">
              <a:rPr lang="es-ES"/>
              <a:pPr/>
              <a:t>4</a:t>
            </a:fld>
            <a:endParaRPr lang="es-ES"/>
          </a:p>
        </p:txBody>
      </p:sp>
      <p:sp>
        <p:nvSpPr>
          <p:cNvPr id="320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6E649-84D8-4E69-BF07-146007E90980}" type="slidenum">
              <a:rPr lang="es-ES"/>
              <a:pPr/>
              <a:t>13</a:t>
            </a:fld>
            <a:endParaRPr lang="es-ES"/>
          </a:p>
        </p:txBody>
      </p:sp>
      <p:sp>
        <p:nvSpPr>
          <p:cNvPr id="338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22090-A6F7-4F8F-B5E3-C6BAE37B1158}" type="slidenum">
              <a:rPr lang="es-ES"/>
              <a:pPr/>
              <a:t>14</a:t>
            </a:fld>
            <a:endParaRPr lang="es-ES"/>
          </a:p>
        </p:txBody>
      </p:sp>
      <p:sp>
        <p:nvSpPr>
          <p:cNvPr id="340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73D0D-D30C-4042-9DD3-9364FD603FC1}" type="slidenum">
              <a:rPr lang="es-ES"/>
              <a:pPr/>
              <a:t>15</a:t>
            </a:fld>
            <a:endParaRPr lang="es-ES"/>
          </a:p>
        </p:txBody>
      </p:sp>
      <p:sp>
        <p:nvSpPr>
          <p:cNvPr id="343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6BDB4-7299-4D10-A747-FCCD6AABAD46}" type="slidenum">
              <a:rPr lang="es-ES"/>
              <a:pPr/>
              <a:t>16</a:t>
            </a:fld>
            <a:endParaRPr lang="es-ES"/>
          </a:p>
        </p:txBody>
      </p:sp>
      <p:sp>
        <p:nvSpPr>
          <p:cNvPr id="345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34AE0-3BBE-41B5-A106-F94B0C0B5BDE}" type="slidenum">
              <a:rPr lang="es-ES"/>
              <a:pPr/>
              <a:t>17</a:t>
            </a:fld>
            <a:endParaRPr lang="es-ES"/>
          </a:p>
        </p:txBody>
      </p:sp>
      <p:sp>
        <p:nvSpPr>
          <p:cNvPr id="347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89743-7882-4A47-BFD0-4AB6222903ED}" type="slidenum">
              <a:rPr lang="es-ES"/>
              <a:pPr/>
              <a:t>18</a:t>
            </a:fld>
            <a:endParaRPr lang="es-ES"/>
          </a:p>
        </p:txBody>
      </p:sp>
      <p:sp>
        <p:nvSpPr>
          <p:cNvPr id="349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88BBD-D43B-4179-B035-FCD1BE9D539B}" type="slidenum">
              <a:rPr lang="es-ES"/>
              <a:pPr/>
              <a:t>19</a:t>
            </a:fld>
            <a:endParaRPr lang="es-ES"/>
          </a:p>
        </p:txBody>
      </p:sp>
      <p:sp>
        <p:nvSpPr>
          <p:cNvPr id="351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9670E-51FB-45FD-A2F2-94586FB8D809}" type="slidenum">
              <a:rPr lang="es-ES"/>
              <a:pPr/>
              <a:t>20</a:t>
            </a:fld>
            <a:endParaRPr lang="es-ES"/>
          </a:p>
        </p:txBody>
      </p:sp>
      <p:sp>
        <p:nvSpPr>
          <p:cNvPr id="353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5A28C-21C1-4B97-829C-CF7145B5EA70}" type="slidenum">
              <a:rPr lang="es-ES"/>
              <a:pPr/>
              <a:t>21</a:t>
            </a:fld>
            <a:endParaRPr lang="es-ES"/>
          </a:p>
        </p:txBody>
      </p:sp>
      <p:sp>
        <p:nvSpPr>
          <p:cNvPr id="355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4D2EA-BE8B-4431-A0CD-7F797196517D}" type="slidenum">
              <a:rPr lang="es-ES"/>
              <a:pPr/>
              <a:t>22</a:t>
            </a:fld>
            <a:endParaRPr lang="es-ES"/>
          </a:p>
        </p:txBody>
      </p:sp>
      <p:sp>
        <p:nvSpPr>
          <p:cNvPr id="357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FCD90-8AF9-461B-AC0A-DB7A68F33E09}" type="slidenum">
              <a:rPr lang="es-ES"/>
              <a:pPr/>
              <a:t>5</a:t>
            </a:fld>
            <a:endParaRPr lang="es-ES"/>
          </a:p>
        </p:txBody>
      </p:sp>
      <p:sp>
        <p:nvSpPr>
          <p:cNvPr id="322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290DE-C418-41C6-9369-D962F6EC3DCF}" type="slidenum">
              <a:rPr lang="es-ES"/>
              <a:pPr/>
              <a:t>23</a:t>
            </a:fld>
            <a:endParaRPr lang="es-ES"/>
          </a:p>
        </p:txBody>
      </p:sp>
      <p:sp>
        <p:nvSpPr>
          <p:cNvPr id="359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ECFB70-7C24-452C-9821-75CE4EC3B08E}" type="slidenum">
              <a:rPr lang="es-ES"/>
              <a:pPr/>
              <a:t>24</a:t>
            </a:fld>
            <a:endParaRPr lang="es-ES"/>
          </a:p>
        </p:txBody>
      </p:sp>
      <p:sp>
        <p:nvSpPr>
          <p:cNvPr id="361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52B65-877D-4289-A465-EB9821616601}" type="slidenum">
              <a:rPr lang="es-ES"/>
              <a:pPr/>
              <a:t>25</a:t>
            </a:fld>
            <a:endParaRPr lang="es-ES"/>
          </a:p>
        </p:txBody>
      </p:sp>
      <p:sp>
        <p:nvSpPr>
          <p:cNvPr id="363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0A091-4018-478D-BD24-F9477AA4004F}" type="slidenum">
              <a:rPr lang="es-ES"/>
              <a:pPr/>
              <a:t>26</a:t>
            </a:fld>
            <a:endParaRPr lang="es-ES"/>
          </a:p>
        </p:txBody>
      </p:sp>
      <p:sp>
        <p:nvSpPr>
          <p:cNvPr id="365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0F453-16FB-4F6A-894E-CE18FF09E55F}" type="slidenum">
              <a:rPr lang="es-ES"/>
              <a:pPr/>
              <a:t>27</a:t>
            </a:fld>
            <a:endParaRPr lang="es-ES"/>
          </a:p>
        </p:txBody>
      </p:sp>
      <p:sp>
        <p:nvSpPr>
          <p:cNvPr id="367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9AD50-43DA-4D29-AB72-48CAA38CE5B7}" type="slidenum">
              <a:rPr lang="es-ES"/>
              <a:pPr/>
              <a:t>28</a:t>
            </a:fld>
            <a:endParaRPr lang="es-ES"/>
          </a:p>
        </p:txBody>
      </p:sp>
      <p:sp>
        <p:nvSpPr>
          <p:cNvPr id="369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7BF80-6FAD-420A-8FA3-CCF20FEF5C90}" type="slidenum">
              <a:rPr lang="es-ES"/>
              <a:pPr/>
              <a:t>29</a:t>
            </a:fld>
            <a:endParaRPr lang="es-ES"/>
          </a:p>
        </p:txBody>
      </p:sp>
      <p:sp>
        <p:nvSpPr>
          <p:cNvPr id="371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C16A4-C422-4E4D-A5F3-137400391DE6}" type="slidenum">
              <a:rPr lang="es-ES"/>
              <a:pPr/>
              <a:t>30</a:t>
            </a:fld>
            <a:endParaRPr lang="es-ES"/>
          </a:p>
        </p:txBody>
      </p:sp>
      <p:sp>
        <p:nvSpPr>
          <p:cNvPr id="373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91BAE-F581-4B55-A3C0-3BA8BA25D73F}" type="slidenum">
              <a:rPr lang="es-ES"/>
              <a:pPr/>
              <a:t>31</a:t>
            </a:fld>
            <a:endParaRPr lang="es-ES"/>
          </a:p>
        </p:txBody>
      </p:sp>
      <p:sp>
        <p:nvSpPr>
          <p:cNvPr id="375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BD7D-0E82-4D35-BD0C-CA09A9B17DEA}" type="slidenum">
              <a:rPr lang="es-ES"/>
              <a:pPr/>
              <a:t>35</a:t>
            </a:fld>
            <a:endParaRPr lang="es-ES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0B8B5-9695-419B-B1FA-91D3114AE127}" type="slidenum">
              <a:rPr lang="es-ES"/>
              <a:pPr/>
              <a:t>6</a:t>
            </a:fld>
            <a:endParaRPr lang="es-ES"/>
          </a:p>
        </p:txBody>
      </p:sp>
      <p:sp>
        <p:nvSpPr>
          <p:cNvPr id="324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873A1-96A3-4F5C-BC84-6AFB0CA781B9}" type="slidenum">
              <a:rPr lang="es-ES"/>
              <a:pPr/>
              <a:t>36</a:t>
            </a:fld>
            <a:endParaRPr lang="es-E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C24EF-EF89-4747-A9D6-E083FFB60B60}" type="slidenum">
              <a:rPr lang="es-ES"/>
              <a:pPr/>
              <a:t>37</a:t>
            </a:fld>
            <a:endParaRPr lang="es-ES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C9955-773F-434F-8FF2-F6FA1260A38B}" type="slidenum">
              <a:rPr lang="es-ES"/>
              <a:pPr/>
              <a:t>38</a:t>
            </a:fld>
            <a:endParaRPr lang="es-ES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DB2BF-9827-4A06-85B7-AE00D3383DF4}" type="slidenum">
              <a:rPr lang="es-ES"/>
              <a:pPr/>
              <a:t>39</a:t>
            </a:fld>
            <a:endParaRPr lang="es-ES"/>
          </a:p>
        </p:txBody>
      </p:sp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A7FEE-1AB7-438F-96D8-F7CADB55B072}" type="slidenum">
              <a:rPr lang="es-ES"/>
              <a:pPr/>
              <a:t>40</a:t>
            </a:fld>
            <a:endParaRPr lang="es-ES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4B0DA-F2D0-4AF3-94E2-FEBBE06B1E64}" type="slidenum">
              <a:rPr lang="es-ES"/>
              <a:pPr/>
              <a:t>41</a:t>
            </a:fld>
            <a:endParaRPr lang="es-ES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23A1A-475F-49BB-898D-2A99154CBDAA}" type="slidenum">
              <a:rPr lang="es-ES"/>
              <a:pPr/>
              <a:t>42</a:t>
            </a:fld>
            <a:endParaRPr lang="es-ES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A0EF8-9FE8-4684-AE1B-1024B8EBA300}" type="slidenum">
              <a:rPr lang="es-ES"/>
              <a:pPr/>
              <a:t>43</a:t>
            </a:fld>
            <a:endParaRPr lang="es-ES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1329C-FA51-4247-8470-0C78F7A9A4DA}" type="slidenum">
              <a:rPr lang="es-ES"/>
              <a:pPr/>
              <a:t>44</a:t>
            </a:fld>
            <a:endParaRPr lang="es-ES"/>
          </a:p>
        </p:txBody>
      </p:sp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384E7-9375-4F5A-AA7A-A31CD45732D6}" type="slidenum">
              <a:rPr lang="es-ES"/>
              <a:pPr/>
              <a:t>45</a:t>
            </a:fld>
            <a:endParaRPr lang="es-ES"/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4440C-5F88-4AC5-B289-9028952BF3CE}" type="slidenum">
              <a:rPr lang="es-ES"/>
              <a:pPr/>
              <a:t>7</a:t>
            </a:fld>
            <a:endParaRPr lang="es-ES"/>
          </a:p>
        </p:txBody>
      </p:sp>
      <p:sp>
        <p:nvSpPr>
          <p:cNvPr id="326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DC5C8-EABE-4560-9F4B-44C57C96C7CD}" type="slidenum">
              <a:rPr lang="es-ES"/>
              <a:pPr/>
              <a:t>46</a:t>
            </a:fld>
            <a:endParaRPr lang="es-ES"/>
          </a:p>
        </p:txBody>
      </p:sp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A3D98-E3A6-41AA-A93B-68B7207B20D1}" type="slidenum">
              <a:rPr lang="es-ES"/>
              <a:pPr/>
              <a:t>47</a:t>
            </a:fld>
            <a:endParaRPr lang="es-ES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141CB-2171-426D-B4B4-D484E01BA316}" type="slidenum">
              <a:rPr lang="es-ES"/>
              <a:pPr/>
              <a:t>48</a:t>
            </a:fld>
            <a:endParaRPr lang="es-ES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2671E-E0D7-409A-938B-AD1637A432EC}" type="slidenum">
              <a:rPr lang="es-ES"/>
              <a:pPr/>
              <a:t>49</a:t>
            </a:fld>
            <a:endParaRPr lang="es-ES"/>
          </a:p>
        </p:txBody>
      </p:sp>
      <p:sp>
        <p:nvSpPr>
          <p:cNvPr id="171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E3490-8C3C-4B46-8926-8D6FCFF8EA3D}" type="slidenum">
              <a:rPr lang="es-ES"/>
              <a:pPr/>
              <a:t>50</a:t>
            </a:fld>
            <a:endParaRPr lang="es-ES"/>
          </a:p>
        </p:txBody>
      </p:sp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87DC7-AF4C-47B3-B6D9-80B1D38BD519}" type="slidenum">
              <a:rPr lang="es-ES"/>
              <a:pPr/>
              <a:t>51</a:t>
            </a:fld>
            <a:endParaRPr lang="es-ES"/>
          </a:p>
        </p:txBody>
      </p:sp>
      <p:sp>
        <p:nvSpPr>
          <p:cNvPr id="379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1CE55-76C4-400C-AD36-8554F977518A}" type="slidenum">
              <a:rPr lang="es-ES"/>
              <a:pPr/>
              <a:t>52</a:t>
            </a:fld>
            <a:endParaRPr lang="es-ES"/>
          </a:p>
        </p:txBody>
      </p:sp>
      <p:sp>
        <p:nvSpPr>
          <p:cNvPr id="180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62149-9E39-4608-9BEF-3CF1395DCC15}" type="slidenum">
              <a:rPr lang="es-ES"/>
              <a:pPr/>
              <a:t>53</a:t>
            </a:fld>
            <a:endParaRPr lang="es-ES"/>
          </a:p>
        </p:txBody>
      </p:sp>
      <p:sp>
        <p:nvSpPr>
          <p:cNvPr id="191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E3BB5-F078-40B2-B43A-EEB9BA617382}" type="slidenum">
              <a:rPr lang="es-ES"/>
              <a:pPr/>
              <a:t>54</a:t>
            </a:fld>
            <a:endParaRPr lang="es-ES"/>
          </a:p>
        </p:txBody>
      </p:sp>
      <p:sp>
        <p:nvSpPr>
          <p:cNvPr id="229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0A468-679C-4F0E-A1FA-0585A8980418}" type="slidenum">
              <a:rPr lang="es-ES"/>
              <a:pPr/>
              <a:t>55</a:t>
            </a:fld>
            <a:endParaRPr lang="es-E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880F0-78E5-4E21-96E9-E1F6411C7D7E}" type="slidenum">
              <a:rPr lang="es-ES"/>
              <a:pPr/>
              <a:t>8</a:t>
            </a:fld>
            <a:endParaRPr lang="es-ES"/>
          </a:p>
        </p:txBody>
      </p:sp>
      <p:sp>
        <p:nvSpPr>
          <p:cNvPr id="328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DF23F-7EF2-4414-B5EC-B44E2CA15C23}" type="slidenum">
              <a:rPr lang="es-ES"/>
              <a:pPr/>
              <a:t>56</a:t>
            </a:fld>
            <a:endParaRPr lang="es-ES"/>
          </a:p>
        </p:txBody>
      </p:sp>
      <p:sp>
        <p:nvSpPr>
          <p:cNvPr id="286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87052-DCDE-43CE-B348-FA5052D44DEC}" type="slidenum">
              <a:rPr lang="es-ES"/>
              <a:pPr/>
              <a:t>57</a:t>
            </a:fld>
            <a:endParaRPr lang="es-ES"/>
          </a:p>
        </p:txBody>
      </p:sp>
      <p:sp>
        <p:nvSpPr>
          <p:cNvPr id="293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8204A-C756-4F75-A8BD-368BCCB5AC4C}" type="slidenum">
              <a:rPr lang="es-ES"/>
              <a:pPr/>
              <a:t>58</a:t>
            </a:fld>
            <a:endParaRPr lang="es-ES"/>
          </a:p>
        </p:txBody>
      </p:sp>
      <p:sp>
        <p:nvSpPr>
          <p:cNvPr id="310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DEAEE-1522-49C1-97F5-33A8D2968B45}" type="slidenum">
              <a:rPr lang="es-ES"/>
              <a:pPr/>
              <a:t>59</a:t>
            </a:fld>
            <a:endParaRPr lang="es-ES"/>
          </a:p>
        </p:txBody>
      </p:sp>
      <p:sp>
        <p:nvSpPr>
          <p:cNvPr id="295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BEAFA-93C2-45AA-A030-7A2B10A6F5C1}" type="slidenum">
              <a:rPr lang="es-ES"/>
              <a:pPr/>
              <a:t>60</a:t>
            </a:fld>
            <a:endParaRPr lang="es-ES"/>
          </a:p>
        </p:txBody>
      </p:sp>
      <p:sp>
        <p:nvSpPr>
          <p:cNvPr id="297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FA81C-A546-4704-BB9A-8365B07A2E72}" type="slidenum">
              <a:rPr lang="es-ES"/>
              <a:pPr/>
              <a:t>61</a:t>
            </a:fld>
            <a:endParaRPr lang="es-ES"/>
          </a:p>
        </p:txBody>
      </p:sp>
      <p:sp>
        <p:nvSpPr>
          <p:cNvPr id="300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93CF4-FB3E-4906-8538-2C24FC819D21}" type="slidenum">
              <a:rPr lang="es-ES"/>
              <a:pPr/>
              <a:t>62</a:t>
            </a:fld>
            <a:endParaRPr lang="es-ES"/>
          </a:p>
        </p:txBody>
      </p:sp>
      <p:sp>
        <p:nvSpPr>
          <p:cNvPr id="302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2724B-972A-4DDD-9931-ED5E2570CA77}" type="slidenum">
              <a:rPr lang="es-ES"/>
              <a:pPr/>
              <a:t>63</a:t>
            </a:fld>
            <a:endParaRPr lang="es-ES"/>
          </a:p>
        </p:txBody>
      </p:sp>
      <p:sp>
        <p:nvSpPr>
          <p:cNvPr id="304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7A20F-80E6-422D-899F-E84901139EDE}" type="slidenum">
              <a:rPr lang="es-ES"/>
              <a:pPr/>
              <a:t>64</a:t>
            </a:fld>
            <a:endParaRPr lang="es-ES"/>
          </a:p>
        </p:txBody>
      </p:sp>
      <p:sp>
        <p:nvSpPr>
          <p:cNvPr id="306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468FA-D2BB-45AB-BAD2-035F9411A9FA}" type="slidenum">
              <a:rPr lang="es-ES"/>
              <a:pPr/>
              <a:t>65</a:t>
            </a:fld>
            <a:endParaRPr lang="es-ES"/>
          </a:p>
        </p:txBody>
      </p:sp>
      <p:sp>
        <p:nvSpPr>
          <p:cNvPr id="308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46916-FB34-419A-9C73-E03FF97504C4}" type="slidenum">
              <a:rPr lang="es-ES"/>
              <a:pPr/>
              <a:t>9</a:t>
            </a:fld>
            <a:endParaRPr lang="es-ES"/>
          </a:p>
        </p:txBody>
      </p:sp>
      <p:sp>
        <p:nvSpPr>
          <p:cNvPr id="330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7ABBF-6A05-4B13-86AD-0731F5F91533}" type="slidenum">
              <a:rPr lang="es-ES"/>
              <a:pPr/>
              <a:t>10</a:t>
            </a:fld>
            <a:endParaRPr lang="es-ES"/>
          </a:p>
        </p:txBody>
      </p:sp>
      <p:sp>
        <p:nvSpPr>
          <p:cNvPr id="332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F41F7-690C-486A-A94C-28F484C28021}" type="slidenum">
              <a:rPr lang="es-ES"/>
              <a:pPr/>
              <a:t>11</a:t>
            </a:fld>
            <a:endParaRPr lang="es-ES"/>
          </a:p>
        </p:txBody>
      </p:sp>
      <p:sp>
        <p:nvSpPr>
          <p:cNvPr id="334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561B4-89FD-4660-AD29-1855D251BDB7}" type="slidenum">
              <a:rPr lang="es-ES"/>
              <a:pPr/>
              <a:t>12</a:t>
            </a:fld>
            <a:endParaRPr lang="es-ES"/>
          </a:p>
        </p:txBody>
      </p:sp>
      <p:sp>
        <p:nvSpPr>
          <p:cNvPr id="336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50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685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20685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0685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5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5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5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5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5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5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6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6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6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6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0686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0686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6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6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6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6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7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7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7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7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7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7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7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7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7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7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8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8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8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0688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688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8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8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8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8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8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9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9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9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9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9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9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9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9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9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89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90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0690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690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90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90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90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90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90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90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20690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691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691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691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691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20691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0691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0691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20691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20691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F028748-F217-4293-82AE-284E5FEA2F1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9AA0F-C0AE-425A-8FB5-75F890CE927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1CAF1-EBD3-4A2F-8C20-C46164A02AE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AA75DB-70E5-4F6B-BB4E-8E3FE1D38F4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DBA2AC-B09A-4B3B-A0F9-ABC7527E3D3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289854-B10B-4460-8668-FEFEF5779C9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CF2D75-325E-4063-A867-2BD4E570D53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AAC7-EF61-475E-9B66-FB999010AA6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0F73-0A07-4981-B4FF-EE7EDE7DC96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4CB7F-9BF7-4039-A799-EA923CD4229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A3552-2545-43CE-BCE8-F533502E9BD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44191-289C-40DE-AFF1-1F20750976B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EF632-2C4B-4E89-A8BF-9E844DDE2DB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2BDE5-4193-47B5-9431-6798BBC3441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2C207-1533-40AB-BA00-1F85CF635C4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058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582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20582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0583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3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3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3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3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3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3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3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3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3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4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0584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0584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4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4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4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4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4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4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4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5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5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5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5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5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5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5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5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5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5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058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586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6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6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6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6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6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6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6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6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7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7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7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7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7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7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7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7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0587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587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8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8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8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8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8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88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20588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588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588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588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589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20589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89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589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20589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20589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46968B5-970F-4293-A1BE-699D57320FA2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.jpeg"/><Relationship Id="rId7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10" Type="http://schemas.openxmlformats.org/officeDocument/2006/relationships/slide" Target="slide17.xml"/><Relationship Id="rId4" Type="http://schemas.openxmlformats.org/officeDocument/2006/relationships/image" Target="../media/image2.png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Gr_fico_de_Microsoft_Office_Excel2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Gr_fico_de_Microsoft_Office_Excel1.xls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0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.jpeg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oleObject" Target="../embeddings/Gr_fico_de_Microsoft_Office_Excel3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slide" Target="slide2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5.xml"/><Relationship Id="rId5" Type="http://schemas.openxmlformats.org/officeDocument/2006/relationships/slide" Target="slide31.xml"/><Relationship Id="rId10" Type="http://schemas.openxmlformats.org/officeDocument/2006/relationships/image" Target="../media/image2.png"/><Relationship Id="rId4" Type="http://schemas.openxmlformats.org/officeDocument/2006/relationships/slide" Target="slide19.xml"/><Relationship Id="rId9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slide" Target="slide2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5.xml"/><Relationship Id="rId5" Type="http://schemas.openxmlformats.org/officeDocument/2006/relationships/slide" Target="slide36.xml"/><Relationship Id="rId10" Type="http://schemas.openxmlformats.org/officeDocument/2006/relationships/image" Target="../media/image2.png"/><Relationship Id="rId4" Type="http://schemas.openxmlformats.org/officeDocument/2006/relationships/slide" Target="slide18.xml"/><Relationship Id="rId9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slide" Target="slide49.xml"/><Relationship Id="rId4" Type="http://schemas.openxmlformats.org/officeDocument/2006/relationships/slide" Target="slide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oleObject" Target="../embeddings/oleObject2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oleObject" Target="../embeddings/oleObject2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1.jpeg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Gr_fico_de_Microsoft_Office_Excel4.xls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oleObject" Target="../embeddings/oleObject3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6.png"/><Relationship Id="rId5" Type="http://schemas.openxmlformats.org/officeDocument/2006/relationships/image" Target="../media/image67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oleObject" Target="../embeddings/oleObject3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0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em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291512" cy="48529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C" sz="2800" b="1"/>
          </a:p>
          <a:p>
            <a:pPr>
              <a:buFont typeface="Wingdings" pitchFamily="2" charset="2"/>
              <a:buNone/>
            </a:pPr>
            <a:r>
              <a:rPr lang="es-EC" sz="2800" b="1"/>
              <a:t>Integrantes:</a:t>
            </a:r>
          </a:p>
          <a:p>
            <a:pPr>
              <a:buFont typeface="Wingdings" pitchFamily="2" charset="2"/>
              <a:buNone/>
            </a:pPr>
            <a:endParaRPr lang="es-EC" sz="2800" b="1"/>
          </a:p>
          <a:p>
            <a:pPr lvl="1">
              <a:buFont typeface="Wingdings" pitchFamily="2" charset="2"/>
              <a:buChar char="ü"/>
            </a:pPr>
            <a:r>
              <a:rPr lang="es-EC" sz="2400"/>
              <a:t>Jaramillo Nieto Jimmy Marlon</a:t>
            </a:r>
          </a:p>
          <a:p>
            <a:pPr lvl="1">
              <a:buFont typeface="Wingdings" pitchFamily="2" charset="2"/>
              <a:buChar char="ü"/>
            </a:pPr>
            <a:r>
              <a:rPr lang="es-EC" sz="2400"/>
              <a:t>Sanga Suárez Christian José</a:t>
            </a:r>
            <a:br>
              <a:rPr lang="es-EC" sz="2400"/>
            </a:br>
            <a:endParaRPr lang="es-ES" sz="2400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698500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16420" name="Group 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16421" name="Picture 5" descr="logo espo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16422" name="Picture 6"/>
            <p:cNvPicPr>
              <a:picLocks noChangeAspect="1" noChangeArrowheads="1"/>
            </p:cNvPicPr>
            <p:nvPr/>
          </p:nvPicPr>
          <p:blipFill>
            <a:blip r:embed="rId3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147050" cy="1036637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Descripción Hidrológica de las cuencas </a:t>
            </a:r>
            <a:endParaRPr lang="es-ES_tradnl" sz="2800" b="1">
              <a:hlinkClick r:id="" action="ppaction://noaction"/>
            </a:endParaRPr>
          </a:p>
          <a:p>
            <a:pPr marL="533400" indent="-533400"/>
            <a:r>
              <a:rPr lang="es-ES_tradnl" sz="2800" b="1"/>
              <a:t>Delimitación de las cuencas</a:t>
            </a:r>
          </a:p>
        </p:txBody>
      </p:sp>
      <p:pic>
        <p:nvPicPr>
          <p:cNvPr id="331779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270000" y="2519363"/>
            <a:ext cx="6615113" cy="4224337"/>
          </a:xfrm>
        </p:spPr>
      </p:pic>
      <p:sp>
        <p:nvSpPr>
          <p:cNvPr id="33178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31781" name="Group 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31782" name="Picture 6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31783" name="Picture 7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8569325" cy="5040312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s-EC" sz="2800" b="1"/>
              <a:t>Descripción Hidrológica de las cuencas </a:t>
            </a:r>
            <a:endParaRPr lang="es-ES_tradnl" sz="2800" b="1">
              <a:hlinkClick r:id="" action="ppaction://noaction"/>
            </a:endParaRPr>
          </a:p>
          <a:p>
            <a:pPr marL="533400" indent="-533400">
              <a:lnSpc>
                <a:spcPct val="80000"/>
              </a:lnSpc>
            </a:pPr>
            <a:r>
              <a:rPr lang="es-ES_tradnl" sz="2400" b="1"/>
              <a:t>Caracterización de las cuencas a través de sus parámetros geomorfológicos.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s-ES_tradnl" sz="2400" b="1"/>
          </a:p>
          <a:p>
            <a:pPr marL="914400" lvl="1" indent="-457200">
              <a:lnSpc>
                <a:spcPct val="80000"/>
              </a:lnSpc>
            </a:pPr>
            <a:r>
              <a:rPr lang="es-ES_tradnl" sz="2200" b="1"/>
              <a:t>Área y Perímetro.- 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s-ES_tradnl" sz="2200" b="1"/>
          </a:p>
          <a:p>
            <a:pPr marL="914400" lvl="1" indent="-457200">
              <a:lnSpc>
                <a:spcPct val="80000"/>
              </a:lnSpc>
            </a:pPr>
            <a:r>
              <a:rPr lang="es-ES_tradnl" sz="2200" b="1"/>
              <a:t>Forma.</a:t>
            </a:r>
          </a:p>
          <a:p>
            <a:pPr marL="1295400" lvl="2" indent="-381000">
              <a:lnSpc>
                <a:spcPct val="80000"/>
              </a:lnSpc>
            </a:pPr>
            <a:endParaRPr lang="es-ES_tradnl" sz="2200" b="1"/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r>
              <a:rPr lang="es-ES_tradnl" sz="2200" b="1"/>
              <a:t>   </a:t>
            </a:r>
          </a:p>
          <a:p>
            <a:pPr marL="914400" lvl="1" indent="-457200">
              <a:lnSpc>
                <a:spcPct val="80000"/>
              </a:lnSpc>
            </a:pPr>
            <a:r>
              <a:rPr lang="es-ES_tradnl" sz="2200" b="1"/>
              <a:t>Sistema de drenaje.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s-ES_tradnl" sz="2200" b="1"/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s-ES_tradnl" sz="2200" b="1"/>
          </a:p>
          <a:p>
            <a:pPr marL="914400" lvl="1" indent="-457200">
              <a:lnSpc>
                <a:spcPct val="80000"/>
              </a:lnSpc>
            </a:pPr>
            <a:r>
              <a:rPr lang="es-ES_tradnl" sz="2200" b="1"/>
              <a:t>Relieve.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s-ES_tradnl" sz="200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33828" name="Group 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33829" name="Picture 5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33830" name="Picture 6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2339975" y="2997200"/>
            <a:ext cx="46799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(Ks) Tendencia a las crecidas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3832" name="Text Box 8"/>
          <p:cNvSpPr txBox="1">
            <a:spLocks noChangeArrowheads="1"/>
          </p:cNvSpPr>
          <p:nvPr/>
        </p:nvSpPr>
        <p:spPr bwMode="auto">
          <a:xfrm>
            <a:off x="2266950" y="3429000"/>
            <a:ext cx="45370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(Kc) Relacionado con el Tc</a:t>
            </a: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3833" name="Text Box 9"/>
          <p:cNvSpPr txBox="1">
            <a:spLocks noChangeArrowheads="1"/>
          </p:cNvSpPr>
          <p:nvPr/>
        </p:nvSpPr>
        <p:spPr bwMode="auto">
          <a:xfrm>
            <a:off x="4140200" y="4019550"/>
            <a:ext cx="504031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Nº de Orden. &lt;Tributario &gt;infiltración</a:t>
            </a: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3834" name="Text Box 10"/>
          <p:cNvSpPr txBox="1">
            <a:spLocks noChangeArrowheads="1"/>
          </p:cNvSpPr>
          <p:nvPr/>
        </p:nvSpPr>
        <p:spPr bwMode="auto">
          <a:xfrm>
            <a:off x="4281488" y="4583113"/>
            <a:ext cx="475456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Densidad de drenaje. (0.5-4)Km./Km</a:t>
            </a:r>
            <a:r>
              <a:rPr lang="es-ES_tradnl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s-ES" sz="1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3835" name="Text Box 11"/>
          <p:cNvSpPr txBox="1">
            <a:spLocks noChangeArrowheads="1"/>
          </p:cNvSpPr>
          <p:nvPr/>
        </p:nvSpPr>
        <p:spPr bwMode="auto">
          <a:xfrm>
            <a:off x="2124075" y="5084763"/>
            <a:ext cx="45370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Pendiente de la cuenca</a:t>
            </a: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3836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411413" y="5805488"/>
            <a:ext cx="45370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Longitud de Máx. Recorrido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3837" name="Text Box 13"/>
          <p:cNvSpPr txBox="1">
            <a:spLocks noChangeArrowheads="1"/>
          </p:cNvSpPr>
          <p:nvPr/>
        </p:nvSpPr>
        <p:spPr bwMode="auto">
          <a:xfrm>
            <a:off x="2051050" y="6165850"/>
            <a:ext cx="45370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Longitud del centroide</a:t>
            </a: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3838" name="Text Box 1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195513" y="6524625"/>
            <a:ext cx="45370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Tiempo de concentración</a:t>
            </a: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3839" name="Text Box 1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482850" y="5445125"/>
            <a:ext cx="45370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Pendiente del cauce principal</a:t>
            </a: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4140200" y="2532063"/>
            <a:ext cx="367188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Mediante planimetrado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3841" name="Text Box 17"/>
          <p:cNvSpPr txBox="1">
            <a:spLocks noChangeArrowheads="1"/>
          </p:cNvSpPr>
          <p:nvPr/>
        </p:nvSpPr>
        <p:spPr bwMode="auto">
          <a:xfrm>
            <a:off x="6804025" y="3552825"/>
            <a:ext cx="2160588" cy="452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C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Ejemplo Comparativo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s-ES" sz="14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3842" name="AutoShape 18"/>
          <p:cNvSpPr>
            <a:spLocks/>
          </p:cNvSpPr>
          <p:nvPr/>
        </p:nvSpPr>
        <p:spPr bwMode="auto">
          <a:xfrm>
            <a:off x="4211638" y="4076700"/>
            <a:ext cx="144462" cy="720725"/>
          </a:xfrm>
          <a:prstGeom prst="leftBracket">
            <a:avLst>
              <a:gd name="adj" fmla="val 41575"/>
            </a:avLst>
          </a:prstGeom>
          <a:noFill/>
          <a:ln w="38100">
            <a:solidFill>
              <a:schemeClr val="accent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33843" name="AutoShape 19"/>
          <p:cNvSpPr>
            <a:spLocks/>
          </p:cNvSpPr>
          <p:nvPr/>
        </p:nvSpPr>
        <p:spPr bwMode="auto">
          <a:xfrm>
            <a:off x="2555875" y="2997200"/>
            <a:ext cx="215900" cy="719138"/>
          </a:xfrm>
          <a:prstGeom prst="leftBracket">
            <a:avLst>
              <a:gd name="adj" fmla="val 27757"/>
            </a:avLst>
          </a:prstGeom>
          <a:noFill/>
          <a:ln w="38100">
            <a:solidFill>
              <a:schemeClr val="accent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33844" name="AutoShape 2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604250" y="2492375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33845" name="AutoShap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459788" y="4221163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33846" name="AutoShape 22"/>
          <p:cNvSpPr>
            <a:spLocks noChangeArrowheads="1"/>
          </p:cNvSpPr>
          <p:nvPr/>
        </p:nvSpPr>
        <p:spPr bwMode="auto">
          <a:xfrm>
            <a:off x="8172450" y="6237288"/>
            <a:ext cx="792163" cy="620712"/>
          </a:xfrm>
          <a:prstGeom prst="rightArrow">
            <a:avLst>
              <a:gd name="adj1" fmla="val 50000"/>
              <a:gd name="adj2" fmla="val 31905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60000"/>
              </a:lnSpc>
            </a:pPr>
            <a:r>
              <a:rPr lang="es-E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10" action="ppaction://hlinksldjump"/>
              </a:rPr>
              <a:t>Next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3847" name="AutoShape 2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11863" y="5086350"/>
            <a:ext cx="215900" cy="2873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3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3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3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3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3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build="p"/>
      <p:bldP spid="333831" grpId="0"/>
      <p:bldP spid="333832" grpId="0"/>
      <p:bldP spid="333833" grpId="0"/>
      <p:bldP spid="333834" grpId="0"/>
      <p:bldP spid="333835" grpId="0"/>
      <p:bldP spid="333836" grpId="0"/>
      <p:bldP spid="333837" grpId="0"/>
      <p:bldP spid="333838" grpId="0"/>
      <p:bldP spid="333839" grpId="0"/>
      <p:bldP spid="333840" grpId="0"/>
      <p:bldP spid="333841" grpId="0"/>
      <p:bldP spid="333842" grpId="0" animBg="1"/>
      <p:bldP spid="333843" grpId="0" animBg="1"/>
      <p:bldP spid="333844" grpId="0" animBg="1"/>
      <p:bldP spid="333845" grpId="0" animBg="1"/>
      <p:bldP spid="3338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840537" cy="630238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052513"/>
            <a:ext cx="7272338" cy="360362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s-EC" sz="1800" b="1"/>
              <a:t>Ejemplo de Caudal Pico para Cuenca de Igual magnitud</a:t>
            </a:r>
            <a:endParaRPr lang="es-ES_tradnl" sz="1800" b="1"/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s-ES_tradnl" sz="1800" b="1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s-ES_tradnl" sz="1800"/>
          </a:p>
        </p:txBody>
      </p:sp>
      <p:grpSp>
        <p:nvGrpSpPr>
          <p:cNvPr id="335876" name="Group 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35877" name="Picture 5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35878" name="Picture 6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graphicFrame>
        <p:nvGraphicFramePr>
          <p:cNvPr id="335879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1835150" y="1268413"/>
          <a:ext cx="5616575" cy="2914650"/>
        </p:xfrm>
        <a:graphic>
          <a:graphicData uri="http://schemas.openxmlformats.org/presentationml/2006/ole">
            <p:oleObj spid="_x0000_s335879" name="Gráfico" r:id="rId6" imgW="6667500" imgH="3457651" progId="Excel.Chart.8">
              <p:embed/>
            </p:oleObj>
          </a:graphicData>
        </a:graphic>
      </p:graphicFrame>
      <p:graphicFrame>
        <p:nvGraphicFramePr>
          <p:cNvPr id="335880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1835150" y="3952875"/>
          <a:ext cx="5616575" cy="2860675"/>
        </p:xfrm>
        <a:graphic>
          <a:graphicData uri="http://schemas.openxmlformats.org/presentationml/2006/ole">
            <p:oleObj spid="_x0000_s335880" name="Gráfico" r:id="rId7" imgW="6676949" imgH="3400349" progId="Excel.Chart.8">
              <p:embed/>
            </p:oleObj>
          </a:graphicData>
        </a:graphic>
      </p:graphicFrame>
      <p:sp>
        <p:nvSpPr>
          <p:cNvPr id="335881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0825" y="6237288"/>
            <a:ext cx="433388" cy="360362"/>
          </a:xfrm>
          <a:prstGeom prst="leftArrow">
            <a:avLst>
              <a:gd name="adj1" fmla="val 50000"/>
              <a:gd name="adj2" fmla="val 30066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609725" y="908050"/>
            <a:ext cx="5770563" cy="503238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es-EC" sz="2500" b="1"/>
              <a:t>Longitud de máximo recorrido</a:t>
            </a:r>
          </a:p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es-EC" sz="2500" b="1"/>
              <a:t> </a:t>
            </a:r>
            <a:endParaRPr lang="es-ES_tradnl" sz="2500" u="sng"/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endParaRPr lang="es-ES_tradnl" sz="2200" u="sng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37924" name="Group 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37925" name="Picture 5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37926" name="Picture 6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pic>
        <p:nvPicPr>
          <p:cNvPr id="3379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792288"/>
            <a:ext cx="7704138" cy="4813300"/>
          </a:xfrm>
          <a:prstGeom prst="rect">
            <a:avLst/>
          </a:prstGeom>
          <a:noFill/>
        </p:spPr>
      </p:pic>
      <p:pic>
        <p:nvPicPr>
          <p:cNvPr id="3379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773238"/>
            <a:ext cx="7559675" cy="4889500"/>
          </a:xfrm>
          <a:prstGeom prst="rect">
            <a:avLst/>
          </a:prstGeom>
          <a:noFill/>
        </p:spPr>
      </p:pic>
      <p:sp>
        <p:nvSpPr>
          <p:cNvPr id="337929" name="Rectangle 9"/>
          <p:cNvSpPr>
            <a:spLocks noChangeArrowheads="1"/>
          </p:cNvSpPr>
          <p:nvPr/>
        </p:nvSpPr>
        <p:spPr bwMode="auto">
          <a:xfrm>
            <a:off x="612775" y="1268413"/>
            <a:ext cx="77755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EC" sz="2500" b="1">
                <a:effectLst>
                  <a:outerShdw blurRad="38100" dist="38100" dir="2700000" algn="tl">
                    <a:srgbClr val="000000"/>
                  </a:outerShdw>
                </a:effectLst>
              </a:rPr>
              <a:t>Longitud del cauce principal en Cuencas unidas</a:t>
            </a:r>
          </a:p>
          <a:p>
            <a:pPr marL="533400" indent="-5334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EC" sz="25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25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</a:pPr>
            <a:endParaRPr lang="es-ES_tradnl" sz="22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30" name="AutoShap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459788" y="5949950"/>
            <a:ext cx="611187" cy="503238"/>
          </a:xfrm>
          <a:prstGeom prst="leftArrow">
            <a:avLst>
              <a:gd name="adj1" fmla="val 50000"/>
              <a:gd name="adj2" fmla="val 30363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37931" name="Freeform 11"/>
          <p:cNvSpPr>
            <a:spLocks/>
          </p:cNvSpPr>
          <p:nvPr/>
        </p:nvSpPr>
        <p:spPr bwMode="auto">
          <a:xfrm>
            <a:off x="4829175" y="2471738"/>
            <a:ext cx="1757363" cy="2957512"/>
          </a:xfrm>
          <a:custGeom>
            <a:avLst/>
            <a:gdLst/>
            <a:ahLst/>
            <a:cxnLst>
              <a:cxn ang="0">
                <a:pos x="1107" y="0"/>
              </a:cxn>
              <a:cxn ang="0">
                <a:pos x="1071" y="144"/>
              </a:cxn>
              <a:cxn ang="0">
                <a:pos x="1053" y="198"/>
              </a:cxn>
              <a:cxn ang="0">
                <a:pos x="1008" y="324"/>
              </a:cxn>
              <a:cxn ang="0">
                <a:pos x="828" y="414"/>
              </a:cxn>
              <a:cxn ang="0">
                <a:pos x="711" y="441"/>
              </a:cxn>
              <a:cxn ang="0">
                <a:pos x="657" y="477"/>
              </a:cxn>
              <a:cxn ang="0">
                <a:pos x="621" y="567"/>
              </a:cxn>
              <a:cxn ang="0">
                <a:pos x="612" y="828"/>
              </a:cxn>
              <a:cxn ang="0">
                <a:pos x="423" y="837"/>
              </a:cxn>
              <a:cxn ang="0">
                <a:pos x="342" y="873"/>
              </a:cxn>
              <a:cxn ang="0">
                <a:pos x="117" y="882"/>
              </a:cxn>
              <a:cxn ang="0">
                <a:pos x="0" y="927"/>
              </a:cxn>
              <a:cxn ang="0">
                <a:pos x="9" y="1287"/>
              </a:cxn>
              <a:cxn ang="0">
                <a:pos x="18" y="1314"/>
              </a:cxn>
              <a:cxn ang="0">
                <a:pos x="126" y="1710"/>
              </a:cxn>
              <a:cxn ang="0">
                <a:pos x="108" y="1764"/>
              </a:cxn>
              <a:cxn ang="0">
                <a:pos x="90" y="1863"/>
              </a:cxn>
            </a:cxnLst>
            <a:rect l="0" t="0" r="r" b="b"/>
            <a:pathLst>
              <a:path w="1107" h="1863">
                <a:moveTo>
                  <a:pt x="1107" y="0"/>
                </a:moveTo>
                <a:cubicBezTo>
                  <a:pt x="1071" y="54"/>
                  <a:pt x="1085" y="72"/>
                  <a:pt x="1071" y="144"/>
                </a:cubicBezTo>
                <a:cubicBezTo>
                  <a:pt x="1068" y="163"/>
                  <a:pt x="1053" y="198"/>
                  <a:pt x="1053" y="198"/>
                </a:cubicBezTo>
                <a:cubicBezTo>
                  <a:pt x="1046" y="261"/>
                  <a:pt x="1057" y="291"/>
                  <a:pt x="1008" y="324"/>
                </a:cubicBezTo>
                <a:cubicBezTo>
                  <a:pt x="966" y="451"/>
                  <a:pt x="1046" y="402"/>
                  <a:pt x="828" y="414"/>
                </a:cubicBezTo>
                <a:cubicBezTo>
                  <a:pt x="754" y="463"/>
                  <a:pt x="872" y="391"/>
                  <a:pt x="711" y="441"/>
                </a:cubicBezTo>
                <a:cubicBezTo>
                  <a:pt x="690" y="447"/>
                  <a:pt x="657" y="477"/>
                  <a:pt x="657" y="477"/>
                </a:cubicBezTo>
                <a:cubicBezTo>
                  <a:pt x="637" y="508"/>
                  <a:pt x="630" y="531"/>
                  <a:pt x="621" y="567"/>
                </a:cubicBezTo>
                <a:cubicBezTo>
                  <a:pt x="618" y="654"/>
                  <a:pt x="663" y="758"/>
                  <a:pt x="612" y="828"/>
                </a:cubicBezTo>
                <a:cubicBezTo>
                  <a:pt x="575" y="879"/>
                  <a:pt x="486" y="832"/>
                  <a:pt x="423" y="837"/>
                </a:cubicBezTo>
                <a:cubicBezTo>
                  <a:pt x="391" y="840"/>
                  <a:pt x="374" y="871"/>
                  <a:pt x="342" y="873"/>
                </a:cubicBezTo>
                <a:cubicBezTo>
                  <a:pt x="267" y="878"/>
                  <a:pt x="192" y="879"/>
                  <a:pt x="117" y="882"/>
                </a:cubicBezTo>
                <a:cubicBezTo>
                  <a:pt x="58" y="889"/>
                  <a:pt x="31" y="880"/>
                  <a:pt x="0" y="927"/>
                </a:cubicBezTo>
                <a:cubicBezTo>
                  <a:pt x="3" y="1047"/>
                  <a:pt x="3" y="1167"/>
                  <a:pt x="9" y="1287"/>
                </a:cubicBezTo>
                <a:cubicBezTo>
                  <a:pt x="9" y="1296"/>
                  <a:pt x="17" y="1305"/>
                  <a:pt x="18" y="1314"/>
                </a:cubicBezTo>
                <a:cubicBezTo>
                  <a:pt x="27" y="1433"/>
                  <a:pt x="4" y="1629"/>
                  <a:pt x="126" y="1710"/>
                </a:cubicBezTo>
                <a:cubicBezTo>
                  <a:pt x="145" y="1785"/>
                  <a:pt x="139" y="1714"/>
                  <a:pt x="108" y="1764"/>
                </a:cubicBezTo>
                <a:cubicBezTo>
                  <a:pt x="85" y="1800"/>
                  <a:pt x="90" y="1824"/>
                  <a:pt x="90" y="1863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 anchor="ctr" anchorCtr="1"/>
          <a:lstStyle/>
          <a:p>
            <a:endParaRPr lang="es-ES"/>
          </a:p>
        </p:txBody>
      </p:sp>
      <p:sp>
        <p:nvSpPr>
          <p:cNvPr id="337932" name="Freeform 12"/>
          <p:cNvSpPr>
            <a:spLocks/>
          </p:cNvSpPr>
          <p:nvPr/>
        </p:nvSpPr>
        <p:spPr bwMode="auto">
          <a:xfrm>
            <a:off x="2884488" y="2500313"/>
            <a:ext cx="1530350" cy="3143250"/>
          </a:xfrm>
          <a:custGeom>
            <a:avLst/>
            <a:gdLst/>
            <a:ahLst/>
            <a:cxnLst>
              <a:cxn ang="0">
                <a:pos x="964" y="0"/>
              </a:cxn>
              <a:cxn ang="0">
                <a:pos x="937" y="9"/>
              </a:cxn>
              <a:cxn ang="0">
                <a:pos x="910" y="27"/>
              </a:cxn>
              <a:cxn ang="0">
                <a:pos x="856" y="45"/>
              </a:cxn>
              <a:cxn ang="0">
                <a:pos x="838" y="144"/>
              </a:cxn>
              <a:cxn ang="0">
                <a:pos x="811" y="153"/>
              </a:cxn>
              <a:cxn ang="0">
                <a:pos x="739" y="162"/>
              </a:cxn>
              <a:cxn ang="0">
                <a:pos x="667" y="216"/>
              </a:cxn>
              <a:cxn ang="0">
                <a:pos x="658" y="288"/>
              </a:cxn>
              <a:cxn ang="0">
                <a:pos x="622" y="342"/>
              </a:cxn>
              <a:cxn ang="0">
                <a:pos x="613" y="369"/>
              </a:cxn>
              <a:cxn ang="0">
                <a:pos x="586" y="387"/>
              </a:cxn>
              <a:cxn ang="0">
                <a:pos x="532" y="549"/>
              </a:cxn>
              <a:cxn ang="0">
                <a:pos x="514" y="603"/>
              </a:cxn>
              <a:cxn ang="0">
                <a:pos x="505" y="630"/>
              </a:cxn>
              <a:cxn ang="0">
                <a:pos x="388" y="774"/>
              </a:cxn>
              <a:cxn ang="0">
                <a:pos x="181" y="828"/>
              </a:cxn>
              <a:cxn ang="0">
                <a:pos x="145" y="927"/>
              </a:cxn>
              <a:cxn ang="0">
                <a:pos x="118" y="1341"/>
              </a:cxn>
              <a:cxn ang="0">
                <a:pos x="91" y="1431"/>
              </a:cxn>
              <a:cxn ang="0">
                <a:pos x="217" y="1872"/>
              </a:cxn>
              <a:cxn ang="0">
                <a:pos x="280" y="1980"/>
              </a:cxn>
            </a:cxnLst>
            <a:rect l="0" t="0" r="r" b="b"/>
            <a:pathLst>
              <a:path w="964" h="1980">
                <a:moveTo>
                  <a:pt x="964" y="0"/>
                </a:moveTo>
                <a:cubicBezTo>
                  <a:pt x="955" y="3"/>
                  <a:pt x="945" y="5"/>
                  <a:pt x="937" y="9"/>
                </a:cubicBezTo>
                <a:cubicBezTo>
                  <a:pt x="927" y="14"/>
                  <a:pt x="920" y="23"/>
                  <a:pt x="910" y="27"/>
                </a:cubicBezTo>
                <a:cubicBezTo>
                  <a:pt x="893" y="35"/>
                  <a:pt x="856" y="45"/>
                  <a:pt x="856" y="45"/>
                </a:cubicBezTo>
                <a:cubicBezTo>
                  <a:pt x="848" y="78"/>
                  <a:pt x="853" y="114"/>
                  <a:pt x="838" y="144"/>
                </a:cubicBezTo>
                <a:cubicBezTo>
                  <a:pt x="834" y="152"/>
                  <a:pt x="820" y="151"/>
                  <a:pt x="811" y="153"/>
                </a:cubicBezTo>
                <a:cubicBezTo>
                  <a:pt x="787" y="157"/>
                  <a:pt x="763" y="159"/>
                  <a:pt x="739" y="162"/>
                </a:cubicBezTo>
                <a:cubicBezTo>
                  <a:pt x="703" y="174"/>
                  <a:pt x="688" y="185"/>
                  <a:pt x="667" y="216"/>
                </a:cubicBezTo>
                <a:cubicBezTo>
                  <a:pt x="664" y="240"/>
                  <a:pt x="666" y="265"/>
                  <a:pt x="658" y="288"/>
                </a:cubicBezTo>
                <a:cubicBezTo>
                  <a:pt x="651" y="308"/>
                  <a:pt x="634" y="324"/>
                  <a:pt x="622" y="342"/>
                </a:cubicBezTo>
                <a:cubicBezTo>
                  <a:pt x="617" y="350"/>
                  <a:pt x="619" y="362"/>
                  <a:pt x="613" y="369"/>
                </a:cubicBezTo>
                <a:cubicBezTo>
                  <a:pt x="606" y="377"/>
                  <a:pt x="595" y="381"/>
                  <a:pt x="586" y="387"/>
                </a:cubicBezTo>
                <a:cubicBezTo>
                  <a:pt x="568" y="441"/>
                  <a:pt x="550" y="495"/>
                  <a:pt x="532" y="549"/>
                </a:cubicBezTo>
                <a:cubicBezTo>
                  <a:pt x="526" y="567"/>
                  <a:pt x="520" y="585"/>
                  <a:pt x="514" y="603"/>
                </a:cubicBezTo>
                <a:cubicBezTo>
                  <a:pt x="511" y="612"/>
                  <a:pt x="505" y="630"/>
                  <a:pt x="505" y="630"/>
                </a:cubicBezTo>
                <a:cubicBezTo>
                  <a:pt x="494" y="769"/>
                  <a:pt x="514" y="760"/>
                  <a:pt x="388" y="774"/>
                </a:cubicBezTo>
                <a:cubicBezTo>
                  <a:pt x="278" y="847"/>
                  <a:pt x="490" y="812"/>
                  <a:pt x="181" y="828"/>
                </a:cubicBezTo>
                <a:cubicBezTo>
                  <a:pt x="164" y="861"/>
                  <a:pt x="157" y="892"/>
                  <a:pt x="145" y="927"/>
                </a:cubicBezTo>
                <a:cubicBezTo>
                  <a:pt x="151" y="1027"/>
                  <a:pt x="204" y="1284"/>
                  <a:pt x="118" y="1341"/>
                </a:cubicBezTo>
                <a:cubicBezTo>
                  <a:pt x="96" y="1407"/>
                  <a:pt x="105" y="1377"/>
                  <a:pt x="91" y="1431"/>
                </a:cubicBezTo>
                <a:cubicBezTo>
                  <a:pt x="98" y="1701"/>
                  <a:pt x="0" y="1829"/>
                  <a:pt x="217" y="1872"/>
                </a:cubicBezTo>
                <a:cubicBezTo>
                  <a:pt x="231" y="1914"/>
                  <a:pt x="249" y="1949"/>
                  <a:pt x="280" y="198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anchor="ctr" anchorCtr="1"/>
          <a:lstStyle/>
          <a:p>
            <a:endParaRPr lang="es-ES"/>
          </a:p>
        </p:txBody>
      </p:sp>
      <p:sp>
        <p:nvSpPr>
          <p:cNvPr id="337933" name="Freeform 13"/>
          <p:cNvSpPr>
            <a:spLocks/>
          </p:cNvSpPr>
          <p:nvPr/>
        </p:nvSpPr>
        <p:spPr bwMode="auto">
          <a:xfrm>
            <a:off x="3005138" y="2528888"/>
            <a:ext cx="1366837" cy="3143250"/>
          </a:xfrm>
          <a:custGeom>
            <a:avLst/>
            <a:gdLst/>
            <a:ahLst/>
            <a:cxnLst>
              <a:cxn ang="0">
                <a:pos x="861" y="0"/>
              </a:cxn>
              <a:cxn ang="0">
                <a:pos x="780" y="27"/>
              </a:cxn>
              <a:cxn ang="0">
                <a:pos x="726" y="63"/>
              </a:cxn>
              <a:cxn ang="0">
                <a:pos x="681" y="135"/>
              </a:cxn>
              <a:cxn ang="0">
                <a:pos x="654" y="189"/>
              </a:cxn>
              <a:cxn ang="0">
                <a:pos x="618" y="270"/>
              </a:cxn>
              <a:cxn ang="0">
                <a:pos x="564" y="288"/>
              </a:cxn>
              <a:cxn ang="0">
                <a:pos x="537" y="306"/>
              </a:cxn>
              <a:cxn ang="0">
                <a:pos x="501" y="387"/>
              </a:cxn>
              <a:cxn ang="0">
                <a:pos x="447" y="504"/>
              </a:cxn>
              <a:cxn ang="0">
                <a:pos x="429" y="531"/>
              </a:cxn>
              <a:cxn ang="0">
                <a:pos x="411" y="585"/>
              </a:cxn>
              <a:cxn ang="0">
                <a:pos x="402" y="720"/>
              </a:cxn>
              <a:cxn ang="0">
                <a:pos x="348" y="738"/>
              </a:cxn>
              <a:cxn ang="0">
                <a:pos x="150" y="819"/>
              </a:cxn>
              <a:cxn ang="0">
                <a:pos x="78" y="909"/>
              </a:cxn>
              <a:cxn ang="0">
                <a:pos x="42" y="963"/>
              </a:cxn>
              <a:cxn ang="0">
                <a:pos x="6" y="1332"/>
              </a:cxn>
              <a:cxn ang="0">
                <a:pos x="24" y="1701"/>
              </a:cxn>
              <a:cxn ang="0">
                <a:pos x="33" y="1845"/>
              </a:cxn>
              <a:cxn ang="0">
                <a:pos x="168" y="1854"/>
              </a:cxn>
              <a:cxn ang="0">
                <a:pos x="222" y="1980"/>
              </a:cxn>
            </a:cxnLst>
            <a:rect l="0" t="0" r="r" b="b"/>
            <a:pathLst>
              <a:path w="861" h="1980">
                <a:moveTo>
                  <a:pt x="861" y="0"/>
                </a:moveTo>
                <a:cubicBezTo>
                  <a:pt x="834" y="9"/>
                  <a:pt x="807" y="18"/>
                  <a:pt x="780" y="27"/>
                </a:cubicBezTo>
                <a:cubicBezTo>
                  <a:pt x="759" y="34"/>
                  <a:pt x="726" y="63"/>
                  <a:pt x="726" y="63"/>
                </a:cubicBezTo>
                <a:cubicBezTo>
                  <a:pt x="705" y="127"/>
                  <a:pt x="724" y="106"/>
                  <a:pt x="681" y="135"/>
                </a:cubicBezTo>
                <a:cubicBezTo>
                  <a:pt x="648" y="233"/>
                  <a:pt x="701" y="84"/>
                  <a:pt x="654" y="189"/>
                </a:cubicBezTo>
                <a:cubicBezTo>
                  <a:pt x="650" y="199"/>
                  <a:pt x="637" y="258"/>
                  <a:pt x="618" y="270"/>
                </a:cubicBezTo>
                <a:cubicBezTo>
                  <a:pt x="602" y="280"/>
                  <a:pt x="580" y="277"/>
                  <a:pt x="564" y="288"/>
                </a:cubicBezTo>
                <a:cubicBezTo>
                  <a:pt x="555" y="294"/>
                  <a:pt x="546" y="300"/>
                  <a:pt x="537" y="306"/>
                </a:cubicBezTo>
                <a:cubicBezTo>
                  <a:pt x="508" y="349"/>
                  <a:pt x="522" y="323"/>
                  <a:pt x="501" y="387"/>
                </a:cubicBezTo>
                <a:cubicBezTo>
                  <a:pt x="483" y="442"/>
                  <a:pt x="509" y="483"/>
                  <a:pt x="447" y="504"/>
                </a:cubicBezTo>
                <a:cubicBezTo>
                  <a:pt x="441" y="513"/>
                  <a:pt x="433" y="521"/>
                  <a:pt x="429" y="531"/>
                </a:cubicBezTo>
                <a:cubicBezTo>
                  <a:pt x="421" y="548"/>
                  <a:pt x="411" y="585"/>
                  <a:pt x="411" y="585"/>
                </a:cubicBezTo>
                <a:cubicBezTo>
                  <a:pt x="408" y="630"/>
                  <a:pt x="419" y="678"/>
                  <a:pt x="402" y="720"/>
                </a:cubicBezTo>
                <a:cubicBezTo>
                  <a:pt x="395" y="738"/>
                  <a:pt x="366" y="732"/>
                  <a:pt x="348" y="738"/>
                </a:cubicBezTo>
                <a:cubicBezTo>
                  <a:pt x="280" y="761"/>
                  <a:pt x="218" y="802"/>
                  <a:pt x="150" y="819"/>
                </a:cubicBezTo>
                <a:cubicBezTo>
                  <a:pt x="29" y="900"/>
                  <a:pt x="148" y="805"/>
                  <a:pt x="78" y="909"/>
                </a:cubicBezTo>
                <a:cubicBezTo>
                  <a:pt x="66" y="927"/>
                  <a:pt x="42" y="963"/>
                  <a:pt x="42" y="963"/>
                </a:cubicBezTo>
                <a:cubicBezTo>
                  <a:pt x="29" y="1424"/>
                  <a:pt x="62" y="1163"/>
                  <a:pt x="6" y="1332"/>
                </a:cubicBezTo>
                <a:cubicBezTo>
                  <a:pt x="12" y="1455"/>
                  <a:pt x="18" y="1578"/>
                  <a:pt x="24" y="1701"/>
                </a:cubicBezTo>
                <a:cubicBezTo>
                  <a:pt x="27" y="1749"/>
                  <a:pt x="0" y="1810"/>
                  <a:pt x="33" y="1845"/>
                </a:cubicBezTo>
                <a:cubicBezTo>
                  <a:pt x="64" y="1878"/>
                  <a:pt x="123" y="1851"/>
                  <a:pt x="168" y="1854"/>
                </a:cubicBezTo>
                <a:cubicBezTo>
                  <a:pt x="238" y="1901"/>
                  <a:pt x="222" y="1851"/>
                  <a:pt x="222" y="1980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 anchor="ctr" anchorCtr="1"/>
          <a:lstStyle/>
          <a:p>
            <a:endParaRPr lang="es-ES"/>
          </a:p>
        </p:txBody>
      </p:sp>
      <p:sp>
        <p:nvSpPr>
          <p:cNvPr id="337934" name="Freeform 14"/>
          <p:cNvSpPr>
            <a:spLocks/>
          </p:cNvSpPr>
          <p:nvPr/>
        </p:nvSpPr>
        <p:spPr bwMode="auto">
          <a:xfrm>
            <a:off x="1514475" y="4657725"/>
            <a:ext cx="1285875" cy="628650"/>
          </a:xfrm>
          <a:custGeom>
            <a:avLst/>
            <a:gdLst/>
            <a:ahLst/>
            <a:cxnLst>
              <a:cxn ang="0">
                <a:pos x="810" y="396"/>
              </a:cxn>
              <a:cxn ang="0">
                <a:pos x="513" y="387"/>
              </a:cxn>
              <a:cxn ang="0">
                <a:pos x="387" y="360"/>
              </a:cxn>
              <a:cxn ang="0">
                <a:pos x="324" y="315"/>
              </a:cxn>
              <a:cxn ang="0">
                <a:pos x="306" y="288"/>
              </a:cxn>
              <a:cxn ang="0">
                <a:pos x="234" y="270"/>
              </a:cxn>
              <a:cxn ang="0">
                <a:pos x="216" y="243"/>
              </a:cxn>
              <a:cxn ang="0">
                <a:pos x="198" y="189"/>
              </a:cxn>
              <a:cxn ang="0">
                <a:pos x="90" y="153"/>
              </a:cxn>
              <a:cxn ang="0">
                <a:pos x="63" y="144"/>
              </a:cxn>
              <a:cxn ang="0">
                <a:pos x="0" y="0"/>
              </a:cxn>
            </a:cxnLst>
            <a:rect l="0" t="0" r="r" b="b"/>
            <a:pathLst>
              <a:path w="810" h="396">
                <a:moveTo>
                  <a:pt x="810" y="396"/>
                </a:moveTo>
                <a:cubicBezTo>
                  <a:pt x="711" y="393"/>
                  <a:pt x="612" y="395"/>
                  <a:pt x="513" y="387"/>
                </a:cubicBezTo>
                <a:cubicBezTo>
                  <a:pt x="470" y="384"/>
                  <a:pt x="430" y="365"/>
                  <a:pt x="387" y="360"/>
                </a:cubicBezTo>
                <a:cubicBezTo>
                  <a:pt x="372" y="350"/>
                  <a:pt x="335" y="326"/>
                  <a:pt x="324" y="315"/>
                </a:cubicBezTo>
                <a:cubicBezTo>
                  <a:pt x="316" y="307"/>
                  <a:pt x="314" y="295"/>
                  <a:pt x="306" y="288"/>
                </a:cubicBezTo>
                <a:cubicBezTo>
                  <a:pt x="297" y="281"/>
                  <a:pt x="236" y="270"/>
                  <a:pt x="234" y="270"/>
                </a:cubicBezTo>
                <a:cubicBezTo>
                  <a:pt x="228" y="261"/>
                  <a:pt x="220" y="253"/>
                  <a:pt x="216" y="243"/>
                </a:cubicBezTo>
                <a:cubicBezTo>
                  <a:pt x="208" y="226"/>
                  <a:pt x="204" y="207"/>
                  <a:pt x="198" y="189"/>
                </a:cubicBezTo>
                <a:cubicBezTo>
                  <a:pt x="179" y="131"/>
                  <a:pt x="198" y="163"/>
                  <a:pt x="90" y="153"/>
                </a:cubicBezTo>
                <a:cubicBezTo>
                  <a:pt x="81" y="150"/>
                  <a:pt x="70" y="151"/>
                  <a:pt x="63" y="144"/>
                </a:cubicBezTo>
                <a:cubicBezTo>
                  <a:pt x="31" y="112"/>
                  <a:pt x="0" y="45"/>
                  <a:pt x="0" y="0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 anchor="ctr" anchorCtr="1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3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3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37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37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37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3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 build="p"/>
      <p:bldP spid="337929" grpId="0"/>
      <p:bldP spid="337931" grpId="0" animBg="1"/>
      <p:bldP spid="337931" grpId="1" animBg="1"/>
      <p:bldP spid="337933" grpId="0" animBg="1"/>
      <p:bldP spid="337933" grpId="1" animBg="1"/>
      <p:bldP spid="337934" grpId="0" animBg="1"/>
      <p:bldP spid="3379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981075"/>
            <a:ext cx="8151813" cy="577850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Descripción Hidrológica de las cuencas </a:t>
            </a:r>
            <a:endParaRPr lang="es-ES_tradnl" sz="2800"/>
          </a:p>
        </p:txBody>
      </p:sp>
      <p:graphicFrame>
        <p:nvGraphicFramePr>
          <p:cNvPr id="339971" name="Group 3"/>
          <p:cNvGraphicFramePr>
            <a:graphicFrameLocks noGrp="1"/>
          </p:cNvGraphicFramePr>
          <p:nvPr>
            <p:ph sz="quarter" idx="3"/>
          </p:nvPr>
        </p:nvGraphicFramePr>
        <p:xfrm>
          <a:off x="431800" y="1557338"/>
          <a:ext cx="8388350" cy="2804160"/>
        </p:xfrm>
        <a:graphic>
          <a:graphicData uri="http://schemas.openxmlformats.org/drawingml/2006/table">
            <a:tbl>
              <a:tblPr/>
              <a:tblGrid>
                <a:gridCol w="1027113"/>
                <a:gridCol w="947737"/>
                <a:gridCol w="1352550"/>
                <a:gridCol w="1125538"/>
                <a:gridCol w="1593850"/>
                <a:gridCol w="2341562"/>
              </a:tblGrid>
              <a:tr h="1016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Parámetros Geomorfológicos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3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Cuenca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Área y Perímetro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Forma de la cuenca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41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Área (Has)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Perímetro (m)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Factor de forma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(Ks)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Índice de compacidad   (Kc)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Clasificación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11,16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1418,16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0.66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1.19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Casi redonda a oval - redonda    (1,00-1,25)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27,49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2470,52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0.27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1.32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Oval redonda a oval oblonga     (1,26-1,50)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53,56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3202,91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0.51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1.23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Oval redonda a oval oblonga     (1,26-1,50)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0013" name="Rectangle 45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40014" name="Group 46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40015" name="Picture 47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40016" name="Picture 48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340017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07950" y="6237288"/>
            <a:ext cx="576263" cy="503237"/>
          </a:xfrm>
          <a:prstGeom prst="leftArrow">
            <a:avLst>
              <a:gd name="adj1" fmla="val 50000"/>
              <a:gd name="adj2" fmla="val 28628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340018" name="Picture 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4445000"/>
            <a:ext cx="360045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151813" cy="577850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Descripción Hidrológica de las cuencas </a:t>
            </a:r>
            <a:endParaRPr lang="es-ES_tradnl" sz="2800"/>
          </a:p>
        </p:txBody>
      </p:sp>
      <p:graphicFrame>
        <p:nvGraphicFramePr>
          <p:cNvPr id="342019" name="Group 3"/>
          <p:cNvGraphicFramePr>
            <a:graphicFrameLocks noGrp="1"/>
          </p:cNvGraphicFramePr>
          <p:nvPr>
            <p:ph sz="quarter" idx="3"/>
          </p:nvPr>
        </p:nvGraphicFramePr>
        <p:xfrm>
          <a:off x="395288" y="1484313"/>
          <a:ext cx="8280400" cy="2286000"/>
        </p:xfrm>
        <a:graphic>
          <a:graphicData uri="http://schemas.openxmlformats.org/drawingml/2006/table">
            <a:tbl>
              <a:tblPr/>
              <a:tblGrid>
                <a:gridCol w="1089025"/>
                <a:gridCol w="1130300"/>
                <a:gridCol w="1481137"/>
                <a:gridCol w="1411288"/>
                <a:gridCol w="1512887"/>
                <a:gridCol w="1655763"/>
              </a:tblGrid>
              <a:tr h="23018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Parámetros Geomorfológicos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3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Cuenca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Sistema de drenaje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Tipo de relieve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Tiempo de concentración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Orden de cuenca     (N)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Densidad de Drenaje        (Dd)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Pendiente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Tipo de relieve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2.78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0.246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Accidentado (P4)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4.74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3.65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0.217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13.37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1.91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0.224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16.21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2061" name="Rectangle 45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42062" name="Group 46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42063" name="Picture 47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42064" name="Picture 48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342065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06363" y="6021388"/>
            <a:ext cx="504825" cy="360362"/>
          </a:xfrm>
          <a:prstGeom prst="leftArrow">
            <a:avLst>
              <a:gd name="adj1" fmla="val 50000"/>
              <a:gd name="adj2" fmla="val 35022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342066" name="Picture 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3843338"/>
            <a:ext cx="4752975" cy="2970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1123950"/>
            <a:ext cx="8147050" cy="576263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Descripción Hidrológica de las cuencas </a:t>
            </a:r>
            <a:endParaRPr lang="es-ES_tradnl" sz="2800"/>
          </a:p>
        </p:txBody>
      </p:sp>
      <p:pic>
        <p:nvPicPr>
          <p:cNvPr id="34406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773238"/>
            <a:ext cx="8569325" cy="4202112"/>
          </a:xfrm>
        </p:spPr>
      </p:pic>
      <p:grpSp>
        <p:nvGrpSpPr>
          <p:cNvPr id="344069" name="Group 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44070" name="Picture 6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44071" name="Picture 7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344072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79388" y="6092825"/>
            <a:ext cx="288925" cy="28892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1196975"/>
            <a:ext cx="8147050" cy="1079500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s-EC" sz="2800" b="1"/>
              <a:t>Descripción Hidrológica de las cuencas</a:t>
            </a:r>
          </a:p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endParaRPr lang="es-EC" sz="2800" b="1"/>
          </a:p>
          <a:p>
            <a:pPr marL="533400" indent="-533400">
              <a:lnSpc>
                <a:spcPct val="80000"/>
              </a:lnSpc>
            </a:pPr>
            <a:r>
              <a:rPr lang="es-ES_tradnl" sz="2400" b="1"/>
              <a:t>Tipo de flujo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s-ES_tradnl" sz="1600" b="1"/>
          </a:p>
          <a:p>
            <a:pPr marL="914400" lvl="1" indent="-457200">
              <a:lnSpc>
                <a:spcPct val="80000"/>
              </a:lnSpc>
            </a:pPr>
            <a:r>
              <a:rPr lang="es-ES_tradnl" sz="2000" b="1"/>
              <a:t>Perenne</a:t>
            </a:r>
          </a:p>
          <a:p>
            <a:pPr marL="914400" lvl="1" indent="-457200">
              <a:lnSpc>
                <a:spcPct val="80000"/>
              </a:lnSpc>
            </a:pPr>
            <a:r>
              <a:rPr lang="es-ES_tradnl" sz="2000" b="1"/>
              <a:t>Intermitente</a:t>
            </a:r>
          </a:p>
          <a:p>
            <a:pPr marL="914400" lvl="1" indent="-457200">
              <a:lnSpc>
                <a:spcPct val="80000"/>
              </a:lnSpc>
            </a:pPr>
            <a:r>
              <a:rPr lang="es-ES_tradnl" sz="2000" b="1"/>
              <a:t>Efímero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s-ES_tradnl" sz="2000" b="1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s-ES_tradnl" sz="800" b="1"/>
          </a:p>
        </p:txBody>
      </p:sp>
      <p:pic>
        <p:nvPicPr>
          <p:cNvPr id="346115" name="Picture 3" descr="canal natural 2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1700213"/>
            <a:ext cx="3024188" cy="2284412"/>
          </a:xfrm>
          <a:noFill/>
          <a:ln/>
        </p:spPr>
      </p:pic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46117" name="Group 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46118" name="Picture 6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46119" name="Picture 7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pic>
        <p:nvPicPr>
          <p:cNvPr id="346120" name="Picture 8" descr="corte del talud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4024313"/>
            <a:ext cx="2952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21" name="Text Box 9"/>
          <p:cNvSpPr txBox="1">
            <a:spLocks noChangeArrowheads="1"/>
          </p:cNvSpPr>
          <p:nvPr/>
        </p:nvSpPr>
        <p:spPr bwMode="auto">
          <a:xfrm>
            <a:off x="4140200" y="4292600"/>
            <a:ext cx="4032250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marL="342900" indent="-342900" algn="ctr">
              <a:lnSpc>
                <a:spcPct val="6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s-ES_tradnl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Material del Lecho</a:t>
            </a:r>
            <a:r>
              <a:rPr lang="es-EC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s-E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4140200" y="4846638"/>
            <a:ext cx="4032250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marL="342900" indent="-342900" algn="ctr">
              <a:lnSpc>
                <a:spcPct val="60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Litología</a:t>
            </a:r>
            <a:r>
              <a:rPr lang="es-EC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s-E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6123" name="Text Box 11"/>
          <p:cNvSpPr txBox="1">
            <a:spLocks noChangeArrowheads="1"/>
          </p:cNvSpPr>
          <p:nvPr/>
        </p:nvSpPr>
        <p:spPr bwMode="auto">
          <a:xfrm>
            <a:off x="3924300" y="5278438"/>
            <a:ext cx="4032250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marL="342900" indent="-342900" algn="ctr">
              <a:lnSpc>
                <a:spcPct val="60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Suelo</a:t>
            </a:r>
            <a:r>
              <a:rPr lang="es-EC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s-E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6124" name="Picture 12" descr="arrosal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3388" y="4005263"/>
            <a:ext cx="327501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6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6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6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 build="p"/>
      <p:bldP spid="346121" grpId="0"/>
      <p:bldP spid="346122" grpId="0"/>
      <p:bldP spid="3461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81075"/>
            <a:ext cx="8496300" cy="1368425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es-EC" sz="2800" b="1"/>
              <a:t>Descripción Hidrológica de las cuencas</a:t>
            </a:r>
            <a:r>
              <a:rPr lang="es-EC" sz="3600" b="1"/>
              <a:t> </a:t>
            </a:r>
          </a:p>
          <a:p>
            <a:pPr marL="533400" indent="-533400">
              <a:lnSpc>
                <a:spcPct val="90000"/>
              </a:lnSpc>
            </a:pPr>
            <a:r>
              <a:rPr lang="es-ES_tradnl" sz="2400" b="1"/>
              <a:t>Material del Lecho</a:t>
            </a:r>
          </a:p>
          <a:p>
            <a:pPr marL="914400" lvl="1" indent="-457200">
              <a:lnSpc>
                <a:spcPct val="90000"/>
              </a:lnSpc>
            </a:pPr>
            <a:r>
              <a:rPr lang="es-ES_tradnl" sz="2000" b="1"/>
              <a:t>Suelo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endParaRPr lang="es-ES_tradnl" b="1"/>
          </a:p>
        </p:txBody>
      </p:sp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827088" y="2349500"/>
            <a:ext cx="38163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>
                <a:latin typeface="Garamond" pitchFamily="18" charset="0"/>
              </a:rPr>
              <a:t>Ensayo en laboratorio: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C">
                <a:latin typeface="Garamond" pitchFamily="18" charset="0"/>
              </a:rPr>
              <a:t>Análisis granulométrico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C">
                <a:latin typeface="Garamond" pitchFamily="18" charset="0"/>
              </a:rPr>
              <a:t>Ensayo de límite líquido y plástico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C">
                <a:latin typeface="Garamond" pitchFamily="18" charset="0"/>
              </a:rPr>
              <a:t>Permeabilidad </a:t>
            </a:r>
            <a:endParaRPr lang="es-ES">
              <a:latin typeface="Garamond" pitchFamily="18" charset="0"/>
            </a:endParaRPr>
          </a:p>
        </p:txBody>
      </p:sp>
      <p:pic>
        <p:nvPicPr>
          <p:cNvPr id="348164" name="Picture 4" descr="sedimento en canal natural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7575" y="4005263"/>
            <a:ext cx="1998663" cy="2663825"/>
          </a:xfrm>
          <a:noFill/>
          <a:ln/>
        </p:spPr>
      </p:pic>
      <p:sp>
        <p:nvSpPr>
          <p:cNvPr id="348165" name="Rectangle 5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48166" name="Group 6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48167" name="Picture 7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48168" name="Picture 8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pic>
        <p:nvPicPr>
          <p:cNvPr id="348169" name="Picture 9" descr="5D879F4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1963" y="1919288"/>
            <a:ext cx="2224087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7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4525" y="1916113"/>
            <a:ext cx="22780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71" name="Text Box 11"/>
          <p:cNvSpPr txBox="1">
            <a:spLocks noChangeArrowheads="1"/>
          </p:cNvSpPr>
          <p:nvPr/>
        </p:nvSpPr>
        <p:spPr bwMode="auto">
          <a:xfrm>
            <a:off x="3419475" y="5132388"/>
            <a:ext cx="55451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>
                <a:latin typeface="Garamond" pitchFamily="18" charset="0"/>
              </a:rPr>
              <a:t>Basándose en el pasante del tamiz No 200 predominan los finos, tomamos la carta de plasticidad (limite liquido, plástico, índice plástico) se considera a los suelos arcillosos limosos y arenosos limosos. De acuerdo a esta clasificación se puede concluir que es tipo C  en la SCS</a:t>
            </a:r>
            <a:endParaRPr lang="es-ES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/>
      <p:bldP spid="348170" grpId="0"/>
      <p:bldP spid="3481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518477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Capitulo 2.-  Estadística de datos </a:t>
            </a:r>
            <a:endParaRPr lang="es-ES_tradnl" sz="2800" u="sng"/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sz="2400" u="sng">
                <a:hlinkClick r:id="" action="ppaction://noaction"/>
              </a:rPr>
              <a:t>Periodo de Retorno</a:t>
            </a:r>
            <a:endParaRPr lang="es-ES_tradnl" sz="2400" u="sng"/>
          </a:p>
          <a:p>
            <a:pPr marL="1295400" lvl="2" indent="-381000">
              <a:buClr>
                <a:schemeClr val="tx1"/>
              </a:buClr>
            </a:pPr>
            <a:r>
              <a:rPr lang="es-ES_tradnl" sz="2000" u="sng">
                <a:hlinkClick r:id="" action="ppaction://noaction"/>
              </a:rPr>
              <a:t>Ajuste de datos a una distribución de probabilidades</a:t>
            </a:r>
            <a:endParaRPr lang="es-ES_tradnl" sz="2000" u="sng"/>
          </a:p>
          <a:p>
            <a:pPr marL="1714500" lvl="3" indent="-3429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Distribución Gumbel Tipo I</a:t>
            </a:r>
            <a:endParaRPr lang="es-ES_tradnl" sz="1800" u="sng"/>
          </a:p>
          <a:p>
            <a:pPr marL="1714500" lvl="3" indent="-3429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Distribución Normal</a:t>
            </a:r>
            <a:endParaRPr lang="es-ES_tradnl" sz="1800" u="sng"/>
          </a:p>
          <a:p>
            <a:pPr marL="1714500" lvl="3" indent="-3429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Distribución Pearson Tipo III</a:t>
            </a:r>
            <a:endParaRPr lang="es-ES_tradnl" sz="1800" u="sng"/>
          </a:p>
          <a:p>
            <a:pPr marL="1295400" lvl="2" indent="-381000">
              <a:buClr>
                <a:schemeClr val="tx1"/>
              </a:buClr>
            </a:pPr>
            <a:r>
              <a:rPr lang="es-ES_tradnl" sz="2000" u="sng">
                <a:hlinkClick r:id="" action="ppaction://noaction"/>
              </a:rPr>
              <a:t>Prueba de Bondad de Ajuste</a:t>
            </a:r>
            <a:endParaRPr lang="es-ES_tradnl" sz="2000" u="sng"/>
          </a:p>
          <a:p>
            <a:pPr marL="1714500" lvl="3" indent="-3429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Prueba  X2</a:t>
            </a:r>
            <a:endParaRPr lang="es-ES_tradnl" sz="1800" u="sng"/>
          </a:p>
          <a:p>
            <a:pPr marL="1714500" lvl="3" indent="-3429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Prueba  Kolmogorov - Smirnov</a:t>
            </a:r>
            <a:endParaRPr lang="es-ES_tradnl" sz="1800" u="sng"/>
          </a:p>
          <a:p>
            <a:pPr marL="1295400" lvl="2" indent="-381000">
              <a:buClr>
                <a:schemeClr val="tx1"/>
              </a:buClr>
            </a:pPr>
            <a:r>
              <a:rPr lang="es-ES_tradnl" sz="2000" u="sng">
                <a:hlinkClick r:id="" action="ppaction://noaction"/>
              </a:rPr>
              <a:t>Cálculo del periodo de retorno</a:t>
            </a:r>
            <a:endParaRPr lang="es-ES_tradnl" sz="2000" u="sng"/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sz="2400" u="sng">
                <a:hlinkClick r:id="" action="ppaction://noaction"/>
              </a:rPr>
              <a:t>Análisis de intensidades máximas.</a:t>
            </a:r>
            <a:endParaRPr lang="es-ES_tradnl" sz="2400" u="sng"/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altLang="ja-JP" sz="2400" u="sng">
                <a:ea typeface="ＭＳ Ｐゴシック" charset="-128"/>
                <a:hlinkClick r:id="" action="ppaction://noaction"/>
              </a:rPr>
              <a:t>Curvas Intensidad-Duraci</a:t>
            </a:r>
            <a:r>
              <a:rPr lang="es-ES_tradnl" altLang="ja-JP" sz="2400" u="sng">
                <a:latin typeface="Garamond"/>
                <a:ea typeface="ＭＳ Ｐゴシック" charset="-128"/>
                <a:hlinkClick r:id="" action="ppaction://noaction"/>
              </a:rPr>
              <a:t>ó</a:t>
            </a:r>
            <a:r>
              <a:rPr lang="es-ES_tradnl" altLang="ja-JP" sz="2400" u="sng">
                <a:ea typeface="ＭＳ Ｐゴシック" charset="-128"/>
                <a:hlinkClick r:id="" action="ppaction://noaction"/>
              </a:rPr>
              <a:t>n-Frecuencia (IDF)</a:t>
            </a:r>
            <a:r>
              <a:rPr lang="es-ES" altLang="ja-JP" sz="2400">
                <a:ea typeface="ＭＳ Ｐゴシック" charset="-128"/>
              </a:rPr>
              <a:t> </a:t>
            </a:r>
            <a:endParaRPr lang="es-ES_tradnl" sz="240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50212" name="Group 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50213" name="Picture 5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50214" name="Picture 6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0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0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0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0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0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0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0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502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02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autopis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</p:spPr>
      </p:pic>
      <p:sp>
        <p:nvSpPr>
          <p:cNvPr id="317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2879725"/>
          </a:xfrm>
        </p:spPr>
        <p:txBody>
          <a:bodyPr/>
          <a:lstStyle/>
          <a:p>
            <a:r>
              <a:rPr lang="es-EC" sz="3600"/>
              <a:t>ANALISIS HIDROLÓGICO DE LA CUENCA DEL CERRO COLORADO Y SU INTERACCION CON LA AUTOPISTA TERMINAL TERRESTRE - PASCUALES</a:t>
            </a:r>
            <a:endParaRPr lang="es-ES" sz="36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174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339975" y="1052513"/>
            <a:ext cx="4319588" cy="1152525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s-EC" sz="2800" b="1"/>
              <a:t>Periodo de Retorno</a:t>
            </a:r>
          </a:p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s-EC" sz="1800" b="1"/>
              <a:t>Diseño y Planificación optima</a:t>
            </a:r>
          </a:p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s-EC" sz="2400" b="1"/>
              <a:t> </a:t>
            </a:r>
          </a:p>
          <a:p>
            <a:pPr marL="914400" lvl="1" indent="-457200">
              <a:lnSpc>
                <a:spcPct val="80000"/>
              </a:lnSpc>
            </a:pPr>
            <a:endParaRPr lang="es-ES_tradnl" sz="2000" b="1"/>
          </a:p>
        </p:txBody>
      </p:sp>
      <p:sp>
        <p:nvSpPr>
          <p:cNvPr id="352259" name="Text Box 3"/>
          <p:cNvSpPr txBox="1">
            <a:spLocks noChangeArrowheads="1"/>
          </p:cNvSpPr>
          <p:nvPr/>
        </p:nvSpPr>
        <p:spPr bwMode="auto">
          <a:xfrm>
            <a:off x="755650" y="1989138"/>
            <a:ext cx="5688013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>
                <a:latin typeface="Garamond" pitchFamily="18" charset="0"/>
              </a:rPr>
              <a:t>Dirección de aviación civil </a:t>
            </a:r>
          </a:p>
          <a:p>
            <a:pPr>
              <a:spcBef>
                <a:spcPct val="50000"/>
              </a:spcBef>
            </a:pPr>
            <a:r>
              <a:rPr lang="es-EC">
                <a:latin typeface="Garamond" pitchFamily="18" charset="0"/>
              </a:rPr>
              <a:t>Instituto Nacional de Meteorología e Hidrológica</a:t>
            </a:r>
          </a:p>
          <a:p>
            <a:pPr>
              <a:spcBef>
                <a:spcPct val="50000"/>
              </a:spcBef>
            </a:pPr>
            <a:r>
              <a:rPr lang="es-EC">
                <a:latin typeface="Garamond" pitchFamily="18" charset="0"/>
              </a:rPr>
              <a:t>Instituto Oceanográfico de la Armada</a:t>
            </a:r>
          </a:p>
        </p:txBody>
      </p:sp>
      <p:graphicFrame>
        <p:nvGraphicFramePr>
          <p:cNvPr id="352260" name="Group 4"/>
          <p:cNvGraphicFramePr>
            <a:graphicFrameLocks noGrp="1"/>
          </p:cNvGraphicFramePr>
          <p:nvPr>
            <p:ph sz="quarter" idx="3"/>
          </p:nvPr>
        </p:nvGraphicFramePr>
        <p:xfrm>
          <a:off x="1620838" y="3457575"/>
          <a:ext cx="5688012" cy="2851150"/>
        </p:xfrm>
        <a:graphic>
          <a:graphicData uri="http://schemas.openxmlformats.org/drawingml/2006/table">
            <a:tbl>
              <a:tblPr/>
              <a:tblGrid>
                <a:gridCol w="1571625"/>
                <a:gridCol w="1938337"/>
                <a:gridCol w="2178050"/>
              </a:tblGrid>
              <a:tr h="254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Precipitación Máxima Diaria-Estación Radio Sonda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16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Año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Precipitación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Fecha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(mm.)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1992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113,6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 de Marzo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1993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75,7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10 de Febrero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1994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130,6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 de Diciembre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1995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79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17 de Febrero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1996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104,3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 de Febrero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1997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185,5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13 de Diciembre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1998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221,8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18 de Abril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1999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60,4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26 de Abril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2317" name="Rectangle 61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52318" name="Group 62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52319" name="Picture 63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52320" name="Picture 64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352321" name="Text Box 65"/>
          <p:cNvSpPr txBox="1">
            <a:spLocks noChangeArrowheads="1"/>
          </p:cNvSpPr>
          <p:nvPr/>
        </p:nvSpPr>
        <p:spPr bwMode="auto">
          <a:xfrm>
            <a:off x="3203575" y="1952625"/>
            <a:ext cx="10080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000"/>
              <a:t>(DAC)</a:t>
            </a:r>
            <a:endParaRPr lang="es-ES" sz="2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2322" name="Text Box 66"/>
          <p:cNvSpPr txBox="1">
            <a:spLocks noChangeArrowheads="1"/>
          </p:cNvSpPr>
          <p:nvPr/>
        </p:nvSpPr>
        <p:spPr bwMode="auto">
          <a:xfrm>
            <a:off x="5148263" y="2349500"/>
            <a:ext cx="14398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000"/>
              <a:t>(INAMHI)</a:t>
            </a:r>
            <a:endParaRPr lang="es-ES" sz="2000"/>
          </a:p>
        </p:txBody>
      </p:sp>
      <p:sp>
        <p:nvSpPr>
          <p:cNvPr id="352323" name="Text Box 67"/>
          <p:cNvSpPr txBox="1">
            <a:spLocks noChangeArrowheads="1"/>
          </p:cNvSpPr>
          <p:nvPr/>
        </p:nvSpPr>
        <p:spPr bwMode="auto">
          <a:xfrm>
            <a:off x="4211638" y="2744788"/>
            <a:ext cx="1368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000"/>
              <a:t>(INOCAR)</a:t>
            </a:r>
            <a:endParaRPr lang="es-E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8" grpId="0" build="p"/>
      <p:bldP spid="352259" grpId="0"/>
      <p:bldP spid="352321" grpId="0"/>
      <p:bldP spid="352322" grpId="0"/>
      <p:bldP spid="3523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291512" cy="518477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Ajuste a una distribución de probabilidades</a:t>
            </a:r>
            <a:endParaRPr lang="es-ES_tradnl" sz="2800" b="1"/>
          </a:p>
          <a:p>
            <a:pPr marL="1714500" lvl="3" indent="-3429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Gumbel Tipo I</a:t>
            </a:r>
            <a:endParaRPr lang="es-ES_tradnl" sz="1800"/>
          </a:p>
          <a:p>
            <a:pPr marL="1714500" lvl="3" indent="-3429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Normal</a:t>
            </a:r>
            <a:endParaRPr lang="es-ES_tradnl" sz="1800" u="sng"/>
          </a:p>
          <a:p>
            <a:pPr marL="1714500" lvl="3" indent="-3429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Pearson Tipo III</a:t>
            </a:r>
            <a:endParaRPr lang="es-ES_tradnl" sz="1800" u="sng"/>
          </a:p>
          <a:p>
            <a:pPr marL="1714500" lvl="3" indent="-3429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Log-normal</a:t>
            </a:r>
            <a:endParaRPr lang="es-ES_tradnl" sz="1800" u="sng"/>
          </a:p>
          <a:p>
            <a:pPr marL="1295400" lvl="2" indent="-381000">
              <a:buClr>
                <a:schemeClr val="tx1"/>
              </a:buClr>
              <a:buFontTx/>
              <a:buNone/>
            </a:pPr>
            <a:r>
              <a:rPr lang="es-ES" altLang="ja-JP" sz="2000">
                <a:ea typeface="ＭＳ Ｐゴシック" charset="-128"/>
              </a:rPr>
              <a:t> </a:t>
            </a:r>
            <a:endParaRPr lang="es-ES_tradnl" sz="2000"/>
          </a:p>
        </p:txBody>
      </p:sp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2365375" y="61913"/>
            <a:ext cx="2895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2365375" y="61913"/>
            <a:ext cx="2895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354309" name="Rectangle 5"/>
          <p:cNvSpPr>
            <a:spLocks noChangeArrowheads="1"/>
          </p:cNvSpPr>
          <p:nvPr/>
        </p:nvSpPr>
        <p:spPr bwMode="auto">
          <a:xfrm>
            <a:off x="2365375" y="61913"/>
            <a:ext cx="2895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354310" name="Rectangle 6"/>
          <p:cNvSpPr>
            <a:spLocks noChangeArrowheads="1"/>
          </p:cNvSpPr>
          <p:nvPr/>
        </p:nvSpPr>
        <p:spPr bwMode="auto">
          <a:xfrm>
            <a:off x="2365375" y="61913"/>
            <a:ext cx="2895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354311" name="Line 7"/>
          <p:cNvSpPr>
            <a:spLocks noChangeShapeType="1"/>
          </p:cNvSpPr>
          <p:nvPr/>
        </p:nvSpPr>
        <p:spPr bwMode="auto">
          <a:xfrm>
            <a:off x="4456113" y="1017588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54312" name="Line 8"/>
          <p:cNvSpPr>
            <a:spLocks noChangeShapeType="1"/>
          </p:cNvSpPr>
          <p:nvPr/>
        </p:nvSpPr>
        <p:spPr bwMode="auto">
          <a:xfrm>
            <a:off x="5041900" y="1484313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54313" name="Line 9"/>
          <p:cNvSpPr>
            <a:spLocks noChangeShapeType="1"/>
          </p:cNvSpPr>
          <p:nvPr/>
        </p:nvSpPr>
        <p:spPr bwMode="auto">
          <a:xfrm>
            <a:off x="5343525" y="1484313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54314" name="Line 10"/>
          <p:cNvSpPr>
            <a:spLocks noChangeShapeType="1"/>
          </p:cNvSpPr>
          <p:nvPr/>
        </p:nvSpPr>
        <p:spPr bwMode="auto">
          <a:xfrm>
            <a:off x="4456113" y="1017588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54315" name="Line 11"/>
          <p:cNvSpPr>
            <a:spLocks noChangeShapeType="1"/>
          </p:cNvSpPr>
          <p:nvPr/>
        </p:nvSpPr>
        <p:spPr bwMode="auto">
          <a:xfrm>
            <a:off x="5041900" y="1017588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54316" name="Line 12"/>
          <p:cNvSpPr>
            <a:spLocks noChangeShapeType="1"/>
          </p:cNvSpPr>
          <p:nvPr/>
        </p:nvSpPr>
        <p:spPr bwMode="auto">
          <a:xfrm>
            <a:off x="5343525" y="1484313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54317" name="Line 13"/>
          <p:cNvSpPr>
            <a:spLocks noChangeShapeType="1"/>
          </p:cNvSpPr>
          <p:nvPr/>
        </p:nvSpPr>
        <p:spPr bwMode="auto">
          <a:xfrm>
            <a:off x="5784850" y="1484313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54318" name="Line 14"/>
          <p:cNvSpPr>
            <a:spLocks noChangeShapeType="1"/>
          </p:cNvSpPr>
          <p:nvPr/>
        </p:nvSpPr>
        <p:spPr bwMode="auto">
          <a:xfrm>
            <a:off x="4457700" y="3044825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54319" name="Line 15"/>
          <p:cNvSpPr>
            <a:spLocks noChangeShapeType="1"/>
          </p:cNvSpPr>
          <p:nvPr/>
        </p:nvSpPr>
        <p:spPr bwMode="auto">
          <a:xfrm>
            <a:off x="5073650" y="3511550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54320" name="Line 16"/>
          <p:cNvSpPr>
            <a:spLocks noChangeShapeType="1"/>
          </p:cNvSpPr>
          <p:nvPr/>
        </p:nvSpPr>
        <p:spPr bwMode="auto">
          <a:xfrm>
            <a:off x="5457825" y="3511550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54321" name="Line 17"/>
          <p:cNvSpPr>
            <a:spLocks noChangeShapeType="1"/>
          </p:cNvSpPr>
          <p:nvPr/>
        </p:nvSpPr>
        <p:spPr bwMode="auto">
          <a:xfrm>
            <a:off x="4457700" y="3044825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54322" name="Line 18"/>
          <p:cNvSpPr>
            <a:spLocks noChangeShapeType="1"/>
          </p:cNvSpPr>
          <p:nvPr/>
        </p:nvSpPr>
        <p:spPr bwMode="auto">
          <a:xfrm>
            <a:off x="5073650" y="3044825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54323" name="Line 19"/>
          <p:cNvSpPr>
            <a:spLocks noChangeShapeType="1"/>
          </p:cNvSpPr>
          <p:nvPr/>
        </p:nvSpPr>
        <p:spPr bwMode="auto">
          <a:xfrm>
            <a:off x="5457825" y="3511550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54324" name="Line 20"/>
          <p:cNvSpPr>
            <a:spLocks noChangeShapeType="1"/>
          </p:cNvSpPr>
          <p:nvPr/>
        </p:nvSpPr>
        <p:spPr bwMode="auto">
          <a:xfrm>
            <a:off x="5921375" y="3511550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354325" name="Group 21"/>
          <p:cNvGraphicFramePr>
            <a:graphicFrameLocks noGrp="1"/>
          </p:cNvGraphicFramePr>
          <p:nvPr/>
        </p:nvGraphicFramePr>
        <p:xfrm>
          <a:off x="1331913" y="3357563"/>
          <a:ext cx="6769100" cy="3133725"/>
        </p:xfrm>
        <a:graphic>
          <a:graphicData uri="http://schemas.openxmlformats.org/drawingml/2006/table">
            <a:tbl>
              <a:tblPr/>
              <a:tblGrid>
                <a:gridCol w="1212850"/>
                <a:gridCol w="1414462"/>
                <a:gridCol w="582613"/>
                <a:gridCol w="942975"/>
                <a:gridCol w="590550"/>
                <a:gridCol w="711200"/>
                <a:gridCol w="450850"/>
                <a:gridCol w="863600"/>
              </a:tblGrid>
              <a:tr h="28098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Distribución de Probabilidad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Datos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Parámetros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6225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s-ES_tradnl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185,50  Mm.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Gumbel Tipo 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0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a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96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62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0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121,36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s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56,36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62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Pearson Tipo III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0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b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50.4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x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58.35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 (X</a:t>
                      </a:r>
                      <a:r>
                        <a:rPr kumimoji="0" lang="es-ES_tradnl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2.27 Mm.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Log-normal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0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r>
                        <a:rPr kumimoji="0" lang="es-E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s</a:t>
                      </a:r>
                      <a:r>
                        <a:rPr kumimoji="0" lang="es-E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4397" name="Rectangle 93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54398" name="Group 9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54399" name="Picture 95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54400" name="Picture 96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354401" name="Text Box 97"/>
          <p:cNvSpPr txBox="1">
            <a:spLocks noChangeArrowheads="1"/>
          </p:cNvSpPr>
          <p:nvPr/>
        </p:nvSpPr>
        <p:spPr bwMode="auto">
          <a:xfrm>
            <a:off x="5938838" y="1844675"/>
            <a:ext cx="25209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C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Media:121.36</a:t>
            </a:r>
            <a:endParaRPr lang="es-E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4402" name="Text Box 98"/>
          <p:cNvSpPr txBox="1">
            <a:spLocks noChangeArrowheads="1"/>
          </p:cNvSpPr>
          <p:nvPr/>
        </p:nvSpPr>
        <p:spPr bwMode="auto">
          <a:xfrm>
            <a:off x="6011863" y="2205038"/>
            <a:ext cx="25209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C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Varianza:56.36</a:t>
            </a:r>
            <a:endParaRPr lang="es-E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4403" name="Text Box 99"/>
          <p:cNvSpPr txBox="1">
            <a:spLocks noChangeArrowheads="1"/>
          </p:cNvSpPr>
          <p:nvPr/>
        </p:nvSpPr>
        <p:spPr bwMode="auto">
          <a:xfrm>
            <a:off x="6299200" y="2578100"/>
            <a:ext cx="25209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C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Coef. Sesgo:1.1738</a:t>
            </a:r>
            <a:endParaRPr lang="es-E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4404" name="AutoShape 10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059113" y="5157788"/>
            <a:ext cx="288925" cy="215900"/>
          </a:xfrm>
          <a:prstGeom prst="leftArrow">
            <a:avLst>
              <a:gd name="adj1" fmla="val 50000"/>
              <a:gd name="adj2" fmla="val 3345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60000"/>
              </a:lnSpc>
            </a:pPr>
            <a:endParaRPr lang="es-E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54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54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4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54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5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5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401" grpId="0"/>
      <p:bldP spid="354402" grpId="0"/>
      <p:bldP spid="354403" grpId="0"/>
      <p:bldP spid="3544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7715250" cy="147637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Prueba de Bondad del Ajuste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es-EC" sz="2000" b="1"/>
              <a:t>Prueba </a:t>
            </a:r>
            <a:r>
              <a:rPr lang="es-EC" sz="2000" b="1" i="1"/>
              <a:t>X</a:t>
            </a:r>
            <a:r>
              <a:rPr lang="es-EC" sz="2000" b="1" i="1" baseline="30000"/>
              <a:t>2</a:t>
            </a:r>
            <a:r>
              <a:rPr lang="es-EC" sz="2800" b="1" i="1"/>
              <a:t> </a:t>
            </a:r>
            <a:endParaRPr lang="es-ES_tradnl" sz="2800" u="sng"/>
          </a:p>
        </p:txBody>
      </p:sp>
      <p:graphicFrame>
        <p:nvGraphicFramePr>
          <p:cNvPr id="356355" name="Group 3"/>
          <p:cNvGraphicFramePr>
            <a:graphicFrameLocks noGrp="1"/>
          </p:cNvGraphicFramePr>
          <p:nvPr>
            <p:ph sz="quarter" idx="3"/>
          </p:nvPr>
        </p:nvGraphicFramePr>
        <p:xfrm>
          <a:off x="900113" y="3141663"/>
          <a:ext cx="7427912" cy="2909887"/>
        </p:xfrm>
        <a:graphic>
          <a:graphicData uri="http://schemas.openxmlformats.org/drawingml/2006/table">
            <a:tbl>
              <a:tblPr/>
              <a:tblGrid>
                <a:gridCol w="2335212"/>
                <a:gridCol w="820738"/>
                <a:gridCol w="1311275"/>
                <a:gridCol w="1308100"/>
                <a:gridCol w="1652587"/>
              </a:tblGrid>
              <a:tr h="39052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Aprobación de Hipótesis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Función de Distribución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n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c</a:t>
                      </a:r>
                      <a:r>
                        <a:rPr kumimoji="0" lang="es-E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2</a:t>
                      </a: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0,95, n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Ho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4.04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7.81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acepta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Log-normal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2.47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7.81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acepta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Gumbel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9.34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7.81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rechaza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Pearson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1.98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5.99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acepta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6395" name="Object 43"/>
          <p:cNvGraphicFramePr>
            <a:graphicFrameLocks noChangeAspect="1"/>
          </p:cNvGraphicFramePr>
          <p:nvPr/>
        </p:nvGraphicFramePr>
        <p:xfrm>
          <a:off x="3276600" y="2276475"/>
          <a:ext cx="2303463" cy="571500"/>
        </p:xfrm>
        <a:graphic>
          <a:graphicData uri="http://schemas.openxmlformats.org/presentationml/2006/ole">
            <p:oleObj spid="_x0000_s356395" name="Ecuación" r:id="rId4" imgW="990360" imgH="228600" progId="Equation.3">
              <p:embed/>
            </p:oleObj>
          </a:graphicData>
        </a:graphic>
      </p:graphicFrame>
      <p:sp>
        <p:nvSpPr>
          <p:cNvPr id="356396" name="Rectangle 44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56397" name="Group 4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56398" name="Picture 46" descr="logo espo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56399" name="Picture 47"/>
            <p:cNvPicPr>
              <a:picLocks noChangeAspect="1" noChangeArrowheads="1"/>
            </p:cNvPicPr>
            <p:nvPr/>
          </p:nvPicPr>
          <p:blipFill>
            <a:blip r:embed="rId6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1052513"/>
            <a:ext cx="7715250" cy="147637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Prueba de Bondad del Ajuste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es-EC" sz="2000" b="1"/>
              <a:t>Prueba </a:t>
            </a:r>
            <a:r>
              <a:rPr lang="es-EC" sz="2000" b="1" i="1"/>
              <a:t>Kolmogorov-Smirnov</a:t>
            </a:r>
            <a:endParaRPr lang="es-ES_tradnl" sz="2000" u="sng"/>
          </a:p>
        </p:txBody>
      </p:sp>
      <p:graphicFrame>
        <p:nvGraphicFramePr>
          <p:cNvPr id="358403" name="Group 3"/>
          <p:cNvGraphicFramePr>
            <a:graphicFrameLocks noGrp="1"/>
          </p:cNvGraphicFramePr>
          <p:nvPr>
            <p:ph sz="quarter" idx="3"/>
          </p:nvPr>
        </p:nvGraphicFramePr>
        <p:xfrm>
          <a:off x="962025" y="2840038"/>
          <a:ext cx="6994525" cy="3036887"/>
        </p:xfrm>
        <a:graphic>
          <a:graphicData uri="http://schemas.openxmlformats.org/drawingml/2006/table">
            <a:tbl>
              <a:tblPr/>
              <a:tblGrid>
                <a:gridCol w="3656013"/>
                <a:gridCol w="1084262"/>
                <a:gridCol w="800100"/>
                <a:gridCol w="1454150"/>
              </a:tblGrid>
              <a:tr h="4619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Aprobación de Hipótesis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Función de Distribución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Ho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0.1871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acepta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Log-normal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0.1214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acepta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Pearson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0.1103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acepta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Gumbel</a:t>
                      </a: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0.1040</a:t>
                      </a: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0.43</a:t>
                      </a: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acepta</a:t>
                      </a: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437" name="Object 37"/>
          <p:cNvGraphicFramePr>
            <a:graphicFrameLocks noChangeAspect="1"/>
          </p:cNvGraphicFramePr>
          <p:nvPr/>
        </p:nvGraphicFramePr>
        <p:xfrm>
          <a:off x="3497263" y="2133600"/>
          <a:ext cx="1485900" cy="428625"/>
        </p:xfrm>
        <a:graphic>
          <a:graphicData uri="http://schemas.openxmlformats.org/presentationml/2006/ole">
            <p:oleObj spid="_x0000_s358437" name="Ecuación" r:id="rId4" imgW="749160" imgH="215640" progId="Equation.3">
              <p:embed/>
            </p:oleObj>
          </a:graphicData>
        </a:graphic>
      </p:graphicFrame>
      <p:sp>
        <p:nvSpPr>
          <p:cNvPr id="358438" name="Rectangle 38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58439" name="Group 39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58440" name="Picture 40" descr="logo espo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58441" name="Picture 41"/>
            <p:cNvPicPr>
              <a:picLocks noChangeAspect="1" noChangeArrowheads="1"/>
            </p:cNvPicPr>
            <p:nvPr/>
          </p:nvPicPr>
          <p:blipFill>
            <a:blip r:embed="rId6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1052513"/>
            <a:ext cx="7715250" cy="147637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Prueba de Bondad del Ajuste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es-EC" sz="2000" b="1"/>
              <a:t>Resumen</a:t>
            </a:r>
            <a:endParaRPr lang="es-ES_tradnl" sz="2000" u="sng"/>
          </a:p>
        </p:txBody>
      </p:sp>
      <p:graphicFrame>
        <p:nvGraphicFramePr>
          <p:cNvPr id="360451" name="Group 3"/>
          <p:cNvGraphicFramePr>
            <a:graphicFrameLocks noGrp="1"/>
          </p:cNvGraphicFramePr>
          <p:nvPr>
            <p:ph sz="quarter" idx="3"/>
          </p:nvPr>
        </p:nvGraphicFramePr>
        <p:xfrm>
          <a:off x="1042988" y="2276475"/>
          <a:ext cx="6707187" cy="2832100"/>
        </p:xfrm>
        <a:graphic>
          <a:graphicData uri="http://schemas.openxmlformats.org/drawingml/2006/table">
            <a:tbl>
              <a:tblPr/>
              <a:tblGrid>
                <a:gridCol w="3443287"/>
                <a:gridCol w="1401763"/>
                <a:gridCol w="1862137"/>
              </a:tblGrid>
              <a:tr h="455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Selección de la función de Distribución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Función de Distribución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c</a:t>
                      </a:r>
                      <a:r>
                        <a:rPr kumimoji="0" lang="es-ES_tradnl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2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Kolmogorov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Log-normal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Pearson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Gumbel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rechaza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0479" name="Rectangle 31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60480" name="Group 32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60481" name="Picture 33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60482" name="Picture 34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01613"/>
            <a:ext cx="6985000" cy="779462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8713787" cy="1295400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Cálculo del periodo de retorno</a:t>
            </a:r>
          </a:p>
          <a:p>
            <a:pPr marL="533400" indent="-533400">
              <a:buFont typeface="Wingdings" pitchFamily="2" charset="2"/>
              <a:buNone/>
            </a:pPr>
            <a:r>
              <a:rPr lang="es-EC" sz="2800" b="1"/>
              <a:t> </a:t>
            </a:r>
            <a:r>
              <a:rPr lang="es-EC" sz="1800" b="1"/>
              <a:t>Distribución : Pearson tipo III,   X(T): 185.5mm</a:t>
            </a:r>
          </a:p>
          <a:p>
            <a:pPr marL="533400" indent="-533400"/>
            <a:r>
              <a:rPr lang="es-ES_tradnl" sz="2000"/>
              <a:t>Determinar el factor de frecuencia muestral</a:t>
            </a:r>
          </a:p>
          <a:p>
            <a:pPr marL="533400" indent="-533400"/>
            <a:endParaRPr lang="es-ES_tradnl" sz="2000"/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7740650" y="3109913"/>
          <a:ext cx="889000" cy="319087"/>
        </p:xfrm>
        <a:graphic>
          <a:graphicData uri="http://schemas.openxmlformats.org/presentationml/2006/ole">
            <p:oleObj spid="_x0000_s362501" name="Ecuación" r:id="rId4" imgW="622030" imgH="228501" progId="Equation.3">
              <p:embed/>
            </p:oleObj>
          </a:graphicData>
        </a:graphic>
      </p:graphicFrame>
      <p:graphicFrame>
        <p:nvGraphicFramePr>
          <p:cNvPr id="362502" name="Object 6"/>
          <p:cNvGraphicFramePr>
            <a:graphicFrameLocks noChangeAspect="1"/>
          </p:cNvGraphicFramePr>
          <p:nvPr/>
        </p:nvGraphicFramePr>
        <p:xfrm>
          <a:off x="1835150" y="2987675"/>
          <a:ext cx="4573588" cy="585788"/>
        </p:xfrm>
        <a:graphic>
          <a:graphicData uri="http://schemas.openxmlformats.org/presentationml/2006/ole">
            <p:oleObj spid="_x0000_s362502" name="Ecuación" r:id="rId5" imgW="3124200" imgH="419100" progId="Equation.3">
              <p:embed/>
            </p:oleObj>
          </a:graphicData>
        </a:graphic>
      </p:graphicFrame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323850" y="3925888"/>
          <a:ext cx="2303463" cy="727075"/>
        </p:xfrm>
        <a:graphic>
          <a:graphicData uri="http://schemas.openxmlformats.org/presentationml/2006/ole">
            <p:oleObj spid="_x0000_s362503" name="Ecuación" r:id="rId6" imgW="1562100" imgH="520700" progId="Equation.3">
              <p:embed/>
            </p:oleObj>
          </a:graphicData>
        </a:graphic>
      </p:graphicFrame>
      <p:graphicFrame>
        <p:nvGraphicFramePr>
          <p:cNvPr id="362504" name="Object 8"/>
          <p:cNvGraphicFramePr>
            <a:graphicFrameLocks noChangeAspect="1"/>
          </p:cNvGraphicFramePr>
          <p:nvPr/>
        </p:nvGraphicFramePr>
        <p:xfrm>
          <a:off x="3813175" y="4173538"/>
          <a:ext cx="5089525" cy="550862"/>
        </p:xfrm>
        <a:graphic>
          <a:graphicData uri="http://schemas.openxmlformats.org/presentationml/2006/ole">
            <p:oleObj spid="_x0000_s362504" name="Ecuación" r:id="rId7" imgW="3530520" imgH="393480" progId="Equation.3">
              <p:embed/>
            </p:oleObj>
          </a:graphicData>
        </a:graphic>
      </p:graphicFrame>
      <p:sp>
        <p:nvSpPr>
          <p:cNvPr id="362505" name="Text Box 9"/>
          <p:cNvSpPr txBox="1">
            <a:spLocks noChangeArrowheads="1"/>
          </p:cNvSpPr>
          <p:nvPr/>
        </p:nvSpPr>
        <p:spPr bwMode="auto">
          <a:xfrm>
            <a:off x="395288" y="2557463"/>
            <a:ext cx="849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s-EC" sz="2000">
                <a:latin typeface="Garamond" pitchFamily="18" charset="0"/>
              </a:rPr>
              <a:t>       </a:t>
            </a:r>
            <a:r>
              <a:rPr lang="es-EC">
                <a:latin typeface="Garamond" pitchFamily="18" charset="0"/>
              </a:rPr>
              <a:t>Realizar </a:t>
            </a:r>
            <a:r>
              <a:rPr lang="es-EC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tanteo</a:t>
            </a:r>
            <a:r>
              <a:rPr lang="es-EC">
                <a:latin typeface="Garamond" pitchFamily="18" charset="0"/>
              </a:rPr>
              <a:t> para determinar el factor de frecuencia a partir de las Ecuaciones (Kite)     </a:t>
            </a:r>
            <a:endParaRPr lang="es-ES">
              <a:latin typeface="Garamond" pitchFamily="18" charset="0"/>
            </a:endParaRPr>
          </a:p>
        </p:txBody>
      </p:sp>
      <p:sp>
        <p:nvSpPr>
          <p:cNvPr id="362506" name="AutoShape 10"/>
          <p:cNvSpPr>
            <a:spLocks noChangeArrowheads="1"/>
          </p:cNvSpPr>
          <p:nvPr/>
        </p:nvSpPr>
        <p:spPr bwMode="auto">
          <a:xfrm>
            <a:off x="611188" y="3068638"/>
            <a:ext cx="863600" cy="79216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Garamond" pitchFamily="18" charset="0"/>
            </a:endParaRPr>
          </a:p>
        </p:txBody>
      </p:sp>
      <p:sp>
        <p:nvSpPr>
          <p:cNvPr id="362507" name="AutoShape 11"/>
          <p:cNvSpPr>
            <a:spLocks noChangeArrowheads="1"/>
          </p:cNvSpPr>
          <p:nvPr/>
        </p:nvSpPr>
        <p:spPr bwMode="auto">
          <a:xfrm rot="5400000">
            <a:off x="6480969" y="3248819"/>
            <a:ext cx="863600" cy="79216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>
              <a:latin typeface="Garamond" pitchFamily="18" charset="0"/>
            </a:endParaRPr>
          </a:p>
        </p:txBody>
      </p:sp>
      <p:sp>
        <p:nvSpPr>
          <p:cNvPr id="362508" name="AutoShape 12"/>
          <p:cNvSpPr>
            <a:spLocks noChangeArrowheads="1"/>
          </p:cNvSpPr>
          <p:nvPr/>
        </p:nvSpPr>
        <p:spPr bwMode="auto">
          <a:xfrm rot="10800000">
            <a:off x="323850" y="4725988"/>
            <a:ext cx="2592388" cy="792162"/>
          </a:xfrm>
          <a:prstGeom prst="wedgeRoundRectCallout">
            <a:avLst>
              <a:gd name="adj1" fmla="val -21713"/>
              <a:gd name="adj2" fmla="val 6963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/>
            <a:r>
              <a:rPr lang="es-EC" b="1">
                <a:solidFill>
                  <a:srgbClr val="000000"/>
                </a:solidFill>
                <a:latin typeface="Garamond" pitchFamily="18" charset="0"/>
              </a:rPr>
              <a:t>Se escoge una probabilidad aleatoria</a:t>
            </a:r>
            <a:endParaRPr lang="es-ES" b="1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362509" name="AutoShape 13"/>
          <p:cNvSpPr>
            <a:spLocks noChangeArrowheads="1"/>
          </p:cNvSpPr>
          <p:nvPr/>
        </p:nvSpPr>
        <p:spPr bwMode="auto">
          <a:xfrm>
            <a:off x="7956550" y="3644900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62510" name="AutoShape 14"/>
          <p:cNvSpPr>
            <a:spLocks noChangeArrowheads="1"/>
          </p:cNvSpPr>
          <p:nvPr/>
        </p:nvSpPr>
        <p:spPr bwMode="auto">
          <a:xfrm>
            <a:off x="6299200" y="5013325"/>
            <a:ext cx="576263" cy="431800"/>
          </a:xfrm>
          <a:prstGeom prst="leftRightArrow">
            <a:avLst>
              <a:gd name="adj1" fmla="val 50000"/>
              <a:gd name="adj2" fmla="val 2669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62511" name="Object 15"/>
          <p:cNvGraphicFramePr>
            <a:graphicFrameLocks noChangeAspect="1"/>
          </p:cNvGraphicFramePr>
          <p:nvPr/>
        </p:nvGraphicFramePr>
        <p:xfrm>
          <a:off x="6588125" y="1717675"/>
          <a:ext cx="2232025" cy="703263"/>
        </p:xfrm>
        <a:graphic>
          <a:graphicData uri="http://schemas.openxmlformats.org/presentationml/2006/ole">
            <p:oleObj spid="_x0000_s362511" name="Ecuación" r:id="rId8" imgW="1218671" imgH="393529" progId="Equation.3">
              <p:embed/>
            </p:oleObj>
          </a:graphicData>
        </a:graphic>
      </p:graphicFrame>
      <p:graphicFrame>
        <p:nvGraphicFramePr>
          <p:cNvPr id="362512" name="Object 16"/>
          <p:cNvGraphicFramePr>
            <a:graphicFrameLocks noChangeAspect="1"/>
          </p:cNvGraphicFramePr>
          <p:nvPr/>
        </p:nvGraphicFramePr>
        <p:xfrm>
          <a:off x="4859338" y="5059363"/>
          <a:ext cx="1220787" cy="457200"/>
        </p:xfrm>
        <a:graphic>
          <a:graphicData uri="http://schemas.openxmlformats.org/presentationml/2006/ole">
            <p:oleObj spid="_x0000_s362512" name="Ecuación" r:id="rId9" imgW="596900" imgH="228600" progId="Equation.3">
              <p:embed/>
            </p:oleObj>
          </a:graphicData>
        </a:graphic>
      </p:graphicFrame>
      <p:graphicFrame>
        <p:nvGraphicFramePr>
          <p:cNvPr id="362513" name="Object 17"/>
          <p:cNvGraphicFramePr>
            <a:graphicFrameLocks noChangeAspect="1"/>
          </p:cNvGraphicFramePr>
          <p:nvPr/>
        </p:nvGraphicFramePr>
        <p:xfrm>
          <a:off x="7164388" y="5083175"/>
          <a:ext cx="474662" cy="433388"/>
        </p:xfrm>
        <a:graphic>
          <a:graphicData uri="http://schemas.openxmlformats.org/presentationml/2006/ole">
            <p:oleObj spid="_x0000_s362513" name="Ecuación" r:id="rId10" imgW="228501" imgH="215806" progId="Equation.3">
              <p:embed/>
            </p:oleObj>
          </a:graphicData>
        </a:graphic>
      </p:graphicFrame>
      <p:grpSp>
        <p:nvGrpSpPr>
          <p:cNvPr id="362514" name="Group 18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62515" name="Picture 19" descr="logo espol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62516" name="Picture 20"/>
            <p:cNvPicPr>
              <a:picLocks noChangeAspect="1" noChangeArrowheads="1"/>
            </p:cNvPicPr>
            <p:nvPr/>
          </p:nvPicPr>
          <p:blipFill>
            <a:blip r:embed="rId12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graphicFrame>
        <p:nvGraphicFramePr>
          <p:cNvPr id="362517" name="Group 21"/>
          <p:cNvGraphicFramePr>
            <a:graphicFrameLocks noGrp="1"/>
          </p:cNvGraphicFramePr>
          <p:nvPr>
            <p:ph sz="half" idx="2"/>
          </p:nvPr>
        </p:nvGraphicFramePr>
        <p:xfrm>
          <a:off x="1258888" y="5734050"/>
          <a:ext cx="7127875" cy="976313"/>
        </p:xfrm>
        <a:graphic>
          <a:graphicData uri="http://schemas.openxmlformats.org/drawingml/2006/table">
            <a:tbl>
              <a:tblPr/>
              <a:tblGrid>
                <a:gridCol w="4687887"/>
                <a:gridCol w="2439988"/>
              </a:tblGrid>
              <a:tr h="242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Resultados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FACTOR DE FRECUENCIA [k</a:t>
                      </a:r>
                      <a:r>
                        <a:rPr kumimoji="0" lang="es-ES_tradnl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1,138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PERIODO DE RETORNO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8,59 años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6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2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36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9" grpId="0" build="p"/>
      <p:bldP spid="362506" grpId="0" animBg="1"/>
      <p:bldP spid="362507" grpId="0" animBg="1"/>
      <p:bldP spid="362508" grpId="0" animBg="1"/>
      <p:bldP spid="362509" grpId="0" animBg="1"/>
      <p:bldP spid="3625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18488" cy="3097212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Análisis de intensidades máximas</a:t>
            </a:r>
          </a:p>
          <a:p>
            <a:pPr marL="533400" indent="-533400">
              <a:buFont typeface="Wingdings" pitchFamily="2" charset="2"/>
              <a:buNone/>
            </a:pPr>
            <a:r>
              <a:rPr lang="es-ES_tradnl" sz="2000" b="1"/>
              <a:t>	Los métodos para el cálculo de escorrentía utiliza la cantidad de agua precipitada y la intensidad con que el evento se presenta.</a:t>
            </a:r>
          </a:p>
          <a:p>
            <a:pPr marL="533400" indent="-533400">
              <a:buFont typeface="Wingdings" pitchFamily="2" charset="2"/>
              <a:buNone/>
            </a:pPr>
            <a:r>
              <a:rPr lang="es-ES_tradnl" sz="2000" b="1"/>
              <a:t>	La elección del evento para el diseño de una obra hidráulica, no obedece al criterio de una sola persona sino a la extrapolación de datos característicos del medio que previamente se ajustan a una función de probabilidades.  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64548" name="Group 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64549" name="Picture 5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64550" name="Picture 6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pic>
        <p:nvPicPr>
          <p:cNvPr id="3645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448175"/>
            <a:ext cx="8380412" cy="2076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985000" cy="703263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66595" name="Group 3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66596" name="Picture 4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66597" name="Picture 5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338" y="1893888"/>
            <a:ext cx="7991475" cy="4703762"/>
          </a:xfrm>
          <a:prstGeom prst="rect">
            <a:avLst/>
          </a:prstGeom>
          <a:noFill/>
        </p:spPr>
      </p:pic>
      <p:sp>
        <p:nvSpPr>
          <p:cNvPr id="366599" name="Text Box 7"/>
          <p:cNvSpPr txBox="1">
            <a:spLocks noChangeArrowheads="1"/>
          </p:cNvSpPr>
          <p:nvPr/>
        </p:nvSpPr>
        <p:spPr bwMode="auto">
          <a:xfrm>
            <a:off x="1116013" y="828675"/>
            <a:ext cx="6985000" cy="944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PRECIPITACION DE DISEÑO EN UN EVENTO EXTREMO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42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503238" y="1628775"/>
          <a:ext cx="7885112" cy="4487863"/>
        </p:xfrm>
        <a:graphic>
          <a:graphicData uri="http://schemas.openxmlformats.org/presentationml/2006/ole">
            <p:oleObj spid="_x0000_s368642" name="Gráfico" r:id="rId4" imgW="5476794" imgH="3114735" progId="Excel.Chart.8">
              <p:embed/>
            </p:oleObj>
          </a:graphicData>
        </a:graphic>
      </p:graphicFrame>
      <p:sp>
        <p:nvSpPr>
          <p:cNvPr id="368643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sp>
        <p:nvSpPr>
          <p:cNvPr id="3686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836613"/>
            <a:ext cx="6769100" cy="74612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200" b="1"/>
              <a:t>Calculo de Profundidad e Intensidad de lluvia de un evento a partir de las fajas pluviográficas</a:t>
            </a:r>
          </a:p>
          <a:p>
            <a:pPr marL="533400" indent="-533400" algn="ctr">
              <a:buFont typeface="Wingdings" pitchFamily="2" charset="2"/>
              <a:buNone/>
            </a:pPr>
            <a:endParaRPr lang="es-ES_tradnl" sz="2200" u="sng"/>
          </a:p>
        </p:txBody>
      </p:sp>
      <p:graphicFrame>
        <p:nvGraphicFramePr>
          <p:cNvPr id="368645" name="Group 5"/>
          <p:cNvGraphicFramePr>
            <a:graphicFrameLocks noGrp="1"/>
          </p:cNvGraphicFramePr>
          <p:nvPr>
            <p:ph sz="quarter" idx="3"/>
          </p:nvPr>
        </p:nvGraphicFramePr>
        <p:xfrm>
          <a:off x="611188" y="1793875"/>
          <a:ext cx="7632700" cy="3579813"/>
        </p:xfrm>
        <a:graphic>
          <a:graphicData uri="http://schemas.openxmlformats.org/drawingml/2006/table">
            <a:tbl>
              <a:tblPr/>
              <a:tblGrid>
                <a:gridCol w="1068387"/>
                <a:gridCol w="1301750"/>
                <a:gridCol w="1052513"/>
                <a:gridCol w="1047750"/>
                <a:gridCol w="1054100"/>
                <a:gridCol w="1055687"/>
                <a:gridCol w="1052513"/>
              </a:tblGrid>
              <a:tr h="144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de Abril de 1997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16h30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Duración de la lluvia   1 hora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TIEMPO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LLUVIA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DURACION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Acumulada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Parcial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PROFUNDIDAD MAXIMA (min.)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9,3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301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MAXIMA (mm /hora)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9,3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pSp>
        <p:nvGrpSpPr>
          <p:cNvPr id="368750" name="Group 110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68751" name="Picture 111" descr="logo espo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68752" name="Picture 112"/>
            <p:cNvPicPr>
              <a:picLocks noChangeAspect="1" noChangeArrowheads="1"/>
            </p:cNvPicPr>
            <p:nvPr/>
          </p:nvPicPr>
          <p:blipFill>
            <a:blip r:embed="rId6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68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686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690" name="Group 2"/>
          <p:cNvGraphicFramePr>
            <a:graphicFrameLocks noGrp="1"/>
          </p:cNvGraphicFramePr>
          <p:nvPr>
            <p:ph sz="quarter" idx="3"/>
          </p:nvPr>
        </p:nvGraphicFramePr>
        <p:xfrm>
          <a:off x="1187450" y="981075"/>
          <a:ext cx="6769100" cy="5737225"/>
        </p:xfrm>
        <a:graphic>
          <a:graphicData uri="http://schemas.openxmlformats.org/drawingml/2006/table">
            <a:tbl>
              <a:tblPr/>
              <a:tblGrid>
                <a:gridCol w="2109788"/>
                <a:gridCol w="498475"/>
                <a:gridCol w="500062"/>
                <a:gridCol w="498475"/>
                <a:gridCol w="514350"/>
                <a:gridCol w="512763"/>
                <a:gridCol w="1508125"/>
                <a:gridCol w="627062"/>
              </a:tblGrid>
              <a:tr h="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máxima (mm./h)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ABRIL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DURACION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FECHA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MAX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9,3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12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16h30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 (mm/hora)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9,3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MAX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3,4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13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19h05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 (mm/hora)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35,4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14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MAX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14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19h50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 (mm/hora)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9,4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15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MAX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19h28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 (mm/hora)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37,5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MAX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18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 (mm/hora)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9,95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19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MAX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3,4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6,6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9,2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21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01h10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 (mm/hora)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MAX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21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21h00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 (mm/hora)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6,45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MAX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 28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18h30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 (mm/hora)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MAX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30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18h00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 (mm/hora)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0867" name="Rectangle 179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70868" name="Group 180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70869" name="Picture 181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70870" name="Picture 182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370871" name="AutoShape 183"/>
          <p:cNvSpPr>
            <a:spLocks noChangeArrowheads="1"/>
          </p:cNvSpPr>
          <p:nvPr/>
        </p:nvSpPr>
        <p:spPr bwMode="auto">
          <a:xfrm>
            <a:off x="8532813" y="1052513"/>
            <a:ext cx="71437" cy="73025"/>
          </a:xfrm>
          <a:prstGeom prst="flowChartConnector">
            <a:avLst/>
          </a:prstGeom>
          <a:noFill/>
          <a:ln w="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70872" name="AutoShape 184"/>
          <p:cNvSpPr>
            <a:spLocks noChangeArrowheads="1"/>
          </p:cNvSpPr>
          <p:nvPr/>
        </p:nvSpPr>
        <p:spPr bwMode="auto">
          <a:xfrm>
            <a:off x="8532813" y="1052513"/>
            <a:ext cx="71437" cy="73025"/>
          </a:xfrm>
          <a:prstGeom prst="flowChartConnector">
            <a:avLst/>
          </a:prstGeom>
          <a:noFill/>
          <a:ln w="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1979 0.5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0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01562 0.587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0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871" grpId="0" animBg="1"/>
      <p:bldP spid="3708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518477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Índice</a:t>
            </a:r>
          </a:p>
          <a:p>
            <a:pPr marL="533400" indent="-533400">
              <a:buFont typeface="Wingdings" pitchFamily="2" charset="2"/>
              <a:buNone/>
            </a:pPr>
            <a:r>
              <a:rPr lang="es-EC" sz="2800" b="1">
                <a:hlinkClick r:id="rId2" action="ppaction://hlinksldjump"/>
              </a:rPr>
              <a:t>Objetivos</a:t>
            </a:r>
            <a:endParaRPr lang="es-EC" sz="2800" b="1"/>
          </a:p>
          <a:p>
            <a:pPr marL="533400" indent="-533400">
              <a:buFont typeface="Wingdings" pitchFamily="2" charset="2"/>
              <a:buNone/>
            </a:pPr>
            <a:r>
              <a:rPr lang="es-EC" sz="2800" b="1"/>
              <a:t>Capitulo 1.- </a:t>
            </a:r>
            <a:r>
              <a:rPr lang="es-EC" sz="2800" b="1">
                <a:hlinkClick r:id="rId3" action="ppaction://hlinksldjump"/>
              </a:rPr>
              <a:t>Descripción de las cuencas</a:t>
            </a:r>
            <a:endParaRPr lang="es-EC" sz="2800" b="1"/>
          </a:p>
          <a:p>
            <a:pPr marL="533400" indent="-533400">
              <a:buFont typeface="Wingdings" pitchFamily="2" charset="2"/>
              <a:buNone/>
            </a:pPr>
            <a:r>
              <a:rPr lang="es-EC" sz="2800" b="1"/>
              <a:t>Capitulo 2.- </a:t>
            </a:r>
            <a:r>
              <a:rPr lang="es-EC" sz="2800" b="1">
                <a:hlinkClick r:id="rId4" action="ppaction://hlinksldjump"/>
              </a:rPr>
              <a:t>Estadística de los datos</a:t>
            </a:r>
            <a:endParaRPr lang="es-EC" sz="2800" b="1"/>
          </a:p>
          <a:p>
            <a:pPr marL="533400" indent="-533400">
              <a:buFont typeface="Wingdings" pitchFamily="2" charset="2"/>
              <a:buNone/>
            </a:pPr>
            <a:r>
              <a:rPr lang="es-EC" sz="2800" b="1"/>
              <a:t>Capitulo 3.- </a:t>
            </a:r>
            <a:r>
              <a:rPr lang="es-EC" sz="2800" b="1">
                <a:hlinkClick r:id="rId5" action="ppaction://hlinksldjump"/>
              </a:rPr>
              <a:t>Escorrentía Superficial</a:t>
            </a:r>
            <a:endParaRPr lang="es-EC" sz="2800" b="1"/>
          </a:p>
          <a:p>
            <a:pPr marL="533400" indent="-533400">
              <a:buFont typeface="Wingdings" pitchFamily="2" charset="2"/>
              <a:buNone/>
            </a:pPr>
            <a:r>
              <a:rPr lang="es-EC" sz="2800" b="1"/>
              <a:t>Capitulo 4.- </a:t>
            </a:r>
            <a:r>
              <a:rPr lang="es-EC" sz="2800" b="1">
                <a:hlinkClick r:id="rId6" action="ppaction://hlinksldjump"/>
              </a:rPr>
              <a:t>Hidráulica de Alcantarillas</a:t>
            </a:r>
            <a:endParaRPr lang="es-EC" sz="2800" b="1"/>
          </a:p>
          <a:p>
            <a:pPr marL="533400" indent="-533400">
              <a:buFont typeface="Wingdings" pitchFamily="2" charset="2"/>
              <a:buNone/>
            </a:pPr>
            <a:r>
              <a:rPr lang="es-EC" sz="2800" b="1"/>
              <a:t>Capitulo 5.- </a:t>
            </a:r>
            <a:r>
              <a:rPr lang="es-EC" sz="2800" b="1">
                <a:hlinkClick r:id="rId7" action="ppaction://hlinksldjump"/>
              </a:rPr>
              <a:t>Análisis de Resultado</a:t>
            </a:r>
            <a:endParaRPr lang="es-EC" sz="2800" b="1"/>
          </a:p>
          <a:p>
            <a:pPr marL="533400" indent="-533400">
              <a:buFont typeface="Wingdings" pitchFamily="2" charset="2"/>
              <a:buNone/>
            </a:pPr>
            <a:r>
              <a:rPr lang="es-EC" sz="2800" b="1"/>
              <a:t>Capitulo 6.- </a:t>
            </a:r>
            <a:r>
              <a:rPr lang="es-EC" sz="2800" b="1">
                <a:hlinkClick r:id="rId8" action="ppaction://hlinksldjump"/>
              </a:rPr>
              <a:t>Conclusiones y Recomendaciones </a:t>
            </a:r>
            <a:endParaRPr lang="es-ES" sz="2800" b="1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18468" name="Group 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18469" name="Picture 5" descr="logo espo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18470" name="Picture 6"/>
            <p:cNvPicPr>
              <a:picLocks noChangeAspect="1" noChangeArrowheads="1"/>
            </p:cNvPicPr>
            <p:nvPr/>
          </p:nvPicPr>
          <p:blipFill>
            <a:blip r:embed="rId10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738" name="Group 2"/>
          <p:cNvGraphicFramePr>
            <a:graphicFrameLocks noGrp="1"/>
          </p:cNvGraphicFramePr>
          <p:nvPr>
            <p:ph sz="quarter" idx="3"/>
          </p:nvPr>
        </p:nvGraphicFramePr>
        <p:xfrm>
          <a:off x="900113" y="1436688"/>
          <a:ext cx="7273925" cy="3216275"/>
        </p:xfrm>
        <a:graphic>
          <a:graphicData uri="http://schemas.openxmlformats.org/drawingml/2006/table">
            <a:tbl>
              <a:tblPr/>
              <a:tblGrid>
                <a:gridCol w="858837"/>
                <a:gridCol w="1484313"/>
                <a:gridCol w="692150"/>
                <a:gridCol w="790575"/>
                <a:gridCol w="922337"/>
                <a:gridCol w="788988"/>
                <a:gridCol w="809625"/>
                <a:gridCol w="927100"/>
              </a:tblGrid>
              <a:tr h="28892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MAXIMAS INTENSIDADES PRESENTADAS EN EL AÑO 1997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87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Fecha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Duración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71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Año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Día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1997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Marzo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55,9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Abril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Noviembre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31,9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Diciembre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117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103,5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96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65,25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2823" name="Rectangle 87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72824" name="Group 88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72825" name="Picture 89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72826" name="Picture 90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pic>
        <p:nvPicPr>
          <p:cNvPr id="372827" name="Picture 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2081213"/>
            <a:ext cx="7416800" cy="4660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72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260350"/>
            <a:ext cx="6913563" cy="6477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052513"/>
            <a:ext cx="7561263" cy="503237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es-ES_tradnl" sz="2400" u="sng"/>
              <a:t>Ecuaciones de Intensidad Duración y Frecuencia</a:t>
            </a:r>
          </a:p>
        </p:txBody>
      </p:sp>
      <p:grpSp>
        <p:nvGrpSpPr>
          <p:cNvPr id="374788" name="Group 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74789" name="Picture 5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74790" name="Picture 6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374791" name="Line 7"/>
          <p:cNvSpPr>
            <a:spLocks noChangeShapeType="1"/>
          </p:cNvSpPr>
          <p:nvPr/>
        </p:nvSpPr>
        <p:spPr bwMode="auto">
          <a:xfrm>
            <a:off x="5029200" y="-2171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s-ES"/>
          </a:p>
        </p:txBody>
      </p:sp>
      <p:sp>
        <p:nvSpPr>
          <p:cNvPr id="374792" name="Line 8"/>
          <p:cNvSpPr>
            <a:spLocks noChangeShapeType="1"/>
          </p:cNvSpPr>
          <p:nvPr/>
        </p:nvSpPr>
        <p:spPr bwMode="auto">
          <a:xfrm>
            <a:off x="5029200" y="-2171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s-ES"/>
          </a:p>
        </p:txBody>
      </p:sp>
      <p:graphicFrame>
        <p:nvGraphicFramePr>
          <p:cNvPr id="374793" name="Group 9"/>
          <p:cNvGraphicFramePr>
            <a:graphicFrameLocks noGrp="1"/>
          </p:cNvGraphicFramePr>
          <p:nvPr>
            <p:ph sz="half" idx="2"/>
          </p:nvPr>
        </p:nvGraphicFramePr>
        <p:xfrm>
          <a:off x="611188" y="1989138"/>
          <a:ext cx="7561262" cy="4125912"/>
        </p:xfrm>
        <a:graphic>
          <a:graphicData uri="http://schemas.openxmlformats.org/drawingml/2006/table">
            <a:tbl>
              <a:tblPr/>
              <a:tblGrid>
                <a:gridCol w="1781175"/>
                <a:gridCol w="2274887"/>
                <a:gridCol w="1168400"/>
                <a:gridCol w="1168400"/>
                <a:gridCol w="1168400"/>
              </a:tblGrid>
              <a:tr h="431800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ECUACIONES Y REGISTRO PUVIOGRAFICO DE INTENSIDAD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91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Entidad                 encargada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ECUACION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F=10 AÑOS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Cuencas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91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#1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#2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#3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      EMAG 1                         1951-1981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138.79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114.22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108.47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      EMAG 2                         1951-1987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142.56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114.68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108.30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      IIFIUC                           1951-1998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150.07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117.19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111.09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Registro Dic 13 de 1997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117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117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117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Tiempo de Concentración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4.74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13.37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16.21</a:t>
                      </a:r>
                      <a:endParaRPr kumimoji="0" lang="es-E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4839" name="Rectangle 5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74840" name="Object 56"/>
          <p:cNvGraphicFramePr>
            <a:graphicFrameLocks noChangeAspect="1"/>
          </p:cNvGraphicFramePr>
          <p:nvPr/>
        </p:nvGraphicFramePr>
        <p:xfrm>
          <a:off x="2916238" y="3284538"/>
          <a:ext cx="1079500" cy="574675"/>
        </p:xfrm>
        <a:graphic>
          <a:graphicData uri="http://schemas.openxmlformats.org/presentationml/2006/ole">
            <p:oleObj spid="_x0000_s374840" name="Ecuación" r:id="rId6" imgW="850680" imgH="431640" progId="Equation.3">
              <p:embed/>
            </p:oleObj>
          </a:graphicData>
        </a:graphic>
      </p:graphicFrame>
      <p:sp>
        <p:nvSpPr>
          <p:cNvPr id="374841" name="Rectangle 57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74842" name="Object 58"/>
          <p:cNvGraphicFramePr>
            <a:graphicFrameLocks noChangeAspect="1"/>
          </p:cNvGraphicFramePr>
          <p:nvPr/>
        </p:nvGraphicFramePr>
        <p:xfrm>
          <a:off x="2916238" y="4002088"/>
          <a:ext cx="1081087" cy="579437"/>
        </p:xfrm>
        <a:graphic>
          <a:graphicData uri="http://schemas.openxmlformats.org/presentationml/2006/ole">
            <p:oleObj spid="_x0000_s374842" name="Ecuación" r:id="rId7" imgW="812447" imgH="431613" progId="Equation.3">
              <p:embed/>
            </p:oleObj>
          </a:graphicData>
        </a:graphic>
      </p:graphicFrame>
      <p:sp>
        <p:nvSpPr>
          <p:cNvPr id="374843" name="Rectangle 5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74844" name="Object 60"/>
          <p:cNvGraphicFramePr>
            <a:graphicFrameLocks noChangeAspect="1"/>
          </p:cNvGraphicFramePr>
          <p:nvPr/>
        </p:nvGraphicFramePr>
        <p:xfrm>
          <a:off x="2411413" y="4797425"/>
          <a:ext cx="2232025" cy="304800"/>
        </p:xfrm>
        <a:graphic>
          <a:graphicData uri="http://schemas.openxmlformats.org/presentationml/2006/ole">
            <p:oleObj spid="_x0000_s374844" name="Ecuación" r:id="rId8" imgW="16891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autopis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"/>
            <a:ext cx="9144000" cy="6858000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2879725"/>
          </a:xfrm>
          <a:noFill/>
          <a:ln/>
        </p:spPr>
        <p:txBody>
          <a:bodyPr/>
          <a:lstStyle/>
          <a:p>
            <a:r>
              <a:rPr lang="es-EC" sz="3600">
                <a:solidFill>
                  <a:srgbClr val="DDDDDD"/>
                </a:solidFill>
              </a:rPr>
              <a:t>ANALISIS HIDROLÓGICO DE LA</a:t>
            </a:r>
            <a:r>
              <a:rPr lang="es-EC" sz="3600">
                <a:solidFill>
                  <a:srgbClr val="B2B2B2"/>
                </a:solidFill>
              </a:rPr>
              <a:t> </a:t>
            </a:r>
            <a:r>
              <a:rPr lang="es-EC" sz="3600">
                <a:solidFill>
                  <a:srgbClr val="336699"/>
                </a:solidFill>
              </a:rPr>
              <a:t>CUENCA DEL CERRO COLORADO</a:t>
            </a:r>
            <a:r>
              <a:rPr lang="es-EC" sz="3600">
                <a:solidFill>
                  <a:srgbClr val="B2B2B2"/>
                </a:solidFill>
              </a:rPr>
              <a:t> </a:t>
            </a:r>
            <a:r>
              <a:rPr lang="es-EC" sz="3600">
                <a:solidFill>
                  <a:srgbClr val="DDDDDD"/>
                </a:solidFill>
              </a:rPr>
              <a:t>Y SU INTERACCION CON LA</a:t>
            </a:r>
            <a:r>
              <a:rPr lang="es-EC" sz="3600">
                <a:solidFill>
                  <a:srgbClr val="B2B2B2"/>
                </a:solidFill>
              </a:rPr>
              <a:t> </a:t>
            </a:r>
            <a:r>
              <a:rPr lang="es-EC" sz="3600">
                <a:solidFill>
                  <a:srgbClr val="336699"/>
                </a:solidFill>
              </a:rPr>
              <a:t>AUTOPISTA</a:t>
            </a:r>
            <a:r>
              <a:rPr lang="es-EC" sz="3600">
                <a:solidFill>
                  <a:srgbClr val="B2B2B2"/>
                </a:solidFill>
              </a:rPr>
              <a:t> </a:t>
            </a:r>
            <a:r>
              <a:rPr lang="es-EC" sz="3600">
                <a:solidFill>
                  <a:srgbClr val="336699"/>
                </a:solidFill>
              </a:rPr>
              <a:t>TERMINAL </a:t>
            </a:r>
            <a:r>
              <a:rPr lang="es-EC" sz="3600">
                <a:solidFill>
                  <a:srgbClr val="DDDDDD"/>
                </a:solidFill>
              </a:rPr>
              <a:t>TERRESTRE - PASCUALES</a:t>
            </a:r>
            <a:endParaRPr lang="es-ES" sz="3600">
              <a:solidFill>
                <a:srgbClr val="DDD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>
          <a:xfrm>
            <a:off x="1116013" y="265113"/>
            <a:ext cx="6994525" cy="7239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291512" cy="48529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C" sz="2800" b="1"/>
          </a:p>
          <a:p>
            <a:pPr>
              <a:buFont typeface="Wingdings" pitchFamily="2" charset="2"/>
              <a:buNone/>
            </a:pPr>
            <a:r>
              <a:rPr lang="es-EC" sz="2800" b="1"/>
              <a:t>Integrantes:</a:t>
            </a:r>
          </a:p>
          <a:p>
            <a:pPr>
              <a:buFont typeface="Wingdings" pitchFamily="2" charset="2"/>
              <a:buNone/>
            </a:pPr>
            <a:endParaRPr lang="es-EC" sz="2800" b="1"/>
          </a:p>
          <a:p>
            <a:pPr lvl="1">
              <a:buFont typeface="Wingdings" pitchFamily="2" charset="2"/>
              <a:buChar char="ü"/>
            </a:pPr>
            <a:r>
              <a:rPr lang="es-EC" sz="2400"/>
              <a:t>Jaramillo Nieto Jimmy Marlon</a:t>
            </a:r>
          </a:p>
          <a:p>
            <a:pPr lvl="1">
              <a:buFont typeface="Wingdings" pitchFamily="2" charset="2"/>
              <a:buChar char="ü"/>
            </a:pPr>
            <a:r>
              <a:rPr lang="es-EC" sz="2400"/>
              <a:t>Sanga Suárez Christian José</a:t>
            </a:r>
            <a:br>
              <a:rPr lang="es-EC" sz="2400"/>
            </a:br>
            <a:endParaRPr lang="es-ES" sz="2400"/>
          </a:p>
        </p:txBody>
      </p: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2061" name="Picture 13" descr="logo espo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3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994525" cy="7239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518477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Índice</a:t>
            </a:r>
          </a:p>
          <a:p>
            <a:pPr marL="533400" indent="-533400">
              <a:buFontTx/>
              <a:buAutoNum type="arabicPeriod"/>
            </a:pPr>
            <a:r>
              <a:rPr lang="es-EC" sz="2800" b="1">
                <a:hlinkClick r:id="rId2" action="ppaction://hlinksldjump"/>
              </a:rPr>
              <a:t>Objetivos</a:t>
            </a:r>
            <a:endParaRPr lang="es-EC" sz="2800" b="1"/>
          </a:p>
          <a:p>
            <a:pPr marL="533400" indent="-533400">
              <a:buFontTx/>
              <a:buAutoNum type="arabicPeriod"/>
            </a:pPr>
            <a:r>
              <a:rPr lang="es-EC" sz="2800" b="1"/>
              <a:t>Capítulo 1.- </a:t>
            </a:r>
            <a:r>
              <a:rPr lang="es-EC" sz="2800" b="1">
                <a:hlinkClick r:id="rId3" action="ppaction://hlinksldjump"/>
              </a:rPr>
              <a:t>Descripción de las cuencas</a:t>
            </a:r>
            <a:endParaRPr lang="es-EC" sz="2800" b="1"/>
          </a:p>
          <a:p>
            <a:pPr marL="533400" indent="-533400">
              <a:buFontTx/>
              <a:buAutoNum type="arabicPeriod"/>
            </a:pPr>
            <a:r>
              <a:rPr lang="es-EC" sz="2800" b="1"/>
              <a:t>Capítulo 2.- </a:t>
            </a:r>
            <a:r>
              <a:rPr lang="es-EC" sz="2800" b="1">
                <a:hlinkClick r:id="rId4" action="ppaction://hlinksldjump"/>
              </a:rPr>
              <a:t>Estadística de los datos</a:t>
            </a:r>
            <a:endParaRPr lang="es-EC" sz="2800" b="1"/>
          </a:p>
          <a:p>
            <a:pPr marL="533400" indent="-533400">
              <a:buFontTx/>
              <a:buAutoNum type="arabicPeriod"/>
            </a:pPr>
            <a:r>
              <a:rPr lang="es-EC" sz="2800" b="1"/>
              <a:t>Capítulo 3.- </a:t>
            </a:r>
            <a:r>
              <a:rPr lang="es-EC" sz="2800" b="1">
                <a:hlinkClick r:id="rId5" action="ppaction://hlinksldjump"/>
              </a:rPr>
              <a:t>Escorrentía Superficial</a:t>
            </a:r>
            <a:endParaRPr lang="es-EC" sz="2800" b="1"/>
          </a:p>
          <a:p>
            <a:pPr marL="533400" indent="-533400">
              <a:buFontTx/>
              <a:buAutoNum type="arabicPeriod"/>
            </a:pPr>
            <a:r>
              <a:rPr lang="es-EC" sz="2800" b="1"/>
              <a:t>Capítulo 4.- </a:t>
            </a:r>
            <a:r>
              <a:rPr lang="es-EC" sz="2800" b="1">
                <a:hlinkClick r:id="rId6" action="ppaction://hlinksldjump"/>
              </a:rPr>
              <a:t>Hidráulica de Alcantarillas</a:t>
            </a:r>
            <a:endParaRPr lang="es-EC" sz="2800" b="1"/>
          </a:p>
          <a:p>
            <a:pPr marL="533400" indent="-533400">
              <a:buFontTx/>
              <a:buAutoNum type="arabicPeriod"/>
            </a:pPr>
            <a:r>
              <a:rPr lang="es-EC" sz="2800" b="1"/>
              <a:t>Capítulo 5.- </a:t>
            </a:r>
            <a:r>
              <a:rPr lang="es-EC" sz="2800" b="1">
                <a:hlinkClick r:id="rId7" action="ppaction://hlinksldjump"/>
              </a:rPr>
              <a:t>Análisis de Resultado</a:t>
            </a:r>
            <a:endParaRPr lang="es-EC" sz="2800" b="1"/>
          </a:p>
          <a:p>
            <a:pPr marL="533400" indent="-533400">
              <a:buFontTx/>
              <a:buAutoNum type="arabicPeriod"/>
            </a:pPr>
            <a:r>
              <a:rPr lang="es-EC" sz="2800" b="1"/>
              <a:t>Capítulo 6.- </a:t>
            </a:r>
            <a:r>
              <a:rPr lang="es-EC" sz="2800" b="1">
                <a:hlinkClick r:id="rId8" action="ppaction://hlinksldjump"/>
              </a:rPr>
              <a:t>Conclusiones y Recomendaciones </a:t>
            </a:r>
            <a:endParaRPr lang="es-ES" sz="2800" b="1"/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2299" name="Picture 11" descr="logo espo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2300" name="Picture 12"/>
            <p:cNvPicPr>
              <a:picLocks noChangeAspect="1" noChangeArrowheads="1"/>
            </p:cNvPicPr>
            <p:nvPr/>
          </p:nvPicPr>
          <p:blipFill>
            <a:blip r:embed="rId10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escurrieminto cuenca #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844675"/>
            <a:ext cx="6410325" cy="4810125"/>
          </a:xfrm>
          <a:prstGeom prst="rect">
            <a:avLst/>
          </a:prstGeom>
          <a:noFill/>
        </p:spPr>
      </p:pic>
      <p:grpSp>
        <p:nvGrpSpPr>
          <p:cNvPr id="110617" name="Group 25"/>
          <p:cNvGrpSpPr>
            <a:grpSpLocks/>
          </p:cNvGrpSpPr>
          <p:nvPr/>
        </p:nvGrpSpPr>
        <p:grpSpPr bwMode="auto">
          <a:xfrm>
            <a:off x="2916238" y="3644900"/>
            <a:ext cx="1800225" cy="576263"/>
            <a:chOff x="1837" y="2296"/>
            <a:chExt cx="1134" cy="363"/>
          </a:xfrm>
        </p:grpSpPr>
        <p:sp>
          <p:nvSpPr>
            <p:cNvPr id="110601" name="Line 9"/>
            <p:cNvSpPr>
              <a:spLocks noChangeShapeType="1"/>
            </p:cNvSpPr>
            <p:nvPr/>
          </p:nvSpPr>
          <p:spPr bwMode="auto">
            <a:xfrm flipH="1">
              <a:off x="2109" y="2341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sm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602" name="Line 10"/>
            <p:cNvSpPr>
              <a:spLocks noChangeShapeType="1"/>
            </p:cNvSpPr>
            <p:nvPr/>
          </p:nvSpPr>
          <p:spPr bwMode="auto">
            <a:xfrm flipH="1">
              <a:off x="2245" y="2341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sm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603" name="Line 11"/>
            <p:cNvSpPr>
              <a:spLocks noChangeShapeType="1"/>
            </p:cNvSpPr>
            <p:nvPr/>
          </p:nvSpPr>
          <p:spPr bwMode="auto">
            <a:xfrm flipH="1">
              <a:off x="2381" y="2341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sm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604" name="Line 12"/>
            <p:cNvSpPr>
              <a:spLocks noChangeShapeType="1"/>
            </p:cNvSpPr>
            <p:nvPr/>
          </p:nvSpPr>
          <p:spPr bwMode="auto">
            <a:xfrm flipH="1">
              <a:off x="2563" y="2296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sm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605" name="Line 13"/>
            <p:cNvSpPr>
              <a:spLocks noChangeShapeType="1"/>
            </p:cNvSpPr>
            <p:nvPr/>
          </p:nvSpPr>
          <p:spPr bwMode="auto">
            <a:xfrm flipH="1">
              <a:off x="2699" y="2296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sm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606" name="Line 14"/>
            <p:cNvSpPr>
              <a:spLocks noChangeShapeType="1"/>
            </p:cNvSpPr>
            <p:nvPr/>
          </p:nvSpPr>
          <p:spPr bwMode="auto">
            <a:xfrm flipH="1">
              <a:off x="2835" y="2296"/>
              <a:ext cx="136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sm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609" name="Line 17"/>
            <p:cNvSpPr>
              <a:spLocks noChangeShapeType="1"/>
            </p:cNvSpPr>
            <p:nvPr/>
          </p:nvSpPr>
          <p:spPr bwMode="auto">
            <a:xfrm flipH="1">
              <a:off x="1837" y="2568"/>
              <a:ext cx="45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sm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610" name="Line 18"/>
            <p:cNvSpPr>
              <a:spLocks noChangeShapeType="1"/>
            </p:cNvSpPr>
            <p:nvPr/>
          </p:nvSpPr>
          <p:spPr bwMode="auto">
            <a:xfrm flipH="1">
              <a:off x="1973" y="2568"/>
              <a:ext cx="45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sm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611" name="Line 19"/>
            <p:cNvSpPr>
              <a:spLocks noChangeShapeType="1"/>
            </p:cNvSpPr>
            <p:nvPr/>
          </p:nvSpPr>
          <p:spPr bwMode="auto">
            <a:xfrm flipH="1">
              <a:off x="2109" y="2568"/>
              <a:ext cx="45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sm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612" name="Line 20"/>
            <p:cNvSpPr>
              <a:spLocks noChangeShapeType="1"/>
            </p:cNvSpPr>
            <p:nvPr/>
          </p:nvSpPr>
          <p:spPr bwMode="auto">
            <a:xfrm flipH="1">
              <a:off x="2245" y="2568"/>
              <a:ext cx="45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sm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613" name="Line 21"/>
            <p:cNvSpPr>
              <a:spLocks noChangeShapeType="1"/>
            </p:cNvSpPr>
            <p:nvPr/>
          </p:nvSpPr>
          <p:spPr bwMode="auto">
            <a:xfrm flipH="1">
              <a:off x="2381" y="2568"/>
              <a:ext cx="45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sm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614" name="Line 22"/>
            <p:cNvSpPr>
              <a:spLocks noChangeShapeType="1"/>
            </p:cNvSpPr>
            <p:nvPr/>
          </p:nvSpPr>
          <p:spPr bwMode="auto">
            <a:xfrm flipH="1">
              <a:off x="2517" y="2568"/>
              <a:ext cx="45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sm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985000" cy="7239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518477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Capitulo 3.-  Escorrentía superficial </a:t>
            </a:r>
            <a:endParaRPr lang="es-ES_tradnl" sz="2800" u="sng"/>
          </a:p>
        </p:txBody>
      </p:sp>
      <p:sp>
        <p:nvSpPr>
          <p:cNvPr id="110599" name="Freeform 7"/>
          <p:cNvSpPr>
            <a:spLocks/>
          </p:cNvSpPr>
          <p:nvPr/>
        </p:nvSpPr>
        <p:spPr bwMode="auto">
          <a:xfrm rot="-229799">
            <a:off x="2171700" y="3500438"/>
            <a:ext cx="180975" cy="757237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5" y="182"/>
              </a:cxn>
              <a:cxn ang="0">
                <a:pos x="106" y="318"/>
              </a:cxn>
              <a:cxn ang="0">
                <a:pos x="61" y="454"/>
              </a:cxn>
              <a:cxn ang="0">
                <a:pos x="15" y="454"/>
              </a:cxn>
            </a:cxnLst>
            <a:rect l="0" t="0" r="r" b="b"/>
            <a:pathLst>
              <a:path w="114" h="477">
                <a:moveTo>
                  <a:pt x="15" y="0"/>
                </a:moveTo>
                <a:cubicBezTo>
                  <a:pt x="7" y="64"/>
                  <a:pt x="0" y="129"/>
                  <a:pt x="15" y="182"/>
                </a:cubicBezTo>
                <a:cubicBezTo>
                  <a:pt x="30" y="235"/>
                  <a:pt x="98" y="273"/>
                  <a:pt x="106" y="318"/>
                </a:cubicBezTo>
                <a:cubicBezTo>
                  <a:pt x="114" y="363"/>
                  <a:pt x="76" y="431"/>
                  <a:pt x="61" y="454"/>
                </a:cubicBezTo>
                <a:cubicBezTo>
                  <a:pt x="46" y="477"/>
                  <a:pt x="53" y="469"/>
                  <a:pt x="15" y="454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ysDot"/>
            <a:round/>
            <a:headEnd type="none" w="med" len="med"/>
            <a:tailEnd type="triangle" w="sm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0608" name="Freeform 16"/>
          <p:cNvSpPr>
            <a:spLocks/>
          </p:cNvSpPr>
          <p:nvPr/>
        </p:nvSpPr>
        <p:spPr bwMode="auto">
          <a:xfrm>
            <a:off x="2987675" y="3994150"/>
            <a:ext cx="1223963" cy="825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08" y="7"/>
              </a:cxn>
              <a:cxn ang="0">
                <a:pos x="771" y="52"/>
              </a:cxn>
            </a:cxnLst>
            <a:rect l="0" t="0" r="r" b="b"/>
            <a:pathLst>
              <a:path w="771" h="52">
                <a:moveTo>
                  <a:pt x="0" y="7"/>
                </a:moveTo>
                <a:cubicBezTo>
                  <a:pt x="140" y="3"/>
                  <a:pt x="280" y="0"/>
                  <a:pt x="408" y="7"/>
                </a:cubicBezTo>
                <a:cubicBezTo>
                  <a:pt x="536" y="14"/>
                  <a:pt x="703" y="45"/>
                  <a:pt x="771" y="5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ysDot"/>
            <a:round/>
            <a:headEnd type="none" w="med" len="med"/>
            <a:tailEnd type="triangle" w="sm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0618" name="AutoShape 26"/>
          <p:cNvSpPr>
            <a:spLocks noChangeArrowheads="1"/>
          </p:cNvSpPr>
          <p:nvPr/>
        </p:nvSpPr>
        <p:spPr bwMode="auto">
          <a:xfrm>
            <a:off x="2124075" y="3500438"/>
            <a:ext cx="71438" cy="73025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0619" name="AutoShape 27"/>
          <p:cNvSpPr>
            <a:spLocks noChangeArrowheads="1"/>
          </p:cNvSpPr>
          <p:nvPr/>
        </p:nvSpPr>
        <p:spPr bwMode="auto">
          <a:xfrm>
            <a:off x="2987675" y="3933825"/>
            <a:ext cx="71438" cy="73025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21" name="Freeform 29"/>
          <p:cNvSpPr>
            <a:spLocks/>
          </p:cNvSpPr>
          <p:nvPr/>
        </p:nvSpPr>
        <p:spPr bwMode="auto">
          <a:xfrm>
            <a:off x="1692275" y="4292600"/>
            <a:ext cx="576263" cy="865188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226" y="91"/>
              </a:cxn>
              <a:cxn ang="0">
                <a:pos x="45" y="136"/>
              </a:cxn>
              <a:cxn ang="0">
                <a:pos x="0" y="318"/>
              </a:cxn>
              <a:cxn ang="0">
                <a:pos x="45" y="545"/>
              </a:cxn>
            </a:cxnLst>
            <a:rect l="0" t="0" r="r" b="b"/>
            <a:pathLst>
              <a:path w="363" h="545">
                <a:moveTo>
                  <a:pt x="363" y="0"/>
                </a:moveTo>
                <a:cubicBezTo>
                  <a:pt x="321" y="34"/>
                  <a:pt x="279" y="68"/>
                  <a:pt x="226" y="91"/>
                </a:cubicBezTo>
                <a:cubicBezTo>
                  <a:pt x="173" y="114"/>
                  <a:pt x="83" y="98"/>
                  <a:pt x="45" y="136"/>
                </a:cubicBezTo>
                <a:cubicBezTo>
                  <a:pt x="7" y="174"/>
                  <a:pt x="0" y="250"/>
                  <a:pt x="0" y="318"/>
                </a:cubicBezTo>
                <a:cubicBezTo>
                  <a:pt x="0" y="386"/>
                  <a:pt x="7" y="507"/>
                  <a:pt x="45" y="545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0622" name="Freeform 30"/>
          <p:cNvSpPr>
            <a:spLocks/>
          </p:cNvSpPr>
          <p:nvPr/>
        </p:nvSpPr>
        <p:spPr bwMode="auto">
          <a:xfrm>
            <a:off x="1763713" y="5157788"/>
            <a:ext cx="2663825" cy="1008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8" y="317"/>
              </a:cxn>
              <a:cxn ang="0">
                <a:pos x="1678" y="635"/>
              </a:cxn>
            </a:cxnLst>
            <a:rect l="0" t="0" r="r" b="b"/>
            <a:pathLst>
              <a:path w="1678" h="635">
                <a:moveTo>
                  <a:pt x="0" y="0"/>
                </a:moveTo>
                <a:cubicBezTo>
                  <a:pt x="19" y="105"/>
                  <a:pt x="38" y="211"/>
                  <a:pt x="318" y="317"/>
                </a:cubicBezTo>
                <a:cubicBezTo>
                  <a:pt x="598" y="423"/>
                  <a:pt x="1482" y="605"/>
                  <a:pt x="1678" y="635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0623" name="AutoShape 31"/>
          <p:cNvSpPr>
            <a:spLocks noChangeArrowheads="1"/>
          </p:cNvSpPr>
          <p:nvPr/>
        </p:nvSpPr>
        <p:spPr bwMode="auto">
          <a:xfrm>
            <a:off x="3348038" y="3860800"/>
            <a:ext cx="36512" cy="42863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24" name="AutoShape 32"/>
          <p:cNvSpPr>
            <a:spLocks noChangeArrowheads="1"/>
          </p:cNvSpPr>
          <p:nvPr/>
        </p:nvSpPr>
        <p:spPr bwMode="auto">
          <a:xfrm>
            <a:off x="3563938" y="3860800"/>
            <a:ext cx="36512" cy="42863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25" name="AutoShape 33"/>
          <p:cNvSpPr>
            <a:spLocks noChangeArrowheads="1"/>
          </p:cNvSpPr>
          <p:nvPr/>
        </p:nvSpPr>
        <p:spPr bwMode="auto">
          <a:xfrm>
            <a:off x="3779838" y="3860800"/>
            <a:ext cx="36512" cy="42863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26" name="AutoShape 34"/>
          <p:cNvSpPr>
            <a:spLocks noChangeArrowheads="1"/>
          </p:cNvSpPr>
          <p:nvPr/>
        </p:nvSpPr>
        <p:spPr bwMode="auto">
          <a:xfrm>
            <a:off x="4032250" y="3789363"/>
            <a:ext cx="36513" cy="42862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27" name="AutoShape 35"/>
          <p:cNvSpPr>
            <a:spLocks noChangeArrowheads="1"/>
          </p:cNvSpPr>
          <p:nvPr/>
        </p:nvSpPr>
        <p:spPr bwMode="auto">
          <a:xfrm>
            <a:off x="4248150" y="3789363"/>
            <a:ext cx="36513" cy="42862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28" name="AutoShape 36"/>
          <p:cNvSpPr>
            <a:spLocks noChangeArrowheads="1"/>
          </p:cNvSpPr>
          <p:nvPr/>
        </p:nvSpPr>
        <p:spPr bwMode="auto">
          <a:xfrm>
            <a:off x="4464050" y="3789363"/>
            <a:ext cx="36513" cy="42862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29" name="AutoShape 37"/>
          <p:cNvSpPr>
            <a:spLocks noChangeArrowheads="1"/>
          </p:cNvSpPr>
          <p:nvPr/>
        </p:nvSpPr>
        <p:spPr bwMode="auto">
          <a:xfrm>
            <a:off x="3563938" y="4178300"/>
            <a:ext cx="36512" cy="42863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30" name="AutoShape 38"/>
          <p:cNvSpPr>
            <a:spLocks noChangeArrowheads="1"/>
          </p:cNvSpPr>
          <p:nvPr/>
        </p:nvSpPr>
        <p:spPr bwMode="auto">
          <a:xfrm>
            <a:off x="3779838" y="4178300"/>
            <a:ext cx="36512" cy="42863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31" name="AutoShape 39"/>
          <p:cNvSpPr>
            <a:spLocks noChangeArrowheads="1"/>
          </p:cNvSpPr>
          <p:nvPr/>
        </p:nvSpPr>
        <p:spPr bwMode="auto">
          <a:xfrm>
            <a:off x="3995738" y="4178300"/>
            <a:ext cx="36512" cy="42863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32" name="AutoShape 40"/>
          <p:cNvSpPr>
            <a:spLocks noChangeArrowheads="1"/>
          </p:cNvSpPr>
          <p:nvPr/>
        </p:nvSpPr>
        <p:spPr bwMode="auto">
          <a:xfrm>
            <a:off x="2916238" y="4178300"/>
            <a:ext cx="36512" cy="42863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33" name="AutoShape 41"/>
          <p:cNvSpPr>
            <a:spLocks noChangeArrowheads="1"/>
          </p:cNvSpPr>
          <p:nvPr/>
        </p:nvSpPr>
        <p:spPr bwMode="auto">
          <a:xfrm>
            <a:off x="3132138" y="4178300"/>
            <a:ext cx="36512" cy="42863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34" name="AutoShape 42"/>
          <p:cNvSpPr>
            <a:spLocks noChangeArrowheads="1"/>
          </p:cNvSpPr>
          <p:nvPr/>
        </p:nvSpPr>
        <p:spPr bwMode="auto">
          <a:xfrm>
            <a:off x="3348038" y="4178300"/>
            <a:ext cx="36512" cy="42863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35" name="Line 43"/>
          <p:cNvSpPr>
            <a:spLocks noChangeShapeType="1"/>
          </p:cNvSpPr>
          <p:nvPr/>
        </p:nvSpPr>
        <p:spPr bwMode="auto">
          <a:xfrm flipH="1">
            <a:off x="4932363" y="4365625"/>
            <a:ext cx="287337" cy="719138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0646" name="AutoShape 54"/>
          <p:cNvSpPr>
            <a:spLocks noChangeArrowheads="1"/>
          </p:cNvSpPr>
          <p:nvPr/>
        </p:nvSpPr>
        <p:spPr bwMode="auto">
          <a:xfrm>
            <a:off x="4932363" y="6092825"/>
            <a:ext cx="36512" cy="42863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51" name="AutoShape 59"/>
          <p:cNvSpPr>
            <a:spLocks noChangeArrowheads="1"/>
          </p:cNvSpPr>
          <p:nvPr/>
        </p:nvSpPr>
        <p:spPr bwMode="auto">
          <a:xfrm>
            <a:off x="2843213" y="4292600"/>
            <a:ext cx="71437" cy="73025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52" name="AutoShape 60"/>
          <p:cNvSpPr>
            <a:spLocks noChangeArrowheads="1"/>
          </p:cNvSpPr>
          <p:nvPr/>
        </p:nvSpPr>
        <p:spPr bwMode="auto">
          <a:xfrm>
            <a:off x="5148263" y="6092825"/>
            <a:ext cx="36512" cy="42863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54" name="AutoShape 62"/>
          <p:cNvSpPr>
            <a:spLocks noChangeArrowheads="1"/>
          </p:cNvSpPr>
          <p:nvPr/>
        </p:nvSpPr>
        <p:spPr bwMode="auto">
          <a:xfrm>
            <a:off x="6011863" y="6237288"/>
            <a:ext cx="36512" cy="42862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55" name="AutoShape 63"/>
          <p:cNvSpPr>
            <a:spLocks noChangeArrowheads="1"/>
          </p:cNvSpPr>
          <p:nvPr/>
        </p:nvSpPr>
        <p:spPr bwMode="auto">
          <a:xfrm>
            <a:off x="5364163" y="6165850"/>
            <a:ext cx="36512" cy="42863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56" name="AutoShape 64"/>
          <p:cNvSpPr>
            <a:spLocks noChangeArrowheads="1"/>
          </p:cNvSpPr>
          <p:nvPr/>
        </p:nvSpPr>
        <p:spPr bwMode="auto">
          <a:xfrm>
            <a:off x="5614988" y="6165850"/>
            <a:ext cx="36512" cy="42863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57" name="AutoShape 65"/>
          <p:cNvSpPr>
            <a:spLocks noChangeArrowheads="1"/>
          </p:cNvSpPr>
          <p:nvPr/>
        </p:nvSpPr>
        <p:spPr bwMode="auto">
          <a:xfrm>
            <a:off x="5830888" y="6165850"/>
            <a:ext cx="36512" cy="42863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58" name="AutoShape 66"/>
          <p:cNvSpPr>
            <a:spLocks noChangeArrowheads="1"/>
          </p:cNvSpPr>
          <p:nvPr/>
        </p:nvSpPr>
        <p:spPr bwMode="auto">
          <a:xfrm>
            <a:off x="4751388" y="6021388"/>
            <a:ext cx="36512" cy="42862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59" name="AutoShape 67"/>
          <p:cNvSpPr>
            <a:spLocks noChangeArrowheads="1"/>
          </p:cNvSpPr>
          <p:nvPr/>
        </p:nvSpPr>
        <p:spPr bwMode="auto">
          <a:xfrm>
            <a:off x="4535488" y="5949950"/>
            <a:ext cx="36512" cy="42863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C">
              <a:latin typeface="Garamond" pitchFamily="18" charset="0"/>
            </a:endParaRPr>
          </a:p>
          <a:p>
            <a:pPr algn="ctr"/>
            <a:endParaRPr lang="es-ES">
              <a:latin typeface="Garamond" pitchFamily="18" charset="0"/>
            </a:endParaRPr>
          </a:p>
        </p:txBody>
      </p:sp>
      <p:sp>
        <p:nvSpPr>
          <p:cNvPr id="110665" name="Line 73"/>
          <p:cNvSpPr>
            <a:spLocks noChangeShapeType="1"/>
          </p:cNvSpPr>
          <p:nvPr/>
        </p:nvSpPr>
        <p:spPr bwMode="auto">
          <a:xfrm flipH="1">
            <a:off x="5221288" y="4438650"/>
            <a:ext cx="287337" cy="719138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0666" name="Line 74"/>
          <p:cNvSpPr>
            <a:spLocks noChangeShapeType="1"/>
          </p:cNvSpPr>
          <p:nvPr/>
        </p:nvSpPr>
        <p:spPr bwMode="auto">
          <a:xfrm flipH="1">
            <a:off x="5437188" y="4437063"/>
            <a:ext cx="287337" cy="719137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0667" name="Line 75"/>
          <p:cNvSpPr>
            <a:spLocks noChangeShapeType="1"/>
          </p:cNvSpPr>
          <p:nvPr/>
        </p:nvSpPr>
        <p:spPr bwMode="auto">
          <a:xfrm flipH="1">
            <a:off x="5653088" y="4437063"/>
            <a:ext cx="287337" cy="719137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0668" name="Line 76"/>
          <p:cNvSpPr>
            <a:spLocks noChangeShapeType="1"/>
          </p:cNvSpPr>
          <p:nvPr/>
        </p:nvSpPr>
        <p:spPr bwMode="auto">
          <a:xfrm flipH="1">
            <a:off x="5868988" y="4508500"/>
            <a:ext cx="287337" cy="719138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0669" name="Line 77"/>
          <p:cNvSpPr>
            <a:spLocks noChangeShapeType="1"/>
          </p:cNvSpPr>
          <p:nvPr/>
        </p:nvSpPr>
        <p:spPr bwMode="auto">
          <a:xfrm flipH="1">
            <a:off x="6084888" y="4508500"/>
            <a:ext cx="287337" cy="719138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0670" name="Line 78"/>
          <p:cNvSpPr>
            <a:spLocks noChangeShapeType="1"/>
          </p:cNvSpPr>
          <p:nvPr/>
        </p:nvSpPr>
        <p:spPr bwMode="auto">
          <a:xfrm flipH="1">
            <a:off x="6300788" y="4581525"/>
            <a:ext cx="287337" cy="719138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0671" name="Line 79"/>
          <p:cNvSpPr>
            <a:spLocks noChangeShapeType="1"/>
          </p:cNvSpPr>
          <p:nvPr/>
        </p:nvSpPr>
        <p:spPr bwMode="auto">
          <a:xfrm flipH="1">
            <a:off x="6516688" y="4581525"/>
            <a:ext cx="287337" cy="719138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10673" name="Group 81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10674" name="Picture 82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10675" name="Picture 83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2361 0.02107 " pathEditMode="relative" ptsTypes="AA">
                                      <p:cBhvr>
                                        <p:cTn id="6" dur="30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18519E-6 L -0.03142 0.10486 " pathEditMode="relative" ptsTypes="AA">
                                      <p:cBhvr>
                                        <p:cTn id="8" dur="3000" fill="hold"/>
                                        <p:tgtEl>
                                          <p:spTgt spid="110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18519E-6 L -0.03142 0.10486 " pathEditMode="relative" ptsTypes="AA">
                                      <p:cBhvr>
                                        <p:cTn id="10" dur="3000" fill="hold"/>
                                        <p:tgtEl>
                                          <p:spTgt spid="110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18519E-6 L -0.03142 0.10486 " pathEditMode="relative" ptsTypes="AA">
                                      <p:cBhvr>
                                        <p:cTn id="12" dur="3000" fill="hold"/>
                                        <p:tgtEl>
                                          <p:spTgt spid="110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18519E-6 L -0.03142 0.10486 " pathEditMode="relative" ptsTypes="AA">
                                      <p:cBhvr>
                                        <p:cTn id="14" dur="3000" fill="hold"/>
                                        <p:tgtEl>
                                          <p:spTgt spid="110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18519E-6 L -0.03142 0.10486 " pathEditMode="relative" ptsTypes="AA">
                                      <p:cBhvr>
                                        <p:cTn id="16" dur="3000" fill="hold"/>
                                        <p:tgtEl>
                                          <p:spTgt spid="110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18519E-6 L -0.03142 0.10486 " pathEditMode="relative" ptsTypes="AA">
                                      <p:cBhvr>
                                        <p:cTn id="18" dur="3000" fill="hold"/>
                                        <p:tgtEl>
                                          <p:spTgt spid="110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18519E-6 L -0.03142 0.10486 " pathEditMode="relative" ptsTypes="AA">
                                      <p:cBhvr>
                                        <p:cTn id="20" dur="3000" fill="hold"/>
                                        <p:tgtEl>
                                          <p:spTgt spid="110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18519E-6 L -0.03142 0.10486 " pathEditMode="relative" ptsTypes="AA">
                                      <p:cBhvr>
                                        <p:cTn id="22" dur="3000" fill="hold"/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0" presetClass="path" presetSubtype="0" repeatCount="5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C 0.01562 0.00416 0.03142 0.00856 0.04722 0.01041 C 0.06302 0.01226 0.08003 0.01041 0.09444 0.01041 C 0.10885 0.01041 0.12343 0.00694 0.13385 0.01041 C 0.14427 0.01388 0.14704 0.02453 0.15746 0.03148 C 0.16788 0.03842 0.18507 0.05069 0.19687 0.05254 C 0.20868 0.05439 0.21527 0.04027 0.22829 0.04189 C 0.24132 0.04351 0.2585 0.05763 0.27552 0.06296 C 0.29253 0.06828 0.31371 0.0699 0.33072 0.07337 C 0.34774 0.07685 0.36475 0.0787 0.37795 0.08402 C 0.39114 0.08935 0.39687 0.09953 0.40954 0.10486 C 0.42222 0.11018 0.43923 0.10972 0.45364 0.1155 C 0.46805 0.12129 0.48645 0.12685 0.49618 0.14004 C 0.5059 0.15324 0.51111 0.17314 0.51197 0.19444 C 0.51284 0.21574 0.50329 0.25254 0.50104 0.26782 " pathEditMode="relative" rAng="0" ptsTypes="aaaaaaaaaaaaaaa">
                                      <p:cBhvr>
                                        <p:cTn id="25" dur="20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13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C 0.00191 0.01575 0.00382 0.03149 0.00781 0.0419 C 0.01181 0.05232 0.02101 0.05417 0.02361 0.06297 C 0.02622 0.07176 0.02761 0.08403 0.02361 0.09445 C 0.01962 0.10487 0.01042 0.11899 -5.55556E-7 0.12593 C -0.01041 0.13288 -0.0316 0.12246 -0.03941 0.13635 C -0.04722 0.15024 -0.04722 0.19422 -0.04722 0.20996 C -0.04722 0.2257 -0.05382 0.21343 -0.03941 0.23102 C -0.025 0.24862 -0.0092 0.29051 0.03941 0.31505 C 0.08802 0.33959 0.21511 0.37454 0.25191 0.37801 " pathEditMode="relative" ptsTypes="aaaaaaaaaA">
                                      <p:cBhvr>
                                        <p:cTn id="27" dur="20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081 C 0.02951 0.01227 0.04531 0.01667 0.06111 0.01852 C 0.07691 0.02037 0.09392 0.01852 0.10833 0.01852 C 0.12274 0.01852 0.13732 0.01505 0.14774 0.01852 C 0.15816 0.02199 0.16093 0.03264 0.17135 0.03958 C 0.18177 0.04653 0.19896 0.0588 0.21076 0.06065 C 0.22257 0.0625 0.22916 0.04838 0.24218 0.05 C 0.25521 0.05162 0.27239 0.06574 0.28941 0.07106 C 0.30642 0.07639 0.3276 0.07801 0.34462 0.08148 C 0.36163 0.08495 0.37864 0.08681 0.39184 0.09213 C 0.40503 0.09745 0.41302 0.10764 0.42343 0.11296 C 0.43385 0.11829 0.44705 0.11829 0.45486 0.12361 C 0.46267 0.12894 0.46527 0.13727 0.47066 0.14468 C 0.47604 0.15208 0.48385 0.16157 0.48767 0.16875 C 0.49149 0.17593 0.49583 0.17245 0.49357 0.18773 C 0.49132 0.20301 0.47847 0.2456 0.47448 0.26088 " pathEditMode="relative" rAng="0" ptsTypes="aaaaaaaaaaaaaaaa">
                                      <p:cBhvr>
                                        <p:cTn id="29" dur="2000" fill="hold"/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12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0.02107 " pathEditMode="relative" ptsTypes="AA">
                                      <p:cBhvr>
                                        <p:cTn id="31" dur="2000" fill="hold"/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0.02107 " pathEditMode="relative" ptsTypes="AA">
                                      <p:cBhvr>
                                        <p:cTn id="33" dur="2000" fill="hold"/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0.02107 " pathEditMode="relative" ptsTypes="AA">
                                      <p:cBhvr>
                                        <p:cTn id="35" dur="2000" fill="hold"/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0.02107 " pathEditMode="relative" ptsTypes="AA">
                                      <p:cBhvr>
                                        <p:cTn id="37" dur="2000" fill="hold"/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0.02107 " pathEditMode="relative" ptsTypes="AA">
                                      <p:cBhvr>
                                        <p:cTn id="39" dur="20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0.02107 " pathEditMode="relative" ptsTypes="AA">
                                      <p:cBhvr>
                                        <p:cTn id="41" dur="2000" fill="hold"/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0.02107 " pathEditMode="relative" ptsTypes="AA">
                                      <p:cBhvr>
                                        <p:cTn id="43" dur="20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0.02107 " pathEditMode="relative" ptsTypes="AA">
                                      <p:cBhvr>
                                        <p:cTn id="45" dur="20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0.02107 " pathEditMode="relative" ptsTypes="AA">
                                      <p:cBhvr>
                                        <p:cTn id="47" dur="2000" fill="hold"/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0.02107 " pathEditMode="relative" ptsTypes="AA">
                                      <p:cBhvr>
                                        <p:cTn id="49" dur="2000" fill="hold"/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0.02107 " pathEditMode="relative" ptsTypes="AA">
                                      <p:cBhvr>
                                        <p:cTn id="51" dur="2000" fill="hold"/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0.02107 " pathEditMode="relative" ptsTypes="AA">
                                      <p:cBhvr>
                                        <p:cTn id="53" dur="2000" fill="hold"/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-0.24143 L 0.0059 -0.0030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11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-0.24143 L 0.0059 -0.0030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11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-0.24143 L 0.0059 -0.0030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0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11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-0.24143 L 0.0059 -0.0030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11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-0.24143 L 0.0059 -0.0030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11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-0.24143 L 0.0059 -0.0030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0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11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-0.24143 L 0.0059 -0.003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0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11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-0.24143 L 0.0059 -0.00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0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8" grpId="0" animBg="1"/>
      <p:bldP spid="110619" grpId="0" animBg="1"/>
      <p:bldP spid="110632" grpId="0" animBg="1"/>
      <p:bldP spid="110635" grpId="0" animBg="1"/>
      <p:bldP spid="110651" grpId="0" animBg="1"/>
      <p:bldP spid="110665" grpId="0" animBg="1"/>
      <p:bldP spid="110666" grpId="0" animBg="1"/>
      <p:bldP spid="110667" grpId="0" animBg="1"/>
      <p:bldP spid="110668" grpId="0" animBg="1"/>
      <p:bldP spid="110669" grpId="0" animBg="1"/>
      <p:bldP spid="110670" grpId="0" animBg="1"/>
      <p:bldP spid="11067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985000" cy="7239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4032250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Capitulo 3.-  Escorrentía superficial </a:t>
            </a:r>
            <a:endParaRPr lang="es-ES_tradnl" sz="2800" u="sng"/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sz="2400" u="sng">
                <a:hlinkClick r:id="" action="ppaction://noaction"/>
              </a:rPr>
              <a:t>Escurrimiento por el método de las abstracciones de la Soil Conservation Service SCS</a:t>
            </a:r>
            <a:r>
              <a:rPr lang="es-ES_tradnl" sz="2400" u="sng"/>
              <a:t> </a:t>
            </a:r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sz="2400" u="sng">
                <a:hlinkClick r:id="rId3" action="ppaction://hlinksldjump"/>
              </a:rPr>
              <a:t>Hidrograma unitario sintético del Soil Conservation Service, SCS</a:t>
            </a:r>
            <a:endParaRPr lang="es-ES_tradnl" sz="2400" u="sng"/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sz="2400" u="sng">
                <a:hlinkClick r:id="rId4" action="ppaction://hlinksldjump"/>
              </a:rPr>
              <a:t>Método racional</a:t>
            </a:r>
            <a:endParaRPr lang="es-ES_tradnl" sz="2400" u="sng"/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sz="2400" u="sng">
                <a:hlinkClick r:id="rId5" action="ppaction://hlinksldjump"/>
              </a:rPr>
              <a:t>Método de chow</a:t>
            </a:r>
            <a:endParaRPr lang="es-ES_tradnl" sz="2400" u="sng"/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sz="2400" u="sng">
                <a:hlinkClick r:id="" action="ppaction://noaction"/>
              </a:rPr>
              <a:t>Caudales de aguas residuales</a:t>
            </a:r>
            <a:endParaRPr lang="es-ES" altLang="ja-JP" sz="2400">
              <a:ea typeface="ＭＳ Ｐゴシック" charset="-128"/>
            </a:endParaRPr>
          </a:p>
          <a:p>
            <a:pPr marL="914400" lvl="1" indent="-457200">
              <a:buFont typeface="Wingdings" pitchFamily="2" charset="2"/>
              <a:buNone/>
            </a:pPr>
            <a:endParaRPr lang="es-ES_tradnl" sz="2400" u="sng"/>
          </a:p>
        </p:txBody>
      </p:sp>
      <p:grpSp>
        <p:nvGrpSpPr>
          <p:cNvPr id="64519" name="Group 7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64520" name="Picture 8" descr="logo espo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64521" name="Picture 9"/>
            <p:cNvPicPr>
              <a:picLocks noChangeAspect="1" noChangeArrowheads="1"/>
            </p:cNvPicPr>
            <p:nvPr/>
          </p:nvPicPr>
          <p:blipFill>
            <a:blip r:embed="rId7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9038" y="260350"/>
            <a:ext cx="6838950" cy="720725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7715250" cy="865187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s-EC" sz="2000" b="1"/>
              <a:t>Capitulo #3 Escorrentía Superficial</a:t>
            </a:r>
          </a:p>
          <a:p>
            <a:pPr marL="533400" indent="-533400" algn="ctr">
              <a:lnSpc>
                <a:spcPct val="80000"/>
              </a:lnSpc>
            </a:pPr>
            <a:r>
              <a:rPr lang="es-ES_tradnl" sz="1800" u="sng">
                <a:hlinkClick r:id="" action="ppaction://noaction"/>
              </a:rPr>
              <a:t>Escurrimiento por el método de las abstracciones de la Soil Conservation Service SCS</a:t>
            </a:r>
            <a:endParaRPr lang="es-ES_tradnl" sz="1800" u="sng"/>
          </a:p>
        </p:txBody>
      </p:sp>
      <p:pic>
        <p:nvPicPr>
          <p:cNvPr id="130140" name="Picture 92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 l="6610" t="22594" b="4393"/>
          <a:stretch>
            <a:fillRect/>
          </a:stretch>
        </p:blipFill>
        <p:spPr>
          <a:xfrm>
            <a:off x="179388" y="2349500"/>
            <a:ext cx="8824912" cy="4278313"/>
          </a:xfrm>
          <a:blipFill dpi="0" rotWithShape="1">
            <a:blip r:embed="rId4">
              <a:alphaModFix amt="68000"/>
            </a:blip>
            <a:srcRect l="6610" t="22594" b="4393"/>
            <a:tile tx="0" ty="0" sx="100000" sy="100000" flip="none" algn="tl"/>
          </a:blipFill>
          <a:ln/>
        </p:spPr>
      </p:pic>
      <p:grpSp>
        <p:nvGrpSpPr>
          <p:cNvPr id="130142" name="Group 9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30143" name="Picture 95" descr="logo espo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30144" name="Picture 96"/>
            <p:cNvPicPr>
              <a:picLocks noChangeAspect="1" noChangeArrowheads="1"/>
            </p:cNvPicPr>
            <p:nvPr/>
          </p:nvPicPr>
          <p:blipFill>
            <a:blip r:embed="rId6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994525" cy="7239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1944687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s-EC" sz="2800" b="1"/>
              <a:t>Capitulo 3.-  Escorrentía superficial</a:t>
            </a:r>
            <a:r>
              <a:rPr lang="es-EC" sz="2000" b="1"/>
              <a:t> </a:t>
            </a:r>
            <a:endParaRPr lang="es-ES_tradnl" sz="2000" u="sng"/>
          </a:p>
          <a:p>
            <a:pPr marL="914400" lvl="1" indent="-4572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ES_tradnl" sz="2400" u="sng">
                <a:hlinkClick r:id="" action="ppaction://noaction"/>
              </a:rPr>
              <a:t>Escurrimiento por el método de las abstracciones de la Soil Conservation Service SCS</a:t>
            </a:r>
            <a:r>
              <a:rPr lang="es-ES_tradnl" sz="2400" u="sng"/>
              <a:t> </a:t>
            </a:r>
          </a:p>
          <a:p>
            <a:pPr marL="914400" lvl="1" indent="-4572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s-ES_tradnl" sz="1800"/>
              <a:t>Factores que intervienen en la capacidad de infiltración</a:t>
            </a:r>
          </a:p>
          <a:p>
            <a:pPr marL="914400" lvl="1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sz="1800"/>
              <a:t>Humedad del suelo</a:t>
            </a:r>
          </a:p>
          <a:p>
            <a:pPr marL="914400" lvl="1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sz="1800"/>
              <a:t>Permeabilidad del suelo</a:t>
            </a:r>
          </a:p>
          <a:p>
            <a:pPr marL="914400" lvl="1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sz="1800"/>
              <a:t>Temperatura del suelo y condiciones de contorno</a:t>
            </a:r>
          </a:p>
          <a:p>
            <a:pPr marL="914400" lvl="1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s-ES_tradnl" sz="1800"/>
          </a:p>
          <a:p>
            <a:pPr marL="914400" lvl="1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ES_tradnl" sz="1800"/>
              <a:t>Propiedades productoras de escorrentía, según el número de curva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sz="1800"/>
              <a:t>Tipo de suelo hidrológico,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sz="1800"/>
              <a:t>Utilización y tratamiento del suelo, 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sz="1800"/>
              <a:t>Condiciones de la superficie del terreno, y 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altLang="ja-JP" sz="1800">
                <a:ea typeface="ＭＳ Ｐゴシック" charset="-128"/>
              </a:rPr>
              <a:t>Condici</a:t>
            </a:r>
            <a:r>
              <a:rPr lang="es-ES_tradnl" altLang="ja-JP" sz="1800">
                <a:latin typeface="Garamond"/>
                <a:ea typeface="ＭＳ Ｐゴシック" charset="-128"/>
              </a:rPr>
              <a:t>ó</a:t>
            </a:r>
            <a:r>
              <a:rPr lang="es-ES_tradnl" altLang="ja-JP" sz="1800">
                <a:ea typeface="ＭＳ Ｐゴシック" charset="-128"/>
              </a:rPr>
              <a:t>n de humedad antecedente del suelo</a:t>
            </a:r>
            <a:r>
              <a:rPr lang="es-ES" altLang="ja-JP" sz="1800">
                <a:ea typeface="ＭＳ Ｐゴシック" charset="-128"/>
              </a:rPr>
              <a:t> </a:t>
            </a:r>
            <a:endParaRPr lang="es-ES_tradnl" sz="1800"/>
          </a:p>
          <a:p>
            <a:pPr marL="914400" lvl="1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s-ES_tradnl" sz="1800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12673" name="Rectangle 33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112675" name="Group 3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12676" name="Picture 36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12677" name="Picture 37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985000" cy="7239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9144000" cy="5184775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es-EC" sz="2400" b="1"/>
              <a:t>Capitulo 3.-  Escorrentía superficial </a:t>
            </a:r>
            <a:endParaRPr lang="es-ES_tradnl" sz="2400" u="sng"/>
          </a:p>
          <a:p>
            <a:pPr marL="1295400" lvl="2" indent="-381000">
              <a:lnSpc>
                <a:spcPct val="90000"/>
              </a:lnSpc>
              <a:buClr>
                <a:schemeClr val="tx1"/>
              </a:buClr>
            </a:pPr>
            <a:r>
              <a:rPr lang="es-ES_tradnl" sz="1800" u="sng">
                <a:hlinkClick r:id="" action="ppaction://noaction"/>
              </a:rPr>
              <a:t>Estimación del número de curva de escorrentía</a:t>
            </a:r>
            <a:endParaRPr lang="es-ES_tradnl" sz="1800" u="sng"/>
          </a:p>
          <a:p>
            <a:pPr marL="1714500" lvl="3" indent="-3429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ES_tradnl" sz="1600" u="sng"/>
              <a:t>Clasificación hidrológica de los suelos</a:t>
            </a:r>
          </a:p>
          <a:p>
            <a:pPr marL="2171700" lvl="4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altLang="ja-JP" sz="1600">
                <a:ea typeface="ＭＳ Ｐゴシック" charset="-128"/>
              </a:rPr>
              <a:t>Material fino.- Arena arcillosa-Arcilla arenosa-Arcilla limosa-Arcilla marga.</a:t>
            </a:r>
          </a:p>
          <a:p>
            <a:pPr marL="2171700" lvl="4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altLang="ja-JP" sz="1600">
                <a:ea typeface="ＭＳ Ｐゴシック" charset="-128"/>
              </a:rPr>
              <a:t>Conductividad hidr</a:t>
            </a:r>
            <a:r>
              <a:rPr lang="es-ES_tradnl" altLang="ja-JP" sz="1600">
                <a:latin typeface="Garamond"/>
                <a:ea typeface="ＭＳ Ｐゴシック" charset="-128"/>
              </a:rPr>
              <a:t>á</a:t>
            </a:r>
            <a:r>
              <a:rPr lang="es-ES_tradnl" altLang="ja-JP" sz="1600">
                <a:ea typeface="ＭＳ Ｐゴシック" charset="-128"/>
              </a:rPr>
              <a:t>ulica - k: 10</a:t>
            </a:r>
            <a:r>
              <a:rPr lang="es-ES_tradnl" altLang="ja-JP" sz="1600" baseline="30000">
                <a:ea typeface="ＭＳ Ｐゴシック" charset="-128"/>
              </a:rPr>
              <a:t>-3</a:t>
            </a:r>
            <a:r>
              <a:rPr lang="es-ES_tradnl" altLang="ja-JP" sz="1600">
                <a:ea typeface="ＭＳ Ｐゴシック" charset="-128"/>
              </a:rPr>
              <a:t> a 10</a:t>
            </a:r>
            <a:r>
              <a:rPr lang="es-ES_tradnl" altLang="ja-JP" sz="1600" baseline="30000">
                <a:ea typeface="ＭＳ Ｐゴシック" charset="-128"/>
              </a:rPr>
              <a:t>-5</a:t>
            </a:r>
            <a:r>
              <a:rPr lang="es-ES_tradnl" altLang="ja-JP" sz="1600">
                <a:ea typeface="ＭＳ Ｐゴシック" charset="-128"/>
              </a:rPr>
              <a:t> </a:t>
            </a:r>
            <a:r>
              <a:rPr lang="es-ES" altLang="ja-JP" sz="1600">
                <a:ea typeface="ＭＳ Ｐゴシック" charset="-128"/>
              </a:rPr>
              <a:t> </a:t>
            </a:r>
            <a:endParaRPr lang="es-ES_tradnl" altLang="ja-JP" sz="1600">
              <a:ea typeface="ＭＳ Ｐゴシック" charset="-128"/>
            </a:endParaRPr>
          </a:p>
          <a:p>
            <a:pPr marL="2171700" lvl="4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altLang="ja-JP" sz="1600">
                <a:ea typeface="ＭＳ Ｐゴシック" charset="-128"/>
              </a:rPr>
              <a:t>Meteorizaci</a:t>
            </a:r>
            <a:r>
              <a:rPr lang="es-ES_tradnl" altLang="ja-JP" sz="1600">
                <a:latin typeface="Garamond"/>
                <a:ea typeface="ＭＳ Ｐゴシック" charset="-128"/>
              </a:rPr>
              <a:t>ó</a:t>
            </a:r>
            <a:r>
              <a:rPr lang="es-ES_tradnl" altLang="ja-JP" sz="1600">
                <a:ea typeface="ＭＳ Ｐゴシック" charset="-128"/>
              </a:rPr>
              <a:t>n de rocas bas</a:t>
            </a:r>
            <a:r>
              <a:rPr lang="es-ES_tradnl" altLang="ja-JP" sz="1600">
                <a:latin typeface="Garamond"/>
                <a:ea typeface="ＭＳ Ｐゴシック" charset="-128"/>
              </a:rPr>
              <a:t>á</a:t>
            </a:r>
            <a:r>
              <a:rPr lang="es-ES_tradnl" altLang="ja-JP" sz="1600">
                <a:ea typeface="ＭＳ Ｐゴシック" charset="-128"/>
              </a:rPr>
              <a:t>lticas y andes</a:t>
            </a:r>
            <a:r>
              <a:rPr lang="es-ES_tradnl" altLang="ja-JP" sz="1600">
                <a:latin typeface="Garamond"/>
                <a:ea typeface="ＭＳ Ｐゴシック" charset="-128"/>
              </a:rPr>
              <a:t>í</a:t>
            </a:r>
            <a:r>
              <a:rPr lang="es-ES_tradnl" altLang="ja-JP" sz="1600">
                <a:ea typeface="ＭＳ Ｐゴシック" charset="-128"/>
              </a:rPr>
              <a:t>ticas - Formaci</a:t>
            </a:r>
            <a:r>
              <a:rPr lang="es-ES_tradnl" altLang="ja-JP" sz="1600">
                <a:latin typeface="Garamond"/>
                <a:ea typeface="ＭＳ Ｐゴシック" charset="-128"/>
              </a:rPr>
              <a:t>ó</a:t>
            </a:r>
            <a:r>
              <a:rPr lang="es-ES_tradnl" altLang="ja-JP" sz="1600">
                <a:ea typeface="ＭＳ Ｐゴシック" charset="-128"/>
              </a:rPr>
              <a:t>n Pi</a:t>
            </a:r>
            <a:r>
              <a:rPr lang="es-ES_tradnl" altLang="ja-JP" sz="1600">
                <a:latin typeface="Garamond"/>
                <a:ea typeface="ＭＳ Ｐゴシック" charset="-128"/>
              </a:rPr>
              <a:t>ñó</a:t>
            </a:r>
            <a:r>
              <a:rPr lang="es-ES_tradnl" altLang="ja-JP" sz="1600">
                <a:ea typeface="ＭＳ Ｐゴシック" charset="-128"/>
              </a:rPr>
              <a:t>n </a:t>
            </a:r>
          </a:p>
          <a:p>
            <a:pPr marL="2171700" lvl="4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altLang="ja-JP" sz="1600">
                <a:ea typeface="ＭＳ Ｐゴシック" charset="-128"/>
              </a:rPr>
              <a:t>Moderado alto potencial de escorrent</a:t>
            </a:r>
            <a:r>
              <a:rPr lang="es-ES_tradnl" altLang="ja-JP" sz="1600">
                <a:latin typeface="Garamond"/>
                <a:ea typeface="ＭＳ Ｐゴシック" charset="-128"/>
              </a:rPr>
              <a:t>í</a:t>
            </a:r>
            <a:r>
              <a:rPr lang="es-ES_tradnl" altLang="ja-JP" sz="1600">
                <a:ea typeface="ＭＳ Ｐゴシック" charset="-128"/>
              </a:rPr>
              <a:t>a</a:t>
            </a:r>
            <a:endParaRPr lang="es-ES_tradnl" sz="1600" u="sng"/>
          </a:p>
          <a:p>
            <a:pPr marL="1714500" lvl="3" indent="-3429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ES_tradnl" sz="1600" u="sng"/>
              <a:t>Uso y tratamiento de suelo</a:t>
            </a:r>
          </a:p>
          <a:p>
            <a:pPr marL="2171700" lvl="4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sz="1600"/>
              <a:t>Topografía accidentada y compuesta</a:t>
            </a:r>
          </a:p>
          <a:p>
            <a:pPr marL="2171700" lvl="4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sz="1600"/>
              <a:t>Zona baja.- grandes explanadas reconformadas, áreas urbanas desarrolladas</a:t>
            </a:r>
          </a:p>
          <a:p>
            <a:pPr marL="2171700" lvl="4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sz="1600"/>
              <a:t>Zona alta.- áreas no urbanizable, bosque protector cerro Colorado   </a:t>
            </a:r>
          </a:p>
          <a:p>
            <a:pPr marL="1714500" lvl="3" indent="-3429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ES_tradnl" sz="1600" u="sng"/>
              <a:t>Condición hidrológica</a:t>
            </a:r>
          </a:p>
          <a:p>
            <a:pPr marL="2171700" lvl="4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sz="1600"/>
              <a:t>Condición hidrológica compuesta, estimada visualmente</a:t>
            </a:r>
          </a:p>
          <a:p>
            <a:pPr marL="2171700" lvl="4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sz="1600"/>
              <a:t>Zona alta.- menos del 50 % cubierta de vegetación autóctona y una pequeña población de árboles</a:t>
            </a:r>
          </a:p>
          <a:p>
            <a:pPr marL="1714500" lvl="3" indent="-3429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ES_tradnl" sz="1600" u="sng"/>
              <a:t>Condición de humedad antecedente</a:t>
            </a:r>
          </a:p>
          <a:p>
            <a:pPr marL="2171700" lvl="4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sz="1600"/>
              <a:t>Precipitación acumulada de los cincos días anteriores al evento considerado (Registro pluviográfico del 13 de diciembre de 1997- 229 Mm. de agua lluvia) </a:t>
            </a:r>
          </a:p>
        </p:txBody>
      </p:sp>
      <p:grpSp>
        <p:nvGrpSpPr>
          <p:cNvPr id="116743" name="Group 7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16744" name="Picture 8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16745" name="Picture 9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6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6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6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6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6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6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6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recojimiento de agua ca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484313"/>
            <a:ext cx="2835275" cy="2127250"/>
          </a:xfrm>
          <a:prstGeom prst="rect">
            <a:avLst/>
          </a:prstGeom>
          <a:noFill/>
        </p:spPr>
      </p:pic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589588"/>
            <a:ext cx="8291512" cy="720725"/>
          </a:xfrm>
        </p:spPr>
        <p:txBody>
          <a:bodyPr/>
          <a:lstStyle/>
          <a:p>
            <a:pPr marL="533400" indent="-533400"/>
            <a:r>
              <a:rPr lang="es-ES_tradnl" altLang="ja-JP" sz="2500" b="1">
                <a:ea typeface="ＭＳ Ｐゴシック" charset="-128"/>
              </a:rPr>
              <a:t>Determinar la capacidad hidr</a:t>
            </a:r>
            <a:r>
              <a:rPr lang="es-ES_tradnl" altLang="ja-JP" sz="2500" b="1">
                <a:latin typeface="Garamond"/>
                <a:ea typeface="ＭＳ Ｐゴシック" charset="-128"/>
              </a:rPr>
              <a:t>á</a:t>
            </a:r>
            <a:r>
              <a:rPr lang="es-ES_tradnl" altLang="ja-JP" sz="2500" b="1">
                <a:ea typeface="ＭＳ Ｐゴシック" charset="-128"/>
              </a:rPr>
              <a:t>ulica del sistema de drenaje transversal</a:t>
            </a:r>
            <a:r>
              <a:rPr lang="es-ES" altLang="ja-JP" sz="2500">
                <a:ea typeface="ＭＳ Ｐゴシック" charset="-128"/>
              </a:rPr>
              <a:t> </a:t>
            </a:r>
            <a:endParaRPr lang="es-ES_tradnl" sz="2500" b="1"/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179388" y="1844675"/>
            <a:ext cx="6121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s-ES_tradnl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Analizar el comportamiento de las alcantarillas ante la presencia de eventos lluviosos extremos como el del 13 de diciembre de 1997. </a:t>
            </a:r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179388" y="3933825"/>
            <a:ext cx="8291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s-ES_tradnl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Caracterizar fisiograficamente la zona de estudio</a:t>
            </a:r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179388" y="3429000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ES_tradnl" sz="2600" b="1">
                <a:effectLst>
                  <a:outerShdw blurRad="38100" dist="38100" dir="2700000" algn="tl">
                    <a:srgbClr val="000000"/>
                  </a:outerShdw>
                </a:effectLst>
              </a:rPr>
              <a:t>Secundarios</a:t>
            </a:r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179388" y="4292600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s-ES_tradnl" altLang="ja-JP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Seleccionar la precipitaci</a:t>
            </a:r>
            <a:r>
              <a:rPr lang="es-ES_tradnl" altLang="ja-JP" sz="2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</a:rPr>
              <a:t>ó</a:t>
            </a:r>
            <a:r>
              <a:rPr lang="es-ES_tradnl" altLang="ja-JP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n de dise</a:t>
            </a:r>
            <a:r>
              <a:rPr lang="es-ES_tradnl" altLang="ja-JP" sz="2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</a:rPr>
              <a:t>ñ</a:t>
            </a:r>
            <a:r>
              <a:rPr lang="es-ES_tradnl" altLang="ja-JP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o con datos de registro pluvogr</a:t>
            </a:r>
            <a:r>
              <a:rPr lang="es-ES_tradnl" altLang="ja-JP" sz="2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</a:rPr>
              <a:t>á</a:t>
            </a:r>
            <a:r>
              <a:rPr lang="es-ES_tradnl" altLang="ja-JP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ficos en fajas y anuarios</a:t>
            </a:r>
          </a:p>
        </p:txBody>
      </p:sp>
      <p:sp>
        <p:nvSpPr>
          <p:cNvPr id="319496" name="Rectangle 8"/>
          <p:cNvSpPr>
            <a:spLocks noChangeArrowheads="1"/>
          </p:cNvSpPr>
          <p:nvPr/>
        </p:nvSpPr>
        <p:spPr bwMode="auto">
          <a:xfrm>
            <a:off x="179388" y="5156200"/>
            <a:ext cx="829151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s-ES_tradnl" altLang="ja-JP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Estimar el escurrimiento de la cuenca</a:t>
            </a:r>
            <a:r>
              <a:rPr lang="es-ES" altLang="ja-JP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</a:t>
            </a:r>
          </a:p>
        </p:txBody>
      </p:sp>
      <p:sp>
        <p:nvSpPr>
          <p:cNvPr id="319497" name="Rectangle 9"/>
          <p:cNvSpPr>
            <a:spLocks noChangeArrowheads="1"/>
          </p:cNvSpPr>
          <p:nvPr/>
        </p:nvSpPr>
        <p:spPr bwMode="auto">
          <a:xfrm>
            <a:off x="179388" y="1412875"/>
            <a:ext cx="18716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ES_tradnl" sz="26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Principal</a:t>
            </a:r>
          </a:p>
        </p:txBody>
      </p:sp>
      <p:sp>
        <p:nvSpPr>
          <p:cNvPr id="319498" name="Text Box 10"/>
          <p:cNvSpPr txBox="1">
            <a:spLocks noChangeArrowheads="1"/>
          </p:cNvSpPr>
          <p:nvPr/>
        </p:nvSpPr>
        <p:spPr bwMode="auto">
          <a:xfrm>
            <a:off x="2843213" y="1052513"/>
            <a:ext cx="28797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2800" b="1">
                <a:latin typeface="Garamond" pitchFamily="18" charset="0"/>
              </a:rPr>
              <a:t>Objetivos</a:t>
            </a:r>
            <a:endParaRPr lang="es-ES" sz="2800" b="1">
              <a:latin typeface="Garamond" pitchFamily="18" charset="0"/>
            </a:endParaRPr>
          </a:p>
        </p:txBody>
      </p:sp>
      <p:sp>
        <p:nvSpPr>
          <p:cNvPr id="3194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19500" name="Group 12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19501" name="Picture 13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19502" name="Picture 14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  <p:bldP spid="319492" grpId="0"/>
      <p:bldP spid="319493" grpId="0"/>
      <p:bldP spid="319494" grpId="0"/>
      <p:bldP spid="319495" grpId="0"/>
      <p:bldP spid="319496" grpId="0"/>
      <p:bldP spid="31949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916" name="Picture 5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2720975"/>
            <a:ext cx="6840538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985000" cy="720725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07375" cy="1079500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400" b="1"/>
              <a:t>Capitulo 3.-  Escorrentía superficial </a:t>
            </a:r>
            <a:endParaRPr lang="es-ES_tradnl" sz="2400" u="sng"/>
          </a:p>
          <a:p>
            <a:pPr marL="1295400" lvl="2" indent="-381000">
              <a:buClr>
                <a:schemeClr val="tx1"/>
              </a:buClr>
            </a:pPr>
            <a:r>
              <a:rPr lang="es-ES_tradnl" sz="1800" u="sng">
                <a:hlinkClick r:id="" action="ppaction://noaction"/>
              </a:rPr>
              <a:t>Determinación del número de curva de escorrentía para la  cuenca del cerro colorado</a:t>
            </a:r>
            <a:endParaRPr lang="es-ES_tradnl" sz="1800" u="sng"/>
          </a:p>
        </p:txBody>
      </p:sp>
      <p:graphicFrame>
        <p:nvGraphicFramePr>
          <p:cNvPr id="144911" name="Group 527"/>
          <p:cNvGraphicFramePr>
            <a:graphicFrameLocks noGrp="1"/>
          </p:cNvGraphicFramePr>
          <p:nvPr>
            <p:ph sz="quarter" idx="3"/>
          </p:nvPr>
        </p:nvGraphicFramePr>
        <p:xfrm>
          <a:off x="1476375" y="3860800"/>
          <a:ext cx="6696075" cy="2911475"/>
        </p:xfrm>
        <a:graphic>
          <a:graphicData uri="http://schemas.openxmlformats.org/drawingml/2006/table">
            <a:tbl>
              <a:tblPr/>
              <a:tblGrid>
                <a:gridCol w="2844800"/>
                <a:gridCol w="1285875"/>
                <a:gridCol w="1279525"/>
                <a:gridCol w="1285875"/>
              </a:tblGrid>
              <a:tr h="2968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curva de escorrentía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9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Uso de la Tierra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Condición de Humedad Antecedente II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51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Cuenca # 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Cuenca # 2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Cuenca # 3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Área urbana recientemente reconformada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39,63%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73,71%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79,73%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Bosque - Densa Vegetación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60,37%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26,29%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20,27%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Curva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Condición de Humedad Antecedente III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Curva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900" name="Object 516"/>
          <p:cNvGraphicFramePr>
            <a:graphicFrameLocks noChangeAspect="1"/>
          </p:cNvGraphicFramePr>
          <p:nvPr/>
        </p:nvGraphicFramePr>
        <p:xfrm>
          <a:off x="1258888" y="2781300"/>
          <a:ext cx="2665412" cy="696913"/>
        </p:xfrm>
        <a:graphic>
          <a:graphicData uri="http://schemas.openxmlformats.org/presentationml/2006/ole">
            <p:oleObj spid="_x0000_s144900" name="Ecuación" r:id="rId5" imgW="1714500" imgH="444500" progId="Equation.3">
              <p:embed/>
            </p:oleObj>
          </a:graphicData>
        </a:graphic>
      </p:graphicFrame>
      <p:sp>
        <p:nvSpPr>
          <p:cNvPr id="144902" name="Text Box 518"/>
          <p:cNvSpPr txBox="1">
            <a:spLocks noChangeArrowheads="1"/>
          </p:cNvSpPr>
          <p:nvPr/>
        </p:nvSpPr>
        <p:spPr bwMode="auto">
          <a:xfrm>
            <a:off x="4284663" y="2492375"/>
            <a:ext cx="4318000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600">
                <a:latin typeface="Garamond" pitchFamily="18" charset="0"/>
              </a:rPr>
              <a:t>Siendo:</a:t>
            </a:r>
          </a:p>
          <a:p>
            <a:r>
              <a:rPr lang="es-ES_tradnl" sz="1600">
                <a:latin typeface="Garamond" pitchFamily="18" charset="0"/>
              </a:rPr>
              <a:t>CN</a:t>
            </a:r>
            <a:r>
              <a:rPr lang="es-ES_tradnl" sz="1600" baseline="-25000">
                <a:latin typeface="Garamond" pitchFamily="18" charset="0"/>
              </a:rPr>
              <a:t>II</a:t>
            </a:r>
            <a:r>
              <a:rPr lang="es-ES_tradnl" sz="1600">
                <a:latin typeface="Garamond" pitchFamily="18" charset="0"/>
              </a:rPr>
              <a:t>:  Número de curva-Condición de humedad  antecedente tipo II </a:t>
            </a:r>
          </a:p>
          <a:p>
            <a:r>
              <a:rPr lang="es-ES_tradnl" sz="1600">
                <a:latin typeface="Garamond" pitchFamily="18" charset="0"/>
              </a:rPr>
              <a:t>CN</a:t>
            </a:r>
            <a:r>
              <a:rPr lang="es-ES_tradnl" sz="1600" baseline="-25000">
                <a:latin typeface="Garamond" pitchFamily="18" charset="0"/>
              </a:rPr>
              <a:t>III</a:t>
            </a:r>
            <a:r>
              <a:rPr lang="es-ES_tradnl" sz="1600">
                <a:latin typeface="Garamond" pitchFamily="18" charset="0"/>
              </a:rPr>
              <a:t>:  Número de curva-Condición de humedad antecedente tipo III </a:t>
            </a:r>
            <a:endParaRPr lang="es-ES" sz="1600">
              <a:latin typeface="Garamond" pitchFamily="18" charset="0"/>
            </a:endParaRPr>
          </a:p>
        </p:txBody>
      </p:sp>
      <p:grpSp>
        <p:nvGrpSpPr>
          <p:cNvPr id="144913" name="Group 529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44914" name="Picture 530" descr="logo espo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44915" name="Picture 531"/>
            <p:cNvPicPr>
              <a:picLocks noChangeAspect="1" noChangeArrowheads="1"/>
            </p:cNvPicPr>
            <p:nvPr/>
          </p:nvPicPr>
          <p:blipFill>
            <a:blip r:embed="rId7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44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4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90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985000" cy="792163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207375" cy="863600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400" b="1"/>
              <a:t>Capitulo 3.-  Escorrentía superficial</a:t>
            </a:r>
            <a:r>
              <a:rPr lang="es-EC" sz="2800" b="1"/>
              <a:t> </a:t>
            </a:r>
            <a:endParaRPr lang="es-ES_tradnl" sz="2800" u="sng"/>
          </a:p>
          <a:p>
            <a:pPr marL="1295400" lvl="2" indent="-381000">
              <a:buClr>
                <a:schemeClr val="tx1"/>
              </a:buClr>
            </a:pPr>
            <a:r>
              <a:rPr lang="es-ES_tradnl" sz="1800" u="sng">
                <a:hlinkClick r:id="" action="ppaction://noaction"/>
              </a:rPr>
              <a:t>Determinación de la precipitación efectiva</a:t>
            </a:r>
            <a:endParaRPr lang="es-ES_tradnl" sz="1800" u="sng"/>
          </a:p>
        </p:txBody>
      </p:sp>
      <p:graphicFrame>
        <p:nvGraphicFramePr>
          <p:cNvPr id="146610" name="Group 178"/>
          <p:cNvGraphicFramePr>
            <a:graphicFrameLocks noGrp="1"/>
          </p:cNvGraphicFramePr>
          <p:nvPr>
            <p:ph sz="quarter" idx="3"/>
          </p:nvPr>
        </p:nvGraphicFramePr>
        <p:xfrm>
          <a:off x="3060700" y="4806950"/>
          <a:ext cx="5040313" cy="1574800"/>
        </p:xfrm>
        <a:graphic>
          <a:graphicData uri="http://schemas.openxmlformats.org/drawingml/2006/table">
            <a:tbl>
              <a:tblPr/>
              <a:tblGrid>
                <a:gridCol w="1879600"/>
                <a:gridCol w="1052513"/>
                <a:gridCol w="1054100"/>
                <a:gridCol w="1054100"/>
              </a:tblGrid>
              <a:tr h="2174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Escurrimiento y Abstracciones totales [ mm.]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Cuenca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Escurrimiento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155,46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167,37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170,37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Abstracciones totales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30,04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18,13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15,13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Precipitación de diseño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185,5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6604" name="Object 172"/>
          <p:cNvGraphicFramePr>
            <a:graphicFrameLocks noChangeAspect="1"/>
          </p:cNvGraphicFramePr>
          <p:nvPr/>
        </p:nvGraphicFramePr>
        <p:xfrm>
          <a:off x="971550" y="2998788"/>
          <a:ext cx="3095625" cy="846137"/>
        </p:xfrm>
        <a:graphic>
          <a:graphicData uri="http://schemas.openxmlformats.org/presentationml/2006/ole">
            <p:oleObj spid="_x0000_s146604" name="Ecuación" r:id="rId4" imgW="1892300" imgH="558800" progId="Equation.3">
              <p:embed/>
            </p:oleObj>
          </a:graphicData>
        </a:graphic>
      </p:graphicFrame>
      <p:sp>
        <p:nvSpPr>
          <p:cNvPr id="146605" name="Text Box 173"/>
          <p:cNvSpPr txBox="1">
            <a:spLocks noChangeArrowheads="1"/>
          </p:cNvSpPr>
          <p:nvPr/>
        </p:nvSpPr>
        <p:spPr bwMode="auto">
          <a:xfrm>
            <a:off x="5076825" y="2998788"/>
            <a:ext cx="3816350" cy="155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600">
                <a:latin typeface="Garamond" pitchFamily="18" charset="0"/>
              </a:rPr>
              <a:t>Siendo:</a:t>
            </a:r>
          </a:p>
          <a:p>
            <a:r>
              <a:rPr lang="es-ES_tradnl" sz="1600">
                <a:latin typeface="Garamond" pitchFamily="18" charset="0"/>
              </a:rPr>
              <a:t>P:      Precipitación [cm.]</a:t>
            </a:r>
          </a:p>
          <a:p>
            <a:r>
              <a:rPr lang="es-ES_tradnl" sz="1600">
                <a:latin typeface="Garamond" pitchFamily="18" charset="0"/>
              </a:rPr>
              <a:t>Pe:    Precipitación efectiva [cm.]</a:t>
            </a:r>
          </a:p>
          <a:p>
            <a:r>
              <a:rPr lang="es-ES_tradnl" sz="1600">
                <a:latin typeface="Garamond" pitchFamily="18" charset="0"/>
              </a:rPr>
              <a:t>A:     Abstracción [cm.]</a:t>
            </a:r>
          </a:p>
          <a:p>
            <a:r>
              <a:rPr lang="es-ES_tradnl" sz="1600">
                <a:latin typeface="Garamond" pitchFamily="18" charset="0"/>
              </a:rPr>
              <a:t>CN:  Número de curva</a:t>
            </a:r>
          </a:p>
          <a:p>
            <a:r>
              <a:rPr lang="es-ES_tradnl" sz="1600">
                <a:latin typeface="Garamond" pitchFamily="18" charset="0"/>
              </a:rPr>
              <a:t>R:     2.54</a:t>
            </a:r>
            <a:endParaRPr lang="es-ES" sz="1600">
              <a:latin typeface="Garamond" pitchFamily="18" charset="0"/>
            </a:endParaRPr>
          </a:p>
        </p:txBody>
      </p:sp>
      <p:sp>
        <p:nvSpPr>
          <p:cNvPr id="146606" name="Text Box 174"/>
          <p:cNvSpPr txBox="1">
            <a:spLocks noChangeArrowheads="1"/>
          </p:cNvSpPr>
          <p:nvPr/>
        </p:nvSpPr>
        <p:spPr bwMode="auto">
          <a:xfrm>
            <a:off x="971550" y="2349500"/>
            <a:ext cx="64801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1600">
                <a:latin typeface="Garamond" pitchFamily="18" charset="0"/>
              </a:rPr>
              <a:t>Cálculo de la profundidad de exceso de precipitación o escorrentía directa de una tormenta utilizando el método SCS</a:t>
            </a:r>
            <a:endParaRPr lang="es-ES" sz="1600">
              <a:latin typeface="Garamond" pitchFamily="18" charset="0"/>
            </a:endParaRPr>
          </a:p>
        </p:txBody>
      </p:sp>
      <p:graphicFrame>
        <p:nvGraphicFramePr>
          <p:cNvPr id="146607" name="Object 175"/>
          <p:cNvGraphicFramePr>
            <a:graphicFrameLocks noChangeAspect="1"/>
          </p:cNvGraphicFramePr>
          <p:nvPr/>
        </p:nvGraphicFramePr>
        <p:xfrm>
          <a:off x="971550" y="4005263"/>
          <a:ext cx="1512888" cy="519112"/>
        </p:xfrm>
        <a:graphic>
          <a:graphicData uri="http://schemas.openxmlformats.org/presentationml/2006/ole">
            <p:oleObj spid="_x0000_s146607" name="Ecuación" r:id="rId5" imgW="672808" imgH="228501" progId="Equation.3">
              <p:embed/>
            </p:oleObj>
          </a:graphicData>
        </a:graphic>
      </p:graphicFrame>
      <p:grpSp>
        <p:nvGrpSpPr>
          <p:cNvPr id="146612" name="Group 180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46613" name="Picture 181" descr="logo espo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46614" name="Picture 182"/>
            <p:cNvPicPr>
              <a:picLocks noChangeAspect="1" noChangeArrowheads="1"/>
            </p:cNvPicPr>
            <p:nvPr/>
          </p:nvPicPr>
          <p:blipFill>
            <a:blip r:embed="rId7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985000" cy="7239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1368425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es-EC" sz="2400" b="1"/>
              <a:t>Capitulo 3.-  Escorrentía superficial </a:t>
            </a:r>
            <a:endParaRPr lang="es-ES_tradnl" sz="2400" u="sng"/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Hidrograma unitario sintético del Soil Conservation Service, SCS</a:t>
            </a:r>
            <a:endParaRPr lang="es-ES" altLang="ja-JP" sz="1800">
              <a:ea typeface="ＭＳ Ｐゴシック" charset="-128"/>
            </a:endParaRPr>
          </a:p>
          <a:p>
            <a:pPr marL="1295400" lvl="2" indent="-3810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sz="1600"/>
              <a:t>Generado a partir del caudal y el tiempo pico sin la necesidad de aforar el cauce principal</a:t>
            </a:r>
          </a:p>
          <a:p>
            <a:pPr marL="1295400" lvl="2" indent="-3810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sz="1600"/>
              <a:t>Relaciona el caudal y el tiempo pico con el tiempo de retardo de la cuenca.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4787900" y="2960688"/>
            <a:ext cx="3816350" cy="2078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600">
                <a:latin typeface="Garamond" pitchFamily="18" charset="0"/>
              </a:rPr>
              <a:t>Siendo:</a:t>
            </a:r>
          </a:p>
          <a:p>
            <a:r>
              <a:rPr lang="es-ES_tradnl" sz="1600">
                <a:latin typeface="Garamond" pitchFamily="18" charset="0"/>
              </a:rPr>
              <a:t>t</a:t>
            </a:r>
            <a:r>
              <a:rPr lang="es-ES_tradnl" sz="1600" baseline="-25000">
                <a:latin typeface="Garamond" pitchFamily="18" charset="0"/>
              </a:rPr>
              <a:t>l</a:t>
            </a:r>
            <a:r>
              <a:rPr lang="es-ES_tradnl" sz="1600">
                <a:latin typeface="Garamond" pitchFamily="18" charset="0"/>
              </a:rPr>
              <a:t>: Tiempo de desfase, hora</a:t>
            </a:r>
          </a:p>
          <a:p>
            <a:r>
              <a:rPr lang="es-ES_tradnl">
                <a:latin typeface="Garamond" pitchFamily="18" charset="0"/>
              </a:rPr>
              <a:t>t</a:t>
            </a:r>
            <a:r>
              <a:rPr lang="es-ES_tradnl" baseline="-25000">
                <a:latin typeface="Garamond" pitchFamily="18" charset="0"/>
              </a:rPr>
              <a:t>p</a:t>
            </a:r>
            <a:r>
              <a:rPr lang="es-ES_tradnl">
                <a:latin typeface="Garamond" pitchFamily="18" charset="0"/>
              </a:rPr>
              <a:t>: Tiempo de pico, hora</a:t>
            </a:r>
          </a:p>
          <a:p>
            <a:r>
              <a:rPr lang="es-ES_tradnl" sz="1600">
                <a:latin typeface="Garamond" pitchFamily="18" charset="0"/>
              </a:rPr>
              <a:t>L: Longitud de máximo recorrido [m]</a:t>
            </a:r>
          </a:p>
          <a:p>
            <a:r>
              <a:rPr lang="es-ES_tradnl" sz="1600">
                <a:latin typeface="Garamond" pitchFamily="18" charset="0"/>
              </a:rPr>
              <a:t>Y: Pendiente media de la cuenca</a:t>
            </a:r>
          </a:p>
          <a:p>
            <a:r>
              <a:rPr lang="es-ES_tradnl" sz="1600">
                <a:latin typeface="Garamond" pitchFamily="18" charset="0"/>
              </a:rPr>
              <a:t>CN:  Número de curva</a:t>
            </a:r>
          </a:p>
          <a:p>
            <a:r>
              <a:rPr lang="es-ES_tradnl" sz="1600">
                <a:latin typeface="Garamond" pitchFamily="18" charset="0"/>
              </a:rPr>
              <a:t>A: Área de la cuenca [km</a:t>
            </a:r>
            <a:r>
              <a:rPr lang="es-ES_tradnl" sz="1600" baseline="30000">
                <a:latin typeface="Garamond" pitchFamily="18" charset="0"/>
              </a:rPr>
              <a:t>2</a:t>
            </a:r>
            <a:r>
              <a:rPr lang="es-ES_tradnl" sz="1600">
                <a:latin typeface="Garamond" pitchFamily="18" charset="0"/>
              </a:rPr>
              <a:t>]</a:t>
            </a:r>
          </a:p>
          <a:p>
            <a:r>
              <a:rPr lang="es-ES_tradnl" sz="1600">
                <a:latin typeface="Garamond" pitchFamily="18" charset="0"/>
              </a:rPr>
              <a:t>Q</a:t>
            </a:r>
            <a:r>
              <a:rPr lang="es-ES_tradnl" sz="1600" baseline="-25000">
                <a:latin typeface="Garamond" pitchFamily="18" charset="0"/>
              </a:rPr>
              <a:t>p</a:t>
            </a:r>
            <a:r>
              <a:rPr lang="es-ES_tradnl" sz="1600">
                <a:latin typeface="Garamond" pitchFamily="18" charset="0"/>
              </a:rPr>
              <a:t>: Caudal pico [m</a:t>
            </a:r>
            <a:r>
              <a:rPr lang="es-ES_tradnl" sz="1600" baseline="30000">
                <a:latin typeface="Garamond" pitchFamily="18" charset="0"/>
              </a:rPr>
              <a:t>3</a:t>
            </a:r>
            <a:r>
              <a:rPr lang="es-ES_tradnl" sz="1600">
                <a:latin typeface="Garamond" pitchFamily="18" charset="0"/>
              </a:rPr>
              <a:t>/seg.]</a:t>
            </a:r>
            <a:endParaRPr lang="es-ES" sz="1600">
              <a:latin typeface="Garamond" pitchFamily="18" charset="0"/>
            </a:endParaRP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37223" name="Object 7"/>
          <p:cNvGraphicFramePr>
            <a:graphicFrameLocks noChangeAspect="1"/>
          </p:cNvGraphicFramePr>
          <p:nvPr/>
        </p:nvGraphicFramePr>
        <p:xfrm>
          <a:off x="1403350" y="3724275"/>
          <a:ext cx="2952750" cy="708025"/>
        </p:xfrm>
        <a:graphic>
          <a:graphicData uri="http://schemas.openxmlformats.org/presentationml/2006/ole">
            <p:oleObj spid="_x0000_s137223" name="Ecuación" r:id="rId4" imgW="1803400" imgH="431800" progId="Equation.3">
              <p:embed/>
            </p:oleObj>
          </a:graphicData>
        </a:graphic>
      </p:graphicFrame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476375" y="2887663"/>
            <a:ext cx="2951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>
                <a:latin typeface="Garamond" pitchFamily="18" charset="0"/>
              </a:rPr>
              <a:t>Tiempo de desfase o retardo</a:t>
            </a:r>
            <a:endParaRPr lang="es-ES">
              <a:latin typeface="Garamond" pitchFamily="18" charset="0"/>
            </a:endParaRPr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37226" name="Object 10"/>
          <p:cNvGraphicFramePr>
            <a:graphicFrameLocks noChangeAspect="1"/>
          </p:cNvGraphicFramePr>
          <p:nvPr/>
        </p:nvGraphicFramePr>
        <p:xfrm>
          <a:off x="3635375" y="5359400"/>
          <a:ext cx="1223963" cy="744538"/>
        </p:xfrm>
        <a:graphic>
          <a:graphicData uri="http://schemas.openxmlformats.org/presentationml/2006/ole">
            <p:oleObj spid="_x0000_s137226" name="Ecuación" r:id="rId5" imgW="508000" imgH="457200" progId="Equation.3">
              <p:embed/>
            </p:oleObj>
          </a:graphicData>
        </a:graphic>
      </p:graphicFrame>
      <p:graphicFrame>
        <p:nvGraphicFramePr>
          <p:cNvPr id="137228" name="Object 12"/>
          <p:cNvGraphicFramePr>
            <a:graphicFrameLocks noChangeAspect="1"/>
          </p:cNvGraphicFramePr>
          <p:nvPr/>
        </p:nvGraphicFramePr>
        <p:xfrm>
          <a:off x="6372225" y="5332413"/>
          <a:ext cx="2303463" cy="833437"/>
        </p:xfrm>
        <a:graphic>
          <a:graphicData uri="http://schemas.openxmlformats.org/presentationml/2006/ole">
            <p:oleObj spid="_x0000_s137228" name="Ecuación" r:id="rId6" imgW="837836" imgH="444307" progId="Equation.3">
              <p:embed/>
            </p:oleObj>
          </a:graphicData>
        </a:graphic>
      </p:graphicFrame>
      <p:sp>
        <p:nvSpPr>
          <p:cNvPr id="137230" name="AutoShape 14"/>
          <p:cNvSpPr>
            <a:spLocks noChangeArrowheads="1"/>
          </p:cNvSpPr>
          <p:nvPr/>
        </p:nvSpPr>
        <p:spPr bwMode="auto">
          <a:xfrm rot="5400000">
            <a:off x="2285206" y="5139532"/>
            <a:ext cx="973137" cy="863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7231" name="AutoShape 15"/>
          <p:cNvSpPr>
            <a:spLocks noChangeArrowheads="1"/>
          </p:cNvSpPr>
          <p:nvPr/>
        </p:nvSpPr>
        <p:spPr bwMode="auto">
          <a:xfrm>
            <a:off x="5219700" y="5553075"/>
            <a:ext cx="792163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37236" name="Group 20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37237" name="Picture 21" descr="logo espo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37238" name="Picture 22"/>
            <p:cNvPicPr>
              <a:picLocks noChangeAspect="1" noChangeArrowheads="1"/>
            </p:cNvPicPr>
            <p:nvPr/>
          </p:nvPicPr>
          <p:blipFill>
            <a:blip r:embed="rId8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911975" cy="792163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07375" cy="1079500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s-EC" sz="2800" b="1"/>
              <a:t>Capitulo 3.-  Escorrentía superficial </a:t>
            </a:r>
            <a:endParaRPr lang="es-ES_tradnl" sz="2800" u="sng"/>
          </a:p>
          <a:p>
            <a:pPr marL="914400" lvl="1" indent="-4572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ES_tradnl" sz="2000" u="sng">
                <a:hlinkClick r:id="" action="ppaction://noaction"/>
              </a:rPr>
              <a:t>Hidrograma unitario sintético del Soil Conservation Service, SCS</a:t>
            </a:r>
            <a:endParaRPr lang="es-ES" altLang="ja-JP" sz="2000" u="sng">
              <a:ea typeface="ＭＳ Ｐゴシック" charset="-128"/>
            </a:endParaRPr>
          </a:p>
        </p:txBody>
      </p:sp>
      <p:graphicFrame>
        <p:nvGraphicFramePr>
          <p:cNvPr id="153892" name="Group 292"/>
          <p:cNvGraphicFramePr>
            <a:graphicFrameLocks noGrp="1"/>
          </p:cNvGraphicFramePr>
          <p:nvPr>
            <p:ph sz="quarter" idx="3"/>
          </p:nvPr>
        </p:nvGraphicFramePr>
        <p:xfrm>
          <a:off x="1476375" y="2646363"/>
          <a:ext cx="6840538" cy="3036887"/>
        </p:xfrm>
        <a:graphic>
          <a:graphicData uri="http://schemas.openxmlformats.org/drawingml/2006/table">
            <a:tbl>
              <a:tblPr/>
              <a:tblGrid>
                <a:gridCol w="3070225"/>
                <a:gridCol w="1257300"/>
                <a:gridCol w="1257300"/>
                <a:gridCol w="1255713"/>
              </a:tblGrid>
              <a:tr h="3683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Caudal pico [q</a:t>
                      </a:r>
                      <a:r>
                        <a:rPr kumimoji="0" lang="es-E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Cuenca #1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Cuenca #2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Cuenca #3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Longitud máx. recorrido, m [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410,7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1003,69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1021,36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Pendiente media de la cuenca [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curva [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CN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Tiempo de desfase, horas [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s-ES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Tiempo pico, horas [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s-ES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Área, km</a:t>
                      </a:r>
                      <a:r>
                        <a:rPr kumimoji="0" lang="es-E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Caudal pico, m</a:t>
                      </a:r>
                      <a:r>
                        <a:rPr kumimoji="0" lang="es-E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/seg.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53889" name="Group 289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53890" name="Picture 290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53891" name="Picture 291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985000" cy="6477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07375" cy="1079500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s-EC" sz="2800" b="1"/>
              <a:t>Capitulo 3.-  Escorrentía superficial </a:t>
            </a:r>
            <a:endParaRPr lang="es-ES_tradnl" sz="2800" u="sng"/>
          </a:p>
          <a:p>
            <a:pPr marL="914400" lvl="1" indent="-4572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ES_tradnl" sz="2000" u="sng">
                <a:hlinkClick r:id="" action="ppaction://noaction"/>
              </a:rPr>
              <a:t>Hidrograma unitario sintético del Soil Conservation Service, SCS</a:t>
            </a:r>
            <a:endParaRPr lang="es-ES" altLang="ja-JP" sz="2000" u="sng">
              <a:ea typeface="ＭＳ Ｐゴシック" charset="-128"/>
            </a:endParaRPr>
          </a:p>
        </p:txBody>
      </p:sp>
      <p:sp>
        <p:nvSpPr>
          <p:cNvPr id="155705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55704" name="Object 56"/>
          <p:cNvGraphicFramePr>
            <a:graphicFrameLocks noChangeAspect="1"/>
          </p:cNvGraphicFramePr>
          <p:nvPr/>
        </p:nvGraphicFramePr>
        <p:xfrm>
          <a:off x="1835150" y="2525713"/>
          <a:ext cx="5832475" cy="2774950"/>
        </p:xfrm>
        <a:graphic>
          <a:graphicData uri="http://schemas.openxmlformats.org/presentationml/2006/ole">
            <p:oleObj spid="_x0000_s155704" name="AutoCAD Drawing" r:id="rId4" imgW="8972550" imgH="4800600" progId="AutoCAD.Drawing.16">
              <p:embed/>
            </p:oleObj>
          </a:graphicData>
        </a:graphic>
      </p:graphicFrame>
      <p:sp>
        <p:nvSpPr>
          <p:cNvPr id="155706" name="Text Box 58"/>
          <p:cNvSpPr txBox="1">
            <a:spLocks noChangeArrowheads="1"/>
          </p:cNvSpPr>
          <p:nvPr/>
        </p:nvSpPr>
        <p:spPr bwMode="auto">
          <a:xfrm>
            <a:off x="827088" y="5516563"/>
            <a:ext cx="7489825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>
                <a:latin typeface="Garamond" pitchFamily="18" charset="0"/>
              </a:rPr>
              <a:t>El producto de las ordenadas y las abscisas de un hidrograma unitario adimensional con el caudal y el tiempo pico respectivamente, genera el hidrograma unitario</a:t>
            </a:r>
            <a:endParaRPr lang="es-ES">
              <a:latin typeface="Garamond" pitchFamily="18" charset="0"/>
            </a:endParaRPr>
          </a:p>
        </p:txBody>
      </p:sp>
      <p:grpSp>
        <p:nvGrpSpPr>
          <p:cNvPr id="155708" name="Group 60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55709" name="Picture 61" descr="logo espo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55710" name="Picture 62"/>
            <p:cNvPicPr>
              <a:picLocks noChangeAspect="1" noChangeArrowheads="1"/>
            </p:cNvPicPr>
            <p:nvPr/>
          </p:nvPicPr>
          <p:blipFill>
            <a:blip r:embed="rId6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985000" cy="720725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07375" cy="792162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400" b="1"/>
              <a:t>Capitulo 3.-  Escorrentía superficial</a:t>
            </a:r>
            <a:r>
              <a:rPr lang="es-EC" sz="1800" b="1"/>
              <a:t> </a:t>
            </a:r>
            <a:endParaRPr lang="es-ES_tradnl" sz="1800" u="sng"/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Hidrograma unitario sintético del Soil Conservation Service, SCS</a:t>
            </a:r>
            <a:endParaRPr lang="es-ES" altLang="ja-JP" sz="1800" u="sng">
              <a:ea typeface="ＭＳ Ｐゴシック" charset="-128"/>
            </a:endParaRP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827088" y="5516563"/>
            <a:ext cx="7489825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>
                <a:latin typeface="Garamond" pitchFamily="18" charset="0"/>
              </a:rPr>
              <a:t>El hidrograma de escorrentía directa puede ser generado usando las ordenadas del hidrograma unitario y multiplicando las abscisas del HU por la precipitación efectiva.</a:t>
            </a:r>
            <a:endParaRPr lang="es-ES">
              <a:latin typeface="Garamond" pitchFamily="18" charset="0"/>
            </a:endParaRPr>
          </a:p>
        </p:txBody>
      </p:sp>
      <p:graphicFrame>
        <p:nvGraphicFramePr>
          <p:cNvPr id="159752" name="Object 8"/>
          <p:cNvGraphicFramePr>
            <a:graphicFrameLocks noChangeAspect="1"/>
          </p:cNvGraphicFramePr>
          <p:nvPr/>
        </p:nvGraphicFramePr>
        <p:xfrm>
          <a:off x="1619250" y="2466975"/>
          <a:ext cx="5873750" cy="2919413"/>
        </p:xfrm>
        <a:graphic>
          <a:graphicData uri="http://schemas.openxmlformats.org/presentationml/2006/ole">
            <p:oleObj spid="_x0000_s159752" name="AutoCAD Drawing" r:id="rId4" imgW="9001125" imgH="5372100" progId="AutoCAD.Drawing.16">
              <p:embed/>
            </p:oleObj>
          </a:graphicData>
        </a:graphic>
      </p:graphicFrame>
      <p:grpSp>
        <p:nvGrpSpPr>
          <p:cNvPr id="159755" name="Group 11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59756" name="Picture 12" descr="logo espo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59757" name="Picture 13"/>
            <p:cNvPicPr>
              <a:picLocks noChangeAspect="1" noChangeArrowheads="1"/>
            </p:cNvPicPr>
            <p:nvPr/>
          </p:nvPicPr>
          <p:blipFill>
            <a:blip r:embed="rId6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0438" y="260350"/>
            <a:ext cx="7212012" cy="7239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1512887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s-EC" sz="2400" b="1"/>
              <a:t>Capitulo 3.-  Escorrentía superficial </a:t>
            </a:r>
            <a:endParaRPr lang="es-ES_tradnl" sz="2400" u="sng"/>
          </a:p>
          <a:p>
            <a:pPr marL="914400" lvl="1" indent="-4572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s-ES_tradnl" sz="2000" u="sng">
                <a:hlinkClick r:id="" action="ppaction://noaction"/>
              </a:rPr>
              <a:t>Método racional</a:t>
            </a:r>
            <a:endParaRPr lang="es-ES_tradnl" sz="2000" u="sng"/>
          </a:p>
          <a:p>
            <a:pPr marL="914400" lvl="1" indent="-4572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s-ES_tradnl" sz="2000"/>
              <a:t>	</a:t>
            </a:r>
            <a:r>
              <a:rPr lang="es-ES_tradnl" sz="1800"/>
              <a:t>Aunque se ajusta de mejor manera a terrenos urbanizados (&lt;500 has), su sencillez y facilidad motivan su uso para zonas rurales.</a:t>
            </a:r>
          </a:p>
          <a:p>
            <a:pPr marL="1295400" lvl="2" indent="-3810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s-ES_tradnl" sz="1800"/>
              <a:t>Ecuación deducida de la definición de coeficiente de escorrentía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48485" name="Object 5"/>
          <p:cNvGraphicFramePr>
            <a:graphicFrameLocks noChangeAspect="1"/>
          </p:cNvGraphicFramePr>
          <p:nvPr/>
        </p:nvGraphicFramePr>
        <p:xfrm>
          <a:off x="1116013" y="3021013"/>
          <a:ext cx="3444875" cy="473075"/>
        </p:xfrm>
        <a:graphic>
          <a:graphicData uri="http://schemas.openxmlformats.org/presentationml/2006/ole">
            <p:oleObj spid="_x0000_s148485" name="Ecuación" r:id="rId4" imgW="1587240" imgH="215640" progId="Equation.3">
              <p:embed/>
            </p:oleObj>
          </a:graphicData>
        </a:graphic>
      </p:graphicFrame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539750" y="4365625"/>
            <a:ext cx="7993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95400" lvl="2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s-ES_tradnl" sz="2000" u="sng">
                <a:effectLst>
                  <a:outerShdw blurRad="38100" dist="38100" dir="2700000" algn="tl">
                    <a:srgbClr val="000000"/>
                  </a:outerShdw>
                </a:effectLst>
                <a:hlinkClick r:id="" action="ppaction://noaction"/>
              </a:rPr>
              <a:t>Tiempo de concentración-Fórmula de Kirpich.</a:t>
            </a:r>
            <a:endParaRPr lang="es-ES_tradnl" sz="20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</a:rPr>
              <a:t>Depende de la máxima longitud y de la pendiente del cauce principal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endParaRPr lang="es-ES_tradnl" sz="16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4787900" y="2852738"/>
            <a:ext cx="3816350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600">
                <a:latin typeface="Garamond" pitchFamily="18" charset="0"/>
              </a:rPr>
              <a:t>Siendo:</a:t>
            </a:r>
          </a:p>
          <a:p>
            <a:r>
              <a:rPr lang="es-ES_tradnl" sz="1600">
                <a:latin typeface="Garamond" pitchFamily="18" charset="0"/>
              </a:rPr>
              <a:t>I:  Intensidad de lluvia [Mm./hora]</a:t>
            </a:r>
          </a:p>
          <a:p>
            <a:r>
              <a:rPr lang="es-ES_tradnl" sz="1600">
                <a:latin typeface="Garamond" pitchFamily="18" charset="0"/>
              </a:rPr>
              <a:t>c:  Coeficiente de escorrentía</a:t>
            </a:r>
          </a:p>
          <a:p>
            <a:r>
              <a:rPr lang="es-ES_tradnl" sz="1600">
                <a:latin typeface="Garamond" pitchFamily="18" charset="0"/>
              </a:rPr>
              <a:t>A: Área de la cuenca [Km</a:t>
            </a:r>
            <a:r>
              <a:rPr lang="es-ES_tradnl" sz="1600" baseline="30000">
                <a:latin typeface="Garamond" pitchFamily="18" charset="0"/>
              </a:rPr>
              <a:t>2</a:t>
            </a:r>
            <a:r>
              <a:rPr lang="es-ES_tradnl" sz="1600">
                <a:latin typeface="Garamond" pitchFamily="18" charset="0"/>
              </a:rPr>
              <a:t>]</a:t>
            </a:r>
          </a:p>
          <a:p>
            <a:r>
              <a:rPr lang="es-ES_tradnl" sz="1600">
                <a:latin typeface="Garamond" pitchFamily="18" charset="0"/>
              </a:rPr>
              <a:t>Q</a:t>
            </a:r>
            <a:r>
              <a:rPr lang="es-ES_tradnl" sz="1600" baseline="-25000">
                <a:latin typeface="Garamond" pitchFamily="18" charset="0"/>
              </a:rPr>
              <a:t>p</a:t>
            </a:r>
            <a:r>
              <a:rPr lang="es-ES_tradnl" sz="1600">
                <a:latin typeface="Garamond" pitchFamily="18" charset="0"/>
              </a:rPr>
              <a:t>: Caudal pico [m</a:t>
            </a:r>
            <a:r>
              <a:rPr lang="es-ES_tradnl" sz="1600" baseline="30000">
                <a:latin typeface="Garamond" pitchFamily="18" charset="0"/>
              </a:rPr>
              <a:t>3</a:t>
            </a:r>
            <a:r>
              <a:rPr lang="es-ES_tradnl" sz="1600">
                <a:latin typeface="Garamond" pitchFamily="18" charset="0"/>
              </a:rPr>
              <a:t>/seg.]</a:t>
            </a:r>
            <a:endParaRPr lang="es-ES" sz="1600">
              <a:latin typeface="Garamond" pitchFamily="18" charset="0"/>
            </a:endParaRPr>
          </a:p>
        </p:txBody>
      </p:sp>
      <p:graphicFrame>
        <p:nvGraphicFramePr>
          <p:cNvPr id="148489" name="Object 9"/>
          <p:cNvGraphicFramePr>
            <a:graphicFrameLocks noChangeAspect="1"/>
          </p:cNvGraphicFramePr>
          <p:nvPr/>
        </p:nvGraphicFramePr>
        <p:xfrm>
          <a:off x="1692275" y="5259388"/>
          <a:ext cx="2592388" cy="474662"/>
        </p:xfrm>
        <a:graphic>
          <a:graphicData uri="http://schemas.openxmlformats.org/presentationml/2006/ole">
            <p:oleObj spid="_x0000_s148489" name="Ecuación" r:id="rId5" imgW="1320227" imgH="241195" progId="Equation.3">
              <p:embed/>
            </p:oleObj>
          </a:graphicData>
        </a:graphic>
      </p:graphicFrame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4787900" y="5095875"/>
            <a:ext cx="381635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600">
                <a:latin typeface="Garamond" pitchFamily="18" charset="0"/>
              </a:rPr>
              <a:t>Siendo:</a:t>
            </a:r>
          </a:p>
          <a:p>
            <a:r>
              <a:rPr lang="es-ES_tradnl" sz="1600">
                <a:latin typeface="Garamond" pitchFamily="18" charset="0"/>
              </a:rPr>
              <a:t>t</a:t>
            </a:r>
            <a:r>
              <a:rPr lang="es-ES_tradnl" sz="1600" baseline="-25000">
                <a:latin typeface="Garamond" pitchFamily="18" charset="0"/>
              </a:rPr>
              <a:t>c</a:t>
            </a:r>
            <a:r>
              <a:rPr lang="es-ES_tradnl" sz="1600">
                <a:latin typeface="Garamond" pitchFamily="18" charset="0"/>
              </a:rPr>
              <a:t>:  Tiempo de concentración, minutos</a:t>
            </a:r>
          </a:p>
          <a:p>
            <a:r>
              <a:rPr lang="es-ES_tradnl" sz="1600">
                <a:latin typeface="Garamond" pitchFamily="18" charset="0"/>
              </a:rPr>
              <a:t>L:  Longitud de máximo recorrido, pies</a:t>
            </a:r>
          </a:p>
          <a:p>
            <a:r>
              <a:rPr lang="es-ES_tradnl" sz="1600">
                <a:latin typeface="Garamond" pitchFamily="18" charset="0"/>
              </a:rPr>
              <a:t>S:  Pendiente promedio del cauce principal</a:t>
            </a:r>
            <a:endParaRPr lang="es-ES" sz="1600">
              <a:latin typeface="Garamond" pitchFamily="18" charset="0"/>
            </a:endParaRPr>
          </a:p>
        </p:txBody>
      </p:sp>
      <p:grpSp>
        <p:nvGrpSpPr>
          <p:cNvPr id="148493" name="Group 13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48494" name="Picture 14" descr="logo espo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48495" name="Picture 15"/>
            <p:cNvPicPr>
              <a:picLocks noChangeAspect="1" noChangeArrowheads="1"/>
            </p:cNvPicPr>
            <p:nvPr/>
          </p:nvPicPr>
          <p:blipFill>
            <a:blip r:embed="rId7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985000" cy="7239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1512887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s-EC" sz="2400" b="1"/>
              <a:t>Capitulo 3.-  Escorrentía superficial </a:t>
            </a:r>
            <a:endParaRPr lang="es-ES_tradnl" sz="2400" u="sng"/>
          </a:p>
          <a:p>
            <a:pPr marL="1295400" lvl="2" indent="-3810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s-ES_tradnl" sz="2000" u="sng">
                <a:hlinkClick r:id="" action="ppaction://noaction"/>
              </a:rPr>
              <a:t>Intensidad de lluvia </a:t>
            </a:r>
            <a:endParaRPr lang="es-ES_tradnl" sz="2000" u="sng"/>
          </a:p>
          <a:p>
            <a:pPr marL="914400" lvl="1" indent="-4572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s-ES_tradnl" sz="2000"/>
              <a:t>	</a:t>
            </a:r>
            <a:r>
              <a:rPr lang="es-ES_tradnl" sz="1800"/>
              <a:t>Ecuación de lluvia desarrollada por el Instituto de Investigación de la  Facultad de Ingeniería de la Universidad Católica-IIFIUC</a:t>
            </a:r>
          </a:p>
          <a:p>
            <a:pPr marL="914400" lvl="1" indent="-4572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s-ES_tradnl" sz="1800"/>
              <a:t>	Considera el registro pluviográfico desde 1951 a 1998</a:t>
            </a:r>
          </a:p>
          <a:p>
            <a:pPr marL="914400" lvl="1" indent="-4572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s-ES_tradnl" sz="1800"/>
              <a:t>	Difiere con la ecuación de EMAG en un 6% </a:t>
            </a:r>
          </a:p>
          <a:p>
            <a:pPr marL="914400" lvl="1" indent="-4572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s-ES_tradnl" sz="2000"/>
              <a:t>	</a:t>
            </a: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395288" y="4076700"/>
            <a:ext cx="85693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95400" lvl="2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s-ES_tradnl" sz="2000" u="sng">
                <a:effectLst>
                  <a:outerShdw blurRad="38100" dist="38100" dir="2700000" algn="tl">
                    <a:srgbClr val="000000"/>
                  </a:outerShdw>
                </a:effectLst>
                <a:hlinkClick r:id="" action="ppaction://noaction"/>
              </a:rPr>
              <a:t>Coeficiente de escorrentía</a:t>
            </a:r>
            <a:endParaRPr lang="es-ES_tradnl" sz="20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</a:rPr>
              <a:t>Proporción de lluvia que se escurre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</a:rPr>
              <a:t>Selección depende de: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</a:rPr>
              <a:t>	- Cobertura vegetal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</a:rPr>
              <a:t>	- Tipo de suelo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</a:rPr>
              <a:t>	- Pendiente del terreno 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s-ES_tradnl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medio.-</a:t>
            </a:r>
            <a: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</a:rPr>
              <a:t> combinación de los diferentes factores de escorrentía en proporción al área</a:t>
            </a:r>
            <a:r>
              <a:rPr lang="es-ES_tradnl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endParaRPr lang="es-ES_tradnl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4787900" y="3068638"/>
            <a:ext cx="3960813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600">
                <a:latin typeface="Garamond" pitchFamily="18" charset="0"/>
              </a:rPr>
              <a:t>Siendo:</a:t>
            </a:r>
          </a:p>
          <a:p>
            <a:r>
              <a:rPr lang="es-ES_tradnl" sz="1600">
                <a:latin typeface="Garamond" pitchFamily="18" charset="0"/>
              </a:rPr>
              <a:t>I:      Intensidad de lluvia en mm./hora]</a:t>
            </a:r>
          </a:p>
          <a:p>
            <a:r>
              <a:rPr lang="es-ES_tradnl" sz="1600">
                <a:latin typeface="Garamond" pitchFamily="18" charset="0"/>
              </a:rPr>
              <a:t>t</a:t>
            </a:r>
            <a:r>
              <a:rPr lang="es-ES_tradnl" sz="1600" baseline="-25000">
                <a:latin typeface="Garamond" pitchFamily="18" charset="0"/>
              </a:rPr>
              <a:t>c:</a:t>
            </a:r>
            <a:r>
              <a:rPr lang="es-ES_tradnl" sz="1600">
                <a:latin typeface="Garamond" pitchFamily="18" charset="0"/>
              </a:rPr>
              <a:t>:    Tiempo de concentración en minutos</a:t>
            </a:r>
          </a:p>
          <a:p>
            <a:r>
              <a:rPr lang="es-ES_tradnl" sz="1600">
                <a:latin typeface="Garamond" pitchFamily="18" charset="0"/>
              </a:rPr>
              <a:t>a, b: Coeficientes que varían según la frecuencia   </a:t>
            </a:r>
            <a:endParaRPr lang="es-ES" sz="1600">
              <a:latin typeface="Garamond" pitchFamily="18" charset="0"/>
            </a:endParaRPr>
          </a:p>
        </p:txBody>
      </p:sp>
      <p:graphicFrame>
        <p:nvGraphicFramePr>
          <p:cNvPr id="163851" name="Object 11"/>
          <p:cNvGraphicFramePr>
            <a:graphicFrameLocks noChangeAspect="1"/>
          </p:cNvGraphicFramePr>
          <p:nvPr/>
        </p:nvGraphicFramePr>
        <p:xfrm>
          <a:off x="1498600" y="3148013"/>
          <a:ext cx="2862263" cy="576262"/>
        </p:xfrm>
        <a:graphic>
          <a:graphicData uri="http://schemas.openxmlformats.org/presentationml/2006/ole">
            <p:oleObj spid="_x0000_s163851" name="Ecuación" r:id="rId4" imgW="1079280" imgH="228600" progId="Equation.3">
              <p:embed/>
            </p:oleObj>
          </a:graphicData>
        </a:graphic>
      </p:graphicFrame>
      <p:graphicFrame>
        <p:nvGraphicFramePr>
          <p:cNvPr id="163853" name="Object 13"/>
          <p:cNvGraphicFramePr>
            <a:graphicFrameLocks noChangeAspect="1"/>
          </p:cNvGraphicFramePr>
          <p:nvPr/>
        </p:nvGraphicFramePr>
        <p:xfrm>
          <a:off x="3132138" y="6381750"/>
          <a:ext cx="4537075" cy="277813"/>
        </p:xfrm>
        <a:graphic>
          <a:graphicData uri="http://schemas.openxmlformats.org/presentationml/2006/ole">
            <p:oleObj spid="_x0000_s163853" name="Ecuación" r:id="rId5" imgW="3543300" imgH="228600" progId="Equation.3">
              <p:embed/>
            </p:oleObj>
          </a:graphicData>
        </a:graphic>
      </p:graphicFrame>
      <p:grpSp>
        <p:nvGrpSpPr>
          <p:cNvPr id="163856" name="Group 16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63857" name="Picture 17" descr="logo espo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63858" name="Picture 18"/>
            <p:cNvPicPr>
              <a:picLocks noChangeAspect="1" noChangeArrowheads="1"/>
            </p:cNvPicPr>
            <p:nvPr/>
          </p:nvPicPr>
          <p:blipFill>
            <a:blip r:embed="rId7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4450"/>
            <a:ext cx="7570787" cy="1139825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07375" cy="1079500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400" b="1"/>
              <a:t>Capitulo 3.-  Escorrentía superficial </a:t>
            </a:r>
            <a:endParaRPr lang="es-ES_tradnl" sz="2400" u="sng"/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Método Racional</a:t>
            </a:r>
            <a:endParaRPr lang="es-ES" altLang="ja-JP" sz="1800" u="sng">
              <a:ea typeface="ＭＳ Ｐゴシック" charset="-128"/>
            </a:endParaRPr>
          </a:p>
        </p:txBody>
      </p:sp>
      <p:graphicFrame>
        <p:nvGraphicFramePr>
          <p:cNvPr id="168194" name="Group 258"/>
          <p:cNvGraphicFramePr>
            <a:graphicFrameLocks noGrp="1"/>
          </p:cNvGraphicFramePr>
          <p:nvPr>
            <p:ph sz="quarter" idx="3"/>
          </p:nvPr>
        </p:nvGraphicFramePr>
        <p:xfrm>
          <a:off x="1116013" y="2716213"/>
          <a:ext cx="6911975" cy="2170112"/>
        </p:xfrm>
        <a:graphic>
          <a:graphicData uri="http://schemas.openxmlformats.org/drawingml/2006/table">
            <a:tbl>
              <a:tblPr/>
              <a:tblGrid>
                <a:gridCol w="1447800"/>
                <a:gridCol w="866775"/>
                <a:gridCol w="927100"/>
                <a:gridCol w="1374775"/>
                <a:gridCol w="1144587"/>
                <a:gridCol w="1150938"/>
              </a:tblGrid>
              <a:tr h="3683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Caudal de aportaciones de las cuencas en estudio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33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Ecuación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Cuenca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Área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Coeficiente de escorrentía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de la Lluvia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Q [m</a:t>
                      </a:r>
                      <a:r>
                        <a:rPr kumimoji="0" lang="es-ES" sz="14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s-E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/s]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Pendiente Media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0.278 * C * I * 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#1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0,112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150,06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#2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0,275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0,61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117,2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5,47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#3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0,536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0,62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111,08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10,25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8190" name="Group 25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68191" name="Picture 255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68192" name="Picture 256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067550" cy="7239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1223962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400" b="1"/>
              <a:t>Capitulo 3.-  Escorrentía superficial</a:t>
            </a:r>
            <a:r>
              <a:rPr lang="es-EC" sz="2800" b="1"/>
              <a:t> </a:t>
            </a:r>
            <a:endParaRPr lang="es-ES_tradnl" sz="2800" u="sng"/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Método de chow</a:t>
            </a:r>
            <a:endParaRPr lang="es-ES_tradnl" sz="1800" u="sng"/>
          </a:p>
          <a:p>
            <a:pPr marL="914400" lvl="1" indent="-457200">
              <a:buClr>
                <a:schemeClr val="tx1"/>
              </a:buClr>
              <a:buFontTx/>
              <a:buNone/>
            </a:pPr>
            <a:r>
              <a:rPr lang="es-ES_tradnl" sz="1800"/>
              <a:t>	Aplicable a cuencas no urbanas menores a los 25 km</a:t>
            </a:r>
            <a:r>
              <a:rPr lang="es-ES_tradnl" sz="1800" baseline="30000"/>
              <a:t>2</a:t>
            </a:r>
            <a:endParaRPr lang="es-ES_tradnl" sz="1800" u="sng"/>
          </a:p>
        </p:txBody>
      </p:sp>
      <p:graphicFrame>
        <p:nvGraphicFramePr>
          <p:cNvPr id="169990" name="Object 6"/>
          <p:cNvGraphicFramePr>
            <a:graphicFrameLocks noChangeAspect="1"/>
          </p:cNvGraphicFramePr>
          <p:nvPr/>
        </p:nvGraphicFramePr>
        <p:xfrm>
          <a:off x="6429375" y="5086350"/>
          <a:ext cx="2319338" cy="773113"/>
        </p:xfrm>
        <a:graphic>
          <a:graphicData uri="http://schemas.openxmlformats.org/presentationml/2006/ole">
            <p:oleObj spid="_x0000_s169990" name="Ecuación" r:id="rId4" imgW="1205977" imgH="393529" progId="Equation.3">
              <p:embed/>
            </p:oleObj>
          </a:graphicData>
        </a:graphic>
      </p:graphicFrame>
      <p:graphicFrame>
        <p:nvGraphicFramePr>
          <p:cNvPr id="169992" name="Object 8"/>
          <p:cNvGraphicFramePr>
            <a:graphicFrameLocks noChangeAspect="1"/>
          </p:cNvGraphicFramePr>
          <p:nvPr/>
        </p:nvGraphicFramePr>
        <p:xfrm>
          <a:off x="250825" y="3286125"/>
          <a:ext cx="2895600" cy="400050"/>
        </p:xfrm>
        <a:graphic>
          <a:graphicData uri="http://schemas.openxmlformats.org/presentationml/2006/ole">
            <p:oleObj spid="_x0000_s169992" name="Ecuación" r:id="rId5" imgW="1739880" imgH="228600" progId="Equation.3">
              <p:embed/>
            </p:oleObj>
          </a:graphicData>
        </a:graphic>
      </p:graphicFrame>
      <p:graphicFrame>
        <p:nvGraphicFramePr>
          <p:cNvPr id="169994" name="Object 10"/>
          <p:cNvGraphicFramePr>
            <a:graphicFrameLocks noChangeAspect="1"/>
          </p:cNvGraphicFramePr>
          <p:nvPr/>
        </p:nvGraphicFramePr>
        <p:xfrm>
          <a:off x="2987675" y="4221163"/>
          <a:ext cx="2519363" cy="401637"/>
        </p:xfrm>
        <a:graphic>
          <a:graphicData uri="http://schemas.openxmlformats.org/presentationml/2006/ole">
            <p:oleObj spid="_x0000_s169994" name="Ecuación" r:id="rId6" imgW="1447560" imgH="228600" progId="Equation.3">
              <p:embed/>
            </p:oleObj>
          </a:graphicData>
        </a:graphic>
      </p:graphicFrame>
      <p:graphicFrame>
        <p:nvGraphicFramePr>
          <p:cNvPr id="169996" name="Object 12"/>
          <p:cNvGraphicFramePr>
            <a:graphicFrameLocks noChangeAspect="1"/>
          </p:cNvGraphicFramePr>
          <p:nvPr/>
        </p:nvGraphicFramePr>
        <p:xfrm>
          <a:off x="6624638" y="3213100"/>
          <a:ext cx="1835150" cy="1031875"/>
        </p:xfrm>
        <a:graphic>
          <a:graphicData uri="http://schemas.openxmlformats.org/presentationml/2006/ole">
            <p:oleObj spid="_x0000_s169996" name="Ecuación" r:id="rId7" imgW="1485900" imgH="825500" progId="Equation.3">
              <p:embed/>
            </p:oleObj>
          </a:graphicData>
        </a:graphic>
      </p:graphicFrame>
      <p:graphicFrame>
        <p:nvGraphicFramePr>
          <p:cNvPr id="169998" name="Object 14"/>
          <p:cNvGraphicFramePr>
            <a:graphicFrameLocks noChangeAspect="1"/>
          </p:cNvGraphicFramePr>
          <p:nvPr/>
        </p:nvGraphicFramePr>
        <p:xfrm>
          <a:off x="395288" y="4984750"/>
          <a:ext cx="2089150" cy="820738"/>
        </p:xfrm>
        <a:graphic>
          <a:graphicData uri="http://schemas.openxmlformats.org/presentationml/2006/ole">
            <p:oleObj spid="_x0000_s169998" name="Ecuación" r:id="rId8" imgW="1180588" imgH="469696" progId="Equation.3">
              <p:embed/>
            </p:oleObj>
          </a:graphicData>
        </a:graphic>
      </p:graphicFrame>
      <p:graphicFrame>
        <p:nvGraphicFramePr>
          <p:cNvPr id="170002" name="Object 18"/>
          <p:cNvGraphicFramePr>
            <a:graphicFrameLocks noChangeAspect="1"/>
          </p:cNvGraphicFramePr>
          <p:nvPr/>
        </p:nvGraphicFramePr>
        <p:xfrm>
          <a:off x="2995613" y="6165850"/>
          <a:ext cx="2655887" cy="414338"/>
        </p:xfrm>
        <a:graphic>
          <a:graphicData uri="http://schemas.openxmlformats.org/presentationml/2006/ole">
            <p:oleObj spid="_x0000_s170002" name="Ecuación" r:id="rId9" imgW="1485720" imgH="228600" progId="Equation.3">
              <p:embed/>
            </p:oleObj>
          </a:graphicData>
        </a:graphic>
      </p:graphicFrame>
      <p:sp>
        <p:nvSpPr>
          <p:cNvPr id="170011" name="AutoShape 27"/>
          <p:cNvSpPr>
            <a:spLocks noChangeArrowheads="1"/>
          </p:cNvSpPr>
          <p:nvPr/>
        </p:nvSpPr>
        <p:spPr bwMode="auto">
          <a:xfrm rot="5400000">
            <a:off x="3690143" y="3374232"/>
            <a:ext cx="576263" cy="685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0012" name="AutoShape 28"/>
          <p:cNvSpPr>
            <a:spLocks noChangeArrowheads="1"/>
          </p:cNvSpPr>
          <p:nvPr/>
        </p:nvSpPr>
        <p:spPr bwMode="auto">
          <a:xfrm>
            <a:off x="6659563" y="6094413"/>
            <a:ext cx="1366837" cy="4318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0013" name="AutoShape 29"/>
          <p:cNvSpPr>
            <a:spLocks noChangeArrowheads="1"/>
          </p:cNvSpPr>
          <p:nvPr/>
        </p:nvSpPr>
        <p:spPr bwMode="auto">
          <a:xfrm rot="5400000">
            <a:off x="7326313" y="4384675"/>
            <a:ext cx="431800" cy="539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0016" name="AutoShape 32"/>
          <p:cNvSpPr>
            <a:spLocks noChangeArrowheads="1"/>
          </p:cNvSpPr>
          <p:nvPr/>
        </p:nvSpPr>
        <p:spPr bwMode="auto">
          <a:xfrm rot="5400000">
            <a:off x="1727994" y="5769769"/>
            <a:ext cx="539750" cy="1116012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0018" name="AutoShape 34"/>
          <p:cNvSpPr>
            <a:spLocks noChangeArrowheads="1"/>
          </p:cNvSpPr>
          <p:nvPr/>
        </p:nvSpPr>
        <p:spPr bwMode="auto">
          <a:xfrm rot="5400000">
            <a:off x="3905250" y="5176838"/>
            <a:ext cx="431800" cy="539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70020" name="Group 36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70021" name="Picture 37" descr="logo espol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70022" name="Picture 38"/>
            <p:cNvPicPr>
              <a:picLocks noChangeAspect="1" noChangeArrowheads="1"/>
            </p:cNvPicPr>
            <p:nvPr/>
          </p:nvPicPr>
          <p:blipFill>
            <a:blip r:embed="rId11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8291513" cy="4681537"/>
          </a:xfrm>
        </p:spPr>
        <p:txBody>
          <a:bodyPr/>
          <a:lstStyle/>
          <a:p>
            <a:pPr marL="533400" indent="-533400"/>
            <a:r>
              <a:rPr lang="es-ES_tradnl" sz="2800" b="1">
                <a:hlinkClick r:id="rId3" action="ppaction://hlinksldjump"/>
              </a:rPr>
              <a:t>Ubicación geográfica y política.</a:t>
            </a:r>
            <a:endParaRPr lang="es-ES_tradnl" sz="2800" b="1">
              <a:hlinkClick r:id="" action="ppaction://noaction"/>
            </a:endParaRPr>
          </a:p>
          <a:p>
            <a:pPr marL="533400" indent="-533400"/>
            <a:r>
              <a:rPr lang="es-ES_tradnl" sz="2800" b="1">
                <a:hlinkClick r:id="" action="ppaction://noaction"/>
              </a:rPr>
              <a:t>Descripción Hidrológica.</a:t>
            </a:r>
            <a:endParaRPr lang="es-ES_tradnl" sz="2800" b="1">
              <a:hlinkClick r:id="" action="ppaction://noaction"/>
            </a:endParaRPr>
          </a:p>
          <a:p>
            <a:pPr marL="914400" lvl="1" indent="-457200"/>
            <a:r>
              <a:rPr lang="es-ES_tradnl" sz="2400" b="1">
                <a:hlinkClick r:id="" action="ppaction://noaction"/>
              </a:rPr>
              <a:t>Delimitación</a:t>
            </a:r>
            <a:endParaRPr lang="es-ES_tradnl" sz="2400" b="1">
              <a:hlinkClick r:id="" action="ppaction://noaction"/>
            </a:endParaRPr>
          </a:p>
          <a:p>
            <a:pPr marL="914400" lvl="1" indent="-457200"/>
            <a:r>
              <a:rPr lang="es-ES_tradnl" sz="2400" b="1">
                <a:hlinkClick r:id="" action="ppaction://noaction"/>
              </a:rPr>
              <a:t>Caracterización a través de sus parámetros   geomorfológicos</a:t>
            </a:r>
            <a:endParaRPr lang="es-ES_tradnl" sz="2400" b="1">
              <a:hlinkClick r:id="" action="ppaction://noaction"/>
            </a:endParaRPr>
          </a:p>
          <a:p>
            <a:pPr marL="1295400" lvl="2" indent="-381000"/>
            <a:r>
              <a:rPr lang="es-ES_tradnl" sz="2000" b="1">
                <a:hlinkClick r:id="" action="ppaction://noaction"/>
              </a:rPr>
              <a:t>Área  y Perímetro</a:t>
            </a:r>
            <a:endParaRPr lang="es-ES_tradnl" sz="2000" b="1">
              <a:hlinkClick r:id="" action="ppaction://noaction"/>
            </a:endParaRPr>
          </a:p>
          <a:p>
            <a:pPr marL="1295400" lvl="2" indent="-381000"/>
            <a:r>
              <a:rPr lang="es-ES_tradnl" sz="2000" b="1">
                <a:hlinkClick r:id="" action="ppaction://noaction"/>
              </a:rPr>
              <a:t>Forma</a:t>
            </a:r>
            <a:endParaRPr lang="es-ES_tradnl" sz="2000" b="1">
              <a:hlinkClick r:id="" action="ppaction://noaction"/>
            </a:endParaRPr>
          </a:p>
          <a:p>
            <a:pPr marL="1295400" lvl="2" indent="-381000"/>
            <a:r>
              <a:rPr lang="es-ES_tradnl" sz="2000" b="1">
                <a:hlinkClick r:id="" action="ppaction://noaction"/>
              </a:rPr>
              <a:t>Sistema de Drenaje</a:t>
            </a:r>
            <a:endParaRPr lang="es-ES_tradnl" sz="2000" b="1">
              <a:hlinkClick r:id="" action="ppaction://noaction"/>
            </a:endParaRPr>
          </a:p>
          <a:p>
            <a:pPr marL="1295400" lvl="2" indent="-381000"/>
            <a:r>
              <a:rPr lang="es-ES_tradnl" sz="2000" b="1">
                <a:hlinkClick r:id="" action="ppaction://noaction"/>
              </a:rPr>
              <a:t>Características del relieve</a:t>
            </a:r>
            <a:endParaRPr lang="es-ES_tradnl" sz="2000" b="1">
              <a:hlinkClick r:id="" action="ppaction://noaction"/>
            </a:endParaRPr>
          </a:p>
          <a:p>
            <a:pPr marL="914400" lvl="1" indent="-457200"/>
            <a:r>
              <a:rPr lang="es-ES_tradnl" sz="2400" b="1">
                <a:hlinkClick r:id="" action="ppaction://noaction"/>
              </a:rPr>
              <a:t>Tipos de flujos que se presentan en los cauces</a:t>
            </a:r>
            <a:endParaRPr lang="es-ES_tradnl" altLang="ja-JP" sz="2400" b="1">
              <a:ea typeface="ＭＳ Ｐゴシック" charset="-128"/>
              <a:hlinkClick r:id="" action="ppaction://noaction"/>
            </a:endParaRPr>
          </a:p>
          <a:p>
            <a:pPr marL="914400" lvl="1" indent="-457200"/>
            <a:r>
              <a:rPr lang="es-ES_tradnl" altLang="ja-JP" sz="2400" b="1">
                <a:ea typeface="ＭＳ Ｐゴシック" charset="-128"/>
                <a:hlinkClick r:id="" action="ppaction://noaction"/>
              </a:rPr>
              <a:t>Material del lecho</a:t>
            </a:r>
            <a:r>
              <a:rPr lang="es-ES" altLang="ja-JP" sz="2400">
                <a:ea typeface="ＭＳ Ｐゴシック" charset="-128"/>
              </a:rPr>
              <a:t> </a:t>
            </a:r>
            <a:endParaRPr lang="es-ES_tradnl" sz="2400"/>
          </a:p>
        </p:txBody>
      </p:sp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673100" y="1196975"/>
            <a:ext cx="73548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EC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Capitulo 1.-  Descripción de las cuencas </a:t>
            </a:r>
            <a:endParaRPr lang="es-ES_tradnl" sz="2800" b="1">
              <a:effectLst>
                <a:outerShdw blurRad="38100" dist="38100" dir="2700000" algn="tl">
                  <a:srgbClr val="000000"/>
                </a:outerShdw>
              </a:effectLst>
              <a:hlinkClick r:id="" action="ppaction://noaction"/>
            </a:endParaRPr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21541" name="Group 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21542" name="Picture 6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21543" name="Picture 7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1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1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1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1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1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1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1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1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4450"/>
            <a:ext cx="7570788" cy="1139825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07375" cy="1079500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400" b="1"/>
              <a:t>Capitulo 3.-  Escorrentía superficial </a:t>
            </a:r>
            <a:endParaRPr lang="es-ES_tradnl" sz="2400" u="sng"/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Método Ven Te Chow</a:t>
            </a:r>
            <a:endParaRPr lang="es-ES" altLang="ja-JP" sz="1800" u="sng">
              <a:ea typeface="ＭＳ Ｐゴシック" charset="-128"/>
            </a:endParaRPr>
          </a:p>
        </p:txBody>
      </p:sp>
      <p:graphicFrame>
        <p:nvGraphicFramePr>
          <p:cNvPr id="173108" name="Object 52"/>
          <p:cNvGraphicFramePr>
            <a:graphicFrameLocks noChangeAspect="1"/>
          </p:cNvGraphicFramePr>
          <p:nvPr>
            <p:ph sz="quarter" idx="3"/>
          </p:nvPr>
        </p:nvGraphicFramePr>
        <p:xfrm>
          <a:off x="971550" y="2495550"/>
          <a:ext cx="5256213" cy="3379788"/>
        </p:xfrm>
        <a:graphic>
          <a:graphicData uri="http://schemas.openxmlformats.org/presentationml/2006/ole">
            <p:oleObj spid="_x0000_s173108" name="Gráfico" r:id="rId4" imgW="6029249" imgH="6886651" progId="Excel.Chart.8">
              <p:embed/>
            </p:oleObj>
          </a:graphicData>
        </a:graphic>
      </p:graphicFrame>
      <p:sp>
        <p:nvSpPr>
          <p:cNvPr id="173114" name="Line 58"/>
          <p:cNvSpPr>
            <a:spLocks noChangeShapeType="1"/>
          </p:cNvSpPr>
          <p:nvPr/>
        </p:nvSpPr>
        <p:spPr bwMode="auto">
          <a:xfrm flipV="1">
            <a:off x="4500563" y="5805488"/>
            <a:ext cx="0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73115" name="Object 59"/>
          <p:cNvGraphicFramePr>
            <a:graphicFrameLocks noChangeAspect="1"/>
          </p:cNvGraphicFramePr>
          <p:nvPr/>
        </p:nvGraphicFramePr>
        <p:xfrm>
          <a:off x="4211638" y="6308725"/>
          <a:ext cx="523875" cy="319088"/>
        </p:xfrm>
        <a:graphic>
          <a:graphicData uri="http://schemas.openxmlformats.org/presentationml/2006/ole">
            <p:oleObj spid="_x0000_s173115" name="Ecuación" r:id="rId5" imgW="380880" imgH="228600" progId="Equation.3">
              <p:embed/>
            </p:oleObj>
          </a:graphicData>
        </a:graphic>
      </p:graphicFrame>
      <p:sp>
        <p:nvSpPr>
          <p:cNvPr id="173116" name="Line 60"/>
          <p:cNvSpPr>
            <a:spLocks noChangeShapeType="1"/>
          </p:cNvSpPr>
          <p:nvPr/>
        </p:nvSpPr>
        <p:spPr bwMode="auto">
          <a:xfrm flipV="1">
            <a:off x="4500563" y="3716338"/>
            <a:ext cx="0" cy="1800225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3117" name="Line 61"/>
          <p:cNvSpPr>
            <a:spLocks noChangeShapeType="1"/>
          </p:cNvSpPr>
          <p:nvPr/>
        </p:nvSpPr>
        <p:spPr bwMode="auto">
          <a:xfrm flipH="1">
            <a:off x="1476375" y="3716338"/>
            <a:ext cx="3024188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73118" name="Object 62"/>
          <p:cNvGraphicFramePr>
            <a:graphicFrameLocks noChangeAspect="1"/>
          </p:cNvGraphicFramePr>
          <p:nvPr/>
        </p:nvGraphicFramePr>
        <p:xfrm>
          <a:off x="611188" y="3573463"/>
          <a:ext cx="209550" cy="230187"/>
        </p:xfrm>
        <a:graphic>
          <a:graphicData uri="http://schemas.openxmlformats.org/presentationml/2006/ole">
            <p:oleObj spid="_x0000_s173118" name="Ecuación" r:id="rId6" imgW="152280" imgH="164880" progId="Equation.3">
              <p:embed/>
            </p:oleObj>
          </a:graphicData>
        </a:graphic>
      </p:graphicFrame>
      <p:grpSp>
        <p:nvGrpSpPr>
          <p:cNvPr id="173121" name="Group 6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73122" name="Picture 66" descr="logo espo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73123" name="Picture 67"/>
            <p:cNvPicPr>
              <a:picLocks noChangeAspect="1" noChangeArrowheads="1"/>
            </p:cNvPicPr>
            <p:nvPr/>
          </p:nvPicPr>
          <p:blipFill>
            <a:blip r:embed="rId8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173119" name="Line 63"/>
          <p:cNvSpPr>
            <a:spLocks noChangeShapeType="1"/>
          </p:cNvSpPr>
          <p:nvPr/>
        </p:nvSpPr>
        <p:spPr bwMode="auto">
          <a:xfrm flipH="1">
            <a:off x="1042988" y="3716338"/>
            <a:ext cx="1444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73189" name="Group 133"/>
          <p:cNvGraphicFramePr>
            <a:graphicFrameLocks noGrp="1"/>
          </p:cNvGraphicFramePr>
          <p:nvPr>
            <p:ph sz="quarter" idx="2"/>
          </p:nvPr>
        </p:nvGraphicFramePr>
        <p:xfrm>
          <a:off x="468313" y="3789363"/>
          <a:ext cx="8353425" cy="1974850"/>
        </p:xfrm>
        <a:graphic>
          <a:graphicData uri="http://schemas.openxmlformats.org/drawingml/2006/table">
            <a:tbl>
              <a:tblPr/>
              <a:tblGrid>
                <a:gridCol w="869950"/>
                <a:gridCol w="1163637"/>
                <a:gridCol w="795338"/>
                <a:gridCol w="798512"/>
                <a:gridCol w="1016000"/>
                <a:gridCol w="1308100"/>
                <a:gridCol w="717550"/>
                <a:gridCol w="731838"/>
                <a:gridCol w="952500"/>
              </a:tblGrid>
              <a:tr h="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Caudal pico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Cuenca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mm /hora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Duración Efectiva-d</a:t>
                      </a:r>
                      <a:r>
                        <a:rPr kumimoji="0" lang="es-E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Curva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Precipitación Efectiva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s-E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Q</a:t>
                      </a:r>
                      <a:r>
                        <a:rPr kumimoji="0" lang="es-E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p.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[m</a:t>
                      </a:r>
                      <a:r>
                        <a:rPr kumimoji="0" lang="es-E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/seg.]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Horas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Horas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#1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150.06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74.19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155.51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6.61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3.90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#2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117.20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95.00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167.43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15.64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8.08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#3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111.08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170.01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18.36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15.19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7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7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7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73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73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73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73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73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73108" grpId="0"/>
      <p:bldP spid="173114" grpId="0" animBg="1"/>
      <p:bldP spid="173116" grpId="0" animBg="1"/>
      <p:bldP spid="173116" grpId="1" animBg="1"/>
      <p:bldP spid="173117" grpId="0" animBg="1"/>
      <p:bldP spid="173117" grpId="1" animBg="1"/>
      <p:bldP spid="1731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4450"/>
            <a:ext cx="7570788" cy="1139825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07375" cy="1079500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Capitulo 3.-  Escorrentía superficial </a:t>
            </a:r>
            <a:endParaRPr lang="es-ES_tradnl" sz="2800" u="sng"/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sz="2400" u="sng">
                <a:hlinkClick r:id="" action="ppaction://noaction"/>
              </a:rPr>
              <a:t>Caudales de aguas residuales</a:t>
            </a:r>
            <a:endParaRPr lang="es-ES" altLang="ja-JP" sz="2400" u="sng">
              <a:ea typeface="ＭＳ Ｐゴシック" charset="-128"/>
            </a:endParaRPr>
          </a:p>
        </p:txBody>
      </p:sp>
      <p:grpSp>
        <p:nvGrpSpPr>
          <p:cNvPr id="378890" name="Group 10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78891" name="Picture 11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78892" name="Picture 12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378893" name="Line 13"/>
          <p:cNvSpPr>
            <a:spLocks noChangeShapeType="1"/>
          </p:cNvSpPr>
          <p:nvPr/>
        </p:nvSpPr>
        <p:spPr bwMode="auto">
          <a:xfrm flipH="1">
            <a:off x="1042988" y="3716338"/>
            <a:ext cx="1444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79434" name="Group 554"/>
          <p:cNvGraphicFramePr>
            <a:graphicFrameLocks noGrp="1"/>
          </p:cNvGraphicFramePr>
          <p:nvPr>
            <p:ph sz="quarter" idx="3"/>
          </p:nvPr>
        </p:nvGraphicFramePr>
        <p:xfrm>
          <a:off x="133350" y="2852738"/>
          <a:ext cx="8902700" cy="2344737"/>
        </p:xfrm>
        <a:graphic>
          <a:graphicData uri="http://schemas.openxmlformats.org/drawingml/2006/table">
            <a:tbl>
              <a:tblPr/>
              <a:tblGrid>
                <a:gridCol w="1220788"/>
                <a:gridCol w="714375"/>
                <a:gridCol w="906462"/>
                <a:gridCol w="982663"/>
                <a:gridCol w="1092200"/>
                <a:gridCol w="1057275"/>
                <a:gridCol w="1052512"/>
                <a:gridCol w="819150"/>
                <a:gridCol w="1057275"/>
              </a:tblGrid>
              <a:tr h="24606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AGUAS RESIDUALES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Urbanización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Área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Densidad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Población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Dotación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Consumo diario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Consumo horario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Caudal max. Horario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Caudal de aguas residuales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r>
                        <a:rPr kumimoji="0" lang="es-E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hab/has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hab.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l/hab/día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l/día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l/seg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l/seg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lt/seg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Metrópolis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7.35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150.00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1102.50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200.00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220500.00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5.10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Magisterio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12.91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170.00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2194.70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438940.00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10.16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8.13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4.49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160.00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718.40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143680.00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3.33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42.73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160.00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6836.80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1367360.00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15.83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31.65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25.32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435" name="Text Box 555"/>
          <p:cNvSpPr txBox="1">
            <a:spLocks noChangeArrowheads="1"/>
          </p:cNvSpPr>
          <p:nvPr/>
        </p:nvSpPr>
        <p:spPr bwMode="auto">
          <a:xfrm>
            <a:off x="395288" y="5516563"/>
            <a:ext cx="8497887" cy="77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/>
              <a:t>Coeficiente de retorno: 80%</a:t>
            </a:r>
          </a:p>
          <a:p>
            <a:pPr>
              <a:spcBef>
                <a:spcPct val="50000"/>
              </a:spcBef>
            </a:pPr>
            <a:r>
              <a:rPr lang="es-EC"/>
              <a:t>Comparando con el caudal que escurre de la cuenca representa tan solo el 0.1 %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6" name="Picture 6" descr="recojimiento de agua ca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76475"/>
            <a:ext cx="5280025" cy="3959225"/>
          </a:xfrm>
          <a:prstGeom prst="rect">
            <a:avLst/>
          </a:prstGeom>
          <a:noFill/>
        </p:spPr>
      </p:pic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911975" cy="7239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576262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Capitulo 4.-  Hidráulica de alcantarillas </a:t>
            </a:r>
            <a:endParaRPr lang="es-ES_tradnl" sz="2800" u="sng"/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5940425" y="2420938"/>
            <a:ext cx="2879725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/>
              <a:t>Estructuras hidráulicas diseñadas para desalojar el agua retenida en planicies donde el cauce natural ha sido obstruido por algún terraplén.   </a:t>
            </a:r>
            <a:endParaRPr lang="es-ES"/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5867400" y="4365625"/>
            <a:ext cx="3025775" cy="187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/>
              <a:t>Factores hidráulicos: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C"/>
              <a:t> Caudal de diseño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C"/>
              <a:t> Energía total aguas arriba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C"/>
              <a:t> Perdida de energía máxima     (aceptable) DH</a:t>
            </a:r>
            <a:endParaRPr lang="es-ES"/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611188" y="2349500"/>
            <a:ext cx="50403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2000" b="1">
                <a:solidFill>
                  <a:srgbClr val="000000"/>
                </a:solidFill>
                <a:latin typeface="Garamond" pitchFamily="18" charset="0"/>
              </a:rPr>
              <a:t>ALCANTARILLAS</a:t>
            </a:r>
          </a:p>
        </p:txBody>
      </p:sp>
      <p:grpSp>
        <p:nvGrpSpPr>
          <p:cNvPr id="179214" name="Group 1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79215" name="Picture 15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79216" name="Picture 16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611188" y="2671763"/>
            <a:ext cx="50403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2000" b="1">
                <a:solidFill>
                  <a:srgbClr val="000000"/>
                </a:solidFill>
                <a:latin typeface="Garamond" pitchFamily="18" charset="0"/>
              </a:rPr>
              <a:t>0+820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4450"/>
            <a:ext cx="7570787" cy="1139825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07375" cy="935037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Capitulo 4.-  Hidráulica de alcantarillas 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es-EC" sz="1800" b="1"/>
              <a:t>Definiciones Básicas</a:t>
            </a:r>
            <a:endParaRPr lang="es-ES_tradnl" sz="1800" u="sng"/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7092950" y="2781300"/>
            <a:ext cx="1476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latin typeface="Garamond" pitchFamily="18" charset="0"/>
            </a:endParaRPr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0" y="-195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0" y="1928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90478" name="Object 14"/>
          <p:cNvGraphicFramePr>
            <a:graphicFrameLocks noChangeAspect="1"/>
          </p:cNvGraphicFramePr>
          <p:nvPr>
            <p:ph sz="quarter" idx="3"/>
          </p:nvPr>
        </p:nvGraphicFramePr>
        <p:xfrm>
          <a:off x="34925" y="2489200"/>
          <a:ext cx="6124575" cy="4179888"/>
        </p:xfrm>
        <a:graphic>
          <a:graphicData uri="http://schemas.openxmlformats.org/presentationml/2006/ole">
            <p:oleObj spid="_x0000_s190478" name="AutoCAD Drawing" r:id="rId4" imgW="8229600" imgH="5105520" progId="AutoCAD.Drawing.16">
              <p:embed/>
            </p:oleObj>
          </a:graphicData>
        </a:graphic>
      </p:graphicFrame>
      <p:grpSp>
        <p:nvGrpSpPr>
          <p:cNvPr id="190480" name="Group 16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90481" name="Picture 17" descr="logo espo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90482" name="Picture 18"/>
            <p:cNvPicPr>
              <a:picLocks noChangeAspect="1" noChangeArrowheads="1"/>
            </p:cNvPicPr>
            <p:nvPr/>
          </p:nvPicPr>
          <p:blipFill>
            <a:blip r:embed="rId6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190483" name="Text Box 19"/>
          <p:cNvSpPr txBox="1">
            <a:spLocks noChangeArrowheads="1"/>
          </p:cNvSpPr>
          <p:nvPr/>
        </p:nvSpPr>
        <p:spPr bwMode="auto">
          <a:xfrm>
            <a:off x="5830888" y="2597150"/>
            <a:ext cx="3313112" cy="160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/>
              <a:t>Se diseñan: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C"/>
              <a:t> Operar a superficie libre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C"/>
              <a:t> Condiciones de flujo crítico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C"/>
              <a:t> Descargar a un costo bajo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8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570787" cy="1139825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07375" cy="1511300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400" b="1"/>
              <a:t>Capitulo 4.-  Hidráulica de alcantarillas </a:t>
            </a:r>
            <a:endParaRPr lang="es-ES_tradnl" sz="2400" u="sng"/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altLang="ja-JP" sz="2000" u="sng">
                <a:ea typeface="ＭＳ Ｐゴシック" charset="-128"/>
                <a:hlinkClick r:id="" action="ppaction://noaction"/>
              </a:rPr>
              <a:t>Estudio de las alcantarillas existentes en la autopista.</a:t>
            </a:r>
            <a:endParaRPr lang="es-ES_tradnl" sz="2000" u="sng"/>
          </a:p>
          <a:p>
            <a:pPr marL="1295400" lvl="2" indent="-381000">
              <a:buClr>
                <a:schemeClr val="tx1"/>
              </a:buClr>
            </a:pPr>
            <a:r>
              <a:rPr lang="es-ES_tradnl" altLang="ja-JP" sz="1800" u="sng">
                <a:ea typeface="ＭＳ Ｐゴシック" charset="-128"/>
                <a:hlinkClick r:id="" action="ppaction://noaction"/>
              </a:rPr>
              <a:t>Determinaci</a:t>
            </a:r>
            <a:r>
              <a:rPr lang="es-ES_tradnl" altLang="ja-JP" sz="1800" u="sng">
                <a:latin typeface="Garamond"/>
                <a:ea typeface="ＭＳ Ｐゴシック" charset="-128"/>
                <a:hlinkClick r:id="" action="ppaction://noaction"/>
              </a:rPr>
              <a:t>ó</a:t>
            </a:r>
            <a:r>
              <a:rPr lang="es-ES_tradnl" altLang="ja-JP" sz="1800" u="sng">
                <a:ea typeface="ＭＳ Ｐゴシック" charset="-128"/>
                <a:hlinkClick r:id="" action="ppaction://noaction"/>
              </a:rPr>
              <a:t>n del caudal para cada alcantarilla</a:t>
            </a:r>
            <a:endParaRPr lang="es-ES_tradnl" altLang="ja-JP" sz="1800" u="sng">
              <a:ea typeface="ＭＳ Ｐゴシック" charset="-128"/>
            </a:endParaRP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6588125" y="3284538"/>
            <a:ext cx="252095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>
                <a:latin typeface="Garamond" pitchFamily="18" charset="0"/>
              </a:rPr>
              <a:t>Q</a:t>
            </a:r>
            <a:r>
              <a:rPr lang="es-EC" baseline="-25000">
                <a:latin typeface="Garamond" pitchFamily="18" charset="0"/>
              </a:rPr>
              <a:t>diseño</a:t>
            </a:r>
            <a:r>
              <a:rPr lang="es-EC">
                <a:latin typeface="Garamond" pitchFamily="18" charset="0"/>
              </a:rPr>
              <a:t>=Área de aportación (porcentaje) * Q</a:t>
            </a:r>
            <a:r>
              <a:rPr lang="es-EC" baseline="-25000">
                <a:latin typeface="Garamond" pitchFamily="18" charset="0"/>
              </a:rPr>
              <a:t>escurrido c/cuenca</a:t>
            </a:r>
            <a:r>
              <a:rPr lang="es-EC">
                <a:latin typeface="Garamond" pitchFamily="18" charset="0"/>
              </a:rPr>
              <a:t> </a:t>
            </a:r>
            <a:endParaRPr lang="es-ES">
              <a:latin typeface="Garamond" pitchFamily="18" charset="0"/>
            </a:endParaRP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0" y="-195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0" y="1928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228363" name="Group 11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228364" name="Picture 12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228365" name="Picture 13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pic>
        <p:nvPicPr>
          <p:cNvPr id="228366" name="Picture 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900113" y="2924175"/>
            <a:ext cx="4967287" cy="3049588"/>
          </a:xfrm>
        </p:spPr>
      </p:pic>
      <p:sp>
        <p:nvSpPr>
          <p:cNvPr id="228367" name="Freeform 15"/>
          <p:cNvSpPr>
            <a:spLocks/>
          </p:cNvSpPr>
          <p:nvPr/>
        </p:nvSpPr>
        <p:spPr bwMode="auto">
          <a:xfrm>
            <a:off x="3175000" y="3251200"/>
            <a:ext cx="2387600" cy="419100"/>
          </a:xfrm>
          <a:custGeom>
            <a:avLst/>
            <a:gdLst/>
            <a:ahLst/>
            <a:cxnLst>
              <a:cxn ang="0">
                <a:pos x="1504" y="264"/>
              </a:cxn>
              <a:cxn ang="0">
                <a:pos x="1400" y="224"/>
              </a:cxn>
              <a:cxn ang="0">
                <a:pos x="1224" y="136"/>
              </a:cxn>
              <a:cxn ang="0">
                <a:pos x="880" y="32"/>
              </a:cxn>
              <a:cxn ang="0">
                <a:pos x="648" y="0"/>
              </a:cxn>
              <a:cxn ang="0">
                <a:pos x="304" y="40"/>
              </a:cxn>
              <a:cxn ang="0">
                <a:pos x="132" y="84"/>
              </a:cxn>
              <a:cxn ang="0">
                <a:pos x="0" y="144"/>
              </a:cxn>
            </a:cxnLst>
            <a:rect l="0" t="0" r="r" b="b"/>
            <a:pathLst>
              <a:path w="1504" h="264">
                <a:moveTo>
                  <a:pt x="1504" y="264"/>
                </a:moveTo>
                <a:cubicBezTo>
                  <a:pt x="1487" y="257"/>
                  <a:pt x="1447" y="245"/>
                  <a:pt x="1400" y="224"/>
                </a:cubicBezTo>
                <a:cubicBezTo>
                  <a:pt x="1360" y="201"/>
                  <a:pt x="1311" y="168"/>
                  <a:pt x="1224" y="136"/>
                </a:cubicBezTo>
                <a:cubicBezTo>
                  <a:pt x="1159" y="113"/>
                  <a:pt x="976" y="55"/>
                  <a:pt x="880" y="32"/>
                </a:cubicBezTo>
                <a:cubicBezTo>
                  <a:pt x="833" y="0"/>
                  <a:pt x="702" y="18"/>
                  <a:pt x="648" y="0"/>
                </a:cubicBezTo>
                <a:cubicBezTo>
                  <a:pt x="534" y="19"/>
                  <a:pt x="417" y="17"/>
                  <a:pt x="304" y="40"/>
                </a:cubicBezTo>
                <a:cubicBezTo>
                  <a:pt x="218" y="54"/>
                  <a:pt x="183" y="67"/>
                  <a:pt x="132" y="84"/>
                </a:cubicBezTo>
                <a:cubicBezTo>
                  <a:pt x="119" y="97"/>
                  <a:pt x="13" y="131"/>
                  <a:pt x="0" y="144"/>
                </a:cubicBezTo>
              </a:path>
            </a:pathLst>
          </a:custGeom>
          <a:noFill/>
          <a:ln w="76200" cap="flat" cmpd="sng">
            <a:solidFill>
              <a:srgbClr val="00CC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8370" name="Freeform 18"/>
          <p:cNvSpPr>
            <a:spLocks/>
          </p:cNvSpPr>
          <p:nvPr/>
        </p:nvSpPr>
        <p:spPr bwMode="auto">
          <a:xfrm>
            <a:off x="3867150" y="3314700"/>
            <a:ext cx="260350" cy="1530350"/>
          </a:xfrm>
          <a:custGeom>
            <a:avLst/>
            <a:gdLst/>
            <a:ahLst/>
            <a:cxnLst>
              <a:cxn ang="0">
                <a:pos x="164" y="964"/>
              </a:cxn>
              <a:cxn ang="0">
                <a:pos x="148" y="840"/>
              </a:cxn>
              <a:cxn ang="0">
                <a:pos x="112" y="736"/>
              </a:cxn>
              <a:cxn ang="0">
                <a:pos x="96" y="592"/>
              </a:cxn>
              <a:cxn ang="0">
                <a:pos x="24" y="108"/>
              </a:cxn>
              <a:cxn ang="0">
                <a:pos x="8" y="64"/>
              </a:cxn>
              <a:cxn ang="0">
                <a:pos x="0" y="0"/>
              </a:cxn>
            </a:cxnLst>
            <a:rect l="0" t="0" r="r" b="b"/>
            <a:pathLst>
              <a:path w="164" h="964">
                <a:moveTo>
                  <a:pt x="164" y="964"/>
                </a:moveTo>
                <a:cubicBezTo>
                  <a:pt x="150" y="921"/>
                  <a:pt x="152" y="887"/>
                  <a:pt x="148" y="840"/>
                </a:cubicBezTo>
                <a:cubicBezTo>
                  <a:pt x="145" y="806"/>
                  <a:pt x="124" y="768"/>
                  <a:pt x="112" y="736"/>
                </a:cubicBezTo>
                <a:cubicBezTo>
                  <a:pt x="107" y="687"/>
                  <a:pt x="108" y="639"/>
                  <a:pt x="96" y="592"/>
                </a:cubicBezTo>
                <a:cubicBezTo>
                  <a:pt x="81" y="487"/>
                  <a:pt x="39" y="196"/>
                  <a:pt x="24" y="108"/>
                </a:cubicBezTo>
                <a:cubicBezTo>
                  <a:pt x="20" y="90"/>
                  <a:pt x="18" y="79"/>
                  <a:pt x="8" y="64"/>
                </a:cubicBezTo>
                <a:cubicBezTo>
                  <a:pt x="3" y="39"/>
                  <a:pt x="0" y="27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8371" name="Freeform 19"/>
          <p:cNvSpPr>
            <a:spLocks/>
          </p:cNvSpPr>
          <p:nvPr/>
        </p:nvSpPr>
        <p:spPr bwMode="auto">
          <a:xfrm>
            <a:off x="3124200" y="3479800"/>
            <a:ext cx="647700" cy="1739900"/>
          </a:xfrm>
          <a:custGeom>
            <a:avLst/>
            <a:gdLst/>
            <a:ahLst/>
            <a:cxnLst>
              <a:cxn ang="0">
                <a:pos x="396" y="1096"/>
              </a:cxn>
              <a:cxn ang="0">
                <a:pos x="408" y="1040"/>
              </a:cxn>
              <a:cxn ang="0">
                <a:pos x="404" y="996"/>
              </a:cxn>
              <a:cxn ang="0">
                <a:pos x="380" y="930"/>
              </a:cxn>
              <a:cxn ang="0">
                <a:pos x="344" y="770"/>
              </a:cxn>
              <a:cxn ang="0">
                <a:pos x="188" y="364"/>
              </a:cxn>
              <a:cxn ang="0">
                <a:pos x="160" y="328"/>
              </a:cxn>
              <a:cxn ang="0">
                <a:pos x="128" y="264"/>
              </a:cxn>
              <a:cxn ang="0">
                <a:pos x="52" y="124"/>
              </a:cxn>
              <a:cxn ang="0">
                <a:pos x="0" y="0"/>
              </a:cxn>
            </a:cxnLst>
            <a:rect l="0" t="0" r="r" b="b"/>
            <a:pathLst>
              <a:path w="408" h="1096">
                <a:moveTo>
                  <a:pt x="396" y="1096"/>
                </a:moveTo>
                <a:cubicBezTo>
                  <a:pt x="405" y="1051"/>
                  <a:pt x="401" y="1069"/>
                  <a:pt x="408" y="1040"/>
                </a:cubicBezTo>
                <a:cubicBezTo>
                  <a:pt x="407" y="1025"/>
                  <a:pt x="406" y="1011"/>
                  <a:pt x="404" y="996"/>
                </a:cubicBezTo>
                <a:cubicBezTo>
                  <a:pt x="403" y="992"/>
                  <a:pt x="380" y="934"/>
                  <a:pt x="380" y="930"/>
                </a:cubicBezTo>
                <a:cubicBezTo>
                  <a:pt x="372" y="890"/>
                  <a:pt x="379" y="873"/>
                  <a:pt x="344" y="770"/>
                </a:cubicBezTo>
                <a:cubicBezTo>
                  <a:pt x="313" y="681"/>
                  <a:pt x="221" y="435"/>
                  <a:pt x="188" y="364"/>
                </a:cubicBezTo>
                <a:cubicBezTo>
                  <a:pt x="183" y="337"/>
                  <a:pt x="178" y="346"/>
                  <a:pt x="160" y="328"/>
                </a:cubicBezTo>
                <a:cubicBezTo>
                  <a:pt x="152" y="307"/>
                  <a:pt x="150" y="271"/>
                  <a:pt x="128" y="264"/>
                </a:cubicBezTo>
                <a:cubicBezTo>
                  <a:pt x="95" y="221"/>
                  <a:pt x="82" y="169"/>
                  <a:pt x="52" y="124"/>
                </a:cubicBezTo>
                <a:cubicBezTo>
                  <a:pt x="43" y="89"/>
                  <a:pt x="25" y="25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8372" name="Freeform 20"/>
          <p:cNvSpPr>
            <a:spLocks/>
          </p:cNvSpPr>
          <p:nvPr/>
        </p:nvSpPr>
        <p:spPr bwMode="auto">
          <a:xfrm>
            <a:off x="2946400" y="3498850"/>
            <a:ext cx="247650" cy="1606550"/>
          </a:xfrm>
          <a:custGeom>
            <a:avLst/>
            <a:gdLst/>
            <a:ahLst/>
            <a:cxnLst>
              <a:cxn ang="0">
                <a:pos x="4" y="1012"/>
              </a:cxn>
              <a:cxn ang="0">
                <a:pos x="20" y="896"/>
              </a:cxn>
              <a:cxn ang="0">
                <a:pos x="10" y="692"/>
              </a:cxn>
              <a:cxn ang="0">
                <a:pos x="80" y="336"/>
              </a:cxn>
              <a:cxn ang="0">
                <a:pos x="108" y="168"/>
              </a:cxn>
              <a:cxn ang="0">
                <a:pos x="126" y="52"/>
              </a:cxn>
              <a:cxn ang="0">
                <a:pos x="128" y="0"/>
              </a:cxn>
            </a:cxnLst>
            <a:rect l="0" t="0" r="r" b="b"/>
            <a:pathLst>
              <a:path w="156" h="1012">
                <a:moveTo>
                  <a:pt x="4" y="1012"/>
                </a:moveTo>
                <a:cubicBezTo>
                  <a:pt x="7" y="970"/>
                  <a:pt x="12" y="936"/>
                  <a:pt x="20" y="896"/>
                </a:cubicBezTo>
                <a:cubicBezTo>
                  <a:pt x="18" y="847"/>
                  <a:pt x="0" y="785"/>
                  <a:pt x="10" y="692"/>
                </a:cubicBezTo>
                <a:cubicBezTo>
                  <a:pt x="20" y="599"/>
                  <a:pt x="64" y="423"/>
                  <a:pt x="80" y="336"/>
                </a:cubicBezTo>
                <a:cubicBezTo>
                  <a:pt x="100" y="245"/>
                  <a:pt x="101" y="208"/>
                  <a:pt x="108" y="168"/>
                </a:cubicBezTo>
                <a:cubicBezTo>
                  <a:pt x="118" y="121"/>
                  <a:pt x="123" y="80"/>
                  <a:pt x="126" y="52"/>
                </a:cubicBezTo>
                <a:cubicBezTo>
                  <a:pt x="128" y="31"/>
                  <a:pt x="156" y="0"/>
                  <a:pt x="128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8373" name="Freeform 21"/>
          <p:cNvSpPr>
            <a:spLocks/>
          </p:cNvSpPr>
          <p:nvPr/>
        </p:nvSpPr>
        <p:spPr bwMode="auto">
          <a:xfrm>
            <a:off x="1833563" y="4373563"/>
            <a:ext cx="873125" cy="1019175"/>
          </a:xfrm>
          <a:custGeom>
            <a:avLst/>
            <a:gdLst/>
            <a:ahLst/>
            <a:cxnLst>
              <a:cxn ang="0">
                <a:pos x="545" y="637"/>
              </a:cxn>
              <a:cxn ang="0">
                <a:pos x="525" y="617"/>
              </a:cxn>
              <a:cxn ang="0">
                <a:pos x="493" y="601"/>
              </a:cxn>
              <a:cxn ang="0">
                <a:pos x="473" y="585"/>
              </a:cxn>
              <a:cxn ang="0">
                <a:pos x="425" y="509"/>
              </a:cxn>
              <a:cxn ang="0">
                <a:pos x="385" y="361"/>
              </a:cxn>
              <a:cxn ang="0">
                <a:pos x="383" y="247"/>
              </a:cxn>
              <a:cxn ang="0">
                <a:pos x="195" y="125"/>
              </a:cxn>
              <a:cxn ang="0">
                <a:pos x="41" y="29"/>
              </a:cxn>
              <a:cxn ang="0">
                <a:pos x="33" y="17"/>
              </a:cxn>
              <a:cxn ang="0">
                <a:pos x="17" y="13"/>
              </a:cxn>
              <a:cxn ang="0">
                <a:pos x="9" y="1"/>
              </a:cxn>
            </a:cxnLst>
            <a:rect l="0" t="0" r="r" b="b"/>
            <a:pathLst>
              <a:path w="550" h="642">
                <a:moveTo>
                  <a:pt x="545" y="637"/>
                </a:moveTo>
                <a:cubicBezTo>
                  <a:pt x="517" y="628"/>
                  <a:pt x="550" y="642"/>
                  <a:pt x="525" y="617"/>
                </a:cubicBezTo>
                <a:cubicBezTo>
                  <a:pt x="516" y="608"/>
                  <a:pt x="505" y="605"/>
                  <a:pt x="493" y="601"/>
                </a:cubicBezTo>
                <a:cubicBezTo>
                  <a:pt x="484" y="596"/>
                  <a:pt x="484" y="600"/>
                  <a:pt x="473" y="585"/>
                </a:cubicBezTo>
                <a:cubicBezTo>
                  <a:pt x="463" y="572"/>
                  <a:pt x="440" y="546"/>
                  <a:pt x="425" y="509"/>
                </a:cubicBezTo>
                <a:cubicBezTo>
                  <a:pt x="413" y="474"/>
                  <a:pt x="392" y="405"/>
                  <a:pt x="385" y="361"/>
                </a:cubicBezTo>
                <a:cubicBezTo>
                  <a:pt x="382" y="334"/>
                  <a:pt x="388" y="266"/>
                  <a:pt x="383" y="247"/>
                </a:cubicBezTo>
                <a:cubicBezTo>
                  <a:pt x="351" y="208"/>
                  <a:pt x="250" y="162"/>
                  <a:pt x="195" y="125"/>
                </a:cubicBezTo>
                <a:cubicBezTo>
                  <a:pt x="161" y="102"/>
                  <a:pt x="68" y="49"/>
                  <a:pt x="41" y="29"/>
                </a:cubicBezTo>
                <a:cubicBezTo>
                  <a:pt x="38" y="25"/>
                  <a:pt x="37" y="20"/>
                  <a:pt x="33" y="17"/>
                </a:cubicBezTo>
                <a:cubicBezTo>
                  <a:pt x="28" y="14"/>
                  <a:pt x="21" y="16"/>
                  <a:pt x="17" y="13"/>
                </a:cubicBezTo>
                <a:cubicBezTo>
                  <a:pt x="0" y="0"/>
                  <a:pt x="21" y="1"/>
                  <a:pt x="9" y="1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8374" name="Freeform 22"/>
          <p:cNvSpPr>
            <a:spLocks/>
          </p:cNvSpPr>
          <p:nvPr/>
        </p:nvSpPr>
        <p:spPr bwMode="auto">
          <a:xfrm>
            <a:off x="1466850" y="4743450"/>
            <a:ext cx="298450" cy="876300"/>
          </a:xfrm>
          <a:custGeom>
            <a:avLst/>
            <a:gdLst/>
            <a:ahLst/>
            <a:cxnLst>
              <a:cxn ang="0">
                <a:pos x="188" y="552"/>
              </a:cxn>
              <a:cxn ang="0">
                <a:pos x="152" y="520"/>
              </a:cxn>
              <a:cxn ang="0">
                <a:pos x="112" y="444"/>
              </a:cxn>
              <a:cxn ang="0">
                <a:pos x="96" y="420"/>
              </a:cxn>
              <a:cxn ang="0">
                <a:pos x="112" y="304"/>
              </a:cxn>
              <a:cxn ang="0">
                <a:pos x="120" y="268"/>
              </a:cxn>
              <a:cxn ang="0">
                <a:pos x="48" y="204"/>
              </a:cxn>
              <a:cxn ang="0">
                <a:pos x="24" y="52"/>
              </a:cxn>
              <a:cxn ang="0">
                <a:pos x="0" y="0"/>
              </a:cxn>
            </a:cxnLst>
            <a:rect l="0" t="0" r="r" b="b"/>
            <a:pathLst>
              <a:path w="188" h="552">
                <a:moveTo>
                  <a:pt x="188" y="552"/>
                </a:moveTo>
                <a:cubicBezTo>
                  <a:pt x="175" y="539"/>
                  <a:pt x="169" y="526"/>
                  <a:pt x="152" y="520"/>
                </a:cubicBezTo>
                <a:cubicBezTo>
                  <a:pt x="135" y="495"/>
                  <a:pt x="121" y="472"/>
                  <a:pt x="112" y="444"/>
                </a:cubicBezTo>
                <a:cubicBezTo>
                  <a:pt x="109" y="435"/>
                  <a:pt x="96" y="420"/>
                  <a:pt x="96" y="420"/>
                </a:cubicBezTo>
                <a:cubicBezTo>
                  <a:pt x="98" y="368"/>
                  <a:pt x="92" y="344"/>
                  <a:pt x="112" y="304"/>
                </a:cubicBezTo>
                <a:cubicBezTo>
                  <a:pt x="114" y="292"/>
                  <a:pt x="122" y="280"/>
                  <a:pt x="120" y="268"/>
                </a:cubicBezTo>
                <a:cubicBezTo>
                  <a:pt x="116" y="234"/>
                  <a:pt x="76" y="213"/>
                  <a:pt x="48" y="204"/>
                </a:cubicBezTo>
                <a:cubicBezTo>
                  <a:pt x="38" y="153"/>
                  <a:pt x="33" y="106"/>
                  <a:pt x="24" y="52"/>
                </a:cubicBezTo>
                <a:cubicBezTo>
                  <a:pt x="21" y="35"/>
                  <a:pt x="0" y="14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8375" name="Freeform 23"/>
          <p:cNvSpPr>
            <a:spLocks/>
          </p:cNvSpPr>
          <p:nvPr/>
        </p:nvSpPr>
        <p:spPr bwMode="auto">
          <a:xfrm>
            <a:off x="4689475" y="3444875"/>
            <a:ext cx="357188" cy="1606550"/>
          </a:xfrm>
          <a:custGeom>
            <a:avLst/>
            <a:gdLst/>
            <a:ahLst/>
            <a:cxnLst>
              <a:cxn ang="0">
                <a:pos x="60" y="1012"/>
              </a:cxn>
              <a:cxn ang="0">
                <a:pos x="17" y="950"/>
              </a:cxn>
              <a:cxn ang="0">
                <a:pos x="26" y="904"/>
              </a:cxn>
              <a:cxn ang="0">
                <a:pos x="36" y="835"/>
              </a:cxn>
              <a:cxn ang="0">
                <a:pos x="80" y="772"/>
              </a:cxn>
              <a:cxn ang="0">
                <a:pos x="36" y="710"/>
              </a:cxn>
              <a:cxn ang="0">
                <a:pos x="4" y="590"/>
              </a:cxn>
              <a:cxn ang="0">
                <a:pos x="78" y="376"/>
              </a:cxn>
              <a:cxn ang="0">
                <a:pos x="219" y="24"/>
              </a:cxn>
              <a:cxn ang="0">
                <a:pos x="224" y="0"/>
              </a:cxn>
            </a:cxnLst>
            <a:rect l="0" t="0" r="r" b="b"/>
            <a:pathLst>
              <a:path w="225" h="1012">
                <a:moveTo>
                  <a:pt x="60" y="1012"/>
                </a:moveTo>
                <a:cubicBezTo>
                  <a:pt x="32" y="999"/>
                  <a:pt x="30" y="976"/>
                  <a:pt x="17" y="950"/>
                </a:cubicBezTo>
                <a:cubicBezTo>
                  <a:pt x="9" y="935"/>
                  <a:pt x="26" y="904"/>
                  <a:pt x="26" y="904"/>
                </a:cubicBezTo>
                <a:cubicBezTo>
                  <a:pt x="31" y="861"/>
                  <a:pt x="0" y="852"/>
                  <a:pt x="36" y="835"/>
                </a:cubicBezTo>
                <a:cubicBezTo>
                  <a:pt x="50" y="813"/>
                  <a:pt x="80" y="793"/>
                  <a:pt x="80" y="772"/>
                </a:cubicBezTo>
                <a:cubicBezTo>
                  <a:pt x="74" y="759"/>
                  <a:pt x="49" y="740"/>
                  <a:pt x="36" y="710"/>
                </a:cubicBezTo>
                <a:cubicBezTo>
                  <a:pt x="32" y="696"/>
                  <a:pt x="4" y="590"/>
                  <a:pt x="4" y="590"/>
                </a:cubicBezTo>
                <a:cubicBezTo>
                  <a:pt x="11" y="534"/>
                  <a:pt x="42" y="470"/>
                  <a:pt x="78" y="376"/>
                </a:cubicBezTo>
                <a:cubicBezTo>
                  <a:pt x="103" y="309"/>
                  <a:pt x="195" y="87"/>
                  <a:pt x="219" y="24"/>
                </a:cubicBezTo>
                <a:cubicBezTo>
                  <a:pt x="225" y="6"/>
                  <a:pt x="224" y="14"/>
                  <a:pt x="224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8376" name="AutoShape 24"/>
          <p:cNvSpPr>
            <a:spLocks noChangeArrowheads="1"/>
          </p:cNvSpPr>
          <p:nvPr/>
        </p:nvSpPr>
        <p:spPr bwMode="auto">
          <a:xfrm rot="18180000">
            <a:off x="4968875" y="3321051"/>
            <a:ext cx="142875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8377" name="AutoShape 25"/>
          <p:cNvSpPr>
            <a:spLocks noChangeArrowheads="1"/>
          </p:cNvSpPr>
          <p:nvPr/>
        </p:nvSpPr>
        <p:spPr bwMode="auto">
          <a:xfrm rot="15120000">
            <a:off x="3744912" y="3178176"/>
            <a:ext cx="142875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8378" name="AutoShape 26"/>
          <p:cNvSpPr>
            <a:spLocks noChangeArrowheads="1"/>
          </p:cNvSpPr>
          <p:nvPr/>
        </p:nvSpPr>
        <p:spPr bwMode="auto">
          <a:xfrm rot="16980000">
            <a:off x="4464050" y="3176588"/>
            <a:ext cx="142875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8379" name="AutoShape 27"/>
          <p:cNvSpPr>
            <a:spLocks noChangeArrowheads="1"/>
          </p:cNvSpPr>
          <p:nvPr/>
        </p:nvSpPr>
        <p:spPr bwMode="auto">
          <a:xfrm rot="14040000">
            <a:off x="3097212" y="3321051"/>
            <a:ext cx="142875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8380" name="AutoShape 28"/>
          <p:cNvSpPr>
            <a:spLocks noChangeArrowheads="1"/>
          </p:cNvSpPr>
          <p:nvPr/>
        </p:nvSpPr>
        <p:spPr bwMode="auto">
          <a:xfrm rot="13260000">
            <a:off x="1763713" y="4221163"/>
            <a:ext cx="142875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8381" name="Freeform 29"/>
          <p:cNvSpPr>
            <a:spLocks/>
          </p:cNvSpPr>
          <p:nvPr/>
        </p:nvSpPr>
        <p:spPr bwMode="auto">
          <a:xfrm>
            <a:off x="1200150" y="4400550"/>
            <a:ext cx="62865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108" y="252"/>
              </a:cxn>
              <a:cxn ang="0">
                <a:pos x="240" y="132"/>
              </a:cxn>
              <a:cxn ang="0">
                <a:pos x="396" y="0"/>
              </a:cxn>
            </a:cxnLst>
            <a:rect l="0" t="0" r="r" b="b"/>
            <a:pathLst>
              <a:path w="396" h="336">
                <a:moveTo>
                  <a:pt x="0" y="336"/>
                </a:moveTo>
                <a:cubicBezTo>
                  <a:pt x="41" y="308"/>
                  <a:pt x="60" y="264"/>
                  <a:pt x="108" y="252"/>
                </a:cubicBezTo>
                <a:cubicBezTo>
                  <a:pt x="149" y="211"/>
                  <a:pt x="191" y="165"/>
                  <a:pt x="240" y="132"/>
                </a:cubicBezTo>
                <a:cubicBezTo>
                  <a:pt x="288" y="90"/>
                  <a:pt x="370" y="22"/>
                  <a:pt x="396" y="0"/>
                </a:cubicBezTo>
              </a:path>
            </a:pathLst>
          </a:custGeom>
          <a:noFill/>
          <a:ln w="76200" cap="flat" cmpd="sng">
            <a:solidFill>
              <a:srgbClr val="00CC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8382" name="Freeform 30"/>
          <p:cNvSpPr>
            <a:spLocks/>
          </p:cNvSpPr>
          <p:nvPr/>
        </p:nvSpPr>
        <p:spPr bwMode="auto">
          <a:xfrm>
            <a:off x="3132138" y="3357563"/>
            <a:ext cx="863600" cy="1943100"/>
          </a:xfrm>
          <a:custGeom>
            <a:avLst/>
            <a:gdLst/>
            <a:ahLst/>
            <a:cxnLst>
              <a:cxn ang="0">
                <a:pos x="394" y="0"/>
              </a:cxn>
              <a:cxn ang="0">
                <a:pos x="206" y="36"/>
              </a:cxn>
              <a:cxn ang="0">
                <a:pos x="182" y="80"/>
              </a:cxn>
              <a:cxn ang="0">
                <a:pos x="166" y="148"/>
              </a:cxn>
              <a:cxn ang="0">
                <a:pos x="186" y="256"/>
              </a:cxn>
              <a:cxn ang="0">
                <a:pos x="222" y="380"/>
              </a:cxn>
              <a:cxn ang="0">
                <a:pos x="254" y="480"/>
              </a:cxn>
              <a:cxn ang="0">
                <a:pos x="202" y="576"/>
              </a:cxn>
              <a:cxn ang="0">
                <a:pos x="150" y="652"/>
              </a:cxn>
              <a:cxn ang="0">
                <a:pos x="6" y="720"/>
              </a:cxn>
              <a:cxn ang="0">
                <a:pos x="22" y="748"/>
              </a:cxn>
              <a:cxn ang="0">
                <a:pos x="70" y="840"/>
              </a:cxn>
              <a:cxn ang="0">
                <a:pos x="118" y="876"/>
              </a:cxn>
              <a:cxn ang="0">
                <a:pos x="70" y="1004"/>
              </a:cxn>
              <a:cxn ang="0">
                <a:pos x="74" y="1136"/>
              </a:cxn>
              <a:cxn ang="0">
                <a:pos x="70" y="1160"/>
              </a:cxn>
              <a:cxn ang="0">
                <a:pos x="50" y="1252"/>
              </a:cxn>
              <a:cxn ang="0">
                <a:pos x="22" y="1448"/>
              </a:cxn>
              <a:cxn ang="0">
                <a:pos x="22" y="1648"/>
              </a:cxn>
              <a:cxn ang="0">
                <a:pos x="82" y="1652"/>
              </a:cxn>
              <a:cxn ang="0">
                <a:pos x="154" y="1668"/>
              </a:cxn>
              <a:cxn ang="0">
                <a:pos x="202" y="1680"/>
              </a:cxn>
              <a:cxn ang="0">
                <a:pos x="226" y="1700"/>
              </a:cxn>
              <a:cxn ang="0">
                <a:pos x="306" y="1696"/>
              </a:cxn>
              <a:cxn ang="0">
                <a:pos x="378" y="1712"/>
              </a:cxn>
              <a:cxn ang="0">
                <a:pos x="422" y="1744"/>
              </a:cxn>
              <a:cxn ang="0">
                <a:pos x="466" y="1756"/>
              </a:cxn>
              <a:cxn ang="0">
                <a:pos x="514" y="1768"/>
              </a:cxn>
              <a:cxn ang="0">
                <a:pos x="526" y="1772"/>
              </a:cxn>
              <a:cxn ang="0">
                <a:pos x="550" y="1792"/>
              </a:cxn>
              <a:cxn ang="0">
                <a:pos x="574" y="1800"/>
              </a:cxn>
              <a:cxn ang="0">
                <a:pos x="602" y="1788"/>
              </a:cxn>
              <a:cxn ang="0">
                <a:pos x="618" y="1764"/>
              </a:cxn>
              <a:cxn ang="0">
                <a:pos x="702" y="1760"/>
              </a:cxn>
              <a:cxn ang="0">
                <a:pos x="778" y="1736"/>
              </a:cxn>
              <a:cxn ang="0">
                <a:pos x="770" y="1708"/>
              </a:cxn>
              <a:cxn ang="0">
                <a:pos x="758" y="1644"/>
              </a:cxn>
              <a:cxn ang="0">
                <a:pos x="530" y="676"/>
              </a:cxn>
              <a:cxn ang="0">
                <a:pos x="454" y="276"/>
              </a:cxn>
              <a:cxn ang="0">
                <a:pos x="394" y="0"/>
              </a:cxn>
            </a:cxnLst>
            <a:rect l="0" t="0" r="r" b="b"/>
            <a:pathLst>
              <a:path w="788" h="1800">
                <a:moveTo>
                  <a:pt x="394" y="0"/>
                </a:moveTo>
                <a:cubicBezTo>
                  <a:pt x="330" y="8"/>
                  <a:pt x="270" y="29"/>
                  <a:pt x="206" y="36"/>
                </a:cubicBezTo>
                <a:cubicBezTo>
                  <a:pt x="198" y="59"/>
                  <a:pt x="200" y="68"/>
                  <a:pt x="182" y="80"/>
                </a:cubicBezTo>
                <a:cubicBezTo>
                  <a:pt x="175" y="102"/>
                  <a:pt x="173" y="126"/>
                  <a:pt x="166" y="148"/>
                </a:cubicBezTo>
                <a:cubicBezTo>
                  <a:pt x="168" y="190"/>
                  <a:pt x="157" y="212"/>
                  <a:pt x="186" y="256"/>
                </a:cubicBezTo>
                <a:cubicBezTo>
                  <a:pt x="199" y="309"/>
                  <a:pt x="187" y="356"/>
                  <a:pt x="222" y="380"/>
                </a:cubicBezTo>
                <a:cubicBezTo>
                  <a:pt x="231" y="415"/>
                  <a:pt x="243" y="447"/>
                  <a:pt x="254" y="480"/>
                </a:cubicBezTo>
                <a:cubicBezTo>
                  <a:pt x="234" y="510"/>
                  <a:pt x="222" y="546"/>
                  <a:pt x="202" y="576"/>
                </a:cubicBezTo>
                <a:cubicBezTo>
                  <a:pt x="217" y="652"/>
                  <a:pt x="222" y="646"/>
                  <a:pt x="150" y="652"/>
                </a:cubicBezTo>
                <a:cubicBezTo>
                  <a:pt x="98" y="669"/>
                  <a:pt x="51" y="690"/>
                  <a:pt x="6" y="720"/>
                </a:cubicBezTo>
                <a:cubicBezTo>
                  <a:pt x="0" y="739"/>
                  <a:pt x="2" y="743"/>
                  <a:pt x="22" y="748"/>
                </a:cubicBezTo>
                <a:cubicBezTo>
                  <a:pt x="33" y="768"/>
                  <a:pt x="58" y="814"/>
                  <a:pt x="70" y="840"/>
                </a:cubicBezTo>
                <a:cubicBezTo>
                  <a:pt x="83" y="859"/>
                  <a:pt x="112" y="854"/>
                  <a:pt x="118" y="876"/>
                </a:cubicBezTo>
                <a:cubicBezTo>
                  <a:pt x="114" y="921"/>
                  <a:pt x="83" y="966"/>
                  <a:pt x="70" y="1004"/>
                </a:cubicBezTo>
                <a:cubicBezTo>
                  <a:pt x="66" y="1045"/>
                  <a:pt x="49" y="1099"/>
                  <a:pt x="74" y="1136"/>
                </a:cubicBezTo>
                <a:cubicBezTo>
                  <a:pt x="54" y="1165"/>
                  <a:pt x="73" y="1131"/>
                  <a:pt x="70" y="1160"/>
                </a:cubicBezTo>
                <a:cubicBezTo>
                  <a:pt x="67" y="1189"/>
                  <a:pt x="59" y="1224"/>
                  <a:pt x="50" y="1252"/>
                </a:cubicBezTo>
                <a:cubicBezTo>
                  <a:pt x="47" y="1312"/>
                  <a:pt x="58" y="1395"/>
                  <a:pt x="22" y="1448"/>
                </a:cubicBezTo>
                <a:cubicBezTo>
                  <a:pt x="22" y="1454"/>
                  <a:pt x="12" y="1633"/>
                  <a:pt x="22" y="1648"/>
                </a:cubicBezTo>
                <a:cubicBezTo>
                  <a:pt x="33" y="1665"/>
                  <a:pt x="62" y="1651"/>
                  <a:pt x="82" y="1652"/>
                </a:cubicBezTo>
                <a:cubicBezTo>
                  <a:pt x="111" y="1662"/>
                  <a:pt x="122" y="1664"/>
                  <a:pt x="154" y="1668"/>
                </a:cubicBezTo>
                <a:cubicBezTo>
                  <a:pt x="170" y="1673"/>
                  <a:pt x="187" y="1674"/>
                  <a:pt x="202" y="1680"/>
                </a:cubicBezTo>
                <a:cubicBezTo>
                  <a:pt x="212" y="1684"/>
                  <a:pt x="217" y="1694"/>
                  <a:pt x="226" y="1700"/>
                </a:cubicBezTo>
                <a:cubicBezTo>
                  <a:pt x="261" y="1696"/>
                  <a:pt x="270" y="1692"/>
                  <a:pt x="306" y="1696"/>
                </a:cubicBezTo>
                <a:cubicBezTo>
                  <a:pt x="330" y="1704"/>
                  <a:pt x="352" y="1709"/>
                  <a:pt x="378" y="1712"/>
                </a:cubicBezTo>
                <a:cubicBezTo>
                  <a:pt x="399" y="1719"/>
                  <a:pt x="404" y="1736"/>
                  <a:pt x="422" y="1744"/>
                </a:cubicBezTo>
                <a:cubicBezTo>
                  <a:pt x="437" y="1751"/>
                  <a:pt x="450" y="1753"/>
                  <a:pt x="466" y="1756"/>
                </a:cubicBezTo>
                <a:cubicBezTo>
                  <a:pt x="502" y="1762"/>
                  <a:pt x="479" y="1756"/>
                  <a:pt x="514" y="1768"/>
                </a:cubicBezTo>
                <a:cubicBezTo>
                  <a:pt x="518" y="1769"/>
                  <a:pt x="526" y="1772"/>
                  <a:pt x="526" y="1772"/>
                </a:cubicBezTo>
                <a:cubicBezTo>
                  <a:pt x="537" y="1794"/>
                  <a:pt x="528" y="1785"/>
                  <a:pt x="550" y="1792"/>
                </a:cubicBezTo>
                <a:cubicBezTo>
                  <a:pt x="558" y="1794"/>
                  <a:pt x="574" y="1800"/>
                  <a:pt x="574" y="1800"/>
                </a:cubicBezTo>
                <a:cubicBezTo>
                  <a:pt x="584" y="1798"/>
                  <a:pt x="595" y="1797"/>
                  <a:pt x="602" y="1788"/>
                </a:cubicBezTo>
                <a:cubicBezTo>
                  <a:pt x="609" y="1780"/>
                  <a:pt x="602" y="1767"/>
                  <a:pt x="618" y="1764"/>
                </a:cubicBezTo>
                <a:cubicBezTo>
                  <a:pt x="646" y="1759"/>
                  <a:pt x="674" y="1761"/>
                  <a:pt x="702" y="1760"/>
                </a:cubicBezTo>
                <a:cubicBezTo>
                  <a:pt x="729" y="1755"/>
                  <a:pt x="754" y="1748"/>
                  <a:pt x="778" y="1736"/>
                </a:cubicBezTo>
                <a:cubicBezTo>
                  <a:pt x="788" y="1720"/>
                  <a:pt x="788" y="1714"/>
                  <a:pt x="770" y="1708"/>
                </a:cubicBezTo>
                <a:cubicBezTo>
                  <a:pt x="763" y="1687"/>
                  <a:pt x="763" y="1665"/>
                  <a:pt x="758" y="1644"/>
                </a:cubicBezTo>
                <a:cubicBezTo>
                  <a:pt x="718" y="1472"/>
                  <a:pt x="581" y="904"/>
                  <a:pt x="530" y="676"/>
                </a:cubicBezTo>
                <a:cubicBezTo>
                  <a:pt x="515" y="593"/>
                  <a:pt x="468" y="349"/>
                  <a:pt x="454" y="276"/>
                </a:cubicBezTo>
                <a:cubicBezTo>
                  <a:pt x="431" y="164"/>
                  <a:pt x="404" y="46"/>
                  <a:pt x="394" y="0"/>
                </a:cubicBezTo>
                <a:close/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8384" name="Rectangle 32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28385" name="Picture 33"/>
          <p:cNvPicPr>
            <a:picLocks noChangeAspect="1" noChangeArrowheads="1"/>
          </p:cNvPicPr>
          <p:nvPr/>
        </p:nvPicPr>
        <p:blipFill>
          <a:blip r:embed="rId6"/>
          <a:srcRect l="8505" r="7561"/>
          <a:stretch>
            <a:fillRect/>
          </a:stretch>
        </p:blipFill>
        <p:spPr bwMode="auto">
          <a:xfrm>
            <a:off x="6122988" y="5373688"/>
            <a:ext cx="2500312" cy="1290637"/>
          </a:xfrm>
          <a:prstGeom prst="rect">
            <a:avLst/>
          </a:prstGeom>
          <a:noFill/>
        </p:spPr>
      </p:pic>
      <p:pic>
        <p:nvPicPr>
          <p:cNvPr id="228386" name="Picture 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9813" y="3284538"/>
            <a:ext cx="3024187" cy="1509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22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22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22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22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1000"/>
                                        <p:tgtEl>
                                          <p:spTgt spid="22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22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2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hold"/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hold"/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hold"/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hold"/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hold"/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hold"/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hold"/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28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28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28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28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28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2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28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22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28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500"/>
                                        <p:tgtEl>
                                          <p:spTgt spid="22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/>
      <p:bldP spid="228357" grpId="1"/>
      <p:bldP spid="228367" grpId="0" animBg="1"/>
      <p:bldP spid="228367" grpId="1" animBg="1"/>
      <p:bldP spid="228370" grpId="0" animBg="1"/>
      <p:bldP spid="228370" grpId="1" animBg="1"/>
      <p:bldP spid="228371" grpId="0" animBg="1"/>
      <p:bldP spid="228371" grpId="1" animBg="1"/>
      <p:bldP spid="228372" grpId="0" animBg="1"/>
      <p:bldP spid="228372" grpId="1" animBg="1"/>
      <p:bldP spid="228373" grpId="0" animBg="1"/>
      <p:bldP spid="228373" grpId="1" animBg="1"/>
      <p:bldP spid="228374" grpId="0" animBg="1"/>
      <p:bldP spid="228374" grpId="1" animBg="1"/>
      <p:bldP spid="228375" grpId="0" animBg="1"/>
      <p:bldP spid="228375" grpId="1" animBg="1"/>
      <p:bldP spid="228376" grpId="0" animBg="1"/>
      <p:bldP spid="228376" grpId="1" animBg="1"/>
      <p:bldP spid="228376" grpId="2" animBg="1"/>
      <p:bldP spid="228377" grpId="0" animBg="1"/>
      <p:bldP spid="228377" grpId="1" animBg="1"/>
      <p:bldP spid="228377" grpId="2" animBg="1"/>
      <p:bldP spid="228378" grpId="0" animBg="1"/>
      <p:bldP spid="228378" grpId="1" animBg="1"/>
      <p:bldP spid="228378" grpId="2" animBg="1"/>
      <p:bldP spid="228379" grpId="0" animBg="1"/>
      <p:bldP spid="228379" grpId="1" animBg="1"/>
      <p:bldP spid="228379" grpId="2" animBg="1"/>
      <p:bldP spid="228380" grpId="0" animBg="1"/>
      <p:bldP spid="228380" grpId="1" animBg="1"/>
      <p:bldP spid="228380" grpId="2" animBg="1"/>
      <p:bldP spid="228381" grpId="0" animBg="1"/>
      <p:bldP spid="228381" grpId="1" animBg="1"/>
      <p:bldP spid="228382" grpId="0" animBg="1"/>
      <p:bldP spid="228382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7813"/>
            <a:ext cx="6985000" cy="7747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15250" cy="298132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Capitulo 4.-  Hidráulica de alcantarillas </a:t>
            </a:r>
            <a:endParaRPr lang="es-ES_tradnl" sz="2800" u="sng"/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altLang="ja-JP" sz="2400" u="sng">
                <a:ea typeface="ＭＳ Ｐゴシック" charset="-128"/>
                <a:hlinkClick r:id="" action="ppaction://noaction"/>
              </a:rPr>
              <a:t>Estudio de las alcantarillas existente en la autopista.</a:t>
            </a:r>
            <a:endParaRPr lang="es-ES_tradnl" sz="2400" u="sng"/>
          </a:p>
          <a:p>
            <a:pPr marL="1295400" lvl="2" indent="-381000">
              <a:buClr>
                <a:schemeClr val="tx1"/>
              </a:buClr>
            </a:pPr>
            <a:r>
              <a:rPr lang="es-ES_tradnl" altLang="ja-JP" sz="2000" u="sng">
                <a:ea typeface="ＭＳ Ｐゴシック" charset="-128"/>
                <a:hlinkClick r:id="" action="ppaction://noaction"/>
              </a:rPr>
              <a:t>Altura de agua a la entrada (Hw)</a:t>
            </a:r>
            <a:endParaRPr lang="es-ES_tradnl" altLang="ja-JP" sz="2000" u="sng">
              <a:ea typeface="ＭＳ Ｐゴシック" charset="-128"/>
            </a:endParaRPr>
          </a:p>
        </p:txBody>
      </p:sp>
      <p:grpSp>
        <p:nvGrpSpPr>
          <p:cNvPr id="66567" name="Group 7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66568" name="Picture 8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66569" name="Picture 9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graphicFrame>
        <p:nvGraphicFramePr>
          <p:cNvPr id="67147" name="Group 587"/>
          <p:cNvGraphicFramePr>
            <a:graphicFrameLocks noGrp="1"/>
          </p:cNvGraphicFramePr>
          <p:nvPr>
            <p:ph sz="half" idx="2"/>
          </p:nvPr>
        </p:nvGraphicFramePr>
        <p:xfrm>
          <a:off x="1908175" y="4149725"/>
          <a:ext cx="5976938" cy="2232025"/>
        </p:xfrm>
        <a:graphic>
          <a:graphicData uri="http://schemas.openxmlformats.org/drawingml/2006/table">
            <a:tbl>
              <a:tblPr/>
              <a:tblGrid>
                <a:gridCol w="1652588"/>
                <a:gridCol w="2119312"/>
                <a:gridCol w="2205038"/>
              </a:tblGrid>
              <a:tr h="2921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de agua a la entrada (H</a:t>
                      </a:r>
                      <a:r>
                        <a:rPr kumimoji="0" lang="es-ES_tradnl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Alcantarilla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Tirante Normal      Canal Natural (m)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del muro protector (m)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00+820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1,16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2,34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01+420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1,73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1,85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01+700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1,11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1,85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01+960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1,15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1,85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02+150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1,69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1,85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149" name="Rectangle 589"/>
          <p:cNvSpPr>
            <a:spLocks noChangeArrowheads="1"/>
          </p:cNvSpPr>
          <p:nvPr/>
        </p:nvSpPr>
        <p:spPr bwMode="auto">
          <a:xfrm>
            <a:off x="0" y="17287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67150" name="Picture 5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3357563"/>
            <a:ext cx="3073400" cy="2305050"/>
          </a:xfrm>
          <a:prstGeom prst="rect">
            <a:avLst/>
          </a:prstGeom>
          <a:noFill/>
        </p:spPr>
      </p:pic>
      <p:pic>
        <p:nvPicPr>
          <p:cNvPr id="67151" name="Picture 5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3573463"/>
            <a:ext cx="3024188" cy="1509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7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7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11" name="AutoShape 15"/>
          <p:cNvSpPr>
            <a:spLocks noChangeArrowheads="1"/>
          </p:cNvSpPr>
          <p:nvPr/>
        </p:nvSpPr>
        <p:spPr bwMode="auto">
          <a:xfrm>
            <a:off x="4787900" y="5661025"/>
            <a:ext cx="2520950" cy="1123950"/>
          </a:xfrm>
          <a:prstGeom prst="wedgeRoundRectCallout">
            <a:avLst>
              <a:gd name="adj1" fmla="val 2708"/>
              <a:gd name="adj2" fmla="val -78532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C"/>
              <a:t>Ecuación Manning</a:t>
            </a:r>
            <a:endParaRPr lang="es-E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7813"/>
            <a:ext cx="6985000" cy="7747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8147050" cy="1757363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es-EC" sz="2800" b="1"/>
              <a:t>Capitulo 4.-  Hidráulica de alcantarillas</a:t>
            </a:r>
            <a:r>
              <a:rPr lang="es-EC" sz="2400" b="1"/>
              <a:t> </a:t>
            </a:r>
            <a:endParaRPr lang="es-ES_tradnl" sz="2400" u="sng"/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ES_tradnl" altLang="ja-JP" sz="2400" u="sng">
                <a:ea typeface="ＭＳ Ｐゴシック" charset="-128"/>
                <a:hlinkClick r:id="" action="ppaction://noaction"/>
              </a:rPr>
              <a:t>Estudio de las alcantarillas existente en la autopista.</a:t>
            </a:r>
            <a:endParaRPr lang="es-ES_tradnl" sz="2400" u="sng"/>
          </a:p>
          <a:p>
            <a:pPr marL="1295400" lvl="2" indent="-381000">
              <a:lnSpc>
                <a:spcPct val="90000"/>
              </a:lnSpc>
              <a:buClr>
                <a:schemeClr val="tx1"/>
              </a:buClr>
            </a:pPr>
            <a:r>
              <a:rPr lang="es-ES_tradnl" altLang="ja-JP" sz="2000" u="sng">
                <a:ea typeface="ＭＳ Ｐゴシック" charset="-128"/>
                <a:hlinkClick r:id="" action="ppaction://noaction"/>
              </a:rPr>
              <a:t>Flujo en alcantarillas</a:t>
            </a:r>
            <a:endParaRPr lang="es-ES_tradnl" altLang="ja-JP" sz="2000" u="sng">
              <a:ea typeface="ＭＳ Ｐゴシック" charset="-128"/>
            </a:endParaRPr>
          </a:p>
          <a:p>
            <a:pPr marL="1714500" lvl="3" indent="-342900">
              <a:lnSpc>
                <a:spcPct val="90000"/>
              </a:lnSpc>
              <a:buClr>
                <a:schemeClr val="tx1"/>
              </a:buClr>
            </a:pPr>
            <a:r>
              <a:rPr lang="es-ES_tradnl" altLang="ja-JP" sz="1800">
                <a:ea typeface="ＭＳ Ｐゴシック" charset="-128"/>
              </a:rPr>
              <a:t>Superficie libre (Hee: 20 % altura del barril)</a:t>
            </a:r>
          </a:p>
          <a:p>
            <a:pPr marL="1714500" lvl="3" indent="-342900">
              <a:lnSpc>
                <a:spcPct val="90000"/>
              </a:lnSpc>
              <a:buClr>
                <a:schemeClr val="tx1"/>
              </a:buClr>
            </a:pPr>
            <a:r>
              <a:rPr lang="es-ES_tradnl" altLang="ja-JP" sz="1800">
                <a:ea typeface="ＭＳ Ｐゴシック" charset="-128"/>
              </a:rPr>
              <a:t>Condiciones cr</a:t>
            </a:r>
            <a:r>
              <a:rPr lang="es-ES_tradnl" altLang="ja-JP" sz="1800">
                <a:latin typeface="Garamond"/>
                <a:ea typeface="ＭＳ Ｐゴシック" charset="-128"/>
              </a:rPr>
              <a:t>í</a:t>
            </a:r>
            <a:r>
              <a:rPr lang="es-ES_tradnl" altLang="ja-JP" sz="1800">
                <a:ea typeface="ＭＳ Ｐゴシック" charset="-128"/>
              </a:rPr>
              <a:t>ticas</a:t>
            </a:r>
          </a:p>
          <a:p>
            <a:pPr marL="2171700" lvl="4" indent="-342900">
              <a:lnSpc>
                <a:spcPct val="90000"/>
              </a:lnSpc>
              <a:buClr>
                <a:schemeClr val="tx1"/>
              </a:buClr>
            </a:pPr>
            <a:r>
              <a:rPr lang="es-ES_tradnl" altLang="ja-JP" sz="1800">
                <a:ea typeface="ＭＳ Ｐゴシック" charset="-128"/>
              </a:rPr>
              <a:t>Tirante Normal  y Tirante cr</a:t>
            </a:r>
            <a:r>
              <a:rPr lang="es-ES_tradnl" altLang="ja-JP" sz="1800">
                <a:latin typeface="Garamond"/>
                <a:ea typeface="ＭＳ Ｐゴシック" charset="-128"/>
              </a:rPr>
              <a:t>í</a:t>
            </a:r>
            <a:r>
              <a:rPr lang="es-ES_tradnl" altLang="ja-JP" sz="1800">
                <a:ea typeface="ＭＳ Ｐゴシック" charset="-128"/>
              </a:rPr>
              <a:t>tico</a:t>
            </a:r>
          </a:p>
          <a:p>
            <a:pPr marL="2171700" lvl="4" indent="-342900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s-ES_tradnl" altLang="ja-JP" sz="1800">
              <a:ea typeface="ＭＳ Ｐゴシック" charset="-128"/>
            </a:endParaRPr>
          </a:p>
          <a:p>
            <a:pPr marL="1295400" lvl="2" indent="-381000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s-ES_tradnl" altLang="ja-JP" sz="1800">
              <a:ea typeface="ＭＳ Ｐゴシック" charset="-128"/>
            </a:endParaRPr>
          </a:p>
        </p:txBody>
      </p:sp>
      <p:graphicFrame>
        <p:nvGraphicFramePr>
          <p:cNvPr id="285707" name="Object 11"/>
          <p:cNvGraphicFramePr>
            <a:graphicFrameLocks noChangeAspect="1"/>
          </p:cNvGraphicFramePr>
          <p:nvPr>
            <p:ph sz="quarter" idx="2"/>
          </p:nvPr>
        </p:nvGraphicFramePr>
        <p:xfrm>
          <a:off x="5003800" y="5876925"/>
          <a:ext cx="1993900" cy="723900"/>
        </p:xfrm>
        <a:graphic>
          <a:graphicData uri="http://schemas.openxmlformats.org/presentationml/2006/ole">
            <p:oleObj spid="_x0000_s285707" name="Ecuación" r:id="rId4" imgW="1993680" imgH="723600" progId="Equation.3">
              <p:embed/>
            </p:oleObj>
          </a:graphicData>
        </a:graphic>
      </p:graphicFrame>
      <p:grpSp>
        <p:nvGrpSpPr>
          <p:cNvPr id="285701" name="Group 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285702" name="Picture 6" descr="logo espo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285703" name="Picture 7"/>
            <p:cNvPicPr>
              <a:picLocks noChangeAspect="1" noChangeArrowheads="1"/>
            </p:cNvPicPr>
            <p:nvPr/>
          </p:nvPicPr>
          <p:blipFill>
            <a:blip r:embed="rId6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2339975" y="5006975"/>
            <a:ext cx="5111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C"/>
              <a:t>    Pendiente de batea y  Pendiente crítica</a:t>
            </a:r>
            <a:endParaRPr lang="es-ES"/>
          </a:p>
        </p:txBody>
      </p:sp>
      <p:sp>
        <p:nvSpPr>
          <p:cNvPr id="285705" name="AutoShape 9"/>
          <p:cNvSpPr>
            <a:spLocks noChangeArrowheads="1"/>
          </p:cNvSpPr>
          <p:nvPr/>
        </p:nvSpPr>
        <p:spPr bwMode="auto">
          <a:xfrm>
            <a:off x="1042988" y="4005263"/>
            <a:ext cx="2233612" cy="792162"/>
          </a:xfrm>
          <a:prstGeom prst="wedgeRoundRectCallout">
            <a:avLst>
              <a:gd name="adj1" fmla="val 55046"/>
              <a:gd name="adj2" fmla="val -10170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C"/>
              <a:t>Ecuación Manning</a:t>
            </a:r>
            <a:endParaRPr lang="es-ES"/>
          </a:p>
        </p:txBody>
      </p:sp>
      <p:sp>
        <p:nvSpPr>
          <p:cNvPr id="285706" name="AutoShape 10"/>
          <p:cNvSpPr>
            <a:spLocks noChangeArrowheads="1"/>
          </p:cNvSpPr>
          <p:nvPr/>
        </p:nvSpPr>
        <p:spPr bwMode="auto">
          <a:xfrm>
            <a:off x="5076825" y="4076700"/>
            <a:ext cx="3455988" cy="865188"/>
          </a:xfrm>
          <a:prstGeom prst="wedgeRoundRectCallout">
            <a:avLst>
              <a:gd name="adj1" fmla="val -46782"/>
              <a:gd name="adj2" fmla="val -10413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C"/>
              <a:t>Ábacos Academia de Ciencia de la Transportación de los Estados Unidos</a:t>
            </a:r>
            <a:endParaRPr lang="es-ES"/>
          </a:p>
        </p:txBody>
      </p:sp>
      <p:graphicFrame>
        <p:nvGraphicFramePr>
          <p:cNvPr id="286139" name="Group 443"/>
          <p:cNvGraphicFramePr>
            <a:graphicFrameLocks noGrp="1"/>
          </p:cNvGraphicFramePr>
          <p:nvPr>
            <p:ph sz="quarter" idx="3"/>
          </p:nvPr>
        </p:nvGraphicFramePr>
        <p:xfrm>
          <a:off x="1187450" y="4484688"/>
          <a:ext cx="7283450" cy="2184400"/>
        </p:xfrm>
        <a:graphic>
          <a:graphicData uri="http://schemas.openxmlformats.org/drawingml/2006/table">
            <a:tbl>
              <a:tblPr/>
              <a:tblGrid>
                <a:gridCol w="1457325"/>
                <a:gridCol w="1171575"/>
                <a:gridCol w="933450"/>
                <a:gridCol w="1893888"/>
                <a:gridCol w="1827212"/>
              </a:tblGrid>
              <a:tr h="169863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Tirante Normal y Crítico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Alcantarilla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Diámetro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Caudal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Tirante Normal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Tirante Critico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(m</a:t>
                      </a:r>
                      <a:r>
                        <a:rPr kumimoji="0" lang="es-ES_tradnl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/seg.)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0+820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3,62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1+420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8,463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 definido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 definido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1+700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3,091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1+960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2,655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 definido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2+150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5,716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 definido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 definido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6140" name="Group 444"/>
          <p:cNvGraphicFramePr>
            <a:graphicFrameLocks noGrp="1"/>
          </p:cNvGraphicFramePr>
          <p:nvPr/>
        </p:nvGraphicFramePr>
        <p:xfrm>
          <a:off x="1116013" y="2420938"/>
          <a:ext cx="7272337" cy="1911350"/>
        </p:xfrm>
        <a:graphic>
          <a:graphicData uri="http://schemas.openxmlformats.org/drawingml/2006/table">
            <a:tbl>
              <a:tblPr/>
              <a:tblGrid>
                <a:gridCol w="2211387"/>
                <a:gridCol w="1030288"/>
                <a:gridCol w="1028700"/>
                <a:gridCol w="3001962"/>
              </a:tblGrid>
              <a:tr h="1524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Pendiente de Batea y Critica del Barril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Alcantarilla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r>
                        <a:rPr kumimoji="0" lang="es-ES_tradnl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r>
                        <a:rPr kumimoji="0" lang="es-ES_tradnl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Tipo de flujo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0+820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Flujo supercrítico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1+420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0,006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Flujo a presión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1+700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Flujo supercrítico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1+960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Flujo Subcrítico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2+150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Flujo a presión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86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11" grpId="0" animBg="1"/>
      <p:bldP spid="285704" grpId="0"/>
      <p:bldP spid="285705" grpId="0" animBg="1"/>
      <p:bldP spid="285705" grpId="1" animBg="1"/>
      <p:bldP spid="285706" grpId="0" animBg="1"/>
      <p:bldP spid="285706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7813"/>
            <a:ext cx="6985000" cy="7747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2738" y="1239838"/>
            <a:ext cx="8291512" cy="1757362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Capitulo 4.-  Hidráulica de alcantarillas </a:t>
            </a:r>
            <a:endParaRPr lang="es-ES_tradnl" sz="2800" u="sng"/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altLang="ja-JP" sz="2400" u="sng">
                <a:ea typeface="ＭＳ Ｐゴシック" charset="-128"/>
                <a:hlinkClick r:id="" action="ppaction://noaction"/>
              </a:rPr>
              <a:t>Estudio de las alcantarillas existente en la autopista.</a:t>
            </a:r>
            <a:endParaRPr lang="es-ES_tradnl" sz="2400" u="sng"/>
          </a:p>
          <a:p>
            <a:pPr marL="1295400" lvl="2" indent="-381000">
              <a:buClr>
                <a:schemeClr val="tx1"/>
              </a:buClr>
            </a:pPr>
            <a:r>
              <a:rPr lang="es-ES_tradnl" altLang="ja-JP" sz="2000" u="sng">
                <a:ea typeface="ＭＳ Ｐゴシック" charset="-128"/>
                <a:hlinkClick r:id="" action="ppaction://noaction"/>
              </a:rPr>
              <a:t>Determinaci</a:t>
            </a:r>
            <a:r>
              <a:rPr lang="es-ES_tradnl" altLang="ja-JP" sz="2000" u="sng">
                <a:latin typeface="Garamond"/>
                <a:ea typeface="ＭＳ Ｐゴシック" charset="-128"/>
                <a:hlinkClick r:id="" action="ppaction://noaction"/>
              </a:rPr>
              <a:t>ó</a:t>
            </a:r>
            <a:r>
              <a:rPr lang="es-ES_tradnl" altLang="ja-JP" sz="2000" u="sng">
                <a:ea typeface="ＭＳ Ｐゴシック" charset="-128"/>
                <a:hlinkClick r:id="" action="ppaction://noaction"/>
              </a:rPr>
              <a:t>n de la capacidad de la alcantarilla</a:t>
            </a:r>
            <a:endParaRPr lang="es-ES_tradnl" altLang="ja-JP" sz="2000" u="sng">
              <a:ea typeface="ＭＳ Ｐゴシック" charset="-128"/>
            </a:endParaRPr>
          </a:p>
          <a:p>
            <a:pPr marL="1714500" lvl="3" indent="-342900">
              <a:buClr>
                <a:schemeClr val="tx1"/>
              </a:buClr>
            </a:pPr>
            <a:r>
              <a:rPr lang="es-ES_tradnl" altLang="ja-JP" sz="1800">
                <a:ea typeface="ＭＳ Ｐゴシック" charset="-128"/>
              </a:rPr>
              <a:t>Nomogramas de la US Bureau of Public Road</a:t>
            </a:r>
            <a:endParaRPr lang="es-ES_tradnl" altLang="ja-JP" sz="1800">
              <a:solidFill>
                <a:srgbClr val="FF0000"/>
              </a:solidFill>
              <a:ea typeface="ＭＳ Ｐゴシック" charset="-128"/>
            </a:endParaRPr>
          </a:p>
          <a:p>
            <a:pPr marL="1714500" lvl="3" indent="-342900">
              <a:buClr>
                <a:schemeClr val="tx1"/>
              </a:buClr>
            </a:pPr>
            <a:r>
              <a:rPr lang="es-ES_tradnl" altLang="ja-JP" sz="1800">
                <a:solidFill>
                  <a:srgbClr val="FF0000"/>
                </a:solidFill>
                <a:ea typeface="ＭＳ Ｐゴシック" charset="-128"/>
              </a:rPr>
              <a:t>Cuando el flujo es a superficie libre entonces rigen las condiciones de entrada</a:t>
            </a:r>
          </a:p>
          <a:p>
            <a:pPr marL="1714500" lvl="3" indent="-342900">
              <a:buClr>
                <a:schemeClr val="tx1"/>
              </a:buClr>
            </a:pPr>
            <a:r>
              <a:rPr lang="es-ES_tradnl" altLang="ja-JP" sz="1800">
                <a:ea typeface="ＭＳ Ｐゴシック" charset="-128"/>
              </a:rPr>
              <a:t>Para el dimensionamiento de alcantarillas sumergidas se considera entre otros aspectos las perdidas por fricci</a:t>
            </a:r>
            <a:r>
              <a:rPr lang="es-ES_tradnl" altLang="ja-JP" sz="1800">
                <a:latin typeface="Garamond"/>
                <a:ea typeface="ＭＳ Ｐゴシック" charset="-128"/>
              </a:rPr>
              <a:t>ó</a:t>
            </a:r>
            <a:r>
              <a:rPr lang="es-ES_tradnl" altLang="ja-JP" sz="1800">
                <a:ea typeface="ＭＳ Ｐゴシック" charset="-128"/>
              </a:rPr>
              <a:t>n.</a:t>
            </a:r>
          </a:p>
        </p:txBody>
      </p:sp>
      <p:grpSp>
        <p:nvGrpSpPr>
          <p:cNvPr id="292869" name="Group 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292870" name="Picture 6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292871" name="Picture 7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293485" name="Line 621"/>
          <p:cNvSpPr>
            <a:spLocks noChangeShapeType="1"/>
          </p:cNvSpPr>
          <p:nvPr/>
        </p:nvSpPr>
        <p:spPr bwMode="auto">
          <a:xfrm>
            <a:off x="5618163" y="1857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12592" name="Group 1296"/>
          <p:cNvGraphicFramePr>
            <a:graphicFrameLocks noGrp="1"/>
          </p:cNvGraphicFramePr>
          <p:nvPr/>
        </p:nvGraphicFramePr>
        <p:xfrm>
          <a:off x="179388" y="2708275"/>
          <a:ext cx="8751887" cy="3792538"/>
        </p:xfrm>
        <a:graphic>
          <a:graphicData uri="http://schemas.openxmlformats.org/drawingml/2006/table">
            <a:tbl>
              <a:tblPr/>
              <a:tblGrid>
                <a:gridCol w="741362"/>
                <a:gridCol w="915988"/>
                <a:gridCol w="935037"/>
                <a:gridCol w="936625"/>
                <a:gridCol w="993775"/>
                <a:gridCol w="1003300"/>
                <a:gridCol w="908050"/>
                <a:gridCol w="2317750"/>
              </a:tblGrid>
              <a:tr h="20955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Resumen de análisis de alcantarilla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03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Abscisa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Energía total aguas arriba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Coeficiente de entrada Ke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Coeficiente de rugosidad n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Caudal de descarga             Q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Descripción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control a la entrada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control a la salida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03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r>
                        <a:rPr kumimoji="0" lang="es-E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/seg.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0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0+820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1.16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0.015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3.62 c/barril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1.82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1.65  *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3.82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Sección de control a la entrada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1+420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1.73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0.015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8.46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2.02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1.85  *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1.17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3.08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Sección de control a la entrada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1+700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1.10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0.015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3.09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1.82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1.80  *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1.64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3.09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Sección de control a la entrada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1+950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1.15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0.015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2.66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1.82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1.56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1.85  *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2.66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Sección de control a la salida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2+150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1.69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0.015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5.72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2.94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1.85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1.76  *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3.24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Sección de control a la salida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27913" cy="2620963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es-EC" sz="2800" b="1"/>
              <a:t>Capitulo 4.-  Hidráulica de alcantarillas </a:t>
            </a:r>
            <a:endParaRPr lang="es-ES_tradnl" sz="2800" u="sng"/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ES_tradnl" altLang="ja-JP" sz="2400" u="sng">
                <a:ea typeface="ＭＳ Ｐゴシック" charset="-128"/>
                <a:hlinkClick r:id="" action="ppaction://noaction"/>
              </a:rPr>
              <a:t>Estudio de las alcantarillas existente en la autopista.</a:t>
            </a:r>
            <a:endParaRPr lang="es-ES_tradnl" sz="2400" u="sng"/>
          </a:p>
          <a:p>
            <a:pPr marL="1295400" lvl="2" indent="-381000">
              <a:lnSpc>
                <a:spcPct val="90000"/>
              </a:lnSpc>
              <a:buClr>
                <a:schemeClr val="tx1"/>
              </a:buClr>
            </a:pPr>
            <a:r>
              <a:rPr lang="es-ES_tradnl" altLang="ja-JP" sz="2000" u="sng">
                <a:ea typeface="ＭＳ Ｐゴシック" charset="-128"/>
                <a:hlinkClick r:id="" action="ppaction://noaction"/>
              </a:rPr>
              <a:t>Muros de ala</a:t>
            </a:r>
            <a:endParaRPr lang="es-ES_tradnl" altLang="ja-JP" sz="2000" u="sng">
              <a:ea typeface="ＭＳ Ｐゴシック" charset="-128"/>
            </a:endParaRPr>
          </a:p>
          <a:p>
            <a:pPr marL="1714500" lvl="3" indent="-342900">
              <a:lnSpc>
                <a:spcPct val="90000"/>
              </a:lnSpc>
              <a:buClr>
                <a:schemeClr val="tx1"/>
              </a:buClr>
            </a:pPr>
            <a:r>
              <a:rPr lang="es-ES_tradnl" sz="1800"/>
              <a:t>Protección del terraplén de la erosión</a:t>
            </a:r>
          </a:p>
          <a:p>
            <a:pPr marL="1714500" lvl="3" indent="-342900">
              <a:lnSpc>
                <a:spcPct val="90000"/>
              </a:lnSpc>
              <a:buClr>
                <a:schemeClr val="tx1"/>
              </a:buClr>
            </a:pPr>
            <a:r>
              <a:rPr lang="es-ES_tradnl" sz="1800"/>
              <a:t>Diseñadas adecuadamente mejoran las características hidráulicas</a:t>
            </a:r>
          </a:p>
          <a:p>
            <a:pPr marL="1714500" lvl="3" indent="-342900">
              <a:lnSpc>
                <a:spcPct val="90000"/>
              </a:lnSpc>
              <a:buClr>
                <a:schemeClr val="tx1"/>
              </a:buClr>
            </a:pPr>
            <a:r>
              <a:rPr lang="es-ES_tradnl" sz="1800"/>
              <a:t>Velocidades de descarga muy alta permiten disipar la energía de escurrimiento</a:t>
            </a:r>
          </a:p>
        </p:txBody>
      </p:sp>
      <p:grpSp>
        <p:nvGrpSpPr>
          <p:cNvPr id="309253" name="Group 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09254" name="Picture 6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09255" name="Picture 7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30925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4584700"/>
            <a:ext cx="3673475" cy="1797050"/>
          </a:xfrm>
          <a:prstGeom prst="rect">
            <a:avLst/>
          </a:prstGeom>
          <a:noFill/>
        </p:spPr>
      </p:pic>
      <p:sp>
        <p:nvSpPr>
          <p:cNvPr id="309259" name="AutoShape 11"/>
          <p:cNvSpPr>
            <a:spLocks noChangeArrowheads="1"/>
          </p:cNvSpPr>
          <p:nvPr/>
        </p:nvSpPr>
        <p:spPr bwMode="auto">
          <a:xfrm>
            <a:off x="5867400" y="5373688"/>
            <a:ext cx="2303463" cy="792162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3092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09260" name="Object 12"/>
          <p:cNvGraphicFramePr>
            <a:graphicFrameLocks noChangeAspect="1"/>
          </p:cNvGraphicFramePr>
          <p:nvPr/>
        </p:nvGraphicFramePr>
        <p:xfrm>
          <a:off x="6011863" y="5446713"/>
          <a:ext cx="2016125" cy="617537"/>
        </p:xfrm>
        <a:graphic>
          <a:graphicData uri="http://schemas.openxmlformats.org/presentationml/2006/ole">
            <p:oleObj spid="_x0000_s309260" name="Ecuación" r:id="rId7" imgW="1498600" imgH="457200" progId="Equation.3">
              <p:embed/>
            </p:oleObj>
          </a:graphicData>
        </a:graphic>
      </p:graphicFrame>
      <p:graphicFrame>
        <p:nvGraphicFramePr>
          <p:cNvPr id="309734" name="Group 486"/>
          <p:cNvGraphicFramePr>
            <a:graphicFrameLocks noGrp="1"/>
          </p:cNvGraphicFramePr>
          <p:nvPr>
            <p:ph sz="half" idx="2"/>
          </p:nvPr>
        </p:nvGraphicFramePr>
        <p:xfrm>
          <a:off x="755650" y="3289300"/>
          <a:ext cx="8147050" cy="2371725"/>
        </p:xfrm>
        <a:graphic>
          <a:graphicData uri="http://schemas.openxmlformats.org/drawingml/2006/table">
            <a:tbl>
              <a:tblPr/>
              <a:tblGrid>
                <a:gridCol w="1909763"/>
                <a:gridCol w="1957387"/>
                <a:gridCol w="1495425"/>
                <a:gridCol w="1403350"/>
                <a:gridCol w="1381125"/>
              </a:tblGrid>
              <a:tr h="254000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Angulo de alabeo [</a:t>
                      </a: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reekC" pitchFamily="2" charset="0"/>
                          <a:ea typeface="GreekC" pitchFamily="2" charset="0"/>
                          <a:cs typeface="GreekC" pitchFamily="2" charset="0"/>
                        </a:rPr>
                        <a:t>b</a:t>
                      </a: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Alcantarilla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Tirante de escurrimiento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Velocidad media (m/seg.)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Froude [NF]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Angulo de alabeo    </a:t>
                      </a: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reekC" pitchFamily="2" charset="0"/>
                          <a:ea typeface="GreekC" pitchFamily="2" charset="0"/>
                          <a:cs typeface="GreekC" pitchFamily="2" charset="0"/>
                        </a:rPr>
                        <a:t>b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0+820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0.69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4.59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1.77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°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1+420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2.72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1+700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0.95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3.22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1.06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°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2+150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2.86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735" name="Text Box 487"/>
          <p:cNvSpPr txBox="1">
            <a:spLocks noChangeArrowheads="1"/>
          </p:cNvSpPr>
          <p:nvPr/>
        </p:nvSpPr>
        <p:spPr bwMode="auto">
          <a:xfrm>
            <a:off x="1042988" y="6021388"/>
            <a:ext cx="5761037" cy="77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>
                <a:solidFill>
                  <a:srgbClr val="FFCC00"/>
                </a:solidFill>
              </a:rPr>
              <a:t>* Método del paso directo</a:t>
            </a:r>
          </a:p>
          <a:p>
            <a:pPr>
              <a:spcBef>
                <a:spcPct val="50000"/>
              </a:spcBef>
            </a:pPr>
            <a:r>
              <a:rPr lang="es-EC"/>
              <a:t>* Sección llena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09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09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9" grpId="0" animBg="1"/>
      <p:bldP spid="30973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067550" cy="7239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518477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Capitulo 5.-  Análisis y discusión de resultados </a:t>
            </a:r>
            <a:endParaRPr lang="es-ES_tradnl" sz="2800" u="sng"/>
          </a:p>
          <a:p>
            <a:pPr marL="914400" lvl="1" indent="-457200">
              <a:buClr>
                <a:schemeClr val="tx1"/>
              </a:buClr>
              <a:buFontTx/>
              <a:buNone/>
            </a:pPr>
            <a:r>
              <a:rPr lang="es-EC" altLang="ja-JP" sz="2400" b="1">
                <a:ea typeface="ＭＳ Ｐゴシック" charset="-128"/>
              </a:rPr>
              <a:t>	</a:t>
            </a:r>
            <a:r>
              <a:rPr lang="es-EC" altLang="ja-JP" sz="2400" b="1" u="sng">
                <a:ea typeface="ＭＳ Ｐゴシック" charset="-128"/>
                <a:hlinkClick r:id="rId3" action="ppaction://hlinksldjump"/>
              </a:rPr>
              <a:t>Variación del tiempo de concentración con respecto a ciertos parámetros fisiográficos</a:t>
            </a:r>
            <a:r>
              <a:rPr lang="es-ES" altLang="ja-JP" sz="2400">
                <a:ea typeface="ＭＳ Ｐゴシック" charset="-128"/>
                <a:hlinkClick r:id="rId3" action="ppaction://hlinksldjump"/>
              </a:rPr>
              <a:t> </a:t>
            </a:r>
            <a:endParaRPr lang="es-ES" altLang="ja-JP" sz="2400">
              <a:ea typeface="ＭＳ Ｐゴシック" charset="-128"/>
            </a:endParaRPr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C" sz="2000"/>
              <a:t>El relieve de la zona en estudio es plano (pendiente media&lt;3%)</a:t>
            </a:r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C" sz="2000"/>
              <a:t>A partir de la pendiente media de cada micro cuenca se preestableció que la cuenca #2 con pendiente menor a las otras, tiene un tiempo de concentración mayor.</a:t>
            </a:r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C" sz="2000"/>
              <a:t>Gastos pico más atenuados en la cuenca #2 y #3 por presentar una morfología más alargada que la cuenca #1.</a:t>
            </a:r>
          </a:p>
          <a:p>
            <a:pPr marL="914400" lvl="1" indent="-457200">
              <a:buClr>
                <a:schemeClr val="tx1"/>
              </a:buClr>
              <a:buFontTx/>
              <a:buNone/>
            </a:pPr>
            <a:endParaRPr lang="es-ES_tradnl" sz="2000"/>
          </a:p>
        </p:txBody>
      </p:sp>
      <p:grpSp>
        <p:nvGrpSpPr>
          <p:cNvPr id="294917" name="Group 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294918" name="Picture 6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294919" name="Picture 7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pic>
        <p:nvPicPr>
          <p:cNvPr id="32358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8763" y="1628775"/>
            <a:ext cx="3881437" cy="5084763"/>
          </a:xfrm>
        </p:spPr>
      </p:pic>
      <p:sp>
        <p:nvSpPr>
          <p:cNvPr id="32358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815975" y="971550"/>
            <a:ext cx="7285038" cy="512763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es-ES_tradnl" sz="2800" b="1"/>
              <a:t>Ubicación Geográfica y Política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s-ES_tradnl" sz="2800" b="1"/>
          </a:p>
        </p:txBody>
      </p:sp>
      <p:grpSp>
        <p:nvGrpSpPr>
          <p:cNvPr id="323589" name="Group 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23590" name="Picture 6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23591" name="Picture 7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pic>
        <p:nvPicPr>
          <p:cNvPr id="32359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7238" y="1844675"/>
            <a:ext cx="1758950" cy="2232025"/>
          </a:xfrm>
          <a:prstGeom prst="rect">
            <a:avLst/>
          </a:prstGeom>
          <a:noFill/>
        </p:spPr>
      </p:pic>
      <p:graphicFrame>
        <p:nvGraphicFramePr>
          <p:cNvPr id="323593" name="Group 9"/>
          <p:cNvGraphicFramePr>
            <a:graphicFrameLocks noGrp="1"/>
          </p:cNvGraphicFramePr>
          <p:nvPr>
            <p:ph sz="quarter" idx="1"/>
          </p:nvPr>
        </p:nvGraphicFramePr>
        <p:xfrm>
          <a:off x="4643438" y="4237038"/>
          <a:ext cx="4038600" cy="2438400"/>
        </p:xfrm>
        <a:graphic>
          <a:graphicData uri="http://schemas.openxmlformats.org/drawingml/2006/table">
            <a:tbl>
              <a:tblPr/>
              <a:tblGrid>
                <a:gridCol w="942975"/>
                <a:gridCol w="1414462"/>
                <a:gridCol w="1681163"/>
              </a:tblGrid>
              <a:tr h="4175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Ubicación Geográfica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Punto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Latitud N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Longitud 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9770685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620801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9770837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620742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9770877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621340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9770881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621034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3621" name="Rectangle 37"/>
          <p:cNvSpPr>
            <a:spLocks noChangeArrowheads="1"/>
          </p:cNvSpPr>
          <p:nvPr/>
        </p:nvSpPr>
        <p:spPr bwMode="auto">
          <a:xfrm>
            <a:off x="4932363" y="1411288"/>
            <a:ext cx="42497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ES_tradnl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Altitud: 104.56 m.s.n.m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s-ES_tradnl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2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067550" cy="7239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2089150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Capitulo 5.-  Análisis y discusión de resultados</a:t>
            </a:r>
            <a:endParaRPr lang="es-ES_tradnl" sz="2800" u="sng"/>
          </a:p>
          <a:p>
            <a:pPr marL="914400" lvl="1" indent="-457200">
              <a:buClr>
                <a:schemeClr val="tx1"/>
              </a:buClr>
              <a:buFontTx/>
              <a:buNone/>
            </a:pPr>
            <a:r>
              <a:rPr lang="es-EC" altLang="ja-JP" sz="2000" b="1">
                <a:ea typeface="ＭＳ Ｐゴシック" charset="-128"/>
              </a:rPr>
              <a:t>	</a:t>
            </a:r>
            <a:r>
              <a:rPr lang="es-EC" altLang="ja-JP" sz="2400" b="1" u="sng">
                <a:ea typeface="ＭＳ Ｐゴシック" charset="-128"/>
                <a:hlinkClick r:id="rId3" action="ppaction://hlinksldjump"/>
              </a:rPr>
              <a:t>Variación del tiempo de concentración con respecto a ciertos parámetros fisiográficos</a:t>
            </a:r>
            <a:r>
              <a:rPr lang="es-ES" altLang="ja-JP" sz="2000">
                <a:ea typeface="ＭＳ Ｐゴシック" charset="-128"/>
                <a:hlinkClick r:id="rId3" action="ppaction://hlinksldjump"/>
              </a:rPr>
              <a:t> </a:t>
            </a:r>
            <a:endParaRPr lang="es-ES" altLang="ja-JP" sz="2000">
              <a:ea typeface="ＭＳ Ｐゴシック" charset="-128"/>
            </a:endParaRPr>
          </a:p>
          <a:p>
            <a:pPr marL="914400" lvl="1" indent="-457200"/>
            <a:r>
              <a:rPr lang="es-EC" sz="1800"/>
              <a:t>Considerando una superficie de igual magnitud en todas las cuencas en la gráfica se resalta el caudal pico de la cuenca más redondeada. </a:t>
            </a:r>
            <a:endParaRPr lang="es-ES_tradnl" sz="1800"/>
          </a:p>
        </p:txBody>
      </p:sp>
      <p:grpSp>
        <p:nvGrpSpPr>
          <p:cNvPr id="296965" name="Group 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296966" name="Picture 6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296967" name="Picture 7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pic>
        <p:nvPicPr>
          <p:cNvPr id="296968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1757363" y="3179763"/>
            <a:ext cx="6415087" cy="3417887"/>
          </a:xfrm>
          <a:noFill/>
          <a:ln/>
        </p:spPr>
      </p:pic>
      <p:sp>
        <p:nvSpPr>
          <p:cNvPr id="296969" name="Text Box 9"/>
          <p:cNvSpPr txBox="1">
            <a:spLocks noChangeArrowheads="1"/>
          </p:cNvSpPr>
          <p:nvPr/>
        </p:nvSpPr>
        <p:spPr bwMode="auto">
          <a:xfrm>
            <a:off x="900113" y="5876925"/>
            <a:ext cx="69119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7813"/>
            <a:ext cx="6985000" cy="703262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8218488" cy="1828800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es-EC" sz="2800" b="1"/>
              <a:t>Capitulo 5.-  Análisis y discusión de resultados  </a:t>
            </a:r>
            <a:endParaRPr lang="es-ES_tradnl" sz="2800" u="sng"/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ES_tradnl" altLang="ja-JP" sz="2400" u="sng">
                <a:ea typeface="ＭＳ Ｐゴシック" charset="-128"/>
                <a:hlinkClick r:id="" action="ppaction://noaction"/>
              </a:rPr>
              <a:t>Estadística de datos hidrológicos</a:t>
            </a:r>
            <a:endParaRPr lang="es-ES_tradnl" altLang="ja-JP" sz="2400" u="sng">
              <a:ea typeface="ＭＳ Ｐゴシック" charset="-128"/>
            </a:endParaRPr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r>
              <a:rPr lang="es-EC" sz="2000"/>
              <a:t>	Los períodos de retorno obtenidos mediante las diferentes funciones de probabilidad no varían entre si en más de un 10 %  </a:t>
            </a:r>
            <a:endParaRPr lang="es-ES_tradnl" sz="2000"/>
          </a:p>
        </p:txBody>
      </p:sp>
      <p:grpSp>
        <p:nvGrpSpPr>
          <p:cNvPr id="299013" name="Group 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299014" name="Picture 6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299015" name="Picture 7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900113" y="5876925"/>
            <a:ext cx="69119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graphicFrame>
        <p:nvGraphicFramePr>
          <p:cNvPr id="299017" name="Group 9"/>
          <p:cNvGraphicFramePr>
            <a:graphicFrameLocks noGrp="1"/>
          </p:cNvGraphicFramePr>
          <p:nvPr>
            <p:ph sz="half" idx="2"/>
          </p:nvPr>
        </p:nvGraphicFramePr>
        <p:xfrm>
          <a:off x="1042988" y="3716338"/>
          <a:ext cx="7643812" cy="2419350"/>
        </p:xfrm>
        <a:graphic>
          <a:graphicData uri="http://schemas.openxmlformats.org/drawingml/2006/table">
            <a:tbl>
              <a:tblPr/>
              <a:tblGrid>
                <a:gridCol w="3397250"/>
                <a:gridCol w="2478087"/>
                <a:gridCol w="1768475"/>
              </a:tblGrid>
              <a:tr h="338138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Variación del Periodo de Retorno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Distribución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Periodo de Retorno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Variación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Gumbel Tipo 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8,18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Normal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7,84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Log-Normal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7,99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Pearson Tipo III</a:t>
                      </a: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8,59</a:t>
                      </a: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Base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Log-Pearson Tipo III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8,52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7813"/>
            <a:ext cx="6985000" cy="703262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7643813" cy="1828800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es-EC" sz="2800" b="1"/>
              <a:t>Capitulo 5.-  Escorrentía superficial </a:t>
            </a:r>
            <a:endParaRPr lang="es-ES_tradnl" sz="2800" u="sng"/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ES_tradnl" altLang="ja-JP" sz="2400" u="sng">
                <a:ea typeface="ＭＳ Ｐゴシック" charset="-128"/>
                <a:hlinkClick r:id="" action="ppaction://noaction"/>
              </a:rPr>
              <a:t>Análisis y discusión de resultados</a:t>
            </a:r>
            <a:endParaRPr lang="es-ES_tradnl" altLang="ja-JP" sz="2400" u="sng">
              <a:ea typeface="ＭＳ Ｐゴシック" charset="-128"/>
            </a:endParaRPr>
          </a:p>
          <a:p>
            <a:pPr marL="914400" lvl="1" indent="-457200">
              <a:lnSpc>
                <a:spcPct val="90000"/>
              </a:lnSpc>
            </a:pPr>
            <a:r>
              <a:rPr lang="es-EC" sz="2000"/>
              <a:t>Evento con mayor intensidad fue el 13-dic-97 (117 mm/h en 10 min de duración_ el evento duro ??????),</a:t>
            </a:r>
          </a:p>
          <a:p>
            <a:pPr marL="914400" lvl="1" indent="-457200">
              <a:lnSpc>
                <a:spcPct val="90000"/>
              </a:lnSpc>
            </a:pPr>
            <a:r>
              <a:rPr lang="es-EC" sz="2000"/>
              <a:t>Evento con mayor precipitación fue el 23 de nov (237.10 mm en 19.67 horas).</a:t>
            </a:r>
          </a:p>
          <a:p>
            <a:pPr marL="914400" lvl="1" indent="-457200">
              <a:lnSpc>
                <a:spcPct val="90000"/>
              </a:lnSpc>
            </a:pPr>
            <a:r>
              <a:rPr lang="es-EC" sz="2000"/>
              <a:t>La intensidad de lluvia obtenidas de las ecuaciones de EMAG y IIFIUC para un periodo de retorno de 10 años resulta similar a la obtenida de la faja pluviográfica. </a:t>
            </a:r>
            <a:endParaRPr lang="es-ES_tradnl" sz="2000"/>
          </a:p>
        </p:txBody>
      </p:sp>
      <p:grpSp>
        <p:nvGrpSpPr>
          <p:cNvPr id="301061" name="Group 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01062" name="Picture 6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01063" name="Picture 7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301064" name="Text Box 8"/>
          <p:cNvSpPr txBox="1">
            <a:spLocks noChangeArrowheads="1"/>
          </p:cNvSpPr>
          <p:nvPr/>
        </p:nvSpPr>
        <p:spPr bwMode="auto">
          <a:xfrm>
            <a:off x="900113" y="5876925"/>
            <a:ext cx="69119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graphicFrame>
        <p:nvGraphicFramePr>
          <p:cNvPr id="301065" name="Group 9"/>
          <p:cNvGraphicFramePr>
            <a:graphicFrameLocks noGrp="1"/>
          </p:cNvGraphicFramePr>
          <p:nvPr>
            <p:ph sz="half" idx="2"/>
          </p:nvPr>
        </p:nvGraphicFramePr>
        <p:xfrm>
          <a:off x="1547813" y="4941888"/>
          <a:ext cx="6911975" cy="1638300"/>
        </p:xfrm>
        <a:graphic>
          <a:graphicData uri="http://schemas.openxmlformats.org/drawingml/2006/table">
            <a:tbl>
              <a:tblPr/>
              <a:tblGrid>
                <a:gridCol w="906462"/>
                <a:gridCol w="906463"/>
                <a:gridCol w="1046162"/>
                <a:gridCol w="976313"/>
                <a:gridCol w="1323975"/>
                <a:gridCol w="1752600"/>
              </a:tblGrid>
              <a:tr h="14128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Intensidad de Lluvia (F = 10 AÑOS)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12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Cuenca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T</a:t>
                      </a:r>
                      <a:r>
                        <a:rPr kumimoji="0" lang="es-ES_tradnl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C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EMAG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EMAG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IIFIUC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Registro    Dic-13- 97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Min.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#1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4.74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138.79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142.56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150.07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117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#2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13.37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114.22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114.68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117.19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117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#3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16.21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108.47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108.30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111.09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117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7813"/>
            <a:ext cx="6911975" cy="7747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7931150" cy="503237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es-EC" sz="2800"/>
              <a:t>Capitulo 5.-  </a:t>
            </a:r>
            <a:r>
              <a:rPr lang="es-ES_tradnl" altLang="ja-JP" sz="2800">
                <a:ea typeface="ＭＳ Ｐゴシック" charset="-128"/>
              </a:rPr>
              <a:t>Análisis y discusión de resultados</a:t>
            </a:r>
            <a:endParaRPr lang="es-ES_tradnl" sz="2800"/>
          </a:p>
        </p:txBody>
      </p:sp>
      <p:pic>
        <p:nvPicPr>
          <p:cNvPr id="303114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916113"/>
            <a:ext cx="8496300" cy="4421187"/>
          </a:xfrm>
        </p:spPr>
      </p:pic>
      <p:grpSp>
        <p:nvGrpSpPr>
          <p:cNvPr id="303109" name="Group 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03110" name="Picture 6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03111" name="Picture 7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3031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78175" name="Group 1343"/>
          <p:cNvGraphicFramePr>
            <a:graphicFrameLocks noGrp="1"/>
          </p:cNvGraphicFramePr>
          <p:nvPr>
            <p:ph sz="quarter" idx="3"/>
          </p:nvPr>
        </p:nvGraphicFramePr>
        <p:xfrm>
          <a:off x="179388" y="1916113"/>
          <a:ext cx="8785225" cy="4035425"/>
        </p:xfrm>
        <a:graphic>
          <a:graphicData uri="http://schemas.openxmlformats.org/drawingml/2006/table">
            <a:tbl>
              <a:tblPr/>
              <a:tblGrid>
                <a:gridCol w="820737"/>
                <a:gridCol w="1071563"/>
                <a:gridCol w="1069975"/>
                <a:gridCol w="1082675"/>
                <a:gridCol w="1079500"/>
                <a:gridCol w="1081087"/>
                <a:gridCol w="2579688"/>
              </a:tblGrid>
              <a:tr h="14922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Capacidad de Descarga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92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Abscisa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Energía total aguas arriba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Caudad  Q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Capacidad de descarga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Descripción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control a la entrada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control a la salida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Estimado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Descarga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92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r>
                        <a:rPr kumimoji="0" lang="es-E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/seg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r>
                        <a:rPr kumimoji="0" lang="es-E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/seg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9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0+820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Aceptable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1.65  *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3.82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Sección de control a la entrada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1+420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8.463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Deficiente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1.85  *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Sección de control a la entrada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1+700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3.091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Aceptable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1.80  *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Sección de control a la entrada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1+950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2.655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Aceptable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1.85  *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Sección de control a la salida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2+150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5.716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Deficiente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1.76  *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Sección de control a la salida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78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067550" cy="7239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5184775"/>
          </a:xfrm>
        </p:spPr>
        <p:txBody>
          <a:bodyPr/>
          <a:lstStyle/>
          <a:p>
            <a:pPr marL="1066800" lvl="1" indent="-609600" algn="ctr">
              <a:buClr>
                <a:schemeClr val="tx1"/>
              </a:buClr>
              <a:buFontTx/>
              <a:buNone/>
            </a:pPr>
            <a:r>
              <a:rPr lang="es-EC" sz="2400" b="1"/>
              <a:t>Capitulo 6.- </a:t>
            </a:r>
            <a:r>
              <a:rPr lang="es-ES_tradnl" altLang="ja-JP" sz="2400" b="1">
                <a:ea typeface="ＭＳ Ｐゴシック" charset="-128"/>
              </a:rPr>
              <a:t>Conclusiones y recomendaciones</a:t>
            </a:r>
            <a:endParaRPr lang="es-ES_tradnl" sz="2400" b="1"/>
          </a:p>
          <a:p>
            <a:pPr marL="1422400" lvl="2" indent="-508000">
              <a:buClr>
                <a:schemeClr val="tx1"/>
              </a:buClr>
            </a:pPr>
            <a:r>
              <a:rPr lang="es-ES_tradnl" altLang="ja-JP" sz="2000" u="sng">
                <a:ea typeface="ＭＳ Ｐゴシック" charset="-128"/>
                <a:hlinkClick r:id="" action="ppaction://noaction"/>
              </a:rPr>
              <a:t>Conclusiones</a:t>
            </a:r>
            <a:endParaRPr lang="es-ES_tradnl" altLang="ja-JP" sz="2000" u="sng">
              <a:ea typeface="ＭＳ Ｐゴシック" charset="-128"/>
            </a:endParaRPr>
          </a:p>
          <a:p>
            <a:pPr marL="1828800" lvl="3" indent="-457200"/>
            <a:r>
              <a:rPr lang="es-EC" altLang="ja-JP" sz="1800">
                <a:ea typeface="ＭＳ Ｐゴシック" charset="-128"/>
              </a:rPr>
              <a:t>Periodo de retorno de la lluvia del 13 de diciembre 1997 no varia si se incrementa la muestra con registros pluviográficos de estaciones cercanas.  </a:t>
            </a:r>
          </a:p>
          <a:p>
            <a:pPr marL="1828800" lvl="3" indent="-457200"/>
            <a:r>
              <a:rPr lang="es-EC" altLang="ja-JP" sz="1800">
                <a:ea typeface="ＭＳ Ｐゴシック" charset="-128"/>
              </a:rPr>
              <a:t>Dos alcantarillas de las cinco no tienen capacidad de descargar lluvias de período de 10 años.</a:t>
            </a:r>
          </a:p>
          <a:p>
            <a:pPr marL="1828800" lvl="3" indent="-457200"/>
            <a:r>
              <a:rPr lang="es-EC" altLang="ja-JP" sz="1800">
                <a:ea typeface="ＭＳ Ｐゴシック" charset="-128"/>
              </a:rPr>
              <a:t>Se seleccionó el caudal obtenido de Ven Te Chow por cuanto esta metodología incluye de mejor manera las características de las cuencas estudiadas.</a:t>
            </a:r>
          </a:p>
          <a:p>
            <a:pPr marL="1828800" lvl="3" indent="-457200"/>
            <a:r>
              <a:rPr lang="es-EC" altLang="ja-JP" sz="1800">
                <a:ea typeface="ＭＳ Ｐゴシック" charset="-128"/>
              </a:rPr>
              <a:t>Para lograr que las alcantarillas sean hidráulicamente suficientes se necesitaría la construcción de una estructura de almacenamiento.</a:t>
            </a:r>
          </a:p>
          <a:p>
            <a:pPr marL="1828800" lvl="3" indent="-457200"/>
            <a:r>
              <a:rPr lang="es-EC" altLang="ja-JP" sz="1800">
                <a:ea typeface="ＭＳ Ｐゴシック" charset="-128"/>
              </a:rPr>
              <a:t>La descarga de agua residual es intranscendente y no afecta el diseño hidráulico. </a:t>
            </a:r>
            <a:endParaRPr lang="es-ES_tradnl" altLang="ja-JP" sz="1800">
              <a:ea typeface="ＭＳ Ｐゴシック" charset="-128"/>
            </a:endParaRPr>
          </a:p>
          <a:p>
            <a:pPr marL="1422400" lvl="2" indent="-508000">
              <a:buClr>
                <a:schemeClr val="tx1"/>
              </a:buClr>
              <a:buFontTx/>
              <a:buNone/>
            </a:pPr>
            <a:endParaRPr lang="es-ES_tradnl" sz="2000"/>
          </a:p>
        </p:txBody>
      </p:sp>
      <p:grpSp>
        <p:nvGrpSpPr>
          <p:cNvPr id="305157" name="Group 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05158" name="Picture 6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05159" name="Picture 7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067550" cy="723900"/>
          </a:xfrm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r>
              <a:rPr lang="es-EC" sz="1800" b="1"/>
              <a:t>   </a:t>
            </a:r>
            <a:endParaRPr lang="es-ES" sz="1800" b="1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5184775"/>
          </a:xfrm>
        </p:spPr>
        <p:txBody>
          <a:bodyPr/>
          <a:lstStyle/>
          <a:p>
            <a:pPr marL="1066800" lvl="1" indent="-609600" algn="ctr">
              <a:buClr>
                <a:schemeClr val="tx1"/>
              </a:buClr>
              <a:buFontTx/>
              <a:buNone/>
            </a:pPr>
            <a:r>
              <a:rPr lang="es-EC" sz="2400" b="1"/>
              <a:t>Capitulo 6.-  </a:t>
            </a:r>
            <a:r>
              <a:rPr lang="es-ES_tradnl" altLang="ja-JP" sz="2400" b="1">
                <a:ea typeface="ＭＳ Ｐゴシック" charset="-128"/>
              </a:rPr>
              <a:t>Conclusiones y recomendaciones</a:t>
            </a:r>
            <a:endParaRPr lang="es-ES_tradnl" sz="2400" b="1" u="sng"/>
          </a:p>
          <a:p>
            <a:pPr marL="1422400" lvl="2" indent="-508000">
              <a:buClr>
                <a:schemeClr val="tx1"/>
              </a:buClr>
            </a:pPr>
            <a:r>
              <a:rPr lang="es-ES_tradnl" altLang="ja-JP" sz="2000" u="sng">
                <a:ea typeface="ＭＳ Ｐゴシック" charset="-128"/>
                <a:hlinkClick r:id="" action="ppaction://noaction"/>
              </a:rPr>
              <a:t>Recomendaciones</a:t>
            </a:r>
            <a:r>
              <a:rPr lang="es-ES" altLang="ja-JP" sz="1800">
                <a:ea typeface="ＭＳ Ｐゴシック" charset="-128"/>
              </a:rPr>
              <a:t> </a:t>
            </a:r>
          </a:p>
          <a:p>
            <a:pPr marL="1828800" lvl="3" indent="-457200"/>
            <a:r>
              <a:rPr lang="es-EC" altLang="ja-JP" sz="1800">
                <a:ea typeface="ＭＳ Ｐゴシック" charset="-128"/>
              </a:rPr>
              <a:t>Mejorar los bordes de entrada de cada alcantarilla y construir cisternas de almacenamiento.</a:t>
            </a:r>
          </a:p>
          <a:p>
            <a:pPr marL="1828800" lvl="3" indent="-457200"/>
            <a:r>
              <a:rPr lang="es-EC" altLang="ja-JP" sz="1800">
                <a:ea typeface="ＭＳ Ｐゴシック" charset="-128"/>
              </a:rPr>
              <a:t>Crear un centro dentro de la universidad con el propósito de recopilar, procesar y facilitar información meteorológica de la ciudad para el desarrollo de proyectos.</a:t>
            </a:r>
          </a:p>
          <a:p>
            <a:pPr marL="1828800" lvl="3" indent="-457200"/>
            <a:r>
              <a:rPr lang="es-EC" altLang="ja-JP" sz="1800">
                <a:ea typeface="ＭＳ Ｐゴシック" charset="-128"/>
              </a:rPr>
              <a:t>Fomentar la investigación de cuencas hidrográficas aforadas con el fin de estimar un coeficiente de mayoración o reducción que al combinarlo con el número de curva CN permita obtener una tasa de escorrentía que se adapte a nuestro medio.</a:t>
            </a:r>
          </a:p>
          <a:p>
            <a:pPr marL="1828800" lvl="3" indent="-457200"/>
            <a:r>
              <a:rPr lang="es-EC" altLang="ja-JP" sz="1800">
                <a:ea typeface="ＭＳ Ｐゴシック" charset="-128"/>
              </a:rPr>
              <a:t>Analizar la descarga de aguas residuales que produzcan las urbanizaciones.</a:t>
            </a:r>
            <a:endParaRPr lang="es-ES" altLang="ja-JP" sz="1800">
              <a:ea typeface="ＭＳ Ｐゴシック" charset="-128"/>
            </a:endParaRPr>
          </a:p>
          <a:p>
            <a:pPr marL="1422400" lvl="2" indent="-508000">
              <a:buClr>
                <a:schemeClr val="tx1"/>
              </a:buClr>
              <a:buFontTx/>
              <a:buNone/>
            </a:pPr>
            <a:endParaRPr lang="es-ES_tradnl" sz="1800"/>
          </a:p>
        </p:txBody>
      </p:sp>
      <p:sp>
        <p:nvSpPr>
          <p:cNvPr id="30720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165850"/>
            <a:ext cx="504825" cy="288925"/>
          </a:xfrm>
          <a:prstGeom prst="actionButtonBlank">
            <a:avLst/>
          </a:prstGeom>
          <a:gradFill rotWithShape="0">
            <a:gsLst>
              <a:gs pos="0">
                <a:srgbClr val="000000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 sz="800" b="1">
                <a:solidFill>
                  <a:srgbClr val="000000"/>
                </a:solidFill>
              </a:rPr>
              <a:t>INDICE</a:t>
            </a:r>
            <a:endParaRPr lang="es-ES" sz="800" b="1">
              <a:solidFill>
                <a:srgbClr val="000000"/>
              </a:solidFill>
            </a:endParaRPr>
          </a:p>
        </p:txBody>
      </p:sp>
      <p:grpSp>
        <p:nvGrpSpPr>
          <p:cNvPr id="307205" name="Group 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07206" name="Picture 6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07207" name="Picture 7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634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466725" y="1847850"/>
          <a:ext cx="8208963" cy="4965700"/>
        </p:xfrm>
        <a:graphic>
          <a:graphicData uri="http://schemas.openxmlformats.org/presentationml/2006/ole">
            <p:oleObj spid="_x0000_s325634" name="AutoCAD Drawing" r:id="rId4" imgW="9067680" imgH="5486400" progId="AutoCAD.Drawing.16">
              <p:embed/>
            </p:oleObj>
          </a:graphicData>
        </a:graphic>
      </p:graphicFrame>
      <p:sp>
        <p:nvSpPr>
          <p:cNvPr id="325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147050" cy="533400"/>
          </a:xfrm>
        </p:spPr>
        <p:txBody>
          <a:bodyPr/>
          <a:lstStyle/>
          <a:p>
            <a:pPr marL="533400" indent="-533400"/>
            <a:r>
              <a:rPr lang="es-ES_tradnl" sz="2800" b="1"/>
              <a:t>Plano General del sector Cerro Colorado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25637" name="Group 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25638" name="Picture 6" descr="logo espo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25639" name="Picture 7"/>
            <p:cNvPicPr>
              <a:picLocks noChangeAspect="1" noChangeArrowheads="1"/>
            </p:cNvPicPr>
            <p:nvPr/>
          </p:nvPicPr>
          <p:blipFill>
            <a:blip r:embed="rId6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147050" cy="1036637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Descripción Hidrológica de las cuencas </a:t>
            </a:r>
            <a:endParaRPr lang="es-ES_tradnl" sz="2800" b="1">
              <a:hlinkClick r:id="" action="ppaction://noaction"/>
            </a:endParaRPr>
          </a:p>
          <a:p>
            <a:pPr marL="533400" indent="-533400"/>
            <a:r>
              <a:rPr lang="es-ES_tradnl" sz="2800" b="1"/>
              <a:t>Delimitación de las cuencas</a:t>
            </a:r>
          </a:p>
        </p:txBody>
      </p:sp>
      <p:pic>
        <p:nvPicPr>
          <p:cNvPr id="327683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2492375"/>
            <a:ext cx="6743700" cy="4303713"/>
          </a:xfrm>
        </p:spPr>
      </p:pic>
      <p:sp>
        <p:nvSpPr>
          <p:cNvPr id="327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27685" name="Group 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27686" name="Picture 6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27687" name="Picture 7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147050" cy="1036637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Descripción Hidrológica de las cuencas </a:t>
            </a:r>
            <a:endParaRPr lang="es-ES_tradnl" sz="2800" b="1">
              <a:hlinkClick r:id="" action="ppaction://noaction"/>
            </a:endParaRPr>
          </a:p>
          <a:p>
            <a:pPr marL="533400" indent="-533400"/>
            <a:r>
              <a:rPr lang="es-ES_tradnl" sz="2800" b="1"/>
              <a:t>Delimitación de las cuencas</a:t>
            </a:r>
          </a:p>
        </p:txBody>
      </p:sp>
      <p:pic>
        <p:nvPicPr>
          <p:cNvPr id="329731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2492375"/>
            <a:ext cx="6689725" cy="4262438"/>
          </a:xfrm>
        </p:spPr>
      </p:pic>
      <p:sp>
        <p:nvSpPr>
          <p:cNvPr id="32973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29733" name="Group 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29734" name="Picture 6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29735" name="Picture 7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da">
  <a:themeElements>
    <a:clrScheme name="Onda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On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nda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a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6145</TotalTime>
  <Words>4900</Words>
  <Application>Microsoft Office PowerPoint</Application>
  <PresentationFormat>Presentación en pantalla (4:3)</PresentationFormat>
  <Paragraphs>1477</Paragraphs>
  <Slides>65</Slides>
  <Notes>59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65</vt:i4>
      </vt:variant>
    </vt:vector>
  </HeadingPairs>
  <TitlesOfParts>
    <vt:vector size="77" baseType="lpstr">
      <vt:lpstr>Arial</vt:lpstr>
      <vt:lpstr>Wingdings</vt:lpstr>
      <vt:lpstr>ＭＳ Ｐゴシック</vt:lpstr>
      <vt:lpstr>Garamond</vt:lpstr>
      <vt:lpstr>Times New Roman</vt:lpstr>
      <vt:lpstr>MS Mincho</vt:lpstr>
      <vt:lpstr>Symbol</vt:lpstr>
      <vt:lpstr>GreekC</vt:lpstr>
      <vt:lpstr>Onda</vt:lpstr>
      <vt:lpstr>Microsoft Editor de ecuaciones 3.0</vt:lpstr>
      <vt:lpstr>AutoCAD Drawing</vt:lpstr>
      <vt:lpstr>Gráfico de Microsoft Office Excel</vt:lpstr>
      <vt:lpstr>Análisis Hidrológico de la Cuenca del “Cerro Colorado” y su interacción con la Autopista Terminal Terrestre-Pascuales</vt:lpstr>
      <vt:lpstr>ANALISIS HIDROLÓGICO DE LA CUENCA DEL CERRO COLORADO Y SU INTERACCION CON LA AUTOPISTA TERMINAL TERRESTRE - 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ANALISIS HIDROLÓGICO DE LA CUENCA DEL CERRO COLORADO Y SU INTERACCION CON LA AUTOPISTA TERMINAL TERRESTRE - 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  <vt:lpstr>Análisis Hidrológico de la Cuenca del “Cerro Colorado” y su interacción con la Autopista Terminal Terrestre-Pascuales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XP</dc:creator>
  <cp:lastModifiedBy>bbarrera</cp:lastModifiedBy>
  <cp:revision>82</cp:revision>
  <dcterms:created xsi:type="dcterms:W3CDTF">2006-06-01T19:39:33Z</dcterms:created>
  <dcterms:modified xsi:type="dcterms:W3CDTF">2009-07-17T17:02:49Z</dcterms:modified>
</cp:coreProperties>
</file>