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380" r:id="rId6"/>
    <p:sldId id="265" r:id="rId7"/>
    <p:sldId id="390" r:id="rId8"/>
    <p:sldId id="393" r:id="rId9"/>
    <p:sldId id="391" r:id="rId10"/>
    <p:sldId id="385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1" r:id="rId23"/>
    <p:sldId id="292" r:id="rId24"/>
    <p:sldId id="312" r:id="rId25"/>
    <p:sldId id="313" r:id="rId26"/>
    <p:sldId id="317" r:id="rId27"/>
    <p:sldId id="414" r:id="rId28"/>
    <p:sldId id="415" r:id="rId29"/>
    <p:sldId id="318" r:id="rId30"/>
    <p:sldId id="319" r:id="rId31"/>
    <p:sldId id="320" r:id="rId32"/>
    <p:sldId id="321" r:id="rId33"/>
    <p:sldId id="323" r:id="rId34"/>
    <p:sldId id="325" r:id="rId35"/>
    <p:sldId id="327" r:id="rId36"/>
    <p:sldId id="328" r:id="rId37"/>
    <p:sldId id="403" r:id="rId38"/>
    <p:sldId id="334" r:id="rId39"/>
    <p:sldId id="337" r:id="rId40"/>
    <p:sldId id="338" r:id="rId41"/>
    <p:sldId id="341" r:id="rId42"/>
    <p:sldId id="404" r:id="rId43"/>
    <p:sldId id="406" r:id="rId44"/>
    <p:sldId id="357" r:id="rId45"/>
    <p:sldId id="408" r:id="rId46"/>
    <p:sldId id="409" r:id="rId47"/>
    <p:sldId id="410" r:id="rId48"/>
    <p:sldId id="411" r:id="rId49"/>
    <p:sldId id="368" r:id="rId50"/>
    <p:sldId id="371" r:id="rId51"/>
    <p:sldId id="372" r:id="rId52"/>
    <p:sldId id="373" r:id="rId53"/>
    <p:sldId id="377" r:id="rId54"/>
    <p:sldId id="413" r:id="rId55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2D4"/>
    <a:srgbClr val="0000FF"/>
    <a:srgbClr val="FF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0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222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A8CBA7BC-9FFB-47FA-A5D5-6FDB660C193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2150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s-ES" sz="2400" b="0">
                <a:latin typeface="Times New Roman" pitchFamily="18" charset="0"/>
              </a:endParaRPr>
            </a:p>
          </p:txBody>
        </p:sp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s-ES" b="0">
                <a:latin typeface="Arial" charset="0"/>
              </a:endParaRPr>
            </a:p>
          </p:txBody>
        </p:sp>
      </p:grpSp>
      <p:sp>
        <p:nvSpPr>
          <p:cNvPr id="21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4E2CF0-96E1-4EFC-AA22-24C3246817B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0545-4056-48C8-9438-31DCCF6FE8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DAA2C-7ED2-41BF-BD1A-9FC204D0CE9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73D5-276E-471A-B26F-2140A80CC57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6709F-C83A-4675-A862-459430C7803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BB26-DF14-4580-9A92-EC7F8B49B90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015D-B3A7-44A6-A9BD-63B92FDE89C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D11C-C189-4352-91C1-F75ECDAF92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E72B8-89AE-4A79-BF7F-D9F75A31955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CB7DC-2CAE-4D9E-8A9E-C40C85411B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39CAC-80DC-4C60-8549-B35DFC68C7A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048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s-ES" sz="2400" b="0">
                <a:latin typeface="Times New Roman" pitchFamily="18" charset="0"/>
              </a:endParaRPr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s-ES" b="0">
                <a:latin typeface="Arial" charset="0"/>
              </a:endParaRP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s-E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ES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5D21CCB-13BD-41F9-81EC-4D9C3DBB5AB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411163"/>
            <a:ext cx="6767513" cy="4257675"/>
          </a:xfrm>
        </p:spPr>
        <p:txBody>
          <a:bodyPr/>
          <a:lstStyle/>
          <a:p>
            <a:pPr algn="ctr"/>
            <a:r>
              <a:rPr lang="es-ES" sz="2800" b="1"/>
              <a:t>ANÁLISIS Y MEJORAMIENTO DE LOS PROCESOS OPERATIVOS DE LA BODEGA MATRIZ DE UNA EMPRESA COMERCIALIZADORA DE ELECTRODOMÉSTICOS Y EQUIPOS ELECTRÓNICOS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63713" y="5300663"/>
            <a:ext cx="5903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Autor: Carlos Cevallos Quiroz</a:t>
            </a:r>
          </a:p>
        </p:txBody>
      </p:sp>
      <p:pic>
        <p:nvPicPr>
          <p:cNvPr id="2054" name="Picture 6" descr="j0187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365625"/>
            <a:ext cx="1762125" cy="182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114300"/>
            <a:ext cx="7313612" cy="679450"/>
          </a:xfrm>
        </p:spPr>
        <p:txBody>
          <a:bodyPr/>
          <a:lstStyle/>
          <a:p>
            <a:pPr algn="ctr"/>
            <a:r>
              <a:rPr lang="es-ES"/>
              <a:t>PERSONAL DE BODEGA</a:t>
            </a:r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>
            <p:ph idx="1"/>
          </p:nvPr>
        </p:nvGraphicFramePr>
        <p:xfrm>
          <a:off x="1258888" y="779463"/>
          <a:ext cx="7416800" cy="4089400"/>
        </p:xfrm>
        <a:graphic>
          <a:graphicData uri="http://schemas.openxmlformats.org/presentationml/2006/ole">
            <p:oleObj spid="_x0000_s178179" name="AutoCAD Drawing" r:id="rId3" imgW="8982000" imgH="4952880" progId="AutoCAD.Drawing.16">
              <p:embed/>
            </p:oleObj>
          </a:graphicData>
        </a:graphic>
      </p:graphicFrame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258888" y="4724400"/>
            <a:ext cx="731361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s-ES" b="0"/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s-ES"/>
              <a:t>1 Jefe de área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s-ES"/>
              <a:t>4 personas / Manejo de documentación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s-ES"/>
              <a:t>11 personas / Recepción – almacenamiento   (34%)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s-ES"/>
              <a:t>16 personas / Despacho                                   (50%)</a:t>
            </a:r>
          </a:p>
        </p:txBody>
      </p:sp>
      <p:sp>
        <p:nvSpPr>
          <p:cNvPr id="178181" name="AutoShape 5"/>
          <p:cNvSpPr>
            <a:spLocks/>
          </p:cNvSpPr>
          <p:nvPr/>
        </p:nvSpPr>
        <p:spPr bwMode="auto">
          <a:xfrm>
            <a:off x="6877050" y="5013325"/>
            <a:ext cx="144463" cy="647700"/>
          </a:xfrm>
          <a:prstGeom prst="righ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7475538" y="51577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(16%)</a:t>
            </a:r>
          </a:p>
        </p:txBody>
      </p:sp>
      <p:pic>
        <p:nvPicPr>
          <p:cNvPr id="178186" name="Picture 10" descr="j01958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88913"/>
            <a:ext cx="1163638" cy="119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313612" cy="679450"/>
          </a:xfrm>
        </p:spPr>
        <p:txBody>
          <a:bodyPr/>
          <a:lstStyle/>
          <a:p>
            <a:pPr algn="ctr"/>
            <a:r>
              <a:rPr lang="es-ES"/>
              <a:t>SÍNTOMAS – CAUSAS (#1)</a:t>
            </a:r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>
            <p:ph idx="1"/>
          </p:nvPr>
        </p:nvGraphicFramePr>
        <p:xfrm>
          <a:off x="1090613" y="1262063"/>
          <a:ext cx="7602537" cy="4191000"/>
        </p:xfrm>
        <a:graphic>
          <a:graphicData uri="http://schemas.openxmlformats.org/presentationml/2006/ole">
            <p:oleObj spid="_x0000_s38922" name="AutoCAD Drawing" r:id="rId3" imgW="8982000" imgH="4952880" progId="AutoCAD.Drawing.16">
              <p:embed/>
            </p:oleObj>
          </a:graphicData>
        </a:graphic>
      </p:graphicFrame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331913" y="5741988"/>
            <a:ext cx="1944687" cy="36036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MÉTODOS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331913" y="6316663"/>
            <a:ext cx="1944687" cy="36036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MÁQUINAS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851275" y="5757863"/>
            <a:ext cx="1944688" cy="36036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MATERIALES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706813" y="6308725"/>
            <a:ext cx="2233612" cy="360363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MANO DE OBRA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6300788" y="6005513"/>
            <a:ext cx="2592387" cy="360362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MEDIO AMBIENTE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8" name="Object 8"/>
          <p:cNvGraphicFramePr>
            <a:graphicFrameLocks noChangeAspect="1"/>
          </p:cNvGraphicFramePr>
          <p:nvPr>
            <p:ph idx="1"/>
          </p:nvPr>
        </p:nvGraphicFramePr>
        <p:xfrm>
          <a:off x="0" y="1052513"/>
          <a:ext cx="9144000" cy="5041900"/>
        </p:xfrm>
        <a:graphic>
          <a:graphicData uri="http://schemas.openxmlformats.org/presentationml/2006/ole">
            <p:oleObj spid="_x0000_s40968" name="AutoCAD Drawing" r:id="rId3" imgW="8982000" imgH="4952880" progId="AutoCAD.Drawing.16">
              <p:embed/>
            </p:oleObj>
          </a:graphicData>
        </a:graphic>
      </p:graphicFrame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313612" cy="679450"/>
          </a:xfrm>
          <a:noFill/>
          <a:ln/>
        </p:spPr>
        <p:txBody>
          <a:bodyPr/>
          <a:lstStyle/>
          <a:p>
            <a:pPr algn="ctr"/>
            <a:r>
              <a:rPr lang="es-ES"/>
              <a:t>SÍNTOMAS – CAUSAS (#2)</a:t>
            </a:r>
          </a:p>
        </p:txBody>
      </p:sp>
      <p:pic>
        <p:nvPicPr>
          <p:cNvPr id="40970" name="Picture 10" descr="sint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052513"/>
            <a:ext cx="6696075" cy="5040312"/>
          </a:xfrm>
          <a:prstGeom prst="rect">
            <a:avLst/>
          </a:prstGeom>
          <a:noFill/>
        </p:spPr>
      </p:pic>
      <p:pic>
        <p:nvPicPr>
          <p:cNvPr id="40971" name="Picture 11" descr="imagen 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052513"/>
            <a:ext cx="67691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330325"/>
          <a:ext cx="9144000" cy="5041900"/>
        </p:xfrm>
        <a:graphic>
          <a:graphicData uri="http://schemas.openxmlformats.org/presentationml/2006/ole">
            <p:oleObj spid="_x0000_s43012" name="AutoCAD Drawing" r:id="rId3" imgW="8982000" imgH="4952880" progId="AutoCAD.Drawing.16">
              <p:embed/>
            </p:oleObj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258888" y="260350"/>
            <a:ext cx="73136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SÍNTOMAS – CAUSAS (#3)</a:t>
            </a:r>
          </a:p>
        </p:txBody>
      </p:sp>
      <p:pic>
        <p:nvPicPr>
          <p:cNvPr id="43016" name="Picture 8" descr="sin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025525"/>
            <a:ext cx="7777163" cy="5832475"/>
          </a:xfrm>
          <a:prstGeom prst="rect">
            <a:avLst/>
          </a:prstGeom>
          <a:noFill/>
        </p:spPr>
      </p:pic>
      <p:pic>
        <p:nvPicPr>
          <p:cNvPr id="43017" name="Picture 9" descr="sin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025525"/>
            <a:ext cx="7777163" cy="583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050925"/>
          <a:ext cx="9144000" cy="5040313"/>
        </p:xfrm>
        <a:graphic>
          <a:graphicData uri="http://schemas.openxmlformats.org/presentationml/2006/ole">
            <p:oleObj spid="_x0000_s45060" name="AutoCAD Drawing" r:id="rId3" imgW="8982000" imgH="4952880" progId="AutoCAD.Drawing.16">
              <p:embed/>
            </p:oleObj>
          </a:graphicData>
        </a:graphic>
      </p:graphicFrame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258888" y="260350"/>
            <a:ext cx="73136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SÍNTOMAS – CAUSAS (#4)</a:t>
            </a:r>
          </a:p>
        </p:txBody>
      </p:sp>
      <p:pic>
        <p:nvPicPr>
          <p:cNvPr id="45064" name="Picture 8" descr="sint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0"/>
            <a:ext cx="51450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052513"/>
          <a:ext cx="9144000" cy="5041900"/>
        </p:xfrm>
        <a:graphic>
          <a:graphicData uri="http://schemas.openxmlformats.org/presentationml/2006/ole">
            <p:oleObj spid="_x0000_s47108" name="AutoCAD Drawing" r:id="rId3" imgW="8982000" imgH="4952880" progId="AutoCAD.Drawing.16">
              <p:embed/>
            </p:oleObj>
          </a:graphicData>
        </a:graphic>
      </p:graphicFrame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258888" y="260350"/>
            <a:ext cx="73136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SÍNTOMAS – CAUSAS (#5)</a:t>
            </a:r>
          </a:p>
        </p:txBody>
      </p:sp>
      <p:pic>
        <p:nvPicPr>
          <p:cNvPr id="47112" name="Picture 8" descr="sint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944563"/>
            <a:ext cx="7885112" cy="591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112838"/>
          <a:ext cx="9144000" cy="5041900"/>
        </p:xfrm>
        <a:graphic>
          <a:graphicData uri="http://schemas.openxmlformats.org/presentationml/2006/ole">
            <p:oleObj spid="_x0000_s49156" name="AutoCAD Drawing" r:id="rId3" imgW="8982000" imgH="4952880" progId="AutoCAD.Drawing.16">
              <p:embed/>
            </p:oleObj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258888" y="260350"/>
            <a:ext cx="73136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SÍNTOMAS – CAUSAS (#6)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4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125538"/>
          <a:ext cx="9144000" cy="5041900"/>
        </p:xfrm>
        <a:graphic>
          <a:graphicData uri="http://schemas.openxmlformats.org/presentationml/2006/ole">
            <p:oleObj spid="_x0000_s51204" name="AutoCAD Drawing" r:id="rId3" imgW="8982000" imgH="4952880" progId="AutoCAD.Drawing.16">
              <p:embed/>
            </p:oleObj>
          </a:graphicData>
        </a:graphic>
      </p:graphicFrame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258888" y="260350"/>
            <a:ext cx="73136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SÍNTOMAS – CAUSAS (#7)</a:t>
            </a:r>
          </a:p>
        </p:txBody>
      </p:sp>
      <p:pic>
        <p:nvPicPr>
          <p:cNvPr id="51208" name="Picture 8" descr="sint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981075"/>
            <a:ext cx="7777163" cy="5832475"/>
          </a:xfrm>
          <a:prstGeom prst="rect">
            <a:avLst/>
          </a:prstGeom>
          <a:noFill/>
        </p:spPr>
      </p:pic>
      <p:pic>
        <p:nvPicPr>
          <p:cNvPr id="51209" name="Picture 9" descr="sint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079500"/>
            <a:ext cx="7704137" cy="577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2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112838"/>
          <a:ext cx="9144000" cy="5041900"/>
        </p:xfrm>
        <a:graphic>
          <a:graphicData uri="http://schemas.openxmlformats.org/presentationml/2006/ole">
            <p:oleObj spid="_x0000_s53252" name="AutoCAD Drawing" r:id="rId3" imgW="8982000" imgH="4952880" progId="AutoCAD.Drawing.16">
              <p:embed/>
            </p:oleObj>
          </a:graphicData>
        </a:graphic>
      </p:graphicFrame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258888" y="260350"/>
            <a:ext cx="73136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SÍNTOMAS – CAUSAS (#8)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0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112838"/>
          <a:ext cx="9144000" cy="5041900"/>
        </p:xfrm>
        <a:graphic>
          <a:graphicData uri="http://schemas.openxmlformats.org/presentationml/2006/ole">
            <p:oleObj spid="_x0000_s55300" name="AutoCAD Drawing" r:id="rId3" imgW="8982000" imgH="4952880" progId="AutoCAD.Drawing.16">
              <p:embed/>
            </p:oleObj>
          </a:graphicData>
        </a:graphic>
      </p:graphicFrame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258888" y="260350"/>
            <a:ext cx="73136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SÍNTOMAS – CAUSAS (#9)</a:t>
            </a:r>
          </a:p>
        </p:txBody>
      </p:sp>
      <p:pic>
        <p:nvPicPr>
          <p:cNvPr id="55304" name="Picture 8" descr="sint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998538"/>
            <a:ext cx="7812087" cy="585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313613" cy="1143000"/>
          </a:xfrm>
        </p:spPr>
        <p:txBody>
          <a:bodyPr/>
          <a:lstStyle/>
          <a:p>
            <a:pPr algn="ctr"/>
            <a:r>
              <a:rPr lang="es-ES"/>
              <a:t>OBJETIVO GENERAL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1827213"/>
            <a:ext cx="7313612" cy="4114800"/>
          </a:xfrm>
        </p:spPr>
        <p:txBody>
          <a:bodyPr/>
          <a:lstStyle/>
          <a:p>
            <a:pPr algn="just"/>
            <a:r>
              <a:rPr lang="es-ES"/>
              <a:t>Analizar y mejorar los procesos operativos de mayor trascendencia en la bodega para obtener mayor agilidad, seguridad, rapidez y eficiencia en la operación de la misma.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125538"/>
          <a:ext cx="9144000" cy="5041900"/>
        </p:xfrm>
        <a:graphic>
          <a:graphicData uri="http://schemas.openxmlformats.org/presentationml/2006/ole">
            <p:oleObj spid="_x0000_s57348" name="AutoCAD Drawing" r:id="rId3" imgW="8982000" imgH="4952880" progId="AutoCAD.Drawing.16">
              <p:embed/>
            </p:oleObj>
          </a:graphicData>
        </a:graphic>
      </p:graphicFrame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258888" y="260350"/>
            <a:ext cx="73136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SÍNTOMAS – CAUSAS (#10)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112838"/>
          <a:ext cx="9144000" cy="5041900"/>
        </p:xfrm>
        <a:graphic>
          <a:graphicData uri="http://schemas.openxmlformats.org/presentationml/2006/ole">
            <p:oleObj spid="_x0000_s59396" name="AutoCAD Drawing" r:id="rId3" imgW="8982000" imgH="4952880" progId="AutoCAD.Drawing.16">
              <p:embed/>
            </p:oleObj>
          </a:graphicData>
        </a:graphic>
      </p:graphicFrame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258888" y="260350"/>
            <a:ext cx="73136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SÍNTOMAS – CAUSAS (#11)</a:t>
            </a:r>
          </a:p>
        </p:txBody>
      </p:sp>
      <p:pic>
        <p:nvPicPr>
          <p:cNvPr id="59400" name="Picture 8" descr="sint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839788"/>
            <a:ext cx="7200900" cy="601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313613" cy="692150"/>
          </a:xfrm>
        </p:spPr>
        <p:txBody>
          <a:bodyPr/>
          <a:lstStyle/>
          <a:p>
            <a:pPr algn="ctr"/>
            <a:r>
              <a:rPr lang="es-ES"/>
              <a:t>DISTRIBUCIÓN ACTUAL</a:t>
            </a:r>
          </a:p>
        </p:txBody>
      </p:sp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2"/>
          <a:srcRect l="24048" r="34869"/>
          <a:stretch>
            <a:fillRect/>
          </a:stretch>
        </p:blipFill>
        <p:spPr bwMode="auto">
          <a:xfrm>
            <a:off x="1979613" y="620713"/>
            <a:ext cx="5329237" cy="6237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908050"/>
            <a:ext cx="4038600" cy="2428875"/>
          </a:xfrm>
          <a:noFill/>
          <a:ln w="15875">
            <a:solidFill>
              <a:srgbClr val="000000"/>
            </a:solidFill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4900"/>
            <a:ext cx="4103688" cy="28971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538" y="692150"/>
            <a:ext cx="6985000" cy="6165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96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313613" cy="692150"/>
          </a:xfrm>
          <a:noFill/>
          <a:ln/>
        </p:spPr>
        <p:txBody>
          <a:bodyPr/>
          <a:lstStyle/>
          <a:p>
            <a:pPr algn="ctr"/>
            <a:r>
              <a:rPr lang="es-ES"/>
              <a:t>DISTRIBUCIÓN ACTUAL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96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80400" cy="752475"/>
          </a:xfrm>
        </p:spPr>
        <p:txBody>
          <a:bodyPr/>
          <a:lstStyle/>
          <a:p>
            <a:r>
              <a:rPr lang="es-ES"/>
              <a:t>CONSIDERACIONES EN LA BODEGA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538" y="2420938"/>
            <a:ext cx="7313612" cy="2322512"/>
          </a:xfrm>
        </p:spPr>
        <p:txBody>
          <a:bodyPr/>
          <a:lstStyle/>
          <a:p>
            <a:r>
              <a:rPr lang="es-ES_tradnl" sz="3000">
                <a:solidFill>
                  <a:srgbClr val="0000FF"/>
                </a:solidFill>
              </a:rPr>
              <a:t>SISTEMA:</a:t>
            </a:r>
            <a:r>
              <a:rPr lang="es-ES_tradnl" sz="3000"/>
              <a:t> LIFO </a:t>
            </a:r>
          </a:p>
          <a:p>
            <a:r>
              <a:rPr lang="es-ES_tradnl" sz="3000">
                <a:solidFill>
                  <a:srgbClr val="0000FF"/>
                </a:solidFill>
              </a:rPr>
              <a:t>UBICACIÓN DE MERCADERÍA:</a:t>
            </a:r>
            <a:r>
              <a:rPr lang="es-ES_tradnl" sz="3000"/>
              <a:t> FIJA Y POR MARCAS</a:t>
            </a:r>
          </a:p>
          <a:p>
            <a:r>
              <a:rPr lang="es-ES_tradnl" sz="3000">
                <a:solidFill>
                  <a:srgbClr val="0000FF"/>
                </a:solidFill>
              </a:rPr>
              <a:t>FLUJO:</a:t>
            </a:r>
            <a:r>
              <a:rPr lang="es-ES_tradnl" sz="3000"/>
              <a:t> VARIACIÓN FLUJO U</a:t>
            </a:r>
            <a:endParaRPr lang="es-E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313613" cy="752475"/>
          </a:xfrm>
        </p:spPr>
        <p:txBody>
          <a:bodyPr/>
          <a:lstStyle/>
          <a:p>
            <a:pPr algn="ctr"/>
            <a:r>
              <a:rPr lang="es-ES"/>
              <a:t>ANÁLISIS DE RECORRIDO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33450"/>
            <a:ext cx="4560887" cy="5876925"/>
          </a:xfrm>
          <a:noFill/>
          <a:ln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724525" y="1404938"/>
            <a:ext cx="2952750" cy="3673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>
                <a:solidFill>
                  <a:srgbClr val="0000FF"/>
                </a:solidFill>
              </a:rPr>
              <a:t>OBSERVACIONES: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C"/>
              <a:t>Productos de gran rotación (Samsung, SMC, almacenados en jaula “A”, e Indurama) recorren distancias largas.</a:t>
            </a:r>
            <a:r>
              <a:rPr lang="es-EC" b="0"/>
              <a:t>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es-EC"/>
              <a:t>Problemas de recorrido debido a perchas no estandarizadas y pasillos obstruidos.</a:t>
            </a:r>
            <a:endParaRPr lang="es-E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752475"/>
          </a:xfrm>
        </p:spPr>
        <p:txBody>
          <a:bodyPr/>
          <a:lstStyle/>
          <a:p>
            <a:pPr algn="ctr"/>
            <a:r>
              <a:rPr lang="es-ES"/>
              <a:t>SELECCIÓN DE PROCESOS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3" y="1500188"/>
            <a:ext cx="8964612" cy="3835400"/>
          </a:xfrm>
          <a:solidFill>
            <a:schemeClr val="bg1"/>
          </a:solidFill>
          <a:ln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1509713"/>
            <a:ext cx="8869362" cy="407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1157288"/>
            <a:ext cx="5761038" cy="2992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900113" y="188913"/>
            <a:ext cx="7594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Proceso: Almacenamiento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5867400" y="1012825"/>
            <a:ext cx="3095625" cy="2573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OPERACIÓNES: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Preparar los espacios 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Dar instrucciones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Despaletizar la mercadería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Almacenar la mercadería en los espacios preparados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5867400" y="3965575"/>
            <a:ext cx="30956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AGREGAR INFO.: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Actualizar Kardex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5867400" y="5013325"/>
            <a:ext cx="3095625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TRANSPORTE: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Trasladar los pallets a los espacios preparados</a:t>
            </a:r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2124075" y="4724400"/>
            <a:ext cx="1944688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ESPERA: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Espera de la mercadería en el área de recepción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nimBg="1"/>
      <p:bldP spid="225285" grpId="0" animBg="1"/>
      <p:bldP spid="225286" grpId="0" animBg="1"/>
      <p:bldP spid="2252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968875" cy="340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052513"/>
            <a:ext cx="5113337" cy="3417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925513"/>
            <a:ext cx="5113338" cy="3417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900113" y="188913"/>
            <a:ext cx="7594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Proceso: Despacho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250825" y="1071563"/>
            <a:ext cx="3457575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OPERACIÓNES: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Buscar los productos 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Cargar los montacargas con mercadería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250825" y="2422525"/>
            <a:ext cx="3457575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CREAR DOC.: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Crear las N/E y N/T 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Crear las guías de remisión</a:t>
            </a: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250825" y="3759200"/>
            <a:ext cx="3457575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AGREGAR INFO.: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Ingresar datos de N/E y N/T</a:t>
            </a: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252413" y="4868863"/>
            <a:ext cx="2879725" cy="1749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TRANSPORTE: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Trasladarse a la mercadería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Trasladarse al área de predespacho</a:t>
            </a:r>
          </a:p>
          <a:p>
            <a:r>
              <a:rPr lang="es-ES"/>
              <a:t> </a:t>
            </a: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3221038" y="4867275"/>
            <a:ext cx="3529012" cy="1749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ALMACENAMIENTO: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Almacenamiento de documentos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Almacenamiento de N/E o N/T preparadas en área Predespacho</a:t>
            </a: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6845300" y="4357688"/>
            <a:ext cx="2266950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ESPERA: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Despachador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Verificador</a:t>
            </a:r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6835775" y="5351463"/>
            <a:ext cx="2276475" cy="1474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INSPECCIÓN: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Verificar mercadería en área de Predespacho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 animBg="1"/>
      <p:bldP spid="226311" grpId="0" animBg="1"/>
      <p:bldP spid="226312" grpId="0" animBg="1"/>
      <p:bldP spid="226313" grpId="0" animBg="1"/>
      <p:bldP spid="226314" grpId="0" animBg="1"/>
      <p:bldP spid="226315" grpId="0" animBg="1"/>
      <p:bldP spid="2263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ACCIONES MEJORAMIENTO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074863"/>
            <a:ext cx="8642350" cy="2036762"/>
          </a:xfrm>
          <a:solidFill>
            <a:schemeClr val="bg1"/>
          </a:solidFill>
          <a:ln/>
        </p:spPr>
      </p:pic>
      <p:pic>
        <p:nvPicPr>
          <p:cNvPr id="96261" name="Picture 5" descr="j0222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1047750" cy="1052513"/>
          </a:xfrm>
          <a:prstGeom prst="rect">
            <a:avLst/>
          </a:prstGeom>
          <a:noFill/>
        </p:spPr>
      </p:pic>
      <p:pic>
        <p:nvPicPr>
          <p:cNvPr id="96264" name="Picture 8" descr="tesis001"/>
          <p:cNvPicPr>
            <a:picLocks noChangeAspect="1" noChangeArrowheads="1"/>
          </p:cNvPicPr>
          <p:nvPr/>
        </p:nvPicPr>
        <p:blipFill>
          <a:blip r:embed="rId4"/>
          <a:srcRect b="18115"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763" y="301625"/>
            <a:ext cx="7313612" cy="1143000"/>
          </a:xfrm>
        </p:spPr>
        <p:txBody>
          <a:bodyPr/>
          <a:lstStyle/>
          <a:p>
            <a:pPr algn="ctr"/>
            <a:r>
              <a:rPr lang="es-ES"/>
              <a:t>OBJETIVOS ESPECÍFICOS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313612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100"/>
              <a:t>Analizar la situación actual de la bodega</a:t>
            </a:r>
          </a:p>
          <a:p>
            <a:pPr algn="just">
              <a:lnSpc>
                <a:spcPct val="90000"/>
              </a:lnSpc>
            </a:pPr>
            <a:r>
              <a:rPr lang="es-ES" sz="2100"/>
              <a:t>Analizar los procesos de la bodega y el recorrido de los productos </a:t>
            </a:r>
          </a:p>
          <a:p>
            <a:pPr algn="just">
              <a:lnSpc>
                <a:spcPct val="90000"/>
              </a:lnSpc>
            </a:pPr>
            <a:r>
              <a:rPr lang="es-ES" sz="2100"/>
              <a:t>Seleccionar los procesos de mayor incidencia para la mejora del funcionamiento de la bodega</a:t>
            </a:r>
          </a:p>
          <a:p>
            <a:pPr algn="just">
              <a:lnSpc>
                <a:spcPct val="90000"/>
              </a:lnSpc>
            </a:pPr>
            <a:r>
              <a:rPr lang="es-ES" sz="2100"/>
              <a:t>Mejorar los procesos seleccionados </a:t>
            </a:r>
          </a:p>
          <a:p>
            <a:pPr algn="just">
              <a:lnSpc>
                <a:spcPct val="90000"/>
              </a:lnSpc>
            </a:pPr>
            <a:r>
              <a:rPr lang="es-ES" sz="2100"/>
              <a:t>Mejorar la distribución de los productos y de los espacios</a:t>
            </a:r>
          </a:p>
          <a:p>
            <a:pPr algn="just">
              <a:lnSpc>
                <a:spcPct val="90000"/>
              </a:lnSpc>
            </a:pPr>
            <a:r>
              <a:rPr lang="es-ES" sz="2100"/>
              <a:t>Mejorar la utilización de los recursos de la bodega</a:t>
            </a:r>
          </a:p>
          <a:p>
            <a:pPr algn="just">
              <a:lnSpc>
                <a:spcPct val="90000"/>
              </a:lnSpc>
            </a:pPr>
            <a:r>
              <a:rPr lang="es-ES" sz="2100"/>
              <a:t>Reducir el esfuerzo físico de los trabajadores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313612" cy="1079500"/>
          </a:xfrm>
        </p:spPr>
        <p:txBody>
          <a:bodyPr/>
          <a:lstStyle/>
          <a:p>
            <a:pPr algn="ctr"/>
            <a:r>
              <a:rPr lang="es-ES"/>
              <a:t>UNIDAD DE CARGA</a:t>
            </a:r>
            <a:r>
              <a:rPr lang="es-ES" sz="3200"/>
              <a:t/>
            </a:r>
            <a:br>
              <a:rPr lang="es-ES" sz="3200"/>
            </a:br>
            <a:r>
              <a:rPr lang="es-ES" sz="2800"/>
              <a:t>(Stock de Reserva)</a:t>
            </a:r>
          </a:p>
        </p:txBody>
      </p:sp>
      <p:pic>
        <p:nvPicPr>
          <p:cNvPr id="97286" name="Picture 6" descr="pal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3703637" cy="3684587"/>
          </a:xfrm>
          <a:prstGeom prst="rect">
            <a:avLst/>
          </a:prstGeom>
          <a:noFill/>
        </p:spPr>
      </p:pic>
      <p:pic>
        <p:nvPicPr>
          <p:cNvPr id="97287" name="Picture 7" descr="pallet2"/>
          <p:cNvPicPr>
            <a:picLocks noChangeAspect="1" noChangeArrowheads="1"/>
          </p:cNvPicPr>
          <p:nvPr/>
        </p:nvPicPr>
        <p:blipFill>
          <a:blip r:embed="rId3"/>
          <a:srcRect b="21115"/>
          <a:stretch>
            <a:fillRect/>
          </a:stretch>
        </p:blipFill>
        <p:spPr bwMode="auto">
          <a:xfrm>
            <a:off x="4427538" y="1916113"/>
            <a:ext cx="4465637" cy="3370262"/>
          </a:xfrm>
          <a:prstGeom prst="rect">
            <a:avLst/>
          </a:prstGeom>
          <a:noFill/>
        </p:spPr>
      </p:pic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116013" y="5876925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PALLET: 1.40m. X 1.20m. X 1.80m.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313613" cy="823913"/>
          </a:xfrm>
        </p:spPr>
        <p:txBody>
          <a:bodyPr/>
          <a:lstStyle/>
          <a:p>
            <a:pPr algn="ctr"/>
            <a:r>
              <a:rPr lang="es-ES"/>
              <a:t>REDISTRIBUCIÓN FÍSICA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516063"/>
            <a:ext cx="8064500" cy="5111750"/>
          </a:xfrm>
        </p:spPr>
        <p:txBody>
          <a:bodyPr/>
          <a:lstStyle/>
          <a:p>
            <a:pPr marL="552450" indent="-552450" algn="just">
              <a:lnSpc>
                <a:spcPct val="80000"/>
              </a:lnSpc>
            </a:pPr>
            <a:r>
              <a:rPr lang="es-ES" sz="2200" b="1"/>
              <a:t>ACTIVIDADES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2200"/>
              <a:t>Análisis ABC de los productos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2200"/>
              <a:t>Crear un área de Picking Stock para el despacho rápido de pedidos.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2200"/>
              <a:t>Incrementar la capacidad de almacenamiento y ordenar adecuadamente la mercadería.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2200"/>
              <a:t>Reubicar las perchas 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2200"/>
              <a:t>Definir pasillos principales y secundarios 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2200"/>
              <a:t>Disminuir el espacio desperdiciado por Predespacho detal-minoristas e incrementar los demás predespachos.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2200"/>
              <a:t>Adecuar un espacio en la bodega para cada cosa: pallets, montacargas, carretillas y demás.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2200"/>
              <a:t>Codificar las ubicaciones en la bodega 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2200"/>
              <a:t>Reubicar la mercadería  del Stock de Reserva para disminuir distancias recorridas.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313612" cy="823912"/>
          </a:xfrm>
        </p:spPr>
        <p:txBody>
          <a:bodyPr/>
          <a:lstStyle/>
          <a:p>
            <a:pPr algn="ctr"/>
            <a:r>
              <a:rPr lang="es-ES"/>
              <a:t>ANÁLISIS ABC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268413"/>
            <a:ext cx="7632700" cy="4494212"/>
          </a:xfrm>
          <a:noFill/>
          <a:ln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84963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84963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03338"/>
            <a:ext cx="8497888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PICKING STOCK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4897438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CLASIFICACIÓN ABC DE ARTÍCULOS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50825" y="2924175"/>
            <a:ext cx="6626225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TIPO DE ALMACENAMIENTO Y UNIDAD DE CARGA</a:t>
            </a:r>
          </a:p>
        </p:txBody>
      </p:sp>
      <p:grpSp>
        <p:nvGrpSpPr>
          <p:cNvPr id="101400" name="Group 24"/>
          <p:cNvGrpSpPr>
            <a:grpSpLocks/>
          </p:cNvGrpSpPr>
          <p:nvPr/>
        </p:nvGrpSpPr>
        <p:grpSpPr bwMode="auto">
          <a:xfrm>
            <a:off x="5148263" y="1916113"/>
            <a:ext cx="3455987" cy="788987"/>
            <a:chOff x="3243" y="1207"/>
            <a:chExt cx="2177" cy="497"/>
          </a:xfrm>
        </p:grpSpPr>
        <p:sp>
          <p:nvSpPr>
            <p:cNvPr id="101385" name="Text Box 9"/>
            <p:cNvSpPr txBox="1">
              <a:spLocks noChangeArrowheads="1"/>
            </p:cNvSpPr>
            <p:nvPr/>
          </p:nvSpPr>
          <p:spPr bwMode="auto">
            <a:xfrm>
              <a:off x="3424" y="1207"/>
              <a:ext cx="1996" cy="4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ARTÍCULOS “A” </a:t>
              </a:r>
            </a:p>
            <a:p>
              <a:pPr>
                <a:spcBef>
                  <a:spcPct val="50000"/>
                </a:spcBef>
              </a:pPr>
              <a:r>
                <a:rPr lang="es-ES"/>
                <a:t>(323 ÍTEMS)</a:t>
              </a:r>
            </a:p>
          </p:txBody>
        </p:sp>
        <p:sp>
          <p:nvSpPr>
            <p:cNvPr id="101386" name="Line 10"/>
            <p:cNvSpPr>
              <a:spLocks noChangeShapeType="1"/>
            </p:cNvSpPr>
            <p:nvPr/>
          </p:nvSpPr>
          <p:spPr bwMode="auto">
            <a:xfrm>
              <a:off x="3243" y="148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922338" y="6172200"/>
            <a:ext cx="71247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ES"/>
              <a:t>(Volumen del artículo x cantidad de consumo diario)/ capacidad volumétrica del pallet</a:t>
            </a:r>
          </a:p>
        </p:txBody>
      </p:sp>
      <p:grpSp>
        <p:nvGrpSpPr>
          <p:cNvPr id="101399" name="Group 23"/>
          <p:cNvGrpSpPr>
            <a:grpSpLocks/>
          </p:cNvGrpSpPr>
          <p:nvPr/>
        </p:nvGrpSpPr>
        <p:grpSpPr bwMode="auto">
          <a:xfrm>
            <a:off x="250825" y="3525838"/>
            <a:ext cx="7958138" cy="2492375"/>
            <a:chOff x="158" y="2221"/>
            <a:chExt cx="5013" cy="1570"/>
          </a:xfrm>
        </p:grpSpPr>
        <p:sp>
          <p:nvSpPr>
            <p:cNvPr id="101387" name="Text Box 11"/>
            <p:cNvSpPr txBox="1">
              <a:spLocks noChangeArrowheads="1"/>
            </p:cNvSpPr>
            <p:nvPr/>
          </p:nvSpPr>
          <p:spPr bwMode="auto">
            <a:xfrm>
              <a:off x="158" y="2221"/>
              <a:ext cx="1724" cy="4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/>
                <a:t>ALMACENAMIENTO A NIVEL SUELO “0”</a:t>
              </a:r>
            </a:p>
          </p:txBody>
        </p:sp>
        <p:sp>
          <p:nvSpPr>
            <p:cNvPr id="101388" name="Text Box 12"/>
            <p:cNvSpPr txBox="1">
              <a:spLocks noChangeArrowheads="1"/>
            </p:cNvSpPr>
            <p:nvPr/>
          </p:nvSpPr>
          <p:spPr bwMode="auto">
            <a:xfrm>
              <a:off x="158" y="3294"/>
              <a:ext cx="2494" cy="4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/>
                <a:t>PALLETS 1.40X1.20X1.80m.</a:t>
              </a:r>
            </a:p>
            <a:p>
              <a:pPr algn="l">
                <a:spcBef>
                  <a:spcPct val="50000"/>
                </a:spcBef>
              </a:pPr>
              <a:r>
                <a:rPr lang="es-ES"/>
                <a:t>PALLETS 1.40X1.20X1.00m.</a:t>
              </a:r>
            </a:p>
          </p:txBody>
        </p:sp>
        <p:sp>
          <p:nvSpPr>
            <p:cNvPr id="101389" name="Text Box 13"/>
            <p:cNvSpPr txBox="1">
              <a:spLocks noChangeArrowheads="1"/>
            </p:cNvSpPr>
            <p:nvPr/>
          </p:nvSpPr>
          <p:spPr bwMode="auto">
            <a:xfrm>
              <a:off x="158" y="2755"/>
              <a:ext cx="1724" cy="4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/>
                <a:t>ALMACENAMIENTOEN PERCHAS</a:t>
              </a:r>
            </a:p>
          </p:txBody>
        </p:sp>
        <p:sp>
          <p:nvSpPr>
            <p:cNvPr id="101392" name="Text Box 16"/>
            <p:cNvSpPr txBox="1">
              <a:spLocks noChangeArrowheads="1"/>
            </p:cNvSpPr>
            <p:nvPr/>
          </p:nvSpPr>
          <p:spPr bwMode="auto">
            <a:xfrm>
              <a:off x="2903" y="3334"/>
              <a:ext cx="2268" cy="41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/>
                <a:t>99 PALLETS (59 PERCHA + 40 VOLUMETRICO)</a:t>
              </a:r>
            </a:p>
          </p:txBody>
        </p:sp>
        <p:sp>
          <p:nvSpPr>
            <p:cNvPr id="101393" name="Text Box 17"/>
            <p:cNvSpPr txBox="1">
              <a:spLocks noChangeArrowheads="1"/>
            </p:cNvSpPr>
            <p:nvPr/>
          </p:nvSpPr>
          <p:spPr bwMode="auto">
            <a:xfrm>
              <a:off x="2245" y="2750"/>
              <a:ext cx="1860" cy="41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/>
                <a:t>5 PERCHAS (0.60X1.50X2.00m.)</a:t>
              </a:r>
            </a:p>
          </p:txBody>
        </p:sp>
        <p:sp>
          <p:nvSpPr>
            <p:cNvPr id="101396" name="Line 20"/>
            <p:cNvSpPr>
              <a:spLocks noChangeShapeType="1"/>
            </p:cNvSpPr>
            <p:nvPr/>
          </p:nvSpPr>
          <p:spPr bwMode="auto">
            <a:xfrm>
              <a:off x="1882" y="2931"/>
              <a:ext cx="36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1397" name="Line 21"/>
            <p:cNvSpPr>
              <a:spLocks noChangeShapeType="1"/>
            </p:cNvSpPr>
            <p:nvPr/>
          </p:nvSpPr>
          <p:spPr bwMode="auto">
            <a:xfrm>
              <a:off x="2663" y="3531"/>
              <a:ext cx="22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250825" y="3716338"/>
            <a:ext cx="6626225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# DE DÍAS DE STOCK EN EL ESPACIO PICKING</a:t>
            </a:r>
          </a:p>
        </p:txBody>
      </p:sp>
      <p:grpSp>
        <p:nvGrpSpPr>
          <p:cNvPr id="101401" name="Group 25"/>
          <p:cNvGrpSpPr>
            <a:grpSpLocks/>
          </p:cNvGrpSpPr>
          <p:nvPr/>
        </p:nvGrpSpPr>
        <p:grpSpPr bwMode="auto">
          <a:xfrm>
            <a:off x="1403350" y="4437063"/>
            <a:ext cx="6192838" cy="1757362"/>
            <a:chOff x="1156" y="2296"/>
            <a:chExt cx="3901" cy="1107"/>
          </a:xfrm>
        </p:grpSpPr>
        <p:sp>
          <p:nvSpPr>
            <p:cNvPr id="101402" name="Text Box 26"/>
            <p:cNvSpPr txBox="1">
              <a:spLocks noChangeArrowheads="1"/>
            </p:cNvSpPr>
            <p:nvPr/>
          </p:nvSpPr>
          <p:spPr bwMode="auto">
            <a:xfrm>
              <a:off x="3243" y="2296"/>
              <a:ext cx="1452" cy="23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1 DÍA</a:t>
              </a:r>
            </a:p>
          </p:txBody>
        </p:sp>
        <p:sp>
          <p:nvSpPr>
            <p:cNvPr id="101403" name="Text Box 27"/>
            <p:cNvSpPr txBox="1">
              <a:spLocks noChangeArrowheads="1"/>
            </p:cNvSpPr>
            <p:nvPr/>
          </p:nvSpPr>
          <p:spPr bwMode="auto">
            <a:xfrm>
              <a:off x="2880" y="2906"/>
              <a:ext cx="2177" cy="4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3 DÍAS ARTÍCULOS “A”</a:t>
              </a:r>
            </a:p>
            <a:p>
              <a:pPr>
                <a:spcBef>
                  <a:spcPct val="50000"/>
                </a:spcBef>
              </a:pPr>
              <a:r>
                <a:rPr lang="es-ES"/>
                <a:t>4 DÍAS ARTÍCULOS “B”</a:t>
              </a:r>
            </a:p>
          </p:txBody>
        </p:sp>
        <p:sp>
          <p:nvSpPr>
            <p:cNvPr id="101404" name="Text Box 28"/>
            <p:cNvSpPr txBox="1">
              <a:spLocks noChangeArrowheads="1"/>
            </p:cNvSpPr>
            <p:nvPr/>
          </p:nvSpPr>
          <p:spPr bwMode="auto">
            <a:xfrm>
              <a:off x="1156" y="2341"/>
              <a:ext cx="1452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PICKING STOCK</a:t>
              </a:r>
            </a:p>
          </p:txBody>
        </p:sp>
        <p:sp>
          <p:nvSpPr>
            <p:cNvPr id="101405" name="Text Box 29"/>
            <p:cNvSpPr txBox="1">
              <a:spLocks noChangeArrowheads="1"/>
            </p:cNvSpPr>
            <p:nvPr/>
          </p:nvSpPr>
          <p:spPr bwMode="auto">
            <a:xfrm>
              <a:off x="1202" y="3022"/>
              <a:ext cx="1452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JAULA PICKING</a:t>
              </a:r>
            </a:p>
          </p:txBody>
        </p:sp>
        <p:sp>
          <p:nvSpPr>
            <p:cNvPr id="101406" name="Line 30"/>
            <p:cNvSpPr>
              <a:spLocks noChangeShapeType="1"/>
            </p:cNvSpPr>
            <p:nvPr/>
          </p:nvSpPr>
          <p:spPr bwMode="auto">
            <a:xfrm>
              <a:off x="2608" y="2432"/>
              <a:ext cx="6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1407" name="Line 31"/>
            <p:cNvSpPr>
              <a:spLocks noChangeShapeType="1"/>
            </p:cNvSpPr>
            <p:nvPr/>
          </p:nvSpPr>
          <p:spPr bwMode="auto">
            <a:xfrm>
              <a:off x="2653" y="3158"/>
              <a:ext cx="22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1408" name="Text Box 32"/>
          <p:cNvSpPr txBox="1">
            <a:spLocks noChangeArrowheads="1"/>
          </p:cNvSpPr>
          <p:nvPr/>
        </p:nvSpPr>
        <p:spPr bwMode="auto">
          <a:xfrm>
            <a:off x="250825" y="4508500"/>
            <a:ext cx="3671888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TIPO DE EQUIPAMIENTO</a:t>
            </a:r>
          </a:p>
        </p:txBody>
      </p:sp>
      <p:grpSp>
        <p:nvGrpSpPr>
          <p:cNvPr id="101411" name="Group 35"/>
          <p:cNvGrpSpPr>
            <a:grpSpLocks/>
          </p:cNvGrpSpPr>
          <p:nvPr/>
        </p:nvGrpSpPr>
        <p:grpSpPr bwMode="auto">
          <a:xfrm>
            <a:off x="3924300" y="4508500"/>
            <a:ext cx="4175125" cy="376238"/>
            <a:chOff x="2971" y="2568"/>
            <a:chExt cx="2630" cy="237"/>
          </a:xfrm>
        </p:grpSpPr>
        <p:sp>
          <p:nvSpPr>
            <p:cNvPr id="101409" name="Text Box 33"/>
            <p:cNvSpPr txBox="1">
              <a:spLocks noChangeArrowheads="1"/>
            </p:cNvSpPr>
            <p:nvPr/>
          </p:nvSpPr>
          <p:spPr bwMode="auto">
            <a:xfrm>
              <a:off x="3288" y="2568"/>
              <a:ext cx="2313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/>
                <a:t>MONTACARGAS MANUALES</a:t>
              </a:r>
            </a:p>
          </p:txBody>
        </p:sp>
        <p:sp>
          <p:nvSpPr>
            <p:cNvPr id="101410" name="Line 34"/>
            <p:cNvSpPr>
              <a:spLocks noChangeShapeType="1"/>
            </p:cNvSpPr>
            <p:nvPr/>
          </p:nvSpPr>
          <p:spPr bwMode="auto">
            <a:xfrm>
              <a:off x="2971" y="2679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01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0" grpId="1" animBg="1"/>
      <p:bldP spid="101382" grpId="0" animBg="1"/>
      <p:bldP spid="101382" grpId="1" animBg="1"/>
      <p:bldP spid="101382" grpId="2" animBg="1"/>
      <p:bldP spid="101382" grpId="3" animBg="1"/>
      <p:bldP spid="101395" grpId="0"/>
      <p:bldP spid="101395" grpId="1"/>
      <p:bldP spid="101398" grpId="0" animBg="1"/>
      <p:bldP spid="101398" grpId="1" animBg="1"/>
      <p:bldP spid="101398" grpId="2" animBg="1"/>
      <p:bldP spid="101398" grpId="3" animBg="1"/>
      <p:bldP spid="101408" grpId="0" animBg="1"/>
      <p:bldP spid="101408" grpId="1" animBg="1"/>
      <p:bldP spid="101408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4048" r="36072"/>
          <a:stretch>
            <a:fillRect/>
          </a:stretch>
        </p:blipFill>
        <p:spPr>
          <a:xfrm>
            <a:off x="1692275" y="0"/>
            <a:ext cx="5578475" cy="6858000"/>
          </a:xfrm>
          <a:solidFill>
            <a:schemeClr val="bg1"/>
          </a:solidFill>
          <a:ln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4572000" cy="98107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200"/>
              <a:t>DISTRIBUCIÓN PROPUESTA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2413"/>
            <a:ext cx="7313613" cy="865187"/>
          </a:xfrm>
        </p:spPr>
        <p:txBody>
          <a:bodyPr/>
          <a:lstStyle/>
          <a:p>
            <a:pPr algn="ctr"/>
            <a:r>
              <a:rPr lang="es-ES" sz="3200"/>
              <a:t>DISTRIBUCIÓN ACTUAL VS. PROPUESTA </a:t>
            </a:r>
          </a:p>
        </p:txBody>
      </p:sp>
      <p:pic>
        <p:nvPicPr>
          <p:cNvPr id="10547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25538"/>
            <a:ext cx="7632700" cy="5702300"/>
          </a:xfrm>
          <a:solidFill>
            <a:schemeClr val="bg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313613" cy="679450"/>
          </a:xfrm>
        </p:spPr>
        <p:txBody>
          <a:bodyPr/>
          <a:lstStyle/>
          <a:p>
            <a:pPr algn="ctr"/>
            <a:r>
              <a:rPr lang="es-ES"/>
              <a:t>RESULTADOS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68313" y="1373188"/>
            <a:ext cx="5543550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Capacidad de almacenamiento - Perchas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7331075" y="1373188"/>
            <a:ext cx="1081088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60 %</a:t>
            </a: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>
            <a:off x="6500813" y="1470025"/>
            <a:ext cx="503237" cy="5048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468313" y="3417888"/>
            <a:ext cx="5543550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Capacidad de almacenamiento - Volumétrico</a:t>
            </a: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7380288" y="3417888"/>
            <a:ext cx="1081087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16 %</a:t>
            </a:r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 rot="10800000">
            <a:off x="6499225" y="3633788"/>
            <a:ext cx="503238" cy="5048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7267575" y="1125538"/>
            <a:ext cx="1223963" cy="115252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6521" name="Group 25"/>
          <p:cNvGrpSpPr>
            <a:grpSpLocks/>
          </p:cNvGrpSpPr>
          <p:nvPr/>
        </p:nvGrpSpPr>
        <p:grpSpPr bwMode="auto">
          <a:xfrm>
            <a:off x="6508750" y="2286000"/>
            <a:ext cx="1911350" cy="692150"/>
            <a:chOff x="4095" y="527"/>
            <a:chExt cx="1204" cy="436"/>
          </a:xfrm>
        </p:grpSpPr>
        <p:sp>
          <p:nvSpPr>
            <p:cNvPr id="106522" name="Rectangle 26"/>
            <p:cNvSpPr>
              <a:spLocks noChangeArrowheads="1"/>
            </p:cNvSpPr>
            <p:nvPr/>
          </p:nvSpPr>
          <p:spPr bwMode="auto">
            <a:xfrm>
              <a:off x="4618" y="527"/>
              <a:ext cx="681" cy="4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r>
                <a:rPr lang="es-ES"/>
                <a:t>29 %</a:t>
              </a:r>
            </a:p>
          </p:txBody>
        </p:sp>
        <p:sp>
          <p:nvSpPr>
            <p:cNvPr id="106523" name="AutoShape 27"/>
            <p:cNvSpPr>
              <a:spLocks noChangeArrowheads="1"/>
            </p:cNvSpPr>
            <p:nvPr/>
          </p:nvSpPr>
          <p:spPr bwMode="auto">
            <a:xfrm>
              <a:off x="4095" y="58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6525" name="AutoShape 29"/>
          <p:cNvSpPr>
            <a:spLocks noChangeArrowheads="1"/>
          </p:cNvSpPr>
          <p:nvPr/>
        </p:nvSpPr>
        <p:spPr bwMode="auto">
          <a:xfrm>
            <a:off x="7299325" y="3201988"/>
            <a:ext cx="1223963" cy="115252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6532" name="Group 36"/>
          <p:cNvGrpSpPr>
            <a:grpSpLocks/>
          </p:cNvGrpSpPr>
          <p:nvPr/>
        </p:nvGrpSpPr>
        <p:grpSpPr bwMode="auto">
          <a:xfrm>
            <a:off x="6515100" y="4321175"/>
            <a:ext cx="1946275" cy="692150"/>
            <a:chOff x="4104" y="2230"/>
            <a:chExt cx="1226" cy="436"/>
          </a:xfrm>
        </p:grpSpPr>
        <p:sp>
          <p:nvSpPr>
            <p:cNvPr id="106526" name="Rectangle 30"/>
            <p:cNvSpPr>
              <a:spLocks noChangeArrowheads="1"/>
            </p:cNvSpPr>
            <p:nvPr/>
          </p:nvSpPr>
          <p:spPr bwMode="auto">
            <a:xfrm>
              <a:off x="4649" y="2230"/>
              <a:ext cx="681" cy="4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r>
                <a:rPr lang="es-ES"/>
                <a:t>13 %</a:t>
              </a:r>
            </a:p>
          </p:txBody>
        </p:sp>
        <p:sp>
          <p:nvSpPr>
            <p:cNvPr id="106527" name="AutoShape 31"/>
            <p:cNvSpPr>
              <a:spLocks noChangeArrowheads="1"/>
            </p:cNvSpPr>
            <p:nvPr/>
          </p:nvSpPr>
          <p:spPr bwMode="auto">
            <a:xfrm>
              <a:off x="4104" y="2295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468313" y="5345113"/>
            <a:ext cx="5689600" cy="7477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CAPACIDAD DE ALMACENAMIENTO GLOBAL</a:t>
            </a:r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7316788" y="5313363"/>
            <a:ext cx="1223962" cy="6921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 sz="2000"/>
              <a:t>23 %</a:t>
            </a:r>
          </a:p>
        </p:txBody>
      </p:sp>
      <p:sp>
        <p:nvSpPr>
          <p:cNvPr id="106530" name="AutoShape 34"/>
          <p:cNvSpPr>
            <a:spLocks noChangeArrowheads="1"/>
          </p:cNvSpPr>
          <p:nvPr/>
        </p:nvSpPr>
        <p:spPr bwMode="auto">
          <a:xfrm>
            <a:off x="6516688" y="5426075"/>
            <a:ext cx="503237" cy="5048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0" grpId="0" animBg="1"/>
      <p:bldP spid="106525" grpId="0" animBg="1"/>
      <p:bldP spid="106528" grpId="0" animBg="1"/>
      <p:bldP spid="106529" grpId="0" animBg="1"/>
      <p:bldP spid="1065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403350" y="188913"/>
            <a:ext cx="731361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RESULTADOS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468313" y="1152525"/>
            <a:ext cx="5543550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Áreas de Predespacho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7459663" y="1152525"/>
            <a:ext cx="1081087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20 %-62%</a:t>
            </a: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 rot="10800000">
            <a:off x="6500813" y="1255713"/>
            <a:ext cx="503237" cy="5048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468313" y="3479800"/>
            <a:ext cx="5543550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Accesibilidad - Pasillos</a:t>
            </a: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7451725" y="3479800"/>
            <a:ext cx="1081088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21%</a:t>
            </a:r>
          </a:p>
        </p:txBody>
      </p:sp>
      <p:sp>
        <p:nvSpPr>
          <p:cNvPr id="206858" name="AutoShape 10"/>
          <p:cNvSpPr>
            <a:spLocks noChangeArrowheads="1"/>
          </p:cNvSpPr>
          <p:nvPr/>
        </p:nvSpPr>
        <p:spPr bwMode="auto">
          <a:xfrm>
            <a:off x="6500813" y="3552825"/>
            <a:ext cx="503237" cy="5048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468313" y="4741863"/>
            <a:ext cx="5543550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Creación del Área de Picking Stock</a:t>
            </a:r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468313" y="5876925"/>
            <a:ext cx="5543550" cy="692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Creación de áreas para cada cosa</a:t>
            </a:r>
          </a:p>
        </p:txBody>
      </p:sp>
      <p:sp>
        <p:nvSpPr>
          <p:cNvPr id="206861" name="AutoShape 13"/>
          <p:cNvSpPr>
            <a:spLocks noChangeArrowheads="1"/>
          </p:cNvSpPr>
          <p:nvPr/>
        </p:nvSpPr>
        <p:spPr bwMode="auto">
          <a:xfrm>
            <a:off x="6516688" y="4814888"/>
            <a:ext cx="503237" cy="5048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6862" name="AutoShape 14"/>
          <p:cNvSpPr>
            <a:spLocks noChangeArrowheads="1"/>
          </p:cNvSpPr>
          <p:nvPr/>
        </p:nvSpPr>
        <p:spPr bwMode="auto">
          <a:xfrm>
            <a:off x="6524625" y="5949950"/>
            <a:ext cx="503238" cy="5048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06863" name="Picture 1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813" y="2492375"/>
            <a:ext cx="7704137" cy="4244975"/>
          </a:xfrm>
          <a:noFill/>
          <a:ln/>
        </p:spPr>
      </p:pic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7451725" y="2060575"/>
            <a:ext cx="1081088" cy="692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/>
              <a:t>40%</a:t>
            </a:r>
          </a:p>
        </p:txBody>
      </p:sp>
      <p:sp>
        <p:nvSpPr>
          <p:cNvPr id="206865" name="AutoShape 17"/>
          <p:cNvSpPr>
            <a:spLocks noChangeArrowheads="1"/>
          </p:cNvSpPr>
          <p:nvPr/>
        </p:nvSpPr>
        <p:spPr bwMode="auto">
          <a:xfrm>
            <a:off x="6500813" y="2133600"/>
            <a:ext cx="503237" cy="5048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6866" name="AutoShape 18"/>
          <p:cNvSpPr>
            <a:spLocks noChangeArrowheads="1"/>
          </p:cNvSpPr>
          <p:nvPr/>
        </p:nvSpPr>
        <p:spPr bwMode="auto">
          <a:xfrm>
            <a:off x="7380288" y="836613"/>
            <a:ext cx="1223962" cy="115252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 animBg="1"/>
      <p:bldP spid="206855" grpId="0" animBg="1"/>
      <p:bldP spid="206856" grpId="0" animBg="1"/>
      <p:bldP spid="206857" grpId="0" animBg="1"/>
      <p:bldP spid="206858" grpId="0" animBg="1"/>
      <p:bldP spid="206859" grpId="0" animBg="1"/>
      <p:bldP spid="206860" grpId="0" animBg="1"/>
      <p:bldP spid="206861" grpId="0" animBg="1"/>
      <p:bldP spid="206862" grpId="0" animBg="1"/>
      <p:bldP spid="206864" grpId="0" animBg="1"/>
      <p:bldP spid="206865" grpId="0" animBg="1"/>
      <p:bldP spid="2068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8353425" cy="823912"/>
          </a:xfrm>
          <a:noFill/>
          <a:ln/>
        </p:spPr>
        <p:txBody>
          <a:bodyPr/>
          <a:lstStyle/>
          <a:p>
            <a:pPr algn="ctr"/>
            <a:r>
              <a:rPr lang="es-ES"/>
              <a:t>REDISTRIBUCIÓN DE MERCADERIA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1916113"/>
            <a:ext cx="7848600" cy="300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4408488"/>
            <a:ext cx="8642350" cy="2274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243013" y="1109663"/>
            <a:ext cx="6983412" cy="3136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s-ES" sz="2100" u="sng"/>
              <a:t>%</a:t>
            </a:r>
            <a:r>
              <a:rPr lang="es-ES" sz="2100" b="0" u="sng"/>
              <a:t>		  </a:t>
            </a:r>
            <a:r>
              <a:rPr lang="es-ES" sz="2100" u="sng"/>
              <a:t>Equivalente </a:t>
            </a:r>
            <a:r>
              <a:rPr lang="es-ES" sz="2100" b="0" u="sng"/>
              <a:t>              </a:t>
            </a:r>
            <a:r>
              <a:rPr lang="es-ES" sz="2100" u="sng"/>
              <a:t>Artículos</a:t>
            </a:r>
            <a:endParaRPr lang="es-ES" sz="2100" b="0" u="sng"/>
          </a:p>
          <a:p>
            <a:pPr algn="just"/>
            <a:r>
              <a:rPr lang="es-ES" sz="2100" b="0"/>
              <a:t>26% ________443 pallets_________Tipo “A”</a:t>
            </a:r>
          </a:p>
          <a:p>
            <a:pPr algn="just"/>
            <a:r>
              <a:rPr lang="es-ES" sz="2100" b="0"/>
              <a:t> 3%__________50 pallets_________Tipo “B”</a:t>
            </a:r>
          </a:p>
          <a:p>
            <a:pPr algn="just"/>
            <a:r>
              <a:rPr lang="es-ES" sz="2100" b="0"/>
              <a:t> 0%__________  0 pallets_________Tipo “C”</a:t>
            </a:r>
            <a:endParaRPr lang="es-ES" sz="2100"/>
          </a:p>
          <a:p>
            <a:pPr algn="just"/>
            <a:endParaRPr lang="es-ES" sz="2100"/>
          </a:p>
          <a:p>
            <a:pPr algn="just"/>
            <a:r>
              <a:rPr lang="es-ES" sz="2100" u="sng"/>
              <a:t> %</a:t>
            </a:r>
            <a:r>
              <a:rPr lang="es-ES" sz="2100" b="0" u="sng"/>
              <a:t>	           </a:t>
            </a:r>
            <a:r>
              <a:rPr lang="es-ES" sz="2100" u="sng"/>
              <a:t>Equivalente</a:t>
            </a:r>
            <a:r>
              <a:rPr lang="es-ES" sz="2100" b="0" u="sng"/>
              <a:t>	       </a:t>
            </a:r>
            <a:r>
              <a:rPr lang="es-ES" sz="2100" u="sng"/>
              <a:t>Artículos</a:t>
            </a:r>
            <a:endParaRPr lang="es-ES" sz="2100" b="0" u="sng"/>
          </a:p>
          <a:p>
            <a:pPr algn="just"/>
            <a:r>
              <a:rPr lang="es-ES" sz="2100" b="0"/>
              <a:t>10% _________291.49 m3__________Tipo “A”</a:t>
            </a:r>
          </a:p>
          <a:p>
            <a:pPr algn="just"/>
            <a:r>
              <a:rPr lang="es-ES" sz="2100" b="0"/>
              <a:t> 2%___________58.30 m3__________Tipo “B”</a:t>
            </a:r>
          </a:p>
          <a:p>
            <a:pPr algn="just"/>
            <a:r>
              <a:rPr lang="es-ES" sz="2100" b="0"/>
              <a:t> 1%___________16.57 m3__________Tipo “C”</a:t>
            </a:r>
          </a:p>
        </p:txBody>
      </p:sp>
      <p:pic>
        <p:nvPicPr>
          <p:cNvPr id="112649" name="Picture 9"/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 l="26053" r="36072"/>
          <a:stretch>
            <a:fillRect/>
          </a:stretch>
        </p:blipFill>
        <p:spPr>
          <a:xfrm>
            <a:off x="2035175" y="0"/>
            <a:ext cx="5329238" cy="6858000"/>
          </a:xfrm>
          <a:solidFill>
            <a:schemeClr val="bg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 animBg="1"/>
      <p:bldP spid="11264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0" y="2132013"/>
            <a:ext cx="8893175" cy="3111500"/>
          </a:xfrm>
          <a:noFill/>
          <a:ln/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95288" y="427038"/>
            <a:ext cx="84978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RESULTADOS REDISTRIBUCIÓN DE MERCADERÍA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79375"/>
            <a:ext cx="7313612" cy="319088"/>
          </a:xfrm>
        </p:spPr>
        <p:txBody>
          <a:bodyPr/>
          <a:lstStyle/>
          <a:p>
            <a:pPr algn="ctr"/>
            <a:r>
              <a:rPr lang="es-ES" sz="2000" b="1"/>
              <a:t>METODOLOGÍA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 l="34576" r="34178"/>
          <a:stretch>
            <a:fillRect/>
          </a:stretch>
        </p:blipFill>
        <p:spPr bwMode="auto">
          <a:xfrm>
            <a:off x="2339975" y="260350"/>
            <a:ext cx="4691063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640637" cy="752475"/>
          </a:xfrm>
        </p:spPr>
        <p:txBody>
          <a:bodyPr/>
          <a:lstStyle/>
          <a:p>
            <a:pPr algn="ctr"/>
            <a:r>
              <a:rPr lang="es-ES"/>
              <a:t>CODIFICACIÓN DE UBICACIONES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68488"/>
            <a:ext cx="8174037" cy="2981325"/>
          </a:xfrm>
          <a:solidFill>
            <a:schemeClr val="bg1"/>
          </a:solidFill>
          <a:ln/>
        </p:spPr>
      </p:pic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1860550" y="1916113"/>
            <a:ext cx="5021263" cy="3049587"/>
            <a:chOff x="1080" y="1610"/>
            <a:chExt cx="3163" cy="1921"/>
          </a:xfrm>
        </p:grpSpPr>
        <p:sp>
          <p:nvSpPr>
            <p:cNvPr id="116742" name="Oval 6"/>
            <p:cNvSpPr>
              <a:spLocks noChangeArrowheads="1"/>
            </p:cNvSpPr>
            <p:nvPr/>
          </p:nvSpPr>
          <p:spPr bwMode="auto">
            <a:xfrm>
              <a:off x="1938" y="2263"/>
              <a:ext cx="336" cy="552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43" name="Oval 7"/>
            <p:cNvSpPr>
              <a:spLocks noChangeArrowheads="1"/>
            </p:cNvSpPr>
            <p:nvPr/>
          </p:nvSpPr>
          <p:spPr bwMode="auto">
            <a:xfrm>
              <a:off x="2395" y="2275"/>
              <a:ext cx="336" cy="552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44" name="Oval 8"/>
            <p:cNvSpPr>
              <a:spLocks noChangeArrowheads="1"/>
            </p:cNvSpPr>
            <p:nvPr/>
          </p:nvSpPr>
          <p:spPr bwMode="auto">
            <a:xfrm>
              <a:off x="2834" y="2275"/>
              <a:ext cx="336" cy="552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45" name="Oval 9"/>
            <p:cNvSpPr>
              <a:spLocks noChangeArrowheads="1"/>
            </p:cNvSpPr>
            <p:nvPr/>
          </p:nvSpPr>
          <p:spPr bwMode="auto">
            <a:xfrm>
              <a:off x="3356" y="2286"/>
              <a:ext cx="336" cy="552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46" name="Oval 10"/>
            <p:cNvSpPr>
              <a:spLocks noChangeArrowheads="1"/>
            </p:cNvSpPr>
            <p:nvPr/>
          </p:nvSpPr>
          <p:spPr bwMode="auto">
            <a:xfrm>
              <a:off x="3823" y="2275"/>
              <a:ext cx="336" cy="552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 flipH="1">
              <a:off x="1768" y="2771"/>
              <a:ext cx="224" cy="4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1080" y="3213"/>
              <a:ext cx="862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>
                  <a:latin typeface="Arial" charset="0"/>
                </a:rPr>
                <a:t>Bodega A</a:t>
              </a:r>
              <a:endParaRPr lang="es-ES" b="0"/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 flipV="1">
              <a:off x="2591" y="1852"/>
              <a:ext cx="224" cy="4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 flipH="1">
              <a:off x="3776" y="2840"/>
              <a:ext cx="224" cy="4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51" name="Line 15"/>
            <p:cNvSpPr>
              <a:spLocks noChangeShapeType="1"/>
            </p:cNvSpPr>
            <p:nvPr/>
          </p:nvSpPr>
          <p:spPr bwMode="auto">
            <a:xfrm flipH="1">
              <a:off x="2787" y="2829"/>
              <a:ext cx="224" cy="4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52" name="Line 16"/>
            <p:cNvSpPr>
              <a:spLocks noChangeShapeType="1"/>
            </p:cNvSpPr>
            <p:nvPr/>
          </p:nvSpPr>
          <p:spPr bwMode="auto">
            <a:xfrm flipV="1">
              <a:off x="3515" y="1875"/>
              <a:ext cx="224" cy="4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53" name="Text Box 17"/>
            <p:cNvSpPr txBox="1">
              <a:spLocks noChangeArrowheads="1"/>
            </p:cNvSpPr>
            <p:nvPr/>
          </p:nvSpPr>
          <p:spPr bwMode="auto">
            <a:xfrm>
              <a:off x="2274" y="3240"/>
              <a:ext cx="784" cy="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>
                  <a:latin typeface="Arial" charset="0"/>
                </a:rPr>
                <a:t>Percha 2</a:t>
              </a:r>
              <a:endParaRPr lang="es-ES" b="0"/>
            </a:p>
          </p:txBody>
        </p:sp>
        <p:sp>
          <p:nvSpPr>
            <p:cNvPr id="116754" name="Text Box 18"/>
            <p:cNvSpPr txBox="1">
              <a:spLocks noChangeArrowheads="1"/>
            </p:cNvSpPr>
            <p:nvPr/>
          </p:nvSpPr>
          <p:spPr bwMode="auto">
            <a:xfrm>
              <a:off x="3498" y="3247"/>
              <a:ext cx="672" cy="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>
                  <a:latin typeface="Arial" charset="0"/>
                </a:rPr>
                <a:t>Nivel 1</a:t>
              </a:r>
              <a:endParaRPr lang="es-ES" b="0"/>
            </a:p>
          </p:txBody>
        </p:sp>
        <p:sp>
          <p:nvSpPr>
            <p:cNvPr id="116755" name="Text Box 19"/>
            <p:cNvSpPr txBox="1">
              <a:spLocks noChangeArrowheads="1"/>
            </p:cNvSpPr>
            <p:nvPr/>
          </p:nvSpPr>
          <p:spPr bwMode="auto">
            <a:xfrm>
              <a:off x="2488" y="1610"/>
              <a:ext cx="709" cy="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>
                  <a:latin typeface="Arial" charset="0"/>
                </a:rPr>
                <a:t>Pasillo 2</a:t>
              </a:r>
              <a:endParaRPr lang="es-ES" b="0"/>
            </a:p>
          </p:txBody>
        </p:sp>
        <p:sp>
          <p:nvSpPr>
            <p:cNvPr id="116756" name="Text Box 20"/>
            <p:cNvSpPr txBox="1">
              <a:spLocks noChangeArrowheads="1"/>
            </p:cNvSpPr>
            <p:nvPr/>
          </p:nvSpPr>
          <p:spPr bwMode="auto">
            <a:xfrm>
              <a:off x="3347" y="1619"/>
              <a:ext cx="896" cy="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>
                  <a:latin typeface="Arial" charset="0"/>
                </a:rPr>
                <a:t>Columna 9</a:t>
              </a:r>
              <a:endParaRPr lang="es-ES" b="0"/>
            </a:p>
          </p:txBody>
        </p:sp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1973" y="2402"/>
              <a:ext cx="272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 sz="2200">
                  <a:latin typeface="Arial" charset="0"/>
                </a:rPr>
                <a:t>A</a:t>
              </a:r>
              <a:endParaRPr lang="es-ES" sz="2200" b="0"/>
            </a:p>
          </p:txBody>
        </p:sp>
        <p:sp>
          <p:nvSpPr>
            <p:cNvPr id="116758" name="Text Box 22"/>
            <p:cNvSpPr txBox="1">
              <a:spLocks noChangeArrowheads="1"/>
            </p:cNvSpPr>
            <p:nvPr/>
          </p:nvSpPr>
          <p:spPr bwMode="auto">
            <a:xfrm>
              <a:off x="2459" y="2406"/>
              <a:ext cx="24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 sz="2200">
                  <a:latin typeface="Arial" charset="0"/>
                </a:rPr>
                <a:t>2</a:t>
              </a:r>
              <a:endParaRPr lang="es-ES" sz="2200" b="0"/>
            </a:p>
          </p:txBody>
        </p:sp>
        <p:sp>
          <p:nvSpPr>
            <p:cNvPr id="116759" name="Text Box 23"/>
            <p:cNvSpPr txBox="1">
              <a:spLocks noChangeArrowheads="1"/>
            </p:cNvSpPr>
            <p:nvPr/>
          </p:nvSpPr>
          <p:spPr bwMode="auto">
            <a:xfrm>
              <a:off x="2895" y="2401"/>
              <a:ext cx="272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 sz="2200">
                  <a:latin typeface="Arial" charset="0"/>
                </a:rPr>
                <a:t>2</a:t>
              </a:r>
              <a:endParaRPr lang="es-ES" sz="2200" b="0"/>
            </a:p>
          </p:txBody>
        </p:sp>
        <p:sp>
          <p:nvSpPr>
            <p:cNvPr id="116760" name="Text Box 24"/>
            <p:cNvSpPr txBox="1">
              <a:spLocks noChangeArrowheads="1"/>
            </p:cNvSpPr>
            <p:nvPr/>
          </p:nvSpPr>
          <p:spPr bwMode="auto">
            <a:xfrm>
              <a:off x="3359" y="2415"/>
              <a:ext cx="352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 sz="2200">
                  <a:latin typeface="Arial" charset="0"/>
                </a:rPr>
                <a:t>09</a:t>
              </a:r>
              <a:endParaRPr lang="es-ES" sz="2200" b="0"/>
            </a:p>
          </p:txBody>
        </p:sp>
        <p:sp>
          <p:nvSpPr>
            <p:cNvPr id="116761" name="Text Box 25"/>
            <p:cNvSpPr txBox="1">
              <a:spLocks noChangeArrowheads="1"/>
            </p:cNvSpPr>
            <p:nvPr/>
          </p:nvSpPr>
          <p:spPr bwMode="auto">
            <a:xfrm>
              <a:off x="3884" y="2415"/>
              <a:ext cx="261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s-ES" sz="2200">
                  <a:latin typeface="Arial" charset="0"/>
                </a:rPr>
                <a:t>1</a:t>
              </a:r>
              <a:endParaRPr lang="es-ES" sz="2200" b="0"/>
            </a:p>
          </p:txBody>
        </p:sp>
      </p:grpSp>
      <p:pic>
        <p:nvPicPr>
          <p:cNvPr id="116762" name="Picture 26"/>
          <p:cNvPicPr>
            <a:picLocks noChangeAspect="1" noChangeArrowheads="1"/>
          </p:cNvPicPr>
          <p:nvPr/>
        </p:nvPicPr>
        <p:blipFill>
          <a:blip r:embed="rId3"/>
          <a:srcRect l="28857" t="1454" r="33267" b="1454"/>
          <a:stretch>
            <a:fillRect/>
          </a:stretch>
        </p:blipFill>
        <p:spPr bwMode="auto">
          <a:xfrm>
            <a:off x="1908175" y="0"/>
            <a:ext cx="55784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748712" cy="752475"/>
          </a:xfrm>
        </p:spPr>
        <p:txBody>
          <a:bodyPr/>
          <a:lstStyle/>
          <a:p>
            <a:pPr algn="ctr"/>
            <a:r>
              <a:rPr lang="es-ES"/>
              <a:t>MEJORAS PROC. ALMACENAMIENTO</a:t>
            </a: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52513"/>
            <a:ext cx="7200900" cy="300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962150" y="5829300"/>
            <a:ext cx="5113338" cy="7921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TIEMPO DE EJECUCIÓN DEL PROCESO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211638" y="5045075"/>
            <a:ext cx="4681537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ESPERA - ÁREA DE RECEPCIÓN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588963" y="4189413"/>
            <a:ext cx="4465637" cy="719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000"/>
              <a:t>OPERACIÓN - DESPALETIZAR</a:t>
            </a: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 rot="10800000">
            <a:off x="7308850" y="5949950"/>
            <a:ext cx="503238" cy="504825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363538" y="260350"/>
            <a:ext cx="87487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MEJORAS PROC. DESPACHO</a:t>
            </a:r>
          </a:p>
        </p:txBody>
      </p:sp>
      <p:grpSp>
        <p:nvGrpSpPr>
          <p:cNvPr id="211975" name="Group 7"/>
          <p:cNvGrpSpPr>
            <a:grpSpLocks/>
          </p:cNvGrpSpPr>
          <p:nvPr/>
        </p:nvGrpSpPr>
        <p:grpSpPr bwMode="auto">
          <a:xfrm>
            <a:off x="1979613" y="1268413"/>
            <a:ext cx="5543550" cy="3416300"/>
            <a:chOff x="1202" y="1187"/>
            <a:chExt cx="3163" cy="2000"/>
          </a:xfrm>
        </p:grpSpPr>
        <p:pic>
          <p:nvPicPr>
            <p:cNvPr id="21197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2" y="1434"/>
              <a:ext cx="3163" cy="175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1610" y="1187"/>
              <a:ext cx="2449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/>
                <a:t>RETIRO PERSONAL</a:t>
              </a:r>
            </a:p>
          </p:txBody>
        </p:sp>
      </p:grpSp>
      <p:grpSp>
        <p:nvGrpSpPr>
          <p:cNvPr id="211977" name="Group 9"/>
          <p:cNvGrpSpPr>
            <a:grpSpLocks/>
          </p:cNvGrpSpPr>
          <p:nvPr/>
        </p:nvGrpSpPr>
        <p:grpSpPr bwMode="auto">
          <a:xfrm>
            <a:off x="1955800" y="1181100"/>
            <a:ext cx="5545138" cy="3240088"/>
            <a:chOff x="1585" y="1283"/>
            <a:chExt cx="3163" cy="2018"/>
          </a:xfrm>
        </p:grpSpPr>
        <p:pic>
          <p:nvPicPr>
            <p:cNvPr id="21197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5" y="1593"/>
              <a:ext cx="3163" cy="17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1675" y="1283"/>
              <a:ext cx="3039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/>
                <a:t>ENTREGA A DOMICILIO</a:t>
              </a:r>
            </a:p>
          </p:txBody>
        </p:sp>
      </p:grpSp>
      <p:grpSp>
        <p:nvGrpSpPr>
          <p:cNvPr id="211980" name="Group 12"/>
          <p:cNvGrpSpPr>
            <a:grpSpLocks/>
          </p:cNvGrpSpPr>
          <p:nvPr/>
        </p:nvGrpSpPr>
        <p:grpSpPr bwMode="auto">
          <a:xfrm>
            <a:off x="1698625" y="1260475"/>
            <a:ext cx="5976938" cy="3240088"/>
            <a:chOff x="1444" y="1283"/>
            <a:chExt cx="3402" cy="2018"/>
          </a:xfrm>
        </p:grpSpPr>
        <p:pic>
          <p:nvPicPr>
            <p:cNvPr id="211981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5" y="1593"/>
              <a:ext cx="3163" cy="17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1982" name="Rectangle 14"/>
            <p:cNvSpPr>
              <a:spLocks noChangeArrowheads="1"/>
            </p:cNvSpPr>
            <p:nvPr/>
          </p:nvSpPr>
          <p:spPr bwMode="auto">
            <a:xfrm>
              <a:off x="1444" y="1283"/>
              <a:ext cx="3402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/>
                <a:t>TRANSFERENCIAS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363538" y="260350"/>
            <a:ext cx="87487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MEJORAS PROC. DESPACHO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684213" y="2159000"/>
            <a:ext cx="5400675" cy="7921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DISTANCIAS REDUCIDAS (21%)</a:t>
            </a:r>
          </a:p>
          <a:p>
            <a:r>
              <a:rPr lang="es-ES"/>
              <a:t>TIEMPOS REDUCIDOS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538163" y="1141413"/>
            <a:ext cx="2663825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PICKING STOCK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3603625" y="1125538"/>
            <a:ext cx="26638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CODIFICACIÓN UBICACIONES</a:t>
            </a:r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684213" y="3343275"/>
            <a:ext cx="5400675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DISMINUCIÓN DEL # OPERACIONES</a:t>
            </a:r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684213" y="4256088"/>
            <a:ext cx="5400675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DISMINUCIÓN DEL # TRANSPORTES</a:t>
            </a:r>
          </a:p>
        </p:txBody>
      </p:sp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708025" y="5159375"/>
            <a:ext cx="5400675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DISMINUCIÓN DEL # INSPECCIONES</a:t>
            </a:r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6364288" y="3014663"/>
            <a:ext cx="2557462" cy="9255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/>
              <a:t>BÚSQUEDA DE ARTÍCULOS NIVELES ALTOS</a:t>
            </a:r>
          </a:p>
        </p:txBody>
      </p:sp>
      <p:sp>
        <p:nvSpPr>
          <p:cNvPr id="215055" name="Rectangle 15"/>
          <p:cNvSpPr>
            <a:spLocks noChangeArrowheads="1"/>
          </p:cNvSpPr>
          <p:nvPr/>
        </p:nvSpPr>
        <p:spPr bwMode="auto">
          <a:xfrm>
            <a:off x="2124075" y="6080125"/>
            <a:ext cx="26638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CERCADO DE ÁREAS</a:t>
            </a: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>
            <a:off x="1692275" y="2924175"/>
            <a:ext cx="0" cy="434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60" name="Line 20"/>
          <p:cNvSpPr>
            <a:spLocks noChangeShapeType="1"/>
          </p:cNvSpPr>
          <p:nvPr/>
        </p:nvSpPr>
        <p:spPr bwMode="auto">
          <a:xfrm>
            <a:off x="1692275" y="3871913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>
            <a:off x="4859338" y="2924175"/>
            <a:ext cx="0" cy="4349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flipV="1">
            <a:off x="3348038" y="5734050"/>
            <a:ext cx="0" cy="3587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64" name="Line 24"/>
          <p:cNvSpPr>
            <a:spLocks noChangeShapeType="1"/>
          </p:cNvSpPr>
          <p:nvPr/>
        </p:nvSpPr>
        <p:spPr bwMode="auto">
          <a:xfrm>
            <a:off x="1692275" y="1773238"/>
            <a:ext cx="0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65" name="Line 25"/>
          <p:cNvSpPr>
            <a:spLocks noChangeShapeType="1"/>
          </p:cNvSpPr>
          <p:nvPr/>
        </p:nvSpPr>
        <p:spPr bwMode="auto">
          <a:xfrm>
            <a:off x="4827588" y="1773238"/>
            <a:ext cx="0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66" name="Rectangle 26"/>
          <p:cNvSpPr>
            <a:spLocks noChangeArrowheads="1"/>
          </p:cNvSpPr>
          <p:nvPr/>
        </p:nvSpPr>
        <p:spPr bwMode="auto">
          <a:xfrm>
            <a:off x="6356350" y="4125913"/>
            <a:ext cx="2557463" cy="9255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/>
              <a:t>MOVILIZACIÓN MONTACARGAS ELÉCTRICO-GAS</a:t>
            </a:r>
          </a:p>
        </p:txBody>
      </p:sp>
      <p:sp>
        <p:nvSpPr>
          <p:cNvPr id="215067" name="Rectangle 27"/>
          <p:cNvSpPr>
            <a:spLocks noChangeArrowheads="1"/>
          </p:cNvSpPr>
          <p:nvPr/>
        </p:nvSpPr>
        <p:spPr bwMode="auto">
          <a:xfrm>
            <a:off x="6364288" y="5287963"/>
            <a:ext cx="2557462" cy="650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s-ES"/>
              <a:t>VERIFICACIONES EN PREDESPACHO</a:t>
            </a:r>
          </a:p>
        </p:txBody>
      </p:sp>
      <p:sp>
        <p:nvSpPr>
          <p:cNvPr id="215068" name="Line 28"/>
          <p:cNvSpPr>
            <a:spLocks noChangeShapeType="1"/>
          </p:cNvSpPr>
          <p:nvPr/>
        </p:nvSpPr>
        <p:spPr bwMode="auto">
          <a:xfrm>
            <a:off x="6084888" y="35734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69" name="Line 29"/>
          <p:cNvSpPr>
            <a:spLocks noChangeShapeType="1"/>
          </p:cNvSpPr>
          <p:nvPr/>
        </p:nvSpPr>
        <p:spPr bwMode="auto">
          <a:xfrm>
            <a:off x="6084888" y="45085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70" name="Line 30"/>
          <p:cNvSpPr>
            <a:spLocks noChangeShapeType="1"/>
          </p:cNvSpPr>
          <p:nvPr/>
        </p:nvSpPr>
        <p:spPr bwMode="auto">
          <a:xfrm>
            <a:off x="6100763" y="55483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565150"/>
            <a:ext cx="7313612" cy="752475"/>
          </a:xfrm>
        </p:spPr>
        <p:txBody>
          <a:bodyPr/>
          <a:lstStyle/>
          <a:p>
            <a:pPr algn="ctr"/>
            <a:r>
              <a:rPr lang="es-ES"/>
              <a:t>COSTO DE LA INVERSIÓN 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04950"/>
            <a:ext cx="8208963" cy="4668838"/>
          </a:xfrm>
          <a:solidFill>
            <a:schemeClr val="bg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" y="1949450"/>
            <a:ext cx="8640763" cy="1816100"/>
          </a:xfrm>
          <a:solidFill>
            <a:schemeClr val="bg1"/>
          </a:solidFill>
          <a:ln/>
        </p:spPr>
      </p:pic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7313613" cy="752475"/>
          </a:xfrm>
          <a:noFill/>
          <a:ln/>
        </p:spPr>
        <p:txBody>
          <a:bodyPr/>
          <a:lstStyle/>
          <a:p>
            <a:pPr algn="ctr"/>
            <a:r>
              <a:rPr lang="es-ES"/>
              <a:t>GASTOS A INCURRIR </a:t>
            </a:r>
          </a:p>
        </p:txBody>
      </p:sp>
      <p:pic>
        <p:nvPicPr>
          <p:cNvPr id="217094" name="Picture 6" descr="j0222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076700"/>
            <a:ext cx="2079625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827088" y="1398588"/>
            <a:ext cx="4464050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UNIDAD DE CARGA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827088" y="2589213"/>
            <a:ext cx="4464050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PICKING STOCK</a:t>
            </a: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827088" y="3597275"/>
            <a:ext cx="4535487" cy="503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REDISTRIBUCIÓN FÍSICA</a:t>
            </a: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827088" y="4605338"/>
            <a:ext cx="4535487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CODIFICACIÓN DE UBICACIONES</a:t>
            </a: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827088" y="5613400"/>
            <a:ext cx="4535487" cy="503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CERCADO DE ÁREAS</a:t>
            </a:r>
          </a:p>
        </p:txBody>
      </p:sp>
      <p:sp>
        <p:nvSpPr>
          <p:cNvPr id="218121" name="Rectangle 9"/>
          <p:cNvSpPr>
            <a:spLocks noGrp="1" noChangeArrowheads="1"/>
          </p:cNvSpPr>
          <p:nvPr>
            <p:ph type="title"/>
          </p:nvPr>
        </p:nvSpPr>
        <p:spPr>
          <a:xfrm>
            <a:off x="1100138" y="327025"/>
            <a:ext cx="7313612" cy="752475"/>
          </a:xfrm>
          <a:noFill/>
          <a:ln/>
        </p:spPr>
        <p:txBody>
          <a:bodyPr/>
          <a:lstStyle/>
          <a:p>
            <a:pPr algn="ctr"/>
            <a:r>
              <a:rPr lang="es-ES"/>
              <a:t>BENEFICIOS </a:t>
            </a: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6243638" y="1309688"/>
            <a:ext cx="2519362" cy="284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/>
              <a:t>Reducción del # de viajes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Reducción del costo de manipuleo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Rapidez en la recepción y almacenamiento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Reducción del esfuerzo físico</a:t>
            </a:r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5292725" y="1519238"/>
            <a:ext cx="9350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5292725" y="2836863"/>
            <a:ext cx="9350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5364163" y="3860800"/>
            <a:ext cx="935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8126" name="Line 14"/>
          <p:cNvSpPr>
            <a:spLocks noChangeShapeType="1"/>
          </p:cNvSpPr>
          <p:nvPr/>
        </p:nvSpPr>
        <p:spPr bwMode="auto">
          <a:xfrm>
            <a:off x="5364163" y="4868863"/>
            <a:ext cx="935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8127" name="Line 15"/>
          <p:cNvSpPr>
            <a:spLocks noChangeShapeType="1"/>
          </p:cNvSpPr>
          <p:nvPr/>
        </p:nvSpPr>
        <p:spPr bwMode="auto">
          <a:xfrm>
            <a:off x="5364163" y="5876925"/>
            <a:ext cx="935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6243638" y="1789113"/>
            <a:ext cx="2519362" cy="2298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/>
              <a:t>Reducción de distancias recorridas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Reducción de tiempos de despacho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Reducción de esfuerzo físico</a:t>
            </a:r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6253163" y="2060575"/>
            <a:ext cx="2519362" cy="3946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/>
              <a:t>Uso eficiente del espacio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Aumento de capacidad de almacenamiento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Orden 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Mejor acceso a mercadería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Disminución de tiempos y distancias recorridas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Ambiente más seguro</a:t>
            </a:r>
          </a:p>
        </p:txBody>
      </p:sp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6259513" y="3206750"/>
            <a:ext cx="2519362" cy="3397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/>
              <a:t>Orden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Mejor control e inspección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Reducción de tiempos de localización de mercadería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Bodega preparada para implementación de nuevos sistemas </a:t>
            </a:r>
          </a:p>
        </p:txBody>
      </p:sp>
      <p:sp>
        <p:nvSpPr>
          <p:cNvPr id="218131" name="Rectangle 19"/>
          <p:cNvSpPr>
            <a:spLocks noChangeArrowheads="1"/>
          </p:cNvSpPr>
          <p:nvPr/>
        </p:nvSpPr>
        <p:spPr bwMode="auto">
          <a:xfrm>
            <a:off x="6259513" y="4781550"/>
            <a:ext cx="2519362" cy="1749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/>
              <a:t>Orden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Seguridad de mercadería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Reducción de equivocaciones por zonificación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18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2" grpId="0" animBg="1"/>
      <p:bldP spid="218122" grpId="1" animBg="1"/>
      <p:bldP spid="218123" grpId="0" animBg="1"/>
      <p:bldP spid="218123" grpId="1" animBg="1"/>
      <p:bldP spid="218124" grpId="0" animBg="1"/>
      <p:bldP spid="218124" grpId="1" animBg="1"/>
      <p:bldP spid="218125" grpId="0" animBg="1"/>
      <p:bldP spid="218125" grpId="1" animBg="1"/>
      <p:bldP spid="218126" grpId="0" animBg="1"/>
      <p:bldP spid="218126" grpId="1" animBg="1"/>
      <p:bldP spid="218127" grpId="0" animBg="1"/>
      <p:bldP spid="218127" grpId="1" animBg="1"/>
      <p:bldP spid="218128" grpId="0" animBg="1"/>
      <p:bldP spid="218128" grpId="1" animBg="1"/>
      <p:bldP spid="218129" grpId="0" animBg="1"/>
      <p:bldP spid="218129" grpId="1" animBg="1"/>
      <p:bldP spid="218130" grpId="0" animBg="1"/>
      <p:bldP spid="218130" grpId="1" animBg="1"/>
      <p:bldP spid="218131" grpId="0" animBg="1"/>
      <p:bldP spid="218131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00138" y="247650"/>
            <a:ext cx="7313612" cy="752475"/>
          </a:xfrm>
          <a:noFill/>
          <a:ln/>
        </p:spPr>
        <p:txBody>
          <a:bodyPr/>
          <a:lstStyle/>
          <a:p>
            <a:pPr algn="ctr"/>
            <a:r>
              <a:rPr lang="es-ES"/>
              <a:t>BENEFICIOS CUANTIFICADOS</a:t>
            </a:r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4451350" y="2473325"/>
            <a:ext cx="1152525" cy="863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23%</a:t>
            </a:r>
          </a:p>
        </p:txBody>
      </p:sp>
      <p:sp>
        <p:nvSpPr>
          <p:cNvPr id="219142" name="AutoShape 6"/>
          <p:cNvSpPr>
            <a:spLocks noChangeArrowheads="1"/>
          </p:cNvSpPr>
          <p:nvPr/>
        </p:nvSpPr>
        <p:spPr bwMode="auto">
          <a:xfrm rot="10800000">
            <a:off x="4427538" y="5464175"/>
            <a:ext cx="1150937" cy="793750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s-ES"/>
              <a:t>21%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565150" y="2517775"/>
            <a:ext cx="3536950" cy="9255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CAPACIDAD DE ALMACENAMIENTO GLOBAL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539750" y="1246188"/>
            <a:ext cx="3529013" cy="9255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CAPACIDAD DE ALMACENAMIENTO PERCHAS</a:t>
            </a:r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>
            <a:off x="4316413" y="1270000"/>
            <a:ext cx="1152525" cy="863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60%</a:t>
            </a:r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>
            <a:off x="5572125" y="1947863"/>
            <a:ext cx="358775" cy="287337"/>
          </a:xfrm>
          <a:prstGeom prst="rightArrow">
            <a:avLst>
              <a:gd name="adj1" fmla="val 50000"/>
              <a:gd name="adj2" fmla="val 312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19148" name="AutoShape 12"/>
          <p:cNvSpPr>
            <a:spLocks noChangeArrowheads="1"/>
          </p:cNvSpPr>
          <p:nvPr/>
        </p:nvSpPr>
        <p:spPr bwMode="auto">
          <a:xfrm>
            <a:off x="5918200" y="1052513"/>
            <a:ext cx="1152525" cy="863600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29%</a:t>
            </a:r>
          </a:p>
        </p:txBody>
      </p:sp>
      <p:sp>
        <p:nvSpPr>
          <p:cNvPr id="219149" name="AutoShape 13"/>
          <p:cNvSpPr>
            <a:spLocks noChangeArrowheads="1"/>
          </p:cNvSpPr>
          <p:nvPr/>
        </p:nvSpPr>
        <p:spPr bwMode="auto">
          <a:xfrm>
            <a:off x="5918200" y="1989138"/>
            <a:ext cx="1152525" cy="863600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13%</a:t>
            </a:r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7053263" y="1284288"/>
            <a:ext cx="1763712" cy="360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A.PERCHAS</a:t>
            </a: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7112000" y="2252663"/>
            <a:ext cx="1412875" cy="3603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A.VOLUM.</a:t>
            </a:r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555625" y="3684588"/>
            <a:ext cx="3584575" cy="6508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CAPACIDAD ÁREAS PREDESPACHO</a:t>
            </a:r>
          </a:p>
        </p:txBody>
      </p:sp>
      <p:sp>
        <p:nvSpPr>
          <p:cNvPr id="219153" name="AutoShape 17"/>
          <p:cNvSpPr>
            <a:spLocks noChangeArrowheads="1"/>
          </p:cNvSpPr>
          <p:nvPr/>
        </p:nvSpPr>
        <p:spPr bwMode="auto">
          <a:xfrm>
            <a:off x="4427538" y="3462338"/>
            <a:ext cx="1152525" cy="863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40%</a:t>
            </a: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539750" y="4575175"/>
            <a:ext cx="3584575" cy="6508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ACCESIBILIDAD – PASILLOS ADECUADOS</a:t>
            </a:r>
          </a:p>
        </p:txBody>
      </p:sp>
      <p:sp>
        <p:nvSpPr>
          <p:cNvPr id="219155" name="AutoShape 19"/>
          <p:cNvSpPr>
            <a:spLocks noChangeArrowheads="1"/>
          </p:cNvSpPr>
          <p:nvPr/>
        </p:nvSpPr>
        <p:spPr bwMode="auto">
          <a:xfrm>
            <a:off x="4427538" y="4460875"/>
            <a:ext cx="1152525" cy="863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21%</a:t>
            </a:r>
          </a:p>
        </p:txBody>
      </p:sp>
      <p:sp>
        <p:nvSpPr>
          <p:cNvPr id="219156" name="Rectangle 20"/>
          <p:cNvSpPr>
            <a:spLocks noChangeArrowheads="1"/>
          </p:cNvSpPr>
          <p:nvPr/>
        </p:nvSpPr>
        <p:spPr bwMode="auto">
          <a:xfrm>
            <a:off x="539750" y="5416550"/>
            <a:ext cx="3584575" cy="6508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DISTANCIAS RECORRIDAS</a:t>
            </a:r>
          </a:p>
        </p:txBody>
      </p:sp>
      <p:sp>
        <p:nvSpPr>
          <p:cNvPr id="219158" name="Rectangle 22"/>
          <p:cNvSpPr>
            <a:spLocks noChangeArrowheads="1"/>
          </p:cNvSpPr>
          <p:nvPr/>
        </p:nvSpPr>
        <p:spPr bwMode="auto">
          <a:xfrm>
            <a:off x="539750" y="6308725"/>
            <a:ext cx="5111750" cy="376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PERSONAL INNECESARIO</a:t>
            </a:r>
          </a:p>
        </p:txBody>
      </p:sp>
      <p:sp>
        <p:nvSpPr>
          <p:cNvPr id="219159" name="AutoShape 23"/>
          <p:cNvSpPr>
            <a:spLocks noChangeArrowheads="1"/>
          </p:cNvSpPr>
          <p:nvPr/>
        </p:nvSpPr>
        <p:spPr bwMode="auto">
          <a:xfrm rot="10800000">
            <a:off x="6300788" y="5876925"/>
            <a:ext cx="1150937" cy="793750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s-ES"/>
              <a:t>22%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100138" y="247650"/>
            <a:ext cx="73136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3600" b="0">
                <a:solidFill>
                  <a:schemeClr val="tx2"/>
                </a:solidFill>
                <a:latin typeface="Arial" charset="0"/>
              </a:rPr>
              <a:t>BENEFICIOS – $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539750" y="1749425"/>
            <a:ext cx="3529013" cy="9255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CAPACIDAD DE ALMACENAMIENTO PERCHAS</a:t>
            </a:r>
          </a:p>
        </p:txBody>
      </p:sp>
      <p:sp>
        <p:nvSpPr>
          <p:cNvPr id="220166" name="AutoShape 6"/>
          <p:cNvSpPr>
            <a:spLocks noChangeArrowheads="1"/>
          </p:cNvSpPr>
          <p:nvPr/>
        </p:nvSpPr>
        <p:spPr bwMode="auto">
          <a:xfrm>
            <a:off x="4316413" y="1771650"/>
            <a:ext cx="1152525" cy="863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60%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539750" y="4618038"/>
            <a:ext cx="3527425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PERSONAL INNECESARIO</a:t>
            </a:r>
          </a:p>
        </p:txBody>
      </p:sp>
      <p:sp>
        <p:nvSpPr>
          <p:cNvPr id="220168" name="AutoShape 8"/>
          <p:cNvSpPr>
            <a:spLocks noChangeArrowheads="1"/>
          </p:cNvSpPr>
          <p:nvPr/>
        </p:nvSpPr>
        <p:spPr bwMode="auto">
          <a:xfrm rot="10800000">
            <a:off x="4322763" y="4506913"/>
            <a:ext cx="1150937" cy="793750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es-ES"/>
              <a:t>22%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 flipV="1">
            <a:off x="5508625" y="1844675"/>
            <a:ext cx="1079500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5508625" y="2347913"/>
            <a:ext cx="1008063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6588125" y="1484313"/>
            <a:ext cx="223202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OPCIÓN #1</a:t>
            </a:r>
          </a:p>
          <a:p>
            <a:r>
              <a:rPr lang="es-ES"/>
              <a:t>ALQUILER DE BODEGA</a:t>
            </a:r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6588125" y="2636838"/>
            <a:ext cx="223202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>
                <a:solidFill>
                  <a:srgbClr val="0000FF"/>
                </a:solidFill>
              </a:rPr>
              <a:t>OPCIÓN #2</a:t>
            </a:r>
          </a:p>
          <a:p>
            <a:r>
              <a:rPr lang="es-ES"/>
              <a:t>SERVICIOS ALMACENERA</a:t>
            </a:r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6588125" y="4691063"/>
            <a:ext cx="2232025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/>
              <a:t>$22.750/año</a:t>
            </a:r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5364163" y="4865688"/>
            <a:ext cx="12239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6370638" y="1066800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0000"/>
                </a:solidFill>
              </a:rPr>
              <a:t>AHORRO</a:t>
            </a: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6340475" y="4276725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FF0000"/>
                </a:solidFill>
              </a:rPr>
              <a:t>AHORRO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t="6393"/>
          <a:stretch>
            <a:fillRect/>
          </a:stretch>
        </p:blipFill>
        <p:spPr>
          <a:xfrm>
            <a:off x="63500" y="854075"/>
            <a:ext cx="8988425" cy="2965450"/>
          </a:xfrm>
          <a:solidFill>
            <a:schemeClr val="bg1"/>
          </a:solidFill>
          <a:ln/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3"/>
          <a:srcRect t="12483"/>
          <a:stretch>
            <a:fillRect/>
          </a:stretch>
        </p:blipFill>
        <p:spPr bwMode="auto">
          <a:xfrm>
            <a:off x="79375" y="4446588"/>
            <a:ext cx="8964613" cy="170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459038" y="476250"/>
            <a:ext cx="410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OPCIÓN #1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555875" y="3979863"/>
            <a:ext cx="410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/>
              <a:t>OPCIÓN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GRUPO EMPRESARIAL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004888" y="2349500"/>
            <a:ext cx="2087562" cy="5762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000"/>
              <a:t>Empresa #1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030288" y="5229225"/>
            <a:ext cx="2160587" cy="5762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000"/>
              <a:t>Empresa #2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6451600" y="3421063"/>
            <a:ext cx="2089150" cy="6477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2000"/>
              <a:t>Empresa #3</a:t>
            </a:r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750888" y="3636963"/>
            <a:ext cx="2520950" cy="9366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 sz="1400"/>
              <a:t>IMPORTA Y VENDE </a:t>
            </a:r>
          </a:p>
          <a:p>
            <a:r>
              <a:rPr lang="es-ES" sz="1400"/>
              <a:t>ELECTRODOMÉSTICOS</a:t>
            </a: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2054225" y="4581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2014538" y="29241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778" name="Oval 10"/>
          <p:cNvSpPr>
            <a:spLocks noChangeArrowheads="1"/>
          </p:cNvSpPr>
          <p:nvPr/>
        </p:nvSpPr>
        <p:spPr bwMode="auto">
          <a:xfrm>
            <a:off x="6235700" y="4365625"/>
            <a:ext cx="2520950" cy="9366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 sz="1400"/>
              <a:t>REPARACIÓN Y </a:t>
            </a:r>
          </a:p>
          <a:p>
            <a:r>
              <a:rPr lang="es-ES" sz="1400"/>
              <a:t>MANTENIMIENTO</a:t>
            </a:r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>
            <a:off x="7531100" y="40767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3563938" y="2794000"/>
            <a:ext cx="2087562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Clientes </a:t>
            </a:r>
          </a:p>
          <a:p>
            <a:r>
              <a:rPr lang="es-ES"/>
              <a:t>Minoristas (E)</a:t>
            </a:r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3563938" y="1930400"/>
            <a:ext cx="2087562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Sucursales (I)</a:t>
            </a: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3708400" y="5229225"/>
            <a:ext cx="2087563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Clientes </a:t>
            </a:r>
          </a:p>
          <a:p>
            <a:r>
              <a:rPr lang="es-ES"/>
              <a:t>Mayoristas (E)</a:t>
            </a:r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 flipV="1">
            <a:off x="3078163" y="2276475"/>
            <a:ext cx="504825" cy="3603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786" name="Line 18"/>
          <p:cNvSpPr>
            <a:spLocks noChangeShapeType="1"/>
          </p:cNvSpPr>
          <p:nvPr/>
        </p:nvSpPr>
        <p:spPr bwMode="auto">
          <a:xfrm>
            <a:off x="3203575" y="5516563"/>
            <a:ext cx="504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787" name="Line 19"/>
          <p:cNvSpPr>
            <a:spLocks noChangeShapeType="1"/>
          </p:cNvSpPr>
          <p:nvPr/>
        </p:nvSpPr>
        <p:spPr bwMode="auto">
          <a:xfrm flipH="1">
            <a:off x="5651500" y="3789363"/>
            <a:ext cx="792163" cy="14398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 flipH="1" flipV="1">
            <a:off x="5651500" y="3068638"/>
            <a:ext cx="792163" cy="720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>
            <a:off x="4572000" y="2492375"/>
            <a:ext cx="0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28650"/>
            <a:ext cx="7640637" cy="1296988"/>
          </a:xfrm>
        </p:spPr>
        <p:txBody>
          <a:bodyPr/>
          <a:lstStyle/>
          <a:p>
            <a:pPr algn="ctr"/>
            <a:r>
              <a:rPr lang="es-ES"/>
              <a:t>EVALUACIÓN ECONÓMICA</a:t>
            </a:r>
            <a:br>
              <a:rPr lang="es-ES"/>
            </a:br>
            <a:r>
              <a:rPr lang="es-ES" sz="2400"/>
              <a:t>OPCIÓN #1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70100"/>
            <a:ext cx="9144000" cy="3333750"/>
          </a:xfrm>
          <a:solidFill>
            <a:schemeClr val="bg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33600"/>
            <a:ext cx="9144000" cy="3152775"/>
          </a:xfrm>
          <a:solidFill>
            <a:schemeClr val="bg1"/>
          </a:solidFill>
          <a:ln/>
        </p:spPr>
      </p:pic>
      <p:sp>
        <p:nvSpPr>
          <p:cNvPr id="15155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628650"/>
            <a:ext cx="7640637" cy="1296988"/>
          </a:xfrm>
          <a:noFill/>
          <a:ln/>
        </p:spPr>
        <p:txBody>
          <a:bodyPr/>
          <a:lstStyle/>
          <a:p>
            <a:pPr algn="ctr"/>
            <a:r>
              <a:rPr lang="es-ES"/>
              <a:t>EVALUACIÓN ECONÓMICA</a:t>
            </a:r>
            <a:br>
              <a:rPr lang="es-ES"/>
            </a:br>
            <a:r>
              <a:rPr lang="es-ES" sz="2400"/>
              <a:t>OPCIÓN #2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88925"/>
            <a:ext cx="7313612" cy="679450"/>
          </a:xfrm>
        </p:spPr>
        <p:txBody>
          <a:bodyPr/>
          <a:lstStyle/>
          <a:p>
            <a:pPr algn="ctr"/>
            <a:r>
              <a:rPr lang="es-ES"/>
              <a:t>CONCLUSIONES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223963"/>
            <a:ext cx="8066087" cy="5037137"/>
          </a:xfrm>
          <a:solidFill>
            <a:schemeClr val="bg1"/>
          </a:solidFill>
        </p:spPr>
        <p:txBody>
          <a:bodyPr/>
          <a:lstStyle/>
          <a:p>
            <a:pPr marL="552450" indent="-552450" algn="just">
              <a:lnSpc>
                <a:spcPct val="80000"/>
              </a:lnSpc>
            </a:pPr>
            <a:r>
              <a:rPr lang="es-ES" sz="1800" b="1"/>
              <a:t>Los problemas fueron solucionados reduciendo las distancias de despacho, incrementando la capacidad de almacenamiento, redistribuyendo físicamente la bodega y sus productos, definiendo la unidad de carga y codificando las ubicaciones en la bodega.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1800" b="1"/>
              <a:t>El proceso de Almacenamiento presenta una mejora sustancial en las distancias que recorre la mercadería, así como también en el tiempo y el esfuerzo para almacenar la misma.</a:t>
            </a:r>
          </a:p>
          <a:p>
            <a:pPr marL="552450" indent="-552450">
              <a:lnSpc>
                <a:spcPct val="80000"/>
              </a:lnSpc>
            </a:pPr>
            <a:r>
              <a:rPr lang="es-ES" sz="1800" b="1"/>
              <a:t>El proceso de Despacho se ve ampliamente beneficiado por la creación del área de Picking Stock, lo que motiva la reducción de distancias recorridas en más del 21% y de los tiempos de preparación de pedidos. Se eliminó el 20% de actividades innecesarias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1800" b="1"/>
              <a:t>Las mejoras propuestas representan una relación costo – beneficio excelente, esto se lo pudo observar en la evaluación económica</a:t>
            </a:r>
          </a:p>
          <a:p>
            <a:pPr marL="552450" indent="-552450" algn="just">
              <a:lnSpc>
                <a:spcPct val="80000"/>
              </a:lnSpc>
            </a:pPr>
            <a:r>
              <a:rPr lang="es-ES" sz="1800" b="1"/>
              <a:t>En general, se logró mayor agilidad, seguridad, rapidez y eficiencia en la operación de la bodega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endParaRPr lang="es-E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513" y="114300"/>
            <a:ext cx="7313612" cy="679450"/>
          </a:xfrm>
        </p:spPr>
        <p:txBody>
          <a:bodyPr/>
          <a:lstStyle/>
          <a:p>
            <a:pPr algn="ctr"/>
            <a:r>
              <a:rPr lang="es-ES"/>
              <a:t>RECOMENDACIONES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993775" y="827088"/>
            <a:ext cx="7272338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s-ES"/>
              <a:t>1) Eliminar y deshacerse de la mercadería obsoleta</a:t>
            </a:r>
            <a:r>
              <a:rPr lang="es-ES" b="0"/>
              <a:t> 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993775" y="1377950"/>
            <a:ext cx="727233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just"/>
            <a:r>
              <a:rPr lang="es-ES"/>
              <a:t>2) Analizar la reubicación y adecuación de los andenes de entrada y salida</a:t>
            </a:r>
            <a:r>
              <a:rPr lang="es-ES" b="0"/>
              <a:t> </a:t>
            </a: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993775" y="2090738"/>
            <a:ext cx="727233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just"/>
            <a:r>
              <a:rPr lang="es-ES"/>
              <a:t>3) Analizar la implementación de un sistema de localización por códigos de barras</a:t>
            </a:r>
            <a:r>
              <a:rPr lang="es-ES" b="0"/>
              <a:t> </a:t>
            </a:r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977900" y="3532188"/>
            <a:ext cx="727233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just"/>
            <a:r>
              <a:rPr lang="es-ES"/>
              <a:t>5) Mejorar la comunicación en el Departamento de Operaciones</a:t>
            </a:r>
            <a:r>
              <a:rPr lang="es-ES" b="0"/>
              <a:t> 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993775" y="2787650"/>
            <a:ext cx="72707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just"/>
            <a:r>
              <a:rPr lang="es-ES"/>
              <a:t>4) Determinar la forma y las políticas de distribuir el espacio fijo para cada producto en el Picking Stock</a:t>
            </a:r>
            <a:endParaRPr lang="es-ES" b="0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1027113" y="4211638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just"/>
            <a:r>
              <a:rPr lang="es-ES"/>
              <a:t>6) Analizar y mejorar el sistema de acondicionamiento de aire</a:t>
            </a:r>
            <a:endParaRPr lang="es-ES" b="0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1042988" y="4908550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just"/>
            <a:r>
              <a:rPr lang="es-ES"/>
              <a:t>7) Instalar gavetas en las perchas para guardar los kardex</a:t>
            </a:r>
            <a:endParaRPr lang="es-ES" b="0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1074738" y="5629275"/>
            <a:ext cx="68405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just"/>
            <a:r>
              <a:rPr lang="es-ES"/>
              <a:t>8) Colocar traga luces en el galpón # 3 para eliminar el consumo de energía eléctrica por iluminación </a:t>
            </a:r>
            <a:endParaRPr lang="es-E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  <p:bldP spid="156677" grpId="0" animBg="1"/>
      <p:bldP spid="156679" grpId="0" animBg="1"/>
      <p:bldP spid="156680" grpId="0" animBg="1"/>
      <p:bldP spid="156682" grpId="0" animBg="1"/>
      <p:bldP spid="156683" grpId="0"/>
      <p:bldP spid="156684" grpId="0"/>
      <p:bldP spid="15668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WordArt 4" descr="Bolsa de papel"/>
          <p:cNvSpPr>
            <a:spLocks noChangeArrowheads="1" noChangeShapeType="1" noTextEdit="1"/>
          </p:cNvSpPr>
          <p:nvPr/>
        </p:nvSpPr>
        <p:spPr bwMode="auto">
          <a:xfrm>
            <a:off x="476250" y="2205038"/>
            <a:ext cx="9144000" cy="2160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es-E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GRACIAS POR SU ATENCIÓN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999412" cy="792162"/>
          </a:xfrm>
        </p:spPr>
        <p:txBody>
          <a:bodyPr/>
          <a:lstStyle/>
          <a:p>
            <a:pPr algn="ctr"/>
            <a:r>
              <a:rPr lang="es-ES"/>
              <a:t>DESCRIPCIÓN GENERAL BODEGA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311275" y="3373438"/>
            <a:ext cx="2592388" cy="1512887"/>
          </a:xfrm>
          <a:prstGeom prst="irregularSeal1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1600"/>
              <a:t>BODEGA </a:t>
            </a:r>
          </a:p>
          <a:p>
            <a:r>
              <a:rPr lang="es-ES" sz="1600"/>
              <a:t>MATRIZ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301750" y="1628775"/>
            <a:ext cx="73136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s-ES" sz="2400">
                <a:solidFill>
                  <a:schemeClr val="tx2"/>
                </a:solidFill>
                <a:latin typeface="Arial" charset="0"/>
              </a:rPr>
              <a:t>CLIENTES QUE AFECTAN LA BODEGA</a:t>
            </a:r>
            <a:endParaRPr lang="es-ES" sz="3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135438" y="3860800"/>
            <a:ext cx="2087562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Clientes </a:t>
            </a:r>
          </a:p>
          <a:p>
            <a:r>
              <a:rPr lang="es-ES"/>
              <a:t>Minoristas (E)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35438" y="2565400"/>
            <a:ext cx="2087562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Sucursales (I)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135438" y="5229225"/>
            <a:ext cx="2087562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Clientes </a:t>
            </a:r>
          </a:p>
          <a:p>
            <a:r>
              <a:rPr lang="es-ES"/>
              <a:t>Mayoristas (E)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3055938" y="2852738"/>
            <a:ext cx="1079500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487738" y="4076700"/>
            <a:ext cx="6477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82913" y="4437063"/>
            <a:ext cx="1152525" cy="1079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313612" cy="720725"/>
          </a:xfrm>
        </p:spPr>
        <p:txBody>
          <a:bodyPr/>
          <a:lstStyle/>
          <a:p>
            <a:pPr algn="ctr"/>
            <a:r>
              <a:rPr lang="es-ES"/>
              <a:t>INFRAESTRUCTURA</a:t>
            </a:r>
          </a:p>
        </p:txBody>
      </p:sp>
      <p:pic>
        <p:nvPicPr>
          <p:cNvPr id="1832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7750" y="1125538"/>
            <a:ext cx="6826250" cy="4114800"/>
          </a:xfrm>
          <a:noFill/>
          <a:ln/>
        </p:spPr>
      </p:pic>
      <p:grpSp>
        <p:nvGrpSpPr>
          <p:cNvPr id="183300" name="Group 4"/>
          <p:cNvGrpSpPr>
            <a:grpSpLocks noChangeAspect="1"/>
          </p:cNvGrpSpPr>
          <p:nvPr/>
        </p:nvGrpSpPr>
        <p:grpSpPr bwMode="auto">
          <a:xfrm>
            <a:off x="1258888" y="5259388"/>
            <a:ext cx="6948487" cy="1598612"/>
            <a:chOff x="2268" y="5868"/>
            <a:chExt cx="8290" cy="1906"/>
          </a:xfrm>
        </p:grpSpPr>
        <p:sp>
          <p:nvSpPr>
            <p:cNvPr id="183301" name="AutoShape 5"/>
            <p:cNvSpPr>
              <a:spLocks noChangeAspect="1" noChangeArrowheads="1"/>
            </p:cNvSpPr>
            <p:nvPr/>
          </p:nvSpPr>
          <p:spPr bwMode="auto">
            <a:xfrm>
              <a:off x="2268" y="5868"/>
              <a:ext cx="829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02" name="Rectangle 6"/>
            <p:cNvSpPr>
              <a:spLocks noChangeArrowheads="1"/>
            </p:cNvSpPr>
            <p:nvPr/>
          </p:nvSpPr>
          <p:spPr bwMode="auto">
            <a:xfrm>
              <a:off x="2268" y="5878"/>
              <a:ext cx="8265" cy="37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03" name="Rectangle 7"/>
            <p:cNvSpPr>
              <a:spLocks noChangeArrowheads="1"/>
            </p:cNvSpPr>
            <p:nvPr/>
          </p:nvSpPr>
          <p:spPr bwMode="auto">
            <a:xfrm>
              <a:off x="2268" y="6239"/>
              <a:ext cx="1488" cy="943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04" name="Rectangle 8"/>
            <p:cNvSpPr>
              <a:spLocks noChangeArrowheads="1"/>
            </p:cNvSpPr>
            <p:nvPr/>
          </p:nvSpPr>
          <p:spPr bwMode="auto">
            <a:xfrm>
              <a:off x="2268" y="7172"/>
              <a:ext cx="4091" cy="3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05" name="Rectangle 9"/>
            <p:cNvSpPr>
              <a:spLocks noChangeArrowheads="1"/>
            </p:cNvSpPr>
            <p:nvPr/>
          </p:nvSpPr>
          <p:spPr bwMode="auto">
            <a:xfrm>
              <a:off x="6347" y="7172"/>
              <a:ext cx="1271" cy="30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06" name="Rectangle 10"/>
            <p:cNvSpPr>
              <a:spLocks noChangeArrowheads="1"/>
            </p:cNvSpPr>
            <p:nvPr/>
          </p:nvSpPr>
          <p:spPr bwMode="auto">
            <a:xfrm>
              <a:off x="2315" y="5947"/>
              <a:ext cx="100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Instalación </a:t>
              </a:r>
              <a:endParaRPr lang="es-ES" b="0"/>
            </a:p>
          </p:txBody>
        </p:sp>
        <p:sp>
          <p:nvSpPr>
            <p:cNvPr id="183307" name="Rectangle 11"/>
            <p:cNvSpPr>
              <a:spLocks noChangeArrowheads="1"/>
            </p:cNvSpPr>
            <p:nvPr/>
          </p:nvSpPr>
          <p:spPr bwMode="auto">
            <a:xfrm>
              <a:off x="3791" y="5947"/>
              <a:ext cx="89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Ancho (m)</a:t>
              </a:r>
              <a:endParaRPr lang="es-ES" b="0"/>
            </a:p>
          </p:txBody>
        </p:sp>
        <p:sp>
          <p:nvSpPr>
            <p:cNvPr id="183308" name="Rectangle 12"/>
            <p:cNvSpPr>
              <a:spLocks noChangeArrowheads="1"/>
            </p:cNvSpPr>
            <p:nvPr/>
          </p:nvSpPr>
          <p:spPr bwMode="auto">
            <a:xfrm>
              <a:off x="5136" y="5947"/>
              <a:ext cx="83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Largo (m)</a:t>
              </a:r>
              <a:endParaRPr lang="es-ES" b="0"/>
            </a:p>
          </p:txBody>
        </p:sp>
        <p:sp>
          <p:nvSpPr>
            <p:cNvPr id="183309" name="Rectangle 13"/>
            <p:cNvSpPr>
              <a:spLocks noChangeArrowheads="1"/>
            </p:cNvSpPr>
            <p:nvPr/>
          </p:nvSpPr>
          <p:spPr bwMode="auto">
            <a:xfrm>
              <a:off x="6395" y="5947"/>
              <a:ext cx="85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Altura (m)</a:t>
              </a:r>
              <a:endParaRPr lang="es-ES" b="0"/>
            </a:p>
          </p:txBody>
        </p:sp>
        <p:sp>
          <p:nvSpPr>
            <p:cNvPr id="183310" name="Rectangle 14"/>
            <p:cNvSpPr>
              <a:spLocks noChangeArrowheads="1"/>
            </p:cNvSpPr>
            <p:nvPr/>
          </p:nvSpPr>
          <p:spPr bwMode="auto">
            <a:xfrm>
              <a:off x="7655" y="5947"/>
              <a:ext cx="67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Área (m</a:t>
              </a:r>
              <a:endParaRPr lang="es-ES" b="0"/>
            </a:p>
          </p:txBody>
        </p:sp>
        <p:sp>
          <p:nvSpPr>
            <p:cNvPr id="183311" name="Rectangle 15"/>
            <p:cNvSpPr>
              <a:spLocks noChangeArrowheads="1"/>
            </p:cNvSpPr>
            <p:nvPr/>
          </p:nvSpPr>
          <p:spPr bwMode="auto">
            <a:xfrm>
              <a:off x="8554" y="5908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s-ES" b="0"/>
            </a:p>
          </p:txBody>
        </p:sp>
        <p:sp>
          <p:nvSpPr>
            <p:cNvPr id="183312" name="Rectangle 16"/>
            <p:cNvSpPr>
              <a:spLocks noChangeArrowheads="1"/>
            </p:cNvSpPr>
            <p:nvPr/>
          </p:nvSpPr>
          <p:spPr bwMode="auto">
            <a:xfrm>
              <a:off x="8637" y="5947"/>
              <a:ext cx="61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s-ES" b="0"/>
            </a:p>
          </p:txBody>
        </p:sp>
        <p:sp>
          <p:nvSpPr>
            <p:cNvPr id="183313" name="Rectangle 17"/>
            <p:cNvSpPr>
              <a:spLocks noChangeArrowheads="1"/>
            </p:cNvSpPr>
            <p:nvPr/>
          </p:nvSpPr>
          <p:spPr bwMode="auto">
            <a:xfrm>
              <a:off x="8853" y="5947"/>
              <a:ext cx="104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Volumen (m</a:t>
              </a:r>
              <a:endParaRPr lang="es-ES" b="0"/>
            </a:p>
          </p:txBody>
        </p:sp>
        <p:sp>
          <p:nvSpPr>
            <p:cNvPr id="183314" name="Rectangle 18"/>
            <p:cNvSpPr>
              <a:spLocks noChangeArrowheads="1"/>
            </p:cNvSpPr>
            <p:nvPr/>
          </p:nvSpPr>
          <p:spPr bwMode="auto">
            <a:xfrm>
              <a:off x="10232" y="5908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s-ES" b="0"/>
            </a:p>
          </p:txBody>
        </p:sp>
        <p:sp>
          <p:nvSpPr>
            <p:cNvPr id="183315" name="Rectangle 19"/>
            <p:cNvSpPr>
              <a:spLocks noChangeArrowheads="1"/>
            </p:cNvSpPr>
            <p:nvPr/>
          </p:nvSpPr>
          <p:spPr bwMode="auto">
            <a:xfrm>
              <a:off x="10317" y="5947"/>
              <a:ext cx="61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s-ES" b="0"/>
            </a:p>
          </p:txBody>
        </p:sp>
        <p:sp>
          <p:nvSpPr>
            <p:cNvPr id="183316" name="Rectangle 20"/>
            <p:cNvSpPr>
              <a:spLocks noChangeArrowheads="1"/>
            </p:cNvSpPr>
            <p:nvPr/>
          </p:nvSpPr>
          <p:spPr bwMode="auto">
            <a:xfrm>
              <a:off x="2315" y="6260"/>
              <a:ext cx="88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Galpón #1</a:t>
              </a:r>
              <a:endParaRPr lang="es-ES" b="0"/>
            </a:p>
          </p:txBody>
        </p:sp>
        <p:sp>
          <p:nvSpPr>
            <p:cNvPr id="183317" name="Rectangle 21"/>
            <p:cNvSpPr>
              <a:spLocks noChangeArrowheads="1"/>
            </p:cNvSpPr>
            <p:nvPr/>
          </p:nvSpPr>
          <p:spPr bwMode="auto">
            <a:xfrm>
              <a:off x="4452" y="6260"/>
              <a:ext cx="45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28,50</a:t>
              </a:r>
              <a:endParaRPr lang="es-ES" b="0"/>
            </a:p>
          </p:txBody>
        </p:sp>
        <p:sp>
          <p:nvSpPr>
            <p:cNvPr id="183318" name="Rectangle 22"/>
            <p:cNvSpPr>
              <a:spLocks noChangeArrowheads="1"/>
            </p:cNvSpPr>
            <p:nvPr/>
          </p:nvSpPr>
          <p:spPr bwMode="auto">
            <a:xfrm>
              <a:off x="5711" y="6260"/>
              <a:ext cx="45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123,7</a:t>
              </a:r>
              <a:endParaRPr lang="es-ES" b="0"/>
            </a:p>
          </p:txBody>
        </p:sp>
        <p:sp>
          <p:nvSpPr>
            <p:cNvPr id="183319" name="Rectangle 23"/>
            <p:cNvSpPr>
              <a:spLocks noChangeArrowheads="1"/>
            </p:cNvSpPr>
            <p:nvPr/>
          </p:nvSpPr>
          <p:spPr bwMode="auto">
            <a:xfrm>
              <a:off x="7439" y="6260"/>
              <a:ext cx="10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s-ES" b="0"/>
            </a:p>
          </p:txBody>
        </p:sp>
        <p:sp>
          <p:nvSpPr>
            <p:cNvPr id="183320" name="Rectangle 24"/>
            <p:cNvSpPr>
              <a:spLocks noChangeArrowheads="1"/>
            </p:cNvSpPr>
            <p:nvPr/>
          </p:nvSpPr>
          <p:spPr bwMode="auto">
            <a:xfrm>
              <a:off x="7831" y="6260"/>
              <a:ext cx="70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3.525,45</a:t>
              </a:r>
              <a:endParaRPr lang="es-ES" b="0"/>
            </a:p>
          </p:txBody>
        </p:sp>
        <p:sp>
          <p:nvSpPr>
            <p:cNvPr id="183321" name="Rectangle 25"/>
            <p:cNvSpPr>
              <a:spLocks noChangeArrowheads="1"/>
            </p:cNvSpPr>
            <p:nvPr/>
          </p:nvSpPr>
          <p:spPr bwMode="auto">
            <a:xfrm>
              <a:off x="9310" y="6260"/>
              <a:ext cx="80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17.627,25</a:t>
              </a:r>
              <a:endParaRPr lang="es-ES" b="0"/>
            </a:p>
          </p:txBody>
        </p:sp>
        <p:sp>
          <p:nvSpPr>
            <p:cNvPr id="183322" name="Rectangle 26"/>
            <p:cNvSpPr>
              <a:spLocks noChangeArrowheads="1"/>
            </p:cNvSpPr>
            <p:nvPr/>
          </p:nvSpPr>
          <p:spPr bwMode="auto">
            <a:xfrm>
              <a:off x="2315" y="6570"/>
              <a:ext cx="881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Galpón #2</a:t>
              </a:r>
              <a:endParaRPr lang="es-ES" b="0"/>
            </a:p>
          </p:txBody>
        </p:sp>
        <p:sp>
          <p:nvSpPr>
            <p:cNvPr id="183323" name="Rectangle 27"/>
            <p:cNvSpPr>
              <a:spLocks noChangeArrowheads="1"/>
            </p:cNvSpPr>
            <p:nvPr/>
          </p:nvSpPr>
          <p:spPr bwMode="auto">
            <a:xfrm>
              <a:off x="4452" y="6570"/>
              <a:ext cx="45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24,20</a:t>
              </a:r>
              <a:endParaRPr lang="es-ES" b="0"/>
            </a:p>
          </p:txBody>
        </p:sp>
        <p:sp>
          <p:nvSpPr>
            <p:cNvPr id="183324" name="Rectangle 28"/>
            <p:cNvSpPr>
              <a:spLocks noChangeArrowheads="1"/>
            </p:cNvSpPr>
            <p:nvPr/>
          </p:nvSpPr>
          <p:spPr bwMode="auto">
            <a:xfrm>
              <a:off x="5711" y="6570"/>
              <a:ext cx="45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65,95</a:t>
              </a:r>
              <a:endParaRPr lang="es-ES" b="0"/>
            </a:p>
          </p:txBody>
        </p:sp>
        <p:sp>
          <p:nvSpPr>
            <p:cNvPr id="183325" name="Rectangle 29"/>
            <p:cNvSpPr>
              <a:spLocks noChangeArrowheads="1"/>
            </p:cNvSpPr>
            <p:nvPr/>
          </p:nvSpPr>
          <p:spPr bwMode="auto">
            <a:xfrm>
              <a:off x="7439" y="6570"/>
              <a:ext cx="10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s-ES" b="0"/>
            </a:p>
          </p:txBody>
        </p:sp>
        <p:sp>
          <p:nvSpPr>
            <p:cNvPr id="183326" name="Rectangle 30"/>
            <p:cNvSpPr>
              <a:spLocks noChangeArrowheads="1"/>
            </p:cNvSpPr>
            <p:nvPr/>
          </p:nvSpPr>
          <p:spPr bwMode="auto">
            <a:xfrm>
              <a:off x="7831" y="6570"/>
              <a:ext cx="70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1.596,00</a:t>
              </a:r>
              <a:endParaRPr lang="es-ES" b="0"/>
            </a:p>
          </p:txBody>
        </p:sp>
        <p:sp>
          <p:nvSpPr>
            <p:cNvPr id="183327" name="Rectangle 31"/>
            <p:cNvSpPr>
              <a:spLocks noChangeArrowheads="1"/>
            </p:cNvSpPr>
            <p:nvPr/>
          </p:nvSpPr>
          <p:spPr bwMode="auto">
            <a:xfrm>
              <a:off x="9458" y="6570"/>
              <a:ext cx="70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7.980,00</a:t>
              </a:r>
              <a:endParaRPr lang="es-ES" b="0"/>
            </a:p>
          </p:txBody>
        </p:sp>
        <p:sp>
          <p:nvSpPr>
            <p:cNvPr id="183328" name="Rectangle 32"/>
            <p:cNvSpPr>
              <a:spLocks noChangeArrowheads="1"/>
            </p:cNvSpPr>
            <p:nvPr/>
          </p:nvSpPr>
          <p:spPr bwMode="auto">
            <a:xfrm>
              <a:off x="2315" y="6881"/>
              <a:ext cx="88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Galpón #3</a:t>
              </a:r>
              <a:endParaRPr lang="es-ES" b="0"/>
            </a:p>
          </p:txBody>
        </p:sp>
        <p:sp>
          <p:nvSpPr>
            <p:cNvPr id="183329" name="Rectangle 33"/>
            <p:cNvSpPr>
              <a:spLocks noChangeArrowheads="1"/>
            </p:cNvSpPr>
            <p:nvPr/>
          </p:nvSpPr>
          <p:spPr bwMode="auto">
            <a:xfrm>
              <a:off x="4452" y="6881"/>
              <a:ext cx="45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29,30</a:t>
              </a:r>
              <a:endParaRPr lang="es-ES" b="0"/>
            </a:p>
          </p:txBody>
        </p:sp>
        <p:sp>
          <p:nvSpPr>
            <p:cNvPr id="183330" name="Rectangle 34"/>
            <p:cNvSpPr>
              <a:spLocks noChangeArrowheads="1"/>
            </p:cNvSpPr>
            <p:nvPr/>
          </p:nvSpPr>
          <p:spPr bwMode="auto">
            <a:xfrm>
              <a:off x="5711" y="6881"/>
              <a:ext cx="45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65,95</a:t>
              </a:r>
              <a:endParaRPr lang="es-ES" b="0"/>
            </a:p>
          </p:txBody>
        </p:sp>
        <p:sp>
          <p:nvSpPr>
            <p:cNvPr id="183331" name="Rectangle 35"/>
            <p:cNvSpPr>
              <a:spLocks noChangeArrowheads="1"/>
            </p:cNvSpPr>
            <p:nvPr/>
          </p:nvSpPr>
          <p:spPr bwMode="auto">
            <a:xfrm>
              <a:off x="7439" y="6881"/>
              <a:ext cx="10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s-ES" b="0"/>
            </a:p>
          </p:txBody>
        </p:sp>
        <p:sp>
          <p:nvSpPr>
            <p:cNvPr id="183332" name="Rectangle 36"/>
            <p:cNvSpPr>
              <a:spLocks noChangeArrowheads="1"/>
            </p:cNvSpPr>
            <p:nvPr/>
          </p:nvSpPr>
          <p:spPr bwMode="auto">
            <a:xfrm>
              <a:off x="7846" y="6881"/>
              <a:ext cx="70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1.930,28</a:t>
              </a:r>
              <a:endParaRPr lang="es-ES" b="0"/>
            </a:p>
          </p:txBody>
        </p:sp>
        <p:sp>
          <p:nvSpPr>
            <p:cNvPr id="183333" name="Rectangle 37"/>
            <p:cNvSpPr>
              <a:spLocks noChangeArrowheads="1"/>
            </p:cNvSpPr>
            <p:nvPr/>
          </p:nvSpPr>
          <p:spPr bwMode="auto">
            <a:xfrm>
              <a:off x="9442" y="6881"/>
              <a:ext cx="70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9.651,40</a:t>
              </a:r>
              <a:endParaRPr lang="es-ES" b="0"/>
            </a:p>
          </p:txBody>
        </p:sp>
        <p:sp>
          <p:nvSpPr>
            <p:cNvPr id="183334" name="Rectangle 38"/>
            <p:cNvSpPr>
              <a:spLocks noChangeArrowheads="1"/>
            </p:cNvSpPr>
            <p:nvPr/>
          </p:nvSpPr>
          <p:spPr bwMode="auto">
            <a:xfrm>
              <a:off x="6658" y="7221"/>
              <a:ext cx="60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TOTAL</a:t>
              </a:r>
              <a:endParaRPr lang="es-ES" b="0"/>
            </a:p>
          </p:txBody>
        </p:sp>
        <p:sp>
          <p:nvSpPr>
            <p:cNvPr id="183335" name="Rectangle 39"/>
            <p:cNvSpPr>
              <a:spLocks noChangeArrowheads="1"/>
            </p:cNvSpPr>
            <p:nvPr/>
          </p:nvSpPr>
          <p:spPr bwMode="auto">
            <a:xfrm>
              <a:off x="7844" y="7182"/>
              <a:ext cx="70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7.051,73</a:t>
              </a:r>
              <a:endParaRPr lang="es-ES" b="0"/>
            </a:p>
          </p:txBody>
        </p:sp>
        <p:sp>
          <p:nvSpPr>
            <p:cNvPr id="183336" name="Rectangle 40"/>
            <p:cNvSpPr>
              <a:spLocks noChangeArrowheads="1"/>
            </p:cNvSpPr>
            <p:nvPr/>
          </p:nvSpPr>
          <p:spPr bwMode="auto">
            <a:xfrm>
              <a:off x="9306" y="7182"/>
              <a:ext cx="80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35.258,65</a:t>
              </a:r>
              <a:endParaRPr lang="es-ES" b="0"/>
            </a:p>
          </p:txBody>
        </p:sp>
        <p:sp>
          <p:nvSpPr>
            <p:cNvPr id="183337" name="Line 41"/>
            <p:cNvSpPr>
              <a:spLocks noChangeShapeType="1"/>
            </p:cNvSpPr>
            <p:nvPr/>
          </p:nvSpPr>
          <p:spPr bwMode="auto">
            <a:xfrm>
              <a:off x="2268" y="5868"/>
              <a:ext cx="1" cy="13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38" name="Rectangle 42"/>
            <p:cNvSpPr>
              <a:spLocks noChangeArrowheads="1"/>
            </p:cNvSpPr>
            <p:nvPr/>
          </p:nvSpPr>
          <p:spPr bwMode="auto">
            <a:xfrm>
              <a:off x="2268" y="5868"/>
              <a:ext cx="12" cy="13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39" name="Line 43"/>
            <p:cNvSpPr>
              <a:spLocks noChangeShapeType="1"/>
            </p:cNvSpPr>
            <p:nvPr/>
          </p:nvSpPr>
          <p:spPr bwMode="auto">
            <a:xfrm>
              <a:off x="3744" y="5888"/>
              <a:ext cx="1" cy="12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0" name="Rectangle 44"/>
            <p:cNvSpPr>
              <a:spLocks noChangeArrowheads="1"/>
            </p:cNvSpPr>
            <p:nvPr/>
          </p:nvSpPr>
          <p:spPr bwMode="auto">
            <a:xfrm>
              <a:off x="3744" y="5888"/>
              <a:ext cx="12" cy="12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1" name="Line 45"/>
            <p:cNvSpPr>
              <a:spLocks noChangeShapeType="1"/>
            </p:cNvSpPr>
            <p:nvPr/>
          </p:nvSpPr>
          <p:spPr bwMode="auto">
            <a:xfrm>
              <a:off x="5087" y="5888"/>
              <a:ext cx="1" cy="12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2" name="Rectangle 46"/>
            <p:cNvSpPr>
              <a:spLocks noChangeArrowheads="1"/>
            </p:cNvSpPr>
            <p:nvPr/>
          </p:nvSpPr>
          <p:spPr bwMode="auto">
            <a:xfrm>
              <a:off x="5087" y="5888"/>
              <a:ext cx="12" cy="129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3" name="Line 47"/>
            <p:cNvSpPr>
              <a:spLocks noChangeShapeType="1"/>
            </p:cNvSpPr>
            <p:nvPr/>
          </p:nvSpPr>
          <p:spPr bwMode="auto">
            <a:xfrm>
              <a:off x="6347" y="5888"/>
              <a:ext cx="1" cy="15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4" name="Rectangle 48"/>
            <p:cNvSpPr>
              <a:spLocks noChangeArrowheads="1"/>
            </p:cNvSpPr>
            <p:nvPr/>
          </p:nvSpPr>
          <p:spPr bwMode="auto">
            <a:xfrm>
              <a:off x="6347" y="5888"/>
              <a:ext cx="12" cy="158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5" name="Line 49"/>
            <p:cNvSpPr>
              <a:spLocks noChangeShapeType="1"/>
            </p:cNvSpPr>
            <p:nvPr/>
          </p:nvSpPr>
          <p:spPr bwMode="auto">
            <a:xfrm>
              <a:off x="7606" y="5888"/>
              <a:ext cx="1" cy="15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6" name="Rectangle 50"/>
            <p:cNvSpPr>
              <a:spLocks noChangeArrowheads="1"/>
            </p:cNvSpPr>
            <p:nvPr/>
          </p:nvSpPr>
          <p:spPr bwMode="auto">
            <a:xfrm>
              <a:off x="7606" y="5888"/>
              <a:ext cx="12" cy="158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7" name="Line 51"/>
            <p:cNvSpPr>
              <a:spLocks noChangeShapeType="1"/>
            </p:cNvSpPr>
            <p:nvPr/>
          </p:nvSpPr>
          <p:spPr bwMode="auto">
            <a:xfrm>
              <a:off x="8806" y="5888"/>
              <a:ext cx="1" cy="15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8" name="Rectangle 52"/>
            <p:cNvSpPr>
              <a:spLocks noChangeArrowheads="1"/>
            </p:cNvSpPr>
            <p:nvPr/>
          </p:nvSpPr>
          <p:spPr bwMode="auto">
            <a:xfrm>
              <a:off x="8806" y="5888"/>
              <a:ext cx="12" cy="158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49" name="Line 53"/>
            <p:cNvSpPr>
              <a:spLocks noChangeShapeType="1"/>
            </p:cNvSpPr>
            <p:nvPr/>
          </p:nvSpPr>
          <p:spPr bwMode="auto">
            <a:xfrm>
              <a:off x="10521" y="5888"/>
              <a:ext cx="1" cy="15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0" name="Rectangle 54"/>
            <p:cNvSpPr>
              <a:spLocks noChangeArrowheads="1"/>
            </p:cNvSpPr>
            <p:nvPr/>
          </p:nvSpPr>
          <p:spPr bwMode="auto">
            <a:xfrm>
              <a:off x="10521" y="5888"/>
              <a:ext cx="12" cy="158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1" name="Line 55"/>
            <p:cNvSpPr>
              <a:spLocks noChangeShapeType="1"/>
            </p:cNvSpPr>
            <p:nvPr/>
          </p:nvSpPr>
          <p:spPr bwMode="auto">
            <a:xfrm>
              <a:off x="2280" y="5868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2" name="Rectangle 56"/>
            <p:cNvSpPr>
              <a:spLocks noChangeArrowheads="1"/>
            </p:cNvSpPr>
            <p:nvPr/>
          </p:nvSpPr>
          <p:spPr bwMode="auto">
            <a:xfrm>
              <a:off x="2280" y="5868"/>
              <a:ext cx="8253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3" name="Line 57"/>
            <p:cNvSpPr>
              <a:spLocks noChangeShapeType="1"/>
            </p:cNvSpPr>
            <p:nvPr/>
          </p:nvSpPr>
          <p:spPr bwMode="auto">
            <a:xfrm>
              <a:off x="2280" y="6229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4" name="Rectangle 58"/>
            <p:cNvSpPr>
              <a:spLocks noChangeArrowheads="1"/>
            </p:cNvSpPr>
            <p:nvPr/>
          </p:nvSpPr>
          <p:spPr bwMode="auto">
            <a:xfrm>
              <a:off x="2280" y="6229"/>
              <a:ext cx="8253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5" name="Line 59"/>
            <p:cNvSpPr>
              <a:spLocks noChangeShapeType="1"/>
            </p:cNvSpPr>
            <p:nvPr/>
          </p:nvSpPr>
          <p:spPr bwMode="auto">
            <a:xfrm>
              <a:off x="2280" y="6540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6" name="Rectangle 60"/>
            <p:cNvSpPr>
              <a:spLocks noChangeArrowheads="1"/>
            </p:cNvSpPr>
            <p:nvPr/>
          </p:nvSpPr>
          <p:spPr bwMode="auto">
            <a:xfrm>
              <a:off x="2280" y="6540"/>
              <a:ext cx="8253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7" name="Line 61"/>
            <p:cNvSpPr>
              <a:spLocks noChangeShapeType="1"/>
            </p:cNvSpPr>
            <p:nvPr/>
          </p:nvSpPr>
          <p:spPr bwMode="auto">
            <a:xfrm>
              <a:off x="2280" y="6851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8" name="Rectangle 62"/>
            <p:cNvSpPr>
              <a:spLocks noChangeArrowheads="1"/>
            </p:cNvSpPr>
            <p:nvPr/>
          </p:nvSpPr>
          <p:spPr bwMode="auto">
            <a:xfrm>
              <a:off x="2280" y="6851"/>
              <a:ext cx="8253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59" name="Line 63"/>
            <p:cNvSpPr>
              <a:spLocks noChangeShapeType="1"/>
            </p:cNvSpPr>
            <p:nvPr/>
          </p:nvSpPr>
          <p:spPr bwMode="auto">
            <a:xfrm>
              <a:off x="2280" y="7162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60" name="Rectangle 64"/>
            <p:cNvSpPr>
              <a:spLocks noChangeArrowheads="1"/>
            </p:cNvSpPr>
            <p:nvPr/>
          </p:nvSpPr>
          <p:spPr bwMode="auto">
            <a:xfrm>
              <a:off x="2280" y="7162"/>
              <a:ext cx="8253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61" name="Line 65"/>
            <p:cNvSpPr>
              <a:spLocks noChangeShapeType="1"/>
            </p:cNvSpPr>
            <p:nvPr/>
          </p:nvSpPr>
          <p:spPr bwMode="auto">
            <a:xfrm>
              <a:off x="6359" y="7453"/>
              <a:ext cx="41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3362" name="Rectangle 66"/>
            <p:cNvSpPr>
              <a:spLocks noChangeArrowheads="1"/>
            </p:cNvSpPr>
            <p:nvPr/>
          </p:nvSpPr>
          <p:spPr bwMode="auto">
            <a:xfrm>
              <a:off x="6359" y="7453"/>
              <a:ext cx="4174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83363" name="Text Box 67"/>
          <p:cNvSpPr txBox="1">
            <a:spLocks noChangeArrowheads="1"/>
          </p:cNvSpPr>
          <p:nvPr/>
        </p:nvSpPr>
        <p:spPr bwMode="auto">
          <a:xfrm>
            <a:off x="1042988" y="1125538"/>
            <a:ext cx="2447925" cy="1465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UBICACIÓN: Av. Juan Tanca Marengo km. 3.5, Norte de Guayaquil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PERCHAS</a:t>
            </a:r>
          </a:p>
        </p:txBody>
      </p:sp>
      <p:pic>
        <p:nvPicPr>
          <p:cNvPr id="18637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989138"/>
            <a:ext cx="5832475" cy="3676650"/>
          </a:xfrm>
          <a:noFill/>
          <a:ln/>
        </p:spPr>
      </p:pic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2268538" y="5876925"/>
            <a:ext cx="5256212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34 Bloques de Perchas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/>
              <a:t>EQUIPOS DE MANEJO DE MATERIALES</a:t>
            </a:r>
          </a:p>
        </p:txBody>
      </p:sp>
      <p:grpSp>
        <p:nvGrpSpPr>
          <p:cNvPr id="184324" name="Group 4"/>
          <p:cNvGrpSpPr>
            <a:grpSpLocks noChangeAspect="1"/>
          </p:cNvGrpSpPr>
          <p:nvPr/>
        </p:nvGrpSpPr>
        <p:grpSpPr bwMode="auto">
          <a:xfrm>
            <a:off x="1803400" y="1476375"/>
            <a:ext cx="6991350" cy="3032125"/>
            <a:chOff x="2259" y="11080"/>
            <a:chExt cx="8289" cy="3596"/>
          </a:xfrm>
        </p:grpSpPr>
        <p:sp>
          <p:nvSpPr>
            <p:cNvPr id="184325" name="AutoShape 5"/>
            <p:cNvSpPr>
              <a:spLocks noChangeAspect="1" noChangeArrowheads="1"/>
            </p:cNvSpPr>
            <p:nvPr/>
          </p:nvSpPr>
          <p:spPr bwMode="auto">
            <a:xfrm>
              <a:off x="2259" y="11080"/>
              <a:ext cx="8289" cy="3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326" name="Rectangle 6"/>
            <p:cNvSpPr>
              <a:spLocks noChangeArrowheads="1"/>
            </p:cNvSpPr>
            <p:nvPr/>
          </p:nvSpPr>
          <p:spPr bwMode="auto">
            <a:xfrm>
              <a:off x="2268" y="11096"/>
              <a:ext cx="8280" cy="80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327" name="Rectangle 7"/>
            <p:cNvSpPr>
              <a:spLocks noChangeArrowheads="1"/>
            </p:cNvSpPr>
            <p:nvPr/>
          </p:nvSpPr>
          <p:spPr bwMode="auto">
            <a:xfrm>
              <a:off x="2368" y="11408"/>
              <a:ext cx="5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Cantidad</a:t>
              </a:r>
              <a:endParaRPr lang="es-ES" b="0"/>
            </a:p>
          </p:txBody>
        </p:sp>
        <p:sp>
          <p:nvSpPr>
            <p:cNvPr id="184328" name="Rectangle 8"/>
            <p:cNvSpPr>
              <a:spLocks noChangeArrowheads="1"/>
            </p:cNvSpPr>
            <p:nvPr/>
          </p:nvSpPr>
          <p:spPr bwMode="auto">
            <a:xfrm>
              <a:off x="3752" y="11408"/>
              <a:ext cx="40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Equipo</a:t>
              </a:r>
              <a:endParaRPr lang="es-ES" b="0"/>
            </a:p>
          </p:txBody>
        </p:sp>
        <p:sp>
          <p:nvSpPr>
            <p:cNvPr id="184329" name="Rectangle 9"/>
            <p:cNvSpPr>
              <a:spLocks noChangeArrowheads="1"/>
            </p:cNvSpPr>
            <p:nvPr/>
          </p:nvSpPr>
          <p:spPr bwMode="auto">
            <a:xfrm>
              <a:off x="5067" y="11408"/>
              <a:ext cx="35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Marca</a:t>
              </a:r>
              <a:endParaRPr lang="es-ES" b="0"/>
            </a:p>
          </p:txBody>
        </p:sp>
        <p:sp>
          <p:nvSpPr>
            <p:cNvPr id="184330" name="Rectangle 10"/>
            <p:cNvSpPr>
              <a:spLocks noChangeArrowheads="1"/>
            </p:cNvSpPr>
            <p:nvPr/>
          </p:nvSpPr>
          <p:spPr bwMode="auto">
            <a:xfrm>
              <a:off x="5782" y="11208"/>
              <a:ext cx="78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Dimensiones </a:t>
              </a:r>
              <a:endParaRPr lang="es-ES" b="0"/>
            </a:p>
          </p:txBody>
        </p:sp>
        <p:sp>
          <p:nvSpPr>
            <p:cNvPr id="184331" name="Rectangle 11"/>
            <p:cNvSpPr>
              <a:spLocks noChangeArrowheads="1"/>
            </p:cNvSpPr>
            <p:nvPr/>
          </p:nvSpPr>
          <p:spPr bwMode="auto">
            <a:xfrm>
              <a:off x="5754" y="11408"/>
              <a:ext cx="80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Largo*Ancho*</a:t>
              </a:r>
              <a:endParaRPr lang="es-ES" b="0"/>
            </a:p>
          </p:txBody>
        </p:sp>
        <p:sp>
          <p:nvSpPr>
            <p:cNvPr id="184332" name="Rectangle 12"/>
            <p:cNvSpPr>
              <a:spLocks noChangeArrowheads="1"/>
            </p:cNvSpPr>
            <p:nvPr/>
          </p:nvSpPr>
          <p:spPr bwMode="auto">
            <a:xfrm>
              <a:off x="5886" y="11607"/>
              <a:ext cx="60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Altura (m) </a:t>
              </a:r>
              <a:endParaRPr lang="es-ES" b="0"/>
            </a:p>
          </p:txBody>
        </p:sp>
        <p:sp>
          <p:nvSpPr>
            <p:cNvPr id="184333" name="Rectangle 13"/>
            <p:cNvSpPr>
              <a:spLocks noChangeArrowheads="1"/>
            </p:cNvSpPr>
            <p:nvPr/>
          </p:nvSpPr>
          <p:spPr bwMode="auto">
            <a:xfrm>
              <a:off x="6961" y="11114"/>
              <a:ext cx="60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Elevación </a:t>
              </a:r>
              <a:endParaRPr lang="es-ES" b="0"/>
            </a:p>
          </p:txBody>
        </p:sp>
        <p:sp>
          <p:nvSpPr>
            <p:cNvPr id="184334" name="Rectangle 14"/>
            <p:cNvSpPr>
              <a:spLocks noChangeArrowheads="1"/>
            </p:cNvSpPr>
            <p:nvPr/>
          </p:nvSpPr>
          <p:spPr bwMode="auto">
            <a:xfrm>
              <a:off x="6912" y="11313"/>
              <a:ext cx="66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máxima de </a:t>
              </a:r>
              <a:endParaRPr lang="es-ES" b="0"/>
            </a:p>
          </p:txBody>
        </p:sp>
        <p:sp>
          <p:nvSpPr>
            <p:cNvPr id="184335" name="Rectangle 15"/>
            <p:cNvSpPr>
              <a:spLocks noChangeArrowheads="1"/>
            </p:cNvSpPr>
            <p:nvPr/>
          </p:nvSpPr>
          <p:spPr bwMode="auto">
            <a:xfrm>
              <a:off x="6978" y="11513"/>
              <a:ext cx="55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Horquilla </a:t>
              </a:r>
              <a:endParaRPr lang="es-ES" b="0"/>
            </a:p>
          </p:txBody>
        </p:sp>
        <p:sp>
          <p:nvSpPr>
            <p:cNvPr id="184336" name="Rectangle 16"/>
            <p:cNvSpPr>
              <a:spLocks noChangeArrowheads="1"/>
            </p:cNvSpPr>
            <p:nvPr/>
          </p:nvSpPr>
          <p:spPr bwMode="auto">
            <a:xfrm>
              <a:off x="7192" y="11711"/>
              <a:ext cx="18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(m)</a:t>
              </a:r>
              <a:endParaRPr lang="es-ES" b="0"/>
            </a:p>
          </p:txBody>
        </p:sp>
        <p:sp>
          <p:nvSpPr>
            <p:cNvPr id="184337" name="Rectangle 17"/>
            <p:cNvSpPr>
              <a:spLocks noChangeArrowheads="1"/>
            </p:cNvSpPr>
            <p:nvPr/>
          </p:nvSpPr>
          <p:spPr bwMode="auto">
            <a:xfrm>
              <a:off x="7877" y="11313"/>
              <a:ext cx="6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Capacidad </a:t>
              </a:r>
              <a:endParaRPr lang="es-ES" b="0"/>
            </a:p>
          </p:txBody>
        </p:sp>
        <p:sp>
          <p:nvSpPr>
            <p:cNvPr id="184338" name="Rectangle 18"/>
            <p:cNvSpPr>
              <a:spLocks noChangeArrowheads="1"/>
            </p:cNvSpPr>
            <p:nvPr/>
          </p:nvSpPr>
          <p:spPr bwMode="auto">
            <a:xfrm>
              <a:off x="7953" y="11513"/>
              <a:ext cx="49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de carga</a:t>
              </a:r>
              <a:endParaRPr lang="es-ES" b="0"/>
            </a:p>
          </p:txBody>
        </p:sp>
        <p:sp>
          <p:nvSpPr>
            <p:cNvPr id="184339" name="Rectangle 19"/>
            <p:cNvSpPr>
              <a:spLocks noChangeArrowheads="1"/>
            </p:cNvSpPr>
            <p:nvPr/>
          </p:nvSpPr>
          <p:spPr bwMode="auto">
            <a:xfrm>
              <a:off x="9343" y="11408"/>
              <a:ext cx="46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Detalles</a:t>
              </a:r>
              <a:endParaRPr lang="es-ES" b="0"/>
            </a:p>
          </p:txBody>
        </p:sp>
        <p:sp>
          <p:nvSpPr>
            <p:cNvPr id="184340" name="Rectangle 20"/>
            <p:cNvSpPr>
              <a:spLocks noChangeArrowheads="1"/>
            </p:cNvSpPr>
            <p:nvPr/>
          </p:nvSpPr>
          <p:spPr bwMode="auto">
            <a:xfrm>
              <a:off x="2667" y="12008"/>
              <a:ext cx="10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s-ES" sz="1200"/>
            </a:p>
          </p:txBody>
        </p:sp>
        <p:sp>
          <p:nvSpPr>
            <p:cNvPr id="184341" name="Rectangle 21"/>
            <p:cNvSpPr>
              <a:spLocks noChangeArrowheads="1"/>
            </p:cNvSpPr>
            <p:nvPr/>
          </p:nvSpPr>
          <p:spPr bwMode="auto">
            <a:xfrm>
              <a:off x="3166" y="12008"/>
              <a:ext cx="157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Montacarga mecánico</a:t>
              </a:r>
              <a:endParaRPr lang="es-ES" sz="1000"/>
            </a:p>
          </p:txBody>
        </p:sp>
        <p:sp>
          <p:nvSpPr>
            <p:cNvPr id="184342" name="Rectangle 22"/>
            <p:cNvSpPr>
              <a:spLocks noChangeArrowheads="1"/>
            </p:cNvSpPr>
            <p:nvPr/>
          </p:nvSpPr>
          <p:spPr bwMode="auto">
            <a:xfrm>
              <a:off x="5060" y="12008"/>
              <a:ext cx="49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Toyota</a:t>
              </a:r>
              <a:endParaRPr lang="es-ES" sz="1000"/>
            </a:p>
          </p:txBody>
        </p:sp>
        <p:sp>
          <p:nvSpPr>
            <p:cNvPr id="184343" name="Rectangle 23"/>
            <p:cNvSpPr>
              <a:spLocks noChangeArrowheads="1"/>
            </p:cNvSpPr>
            <p:nvPr/>
          </p:nvSpPr>
          <p:spPr bwMode="auto">
            <a:xfrm>
              <a:off x="5754" y="12008"/>
              <a:ext cx="98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3,20*0,90*2,12</a:t>
              </a:r>
              <a:endParaRPr lang="es-ES" sz="1000"/>
            </a:p>
          </p:txBody>
        </p:sp>
        <p:sp>
          <p:nvSpPr>
            <p:cNvPr id="184344" name="Rectangle 24"/>
            <p:cNvSpPr>
              <a:spLocks noChangeArrowheads="1"/>
            </p:cNvSpPr>
            <p:nvPr/>
          </p:nvSpPr>
          <p:spPr bwMode="auto">
            <a:xfrm>
              <a:off x="7166" y="12008"/>
              <a:ext cx="29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4,65</a:t>
              </a:r>
              <a:endParaRPr lang="es-ES" sz="1000"/>
            </a:p>
          </p:txBody>
        </p:sp>
        <p:sp>
          <p:nvSpPr>
            <p:cNvPr id="184345" name="Rectangle 25"/>
            <p:cNvSpPr>
              <a:spLocks noChangeArrowheads="1"/>
            </p:cNvSpPr>
            <p:nvPr/>
          </p:nvSpPr>
          <p:spPr bwMode="auto">
            <a:xfrm>
              <a:off x="8065" y="12008"/>
              <a:ext cx="38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 TM.</a:t>
              </a:r>
              <a:endParaRPr lang="es-ES" sz="1000"/>
            </a:p>
          </p:txBody>
        </p:sp>
        <p:sp>
          <p:nvSpPr>
            <p:cNvPr id="184346" name="Rectangle 26"/>
            <p:cNvSpPr>
              <a:spLocks noChangeArrowheads="1"/>
            </p:cNvSpPr>
            <p:nvPr/>
          </p:nvSpPr>
          <p:spPr bwMode="auto">
            <a:xfrm>
              <a:off x="8779" y="11910"/>
              <a:ext cx="67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combustible:</a:t>
              </a:r>
              <a:endParaRPr lang="es-ES" b="0"/>
            </a:p>
          </p:txBody>
        </p:sp>
        <p:sp>
          <p:nvSpPr>
            <p:cNvPr id="184347" name="Rectangle 27"/>
            <p:cNvSpPr>
              <a:spLocks noChangeArrowheads="1"/>
            </p:cNvSpPr>
            <p:nvPr/>
          </p:nvSpPr>
          <p:spPr bwMode="auto">
            <a:xfrm>
              <a:off x="9759" y="11910"/>
              <a:ext cx="19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gas</a:t>
              </a:r>
              <a:endParaRPr lang="es-ES" b="0"/>
            </a:p>
          </p:txBody>
        </p:sp>
        <p:sp>
          <p:nvSpPr>
            <p:cNvPr id="184348" name="Rectangle 28"/>
            <p:cNvSpPr>
              <a:spLocks noChangeArrowheads="1"/>
            </p:cNvSpPr>
            <p:nvPr/>
          </p:nvSpPr>
          <p:spPr bwMode="auto">
            <a:xfrm>
              <a:off x="10130" y="11910"/>
              <a:ext cx="1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LP</a:t>
              </a:r>
              <a:endParaRPr lang="es-ES" b="0"/>
            </a:p>
          </p:txBody>
        </p:sp>
        <p:sp>
          <p:nvSpPr>
            <p:cNvPr id="184349" name="Rectangle 29"/>
            <p:cNvSpPr>
              <a:spLocks noChangeArrowheads="1"/>
            </p:cNvSpPr>
            <p:nvPr/>
          </p:nvSpPr>
          <p:spPr bwMode="auto">
            <a:xfrm>
              <a:off x="10439" y="11910"/>
              <a:ext cx="6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es-ES" b="0"/>
            </a:p>
          </p:txBody>
        </p:sp>
        <p:sp>
          <p:nvSpPr>
            <p:cNvPr id="184350" name="Rectangle 30"/>
            <p:cNvSpPr>
              <a:spLocks noChangeArrowheads="1"/>
            </p:cNvSpPr>
            <p:nvPr/>
          </p:nvSpPr>
          <p:spPr bwMode="auto">
            <a:xfrm>
              <a:off x="8779" y="12110"/>
              <a:ext cx="45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gasolina</a:t>
              </a:r>
              <a:endParaRPr lang="es-ES" b="0"/>
            </a:p>
          </p:txBody>
        </p:sp>
        <p:sp>
          <p:nvSpPr>
            <p:cNvPr id="184351" name="Rectangle 31"/>
            <p:cNvSpPr>
              <a:spLocks noChangeArrowheads="1"/>
            </p:cNvSpPr>
            <p:nvPr/>
          </p:nvSpPr>
          <p:spPr bwMode="auto">
            <a:xfrm>
              <a:off x="2667" y="12405"/>
              <a:ext cx="10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s-ES" sz="1200"/>
            </a:p>
          </p:txBody>
        </p:sp>
        <p:sp>
          <p:nvSpPr>
            <p:cNvPr id="184352" name="Rectangle 32"/>
            <p:cNvSpPr>
              <a:spLocks noChangeArrowheads="1"/>
            </p:cNvSpPr>
            <p:nvPr/>
          </p:nvSpPr>
          <p:spPr bwMode="auto">
            <a:xfrm>
              <a:off x="3166" y="12405"/>
              <a:ext cx="157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Montacarga mecánico</a:t>
              </a:r>
              <a:endParaRPr lang="es-ES" sz="1000"/>
            </a:p>
          </p:txBody>
        </p:sp>
        <p:sp>
          <p:nvSpPr>
            <p:cNvPr id="184353" name="Rectangle 33"/>
            <p:cNvSpPr>
              <a:spLocks noChangeArrowheads="1"/>
            </p:cNvSpPr>
            <p:nvPr/>
          </p:nvSpPr>
          <p:spPr bwMode="auto">
            <a:xfrm>
              <a:off x="5060" y="12405"/>
              <a:ext cx="49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Toyota</a:t>
              </a:r>
              <a:endParaRPr lang="es-ES" sz="1000"/>
            </a:p>
          </p:txBody>
        </p:sp>
        <p:sp>
          <p:nvSpPr>
            <p:cNvPr id="184354" name="Rectangle 34"/>
            <p:cNvSpPr>
              <a:spLocks noChangeArrowheads="1"/>
            </p:cNvSpPr>
            <p:nvPr/>
          </p:nvSpPr>
          <p:spPr bwMode="auto">
            <a:xfrm>
              <a:off x="5754" y="12405"/>
              <a:ext cx="98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3,45*1,00*2,20</a:t>
              </a:r>
              <a:endParaRPr lang="es-ES" sz="1000"/>
            </a:p>
          </p:txBody>
        </p:sp>
        <p:sp>
          <p:nvSpPr>
            <p:cNvPr id="184355" name="Rectangle 35"/>
            <p:cNvSpPr>
              <a:spLocks noChangeArrowheads="1"/>
            </p:cNvSpPr>
            <p:nvPr/>
          </p:nvSpPr>
          <p:spPr bwMode="auto">
            <a:xfrm>
              <a:off x="7166" y="12405"/>
              <a:ext cx="29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6,10</a:t>
              </a:r>
              <a:endParaRPr lang="es-ES" sz="1000"/>
            </a:p>
          </p:txBody>
        </p:sp>
        <p:sp>
          <p:nvSpPr>
            <p:cNvPr id="184356" name="Rectangle 36"/>
            <p:cNvSpPr>
              <a:spLocks noChangeArrowheads="1"/>
            </p:cNvSpPr>
            <p:nvPr/>
          </p:nvSpPr>
          <p:spPr bwMode="auto">
            <a:xfrm>
              <a:off x="7960" y="12405"/>
              <a:ext cx="59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2,05 TM.</a:t>
              </a:r>
              <a:endParaRPr lang="es-ES" sz="1000"/>
            </a:p>
          </p:txBody>
        </p:sp>
        <p:sp>
          <p:nvSpPr>
            <p:cNvPr id="184357" name="Rectangle 37"/>
            <p:cNvSpPr>
              <a:spLocks noChangeArrowheads="1"/>
            </p:cNvSpPr>
            <p:nvPr/>
          </p:nvSpPr>
          <p:spPr bwMode="auto">
            <a:xfrm>
              <a:off x="8779" y="12309"/>
              <a:ext cx="67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combustible:</a:t>
              </a:r>
              <a:endParaRPr lang="es-ES" b="0"/>
            </a:p>
          </p:txBody>
        </p:sp>
        <p:sp>
          <p:nvSpPr>
            <p:cNvPr id="184358" name="Rectangle 38"/>
            <p:cNvSpPr>
              <a:spLocks noChangeArrowheads="1"/>
            </p:cNvSpPr>
            <p:nvPr/>
          </p:nvSpPr>
          <p:spPr bwMode="auto">
            <a:xfrm>
              <a:off x="9759" y="12309"/>
              <a:ext cx="19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gas</a:t>
              </a:r>
              <a:endParaRPr lang="es-ES" b="0"/>
            </a:p>
          </p:txBody>
        </p:sp>
        <p:sp>
          <p:nvSpPr>
            <p:cNvPr id="184359" name="Rectangle 39"/>
            <p:cNvSpPr>
              <a:spLocks noChangeArrowheads="1"/>
            </p:cNvSpPr>
            <p:nvPr/>
          </p:nvSpPr>
          <p:spPr bwMode="auto">
            <a:xfrm>
              <a:off x="10130" y="12309"/>
              <a:ext cx="1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LP</a:t>
              </a:r>
              <a:endParaRPr lang="es-ES" b="0"/>
            </a:p>
          </p:txBody>
        </p:sp>
        <p:sp>
          <p:nvSpPr>
            <p:cNvPr id="184360" name="Rectangle 40"/>
            <p:cNvSpPr>
              <a:spLocks noChangeArrowheads="1"/>
            </p:cNvSpPr>
            <p:nvPr/>
          </p:nvSpPr>
          <p:spPr bwMode="auto">
            <a:xfrm>
              <a:off x="10439" y="12309"/>
              <a:ext cx="6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es-ES" b="0"/>
            </a:p>
          </p:txBody>
        </p:sp>
        <p:sp>
          <p:nvSpPr>
            <p:cNvPr id="184361" name="Rectangle 41"/>
            <p:cNvSpPr>
              <a:spLocks noChangeArrowheads="1"/>
            </p:cNvSpPr>
            <p:nvPr/>
          </p:nvSpPr>
          <p:spPr bwMode="auto">
            <a:xfrm>
              <a:off x="8779" y="12511"/>
              <a:ext cx="45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gasolina</a:t>
              </a:r>
              <a:endParaRPr lang="es-ES" b="0"/>
            </a:p>
          </p:txBody>
        </p:sp>
        <p:sp>
          <p:nvSpPr>
            <p:cNvPr id="184362" name="Rectangle 42"/>
            <p:cNvSpPr>
              <a:spLocks noChangeArrowheads="1"/>
            </p:cNvSpPr>
            <p:nvPr/>
          </p:nvSpPr>
          <p:spPr bwMode="auto">
            <a:xfrm>
              <a:off x="2667" y="12805"/>
              <a:ext cx="10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s-ES" sz="1200"/>
            </a:p>
          </p:txBody>
        </p:sp>
        <p:sp>
          <p:nvSpPr>
            <p:cNvPr id="184363" name="Rectangle 43"/>
            <p:cNvSpPr>
              <a:spLocks noChangeArrowheads="1"/>
            </p:cNvSpPr>
            <p:nvPr/>
          </p:nvSpPr>
          <p:spPr bwMode="auto">
            <a:xfrm>
              <a:off x="3166" y="12805"/>
              <a:ext cx="157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Montacarga mecánico</a:t>
              </a:r>
              <a:endParaRPr lang="es-ES" sz="1000"/>
            </a:p>
          </p:txBody>
        </p:sp>
        <p:sp>
          <p:nvSpPr>
            <p:cNvPr id="184364" name="Rectangle 44"/>
            <p:cNvSpPr>
              <a:spLocks noChangeArrowheads="1"/>
            </p:cNvSpPr>
            <p:nvPr/>
          </p:nvSpPr>
          <p:spPr bwMode="auto">
            <a:xfrm>
              <a:off x="5060" y="12805"/>
              <a:ext cx="49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Toyota</a:t>
              </a:r>
              <a:endParaRPr lang="es-ES" sz="1000"/>
            </a:p>
          </p:txBody>
        </p:sp>
        <p:sp>
          <p:nvSpPr>
            <p:cNvPr id="184365" name="Rectangle 45"/>
            <p:cNvSpPr>
              <a:spLocks noChangeArrowheads="1"/>
            </p:cNvSpPr>
            <p:nvPr/>
          </p:nvSpPr>
          <p:spPr bwMode="auto">
            <a:xfrm>
              <a:off x="5754" y="12805"/>
              <a:ext cx="98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3,48*1,00*2,20</a:t>
              </a:r>
              <a:endParaRPr lang="es-ES" sz="1000"/>
            </a:p>
          </p:txBody>
        </p:sp>
        <p:sp>
          <p:nvSpPr>
            <p:cNvPr id="184366" name="Rectangle 46"/>
            <p:cNvSpPr>
              <a:spLocks noChangeArrowheads="1"/>
            </p:cNvSpPr>
            <p:nvPr/>
          </p:nvSpPr>
          <p:spPr bwMode="auto">
            <a:xfrm>
              <a:off x="7166" y="12805"/>
              <a:ext cx="2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6,10</a:t>
              </a:r>
              <a:endParaRPr lang="es-ES" sz="1000"/>
            </a:p>
          </p:txBody>
        </p:sp>
        <p:sp>
          <p:nvSpPr>
            <p:cNvPr id="184367" name="Rectangle 47"/>
            <p:cNvSpPr>
              <a:spLocks noChangeArrowheads="1"/>
            </p:cNvSpPr>
            <p:nvPr/>
          </p:nvSpPr>
          <p:spPr bwMode="auto">
            <a:xfrm>
              <a:off x="7960" y="12805"/>
              <a:ext cx="59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2,05 TM.</a:t>
              </a:r>
              <a:endParaRPr lang="es-ES" sz="1000"/>
            </a:p>
          </p:txBody>
        </p:sp>
        <p:sp>
          <p:nvSpPr>
            <p:cNvPr id="184368" name="Rectangle 48"/>
            <p:cNvSpPr>
              <a:spLocks noChangeArrowheads="1"/>
            </p:cNvSpPr>
            <p:nvPr/>
          </p:nvSpPr>
          <p:spPr bwMode="auto">
            <a:xfrm>
              <a:off x="8779" y="12710"/>
              <a:ext cx="67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combustible:</a:t>
              </a:r>
              <a:endParaRPr lang="es-ES" b="0"/>
            </a:p>
          </p:txBody>
        </p:sp>
        <p:sp>
          <p:nvSpPr>
            <p:cNvPr id="184369" name="Rectangle 49"/>
            <p:cNvSpPr>
              <a:spLocks noChangeArrowheads="1"/>
            </p:cNvSpPr>
            <p:nvPr/>
          </p:nvSpPr>
          <p:spPr bwMode="auto">
            <a:xfrm>
              <a:off x="9759" y="12710"/>
              <a:ext cx="19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gas</a:t>
              </a:r>
              <a:endParaRPr lang="es-ES" b="0"/>
            </a:p>
          </p:txBody>
        </p:sp>
        <p:sp>
          <p:nvSpPr>
            <p:cNvPr id="184370" name="Rectangle 50"/>
            <p:cNvSpPr>
              <a:spLocks noChangeArrowheads="1"/>
            </p:cNvSpPr>
            <p:nvPr/>
          </p:nvSpPr>
          <p:spPr bwMode="auto">
            <a:xfrm>
              <a:off x="10130" y="12710"/>
              <a:ext cx="1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LP</a:t>
              </a:r>
              <a:endParaRPr lang="es-ES" b="0"/>
            </a:p>
          </p:txBody>
        </p:sp>
        <p:sp>
          <p:nvSpPr>
            <p:cNvPr id="184371" name="Rectangle 51"/>
            <p:cNvSpPr>
              <a:spLocks noChangeArrowheads="1"/>
            </p:cNvSpPr>
            <p:nvPr/>
          </p:nvSpPr>
          <p:spPr bwMode="auto">
            <a:xfrm>
              <a:off x="10439" y="12710"/>
              <a:ext cx="6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y</a:t>
              </a:r>
              <a:endParaRPr lang="es-ES" b="0"/>
            </a:p>
          </p:txBody>
        </p:sp>
        <p:sp>
          <p:nvSpPr>
            <p:cNvPr id="184372" name="Rectangle 52"/>
            <p:cNvSpPr>
              <a:spLocks noChangeArrowheads="1"/>
            </p:cNvSpPr>
            <p:nvPr/>
          </p:nvSpPr>
          <p:spPr bwMode="auto">
            <a:xfrm>
              <a:off x="8779" y="12912"/>
              <a:ext cx="45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gasolina</a:t>
              </a:r>
              <a:endParaRPr lang="es-ES" b="0"/>
            </a:p>
          </p:txBody>
        </p:sp>
        <p:sp>
          <p:nvSpPr>
            <p:cNvPr id="184373" name="Rectangle 53"/>
            <p:cNvSpPr>
              <a:spLocks noChangeArrowheads="1"/>
            </p:cNvSpPr>
            <p:nvPr/>
          </p:nvSpPr>
          <p:spPr bwMode="auto">
            <a:xfrm>
              <a:off x="2667" y="13206"/>
              <a:ext cx="10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s-ES" sz="1200"/>
            </a:p>
          </p:txBody>
        </p:sp>
        <p:sp>
          <p:nvSpPr>
            <p:cNvPr id="184374" name="Rectangle 54"/>
            <p:cNvSpPr>
              <a:spLocks noChangeArrowheads="1"/>
            </p:cNvSpPr>
            <p:nvPr/>
          </p:nvSpPr>
          <p:spPr bwMode="auto">
            <a:xfrm>
              <a:off x="3166" y="13206"/>
              <a:ext cx="150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Montacarga eléctrico</a:t>
              </a:r>
              <a:endParaRPr lang="es-ES" sz="1000"/>
            </a:p>
          </p:txBody>
        </p:sp>
        <p:sp>
          <p:nvSpPr>
            <p:cNvPr id="184375" name="Rectangle 55"/>
            <p:cNvSpPr>
              <a:spLocks noChangeArrowheads="1"/>
            </p:cNvSpPr>
            <p:nvPr/>
          </p:nvSpPr>
          <p:spPr bwMode="auto">
            <a:xfrm>
              <a:off x="5097" y="13206"/>
              <a:ext cx="40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Delco</a:t>
              </a:r>
              <a:endParaRPr lang="es-ES" sz="1000"/>
            </a:p>
          </p:txBody>
        </p:sp>
        <p:sp>
          <p:nvSpPr>
            <p:cNvPr id="184376" name="Rectangle 56"/>
            <p:cNvSpPr>
              <a:spLocks noChangeArrowheads="1"/>
            </p:cNvSpPr>
            <p:nvPr/>
          </p:nvSpPr>
          <p:spPr bwMode="auto">
            <a:xfrm>
              <a:off x="5754" y="13206"/>
              <a:ext cx="98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3,00*1,15*3,30</a:t>
              </a:r>
              <a:endParaRPr lang="es-ES" sz="1000"/>
            </a:p>
          </p:txBody>
        </p:sp>
        <p:sp>
          <p:nvSpPr>
            <p:cNvPr id="184377" name="Rectangle 57"/>
            <p:cNvSpPr>
              <a:spLocks noChangeArrowheads="1"/>
            </p:cNvSpPr>
            <p:nvPr/>
          </p:nvSpPr>
          <p:spPr bwMode="auto">
            <a:xfrm>
              <a:off x="7166" y="13206"/>
              <a:ext cx="2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7,60</a:t>
              </a:r>
              <a:endParaRPr lang="es-ES" sz="1000"/>
            </a:p>
          </p:txBody>
        </p:sp>
        <p:sp>
          <p:nvSpPr>
            <p:cNvPr id="184378" name="Rectangle 58"/>
            <p:cNvSpPr>
              <a:spLocks noChangeArrowheads="1"/>
            </p:cNvSpPr>
            <p:nvPr/>
          </p:nvSpPr>
          <p:spPr bwMode="auto">
            <a:xfrm>
              <a:off x="7960" y="13206"/>
              <a:ext cx="59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2,05 TM.</a:t>
              </a:r>
              <a:endParaRPr lang="es-ES" sz="1000"/>
            </a:p>
          </p:txBody>
        </p:sp>
        <p:sp>
          <p:nvSpPr>
            <p:cNvPr id="184379" name="Rectangle 59"/>
            <p:cNvSpPr>
              <a:spLocks noChangeArrowheads="1"/>
            </p:cNvSpPr>
            <p:nvPr/>
          </p:nvSpPr>
          <p:spPr bwMode="auto">
            <a:xfrm>
              <a:off x="8779" y="13111"/>
              <a:ext cx="30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Tiene</a:t>
              </a:r>
              <a:endParaRPr lang="es-ES" b="0"/>
            </a:p>
          </p:txBody>
        </p:sp>
        <p:sp>
          <p:nvSpPr>
            <p:cNvPr id="184380" name="Rectangle 60"/>
            <p:cNvSpPr>
              <a:spLocks noChangeArrowheads="1"/>
            </p:cNvSpPr>
            <p:nvPr/>
          </p:nvSpPr>
          <p:spPr bwMode="auto">
            <a:xfrm>
              <a:off x="9343" y="13111"/>
              <a:ext cx="45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horquilla</a:t>
              </a:r>
              <a:endParaRPr lang="es-ES" b="0"/>
            </a:p>
          </p:txBody>
        </p:sp>
        <p:sp>
          <p:nvSpPr>
            <p:cNvPr id="184381" name="Rectangle 61"/>
            <p:cNvSpPr>
              <a:spLocks noChangeArrowheads="1"/>
            </p:cNvSpPr>
            <p:nvPr/>
          </p:nvSpPr>
          <p:spPr bwMode="auto">
            <a:xfrm>
              <a:off x="10113" y="13111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s-ES" b="0"/>
            </a:p>
          </p:txBody>
        </p:sp>
        <p:sp>
          <p:nvSpPr>
            <p:cNvPr id="184382" name="Rectangle 62"/>
            <p:cNvSpPr>
              <a:spLocks noChangeArrowheads="1"/>
            </p:cNvSpPr>
            <p:nvPr/>
          </p:nvSpPr>
          <p:spPr bwMode="auto">
            <a:xfrm>
              <a:off x="10380" y="13111"/>
              <a:ext cx="10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s-ES" b="0"/>
            </a:p>
          </p:txBody>
        </p:sp>
        <p:sp>
          <p:nvSpPr>
            <p:cNvPr id="184383" name="Rectangle 63"/>
            <p:cNvSpPr>
              <a:spLocks noChangeArrowheads="1"/>
            </p:cNvSpPr>
            <p:nvPr/>
          </p:nvSpPr>
          <p:spPr bwMode="auto">
            <a:xfrm>
              <a:off x="8779" y="13307"/>
              <a:ext cx="5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extensible</a:t>
              </a:r>
              <a:endParaRPr lang="es-ES" b="0"/>
            </a:p>
          </p:txBody>
        </p:sp>
        <p:sp>
          <p:nvSpPr>
            <p:cNvPr id="184384" name="Rectangle 64"/>
            <p:cNvSpPr>
              <a:spLocks noChangeArrowheads="1"/>
            </p:cNvSpPr>
            <p:nvPr/>
          </p:nvSpPr>
          <p:spPr bwMode="auto">
            <a:xfrm>
              <a:off x="2667" y="13607"/>
              <a:ext cx="10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s-ES" sz="1200"/>
            </a:p>
          </p:txBody>
        </p:sp>
        <p:sp>
          <p:nvSpPr>
            <p:cNvPr id="184385" name="Rectangle 65"/>
            <p:cNvSpPr>
              <a:spLocks noChangeArrowheads="1"/>
            </p:cNvSpPr>
            <p:nvPr/>
          </p:nvSpPr>
          <p:spPr bwMode="auto">
            <a:xfrm>
              <a:off x="3166" y="13607"/>
              <a:ext cx="141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Montacarga manual</a:t>
              </a:r>
              <a:endParaRPr lang="es-ES" sz="1000"/>
            </a:p>
          </p:txBody>
        </p:sp>
        <p:sp>
          <p:nvSpPr>
            <p:cNvPr id="184386" name="Rectangle 66"/>
            <p:cNvSpPr>
              <a:spLocks noChangeArrowheads="1"/>
            </p:cNvSpPr>
            <p:nvPr/>
          </p:nvSpPr>
          <p:spPr bwMode="auto">
            <a:xfrm>
              <a:off x="5131" y="13607"/>
              <a:ext cx="30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Yale</a:t>
              </a:r>
              <a:endParaRPr lang="es-ES" sz="1000"/>
            </a:p>
          </p:txBody>
        </p:sp>
        <p:sp>
          <p:nvSpPr>
            <p:cNvPr id="184387" name="Rectangle 67"/>
            <p:cNvSpPr>
              <a:spLocks noChangeArrowheads="1"/>
            </p:cNvSpPr>
            <p:nvPr/>
          </p:nvSpPr>
          <p:spPr bwMode="auto">
            <a:xfrm>
              <a:off x="5754" y="13607"/>
              <a:ext cx="98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0,72*0,23*0,68</a:t>
              </a:r>
              <a:endParaRPr lang="es-ES" sz="1000"/>
            </a:p>
          </p:txBody>
        </p:sp>
        <p:sp>
          <p:nvSpPr>
            <p:cNvPr id="184388" name="Rectangle 68"/>
            <p:cNvSpPr>
              <a:spLocks noChangeArrowheads="1"/>
            </p:cNvSpPr>
            <p:nvPr/>
          </p:nvSpPr>
          <p:spPr bwMode="auto">
            <a:xfrm>
              <a:off x="7166" y="13607"/>
              <a:ext cx="2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0,11</a:t>
              </a:r>
              <a:endParaRPr lang="es-ES" sz="1000"/>
            </a:p>
          </p:txBody>
        </p:sp>
        <p:sp>
          <p:nvSpPr>
            <p:cNvPr id="184389" name="Rectangle 69"/>
            <p:cNvSpPr>
              <a:spLocks noChangeArrowheads="1"/>
            </p:cNvSpPr>
            <p:nvPr/>
          </p:nvSpPr>
          <p:spPr bwMode="auto">
            <a:xfrm>
              <a:off x="8073" y="13607"/>
              <a:ext cx="38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 TM.</a:t>
              </a:r>
              <a:endParaRPr lang="es-ES" sz="1000"/>
            </a:p>
          </p:txBody>
        </p:sp>
        <p:sp>
          <p:nvSpPr>
            <p:cNvPr id="184390" name="Rectangle 70"/>
            <p:cNvSpPr>
              <a:spLocks noChangeArrowheads="1"/>
            </p:cNvSpPr>
            <p:nvPr/>
          </p:nvSpPr>
          <p:spPr bwMode="auto">
            <a:xfrm>
              <a:off x="8779" y="13509"/>
              <a:ext cx="14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Se</a:t>
              </a:r>
              <a:endParaRPr lang="es-ES" b="0"/>
            </a:p>
          </p:txBody>
        </p:sp>
        <p:sp>
          <p:nvSpPr>
            <p:cNvPr id="184391" name="Rectangle 71"/>
            <p:cNvSpPr>
              <a:spLocks noChangeArrowheads="1"/>
            </p:cNvSpPr>
            <p:nvPr/>
          </p:nvSpPr>
          <p:spPr bwMode="auto">
            <a:xfrm>
              <a:off x="9027" y="13509"/>
              <a:ext cx="3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aplica</a:t>
              </a:r>
              <a:endParaRPr lang="es-ES" b="0"/>
            </a:p>
          </p:txBody>
        </p:sp>
        <p:sp>
          <p:nvSpPr>
            <p:cNvPr id="184392" name="Rectangle 72"/>
            <p:cNvSpPr>
              <a:spLocks noChangeArrowheads="1"/>
            </p:cNvSpPr>
            <p:nvPr/>
          </p:nvSpPr>
          <p:spPr bwMode="auto">
            <a:xfrm>
              <a:off x="9483" y="13509"/>
              <a:ext cx="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la</a:t>
              </a:r>
              <a:endParaRPr lang="es-ES" b="0"/>
            </a:p>
          </p:txBody>
        </p:sp>
        <p:sp>
          <p:nvSpPr>
            <p:cNvPr id="184393" name="Rectangle 73"/>
            <p:cNvSpPr>
              <a:spLocks noChangeArrowheads="1"/>
            </p:cNvSpPr>
            <p:nvPr/>
          </p:nvSpPr>
          <p:spPr bwMode="auto">
            <a:xfrm>
              <a:off x="9667" y="13509"/>
              <a:ext cx="33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fuerza</a:t>
              </a:r>
              <a:endParaRPr lang="es-ES" b="0"/>
            </a:p>
          </p:txBody>
        </p:sp>
        <p:sp>
          <p:nvSpPr>
            <p:cNvPr id="184394" name="Rectangle 74"/>
            <p:cNvSpPr>
              <a:spLocks noChangeArrowheads="1"/>
            </p:cNvSpPr>
            <p:nvPr/>
          </p:nvSpPr>
          <p:spPr bwMode="auto">
            <a:xfrm>
              <a:off x="10147" y="13509"/>
              <a:ext cx="28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física</a:t>
              </a:r>
              <a:endParaRPr lang="es-ES" b="0"/>
            </a:p>
          </p:txBody>
        </p:sp>
        <p:sp>
          <p:nvSpPr>
            <p:cNvPr id="184395" name="Rectangle 75"/>
            <p:cNvSpPr>
              <a:spLocks noChangeArrowheads="1"/>
            </p:cNvSpPr>
            <p:nvPr/>
          </p:nvSpPr>
          <p:spPr bwMode="auto">
            <a:xfrm>
              <a:off x="8779" y="13708"/>
              <a:ext cx="89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del despachador</a:t>
              </a:r>
              <a:endParaRPr lang="es-ES" b="0"/>
            </a:p>
          </p:txBody>
        </p:sp>
        <p:sp>
          <p:nvSpPr>
            <p:cNvPr id="184396" name="Rectangle 76"/>
            <p:cNvSpPr>
              <a:spLocks noChangeArrowheads="1"/>
            </p:cNvSpPr>
            <p:nvPr/>
          </p:nvSpPr>
          <p:spPr bwMode="auto">
            <a:xfrm>
              <a:off x="2618" y="14107"/>
              <a:ext cx="20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s-ES" sz="1200"/>
            </a:p>
          </p:txBody>
        </p:sp>
        <p:sp>
          <p:nvSpPr>
            <p:cNvPr id="184397" name="Rectangle 77"/>
            <p:cNvSpPr>
              <a:spLocks noChangeArrowheads="1"/>
            </p:cNvSpPr>
            <p:nvPr/>
          </p:nvSpPr>
          <p:spPr bwMode="auto">
            <a:xfrm>
              <a:off x="3166" y="14107"/>
              <a:ext cx="77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Carretillas </a:t>
              </a:r>
              <a:endParaRPr lang="es-ES" sz="1000"/>
            </a:p>
          </p:txBody>
        </p:sp>
        <p:sp>
          <p:nvSpPr>
            <p:cNvPr id="184398" name="Rectangle 78"/>
            <p:cNvSpPr>
              <a:spLocks noChangeArrowheads="1"/>
            </p:cNvSpPr>
            <p:nvPr/>
          </p:nvSpPr>
          <p:spPr bwMode="auto">
            <a:xfrm>
              <a:off x="5263" y="14107"/>
              <a:ext cx="3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s-ES" b="0"/>
            </a:p>
          </p:txBody>
        </p:sp>
        <p:sp>
          <p:nvSpPr>
            <p:cNvPr id="184399" name="Rectangle 79"/>
            <p:cNvSpPr>
              <a:spLocks noChangeArrowheads="1"/>
            </p:cNvSpPr>
            <p:nvPr/>
          </p:nvSpPr>
          <p:spPr bwMode="auto">
            <a:xfrm>
              <a:off x="5754" y="14107"/>
              <a:ext cx="98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0,60*0,70*1,00</a:t>
              </a:r>
              <a:endParaRPr lang="es-ES" sz="1000"/>
            </a:p>
          </p:txBody>
        </p:sp>
        <p:sp>
          <p:nvSpPr>
            <p:cNvPr id="184400" name="Rectangle 80"/>
            <p:cNvSpPr>
              <a:spLocks noChangeArrowheads="1"/>
            </p:cNvSpPr>
            <p:nvPr/>
          </p:nvSpPr>
          <p:spPr bwMode="auto">
            <a:xfrm>
              <a:off x="7284" y="14107"/>
              <a:ext cx="4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s-ES" b="0"/>
            </a:p>
          </p:txBody>
        </p:sp>
        <p:sp>
          <p:nvSpPr>
            <p:cNvPr id="184401" name="Rectangle 81"/>
            <p:cNvSpPr>
              <a:spLocks noChangeArrowheads="1"/>
            </p:cNvSpPr>
            <p:nvPr/>
          </p:nvSpPr>
          <p:spPr bwMode="auto">
            <a:xfrm>
              <a:off x="8240" y="14107"/>
              <a:ext cx="4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s-ES" b="0"/>
            </a:p>
          </p:txBody>
        </p:sp>
        <p:sp>
          <p:nvSpPr>
            <p:cNvPr id="184402" name="Rectangle 82"/>
            <p:cNvSpPr>
              <a:spLocks noChangeArrowheads="1"/>
            </p:cNvSpPr>
            <p:nvPr/>
          </p:nvSpPr>
          <p:spPr bwMode="auto">
            <a:xfrm>
              <a:off x="8779" y="13908"/>
              <a:ext cx="32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Carga</a:t>
              </a:r>
              <a:endParaRPr lang="es-ES" b="0"/>
            </a:p>
          </p:txBody>
        </p:sp>
        <p:sp>
          <p:nvSpPr>
            <p:cNvPr id="184403" name="Rectangle 83"/>
            <p:cNvSpPr>
              <a:spLocks noChangeArrowheads="1"/>
            </p:cNvSpPr>
            <p:nvPr/>
          </p:nvSpPr>
          <p:spPr bwMode="auto">
            <a:xfrm>
              <a:off x="9370" y="13908"/>
              <a:ext cx="4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máxima</a:t>
              </a:r>
              <a:endParaRPr lang="es-ES" b="0"/>
            </a:p>
          </p:txBody>
        </p:sp>
        <p:sp>
          <p:nvSpPr>
            <p:cNvPr id="184404" name="Rectangle 84"/>
            <p:cNvSpPr>
              <a:spLocks noChangeArrowheads="1"/>
            </p:cNvSpPr>
            <p:nvPr/>
          </p:nvSpPr>
          <p:spPr bwMode="auto">
            <a:xfrm>
              <a:off x="10083" y="13908"/>
              <a:ext cx="13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de</a:t>
              </a:r>
              <a:endParaRPr lang="es-ES" b="0"/>
            </a:p>
          </p:txBody>
        </p:sp>
        <p:sp>
          <p:nvSpPr>
            <p:cNvPr id="184405" name="Rectangle 85"/>
            <p:cNvSpPr>
              <a:spLocks noChangeArrowheads="1"/>
            </p:cNvSpPr>
            <p:nvPr/>
          </p:nvSpPr>
          <p:spPr bwMode="auto">
            <a:xfrm>
              <a:off x="10428" y="13908"/>
              <a:ext cx="6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s-ES" b="0"/>
            </a:p>
          </p:txBody>
        </p:sp>
        <p:sp>
          <p:nvSpPr>
            <p:cNvPr id="184406" name="Rectangle 86"/>
            <p:cNvSpPr>
              <a:spLocks noChangeArrowheads="1"/>
            </p:cNvSpPr>
            <p:nvPr/>
          </p:nvSpPr>
          <p:spPr bwMode="auto">
            <a:xfrm>
              <a:off x="8779" y="14107"/>
              <a:ext cx="53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productos</a:t>
              </a:r>
              <a:endParaRPr lang="es-ES" b="0"/>
            </a:p>
          </p:txBody>
        </p:sp>
        <p:sp>
          <p:nvSpPr>
            <p:cNvPr id="184407" name="Rectangle 87"/>
            <p:cNvSpPr>
              <a:spLocks noChangeArrowheads="1"/>
            </p:cNvSpPr>
            <p:nvPr/>
          </p:nvSpPr>
          <p:spPr bwMode="auto">
            <a:xfrm>
              <a:off x="9603" y="14107"/>
              <a:ext cx="13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de</a:t>
              </a:r>
              <a:endParaRPr lang="es-ES" b="0"/>
            </a:p>
          </p:txBody>
        </p:sp>
        <p:sp>
          <p:nvSpPr>
            <p:cNvPr id="184408" name="Rectangle 88"/>
            <p:cNvSpPr>
              <a:spLocks noChangeArrowheads="1"/>
            </p:cNvSpPr>
            <p:nvPr/>
          </p:nvSpPr>
          <p:spPr bwMode="auto">
            <a:xfrm>
              <a:off x="9929" y="14107"/>
              <a:ext cx="46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mediano</a:t>
              </a:r>
              <a:endParaRPr lang="es-ES" b="0"/>
            </a:p>
          </p:txBody>
        </p:sp>
        <p:sp>
          <p:nvSpPr>
            <p:cNvPr id="184409" name="Rectangle 89"/>
            <p:cNvSpPr>
              <a:spLocks noChangeArrowheads="1"/>
            </p:cNvSpPr>
            <p:nvPr/>
          </p:nvSpPr>
          <p:spPr bwMode="auto">
            <a:xfrm>
              <a:off x="8779" y="14309"/>
              <a:ext cx="45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0">
                  <a:solidFill>
                    <a:srgbClr val="000000"/>
                  </a:solidFill>
                  <a:latin typeface="Arial" charset="0"/>
                </a:rPr>
                <a:t>volumen</a:t>
              </a:r>
              <a:endParaRPr lang="es-ES" b="0"/>
            </a:p>
          </p:txBody>
        </p:sp>
        <p:sp>
          <p:nvSpPr>
            <p:cNvPr id="184410" name="Rectangle 90"/>
            <p:cNvSpPr>
              <a:spLocks noChangeArrowheads="1"/>
            </p:cNvSpPr>
            <p:nvPr/>
          </p:nvSpPr>
          <p:spPr bwMode="auto">
            <a:xfrm>
              <a:off x="2259" y="11080"/>
              <a:ext cx="18" cy="343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1" name="Line 91"/>
            <p:cNvSpPr>
              <a:spLocks noChangeShapeType="1"/>
            </p:cNvSpPr>
            <p:nvPr/>
          </p:nvSpPr>
          <p:spPr bwMode="auto">
            <a:xfrm>
              <a:off x="3130" y="11112"/>
              <a:ext cx="1" cy="3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2" name="Rectangle 92"/>
            <p:cNvSpPr>
              <a:spLocks noChangeArrowheads="1"/>
            </p:cNvSpPr>
            <p:nvPr/>
          </p:nvSpPr>
          <p:spPr bwMode="auto">
            <a:xfrm>
              <a:off x="3130" y="11112"/>
              <a:ext cx="10" cy="33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3" name="Line 93"/>
            <p:cNvSpPr>
              <a:spLocks noChangeShapeType="1"/>
            </p:cNvSpPr>
            <p:nvPr/>
          </p:nvSpPr>
          <p:spPr bwMode="auto">
            <a:xfrm>
              <a:off x="4892" y="11112"/>
              <a:ext cx="1" cy="3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4" name="Rectangle 94"/>
            <p:cNvSpPr>
              <a:spLocks noChangeArrowheads="1"/>
            </p:cNvSpPr>
            <p:nvPr/>
          </p:nvSpPr>
          <p:spPr bwMode="auto">
            <a:xfrm>
              <a:off x="4892" y="11112"/>
              <a:ext cx="9" cy="33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5" name="Line 95"/>
            <p:cNvSpPr>
              <a:spLocks noChangeShapeType="1"/>
            </p:cNvSpPr>
            <p:nvPr/>
          </p:nvSpPr>
          <p:spPr bwMode="auto">
            <a:xfrm>
              <a:off x="5671" y="11112"/>
              <a:ext cx="1" cy="3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6" name="Rectangle 96"/>
            <p:cNvSpPr>
              <a:spLocks noChangeArrowheads="1"/>
            </p:cNvSpPr>
            <p:nvPr/>
          </p:nvSpPr>
          <p:spPr bwMode="auto">
            <a:xfrm>
              <a:off x="5671" y="11112"/>
              <a:ext cx="9" cy="33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7" name="Line 97"/>
            <p:cNvSpPr>
              <a:spLocks noChangeShapeType="1"/>
            </p:cNvSpPr>
            <p:nvPr/>
          </p:nvSpPr>
          <p:spPr bwMode="auto">
            <a:xfrm>
              <a:off x="6830" y="11112"/>
              <a:ext cx="1" cy="3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8" name="Rectangle 98"/>
            <p:cNvSpPr>
              <a:spLocks noChangeArrowheads="1"/>
            </p:cNvSpPr>
            <p:nvPr/>
          </p:nvSpPr>
          <p:spPr bwMode="auto">
            <a:xfrm>
              <a:off x="6830" y="11112"/>
              <a:ext cx="9" cy="33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19" name="Line 99"/>
            <p:cNvSpPr>
              <a:spLocks noChangeShapeType="1"/>
            </p:cNvSpPr>
            <p:nvPr/>
          </p:nvSpPr>
          <p:spPr bwMode="auto">
            <a:xfrm>
              <a:off x="7785" y="11112"/>
              <a:ext cx="1" cy="3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0" name="Rectangle 100"/>
            <p:cNvSpPr>
              <a:spLocks noChangeArrowheads="1"/>
            </p:cNvSpPr>
            <p:nvPr/>
          </p:nvSpPr>
          <p:spPr bwMode="auto">
            <a:xfrm>
              <a:off x="7785" y="11112"/>
              <a:ext cx="9" cy="33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1" name="Line 101"/>
            <p:cNvSpPr>
              <a:spLocks noChangeShapeType="1"/>
            </p:cNvSpPr>
            <p:nvPr/>
          </p:nvSpPr>
          <p:spPr bwMode="auto">
            <a:xfrm>
              <a:off x="8740" y="11112"/>
              <a:ext cx="1" cy="33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2" name="Rectangle 102"/>
            <p:cNvSpPr>
              <a:spLocks noChangeArrowheads="1"/>
            </p:cNvSpPr>
            <p:nvPr/>
          </p:nvSpPr>
          <p:spPr bwMode="auto">
            <a:xfrm>
              <a:off x="8740" y="11112"/>
              <a:ext cx="9" cy="337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3" name="Rectangle 103"/>
            <p:cNvSpPr>
              <a:spLocks noChangeArrowheads="1"/>
            </p:cNvSpPr>
            <p:nvPr/>
          </p:nvSpPr>
          <p:spPr bwMode="auto">
            <a:xfrm>
              <a:off x="10530" y="11112"/>
              <a:ext cx="18" cy="340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4" name="Rectangle 104"/>
            <p:cNvSpPr>
              <a:spLocks noChangeArrowheads="1"/>
            </p:cNvSpPr>
            <p:nvPr/>
          </p:nvSpPr>
          <p:spPr bwMode="auto">
            <a:xfrm>
              <a:off x="2277" y="11080"/>
              <a:ext cx="827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5" name="Line 105"/>
            <p:cNvSpPr>
              <a:spLocks noChangeShapeType="1"/>
            </p:cNvSpPr>
            <p:nvPr/>
          </p:nvSpPr>
          <p:spPr bwMode="auto">
            <a:xfrm>
              <a:off x="2277" y="11887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6" name="Rectangle 106"/>
            <p:cNvSpPr>
              <a:spLocks noChangeArrowheads="1"/>
            </p:cNvSpPr>
            <p:nvPr/>
          </p:nvSpPr>
          <p:spPr bwMode="auto">
            <a:xfrm>
              <a:off x="2277" y="11887"/>
              <a:ext cx="8253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7" name="Line 107"/>
            <p:cNvSpPr>
              <a:spLocks noChangeShapeType="1"/>
            </p:cNvSpPr>
            <p:nvPr/>
          </p:nvSpPr>
          <p:spPr bwMode="auto">
            <a:xfrm>
              <a:off x="2277" y="12287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8" name="Rectangle 108"/>
            <p:cNvSpPr>
              <a:spLocks noChangeArrowheads="1"/>
            </p:cNvSpPr>
            <p:nvPr/>
          </p:nvSpPr>
          <p:spPr bwMode="auto">
            <a:xfrm>
              <a:off x="2277" y="12287"/>
              <a:ext cx="8253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29" name="Line 109"/>
            <p:cNvSpPr>
              <a:spLocks noChangeShapeType="1"/>
            </p:cNvSpPr>
            <p:nvPr/>
          </p:nvSpPr>
          <p:spPr bwMode="auto">
            <a:xfrm>
              <a:off x="2277" y="12686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30" name="Rectangle 110"/>
            <p:cNvSpPr>
              <a:spLocks noChangeArrowheads="1"/>
            </p:cNvSpPr>
            <p:nvPr/>
          </p:nvSpPr>
          <p:spPr bwMode="auto">
            <a:xfrm>
              <a:off x="2277" y="12686"/>
              <a:ext cx="8253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31" name="Line 111"/>
            <p:cNvSpPr>
              <a:spLocks noChangeShapeType="1"/>
            </p:cNvSpPr>
            <p:nvPr/>
          </p:nvSpPr>
          <p:spPr bwMode="auto">
            <a:xfrm>
              <a:off x="2277" y="13086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32" name="Rectangle 112"/>
            <p:cNvSpPr>
              <a:spLocks noChangeArrowheads="1"/>
            </p:cNvSpPr>
            <p:nvPr/>
          </p:nvSpPr>
          <p:spPr bwMode="auto">
            <a:xfrm>
              <a:off x="2277" y="13086"/>
              <a:ext cx="8253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33" name="Line 113"/>
            <p:cNvSpPr>
              <a:spLocks noChangeShapeType="1"/>
            </p:cNvSpPr>
            <p:nvPr/>
          </p:nvSpPr>
          <p:spPr bwMode="auto">
            <a:xfrm>
              <a:off x="2277" y="13485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34" name="Rectangle 114"/>
            <p:cNvSpPr>
              <a:spLocks noChangeArrowheads="1"/>
            </p:cNvSpPr>
            <p:nvPr/>
          </p:nvSpPr>
          <p:spPr bwMode="auto">
            <a:xfrm>
              <a:off x="2277" y="13485"/>
              <a:ext cx="8253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35" name="Line 115"/>
            <p:cNvSpPr>
              <a:spLocks noChangeShapeType="1"/>
            </p:cNvSpPr>
            <p:nvPr/>
          </p:nvSpPr>
          <p:spPr bwMode="auto">
            <a:xfrm>
              <a:off x="2277" y="13885"/>
              <a:ext cx="82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36" name="Rectangle 116"/>
            <p:cNvSpPr>
              <a:spLocks noChangeArrowheads="1"/>
            </p:cNvSpPr>
            <p:nvPr/>
          </p:nvSpPr>
          <p:spPr bwMode="auto">
            <a:xfrm>
              <a:off x="2277" y="13885"/>
              <a:ext cx="8253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4437" name="Rectangle 117"/>
            <p:cNvSpPr>
              <a:spLocks noChangeArrowheads="1"/>
            </p:cNvSpPr>
            <p:nvPr/>
          </p:nvSpPr>
          <p:spPr bwMode="auto">
            <a:xfrm>
              <a:off x="2277" y="14484"/>
              <a:ext cx="827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84438" name="Picture 11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365625"/>
            <a:ext cx="7991475" cy="2276475"/>
          </a:xfrm>
          <a:noFill/>
          <a:ln/>
        </p:spPr>
      </p:pic>
      <p:pic>
        <p:nvPicPr>
          <p:cNvPr id="184439" name="Picture 119" descr="j01874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1570038" cy="1628775"/>
          </a:xfrm>
          <a:prstGeom prst="rect">
            <a:avLst/>
          </a:prstGeom>
          <a:noFill/>
        </p:spPr>
      </p:pic>
      <p:pic>
        <p:nvPicPr>
          <p:cNvPr id="184440" name="Picture 120" descr="montamanu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73238"/>
            <a:ext cx="1062038" cy="1066800"/>
          </a:xfrm>
          <a:prstGeom prst="rect">
            <a:avLst/>
          </a:prstGeom>
          <a:noFill/>
        </p:spPr>
      </p:pic>
      <p:sp>
        <p:nvSpPr>
          <p:cNvPr id="184441" name="Line 121"/>
          <p:cNvSpPr>
            <a:spLocks noChangeShapeType="1"/>
          </p:cNvSpPr>
          <p:nvPr/>
        </p:nvSpPr>
        <p:spPr bwMode="auto">
          <a:xfrm>
            <a:off x="1038225" y="2997200"/>
            <a:ext cx="220663" cy="0"/>
          </a:xfrm>
          <a:prstGeom prst="line">
            <a:avLst/>
          </a:prstGeom>
          <a:noFill/>
          <a:ln w="47625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442" name="Line 122"/>
          <p:cNvSpPr>
            <a:spLocks noChangeShapeType="1"/>
          </p:cNvSpPr>
          <p:nvPr/>
        </p:nvSpPr>
        <p:spPr bwMode="auto">
          <a:xfrm flipH="1">
            <a:off x="684213" y="2997200"/>
            <a:ext cx="358775" cy="1008063"/>
          </a:xfrm>
          <a:prstGeom prst="line">
            <a:avLst/>
          </a:prstGeom>
          <a:noFill/>
          <a:ln w="47625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443" name="Line 123"/>
          <p:cNvSpPr>
            <a:spLocks noChangeShapeType="1"/>
          </p:cNvSpPr>
          <p:nvPr/>
        </p:nvSpPr>
        <p:spPr bwMode="auto">
          <a:xfrm flipH="1" flipV="1">
            <a:off x="323850" y="3860800"/>
            <a:ext cx="360363" cy="144463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444" name="Oval 124"/>
          <p:cNvSpPr>
            <a:spLocks noChangeArrowheads="1"/>
          </p:cNvSpPr>
          <p:nvPr/>
        </p:nvSpPr>
        <p:spPr bwMode="auto">
          <a:xfrm>
            <a:off x="611188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2323</TotalTime>
  <Words>1459</Words>
  <Application>Microsoft Office PowerPoint</Application>
  <PresentationFormat>Presentación en pantalla (4:3)</PresentationFormat>
  <Paragraphs>394</Paragraphs>
  <Slides>54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Arial</vt:lpstr>
      <vt:lpstr>Times New Roman</vt:lpstr>
      <vt:lpstr>Verdana</vt:lpstr>
      <vt:lpstr>Wingdings</vt:lpstr>
      <vt:lpstr>Eclipse</vt:lpstr>
      <vt:lpstr>AutoCAD Drawing</vt:lpstr>
      <vt:lpstr>ANÁLISIS Y MEJORAMIENTO DE LOS PROCESOS OPERATIVOS DE LA BODEGA MATRIZ DE UNA EMPRESA COMERCIALIZADORA DE ELECTRODOMÉSTICOS Y EQUIPOS ELECTRÓNICOS</vt:lpstr>
      <vt:lpstr>OBJETIVO GENERAL</vt:lpstr>
      <vt:lpstr>OBJETIVOS ESPECÍFICOS</vt:lpstr>
      <vt:lpstr>METODOLOGÍA</vt:lpstr>
      <vt:lpstr>GRUPO EMPRESARIAL</vt:lpstr>
      <vt:lpstr>DESCRIPCIÓN GENERAL BODEGA</vt:lpstr>
      <vt:lpstr>INFRAESTRUCTURA</vt:lpstr>
      <vt:lpstr>PERCHAS</vt:lpstr>
      <vt:lpstr>EQUIPOS DE MANEJO DE MATERIALES</vt:lpstr>
      <vt:lpstr>PERSONAL DE BODEGA</vt:lpstr>
      <vt:lpstr>SÍNTOMAS – CAUSAS (#1)</vt:lpstr>
      <vt:lpstr>SÍNTOMAS – CAUSAS (#2)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DISTRIBUCIÓN ACTUAL</vt:lpstr>
      <vt:lpstr>DISTRIBUCIÓN ACTUAL</vt:lpstr>
      <vt:lpstr>CONSIDERACIONES EN LA BODEGA</vt:lpstr>
      <vt:lpstr>ANÁLISIS DE RECORRIDO</vt:lpstr>
      <vt:lpstr>SELECCIÓN DE PROCESOS</vt:lpstr>
      <vt:lpstr>Diapositiva 27</vt:lpstr>
      <vt:lpstr>Diapositiva 28</vt:lpstr>
      <vt:lpstr>ACCIONES MEJORAMIENTO</vt:lpstr>
      <vt:lpstr>UNIDAD DE CARGA (Stock de Reserva)</vt:lpstr>
      <vt:lpstr>REDISTRIBUCIÓN FÍSICA</vt:lpstr>
      <vt:lpstr>ANÁLISIS ABC</vt:lpstr>
      <vt:lpstr>DISEÑO PICKING STOCK</vt:lpstr>
      <vt:lpstr>Diapositiva 34</vt:lpstr>
      <vt:lpstr>DISTRIBUCIÓN ACTUAL VS. PROPUESTA </vt:lpstr>
      <vt:lpstr>RESULTADOS</vt:lpstr>
      <vt:lpstr>Diapositiva 37</vt:lpstr>
      <vt:lpstr>REDISTRIBUCIÓN DE MERCADERIA</vt:lpstr>
      <vt:lpstr>Diapositiva 39</vt:lpstr>
      <vt:lpstr>CODIFICACIÓN DE UBICACIONES</vt:lpstr>
      <vt:lpstr>MEJORAS PROC. ALMACENAMIENTO</vt:lpstr>
      <vt:lpstr>Diapositiva 42</vt:lpstr>
      <vt:lpstr>Diapositiva 43</vt:lpstr>
      <vt:lpstr>COSTO DE LA INVERSIÓN </vt:lpstr>
      <vt:lpstr>GASTOS A INCURRIR </vt:lpstr>
      <vt:lpstr>BENEFICIOS </vt:lpstr>
      <vt:lpstr>BENEFICIOS CUANTIFICADOS</vt:lpstr>
      <vt:lpstr>Diapositiva 48</vt:lpstr>
      <vt:lpstr>Diapositiva 49</vt:lpstr>
      <vt:lpstr>EVALUACIÓN ECONÓMICA OPCIÓN #1</vt:lpstr>
      <vt:lpstr>EVALUACIÓN ECONÓMICA OPCIÓN #2</vt:lpstr>
      <vt:lpstr>CONCLUSIONES</vt:lpstr>
      <vt:lpstr>RECOMENDACIONES</vt:lpstr>
      <vt:lpstr>Diapositiva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Y MEJORAMIENTO DE LOS PROCESOS OPERATIVOS DE LA BODEGA MATRIZ DE UNA EMPRESA COMERCIALIZADORA DE ELECTRODOMÉSTICOS Y EQUIPOS ELECTRÓNICOS</dc:title>
  <dc:creator>Admin</dc:creator>
  <cp:lastModifiedBy>Ayudante</cp:lastModifiedBy>
  <cp:revision>15</cp:revision>
  <dcterms:created xsi:type="dcterms:W3CDTF">2005-11-11T07:26:16Z</dcterms:created>
  <dcterms:modified xsi:type="dcterms:W3CDTF">2009-07-23T20:35:51Z</dcterms:modified>
</cp:coreProperties>
</file>