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7A041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4" d="100"/>
          <a:sy n="54" d="100"/>
        </p:scale>
        <p:origin x="-7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56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56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56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BA0CAA3-4E3D-456F-B89D-424AC49A4D17}" type="slidenum">
              <a:rPr lang="es-ES"/>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45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43D5F8C-71C8-4E1C-801C-459D741576BE}"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9144000" cy="6858000"/>
            <a:chOff x="0" y="0"/>
            <a:chExt cx="5760" cy="4320"/>
          </a:xfrm>
        </p:grpSpPr>
        <p:sp>
          <p:nvSpPr>
            <p:cNvPr id="614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s-EC" sz="2400">
                <a:latin typeface="Times New Roman" pitchFamily="18" charset="0"/>
              </a:endParaRPr>
            </a:p>
          </p:txBody>
        </p:sp>
        <p:sp>
          <p:nvSpPr>
            <p:cNvPr id="6148"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s-EC" sz="2400">
                <a:latin typeface="Times New Roman" pitchFamily="18" charset="0"/>
              </a:endParaRPr>
            </a:p>
          </p:txBody>
        </p:sp>
        <p:grpSp>
          <p:nvGrpSpPr>
            <p:cNvPr id="6149" name="Group 5"/>
            <p:cNvGrpSpPr>
              <a:grpSpLocks/>
            </p:cNvGrpSpPr>
            <p:nvPr/>
          </p:nvGrpSpPr>
          <p:grpSpPr bwMode="auto">
            <a:xfrm>
              <a:off x="0" y="672"/>
              <a:ext cx="1806" cy="1989"/>
              <a:chOff x="0" y="672"/>
              <a:chExt cx="1806" cy="1989"/>
            </a:xfrm>
          </p:grpSpPr>
          <p:sp>
            <p:nvSpPr>
              <p:cNvPr id="6150"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s-EC" sz="2400">
                  <a:latin typeface="Times New Roman" pitchFamily="18" charset="0"/>
                </a:endParaRPr>
              </a:p>
            </p:txBody>
          </p:sp>
          <p:sp>
            <p:nvSpPr>
              <p:cNvPr id="6151"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s-EC" sz="2400">
                  <a:latin typeface="Times New Roman" pitchFamily="18" charset="0"/>
                </a:endParaRPr>
              </a:p>
            </p:txBody>
          </p:sp>
          <p:sp>
            <p:nvSpPr>
              <p:cNvPr id="6152"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s-EC" sz="2400">
                  <a:latin typeface="Times New Roman" pitchFamily="18" charset="0"/>
                </a:endParaRPr>
              </a:p>
            </p:txBody>
          </p:sp>
          <p:sp>
            <p:nvSpPr>
              <p:cNvPr id="6153"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s-EC" sz="2400">
                  <a:latin typeface="Times New Roman" pitchFamily="18" charset="0"/>
                </a:endParaRPr>
              </a:p>
            </p:txBody>
          </p:sp>
          <p:sp>
            <p:nvSpPr>
              <p:cNvPr id="6154"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s-EC" sz="2400">
                  <a:latin typeface="Times New Roman" pitchFamily="18" charset="0"/>
                </a:endParaRPr>
              </a:p>
            </p:txBody>
          </p:sp>
          <p:sp>
            <p:nvSpPr>
              <p:cNvPr id="6155"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s-EC" sz="2400">
                  <a:latin typeface="Times New Roman" pitchFamily="18" charset="0"/>
                </a:endParaRPr>
              </a:p>
            </p:txBody>
          </p:sp>
          <p:sp>
            <p:nvSpPr>
              <p:cNvPr id="6156"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s-EC" sz="2400">
                  <a:latin typeface="Times New Roman" pitchFamily="18" charset="0"/>
                </a:endParaRPr>
              </a:p>
            </p:txBody>
          </p:sp>
          <p:sp>
            <p:nvSpPr>
              <p:cNvPr id="6157"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s-EC" sz="2400">
                  <a:latin typeface="Times New Roman" pitchFamily="18" charset="0"/>
                </a:endParaRPr>
              </a:p>
            </p:txBody>
          </p:sp>
          <p:sp>
            <p:nvSpPr>
              <p:cNvPr id="6158"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s-EC" sz="2400">
                  <a:latin typeface="Times New Roman" pitchFamily="18" charset="0"/>
                </a:endParaRPr>
              </a:p>
            </p:txBody>
          </p:sp>
          <p:sp>
            <p:nvSpPr>
              <p:cNvPr id="6159"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s-EC" sz="2400">
                  <a:latin typeface="Times New Roman" pitchFamily="18" charset="0"/>
                </a:endParaRPr>
              </a:p>
            </p:txBody>
          </p:sp>
        </p:grpSp>
      </p:grpSp>
      <p:sp>
        <p:nvSpPr>
          <p:cNvPr id="6160" name="Rectangle 16"/>
          <p:cNvSpPr>
            <a:spLocks noGrp="1" noChangeArrowheads="1"/>
          </p:cNvSpPr>
          <p:nvPr>
            <p:ph type="dt" sz="half" idx="2"/>
          </p:nvPr>
        </p:nvSpPr>
        <p:spPr>
          <a:xfrm>
            <a:off x="457200" y="6248400"/>
            <a:ext cx="2133600" cy="457200"/>
          </a:xfrm>
        </p:spPr>
        <p:txBody>
          <a:bodyPr/>
          <a:lstStyle>
            <a:lvl1pPr>
              <a:defRPr sz="1200"/>
            </a:lvl1pPr>
          </a:lstStyle>
          <a:p>
            <a:endParaRPr lang="es-ES"/>
          </a:p>
        </p:txBody>
      </p:sp>
      <p:sp>
        <p:nvSpPr>
          <p:cNvPr id="6161" name="Rectangle 17"/>
          <p:cNvSpPr>
            <a:spLocks noGrp="1" noChangeArrowheads="1"/>
          </p:cNvSpPr>
          <p:nvPr>
            <p:ph type="ftr" sz="quarter" idx="3"/>
          </p:nvPr>
        </p:nvSpPr>
        <p:spPr/>
        <p:txBody>
          <a:bodyPr/>
          <a:lstStyle>
            <a:lvl1pPr>
              <a:defRPr sz="1200"/>
            </a:lvl1pPr>
          </a:lstStyle>
          <a:p>
            <a:endParaRPr lang="es-ES"/>
          </a:p>
        </p:txBody>
      </p:sp>
      <p:sp>
        <p:nvSpPr>
          <p:cNvPr id="6162" name="Rectangle 18"/>
          <p:cNvSpPr>
            <a:spLocks noGrp="1" noChangeArrowheads="1"/>
          </p:cNvSpPr>
          <p:nvPr>
            <p:ph type="sldNum" sz="quarter" idx="4"/>
          </p:nvPr>
        </p:nvSpPr>
        <p:spPr/>
        <p:txBody>
          <a:bodyPr/>
          <a:lstStyle>
            <a:lvl1pPr>
              <a:defRPr sz="1200">
                <a:latin typeface="Arial Black" pitchFamily="34" charset="0"/>
              </a:defRPr>
            </a:lvl1pPr>
          </a:lstStyle>
          <a:p>
            <a:fld id="{787411FD-09E7-4CE6-B07F-037AD5EE93B7}" type="slidenum">
              <a:rPr lang="es-ES"/>
              <a:pPr/>
              <a:t>‹Nº›</a:t>
            </a:fld>
            <a:endParaRPr lang="es-ES"/>
          </a:p>
        </p:txBody>
      </p:sp>
      <p:sp>
        <p:nvSpPr>
          <p:cNvPr id="6163" name="Rectangle 19"/>
          <p:cNvSpPr>
            <a:spLocks noGrp="1" noChangeArrowheads="1"/>
          </p:cNvSpPr>
          <p:nvPr>
            <p:ph type="ctrTitle"/>
          </p:nvPr>
        </p:nvSpPr>
        <p:spPr>
          <a:xfrm>
            <a:off x="2971800" y="1828800"/>
            <a:ext cx="6019800" cy="2209800"/>
          </a:xfrm>
        </p:spPr>
        <p:txBody>
          <a:bodyPr/>
          <a:lstStyle>
            <a:lvl1pPr>
              <a:defRPr sz="3300">
                <a:solidFill>
                  <a:srgbClr val="FFFFFF"/>
                </a:solidFill>
              </a:defRPr>
            </a:lvl1pPr>
          </a:lstStyle>
          <a:p>
            <a:r>
              <a:rPr lang="es-ES"/>
              <a:t>Haga clic para cambiar el estilo de título	</a:t>
            </a:r>
          </a:p>
        </p:txBody>
      </p:sp>
      <p:sp>
        <p:nvSpPr>
          <p:cNvPr id="61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100"/>
            </a:lvl1pPr>
          </a:lstStyle>
          <a:p>
            <a:r>
              <a:rPr lang="es-ES"/>
              <a:t>Haga clic para modificar el estilo de subtítulo del patrón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p:txBody>
          <a:bodyPr/>
          <a:lstStyle>
            <a:lvl1pPr>
              <a:defRPr/>
            </a:lvl1pPr>
          </a:lstStyle>
          <a:p>
            <a:fld id="{D977D51E-171D-432F-B068-EC5167B15EFB}" type="slidenum">
              <a:rPr lang="es-ES"/>
              <a:pPr/>
              <a:t>‹Nº›</a:t>
            </a:fld>
            <a:endParaRPr lang="es-ES"/>
          </a:p>
        </p:txBody>
      </p:sp>
      <p:sp>
        <p:nvSpPr>
          <p:cNvPr id="6" name="5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457200"/>
            <a:ext cx="2057400" cy="54102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457200"/>
            <a:ext cx="60198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p:txBody>
          <a:bodyPr/>
          <a:lstStyle>
            <a:lvl1pPr>
              <a:defRPr/>
            </a:lvl1pPr>
          </a:lstStyle>
          <a:p>
            <a:fld id="{C02CB1F7-75D6-42B9-A90B-A8B42816AA7C}" type="slidenum">
              <a:rPr lang="es-ES"/>
              <a:pPr/>
              <a:t>‹Nº›</a:t>
            </a:fld>
            <a:endParaRPr lang="es-ES"/>
          </a:p>
        </p:txBody>
      </p:sp>
      <p:sp>
        <p:nvSpPr>
          <p:cNvPr id="6" name="5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p:txBody>
          <a:bodyPr/>
          <a:lstStyle>
            <a:lvl1pPr>
              <a:defRPr/>
            </a:lvl1pPr>
          </a:lstStyle>
          <a:p>
            <a:fld id="{C55738C0-E6BF-4827-B17C-B3B8E44235D9}" type="slidenum">
              <a:rPr lang="es-ES"/>
              <a:pPr/>
              <a:t>‹Nº›</a:t>
            </a:fld>
            <a:endParaRPr lang="es-ES"/>
          </a:p>
        </p:txBody>
      </p:sp>
      <p:sp>
        <p:nvSpPr>
          <p:cNvPr id="6" name="5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pie de página"/>
          <p:cNvSpPr>
            <a:spLocks noGrp="1"/>
          </p:cNvSpPr>
          <p:nvPr>
            <p:ph type="ftr" sz="quarter" idx="10"/>
          </p:nvPr>
        </p:nvSpPr>
        <p:spPr/>
        <p:txBody>
          <a:bodyPr/>
          <a:lstStyle>
            <a:lvl1pPr>
              <a:defRPr/>
            </a:lvl1pPr>
          </a:lstStyle>
          <a:p>
            <a:r>
              <a:rPr lang="es-ES"/>
              <a:t>José V. Chang Gómez</a:t>
            </a:r>
          </a:p>
        </p:txBody>
      </p:sp>
      <p:sp>
        <p:nvSpPr>
          <p:cNvPr id="5" name="4 Marcador de número de diapositiva"/>
          <p:cNvSpPr>
            <a:spLocks noGrp="1"/>
          </p:cNvSpPr>
          <p:nvPr>
            <p:ph type="sldNum" sz="quarter" idx="11"/>
          </p:nvPr>
        </p:nvSpPr>
        <p:spPr/>
        <p:txBody>
          <a:bodyPr/>
          <a:lstStyle>
            <a:lvl1pPr>
              <a:defRPr/>
            </a:lvl1pPr>
          </a:lstStyle>
          <a:p>
            <a:fld id="{6E8DF1B2-E2A4-429E-9ABC-45D026F3B797}" type="slidenum">
              <a:rPr lang="es-ES"/>
              <a:pPr/>
              <a:t>‹Nº›</a:t>
            </a:fld>
            <a:endParaRPr lang="es-ES"/>
          </a:p>
        </p:txBody>
      </p:sp>
      <p:sp>
        <p:nvSpPr>
          <p:cNvPr id="6" name="5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pie de página"/>
          <p:cNvSpPr>
            <a:spLocks noGrp="1"/>
          </p:cNvSpPr>
          <p:nvPr>
            <p:ph type="ftr" sz="quarter" idx="10"/>
          </p:nvPr>
        </p:nvSpPr>
        <p:spPr/>
        <p:txBody>
          <a:bodyPr/>
          <a:lstStyle>
            <a:lvl1pPr>
              <a:defRPr/>
            </a:lvl1pPr>
          </a:lstStyle>
          <a:p>
            <a:r>
              <a:rPr lang="es-ES"/>
              <a:t>José V. Chang Gómez</a:t>
            </a:r>
          </a:p>
        </p:txBody>
      </p:sp>
      <p:sp>
        <p:nvSpPr>
          <p:cNvPr id="6" name="5 Marcador de número de diapositiva"/>
          <p:cNvSpPr>
            <a:spLocks noGrp="1"/>
          </p:cNvSpPr>
          <p:nvPr>
            <p:ph type="sldNum" sz="quarter" idx="11"/>
          </p:nvPr>
        </p:nvSpPr>
        <p:spPr/>
        <p:txBody>
          <a:bodyPr/>
          <a:lstStyle>
            <a:lvl1pPr>
              <a:defRPr/>
            </a:lvl1pPr>
          </a:lstStyle>
          <a:p>
            <a:fld id="{4FB8DFD9-52DE-41BD-991B-58330CF7F500}" type="slidenum">
              <a:rPr lang="es-ES"/>
              <a:pPr/>
              <a:t>‹Nº›</a:t>
            </a:fld>
            <a:endParaRPr lang="es-ES"/>
          </a:p>
        </p:txBody>
      </p:sp>
      <p:sp>
        <p:nvSpPr>
          <p:cNvPr id="7" name="6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pie de página"/>
          <p:cNvSpPr>
            <a:spLocks noGrp="1"/>
          </p:cNvSpPr>
          <p:nvPr>
            <p:ph type="ftr" sz="quarter" idx="10"/>
          </p:nvPr>
        </p:nvSpPr>
        <p:spPr/>
        <p:txBody>
          <a:bodyPr/>
          <a:lstStyle>
            <a:lvl1pPr>
              <a:defRPr/>
            </a:lvl1pPr>
          </a:lstStyle>
          <a:p>
            <a:r>
              <a:rPr lang="es-ES"/>
              <a:t>José V. Chang Gómez</a:t>
            </a:r>
          </a:p>
        </p:txBody>
      </p:sp>
      <p:sp>
        <p:nvSpPr>
          <p:cNvPr id="8" name="7 Marcador de número de diapositiva"/>
          <p:cNvSpPr>
            <a:spLocks noGrp="1"/>
          </p:cNvSpPr>
          <p:nvPr>
            <p:ph type="sldNum" sz="quarter" idx="11"/>
          </p:nvPr>
        </p:nvSpPr>
        <p:spPr/>
        <p:txBody>
          <a:bodyPr/>
          <a:lstStyle>
            <a:lvl1pPr>
              <a:defRPr/>
            </a:lvl1pPr>
          </a:lstStyle>
          <a:p>
            <a:fld id="{8DCF81EA-FB61-4D33-84F2-2A502537104B}" type="slidenum">
              <a:rPr lang="es-ES"/>
              <a:pPr/>
              <a:t>‹Nº›</a:t>
            </a:fld>
            <a:endParaRPr lang="es-ES"/>
          </a:p>
        </p:txBody>
      </p:sp>
      <p:sp>
        <p:nvSpPr>
          <p:cNvPr id="9" name="8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pie de página"/>
          <p:cNvSpPr>
            <a:spLocks noGrp="1"/>
          </p:cNvSpPr>
          <p:nvPr>
            <p:ph type="ftr" sz="quarter" idx="10"/>
          </p:nvPr>
        </p:nvSpPr>
        <p:spPr/>
        <p:txBody>
          <a:bodyPr/>
          <a:lstStyle>
            <a:lvl1pPr>
              <a:defRPr/>
            </a:lvl1pPr>
          </a:lstStyle>
          <a:p>
            <a:r>
              <a:rPr lang="es-ES"/>
              <a:t>José V. Chang Gómez</a:t>
            </a:r>
          </a:p>
        </p:txBody>
      </p:sp>
      <p:sp>
        <p:nvSpPr>
          <p:cNvPr id="4" name="3 Marcador de número de diapositiva"/>
          <p:cNvSpPr>
            <a:spLocks noGrp="1"/>
          </p:cNvSpPr>
          <p:nvPr>
            <p:ph type="sldNum" sz="quarter" idx="11"/>
          </p:nvPr>
        </p:nvSpPr>
        <p:spPr/>
        <p:txBody>
          <a:bodyPr/>
          <a:lstStyle>
            <a:lvl1pPr>
              <a:defRPr/>
            </a:lvl1pPr>
          </a:lstStyle>
          <a:p>
            <a:fld id="{C0DD91B4-0CC8-48CC-A3F6-43DD12975599}" type="slidenum">
              <a:rPr lang="es-ES"/>
              <a:pPr/>
              <a:t>‹Nº›</a:t>
            </a:fld>
            <a:endParaRPr lang="es-ES"/>
          </a:p>
        </p:txBody>
      </p:sp>
      <p:sp>
        <p:nvSpPr>
          <p:cNvPr id="5" name="4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lvl1pPr>
              <a:defRPr/>
            </a:lvl1pPr>
          </a:lstStyle>
          <a:p>
            <a:r>
              <a:rPr lang="es-ES"/>
              <a:t>José V. Chang Gómez</a:t>
            </a:r>
          </a:p>
        </p:txBody>
      </p:sp>
      <p:sp>
        <p:nvSpPr>
          <p:cNvPr id="3" name="2 Marcador de número de diapositiva"/>
          <p:cNvSpPr>
            <a:spLocks noGrp="1"/>
          </p:cNvSpPr>
          <p:nvPr>
            <p:ph type="sldNum" sz="quarter" idx="11"/>
          </p:nvPr>
        </p:nvSpPr>
        <p:spPr/>
        <p:txBody>
          <a:bodyPr/>
          <a:lstStyle>
            <a:lvl1pPr>
              <a:defRPr/>
            </a:lvl1pPr>
          </a:lstStyle>
          <a:p>
            <a:fld id="{81A4AEC8-AE49-4822-9771-06E09A0DCD6F}" type="slidenum">
              <a:rPr lang="es-ES"/>
              <a:pPr/>
              <a:t>‹Nº›</a:t>
            </a:fld>
            <a:endParaRPr lang="es-ES"/>
          </a:p>
        </p:txBody>
      </p:sp>
      <p:sp>
        <p:nvSpPr>
          <p:cNvPr id="4" name="3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pie de página"/>
          <p:cNvSpPr>
            <a:spLocks noGrp="1"/>
          </p:cNvSpPr>
          <p:nvPr>
            <p:ph type="ftr" sz="quarter" idx="10"/>
          </p:nvPr>
        </p:nvSpPr>
        <p:spPr/>
        <p:txBody>
          <a:bodyPr/>
          <a:lstStyle>
            <a:lvl1pPr>
              <a:defRPr/>
            </a:lvl1pPr>
          </a:lstStyle>
          <a:p>
            <a:r>
              <a:rPr lang="es-ES"/>
              <a:t>José V. Chang Gómez</a:t>
            </a:r>
          </a:p>
        </p:txBody>
      </p:sp>
      <p:sp>
        <p:nvSpPr>
          <p:cNvPr id="6" name="5 Marcador de número de diapositiva"/>
          <p:cNvSpPr>
            <a:spLocks noGrp="1"/>
          </p:cNvSpPr>
          <p:nvPr>
            <p:ph type="sldNum" sz="quarter" idx="11"/>
          </p:nvPr>
        </p:nvSpPr>
        <p:spPr/>
        <p:txBody>
          <a:bodyPr/>
          <a:lstStyle>
            <a:lvl1pPr>
              <a:defRPr/>
            </a:lvl1pPr>
          </a:lstStyle>
          <a:p>
            <a:fld id="{9C4F2A40-EAD9-4CB9-AA37-652D4627BD0F}" type="slidenum">
              <a:rPr lang="es-ES"/>
              <a:pPr/>
              <a:t>‹Nº›</a:t>
            </a:fld>
            <a:endParaRPr lang="es-ES"/>
          </a:p>
        </p:txBody>
      </p:sp>
      <p:sp>
        <p:nvSpPr>
          <p:cNvPr id="7" name="6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pie de página"/>
          <p:cNvSpPr>
            <a:spLocks noGrp="1"/>
          </p:cNvSpPr>
          <p:nvPr>
            <p:ph type="ftr" sz="quarter" idx="10"/>
          </p:nvPr>
        </p:nvSpPr>
        <p:spPr/>
        <p:txBody>
          <a:bodyPr/>
          <a:lstStyle>
            <a:lvl1pPr>
              <a:defRPr/>
            </a:lvl1pPr>
          </a:lstStyle>
          <a:p>
            <a:r>
              <a:rPr lang="es-ES"/>
              <a:t>José V. Chang Gómez</a:t>
            </a:r>
          </a:p>
        </p:txBody>
      </p:sp>
      <p:sp>
        <p:nvSpPr>
          <p:cNvPr id="6" name="5 Marcador de número de diapositiva"/>
          <p:cNvSpPr>
            <a:spLocks noGrp="1"/>
          </p:cNvSpPr>
          <p:nvPr>
            <p:ph type="sldNum" sz="quarter" idx="11"/>
          </p:nvPr>
        </p:nvSpPr>
        <p:spPr/>
        <p:txBody>
          <a:bodyPr/>
          <a:lstStyle>
            <a:lvl1pPr>
              <a:defRPr/>
            </a:lvl1pPr>
          </a:lstStyle>
          <a:p>
            <a:fld id="{723D9FC7-CABE-4ADA-AF67-E3F9754CC678}" type="slidenum">
              <a:rPr lang="es-ES"/>
              <a:pPr/>
              <a:t>‹Nº›</a:t>
            </a:fld>
            <a:endParaRPr lang="es-ES"/>
          </a:p>
        </p:txBody>
      </p:sp>
      <p:sp>
        <p:nvSpPr>
          <p:cNvPr id="7" name="6 Marcador de fecha"/>
          <p:cNvSpPr>
            <a:spLocks noGrp="1"/>
          </p:cNvSpPr>
          <p:nvPr>
            <p:ph type="dt" sz="half" idx="12"/>
          </p:nvPr>
        </p:nvSpPr>
        <p:spPr/>
        <p:txBody>
          <a:bodyPr/>
          <a:lstStyle>
            <a:lvl1pPr>
              <a:defRPr/>
            </a:lvl1pPr>
          </a:lstStyle>
          <a:p>
            <a:r>
              <a:rPr lang="es-ES"/>
              <a:t>Calidad de agua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000"/>
            </a:lvl1pPr>
          </a:lstStyle>
          <a:p>
            <a:r>
              <a:rPr lang="es-ES"/>
              <a:t>José V. Chang Gómez</a:t>
            </a:r>
          </a:p>
        </p:txBody>
      </p:sp>
      <p:sp>
        <p:nvSpPr>
          <p:cNvPr id="512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vl1pPr>
          </a:lstStyle>
          <a:p>
            <a:fld id="{BA7BB60E-9EE9-43E4-921C-C2A7312CFC6D}" type="slidenum">
              <a:rPr lang="es-ES"/>
              <a:pPr/>
              <a:t>‹Nº›</a:t>
            </a:fld>
            <a:endParaRPr lang="es-ES"/>
          </a:p>
        </p:txBody>
      </p:sp>
      <p:grpSp>
        <p:nvGrpSpPr>
          <p:cNvPr id="5124" name="Group 4"/>
          <p:cNvGrpSpPr>
            <a:grpSpLocks/>
          </p:cNvGrpSpPr>
          <p:nvPr/>
        </p:nvGrpSpPr>
        <p:grpSpPr bwMode="auto">
          <a:xfrm>
            <a:off x="0" y="0"/>
            <a:ext cx="9144000" cy="546100"/>
            <a:chOff x="0" y="0"/>
            <a:chExt cx="5760" cy="344"/>
          </a:xfrm>
        </p:grpSpPr>
        <p:sp>
          <p:nvSpPr>
            <p:cNvPr id="512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s-EC" sz="2400">
                <a:latin typeface="Times New Roman" pitchFamily="18" charset="0"/>
              </a:endParaRPr>
            </a:p>
          </p:txBody>
        </p:sp>
        <p:sp>
          <p:nvSpPr>
            <p:cNvPr id="512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s-EC" sz="2400">
                <a:latin typeface="Times New Roman" pitchFamily="18" charset="0"/>
              </a:endParaRPr>
            </a:p>
          </p:txBody>
        </p:sp>
        <p:sp>
          <p:nvSpPr>
            <p:cNvPr id="512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s-EC">
                <a:solidFill>
                  <a:schemeClr val="hlink"/>
                </a:solidFill>
              </a:endParaRPr>
            </a:p>
          </p:txBody>
        </p:sp>
        <p:sp>
          <p:nvSpPr>
            <p:cNvPr id="512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s-EC">
                <a:solidFill>
                  <a:schemeClr val="hlink"/>
                </a:solidFill>
              </a:endParaRPr>
            </a:p>
          </p:txBody>
        </p:sp>
        <p:sp>
          <p:nvSpPr>
            <p:cNvPr id="512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s-EC">
                <a:solidFill>
                  <a:schemeClr val="accent2"/>
                </a:solidFill>
              </a:endParaRPr>
            </a:p>
          </p:txBody>
        </p:sp>
        <p:sp>
          <p:nvSpPr>
            <p:cNvPr id="513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s-EC">
                <a:solidFill>
                  <a:schemeClr val="hlink"/>
                </a:solidFill>
              </a:endParaRPr>
            </a:p>
          </p:txBody>
        </p:sp>
        <p:sp>
          <p:nvSpPr>
            <p:cNvPr id="513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s-EC" sz="2400">
                <a:latin typeface="Times New Roman" pitchFamily="18" charset="0"/>
              </a:endParaRPr>
            </a:p>
          </p:txBody>
        </p:sp>
        <p:sp>
          <p:nvSpPr>
            <p:cNvPr id="513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s-EC">
                <a:solidFill>
                  <a:schemeClr val="accent2"/>
                </a:solidFill>
              </a:endParaRPr>
            </a:p>
          </p:txBody>
        </p:sp>
        <p:sp>
          <p:nvSpPr>
            <p:cNvPr id="513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s-EC">
                <a:solidFill>
                  <a:schemeClr val="accent2"/>
                </a:solidFill>
              </a:endParaRPr>
            </a:p>
          </p:txBody>
        </p:sp>
      </p:grpSp>
      <p:sp>
        <p:nvSpPr>
          <p:cNvPr id="5134"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5135"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13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vl1pPr>
          </a:lstStyle>
          <a:p>
            <a:r>
              <a:rPr lang="es-ES"/>
              <a:t>Calidad de agua</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p:txStyles>
    <p:titleStyle>
      <a:lvl1pPr algn="l" rtl="0" fontAlgn="base">
        <a:spcBef>
          <a:spcPct val="0"/>
        </a:spcBef>
        <a:spcAft>
          <a:spcPct val="0"/>
        </a:spcAft>
        <a:defRPr sz="2800">
          <a:solidFill>
            <a:schemeClr val="tx1"/>
          </a:solidFill>
          <a:latin typeface="+mj-lt"/>
          <a:ea typeface="+mj-ea"/>
          <a:cs typeface="+mj-cs"/>
        </a:defRPr>
      </a:lvl1pPr>
      <a:lvl2pPr algn="l" rtl="0" fontAlgn="base">
        <a:spcBef>
          <a:spcPct val="0"/>
        </a:spcBef>
        <a:spcAft>
          <a:spcPct val="0"/>
        </a:spcAft>
        <a:defRPr sz="2800">
          <a:solidFill>
            <a:schemeClr val="tx1"/>
          </a:solidFill>
          <a:latin typeface="Arial" charset="0"/>
        </a:defRPr>
      </a:lvl2pPr>
      <a:lvl3pPr algn="l" rtl="0" fontAlgn="base">
        <a:spcBef>
          <a:spcPct val="0"/>
        </a:spcBef>
        <a:spcAft>
          <a:spcPct val="0"/>
        </a:spcAft>
        <a:defRPr sz="2800">
          <a:solidFill>
            <a:schemeClr val="tx1"/>
          </a:solidFill>
          <a:latin typeface="Arial" charset="0"/>
        </a:defRPr>
      </a:lvl3pPr>
      <a:lvl4pPr algn="l" rtl="0" fontAlgn="base">
        <a:spcBef>
          <a:spcPct val="0"/>
        </a:spcBef>
        <a:spcAft>
          <a:spcPct val="0"/>
        </a:spcAft>
        <a:defRPr sz="2800">
          <a:solidFill>
            <a:schemeClr val="tx1"/>
          </a:solidFill>
          <a:latin typeface="Arial" charset="0"/>
        </a:defRPr>
      </a:lvl4pPr>
      <a:lvl5pPr algn="l" rtl="0" fontAlgn="base">
        <a:spcBef>
          <a:spcPct val="0"/>
        </a:spcBef>
        <a:spcAft>
          <a:spcPct val="0"/>
        </a:spcAft>
        <a:defRPr sz="2800">
          <a:solidFill>
            <a:schemeClr val="tx1"/>
          </a:solidFill>
          <a:latin typeface="Arial" charset="0"/>
        </a:defRPr>
      </a:lvl5pPr>
      <a:lvl6pPr marL="457200" algn="l" rtl="0" fontAlgn="base">
        <a:spcBef>
          <a:spcPct val="0"/>
        </a:spcBef>
        <a:spcAft>
          <a:spcPct val="0"/>
        </a:spcAft>
        <a:defRPr sz="2800">
          <a:solidFill>
            <a:schemeClr val="tx1"/>
          </a:solidFill>
          <a:latin typeface="Arial" charset="0"/>
        </a:defRPr>
      </a:lvl6pPr>
      <a:lvl7pPr marL="914400" algn="l" rtl="0" fontAlgn="base">
        <a:spcBef>
          <a:spcPct val="0"/>
        </a:spcBef>
        <a:spcAft>
          <a:spcPct val="0"/>
        </a:spcAft>
        <a:defRPr sz="2800">
          <a:solidFill>
            <a:schemeClr val="tx1"/>
          </a:solidFill>
          <a:latin typeface="Arial" charset="0"/>
        </a:defRPr>
      </a:lvl7pPr>
      <a:lvl8pPr marL="1371600" algn="l" rtl="0" fontAlgn="base">
        <a:spcBef>
          <a:spcPct val="0"/>
        </a:spcBef>
        <a:spcAft>
          <a:spcPct val="0"/>
        </a:spcAft>
        <a:defRPr sz="2800">
          <a:solidFill>
            <a:schemeClr val="tx1"/>
          </a:solidFill>
          <a:latin typeface="Arial" charset="0"/>
        </a:defRPr>
      </a:lvl8pPr>
      <a:lvl9pPr marL="1828800" algn="l" rtl="0" fontAlgn="base">
        <a:spcBef>
          <a:spcPct val="0"/>
        </a:spcBef>
        <a:spcAft>
          <a:spcPct val="0"/>
        </a:spcAft>
        <a:defRPr sz="28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20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16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http://www.disaster-info.net/desplazados/_estaticos/documentos/saneamiento01/1/imagenes/acueduct.jpg" TargetMode="External"/><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http://www.interagua.com.ec/modules/gallery/albums/album09/Puerta_Principal.thumb.jpg" TargetMode="External"/><Relationship Id="rId7" Type="http://schemas.openxmlformats.org/officeDocument/2006/relationships/image" Target="http://www.interagua.com.ec/modules/gallery/albums/album09/Toma_Aerea_La_Toma.thumb.jpg" TargetMode="External"/><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http://www.interagua.com.ec/modules/gallery/albums/album08/Edificio_Planta_de_Bombeo11.thumb.jpg" TargetMode="Externa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s-ES"/>
              <a:t>José V. Chang Gómez</a:t>
            </a:r>
          </a:p>
        </p:txBody>
      </p:sp>
      <p:sp>
        <p:nvSpPr>
          <p:cNvPr id="5" name="4 Marcador de número de diapositiva"/>
          <p:cNvSpPr>
            <a:spLocks noGrp="1"/>
          </p:cNvSpPr>
          <p:nvPr>
            <p:ph type="sldNum" sz="quarter" idx="11"/>
          </p:nvPr>
        </p:nvSpPr>
        <p:spPr/>
        <p:txBody>
          <a:bodyPr/>
          <a:lstStyle/>
          <a:p>
            <a:fld id="{A6E16254-65C5-4CFA-9AB3-6DD83A3A35D8}" type="slidenum">
              <a:rPr lang="es-ES"/>
              <a:pPr/>
              <a:t>1</a:t>
            </a:fld>
            <a:endParaRPr lang="es-ES"/>
          </a:p>
        </p:txBody>
      </p:sp>
      <p:sp>
        <p:nvSpPr>
          <p:cNvPr id="6" name="5 Marcador de fecha"/>
          <p:cNvSpPr>
            <a:spLocks noGrp="1"/>
          </p:cNvSpPr>
          <p:nvPr>
            <p:ph type="dt" sz="half" idx="12"/>
          </p:nvPr>
        </p:nvSpPr>
        <p:spPr/>
        <p:txBody>
          <a:bodyPr/>
          <a:lstStyle/>
          <a:p>
            <a:r>
              <a:rPr lang="es-ES"/>
              <a:t>Calidad de agua</a:t>
            </a:r>
          </a:p>
        </p:txBody>
      </p:sp>
      <p:sp>
        <p:nvSpPr>
          <p:cNvPr id="2052" name="Rectangle 4"/>
          <p:cNvSpPr>
            <a:spLocks noGrp="1" noChangeArrowheads="1"/>
          </p:cNvSpPr>
          <p:nvPr>
            <p:ph type="title"/>
          </p:nvPr>
        </p:nvSpPr>
        <p:spPr>
          <a:xfrm>
            <a:off x="457200" y="549275"/>
            <a:ext cx="8218488" cy="863600"/>
          </a:xfrm>
        </p:spPr>
        <p:txBody>
          <a:bodyPr/>
          <a:lstStyle/>
          <a:p>
            <a:pPr algn="ctr"/>
            <a:r>
              <a:rPr lang="es-ES" b="1"/>
              <a:t>Sistema de tratamiento de agua potable en la ciudad de Guayaquil. Caso de estudio</a:t>
            </a:r>
          </a:p>
        </p:txBody>
      </p:sp>
      <p:sp>
        <p:nvSpPr>
          <p:cNvPr id="2053" name="Rectangle 5"/>
          <p:cNvSpPr>
            <a:spLocks noGrp="1" noChangeArrowheads="1"/>
          </p:cNvSpPr>
          <p:nvPr>
            <p:ph type="body" idx="1"/>
          </p:nvPr>
        </p:nvSpPr>
        <p:spPr>
          <a:xfrm>
            <a:off x="323850" y="1700213"/>
            <a:ext cx="8569325" cy="4752975"/>
          </a:xfrm>
        </p:spPr>
        <p:txBody>
          <a:bodyPr/>
          <a:lstStyle/>
          <a:p>
            <a:pPr>
              <a:buFont typeface="Wingdings" pitchFamily="2" charset="2"/>
              <a:buNone/>
            </a:pPr>
            <a:r>
              <a:rPr lang="es-EC" sz="1800" b="1">
                <a:solidFill>
                  <a:srgbClr val="FF0066"/>
                </a:solidFill>
              </a:rPr>
              <a:t>Objetivo:</a:t>
            </a:r>
          </a:p>
          <a:p>
            <a:pPr>
              <a:buFont typeface="Wingdings" pitchFamily="2" charset="2"/>
              <a:buChar char="q"/>
            </a:pPr>
            <a:r>
              <a:rPr lang="es-EC" sz="1800"/>
              <a:t>Conocer el sistema de tratamiento de agua potable en la ciudad de Guayaquil.  </a:t>
            </a:r>
          </a:p>
          <a:p>
            <a:pPr>
              <a:buFont typeface="Wingdings" pitchFamily="2" charset="2"/>
              <a:buChar char="q"/>
            </a:pPr>
            <a:r>
              <a:rPr lang="es-EC" sz="1800"/>
              <a:t>Características de las plantas de tratamiento, toma de agua, distribución, calidad de agua para consumo humano.</a:t>
            </a:r>
          </a:p>
          <a:p>
            <a:pPr>
              <a:spcBef>
                <a:spcPct val="45000"/>
              </a:spcBef>
              <a:buFont typeface="Wingdings" pitchFamily="2" charset="2"/>
              <a:buNone/>
            </a:pPr>
            <a:r>
              <a:rPr lang="es-EC" sz="1800" b="1">
                <a:solidFill>
                  <a:srgbClr val="FF0066"/>
                </a:solidFill>
              </a:rPr>
              <a:t>Antecedentes históricos:</a:t>
            </a:r>
          </a:p>
          <a:p>
            <a:pPr>
              <a:buFont typeface="Wingdings" pitchFamily="2" charset="2"/>
              <a:buChar char="q"/>
            </a:pPr>
            <a:r>
              <a:rPr lang="es-EC" sz="1800"/>
              <a:t>En el antiguo Egipto vaciaban el agua en vasijas de barro</a:t>
            </a:r>
          </a:p>
          <a:p>
            <a:pPr>
              <a:buFont typeface="Wingdings" pitchFamily="2" charset="2"/>
              <a:buChar char="q"/>
            </a:pPr>
            <a:r>
              <a:rPr lang="es-EC" sz="1800"/>
              <a:t>Las culturas orientales, usaban arena o barro poroso a manera de filtros</a:t>
            </a:r>
          </a:p>
          <a:p>
            <a:pPr>
              <a:buFont typeface="Wingdings" pitchFamily="2" charset="2"/>
              <a:buChar char="q"/>
            </a:pPr>
            <a:r>
              <a:rPr lang="es-EC" sz="1800"/>
              <a:t>ECAPAG se creo a partir de la consolidación de la EPAP-G con la EMAG, para mejorar cobertura y calidad de los servicios. </a:t>
            </a:r>
          </a:p>
          <a:p>
            <a:pPr>
              <a:buFont typeface="Wingdings" pitchFamily="2" charset="2"/>
              <a:buChar char="q"/>
            </a:pPr>
            <a:r>
              <a:rPr lang="es-EC" sz="1800"/>
              <a:t>Se inició proceso de modernización  que condujo a la concesión de los servicios en el 2001 a International Water Services (Interagua).</a:t>
            </a:r>
          </a:p>
          <a:p>
            <a:pPr>
              <a:buFont typeface="Wingdings" pitchFamily="2" charset="2"/>
              <a:buChar char="q"/>
            </a:pPr>
            <a:r>
              <a:rPr lang="es-EC" sz="1800"/>
              <a:t>Plazo de vigencia de contrato de la concesión es de 30 años </a:t>
            </a:r>
          </a:p>
          <a:p>
            <a:pPr>
              <a:buFont typeface="Wingdings" pitchFamily="2" charset="2"/>
              <a:buChar char="q"/>
            </a:pPr>
            <a:r>
              <a:rPr lang="es-EC" sz="1800"/>
              <a:t>ECAPAG es la encargada de controlar que Interagua cumpla con los términos del contrato y normas.</a:t>
            </a:r>
          </a:p>
          <a:p>
            <a:endParaRPr lang="es-ES" sz="1800"/>
          </a:p>
          <a:p>
            <a:endParaRPr lang="es-ES" sz="1800"/>
          </a:p>
          <a:p>
            <a:endParaRPr lang="es-ES"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9A4CB56E-9B97-4FD8-8CAA-AC952A87632E}" type="slidenum">
              <a:rPr lang="es-ES"/>
              <a:pPr/>
              <a:t>10</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53250" name="Text Box 2"/>
          <p:cNvSpPr txBox="1">
            <a:spLocks noChangeArrowheads="1"/>
          </p:cNvSpPr>
          <p:nvPr/>
        </p:nvSpPr>
        <p:spPr bwMode="auto">
          <a:xfrm>
            <a:off x="539750" y="533400"/>
            <a:ext cx="8208963" cy="1679575"/>
          </a:xfrm>
          <a:prstGeom prst="rect">
            <a:avLst/>
          </a:prstGeom>
          <a:noFill/>
          <a:ln w="9525">
            <a:noFill/>
            <a:miter lim="800000"/>
            <a:headEnd/>
            <a:tailEnd/>
          </a:ln>
          <a:effectLst/>
        </p:spPr>
        <p:txBody>
          <a:bodyPr>
            <a:spAutoFit/>
          </a:bodyPr>
          <a:lstStyle/>
          <a:p>
            <a:pPr>
              <a:spcBef>
                <a:spcPct val="50000"/>
              </a:spcBef>
            </a:pPr>
            <a:r>
              <a:rPr lang="es-EC" sz="2400" b="1"/>
              <a:t>Sistema de distribución</a:t>
            </a:r>
          </a:p>
          <a:p>
            <a:pPr>
              <a:spcBef>
                <a:spcPct val="50000"/>
              </a:spcBef>
            </a:pPr>
            <a:r>
              <a:rPr lang="es-EC" sz="1600">
                <a:solidFill>
                  <a:srgbClr val="000000"/>
                </a:solidFill>
                <a:cs typeface="Times New Roman" pitchFamily="18" charset="0"/>
              </a:rPr>
              <a:t>S</a:t>
            </a:r>
            <a:r>
              <a:rPr lang="es-ES" sz="1600">
                <a:solidFill>
                  <a:srgbClr val="000000"/>
                </a:solidFill>
                <a:cs typeface="Times New Roman" pitchFamily="18" charset="0"/>
              </a:rPr>
              <a:t>e encuentra integrado con el sistema de conducción proveniente de La Toma, y es alimentado en su mayoría por gravedad, sin embargo existen zonas donde la provisión se realiza empleando sistemas de rebombeo hacia tanques elevados locales</a:t>
            </a:r>
            <a:r>
              <a:rPr lang="es-EC" sz="1600">
                <a:solidFill>
                  <a:srgbClr val="000000"/>
                </a:solidFill>
                <a:cs typeface="Times New Roman" pitchFamily="18" charset="0"/>
              </a:rPr>
              <a:t>.</a:t>
            </a:r>
            <a:endParaRPr lang="es-ES" sz="1600">
              <a:solidFill>
                <a:srgbClr val="000000"/>
              </a:solidFill>
              <a:cs typeface="Times New Roman" pitchFamily="18" charset="0"/>
            </a:endParaRPr>
          </a:p>
          <a:p>
            <a:pPr>
              <a:spcBef>
                <a:spcPct val="50000"/>
              </a:spcBef>
            </a:pPr>
            <a:endParaRPr lang="es-ES" sz="1600"/>
          </a:p>
        </p:txBody>
      </p:sp>
      <p:pic>
        <p:nvPicPr>
          <p:cNvPr id="53251" name="Picture 3" descr="acueduct.jpg (198344 bytes)"/>
          <p:cNvPicPr>
            <a:picLocks noChangeAspect="1" noChangeArrowheads="1"/>
          </p:cNvPicPr>
          <p:nvPr/>
        </p:nvPicPr>
        <p:blipFill>
          <a:blip r:embed="rId2" r:link="rId3"/>
          <a:srcRect/>
          <a:stretch>
            <a:fillRect/>
          </a:stretch>
        </p:blipFill>
        <p:spPr bwMode="auto">
          <a:xfrm>
            <a:off x="1187450" y="2708275"/>
            <a:ext cx="6781800" cy="3581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76FCB21D-4493-4A25-ACF0-E4512B1AEBF5}" type="slidenum">
              <a:rPr lang="es-ES"/>
              <a:pPr/>
              <a:t>11</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54274" name="Text Box 2"/>
          <p:cNvSpPr txBox="1">
            <a:spLocks noChangeArrowheads="1"/>
          </p:cNvSpPr>
          <p:nvPr/>
        </p:nvSpPr>
        <p:spPr bwMode="auto">
          <a:xfrm>
            <a:off x="179388" y="476250"/>
            <a:ext cx="8713787" cy="3716338"/>
          </a:xfrm>
          <a:prstGeom prst="rect">
            <a:avLst/>
          </a:prstGeom>
          <a:noFill/>
          <a:ln w="9525">
            <a:noFill/>
            <a:miter lim="800000"/>
            <a:headEnd/>
            <a:tailEnd/>
          </a:ln>
          <a:effectLst/>
        </p:spPr>
        <p:txBody>
          <a:bodyPr>
            <a:spAutoFit/>
          </a:bodyPr>
          <a:lstStyle/>
          <a:p>
            <a:pPr>
              <a:spcBef>
                <a:spcPct val="40000"/>
              </a:spcBef>
            </a:pPr>
            <a:r>
              <a:rPr lang="es-EC" sz="1600">
                <a:solidFill>
                  <a:srgbClr val="000000"/>
                </a:solidFill>
                <a:latin typeface="Times New Roman" pitchFamily="18" charset="0"/>
                <a:cs typeface="Times New Roman" pitchFamily="18" charset="0"/>
              </a:rPr>
              <a:t>-</a:t>
            </a:r>
            <a:r>
              <a:rPr lang="es-ES">
                <a:solidFill>
                  <a:srgbClr val="000000"/>
                </a:solidFill>
                <a:cs typeface="Times New Roman" pitchFamily="18" charset="0"/>
              </a:rPr>
              <a:t>El sistema formal de distribución de agua potable de la ciudad que opera está conformado por los siguientes componentes:</a:t>
            </a:r>
          </a:p>
          <a:p>
            <a:pPr>
              <a:spcBef>
                <a:spcPct val="40000"/>
              </a:spcBef>
            </a:pPr>
            <a:r>
              <a:rPr lang="es-ES" i="1">
                <a:solidFill>
                  <a:srgbClr val="000000"/>
                </a:solidFill>
                <a:cs typeface="Times New Roman" pitchFamily="18" charset="0"/>
              </a:rPr>
              <a:t>  </a:t>
            </a:r>
            <a:r>
              <a:rPr lang="es-ES" b="1">
                <a:cs typeface="Times New Roman" pitchFamily="18" charset="0"/>
              </a:rPr>
              <a:t>Redes convencionales</a:t>
            </a:r>
            <a:r>
              <a:rPr lang="es-EC" i="1">
                <a:solidFill>
                  <a:srgbClr val="336699"/>
                </a:solidFill>
                <a:cs typeface="Times New Roman" pitchFamily="18" charset="0"/>
              </a:rPr>
              <a:t>:</a:t>
            </a:r>
            <a:r>
              <a:rPr lang="es-ES">
                <a:solidFill>
                  <a:srgbClr val="000000"/>
                </a:solidFill>
                <a:cs typeface="Times New Roman" pitchFamily="18" charset="0"/>
              </a:rPr>
              <a:t> se dividen en 4 zonas que son: Noroeste, Noreste, Centro y Sur. Debido a las condiciones de deterioro de las redes recibidas en la actualidad el sistema está en mantenimiento en las zonas Centro y Sur. </a:t>
            </a:r>
            <a:endParaRPr lang="es-EC">
              <a:solidFill>
                <a:srgbClr val="000000"/>
              </a:solidFill>
              <a:cs typeface="Times New Roman" pitchFamily="18" charset="0"/>
            </a:endParaRPr>
          </a:p>
          <a:p>
            <a:pPr>
              <a:spcBef>
                <a:spcPct val="40000"/>
              </a:spcBef>
            </a:pPr>
            <a:r>
              <a:rPr lang="es-EC" i="1">
                <a:solidFill>
                  <a:srgbClr val="000000"/>
                </a:solidFill>
                <a:cs typeface="Times New Roman" pitchFamily="18" charset="0"/>
              </a:rPr>
              <a:t>  </a:t>
            </a:r>
            <a:r>
              <a:rPr lang="es-ES" b="1">
                <a:cs typeface="Times New Roman" pitchFamily="18" charset="0"/>
              </a:rPr>
              <a:t>Bocatomas</a:t>
            </a:r>
            <a:r>
              <a:rPr lang="es-EC" b="1">
                <a:cs typeface="Times New Roman" pitchFamily="18" charset="0"/>
              </a:rPr>
              <a:t>:</a:t>
            </a:r>
            <a:r>
              <a:rPr lang="es-EC" i="1">
                <a:solidFill>
                  <a:srgbClr val="000000"/>
                </a:solidFill>
                <a:cs typeface="Times New Roman" pitchFamily="18" charset="0"/>
              </a:rPr>
              <a:t> </a:t>
            </a:r>
            <a:r>
              <a:rPr lang="es-ES">
                <a:solidFill>
                  <a:srgbClr val="000000"/>
                </a:solidFill>
                <a:cs typeface="Times New Roman" pitchFamily="18" charset="0"/>
              </a:rPr>
              <a:t>destinadas a provisionar carros cisterna</a:t>
            </a:r>
            <a:r>
              <a:rPr lang="es-EC">
                <a:solidFill>
                  <a:srgbClr val="000000"/>
                </a:solidFill>
                <a:cs typeface="Times New Roman" pitchFamily="18" charset="0"/>
              </a:rPr>
              <a:t>. </a:t>
            </a:r>
            <a:r>
              <a:rPr lang="es-ES">
                <a:solidFill>
                  <a:srgbClr val="000000"/>
                </a:solidFill>
                <a:cs typeface="Times New Roman" pitchFamily="18" charset="0"/>
              </a:rPr>
              <a:t>Las obligaciones de Interagua en relación a la operación de las bocatomas se centran en asegurar la provisión con la continuidad y calidad debidas, además de vigilar el cumplimiento de los horarios de servicio fijados a los concesionarios. </a:t>
            </a:r>
          </a:p>
          <a:p>
            <a:pPr>
              <a:spcBef>
                <a:spcPct val="40000"/>
              </a:spcBef>
            </a:pPr>
            <a:r>
              <a:rPr lang="es-ES">
                <a:solidFill>
                  <a:srgbClr val="000000"/>
                </a:solidFill>
                <a:cs typeface="Times New Roman" pitchFamily="18" charset="0"/>
              </a:rPr>
              <a:t>El volumen total de agua provista por Interagua a los concesionarios de bocatomas es de aproximadamente 200.000 m</a:t>
            </a:r>
            <a:r>
              <a:rPr lang="es-ES" baseline="30000">
                <a:solidFill>
                  <a:srgbClr val="000000"/>
                </a:solidFill>
                <a:cs typeface="Times New Roman" pitchFamily="18" charset="0"/>
              </a:rPr>
              <a:t>3</a:t>
            </a:r>
            <a:r>
              <a:rPr lang="es-ES">
                <a:solidFill>
                  <a:srgbClr val="000000"/>
                </a:solidFill>
                <a:cs typeface="Times New Roman" pitchFamily="18" charset="0"/>
              </a:rPr>
              <a:t>/mes</a:t>
            </a:r>
            <a:r>
              <a:rPr lang="es-EC">
                <a:solidFill>
                  <a:srgbClr val="000000"/>
                </a:solidFill>
                <a:cs typeface="Times New Roman" pitchFamily="18" charset="0"/>
              </a:rPr>
              <a:t>. </a:t>
            </a:r>
            <a:r>
              <a:rPr lang="es-ES">
                <a:solidFill>
                  <a:srgbClr val="000000"/>
                </a:solidFill>
                <a:cs typeface="Times New Roman" pitchFamily="18" charset="0"/>
              </a:rPr>
              <a:t>Estos tanqueros cobran $ 0,70 por recipiente de 200 litros </a:t>
            </a:r>
            <a:endParaRPr lang="es-ES"/>
          </a:p>
        </p:txBody>
      </p:sp>
      <p:pic>
        <p:nvPicPr>
          <p:cNvPr id="54275" name="Picture 3"/>
          <p:cNvPicPr>
            <a:picLocks noChangeAspect="1" noChangeArrowheads="1"/>
          </p:cNvPicPr>
          <p:nvPr/>
        </p:nvPicPr>
        <p:blipFill>
          <a:blip r:embed="rId2"/>
          <a:srcRect/>
          <a:stretch>
            <a:fillRect/>
          </a:stretch>
        </p:blipFill>
        <p:spPr bwMode="auto">
          <a:xfrm>
            <a:off x="3059113" y="4076700"/>
            <a:ext cx="3124200" cy="23907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291904DD-DF80-49DE-B37F-3316AE846E39}" type="slidenum">
              <a:rPr lang="es-ES"/>
              <a:pPr/>
              <a:t>12</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55298" name="Text Box 2"/>
          <p:cNvSpPr txBox="1">
            <a:spLocks noChangeArrowheads="1"/>
          </p:cNvSpPr>
          <p:nvPr/>
        </p:nvSpPr>
        <p:spPr bwMode="auto">
          <a:xfrm>
            <a:off x="179388" y="549275"/>
            <a:ext cx="8640762" cy="3452813"/>
          </a:xfrm>
          <a:prstGeom prst="rect">
            <a:avLst/>
          </a:prstGeom>
          <a:noFill/>
          <a:ln w="9525">
            <a:noFill/>
            <a:miter lim="800000"/>
            <a:headEnd/>
            <a:tailEnd/>
          </a:ln>
          <a:effectLst/>
        </p:spPr>
        <p:txBody>
          <a:bodyPr>
            <a:spAutoFit/>
          </a:bodyPr>
          <a:lstStyle/>
          <a:p>
            <a:pPr>
              <a:spcBef>
                <a:spcPct val="50000"/>
              </a:spcBef>
            </a:pPr>
            <a:r>
              <a:rPr lang="es-EC" sz="2000" b="1">
                <a:cs typeface="Times New Roman" pitchFamily="18" charset="0"/>
              </a:rPr>
              <a:t>Sistema de Piletas:</a:t>
            </a:r>
          </a:p>
          <a:p>
            <a:pPr>
              <a:spcBef>
                <a:spcPct val="50000"/>
              </a:spcBef>
              <a:buFontTx/>
              <a:buChar char="-"/>
            </a:pPr>
            <a:r>
              <a:rPr lang="es-EC" sz="1600">
                <a:solidFill>
                  <a:srgbClr val="000000"/>
                </a:solidFill>
                <a:cs typeface="Times New Roman" pitchFamily="18" charset="0"/>
              </a:rPr>
              <a:t>Existen</a:t>
            </a:r>
            <a:r>
              <a:rPr lang="es-ES" sz="1600">
                <a:solidFill>
                  <a:srgbClr val="000000"/>
                </a:solidFill>
                <a:cs typeface="Times New Roman" pitchFamily="18" charset="0"/>
              </a:rPr>
              <a:t> 153 piletas registradas en el sistema comercial de Interagua. Cada una de ellas es administrada por un habitante de la comunidad.</a:t>
            </a:r>
            <a:endParaRPr lang="es-EC" sz="1600">
              <a:solidFill>
                <a:srgbClr val="000000"/>
              </a:solidFill>
              <a:cs typeface="Times New Roman" pitchFamily="18" charset="0"/>
            </a:endParaRPr>
          </a:p>
          <a:p>
            <a:pPr>
              <a:spcBef>
                <a:spcPct val="50000"/>
              </a:spcBef>
              <a:buFontTx/>
              <a:buChar char="-"/>
            </a:pPr>
            <a:r>
              <a:rPr lang="es-ES" sz="1600">
                <a:solidFill>
                  <a:srgbClr val="000000"/>
                </a:solidFill>
                <a:cs typeface="Times New Roman" pitchFamily="18" charset="0"/>
              </a:rPr>
              <a:t>La distribución desde la pileta a cada una de las viviendas vecinas se realiza habitualmente con mangueras las que se desplazan conforme al orden acordado por la propia comunidad.</a:t>
            </a:r>
            <a:endParaRPr lang="es-EC" sz="1600">
              <a:solidFill>
                <a:srgbClr val="000000"/>
              </a:solidFill>
              <a:cs typeface="Times New Roman" pitchFamily="18" charset="0"/>
            </a:endParaRPr>
          </a:p>
          <a:p>
            <a:pPr>
              <a:spcBef>
                <a:spcPct val="50000"/>
              </a:spcBef>
              <a:buFontTx/>
              <a:buChar char="-"/>
            </a:pPr>
            <a:r>
              <a:rPr lang="es-ES" sz="1600">
                <a:solidFill>
                  <a:srgbClr val="000000"/>
                </a:solidFill>
                <a:cs typeface="Times New Roman" pitchFamily="18" charset="0"/>
              </a:rPr>
              <a:t>  El volumen de agua potable que Interagua distribuye mensualmente a las piletas es de aproximadamente  100 000 m</a:t>
            </a:r>
            <a:r>
              <a:rPr lang="es-ES" sz="1600" baseline="30000">
                <a:solidFill>
                  <a:srgbClr val="000000"/>
                </a:solidFill>
                <a:cs typeface="Times New Roman" pitchFamily="18" charset="0"/>
              </a:rPr>
              <a:t>3</a:t>
            </a:r>
            <a:r>
              <a:rPr lang="es-ES" sz="1600">
                <a:solidFill>
                  <a:srgbClr val="000000"/>
                </a:solidFill>
                <a:cs typeface="Times New Roman" pitchFamily="18" charset="0"/>
              </a:rPr>
              <a:t> al mes. </a:t>
            </a:r>
            <a:endParaRPr lang="es-EC" sz="1600">
              <a:solidFill>
                <a:srgbClr val="000000"/>
              </a:solidFill>
              <a:cs typeface="Times New Roman" pitchFamily="18" charset="0"/>
            </a:endParaRPr>
          </a:p>
          <a:p>
            <a:pPr>
              <a:spcBef>
                <a:spcPct val="50000"/>
              </a:spcBef>
              <a:buFontTx/>
              <a:buChar char="-"/>
            </a:pPr>
            <a:r>
              <a:rPr lang="es-ES" sz="1600">
                <a:solidFill>
                  <a:srgbClr val="000000"/>
                </a:solidFill>
                <a:cs typeface="Times New Roman" pitchFamily="18" charset="0"/>
              </a:rPr>
              <a:t>La mayoría de estos sistemas cuenta con un medidor que registra los volúmenes provistos </a:t>
            </a:r>
            <a:endParaRPr lang="es-EC" sz="1600">
              <a:solidFill>
                <a:srgbClr val="000000"/>
              </a:solidFill>
              <a:cs typeface="Times New Roman" pitchFamily="18" charset="0"/>
            </a:endParaRPr>
          </a:p>
          <a:p>
            <a:pPr>
              <a:spcBef>
                <a:spcPct val="50000"/>
              </a:spcBef>
              <a:buFontTx/>
              <a:buChar char="-"/>
            </a:pPr>
            <a:r>
              <a:rPr lang="es-ES" sz="1600">
                <a:solidFill>
                  <a:srgbClr val="000000"/>
                </a:solidFill>
                <a:cs typeface="Times New Roman" pitchFamily="18" charset="0"/>
              </a:rPr>
              <a:t>La mayoría de los sectores provistos mediante piletas tienen servicio continuo de 24 horas, sin embargo con frecuencia se presentan fugas en las mangueras usadas por el piletero para la distribución domiciliaria.</a:t>
            </a:r>
            <a:endParaRPr lang="es-ES" sz="1600"/>
          </a:p>
        </p:txBody>
      </p:sp>
      <p:pic>
        <p:nvPicPr>
          <p:cNvPr id="55299" name="Picture 3"/>
          <p:cNvPicPr>
            <a:picLocks noChangeAspect="1" noChangeArrowheads="1"/>
          </p:cNvPicPr>
          <p:nvPr/>
        </p:nvPicPr>
        <p:blipFill>
          <a:blip r:embed="rId2"/>
          <a:srcRect/>
          <a:stretch>
            <a:fillRect/>
          </a:stretch>
        </p:blipFill>
        <p:spPr bwMode="auto">
          <a:xfrm>
            <a:off x="1476375" y="4221163"/>
            <a:ext cx="6400800" cy="21399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Marcador de pie de página"/>
          <p:cNvSpPr>
            <a:spLocks noGrp="1"/>
          </p:cNvSpPr>
          <p:nvPr>
            <p:ph type="ftr" sz="quarter" idx="10"/>
          </p:nvPr>
        </p:nvSpPr>
        <p:spPr/>
        <p:txBody>
          <a:bodyPr/>
          <a:lstStyle/>
          <a:p>
            <a:r>
              <a:rPr lang="es-ES"/>
              <a:t>José V. Chang Gómez</a:t>
            </a:r>
          </a:p>
        </p:txBody>
      </p:sp>
      <p:sp>
        <p:nvSpPr>
          <p:cNvPr id="4" name="2 Marcador de número de diapositiva"/>
          <p:cNvSpPr>
            <a:spLocks noGrp="1"/>
          </p:cNvSpPr>
          <p:nvPr>
            <p:ph type="sldNum" sz="quarter" idx="11"/>
          </p:nvPr>
        </p:nvSpPr>
        <p:spPr/>
        <p:txBody>
          <a:bodyPr/>
          <a:lstStyle/>
          <a:p>
            <a:fld id="{FD25E283-CE67-473D-89E1-997CB64D01BD}" type="slidenum">
              <a:rPr lang="es-ES"/>
              <a:pPr/>
              <a:t>13</a:t>
            </a:fld>
            <a:endParaRPr lang="es-ES"/>
          </a:p>
        </p:txBody>
      </p:sp>
      <p:sp>
        <p:nvSpPr>
          <p:cNvPr id="5" name="3 Marcador de fecha"/>
          <p:cNvSpPr>
            <a:spLocks noGrp="1"/>
          </p:cNvSpPr>
          <p:nvPr>
            <p:ph type="dt" sz="half" idx="12"/>
          </p:nvPr>
        </p:nvSpPr>
        <p:spPr/>
        <p:txBody>
          <a:bodyPr/>
          <a:lstStyle/>
          <a:p>
            <a:r>
              <a:rPr lang="es-ES"/>
              <a:t>Calidad de agua</a:t>
            </a:r>
          </a:p>
        </p:txBody>
      </p:sp>
      <p:sp>
        <p:nvSpPr>
          <p:cNvPr id="56322" name="Text Box 2"/>
          <p:cNvSpPr txBox="1">
            <a:spLocks noChangeArrowheads="1"/>
          </p:cNvSpPr>
          <p:nvPr/>
        </p:nvSpPr>
        <p:spPr bwMode="auto">
          <a:xfrm>
            <a:off x="323850" y="476250"/>
            <a:ext cx="8569325" cy="5895975"/>
          </a:xfrm>
          <a:prstGeom prst="rect">
            <a:avLst/>
          </a:prstGeom>
          <a:noFill/>
          <a:ln w="9525">
            <a:noFill/>
            <a:miter lim="800000"/>
            <a:headEnd/>
            <a:tailEnd/>
          </a:ln>
          <a:effectLst/>
        </p:spPr>
        <p:txBody>
          <a:bodyPr>
            <a:spAutoFit/>
          </a:bodyPr>
          <a:lstStyle/>
          <a:p>
            <a:pPr>
              <a:spcBef>
                <a:spcPct val="50000"/>
              </a:spcBef>
            </a:pPr>
            <a:r>
              <a:rPr lang="es-EC" sz="2000" b="1"/>
              <a:t>Programa de Monitoreo Ambiental</a:t>
            </a:r>
          </a:p>
          <a:p>
            <a:pPr algn="just">
              <a:spcBef>
                <a:spcPct val="50000"/>
              </a:spcBef>
            </a:pPr>
            <a:r>
              <a:rPr lang="es-EC">
                <a:solidFill>
                  <a:srgbClr val="000000"/>
                </a:solidFill>
                <a:cs typeface="Times New Roman" pitchFamily="18" charset="0"/>
              </a:rPr>
              <a:t>Convenio</a:t>
            </a:r>
            <a:r>
              <a:rPr lang="es-ES">
                <a:solidFill>
                  <a:srgbClr val="000000"/>
                </a:solidFill>
                <a:cs typeface="Times New Roman" pitchFamily="18" charset="0"/>
              </a:rPr>
              <a:t> con el INOCAR) para el monitoreo ambiental que comprende resultados de análisis de muestras colectadas mensualmente en 6 perfiles, ubicados en diferentes puntos de los ríos Daule y Guayas, durante el período entre Octubre de 2002 y Febrero de 2003.  Con la finalidad de tener datos mensuales de calidad del agua. </a:t>
            </a:r>
          </a:p>
          <a:p>
            <a:pPr algn="just">
              <a:spcBef>
                <a:spcPct val="50000"/>
              </a:spcBef>
            </a:pPr>
            <a:r>
              <a:rPr lang="es-ES">
                <a:solidFill>
                  <a:srgbClr val="000000"/>
                </a:solidFill>
                <a:cs typeface="Times New Roman" pitchFamily="18" charset="0"/>
              </a:rPr>
              <a:t> La ubicación de los seis perfiles:</a:t>
            </a:r>
          </a:p>
          <a:p>
            <a:pPr algn="just">
              <a:spcBef>
                <a:spcPct val="50000"/>
              </a:spcBef>
            </a:pPr>
            <a:r>
              <a:rPr lang="es-ES">
                <a:solidFill>
                  <a:srgbClr val="000000"/>
                </a:solidFill>
                <a:cs typeface="Times New Roman" pitchFamily="18" charset="0"/>
              </a:rPr>
              <a:t> </a:t>
            </a:r>
            <a:r>
              <a:rPr lang="es-EC">
                <a:solidFill>
                  <a:srgbClr val="000000"/>
                </a:solidFill>
                <a:cs typeface="Times New Roman" pitchFamily="18" charset="0"/>
              </a:rPr>
              <a:t> </a:t>
            </a:r>
            <a:r>
              <a:rPr lang="es-ES" b="1">
                <a:solidFill>
                  <a:srgbClr val="000000"/>
                </a:solidFill>
                <a:cs typeface="Times New Roman" pitchFamily="18" charset="0"/>
              </a:rPr>
              <a:t>Perfil 1: </a:t>
            </a:r>
            <a:r>
              <a:rPr lang="es-ES">
                <a:solidFill>
                  <a:srgbClr val="000000"/>
                </a:solidFill>
                <a:cs typeface="Times New Roman" pitchFamily="18" charset="0"/>
              </a:rPr>
              <a:t>ubicado a 500 metros aguas arriba de la Toma. (Río Daule).</a:t>
            </a:r>
          </a:p>
          <a:p>
            <a:pPr algn="just">
              <a:spcBef>
                <a:spcPct val="50000"/>
              </a:spcBef>
            </a:pPr>
            <a:r>
              <a:rPr lang="es-ES">
                <a:solidFill>
                  <a:srgbClr val="000000"/>
                </a:solidFill>
                <a:cs typeface="Times New Roman" pitchFamily="18" charset="0"/>
              </a:rPr>
              <a:t>  </a:t>
            </a:r>
            <a:r>
              <a:rPr lang="es-ES" b="1">
                <a:solidFill>
                  <a:srgbClr val="000000"/>
                </a:solidFill>
                <a:cs typeface="Times New Roman" pitchFamily="18" charset="0"/>
              </a:rPr>
              <a:t>Perfil 2</a:t>
            </a:r>
            <a:r>
              <a:rPr lang="es-ES">
                <a:solidFill>
                  <a:srgbClr val="000000"/>
                </a:solidFill>
                <a:cs typeface="Times New Roman" pitchFamily="18" charset="0"/>
              </a:rPr>
              <a:t>: ubicado a 2000 metros aguas abajo de la Toma (Río Daule).</a:t>
            </a:r>
          </a:p>
          <a:p>
            <a:pPr algn="just">
              <a:spcBef>
                <a:spcPct val="50000"/>
              </a:spcBef>
            </a:pPr>
            <a:r>
              <a:rPr lang="es-ES">
                <a:solidFill>
                  <a:srgbClr val="000000"/>
                </a:solidFill>
                <a:cs typeface="Times New Roman" pitchFamily="18" charset="0"/>
              </a:rPr>
              <a:t>  </a:t>
            </a:r>
            <a:r>
              <a:rPr lang="es-ES" b="1">
                <a:solidFill>
                  <a:srgbClr val="000000"/>
                </a:solidFill>
                <a:cs typeface="Times New Roman" pitchFamily="18" charset="0"/>
              </a:rPr>
              <a:t>Perfil 3: </a:t>
            </a:r>
            <a:r>
              <a:rPr lang="es-ES">
                <a:solidFill>
                  <a:srgbClr val="000000"/>
                </a:solidFill>
                <a:cs typeface="Times New Roman" pitchFamily="18" charset="0"/>
              </a:rPr>
              <a:t>ubicado a 500 metros aguas arriba del Puente Rafael Mendoza tramo Guayaquil-Samborondón (Río Daule) después de la Estación de Bombeo Alborada.</a:t>
            </a:r>
          </a:p>
          <a:p>
            <a:pPr algn="just">
              <a:spcBef>
                <a:spcPct val="50000"/>
              </a:spcBef>
            </a:pPr>
            <a:r>
              <a:rPr lang="es-ES">
                <a:solidFill>
                  <a:srgbClr val="000000"/>
                </a:solidFill>
                <a:cs typeface="Times New Roman" pitchFamily="18" charset="0"/>
              </a:rPr>
              <a:t>  </a:t>
            </a:r>
            <a:r>
              <a:rPr lang="es-ES" b="1">
                <a:solidFill>
                  <a:srgbClr val="000000"/>
                </a:solidFill>
                <a:cs typeface="Times New Roman" pitchFamily="18" charset="0"/>
              </a:rPr>
              <a:t>Perfil 4</a:t>
            </a:r>
            <a:r>
              <a:rPr lang="es-ES">
                <a:solidFill>
                  <a:srgbClr val="000000"/>
                </a:solidFill>
                <a:cs typeface="Times New Roman" pitchFamily="18" charset="0"/>
              </a:rPr>
              <a:t>: ubicado a 500 metros aguas arriba del Puente Rafael Mendoza tramo Samborondón-Durán (Río Babahoyo) próximo al Cantón Durán.</a:t>
            </a:r>
          </a:p>
          <a:p>
            <a:pPr algn="just">
              <a:spcBef>
                <a:spcPct val="50000"/>
              </a:spcBef>
            </a:pPr>
            <a:r>
              <a:rPr lang="es-ES">
                <a:solidFill>
                  <a:srgbClr val="000000"/>
                </a:solidFill>
                <a:cs typeface="Times New Roman" pitchFamily="18" charset="0"/>
              </a:rPr>
              <a:t>  </a:t>
            </a:r>
            <a:r>
              <a:rPr lang="es-ES" b="1">
                <a:solidFill>
                  <a:srgbClr val="000000"/>
                </a:solidFill>
                <a:cs typeface="Times New Roman" pitchFamily="18" charset="0"/>
              </a:rPr>
              <a:t>Perfil 5: </a:t>
            </a:r>
            <a:r>
              <a:rPr lang="es-ES">
                <a:solidFill>
                  <a:srgbClr val="000000"/>
                </a:solidFill>
                <a:cs typeface="Times New Roman" pitchFamily="18" charset="0"/>
              </a:rPr>
              <a:t>ubicado a 500 metros aguas abajo de las Esclusas, y después de la Estación de Bombeo del Guasmo (Río Guayas).</a:t>
            </a:r>
          </a:p>
          <a:p>
            <a:pPr algn="just">
              <a:spcBef>
                <a:spcPct val="50000"/>
              </a:spcBef>
            </a:pPr>
            <a:r>
              <a:rPr lang="es-ES">
                <a:solidFill>
                  <a:srgbClr val="000000"/>
                </a:solidFill>
                <a:cs typeface="Times New Roman" pitchFamily="18" charset="0"/>
              </a:rPr>
              <a:t>  </a:t>
            </a:r>
            <a:r>
              <a:rPr lang="es-ES" b="1">
                <a:solidFill>
                  <a:srgbClr val="000000"/>
                </a:solidFill>
                <a:cs typeface="Times New Roman" pitchFamily="18" charset="0"/>
              </a:rPr>
              <a:t>Perfil 6: </a:t>
            </a:r>
            <a:r>
              <a:rPr lang="es-ES">
                <a:solidFill>
                  <a:srgbClr val="000000"/>
                </a:solidFill>
                <a:cs typeface="Times New Roman" pitchFamily="18" charset="0"/>
              </a:rPr>
              <a:t>ubicado 56 kilómetros del perfil 1 ( Río Guayas 2° 20’ N - 79° 50’E).</a:t>
            </a:r>
            <a:endParaRPr 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BA0C5C9D-A909-4652-88AB-FB914F1ED1C1}" type="slidenum">
              <a:rPr lang="es-ES"/>
              <a:pPr/>
              <a:t>14</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57346" name="Text Box 2"/>
          <p:cNvSpPr txBox="1">
            <a:spLocks noChangeArrowheads="1"/>
          </p:cNvSpPr>
          <p:nvPr/>
        </p:nvSpPr>
        <p:spPr bwMode="auto">
          <a:xfrm>
            <a:off x="250825" y="549275"/>
            <a:ext cx="8642350" cy="3433763"/>
          </a:xfrm>
          <a:prstGeom prst="rect">
            <a:avLst/>
          </a:prstGeom>
          <a:noFill/>
          <a:ln w="9525">
            <a:noFill/>
            <a:miter lim="800000"/>
            <a:headEnd/>
            <a:tailEnd/>
          </a:ln>
          <a:effectLst/>
        </p:spPr>
        <p:txBody>
          <a:bodyPr>
            <a:spAutoFit/>
          </a:bodyPr>
          <a:lstStyle/>
          <a:p>
            <a:pPr>
              <a:spcBef>
                <a:spcPct val="35000"/>
              </a:spcBef>
            </a:pPr>
            <a:r>
              <a:rPr lang="es-ES" sz="2000" b="1">
                <a:cs typeface="Times New Roman" pitchFamily="18" charset="0"/>
              </a:rPr>
              <a:t>Demanda Bioquímica de Oxígeno</a:t>
            </a:r>
            <a:r>
              <a:rPr lang="es-ES" sz="2000"/>
              <a:t> </a:t>
            </a:r>
            <a:endParaRPr lang="es-EC" sz="2000"/>
          </a:p>
          <a:p>
            <a:pPr>
              <a:spcBef>
                <a:spcPct val="35000"/>
              </a:spcBef>
              <a:buFontTx/>
              <a:buChar char="-"/>
            </a:pPr>
            <a:r>
              <a:rPr lang="es-EC">
                <a:cs typeface="Times New Roman" pitchFamily="18" charset="0"/>
              </a:rPr>
              <a:t>Entre</a:t>
            </a:r>
            <a:r>
              <a:rPr lang="es-ES">
                <a:cs typeface="Times New Roman" pitchFamily="18" charset="0"/>
              </a:rPr>
              <a:t> Octubre de 2002 y Febrero de 2003, los resultados del programa de monitoreo ejecutado por INOCAR, en convenio con Interagua, establecen que las concentraciones de DBO5 para los perfiles 1 y 2 (próximos a la Toma) fluctuaron entre 0,79 mg/l y 2,96 mg/l para el flujo, y entre 1,20 mg/l y 3,30 mg/l para el reflujo durante los meses de octubre, noviembre, diciembre, enero, febrero. </a:t>
            </a:r>
            <a:endParaRPr lang="es-EC">
              <a:cs typeface="Times New Roman" pitchFamily="18" charset="0"/>
            </a:endParaRPr>
          </a:p>
          <a:p>
            <a:pPr>
              <a:spcBef>
                <a:spcPct val="35000"/>
              </a:spcBef>
              <a:buFontTx/>
              <a:buChar char="-"/>
            </a:pPr>
            <a:r>
              <a:rPr lang="es-ES">
                <a:cs typeface="Times New Roman" pitchFamily="18" charset="0"/>
              </a:rPr>
              <a:t>Los valores promedios registrados para el flujo fueron de 2,55 mg/l para el flujo y de 1,69 para el reflujo. </a:t>
            </a:r>
            <a:endParaRPr lang="es-EC">
              <a:cs typeface="Times New Roman" pitchFamily="18" charset="0"/>
            </a:endParaRPr>
          </a:p>
          <a:p>
            <a:pPr>
              <a:spcBef>
                <a:spcPct val="35000"/>
              </a:spcBef>
              <a:buFontTx/>
              <a:buChar char="-"/>
            </a:pPr>
            <a:r>
              <a:rPr lang="es-ES">
                <a:cs typeface="Times New Roman" pitchFamily="18" charset="0"/>
              </a:rPr>
              <a:t>El promedio general para las dos mareas fue de 2,1 mg/l. Valores que se encuentran ligeramente sobre el límite permisible de acuerdo a lo establecido en la Norma de Calidad Ambiental y de Descarga de Efluentes.</a:t>
            </a:r>
            <a:r>
              <a:rPr lang="es-ES"/>
              <a:t> </a:t>
            </a:r>
          </a:p>
        </p:txBody>
      </p:sp>
      <p:pic>
        <p:nvPicPr>
          <p:cNvPr id="57347" name="Picture 3"/>
          <p:cNvPicPr>
            <a:picLocks noChangeAspect="1" noChangeArrowheads="1"/>
          </p:cNvPicPr>
          <p:nvPr/>
        </p:nvPicPr>
        <p:blipFill>
          <a:blip r:embed="rId2"/>
          <a:srcRect/>
          <a:stretch>
            <a:fillRect/>
          </a:stretch>
        </p:blipFill>
        <p:spPr bwMode="auto">
          <a:xfrm>
            <a:off x="900113" y="4076700"/>
            <a:ext cx="7467600" cy="221456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pie de página"/>
          <p:cNvSpPr>
            <a:spLocks noGrp="1"/>
          </p:cNvSpPr>
          <p:nvPr>
            <p:ph type="ftr" sz="quarter" idx="10"/>
          </p:nvPr>
        </p:nvSpPr>
        <p:spPr/>
        <p:txBody>
          <a:bodyPr/>
          <a:lstStyle/>
          <a:p>
            <a:r>
              <a:rPr lang="es-ES"/>
              <a:t>José V. Chang Gómez</a:t>
            </a:r>
          </a:p>
        </p:txBody>
      </p:sp>
      <p:sp>
        <p:nvSpPr>
          <p:cNvPr id="6" name="2 Marcador de número de diapositiva"/>
          <p:cNvSpPr>
            <a:spLocks noGrp="1"/>
          </p:cNvSpPr>
          <p:nvPr>
            <p:ph type="sldNum" sz="quarter" idx="11"/>
          </p:nvPr>
        </p:nvSpPr>
        <p:spPr/>
        <p:txBody>
          <a:bodyPr/>
          <a:lstStyle/>
          <a:p>
            <a:fld id="{82C86488-C96F-43D8-97B5-CB314329D9F7}" type="slidenum">
              <a:rPr lang="es-ES"/>
              <a:pPr/>
              <a:t>15</a:t>
            </a:fld>
            <a:endParaRPr lang="es-ES"/>
          </a:p>
        </p:txBody>
      </p:sp>
      <p:sp>
        <p:nvSpPr>
          <p:cNvPr id="7" name="3 Marcador de fecha"/>
          <p:cNvSpPr>
            <a:spLocks noGrp="1"/>
          </p:cNvSpPr>
          <p:nvPr>
            <p:ph type="dt" sz="half" idx="12"/>
          </p:nvPr>
        </p:nvSpPr>
        <p:spPr/>
        <p:txBody>
          <a:bodyPr/>
          <a:lstStyle/>
          <a:p>
            <a:r>
              <a:rPr lang="es-ES"/>
              <a:t>Calidad de agua</a:t>
            </a:r>
          </a:p>
        </p:txBody>
      </p:sp>
      <p:sp>
        <p:nvSpPr>
          <p:cNvPr id="58370" name="Text Box 2"/>
          <p:cNvSpPr txBox="1">
            <a:spLocks noChangeArrowheads="1"/>
          </p:cNvSpPr>
          <p:nvPr/>
        </p:nvSpPr>
        <p:spPr bwMode="auto">
          <a:xfrm>
            <a:off x="755650" y="549275"/>
            <a:ext cx="7620000" cy="396875"/>
          </a:xfrm>
          <a:prstGeom prst="rect">
            <a:avLst/>
          </a:prstGeom>
          <a:noFill/>
          <a:ln w="9525">
            <a:noFill/>
            <a:miter lim="800000"/>
            <a:headEnd/>
            <a:tailEnd/>
          </a:ln>
          <a:effectLst/>
        </p:spPr>
        <p:txBody>
          <a:bodyPr>
            <a:spAutoFit/>
          </a:bodyPr>
          <a:lstStyle/>
          <a:p>
            <a:pPr>
              <a:spcBef>
                <a:spcPct val="50000"/>
              </a:spcBef>
            </a:pPr>
            <a:r>
              <a:rPr lang="es-EC" sz="2000" b="1"/>
              <a:t>Tabla con valores de Oxígeno Disuelto</a:t>
            </a:r>
            <a:endParaRPr lang="es-ES" sz="1600">
              <a:latin typeface="Times New Roman" pitchFamily="18" charset="0"/>
            </a:endParaRPr>
          </a:p>
        </p:txBody>
      </p:sp>
      <p:pic>
        <p:nvPicPr>
          <p:cNvPr id="58371" name="Picture 3"/>
          <p:cNvPicPr>
            <a:picLocks noChangeAspect="1" noChangeArrowheads="1"/>
          </p:cNvPicPr>
          <p:nvPr/>
        </p:nvPicPr>
        <p:blipFill>
          <a:blip r:embed="rId2"/>
          <a:srcRect/>
          <a:stretch>
            <a:fillRect/>
          </a:stretch>
        </p:blipFill>
        <p:spPr bwMode="auto">
          <a:xfrm>
            <a:off x="990600" y="1219200"/>
            <a:ext cx="7620000" cy="2268538"/>
          </a:xfrm>
          <a:prstGeom prst="rect">
            <a:avLst/>
          </a:prstGeom>
          <a:noFill/>
          <a:ln w="9525">
            <a:noFill/>
            <a:miter lim="800000"/>
            <a:headEnd/>
            <a:tailEnd/>
          </a:ln>
        </p:spPr>
      </p:pic>
      <p:sp>
        <p:nvSpPr>
          <p:cNvPr id="58372" name="Text Box 4"/>
          <p:cNvSpPr txBox="1">
            <a:spLocks noChangeArrowheads="1"/>
          </p:cNvSpPr>
          <p:nvPr/>
        </p:nvSpPr>
        <p:spPr bwMode="auto">
          <a:xfrm>
            <a:off x="395288" y="3573463"/>
            <a:ext cx="8424862" cy="2565400"/>
          </a:xfrm>
          <a:prstGeom prst="rect">
            <a:avLst/>
          </a:prstGeom>
          <a:noFill/>
          <a:ln w="9525">
            <a:noFill/>
            <a:miter lim="800000"/>
            <a:headEnd/>
            <a:tailEnd/>
          </a:ln>
          <a:effectLst/>
        </p:spPr>
        <p:txBody>
          <a:bodyPr>
            <a:spAutoFit/>
          </a:bodyPr>
          <a:lstStyle/>
          <a:p>
            <a:pPr>
              <a:spcBef>
                <a:spcPct val="50000"/>
              </a:spcBef>
            </a:pPr>
            <a:r>
              <a:rPr lang="es-EC" sz="2000" b="1"/>
              <a:t>Temperatura</a:t>
            </a:r>
          </a:p>
          <a:p>
            <a:pPr>
              <a:spcBef>
                <a:spcPct val="50000"/>
              </a:spcBef>
            </a:pPr>
            <a:r>
              <a:rPr lang="es-EC" sz="1600"/>
              <a:t>- </a:t>
            </a:r>
            <a:r>
              <a:rPr lang="es-ES" sz="1600">
                <a:solidFill>
                  <a:srgbClr val="000000"/>
                </a:solidFill>
                <a:cs typeface="Times New Roman" pitchFamily="18" charset="0"/>
              </a:rPr>
              <a:t>Periodo comprendido entre Octubre de 2002 y Febrero de 2003, los valores de temperatura para los seis perfiles, los cuales fluctuaron entre 25,9 °C y 28,2 °C durante el flujo y entre 25,8 °C y 28,3 °C para el reflujo. </a:t>
            </a:r>
            <a:endParaRPr lang="es-EC" sz="1600" b="1">
              <a:solidFill>
                <a:srgbClr val="000080"/>
              </a:solidFill>
              <a:cs typeface="Times New Roman" pitchFamily="18" charset="0"/>
            </a:endParaRPr>
          </a:p>
          <a:p>
            <a:pPr>
              <a:spcBef>
                <a:spcPct val="50000"/>
              </a:spcBef>
            </a:pPr>
            <a:r>
              <a:rPr lang="es-ES" sz="2000" b="1">
                <a:solidFill>
                  <a:srgbClr val="000000"/>
                </a:solidFill>
                <a:cs typeface="Times New Roman" pitchFamily="18" charset="0"/>
              </a:rPr>
              <a:t>Potencial de Hidrógeno (pH)</a:t>
            </a:r>
            <a:endParaRPr lang="es-ES" sz="2000">
              <a:solidFill>
                <a:srgbClr val="000000"/>
              </a:solidFill>
              <a:cs typeface="Times New Roman" pitchFamily="18" charset="0"/>
            </a:endParaRPr>
          </a:p>
          <a:p>
            <a:pPr algn="just">
              <a:spcBef>
                <a:spcPct val="50000"/>
              </a:spcBef>
            </a:pPr>
            <a:r>
              <a:rPr lang="es-EC" sz="1600">
                <a:solidFill>
                  <a:srgbClr val="000000"/>
                </a:solidFill>
                <a:cs typeface="Times New Roman" pitchFamily="18" charset="0"/>
              </a:rPr>
              <a:t>- Periodo</a:t>
            </a:r>
            <a:r>
              <a:rPr lang="es-ES" sz="1600">
                <a:solidFill>
                  <a:srgbClr val="000000"/>
                </a:solidFill>
                <a:cs typeface="Times New Roman" pitchFamily="18" charset="0"/>
              </a:rPr>
              <a:t> comprendido entre Octubre de 2002 y Febrero de 2003, los valores de pH para los seis perfiles a lo largo de los ríos Daule y Guayas, los cuales oscilaron entre 7,01 y 7,90 para ambos períodos de marea. </a:t>
            </a:r>
            <a:r>
              <a:rPr lang="es-EC" sz="1600">
                <a:solidFill>
                  <a:srgbClr val="000000"/>
                </a:solidFill>
                <a:cs typeface="Times New Roman" pitchFamily="18" charset="0"/>
              </a:rPr>
              <a:t>Rango permisible 6 - 9.</a:t>
            </a:r>
            <a:endParaRPr lang="es-ES"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D79E210A-3F50-4108-8487-FEF835C1E2D3}" type="slidenum">
              <a:rPr lang="es-ES"/>
              <a:pPr/>
              <a:t>16</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59394" name="Text Box 2"/>
          <p:cNvSpPr txBox="1">
            <a:spLocks noChangeArrowheads="1"/>
          </p:cNvSpPr>
          <p:nvPr/>
        </p:nvSpPr>
        <p:spPr bwMode="auto">
          <a:xfrm>
            <a:off x="395288" y="609600"/>
            <a:ext cx="8280400" cy="2549525"/>
          </a:xfrm>
          <a:prstGeom prst="rect">
            <a:avLst/>
          </a:prstGeom>
          <a:noFill/>
          <a:ln w="9525">
            <a:noFill/>
            <a:miter lim="800000"/>
            <a:headEnd/>
            <a:tailEnd/>
          </a:ln>
          <a:effectLst/>
        </p:spPr>
        <p:txBody>
          <a:bodyPr>
            <a:spAutoFit/>
          </a:bodyPr>
          <a:lstStyle/>
          <a:p>
            <a:pPr>
              <a:spcBef>
                <a:spcPct val="40000"/>
              </a:spcBef>
            </a:pPr>
            <a:r>
              <a:rPr lang="es-ES" sz="2000" b="1">
                <a:solidFill>
                  <a:srgbClr val="000000"/>
                </a:solidFill>
                <a:cs typeface="Times New Roman" pitchFamily="18" charset="0"/>
              </a:rPr>
              <a:t>Coliformes Fecales</a:t>
            </a:r>
            <a:endParaRPr lang="es-ES" sz="2000">
              <a:solidFill>
                <a:srgbClr val="000000"/>
              </a:solidFill>
              <a:cs typeface="Times New Roman" pitchFamily="18" charset="0"/>
            </a:endParaRPr>
          </a:p>
          <a:p>
            <a:pPr algn="just">
              <a:spcBef>
                <a:spcPct val="40000"/>
              </a:spcBef>
            </a:pPr>
            <a:r>
              <a:rPr lang="es-EC" sz="1600">
                <a:solidFill>
                  <a:srgbClr val="000000"/>
                </a:solidFill>
                <a:cs typeface="Times New Roman" pitchFamily="18" charset="0"/>
              </a:rPr>
              <a:t>-Periodo</a:t>
            </a:r>
            <a:r>
              <a:rPr lang="es-ES" sz="1600">
                <a:solidFill>
                  <a:srgbClr val="000000"/>
                </a:solidFill>
                <a:cs typeface="Times New Roman" pitchFamily="18" charset="0"/>
              </a:rPr>
              <a:t> comprendido entre Octubre de 2002 y Febrero de 2003, valores mínimos de 160 UFC/100ml y máximos de 950 UFC/100ml para el flujo, con un valor promedio de </a:t>
            </a:r>
            <a:r>
              <a:rPr lang="es-ES" sz="1600" b="1">
                <a:solidFill>
                  <a:srgbClr val="000000"/>
                </a:solidFill>
                <a:cs typeface="Times New Roman" pitchFamily="18" charset="0"/>
              </a:rPr>
              <a:t>570 </a:t>
            </a:r>
            <a:r>
              <a:rPr lang="es-ES" sz="1600">
                <a:solidFill>
                  <a:srgbClr val="000000"/>
                </a:solidFill>
                <a:cs typeface="Times New Roman" pitchFamily="18" charset="0"/>
              </a:rPr>
              <a:t>UFC/100ml; y para el reflujo de 380 y 1240 UFC/100ml, con un promedio de </a:t>
            </a:r>
            <a:r>
              <a:rPr lang="es-ES" sz="1600" b="1">
                <a:solidFill>
                  <a:srgbClr val="000000"/>
                </a:solidFill>
                <a:cs typeface="Times New Roman" pitchFamily="18" charset="0"/>
              </a:rPr>
              <a:t>691 </a:t>
            </a:r>
            <a:r>
              <a:rPr lang="es-ES" sz="1600">
                <a:solidFill>
                  <a:srgbClr val="000000"/>
                </a:solidFill>
                <a:cs typeface="Times New Roman" pitchFamily="18" charset="0"/>
              </a:rPr>
              <a:t>UFC/100ml; y un valor promedio general para las dos mareas de </a:t>
            </a:r>
            <a:r>
              <a:rPr lang="es-ES" sz="1600" b="1">
                <a:solidFill>
                  <a:srgbClr val="000000"/>
                </a:solidFill>
                <a:cs typeface="Times New Roman" pitchFamily="18" charset="0"/>
              </a:rPr>
              <a:t>630 </a:t>
            </a:r>
            <a:r>
              <a:rPr lang="es-ES" sz="1600">
                <a:solidFill>
                  <a:srgbClr val="000000"/>
                </a:solidFill>
                <a:cs typeface="Times New Roman" pitchFamily="18" charset="0"/>
              </a:rPr>
              <a:t>UFC/100ml.</a:t>
            </a:r>
          </a:p>
          <a:p>
            <a:pPr algn="just">
              <a:spcBef>
                <a:spcPct val="40000"/>
              </a:spcBef>
            </a:pPr>
            <a:r>
              <a:rPr lang="es-EC" sz="1600">
                <a:solidFill>
                  <a:srgbClr val="000000"/>
                </a:solidFill>
                <a:cs typeface="Times New Roman" pitchFamily="18" charset="0"/>
              </a:rPr>
              <a:t>-</a:t>
            </a:r>
            <a:r>
              <a:rPr lang="es-ES" sz="1600">
                <a:solidFill>
                  <a:srgbClr val="000000"/>
                </a:solidFill>
                <a:cs typeface="Times New Roman" pitchFamily="18" charset="0"/>
              </a:rPr>
              <a:t>Los valores</a:t>
            </a:r>
            <a:r>
              <a:rPr lang="es-EC" sz="1600">
                <a:solidFill>
                  <a:srgbClr val="000000"/>
                </a:solidFill>
                <a:cs typeface="Times New Roman" pitchFamily="18" charset="0"/>
              </a:rPr>
              <a:t> </a:t>
            </a:r>
            <a:r>
              <a:rPr lang="es-ES" sz="1600">
                <a:solidFill>
                  <a:srgbClr val="000000"/>
                </a:solidFill>
                <a:cs typeface="Times New Roman" pitchFamily="18" charset="0"/>
              </a:rPr>
              <a:t>no han sido comparados con los criterios para calidad de agua establecidos en la normativa ambiental vigente, esto se debe a que en la normativa el parámetro coliformes fecales se expresa en unidades de NMP/100ml, mientras que los valores reportados se encuentran en unidades de UFC/100ml impidiendo la comparación.</a:t>
            </a:r>
            <a:endParaRPr lang="es-ES" sz="1600">
              <a:latin typeface="Times New Roman" pitchFamily="18" charset="0"/>
            </a:endParaRPr>
          </a:p>
        </p:txBody>
      </p:sp>
      <p:pic>
        <p:nvPicPr>
          <p:cNvPr id="59395" name="Picture 3"/>
          <p:cNvPicPr>
            <a:picLocks noChangeAspect="1" noChangeArrowheads="1"/>
          </p:cNvPicPr>
          <p:nvPr/>
        </p:nvPicPr>
        <p:blipFill>
          <a:blip r:embed="rId2"/>
          <a:srcRect/>
          <a:stretch>
            <a:fillRect/>
          </a:stretch>
        </p:blipFill>
        <p:spPr bwMode="auto">
          <a:xfrm>
            <a:off x="1066800" y="3810000"/>
            <a:ext cx="7086600" cy="23622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pie de página"/>
          <p:cNvSpPr>
            <a:spLocks noGrp="1"/>
          </p:cNvSpPr>
          <p:nvPr>
            <p:ph type="ftr" sz="quarter" idx="10"/>
          </p:nvPr>
        </p:nvSpPr>
        <p:spPr/>
        <p:txBody>
          <a:bodyPr/>
          <a:lstStyle/>
          <a:p>
            <a:r>
              <a:rPr lang="es-ES"/>
              <a:t>José V. Chang Gómez</a:t>
            </a:r>
          </a:p>
        </p:txBody>
      </p:sp>
      <p:sp>
        <p:nvSpPr>
          <p:cNvPr id="8" name="2 Marcador de número de diapositiva"/>
          <p:cNvSpPr>
            <a:spLocks noGrp="1"/>
          </p:cNvSpPr>
          <p:nvPr>
            <p:ph type="sldNum" sz="quarter" idx="11"/>
          </p:nvPr>
        </p:nvSpPr>
        <p:spPr/>
        <p:txBody>
          <a:bodyPr/>
          <a:lstStyle/>
          <a:p>
            <a:fld id="{FE6E7EB0-20E2-47A4-997D-75CB66D99669}" type="slidenum">
              <a:rPr lang="es-ES"/>
              <a:pPr/>
              <a:t>17</a:t>
            </a:fld>
            <a:endParaRPr lang="es-ES"/>
          </a:p>
        </p:txBody>
      </p:sp>
      <p:sp>
        <p:nvSpPr>
          <p:cNvPr id="9" name="3 Marcador de fecha"/>
          <p:cNvSpPr>
            <a:spLocks noGrp="1"/>
          </p:cNvSpPr>
          <p:nvPr>
            <p:ph type="dt" sz="half" idx="12"/>
          </p:nvPr>
        </p:nvSpPr>
        <p:spPr/>
        <p:txBody>
          <a:bodyPr/>
          <a:lstStyle/>
          <a:p>
            <a:r>
              <a:rPr lang="es-ES"/>
              <a:t>Calidad de agua</a:t>
            </a:r>
          </a:p>
        </p:txBody>
      </p:sp>
      <p:sp>
        <p:nvSpPr>
          <p:cNvPr id="60418" name="Text Box 2"/>
          <p:cNvSpPr txBox="1">
            <a:spLocks noChangeArrowheads="1"/>
          </p:cNvSpPr>
          <p:nvPr/>
        </p:nvSpPr>
        <p:spPr bwMode="auto">
          <a:xfrm>
            <a:off x="611188" y="685800"/>
            <a:ext cx="7694612" cy="396875"/>
          </a:xfrm>
          <a:prstGeom prst="rect">
            <a:avLst/>
          </a:prstGeom>
          <a:noFill/>
          <a:ln w="9525">
            <a:noFill/>
            <a:miter lim="800000"/>
            <a:headEnd/>
            <a:tailEnd/>
          </a:ln>
          <a:effectLst/>
        </p:spPr>
        <p:txBody>
          <a:bodyPr>
            <a:spAutoFit/>
          </a:bodyPr>
          <a:lstStyle/>
          <a:p>
            <a:pPr>
              <a:spcBef>
                <a:spcPct val="50000"/>
              </a:spcBef>
            </a:pPr>
            <a:r>
              <a:rPr lang="es-ES" sz="2000" b="1">
                <a:cs typeface="Times New Roman" pitchFamily="18" charset="0"/>
              </a:rPr>
              <a:t>Sólidos Totales Disueltos</a:t>
            </a:r>
            <a:r>
              <a:rPr lang="es-ES" sz="2000"/>
              <a:t> </a:t>
            </a:r>
          </a:p>
        </p:txBody>
      </p:sp>
      <p:pic>
        <p:nvPicPr>
          <p:cNvPr id="60419" name="Picture 3"/>
          <p:cNvPicPr>
            <a:picLocks noChangeAspect="1" noChangeArrowheads="1"/>
          </p:cNvPicPr>
          <p:nvPr/>
        </p:nvPicPr>
        <p:blipFill>
          <a:blip r:embed="rId2"/>
          <a:srcRect/>
          <a:stretch>
            <a:fillRect/>
          </a:stretch>
        </p:blipFill>
        <p:spPr bwMode="auto">
          <a:xfrm>
            <a:off x="914400" y="1143000"/>
            <a:ext cx="7467600" cy="2133600"/>
          </a:xfrm>
          <a:prstGeom prst="rect">
            <a:avLst/>
          </a:prstGeom>
          <a:noFill/>
          <a:ln w="9525">
            <a:noFill/>
            <a:miter lim="800000"/>
            <a:headEnd/>
            <a:tailEnd/>
          </a:ln>
        </p:spPr>
      </p:pic>
      <p:sp>
        <p:nvSpPr>
          <p:cNvPr id="60420" name="Text Box 4"/>
          <p:cNvSpPr txBox="1">
            <a:spLocks noChangeArrowheads="1"/>
          </p:cNvSpPr>
          <p:nvPr/>
        </p:nvSpPr>
        <p:spPr bwMode="auto">
          <a:xfrm>
            <a:off x="990600" y="3505200"/>
            <a:ext cx="1066800" cy="457200"/>
          </a:xfrm>
          <a:prstGeom prst="rect">
            <a:avLst/>
          </a:prstGeom>
          <a:noFill/>
          <a:ln w="9525">
            <a:noFill/>
            <a:miter lim="800000"/>
            <a:headEnd/>
            <a:tailEnd/>
          </a:ln>
          <a:effectLst/>
        </p:spPr>
        <p:txBody>
          <a:bodyPr>
            <a:spAutoFit/>
          </a:bodyPr>
          <a:lstStyle/>
          <a:p>
            <a:pPr>
              <a:spcBef>
                <a:spcPct val="50000"/>
              </a:spcBef>
            </a:pPr>
            <a:endParaRPr lang="es-EC" sz="2400">
              <a:latin typeface="Times New Roman" pitchFamily="18" charset="0"/>
            </a:endParaRPr>
          </a:p>
        </p:txBody>
      </p:sp>
      <p:sp>
        <p:nvSpPr>
          <p:cNvPr id="60421" name="Text Box 5"/>
          <p:cNvSpPr txBox="1">
            <a:spLocks noChangeArrowheads="1"/>
          </p:cNvSpPr>
          <p:nvPr/>
        </p:nvSpPr>
        <p:spPr bwMode="auto">
          <a:xfrm>
            <a:off x="468313" y="3357563"/>
            <a:ext cx="8064500" cy="1158875"/>
          </a:xfrm>
          <a:prstGeom prst="rect">
            <a:avLst/>
          </a:prstGeom>
          <a:noFill/>
          <a:ln w="9525">
            <a:noFill/>
            <a:miter lim="800000"/>
            <a:headEnd/>
            <a:tailEnd/>
          </a:ln>
          <a:effectLst/>
        </p:spPr>
        <p:txBody>
          <a:bodyPr>
            <a:spAutoFit/>
          </a:bodyPr>
          <a:lstStyle/>
          <a:p>
            <a:pPr>
              <a:spcBef>
                <a:spcPct val="50000"/>
              </a:spcBef>
            </a:pPr>
            <a:r>
              <a:rPr lang="es-EC" sz="1600">
                <a:cs typeface="Times New Roman" pitchFamily="18" charset="0"/>
              </a:rPr>
              <a:t>-P</a:t>
            </a:r>
            <a:r>
              <a:rPr lang="es-ES" sz="1600">
                <a:cs typeface="Times New Roman" pitchFamily="18" charset="0"/>
              </a:rPr>
              <a:t>ara el flujo, con un promedio de 90 mg/l. Para el reflujo, con un promedio de 85 mg/l. El promedio general para los dos períodos de marea fue de 115 mg/l.</a:t>
            </a:r>
            <a:r>
              <a:rPr lang="es-ES" sz="2400">
                <a:cs typeface="Times New Roman" pitchFamily="18" charset="0"/>
              </a:rPr>
              <a:t> </a:t>
            </a:r>
            <a:endParaRPr lang="es-EC" sz="2400">
              <a:cs typeface="Times New Roman" pitchFamily="18" charset="0"/>
            </a:endParaRPr>
          </a:p>
          <a:p>
            <a:pPr>
              <a:spcBef>
                <a:spcPct val="50000"/>
              </a:spcBef>
            </a:pPr>
            <a:r>
              <a:rPr lang="es-EC" sz="2000" b="1">
                <a:cs typeface="Times New Roman" pitchFamily="18" charset="0"/>
              </a:rPr>
              <a:t>Metales pesados: </a:t>
            </a:r>
            <a:r>
              <a:rPr lang="es-EC" sz="2000" b="1"/>
              <a:t>Cobre</a:t>
            </a:r>
            <a:endParaRPr lang="es-ES" sz="1600">
              <a:latin typeface="Times New Roman" pitchFamily="18" charset="0"/>
              <a:cs typeface="Times New Roman" pitchFamily="18" charset="0"/>
            </a:endParaRPr>
          </a:p>
        </p:txBody>
      </p:sp>
      <p:pic>
        <p:nvPicPr>
          <p:cNvPr id="60422" name="Picture 6"/>
          <p:cNvPicPr>
            <a:picLocks noChangeAspect="1" noChangeArrowheads="1"/>
          </p:cNvPicPr>
          <p:nvPr/>
        </p:nvPicPr>
        <p:blipFill>
          <a:blip r:embed="rId3"/>
          <a:srcRect/>
          <a:stretch>
            <a:fillRect/>
          </a:stretch>
        </p:blipFill>
        <p:spPr bwMode="auto">
          <a:xfrm>
            <a:off x="1908175" y="4652963"/>
            <a:ext cx="6553200" cy="1817687"/>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Marcador de pie de página"/>
          <p:cNvSpPr>
            <a:spLocks noGrp="1"/>
          </p:cNvSpPr>
          <p:nvPr>
            <p:ph type="ftr" sz="quarter" idx="10"/>
          </p:nvPr>
        </p:nvSpPr>
        <p:spPr/>
        <p:txBody>
          <a:bodyPr/>
          <a:lstStyle/>
          <a:p>
            <a:r>
              <a:rPr lang="es-ES"/>
              <a:t>José V. Chang Gómez</a:t>
            </a:r>
          </a:p>
        </p:txBody>
      </p:sp>
      <p:sp>
        <p:nvSpPr>
          <p:cNvPr id="9" name="2 Marcador de número de diapositiva"/>
          <p:cNvSpPr>
            <a:spLocks noGrp="1"/>
          </p:cNvSpPr>
          <p:nvPr>
            <p:ph type="sldNum" sz="quarter" idx="11"/>
          </p:nvPr>
        </p:nvSpPr>
        <p:spPr/>
        <p:txBody>
          <a:bodyPr/>
          <a:lstStyle/>
          <a:p>
            <a:fld id="{DA2DB502-1E76-4175-994E-749942C518B3}" type="slidenum">
              <a:rPr lang="es-ES"/>
              <a:pPr/>
              <a:t>18</a:t>
            </a:fld>
            <a:endParaRPr lang="es-ES"/>
          </a:p>
        </p:txBody>
      </p:sp>
      <p:sp>
        <p:nvSpPr>
          <p:cNvPr id="10" name="3 Marcador de fecha"/>
          <p:cNvSpPr>
            <a:spLocks noGrp="1"/>
          </p:cNvSpPr>
          <p:nvPr>
            <p:ph type="dt" sz="half" idx="12"/>
          </p:nvPr>
        </p:nvSpPr>
        <p:spPr/>
        <p:txBody>
          <a:bodyPr/>
          <a:lstStyle/>
          <a:p>
            <a:r>
              <a:rPr lang="es-ES"/>
              <a:t>Calidad de agua</a:t>
            </a:r>
          </a:p>
        </p:txBody>
      </p:sp>
      <p:sp>
        <p:nvSpPr>
          <p:cNvPr id="61442" name="Text Box 2"/>
          <p:cNvSpPr txBox="1">
            <a:spLocks noChangeArrowheads="1"/>
          </p:cNvSpPr>
          <p:nvPr/>
        </p:nvSpPr>
        <p:spPr bwMode="auto">
          <a:xfrm>
            <a:off x="990600" y="609600"/>
            <a:ext cx="7315200" cy="396875"/>
          </a:xfrm>
          <a:prstGeom prst="rect">
            <a:avLst/>
          </a:prstGeom>
          <a:noFill/>
          <a:ln w="9525">
            <a:noFill/>
            <a:miter lim="800000"/>
            <a:headEnd/>
            <a:tailEnd/>
          </a:ln>
          <a:effectLst/>
        </p:spPr>
        <p:txBody>
          <a:bodyPr>
            <a:spAutoFit/>
          </a:bodyPr>
          <a:lstStyle/>
          <a:p>
            <a:pPr>
              <a:spcBef>
                <a:spcPct val="50000"/>
              </a:spcBef>
            </a:pPr>
            <a:r>
              <a:rPr lang="es-EC" sz="2000" b="1"/>
              <a:t>Plomo</a:t>
            </a:r>
            <a:endParaRPr lang="es-ES" sz="2000" b="1"/>
          </a:p>
        </p:txBody>
      </p:sp>
      <p:pic>
        <p:nvPicPr>
          <p:cNvPr id="61443" name="Picture 3"/>
          <p:cNvPicPr>
            <a:picLocks noChangeAspect="1" noChangeArrowheads="1"/>
          </p:cNvPicPr>
          <p:nvPr/>
        </p:nvPicPr>
        <p:blipFill>
          <a:blip r:embed="rId2"/>
          <a:srcRect/>
          <a:stretch>
            <a:fillRect/>
          </a:stretch>
        </p:blipFill>
        <p:spPr bwMode="auto">
          <a:xfrm>
            <a:off x="1066800" y="1143000"/>
            <a:ext cx="7239000" cy="2066925"/>
          </a:xfrm>
          <a:prstGeom prst="rect">
            <a:avLst/>
          </a:prstGeom>
          <a:noFill/>
          <a:ln w="9525">
            <a:noFill/>
            <a:miter lim="800000"/>
            <a:headEnd/>
            <a:tailEnd/>
          </a:ln>
        </p:spPr>
      </p:pic>
      <p:sp>
        <p:nvSpPr>
          <p:cNvPr id="61444" name="Text Box 4"/>
          <p:cNvSpPr txBox="1">
            <a:spLocks noChangeArrowheads="1"/>
          </p:cNvSpPr>
          <p:nvPr/>
        </p:nvSpPr>
        <p:spPr bwMode="auto">
          <a:xfrm>
            <a:off x="1066800" y="3505200"/>
            <a:ext cx="7162800" cy="457200"/>
          </a:xfrm>
          <a:prstGeom prst="rect">
            <a:avLst/>
          </a:prstGeom>
          <a:noFill/>
          <a:ln w="9525">
            <a:noFill/>
            <a:miter lim="800000"/>
            <a:headEnd/>
            <a:tailEnd/>
          </a:ln>
          <a:effectLst/>
        </p:spPr>
        <p:txBody>
          <a:bodyPr>
            <a:spAutoFit/>
          </a:bodyPr>
          <a:lstStyle/>
          <a:p>
            <a:pPr>
              <a:spcBef>
                <a:spcPct val="50000"/>
              </a:spcBef>
            </a:pPr>
            <a:endParaRPr lang="es-EC" sz="2400">
              <a:latin typeface="Times New Roman" pitchFamily="18" charset="0"/>
            </a:endParaRPr>
          </a:p>
        </p:txBody>
      </p:sp>
      <p:sp>
        <p:nvSpPr>
          <p:cNvPr id="61445" name="Text Box 5"/>
          <p:cNvSpPr txBox="1">
            <a:spLocks noChangeArrowheads="1"/>
          </p:cNvSpPr>
          <p:nvPr/>
        </p:nvSpPr>
        <p:spPr bwMode="auto">
          <a:xfrm>
            <a:off x="1066800" y="3352800"/>
            <a:ext cx="7086600" cy="366713"/>
          </a:xfrm>
          <a:prstGeom prst="rect">
            <a:avLst/>
          </a:prstGeom>
          <a:noFill/>
          <a:ln w="9525">
            <a:noFill/>
            <a:miter lim="800000"/>
            <a:headEnd/>
            <a:tailEnd/>
          </a:ln>
          <a:effectLst/>
        </p:spPr>
        <p:txBody>
          <a:bodyPr>
            <a:spAutoFit/>
          </a:bodyPr>
          <a:lstStyle/>
          <a:p>
            <a:pPr>
              <a:spcBef>
                <a:spcPct val="50000"/>
              </a:spcBef>
            </a:pPr>
            <a:r>
              <a:rPr lang="es-EC" b="1"/>
              <a:t>Cromo</a:t>
            </a:r>
            <a:endParaRPr lang="es-ES" b="1"/>
          </a:p>
        </p:txBody>
      </p:sp>
      <p:pic>
        <p:nvPicPr>
          <p:cNvPr id="61446" name="Picture 6"/>
          <p:cNvPicPr>
            <a:picLocks noChangeAspect="1" noChangeArrowheads="1"/>
          </p:cNvPicPr>
          <p:nvPr/>
        </p:nvPicPr>
        <p:blipFill>
          <a:blip r:embed="rId3"/>
          <a:srcRect/>
          <a:stretch>
            <a:fillRect/>
          </a:stretch>
        </p:blipFill>
        <p:spPr bwMode="auto">
          <a:xfrm>
            <a:off x="1143000" y="3733800"/>
            <a:ext cx="7086600" cy="1908175"/>
          </a:xfrm>
          <a:prstGeom prst="rect">
            <a:avLst/>
          </a:prstGeom>
          <a:noFill/>
          <a:ln w="9525">
            <a:noFill/>
            <a:miter lim="800000"/>
            <a:headEnd/>
            <a:tailEnd/>
          </a:ln>
        </p:spPr>
      </p:pic>
      <p:sp>
        <p:nvSpPr>
          <p:cNvPr id="61447" name="Text Box 7"/>
          <p:cNvSpPr txBox="1">
            <a:spLocks noChangeArrowheads="1"/>
          </p:cNvSpPr>
          <p:nvPr/>
        </p:nvSpPr>
        <p:spPr bwMode="auto">
          <a:xfrm>
            <a:off x="755650" y="5715000"/>
            <a:ext cx="7704138" cy="641350"/>
          </a:xfrm>
          <a:prstGeom prst="rect">
            <a:avLst/>
          </a:prstGeom>
          <a:noFill/>
          <a:ln w="9525">
            <a:noFill/>
            <a:miter lim="800000"/>
            <a:headEnd/>
            <a:tailEnd/>
          </a:ln>
          <a:effectLst/>
        </p:spPr>
        <p:txBody>
          <a:bodyPr>
            <a:spAutoFit/>
          </a:bodyPr>
          <a:lstStyle/>
          <a:p>
            <a:pPr>
              <a:spcBef>
                <a:spcPct val="50000"/>
              </a:spcBef>
            </a:pPr>
            <a:r>
              <a:rPr lang="es-EC"/>
              <a:t>0.05 mg/l valor permisible establecido por la Norma de Calidad Ambiental y de Descarga de Efluentes (TULAS, 2002)</a:t>
            </a:r>
            <a:endParaRPr lang="es-E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pie de página"/>
          <p:cNvSpPr>
            <a:spLocks noGrp="1"/>
          </p:cNvSpPr>
          <p:nvPr>
            <p:ph type="ftr" sz="quarter" idx="10"/>
          </p:nvPr>
        </p:nvSpPr>
        <p:spPr/>
        <p:txBody>
          <a:bodyPr/>
          <a:lstStyle/>
          <a:p>
            <a:r>
              <a:rPr lang="es-ES"/>
              <a:t>José V. Chang Gómez</a:t>
            </a:r>
          </a:p>
        </p:txBody>
      </p:sp>
      <p:sp>
        <p:nvSpPr>
          <p:cNvPr id="6" name="2 Marcador de número de diapositiva"/>
          <p:cNvSpPr>
            <a:spLocks noGrp="1"/>
          </p:cNvSpPr>
          <p:nvPr>
            <p:ph type="sldNum" sz="quarter" idx="11"/>
          </p:nvPr>
        </p:nvSpPr>
        <p:spPr/>
        <p:txBody>
          <a:bodyPr/>
          <a:lstStyle/>
          <a:p>
            <a:fld id="{47042251-2FC5-4BB4-82C5-8127944930C6}" type="slidenum">
              <a:rPr lang="es-ES"/>
              <a:pPr/>
              <a:t>19</a:t>
            </a:fld>
            <a:endParaRPr lang="es-ES"/>
          </a:p>
        </p:txBody>
      </p:sp>
      <p:sp>
        <p:nvSpPr>
          <p:cNvPr id="7" name="3 Marcador de fecha"/>
          <p:cNvSpPr>
            <a:spLocks noGrp="1"/>
          </p:cNvSpPr>
          <p:nvPr>
            <p:ph type="dt" sz="half" idx="12"/>
          </p:nvPr>
        </p:nvSpPr>
        <p:spPr/>
        <p:txBody>
          <a:bodyPr/>
          <a:lstStyle/>
          <a:p>
            <a:r>
              <a:rPr lang="es-ES"/>
              <a:t>Calidad de agua</a:t>
            </a:r>
          </a:p>
        </p:txBody>
      </p:sp>
      <p:sp>
        <p:nvSpPr>
          <p:cNvPr id="62466" name="Text Box 2"/>
          <p:cNvSpPr txBox="1">
            <a:spLocks noChangeArrowheads="1"/>
          </p:cNvSpPr>
          <p:nvPr/>
        </p:nvSpPr>
        <p:spPr bwMode="auto">
          <a:xfrm>
            <a:off x="990600" y="754063"/>
            <a:ext cx="7315200" cy="366712"/>
          </a:xfrm>
          <a:prstGeom prst="rect">
            <a:avLst/>
          </a:prstGeom>
          <a:noFill/>
          <a:ln w="9525">
            <a:noFill/>
            <a:miter lim="800000"/>
            <a:headEnd/>
            <a:tailEnd/>
          </a:ln>
          <a:effectLst/>
        </p:spPr>
        <p:txBody>
          <a:bodyPr>
            <a:spAutoFit/>
          </a:bodyPr>
          <a:lstStyle/>
          <a:p>
            <a:pPr>
              <a:spcBef>
                <a:spcPct val="50000"/>
              </a:spcBef>
            </a:pPr>
            <a:r>
              <a:rPr lang="es-EC" b="1">
                <a:effectLst>
                  <a:outerShdw blurRad="38100" dist="38100" dir="2700000" algn="tl">
                    <a:srgbClr val="C0C0C0"/>
                  </a:outerShdw>
                </a:effectLst>
              </a:rPr>
              <a:t>Cadmio</a:t>
            </a:r>
            <a:endParaRPr lang="es-ES" b="1">
              <a:effectLst>
                <a:outerShdw blurRad="38100" dist="38100" dir="2700000" algn="tl">
                  <a:srgbClr val="C0C0C0"/>
                </a:outerShdw>
              </a:effectLst>
            </a:endParaRPr>
          </a:p>
        </p:txBody>
      </p:sp>
      <p:pic>
        <p:nvPicPr>
          <p:cNvPr id="62467" name="Picture 3"/>
          <p:cNvPicPr>
            <a:picLocks noChangeAspect="1" noChangeArrowheads="1"/>
          </p:cNvPicPr>
          <p:nvPr/>
        </p:nvPicPr>
        <p:blipFill>
          <a:blip r:embed="rId2"/>
          <a:srcRect/>
          <a:stretch>
            <a:fillRect/>
          </a:stretch>
        </p:blipFill>
        <p:spPr bwMode="auto">
          <a:xfrm>
            <a:off x="990600" y="1198563"/>
            <a:ext cx="7315200" cy="1981200"/>
          </a:xfrm>
          <a:prstGeom prst="rect">
            <a:avLst/>
          </a:prstGeom>
          <a:noFill/>
          <a:ln w="9525">
            <a:noFill/>
            <a:miter lim="800000"/>
            <a:headEnd/>
            <a:tailEnd/>
          </a:ln>
        </p:spPr>
      </p:pic>
      <p:sp>
        <p:nvSpPr>
          <p:cNvPr id="62468" name="Text Box 4"/>
          <p:cNvSpPr txBox="1">
            <a:spLocks noChangeArrowheads="1"/>
          </p:cNvSpPr>
          <p:nvPr/>
        </p:nvSpPr>
        <p:spPr bwMode="auto">
          <a:xfrm>
            <a:off x="539750" y="3352800"/>
            <a:ext cx="8135938" cy="2428875"/>
          </a:xfrm>
          <a:prstGeom prst="rect">
            <a:avLst/>
          </a:prstGeom>
          <a:noFill/>
          <a:ln w="9525">
            <a:noFill/>
            <a:miter lim="800000"/>
            <a:headEnd/>
            <a:tailEnd/>
          </a:ln>
          <a:effectLst/>
        </p:spPr>
        <p:txBody>
          <a:bodyPr>
            <a:spAutoFit/>
          </a:bodyPr>
          <a:lstStyle/>
          <a:p>
            <a:pPr>
              <a:spcBef>
                <a:spcPct val="50000"/>
              </a:spcBef>
            </a:pPr>
            <a:r>
              <a:rPr lang="es-EC" b="1">
                <a:solidFill>
                  <a:srgbClr val="FF0066"/>
                </a:solidFill>
              </a:rPr>
              <a:t>Como se determina la calidad de agua?</a:t>
            </a:r>
          </a:p>
          <a:p>
            <a:pPr algn="just">
              <a:spcBef>
                <a:spcPct val="50000"/>
              </a:spcBef>
            </a:pPr>
            <a:r>
              <a:rPr lang="es-ES_tradnl">
                <a:solidFill>
                  <a:srgbClr val="000000"/>
                </a:solidFill>
                <a:cs typeface="Times New Roman" pitchFamily="18" charset="0"/>
              </a:rPr>
              <a:t>- Toma de  muestras en pequeñas cantidades de agua para analizarla en un laboratorio. - Los laboratorios analizan estas muestras según varios factores, y ven si está dentro de los estándares de la calidad para el agua.</a:t>
            </a:r>
            <a:endParaRPr lang="es-ES">
              <a:solidFill>
                <a:srgbClr val="000000"/>
              </a:solidFill>
              <a:cs typeface="Times New Roman" pitchFamily="18" charset="0"/>
            </a:endParaRPr>
          </a:p>
          <a:p>
            <a:pPr algn="just">
              <a:spcBef>
                <a:spcPct val="50000"/>
              </a:spcBef>
              <a:buFontTx/>
              <a:buChar char="-"/>
            </a:pPr>
            <a:r>
              <a:rPr lang="es-ES_tradnl">
                <a:solidFill>
                  <a:srgbClr val="000000"/>
                </a:solidFill>
                <a:cs typeface="Times New Roman" pitchFamily="18" charset="0"/>
              </a:rPr>
              <a:t>Uno de estos factores es el número de colonias de bacterias coliformes</a:t>
            </a:r>
          </a:p>
          <a:p>
            <a:pPr algn="just">
              <a:spcBef>
                <a:spcPct val="50000"/>
              </a:spcBef>
              <a:buFontTx/>
              <a:buChar char="-"/>
            </a:pPr>
            <a:r>
              <a:rPr lang="es-ES_tradnl">
                <a:solidFill>
                  <a:srgbClr val="000000"/>
                </a:solidFill>
                <a:cs typeface="Times New Roman" pitchFamily="18" charset="0"/>
              </a:rPr>
              <a:t>Otro factor es la concentración de ciertos contaminantes y de otras sustancias, tales como agentes de la eutrofización.</a:t>
            </a:r>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2E6119DB-1858-438C-A94C-49C140A6FC11}" type="slidenum">
              <a:rPr lang="es-ES"/>
              <a:pPr/>
              <a:t>2</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45058" name="Text Box 2"/>
          <p:cNvSpPr txBox="1">
            <a:spLocks noChangeArrowheads="1"/>
          </p:cNvSpPr>
          <p:nvPr/>
        </p:nvSpPr>
        <p:spPr bwMode="auto">
          <a:xfrm>
            <a:off x="323850" y="549275"/>
            <a:ext cx="8496300" cy="4338638"/>
          </a:xfrm>
          <a:prstGeom prst="rect">
            <a:avLst/>
          </a:prstGeom>
          <a:noFill/>
          <a:ln w="9525">
            <a:noFill/>
            <a:miter lim="800000"/>
            <a:headEnd/>
            <a:tailEnd/>
          </a:ln>
          <a:effectLst/>
        </p:spPr>
        <p:txBody>
          <a:bodyPr>
            <a:spAutoFit/>
          </a:bodyPr>
          <a:lstStyle/>
          <a:p>
            <a:pPr>
              <a:spcBef>
                <a:spcPct val="50000"/>
              </a:spcBef>
            </a:pPr>
            <a:r>
              <a:rPr lang="es-EC" sz="2800" b="1"/>
              <a:t>Introducción</a:t>
            </a:r>
            <a:endParaRPr lang="es-EC" sz="2800"/>
          </a:p>
          <a:p>
            <a:pPr>
              <a:spcBef>
                <a:spcPct val="50000"/>
              </a:spcBef>
              <a:buClr>
                <a:srgbClr val="FF0000"/>
              </a:buClr>
              <a:buSzPct val="75000"/>
              <a:buFont typeface="Wingdings" pitchFamily="2" charset="2"/>
              <a:buChar char="q"/>
            </a:pPr>
            <a:r>
              <a:rPr lang="es-ES" sz="1600">
                <a:solidFill>
                  <a:srgbClr val="000000"/>
                </a:solidFill>
                <a:cs typeface="Times New Roman" pitchFamily="18" charset="0"/>
              </a:rPr>
              <a:t> Los sistemas de agua potable y saneamiento son parte esencial de la infraestructura básica que permite proveer las condiciones mínimas de calidad de vida, salud pública y protección del ambiente a que tiene derecho todo individuo.</a:t>
            </a:r>
            <a:endParaRPr lang="es-EC" sz="1600">
              <a:solidFill>
                <a:srgbClr val="000000"/>
              </a:solidFill>
              <a:cs typeface="Times New Roman" pitchFamily="18" charset="0"/>
            </a:endParaRPr>
          </a:p>
          <a:p>
            <a:pPr algn="just">
              <a:spcBef>
                <a:spcPct val="50000"/>
              </a:spcBef>
              <a:buClr>
                <a:srgbClr val="FF0000"/>
              </a:buClr>
              <a:buSzPct val="75000"/>
              <a:buFont typeface="Wingdings" pitchFamily="2" charset="2"/>
              <a:buChar char="q"/>
            </a:pPr>
            <a:r>
              <a:rPr lang="es-ES" sz="1600">
                <a:solidFill>
                  <a:srgbClr val="000000"/>
                </a:solidFill>
                <a:cs typeface="Times New Roman" pitchFamily="18" charset="0"/>
              </a:rPr>
              <a:t> En 1995, ECAPAG  inició un proceso de modernización y mejora </a:t>
            </a:r>
            <a:r>
              <a:rPr lang="es-EC" sz="1600">
                <a:solidFill>
                  <a:srgbClr val="000000"/>
                </a:solidFill>
                <a:cs typeface="Times New Roman" pitchFamily="18" charset="0"/>
              </a:rPr>
              <a:t>lo que condujo</a:t>
            </a:r>
            <a:r>
              <a:rPr lang="es-ES" sz="1600">
                <a:solidFill>
                  <a:srgbClr val="000000"/>
                </a:solidFill>
                <a:cs typeface="Times New Roman" pitchFamily="18" charset="0"/>
              </a:rPr>
              <a:t> </a:t>
            </a:r>
            <a:r>
              <a:rPr lang="es-EC" sz="1600">
                <a:solidFill>
                  <a:srgbClr val="000000"/>
                </a:solidFill>
                <a:cs typeface="Times New Roman" pitchFamily="18" charset="0"/>
              </a:rPr>
              <a:t>a la </a:t>
            </a:r>
            <a:r>
              <a:rPr lang="es-ES" sz="1600">
                <a:solidFill>
                  <a:srgbClr val="000000"/>
                </a:solidFill>
                <a:cs typeface="Times New Roman" pitchFamily="18" charset="0"/>
              </a:rPr>
              <a:t>concesión. Recibió asistencia técnica y </a:t>
            </a:r>
            <a:r>
              <a:rPr lang="es-EC" sz="1600">
                <a:solidFill>
                  <a:srgbClr val="000000"/>
                </a:solidFill>
                <a:cs typeface="Times New Roman" pitchFamily="18" charset="0"/>
              </a:rPr>
              <a:t>financiamiento del </a:t>
            </a:r>
            <a:r>
              <a:rPr lang="es-ES" sz="1600">
                <a:solidFill>
                  <a:srgbClr val="000000"/>
                </a:solidFill>
                <a:cs typeface="Times New Roman" pitchFamily="18" charset="0"/>
              </a:rPr>
              <a:t>BID en la que incluyó la preparación de la concesión de los servicios de agua potable y alcantarillado.</a:t>
            </a:r>
          </a:p>
          <a:p>
            <a:pPr>
              <a:spcBef>
                <a:spcPct val="50000"/>
              </a:spcBef>
              <a:buClr>
                <a:srgbClr val="FF0000"/>
              </a:buClr>
              <a:buSzPct val="75000"/>
              <a:buFont typeface="Wingdings" pitchFamily="2" charset="2"/>
              <a:buChar char="q"/>
            </a:pPr>
            <a:r>
              <a:rPr lang="es-ES" sz="1600">
                <a:solidFill>
                  <a:srgbClr val="000000"/>
                </a:solidFill>
                <a:cs typeface="Times New Roman" pitchFamily="18" charset="0"/>
              </a:rPr>
              <a:t> El objetivo principal </a:t>
            </a:r>
            <a:r>
              <a:rPr lang="es-EC" sz="1600">
                <a:solidFill>
                  <a:srgbClr val="000000"/>
                </a:solidFill>
                <a:cs typeface="Times New Roman" pitchFamily="18" charset="0"/>
              </a:rPr>
              <a:t>de </a:t>
            </a:r>
            <a:r>
              <a:rPr lang="es-ES" sz="1600">
                <a:solidFill>
                  <a:srgbClr val="000000"/>
                </a:solidFill>
                <a:cs typeface="Times New Roman" pitchFamily="18" charset="0"/>
              </a:rPr>
              <a:t>la concesión es mejorar las condiciones de prestación de los servicios de agua, alcantarillado sanitario y drenaje pluvial dentro de la ciudad de Guayaquil</a:t>
            </a:r>
            <a:r>
              <a:rPr lang="es-EC" sz="1600">
                <a:solidFill>
                  <a:srgbClr val="000000"/>
                </a:solidFill>
                <a:cs typeface="Times New Roman" pitchFamily="18" charset="0"/>
              </a:rPr>
              <a:t>.</a:t>
            </a:r>
          </a:p>
          <a:p>
            <a:pPr>
              <a:spcBef>
                <a:spcPct val="50000"/>
              </a:spcBef>
              <a:buClr>
                <a:srgbClr val="FF0000"/>
              </a:buClr>
              <a:buSzPct val="75000"/>
              <a:buFont typeface="Wingdings" pitchFamily="2" charset="2"/>
              <a:buChar char="q"/>
            </a:pPr>
            <a:r>
              <a:rPr lang="es-EC" sz="1600">
                <a:solidFill>
                  <a:srgbClr val="000000"/>
                </a:solidFill>
                <a:cs typeface="Times New Roman" pitchFamily="18" charset="0"/>
              </a:rPr>
              <a:t> En el cuadro siguiente se presenta un esquema de la planificación para la instalación de conexiones domiciliarias dentro de los 5 primeros años de concesión. </a:t>
            </a:r>
            <a:r>
              <a:rPr lang="es-EC" sz="1200">
                <a:solidFill>
                  <a:srgbClr val="000000"/>
                </a:solidFill>
                <a:cs typeface="Times New Roman" pitchFamily="18" charset="0"/>
              </a:rPr>
              <a:t>(Referencia: Interagua)</a:t>
            </a:r>
          </a:p>
          <a:p>
            <a:pPr>
              <a:spcBef>
                <a:spcPct val="50000"/>
              </a:spcBef>
            </a:pPr>
            <a:endParaRPr lang="es-ES" sz="1200">
              <a:solidFill>
                <a:srgbClr val="000000"/>
              </a:solidFill>
              <a:cs typeface="Times New Roman" pitchFamily="18" charset="0"/>
            </a:endParaRPr>
          </a:p>
          <a:p>
            <a:pPr>
              <a:spcBef>
                <a:spcPct val="50000"/>
              </a:spcBef>
            </a:pPr>
            <a:endParaRPr lang="es-ES" sz="1600">
              <a:latin typeface="Times New Roman" pitchFamily="18" charset="0"/>
            </a:endParaRPr>
          </a:p>
        </p:txBody>
      </p:sp>
      <p:pic>
        <p:nvPicPr>
          <p:cNvPr id="45059" name="Picture 3"/>
          <p:cNvPicPr>
            <a:picLocks noChangeAspect="1" noChangeArrowheads="1"/>
          </p:cNvPicPr>
          <p:nvPr/>
        </p:nvPicPr>
        <p:blipFill>
          <a:blip r:embed="rId2"/>
          <a:srcRect/>
          <a:stretch>
            <a:fillRect/>
          </a:stretch>
        </p:blipFill>
        <p:spPr bwMode="auto">
          <a:xfrm>
            <a:off x="2627313" y="4292600"/>
            <a:ext cx="3529012" cy="20478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FFDB4359-B505-47F7-88EA-0EACD897B4FF}" type="slidenum">
              <a:rPr lang="es-ES"/>
              <a:pPr/>
              <a:t>20</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63490" name="Rectangle 2"/>
          <p:cNvSpPr>
            <a:spLocks noChangeArrowheads="1"/>
          </p:cNvSpPr>
          <p:nvPr/>
        </p:nvSpPr>
        <p:spPr bwMode="auto">
          <a:xfrm>
            <a:off x="1876425" y="533400"/>
            <a:ext cx="9144000" cy="0"/>
          </a:xfrm>
          <a:prstGeom prst="rect">
            <a:avLst/>
          </a:prstGeom>
          <a:noFill/>
          <a:ln w="9525">
            <a:noFill/>
            <a:miter lim="800000"/>
            <a:headEnd/>
            <a:tailEnd/>
          </a:ln>
          <a:effectLst/>
        </p:spPr>
        <p:txBody>
          <a:bodyPr>
            <a:spAutoFit/>
          </a:bodyPr>
          <a:lstStyle/>
          <a:p>
            <a:endParaRPr lang="es-ES"/>
          </a:p>
        </p:txBody>
      </p:sp>
      <p:pic>
        <p:nvPicPr>
          <p:cNvPr id="63491" name="Picture 3"/>
          <p:cNvPicPr>
            <a:picLocks noChangeAspect="1" noChangeArrowheads="1"/>
          </p:cNvPicPr>
          <p:nvPr/>
        </p:nvPicPr>
        <p:blipFill>
          <a:blip r:embed="rId2"/>
          <a:srcRect/>
          <a:stretch>
            <a:fillRect/>
          </a:stretch>
        </p:blipFill>
        <p:spPr bwMode="auto">
          <a:xfrm>
            <a:off x="1752600" y="228600"/>
            <a:ext cx="5888038" cy="6324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Marcador de pie de página"/>
          <p:cNvSpPr>
            <a:spLocks noGrp="1"/>
          </p:cNvSpPr>
          <p:nvPr>
            <p:ph type="ftr" sz="quarter" idx="10"/>
          </p:nvPr>
        </p:nvSpPr>
        <p:spPr/>
        <p:txBody>
          <a:bodyPr/>
          <a:lstStyle/>
          <a:p>
            <a:r>
              <a:rPr lang="es-ES"/>
              <a:t>José V. Chang Gómez</a:t>
            </a:r>
          </a:p>
        </p:txBody>
      </p:sp>
      <p:sp>
        <p:nvSpPr>
          <p:cNvPr id="4" name="2 Marcador de número de diapositiva"/>
          <p:cNvSpPr>
            <a:spLocks noGrp="1"/>
          </p:cNvSpPr>
          <p:nvPr>
            <p:ph type="sldNum" sz="quarter" idx="11"/>
          </p:nvPr>
        </p:nvSpPr>
        <p:spPr/>
        <p:txBody>
          <a:bodyPr/>
          <a:lstStyle/>
          <a:p>
            <a:fld id="{14972FD4-F32C-480B-900E-BE1D6BC0E754}" type="slidenum">
              <a:rPr lang="es-ES"/>
              <a:pPr/>
              <a:t>3</a:t>
            </a:fld>
            <a:endParaRPr lang="es-ES"/>
          </a:p>
        </p:txBody>
      </p:sp>
      <p:sp>
        <p:nvSpPr>
          <p:cNvPr id="5" name="3 Marcador de fecha"/>
          <p:cNvSpPr>
            <a:spLocks noGrp="1"/>
          </p:cNvSpPr>
          <p:nvPr>
            <p:ph type="dt" sz="half" idx="12"/>
          </p:nvPr>
        </p:nvSpPr>
        <p:spPr/>
        <p:txBody>
          <a:bodyPr/>
          <a:lstStyle/>
          <a:p>
            <a:r>
              <a:rPr lang="es-ES"/>
              <a:t>Calidad de agua</a:t>
            </a:r>
          </a:p>
        </p:txBody>
      </p:sp>
      <p:sp>
        <p:nvSpPr>
          <p:cNvPr id="46082" name="Text Box 2"/>
          <p:cNvSpPr txBox="1">
            <a:spLocks noChangeArrowheads="1"/>
          </p:cNvSpPr>
          <p:nvPr/>
        </p:nvSpPr>
        <p:spPr bwMode="auto">
          <a:xfrm>
            <a:off x="323850" y="685800"/>
            <a:ext cx="8640763" cy="5011738"/>
          </a:xfrm>
          <a:prstGeom prst="rect">
            <a:avLst/>
          </a:prstGeom>
          <a:noFill/>
          <a:ln w="9525">
            <a:noFill/>
            <a:miter lim="800000"/>
            <a:headEnd/>
            <a:tailEnd/>
          </a:ln>
          <a:effectLst/>
        </p:spPr>
        <p:txBody>
          <a:bodyPr>
            <a:spAutoFit/>
          </a:bodyPr>
          <a:lstStyle/>
          <a:p>
            <a:pPr>
              <a:spcBef>
                <a:spcPct val="50000"/>
              </a:spcBef>
            </a:pPr>
            <a:r>
              <a:rPr lang="es-EC" sz="2800" b="1"/>
              <a:t>Descripción del proyecto</a:t>
            </a:r>
          </a:p>
          <a:p>
            <a:pPr>
              <a:spcBef>
                <a:spcPct val="50000"/>
              </a:spcBef>
            </a:pPr>
            <a:r>
              <a:rPr lang="es-EC" sz="2000" b="1">
                <a:solidFill>
                  <a:srgbClr val="000066"/>
                </a:solidFill>
              </a:rPr>
              <a:t>Ubicación:</a:t>
            </a:r>
          </a:p>
          <a:p>
            <a:pPr>
              <a:spcBef>
                <a:spcPct val="45000"/>
              </a:spcBef>
              <a:buClr>
                <a:srgbClr val="FF0000"/>
              </a:buClr>
              <a:buFont typeface="Wingdings" pitchFamily="2" charset="2"/>
              <a:buChar char="v"/>
            </a:pPr>
            <a:r>
              <a:rPr lang="es-EC" sz="2000"/>
              <a:t> Captación del agua cruda del río Daule en la planta la Toma, con capacidad de potabilización de </a:t>
            </a:r>
            <a:r>
              <a:rPr lang="es-ES" sz="2000">
                <a:cs typeface="Times New Roman" pitchFamily="18" charset="0"/>
              </a:rPr>
              <a:t>952,000 m</a:t>
            </a:r>
            <a:r>
              <a:rPr lang="es-ES" sz="2000" baseline="30000">
                <a:cs typeface="Times New Roman" pitchFamily="18" charset="0"/>
              </a:rPr>
              <a:t>3</a:t>
            </a:r>
            <a:r>
              <a:rPr lang="es-ES" sz="2000">
                <a:cs typeface="Times New Roman" pitchFamily="18" charset="0"/>
              </a:rPr>
              <a:t>/día, ubicada a </a:t>
            </a:r>
            <a:r>
              <a:rPr lang="es-EC" sz="2000">
                <a:cs typeface="Times New Roman" pitchFamily="18" charset="0"/>
              </a:rPr>
              <a:t>26,5 Km. al norte de la ciudad </a:t>
            </a:r>
          </a:p>
          <a:p>
            <a:pPr>
              <a:spcBef>
                <a:spcPct val="45000"/>
              </a:spcBef>
              <a:buClr>
                <a:srgbClr val="FF0000"/>
              </a:buClr>
              <a:buFont typeface="Wingdings" pitchFamily="2" charset="2"/>
              <a:buChar char="v"/>
            </a:pPr>
            <a:r>
              <a:rPr lang="es-EC" sz="2000">
                <a:cs typeface="Times New Roman" pitchFamily="18" charset="0"/>
              </a:rPr>
              <a:t> Cuenta con 4 captaciones de agua cruda, ésta es derivada  mediante tuberías de impulsión (42, 50, 60, y 2 de 1800 mm de diámetro) a 3 plantas de tratamiento.</a:t>
            </a:r>
          </a:p>
          <a:p>
            <a:pPr>
              <a:spcBef>
                <a:spcPct val="45000"/>
              </a:spcBef>
              <a:buClr>
                <a:srgbClr val="FF0000"/>
              </a:buClr>
              <a:buFont typeface="Wingdings" pitchFamily="2" charset="2"/>
              <a:buChar char="v"/>
            </a:pPr>
            <a:r>
              <a:rPr lang="es-EC" sz="2000">
                <a:cs typeface="Times New Roman" pitchFamily="18" charset="0"/>
              </a:rPr>
              <a:t> Después el líquido es conducido hacia la red de distribución por medio de 4 acueductos (42, 50, 70 y 2000 mm de diámetro)</a:t>
            </a:r>
          </a:p>
          <a:p>
            <a:pPr>
              <a:spcBef>
                <a:spcPct val="45000"/>
              </a:spcBef>
              <a:buClr>
                <a:srgbClr val="FF0000"/>
              </a:buClr>
              <a:buFont typeface="Wingdings" pitchFamily="2" charset="2"/>
              <a:buChar char="v"/>
            </a:pPr>
            <a:r>
              <a:rPr lang="es-EC" sz="2000">
                <a:cs typeface="Times New Roman" pitchFamily="18" charset="0"/>
              </a:rPr>
              <a:t> Los acueductos de 42, 50 y 72 sirven como medio de distribución.  </a:t>
            </a:r>
          </a:p>
          <a:p>
            <a:pPr>
              <a:spcBef>
                <a:spcPct val="45000"/>
              </a:spcBef>
              <a:buClr>
                <a:srgbClr val="FF0000"/>
              </a:buClr>
              <a:buFont typeface="Wingdings" pitchFamily="2" charset="2"/>
              <a:buChar char="v"/>
            </a:pPr>
            <a:r>
              <a:rPr lang="es-EC" sz="2000">
                <a:cs typeface="Times New Roman" pitchFamily="18" charset="0"/>
              </a:rPr>
              <a:t> El de 2000 mm conduce el agua directamente al reservorio Tres Cerritos. Opera de sur a norte de la ciudad.</a:t>
            </a:r>
            <a:endParaRPr lang="es-E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Marcador de pie de página"/>
          <p:cNvSpPr>
            <a:spLocks noGrp="1"/>
          </p:cNvSpPr>
          <p:nvPr>
            <p:ph type="ftr" sz="quarter" idx="10"/>
          </p:nvPr>
        </p:nvSpPr>
        <p:spPr/>
        <p:txBody>
          <a:bodyPr/>
          <a:lstStyle/>
          <a:p>
            <a:r>
              <a:rPr lang="es-ES"/>
              <a:t>José V. Chang Gómez</a:t>
            </a:r>
          </a:p>
        </p:txBody>
      </p:sp>
      <p:sp>
        <p:nvSpPr>
          <p:cNvPr id="4" name="2 Marcador de número de diapositiva"/>
          <p:cNvSpPr>
            <a:spLocks noGrp="1"/>
          </p:cNvSpPr>
          <p:nvPr>
            <p:ph type="sldNum" sz="quarter" idx="11"/>
          </p:nvPr>
        </p:nvSpPr>
        <p:spPr/>
        <p:txBody>
          <a:bodyPr/>
          <a:lstStyle/>
          <a:p>
            <a:fld id="{621333E6-4CD1-4B94-B60B-C0F19AB2EE67}" type="slidenum">
              <a:rPr lang="es-ES"/>
              <a:pPr/>
              <a:t>4</a:t>
            </a:fld>
            <a:endParaRPr lang="es-ES"/>
          </a:p>
        </p:txBody>
      </p:sp>
      <p:sp>
        <p:nvSpPr>
          <p:cNvPr id="5" name="3 Marcador de fecha"/>
          <p:cNvSpPr>
            <a:spLocks noGrp="1"/>
          </p:cNvSpPr>
          <p:nvPr>
            <p:ph type="dt" sz="half" idx="12"/>
          </p:nvPr>
        </p:nvSpPr>
        <p:spPr/>
        <p:txBody>
          <a:bodyPr/>
          <a:lstStyle/>
          <a:p>
            <a:r>
              <a:rPr lang="es-ES"/>
              <a:t>Calidad de agua</a:t>
            </a:r>
          </a:p>
        </p:txBody>
      </p:sp>
      <p:pic>
        <p:nvPicPr>
          <p:cNvPr id="47106" name="Picture 2"/>
          <p:cNvPicPr>
            <a:picLocks noChangeAspect="1" noChangeArrowheads="1"/>
          </p:cNvPicPr>
          <p:nvPr/>
        </p:nvPicPr>
        <p:blipFill>
          <a:blip r:embed="rId2">
            <a:lum contrast="-6000"/>
          </a:blip>
          <a:srcRect/>
          <a:stretch>
            <a:fillRect/>
          </a:stretch>
        </p:blipFill>
        <p:spPr bwMode="auto">
          <a:xfrm>
            <a:off x="1619250" y="1450975"/>
            <a:ext cx="5967413" cy="4572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1BAD1B14-1605-4E57-85FA-D2FF8E38ADE6}" type="slidenum">
              <a:rPr lang="es-ES"/>
              <a:pPr/>
              <a:t>5</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48130" name="Text Box 2"/>
          <p:cNvSpPr txBox="1">
            <a:spLocks noChangeArrowheads="1"/>
          </p:cNvSpPr>
          <p:nvPr/>
        </p:nvSpPr>
        <p:spPr bwMode="auto">
          <a:xfrm>
            <a:off x="611188" y="609600"/>
            <a:ext cx="7542212" cy="2625725"/>
          </a:xfrm>
          <a:prstGeom prst="rect">
            <a:avLst/>
          </a:prstGeom>
          <a:noFill/>
          <a:ln w="9525">
            <a:noFill/>
            <a:miter lim="800000"/>
            <a:headEnd/>
            <a:tailEnd/>
          </a:ln>
          <a:effectLst/>
        </p:spPr>
        <p:txBody>
          <a:bodyPr>
            <a:spAutoFit/>
          </a:bodyPr>
          <a:lstStyle/>
          <a:p>
            <a:pPr>
              <a:spcBef>
                <a:spcPct val="50000"/>
              </a:spcBef>
            </a:pPr>
            <a:r>
              <a:rPr lang="es-EC" sz="2400" b="1"/>
              <a:t>¿Por qué se le aplican tratamientos al agua?</a:t>
            </a:r>
          </a:p>
          <a:p>
            <a:pPr>
              <a:spcBef>
                <a:spcPct val="50000"/>
              </a:spcBef>
              <a:buFontTx/>
              <a:buChar char="-"/>
            </a:pPr>
            <a:r>
              <a:rPr lang="es-EC" sz="1600"/>
              <a:t>Eliminar microorganismos  y sustancias químicas dañinas</a:t>
            </a:r>
          </a:p>
          <a:p>
            <a:pPr>
              <a:spcBef>
                <a:spcPct val="50000"/>
              </a:spcBef>
              <a:buFontTx/>
              <a:buChar char="-"/>
            </a:pPr>
            <a:r>
              <a:rPr lang="es-EC" sz="1600"/>
              <a:t>Evitar que tenga color, olor y sabor desagradables</a:t>
            </a:r>
          </a:p>
          <a:p>
            <a:pPr>
              <a:spcBef>
                <a:spcPct val="50000"/>
              </a:spcBef>
              <a:buFontTx/>
              <a:buChar char="-"/>
            </a:pPr>
            <a:r>
              <a:rPr lang="es-EC" sz="1600"/>
              <a:t>Disminuir el efecto corrosivo</a:t>
            </a:r>
          </a:p>
          <a:p>
            <a:pPr>
              <a:spcBef>
                <a:spcPct val="50000"/>
              </a:spcBef>
            </a:pPr>
            <a:r>
              <a:rPr lang="es-EC" sz="2000" b="1"/>
              <a:t>Productos Químicos Utilizados</a:t>
            </a:r>
          </a:p>
          <a:p>
            <a:pPr>
              <a:spcBef>
                <a:spcPct val="50000"/>
              </a:spcBef>
            </a:pPr>
            <a:r>
              <a:rPr lang="es-ES" sz="1600">
                <a:cs typeface="Times New Roman" pitchFamily="18" charset="0"/>
              </a:rPr>
              <a:t>A continuación se muestran la tabla con los consumos de los principales químicos empleados en La Toma durante agosto del 2002 a julio del 2003.</a:t>
            </a:r>
            <a:r>
              <a:rPr lang="es-ES" sz="1600"/>
              <a:t> </a:t>
            </a:r>
          </a:p>
        </p:txBody>
      </p:sp>
      <p:pic>
        <p:nvPicPr>
          <p:cNvPr id="48131" name="Picture 3"/>
          <p:cNvPicPr>
            <a:picLocks noChangeAspect="1" noChangeArrowheads="1"/>
          </p:cNvPicPr>
          <p:nvPr/>
        </p:nvPicPr>
        <p:blipFill>
          <a:blip r:embed="rId2"/>
          <a:srcRect/>
          <a:stretch>
            <a:fillRect/>
          </a:stretch>
        </p:blipFill>
        <p:spPr bwMode="auto">
          <a:xfrm>
            <a:off x="685800" y="3429000"/>
            <a:ext cx="7924800" cy="2590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8DA6CE99-1B7A-4222-B8CE-2EB0C543EBC3}" type="slidenum">
              <a:rPr lang="es-ES"/>
              <a:pPr/>
              <a:t>6</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49154" name="Text Box 2"/>
          <p:cNvSpPr txBox="1">
            <a:spLocks noChangeArrowheads="1"/>
          </p:cNvSpPr>
          <p:nvPr/>
        </p:nvSpPr>
        <p:spPr bwMode="auto">
          <a:xfrm>
            <a:off x="762000" y="533400"/>
            <a:ext cx="7620000" cy="1158875"/>
          </a:xfrm>
          <a:prstGeom prst="rect">
            <a:avLst/>
          </a:prstGeom>
          <a:noFill/>
          <a:ln w="9525">
            <a:noFill/>
            <a:miter lim="800000"/>
            <a:headEnd/>
            <a:tailEnd/>
          </a:ln>
          <a:effectLst/>
        </p:spPr>
        <p:txBody>
          <a:bodyPr>
            <a:spAutoFit/>
          </a:bodyPr>
          <a:lstStyle/>
          <a:p>
            <a:pPr>
              <a:spcBef>
                <a:spcPct val="50000"/>
              </a:spcBef>
            </a:pPr>
            <a:r>
              <a:rPr lang="es-ES" sz="2000">
                <a:solidFill>
                  <a:srgbClr val="000000"/>
                </a:solidFill>
                <a:cs typeface="Times New Roman" pitchFamily="18" charset="0"/>
              </a:rPr>
              <a:t>Los insumos químicos empleados por Interagua durante el 2000 al 2002 fueron:</a:t>
            </a:r>
          </a:p>
          <a:p>
            <a:pPr>
              <a:spcBef>
                <a:spcPct val="50000"/>
              </a:spcBef>
            </a:pPr>
            <a:endParaRPr lang="es-ES" sz="2000"/>
          </a:p>
        </p:txBody>
      </p:sp>
      <p:pic>
        <p:nvPicPr>
          <p:cNvPr id="49155" name="Picture 3"/>
          <p:cNvPicPr>
            <a:picLocks noChangeAspect="1" noChangeArrowheads="1"/>
          </p:cNvPicPr>
          <p:nvPr/>
        </p:nvPicPr>
        <p:blipFill>
          <a:blip r:embed="rId2"/>
          <a:srcRect/>
          <a:stretch>
            <a:fillRect/>
          </a:stretch>
        </p:blipFill>
        <p:spPr bwMode="auto">
          <a:xfrm>
            <a:off x="900113" y="1700213"/>
            <a:ext cx="7391400" cy="429736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pie de página"/>
          <p:cNvSpPr>
            <a:spLocks noGrp="1"/>
          </p:cNvSpPr>
          <p:nvPr>
            <p:ph type="ftr" sz="quarter" idx="10"/>
          </p:nvPr>
        </p:nvSpPr>
        <p:spPr/>
        <p:txBody>
          <a:bodyPr/>
          <a:lstStyle/>
          <a:p>
            <a:r>
              <a:rPr lang="es-ES"/>
              <a:t>José V. Chang Gómez</a:t>
            </a:r>
          </a:p>
        </p:txBody>
      </p:sp>
      <p:sp>
        <p:nvSpPr>
          <p:cNvPr id="8" name="2 Marcador de número de diapositiva"/>
          <p:cNvSpPr>
            <a:spLocks noGrp="1"/>
          </p:cNvSpPr>
          <p:nvPr>
            <p:ph type="sldNum" sz="quarter" idx="11"/>
          </p:nvPr>
        </p:nvSpPr>
        <p:spPr/>
        <p:txBody>
          <a:bodyPr/>
          <a:lstStyle/>
          <a:p>
            <a:fld id="{ECA83E8E-2F1D-4642-93F2-83C2873B2738}" type="slidenum">
              <a:rPr lang="es-ES"/>
              <a:pPr/>
              <a:t>7</a:t>
            </a:fld>
            <a:endParaRPr lang="es-ES"/>
          </a:p>
        </p:txBody>
      </p:sp>
      <p:sp>
        <p:nvSpPr>
          <p:cNvPr id="9" name="3 Marcador de fecha"/>
          <p:cNvSpPr>
            <a:spLocks noGrp="1"/>
          </p:cNvSpPr>
          <p:nvPr>
            <p:ph type="dt" sz="half" idx="12"/>
          </p:nvPr>
        </p:nvSpPr>
        <p:spPr/>
        <p:txBody>
          <a:bodyPr/>
          <a:lstStyle/>
          <a:p>
            <a:r>
              <a:rPr lang="es-ES"/>
              <a:t>Calidad de agua</a:t>
            </a:r>
          </a:p>
        </p:txBody>
      </p:sp>
      <p:sp>
        <p:nvSpPr>
          <p:cNvPr id="50178" name="Text Box 2"/>
          <p:cNvSpPr txBox="1">
            <a:spLocks noChangeArrowheads="1"/>
          </p:cNvSpPr>
          <p:nvPr/>
        </p:nvSpPr>
        <p:spPr bwMode="auto">
          <a:xfrm>
            <a:off x="838200" y="533400"/>
            <a:ext cx="7543800" cy="1158875"/>
          </a:xfrm>
          <a:prstGeom prst="rect">
            <a:avLst/>
          </a:prstGeom>
          <a:noFill/>
          <a:ln w="9525">
            <a:noFill/>
            <a:miter lim="800000"/>
            <a:headEnd/>
            <a:tailEnd/>
          </a:ln>
          <a:effectLst/>
        </p:spPr>
        <p:txBody>
          <a:bodyPr>
            <a:spAutoFit/>
          </a:bodyPr>
          <a:lstStyle/>
          <a:p>
            <a:pPr>
              <a:spcBef>
                <a:spcPct val="50000"/>
              </a:spcBef>
            </a:pPr>
            <a:r>
              <a:rPr lang="es-EC" sz="2000" b="1"/>
              <a:t>Tratamiento del agua cruda</a:t>
            </a:r>
          </a:p>
          <a:p>
            <a:pPr>
              <a:spcBef>
                <a:spcPct val="50000"/>
              </a:spcBef>
            </a:pPr>
            <a:r>
              <a:rPr lang="es-ES" sz="2000">
                <a:cs typeface="Times New Roman" pitchFamily="18" charset="0"/>
              </a:rPr>
              <a:t>El sistema de tratamiento del agua cruda está integrado por tres plantas de potabilización localizadas en el Complejo “La Toma”. </a:t>
            </a:r>
          </a:p>
        </p:txBody>
      </p:sp>
      <p:pic>
        <p:nvPicPr>
          <p:cNvPr id="50179" name="Picture 3" descr="http://www.interagua.com.ec/modules/gallery/albums/album09/Puerta_Principal.thumb.jpg"/>
          <p:cNvPicPr>
            <a:picLocks noChangeAspect="1" noChangeArrowheads="1"/>
          </p:cNvPicPr>
          <p:nvPr/>
        </p:nvPicPr>
        <p:blipFill>
          <a:blip r:embed="rId2" r:link="rId3"/>
          <a:srcRect/>
          <a:stretch>
            <a:fillRect/>
          </a:stretch>
        </p:blipFill>
        <p:spPr bwMode="auto">
          <a:xfrm>
            <a:off x="762000" y="2286000"/>
            <a:ext cx="2514600" cy="1776413"/>
          </a:xfrm>
          <a:prstGeom prst="rect">
            <a:avLst/>
          </a:prstGeom>
          <a:noFill/>
          <a:ln w="9525">
            <a:noFill/>
            <a:miter lim="800000"/>
            <a:headEnd/>
            <a:tailEnd/>
          </a:ln>
        </p:spPr>
      </p:pic>
      <p:pic>
        <p:nvPicPr>
          <p:cNvPr id="50180" name="Picture 4" descr="http://www.interagua.com.ec/modules/gallery/albums/album08/Edificio_Planta_de_Bombeo11.thumb.jpg"/>
          <p:cNvPicPr>
            <a:picLocks noChangeAspect="1" noChangeArrowheads="1"/>
          </p:cNvPicPr>
          <p:nvPr/>
        </p:nvPicPr>
        <p:blipFill>
          <a:blip r:embed="rId4" r:link="rId5"/>
          <a:srcRect/>
          <a:stretch>
            <a:fillRect/>
          </a:stretch>
        </p:blipFill>
        <p:spPr bwMode="auto">
          <a:xfrm>
            <a:off x="3429000" y="2286000"/>
            <a:ext cx="2209800" cy="1766888"/>
          </a:xfrm>
          <a:prstGeom prst="rect">
            <a:avLst/>
          </a:prstGeom>
          <a:noFill/>
          <a:ln w="9525">
            <a:noFill/>
            <a:miter lim="800000"/>
            <a:headEnd/>
            <a:tailEnd/>
          </a:ln>
        </p:spPr>
      </p:pic>
      <p:pic>
        <p:nvPicPr>
          <p:cNvPr id="50181" name="Picture 5" descr="http://www.interagua.com.ec/modules/gallery/albums/album09/Toma_Aerea_La_Toma.thumb.jpg"/>
          <p:cNvPicPr>
            <a:picLocks noChangeAspect="1" noChangeArrowheads="1"/>
          </p:cNvPicPr>
          <p:nvPr/>
        </p:nvPicPr>
        <p:blipFill>
          <a:blip r:embed="rId6" r:link="rId7"/>
          <a:srcRect/>
          <a:stretch>
            <a:fillRect/>
          </a:stretch>
        </p:blipFill>
        <p:spPr bwMode="auto">
          <a:xfrm>
            <a:off x="5791200" y="2286000"/>
            <a:ext cx="2362200" cy="1771650"/>
          </a:xfrm>
          <a:prstGeom prst="rect">
            <a:avLst/>
          </a:prstGeom>
          <a:noFill/>
          <a:ln w="9525">
            <a:noFill/>
            <a:miter lim="800000"/>
            <a:headEnd/>
            <a:tailEnd/>
          </a:ln>
        </p:spPr>
      </p:pic>
      <p:sp>
        <p:nvSpPr>
          <p:cNvPr id="50182" name="Text Box 6"/>
          <p:cNvSpPr txBox="1">
            <a:spLocks noChangeArrowheads="1"/>
          </p:cNvSpPr>
          <p:nvPr/>
        </p:nvSpPr>
        <p:spPr bwMode="auto">
          <a:xfrm>
            <a:off x="914400" y="4508500"/>
            <a:ext cx="7467600" cy="1584325"/>
          </a:xfrm>
          <a:prstGeom prst="rect">
            <a:avLst/>
          </a:prstGeom>
          <a:noFill/>
          <a:ln w="9525">
            <a:noFill/>
            <a:miter lim="800000"/>
            <a:headEnd/>
            <a:tailEnd/>
          </a:ln>
          <a:effectLst/>
        </p:spPr>
        <p:txBody>
          <a:bodyPr>
            <a:spAutoFit/>
          </a:bodyPr>
          <a:lstStyle/>
          <a:p>
            <a:pPr>
              <a:spcBef>
                <a:spcPct val="30000"/>
              </a:spcBef>
            </a:pPr>
            <a:r>
              <a:rPr lang="es-ES" sz="2400" i="1">
                <a:solidFill>
                  <a:srgbClr val="000000"/>
                </a:solidFill>
                <a:latin typeface="Times New Roman" pitchFamily="18" charset="0"/>
                <a:cs typeface="Times New Roman" pitchFamily="18" charset="0"/>
              </a:rPr>
              <a:t> </a:t>
            </a:r>
            <a:r>
              <a:rPr lang="es-ES" i="1">
                <a:solidFill>
                  <a:srgbClr val="000000"/>
                </a:solidFill>
                <a:cs typeface="Times New Roman" pitchFamily="18" charset="0"/>
              </a:rPr>
              <a:t>Planta Convencional.</a:t>
            </a:r>
            <a:endParaRPr lang="es-ES">
              <a:solidFill>
                <a:srgbClr val="000000"/>
              </a:solidFill>
              <a:cs typeface="Times New Roman" pitchFamily="18" charset="0"/>
            </a:endParaRPr>
          </a:p>
          <a:p>
            <a:pPr>
              <a:spcBef>
                <a:spcPct val="30000"/>
              </a:spcBef>
            </a:pPr>
            <a:r>
              <a:rPr lang="es-ES" i="1">
                <a:solidFill>
                  <a:srgbClr val="000000"/>
                </a:solidFill>
                <a:cs typeface="Times New Roman" pitchFamily="18" charset="0"/>
              </a:rPr>
              <a:t>  Planta Lurgi.</a:t>
            </a:r>
            <a:endParaRPr lang="es-ES">
              <a:solidFill>
                <a:srgbClr val="000000"/>
              </a:solidFill>
              <a:cs typeface="Times New Roman" pitchFamily="18" charset="0"/>
            </a:endParaRPr>
          </a:p>
          <a:p>
            <a:pPr>
              <a:spcBef>
                <a:spcPct val="30000"/>
              </a:spcBef>
            </a:pPr>
            <a:r>
              <a:rPr lang="es-ES" i="1">
                <a:solidFill>
                  <a:srgbClr val="000000"/>
                </a:solidFill>
                <a:cs typeface="Times New Roman" pitchFamily="18" charset="0"/>
              </a:rPr>
              <a:t>  Planta Nueva.</a:t>
            </a:r>
            <a:endParaRPr lang="es-ES">
              <a:solidFill>
                <a:srgbClr val="000000"/>
              </a:solidFill>
              <a:cs typeface="Times New Roman" pitchFamily="18" charset="0"/>
            </a:endParaRPr>
          </a:p>
          <a:p>
            <a:pPr>
              <a:spcBef>
                <a:spcPct val="50000"/>
              </a:spcBef>
            </a:pPr>
            <a:endParaRPr lang="es-E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Marcador de pie de página"/>
          <p:cNvSpPr>
            <a:spLocks noGrp="1"/>
          </p:cNvSpPr>
          <p:nvPr>
            <p:ph type="ftr" sz="quarter" idx="10"/>
          </p:nvPr>
        </p:nvSpPr>
        <p:spPr/>
        <p:txBody>
          <a:bodyPr/>
          <a:lstStyle/>
          <a:p>
            <a:r>
              <a:rPr lang="es-ES"/>
              <a:t>José V. Chang Gómez</a:t>
            </a:r>
          </a:p>
        </p:txBody>
      </p:sp>
      <p:sp>
        <p:nvSpPr>
          <p:cNvPr id="4" name="2 Marcador de número de diapositiva"/>
          <p:cNvSpPr>
            <a:spLocks noGrp="1"/>
          </p:cNvSpPr>
          <p:nvPr>
            <p:ph type="sldNum" sz="quarter" idx="11"/>
          </p:nvPr>
        </p:nvSpPr>
        <p:spPr/>
        <p:txBody>
          <a:bodyPr/>
          <a:lstStyle/>
          <a:p>
            <a:fld id="{A4C7F998-9359-42DE-9E62-CAE5DA3454B1}" type="slidenum">
              <a:rPr lang="es-ES"/>
              <a:pPr/>
              <a:t>8</a:t>
            </a:fld>
            <a:endParaRPr lang="es-ES"/>
          </a:p>
        </p:txBody>
      </p:sp>
      <p:sp>
        <p:nvSpPr>
          <p:cNvPr id="5" name="3 Marcador de fecha"/>
          <p:cNvSpPr>
            <a:spLocks noGrp="1"/>
          </p:cNvSpPr>
          <p:nvPr>
            <p:ph type="dt" sz="half" idx="12"/>
          </p:nvPr>
        </p:nvSpPr>
        <p:spPr/>
        <p:txBody>
          <a:bodyPr/>
          <a:lstStyle/>
          <a:p>
            <a:r>
              <a:rPr lang="es-ES"/>
              <a:t>Calidad de agua</a:t>
            </a:r>
          </a:p>
        </p:txBody>
      </p:sp>
      <p:sp>
        <p:nvSpPr>
          <p:cNvPr id="51202" name="Text Box 2"/>
          <p:cNvSpPr txBox="1">
            <a:spLocks noChangeArrowheads="1"/>
          </p:cNvSpPr>
          <p:nvPr/>
        </p:nvSpPr>
        <p:spPr bwMode="auto">
          <a:xfrm>
            <a:off x="250825" y="620713"/>
            <a:ext cx="8893175" cy="5665787"/>
          </a:xfrm>
          <a:prstGeom prst="rect">
            <a:avLst/>
          </a:prstGeom>
          <a:noFill/>
          <a:ln w="9525">
            <a:noFill/>
            <a:miter lim="800000"/>
            <a:headEnd/>
            <a:tailEnd/>
          </a:ln>
          <a:effectLst/>
        </p:spPr>
        <p:txBody>
          <a:bodyPr>
            <a:spAutoFit/>
          </a:bodyPr>
          <a:lstStyle/>
          <a:p>
            <a:pPr>
              <a:spcBef>
                <a:spcPct val="50000"/>
              </a:spcBef>
            </a:pPr>
            <a:r>
              <a:rPr lang="es-EC" sz="2000" b="1"/>
              <a:t>Planta Convencional</a:t>
            </a:r>
          </a:p>
          <a:p>
            <a:pPr>
              <a:spcBef>
                <a:spcPct val="50000"/>
              </a:spcBef>
              <a:buFontTx/>
              <a:buChar char="-"/>
            </a:pPr>
            <a:r>
              <a:rPr lang="es-EC"/>
              <a:t>Cuenta con 2 módulos independientes y completos.</a:t>
            </a:r>
          </a:p>
          <a:p>
            <a:pPr>
              <a:spcBef>
                <a:spcPct val="50000"/>
              </a:spcBef>
              <a:buFontTx/>
              <a:buChar char="-"/>
            </a:pPr>
            <a:r>
              <a:rPr lang="es-EC"/>
              <a:t>Floculación, clarificación, filtración y cisternas.  Existe la posibilidad de aplicar precloración </a:t>
            </a:r>
            <a:r>
              <a:rPr lang="es-ES">
                <a:solidFill>
                  <a:srgbClr val="000000"/>
                </a:solidFill>
                <a:cs typeface="Times New Roman" pitchFamily="18" charset="0"/>
              </a:rPr>
              <a:t>(pre-desinfección), ayudante de floculación (polímero), post-cloración (desinfección) y alcalinizante.</a:t>
            </a:r>
            <a:endParaRPr lang="es-EC">
              <a:solidFill>
                <a:srgbClr val="000000"/>
              </a:solidFill>
              <a:cs typeface="Times New Roman" pitchFamily="18" charset="0"/>
            </a:endParaRPr>
          </a:p>
          <a:p>
            <a:pPr>
              <a:spcBef>
                <a:spcPct val="50000"/>
              </a:spcBef>
              <a:buFontTx/>
              <a:buChar char="-"/>
            </a:pPr>
            <a:r>
              <a:rPr lang="es-EC">
                <a:solidFill>
                  <a:srgbClr val="000000"/>
                </a:solidFill>
                <a:cs typeface="Times New Roman" pitchFamily="18" charset="0"/>
              </a:rPr>
              <a:t>Capacidad total de 499.352 m</a:t>
            </a:r>
            <a:r>
              <a:rPr lang="es-EC" baseline="30000">
                <a:solidFill>
                  <a:srgbClr val="000000"/>
                </a:solidFill>
                <a:cs typeface="Times New Roman" pitchFamily="18" charset="0"/>
              </a:rPr>
              <a:t>3</a:t>
            </a:r>
            <a:r>
              <a:rPr lang="es-EC">
                <a:solidFill>
                  <a:srgbClr val="000000"/>
                </a:solidFill>
                <a:cs typeface="Times New Roman" pitchFamily="18" charset="0"/>
              </a:rPr>
              <a:t>/d, aunque opera a una capacidad de 360 000 m</a:t>
            </a:r>
            <a:r>
              <a:rPr lang="es-EC" baseline="30000">
                <a:solidFill>
                  <a:srgbClr val="000000"/>
                </a:solidFill>
                <a:cs typeface="Times New Roman" pitchFamily="18" charset="0"/>
              </a:rPr>
              <a:t>3</a:t>
            </a:r>
            <a:r>
              <a:rPr lang="es-EC">
                <a:solidFill>
                  <a:srgbClr val="000000"/>
                </a:solidFill>
                <a:cs typeface="Times New Roman" pitchFamily="18" charset="0"/>
              </a:rPr>
              <a:t>/d</a:t>
            </a:r>
            <a:endParaRPr lang="es-ES">
              <a:solidFill>
                <a:srgbClr val="000000"/>
              </a:solidFill>
              <a:cs typeface="Times New Roman" pitchFamily="18" charset="0"/>
            </a:endParaRPr>
          </a:p>
          <a:p>
            <a:pPr>
              <a:spcBef>
                <a:spcPct val="50000"/>
              </a:spcBef>
            </a:pPr>
            <a:r>
              <a:rPr lang="es-EC" sz="2000" b="1"/>
              <a:t>Planta Lurgi</a:t>
            </a:r>
          </a:p>
          <a:p>
            <a:pPr>
              <a:spcBef>
                <a:spcPct val="50000"/>
              </a:spcBef>
              <a:buFontTx/>
              <a:buChar char="-"/>
            </a:pPr>
            <a:r>
              <a:rPr lang="es-EC"/>
              <a:t>Cuenta con 4 </a:t>
            </a:r>
            <a:r>
              <a:rPr lang="es-ES">
                <a:cs typeface="Times New Roman" pitchFamily="18" charset="0"/>
              </a:rPr>
              <a:t>módulos independientes. </a:t>
            </a:r>
            <a:r>
              <a:rPr lang="es-EC">
                <a:solidFill>
                  <a:srgbClr val="000000"/>
                </a:solidFill>
                <a:cs typeface="Times New Roman" pitchFamily="18" charset="0"/>
              </a:rPr>
              <a:t>Capacidad de 160 000 m</a:t>
            </a:r>
            <a:r>
              <a:rPr lang="es-EC" baseline="30000">
                <a:solidFill>
                  <a:srgbClr val="000000"/>
                </a:solidFill>
                <a:cs typeface="Times New Roman" pitchFamily="18" charset="0"/>
              </a:rPr>
              <a:t>3</a:t>
            </a:r>
            <a:r>
              <a:rPr lang="es-EC">
                <a:solidFill>
                  <a:srgbClr val="000000"/>
                </a:solidFill>
                <a:cs typeface="Times New Roman" pitchFamily="18" charset="0"/>
              </a:rPr>
              <a:t>/d</a:t>
            </a:r>
          </a:p>
          <a:p>
            <a:pPr algn="just">
              <a:spcBef>
                <a:spcPct val="50000"/>
              </a:spcBef>
              <a:buFontTx/>
              <a:buChar char="-"/>
            </a:pPr>
            <a:r>
              <a:rPr lang="es-ES">
                <a:solidFill>
                  <a:srgbClr val="000000"/>
                </a:solidFill>
                <a:cs typeface="Times New Roman" pitchFamily="18" charset="0"/>
              </a:rPr>
              <a:t>La planta sigue el concepto de reactores de lodos de contacto acompañados co</a:t>
            </a:r>
            <a:r>
              <a:rPr lang="es-EC">
                <a:solidFill>
                  <a:srgbClr val="000000"/>
                </a:solidFill>
                <a:cs typeface="Times New Roman" pitchFamily="18" charset="0"/>
              </a:rPr>
              <a:t>n </a:t>
            </a:r>
            <a:r>
              <a:rPr lang="es-ES">
                <a:solidFill>
                  <a:srgbClr val="000000"/>
                </a:solidFill>
                <a:cs typeface="Times New Roman" pitchFamily="18" charset="0"/>
              </a:rPr>
              <a:t>sedimentación acelerada, para lo cual emplea 4 reactores cilíndricos de doble propósito floculación-clarificación, llamados “Sedimat”.</a:t>
            </a:r>
          </a:p>
          <a:p>
            <a:pPr algn="just">
              <a:spcBef>
                <a:spcPct val="50000"/>
              </a:spcBef>
            </a:pPr>
            <a:r>
              <a:rPr lang="es-EC">
                <a:solidFill>
                  <a:srgbClr val="000000"/>
                </a:solidFill>
                <a:cs typeface="Times New Roman" pitchFamily="18" charset="0"/>
              </a:rPr>
              <a:t>-Provista</a:t>
            </a:r>
            <a:r>
              <a:rPr lang="es-ES">
                <a:solidFill>
                  <a:srgbClr val="000000"/>
                </a:solidFill>
                <a:cs typeface="Times New Roman" pitchFamily="18" charset="0"/>
              </a:rPr>
              <a:t> de un sistema mecánico de mezcla lenta, para facilitar los choques entre los flóculos presentes en el manto</a:t>
            </a:r>
            <a:r>
              <a:rPr lang="es-EC">
                <a:solidFill>
                  <a:srgbClr val="000000"/>
                </a:solidFill>
                <a:cs typeface="Times New Roman" pitchFamily="18" charset="0"/>
              </a:rPr>
              <a:t>.</a:t>
            </a:r>
            <a:endParaRPr lang="es-ES">
              <a:solidFill>
                <a:srgbClr val="000000"/>
              </a:solidFill>
              <a:cs typeface="Times New Roman" pitchFamily="18" charset="0"/>
            </a:endParaRPr>
          </a:p>
          <a:p>
            <a:pPr algn="just">
              <a:spcBef>
                <a:spcPct val="50000"/>
              </a:spcBef>
              <a:buFontTx/>
              <a:buChar char="-"/>
            </a:pPr>
            <a:r>
              <a:rPr lang="es-ES">
                <a:solidFill>
                  <a:srgbClr val="000000"/>
                </a:solidFill>
                <a:cs typeface="Times New Roman" pitchFamily="18" charset="0"/>
              </a:rPr>
              <a:t>La zona central de contacto de sólidos recibe la aplicación de una suspensión de cal para mejorar las características del manto de lodo y la corrección del pH y de la alcalinidad</a:t>
            </a:r>
            <a:r>
              <a:rPr lang="es-EC">
                <a:solidFill>
                  <a:srgbClr val="000000"/>
                </a:solidFill>
                <a:cs typeface="Times New Roman" pitchFamily="18" charset="0"/>
              </a:rPr>
              <a:t>.</a:t>
            </a:r>
            <a:endParaRPr lang="es-E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pie de página"/>
          <p:cNvSpPr>
            <a:spLocks noGrp="1"/>
          </p:cNvSpPr>
          <p:nvPr>
            <p:ph type="ftr" sz="quarter" idx="10"/>
          </p:nvPr>
        </p:nvSpPr>
        <p:spPr/>
        <p:txBody>
          <a:bodyPr/>
          <a:lstStyle/>
          <a:p>
            <a:r>
              <a:rPr lang="es-ES"/>
              <a:t>José V. Chang Gómez</a:t>
            </a:r>
          </a:p>
        </p:txBody>
      </p:sp>
      <p:sp>
        <p:nvSpPr>
          <p:cNvPr id="5" name="2 Marcador de número de diapositiva"/>
          <p:cNvSpPr>
            <a:spLocks noGrp="1"/>
          </p:cNvSpPr>
          <p:nvPr>
            <p:ph type="sldNum" sz="quarter" idx="11"/>
          </p:nvPr>
        </p:nvSpPr>
        <p:spPr/>
        <p:txBody>
          <a:bodyPr/>
          <a:lstStyle/>
          <a:p>
            <a:fld id="{72EE14EE-61B5-48F0-A163-3D5148F9B591}" type="slidenum">
              <a:rPr lang="es-ES"/>
              <a:pPr/>
              <a:t>9</a:t>
            </a:fld>
            <a:endParaRPr lang="es-ES"/>
          </a:p>
        </p:txBody>
      </p:sp>
      <p:sp>
        <p:nvSpPr>
          <p:cNvPr id="6" name="3 Marcador de fecha"/>
          <p:cNvSpPr>
            <a:spLocks noGrp="1"/>
          </p:cNvSpPr>
          <p:nvPr>
            <p:ph type="dt" sz="half" idx="12"/>
          </p:nvPr>
        </p:nvSpPr>
        <p:spPr/>
        <p:txBody>
          <a:bodyPr/>
          <a:lstStyle/>
          <a:p>
            <a:r>
              <a:rPr lang="es-ES"/>
              <a:t>Calidad de agua</a:t>
            </a:r>
          </a:p>
        </p:txBody>
      </p:sp>
      <p:sp>
        <p:nvSpPr>
          <p:cNvPr id="52226" name="Text Box 2"/>
          <p:cNvSpPr txBox="1">
            <a:spLocks noChangeArrowheads="1"/>
          </p:cNvSpPr>
          <p:nvPr/>
        </p:nvSpPr>
        <p:spPr bwMode="auto">
          <a:xfrm>
            <a:off x="323850" y="549275"/>
            <a:ext cx="8424863" cy="3116263"/>
          </a:xfrm>
          <a:prstGeom prst="rect">
            <a:avLst/>
          </a:prstGeom>
          <a:noFill/>
          <a:ln w="9525">
            <a:noFill/>
            <a:miter lim="800000"/>
            <a:headEnd/>
            <a:tailEnd/>
          </a:ln>
          <a:effectLst/>
        </p:spPr>
        <p:txBody>
          <a:bodyPr>
            <a:spAutoFit/>
          </a:bodyPr>
          <a:lstStyle/>
          <a:p>
            <a:pPr>
              <a:spcBef>
                <a:spcPct val="30000"/>
              </a:spcBef>
            </a:pPr>
            <a:r>
              <a:rPr lang="es-EC" sz="2000" b="1"/>
              <a:t>Planta Nueva</a:t>
            </a:r>
          </a:p>
          <a:p>
            <a:pPr algn="just">
              <a:spcBef>
                <a:spcPct val="30000"/>
              </a:spcBef>
            </a:pPr>
            <a:r>
              <a:rPr lang="es-EC">
                <a:solidFill>
                  <a:srgbClr val="000000"/>
                </a:solidFill>
                <a:cs typeface="Times New Roman" pitchFamily="18" charset="0"/>
              </a:rPr>
              <a:t>- C</a:t>
            </a:r>
            <a:r>
              <a:rPr lang="es-ES">
                <a:solidFill>
                  <a:srgbClr val="000000"/>
                </a:solidFill>
                <a:cs typeface="Times New Roman" pitchFamily="18" charset="0"/>
              </a:rPr>
              <a:t>construida en el año 1994. </a:t>
            </a:r>
            <a:r>
              <a:rPr lang="es-EC">
                <a:solidFill>
                  <a:srgbClr val="000000"/>
                </a:solidFill>
                <a:cs typeface="Times New Roman" pitchFamily="18" charset="0"/>
              </a:rPr>
              <a:t>E</a:t>
            </a:r>
            <a:r>
              <a:rPr lang="es-ES">
                <a:solidFill>
                  <a:srgbClr val="000000"/>
                </a:solidFill>
                <a:cs typeface="Times New Roman" pitchFamily="18" charset="0"/>
              </a:rPr>
              <a:t>s del tipo contacto-recirculación de lodos y sedimentación, constituida de 2 sectores iguales (“Sector A” y “Sector B”), </a:t>
            </a:r>
            <a:r>
              <a:rPr lang="es-EC">
                <a:solidFill>
                  <a:srgbClr val="000000"/>
                </a:solidFill>
                <a:cs typeface="Times New Roman" pitchFamily="18" charset="0"/>
              </a:rPr>
              <a:t>con capacidad de 432.000 m</a:t>
            </a:r>
            <a:r>
              <a:rPr lang="es-EC" baseline="30000">
                <a:solidFill>
                  <a:srgbClr val="000000"/>
                </a:solidFill>
                <a:cs typeface="Times New Roman" pitchFamily="18" charset="0"/>
              </a:rPr>
              <a:t>3</a:t>
            </a:r>
            <a:r>
              <a:rPr lang="es-EC">
                <a:solidFill>
                  <a:srgbClr val="000000"/>
                </a:solidFill>
                <a:cs typeface="Times New Roman" pitchFamily="18" charset="0"/>
              </a:rPr>
              <a:t>/d</a:t>
            </a:r>
          </a:p>
          <a:p>
            <a:pPr algn="just">
              <a:spcBef>
                <a:spcPct val="30000"/>
              </a:spcBef>
              <a:buFontTx/>
              <a:buChar char="-"/>
            </a:pPr>
            <a:r>
              <a:rPr lang="es-ES">
                <a:solidFill>
                  <a:srgbClr val="000000"/>
                </a:solidFill>
                <a:cs typeface="Times New Roman" pitchFamily="18" charset="0"/>
              </a:rPr>
              <a:t> Tiene 6 clarificadores por contacto de lodo y 16 filtros rápidos a gravedad, para cada sector. Cada clarificador fue proyectado para recibir un caudal de 72.000 m</a:t>
            </a:r>
            <a:r>
              <a:rPr lang="es-ES" baseline="30000">
                <a:solidFill>
                  <a:srgbClr val="000000"/>
                </a:solidFill>
                <a:cs typeface="Times New Roman" pitchFamily="18" charset="0"/>
              </a:rPr>
              <a:t>3/</a:t>
            </a:r>
            <a:r>
              <a:rPr lang="es-ES">
                <a:solidFill>
                  <a:srgbClr val="000000"/>
                </a:solidFill>
                <a:cs typeface="Times New Roman" pitchFamily="18" charset="0"/>
              </a:rPr>
              <a:t>día y cumplen la función de sustituir los floculadores y decantadores de plantas convencionales.  </a:t>
            </a:r>
            <a:endParaRPr lang="es-EC">
              <a:solidFill>
                <a:srgbClr val="000000"/>
              </a:solidFill>
              <a:cs typeface="Times New Roman" pitchFamily="18" charset="0"/>
            </a:endParaRPr>
          </a:p>
          <a:p>
            <a:pPr algn="just">
              <a:spcBef>
                <a:spcPct val="30000"/>
              </a:spcBef>
              <a:buFontTx/>
              <a:buChar char="-"/>
            </a:pPr>
            <a:r>
              <a:rPr lang="es-EC">
                <a:solidFill>
                  <a:srgbClr val="000000"/>
                </a:solidFill>
                <a:cs typeface="Times New Roman" pitchFamily="18" charset="0"/>
              </a:rPr>
              <a:t> </a:t>
            </a:r>
            <a:r>
              <a:rPr lang="es-ES">
                <a:solidFill>
                  <a:srgbClr val="000000"/>
                </a:solidFill>
                <a:cs typeface="Times New Roman" pitchFamily="18" charset="0"/>
              </a:rPr>
              <a:t>El agua decantada descarga a 8 filtros idénticos, posteriormente el agua filtrada es recolectada por canales centrales que transportan el agua a los reservorios</a:t>
            </a:r>
            <a:endParaRPr lang="es-ES"/>
          </a:p>
        </p:txBody>
      </p:sp>
      <p:pic>
        <p:nvPicPr>
          <p:cNvPr id="52227" name="Picture 3"/>
          <p:cNvPicPr>
            <a:picLocks noChangeAspect="1" noChangeArrowheads="1"/>
          </p:cNvPicPr>
          <p:nvPr/>
        </p:nvPicPr>
        <p:blipFill>
          <a:blip r:embed="rId2"/>
          <a:srcRect/>
          <a:stretch>
            <a:fillRect/>
          </a:stretch>
        </p:blipFill>
        <p:spPr bwMode="auto">
          <a:xfrm>
            <a:off x="539750" y="3859213"/>
            <a:ext cx="7777163" cy="2514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Píxel">
  <a:themeElements>
    <a:clrScheme name="Pí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í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í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í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í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í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í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í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í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í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í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í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í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í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227</TotalTime>
  <Words>1892</Words>
  <Application>Microsoft Office PowerPoint</Application>
  <PresentationFormat>Presentación en pantalla (4:3)</PresentationFormat>
  <Paragraphs>153</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Times New Roman</vt:lpstr>
      <vt:lpstr>Wingdings</vt:lpstr>
      <vt:lpstr>Arial Black</vt:lpstr>
      <vt:lpstr>Píxel</vt:lpstr>
      <vt:lpstr>Sistema de tratamiento de agua potable en la ciudad de Guayaquil. Caso de estudio</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Company>fimcm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Tratamiento de agua potable en Guayaquil</dc:title>
  <dc:subject>Caso de estudio</dc:subject>
  <dc:creator>José V. Chang</dc:creator>
  <cp:lastModifiedBy>Administrador</cp:lastModifiedBy>
  <cp:revision>17</cp:revision>
  <dcterms:created xsi:type="dcterms:W3CDTF">2007-07-31T14:21:55Z</dcterms:created>
  <dcterms:modified xsi:type="dcterms:W3CDTF">2009-07-27T15:50:29Z</dcterms:modified>
</cp:coreProperties>
</file>