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handoutMasterIdLst>
    <p:handoutMasterId r:id="rId31"/>
  </p:handoutMasterIdLst>
  <p:sldIdLst>
    <p:sldId id="256" r:id="rId2"/>
    <p:sldId id="302" r:id="rId3"/>
    <p:sldId id="303"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282" r:id="rId19"/>
    <p:sldId id="286" r:id="rId20"/>
    <p:sldId id="289" r:id="rId21"/>
    <p:sldId id="291" r:id="rId22"/>
    <p:sldId id="292" r:id="rId23"/>
    <p:sldId id="294" r:id="rId24"/>
    <p:sldId id="296" r:id="rId25"/>
    <p:sldId id="318" r:id="rId26"/>
    <p:sldId id="297" r:id="rId27"/>
    <p:sldId id="298" r:id="rId28"/>
    <p:sldId id="299" r:id="rId29"/>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7C021F"/>
    <a:srgbClr val="79160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0" d="100"/>
          <a:sy n="60" d="100"/>
        </p:scale>
        <p:origin x="-6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256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256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256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26F47F5-83B4-4E9A-9972-0B963FADABBD}" type="slidenum">
              <a:rPr lang="es-ES"/>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245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2458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45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245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245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864F010-56D6-4EE0-A1D5-0102D2BE87BF}" type="slidenum">
              <a:rPr lang="es-ES"/>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9144000" cy="6858000"/>
            <a:chOff x="0" y="0"/>
            <a:chExt cx="5760" cy="4320"/>
          </a:xfrm>
        </p:grpSpPr>
        <p:sp>
          <p:nvSpPr>
            <p:cNvPr id="6147"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s-EC" sz="2400">
                <a:latin typeface="Times New Roman" pitchFamily="18" charset="0"/>
              </a:endParaRPr>
            </a:p>
          </p:txBody>
        </p:sp>
        <p:sp>
          <p:nvSpPr>
            <p:cNvPr id="6148"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es-EC" sz="2400">
                <a:latin typeface="Times New Roman" pitchFamily="18" charset="0"/>
              </a:endParaRPr>
            </a:p>
          </p:txBody>
        </p:sp>
        <p:grpSp>
          <p:nvGrpSpPr>
            <p:cNvPr id="6149" name="Group 5"/>
            <p:cNvGrpSpPr>
              <a:grpSpLocks/>
            </p:cNvGrpSpPr>
            <p:nvPr/>
          </p:nvGrpSpPr>
          <p:grpSpPr bwMode="auto">
            <a:xfrm>
              <a:off x="0" y="672"/>
              <a:ext cx="1806" cy="1989"/>
              <a:chOff x="0" y="672"/>
              <a:chExt cx="1806" cy="1989"/>
            </a:xfrm>
          </p:grpSpPr>
          <p:sp>
            <p:nvSpPr>
              <p:cNvPr id="6150"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es-EC" sz="2400">
                  <a:latin typeface="Times New Roman" pitchFamily="18" charset="0"/>
                </a:endParaRPr>
              </a:p>
            </p:txBody>
          </p:sp>
          <p:sp>
            <p:nvSpPr>
              <p:cNvPr id="6151"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es-EC" sz="2400">
                  <a:latin typeface="Times New Roman" pitchFamily="18" charset="0"/>
                </a:endParaRPr>
              </a:p>
            </p:txBody>
          </p:sp>
          <p:sp>
            <p:nvSpPr>
              <p:cNvPr id="6152"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es-EC" sz="2400">
                  <a:latin typeface="Times New Roman" pitchFamily="18" charset="0"/>
                </a:endParaRPr>
              </a:p>
            </p:txBody>
          </p:sp>
          <p:sp>
            <p:nvSpPr>
              <p:cNvPr id="6153"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es-EC" sz="2400">
                  <a:latin typeface="Times New Roman" pitchFamily="18" charset="0"/>
                </a:endParaRPr>
              </a:p>
            </p:txBody>
          </p:sp>
          <p:sp>
            <p:nvSpPr>
              <p:cNvPr id="6154"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es-EC" sz="2400">
                  <a:latin typeface="Times New Roman" pitchFamily="18" charset="0"/>
                </a:endParaRPr>
              </a:p>
            </p:txBody>
          </p:sp>
          <p:sp>
            <p:nvSpPr>
              <p:cNvPr id="6155"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es-EC" sz="2400">
                  <a:latin typeface="Times New Roman" pitchFamily="18" charset="0"/>
                </a:endParaRPr>
              </a:p>
            </p:txBody>
          </p:sp>
          <p:sp>
            <p:nvSpPr>
              <p:cNvPr id="6156"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es-EC" sz="2400">
                  <a:latin typeface="Times New Roman" pitchFamily="18" charset="0"/>
                </a:endParaRPr>
              </a:p>
            </p:txBody>
          </p:sp>
          <p:sp>
            <p:nvSpPr>
              <p:cNvPr id="6157"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es-EC" sz="2400">
                  <a:latin typeface="Times New Roman" pitchFamily="18" charset="0"/>
                </a:endParaRPr>
              </a:p>
            </p:txBody>
          </p:sp>
          <p:sp>
            <p:nvSpPr>
              <p:cNvPr id="6158"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es-EC" sz="2400">
                  <a:latin typeface="Times New Roman" pitchFamily="18" charset="0"/>
                </a:endParaRPr>
              </a:p>
            </p:txBody>
          </p:sp>
          <p:sp>
            <p:nvSpPr>
              <p:cNvPr id="6159"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es-EC" sz="2400">
                  <a:latin typeface="Times New Roman" pitchFamily="18" charset="0"/>
                </a:endParaRPr>
              </a:p>
            </p:txBody>
          </p:sp>
        </p:grpSp>
      </p:grpSp>
      <p:sp>
        <p:nvSpPr>
          <p:cNvPr id="6160" name="Rectangle 16"/>
          <p:cNvSpPr>
            <a:spLocks noGrp="1" noChangeArrowheads="1"/>
          </p:cNvSpPr>
          <p:nvPr>
            <p:ph type="dt" sz="half" idx="2"/>
          </p:nvPr>
        </p:nvSpPr>
        <p:spPr>
          <a:xfrm>
            <a:off x="457200" y="6248400"/>
            <a:ext cx="2133600" cy="457200"/>
          </a:xfrm>
        </p:spPr>
        <p:txBody>
          <a:bodyPr/>
          <a:lstStyle>
            <a:lvl1pPr>
              <a:defRPr sz="1200"/>
            </a:lvl1pPr>
          </a:lstStyle>
          <a:p>
            <a:endParaRPr lang="es-ES"/>
          </a:p>
        </p:txBody>
      </p:sp>
      <p:sp>
        <p:nvSpPr>
          <p:cNvPr id="6161" name="Rectangle 17"/>
          <p:cNvSpPr>
            <a:spLocks noGrp="1" noChangeArrowheads="1"/>
          </p:cNvSpPr>
          <p:nvPr>
            <p:ph type="ftr" sz="quarter" idx="3"/>
          </p:nvPr>
        </p:nvSpPr>
        <p:spPr/>
        <p:txBody>
          <a:bodyPr/>
          <a:lstStyle>
            <a:lvl1pPr>
              <a:defRPr sz="1200"/>
            </a:lvl1pPr>
          </a:lstStyle>
          <a:p>
            <a:endParaRPr lang="es-ES"/>
          </a:p>
        </p:txBody>
      </p:sp>
      <p:sp>
        <p:nvSpPr>
          <p:cNvPr id="6162" name="Rectangle 18"/>
          <p:cNvSpPr>
            <a:spLocks noGrp="1" noChangeArrowheads="1"/>
          </p:cNvSpPr>
          <p:nvPr>
            <p:ph type="sldNum" sz="quarter" idx="4"/>
          </p:nvPr>
        </p:nvSpPr>
        <p:spPr/>
        <p:txBody>
          <a:bodyPr/>
          <a:lstStyle>
            <a:lvl1pPr>
              <a:defRPr sz="1200">
                <a:latin typeface="Arial Black" pitchFamily="34" charset="0"/>
              </a:defRPr>
            </a:lvl1pPr>
          </a:lstStyle>
          <a:p>
            <a:fld id="{A3968914-8452-4718-BD70-A95A492FBBB8}" type="slidenum">
              <a:rPr lang="es-ES"/>
              <a:pPr/>
              <a:t>‹Nº›</a:t>
            </a:fld>
            <a:endParaRPr lang="es-ES"/>
          </a:p>
        </p:txBody>
      </p:sp>
      <p:sp>
        <p:nvSpPr>
          <p:cNvPr id="6163" name="Rectangle 19"/>
          <p:cNvSpPr>
            <a:spLocks noGrp="1" noChangeArrowheads="1"/>
          </p:cNvSpPr>
          <p:nvPr>
            <p:ph type="ctrTitle"/>
          </p:nvPr>
        </p:nvSpPr>
        <p:spPr>
          <a:xfrm>
            <a:off x="2971800" y="1828800"/>
            <a:ext cx="6019800" cy="2209800"/>
          </a:xfrm>
        </p:spPr>
        <p:txBody>
          <a:bodyPr/>
          <a:lstStyle>
            <a:lvl1pPr>
              <a:defRPr sz="3300">
                <a:solidFill>
                  <a:srgbClr val="FFFFFF"/>
                </a:solidFill>
              </a:defRPr>
            </a:lvl1pPr>
          </a:lstStyle>
          <a:p>
            <a:r>
              <a:rPr lang="es-ES"/>
              <a:t>Haga clic para cambiar el estilo de título	</a:t>
            </a:r>
          </a:p>
        </p:txBody>
      </p:sp>
      <p:sp>
        <p:nvSpPr>
          <p:cNvPr id="616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2100"/>
            </a:lvl1pPr>
          </a:lstStyle>
          <a:p>
            <a:r>
              <a:rPr lang="es-ES"/>
              <a:t>Haga clic para modificar el estilo de subtítulo del patrón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pie de página"/>
          <p:cNvSpPr>
            <a:spLocks noGrp="1"/>
          </p:cNvSpPr>
          <p:nvPr>
            <p:ph type="ftr" sz="quarter" idx="10"/>
          </p:nvPr>
        </p:nvSpPr>
        <p:spPr/>
        <p:txBody>
          <a:bodyPr/>
          <a:lstStyle>
            <a:lvl1pPr>
              <a:defRPr/>
            </a:lvl1pPr>
          </a:lstStyle>
          <a:p>
            <a:r>
              <a:rPr lang="es-ES"/>
              <a:t>José V. Chang Gómez</a:t>
            </a:r>
          </a:p>
        </p:txBody>
      </p:sp>
      <p:sp>
        <p:nvSpPr>
          <p:cNvPr id="5" name="4 Marcador de número de diapositiva"/>
          <p:cNvSpPr>
            <a:spLocks noGrp="1"/>
          </p:cNvSpPr>
          <p:nvPr>
            <p:ph type="sldNum" sz="quarter" idx="11"/>
          </p:nvPr>
        </p:nvSpPr>
        <p:spPr/>
        <p:txBody>
          <a:bodyPr/>
          <a:lstStyle>
            <a:lvl1pPr>
              <a:defRPr/>
            </a:lvl1pPr>
          </a:lstStyle>
          <a:p>
            <a:fld id="{7BF37978-0A2D-419C-8C65-F9CAA96E92F2}" type="slidenum">
              <a:rPr lang="es-ES"/>
              <a:pPr/>
              <a:t>‹Nº›</a:t>
            </a:fld>
            <a:endParaRPr lang="es-ES"/>
          </a:p>
        </p:txBody>
      </p:sp>
      <p:sp>
        <p:nvSpPr>
          <p:cNvPr id="6" name="5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457200"/>
            <a:ext cx="2057400" cy="54102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457200"/>
            <a:ext cx="60198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pie de página"/>
          <p:cNvSpPr>
            <a:spLocks noGrp="1"/>
          </p:cNvSpPr>
          <p:nvPr>
            <p:ph type="ftr" sz="quarter" idx="10"/>
          </p:nvPr>
        </p:nvSpPr>
        <p:spPr/>
        <p:txBody>
          <a:bodyPr/>
          <a:lstStyle>
            <a:lvl1pPr>
              <a:defRPr/>
            </a:lvl1pPr>
          </a:lstStyle>
          <a:p>
            <a:r>
              <a:rPr lang="es-ES"/>
              <a:t>José V. Chang Gómez</a:t>
            </a:r>
          </a:p>
        </p:txBody>
      </p:sp>
      <p:sp>
        <p:nvSpPr>
          <p:cNvPr id="5" name="4 Marcador de número de diapositiva"/>
          <p:cNvSpPr>
            <a:spLocks noGrp="1"/>
          </p:cNvSpPr>
          <p:nvPr>
            <p:ph type="sldNum" sz="quarter" idx="11"/>
          </p:nvPr>
        </p:nvSpPr>
        <p:spPr/>
        <p:txBody>
          <a:bodyPr/>
          <a:lstStyle>
            <a:lvl1pPr>
              <a:defRPr/>
            </a:lvl1pPr>
          </a:lstStyle>
          <a:p>
            <a:fld id="{A395B583-A73B-4AE3-A63A-21266922DD32}" type="slidenum">
              <a:rPr lang="es-ES"/>
              <a:pPr/>
              <a:t>‹Nº›</a:t>
            </a:fld>
            <a:endParaRPr lang="es-ES"/>
          </a:p>
        </p:txBody>
      </p:sp>
      <p:sp>
        <p:nvSpPr>
          <p:cNvPr id="6" name="5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7200"/>
            <a:ext cx="8229600" cy="13716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457200" y="1981200"/>
            <a:ext cx="8229600" cy="3886200"/>
          </a:xfrm>
        </p:spPr>
        <p:txBody>
          <a:bodyPr/>
          <a:lstStyle/>
          <a:p>
            <a:endParaRPr lang="es-ES"/>
          </a:p>
        </p:txBody>
      </p:sp>
      <p:sp>
        <p:nvSpPr>
          <p:cNvPr id="4" name="3 Marcador de pie de página"/>
          <p:cNvSpPr>
            <a:spLocks noGrp="1"/>
          </p:cNvSpPr>
          <p:nvPr>
            <p:ph type="ftr" sz="quarter" idx="10"/>
          </p:nvPr>
        </p:nvSpPr>
        <p:spPr>
          <a:xfrm>
            <a:off x="3124200" y="6248400"/>
            <a:ext cx="2895600" cy="457200"/>
          </a:xfrm>
        </p:spPr>
        <p:txBody>
          <a:bodyPr/>
          <a:lstStyle>
            <a:lvl1pPr>
              <a:defRPr/>
            </a:lvl1pPr>
          </a:lstStyle>
          <a:p>
            <a:r>
              <a:rPr lang="es-ES"/>
              <a:t>José V. Chang Gómez</a:t>
            </a:r>
          </a:p>
        </p:txBody>
      </p:sp>
      <p:sp>
        <p:nvSpPr>
          <p:cNvPr id="5" name="4 Marcador de número de diapositiva"/>
          <p:cNvSpPr>
            <a:spLocks noGrp="1"/>
          </p:cNvSpPr>
          <p:nvPr>
            <p:ph type="sldNum" sz="quarter" idx="11"/>
          </p:nvPr>
        </p:nvSpPr>
        <p:spPr>
          <a:xfrm>
            <a:off x="6553200" y="6248400"/>
            <a:ext cx="2133600" cy="457200"/>
          </a:xfrm>
        </p:spPr>
        <p:txBody>
          <a:bodyPr/>
          <a:lstStyle>
            <a:lvl1pPr>
              <a:defRPr/>
            </a:lvl1pPr>
          </a:lstStyle>
          <a:p>
            <a:fld id="{FD4F7007-380F-456D-A610-F213F67E07BC}" type="slidenum">
              <a:rPr lang="es-ES"/>
              <a:pPr/>
              <a:t>‹Nº›</a:t>
            </a:fld>
            <a:endParaRPr lang="es-ES"/>
          </a:p>
        </p:txBody>
      </p:sp>
      <p:sp>
        <p:nvSpPr>
          <p:cNvPr id="6" name="5 Marcador de fecha"/>
          <p:cNvSpPr>
            <a:spLocks noGrp="1"/>
          </p:cNvSpPr>
          <p:nvPr>
            <p:ph type="dt" sz="half" idx="12"/>
          </p:nvPr>
        </p:nvSpPr>
        <p:spPr>
          <a:xfrm>
            <a:off x="457200" y="6245225"/>
            <a:ext cx="2133600" cy="476250"/>
          </a:xfrm>
        </p:spPr>
        <p:txBody>
          <a:bodyPr/>
          <a:lstStyle>
            <a:lvl1pPr>
              <a:defRPr/>
            </a:lvl1pPr>
          </a:lstStyle>
          <a:p>
            <a:r>
              <a:rPr lang="es-ES"/>
              <a:t>Calidad de agua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pie de página"/>
          <p:cNvSpPr>
            <a:spLocks noGrp="1"/>
          </p:cNvSpPr>
          <p:nvPr>
            <p:ph type="ftr" sz="quarter" idx="10"/>
          </p:nvPr>
        </p:nvSpPr>
        <p:spPr/>
        <p:txBody>
          <a:bodyPr/>
          <a:lstStyle>
            <a:lvl1pPr>
              <a:defRPr/>
            </a:lvl1pPr>
          </a:lstStyle>
          <a:p>
            <a:r>
              <a:rPr lang="es-ES"/>
              <a:t>José V. Chang Gómez</a:t>
            </a:r>
          </a:p>
        </p:txBody>
      </p:sp>
      <p:sp>
        <p:nvSpPr>
          <p:cNvPr id="5" name="4 Marcador de número de diapositiva"/>
          <p:cNvSpPr>
            <a:spLocks noGrp="1"/>
          </p:cNvSpPr>
          <p:nvPr>
            <p:ph type="sldNum" sz="quarter" idx="11"/>
          </p:nvPr>
        </p:nvSpPr>
        <p:spPr/>
        <p:txBody>
          <a:bodyPr/>
          <a:lstStyle>
            <a:lvl1pPr>
              <a:defRPr/>
            </a:lvl1pPr>
          </a:lstStyle>
          <a:p>
            <a:fld id="{CA0AB80B-0471-4A60-B567-2C5D9A2B0B61}" type="slidenum">
              <a:rPr lang="es-ES"/>
              <a:pPr/>
              <a:t>‹Nº›</a:t>
            </a:fld>
            <a:endParaRPr lang="es-ES"/>
          </a:p>
        </p:txBody>
      </p:sp>
      <p:sp>
        <p:nvSpPr>
          <p:cNvPr id="6" name="5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pie de página"/>
          <p:cNvSpPr>
            <a:spLocks noGrp="1"/>
          </p:cNvSpPr>
          <p:nvPr>
            <p:ph type="ftr" sz="quarter" idx="10"/>
          </p:nvPr>
        </p:nvSpPr>
        <p:spPr/>
        <p:txBody>
          <a:bodyPr/>
          <a:lstStyle>
            <a:lvl1pPr>
              <a:defRPr/>
            </a:lvl1pPr>
          </a:lstStyle>
          <a:p>
            <a:r>
              <a:rPr lang="es-ES"/>
              <a:t>José V. Chang Gómez</a:t>
            </a:r>
          </a:p>
        </p:txBody>
      </p:sp>
      <p:sp>
        <p:nvSpPr>
          <p:cNvPr id="5" name="4 Marcador de número de diapositiva"/>
          <p:cNvSpPr>
            <a:spLocks noGrp="1"/>
          </p:cNvSpPr>
          <p:nvPr>
            <p:ph type="sldNum" sz="quarter" idx="11"/>
          </p:nvPr>
        </p:nvSpPr>
        <p:spPr/>
        <p:txBody>
          <a:bodyPr/>
          <a:lstStyle>
            <a:lvl1pPr>
              <a:defRPr/>
            </a:lvl1pPr>
          </a:lstStyle>
          <a:p>
            <a:fld id="{1ABDACCE-02AD-4F89-A2C3-18F95919DC09}" type="slidenum">
              <a:rPr lang="es-ES"/>
              <a:pPr/>
              <a:t>‹Nº›</a:t>
            </a:fld>
            <a:endParaRPr lang="es-ES"/>
          </a:p>
        </p:txBody>
      </p:sp>
      <p:sp>
        <p:nvSpPr>
          <p:cNvPr id="6" name="5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pie de página"/>
          <p:cNvSpPr>
            <a:spLocks noGrp="1"/>
          </p:cNvSpPr>
          <p:nvPr>
            <p:ph type="ftr" sz="quarter" idx="10"/>
          </p:nvPr>
        </p:nvSpPr>
        <p:spPr/>
        <p:txBody>
          <a:bodyPr/>
          <a:lstStyle>
            <a:lvl1pPr>
              <a:defRPr/>
            </a:lvl1pPr>
          </a:lstStyle>
          <a:p>
            <a:r>
              <a:rPr lang="es-ES"/>
              <a:t>José V. Chang Gómez</a:t>
            </a:r>
          </a:p>
        </p:txBody>
      </p:sp>
      <p:sp>
        <p:nvSpPr>
          <p:cNvPr id="6" name="5 Marcador de número de diapositiva"/>
          <p:cNvSpPr>
            <a:spLocks noGrp="1"/>
          </p:cNvSpPr>
          <p:nvPr>
            <p:ph type="sldNum" sz="quarter" idx="11"/>
          </p:nvPr>
        </p:nvSpPr>
        <p:spPr/>
        <p:txBody>
          <a:bodyPr/>
          <a:lstStyle>
            <a:lvl1pPr>
              <a:defRPr/>
            </a:lvl1pPr>
          </a:lstStyle>
          <a:p>
            <a:fld id="{55EEB063-42E4-4F47-A095-3E678C12A16D}" type="slidenum">
              <a:rPr lang="es-ES"/>
              <a:pPr/>
              <a:t>‹Nº›</a:t>
            </a:fld>
            <a:endParaRPr lang="es-ES"/>
          </a:p>
        </p:txBody>
      </p:sp>
      <p:sp>
        <p:nvSpPr>
          <p:cNvPr id="7" name="6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pie de página"/>
          <p:cNvSpPr>
            <a:spLocks noGrp="1"/>
          </p:cNvSpPr>
          <p:nvPr>
            <p:ph type="ftr" sz="quarter" idx="10"/>
          </p:nvPr>
        </p:nvSpPr>
        <p:spPr/>
        <p:txBody>
          <a:bodyPr/>
          <a:lstStyle>
            <a:lvl1pPr>
              <a:defRPr/>
            </a:lvl1pPr>
          </a:lstStyle>
          <a:p>
            <a:r>
              <a:rPr lang="es-ES"/>
              <a:t>José V. Chang Gómez</a:t>
            </a:r>
          </a:p>
        </p:txBody>
      </p:sp>
      <p:sp>
        <p:nvSpPr>
          <p:cNvPr id="8" name="7 Marcador de número de diapositiva"/>
          <p:cNvSpPr>
            <a:spLocks noGrp="1"/>
          </p:cNvSpPr>
          <p:nvPr>
            <p:ph type="sldNum" sz="quarter" idx="11"/>
          </p:nvPr>
        </p:nvSpPr>
        <p:spPr/>
        <p:txBody>
          <a:bodyPr/>
          <a:lstStyle>
            <a:lvl1pPr>
              <a:defRPr/>
            </a:lvl1pPr>
          </a:lstStyle>
          <a:p>
            <a:fld id="{A75B947B-4257-4ABC-9D0B-5E3419C506BA}" type="slidenum">
              <a:rPr lang="es-ES"/>
              <a:pPr/>
              <a:t>‹Nº›</a:t>
            </a:fld>
            <a:endParaRPr lang="es-ES"/>
          </a:p>
        </p:txBody>
      </p:sp>
      <p:sp>
        <p:nvSpPr>
          <p:cNvPr id="9" name="8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pie de página"/>
          <p:cNvSpPr>
            <a:spLocks noGrp="1"/>
          </p:cNvSpPr>
          <p:nvPr>
            <p:ph type="ftr" sz="quarter" idx="10"/>
          </p:nvPr>
        </p:nvSpPr>
        <p:spPr/>
        <p:txBody>
          <a:bodyPr/>
          <a:lstStyle>
            <a:lvl1pPr>
              <a:defRPr/>
            </a:lvl1pPr>
          </a:lstStyle>
          <a:p>
            <a:r>
              <a:rPr lang="es-ES"/>
              <a:t>José V. Chang Gómez</a:t>
            </a:r>
          </a:p>
        </p:txBody>
      </p:sp>
      <p:sp>
        <p:nvSpPr>
          <p:cNvPr id="4" name="3 Marcador de número de diapositiva"/>
          <p:cNvSpPr>
            <a:spLocks noGrp="1"/>
          </p:cNvSpPr>
          <p:nvPr>
            <p:ph type="sldNum" sz="quarter" idx="11"/>
          </p:nvPr>
        </p:nvSpPr>
        <p:spPr/>
        <p:txBody>
          <a:bodyPr/>
          <a:lstStyle>
            <a:lvl1pPr>
              <a:defRPr/>
            </a:lvl1pPr>
          </a:lstStyle>
          <a:p>
            <a:fld id="{46213C7A-EE4C-48BB-95A7-A812DF572C74}" type="slidenum">
              <a:rPr lang="es-ES"/>
              <a:pPr/>
              <a:t>‹Nº›</a:t>
            </a:fld>
            <a:endParaRPr lang="es-ES"/>
          </a:p>
        </p:txBody>
      </p:sp>
      <p:sp>
        <p:nvSpPr>
          <p:cNvPr id="5" name="4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pie de página"/>
          <p:cNvSpPr>
            <a:spLocks noGrp="1"/>
          </p:cNvSpPr>
          <p:nvPr>
            <p:ph type="ftr" sz="quarter" idx="10"/>
          </p:nvPr>
        </p:nvSpPr>
        <p:spPr/>
        <p:txBody>
          <a:bodyPr/>
          <a:lstStyle>
            <a:lvl1pPr>
              <a:defRPr/>
            </a:lvl1pPr>
          </a:lstStyle>
          <a:p>
            <a:r>
              <a:rPr lang="es-ES"/>
              <a:t>José V. Chang Gómez</a:t>
            </a:r>
          </a:p>
        </p:txBody>
      </p:sp>
      <p:sp>
        <p:nvSpPr>
          <p:cNvPr id="3" name="2 Marcador de número de diapositiva"/>
          <p:cNvSpPr>
            <a:spLocks noGrp="1"/>
          </p:cNvSpPr>
          <p:nvPr>
            <p:ph type="sldNum" sz="quarter" idx="11"/>
          </p:nvPr>
        </p:nvSpPr>
        <p:spPr/>
        <p:txBody>
          <a:bodyPr/>
          <a:lstStyle>
            <a:lvl1pPr>
              <a:defRPr/>
            </a:lvl1pPr>
          </a:lstStyle>
          <a:p>
            <a:fld id="{F3130C1E-0D54-4264-9163-F2E833F02250}" type="slidenum">
              <a:rPr lang="es-ES"/>
              <a:pPr/>
              <a:t>‹Nº›</a:t>
            </a:fld>
            <a:endParaRPr lang="es-ES"/>
          </a:p>
        </p:txBody>
      </p:sp>
      <p:sp>
        <p:nvSpPr>
          <p:cNvPr id="4" name="3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pie de página"/>
          <p:cNvSpPr>
            <a:spLocks noGrp="1"/>
          </p:cNvSpPr>
          <p:nvPr>
            <p:ph type="ftr" sz="quarter" idx="10"/>
          </p:nvPr>
        </p:nvSpPr>
        <p:spPr/>
        <p:txBody>
          <a:bodyPr/>
          <a:lstStyle>
            <a:lvl1pPr>
              <a:defRPr/>
            </a:lvl1pPr>
          </a:lstStyle>
          <a:p>
            <a:r>
              <a:rPr lang="es-ES"/>
              <a:t>José V. Chang Gómez</a:t>
            </a:r>
          </a:p>
        </p:txBody>
      </p:sp>
      <p:sp>
        <p:nvSpPr>
          <p:cNvPr id="6" name="5 Marcador de número de diapositiva"/>
          <p:cNvSpPr>
            <a:spLocks noGrp="1"/>
          </p:cNvSpPr>
          <p:nvPr>
            <p:ph type="sldNum" sz="quarter" idx="11"/>
          </p:nvPr>
        </p:nvSpPr>
        <p:spPr/>
        <p:txBody>
          <a:bodyPr/>
          <a:lstStyle>
            <a:lvl1pPr>
              <a:defRPr/>
            </a:lvl1pPr>
          </a:lstStyle>
          <a:p>
            <a:fld id="{6901F4E2-FB1E-4978-A0D9-D213108EB63B}" type="slidenum">
              <a:rPr lang="es-ES"/>
              <a:pPr/>
              <a:t>‹Nº›</a:t>
            </a:fld>
            <a:endParaRPr lang="es-ES"/>
          </a:p>
        </p:txBody>
      </p:sp>
      <p:sp>
        <p:nvSpPr>
          <p:cNvPr id="7" name="6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pie de página"/>
          <p:cNvSpPr>
            <a:spLocks noGrp="1"/>
          </p:cNvSpPr>
          <p:nvPr>
            <p:ph type="ftr" sz="quarter" idx="10"/>
          </p:nvPr>
        </p:nvSpPr>
        <p:spPr/>
        <p:txBody>
          <a:bodyPr/>
          <a:lstStyle>
            <a:lvl1pPr>
              <a:defRPr/>
            </a:lvl1pPr>
          </a:lstStyle>
          <a:p>
            <a:r>
              <a:rPr lang="es-ES"/>
              <a:t>José V. Chang Gómez</a:t>
            </a:r>
          </a:p>
        </p:txBody>
      </p:sp>
      <p:sp>
        <p:nvSpPr>
          <p:cNvPr id="6" name="5 Marcador de número de diapositiva"/>
          <p:cNvSpPr>
            <a:spLocks noGrp="1"/>
          </p:cNvSpPr>
          <p:nvPr>
            <p:ph type="sldNum" sz="quarter" idx="11"/>
          </p:nvPr>
        </p:nvSpPr>
        <p:spPr/>
        <p:txBody>
          <a:bodyPr/>
          <a:lstStyle>
            <a:lvl1pPr>
              <a:defRPr/>
            </a:lvl1pPr>
          </a:lstStyle>
          <a:p>
            <a:fld id="{8DE05E41-54B3-4F24-BC55-E2F31D62592A}" type="slidenum">
              <a:rPr lang="es-ES"/>
              <a:pPr/>
              <a:t>‹Nº›</a:t>
            </a:fld>
            <a:endParaRPr lang="es-ES"/>
          </a:p>
        </p:txBody>
      </p:sp>
      <p:sp>
        <p:nvSpPr>
          <p:cNvPr id="7" name="6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000"/>
            </a:lvl1pPr>
          </a:lstStyle>
          <a:p>
            <a:r>
              <a:rPr lang="es-ES"/>
              <a:t>José V. Chang Gómez</a:t>
            </a:r>
          </a:p>
        </p:txBody>
      </p:sp>
      <p:sp>
        <p:nvSpPr>
          <p:cNvPr id="512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lvl1pPr>
          </a:lstStyle>
          <a:p>
            <a:fld id="{73B18EEF-718F-4925-A92B-4FE9498888E7}" type="slidenum">
              <a:rPr lang="es-ES"/>
              <a:pPr/>
              <a:t>‹Nº›</a:t>
            </a:fld>
            <a:endParaRPr lang="es-ES"/>
          </a:p>
        </p:txBody>
      </p:sp>
      <p:grpSp>
        <p:nvGrpSpPr>
          <p:cNvPr id="5124" name="Group 4"/>
          <p:cNvGrpSpPr>
            <a:grpSpLocks/>
          </p:cNvGrpSpPr>
          <p:nvPr/>
        </p:nvGrpSpPr>
        <p:grpSpPr bwMode="auto">
          <a:xfrm>
            <a:off x="0" y="0"/>
            <a:ext cx="9144000" cy="546100"/>
            <a:chOff x="0" y="0"/>
            <a:chExt cx="5760" cy="344"/>
          </a:xfrm>
        </p:grpSpPr>
        <p:sp>
          <p:nvSpPr>
            <p:cNvPr id="512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s-EC" sz="2400">
                <a:latin typeface="Times New Roman" pitchFamily="18" charset="0"/>
              </a:endParaRPr>
            </a:p>
          </p:txBody>
        </p:sp>
        <p:sp>
          <p:nvSpPr>
            <p:cNvPr id="512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s-EC" sz="2400">
                <a:latin typeface="Times New Roman" pitchFamily="18" charset="0"/>
              </a:endParaRPr>
            </a:p>
          </p:txBody>
        </p:sp>
        <p:sp>
          <p:nvSpPr>
            <p:cNvPr id="512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s-EC">
                <a:solidFill>
                  <a:schemeClr val="hlink"/>
                </a:solidFill>
              </a:endParaRPr>
            </a:p>
          </p:txBody>
        </p:sp>
        <p:sp>
          <p:nvSpPr>
            <p:cNvPr id="512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s-EC">
                <a:solidFill>
                  <a:schemeClr val="hlink"/>
                </a:solidFill>
              </a:endParaRPr>
            </a:p>
          </p:txBody>
        </p:sp>
        <p:sp>
          <p:nvSpPr>
            <p:cNvPr id="512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s-EC">
                <a:solidFill>
                  <a:schemeClr val="accent2"/>
                </a:solidFill>
              </a:endParaRPr>
            </a:p>
          </p:txBody>
        </p:sp>
        <p:sp>
          <p:nvSpPr>
            <p:cNvPr id="513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s-EC">
                <a:solidFill>
                  <a:schemeClr val="hlink"/>
                </a:solidFill>
              </a:endParaRPr>
            </a:p>
          </p:txBody>
        </p:sp>
        <p:sp>
          <p:nvSpPr>
            <p:cNvPr id="513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s-EC" sz="2400">
                <a:latin typeface="Times New Roman" pitchFamily="18" charset="0"/>
              </a:endParaRPr>
            </a:p>
          </p:txBody>
        </p:sp>
        <p:sp>
          <p:nvSpPr>
            <p:cNvPr id="513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s-EC">
                <a:solidFill>
                  <a:schemeClr val="accent2"/>
                </a:solidFill>
              </a:endParaRPr>
            </a:p>
          </p:txBody>
        </p:sp>
        <p:sp>
          <p:nvSpPr>
            <p:cNvPr id="513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s-EC">
                <a:solidFill>
                  <a:schemeClr val="accent2"/>
                </a:solidFill>
              </a:endParaRPr>
            </a:p>
          </p:txBody>
        </p:sp>
      </p:grpSp>
      <p:sp>
        <p:nvSpPr>
          <p:cNvPr id="5134"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5135"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513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lvl1pPr>
          </a:lstStyle>
          <a:p>
            <a:r>
              <a:rPr lang="es-ES"/>
              <a:t>Calidad de agua</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p:txStyles>
    <p:titleStyle>
      <a:lvl1pPr algn="l" rtl="0" fontAlgn="base">
        <a:spcBef>
          <a:spcPct val="0"/>
        </a:spcBef>
        <a:spcAft>
          <a:spcPct val="0"/>
        </a:spcAft>
        <a:defRPr sz="2800" b="1">
          <a:solidFill>
            <a:schemeClr val="tx1"/>
          </a:solidFill>
          <a:latin typeface="+mj-lt"/>
          <a:ea typeface="+mj-ea"/>
          <a:cs typeface="+mj-cs"/>
        </a:defRPr>
      </a:lvl1pPr>
      <a:lvl2pPr algn="l" rtl="0" fontAlgn="base">
        <a:spcBef>
          <a:spcPct val="0"/>
        </a:spcBef>
        <a:spcAft>
          <a:spcPct val="0"/>
        </a:spcAft>
        <a:defRPr sz="2800" b="1">
          <a:solidFill>
            <a:schemeClr val="tx1"/>
          </a:solidFill>
          <a:latin typeface="Arial" charset="0"/>
        </a:defRPr>
      </a:lvl2pPr>
      <a:lvl3pPr algn="l" rtl="0" fontAlgn="base">
        <a:spcBef>
          <a:spcPct val="0"/>
        </a:spcBef>
        <a:spcAft>
          <a:spcPct val="0"/>
        </a:spcAft>
        <a:defRPr sz="2800" b="1">
          <a:solidFill>
            <a:schemeClr val="tx1"/>
          </a:solidFill>
          <a:latin typeface="Arial" charset="0"/>
        </a:defRPr>
      </a:lvl3pPr>
      <a:lvl4pPr algn="l" rtl="0" fontAlgn="base">
        <a:spcBef>
          <a:spcPct val="0"/>
        </a:spcBef>
        <a:spcAft>
          <a:spcPct val="0"/>
        </a:spcAft>
        <a:defRPr sz="2800" b="1">
          <a:solidFill>
            <a:schemeClr val="tx1"/>
          </a:solidFill>
          <a:latin typeface="Arial" charset="0"/>
        </a:defRPr>
      </a:lvl4pPr>
      <a:lvl5pPr algn="l" rtl="0" fontAlgn="base">
        <a:spcBef>
          <a:spcPct val="0"/>
        </a:spcBef>
        <a:spcAft>
          <a:spcPct val="0"/>
        </a:spcAft>
        <a:defRPr sz="2800" b="1">
          <a:solidFill>
            <a:schemeClr val="tx1"/>
          </a:solidFill>
          <a:latin typeface="Arial" charset="0"/>
        </a:defRPr>
      </a:lvl5pPr>
      <a:lvl6pPr marL="457200" algn="l" rtl="0" fontAlgn="base">
        <a:spcBef>
          <a:spcPct val="0"/>
        </a:spcBef>
        <a:spcAft>
          <a:spcPct val="0"/>
        </a:spcAft>
        <a:defRPr sz="2800" b="1">
          <a:solidFill>
            <a:schemeClr val="tx1"/>
          </a:solidFill>
          <a:latin typeface="Arial" charset="0"/>
        </a:defRPr>
      </a:lvl6pPr>
      <a:lvl7pPr marL="914400" algn="l" rtl="0" fontAlgn="base">
        <a:spcBef>
          <a:spcPct val="0"/>
        </a:spcBef>
        <a:spcAft>
          <a:spcPct val="0"/>
        </a:spcAft>
        <a:defRPr sz="2800" b="1">
          <a:solidFill>
            <a:schemeClr val="tx1"/>
          </a:solidFill>
          <a:latin typeface="Arial" charset="0"/>
        </a:defRPr>
      </a:lvl7pPr>
      <a:lvl8pPr marL="1371600" algn="l" rtl="0" fontAlgn="base">
        <a:spcBef>
          <a:spcPct val="0"/>
        </a:spcBef>
        <a:spcAft>
          <a:spcPct val="0"/>
        </a:spcAft>
        <a:defRPr sz="2800" b="1">
          <a:solidFill>
            <a:schemeClr val="tx1"/>
          </a:solidFill>
          <a:latin typeface="Arial" charset="0"/>
        </a:defRPr>
      </a:lvl8pPr>
      <a:lvl9pPr marL="1828800" algn="l" rtl="0" fontAlgn="base">
        <a:spcBef>
          <a:spcPct val="0"/>
        </a:spcBef>
        <a:spcAft>
          <a:spcPct val="0"/>
        </a:spcAft>
        <a:defRPr sz="2800" b="1">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20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16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C7FAB61D-88D3-49C4-9E8E-B9B27C31B359}" type="slidenum">
              <a:rPr lang="es-ES"/>
              <a:pPr/>
              <a:t>1</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2052" name="Rectangle 4"/>
          <p:cNvSpPr>
            <a:spLocks noGrp="1" noChangeArrowheads="1"/>
          </p:cNvSpPr>
          <p:nvPr>
            <p:ph type="title"/>
          </p:nvPr>
        </p:nvSpPr>
        <p:spPr>
          <a:xfrm>
            <a:off x="457200" y="549275"/>
            <a:ext cx="8229600" cy="935038"/>
          </a:xfrm>
        </p:spPr>
        <p:txBody>
          <a:bodyPr/>
          <a:lstStyle/>
          <a:p>
            <a:r>
              <a:rPr lang="es-ES"/>
              <a:t>Unidad 4, 5, 6: </a:t>
            </a:r>
            <a:br>
              <a:rPr lang="es-ES"/>
            </a:br>
            <a:r>
              <a:rPr lang="es-ES"/>
              <a:t>		Uso de Fertilizantes en estanques</a:t>
            </a:r>
            <a:r>
              <a:rPr lang="es-ES" sz="2400" b="0"/>
              <a:t> </a:t>
            </a:r>
          </a:p>
        </p:txBody>
      </p:sp>
      <p:sp>
        <p:nvSpPr>
          <p:cNvPr id="2053" name="Rectangle 5"/>
          <p:cNvSpPr>
            <a:spLocks noGrp="1" noChangeArrowheads="1"/>
          </p:cNvSpPr>
          <p:nvPr>
            <p:ph type="body" idx="1"/>
          </p:nvPr>
        </p:nvSpPr>
        <p:spPr>
          <a:xfrm>
            <a:off x="457200" y="1557338"/>
            <a:ext cx="8435975" cy="4895850"/>
          </a:xfrm>
        </p:spPr>
        <p:txBody>
          <a:bodyPr/>
          <a:lstStyle/>
          <a:p>
            <a:pPr>
              <a:buFont typeface="Wingdings" pitchFamily="2" charset="2"/>
              <a:buNone/>
            </a:pPr>
            <a:endParaRPr lang="es-ES"/>
          </a:p>
          <a:p>
            <a:pPr>
              <a:buFont typeface="Wingdings" pitchFamily="2" charset="2"/>
              <a:buNone/>
            </a:pPr>
            <a:r>
              <a:rPr lang="es-ES"/>
              <a:t>Fertilizantes inorgánicos: importancia, tasas, cálculos de suministros. </a:t>
            </a:r>
          </a:p>
          <a:p>
            <a:pPr>
              <a:buFont typeface="Wingdings" pitchFamily="2" charset="2"/>
              <a:buNone/>
            </a:pPr>
            <a:r>
              <a:rPr lang="es-ES"/>
              <a:t>La incidencia en la producción de organismos hidrobiológicos. </a:t>
            </a:r>
          </a:p>
          <a:p>
            <a:pPr>
              <a:buFont typeface="Wingdings" pitchFamily="2" charset="2"/>
              <a:buNone/>
            </a:pPr>
            <a:r>
              <a:rPr lang="es-ES"/>
              <a:t>Métodos de aplicación.</a:t>
            </a:r>
          </a:p>
          <a:p>
            <a:pPr>
              <a:buFont typeface="Wingdings" pitchFamily="2" charset="2"/>
              <a:buNone/>
            </a:pPr>
            <a:r>
              <a:rPr lang="es-ES"/>
              <a:t>Fertilizantes orgánicos: importancia, tasas, cálculos de suministros.  </a:t>
            </a:r>
          </a:p>
          <a:p>
            <a:pPr>
              <a:buFont typeface="Wingdings" pitchFamily="2" charset="2"/>
              <a:buNone/>
            </a:pPr>
            <a:r>
              <a:rPr lang="es-ES"/>
              <a:t>Métodos de aplicación.</a:t>
            </a:r>
          </a:p>
          <a:p>
            <a:pPr>
              <a:buFont typeface="Wingdings" pitchFamily="2" charset="2"/>
              <a:buNone/>
            </a:pPr>
            <a:r>
              <a:rPr lang="es-ES"/>
              <a:t>Suministro de cal agrícola. </a:t>
            </a:r>
          </a:p>
          <a:p>
            <a:pPr>
              <a:buFont typeface="Wingdings" pitchFamily="2" charset="2"/>
              <a:buNone/>
            </a:pPr>
            <a:r>
              <a:rPr lang="es-ES"/>
              <a:t>Relación con la alcalinidad total y la producción.  </a:t>
            </a:r>
          </a:p>
          <a:p>
            <a:pPr>
              <a:buFont typeface="Wingdings" pitchFamily="2" charset="2"/>
              <a:buNone/>
            </a:pPr>
            <a:r>
              <a:rPr lang="es-ES"/>
              <a:t>Otros factores que influyen en el suministro de la cal. </a:t>
            </a:r>
          </a:p>
          <a:p>
            <a:pPr>
              <a:buFont typeface="Wingdings" pitchFamily="2" charset="2"/>
              <a:buNone/>
            </a:pPr>
            <a:r>
              <a:rPr lang="es-ES"/>
              <a:t>Aplicación de la cal en los estanques. </a:t>
            </a:r>
          </a:p>
          <a:p>
            <a:pPr>
              <a:buFont typeface="Wingdings" pitchFamily="2" charset="2"/>
              <a:buNone/>
            </a:pPr>
            <a:r>
              <a:rPr lang="es-ES"/>
              <a:t>Reducción de pH.</a:t>
            </a:r>
          </a:p>
          <a:p>
            <a:pPr>
              <a:buFont typeface="Wingdings" pitchFamily="2" charset="2"/>
              <a:buNone/>
            </a:pPr>
            <a:r>
              <a:rPr lang="es-ES"/>
              <a:t>Ejemplo de aplicación del ICA para fosfatos en varias estaciones del Estero Salado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BDD8FCBA-9E7C-4909-A92F-C3A7DF61AD10}" type="slidenum">
              <a:rPr lang="es-ES"/>
              <a:pPr/>
              <a:t>10</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69637" name="Rectangle 5"/>
          <p:cNvSpPr>
            <a:spLocks noGrp="1" noChangeArrowheads="1"/>
          </p:cNvSpPr>
          <p:nvPr>
            <p:ph type="title"/>
          </p:nvPr>
        </p:nvSpPr>
        <p:spPr/>
        <p:txBody>
          <a:bodyPr/>
          <a:lstStyle/>
          <a:p>
            <a:r>
              <a:rPr lang="es-ES"/>
              <a:t>Incidencia en la producción de organismos hidrobiológicos</a:t>
            </a:r>
            <a:endParaRPr lang="es-EC"/>
          </a:p>
        </p:txBody>
      </p:sp>
      <p:sp>
        <p:nvSpPr>
          <p:cNvPr id="69635" name="Rectangle 3"/>
          <p:cNvSpPr>
            <a:spLocks noGrp="1" noChangeArrowheads="1"/>
          </p:cNvSpPr>
          <p:nvPr>
            <p:ph type="body" idx="1"/>
          </p:nvPr>
        </p:nvSpPr>
        <p:spPr/>
        <p:txBody>
          <a:bodyPr/>
          <a:lstStyle/>
          <a:p>
            <a:pPr>
              <a:spcBef>
                <a:spcPct val="50000"/>
              </a:spcBef>
              <a:buClr>
                <a:srgbClr val="FF3300"/>
              </a:buClr>
              <a:buFont typeface="Wingdings" pitchFamily="2" charset="2"/>
              <a:buChar char="q"/>
            </a:pPr>
            <a:r>
              <a:rPr lang="es-ES"/>
              <a:t>En general, para promover una rápida floración de los elementos pertenecientes al fitoplancton, se pueden utilizar entre 50 a 300 Kg./Ha., de acuerdo a la visibilidad medida por disco de Secchi diariamente. </a:t>
            </a:r>
          </a:p>
          <a:p>
            <a:pPr>
              <a:spcBef>
                <a:spcPct val="50000"/>
              </a:spcBef>
              <a:buClr>
                <a:srgbClr val="FF3300"/>
              </a:buClr>
              <a:buFont typeface="Wingdings" pitchFamily="2" charset="2"/>
              <a:buChar char="q"/>
            </a:pPr>
            <a:r>
              <a:rPr lang="es-ES"/>
              <a:t>Los nutrientes más importantes como limitantes del crecimiento de las algas, son el fósforo y en menor medida el nitrógeno. </a:t>
            </a:r>
          </a:p>
          <a:p>
            <a:pPr>
              <a:spcBef>
                <a:spcPct val="50000"/>
              </a:spcBef>
              <a:buClr>
                <a:srgbClr val="FF3300"/>
              </a:buClr>
              <a:buFont typeface="Wingdings" pitchFamily="2" charset="2"/>
              <a:buChar char="q"/>
            </a:pPr>
            <a:r>
              <a:rPr lang="es-ES"/>
              <a:t>Bajo estas consideraciones, los fertilizantes inorgánicos como la urea y el ácido fosfórico son los más empleados en general para cultivo de peces y camarones.</a:t>
            </a:r>
            <a:endParaRPr lang="es-EC"/>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EF0C5151-AB67-4756-9A41-8AC4987410AC}" type="slidenum">
              <a:rPr lang="es-ES"/>
              <a:pPr/>
              <a:t>11</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70658" name="Rectangle 2"/>
          <p:cNvSpPr>
            <a:spLocks noGrp="1" noChangeArrowheads="1"/>
          </p:cNvSpPr>
          <p:nvPr>
            <p:ph type="title"/>
          </p:nvPr>
        </p:nvSpPr>
        <p:spPr>
          <a:xfrm>
            <a:off x="457200" y="404813"/>
            <a:ext cx="8229600" cy="576262"/>
          </a:xfrm>
        </p:spPr>
        <p:txBody>
          <a:bodyPr/>
          <a:lstStyle/>
          <a:p>
            <a:r>
              <a:rPr lang="es-EC"/>
              <a:t>Fertilizantes orgánicos</a:t>
            </a:r>
          </a:p>
        </p:txBody>
      </p:sp>
      <p:sp>
        <p:nvSpPr>
          <p:cNvPr id="70659" name="Rectangle 3"/>
          <p:cNvSpPr>
            <a:spLocks noGrp="1" noChangeArrowheads="1"/>
          </p:cNvSpPr>
          <p:nvPr>
            <p:ph type="body" idx="1"/>
          </p:nvPr>
        </p:nvSpPr>
        <p:spPr>
          <a:xfrm>
            <a:off x="179388" y="981075"/>
            <a:ext cx="8785225" cy="5876925"/>
          </a:xfrm>
        </p:spPr>
        <p:txBody>
          <a:bodyPr/>
          <a:lstStyle/>
          <a:p>
            <a:pPr>
              <a:spcBef>
                <a:spcPct val="45000"/>
              </a:spcBef>
              <a:buFont typeface="Wingdings" pitchFamily="2" charset="2"/>
              <a:buNone/>
            </a:pPr>
            <a:r>
              <a:rPr lang="es-ES_tradnl"/>
              <a:t>Son producidos por animales. Los fertilizantes orgánicos se usan dependiendo del animal que lo produce; se requieren en mayores cantidades, son económicos, si no hay suplemento de oxígeno genera problemas ya que la materia orgánica necesita de él para descomponerse.</a:t>
            </a:r>
            <a:endParaRPr lang="es-ES_tradnl" b="1"/>
          </a:p>
          <a:p>
            <a:pPr>
              <a:spcBef>
                <a:spcPct val="45000"/>
              </a:spcBef>
              <a:buFont typeface="Wingdings" pitchFamily="2" charset="2"/>
              <a:buNone/>
            </a:pPr>
            <a:r>
              <a:rPr lang="es-ES_tradnl" b="1"/>
              <a:t>Los fertilizantes orgánicos como m</a:t>
            </a:r>
            <a:r>
              <a:rPr lang="es-ES" b="1"/>
              <a:t>edio de aumento en la producción final del estanque en peces, camqrones o langostas:</a:t>
            </a:r>
            <a:endParaRPr lang="es-ES"/>
          </a:p>
          <a:p>
            <a:pPr>
              <a:spcBef>
                <a:spcPct val="45000"/>
              </a:spcBef>
              <a:buClr>
                <a:srgbClr val="FF3300"/>
              </a:buClr>
              <a:buFont typeface="Wingdings" pitchFamily="2" charset="2"/>
              <a:buChar char="q"/>
            </a:pPr>
            <a:r>
              <a:rPr lang="es-ES"/>
              <a:t>En general, cuando se reali~a`una producción de peces sin aporte de fertilizantes y alimeî|o,"la misma se(limita a la ïbtención de algunas`centenas de Kg./Ha/año. </a:t>
            </a:r>
          </a:p>
          <a:p>
            <a:pPr>
              <a:spcBef>
                <a:spcPct val="45000"/>
              </a:spcBef>
              <a:buClr>
                <a:srgbClr val="FF3300"/>
              </a:buClr>
              <a:buFont typeface="Wingdings" pitchFamily="2" charset="2"/>
              <a:buChar char="q"/>
            </a:pPr>
            <a:r>
              <a:rPr lang="es-ES"/>
              <a:t>Si la misma producción es realizada con aporte de fertilézantes 8y en especial con variqs especies, en policultivo), se"puede alcanzar a superar, según varios investigadores, hasta una Ton/ Ha. </a:t>
            </a:r>
          </a:p>
          <a:p>
            <a:pPr>
              <a:spcBef>
                <a:spcPct val="45000"/>
              </a:spcBef>
              <a:buClr>
                <a:srgbClr val="FF3300"/>
              </a:buClr>
              <a:buFont typeface="Wingdings" pitchFamily="2" charset="2"/>
              <a:buChar char="q"/>
            </a:pPr>
            <a:r>
              <a:rPr lang="es-ES"/>
              <a:t>El alimento natural producido: fivoplancton,0zooplancton y zoobentos (animales ligados a los fondos) es especialmente rico un proteínas y se aumenta con aporte de la fertilización orgánica.</a:t>
            </a:r>
            <a:endParaRPr lang="es-EC"/>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5CB188EC-6012-48F5-BB99-1F7292292A87}" type="slidenum">
              <a:rPr lang="es-ES"/>
              <a:pPr/>
              <a:t>12</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71682" name="Rectangle 2"/>
          <p:cNvSpPr>
            <a:spLocks noGrp="1" noChangeArrowheads="1"/>
          </p:cNvSpPr>
          <p:nvPr>
            <p:ph type="title"/>
          </p:nvPr>
        </p:nvSpPr>
        <p:spPr>
          <a:xfrm>
            <a:off x="457200" y="457200"/>
            <a:ext cx="8229600" cy="668338"/>
          </a:xfrm>
        </p:spPr>
        <p:txBody>
          <a:bodyPr/>
          <a:lstStyle/>
          <a:p>
            <a:r>
              <a:rPr lang="es-EC"/>
              <a:t>Formación de detritus dentro de un estanque</a:t>
            </a:r>
          </a:p>
        </p:txBody>
      </p:sp>
      <p:sp>
        <p:nvSpPr>
          <p:cNvPr id="71683" name="Rectangle 3"/>
          <p:cNvSpPr>
            <a:spLocks noGrp="1" noChangeArrowheads="1"/>
          </p:cNvSpPr>
          <p:nvPr>
            <p:ph type="body" idx="1"/>
          </p:nvPr>
        </p:nvSpPr>
        <p:spPr>
          <a:xfrm>
            <a:off x="179388" y="1125538"/>
            <a:ext cx="8713787" cy="5732462"/>
          </a:xfrm>
        </p:spPr>
        <p:txBody>
          <a:bodyPr/>
          <a:lstStyle/>
          <a:p>
            <a:pPr>
              <a:spcBef>
                <a:spcPct val="45000"/>
              </a:spcBef>
              <a:buClr>
                <a:srgbClr val="FF3300"/>
              </a:buClr>
              <a:buFont typeface="Wingdings" pitchFamily="2" charset="2"/>
              <a:buChar char="q"/>
            </a:pPr>
            <a:r>
              <a:rPr lang="es-ES"/>
              <a:t>El conjunto de material muerto que existe dentro de un estanque y que es producido a través de la descomposición de la materia orgánica, se denomina </a:t>
            </a:r>
            <a:r>
              <a:rPr lang="es-ES" b="1"/>
              <a:t>detritus. </a:t>
            </a:r>
          </a:p>
          <a:p>
            <a:pPr>
              <a:spcBef>
                <a:spcPct val="45000"/>
              </a:spcBef>
              <a:buClr>
                <a:srgbClr val="FF3300"/>
              </a:buClr>
              <a:buFont typeface="Wingdings" pitchFamily="2" charset="2"/>
              <a:buChar char="q"/>
            </a:pPr>
            <a:r>
              <a:rPr lang="es-ES"/>
              <a:t>Este término se refiere al residuo utilizable de una transformación que se produce dentro del ecosistema acuático.</a:t>
            </a:r>
            <a:r>
              <a:rPr lang="es-ES" b="1"/>
              <a:t> </a:t>
            </a:r>
            <a:r>
              <a:rPr lang="es-ES"/>
              <a:t>Durante la evolución de  este ecosistema, se produce la muerte de elementos vivos (zooplancton, fitoplancton, vegetales superiores asentados en los bordes y material externo que se incorpora como las hojas muertas). </a:t>
            </a:r>
          </a:p>
          <a:p>
            <a:pPr>
              <a:spcBef>
                <a:spcPct val="45000"/>
              </a:spcBef>
              <a:buClr>
                <a:srgbClr val="FF3300"/>
              </a:buClr>
              <a:buFont typeface="Wingdings" pitchFamily="2" charset="2"/>
              <a:buChar char="q"/>
            </a:pPr>
            <a:r>
              <a:rPr lang="es-ES"/>
              <a:t>Todo este material es degradado continuamente, aportando a la formación del detritus. La degradación de toda la materia orgánica se produce bajo la acción continua de los microorganismos (bacterias, hongos, protozoarios y algas azules) existentes. </a:t>
            </a:r>
          </a:p>
          <a:p>
            <a:pPr>
              <a:spcBef>
                <a:spcPct val="45000"/>
              </a:spcBef>
              <a:buClr>
                <a:srgbClr val="FF3300"/>
              </a:buClr>
              <a:buFont typeface="Wingdings" pitchFamily="2" charset="2"/>
              <a:buChar char="q"/>
            </a:pPr>
            <a:r>
              <a:rPr lang="es-ES"/>
              <a:t>En la práctica, lo que interesa, es que toda esta materia orgánica de estructura compleja, termina siendo destruida en elementos de estructura muy simple a medida que estos "descomponedores" actúan.</a:t>
            </a:r>
            <a:endParaRPr lang="es-EC"/>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C19A44F0-6A1E-4C69-AF9B-4C842A72FF92}" type="slidenum">
              <a:rPr lang="es-ES"/>
              <a:pPr/>
              <a:t>13</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72706" name="Rectangle 2"/>
          <p:cNvSpPr>
            <a:spLocks noGrp="1" noChangeArrowheads="1"/>
          </p:cNvSpPr>
          <p:nvPr>
            <p:ph type="title"/>
          </p:nvPr>
        </p:nvSpPr>
        <p:spPr>
          <a:xfrm>
            <a:off x="457200" y="457200"/>
            <a:ext cx="8229600" cy="811213"/>
          </a:xfrm>
        </p:spPr>
        <p:txBody>
          <a:bodyPr/>
          <a:lstStyle/>
          <a:p>
            <a:r>
              <a:rPr lang="es-ES"/>
              <a:t>Incidencia en la producción de organismos</a:t>
            </a:r>
            <a:endParaRPr lang="es-EC"/>
          </a:p>
        </p:txBody>
      </p:sp>
      <p:sp>
        <p:nvSpPr>
          <p:cNvPr id="72707" name="Rectangle 3"/>
          <p:cNvSpPr>
            <a:spLocks noGrp="1" noChangeArrowheads="1"/>
          </p:cNvSpPr>
          <p:nvPr>
            <p:ph type="body" idx="1"/>
          </p:nvPr>
        </p:nvSpPr>
        <p:spPr>
          <a:xfrm>
            <a:off x="250825" y="1341438"/>
            <a:ext cx="8642350" cy="4967287"/>
          </a:xfrm>
        </p:spPr>
        <p:txBody>
          <a:bodyPr/>
          <a:lstStyle/>
          <a:p>
            <a:pPr>
              <a:lnSpc>
                <a:spcPct val="90000"/>
              </a:lnSpc>
              <a:spcBef>
                <a:spcPct val="45000"/>
              </a:spcBef>
              <a:buClr>
                <a:srgbClr val="FF3300"/>
              </a:buClr>
              <a:buFont typeface="Wingdings" pitchFamily="2" charset="2"/>
              <a:buChar char="q"/>
            </a:pPr>
            <a:r>
              <a:rPr lang="es-ES"/>
              <a:t>Muchos de los animales pertenecientes al zooplancton y los crustáceos, utilizan este detritus como forma de alimento y en algunos casos determinadas especies de peces también (carpas, tilapias y otros). </a:t>
            </a:r>
          </a:p>
          <a:p>
            <a:pPr>
              <a:lnSpc>
                <a:spcPct val="90000"/>
              </a:lnSpc>
              <a:spcBef>
                <a:spcPct val="45000"/>
              </a:spcBef>
              <a:buClr>
                <a:srgbClr val="FF3300"/>
              </a:buClr>
              <a:buFont typeface="Wingdings" pitchFamily="2" charset="2"/>
              <a:buChar char="q"/>
            </a:pPr>
            <a:r>
              <a:rPr lang="es-ES"/>
              <a:t>Estos organismos crecen con este aporte; ya que todo el detritus está rodeado de elementos microscópicos como Protozoarios, Bacterias y Hongos que también sirven como importante alimento. </a:t>
            </a:r>
          </a:p>
          <a:p>
            <a:pPr>
              <a:lnSpc>
                <a:spcPct val="90000"/>
              </a:lnSpc>
              <a:spcBef>
                <a:spcPct val="45000"/>
              </a:spcBef>
              <a:buClr>
                <a:srgbClr val="FF3300"/>
              </a:buClr>
              <a:buFont typeface="Wingdings" pitchFamily="2" charset="2"/>
              <a:buChar char="q"/>
            </a:pPr>
            <a:r>
              <a:rPr lang="es-ES"/>
              <a:t>Los peces, como se mencionó, se alimentan especialmente en sus primeras fases de vida (alevines) del zooplancton, por lo tanto la materia orgánica que ellos aprovechan en esta forma, los beneficia ampliamente. </a:t>
            </a:r>
          </a:p>
          <a:p>
            <a:pPr>
              <a:lnSpc>
                <a:spcPct val="90000"/>
              </a:lnSpc>
              <a:spcBef>
                <a:spcPct val="45000"/>
              </a:spcBef>
              <a:buClr>
                <a:srgbClr val="FF3300"/>
              </a:buClr>
              <a:buFont typeface="Wingdings" pitchFamily="2" charset="2"/>
              <a:buChar char="q"/>
            </a:pPr>
            <a:r>
              <a:rPr lang="es-ES"/>
              <a:t>La mineralización última que se produce en los ecosistemas de estanques, permite poner en disponibilidad nuevamente en el agua los nutrientes necesarios para la continuidad del ciclo, siempre que en el mismo exista disponibilidad de oxígeno.</a:t>
            </a:r>
            <a:r>
              <a:rPr lang="es-EC"/>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268A086A-1F60-4B16-B8CD-3355D7605F5B}" type="slidenum">
              <a:rPr lang="es-ES"/>
              <a:pPr/>
              <a:t>14</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73730" name="Rectangle 2"/>
          <p:cNvSpPr>
            <a:spLocks noGrp="1" noChangeArrowheads="1"/>
          </p:cNvSpPr>
          <p:nvPr>
            <p:ph type="title"/>
          </p:nvPr>
        </p:nvSpPr>
        <p:spPr>
          <a:xfrm>
            <a:off x="457200" y="457200"/>
            <a:ext cx="8229600" cy="884238"/>
          </a:xfrm>
        </p:spPr>
        <p:txBody>
          <a:bodyPr/>
          <a:lstStyle/>
          <a:p>
            <a:r>
              <a:rPr lang="es-EC"/>
              <a:t>Utilidad de los fertilizantes orgánicos</a:t>
            </a:r>
          </a:p>
        </p:txBody>
      </p:sp>
      <p:sp>
        <p:nvSpPr>
          <p:cNvPr id="73731" name="Rectangle 3"/>
          <p:cNvSpPr>
            <a:spLocks noGrp="1" noChangeArrowheads="1"/>
          </p:cNvSpPr>
          <p:nvPr>
            <p:ph type="body" idx="1"/>
          </p:nvPr>
        </p:nvSpPr>
        <p:spPr>
          <a:xfrm>
            <a:off x="250825" y="1484313"/>
            <a:ext cx="8353425" cy="4752975"/>
          </a:xfrm>
        </p:spPr>
        <p:txBody>
          <a:bodyPr/>
          <a:lstStyle/>
          <a:p>
            <a:pPr>
              <a:lnSpc>
                <a:spcPct val="90000"/>
              </a:lnSpc>
              <a:spcBef>
                <a:spcPct val="45000"/>
              </a:spcBef>
              <a:buClr>
                <a:srgbClr val="FF3300"/>
              </a:buClr>
              <a:buFont typeface="Wingdings" pitchFamily="2" charset="2"/>
              <a:buChar char="q"/>
            </a:pPr>
            <a:r>
              <a:rPr lang="es-ES"/>
              <a:t>Son de gran utilidad ya que ellos son materia orgánica posible de descomponerse dentro del agua donde se colocaron.</a:t>
            </a:r>
          </a:p>
          <a:p>
            <a:pPr>
              <a:lnSpc>
                <a:spcPct val="90000"/>
              </a:lnSpc>
              <a:spcBef>
                <a:spcPct val="45000"/>
              </a:spcBef>
              <a:buClr>
                <a:srgbClr val="FF3300"/>
              </a:buClr>
              <a:buFont typeface="Wingdings" pitchFamily="2" charset="2"/>
              <a:buChar char="q"/>
            </a:pPr>
            <a:r>
              <a:rPr lang="es-ES"/>
              <a:t>Los desechos de los animales de granjas e inclusive del ganado, constituye a menudo una problemática para sus productores. </a:t>
            </a:r>
          </a:p>
          <a:p>
            <a:pPr>
              <a:lnSpc>
                <a:spcPct val="90000"/>
              </a:lnSpc>
              <a:spcBef>
                <a:spcPct val="45000"/>
              </a:spcBef>
              <a:buClr>
                <a:srgbClr val="FF3300"/>
              </a:buClr>
              <a:buFont typeface="Wingdings" pitchFamily="2" charset="2"/>
              <a:buChar char="q"/>
            </a:pPr>
            <a:r>
              <a:rPr lang="es-ES"/>
              <a:t>Su empleo en estanques para cultivo de peces o camarones, ayuda en forma razonable a su utilización general. </a:t>
            </a:r>
          </a:p>
          <a:p>
            <a:pPr>
              <a:lnSpc>
                <a:spcPct val="90000"/>
              </a:lnSpc>
              <a:spcBef>
                <a:spcPct val="45000"/>
              </a:spcBef>
              <a:buClr>
                <a:srgbClr val="FF3300"/>
              </a:buClr>
              <a:buFont typeface="Wingdings" pitchFamily="2" charset="2"/>
              <a:buChar char="q"/>
            </a:pPr>
            <a:r>
              <a:rPr lang="es-ES"/>
              <a:t>Toda fertilización que utilice abono orgánico debe ser controlada cuidadosamente según las especies bajo cultivo, especialmente en lo referido a los niveles de oxígeno disuelto, que no deben volverse críticos. </a:t>
            </a:r>
          </a:p>
          <a:p>
            <a:pPr>
              <a:lnSpc>
                <a:spcPct val="90000"/>
              </a:lnSpc>
              <a:spcBef>
                <a:spcPct val="45000"/>
              </a:spcBef>
              <a:buClr>
                <a:srgbClr val="FF3300"/>
              </a:buClr>
              <a:buFont typeface="Wingdings" pitchFamily="2" charset="2"/>
              <a:buChar char="q"/>
            </a:pPr>
            <a:r>
              <a:rPr lang="es-ES"/>
              <a:t>Los abonos se descomponen (entran en circulación) dentro de un determinado rango de temperaturas, en general, por encima de los 18-20 °C, por lo cual el abonamiento en épocas invernales, con bajas temperaturas, es totalmente improcedente.</a:t>
            </a:r>
            <a:endParaRPr lang="es-EC"/>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4CDAC23E-ECBF-4427-A3C4-4FB25B8A7B55}" type="slidenum">
              <a:rPr lang="es-ES"/>
              <a:pPr/>
              <a:t>15</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74754" name="Rectangle 2"/>
          <p:cNvSpPr>
            <a:spLocks noGrp="1" noChangeArrowheads="1"/>
          </p:cNvSpPr>
          <p:nvPr>
            <p:ph type="title"/>
          </p:nvPr>
        </p:nvSpPr>
        <p:spPr>
          <a:xfrm>
            <a:off x="457200" y="404813"/>
            <a:ext cx="8229600" cy="576262"/>
          </a:xfrm>
        </p:spPr>
        <p:txBody>
          <a:bodyPr/>
          <a:lstStyle/>
          <a:p>
            <a:r>
              <a:rPr lang="es-EC"/>
              <a:t>Suministro de cal agrícola en estanques</a:t>
            </a:r>
          </a:p>
        </p:txBody>
      </p:sp>
      <p:sp>
        <p:nvSpPr>
          <p:cNvPr id="74755" name="Rectangle 3"/>
          <p:cNvSpPr>
            <a:spLocks noGrp="1" noChangeArrowheads="1"/>
          </p:cNvSpPr>
          <p:nvPr>
            <p:ph type="body" idx="1"/>
          </p:nvPr>
        </p:nvSpPr>
        <p:spPr>
          <a:xfrm>
            <a:off x="179388" y="981075"/>
            <a:ext cx="8785225" cy="5876925"/>
          </a:xfrm>
        </p:spPr>
        <p:txBody>
          <a:bodyPr/>
          <a:lstStyle/>
          <a:p>
            <a:pPr>
              <a:spcBef>
                <a:spcPct val="45000"/>
              </a:spcBef>
              <a:buClr>
                <a:srgbClr val="FF3300"/>
              </a:buClr>
              <a:buFont typeface="Wingdings" pitchFamily="2" charset="2"/>
              <a:buChar char="q"/>
            </a:pPr>
            <a:r>
              <a:rPr lang="es-ES"/>
              <a:t>La práctica del encalado de los estanques, llevada a cabo en los sistemas acuícolas, es importante porque contribuye al aumento de la alcalinidad, reforzando la acción "buffer" o de equilibrio en el agua.</a:t>
            </a:r>
          </a:p>
          <a:p>
            <a:pPr>
              <a:spcBef>
                <a:spcPct val="45000"/>
              </a:spcBef>
              <a:buClr>
                <a:srgbClr val="FF3300"/>
              </a:buClr>
              <a:buFont typeface="Wingdings" pitchFamily="2" charset="2"/>
              <a:buChar char="q"/>
            </a:pPr>
            <a:r>
              <a:rPr lang="es-ES"/>
              <a:t>Normalmente, aquellas aguas que presentan pH por debajo de 7, en torno a 6,5 son aguas con baja alcalinidad y baja dureza total (menores a 20 mg/litro de carbonato de calcio) y necesitan ser encaladas. </a:t>
            </a:r>
          </a:p>
          <a:p>
            <a:pPr>
              <a:spcBef>
                <a:spcPct val="45000"/>
              </a:spcBef>
              <a:buClr>
                <a:srgbClr val="FF3300"/>
              </a:buClr>
              <a:buFont typeface="Wingdings" pitchFamily="2" charset="2"/>
              <a:buChar char="q"/>
            </a:pPr>
            <a:r>
              <a:rPr lang="es-ES"/>
              <a:t>Los materiales utilizados para ello, son los mismos que comúnmente se usan en agricultura: cal agrícola, cal hidratada y cal viva.</a:t>
            </a:r>
          </a:p>
          <a:p>
            <a:pPr>
              <a:spcBef>
                <a:spcPct val="45000"/>
              </a:spcBef>
              <a:buClr>
                <a:srgbClr val="FF3300"/>
              </a:buClr>
              <a:buFont typeface="Wingdings" pitchFamily="2" charset="2"/>
              <a:buChar char="q"/>
            </a:pPr>
            <a:r>
              <a:rPr lang="es-ES"/>
              <a:t>La cal agrícola, compuesta por carbonato de calcio y/o carbonato de magnesio, produce una suave elevación del pH del medio. La cal hidratada (hidróxido de calcio) utilizada en la construcción, se utiliza ampliamente debido a su alta disponibilidad y rápido efecto para la elevación del pH del agua. </a:t>
            </a:r>
          </a:p>
          <a:p>
            <a:pPr>
              <a:spcBef>
                <a:spcPct val="45000"/>
              </a:spcBef>
              <a:buClr>
                <a:srgbClr val="FF3300"/>
              </a:buClr>
              <a:buFont typeface="Wingdings" pitchFamily="2" charset="2"/>
              <a:buChar char="q"/>
            </a:pPr>
            <a:r>
              <a:rPr lang="es-ES"/>
              <a:t>En general, se recomienda esperar unas semanas luego de su aplicación para obtener niveles apropiados de pH a la siembra de los elementos a cultivar. </a:t>
            </a:r>
            <a:endParaRPr lang="es-EC"/>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9944DBFF-8BBA-41C0-B9A6-AEB6F4DCFEF7}" type="slidenum">
              <a:rPr lang="es-ES"/>
              <a:pPr/>
              <a:t>16</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75778" name="Rectangle 2"/>
          <p:cNvSpPr>
            <a:spLocks noGrp="1" noChangeArrowheads="1"/>
          </p:cNvSpPr>
          <p:nvPr>
            <p:ph type="title"/>
          </p:nvPr>
        </p:nvSpPr>
        <p:spPr>
          <a:xfrm>
            <a:off x="457200" y="457200"/>
            <a:ext cx="8229600" cy="668338"/>
          </a:xfrm>
        </p:spPr>
        <p:txBody>
          <a:bodyPr/>
          <a:lstStyle/>
          <a:p>
            <a:r>
              <a:rPr lang="es-EC"/>
              <a:t>Dosis de cal generalmente utilizadas </a:t>
            </a:r>
          </a:p>
        </p:txBody>
      </p:sp>
      <p:sp>
        <p:nvSpPr>
          <p:cNvPr id="75779" name="Rectangle 3"/>
          <p:cNvSpPr>
            <a:spLocks noGrp="1" noChangeArrowheads="1"/>
          </p:cNvSpPr>
          <p:nvPr>
            <p:ph type="body" idx="1"/>
          </p:nvPr>
        </p:nvSpPr>
        <p:spPr>
          <a:xfrm>
            <a:off x="323850" y="1196975"/>
            <a:ext cx="8569325" cy="5327650"/>
          </a:xfrm>
        </p:spPr>
        <p:txBody>
          <a:bodyPr/>
          <a:lstStyle/>
          <a:p>
            <a:pPr>
              <a:lnSpc>
                <a:spcPct val="90000"/>
              </a:lnSpc>
              <a:spcBef>
                <a:spcPct val="45000"/>
              </a:spcBef>
              <a:buClr>
                <a:srgbClr val="FF3300"/>
              </a:buClr>
              <a:buFont typeface="Wingdings" pitchFamily="2" charset="2"/>
              <a:buChar char="q"/>
            </a:pPr>
            <a:r>
              <a:rPr lang="es-ES"/>
              <a:t>La cal viva (óxido de calcio) se utiliza solamente para eliminar parásitos, peces predadores u otros organismos indeseables que hayan quedado en los estanques de cultivo, posteriormente a las cosechas efectuadas y su aplicación debe ser efectuada con cuidado.</a:t>
            </a:r>
            <a:endParaRPr lang="es-EC"/>
          </a:p>
          <a:p>
            <a:pPr>
              <a:lnSpc>
                <a:spcPct val="90000"/>
              </a:lnSpc>
              <a:spcBef>
                <a:spcPct val="45000"/>
              </a:spcBef>
              <a:buClr>
                <a:srgbClr val="FF3300"/>
              </a:buClr>
              <a:buFont typeface="Wingdings" pitchFamily="2" charset="2"/>
              <a:buChar char="q"/>
            </a:pPr>
            <a:r>
              <a:rPr lang="es-ES"/>
              <a:t>Las dosis en que se aplican estos materiales dependerán, en general, de su composición y del objetivo perseguido. </a:t>
            </a:r>
          </a:p>
          <a:p>
            <a:pPr>
              <a:lnSpc>
                <a:spcPct val="90000"/>
              </a:lnSpc>
              <a:spcBef>
                <a:spcPct val="45000"/>
              </a:spcBef>
              <a:buClr>
                <a:srgbClr val="FF3300"/>
              </a:buClr>
              <a:buFont typeface="Wingdings" pitchFamily="2" charset="2"/>
              <a:buChar char="q"/>
            </a:pPr>
            <a:r>
              <a:rPr lang="es-ES"/>
              <a:t>En el caso de la cal agrícola , las cantidades aplicadas (con pH entre 5 y 7) abarcarán desde 300 Kg./1000 m2; la hidratada a los mismos valores considerados de pH, entre 200 y hasta 75 Kg./1000 m2 y la cal viva , entre 180 y 55 Kg./1000 m2. </a:t>
            </a:r>
          </a:p>
          <a:p>
            <a:pPr>
              <a:lnSpc>
                <a:spcPct val="90000"/>
              </a:lnSpc>
              <a:spcBef>
                <a:spcPct val="45000"/>
              </a:spcBef>
              <a:buClr>
                <a:srgbClr val="FF3300"/>
              </a:buClr>
              <a:buFont typeface="Wingdings" pitchFamily="2" charset="2"/>
              <a:buChar char="q"/>
            </a:pPr>
            <a:r>
              <a:rPr lang="es-ES"/>
              <a:t>Las dosis iniciales son siempre aplicadas sobre los fondos de los estanques y en seco. Posteriormente, si fuera necesario efectuar otras aplicaciones (a excepción de la cal viva), la cantidad adecuada se coloca dividida en porciones en varios puntos del estanque a tratar o también encerrada en bolsas de arpillera sumergidas en el agua, que permitirá su gradual dilución. </a:t>
            </a:r>
            <a:endParaRPr lang="es-EC"/>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Marcador de pie de página"/>
          <p:cNvSpPr>
            <a:spLocks noGrp="1"/>
          </p:cNvSpPr>
          <p:nvPr>
            <p:ph type="ftr" sz="quarter" idx="10"/>
          </p:nvPr>
        </p:nvSpPr>
        <p:spPr/>
        <p:txBody>
          <a:bodyPr/>
          <a:lstStyle/>
          <a:p>
            <a:r>
              <a:rPr lang="es-ES"/>
              <a:t>José V. Chang Gómez</a:t>
            </a:r>
          </a:p>
        </p:txBody>
      </p:sp>
      <p:sp>
        <p:nvSpPr>
          <p:cNvPr id="4" name="2 Marcador de número de diapositiva"/>
          <p:cNvSpPr>
            <a:spLocks noGrp="1"/>
          </p:cNvSpPr>
          <p:nvPr>
            <p:ph type="sldNum" sz="quarter" idx="11"/>
          </p:nvPr>
        </p:nvSpPr>
        <p:spPr/>
        <p:txBody>
          <a:bodyPr/>
          <a:lstStyle/>
          <a:p>
            <a:fld id="{A6A42104-5985-4656-9BAA-BA9A7A139BDD}" type="slidenum">
              <a:rPr lang="es-ES"/>
              <a:pPr/>
              <a:t>17</a:t>
            </a:fld>
            <a:endParaRPr lang="es-ES"/>
          </a:p>
        </p:txBody>
      </p:sp>
      <p:sp>
        <p:nvSpPr>
          <p:cNvPr id="5" name="3 Marcador de fecha"/>
          <p:cNvSpPr>
            <a:spLocks noGrp="1"/>
          </p:cNvSpPr>
          <p:nvPr>
            <p:ph type="dt" sz="half" idx="12"/>
          </p:nvPr>
        </p:nvSpPr>
        <p:spPr/>
        <p:txBody>
          <a:bodyPr/>
          <a:lstStyle/>
          <a:p>
            <a:r>
              <a:rPr lang="es-ES"/>
              <a:t>Calidad de agua</a:t>
            </a:r>
          </a:p>
        </p:txBody>
      </p:sp>
      <p:sp>
        <p:nvSpPr>
          <p:cNvPr id="76803" name="Rectangle 3"/>
          <p:cNvSpPr>
            <a:spLocks noGrp="1" noChangeArrowheads="1"/>
          </p:cNvSpPr>
          <p:nvPr>
            <p:ph type="body" idx="4294967295"/>
          </p:nvPr>
        </p:nvSpPr>
        <p:spPr>
          <a:xfrm>
            <a:off x="323850" y="692150"/>
            <a:ext cx="8496300" cy="5761038"/>
          </a:xfrm>
        </p:spPr>
        <p:txBody>
          <a:bodyPr/>
          <a:lstStyle/>
          <a:p>
            <a:pPr>
              <a:lnSpc>
                <a:spcPct val="90000"/>
              </a:lnSpc>
              <a:spcBef>
                <a:spcPct val="45000"/>
              </a:spcBef>
              <a:buClr>
                <a:srgbClr val="FF3300"/>
              </a:buClr>
              <a:buFont typeface="Wingdings" pitchFamily="2" charset="2"/>
              <a:buChar char="q"/>
            </a:pPr>
            <a:r>
              <a:rPr lang="es-ES"/>
              <a:t>Estas dosis, en estanque que ya están llenos de agua y en actividad acuícola, no deben sobrepasar los 10 Kg./ 1000 m2/día. </a:t>
            </a:r>
          </a:p>
          <a:p>
            <a:pPr>
              <a:lnSpc>
                <a:spcPct val="90000"/>
              </a:lnSpc>
              <a:spcBef>
                <a:spcPct val="45000"/>
              </a:spcBef>
              <a:buClr>
                <a:srgbClr val="FF3300"/>
              </a:buClr>
              <a:buFont typeface="Wingdings" pitchFamily="2" charset="2"/>
              <a:buChar char="q"/>
            </a:pPr>
            <a:r>
              <a:rPr lang="es-ES"/>
              <a:t>Para la aplicación del material a estanque lleno, se procederá desde las orillas a la mano o en el caso de grandes estanques por medio de botes, tratando de que el mismo sea uniformemente desparramado. </a:t>
            </a:r>
          </a:p>
          <a:p>
            <a:pPr>
              <a:lnSpc>
                <a:spcPct val="90000"/>
              </a:lnSpc>
              <a:spcBef>
                <a:spcPct val="45000"/>
              </a:spcBef>
              <a:buClr>
                <a:srgbClr val="FF3300"/>
              </a:buClr>
              <a:buFont typeface="Wingdings" pitchFamily="2" charset="2"/>
              <a:buChar char="q"/>
            </a:pPr>
            <a:r>
              <a:rPr lang="es-ES"/>
              <a:t>Siempre deberá considerarse, previo a la aplicación, las lecturas tomadas sobre el pH del medio. Cada estanque mostrará valores levemente diferentes, según se haya actuado sobre ellos en cuanto a fertilización.</a:t>
            </a:r>
          </a:p>
          <a:p>
            <a:pPr>
              <a:lnSpc>
                <a:spcPct val="90000"/>
              </a:lnSpc>
              <a:spcBef>
                <a:spcPct val="45000"/>
              </a:spcBef>
              <a:buClr>
                <a:srgbClr val="FF3300"/>
              </a:buClr>
              <a:buFont typeface="Wingdings" pitchFamily="2" charset="2"/>
              <a:buChar char="q"/>
            </a:pPr>
            <a:r>
              <a:rPr lang="es-ES"/>
              <a:t>En el caso de la cal viva, las aplicaciones deberán realizarse siempre a estanque seco y vigilando posteriormente el nivel de pH (una vez cargado el estanque) hasta que se considere adecuado el valor del mismo para proceder a la siembra de los organismos a cultivar.</a:t>
            </a:r>
          </a:p>
          <a:p>
            <a:pPr>
              <a:lnSpc>
                <a:spcPct val="90000"/>
              </a:lnSpc>
              <a:spcBef>
                <a:spcPct val="45000"/>
              </a:spcBef>
              <a:buClr>
                <a:srgbClr val="FF3300"/>
              </a:buClr>
              <a:buFont typeface="Wingdings" pitchFamily="2" charset="2"/>
              <a:buChar char="q"/>
            </a:pPr>
            <a:r>
              <a:rPr lang="es-ES"/>
              <a:t>La aplicación de cal, mejora también los suelos en el caso de que estos tengan tendencia a ácidos y es conveniente para su aplicación la utilización del discado, ya que de esta forma, el material penetra en aquellos y producirá un efecto retardado.</a:t>
            </a:r>
            <a:endParaRPr lang="es-EC"/>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65EED11B-9EC6-42E5-8702-728E4B353E6B}" type="slidenum">
              <a:rPr lang="es-ES"/>
              <a:pPr/>
              <a:t>18</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40962" name="Rectangle 2"/>
          <p:cNvSpPr>
            <a:spLocks noGrp="1" noChangeArrowheads="1"/>
          </p:cNvSpPr>
          <p:nvPr>
            <p:ph type="title"/>
          </p:nvPr>
        </p:nvSpPr>
        <p:spPr>
          <a:xfrm>
            <a:off x="468313" y="620713"/>
            <a:ext cx="8218487" cy="576262"/>
          </a:xfrm>
        </p:spPr>
        <p:txBody>
          <a:bodyPr/>
          <a:lstStyle/>
          <a:p>
            <a:r>
              <a:rPr lang="es-EC">
                <a:cs typeface="Times New Roman" pitchFamily="18" charset="0"/>
              </a:rPr>
              <a:t>Importancia en la determinación del fósforo </a:t>
            </a:r>
            <a:br>
              <a:rPr lang="es-EC">
                <a:cs typeface="Times New Roman" pitchFamily="18" charset="0"/>
              </a:rPr>
            </a:br>
            <a:endParaRPr lang="es-EC">
              <a:cs typeface="Times New Roman" pitchFamily="18" charset="0"/>
            </a:endParaRPr>
          </a:p>
        </p:txBody>
      </p:sp>
      <p:sp>
        <p:nvSpPr>
          <p:cNvPr id="40963" name="Rectangle 3"/>
          <p:cNvSpPr>
            <a:spLocks noGrp="1" noChangeArrowheads="1"/>
          </p:cNvSpPr>
          <p:nvPr>
            <p:ph type="body" idx="1"/>
          </p:nvPr>
        </p:nvSpPr>
        <p:spPr>
          <a:xfrm>
            <a:off x="179388" y="981075"/>
            <a:ext cx="8713787" cy="5616575"/>
          </a:xfrm>
        </p:spPr>
        <p:txBody>
          <a:bodyPr/>
          <a:lstStyle/>
          <a:p>
            <a:pPr algn="just">
              <a:spcBef>
                <a:spcPct val="45000"/>
              </a:spcBef>
              <a:buClr>
                <a:srgbClr val="FF3300"/>
              </a:buClr>
              <a:buFont typeface="Wingdings" pitchFamily="2" charset="2"/>
              <a:buChar char="q"/>
            </a:pPr>
            <a:r>
              <a:rPr lang="es-ES">
                <a:cs typeface="Times New Roman" pitchFamily="18" charset="0"/>
              </a:rPr>
              <a:t>L</a:t>
            </a:r>
            <a:r>
              <a:rPr lang="es-EC">
                <a:cs typeface="Times New Roman" pitchFamily="18" charset="0"/>
              </a:rPr>
              <a:t>a determinación del fosfato ha crecido rápidamente en la práctica de la ingeniería ambiental a medida que los profesionales han descubierto las muchas formas diferentes en que los compuestos del fósforo afectan los fenómenos ambientales.</a:t>
            </a:r>
            <a:r>
              <a:rPr lang="es-EC"/>
              <a:t> </a:t>
            </a:r>
          </a:p>
          <a:p>
            <a:pPr algn="just">
              <a:spcBef>
                <a:spcPct val="45000"/>
              </a:spcBef>
              <a:buClr>
                <a:srgbClr val="FF3300"/>
              </a:buClr>
              <a:buFont typeface="Wingdings" pitchFamily="2" charset="2"/>
              <a:buChar char="q"/>
            </a:pPr>
            <a:r>
              <a:rPr lang="es-ES">
                <a:cs typeface="Times New Roman" pitchFamily="18" charset="0"/>
              </a:rPr>
              <a:t>C</a:t>
            </a:r>
            <a:r>
              <a:rPr lang="es-EC">
                <a:cs typeface="Times New Roman" pitchFamily="18" charset="0"/>
              </a:rPr>
              <a:t>ompuestos inorgánicos del fósforo que interesan en la práctica de la ingeniería son los fosfatos en sus formas moleculares deshidratadas, usualmente llamadas polifosfatos condensados.</a:t>
            </a:r>
          </a:p>
          <a:p>
            <a:pPr algn="just">
              <a:spcBef>
                <a:spcPct val="45000"/>
              </a:spcBef>
              <a:buClr>
                <a:srgbClr val="FF3300"/>
              </a:buClr>
              <a:buFont typeface="Wingdings" pitchFamily="2" charset="2"/>
              <a:buChar char="q"/>
            </a:pPr>
            <a:r>
              <a:rPr lang="es-EC">
                <a:cs typeface="Times New Roman" pitchFamily="18" charset="0"/>
              </a:rPr>
              <a:t>La descarga de 1 g de fósforo en un lago puede producir la formación de más de 100 g de biomasa (materia orgánica)</a:t>
            </a:r>
            <a:r>
              <a:rPr lang="es-ES"/>
              <a:t>. </a:t>
            </a:r>
            <a:r>
              <a:rPr lang="es-ES">
                <a:cs typeface="Times New Roman" pitchFamily="18" charset="0"/>
              </a:rPr>
              <a:t>R</a:t>
            </a:r>
            <a:r>
              <a:rPr lang="es-EC">
                <a:cs typeface="Times New Roman" pitchFamily="18" charset="0"/>
              </a:rPr>
              <a:t>epresenta una DBO de 1.50 g de oxígeno para su oxidación aeróbica completa, además de los problemas de eutrofización y crecimientos de fitoplancton.</a:t>
            </a:r>
            <a:r>
              <a:rPr lang="es-EC"/>
              <a:t> </a:t>
            </a:r>
          </a:p>
          <a:p>
            <a:pPr algn="just">
              <a:spcBef>
                <a:spcPct val="45000"/>
              </a:spcBef>
              <a:buClr>
                <a:srgbClr val="FF3300"/>
              </a:buClr>
              <a:buFont typeface="Wingdings" pitchFamily="2" charset="2"/>
              <a:buChar char="q"/>
            </a:pPr>
            <a:r>
              <a:rPr lang="es-EC">
                <a:cs typeface="Times New Roman" pitchFamily="18" charset="0"/>
              </a:rPr>
              <a:t>El fósforo como fosfato es un nutriente de los microorganismos en el tratamiento biológico de aguas residuales</a:t>
            </a:r>
            <a:r>
              <a:rPr lang="es-ES"/>
              <a:t>.</a:t>
            </a:r>
          </a:p>
          <a:p>
            <a:pPr algn="just">
              <a:spcBef>
                <a:spcPct val="45000"/>
              </a:spcBef>
              <a:buClr>
                <a:srgbClr val="FF3300"/>
              </a:buClr>
              <a:buFont typeface="Wingdings" pitchFamily="2" charset="2"/>
              <a:buChar char="q"/>
            </a:pPr>
            <a:r>
              <a:rPr lang="es-ES">
                <a:cs typeface="Times New Roman" pitchFamily="18" charset="0"/>
              </a:rPr>
              <a:t>E</a:t>
            </a:r>
            <a:r>
              <a:rPr lang="es-EC">
                <a:cs typeface="Times New Roman" pitchFamily="18" charset="0"/>
              </a:rPr>
              <a:t>n la evaluación de los nutrientes requeridos para la actividad biológica, algunos autores prefieren el ensayo de ortofosfatos en vez del fósforo total.</a:t>
            </a:r>
            <a:r>
              <a:rPr lang="es-EC"/>
              <a:t> </a:t>
            </a:r>
          </a:p>
          <a:p>
            <a:pPr algn="just">
              <a:spcBef>
                <a:spcPct val="45000"/>
              </a:spcBef>
              <a:buClr>
                <a:srgbClr val="FF3300"/>
              </a:buClr>
              <a:buFont typeface="Wingdings" pitchFamily="2" charset="2"/>
              <a:buChar char="q"/>
            </a:pPr>
            <a:endParaRPr lang="es-EC"/>
          </a:p>
          <a:p>
            <a:pPr algn="just">
              <a:spcBef>
                <a:spcPct val="45000"/>
              </a:spcBef>
              <a:buClr>
                <a:srgbClr val="FF3300"/>
              </a:buClr>
              <a:buFont typeface="Wingdings" pitchFamily="2" charset="2"/>
              <a:buChar char="q"/>
            </a:pPr>
            <a:endParaRPr lang="es-EC">
              <a:cs typeface="Times New Roman" pitchFamily="18"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1F7543A2-CC41-45A9-9154-79CC926FE88B}" type="slidenum">
              <a:rPr lang="es-ES"/>
              <a:pPr/>
              <a:t>19</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45058" name="Rectangle 2"/>
          <p:cNvSpPr>
            <a:spLocks noGrp="1" noChangeArrowheads="1"/>
          </p:cNvSpPr>
          <p:nvPr>
            <p:ph type="title"/>
          </p:nvPr>
        </p:nvSpPr>
        <p:spPr>
          <a:xfrm>
            <a:off x="457200" y="457200"/>
            <a:ext cx="8229600" cy="739775"/>
          </a:xfrm>
        </p:spPr>
        <p:txBody>
          <a:bodyPr/>
          <a:lstStyle/>
          <a:p>
            <a:r>
              <a:rPr lang="es-EC">
                <a:cs typeface="Times New Roman" pitchFamily="18" charset="0"/>
              </a:rPr>
              <a:t>Concentraciones típicas de fósforo</a:t>
            </a:r>
            <a:r>
              <a:rPr lang="es-EC" sz="1400">
                <a:cs typeface="Times New Roman" pitchFamily="18" charset="0"/>
              </a:rPr>
              <a:t> </a:t>
            </a:r>
            <a:r>
              <a:rPr lang="es-EC">
                <a:cs typeface="Times New Roman" pitchFamily="18" charset="0"/>
              </a:rPr>
              <a:t>en el agua</a:t>
            </a:r>
          </a:p>
        </p:txBody>
      </p:sp>
      <p:sp>
        <p:nvSpPr>
          <p:cNvPr id="45059" name="Rectangle 3"/>
          <p:cNvSpPr>
            <a:spLocks noGrp="1" noChangeArrowheads="1"/>
          </p:cNvSpPr>
          <p:nvPr>
            <p:ph type="body" idx="1"/>
          </p:nvPr>
        </p:nvSpPr>
        <p:spPr>
          <a:xfrm>
            <a:off x="323850" y="1196975"/>
            <a:ext cx="8496300" cy="5400675"/>
          </a:xfrm>
        </p:spPr>
        <p:txBody>
          <a:bodyPr/>
          <a:lstStyle/>
          <a:p>
            <a:pPr marL="457200" indent="-457200">
              <a:lnSpc>
                <a:spcPct val="95000"/>
              </a:lnSpc>
              <a:spcBef>
                <a:spcPct val="45000"/>
              </a:spcBef>
              <a:buClr>
                <a:srgbClr val="FF3300"/>
              </a:buClr>
              <a:buFont typeface="Wingdings" pitchFamily="2" charset="2"/>
              <a:buChar char="q"/>
            </a:pPr>
            <a:r>
              <a:rPr lang="es-ES">
                <a:cs typeface="Times New Roman" pitchFamily="18" charset="0"/>
              </a:rPr>
              <a:t>E</a:t>
            </a:r>
            <a:r>
              <a:rPr lang="es-EC">
                <a:cs typeface="Times New Roman" pitchFamily="18" charset="0"/>
              </a:rPr>
              <a:t>n aguas naturales la concentración de fósforo es baja, de 0,01 a 1 mg/L-P. </a:t>
            </a:r>
          </a:p>
          <a:p>
            <a:pPr marL="457200" indent="-457200">
              <a:lnSpc>
                <a:spcPct val="95000"/>
              </a:lnSpc>
              <a:spcBef>
                <a:spcPct val="45000"/>
              </a:spcBef>
              <a:buClr>
                <a:srgbClr val="FF3300"/>
              </a:buClr>
              <a:buFont typeface="Wingdings" pitchFamily="2" charset="2"/>
              <a:buChar char="q"/>
            </a:pPr>
            <a:r>
              <a:rPr lang="es-ES">
                <a:cs typeface="Times New Roman" pitchFamily="18" charset="0"/>
              </a:rPr>
              <a:t>E</a:t>
            </a:r>
            <a:r>
              <a:rPr lang="es-EC">
                <a:cs typeface="Times New Roman" pitchFamily="18" charset="0"/>
              </a:rPr>
              <a:t>n aguas residuales domésticas varía normalmente entre 1 y 15 mg/L-P</a:t>
            </a:r>
            <a:r>
              <a:rPr lang="es-EC"/>
              <a:t> </a:t>
            </a:r>
            <a:endParaRPr lang="es-ES"/>
          </a:p>
          <a:p>
            <a:pPr marL="457200" indent="-457200">
              <a:lnSpc>
                <a:spcPct val="95000"/>
              </a:lnSpc>
              <a:spcBef>
                <a:spcPct val="45000"/>
              </a:spcBef>
              <a:buClr>
                <a:srgbClr val="FF3300"/>
              </a:buClr>
              <a:buFont typeface="Wingdings" pitchFamily="2" charset="2"/>
              <a:buChar char="q"/>
            </a:pPr>
            <a:r>
              <a:rPr lang="es-ES">
                <a:cs typeface="Times New Roman" pitchFamily="18" charset="0"/>
              </a:rPr>
              <a:t>E</a:t>
            </a:r>
            <a:r>
              <a:rPr lang="es-EC">
                <a:cs typeface="Times New Roman" pitchFamily="18" charset="0"/>
              </a:rPr>
              <a:t>n aguas de drenaje agrícola oscila entre 0,05 y 1 mg/L-P </a:t>
            </a:r>
            <a:endParaRPr lang="es-ES">
              <a:cs typeface="Times New Roman" pitchFamily="18" charset="0"/>
            </a:endParaRPr>
          </a:p>
          <a:p>
            <a:pPr marL="457200" indent="-457200">
              <a:lnSpc>
                <a:spcPct val="95000"/>
              </a:lnSpc>
              <a:spcBef>
                <a:spcPct val="45000"/>
              </a:spcBef>
              <a:buClr>
                <a:srgbClr val="FF3300"/>
              </a:buClr>
              <a:buFont typeface="Wingdings" pitchFamily="2" charset="2"/>
              <a:buChar char="q"/>
            </a:pPr>
            <a:r>
              <a:rPr lang="es-EC">
                <a:cs typeface="Times New Roman" pitchFamily="18" charset="0"/>
              </a:rPr>
              <a:t>En aguas superficiales de lagos varía entre 0,01 y 0,04 mg/L-P </a:t>
            </a:r>
          </a:p>
          <a:p>
            <a:pPr marL="457200" indent="-457200">
              <a:lnSpc>
                <a:spcPct val="95000"/>
              </a:lnSpc>
              <a:spcBef>
                <a:spcPct val="45000"/>
              </a:spcBef>
              <a:buClr>
                <a:srgbClr val="FF3300"/>
              </a:buClr>
              <a:buFont typeface="Wingdings" pitchFamily="2" charset="2"/>
              <a:buChar char="q"/>
            </a:pPr>
            <a:r>
              <a:rPr lang="es-EC">
                <a:cs typeface="Times New Roman" pitchFamily="18" charset="0"/>
              </a:rPr>
              <a:t>Una composición típica, en cuanto a las formas de fósforo, en un agua residual doméstica puede ser la siguiente: ortofosfatos 5 mg/L-P; tripolifosfatos 3 mg/L-P; pirofosfatos 1 mg/L-P, y fosfato orgánico menor del 1 mg/L-P.</a:t>
            </a:r>
          </a:p>
          <a:p>
            <a:pPr marL="457200" indent="-457200" algn="just">
              <a:lnSpc>
                <a:spcPct val="95000"/>
              </a:lnSpc>
              <a:spcBef>
                <a:spcPct val="45000"/>
              </a:spcBef>
              <a:buClr>
                <a:srgbClr val="FF3300"/>
              </a:buClr>
              <a:buFont typeface="Wingdings" pitchFamily="2" charset="2"/>
              <a:buNone/>
            </a:pPr>
            <a:r>
              <a:rPr lang="es-EC">
                <a:cs typeface="Times New Roman" pitchFamily="18" charset="0"/>
              </a:rPr>
              <a:t>Todas las formas de fósforo se determinan por conversión de la especie que se busca en ortofosfatos</a:t>
            </a:r>
            <a:r>
              <a:rPr lang="es-ES"/>
              <a:t>. </a:t>
            </a:r>
            <a:r>
              <a:rPr lang="es-EC">
                <a:cs typeface="Times New Roman" pitchFamily="18" charset="0"/>
              </a:rPr>
              <a:t>El método Denigé o del cloruro estannoso se basa en que los ortofosfatos en condiciones ácidas reaccionan con el molibdato de amonio para formar un complejo conocido como fosfomolibdato de amonio</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2C7663AA-B9EE-4385-90C3-34F10DE1C96A}" type="slidenum">
              <a:rPr lang="es-ES"/>
              <a:pPr/>
              <a:t>2</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61442" name="Rectangle 2"/>
          <p:cNvSpPr>
            <a:spLocks noGrp="1" noChangeArrowheads="1"/>
          </p:cNvSpPr>
          <p:nvPr>
            <p:ph type="title"/>
          </p:nvPr>
        </p:nvSpPr>
        <p:spPr>
          <a:xfrm>
            <a:off x="457200" y="457200"/>
            <a:ext cx="8229600" cy="668338"/>
          </a:xfrm>
        </p:spPr>
        <p:txBody>
          <a:bodyPr/>
          <a:lstStyle/>
          <a:p>
            <a:r>
              <a:rPr lang="es-EC"/>
              <a:t>Fertilizantes inorgánicos</a:t>
            </a:r>
          </a:p>
        </p:txBody>
      </p:sp>
      <p:sp>
        <p:nvSpPr>
          <p:cNvPr id="61443" name="Rectangle 3"/>
          <p:cNvSpPr>
            <a:spLocks noGrp="1" noChangeArrowheads="1"/>
          </p:cNvSpPr>
          <p:nvPr>
            <p:ph type="body" idx="1"/>
          </p:nvPr>
        </p:nvSpPr>
        <p:spPr>
          <a:xfrm>
            <a:off x="250825" y="1268413"/>
            <a:ext cx="8642350" cy="5184775"/>
          </a:xfrm>
        </p:spPr>
        <p:txBody>
          <a:bodyPr/>
          <a:lstStyle/>
          <a:p>
            <a:pPr>
              <a:spcBef>
                <a:spcPct val="45000"/>
              </a:spcBef>
              <a:buClr>
                <a:srgbClr val="7C021F"/>
              </a:buClr>
              <a:buFont typeface="Wingdings" pitchFamily="2" charset="2"/>
              <a:buChar char="q"/>
            </a:pPr>
            <a:r>
              <a:rPr lang="es-ES_tradnl"/>
              <a:t>Son aplicados para incrementar la producción primaria, elevar la concentración de nutrientes, incrementar el zooplancton y elevar el crecimiento de las especies. No se necesitan todo el tiempo. </a:t>
            </a:r>
          </a:p>
          <a:p>
            <a:pPr>
              <a:spcBef>
                <a:spcPct val="45000"/>
              </a:spcBef>
              <a:buClr>
                <a:srgbClr val="7C021F"/>
              </a:buClr>
              <a:buFont typeface="Wingdings" pitchFamily="2" charset="2"/>
              <a:buChar char="q"/>
            </a:pPr>
            <a:r>
              <a:rPr lang="es-ES_tradnl"/>
              <a:t>Hay que usar fertilizantes de elevada calidad. Mano de obra es el principal limitante para la aplicación de abonos orgánicos ya que los aplican en grandes volúmenes: &gt;1500 Kg./Ha.</a:t>
            </a:r>
          </a:p>
          <a:p>
            <a:pPr>
              <a:spcBef>
                <a:spcPct val="45000"/>
              </a:spcBef>
              <a:buClr>
                <a:srgbClr val="7C021F"/>
              </a:buClr>
              <a:buFont typeface="Wingdings" pitchFamily="2" charset="2"/>
              <a:buChar char="q"/>
            </a:pPr>
            <a:r>
              <a:rPr lang="es-ES_tradnl"/>
              <a:t>Hay un límite de concentración de fertilizante que es utilizado para producción, el exceso perjudica la calidad del agua. </a:t>
            </a:r>
          </a:p>
          <a:p>
            <a:pPr>
              <a:spcBef>
                <a:spcPct val="45000"/>
              </a:spcBef>
              <a:buClr>
                <a:srgbClr val="7C021F"/>
              </a:buClr>
              <a:buFont typeface="Wingdings" pitchFamily="2" charset="2"/>
              <a:buChar char="q"/>
            </a:pPr>
            <a:r>
              <a:rPr lang="es-ES_tradnl"/>
              <a:t>El reflejo de la fertilización está en el crecimiento del organismo. El fósforo se encuentra de diferentes maneras en los fertilizantes:</a:t>
            </a:r>
          </a:p>
          <a:p>
            <a:pPr lvl="1">
              <a:spcBef>
                <a:spcPct val="45000"/>
              </a:spcBef>
              <a:buClr>
                <a:schemeClr val="bg2"/>
              </a:buClr>
              <a:buSzPct val="75000"/>
              <a:buFont typeface="Wingdings" pitchFamily="2" charset="2"/>
              <a:buChar char="q"/>
            </a:pPr>
            <a:r>
              <a:rPr lang="es-ES_tradnl"/>
              <a:t>SP (superfosfato): la apatita se encuentra en las rocas y es altamente insoluble, pero al mezclarla con ácido sulfúrico se forma el fosfato monocálcico + yeso que es equivalente al superfosfato, que posee el pentóxido de fósforo del 16 -20 %.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D5F7C5ED-EFE3-467F-BD5C-2E0B2A92E090}" type="slidenum">
              <a:rPr lang="es-ES"/>
              <a:pPr/>
              <a:t>20</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48130" name="Rectangle 2"/>
          <p:cNvSpPr>
            <a:spLocks noGrp="1" noChangeArrowheads="1"/>
          </p:cNvSpPr>
          <p:nvPr>
            <p:ph type="title"/>
          </p:nvPr>
        </p:nvSpPr>
        <p:spPr>
          <a:xfrm>
            <a:off x="457200" y="457200"/>
            <a:ext cx="8229600" cy="955675"/>
          </a:xfrm>
        </p:spPr>
        <p:txBody>
          <a:bodyPr/>
          <a:lstStyle/>
          <a:p>
            <a:r>
              <a:rPr lang="es-EC">
                <a:cs typeface="Times New Roman" pitchFamily="18" charset="0"/>
              </a:rPr>
              <a:t>Determinación del fósforo</a:t>
            </a:r>
          </a:p>
        </p:txBody>
      </p:sp>
      <p:sp>
        <p:nvSpPr>
          <p:cNvPr id="48131" name="Rectangle 3"/>
          <p:cNvSpPr>
            <a:spLocks noGrp="1" noChangeArrowheads="1"/>
          </p:cNvSpPr>
          <p:nvPr>
            <p:ph type="body" idx="1"/>
          </p:nvPr>
        </p:nvSpPr>
        <p:spPr>
          <a:xfrm>
            <a:off x="457200" y="1628775"/>
            <a:ext cx="8229600" cy="4238625"/>
          </a:xfrm>
        </p:spPr>
        <p:txBody>
          <a:bodyPr/>
          <a:lstStyle/>
          <a:p>
            <a:pPr algn="just">
              <a:spcBef>
                <a:spcPct val="50000"/>
              </a:spcBef>
              <a:buClr>
                <a:srgbClr val="FF3300"/>
              </a:buClr>
              <a:buFont typeface="Wingdings" pitchFamily="2" charset="2"/>
              <a:buChar char="q"/>
            </a:pPr>
            <a:r>
              <a:rPr lang="es-ES">
                <a:cs typeface="Times New Roman" pitchFamily="18" charset="0"/>
              </a:rPr>
              <a:t>F</a:t>
            </a:r>
            <a:r>
              <a:rPr lang="es-EC">
                <a:cs typeface="Times New Roman" pitchFamily="18" charset="0"/>
              </a:rPr>
              <a:t>osfomolibdato de amonio, es reducido por el cloruro estannoso para producir un complejo azul llamado molibdeno azul, cuyo color es proporcional a la cantidad de ortofosfatos presente.</a:t>
            </a:r>
          </a:p>
          <a:p>
            <a:pPr algn="just">
              <a:spcBef>
                <a:spcPct val="50000"/>
              </a:spcBef>
              <a:buClr>
                <a:srgbClr val="FF3300"/>
              </a:buClr>
              <a:buFont typeface="Wingdings" pitchFamily="2" charset="2"/>
              <a:buChar char="q"/>
            </a:pPr>
            <a:r>
              <a:rPr lang="es-EC">
                <a:cs typeface="Times New Roman" pitchFamily="18" charset="0"/>
              </a:rPr>
              <a:t>En el método del ácido ascórbico, el reactivo de molibdato de amonio y tartrato de antimonio y potasio reacciona, en medio ácido, con los ortofosfatos para formar un complejo de fosfomolibdato de antimonio.</a:t>
            </a:r>
            <a:endParaRPr lang="es-ES"/>
          </a:p>
          <a:p>
            <a:pPr algn="just">
              <a:spcBef>
                <a:spcPct val="50000"/>
              </a:spcBef>
              <a:buClr>
                <a:srgbClr val="FF3300"/>
              </a:buClr>
              <a:buFont typeface="Wingdings" pitchFamily="2" charset="2"/>
              <a:buChar char="q"/>
            </a:pPr>
            <a:r>
              <a:rPr lang="es-EC">
                <a:cs typeface="Times New Roman" pitchFamily="18" charset="0"/>
              </a:rPr>
              <a:t>Este complejo es reducido por el ácido ascórbico a un complejo de color azul intenso cuyo color es proporcional a la concentración de fósforo.</a:t>
            </a:r>
            <a:r>
              <a:rPr lang="es-EC"/>
              <a:t> </a:t>
            </a:r>
          </a:p>
          <a:p>
            <a:pPr algn="just">
              <a:spcBef>
                <a:spcPct val="50000"/>
              </a:spcBef>
            </a:pPr>
            <a:endParaRPr lang="es-ES"/>
          </a:p>
          <a:p>
            <a:pPr algn="just">
              <a:spcBef>
                <a:spcPct val="50000"/>
              </a:spcBef>
            </a:pPr>
            <a:endParaRPr lang="es-EC"/>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3 Marcador de pie de página"/>
          <p:cNvSpPr>
            <a:spLocks noGrp="1"/>
          </p:cNvSpPr>
          <p:nvPr>
            <p:ph type="ftr" sz="quarter" idx="10"/>
          </p:nvPr>
        </p:nvSpPr>
        <p:spPr/>
        <p:txBody>
          <a:bodyPr/>
          <a:lstStyle/>
          <a:p>
            <a:r>
              <a:rPr lang="es-ES"/>
              <a:t>José V. Chang Gómez</a:t>
            </a:r>
          </a:p>
        </p:txBody>
      </p:sp>
      <p:sp>
        <p:nvSpPr>
          <p:cNvPr id="39" name="4 Marcador de número de diapositiva"/>
          <p:cNvSpPr>
            <a:spLocks noGrp="1"/>
          </p:cNvSpPr>
          <p:nvPr>
            <p:ph type="sldNum" sz="quarter" idx="11"/>
          </p:nvPr>
        </p:nvSpPr>
        <p:spPr/>
        <p:txBody>
          <a:bodyPr/>
          <a:lstStyle/>
          <a:p>
            <a:fld id="{F0E48E9B-CB00-4D09-9201-E4ABB4B8659A}" type="slidenum">
              <a:rPr lang="es-ES"/>
              <a:pPr/>
              <a:t>21</a:t>
            </a:fld>
            <a:endParaRPr lang="es-ES"/>
          </a:p>
        </p:txBody>
      </p:sp>
      <p:sp>
        <p:nvSpPr>
          <p:cNvPr id="40" name="5 Marcador de fecha"/>
          <p:cNvSpPr>
            <a:spLocks noGrp="1"/>
          </p:cNvSpPr>
          <p:nvPr>
            <p:ph type="dt" sz="half" idx="12"/>
          </p:nvPr>
        </p:nvSpPr>
        <p:spPr/>
        <p:txBody>
          <a:bodyPr/>
          <a:lstStyle/>
          <a:p>
            <a:r>
              <a:rPr lang="es-ES"/>
              <a:t>Calidad de agua</a:t>
            </a:r>
          </a:p>
        </p:txBody>
      </p:sp>
      <p:graphicFrame>
        <p:nvGraphicFramePr>
          <p:cNvPr id="50214" name="Group 38"/>
          <p:cNvGraphicFramePr>
            <a:graphicFrameLocks noGrp="1"/>
          </p:cNvGraphicFramePr>
          <p:nvPr>
            <p:ph idx="1"/>
          </p:nvPr>
        </p:nvGraphicFramePr>
        <p:xfrm>
          <a:off x="1547813" y="1403350"/>
          <a:ext cx="5688012" cy="4978400"/>
        </p:xfrm>
        <a:graphic>
          <a:graphicData uri="http://schemas.openxmlformats.org/drawingml/2006/table">
            <a:tbl>
              <a:tblPr/>
              <a:tblGrid>
                <a:gridCol w="3897312"/>
                <a:gridCol w="1790700"/>
              </a:tblGrid>
              <a:tr h="43021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1" i="0" u="none" strike="noStrike" cap="none" normalizeH="0" baseline="0" smtClean="0">
                          <a:ln>
                            <a:noFill/>
                          </a:ln>
                          <a:solidFill>
                            <a:schemeClr val="tx1"/>
                          </a:solidFill>
                          <a:effectLst/>
                          <a:latin typeface="Arial" charset="0"/>
                          <a:cs typeface="Times New Roman" pitchFamily="18" charset="0"/>
                        </a:rPr>
                        <a:t>Nombre</a:t>
                      </a:r>
                      <a:endParaRPr kumimoji="1" lang="es-ES"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1" i="0" u="none" strike="noStrike" cap="none" normalizeH="0" baseline="0" smtClean="0">
                          <a:ln>
                            <a:noFill/>
                          </a:ln>
                          <a:solidFill>
                            <a:schemeClr val="tx1"/>
                          </a:solidFill>
                          <a:effectLst/>
                          <a:latin typeface="Arial" charset="0"/>
                          <a:cs typeface="Times New Roman" pitchFamily="18" charset="0"/>
                        </a:rPr>
                        <a:t>Fórmula</a:t>
                      </a:r>
                      <a:endParaRPr kumimoji="1" lang="es-ES" sz="20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r>
              <a:tr h="4984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Ortofosfatos</a:t>
                      </a:r>
                      <a:endParaRPr kumimoji="1" lang="es-ES"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s-EC" sz="20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r>
              <a:tr h="4318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     Fosfato trisódico</a:t>
                      </a:r>
                      <a:endParaRPr kumimoji="1" lang="es-ES"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Na</a:t>
                      </a:r>
                      <a:r>
                        <a:rPr kumimoji="1" lang="es-ES" sz="2000" b="0" i="0" u="none" strike="noStrike" cap="none" normalizeH="0" baseline="-30000" smtClean="0">
                          <a:ln>
                            <a:noFill/>
                          </a:ln>
                          <a:solidFill>
                            <a:schemeClr val="tx1"/>
                          </a:solidFill>
                          <a:effectLst/>
                          <a:latin typeface="Arial" charset="0"/>
                          <a:cs typeface="Times New Roman" pitchFamily="18" charset="0"/>
                        </a:rPr>
                        <a:t>3 </a:t>
                      </a:r>
                      <a:r>
                        <a:rPr kumimoji="1" lang="es-ES" sz="2000" b="0" i="0" u="none" strike="noStrike" cap="none" normalizeH="0" baseline="0" smtClean="0">
                          <a:ln>
                            <a:noFill/>
                          </a:ln>
                          <a:solidFill>
                            <a:schemeClr val="tx1"/>
                          </a:solidFill>
                          <a:effectLst/>
                          <a:latin typeface="Arial" charset="0"/>
                          <a:cs typeface="Times New Roman" pitchFamily="18" charset="0"/>
                        </a:rPr>
                        <a:t>PO</a:t>
                      </a:r>
                      <a:r>
                        <a:rPr kumimoji="1" lang="es-ES" sz="2000" b="0" i="0" u="none" strike="noStrike" cap="none" normalizeH="0" baseline="-30000" smtClean="0">
                          <a:ln>
                            <a:noFill/>
                          </a:ln>
                          <a:solidFill>
                            <a:schemeClr val="tx1"/>
                          </a:solidFill>
                          <a:effectLst/>
                          <a:latin typeface="Arial" charset="0"/>
                          <a:cs typeface="Times New Roman" pitchFamily="18" charset="0"/>
                        </a:rPr>
                        <a:t>4</a:t>
                      </a:r>
                      <a:endParaRPr kumimoji="1" lang="es-ES" sz="20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r>
              <a:tr h="43021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     Fosfato disódico</a:t>
                      </a:r>
                      <a:endParaRPr kumimoji="1" lang="es-ES"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Na</a:t>
                      </a:r>
                      <a:r>
                        <a:rPr kumimoji="1" lang="es-ES" sz="2000" b="0" i="0" u="none" strike="noStrike" cap="none" normalizeH="0" baseline="-30000" smtClean="0">
                          <a:ln>
                            <a:noFill/>
                          </a:ln>
                          <a:solidFill>
                            <a:schemeClr val="tx1"/>
                          </a:solidFill>
                          <a:effectLst/>
                          <a:latin typeface="Arial" charset="0"/>
                          <a:cs typeface="Times New Roman" pitchFamily="18" charset="0"/>
                        </a:rPr>
                        <a:t>2 </a:t>
                      </a:r>
                      <a:r>
                        <a:rPr kumimoji="1" lang="es-ES" sz="2000" b="0" i="0" u="none" strike="noStrike" cap="none" normalizeH="0" baseline="0" smtClean="0">
                          <a:ln>
                            <a:noFill/>
                          </a:ln>
                          <a:solidFill>
                            <a:schemeClr val="tx1"/>
                          </a:solidFill>
                          <a:effectLst/>
                          <a:latin typeface="Arial" charset="0"/>
                          <a:cs typeface="Times New Roman" pitchFamily="18" charset="0"/>
                        </a:rPr>
                        <a:t>HPO</a:t>
                      </a:r>
                      <a:r>
                        <a:rPr kumimoji="1" lang="es-ES" sz="2000" b="0" i="0" u="none" strike="noStrike" cap="none" normalizeH="0" baseline="-30000" smtClean="0">
                          <a:ln>
                            <a:noFill/>
                          </a:ln>
                          <a:solidFill>
                            <a:schemeClr val="tx1"/>
                          </a:solidFill>
                          <a:effectLst/>
                          <a:latin typeface="Arial" charset="0"/>
                          <a:cs typeface="Times New Roman" pitchFamily="18" charset="0"/>
                        </a:rPr>
                        <a:t>4</a:t>
                      </a:r>
                      <a:endParaRPr kumimoji="1" lang="es-ES" sz="20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r>
              <a:tr h="4318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     Fosfato monosódico</a:t>
                      </a:r>
                      <a:endParaRPr kumimoji="1" lang="es-ES"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Na H</a:t>
                      </a:r>
                      <a:r>
                        <a:rPr kumimoji="1" lang="es-ES" sz="2000" b="0" i="0" u="none" strike="noStrike" cap="none" normalizeH="0" baseline="-30000" smtClean="0">
                          <a:ln>
                            <a:noFill/>
                          </a:ln>
                          <a:solidFill>
                            <a:schemeClr val="tx1"/>
                          </a:solidFill>
                          <a:effectLst/>
                          <a:latin typeface="Arial" charset="0"/>
                          <a:cs typeface="Times New Roman" pitchFamily="18" charset="0"/>
                        </a:rPr>
                        <a:t>2</a:t>
                      </a:r>
                      <a:r>
                        <a:rPr kumimoji="1" lang="es-ES" sz="2000" b="0" i="0" u="none" strike="noStrike" cap="none" normalizeH="0" baseline="0" smtClean="0">
                          <a:ln>
                            <a:noFill/>
                          </a:ln>
                          <a:solidFill>
                            <a:schemeClr val="tx1"/>
                          </a:solidFill>
                          <a:effectLst/>
                          <a:latin typeface="Arial" charset="0"/>
                          <a:cs typeface="Times New Roman" pitchFamily="18" charset="0"/>
                        </a:rPr>
                        <a:t>PO</a:t>
                      </a:r>
                      <a:r>
                        <a:rPr kumimoji="1" lang="es-ES" sz="2000" b="0" i="0" u="none" strike="noStrike" cap="none" normalizeH="0" baseline="-30000" smtClean="0">
                          <a:ln>
                            <a:noFill/>
                          </a:ln>
                          <a:solidFill>
                            <a:schemeClr val="tx1"/>
                          </a:solidFill>
                          <a:effectLst/>
                          <a:latin typeface="Arial" charset="0"/>
                          <a:cs typeface="Times New Roman" pitchFamily="18" charset="0"/>
                        </a:rPr>
                        <a:t>4</a:t>
                      </a:r>
                      <a:endParaRPr kumimoji="1" lang="es-ES" sz="20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r>
              <a:tr h="7620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     Fosfato diamónico</a:t>
                      </a:r>
                      <a:endParaRPr kumimoji="1" lang="es-ES"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(NH</a:t>
                      </a:r>
                      <a:r>
                        <a:rPr kumimoji="1" lang="es-ES" sz="2000" b="0" i="0" u="none" strike="noStrike" cap="none" normalizeH="0" baseline="-30000" smtClean="0">
                          <a:ln>
                            <a:noFill/>
                          </a:ln>
                          <a:solidFill>
                            <a:schemeClr val="tx1"/>
                          </a:solidFill>
                          <a:effectLst/>
                          <a:latin typeface="Arial" charset="0"/>
                          <a:cs typeface="Times New Roman" pitchFamily="18" charset="0"/>
                        </a:rPr>
                        <a:t>4</a:t>
                      </a:r>
                      <a:r>
                        <a:rPr kumimoji="1" lang="es-ES" sz="2000" b="0" i="0" u="none" strike="noStrike" cap="none" normalizeH="0" baseline="0" smtClean="0">
                          <a:ln>
                            <a:noFill/>
                          </a:ln>
                          <a:solidFill>
                            <a:schemeClr val="tx1"/>
                          </a:solidFill>
                          <a:effectLst/>
                          <a:latin typeface="Arial" charset="0"/>
                          <a:cs typeface="Times New Roman" pitchFamily="18" charset="0"/>
                        </a:rPr>
                        <a:t>)</a:t>
                      </a:r>
                      <a:r>
                        <a:rPr kumimoji="1" lang="es-ES" sz="2000" b="0" i="0" u="none" strike="noStrike" cap="none" normalizeH="0" baseline="-30000" smtClean="0">
                          <a:ln>
                            <a:noFill/>
                          </a:ln>
                          <a:solidFill>
                            <a:schemeClr val="tx1"/>
                          </a:solidFill>
                          <a:effectLst/>
                          <a:latin typeface="Arial" charset="0"/>
                          <a:cs typeface="Times New Roman" pitchFamily="18" charset="0"/>
                        </a:rPr>
                        <a:t>2 </a:t>
                      </a:r>
                      <a:r>
                        <a:rPr kumimoji="1" lang="es-ES" sz="2000" b="0" i="0" u="none" strike="noStrike" cap="none" normalizeH="0" baseline="0" smtClean="0">
                          <a:ln>
                            <a:noFill/>
                          </a:ln>
                          <a:solidFill>
                            <a:schemeClr val="tx1"/>
                          </a:solidFill>
                          <a:effectLst/>
                          <a:latin typeface="Arial" charset="0"/>
                          <a:cs typeface="Times New Roman" pitchFamily="18" charset="0"/>
                        </a:rPr>
                        <a:t>HPO</a:t>
                      </a:r>
                      <a:r>
                        <a:rPr kumimoji="1" lang="es-ES" sz="2000" b="0" i="0" u="none" strike="noStrike" cap="none" normalizeH="0" baseline="-30000" smtClean="0">
                          <a:ln>
                            <a:noFill/>
                          </a:ln>
                          <a:solidFill>
                            <a:schemeClr val="tx1"/>
                          </a:solidFill>
                          <a:effectLst/>
                          <a:latin typeface="Arial" charset="0"/>
                          <a:cs typeface="Times New Roman" pitchFamily="18" charset="0"/>
                        </a:rPr>
                        <a:t>4</a:t>
                      </a:r>
                      <a:endParaRPr kumimoji="1" lang="es-ES" sz="20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r>
              <a:tr h="5000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Polifosfatos</a:t>
                      </a:r>
                      <a:endParaRPr kumimoji="1" lang="es-ES"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s-EC" sz="20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r>
              <a:tr h="63182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     Hexametafosfato de sodio</a:t>
                      </a:r>
                      <a:endParaRPr kumimoji="1" lang="es-ES"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Na</a:t>
                      </a:r>
                      <a:r>
                        <a:rPr kumimoji="1" lang="es-ES" sz="2000" b="0" i="0" u="none" strike="noStrike" cap="none" normalizeH="0" baseline="-30000" smtClean="0">
                          <a:ln>
                            <a:noFill/>
                          </a:ln>
                          <a:solidFill>
                            <a:schemeClr val="tx1"/>
                          </a:solidFill>
                          <a:effectLst/>
                          <a:latin typeface="Arial" charset="0"/>
                          <a:cs typeface="Times New Roman" pitchFamily="18" charset="0"/>
                        </a:rPr>
                        <a:t>3 </a:t>
                      </a:r>
                      <a:r>
                        <a:rPr kumimoji="1" lang="es-ES" sz="2000" b="0" i="0" u="none" strike="noStrike" cap="none" normalizeH="0" baseline="0" smtClean="0">
                          <a:ln>
                            <a:noFill/>
                          </a:ln>
                          <a:solidFill>
                            <a:schemeClr val="tx1"/>
                          </a:solidFill>
                          <a:effectLst/>
                          <a:latin typeface="Arial" charset="0"/>
                          <a:cs typeface="Times New Roman" pitchFamily="18" charset="0"/>
                        </a:rPr>
                        <a:t>(PO</a:t>
                      </a:r>
                      <a:r>
                        <a:rPr kumimoji="1" lang="es-ES" sz="2000" b="0" i="0" u="none" strike="noStrike" cap="none" normalizeH="0" baseline="-30000" smtClean="0">
                          <a:ln>
                            <a:noFill/>
                          </a:ln>
                          <a:solidFill>
                            <a:schemeClr val="tx1"/>
                          </a:solidFill>
                          <a:effectLst/>
                          <a:latin typeface="Arial" charset="0"/>
                          <a:cs typeface="Times New Roman" pitchFamily="18" charset="0"/>
                        </a:rPr>
                        <a:t>3</a:t>
                      </a:r>
                      <a:r>
                        <a:rPr kumimoji="1" lang="es-ES" sz="2000" b="0" i="0" u="none" strike="noStrike" cap="none" normalizeH="0" baseline="0" smtClean="0">
                          <a:ln>
                            <a:noFill/>
                          </a:ln>
                          <a:solidFill>
                            <a:schemeClr val="tx1"/>
                          </a:solidFill>
                          <a:effectLst/>
                          <a:latin typeface="Arial" charset="0"/>
                          <a:cs typeface="Times New Roman" pitchFamily="18" charset="0"/>
                        </a:rPr>
                        <a:t>)</a:t>
                      </a:r>
                      <a:r>
                        <a:rPr kumimoji="1" lang="es-ES" sz="2000" b="0" i="0" u="none" strike="noStrike" cap="none" normalizeH="0" baseline="-30000" smtClean="0">
                          <a:ln>
                            <a:noFill/>
                          </a:ln>
                          <a:solidFill>
                            <a:schemeClr val="tx1"/>
                          </a:solidFill>
                          <a:effectLst/>
                          <a:latin typeface="Arial" charset="0"/>
                          <a:cs typeface="Times New Roman" pitchFamily="18" charset="0"/>
                        </a:rPr>
                        <a:t>6</a:t>
                      </a:r>
                      <a:endParaRPr kumimoji="1" lang="es-ES" sz="20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r>
              <a:tr h="4318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     Tripolifosfato de sodio</a:t>
                      </a:r>
                      <a:endParaRPr kumimoji="1" lang="es-ES"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Na</a:t>
                      </a:r>
                      <a:r>
                        <a:rPr kumimoji="1" lang="es-ES" sz="2000" b="0" i="0" u="none" strike="noStrike" cap="none" normalizeH="0" baseline="-30000" smtClean="0">
                          <a:ln>
                            <a:noFill/>
                          </a:ln>
                          <a:solidFill>
                            <a:schemeClr val="tx1"/>
                          </a:solidFill>
                          <a:effectLst/>
                          <a:latin typeface="Arial" charset="0"/>
                          <a:cs typeface="Times New Roman" pitchFamily="18" charset="0"/>
                        </a:rPr>
                        <a:t>5 </a:t>
                      </a:r>
                      <a:r>
                        <a:rPr kumimoji="1" lang="es-ES" sz="2000" b="0" i="0" u="none" strike="noStrike" cap="none" normalizeH="0" baseline="0" smtClean="0">
                          <a:ln>
                            <a:noFill/>
                          </a:ln>
                          <a:solidFill>
                            <a:schemeClr val="tx1"/>
                          </a:solidFill>
                          <a:effectLst/>
                          <a:latin typeface="Arial" charset="0"/>
                          <a:cs typeface="Times New Roman" pitchFamily="18" charset="0"/>
                        </a:rPr>
                        <a:t>P</a:t>
                      </a:r>
                      <a:r>
                        <a:rPr kumimoji="1" lang="es-ES" sz="2000" b="0" i="0" u="none" strike="noStrike" cap="none" normalizeH="0" baseline="-30000" smtClean="0">
                          <a:ln>
                            <a:noFill/>
                          </a:ln>
                          <a:solidFill>
                            <a:schemeClr val="tx1"/>
                          </a:solidFill>
                          <a:effectLst/>
                          <a:latin typeface="Arial" charset="0"/>
                          <a:cs typeface="Times New Roman" pitchFamily="18" charset="0"/>
                        </a:rPr>
                        <a:t>3 </a:t>
                      </a:r>
                      <a:r>
                        <a:rPr kumimoji="1" lang="es-ES" sz="2000" b="0" i="0" u="none" strike="noStrike" cap="none" normalizeH="0" baseline="0" smtClean="0">
                          <a:ln>
                            <a:noFill/>
                          </a:ln>
                          <a:solidFill>
                            <a:schemeClr val="tx1"/>
                          </a:solidFill>
                          <a:effectLst/>
                          <a:latin typeface="Arial" charset="0"/>
                          <a:cs typeface="Times New Roman" pitchFamily="18" charset="0"/>
                        </a:rPr>
                        <a:t>O</a:t>
                      </a:r>
                      <a:r>
                        <a:rPr kumimoji="1" lang="es-ES" sz="2000" b="0" i="0" u="none" strike="noStrike" cap="none" normalizeH="0" baseline="-30000" smtClean="0">
                          <a:ln>
                            <a:noFill/>
                          </a:ln>
                          <a:solidFill>
                            <a:schemeClr val="tx1"/>
                          </a:solidFill>
                          <a:effectLst/>
                          <a:latin typeface="Arial" charset="0"/>
                          <a:cs typeface="Times New Roman" pitchFamily="18" charset="0"/>
                        </a:rPr>
                        <a:t>10</a:t>
                      </a:r>
                      <a:endParaRPr kumimoji="1" lang="es-ES" sz="20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r>
              <a:tr h="43021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     Pirofosfato tetrasódico</a:t>
                      </a:r>
                      <a:endParaRPr kumimoji="1" lang="es-ES"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2000" b="0" i="0" u="none" strike="noStrike" cap="none" normalizeH="0" baseline="0" smtClean="0">
                          <a:ln>
                            <a:noFill/>
                          </a:ln>
                          <a:solidFill>
                            <a:schemeClr val="tx1"/>
                          </a:solidFill>
                          <a:effectLst/>
                          <a:latin typeface="Arial" charset="0"/>
                          <a:cs typeface="Times New Roman" pitchFamily="18" charset="0"/>
                        </a:rPr>
                        <a:t>Na</a:t>
                      </a:r>
                      <a:r>
                        <a:rPr kumimoji="1" lang="es-ES" sz="2000" b="0" i="0" u="none" strike="noStrike" cap="none" normalizeH="0" baseline="-30000" smtClean="0">
                          <a:ln>
                            <a:noFill/>
                          </a:ln>
                          <a:solidFill>
                            <a:schemeClr val="tx1"/>
                          </a:solidFill>
                          <a:effectLst/>
                          <a:latin typeface="Arial" charset="0"/>
                          <a:cs typeface="Times New Roman" pitchFamily="18" charset="0"/>
                        </a:rPr>
                        <a:t>4 </a:t>
                      </a:r>
                      <a:r>
                        <a:rPr kumimoji="1" lang="es-ES" sz="2000" b="0" i="0" u="none" strike="noStrike" cap="none" normalizeH="0" baseline="0" smtClean="0">
                          <a:ln>
                            <a:noFill/>
                          </a:ln>
                          <a:solidFill>
                            <a:schemeClr val="tx1"/>
                          </a:solidFill>
                          <a:effectLst/>
                          <a:latin typeface="Arial" charset="0"/>
                          <a:cs typeface="Times New Roman" pitchFamily="18" charset="0"/>
                        </a:rPr>
                        <a:t>P</a:t>
                      </a:r>
                      <a:r>
                        <a:rPr kumimoji="1" lang="es-ES" sz="2000" b="0" i="0" u="none" strike="noStrike" cap="none" normalizeH="0" baseline="-30000" smtClean="0">
                          <a:ln>
                            <a:noFill/>
                          </a:ln>
                          <a:solidFill>
                            <a:schemeClr val="tx1"/>
                          </a:solidFill>
                          <a:effectLst/>
                          <a:latin typeface="Arial" charset="0"/>
                          <a:cs typeface="Times New Roman" pitchFamily="18" charset="0"/>
                        </a:rPr>
                        <a:t>2 </a:t>
                      </a:r>
                      <a:r>
                        <a:rPr kumimoji="1" lang="es-ES" sz="2000" b="0" i="0" u="none" strike="noStrike" cap="none" normalizeH="0" baseline="0" smtClean="0">
                          <a:ln>
                            <a:noFill/>
                          </a:ln>
                          <a:solidFill>
                            <a:schemeClr val="tx1"/>
                          </a:solidFill>
                          <a:effectLst/>
                          <a:latin typeface="Arial" charset="0"/>
                          <a:cs typeface="Times New Roman" pitchFamily="18" charset="0"/>
                        </a:rPr>
                        <a:t>O</a:t>
                      </a:r>
                      <a:r>
                        <a:rPr kumimoji="1" lang="es-ES" sz="2000" b="0" i="0" u="none" strike="noStrike" cap="none" normalizeH="0" baseline="-30000" smtClean="0">
                          <a:ln>
                            <a:noFill/>
                          </a:ln>
                          <a:solidFill>
                            <a:schemeClr val="tx1"/>
                          </a:solidFill>
                          <a:effectLst/>
                          <a:latin typeface="Arial" charset="0"/>
                          <a:cs typeface="Times New Roman" pitchFamily="18" charset="0"/>
                        </a:rPr>
                        <a:t>7</a:t>
                      </a:r>
                      <a:endParaRPr kumimoji="1" lang="es-ES" sz="20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bl>
          </a:graphicData>
        </a:graphic>
      </p:graphicFrame>
      <p:sp>
        <p:nvSpPr>
          <p:cNvPr id="50213" name="Rectangle 37"/>
          <p:cNvSpPr>
            <a:spLocks noChangeArrowheads="1"/>
          </p:cNvSpPr>
          <p:nvPr/>
        </p:nvSpPr>
        <p:spPr bwMode="auto">
          <a:xfrm>
            <a:off x="755650" y="430213"/>
            <a:ext cx="7993063" cy="822325"/>
          </a:xfrm>
          <a:prstGeom prst="rect">
            <a:avLst/>
          </a:prstGeom>
          <a:noFill/>
          <a:ln w="9525">
            <a:noFill/>
            <a:miter lim="800000"/>
            <a:headEnd/>
            <a:tailEnd/>
          </a:ln>
          <a:effectLst/>
        </p:spPr>
        <p:txBody>
          <a:bodyPr anchor="ctr">
            <a:spAutoFit/>
          </a:bodyPr>
          <a:lstStyle/>
          <a:p>
            <a:r>
              <a:rPr kumimoji="1" lang="es-ES" sz="2400" b="1"/>
              <a:t>Compuestos de fósforo comúnmente encontrados en la práctica de la ingeniería ambiental</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7ACFF971-F856-4C1B-B349-0C57EE0E4A59}" type="slidenum">
              <a:rPr lang="es-ES"/>
              <a:pPr/>
              <a:t>22</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51202" name="Rectangle 2"/>
          <p:cNvSpPr>
            <a:spLocks noGrp="1" noChangeArrowheads="1"/>
          </p:cNvSpPr>
          <p:nvPr>
            <p:ph type="title"/>
          </p:nvPr>
        </p:nvSpPr>
        <p:spPr/>
        <p:txBody>
          <a:bodyPr/>
          <a:lstStyle/>
          <a:p>
            <a:pPr algn="ctr"/>
            <a:r>
              <a:rPr lang="es-EC"/>
              <a:t>Métodos de determinación del fósforo o </a:t>
            </a:r>
            <a:br>
              <a:rPr lang="es-EC"/>
            </a:br>
            <a:r>
              <a:rPr lang="es-EC"/>
              <a:t>del fosfato</a:t>
            </a:r>
            <a:r>
              <a:rPr lang="es-ES" sz="2400"/>
              <a:t> </a:t>
            </a:r>
          </a:p>
        </p:txBody>
      </p:sp>
      <p:sp>
        <p:nvSpPr>
          <p:cNvPr id="51203" name="Rectangle 3"/>
          <p:cNvSpPr>
            <a:spLocks noGrp="1" noChangeArrowheads="1"/>
          </p:cNvSpPr>
          <p:nvPr>
            <p:ph type="body" idx="1"/>
          </p:nvPr>
        </p:nvSpPr>
        <p:spPr/>
        <p:txBody>
          <a:bodyPr/>
          <a:lstStyle/>
          <a:p>
            <a:pPr>
              <a:spcBef>
                <a:spcPct val="45000"/>
              </a:spcBef>
              <a:buClr>
                <a:srgbClr val="FF3300"/>
              </a:buClr>
              <a:buFont typeface="Wingdings" pitchFamily="2" charset="2"/>
              <a:buChar char="q"/>
            </a:pPr>
            <a:r>
              <a:rPr lang="es-ES"/>
              <a:t>Conocer las cantidades de orto, poli y fósforo orgánico presente. </a:t>
            </a:r>
          </a:p>
          <a:p>
            <a:pPr>
              <a:spcBef>
                <a:spcPct val="45000"/>
              </a:spcBef>
              <a:buClr>
                <a:srgbClr val="FF3300"/>
              </a:buClr>
              <a:buFont typeface="Wingdings" pitchFamily="2" charset="2"/>
              <a:buChar char="q"/>
            </a:pPr>
            <a:r>
              <a:rPr lang="es-ES"/>
              <a:t>Es posible medir el ortofosfato con muy poca interferencia a partir de los polifosfatos debido a su estabilidad en las condiciones de pH, tiempo y temperatura utilizadas en la prueba. </a:t>
            </a:r>
          </a:p>
          <a:p>
            <a:pPr>
              <a:spcBef>
                <a:spcPct val="45000"/>
              </a:spcBef>
              <a:buClr>
                <a:srgbClr val="FF3300"/>
              </a:buClr>
              <a:buFont typeface="Wingdings" pitchFamily="2" charset="2"/>
              <a:buChar char="q"/>
            </a:pPr>
            <a:r>
              <a:rPr lang="es-ES"/>
              <a:t>Los polifosfatos y las formas orgánicas del fósforo deben ser convertidas a ortofosfato para su medición. </a:t>
            </a:r>
          </a:p>
          <a:p>
            <a:pPr>
              <a:spcBef>
                <a:spcPct val="45000"/>
              </a:spcBef>
              <a:buClr>
                <a:srgbClr val="FF3300"/>
              </a:buClr>
              <a:buFont typeface="Wingdings" pitchFamily="2" charset="2"/>
              <a:buChar char="q"/>
            </a:pPr>
            <a:endParaRPr lang="es-ES"/>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3 Marcador de pie de página"/>
          <p:cNvSpPr>
            <a:spLocks noGrp="1"/>
          </p:cNvSpPr>
          <p:nvPr>
            <p:ph type="ftr" sz="quarter" idx="10"/>
          </p:nvPr>
        </p:nvSpPr>
        <p:spPr/>
        <p:txBody>
          <a:bodyPr/>
          <a:lstStyle/>
          <a:p>
            <a:r>
              <a:rPr lang="es-ES"/>
              <a:t>José V. Chang Gómez</a:t>
            </a:r>
          </a:p>
        </p:txBody>
      </p:sp>
      <p:sp>
        <p:nvSpPr>
          <p:cNvPr id="9" name="4 Marcador de número de diapositiva"/>
          <p:cNvSpPr>
            <a:spLocks noGrp="1"/>
          </p:cNvSpPr>
          <p:nvPr>
            <p:ph type="sldNum" sz="quarter" idx="11"/>
          </p:nvPr>
        </p:nvSpPr>
        <p:spPr/>
        <p:txBody>
          <a:bodyPr/>
          <a:lstStyle/>
          <a:p>
            <a:fld id="{4236206D-3050-42FA-A5CC-7F2808798655}" type="slidenum">
              <a:rPr lang="es-ES"/>
              <a:pPr/>
              <a:t>23</a:t>
            </a:fld>
            <a:endParaRPr lang="es-ES"/>
          </a:p>
        </p:txBody>
      </p:sp>
      <p:sp>
        <p:nvSpPr>
          <p:cNvPr id="10" name="5 Marcador de fecha"/>
          <p:cNvSpPr>
            <a:spLocks noGrp="1"/>
          </p:cNvSpPr>
          <p:nvPr>
            <p:ph type="dt" sz="half" idx="12"/>
          </p:nvPr>
        </p:nvSpPr>
        <p:spPr/>
        <p:txBody>
          <a:bodyPr/>
          <a:lstStyle/>
          <a:p>
            <a:r>
              <a:rPr lang="es-ES"/>
              <a:t>Calidad de agua</a:t>
            </a:r>
          </a:p>
        </p:txBody>
      </p:sp>
      <p:sp>
        <p:nvSpPr>
          <p:cNvPr id="53250" name="Rectangle 2"/>
          <p:cNvSpPr>
            <a:spLocks noGrp="1" noChangeArrowheads="1"/>
          </p:cNvSpPr>
          <p:nvPr>
            <p:ph type="title"/>
          </p:nvPr>
        </p:nvSpPr>
        <p:spPr>
          <a:xfrm>
            <a:off x="457200" y="457200"/>
            <a:ext cx="8229600" cy="955675"/>
          </a:xfrm>
        </p:spPr>
        <p:txBody>
          <a:bodyPr/>
          <a:lstStyle/>
          <a:p>
            <a:r>
              <a:rPr lang="es-EC"/>
              <a:t>Ejemplo de aplicación del ICA</a:t>
            </a:r>
            <a:r>
              <a:rPr lang="es-ES"/>
              <a:t> para fosfatos para el Estero Salado</a:t>
            </a:r>
          </a:p>
        </p:txBody>
      </p:sp>
      <p:sp>
        <p:nvSpPr>
          <p:cNvPr id="53251" name="Rectangle 3"/>
          <p:cNvSpPr>
            <a:spLocks noGrp="1" noChangeArrowheads="1"/>
          </p:cNvSpPr>
          <p:nvPr>
            <p:ph type="body" idx="1"/>
          </p:nvPr>
        </p:nvSpPr>
        <p:spPr>
          <a:xfrm>
            <a:off x="457200" y="1557338"/>
            <a:ext cx="8229600" cy="4310062"/>
          </a:xfrm>
        </p:spPr>
        <p:txBody>
          <a:bodyPr/>
          <a:lstStyle/>
          <a:p>
            <a:pPr marL="457200" indent="-457200">
              <a:buFont typeface="Wingdings" pitchFamily="2" charset="2"/>
              <a:buNone/>
            </a:pPr>
            <a:r>
              <a:rPr lang="es-EC" sz="1600" b="1"/>
              <a:t>ICA =</a:t>
            </a:r>
            <a:r>
              <a:rPr lang="es-EC" sz="1600"/>
              <a:t> índice de calidad del agua global</a:t>
            </a:r>
          </a:p>
          <a:p>
            <a:pPr marL="457200" indent="-457200">
              <a:buFont typeface="Wingdings" pitchFamily="2" charset="2"/>
              <a:buNone/>
            </a:pPr>
            <a:r>
              <a:rPr lang="es-EC" sz="1600" b="1"/>
              <a:t>I</a:t>
            </a:r>
            <a:r>
              <a:rPr lang="es-EC" sz="1600" b="1" i="1"/>
              <a:t>i</a:t>
            </a:r>
            <a:r>
              <a:rPr lang="es-EC" sz="1600" b="1"/>
              <a:t> =</a:t>
            </a:r>
            <a:r>
              <a:rPr lang="es-EC" sz="1600"/>
              <a:t> índice de calidad para el parámetro i</a:t>
            </a:r>
          </a:p>
          <a:p>
            <a:pPr marL="457200" indent="-457200">
              <a:buFont typeface="Wingdings" pitchFamily="2" charset="2"/>
              <a:buNone/>
            </a:pPr>
            <a:r>
              <a:rPr lang="es-EC" sz="1600" b="1"/>
              <a:t>W</a:t>
            </a:r>
            <a:r>
              <a:rPr lang="es-EC" sz="1600" b="1" i="1"/>
              <a:t>i</a:t>
            </a:r>
            <a:r>
              <a:rPr lang="es-EC" sz="1600" b="1"/>
              <a:t> =</a:t>
            </a:r>
            <a:r>
              <a:rPr lang="es-EC" sz="1600"/>
              <a:t> Coeficiente de ponderación del parámetro i</a:t>
            </a:r>
          </a:p>
          <a:p>
            <a:pPr marL="457200" indent="-457200">
              <a:buFont typeface="Wingdings" pitchFamily="2" charset="2"/>
              <a:buNone/>
            </a:pPr>
            <a:r>
              <a:rPr lang="es-EC" sz="1600" b="1"/>
              <a:t>n =</a:t>
            </a:r>
            <a:r>
              <a:rPr lang="es-EC" sz="1600"/>
              <a:t> Número total de parámetros</a:t>
            </a:r>
            <a:r>
              <a:rPr lang="es-ES" sz="1600"/>
              <a:t> </a:t>
            </a:r>
          </a:p>
        </p:txBody>
      </p:sp>
      <p:sp>
        <p:nvSpPr>
          <p:cNvPr id="53252" name="Rectangle 4"/>
          <p:cNvSpPr>
            <a:spLocks noChangeArrowheads="1"/>
          </p:cNvSpPr>
          <p:nvPr/>
        </p:nvSpPr>
        <p:spPr bwMode="auto">
          <a:xfrm>
            <a:off x="468313" y="3573463"/>
            <a:ext cx="1225550" cy="396875"/>
          </a:xfrm>
          <a:prstGeom prst="rect">
            <a:avLst/>
          </a:prstGeom>
          <a:noFill/>
          <a:ln w="9525">
            <a:noFill/>
            <a:miter lim="800000"/>
            <a:headEnd/>
            <a:tailEnd/>
          </a:ln>
          <a:effectLst/>
        </p:spPr>
        <p:txBody>
          <a:bodyPr anchor="ctr">
            <a:spAutoFit/>
          </a:bodyPr>
          <a:lstStyle/>
          <a:p>
            <a:pPr algn="ctr"/>
            <a:r>
              <a:rPr kumimoji="1" lang="es-EC" sz="2000">
                <a:cs typeface="Times New Roman" pitchFamily="18" charset="0"/>
              </a:rPr>
              <a:t>ICA =</a:t>
            </a:r>
            <a:endParaRPr kumimoji="1" lang="es-EC" sz="2000"/>
          </a:p>
        </p:txBody>
      </p:sp>
      <p:graphicFrame>
        <p:nvGraphicFramePr>
          <p:cNvPr id="53253" name="Object 5"/>
          <p:cNvGraphicFramePr>
            <a:graphicFrameLocks noChangeAspect="1"/>
          </p:cNvGraphicFramePr>
          <p:nvPr/>
        </p:nvGraphicFramePr>
        <p:xfrm>
          <a:off x="1619250" y="2997200"/>
          <a:ext cx="1303338" cy="1582738"/>
        </p:xfrm>
        <a:graphic>
          <a:graphicData uri="http://schemas.openxmlformats.org/presentationml/2006/ole">
            <p:oleObj spid="_x0000_s53253" name="Ecuación" r:id="rId3" imgW="520700" imgH="838200" progId="Equation.3">
              <p:embed/>
            </p:oleObj>
          </a:graphicData>
        </a:graphic>
      </p:graphicFrame>
      <p:pic>
        <p:nvPicPr>
          <p:cNvPr id="53254" name="Picture 6"/>
          <p:cNvPicPr>
            <a:picLocks noChangeAspect="1" noChangeArrowheads="1"/>
          </p:cNvPicPr>
          <p:nvPr/>
        </p:nvPicPr>
        <p:blipFill>
          <a:blip r:embed="rId4"/>
          <a:srcRect/>
          <a:stretch>
            <a:fillRect/>
          </a:stretch>
        </p:blipFill>
        <p:spPr bwMode="auto">
          <a:xfrm>
            <a:off x="3419475" y="2708275"/>
            <a:ext cx="5400675" cy="2579688"/>
          </a:xfrm>
          <a:prstGeom prst="rect">
            <a:avLst/>
          </a:prstGeom>
          <a:noFill/>
          <a:ln w="9525">
            <a:noFill/>
            <a:miter lim="800000"/>
            <a:headEnd/>
            <a:tailEnd/>
          </a:ln>
          <a:effectLst/>
        </p:spPr>
      </p:pic>
      <p:sp>
        <p:nvSpPr>
          <p:cNvPr id="53255" name="Rectangle 7"/>
          <p:cNvSpPr>
            <a:spLocks noChangeArrowheads="1"/>
          </p:cNvSpPr>
          <p:nvPr/>
        </p:nvSpPr>
        <p:spPr bwMode="auto">
          <a:xfrm>
            <a:off x="971550" y="5661025"/>
            <a:ext cx="7207250" cy="622300"/>
          </a:xfrm>
          <a:prstGeom prst="rect">
            <a:avLst/>
          </a:prstGeom>
          <a:noFill/>
          <a:ln w="9525">
            <a:noFill/>
            <a:miter lim="800000"/>
            <a:headEnd/>
            <a:tailEnd/>
          </a:ln>
          <a:effectLst/>
        </p:spPr>
        <p:txBody>
          <a:bodyPr wrap="none">
            <a:spAutoFit/>
          </a:bodyPr>
          <a:lstStyle/>
          <a:p>
            <a:pPr>
              <a:spcBef>
                <a:spcPct val="20000"/>
              </a:spcBef>
              <a:buClr>
                <a:srgbClr val="FF3300"/>
              </a:buClr>
              <a:buSzPct val="75000"/>
              <a:buFont typeface="Wingdings" pitchFamily="2" charset="2"/>
              <a:buChar char="q"/>
            </a:pPr>
            <a:r>
              <a:rPr lang="es-ES"/>
              <a:t>IPO4 = 34.215 (PO4)- 0.4    ........... (PO4) Fosfatos Totales en mg/l </a:t>
            </a:r>
          </a:p>
          <a:p>
            <a:pPr>
              <a:spcBef>
                <a:spcPct val="20000"/>
              </a:spcBef>
              <a:buClr>
                <a:srgbClr val="FF3300"/>
              </a:buClr>
              <a:buSzPct val="75000"/>
              <a:buFont typeface="Wingdings" pitchFamily="2" charset="2"/>
              <a:buNone/>
            </a:pPr>
            <a:r>
              <a:rPr lang="es-ES" sz="1400"/>
              <a:t>Referencia: Comisión Nacional del agua, México, 2000</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3 Marcador de pie de página"/>
          <p:cNvSpPr>
            <a:spLocks noGrp="1"/>
          </p:cNvSpPr>
          <p:nvPr>
            <p:ph type="ftr" sz="quarter" idx="10"/>
          </p:nvPr>
        </p:nvSpPr>
        <p:spPr/>
        <p:txBody>
          <a:bodyPr/>
          <a:lstStyle/>
          <a:p>
            <a:r>
              <a:rPr lang="es-ES"/>
              <a:t>José V. Chang Gómez</a:t>
            </a:r>
          </a:p>
        </p:txBody>
      </p:sp>
      <p:sp>
        <p:nvSpPr>
          <p:cNvPr id="70" name="4 Marcador de número de diapositiva"/>
          <p:cNvSpPr>
            <a:spLocks noGrp="1"/>
          </p:cNvSpPr>
          <p:nvPr>
            <p:ph type="sldNum" sz="quarter" idx="11"/>
          </p:nvPr>
        </p:nvSpPr>
        <p:spPr/>
        <p:txBody>
          <a:bodyPr/>
          <a:lstStyle/>
          <a:p>
            <a:fld id="{CD774A86-3C88-4AA0-88DC-35C2E9C64B99}" type="slidenum">
              <a:rPr lang="es-ES"/>
              <a:pPr/>
              <a:t>24</a:t>
            </a:fld>
            <a:endParaRPr lang="es-ES"/>
          </a:p>
        </p:txBody>
      </p:sp>
      <p:sp>
        <p:nvSpPr>
          <p:cNvPr id="71" name="5 Marcador de fecha"/>
          <p:cNvSpPr>
            <a:spLocks noGrp="1"/>
          </p:cNvSpPr>
          <p:nvPr>
            <p:ph type="dt" sz="half" idx="12"/>
          </p:nvPr>
        </p:nvSpPr>
        <p:spPr/>
        <p:txBody>
          <a:bodyPr/>
          <a:lstStyle/>
          <a:p>
            <a:r>
              <a:rPr lang="es-ES"/>
              <a:t>Calidad de agua</a:t>
            </a:r>
          </a:p>
        </p:txBody>
      </p:sp>
      <p:sp>
        <p:nvSpPr>
          <p:cNvPr id="55298" name="Rectangle 2"/>
          <p:cNvSpPr>
            <a:spLocks noGrp="1" noChangeArrowheads="1"/>
          </p:cNvSpPr>
          <p:nvPr>
            <p:ph type="title"/>
          </p:nvPr>
        </p:nvSpPr>
        <p:spPr>
          <a:xfrm>
            <a:off x="457200" y="333375"/>
            <a:ext cx="8229600" cy="792163"/>
          </a:xfrm>
        </p:spPr>
        <p:txBody>
          <a:bodyPr/>
          <a:lstStyle/>
          <a:p>
            <a:pPr algn="ctr"/>
            <a:r>
              <a:rPr lang="es-EC"/>
              <a:t>Tabla de datos  </a:t>
            </a:r>
            <a:br>
              <a:rPr lang="es-EC"/>
            </a:br>
            <a:r>
              <a:rPr lang="es-EC" sz="1200" b="0"/>
              <a:t>Referencia: Proyecto de investigación de calidad de agua, J. Castro, ESPOL, 2004.</a:t>
            </a:r>
            <a:endParaRPr lang="es-ES" sz="1200" b="0"/>
          </a:p>
        </p:txBody>
      </p:sp>
      <p:graphicFrame>
        <p:nvGraphicFramePr>
          <p:cNvPr id="55376" name="Group 80"/>
          <p:cNvGraphicFramePr>
            <a:graphicFrameLocks noGrp="1"/>
          </p:cNvGraphicFramePr>
          <p:nvPr>
            <p:ph idx="1"/>
          </p:nvPr>
        </p:nvGraphicFramePr>
        <p:xfrm>
          <a:off x="179388" y="1333500"/>
          <a:ext cx="8785225" cy="4832350"/>
        </p:xfrm>
        <a:graphic>
          <a:graphicData uri="http://schemas.openxmlformats.org/drawingml/2006/table">
            <a:tbl>
              <a:tblPr/>
              <a:tblGrid>
                <a:gridCol w="1296987"/>
                <a:gridCol w="1285875"/>
                <a:gridCol w="1362075"/>
                <a:gridCol w="1147763"/>
                <a:gridCol w="1109662"/>
                <a:gridCol w="1277938"/>
                <a:gridCol w="1304925"/>
              </a:tblGrid>
              <a:tr h="9366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s-EC" sz="9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DDDDDD"/>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Puente </a:t>
                      </a:r>
                      <a:endParaRPr kumimoji="1" lang="es-ES" sz="1800" b="0" i="0" u="none" strike="noStrike" cap="none" normalizeH="0" baseline="0" smtClean="0">
                        <a:ln>
                          <a:noFill/>
                        </a:ln>
                        <a:solidFill>
                          <a:schemeClr val="tx1"/>
                        </a:solidFill>
                        <a:effectLst/>
                        <a:latin typeface="Arial"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Miraflores</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Puente Calle Aguirre</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Puente </a:t>
                      </a:r>
                      <a:endParaRPr kumimoji="1" lang="es-ES" sz="1800" b="0" i="0" u="none" strike="noStrike" cap="none" normalizeH="0" baseline="0" smtClean="0">
                        <a:ln>
                          <a:noFill/>
                        </a:ln>
                        <a:solidFill>
                          <a:schemeClr val="tx1"/>
                        </a:solidFill>
                        <a:effectLst/>
                        <a:latin typeface="Arial"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Calle 17</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Puente</a:t>
                      </a:r>
                      <a:endParaRPr kumimoji="1" lang="es-ES" sz="1800" b="0" i="0" u="none" strike="noStrike" cap="none" normalizeH="0" baseline="0" smtClean="0">
                        <a:ln>
                          <a:noFill/>
                        </a:ln>
                        <a:solidFill>
                          <a:schemeClr val="tx1"/>
                        </a:solidFill>
                        <a:effectLst/>
                        <a:latin typeface="Arial"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Portete</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Puente </a:t>
                      </a:r>
                      <a:endParaRPr kumimoji="1" lang="es-ES" sz="1800" b="0" i="0" u="none" strike="noStrike" cap="none" normalizeH="0" baseline="0" smtClean="0">
                        <a:ln>
                          <a:noFill/>
                        </a:ln>
                        <a:solidFill>
                          <a:schemeClr val="tx1"/>
                        </a:solidFill>
                        <a:effectLst/>
                        <a:latin typeface="Arial"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Isla</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Trinitaria</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Promedio</a:t>
                      </a:r>
                      <a:endParaRPr kumimoji="1" lang="es-EC"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647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Sep. 2000</a:t>
                      </a:r>
                      <a:endParaRPr kumimoji="1" lang="es-EC"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25mg/l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11mg/l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16mg/l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14mg/l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6.3mg/l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14.46mg/l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647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Oct. 2000</a:t>
                      </a:r>
                      <a:endParaRPr kumimoji="1" lang="es-EC"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37mg/l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17mg/l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14mg/l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15mg/l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7mg/l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18mg/l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649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Nov. 2000</a:t>
                      </a:r>
                      <a:endParaRPr kumimoji="1" lang="es-EC"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21mg/l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15mg/l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16mg/l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8mg/l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5.8mg/l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13.16mg/l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5746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Dic. 2000</a:t>
                      </a:r>
                      <a:endParaRPr kumimoji="1" lang="es-EC"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32mg/l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18mg/l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16mg/l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15mg/l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6.9mg/l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17.58mg/l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5762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Ene. 2001</a:t>
                      </a:r>
                      <a:endParaRPr kumimoji="1" lang="es-EC"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15mg/l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14mg/l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14mg/l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9mg/l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7mg/l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11.8mg/l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8001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C" sz="1800" b="1" i="0" u="none" strike="noStrike" cap="none" normalizeH="0" baseline="0" smtClean="0">
                          <a:ln>
                            <a:noFill/>
                          </a:ln>
                          <a:solidFill>
                            <a:schemeClr val="tx1"/>
                          </a:solidFill>
                          <a:effectLst/>
                          <a:latin typeface="Arial" charset="0"/>
                          <a:cs typeface="Times New Roman" pitchFamily="18" charset="0"/>
                        </a:rPr>
                        <a:t>Promedio</a:t>
                      </a:r>
                      <a:endParaRPr kumimoji="1" lang="es-EC"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26mg/l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15mg/l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15.2mg/l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12.2mg/l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C" sz="1800" b="0" i="0" u="none" strike="noStrike" cap="none" normalizeH="0" baseline="0" smtClean="0">
                          <a:ln>
                            <a:noFill/>
                          </a:ln>
                          <a:solidFill>
                            <a:schemeClr val="tx1"/>
                          </a:solidFill>
                          <a:effectLst/>
                          <a:latin typeface="Arial" charset="0"/>
                          <a:cs typeface="Times New Roman" pitchFamily="18" charset="0"/>
                        </a:rPr>
                        <a:t>6.6mg/l</a:t>
                      </a:r>
                      <a:endParaRPr kumimoji="1"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s-EC"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DDDDDD"/>
                    </a:solidFill>
                  </a:tcPr>
                </a:tc>
              </a:tr>
            </a:tbl>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6DAD06B1-C141-40A4-8DEC-CEDCAB3369D5}" type="slidenum">
              <a:rPr lang="es-ES"/>
              <a:pPr/>
              <a:t>25</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83970" name="Rectangle 2"/>
          <p:cNvSpPr>
            <a:spLocks noGrp="1" noChangeArrowheads="1"/>
          </p:cNvSpPr>
          <p:nvPr>
            <p:ph type="title"/>
          </p:nvPr>
        </p:nvSpPr>
        <p:spPr>
          <a:xfrm>
            <a:off x="457200" y="457200"/>
            <a:ext cx="8229600" cy="955675"/>
          </a:xfrm>
        </p:spPr>
        <p:txBody>
          <a:bodyPr/>
          <a:lstStyle/>
          <a:p>
            <a:r>
              <a:rPr lang="es-ES"/>
              <a:t>Resultados de cálculo de I</a:t>
            </a:r>
            <a:r>
              <a:rPr lang="es-ES" sz="2000"/>
              <a:t>PO4</a:t>
            </a:r>
          </a:p>
        </p:txBody>
      </p:sp>
      <p:sp>
        <p:nvSpPr>
          <p:cNvPr id="83971" name="Rectangle 3"/>
          <p:cNvSpPr>
            <a:spLocks noGrp="1" noChangeArrowheads="1"/>
          </p:cNvSpPr>
          <p:nvPr>
            <p:ph type="body" idx="1"/>
          </p:nvPr>
        </p:nvSpPr>
        <p:spPr>
          <a:xfrm>
            <a:off x="457200" y="1484313"/>
            <a:ext cx="8362950" cy="4897437"/>
          </a:xfrm>
        </p:spPr>
        <p:txBody>
          <a:bodyPr/>
          <a:lstStyle/>
          <a:p>
            <a:pPr>
              <a:lnSpc>
                <a:spcPct val="90000"/>
              </a:lnSpc>
              <a:buFont typeface="Wingdings" pitchFamily="2" charset="2"/>
              <a:buNone/>
            </a:pPr>
            <a:r>
              <a:rPr lang="es-EC" sz="1800" b="1"/>
              <a:t>Mensual						Por lugar</a:t>
            </a:r>
          </a:p>
          <a:p>
            <a:pPr>
              <a:lnSpc>
                <a:spcPct val="90000"/>
              </a:lnSpc>
              <a:buFont typeface="Wingdings" pitchFamily="2" charset="2"/>
              <a:buNone/>
            </a:pPr>
            <a:r>
              <a:rPr lang="es-EC" sz="1800" b="1"/>
              <a:t>Septiembre:				Puente Miraflores</a:t>
            </a:r>
          </a:p>
          <a:p>
            <a:pPr>
              <a:lnSpc>
                <a:spcPct val="90000"/>
              </a:lnSpc>
              <a:buFont typeface="Wingdings" pitchFamily="2" charset="2"/>
              <a:buNone/>
            </a:pPr>
            <a:r>
              <a:rPr lang="es-EC" sz="1800" b="1"/>
              <a:t>	IPO4 =</a:t>
            </a:r>
            <a:r>
              <a:rPr lang="es-EC" sz="1800"/>
              <a:t> 34.215 (14.46</a:t>
            </a:r>
            <a:r>
              <a:rPr lang="es-EC" sz="1800" baseline="30000"/>
              <a:t>)- 0.46</a:t>
            </a:r>
            <a:r>
              <a:rPr lang="es-EC" sz="1800"/>
              <a:t> 			</a:t>
            </a:r>
            <a:r>
              <a:rPr lang="es-EC" sz="1800" b="1"/>
              <a:t>IPO4 =</a:t>
            </a:r>
            <a:r>
              <a:rPr lang="es-EC" sz="1800"/>
              <a:t> 34.215 (26</a:t>
            </a:r>
            <a:r>
              <a:rPr lang="es-EC" sz="1800" baseline="30000"/>
              <a:t>)- 0.46</a:t>
            </a:r>
            <a:endParaRPr lang="es-EC" sz="1800" b="1" baseline="30000"/>
          </a:p>
          <a:p>
            <a:pPr>
              <a:lnSpc>
                <a:spcPct val="90000"/>
              </a:lnSpc>
              <a:buFont typeface="Wingdings" pitchFamily="2" charset="2"/>
              <a:buNone/>
            </a:pPr>
            <a:r>
              <a:rPr lang="es-EC" sz="1800" b="1"/>
              <a:t>	IPO4 = </a:t>
            </a:r>
            <a:r>
              <a:rPr lang="es-EC" sz="1800"/>
              <a:t>10.01					</a:t>
            </a:r>
            <a:r>
              <a:rPr lang="es-EC" sz="1800" b="1"/>
              <a:t>IPO4 =</a:t>
            </a:r>
            <a:r>
              <a:rPr lang="es-EC" sz="1800"/>
              <a:t> 7.64</a:t>
            </a:r>
            <a:endParaRPr lang="es-EC" sz="1800" b="1"/>
          </a:p>
          <a:p>
            <a:pPr>
              <a:lnSpc>
                <a:spcPct val="90000"/>
              </a:lnSpc>
              <a:buFont typeface="Wingdings" pitchFamily="2" charset="2"/>
              <a:buNone/>
            </a:pPr>
            <a:r>
              <a:rPr lang="es-EC" sz="1800" b="1"/>
              <a:t>Octubre:					Puente Calle Aguirre:</a:t>
            </a:r>
          </a:p>
          <a:p>
            <a:pPr>
              <a:lnSpc>
                <a:spcPct val="90000"/>
              </a:lnSpc>
              <a:buFont typeface="Wingdings" pitchFamily="2" charset="2"/>
              <a:buNone/>
            </a:pPr>
            <a:r>
              <a:rPr lang="es-EC" sz="1800" b="1"/>
              <a:t>	IPO4 =</a:t>
            </a:r>
            <a:r>
              <a:rPr lang="es-EC" sz="1800"/>
              <a:t> 34.215 (18</a:t>
            </a:r>
            <a:r>
              <a:rPr lang="es-EC" sz="1800" baseline="30000"/>
              <a:t>)- 0.46 	</a:t>
            </a:r>
            <a:r>
              <a:rPr lang="es-EC" sz="1800"/>
              <a:t>			</a:t>
            </a:r>
            <a:r>
              <a:rPr lang="es-EC" sz="1800" b="1"/>
              <a:t>IPO4 =</a:t>
            </a:r>
            <a:r>
              <a:rPr lang="es-EC" sz="1800"/>
              <a:t> 34.215 (15</a:t>
            </a:r>
            <a:r>
              <a:rPr lang="es-EC" sz="1800" baseline="30000"/>
              <a:t>)- 0.46</a:t>
            </a:r>
          </a:p>
          <a:p>
            <a:pPr>
              <a:lnSpc>
                <a:spcPct val="90000"/>
              </a:lnSpc>
              <a:buFont typeface="Wingdings" pitchFamily="2" charset="2"/>
              <a:buNone/>
            </a:pPr>
            <a:r>
              <a:rPr lang="es-EC" sz="1800" b="1"/>
              <a:t>	IPO4 = </a:t>
            </a:r>
            <a:r>
              <a:rPr lang="es-EC" sz="1800"/>
              <a:t>9.05					</a:t>
            </a:r>
            <a:r>
              <a:rPr lang="es-EC" sz="1800" b="1"/>
              <a:t>IPO4 =</a:t>
            </a:r>
            <a:r>
              <a:rPr lang="es-EC" sz="1800"/>
              <a:t> 9.84</a:t>
            </a:r>
            <a:endParaRPr lang="es-EC" sz="1800" b="1"/>
          </a:p>
          <a:p>
            <a:pPr>
              <a:lnSpc>
                <a:spcPct val="90000"/>
              </a:lnSpc>
              <a:buFont typeface="Wingdings" pitchFamily="2" charset="2"/>
              <a:buNone/>
            </a:pPr>
            <a:r>
              <a:rPr lang="es-EC" sz="1800" b="1"/>
              <a:t>Noviembre:				Puente Calle 17:</a:t>
            </a:r>
          </a:p>
          <a:p>
            <a:pPr>
              <a:lnSpc>
                <a:spcPct val="90000"/>
              </a:lnSpc>
              <a:buFont typeface="Wingdings" pitchFamily="2" charset="2"/>
              <a:buNone/>
            </a:pPr>
            <a:r>
              <a:rPr lang="es-EC" sz="1800" b="1"/>
              <a:t>	IPO4 =</a:t>
            </a:r>
            <a:r>
              <a:rPr lang="es-EC" sz="1800"/>
              <a:t> 34.215 (13.16</a:t>
            </a:r>
            <a:r>
              <a:rPr lang="es-EC" sz="1800" baseline="30000"/>
              <a:t>)- 0.46</a:t>
            </a:r>
            <a:r>
              <a:rPr lang="es-EC" sz="1800"/>
              <a:t> 			</a:t>
            </a:r>
            <a:r>
              <a:rPr lang="es-EC" sz="1800" b="1"/>
              <a:t>IPO4 =</a:t>
            </a:r>
            <a:r>
              <a:rPr lang="es-EC" sz="1800"/>
              <a:t> 34.215 (15.2)</a:t>
            </a:r>
            <a:r>
              <a:rPr lang="es-EC" sz="1800" baseline="30000"/>
              <a:t>- 0.46</a:t>
            </a:r>
          </a:p>
          <a:p>
            <a:pPr>
              <a:lnSpc>
                <a:spcPct val="90000"/>
              </a:lnSpc>
              <a:buFont typeface="Wingdings" pitchFamily="2" charset="2"/>
              <a:buNone/>
            </a:pPr>
            <a:r>
              <a:rPr lang="es-EC" sz="1800" b="1"/>
              <a:t>	IPO4 = </a:t>
            </a:r>
            <a:r>
              <a:rPr lang="es-EC" sz="1800"/>
              <a:t>10.455					</a:t>
            </a:r>
            <a:r>
              <a:rPr lang="es-EC" sz="1800" b="1"/>
              <a:t>IPO4 =</a:t>
            </a:r>
            <a:r>
              <a:rPr lang="es-EC" sz="1800"/>
              <a:t> 9.785</a:t>
            </a:r>
            <a:endParaRPr lang="es-EC" sz="1800" b="1"/>
          </a:p>
          <a:p>
            <a:pPr>
              <a:lnSpc>
                <a:spcPct val="90000"/>
              </a:lnSpc>
              <a:buFont typeface="Wingdings" pitchFamily="2" charset="2"/>
              <a:buNone/>
            </a:pPr>
            <a:r>
              <a:rPr lang="es-EC" sz="1800" b="1"/>
              <a:t>Diciembre:				Puente Portete:</a:t>
            </a:r>
          </a:p>
          <a:p>
            <a:pPr>
              <a:lnSpc>
                <a:spcPct val="90000"/>
              </a:lnSpc>
              <a:buFont typeface="Wingdings" pitchFamily="2" charset="2"/>
              <a:buNone/>
            </a:pPr>
            <a:r>
              <a:rPr lang="es-EC" sz="1800" b="1"/>
              <a:t>	IPO4 =</a:t>
            </a:r>
            <a:r>
              <a:rPr lang="es-EC" sz="1800"/>
              <a:t> 34.215 (17.58</a:t>
            </a:r>
            <a:r>
              <a:rPr lang="es-EC" sz="1800" baseline="30000"/>
              <a:t>)- 0.46</a:t>
            </a:r>
            <a:r>
              <a:rPr lang="es-EC" sz="1800"/>
              <a:t> 			</a:t>
            </a:r>
            <a:r>
              <a:rPr lang="es-EC" sz="1800" b="1"/>
              <a:t>IPO4 =</a:t>
            </a:r>
            <a:r>
              <a:rPr lang="es-EC" sz="1800"/>
              <a:t> 34.215 (12.2</a:t>
            </a:r>
            <a:r>
              <a:rPr lang="es-EC" sz="1800" baseline="30000"/>
              <a:t>)- 0.46</a:t>
            </a:r>
            <a:endParaRPr lang="es-EC" sz="1800" b="1" baseline="30000"/>
          </a:p>
          <a:p>
            <a:pPr>
              <a:lnSpc>
                <a:spcPct val="90000"/>
              </a:lnSpc>
              <a:buFont typeface="Wingdings" pitchFamily="2" charset="2"/>
              <a:buNone/>
            </a:pPr>
            <a:r>
              <a:rPr lang="es-EC" sz="1800" b="1"/>
              <a:t>	IPO4 = </a:t>
            </a:r>
            <a:r>
              <a:rPr lang="es-EC" sz="1800"/>
              <a:t>9.15					</a:t>
            </a:r>
            <a:r>
              <a:rPr lang="es-EC" sz="1800" b="1"/>
              <a:t>IPO4 =</a:t>
            </a:r>
            <a:r>
              <a:rPr lang="es-EC" sz="1800"/>
              <a:t> 10.826</a:t>
            </a:r>
            <a:endParaRPr lang="es-EC" sz="1800" b="1"/>
          </a:p>
          <a:p>
            <a:pPr>
              <a:lnSpc>
                <a:spcPct val="90000"/>
              </a:lnSpc>
              <a:buFont typeface="Wingdings" pitchFamily="2" charset="2"/>
              <a:buNone/>
            </a:pPr>
            <a:r>
              <a:rPr lang="es-EC" sz="1800" b="1"/>
              <a:t>Enero:					Puente Isla Trinitaria:</a:t>
            </a:r>
          </a:p>
          <a:p>
            <a:pPr>
              <a:lnSpc>
                <a:spcPct val="90000"/>
              </a:lnSpc>
              <a:buFont typeface="Wingdings" pitchFamily="2" charset="2"/>
              <a:buNone/>
            </a:pPr>
            <a:r>
              <a:rPr lang="es-EC" sz="1800" b="1"/>
              <a:t>	IPO4 =</a:t>
            </a:r>
            <a:r>
              <a:rPr lang="es-EC" sz="1800"/>
              <a:t> 34.215 (11.8</a:t>
            </a:r>
            <a:r>
              <a:rPr lang="es-EC" sz="1800" baseline="30000"/>
              <a:t>)- 0.46</a:t>
            </a:r>
            <a:r>
              <a:rPr lang="es-EC" sz="1800"/>
              <a:t> 			</a:t>
            </a:r>
            <a:r>
              <a:rPr lang="es-EC" sz="1800" b="1"/>
              <a:t>IPO4 =</a:t>
            </a:r>
            <a:r>
              <a:rPr lang="es-EC" sz="1800"/>
              <a:t> 34.215 (6.6</a:t>
            </a:r>
            <a:r>
              <a:rPr lang="es-EC" sz="1800" baseline="30000"/>
              <a:t>)- 0.46</a:t>
            </a:r>
            <a:endParaRPr lang="es-EC" sz="1800" b="1" baseline="30000"/>
          </a:p>
          <a:p>
            <a:pPr>
              <a:lnSpc>
                <a:spcPct val="90000"/>
              </a:lnSpc>
              <a:buFont typeface="Wingdings" pitchFamily="2" charset="2"/>
              <a:buNone/>
            </a:pPr>
            <a:r>
              <a:rPr lang="es-EC" sz="1800" b="1"/>
              <a:t>	IPO4 = </a:t>
            </a:r>
            <a:r>
              <a:rPr lang="es-EC" sz="1800"/>
              <a:t>10.99					</a:t>
            </a:r>
            <a:r>
              <a:rPr lang="es-EC" sz="1800" b="1"/>
              <a:t>IPO4 =</a:t>
            </a:r>
            <a:r>
              <a:rPr lang="es-EC" sz="1800"/>
              <a:t> 14.36</a:t>
            </a:r>
            <a:endParaRPr lang="es-ES" sz="1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3 Marcador de pie de página"/>
          <p:cNvSpPr>
            <a:spLocks noGrp="1"/>
          </p:cNvSpPr>
          <p:nvPr>
            <p:ph type="ftr" sz="quarter" idx="10"/>
          </p:nvPr>
        </p:nvSpPr>
        <p:spPr/>
        <p:txBody>
          <a:bodyPr/>
          <a:lstStyle/>
          <a:p>
            <a:r>
              <a:rPr lang="es-ES"/>
              <a:t>José V. Chang Gómez</a:t>
            </a:r>
          </a:p>
        </p:txBody>
      </p:sp>
      <p:sp>
        <p:nvSpPr>
          <p:cNvPr id="50" name="4 Marcador de número de diapositiva"/>
          <p:cNvSpPr>
            <a:spLocks noGrp="1"/>
          </p:cNvSpPr>
          <p:nvPr>
            <p:ph type="sldNum" sz="quarter" idx="11"/>
          </p:nvPr>
        </p:nvSpPr>
        <p:spPr/>
        <p:txBody>
          <a:bodyPr/>
          <a:lstStyle/>
          <a:p>
            <a:fld id="{AF23693F-F87D-4D1E-9E89-0D2CA558B537}" type="slidenum">
              <a:rPr lang="es-ES"/>
              <a:pPr/>
              <a:t>26</a:t>
            </a:fld>
            <a:endParaRPr lang="es-ES"/>
          </a:p>
        </p:txBody>
      </p:sp>
      <p:sp>
        <p:nvSpPr>
          <p:cNvPr id="51" name="5 Marcador de fecha"/>
          <p:cNvSpPr>
            <a:spLocks noGrp="1"/>
          </p:cNvSpPr>
          <p:nvPr>
            <p:ph type="dt" sz="half" idx="12"/>
          </p:nvPr>
        </p:nvSpPr>
        <p:spPr/>
        <p:txBody>
          <a:bodyPr/>
          <a:lstStyle/>
          <a:p>
            <a:r>
              <a:rPr lang="es-ES"/>
              <a:t>Calidad de agua</a:t>
            </a:r>
          </a:p>
        </p:txBody>
      </p:sp>
      <p:sp>
        <p:nvSpPr>
          <p:cNvPr id="56322" name="Rectangle 2"/>
          <p:cNvSpPr>
            <a:spLocks noGrp="1" noChangeArrowheads="1"/>
          </p:cNvSpPr>
          <p:nvPr>
            <p:ph type="title"/>
          </p:nvPr>
        </p:nvSpPr>
        <p:spPr>
          <a:xfrm>
            <a:off x="457200" y="457200"/>
            <a:ext cx="8362950" cy="595313"/>
          </a:xfrm>
        </p:spPr>
        <p:txBody>
          <a:bodyPr/>
          <a:lstStyle/>
          <a:p>
            <a:r>
              <a:rPr lang="es-ES"/>
              <a:t>Valores Mensuales de I</a:t>
            </a:r>
            <a:r>
              <a:rPr lang="es-ES" sz="2000"/>
              <a:t>PO4</a:t>
            </a:r>
            <a:r>
              <a:rPr lang="es-ES"/>
              <a:t> (sep. 2000– ene.2001)</a:t>
            </a:r>
          </a:p>
        </p:txBody>
      </p:sp>
      <p:grpSp>
        <p:nvGrpSpPr>
          <p:cNvPr id="56323" name="Group 3"/>
          <p:cNvGrpSpPr>
            <a:grpSpLocks noChangeAspect="1"/>
          </p:cNvGrpSpPr>
          <p:nvPr/>
        </p:nvGrpSpPr>
        <p:grpSpPr bwMode="auto">
          <a:xfrm>
            <a:off x="611188" y="1052513"/>
            <a:ext cx="7489825" cy="5318125"/>
            <a:chOff x="0" y="0"/>
            <a:chExt cx="7575" cy="5554"/>
          </a:xfrm>
        </p:grpSpPr>
        <p:sp>
          <p:nvSpPr>
            <p:cNvPr id="56324" name="AutoShape 4"/>
            <p:cNvSpPr>
              <a:spLocks noChangeAspect="1" noChangeArrowheads="1"/>
            </p:cNvSpPr>
            <p:nvPr/>
          </p:nvSpPr>
          <p:spPr bwMode="auto">
            <a:xfrm>
              <a:off x="0" y="0"/>
              <a:ext cx="7575" cy="5554"/>
            </a:xfrm>
            <a:prstGeom prst="rect">
              <a:avLst/>
            </a:prstGeom>
            <a:noFill/>
            <a:ln w="9525">
              <a:noFill/>
              <a:miter lim="800000"/>
              <a:headEnd/>
              <a:tailEnd/>
            </a:ln>
          </p:spPr>
          <p:txBody>
            <a:bodyPr/>
            <a:lstStyle/>
            <a:p>
              <a:endParaRPr lang="es-ES"/>
            </a:p>
          </p:txBody>
        </p:sp>
        <p:sp>
          <p:nvSpPr>
            <p:cNvPr id="56325" name="Rectangle 5"/>
            <p:cNvSpPr>
              <a:spLocks noChangeArrowheads="1"/>
            </p:cNvSpPr>
            <p:nvPr/>
          </p:nvSpPr>
          <p:spPr bwMode="auto">
            <a:xfrm>
              <a:off x="0" y="74"/>
              <a:ext cx="7361" cy="5326"/>
            </a:xfrm>
            <a:prstGeom prst="rect">
              <a:avLst/>
            </a:prstGeom>
            <a:solidFill>
              <a:srgbClr val="CCFFCC"/>
            </a:solidFill>
            <a:ln w="0">
              <a:solidFill>
                <a:srgbClr val="000000"/>
              </a:solidFill>
              <a:miter lim="800000"/>
              <a:headEnd/>
              <a:tailEnd/>
            </a:ln>
          </p:spPr>
          <p:txBody>
            <a:bodyPr/>
            <a:lstStyle/>
            <a:p>
              <a:endParaRPr lang="es-ES"/>
            </a:p>
          </p:txBody>
        </p:sp>
        <p:sp>
          <p:nvSpPr>
            <p:cNvPr id="56326" name="Rectangle 6"/>
            <p:cNvSpPr>
              <a:spLocks noChangeArrowheads="1"/>
            </p:cNvSpPr>
            <p:nvPr/>
          </p:nvSpPr>
          <p:spPr bwMode="auto">
            <a:xfrm>
              <a:off x="1266" y="1283"/>
              <a:ext cx="6017" cy="2332"/>
            </a:xfrm>
            <a:prstGeom prst="rect">
              <a:avLst/>
            </a:prstGeom>
            <a:solidFill>
              <a:srgbClr val="CCFFFF"/>
            </a:solidFill>
            <a:ln w="9525">
              <a:noFill/>
              <a:miter lim="800000"/>
              <a:headEnd/>
              <a:tailEnd/>
            </a:ln>
          </p:spPr>
          <p:txBody>
            <a:bodyPr/>
            <a:lstStyle/>
            <a:p>
              <a:endParaRPr lang="es-ES"/>
            </a:p>
          </p:txBody>
        </p:sp>
        <p:sp>
          <p:nvSpPr>
            <p:cNvPr id="56327" name="Line 7"/>
            <p:cNvSpPr>
              <a:spLocks noChangeShapeType="1"/>
            </p:cNvSpPr>
            <p:nvPr/>
          </p:nvSpPr>
          <p:spPr bwMode="auto">
            <a:xfrm>
              <a:off x="1266" y="3226"/>
              <a:ext cx="6017" cy="1"/>
            </a:xfrm>
            <a:prstGeom prst="line">
              <a:avLst/>
            </a:prstGeom>
            <a:noFill/>
            <a:ln w="0">
              <a:solidFill>
                <a:srgbClr val="000000"/>
              </a:solidFill>
              <a:round/>
              <a:headEnd/>
              <a:tailEnd/>
            </a:ln>
          </p:spPr>
          <p:txBody>
            <a:bodyPr/>
            <a:lstStyle/>
            <a:p>
              <a:endParaRPr lang="es-ES"/>
            </a:p>
          </p:txBody>
        </p:sp>
        <p:sp>
          <p:nvSpPr>
            <p:cNvPr id="56328" name="Line 8"/>
            <p:cNvSpPr>
              <a:spLocks noChangeShapeType="1"/>
            </p:cNvSpPr>
            <p:nvPr/>
          </p:nvSpPr>
          <p:spPr bwMode="auto">
            <a:xfrm>
              <a:off x="1266" y="2838"/>
              <a:ext cx="6017" cy="1"/>
            </a:xfrm>
            <a:prstGeom prst="line">
              <a:avLst/>
            </a:prstGeom>
            <a:noFill/>
            <a:ln w="0">
              <a:solidFill>
                <a:srgbClr val="000000"/>
              </a:solidFill>
              <a:round/>
              <a:headEnd/>
              <a:tailEnd/>
            </a:ln>
          </p:spPr>
          <p:txBody>
            <a:bodyPr/>
            <a:lstStyle/>
            <a:p>
              <a:endParaRPr lang="es-ES"/>
            </a:p>
          </p:txBody>
        </p:sp>
        <p:sp>
          <p:nvSpPr>
            <p:cNvPr id="56329" name="Line 9"/>
            <p:cNvSpPr>
              <a:spLocks noChangeShapeType="1"/>
            </p:cNvSpPr>
            <p:nvPr/>
          </p:nvSpPr>
          <p:spPr bwMode="auto">
            <a:xfrm>
              <a:off x="1266" y="2449"/>
              <a:ext cx="6017" cy="1"/>
            </a:xfrm>
            <a:prstGeom prst="line">
              <a:avLst/>
            </a:prstGeom>
            <a:noFill/>
            <a:ln w="0">
              <a:solidFill>
                <a:srgbClr val="000000"/>
              </a:solidFill>
              <a:round/>
              <a:headEnd/>
              <a:tailEnd/>
            </a:ln>
          </p:spPr>
          <p:txBody>
            <a:bodyPr/>
            <a:lstStyle/>
            <a:p>
              <a:endParaRPr lang="es-ES"/>
            </a:p>
          </p:txBody>
        </p:sp>
        <p:sp>
          <p:nvSpPr>
            <p:cNvPr id="56330" name="Line 10"/>
            <p:cNvSpPr>
              <a:spLocks noChangeShapeType="1"/>
            </p:cNvSpPr>
            <p:nvPr/>
          </p:nvSpPr>
          <p:spPr bwMode="auto">
            <a:xfrm>
              <a:off x="1266" y="2060"/>
              <a:ext cx="6017" cy="1"/>
            </a:xfrm>
            <a:prstGeom prst="line">
              <a:avLst/>
            </a:prstGeom>
            <a:noFill/>
            <a:ln w="0">
              <a:solidFill>
                <a:srgbClr val="000000"/>
              </a:solidFill>
              <a:round/>
              <a:headEnd/>
              <a:tailEnd/>
            </a:ln>
          </p:spPr>
          <p:txBody>
            <a:bodyPr/>
            <a:lstStyle/>
            <a:p>
              <a:endParaRPr lang="es-ES"/>
            </a:p>
          </p:txBody>
        </p:sp>
        <p:sp>
          <p:nvSpPr>
            <p:cNvPr id="56331" name="Line 11"/>
            <p:cNvSpPr>
              <a:spLocks noChangeShapeType="1"/>
            </p:cNvSpPr>
            <p:nvPr/>
          </p:nvSpPr>
          <p:spPr bwMode="auto">
            <a:xfrm>
              <a:off x="1266" y="1672"/>
              <a:ext cx="6017" cy="1"/>
            </a:xfrm>
            <a:prstGeom prst="line">
              <a:avLst/>
            </a:prstGeom>
            <a:noFill/>
            <a:ln w="0">
              <a:solidFill>
                <a:srgbClr val="000000"/>
              </a:solidFill>
              <a:round/>
              <a:headEnd/>
              <a:tailEnd/>
            </a:ln>
          </p:spPr>
          <p:txBody>
            <a:bodyPr/>
            <a:lstStyle/>
            <a:p>
              <a:endParaRPr lang="es-ES"/>
            </a:p>
          </p:txBody>
        </p:sp>
        <p:sp>
          <p:nvSpPr>
            <p:cNvPr id="56332" name="Line 12"/>
            <p:cNvSpPr>
              <a:spLocks noChangeShapeType="1"/>
            </p:cNvSpPr>
            <p:nvPr/>
          </p:nvSpPr>
          <p:spPr bwMode="auto">
            <a:xfrm>
              <a:off x="1266" y="1283"/>
              <a:ext cx="6017" cy="1"/>
            </a:xfrm>
            <a:prstGeom prst="line">
              <a:avLst/>
            </a:prstGeom>
            <a:noFill/>
            <a:ln w="0">
              <a:solidFill>
                <a:srgbClr val="000000"/>
              </a:solidFill>
              <a:round/>
              <a:headEnd/>
              <a:tailEnd/>
            </a:ln>
          </p:spPr>
          <p:txBody>
            <a:bodyPr/>
            <a:lstStyle/>
            <a:p>
              <a:endParaRPr lang="es-ES"/>
            </a:p>
          </p:txBody>
        </p:sp>
        <p:sp>
          <p:nvSpPr>
            <p:cNvPr id="56333" name="Rectangle 13"/>
            <p:cNvSpPr>
              <a:spLocks noChangeArrowheads="1"/>
            </p:cNvSpPr>
            <p:nvPr/>
          </p:nvSpPr>
          <p:spPr bwMode="auto">
            <a:xfrm>
              <a:off x="1266" y="1283"/>
              <a:ext cx="6017" cy="2332"/>
            </a:xfrm>
            <a:prstGeom prst="rect">
              <a:avLst/>
            </a:prstGeom>
            <a:noFill/>
            <a:ln w="12065">
              <a:solidFill>
                <a:srgbClr val="808080"/>
              </a:solidFill>
              <a:miter lim="800000"/>
              <a:headEnd/>
              <a:tailEnd/>
            </a:ln>
          </p:spPr>
          <p:txBody>
            <a:bodyPr/>
            <a:lstStyle/>
            <a:p>
              <a:endParaRPr lang="es-ES"/>
            </a:p>
          </p:txBody>
        </p:sp>
        <p:sp>
          <p:nvSpPr>
            <p:cNvPr id="56334" name="Line 14"/>
            <p:cNvSpPr>
              <a:spLocks noChangeShapeType="1"/>
            </p:cNvSpPr>
            <p:nvPr/>
          </p:nvSpPr>
          <p:spPr bwMode="auto">
            <a:xfrm>
              <a:off x="1266" y="1283"/>
              <a:ext cx="1" cy="2332"/>
            </a:xfrm>
            <a:prstGeom prst="line">
              <a:avLst/>
            </a:prstGeom>
            <a:noFill/>
            <a:ln w="0">
              <a:solidFill>
                <a:srgbClr val="000000"/>
              </a:solidFill>
              <a:round/>
              <a:headEnd/>
              <a:tailEnd/>
            </a:ln>
          </p:spPr>
          <p:txBody>
            <a:bodyPr/>
            <a:lstStyle/>
            <a:p>
              <a:endParaRPr lang="es-ES"/>
            </a:p>
          </p:txBody>
        </p:sp>
        <p:sp>
          <p:nvSpPr>
            <p:cNvPr id="56335" name="Line 15"/>
            <p:cNvSpPr>
              <a:spLocks noChangeShapeType="1"/>
            </p:cNvSpPr>
            <p:nvPr/>
          </p:nvSpPr>
          <p:spPr bwMode="auto">
            <a:xfrm>
              <a:off x="1188" y="3615"/>
              <a:ext cx="78" cy="1"/>
            </a:xfrm>
            <a:prstGeom prst="line">
              <a:avLst/>
            </a:prstGeom>
            <a:noFill/>
            <a:ln w="0">
              <a:solidFill>
                <a:srgbClr val="000000"/>
              </a:solidFill>
              <a:round/>
              <a:headEnd/>
              <a:tailEnd/>
            </a:ln>
          </p:spPr>
          <p:txBody>
            <a:bodyPr/>
            <a:lstStyle/>
            <a:p>
              <a:endParaRPr lang="es-ES"/>
            </a:p>
          </p:txBody>
        </p:sp>
        <p:sp>
          <p:nvSpPr>
            <p:cNvPr id="56336" name="Line 16"/>
            <p:cNvSpPr>
              <a:spLocks noChangeShapeType="1"/>
            </p:cNvSpPr>
            <p:nvPr/>
          </p:nvSpPr>
          <p:spPr bwMode="auto">
            <a:xfrm>
              <a:off x="1188" y="3226"/>
              <a:ext cx="78" cy="1"/>
            </a:xfrm>
            <a:prstGeom prst="line">
              <a:avLst/>
            </a:prstGeom>
            <a:noFill/>
            <a:ln w="0">
              <a:solidFill>
                <a:srgbClr val="000000"/>
              </a:solidFill>
              <a:round/>
              <a:headEnd/>
              <a:tailEnd/>
            </a:ln>
          </p:spPr>
          <p:txBody>
            <a:bodyPr/>
            <a:lstStyle/>
            <a:p>
              <a:endParaRPr lang="es-ES"/>
            </a:p>
          </p:txBody>
        </p:sp>
        <p:sp>
          <p:nvSpPr>
            <p:cNvPr id="56337" name="Line 17"/>
            <p:cNvSpPr>
              <a:spLocks noChangeShapeType="1"/>
            </p:cNvSpPr>
            <p:nvPr/>
          </p:nvSpPr>
          <p:spPr bwMode="auto">
            <a:xfrm>
              <a:off x="1188" y="2838"/>
              <a:ext cx="78" cy="1"/>
            </a:xfrm>
            <a:prstGeom prst="line">
              <a:avLst/>
            </a:prstGeom>
            <a:noFill/>
            <a:ln w="0">
              <a:solidFill>
                <a:srgbClr val="000000"/>
              </a:solidFill>
              <a:round/>
              <a:headEnd/>
              <a:tailEnd/>
            </a:ln>
          </p:spPr>
          <p:txBody>
            <a:bodyPr/>
            <a:lstStyle/>
            <a:p>
              <a:endParaRPr lang="es-ES"/>
            </a:p>
          </p:txBody>
        </p:sp>
        <p:sp>
          <p:nvSpPr>
            <p:cNvPr id="56338" name="Line 18"/>
            <p:cNvSpPr>
              <a:spLocks noChangeShapeType="1"/>
            </p:cNvSpPr>
            <p:nvPr/>
          </p:nvSpPr>
          <p:spPr bwMode="auto">
            <a:xfrm>
              <a:off x="1188" y="2449"/>
              <a:ext cx="78" cy="1"/>
            </a:xfrm>
            <a:prstGeom prst="line">
              <a:avLst/>
            </a:prstGeom>
            <a:noFill/>
            <a:ln w="0">
              <a:solidFill>
                <a:srgbClr val="000000"/>
              </a:solidFill>
              <a:round/>
              <a:headEnd/>
              <a:tailEnd/>
            </a:ln>
          </p:spPr>
          <p:txBody>
            <a:bodyPr/>
            <a:lstStyle/>
            <a:p>
              <a:endParaRPr lang="es-ES"/>
            </a:p>
          </p:txBody>
        </p:sp>
        <p:sp>
          <p:nvSpPr>
            <p:cNvPr id="56339" name="Line 19"/>
            <p:cNvSpPr>
              <a:spLocks noChangeShapeType="1"/>
            </p:cNvSpPr>
            <p:nvPr/>
          </p:nvSpPr>
          <p:spPr bwMode="auto">
            <a:xfrm>
              <a:off x="1188" y="2060"/>
              <a:ext cx="78" cy="1"/>
            </a:xfrm>
            <a:prstGeom prst="line">
              <a:avLst/>
            </a:prstGeom>
            <a:noFill/>
            <a:ln w="0">
              <a:solidFill>
                <a:srgbClr val="000000"/>
              </a:solidFill>
              <a:round/>
              <a:headEnd/>
              <a:tailEnd/>
            </a:ln>
          </p:spPr>
          <p:txBody>
            <a:bodyPr/>
            <a:lstStyle/>
            <a:p>
              <a:endParaRPr lang="es-ES"/>
            </a:p>
          </p:txBody>
        </p:sp>
        <p:sp>
          <p:nvSpPr>
            <p:cNvPr id="56340" name="Line 20"/>
            <p:cNvSpPr>
              <a:spLocks noChangeShapeType="1"/>
            </p:cNvSpPr>
            <p:nvPr/>
          </p:nvSpPr>
          <p:spPr bwMode="auto">
            <a:xfrm>
              <a:off x="1188" y="1672"/>
              <a:ext cx="78" cy="1"/>
            </a:xfrm>
            <a:prstGeom prst="line">
              <a:avLst/>
            </a:prstGeom>
            <a:noFill/>
            <a:ln w="0">
              <a:solidFill>
                <a:srgbClr val="000000"/>
              </a:solidFill>
              <a:round/>
              <a:headEnd/>
              <a:tailEnd/>
            </a:ln>
          </p:spPr>
          <p:txBody>
            <a:bodyPr/>
            <a:lstStyle/>
            <a:p>
              <a:endParaRPr lang="es-ES"/>
            </a:p>
          </p:txBody>
        </p:sp>
        <p:sp>
          <p:nvSpPr>
            <p:cNvPr id="56341" name="Line 21"/>
            <p:cNvSpPr>
              <a:spLocks noChangeShapeType="1"/>
            </p:cNvSpPr>
            <p:nvPr/>
          </p:nvSpPr>
          <p:spPr bwMode="auto">
            <a:xfrm>
              <a:off x="1188" y="1283"/>
              <a:ext cx="78" cy="1"/>
            </a:xfrm>
            <a:prstGeom prst="line">
              <a:avLst/>
            </a:prstGeom>
            <a:noFill/>
            <a:ln w="0">
              <a:solidFill>
                <a:srgbClr val="000000"/>
              </a:solidFill>
              <a:round/>
              <a:headEnd/>
              <a:tailEnd/>
            </a:ln>
          </p:spPr>
          <p:txBody>
            <a:bodyPr/>
            <a:lstStyle/>
            <a:p>
              <a:endParaRPr lang="es-ES"/>
            </a:p>
          </p:txBody>
        </p:sp>
        <p:sp>
          <p:nvSpPr>
            <p:cNvPr id="56342" name="Line 22"/>
            <p:cNvSpPr>
              <a:spLocks noChangeShapeType="1"/>
            </p:cNvSpPr>
            <p:nvPr/>
          </p:nvSpPr>
          <p:spPr bwMode="auto">
            <a:xfrm>
              <a:off x="1266" y="3615"/>
              <a:ext cx="6017" cy="1"/>
            </a:xfrm>
            <a:prstGeom prst="line">
              <a:avLst/>
            </a:prstGeom>
            <a:noFill/>
            <a:ln w="0">
              <a:solidFill>
                <a:srgbClr val="000000"/>
              </a:solidFill>
              <a:round/>
              <a:headEnd/>
              <a:tailEnd/>
            </a:ln>
          </p:spPr>
          <p:txBody>
            <a:bodyPr/>
            <a:lstStyle/>
            <a:p>
              <a:endParaRPr lang="es-ES"/>
            </a:p>
          </p:txBody>
        </p:sp>
        <p:sp>
          <p:nvSpPr>
            <p:cNvPr id="56343" name="Line 23"/>
            <p:cNvSpPr>
              <a:spLocks noChangeShapeType="1"/>
            </p:cNvSpPr>
            <p:nvPr/>
          </p:nvSpPr>
          <p:spPr bwMode="auto">
            <a:xfrm flipV="1">
              <a:off x="1266" y="3615"/>
              <a:ext cx="1" cy="78"/>
            </a:xfrm>
            <a:prstGeom prst="line">
              <a:avLst/>
            </a:prstGeom>
            <a:noFill/>
            <a:ln w="0">
              <a:solidFill>
                <a:srgbClr val="000000"/>
              </a:solidFill>
              <a:round/>
              <a:headEnd/>
              <a:tailEnd/>
            </a:ln>
          </p:spPr>
          <p:txBody>
            <a:bodyPr/>
            <a:lstStyle/>
            <a:p>
              <a:endParaRPr lang="es-ES"/>
            </a:p>
          </p:txBody>
        </p:sp>
        <p:sp>
          <p:nvSpPr>
            <p:cNvPr id="56344" name="Line 24"/>
            <p:cNvSpPr>
              <a:spLocks noChangeShapeType="1"/>
            </p:cNvSpPr>
            <p:nvPr/>
          </p:nvSpPr>
          <p:spPr bwMode="auto">
            <a:xfrm flipV="1">
              <a:off x="2473" y="3615"/>
              <a:ext cx="1" cy="78"/>
            </a:xfrm>
            <a:prstGeom prst="line">
              <a:avLst/>
            </a:prstGeom>
            <a:noFill/>
            <a:ln w="0">
              <a:solidFill>
                <a:srgbClr val="000000"/>
              </a:solidFill>
              <a:round/>
              <a:headEnd/>
              <a:tailEnd/>
            </a:ln>
          </p:spPr>
          <p:txBody>
            <a:bodyPr/>
            <a:lstStyle/>
            <a:p>
              <a:endParaRPr lang="es-ES"/>
            </a:p>
          </p:txBody>
        </p:sp>
        <p:sp>
          <p:nvSpPr>
            <p:cNvPr id="56345" name="Line 25"/>
            <p:cNvSpPr>
              <a:spLocks noChangeShapeType="1"/>
            </p:cNvSpPr>
            <p:nvPr/>
          </p:nvSpPr>
          <p:spPr bwMode="auto">
            <a:xfrm flipV="1">
              <a:off x="3680" y="3615"/>
              <a:ext cx="1" cy="78"/>
            </a:xfrm>
            <a:prstGeom prst="line">
              <a:avLst/>
            </a:prstGeom>
            <a:noFill/>
            <a:ln w="0">
              <a:solidFill>
                <a:srgbClr val="000000"/>
              </a:solidFill>
              <a:round/>
              <a:headEnd/>
              <a:tailEnd/>
            </a:ln>
          </p:spPr>
          <p:txBody>
            <a:bodyPr/>
            <a:lstStyle/>
            <a:p>
              <a:endParaRPr lang="es-ES"/>
            </a:p>
          </p:txBody>
        </p:sp>
        <p:sp>
          <p:nvSpPr>
            <p:cNvPr id="56346" name="Line 26"/>
            <p:cNvSpPr>
              <a:spLocks noChangeShapeType="1"/>
            </p:cNvSpPr>
            <p:nvPr/>
          </p:nvSpPr>
          <p:spPr bwMode="auto">
            <a:xfrm flipV="1">
              <a:off x="4868" y="3615"/>
              <a:ext cx="1" cy="78"/>
            </a:xfrm>
            <a:prstGeom prst="line">
              <a:avLst/>
            </a:prstGeom>
            <a:noFill/>
            <a:ln w="0">
              <a:solidFill>
                <a:srgbClr val="000000"/>
              </a:solidFill>
              <a:round/>
              <a:headEnd/>
              <a:tailEnd/>
            </a:ln>
          </p:spPr>
          <p:txBody>
            <a:bodyPr/>
            <a:lstStyle/>
            <a:p>
              <a:endParaRPr lang="es-ES"/>
            </a:p>
          </p:txBody>
        </p:sp>
        <p:sp>
          <p:nvSpPr>
            <p:cNvPr id="56347" name="Line 27"/>
            <p:cNvSpPr>
              <a:spLocks noChangeShapeType="1"/>
            </p:cNvSpPr>
            <p:nvPr/>
          </p:nvSpPr>
          <p:spPr bwMode="auto">
            <a:xfrm flipV="1">
              <a:off x="6076" y="3615"/>
              <a:ext cx="1" cy="78"/>
            </a:xfrm>
            <a:prstGeom prst="line">
              <a:avLst/>
            </a:prstGeom>
            <a:noFill/>
            <a:ln w="0">
              <a:solidFill>
                <a:srgbClr val="000000"/>
              </a:solidFill>
              <a:round/>
              <a:headEnd/>
              <a:tailEnd/>
            </a:ln>
          </p:spPr>
          <p:txBody>
            <a:bodyPr/>
            <a:lstStyle/>
            <a:p>
              <a:endParaRPr lang="es-ES"/>
            </a:p>
          </p:txBody>
        </p:sp>
        <p:sp>
          <p:nvSpPr>
            <p:cNvPr id="56348" name="Line 28"/>
            <p:cNvSpPr>
              <a:spLocks noChangeShapeType="1"/>
            </p:cNvSpPr>
            <p:nvPr/>
          </p:nvSpPr>
          <p:spPr bwMode="auto">
            <a:xfrm flipV="1">
              <a:off x="7283" y="3615"/>
              <a:ext cx="1" cy="78"/>
            </a:xfrm>
            <a:prstGeom prst="line">
              <a:avLst/>
            </a:prstGeom>
            <a:noFill/>
            <a:ln w="0">
              <a:solidFill>
                <a:srgbClr val="000000"/>
              </a:solidFill>
              <a:round/>
              <a:headEnd/>
              <a:tailEnd/>
            </a:ln>
          </p:spPr>
          <p:txBody>
            <a:bodyPr/>
            <a:lstStyle/>
            <a:p>
              <a:endParaRPr lang="es-ES"/>
            </a:p>
          </p:txBody>
        </p:sp>
        <p:sp>
          <p:nvSpPr>
            <p:cNvPr id="56349" name="Freeform 29"/>
            <p:cNvSpPr>
              <a:spLocks/>
            </p:cNvSpPr>
            <p:nvPr/>
          </p:nvSpPr>
          <p:spPr bwMode="auto">
            <a:xfrm>
              <a:off x="1869" y="1477"/>
              <a:ext cx="4810" cy="389"/>
            </a:xfrm>
            <a:custGeom>
              <a:avLst/>
              <a:gdLst/>
              <a:ahLst/>
              <a:cxnLst>
                <a:cxn ang="0">
                  <a:pos x="0" y="10"/>
                </a:cxn>
                <a:cxn ang="0">
                  <a:pos x="62" y="20"/>
                </a:cxn>
                <a:cxn ang="0">
                  <a:pos x="124" y="5"/>
                </a:cxn>
                <a:cxn ang="0">
                  <a:pos x="185" y="19"/>
                </a:cxn>
                <a:cxn ang="0">
                  <a:pos x="247" y="0"/>
                </a:cxn>
              </a:cxnLst>
              <a:rect l="0" t="0" r="r" b="b"/>
              <a:pathLst>
                <a:path w="247" h="20">
                  <a:moveTo>
                    <a:pt x="0" y="10"/>
                  </a:moveTo>
                  <a:lnTo>
                    <a:pt x="62" y="20"/>
                  </a:lnTo>
                  <a:lnTo>
                    <a:pt x="124" y="5"/>
                  </a:lnTo>
                  <a:lnTo>
                    <a:pt x="185" y="19"/>
                  </a:lnTo>
                  <a:lnTo>
                    <a:pt x="247" y="0"/>
                  </a:lnTo>
                </a:path>
              </a:pathLst>
            </a:custGeom>
            <a:noFill/>
            <a:ln w="24765">
              <a:solidFill>
                <a:srgbClr val="993300"/>
              </a:solidFill>
              <a:prstDash val="solid"/>
              <a:round/>
              <a:headEnd/>
              <a:tailEnd/>
            </a:ln>
          </p:spPr>
          <p:txBody>
            <a:bodyPr/>
            <a:lstStyle/>
            <a:p>
              <a:endParaRPr lang="es-ES"/>
            </a:p>
          </p:txBody>
        </p:sp>
        <p:sp>
          <p:nvSpPr>
            <p:cNvPr id="56350" name="Rectangle 30"/>
            <p:cNvSpPr>
              <a:spLocks noChangeArrowheads="1"/>
            </p:cNvSpPr>
            <p:nvPr/>
          </p:nvSpPr>
          <p:spPr bwMode="auto">
            <a:xfrm>
              <a:off x="2632" y="293"/>
              <a:ext cx="2040" cy="319"/>
            </a:xfrm>
            <a:prstGeom prst="rect">
              <a:avLst/>
            </a:prstGeom>
            <a:noFill/>
            <a:ln w="9525">
              <a:noFill/>
              <a:miter lim="800000"/>
              <a:headEnd/>
              <a:tailEnd/>
            </a:ln>
          </p:spPr>
          <p:txBody>
            <a:bodyPr wrap="none" lIns="0" tIns="0" rIns="0" bIns="0">
              <a:spAutoFit/>
            </a:bodyPr>
            <a:lstStyle/>
            <a:p>
              <a:r>
                <a:rPr kumimoji="1" lang="en-US" sz="2000" b="1">
                  <a:solidFill>
                    <a:srgbClr val="0000FF"/>
                  </a:solidFill>
                </a:rPr>
                <a:t>Fosfatos Totales</a:t>
              </a:r>
              <a:endParaRPr kumimoji="1" lang="es-ES" sz="2000">
                <a:latin typeface="Times New Roman" pitchFamily="18" charset="0"/>
              </a:endParaRPr>
            </a:p>
          </p:txBody>
        </p:sp>
        <p:sp>
          <p:nvSpPr>
            <p:cNvPr id="56351" name="Rectangle 31"/>
            <p:cNvSpPr>
              <a:spLocks noChangeArrowheads="1"/>
            </p:cNvSpPr>
            <p:nvPr/>
          </p:nvSpPr>
          <p:spPr bwMode="auto">
            <a:xfrm>
              <a:off x="938" y="3460"/>
              <a:ext cx="128" cy="287"/>
            </a:xfrm>
            <a:prstGeom prst="rect">
              <a:avLst/>
            </a:prstGeom>
            <a:noFill/>
            <a:ln w="9525">
              <a:noFill/>
              <a:miter lim="800000"/>
              <a:headEnd/>
              <a:tailEnd/>
            </a:ln>
          </p:spPr>
          <p:txBody>
            <a:bodyPr wrap="none" lIns="0" tIns="0" rIns="0" bIns="0">
              <a:spAutoFit/>
            </a:bodyPr>
            <a:lstStyle/>
            <a:p>
              <a:r>
                <a:rPr kumimoji="1" lang="en-US">
                  <a:solidFill>
                    <a:srgbClr val="000000"/>
                  </a:solidFill>
                </a:rPr>
                <a:t>0</a:t>
              </a:r>
              <a:endParaRPr kumimoji="1" lang="es-ES">
                <a:latin typeface="Times New Roman" pitchFamily="18" charset="0"/>
              </a:endParaRPr>
            </a:p>
          </p:txBody>
        </p:sp>
        <p:sp>
          <p:nvSpPr>
            <p:cNvPr id="56352" name="Rectangle 32"/>
            <p:cNvSpPr>
              <a:spLocks noChangeArrowheads="1"/>
            </p:cNvSpPr>
            <p:nvPr/>
          </p:nvSpPr>
          <p:spPr bwMode="auto">
            <a:xfrm>
              <a:off x="938" y="3072"/>
              <a:ext cx="128" cy="287"/>
            </a:xfrm>
            <a:prstGeom prst="rect">
              <a:avLst/>
            </a:prstGeom>
            <a:noFill/>
            <a:ln w="9525">
              <a:noFill/>
              <a:miter lim="800000"/>
              <a:headEnd/>
              <a:tailEnd/>
            </a:ln>
          </p:spPr>
          <p:txBody>
            <a:bodyPr wrap="none" lIns="0" tIns="0" rIns="0" bIns="0">
              <a:spAutoFit/>
            </a:bodyPr>
            <a:lstStyle/>
            <a:p>
              <a:r>
                <a:rPr kumimoji="1" lang="en-US">
                  <a:solidFill>
                    <a:srgbClr val="000000"/>
                  </a:solidFill>
                </a:rPr>
                <a:t>2</a:t>
              </a:r>
              <a:endParaRPr kumimoji="1" lang="es-ES">
                <a:latin typeface="Times New Roman" pitchFamily="18" charset="0"/>
              </a:endParaRPr>
            </a:p>
          </p:txBody>
        </p:sp>
        <p:sp>
          <p:nvSpPr>
            <p:cNvPr id="56353" name="Rectangle 33"/>
            <p:cNvSpPr>
              <a:spLocks noChangeArrowheads="1"/>
            </p:cNvSpPr>
            <p:nvPr/>
          </p:nvSpPr>
          <p:spPr bwMode="auto">
            <a:xfrm>
              <a:off x="938" y="2682"/>
              <a:ext cx="128" cy="287"/>
            </a:xfrm>
            <a:prstGeom prst="rect">
              <a:avLst/>
            </a:prstGeom>
            <a:noFill/>
            <a:ln w="9525">
              <a:noFill/>
              <a:miter lim="800000"/>
              <a:headEnd/>
              <a:tailEnd/>
            </a:ln>
          </p:spPr>
          <p:txBody>
            <a:bodyPr wrap="none" lIns="0" tIns="0" rIns="0" bIns="0">
              <a:spAutoFit/>
            </a:bodyPr>
            <a:lstStyle/>
            <a:p>
              <a:r>
                <a:rPr kumimoji="1" lang="en-US">
                  <a:solidFill>
                    <a:srgbClr val="000000"/>
                  </a:solidFill>
                </a:rPr>
                <a:t>4</a:t>
              </a:r>
              <a:endParaRPr kumimoji="1" lang="es-ES">
                <a:latin typeface="Times New Roman" pitchFamily="18" charset="0"/>
              </a:endParaRPr>
            </a:p>
          </p:txBody>
        </p:sp>
        <p:sp>
          <p:nvSpPr>
            <p:cNvPr id="56354" name="Rectangle 34"/>
            <p:cNvSpPr>
              <a:spLocks noChangeArrowheads="1"/>
            </p:cNvSpPr>
            <p:nvPr/>
          </p:nvSpPr>
          <p:spPr bwMode="auto">
            <a:xfrm>
              <a:off x="938" y="2291"/>
              <a:ext cx="128" cy="287"/>
            </a:xfrm>
            <a:prstGeom prst="rect">
              <a:avLst/>
            </a:prstGeom>
            <a:noFill/>
            <a:ln w="9525">
              <a:noFill/>
              <a:miter lim="800000"/>
              <a:headEnd/>
              <a:tailEnd/>
            </a:ln>
          </p:spPr>
          <p:txBody>
            <a:bodyPr wrap="none" lIns="0" tIns="0" rIns="0" bIns="0">
              <a:spAutoFit/>
            </a:bodyPr>
            <a:lstStyle/>
            <a:p>
              <a:r>
                <a:rPr kumimoji="1" lang="en-US">
                  <a:solidFill>
                    <a:srgbClr val="000000"/>
                  </a:solidFill>
                </a:rPr>
                <a:t>6</a:t>
              </a:r>
              <a:endParaRPr kumimoji="1" lang="es-ES">
                <a:latin typeface="Times New Roman" pitchFamily="18" charset="0"/>
              </a:endParaRPr>
            </a:p>
          </p:txBody>
        </p:sp>
        <p:sp>
          <p:nvSpPr>
            <p:cNvPr id="56355" name="Rectangle 35"/>
            <p:cNvSpPr>
              <a:spLocks noChangeArrowheads="1"/>
            </p:cNvSpPr>
            <p:nvPr/>
          </p:nvSpPr>
          <p:spPr bwMode="auto">
            <a:xfrm>
              <a:off x="938" y="1905"/>
              <a:ext cx="128" cy="287"/>
            </a:xfrm>
            <a:prstGeom prst="rect">
              <a:avLst/>
            </a:prstGeom>
            <a:noFill/>
            <a:ln w="9525">
              <a:noFill/>
              <a:miter lim="800000"/>
              <a:headEnd/>
              <a:tailEnd/>
            </a:ln>
          </p:spPr>
          <p:txBody>
            <a:bodyPr wrap="none" lIns="0" tIns="0" rIns="0" bIns="0">
              <a:spAutoFit/>
            </a:bodyPr>
            <a:lstStyle/>
            <a:p>
              <a:r>
                <a:rPr kumimoji="1" lang="en-US">
                  <a:solidFill>
                    <a:srgbClr val="000000"/>
                  </a:solidFill>
                </a:rPr>
                <a:t>8</a:t>
              </a:r>
              <a:endParaRPr kumimoji="1" lang="es-ES">
                <a:latin typeface="Times New Roman" pitchFamily="18" charset="0"/>
              </a:endParaRPr>
            </a:p>
          </p:txBody>
        </p:sp>
        <p:sp>
          <p:nvSpPr>
            <p:cNvPr id="56356" name="Rectangle 36"/>
            <p:cNvSpPr>
              <a:spLocks noChangeArrowheads="1"/>
            </p:cNvSpPr>
            <p:nvPr/>
          </p:nvSpPr>
          <p:spPr bwMode="auto">
            <a:xfrm>
              <a:off x="800" y="1519"/>
              <a:ext cx="256" cy="286"/>
            </a:xfrm>
            <a:prstGeom prst="rect">
              <a:avLst/>
            </a:prstGeom>
            <a:noFill/>
            <a:ln w="9525">
              <a:noFill/>
              <a:miter lim="800000"/>
              <a:headEnd/>
              <a:tailEnd/>
            </a:ln>
          </p:spPr>
          <p:txBody>
            <a:bodyPr wrap="none" lIns="0" tIns="0" rIns="0" bIns="0">
              <a:spAutoFit/>
            </a:bodyPr>
            <a:lstStyle/>
            <a:p>
              <a:r>
                <a:rPr kumimoji="1" lang="en-US">
                  <a:solidFill>
                    <a:srgbClr val="000000"/>
                  </a:solidFill>
                </a:rPr>
                <a:t>10</a:t>
              </a:r>
              <a:endParaRPr kumimoji="1" lang="es-ES">
                <a:latin typeface="Times New Roman" pitchFamily="18" charset="0"/>
              </a:endParaRPr>
            </a:p>
          </p:txBody>
        </p:sp>
        <p:sp>
          <p:nvSpPr>
            <p:cNvPr id="56357" name="Rectangle 37"/>
            <p:cNvSpPr>
              <a:spLocks noChangeArrowheads="1"/>
            </p:cNvSpPr>
            <p:nvPr/>
          </p:nvSpPr>
          <p:spPr bwMode="auto">
            <a:xfrm>
              <a:off x="800" y="1129"/>
              <a:ext cx="256" cy="287"/>
            </a:xfrm>
            <a:prstGeom prst="rect">
              <a:avLst/>
            </a:prstGeom>
            <a:noFill/>
            <a:ln w="9525">
              <a:noFill/>
              <a:miter lim="800000"/>
              <a:headEnd/>
              <a:tailEnd/>
            </a:ln>
          </p:spPr>
          <p:txBody>
            <a:bodyPr wrap="none" lIns="0" tIns="0" rIns="0" bIns="0">
              <a:spAutoFit/>
            </a:bodyPr>
            <a:lstStyle/>
            <a:p>
              <a:r>
                <a:rPr kumimoji="1" lang="en-US">
                  <a:solidFill>
                    <a:srgbClr val="000000"/>
                  </a:solidFill>
                </a:rPr>
                <a:t>12</a:t>
              </a:r>
              <a:endParaRPr kumimoji="1" lang="es-ES">
                <a:latin typeface="Times New Roman" pitchFamily="18" charset="0"/>
              </a:endParaRPr>
            </a:p>
          </p:txBody>
        </p:sp>
        <p:sp>
          <p:nvSpPr>
            <p:cNvPr id="56358" name="Rectangle 38"/>
            <p:cNvSpPr>
              <a:spLocks noChangeArrowheads="1"/>
            </p:cNvSpPr>
            <p:nvPr/>
          </p:nvSpPr>
          <p:spPr bwMode="auto">
            <a:xfrm>
              <a:off x="1402" y="3828"/>
              <a:ext cx="860" cy="287"/>
            </a:xfrm>
            <a:prstGeom prst="rect">
              <a:avLst/>
            </a:prstGeom>
            <a:noFill/>
            <a:ln w="9525">
              <a:noFill/>
              <a:miter lim="800000"/>
              <a:headEnd/>
              <a:tailEnd/>
            </a:ln>
          </p:spPr>
          <p:txBody>
            <a:bodyPr wrap="none" lIns="0" tIns="0" rIns="0" bIns="0">
              <a:spAutoFit/>
            </a:bodyPr>
            <a:lstStyle/>
            <a:p>
              <a:r>
                <a:rPr kumimoji="1" lang="en-US">
                  <a:solidFill>
                    <a:srgbClr val="000000"/>
                  </a:solidFill>
                </a:rPr>
                <a:t>Sep. /00</a:t>
              </a:r>
              <a:endParaRPr kumimoji="1" lang="es-ES">
                <a:latin typeface="Times New Roman" pitchFamily="18" charset="0"/>
              </a:endParaRPr>
            </a:p>
          </p:txBody>
        </p:sp>
        <p:sp>
          <p:nvSpPr>
            <p:cNvPr id="56359" name="Rectangle 39"/>
            <p:cNvSpPr>
              <a:spLocks noChangeArrowheads="1"/>
            </p:cNvSpPr>
            <p:nvPr/>
          </p:nvSpPr>
          <p:spPr bwMode="auto">
            <a:xfrm>
              <a:off x="2632" y="3828"/>
              <a:ext cx="809" cy="287"/>
            </a:xfrm>
            <a:prstGeom prst="rect">
              <a:avLst/>
            </a:prstGeom>
            <a:noFill/>
            <a:ln w="9525">
              <a:noFill/>
              <a:miter lim="800000"/>
              <a:headEnd/>
              <a:tailEnd/>
            </a:ln>
          </p:spPr>
          <p:txBody>
            <a:bodyPr wrap="none" lIns="0" tIns="0" rIns="0" bIns="0">
              <a:spAutoFit/>
            </a:bodyPr>
            <a:lstStyle/>
            <a:p>
              <a:r>
                <a:rPr kumimoji="1" lang="en-US">
                  <a:solidFill>
                    <a:srgbClr val="000000"/>
                  </a:solidFill>
                </a:rPr>
                <a:t>Oct. /00</a:t>
              </a:r>
              <a:endParaRPr kumimoji="1" lang="es-ES">
                <a:latin typeface="Times New Roman" pitchFamily="18" charset="0"/>
              </a:endParaRPr>
            </a:p>
          </p:txBody>
        </p:sp>
        <p:sp>
          <p:nvSpPr>
            <p:cNvPr id="56360" name="Rectangle 40"/>
            <p:cNvSpPr>
              <a:spLocks noChangeArrowheads="1"/>
            </p:cNvSpPr>
            <p:nvPr/>
          </p:nvSpPr>
          <p:spPr bwMode="auto">
            <a:xfrm>
              <a:off x="3834" y="3828"/>
              <a:ext cx="861" cy="287"/>
            </a:xfrm>
            <a:prstGeom prst="rect">
              <a:avLst/>
            </a:prstGeom>
            <a:noFill/>
            <a:ln w="9525">
              <a:noFill/>
              <a:miter lim="800000"/>
              <a:headEnd/>
              <a:tailEnd/>
            </a:ln>
          </p:spPr>
          <p:txBody>
            <a:bodyPr wrap="none" lIns="0" tIns="0" rIns="0" bIns="0">
              <a:spAutoFit/>
            </a:bodyPr>
            <a:lstStyle/>
            <a:p>
              <a:r>
                <a:rPr kumimoji="1" lang="en-US">
                  <a:solidFill>
                    <a:srgbClr val="000000"/>
                  </a:solidFill>
                </a:rPr>
                <a:t>Nov. /00</a:t>
              </a:r>
              <a:endParaRPr kumimoji="1" lang="es-ES">
                <a:latin typeface="Times New Roman" pitchFamily="18" charset="0"/>
              </a:endParaRPr>
            </a:p>
          </p:txBody>
        </p:sp>
        <p:sp>
          <p:nvSpPr>
            <p:cNvPr id="56361" name="Rectangle 41"/>
            <p:cNvSpPr>
              <a:spLocks noChangeArrowheads="1"/>
            </p:cNvSpPr>
            <p:nvPr/>
          </p:nvSpPr>
          <p:spPr bwMode="auto">
            <a:xfrm>
              <a:off x="5046" y="3828"/>
              <a:ext cx="784" cy="287"/>
            </a:xfrm>
            <a:prstGeom prst="rect">
              <a:avLst/>
            </a:prstGeom>
            <a:noFill/>
            <a:ln w="9525">
              <a:noFill/>
              <a:miter lim="800000"/>
              <a:headEnd/>
              <a:tailEnd/>
            </a:ln>
          </p:spPr>
          <p:txBody>
            <a:bodyPr wrap="none" lIns="0" tIns="0" rIns="0" bIns="0">
              <a:spAutoFit/>
            </a:bodyPr>
            <a:lstStyle/>
            <a:p>
              <a:r>
                <a:rPr kumimoji="1" lang="en-US">
                  <a:solidFill>
                    <a:srgbClr val="000000"/>
                  </a:solidFill>
                </a:rPr>
                <a:t>Dic. /00</a:t>
              </a:r>
              <a:endParaRPr kumimoji="1" lang="es-ES">
                <a:latin typeface="Times New Roman" pitchFamily="18" charset="0"/>
              </a:endParaRPr>
            </a:p>
          </p:txBody>
        </p:sp>
        <p:sp>
          <p:nvSpPr>
            <p:cNvPr id="56362" name="Rectangle 42"/>
            <p:cNvSpPr>
              <a:spLocks noChangeArrowheads="1"/>
            </p:cNvSpPr>
            <p:nvPr/>
          </p:nvSpPr>
          <p:spPr bwMode="auto">
            <a:xfrm>
              <a:off x="6215" y="3828"/>
              <a:ext cx="861" cy="287"/>
            </a:xfrm>
            <a:prstGeom prst="rect">
              <a:avLst/>
            </a:prstGeom>
            <a:noFill/>
            <a:ln w="9525">
              <a:noFill/>
              <a:miter lim="800000"/>
              <a:headEnd/>
              <a:tailEnd/>
            </a:ln>
          </p:spPr>
          <p:txBody>
            <a:bodyPr wrap="none" lIns="0" tIns="0" rIns="0" bIns="0">
              <a:spAutoFit/>
            </a:bodyPr>
            <a:lstStyle/>
            <a:p>
              <a:r>
                <a:rPr kumimoji="1" lang="en-US">
                  <a:solidFill>
                    <a:srgbClr val="000000"/>
                  </a:solidFill>
                </a:rPr>
                <a:t>Ene. /01</a:t>
              </a:r>
              <a:endParaRPr kumimoji="1" lang="es-ES">
                <a:latin typeface="Times New Roman" pitchFamily="18" charset="0"/>
              </a:endParaRPr>
            </a:p>
          </p:txBody>
        </p:sp>
        <p:sp>
          <p:nvSpPr>
            <p:cNvPr id="56363" name="Rectangle 43"/>
            <p:cNvSpPr>
              <a:spLocks noChangeArrowheads="1"/>
            </p:cNvSpPr>
            <p:nvPr/>
          </p:nvSpPr>
          <p:spPr bwMode="auto">
            <a:xfrm>
              <a:off x="3096" y="4279"/>
              <a:ext cx="2132" cy="287"/>
            </a:xfrm>
            <a:prstGeom prst="rect">
              <a:avLst/>
            </a:prstGeom>
            <a:noFill/>
            <a:ln w="9525">
              <a:noFill/>
              <a:miter lim="800000"/>
              <a:headEnd/>
              <a:tailEnd/>
            </a:ln>
          </p:spPr>
          <p:txBody>
            <a:bodyPr wrap="none" lIns="0" tIns="0" rIns="0" bIns="0">
              <a:spAutoFit/>
            </a:bodyPr>
            <a:lstStyle/>
            <a:p>
              <a:r>
                <a:rPr kumimoji="1" lang="en-US" b="1">
                  <a:solidFill>
                    <a:srgbClr val="000000"/>
                  </a:solidFill>
                </a:rPr>
                <a:t>Meses de Muestreo</a:t>
              </a:r>
              <a:endParaRPr kumimoji="1" lang="es-ES">
                <a:latin typeface="Times New Roman" pitchFamily="18" charset="0"/>
              </a:endParaRPr>
            </a:p>
          </p:txBody>
        </p:sp>
        <p:sp>
          <p:nvSpPr>
            <p:cNvPr id="56364" name="Rectangle 44"/>
            <p:cNvSpPr>
              <a:spLocks noChangeArrowheads="1"/>
            </p:cNvSpPr>
            <p:nvPr/>
          </p:nvSpPr>
          <p:spPr bwMode="auto">
            <a:xfrm rot="16200000">
              <a:off x="287" y="2019"/>
              <a:ext cx="457" cy="309"/>
            </a:xfrm>
            <a:prstGeom prst="rect">
              <a:avLst/>
            </a:prstGeom>
            <a:noFill/>
            <a:ln w="9525">
              <a:noFill/>
              <a:miter lim="800000"/>
              <a:headEnd/>
              <a:tailEnd/>
            </a:ln>
          </p:spPr>
          <p:txBody>
            <a:bodyPr wrap="none" lIns="0" tIns="0" rIns="0" bIns="0">
              <a:spAutoFit/>
            </a:bodyPr>
            <a:lstStyle/>
            <a:p>
              <a:r>
                <a:rPr kumimoji="1" lang="en-US" sz="2000" b="1">
                  <a:solidFill>
                    <a:srgbClr val="000000"/>
                  </a:solidFill>
                </a:rPr>
                <a:t>ICA</a:t>
              </a:r>
              <a:endParaRPr kumimoji="1" lang="es-ES" sz="2000">
                <a:latin typeface="Times New Roman" pitchFamily="18" charset="0"/>
              </a:endParaRPr>
            </a:p>
          </p:txBody>
        </p:sp>
        <p:sp>
          <p:nvSpPr>
            <p:cNvPr id="56365" name="Rectangle 45"/>
            <p:cNvSpPr>
              <a:spLocks noChangeArrowheads="1"/>
            </p:cNvSpPr>
            <p:nvPr/>
          </p:nvSpPr>
          <p:spPr bwMode="auto">
            <a:xfrm>
              <a:off x="3544" y="4860"/>
              <a:ext cx="1441" cy="447"/>
            </a:xfrm>
            <a:prstGeom prst="rect">
              <a:avLst/>
            </a:prstGeom>
            <a:solidFill>
              <a:srgbClr val="FFFF99"/>
            </a:solidFill>
            <a:ln w="0">
              <a:solidFill>
                <a:srgbClr val="000000"/>
              </a:solidFill>
              <a:miter lim="800000"/>
              <a:headEnd/>
              <a:tailEnd/>
            </a:ln>
          </p:spPr>
          <p:txBody>
            <a:bodyPr/>
            <a:lstStyle/>
            <a:p>
              <a:endParaRPr lang="es-ES"/>
            </a:p>
          </p:txBody>
        </p:sp>
        <p:sp>
          <p:nvSpPr>
            <p:cNvPr id="56366" name="Line 46"/>
            <p:cNvSpPr>
              <a:spLocks noChangeShapeType="1"/>
            </p:cNvSpPr>
            <p:nvPr/>
          </p:nvSpPr>
          <p:spPr bwMode="auto">
            <a:xfrm>
              <a:off x="3642" y="5131"/>
              <a:ext cx="467" cy="1"/>
            </a:xfrm>
            <a:prstGeom prst="line">
              <a:avLst/>
            </a:prstGeom>
            <a:noFill/>
            <a:ln w="24765">
              <a:solidFill>
                <a:srgbClr val="993300"/>
              </a:solidFill>
              <a:round/>
              <a:headEnd/>
              <a:tailEnd/>
            </a:ln>
          </p:spPr>
          <p:txBody>
            <a:bodyPr/>
            <a:lstStyle/>
            <a:p>
              <a:endParaRPr lang="es-ES"/>
            </a:p>
          </p:txBody>
        </p:sp>
        <p:sp>
          <p:nvSpPr>
            <p:cNvPr id="56367" name="Rectangle 47"/>
            <p:cNvSpPr>
              <a:spLocks noChangeArrowheads="1"/>
            </p:cNvSpPr>
            <p:nvPr/>
          </p:nvSpPr>
          <p:spPr bwMode="auto">
            <a:xfrm>
              <a:off x="4166" y="4959"/>
              <a:ext cx="278" cy="207"/>
            </a:xfrm>
            <a:prstGeom prst="rect">
              <a:avLst/>
            </a:prstGeom>
            <a:noFill/>
            <a:ln w="9525">
              <a:noFill/>
              <a:miter lim="800000"/>
              <a:headEnd/>
              <a:tailEnd/>
            </a:ln>
          </p:spPr>
          <p:txBody>
            <a:bodyPr wrap="none" lIns="0" tIns="0" rIns="0" bIns="0">
              <a:spAutoFit/>
            </a:bodyPr>
            <a:lstStyle/>
            <a:p>
              <a:r>
                <a:rPr kumimoji="1" lang="en-US" sz="1300">
                  <a:solidFill>
                    <a:srgbClr val="339966"/>
                  </a:solidFill>
                </a:rPr>
                <a:t>ICA</a:t>
              </a:r>
              <a:endParaRPr kumimoji="1" lang="es-ES" sz="2400">
                <a:latin typeface="Times New Roman" pitchFamily="18" charset="0"/>
              </a:endParaRPr>
            </a:p>
          </p:txBody>
        </p:sp>
        <p:sp>
          <p:nvSpPr>
            <p:cNvPr id="56368" name="Rectangle 48"/>
            <p:cNvSpPr>
              <a:spLocks noChangeArrowheads="1"/>
            </p:cNvSpPr>
            <p:nvPr/>
          </p:nvSpPr>
          <p:spPr bwMode="auto">
            <a:xfrm>
              <a:off x="0" y="97"/>
              <a:ext cx="7361" cy="5326"/>
            </a:xfrm>
            <a:prstGeom prst="rect">
              <a:avLst/>
            </a:prstGeom>
            <a:noFill/>
            <a:ln w="0">
              <a:solidFill>
                <a:srgbClr val="000000"/>
              </a:solidFill>
              <a:miter lim="800000"/>
              <a:headEnd/>
              <a:tailEnd/>
            </a:ln>
          </p:spPr>
          <p:txBody>
            <a:bodyPr/>
            <a:lstStyle/>
            <a:p>
              <a:endParaRPr lang="es-ES"/>
            </a:p>
          </p:txBody>
        </p:sp>
      </p:gr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A7AC3229-91B2-4328-AA81-EA3AA317F224}" type="slidenum">
              <a:rPr lang="es-ES"/>
              <a:pPr/>
              <a:t>27</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57346" name="Rectangle 2"/>
          <p:cNvSpPr>
            <a:spLocks noGrp="1" noChangeArrowheads="1"/>
          </p:cNvSpPr>
          <p:nvPr>
            <p:ph type="title"/>
          </p:nvPr>
        </p:nvSpPr>
        <p:spPr>
          <a:xfrm>
            <a:off x="457200" y="457200"/>
            <a:ext cx="8229600" cy="955675"/>
          </a:xfrm>
        </p:spPr>
        <p:txBody>
          <a:bodyPr/>
          <a:lstStyle/>
          <a:p>
            <a:r>
              <a:rPr lang="es-ES"/>
              <a:t>Variaciones de I</a:t>
            </a:r>
            <a:r>
              <a:rPr lang="es-ES" sz="2000"/>
              <a:t>PO4</a:t>
            </a:r>
            <a:r>
              <a:rPr lang="es-ES"/>
              <a:t> según lugar de muestreo</a:t>
            </a:r>
          </a:p>
        </p:txBody>
      </p:sp>
      <p:pic>
        <p:nvPicPr>
          <p:cNvPr id="57348" name="Picture 4"/>
          <p:cNvPicPr>
            <a:picLocks noChangeAspect="1" noChangeArrowheads="1"/>
          </p:cNvPicPr>
          <p:nvPr/>
        </p:nvPicPr>
        <p:blipFill>
          <a:blip r:embed="rId2"/>
          <a:srcRect/>
          <a:stretch>
            <a:fillRect/>
          </a:stretch>
        </p:blipFill>
        <p:spPr bwMode="auto">
          <a:xfrm>
            <a:off x="1116013" y="1568450"/>
            <a:ext cx="6840537" cy="5003800"/>
          </a:xfrm>
          <a:prstGeom prst="rect">
            <a:avLst/>
          </a:prstGeom>
          <a:noFill/>
          <a:ln w="9525">
            <a:noFill/>
            <a:miter lim="800000"/>
            <a:headEnd/>
            <a:tailEnd/>
          </a:ln>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3 Marcador de pie de página"/>
          <p:cNvSpPr>
            <a:spLocks noGrp="1"/>
          </p:cNvSpPr>
          <p:nvPr>
            <p:ph type="ftr" sz="quarter" idx="10"/>
          </p:nvPr>
        </p:nvSpPr>
        <p:spPr/>
        <p:txBody>
          <a:bodyPr/>
          <a:lstStyle/>
          <a:p>
            <a:r>
              <a:rPr lang="es-ES"/>
              <a:t>José V. Chang Gómez</a:t>
            </a:r>
          </a:p>
        </p:txBody>
      </p:sp>
      <p:sp>
        <p:nvSpPr>
          <p:cNvPr id="29" name="4 Marcador de número de diapositiva"/>
          <p:cNvSpPr>
            <a:spLocks noGrp="1"/>
          </p:cNvSpPr>
          <p:nvPr>
            <p:ph type="sldNum" sz="quarter" idx="11"/>
          </p:nvPr>
        </p:nvSpPr>
        <p:spPr/>
        <p:txBody>
          <a:bodyPr/>
          <a:lstStyle/>
          <a:p>
            <a:fld id="{0D6BC001-F246-4A0F-B47F-0285322E3BE1}" type="slidenum">
              <a:rPr lang="es-ES"/>
              <a:pPr/>
              <a:t>28</a:t>
            </a:fld>
            <a:endParaRPr lang="es-ES"/>
          </a:p>
        </p:txBody>
      </p:sp>
      <p:sp>
        <p:nvSpPr>
          <p:cNvPr id="30" name="5 Marcador de fecha"/>
          <p:cNvSpPr>
            <a:spLocks noGrp="1"/>
          </p:cNvSpPr>
          <p:nvPr>
            <p:ph type="dt" sz="half" idx="12"/>
          </p:nvPr>
        </p:nvSpPr>
        <p:spPr/>
        <p:txBody>
          <a:bodyPr/>
          <a:lstStyle/>
          <a:p>
            <a:r>
              <a:rPr lang="es-ES"/>
              <a:t>Calidad de agua</a:t>
            </a:r>
          </a:p>
        </p:txBody>
      </p:sp>
      <p:sp>
        <p:nvSpPr>
          <p:cNvPr id="58370" name="Rectangle 2"/>
          <p:cNvSpPr>
            <a:spLocks noGrp="1" noChangeArrowheads="1"/>
          </p:cNvSpPr>
          <p:nvPr>
            <p:ph type="title"/>
          </p:nvPr>
        </p:nvSpPr>
        <p:spPr>
          <a:xfrm>
            <a:off x="457200" y="549275"/>
            <a:ext cx="8229600" cy="576263"/>
          </a:xfrm>
        </p:spPr>
        <p:txBody>
          <a:bodyPr/>
          <a:lstStyle/>
          <a:p>
            <a:r>
              <a:rPr lang="es-EC"/>
              <a:t>Análisis de resultados </a:t>
            </a:r>
            <a:endParaRPr lang="es-ES"/>
          </a:p>
        </p:txBody>
      </p:sp>
      <p:sp>
        <p:nvSpPr>
          <p:cNvPr id="58371" name="Rectangle 3"/>
          <p:cNvSpPr>
            <a:spLocks noGrp="1" noChangeArrowheads="1"/>
          </p:cNvSpPr>
          <p:nvPr>
            <p:ph type="body" idx="1"/>
          </p:nvPr>
        </p:nvSpPr>
        <p:spPr>
          <a:xfrm>
            <a:off x="611188" y="1196975"/>
            <a:ext cx="7993062" cy="5111750"/>
          </a:xfrm>
        </p:spPr>
        <p:txBody>
          <a:bodyPr/>
          <a:lstStyle/>
          <a:p>
            <a:pPr marL="457200" indent="-457200">
              <a:buFont typeface="Wingdings" pitchFamily="2" charset="2"/>
              <a:buNone/>
            </a:pPr>
            <a:r>
              <a:rPr lang="es-EC" sz="2400" b="1"/>
              <a:t>I</a:t>
            </a:r>
            <a:r>
              <a:rPr lang="es-EC" b="1"/>
              <a:t>PO4 por lugares de muestreo (geográfico) = </a:t>
            </a:r>
            <a:r>
              <a:rPr lang="es-EC"/>
              <a:t>8.53</a:t>
            </a:r>
            <a:endParaRPr lang="es-EC" b="1"/>
          </a:p>
          <a:p>
            <a:pPr marL="457200" indent="-457200">
              <a:buFont typeface="Wingdings" pitchFamily="2" charset="2"/>
              <a:buNone/>
            </a:pPr>
            <a:r>
              <a:rPr lang="es-EC" sz="2400" b="1"/>
              <a:t>I</a:t>
            </a:r>
            <a:r>
              <a:rPr lang="es-EC" b="1"/>
              <a:t>PO4 mensual = </a:t>
            </a:r>
            <a:r>
              <a:rPr lang="es-EC"/>
              <a:t>9.93</a:t>
            </a:r>
          </a:p>
          <a:p>
            <a:pPr marL="457200" indent="-457200" algn="just">
              <a:spcBef>
                <a:spcPct val="45000"/>
              </a:spcBef>
            </a:pPr>
            <a:endParaRPr lang="es-EC"/>
          </a:p>
          <a:p>
            <a:pPr marL="457200" indent="-457200" algn="just">
              <a:spcBef>
                <a:spcPct val="45000"/>
              </a:spcBef>
            </a:pPr>
            <a:endParaRPr lang="es-EC"/>
          </a:p>
          <a:p>
            <a:pPr marL="457200" indent="-457200" algn="just">
              <a:spcBef>
                <a:spcPct val="45000"/>
              </a:spcBef>
            </a:pPr>
            <a:endParaRPr lang="es-EC"/>
          </a:p>
          <a:p>
            <a:pPr marL="457200" indent="-457200" algn="just">
              <a:spcBef>
                <a:spcPct val="45000"/>
              </a:spcBef>
            </a:pPr>
            <a:endParaRPr lang="es-EC"/>
          </a:p>
          <a:p>
            <a:pPr marL="457200" indent="-457200" algn="just">
              <a:spcBef>
                <a:spcPct val="45000"/>
              </a:spcBef>
            </a:pPr>
            <a:endParaRPr lang="es-EC"/>
          </a:p>
          <a:p>
            <a:pPr marL="457200" indent="-457200" algn="just">
              <a:spcBef>
                <a:spcPct val="45000"/>
              </a:spcBef>
            </a:pPr>
            <a:endParaRPr lang="es-EC"/>
          </a:p>
          <a:p>
            <a:pPr marL="457200" indent="-457200" algn="just">
              <a:spcBef>
                <a:spcPct val="45000"/>
              </a:spcBef>
              <a:buClr>
                <a:srgbClr val="FF3300"/>
              </a:buClr>
              <a:buFont typeface="Wingdings" pitchFamily="2" charset="2"/>
              <a:buChar char="q"/>
            </a:pPr>
            <a:r>
              <a:rPr lang="es-EC"/>
              <a:t>Conclusión: Según los cálculos realizados, con respecto a las muestras que se han tomado en diferentes puntos del Estero Salado, se concluye que este cuerpo de agua esta altamente contaminado de acuerdo a este parámetro. </a:t>
            </a:r>
            <a:endParaRPr lang="es-ES"/>
          </a:p>
          <a:p>
            <a:pPr marL="457200" indent="-457200">
              <a:buFont typeface="Wingdings" pitchFamily="2" charset="2"/>
              <a:buNone/>
            </a:pPr>
            <a:endParaRPr lang="es-ES"/>
          </a:p>
        </p:txBody>
      </p:sp>
      <p:graphicFrame>
        <p:nvGraphicFramePr>
          <p:cNvPr id="58439" name="Group 71"/>
          <p:cNvGraphicFramePr>
            <a:graphicFrameLocks noGrp="1"/>
          </p:cNvGraphicFramePr>
          <p:nvPr/>
        </p:nvGraphicFramePr>
        <p:xfrm>
          <a:off x="2565400" y="2427288"/>
          <a:ext cx="3446463" cy="2009775"/>
        </p:xfrm>
        <a:graphic>
          <a:graphicData uri="http://schemas.openxmlformats.org/drawingml/2006/table">
            <a:tbl>
              <a:tblPr/>
              <a:tblGrid>
                <a:gridCol w="971550"/>
                <a:gridCol w="2474913"/>
              </a:tblGrid>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chemeClr val="tx1"/>
                          </a:solidFill>
                          <a:effectLst/>
                          <a:latin typeface="Arial" charset="0"/>
                          <a:ea typeface="Times New Roman" pitchFamily="18" charset="0"/>
                          <a:cs typeface="Arial" charset="0"/>
                        </a:rPr>
                        <a:t>ICA</a:t>
                      </a:r>
                      <a:endParaRPr kumimoji="0" lang="es-E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FBFB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chemeClr val="tx1"/>
                          </a:solidFill>
                          <a:effectLst/>
                          <a:latin typeface="Arial" charset="0"/>
                          <a:ea typeface="Times New Roman" pitchFamily="18" charset="0"/>
                          <a:cs typeface="Arial" charset="0"/>
                        </a:rPr>
                        <a:t>CRITERIO GENERAL</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FBFBF"/>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FFFFFF"/>
                          </a:solidFill>
                          <a:effectLst/>
                          <a:latin typeface="Arial" charset="0"/>
                          <a:ea typeface="Times New Roman" pitchFamily="18" charset="0"/>
                          <a:cs typeface="Arial" charset="0"/>
                        </a:rPr>
                        <a:t>85 –100</a:t>
                      </a:r>
                      <a:endParaRPr kumimoji="0" lang="es-E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FFFFFF"/>
                          </a:solidFill>
                          <a:effectLst/>
                          <a:latin typeface="Arial" charset="0"/>
                          <a:ea typeface="Times New Roman" pitchFamily="18" charset="0"/>
                          <a:cs typeface="Arial" charset="0"/>
                        </a:rPr>
                        <a:t>No Contaminado</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FF"/>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Arial" charset="0"/>
                          <a:ea typeface="Times New Roman" pitchFamily="18" charset="0"/>
                          <a:cs typeface="Arial" charset="0"/>
                        </a:rPr>
                        <a:t>70 - 84 </a:t>
                      </a:r>
                      <a:endParaRPr kumimoji="0" lang="es-E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Arial" charset="0"/>
                          <a:ea typeface="Times New Roman" pitchFamily="18" charset="0"/>
                          <a:cs typeface="Arial" charset="0"/>
                        </a:rPr>
                        <a:t>Aceptable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00"/>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Arial" charset="0"/>
                          <a:ea typeface="Times New Roman" pitchFamily="18" charset="0"/>
                          <a:cs typeface="Arial" charset="0"/>
                        </a:rPr>
                        <a:t>50 – 69</a:t>
                      </a:r>
                      <a:endParaRPr kumimoji="0" lang="es-E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Arial" charset="0"/>
                          <a:ea typeface="Times New Roman" pitchFamily="18" charset="0"/>
                          <a:cs typeface="Arial" charset="0"/>
                        </a:rPr>
                        <a:t>Poco Contaminado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Arial" charset="0"/>
                          <a:ea typeface="Times New Roman" pitchFamily="18" charset="0"/>
                          <a:cs typeface="Arial" charset="0"/>
                        </a:rPr>
                        <a:t>30 - 49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Arial" charset="0"/>
                          <a:ea typeface="Times New Roman" pitchFamily="18" charset="0"/>
                          <a:cs typeface="Arial" charset="0"/>
                        </a:rPr>
                        <a:t>Contaminado</a:t>
                      </a:r>
                      <a:endParaRPr kumimoji="0" lang="es-E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bg1"/>
                          </a:solidFill>
                          <a:effectLst/>
                          <a:latin typeface="Arial" charset="0"/>
                          <a:ea typeface="Times New Roman" pitchFamily="18" charset="0"/>
                          <a:cs typeface="Arial" charset="0"/>
                        </a:rPr>
                        <a:t>0 - 29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bg1"/>
                          </a:solidFill>
                          <a:effectLst/>
                          <a:latin typeface="Arial" charset="0"/>
                          <a:ea typeface="Times New Roman" pitchFamily="18" charset="0"/>
                          <a:cs typeface="Arial" charset="0"/>
                        </a:rPr>
                        <a:t>Altamente Contaminado</a:t>
                      </a:r>
                      <a:endParaRPr kumimoji="0" lang="es-ES" sz="1600" b="0" i="0" u="none" strike="noStrike" cap="none" normalizeH="0" baseline="0" smtClean="0">
                        <a:ln>
                          <a:noFill/>
                        </a:ln>
                        <a:solidFill>
                          <a:schemeClr val="bg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tr>
            </a:tbl>
          </a:graphicData>
        </a:graphic>
      </p:graphicFrame>
      <p:sp>
        <p:nvSpPr>
          <p:cNvPr id="58436" name="Rectangle 68"/>
          <p:cNvSpPr>
            <a:spLocks noChangeArrowheads="1"/>
          </p:cNvSpPr>
          <p:nvPr/>
        </p:nvSpPr>
        <p:spPr bwMode="auto">
          <a:xfrm>
            <a:off x="0" y="4252913"/>
            <a:ext cx="9144000" cy="0"/>
          </a:xfrm>
          <a:prstGeom prst="rect">
            <a:avLst/>
          </a:prstGeom>
          <a:noFill/>
          <a:ln w="9525">
            <a:noFill/>
            <a:miter lim="800000"/>
            <a:headEnd/>
            <a:tailEnd/>
          </a:ln>
          <a:effectLst/>
        </p:spPr>
        <p:txBody>
          <a:bodyPr wrap="none" anchor="ctr">
            <a:spAutoFit/>
          </a:bodyPr>
          <a:lstStyle/>
          <a:p>
            <a:endParaRPr lang="es-E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8C75EDDF-8D9B-4116-99D1-49DFE355B7CA}" type="slidenum">
              <a:rPr lang="es-ES"/>
              <a:pPr/>
              <a:t>3</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62466" name="Rectangle 2"/>
          <p:cNvSpPr>
            <a:spLocks noGrp="1" noChangeArrowheads="1"/>
          </p:cNvSpPr>
          <p:nvPr>
            <p:ph type="title"/>
          </p:nvPr>
        </p:nvSpPr>
        <p:spPr>
          <a:xfrm>
            <a:off x="457200" y="457200"/>
            <a:ext cx="8229600" cy="595313"/>
          </a:xfrm>
        </p:spPr>
        <p:txBody>
          <a:bodyPr/>
          <a:lstStyle/>
          <a:p>
            <a:r>
              <a:rPr lang="es-EC"/>
              <a:t>Fertilizantes </a:t>
            </a:r>
            <a:r>
              <a:rPr lang="es-EC" sz="1400"/>
              <a:t>….(2)</a:t>
            </a:r>
          </a:p>
        </p:txBody>
      </p:sp>
      <p:sp>
        <p:nvSpPr>
          <p:cNvPr id="62467" name="Rectangle 3"/>
          <p:cNvSpPr>
            <a:spLocks noGrp="1" noChangeArrowheads="1"/>
          </p:cNvSpPr>
          <p:nvPr>
            <p:ph type="body" idx="1"/>
          </p:nvPr>
        </p:nvSpPr>
        <p:spPr>
          <a:xfrm>
            <a:off x="323850" y="1052513"/>
            <a:ext cx="8640763" cy="5329237"/>
          </a:xfrm>
        </p:spPr>
        <p:txBody>
          <a:bodyPr/>
          <a:lstStyle/>
          <a:p>
            <a:pPr>
              <a:lnSpc>
                <a:spcPct val="90000"/>
              </a:lnSpc>
              <a:spcBef>
                <a:spcPct val="45000"/>
              </a:spcBef>
              <a:buClr>
                <a:srgbClr val="7C021F"/>
              </a:buClr>
              <a:buFont typeface="Wingdings" pitchFamily="2" charset="2"/>
              <a:buChar char="q"/>
            </a:pPr>
            <a:r>
              <a:rPr lang="es-ES_tradnl"/>
              <a:t>Al referirse a la relación N-P-K se habla de Nitrógeno (N), de Fósforo (P) en forma de pentóxido de fósforo, y de Potasio (K) en forma de muriato de potasio. El cálculo se lo hace en función de la proporción de los ingredientes.</a:t>
            </a:r>
          </a:p>
          <a:p>
            <a:pPr>
              <a:lnSpc>
                <a:spcPct val="90000"/>
              </a:lnSpc>
              <a:spcBef>
                <a:spcPct val="45000"/>
              </a:spcBef>
              <a:buClr>
                <a:srgbClr val="7C021F"/>
              </a:buClr>
              <a:buFont typeface="Wingdings" pitchFamily="2" charset="2"/>
              <a:buChar char="q"/>
            </a:pPr>
            <a:r>
              <a:rPr lang="es-ES_tradnl"/>
              <a:t>STP (supertrifosfato): es apatita más ácido fosfórico y tiene el equivalente de pentóxido de fósforo del 44 - 54% lo cual implica aplicación en menor cantidad.</a:t>
            </a:r>
          </a:p>
          <a:p>
            <a:pPr>
              <a:lnSpc>
                <a:spcPct val="90000"/>
              </a:lnSpc>
              <a:spcBef>
                <a:spcPct val="45000"/>
              </a:spcBef>
              <a:buClr>
                <a:srgbClr val="7C021F"/>
              </a:buClr>
              <a:buFont typeface="Wingdings" pitchFamily="2" charset="2"/>
              <a:buChar char="q"/>
            </a:pPr>
            <a:r>
              <a:rPr lang="es-ES_tradnl"/>
              <a:t>Fosfato de amonio: empleado últimamente, el nitrógeno de los fertilizantes se lo obtiene a partir del nitrato de potasio o del nitrato de sodio. </a:t>
            </a:r>
          </a:p>
          <a:p>
            <a:pPr>
              <a:lnSpc>
                <a:spcPct val="90000"/>
              </a:lnSpc>
              <a:spcBef>
                <a:spcPct val="45000"/>
              </a:spcBef>
              <a:buClr>
                <a:srgbClr val="7C021F"/>
              </a:buClr>
              <a:buFont typeface="Wingdings" pitchFamily="2" charset="2"/>
              <a:buChar char="q"/>
            </a:pPr>
            <a:r>
              <a:rPr lang="es-ES_tradnl"/>
              <a:t>Los fertilizantes de N son costosos ya que gases naturales se utilizan para su fabricación, para su fijación del N atmosférico. Se puede recuperar amoníaco o amonio a partir del carbón.</a:t>
            </a:r>
          </a:p>
          <a:p>
            <a:pPr>
              <a:lnSpc>
                <a:spcPct val="90000"/>
              </a:lnSpc>
              <a:spcBef>
                <a:spcPct val="45000"/>
              </a:spcBef>
              <a:buClr>
                <a:srgbClr val="7C021F"/>
              </a:buClr>
              <a:buFont typeface="Wingdings" pitchFamily="2" charset="2"/>
              <a:buChar char="q"/>
            </a:pPr>
            <a:r>
              <a:rPr lang="es-ES_tradnl"/>
              <a:t>Nitrato de amonio: también como fuente de P y N.</a:t>
            </a:r>
          </a:p>
          <a:p>
            <a:pPr>
              <a:lnSpc>
                <a:spcPct val="90000"/>
              </a:lnSpc>
              <a:spcBef>
                <a:spcPct val="45000"/>
              </a:spcBef>
              <a:buClr>
                <a:srgbClr val="7C021F"/>
              </a:buClr>
              <a:buFont typeface="Wingdings" pitchFamily="2" charset="2"/>
              <a:buChar char="q"/>
            </a:pPr>
            <a:r>
              <a:rPr lang="es-ES_tradnl"/>
              <a:t>El potasio se obtiene de la Sylvita (cloruro de potasio) o de muriato de potasa que tienen de 60 a 62 % de K.</a:t>
            </a:r>
            <a:endParaRPr lang="es-EC"/>
          </a:p>
          <a:p>
            <a:pPr>
              <a:lnSpc>
                <a:spcPct val="90000"/>
              </a:lnSpc>
              <a:spcBef>
                <a:spcPct val="45000"/>
              </a:spcBef>
            </a:pPr>
            <a:endParaRPr lang="es-EC"/>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3FF75BD3-37E2-4647-9AD5-6B4602B02399}" type="slidenum">
              <a:rPr lang="es-ES"/>
              <a:pPr/>
              <a:t>4</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63490" name="Rectangle 2"/>
          <p:cNvSpPr>
            <a:spLocks noGrp="1" noChangeArrowheads="1"/>
          </p:cNvSpPr>
          <p:nvPr>
            <p:ph type="title"/>
          </p:nvPr>
        </p:nvSpPr>
        <p:spPr>
          <a:xfrm>
            <a:off x="457200" y="457200"/>
            <a:ext cx="8229600" cy="595313"/>
          </a:xfrm>
        </p:spPr>
        <p:txBody>
          <a:bodyPr/>
          <a:lstStyle/>
          <a:p>
            <a:r>
              <a:rPr lang="es-EC"/>
              <a:t>Cuándo se debe aplicar</a:t>
            </a:r>
          </a:p>
        </p:txBody>
      </p:sp>
      <p:sp>
        <p:nvSpPr>
          <p:cNvPr id="63491" name="Rectangle 3"/>
          <p:cNvSpPr>
            <a:spLocks noGrp="1" noChangeArrowheads="1"/>
          </p:cNvSpPr>
          <p:nvPr>
            <p:ph type="body" idx="1"/>
          </p:nvPr>
        </p:nvSpPr>
        <p:spPr>
          <a:xfrm>
            <a:off x="250825" y="1052513"/>
            <a:ext cx="8713788" cy="5545137"/>
          </a:xfrm>
        </p:spPr>
        <p:txBody>
          <a:bodyPr/>
          <a:lstStyle/>
          <a:p>
            <a:pPr>
              <a:lnSpc>
                <a:spcPct val="90000"/>
              </a:lnSpc>
              <a:spcBef>
                <a:spcPct val="45000"/>
              </a:spcBef>
              <a:buClr>
                <a:srgbClr val="7C021F"/>
              </a:buClr>
              <a:buFont typeface="Wingdings" pitchFamily="2" charset="2"/>
              <a:buNone/>
            </a:pPr>
            <a:r>
              <a:rPr lang="es-ES_tradnl" b="1">
                <a:solidFill>
                  <a:srgbClr val="FF3300"/>
                </a:solidFill>
              </a:rPr>
              <a:t>Según los agrónomos</a:t>
            </a:r>
            <a:r>
              <a:rPr lang="es-ES_tradnl"/>
              <a:t> se debe aplicar fertilizantes bajo 2 premisas:</a:t>
            </a:r>
          </a:p>
          <a:p>
            <a:pPr>
              <a:lnSpc>
                <a:spcPct val="90000"/>
              </a:lnSpc>
              <a:spcBef>
                <a:spcPct val="45000"/>
              </a:spcBef>
              <a:buClr>
                <a:srgbClr val="7C021F"/>
              </a:buClr>
              <a:buFont typeface="Wingdings" pitchFamily="2" charset="2"/>
              <a:buChar char="q"/>
            </a:pPr>
            <a:r>
              <a:rPr lang="es-ES_tradnl"/>
              <a:t>Cuando un sólo factor de crecimiento está limitando el crecimiento de una planta, el incremento en crecimiento con cada adición del factor de crecimiento, adicionado igual y sucesivamente, será progresivamente más pequeña.</a:t>
            </a:r>
          </a:p>
          <a:p>
            <a:pPr>
              <a:lnSpc>
                <a:spcPct val="90000"/>
              </a:lnSpc>
              <a:spcBef>
                <a:spcPct val="45000"/>
              </a:spcBef>
              <a:buClr>
                <a:srgbClr val="7C021F"/>
              </a:buClr>
              <a:buFont typeface="Wingdings" pitchFamily="2" charset="2"/>
              <a:buChar char="q"/>
            </a:pPr>
            <a:r>
              <a:rPr lang="es-ES_tradnl"/>
              <a:t>No hay proporción directa entre la concentración del fertilizante y el crecimiento del plancton, ya que este crece en función logarítmica. </a:t>
            </a:r>
          </a:p>
          <a:p>
            <a:pPr>
              <a:lnSpc>
                <a:spcPct val="90000"/>
              </a:lnSpc>
              <a:spcBef>
                <a:spcPct val="45000"/>
              </a:spcBef>
              <a:buClr>
                <a:srgbClr val="7C021F"/>
              </a:buClr>
              <a:buFont typeface="Wingdings" pitchFamily="2" charset="2"/>
              <a:buChar char="q"/>
            </a:pPr>
            <a:r>
              <a:rPr lang="es-ES_tradnl"/>
              <a:t>El fertilizante líquido es más soluble y se aprovecha de mejor manera en la columna de agua. </a:t>
            </a:r>
          </a:p>
          <a:p>
            <a:pPr>
              <a:lnSpc>
                <a:spcPct val="90000"/>
              </a:lnSpc>
              <a:spcBef>
                <a:spcPct val="45000"/>
              </a:spcBef>
              <a:buClr>
                <a:srgbClr val="7C021F"/>
              </a:buClr>
              <a:buFont typeface="Wingdings" pitchFamily="2" charset="2"/>
              <a:buChar char="q"/>
            </a:pPr>
            <a:r>
              <a:rPr lang="es-ES_tradnl" b="1">
                <a:solidFill>
                  <a:srgbClr val="FF3300"/>
                </a:solidFill>
              </a:rPr>
              <a:t>Para el acuicultor</a:t>
            </a:r>
            <a:r>
              <a:rPr lang="es-ES_tradnl"/>
              <a:t> el mejor índice de la eficiencia de un tratamiento con abono no es el efecto en el plancton o la fauna del fondo, pero si el crecimiento en la producción sobre los valores considerados normales, según Mortimer (1954). </a:t>
            </a:r>
          </a:p>
          <a:p>
            <a:pPr>
              <a:lnSpc>
                <a:spcPct val="90000"/>
              </a:lnSpc>
              <a:spcBef>
                <a:spcPct val="45000"/>
              </a:spcBef>
              <a:buClr>
                <a:srgbClr val="7C021F"/>
              </a:buClr>
              <a:buFont typeface="Wingdings" pitchFamily="2" charset="2"/>
              <a:buChar char="q"/>
            </a:pPr>
            <a:r>
              <a:rPr lang="es-ES_tradnl"/>
              <a:t>Resultados más convenientes se han logrado con fertilizantes orgánicos que inorgánicos. </a:t>
            </a:r>
          </a:p>
          <a:p>
            <a:pPr>
              <a:lnSpc>
                <a:spcPct val="90000"/>
              </a:lnSpc>
              <a:spcBef>
                <a:spcPct val="45000"/>
              </a:spcBef>
              <a:buClr>
                <a:srgbClr val="7C021F"/>
              </a:buClr>
              <a:buFont typeface="Wingdings" pitchFamily="2" charset="2"/>
              <a:buChar char="q"/>
            </a:pPr>
            <a:r>
              <a:rPr lang="es-ES_tradnl"/>
              <a:t>La mejor fuente de nitrógeno es la urea, o el ácido úrico.</a:t>
            </a:r>
            <a:endParaRPr lang="es-EC"/>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DFB7D435-A166-48A3-BCB6-00C8D2286F0C}" type="slidenum">
              <a:rPr lang="es-ES"/>
              <a:pPr/>
              <a:t>5</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64514" name="Rectangle 2"/>
          <p:cNvSpPr>
            <a:spLocks noGrp="1" noChangeArrowheads="1"/>
          </p:cNvSpPr>
          <p:nvPr>
            <p:ph type="title"/>
          </p:nvPr>
        </p:nvSpPr>
        <p:spPr>
          <a:xfrm>
            <a:off x="457200" y="457200"/>
            <a:ext cx="8229600" cy="595313"/>
          </a:xfrm>
        </p:spPr>
        <p:txBody>
          <a:bodyPr/>
          <a:lstStyle/>
          <a:p>
            <a:r>
              <a:rPr lang="es-EC"/>
              <a:t>Aplicación del fertilizante</a:t>
            </a:r>
          </a:p>
        </p:txBody>
      </p:sp>
      <p:sp>
        <p:nvSpPr>
          <p:cNvPr id="64515" name="Rectangle 3"/>
          <p:cNvSpPr>
            <a:spLocks noGrp="1" noChangeArrowheads="1"/>
          </p:cNvSpPr>
          <p:nvPr>
            <p:ph type="body" idx="1"/>
          </p:nvPr>
        </p:nvSpPr>
        <p:spPr>
          <a:xfrm>
            <a:off x="250825" y="1125538"/>
            <a:ext cx="8642350" cy="5472112"/>
          </a:xfrm>
        </p:spPr>
        <p:txBody>
          <a:bodyPr/>
          <a:lstStyle/>
          <a:p>
            <a:pPr>
              <a:lnSpc>
                <a:spcPct val="90000"/>
              </a:lnSpc>
              <a:spcBef>
                <a:spcPct val="40000"/>
              </a:spcBef>
              <a:buClr>
                <a:srgbClr val="FF3300"/>
              </a:buClr>
              <a:buFont typeface="Wingdings" pitchFamily="2" charset="2"/>
              <a:buChar char="q"/>
            </a:pPr>
            <a:r>
              <a:rPr lang="es-ES_tradnl"/>
              <a:t>Aplicación del fertilizante:</a:t>
            </a:r>
          </a:p>
          <a:p>
            <a:pPr lvl="1">
              <a:lnSpc>
                <a:spcPct val="90000"/>
              </a:lnSpc>
              <a:spcBef>
                <a:spcPct val="40000"/>
              </a:spcBef>
              <a:buFont typeface="Wingdings" pitchFamily="2" charset="2"/>
              <a:buNone/>
            </a:pPr>
            <a:r>
              <a:rPr lang="es-ES_tradnl"/>
              <a:t>- el abono orgánico se lo aplica seco,</a:t>
            </a:r>
          </a:p>
          <a:p>
            <a:pPr lvl="1">
              <a:lnSpc>
                <a:spcPct val="90000"/>
              </a:lnSpc>
              <a:spcBef>
                <a:spcPct val="40000"/>
              </a:spcBef>
              <a:buFont typeface="Wingdings" pitchFamily="2" charset="2"/>
              <a:buNone/>
            </a:pPr>
            <a:r>
              <a:rPr lang="es-ES_tradnl"/>
              <a:t>- el abono sólido llega al sedimento rápido y no se aprovecha nada,</a:t>
            </a:r>
          </a:p>
          <a:p>
            <a:pPr lvl="1">
              <a:lnSpc>
                <a:spcPct val="90000"/>
              </a:lnSpc>
              <a:spcBef>
                <a:spcPct val="40000"/>
              </a:spcBef>
              <a:buFont typeface="Wingdings" pitchFamily="2" charset="2"/>
              <a:buNone/>
            </a:pPr>
            <a:r>
              <a:rPr lang="es-ES_tradnl"/>
              <a:t>- el abono duro se lleva al agua de la piscina para que se disuelva en la orilla,</a:t>
            </a:r>
          </a:p>
          <a:p>
            <a:pPr lvl="1">
              <a:lnSpc>
                <a:spcPct val="90000"/>
              </a:lnSpc>
              <a:spcBef>
                <a:spcPct val="40000"/>
              </a:spcBef>
              <a:buFont typeface="Wingdings" pitchFamily="2" charset="2"/>
              <a:buNone/>
            </a:pPr>
            <a:r>
              <a:rPr lang="es-ES_tradnl"/>
              <a:t>- se lo puede colocar en bolsas, saquillos para que se disuelva en el centro de la piscina.</a:t>
            </a:r>
          </a:p>
          <a:p>
            <a:pPr>
              <a:lnSpc>
                <a:spcPct val="90000"/>
              </a:lnSpc>
              <a:spcBef>
                <a:spcPct val="40000"/>
              </a:spcBef>
              <a:buClr>
                <a:srgbClr val="FF3300"/>
              </a:buClr>
              <a:buFont typeface="Wingdings" pitchFamily="2" charset="2"/>
              <a:buChar char="q"/>
            </a:pPr>
            <a:r>
              <a:rPr lang="es-ES_tradnl"/>
              <a:t>Lo recomendado es disolver en agua pero utilizando una plataforma que llegue al centro de la piscina para que quede disperso uniformemente.</a:t>
            </a:r>
          </a:p>
          <a:p>
            <a:pPr>
              <a:lnSpc>
                <a:spcPct val="90000"/>
              </a:lnSpc>
              <a:spcBef>
                <a:spcPct val="40000"/>
              </a:spcBef>
              <a:buClr>
                <a:srgbClr val="FF3300"/>
              </a:buClr>
              <a:buFont typeface="Wingdings" pitchFamily="2" charset="2"/>
              <a:buChar char="q"/>
            </a:pPr>
            <a:r>
              <a:rPr lang="es-ES_tradnl"/>
              <a:t>Se recomienda aplicar al inicio de la corrida justo antes de colocar los animales y luego con una frecuencia de días (no ofrece ventajas sobre meses o semanas). </a:t>
            </a:r>
          </a:p>
          <a:p>
            <a:pPr>
              <a:lnSpc>
                <a:spcPct val="90000"/>
              </a:lnSpc>
              <a:spcBef>
                <a:spcPct val="40000"/>
              </a:spcBef>
              <a:buClr>
                <a:srgbClr val="FF3300"/>
              </a:buClr>
              <a:buFont typeface="Wingdings" pitchFamily="2" charset="2"/>
              <a:buChar char="q"/>
            </a:pPr>
            <a:r>
              <a:rPr lang="es-ES_tradnl"/>
              <a:t>Es preferible colocarlo en días soleados y sin lluvia. </a:t>
            </a:r>
          </a:p>
          <a:p>
            <a:pPr>
              <a:lnSpc>
                <a:spcPct val="90000"/>
              </a:lnSpc>
              <a:spcBef>
                <a:spcPct val="40000"/>
              </a:spcBef>
              <a:buClr>
                <a:srgbClr val="FF3300"/>
              </a:buClr>
              <a:buFont typeface="Wingdings" pitchFamily="2" charset="2"/>
              <a:buChar char="q"/>
            </a:pPr>
            <a:r>
              <a:rPr lang="es-ES_tradnl"/>
              <a:t>Si la alcalinidad es menor de 20 ppm se recomienda tratamiento con cal anticipado de 1 mes pues el carbonato de calcio fresco favorece la precipitación del fósforo. </a:t>
            </a:r>
            <a:endParaRPr lang="es-EC"/>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B1CC0343-6898-4577-AE06-D766EBCCD784}" type="slidenum">
              <a:rPr lang="es-ES"/>
              <a:pPr/>
              <a:t>6</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65538" name="Rectangle 2"/>
          <p:cNvSpPr>
            <a:spLocks noGrp="1" noChangeArrowheads="1"/>
          </p:cNvSpPr>
          <p:nvPr>
            <p:ph type="title"/>
          </p:nvPr>
        </p:nvSpPr>
        <p:spPr>
          <a:xfrm>
            <a:off x="457200" y="457200"/>
            <a:ext cx="8229600" cy="668338"/>
          </a:xfrm>
        </p:spPr>
        <p:txBody>
          <a:bodyPr/>
          <a:lstStyle/>
          <a:p>
            <a:r>
              <a:rPr lang="es-EC"/>
              <a:t>Tasas /cálculo de suministro</a:t>
            </a:r>
          </a:p>
        </p:txBody>
      </p:sp>
      <p:sp>
        <p:nvSpPr>
          <p:cNvPr id="65539" name="Rectangle 3"/>
          <p:cNvSpPr>
            <a:spLocks noGrp="1" noChangeArrowheads="1"/>
          </p:cNvSpPr>
          <p:nvPr>
            <p:ph type="body" idx="1"/>
          </p:nvPr>
        </p:nvSpPr>
        <p:spPr>
          <a:xfrm>
            <a:off x="250825" y="1125538"/>
            <a:ext cx="8642350" cy="5327650"/>
          </a:xfrm>
        </p:spPr>
        <p:txBody>
          <a:bodyPr/>
          <a:lstStyle/>
          <a:p>
            <a:pPr>
              <a:buClr>
                <a:srgbClr val="FF3300"/>
              </a:buClr>
              <a:buFont typeface="Wingdings" pitchFamily="2" charset="2"/>
              <a:buChar char="q"/>
            </a:pPr>
            <a:r>
              <a:rPr lang="es-ES_tradnl"/>
              <a:t>Para una alta alcalinidad (&gt;300 ppm), se vuelve necesaria aplicar mucho más fertilizante pues este se precipita. Se aplican con más éxito en época seca para evitar la dilución de las lluvias. </a:t>
            </a:r>
          </a:p>
          <a:p>
            <a:pPr>
              <a:buClr>
                <a:srgbClr val="FF3300"/>
              </a:buClr>
              <a:buFont typeface="Wingdings" pitchFamily="2" charset="2"/>
              <a:buChar char="q"/>
            </a:pPr>
            <a:r>
              <a:rPr lang="es-ES_tradnl"/>
              <a:t>Para hacer disponible el fósforo insoluble del sedimento se aplica más N que P para que las bacterias actúen sobre los fosfatos y lo hagan útil (o sea se induce la actividad bacteriana).</a:t>
            </a:r>
          </a:p>
          <a:p>
            <a:pPr>
              <a:buClr>
                <a:srgbClr val="FF3300"/>
              </a:buClr>
              <a:buFont typeface="Wingdings" pitchFamily="2" charset="2"/>
              <a:buChar char="q"/>
            </a:pPr>
            <a:r>
              <a:rPr lang="es-ES_tradnl"/>
              <a:t>Cuando existe turbidez por arcilla no es conveniente fertilizar ya que la luz no entra a la profundidad necesaria. Hay que tomar en cuenta las malezas acuáticas. </a:t>
            </a:r>
          </a:p>
          <a:p>
            <a:pPr>
              <a:buClr>
                <a:srgbClr val="FF3300"/>
              </a:buClr>
              <a:buFont typeface="Wingdings" pitchFamily="2" charset="2"/>
              <a:buChar char="q"/>
            </a:pPr>
            <a:r>
              <a:rPr lang="es-ES_tradnl"/>
              <a:t>Para Ecuador se aplican fertilizantes con mayor cantidad de N que fomenta el crecimiento de diatomeas. Se recomiendan aplicaciones de 1 vez por semana o:</a:t>
            </a:r>
            <a:endParaRPr lang="es-ES_tradnl">
              <a:sym typeface="Symbol" pitchFamily="18" charset="2"/>
            </a:endParaRPr>
          </a:p>
          <a:p>
            <a:pPr lvl="1">
              <a:buFont typeface="Wingdings" pitchFamily="2" charset="2"/>
              <a:buNone/>
            </a:pPr>
            <a:r>
              <a:rPr lang="es-ES_tradnl" b="1">
                <a:sym typeface="Symbol" pitchFamily="18" charset="2"/>
              </a:rPr>
              <a:t></a:t>
            </a:r>
            <a:r>
              <a:rPr lang="es-ES_tradnl" b="1"/>
              <a:t> </a:t>
            </a:r>
            <a:r>
              <a:rPr lang="es-ES_tradnl"/>
              <a:t>se aplica urea 6 Kg./Ha, más STP 1 Kg./Ha; diariamente,</a:t>
            </a:r>
            <a:endParaRPr lang="es-ES_tradnl">
              <a:sym typeface="Symbol" pitchFamily="18" charset="2"/>
            </a:endParaRPr>
          </a:p>
          <a:p>
            <a:pPr lvl="1">
              <a:buFont typeface="Wingdings" pitchFamily="2" charset="2"/>
              <a:buNone/>
            </a:pPr>
            <a:r>
              <a:rPr lang="es-ES_tradnl">
                <a:sym typeface="Symbol" pitchFamily="18" charset="2"/>
              </a:rPr>
              <a:t></a:t>
            </a:r>
            <a:r>
              <a:rPr lang="es-ES_tradnl"/>
              <a:t> 23-7-0, 20 Kg./Ha; cada dos semanas,</a:t>
            </a:r>
            <a:endParaRPr lang="es-ES_tradnl">
              <a:sym typeface="Symbol" pitchFamily="18" charset="2"/>
            </a:endParaRPr>
          </a:p>
          <a:p>
            <a:pPr lvl="1">
              <a:buFont typeface="Wingdings" pitchFamily="2" charset="2"/>
              <a:buNone/>
            </a:pPr>
            <a:r>
              <a:rPr lang="es-ES_tradnl">
                <a:sym typeface="Symbol" pitchFamily="18" charset="2"/>
              </a:rPr>
              <a:t></a:t>
            </a:r>
            <a:r>
              <a:rPr lang="es-ES_tradnl"/>
              <a:t> fosfato de amonio, 15 - 25 Kg./Ha; cada dos semanas,</a:t>
            </a:r>
            <a:endParaRPr lang="es-ES_tradnl">
              <a:sym typeface="Symbol" pitchFamily="18" charset="2"/>
            </a:endParaRPr>
          </a:p>
          <a:p>
            <a:pPr lvl="1">
              <a:buFont typeface="Wingdings" pitchFamily="2" charset="2"/>
              <a:buNone/>
            </a:pPr>
            <a:r>
              <a:rPr lang="es-ES_tradnl">
                <a:sym typeface="Symbol" pitchFamily="18" charset="2"/>
              </a:rPr>
              <a:t></a:t>
            </a:r>
            <a:r>
              <a:rPr lang="es-ES_tradnl"/>
              <a:t> urea, 20 Kg./Ha más STP, 15 Kg./Ha; cada semana</a:t>
            </a:r>
            <a:endParaRPr lang="es-EC"/>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009C7939-B2F0-4F35-92A6-BA6FDE4442E0}" type="slidenum">
              <a:rPr lang="es-ES"/>
              <a:pPr/>
              <a:t>7</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66562" name="Rectangle 2"/>
          <p:cNvSpPr>
            <a:spLocks noGrp="1" noChangeArrowheads="1"/>
          </p:cNvSpPr>
          <p:nvPr>
            <p:ph type="title"/>
          </p:nvPr>
        </p:nvSpPr>
        <p:spPr>
          <a:xfrm>
            <a:off x="457200" y="457200"/>
            <a:ext cx="8229600" cy="1027113"/>
          </a:xfrm>
        </p:spPr>
        <p:txBody>
          <a:bodyPr/>
          <a:lstStyle/>
          <a:p>
            <a:r>
              <a:rPr lang="es-EC"/>
              <a:t>Algunas características de los fertilizantes</a:t>
            </a:r>
          </a:p>
        </p:txBody>
      </p:sp>
      <p:sp>
        <p:nvSpPr>
          <p:cNvPr id="66563" name="Rectangle 3"/>
          <p:cNvSpPr>
            <a:spLocks noGrp="1" noChangeArrowheads="1"/>
          </p:cNvSpPr>
          <p:nvPr>
            <p:ph type="body" idx="1"/>
          </p:nvPr>
        </p:nvSpPr>
        <p:spPr>
          <a:xfrm>
            <a:off x="250825" y="1844675"/>
            <a:ext cx="8569325" cy="4464050"/>
          </a:xfrm>
        </p:spPr>
        <p:txBody>
          <a:bodyPr/>
          <a:lstStyle/>
          <a:p>
            <a:pPr>
              <a:spcBef>
                <a:spcPct val="45000"/>
              </a:spcBef>
              <a:buClr>
                <a:srgbClr val="FF3300"/>
              </a:buClr>
              <a:buFont typeface="Wingdings" pitchFamily="2" charset="2"/>
              <a:buChar char="q"/>
            </a:pPr>
            <a:r>
              <a:rPr lang="es-ES_tradnl"/>
              <a:t>Cuando la lectura del disco Secchi es mayor a 0.40 m, después de fertilizar se vuelve a repetir. </a:t>
            </a:r>
          </a:p>
          <a:p>
            <a:pPr>
              <a:spcBef>
                <a:spcPct val="45000"/>
              </a:spcBef>
              <a:buClr>
                <a:srgbClr val="FF3300"/>
              </a:buClr>
              <a:buFont typeface="Wingdings" pitchFamily="2" charset="2"/>
              <a:buChar char="q"/>
            </a:pPr>
            <a:r>
              <a:rPr lang="es-ES_tradnl"/>
              <a:t>El aplicar urea y nitrato de amonio forma ácidos y al usarla continuamente se reduce el pH. Para remediar se puede hacer tratamiento con cal.</a:t>
            </a:r>
          </a:p>
          <a:p>
            <a:pPr>
              <a:spcBef>
                <a:spcPct val="45000"/>
              </a:spcBef>
              <a:buClr>
                <a:srgbClr val="FF3300"/>
              </a:buClr>
              <a:buFont typeface="Wingdings" pitchFamily="2" charset="2"/>
              <a:buChar char="q"/>
            </a:pPr>
            <a:r>
              <a:rPr lang="es-ES_tradnl"/>
              <a:t>Los fertilizantes inorgánicos pueden ser granulares o líquidos, los inorgánicos se los requiere en menor cantidad, no son tan económicos, sus efectos son más inmediatos que los orgánicos.</a:t>
            </a:r>
          </a:p>
          <a:p>
            <a:pPr>
              <a:spcBef>
                <a:spcPct val="45000"/>
              </a:spcBef>
              <a:buClr>
                <a:srgbClr val="FF3300"/>
              </a:buClr>
              <a:buFont typeface="Wingdings" pitchFamily="2" charset="2"/>
              <a:buChar char="q"/>
            </a:pPr>
            <a:r>
              <a:rPr lang="es-ES_tradnl"/>
              <a:t>Los fertilizantes granulares son sólidos y primero precisan disolverse para hacer efecto, los fertilizantes líquidos son pesados y necesitan disolverse en 3 o 4 partes de agua, además son muy caros por ser sumamente concentrados.</a:t>
            </a:r>
            <a:endParaRPr lang="es-EC"/>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48B4A2B4-2636-4D53-A878-7E4D911BA388}" type="slidenum">
              <a:rPr lang="es-ES"/>
              <a:pPr/>
              <a:t>8</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67586" name="Rectangle 2"/>
          <p:cNvSpPr>
            <a:spLocks noGrp="1" noChangeArrowheads="1"/>
          </p:cNvSpPr>
          <p:nvPr>
            <p:ph type="title"/>
          </p:nvPr>
        </p:nvSpPr>
        <p:spPr>
          <a:xfrm>
            <a:off x="457200" y="457200"/>
            <a:ext cx="8229600" cy="739775"/>
          </a:xfrm>
        </p:spPr>
        <p:txBody>
          <a:bodyPr/>
          <a:lstStyle/>
          <a:p>
            <a:r>
              <a:rPr lang="es-ES"/>
              <a:t>Fertilizantes inorgánicos</a:t>
            </a:r>
            <a:endParaRPr lang="es-EC"/>
          </a:p>
        </p:txBody>
      </p:sp>
      <p:sp>
        <p:nvSpPr>
          <p:cNvPr id="67587" name="Rectangle 3"/>
          <p:cNvSpPr>
            <a:spLocks noGrp="1" noChangeArrowheads="1"/>
          </p:cNvSpPr>
          <p:nvPr>
            <p:ph type="body" idx="1"/>
          </p:nvPr>
        </p:nvSpPr>
        <p:spPr>
          <a:xfrm>
            <a:off x="323850" y="1196975"/>
            <a:ext cx="8569325" cy="5400675"/>
          </a:xfrm>
        </p:spPr>
        <p:txBody>
          <a:bodyPr/>
          <a:lstStyle/>
          <a:p>
            <a:pPr>
              <a:spcBef>
                <a:spcPct val="45000"/>
              </a:spcBef>
              <a:buFont typeface="Wingdings" pitchFamily="2" charset="2"/>
              <a:buNone/>
            </a:pPr>
            <a:r>
              <a:rPr lang="es-ES"/>
              <a:t>Aunque es cierto que los fertilizantes inorgánicos que aportan minerales (nitrógeno y fósforo especialmente) son más costosos que los de naturaleza orgánica, ellos son inmediatamente eficaces; ya que el fósforo se revela especialmente como un limitante en la producción primaria o vegetal (fitoplancton). </a:t>
            </a:r>
          </a:p>
          <a:p>
            <a:pPr>
              <a:spcBef>
                <a:spcPct val="45000"/>
              </a:spcBef>
              <a:buFont typeface="Wingdings" pitchFamily="2" charset="2"/>
              <a:buNone/>
            </a:pPr>
            <a:r>
              <a:rPr lang="es-ES"/>
              <a:t>Los sedimentos de los fondos, suelen constituir una trampa de minerales, que posteriormente también son difundidos (más lentamente) y puestos a disposición de la utilización por los vegetales. </a:t>
            </a:r>
          </a:p>
          <a:p>
            <a:pPr>
              <a:spcBef>
                <a:spcPct val="45000"/>
              </a:spcBef>
              <a:buFont typeface="Wingdings" pitchFamily="2" charset="2"/>
              <a:buNone/>
            </a:pPr>
            <a:r>
              <a:rPr lang="es-ES" b="1">
                <a:solidFill>
                  <a:srgbClr val="FF3300"/>
                </a:solidFill>
              </a:rPr>
              <a:t>La fertilización de las aguas tiene una repercusión importante sobre el nivel de oxígeno existente</a:t>
            </a:r>
            <a:r>
              <a:rPr lang="es-ES" b="1"/>
              <a:t>.</a:t>
            </a:r>
            <a:r>
              <a:rPr lang="es-ES"/>
              <a:t> </a:t>
            </a:r>
          </a:p>
          <a:p>
            <a:pPr>
              <a:spcBef>
                <a:spcPct val="45000"/>
              </a:spcBef>
              <a:buFont typeface="Wingdings" pitchFamily="2" charset="2"/>
              <a:buNone/>
            </a:pPr>
            <a:r>
              <a:rPr lang="es-ES"/>
              <a:t>El aumento de la cantidad de algas componentes del fitoplancton lleva a una producción de oxígeno (por fotosíntesis) durante el día. </a:t>
            </a:r>
          </a:p>
          <a:p>
            <a:pPr>
              <a:spcBef>
                <a:spcPct val="45000"/>
              </a:spcBef>
              <a:buFont typeface="Wingdings" pitchFamily="2" charset="2"/>
              <a:buNone/>
            </a:pPr>
            <a:r>
              <a:rPr lang="es-ES"/>
              <a:t>La fertilización orgánica requiere a su vez, de una alta proporción de oxígeno para su descomposición. De esta forma se podrá mantener un mejor equilibrio en el sistema. </a:t>
            </a:r>
            <a:endParaRPr lang="es-EC"/>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7BC51DF9-202C-4255-93AD-4D307EC30920}" type="slidenum">
              <a:rPr lang="es-ES"/>
              <a:pPr/>
              <a:t>9</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68610" name="Rectangle 2"/>
          <p:cNvSpPr>
            <a:spLocks noGrp="1" noChangeArrowheads="1"/>
          </p:cNvSpPr>
          <p:nvPr>
            <p:ph type="title"/>
          </p:nvPr>
        </p:nvSpPr>
        <p:spPr>
          <a:xfrm>
            <a:off x="457200" y="457200"/>
            <a:ext cx="8229600" cy="739775"/>
          </a:xfrm>
        </p:spPr>
        <p:txBody>
          <a:bodyPr/>
          <a:lstStyle/>
          <a:p>
            <a:r>
              <a:rPr lang="es-EC"/>
              <a:t>Precauciones por exceso de fertilizantes</a:t>
            </a:r>
          </a:p>
        </p:txBody>
      </p:sp>
      <p:sp>
        <p:nvSpPr>
          <p:cNvPr id="68611" name="Rectangle 3"/>
          <p:cNvSpPr>
            <a:spLocks noGrp="1" noChangeArrowheads="1"/>
          </p:cNvSpPr>
          <p:nvPr>
            <p:ph type="body" idx="1"/>
          </p:nvPr>
        </p:nvSpPr>
        <p:spPr>
          <a:xfrm>
            <a:off x="323850" y="1196975"/>
            <a:ext cx="8569325" cy="5327650"/>
          </a:xfrm>
        </p:spPr>
        <p:txBody>
          <a:bodyPr/>
          <a:lstStyle/>
          <a:p>
            <a:pPr>
              <a:spcBef>
                <a:spcPct val="45000"/>
              </a:spcBef>
              <a:buClr>
                <a:srgbClr val="FF3300"/>
              </a:buClr>
              <a:buFont typeface="Wingdings" pitchFamily="2" charset="2"/>
              <a:buChar char="q"/>
            </a:pPr>
            <a:r>
              <a:rPr lang="es-ES"/>
              <a:t>Si los fertilizantes inorgánicos se aportan en exceso, se puede producir una cantidad de algas azules (cianofíceas) que no son consumidas por los animales del sistema y que requerirán oxígeno durante el período de respiración de noche.</a:t>
            </a:r>
          </a:p>
          <a:p>
            <a:pPr>
              <a:spcBef>
                <a:spcPct val="45000"/>
              </a:spcBef>
              <a:buClr>
                <a:srgbClr val="FF3300"/>
              </a:buClr>
              <a:buFont typeface="Wingdings" pitchFamily="2" charset="2"/>
              <a:buChar char="q"/>
            </a:pPr>
            <a:r>
              <a:rPr lang="es-ES"/>
              <a:t> Por lo tanto es necesario tener en cuenta el equilibrio en cuanto al manejo del estanque en este aspecto.</a:t>
            </a:r>
            <a:r>
              <a:rPr lang="es-EC"/>
              <a:t> </a:t>
            </a:r>
          </a:p>
          <a:p>
            <a:pPr>
              <a:spcBef>
                <a:spcPct val="45000"/>
              </a:spcBef>
              <a:buFont typeface="Wingdings" pitchFamily="2" charset="2"/>
              <a:buNone/>
            </a:pPr>
            <a:r>
              <a:rPr lang="es-ES" sz="2400" b="1"/>
              <a:t>Utilidad respecto a la producción de alimento</a:t>
            </a:r>
            <a:endParaRPr lang="es-ES" sz="2400"/>
          </a:p>
          <a:p>
            <a:pPr>
              <a:spcBef>
                <a:spcPct val="45000"/>
              </a:spcBef>
              <a:buClr>
                <a:srgbClr val="FF3300"/>
              </a:buClr>
              <a:buFont typeface="Wingdings" pitchFamily="2" charset="2"/>
              <a:buChar char="q"/>
            </a:pPr>
            <a:r>
              <a:rPr lang="es-ES"/>
              <a:t>A mayor cantidad de fitoplancton, mayor cantidad de zooplancton (alimento importante para los peces). </a:t>
            </a:r>
          </a:p>
          <a:p>
            <a:pPr>
              <a:spcBef>
                <a:spcPct val="45000"/>
              </a:spcBef>
              <a:buClr>
                <a:srgbClr val="FF3300"/>
              </a:buClr>
              <a:buFont typeface="Wingdings" pitchFamily="2" charset="2"/>
              <a:buChar char="q"/>
            </a:pPr>
            <a:r>
              <a:rPr lang="es-ES"/>
              <a:t>Bien manejado el sistema, los peces estarán en perfectas condiciones sanitarias con abastecimiento correcto de oxígeno y tendrán disponible mayor alimento natural, especialmente en sus primeros estadíos de vida cuando crecen más rápidamente, lográndose posteriormente una mayor producción. </a:t>
            </a:r>
            <a:endParaRPr lang="es-EC"/>
          </a:p>
        </p:txBody>
      </p:sp>
    </p:spTree>
  </p:cSld>
  <p:clrMapOvr>
    <a:masterClrMapping/>
  </p:clrMapOvr>
</p:sld>
</file>

<file path=ppt/theme/theme1.xml><?xml version="1.0" encoding="utf-8"?>
<a:theme xmlns:a="http://schemas.openxmlformats.org/drawingml/2006/main" name="Píxel">
  <a:themeElements>
    <a:clrScheme name="Pí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í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í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í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í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í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í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í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í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í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í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í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í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í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316</TotalTime>
  <Words>3735</Words>
  <Application>Microsoft Office PowerPoint</Application>
  <PresentationFormat>Presentación en pantalla (4:3)</PresentationFormat>
  <Paragraphs>354</Paragraphs>
  <Slides>28</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28</vt:i4>
      </vt:variant>
    </vt:vector>
  </HeadingPairs>
  <TitlesOfParts>
    <vt:vector size="35" baseType="lpstr">
      <vt:lpstr>Arial</vt:lpstr>
      <vt:lpstr>Times New Roman</vt:lpstr>
      <vt:lpstr>Wingdings</vt:lpstr>
      <vt:lpstr>Arial Black</vt:lpstr>
      <vt:lpstr>Symbol</vt:lpstr>
      <vt:lpstr>Píxel</vt:lpstr>
      <vt:lpstr>Microsoft Editor de ecuaciones 3.0</vt:lpstr>
      <vt:lpstr>Unidad 4, 5, 6:    Uso de Fertilizantes en estanques </vt:lpstr>
      <vt:lpstr>Fertilizantes inorgánicos</vt:lpstr>
      <vt:lpstr>Fertilizantes ….(2)</vt:lpstr>
      <vt:lpstr>Cuándo se debe aplicar</vt:lpstr>
      <vt:lpstr>Aplicación del fertilizante</vt:lpstr>
      <vt:lpstr>Tasas /cálculo de suministro</vt:lpstr>
      <vt:lpstr>Algunas características de los fertilizantes</vt:lpstr>
      <vt:lpstr>Fertilizantes inorgánicos</vt:lpstr>
      <vt:lpstr>Precauciones por exceso de fertilizantes</vt:lpstr>
      <vt:lpstr>Incidencia en la producción de organismos hidrobiológicos</vt:lpstr>
      <vt:lpstr>Fertilizantes orgánicos</vt:lpstr>
      <vt:lpstr>Formación de detritus dentro de un estanque</vt:lpstr>
      <vt:lpstr>Incidencia en la producción de organismos</vt:lpstr>
      <vt:lpstr>Utilidad de los fertilizantes orgánicos</vt:lpstr>
      <vt:lpstr>Suministro de cal agrícola en estanques</vt:lpstr>
      <vt:lpstr>Dosis de cal generalmente utilizadas </vt:lpstr>
      <vt:lpstr>Diapositiva 17</vt:lpstr>
      <vt:lpstr>Importancia en la determinación del fósforo  </vt:lpstr>
      <vt:lpstr>Concentraciones típicas de fósforo en el agua</vt:lpstr>
      <vt:lpstr>Determinación del fósforo</vt:lpstr>
      <vt:lpstr>Diapositiva 21</vt:lpstr>
      <vt:lpstr>Métodos de determinación del fósforo o  del fosfato </vt:lpstr>
      <vt:lpstr>Ejemplo de aplicación del ICA para fosfatos para el Estero Salado</vt:lpstr>
      <vt:lpstr>Tabla de datos   Referencia: Proyecto de investigación de calidad de agua, J. Castro, ESPOL, 2004.</vt:lpstr>
      <vt:lpstr>Resultados de cálculo de IPO4</vt:lpstr>
      <vt:lpstr>Valores Mensuales de IPO4 (sep. 2000– ene.2001)</vt:lpstr>
      <vt:lpstr>Variaciones de IPO4 según lugar de muestreo</vt:lpstr>
      <vt:lpstr>Análisis de resultados </vt:lpstr>
    </vt:vector>
  </TitlesOfParts>
  <Company>fimcm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Uso de fertilizantes en estanques</dc:title>
  <dc:subject>Unidad 4, 5, 6</dc:subject>
  <dc:creator>José V. Chang</dc:creator>
  <cp:lastModifiedBy>Administrador</cp:lastModifiedBy>
  <cp:revision>28</cp:revision>
  <dcterms:created xsi:type="dcterms:W3CDTF">2007-07-31T14:21:55Z</dcterms:created>
  <dcterms:modified xsi:type="dcterms:W3CDTF">2009-07-27T16:01:24Z</dcterms:modified>
</cp:coreProperties>
</file>