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256" r:id="rId2"/>
    <p:sldId id="281" r:id="rId3"/>
    <p:sldId id="282" r:id="rId4"/>
    <p:sldId id="279" r:id="rId5"/>
    <p:sldId id="28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7" r:id="rId26"/>
    <p:sldId id="276"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A04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4" d="100"/>
          <a:sy n="54" d="100"/>
        </p:scale>
        <p:origin x="-7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25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25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D426F2-89E5-4DA3-BB2A-21AFB9426023}"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9FDA459-A390-44BA-A497-49A73958445E}"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0DA86E2-0AF3-4CFD-B593-D511DD7A97FA}" type="slidenum">
              <a:rPr lang="es-ES"/>
              <a:pPr/>
              <a:t>7</a:t>
            </a:fld>
            <a:endParaRPr lang="es-E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858000"/>
            <a:chOff x="0" y="0"/>
            <a:chExt cx="5760" cy="4320"/>
          </a:xfrm>
        </p:grpSpPr>
        <p:sp>
          <p:nvSpPr>
            <p:cNvPr id="614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s-EC" sz="2400">
                <a:latin typeface="Times New Roman" pitchFamily="18" charset="0"/>
              </a:endParaRPr>
            </a:p>
          </p:txBody>
        </p:sp>
        <p:sp>
          <p:nvSpPr>
            <p:cNvPr id="6148"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s-EC" sz="2400">
                <a:latin typeface="Times New Roman" pitchFamily="18" charset="0"/>
              </a:endParaRPr>
            </a:p>
          </p:txBody>
        </p:sp>
        <p:grpSp>
          <p:nvGrpSpPr>
            <p:cNvPr id="6149" name="Group 5"/>
            <p:cNvGrpSpPr>
              <a:grpSpLocks/>
            </p:cNvGrpSpPr>
            <p:nvPr/>
          </p:nvGrpSpPr>
          <p:grpSpPr bwMode="auto">
            <a:xfrm>
              <a:off x="0" y="672"/>
              <a:ext cx="1806" cy="1989"/>
              <a:chOff x="0" y="672"/>
              <a:chExt cx="1806" cy="1989"/>
            </a:xfrm>
          </p:grpSpPr>
          <p:sp>
            <p:nvSpPr>
              <p:cNvPr id="6150"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s-EC" sz="2400">
                  <a:latin typeface="Times New Roman" pitchFamily="18" charset="0"/>
                </a:endParaRPr>
              </a:p>
            </p:txBody>
          </p:sp>
          <p:sp>
            <p:nvSpPr>
              <p:cNvPr id="6151"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s-EC" sz="2400">
                  <a:latin typeface="Times New Roman" pitchFamily="18" charset="0"/>
                </a:endParaRPr>
              </a:p>
            </p:txBody>
          </p:sp>
          <p:sp>
            <p:nvSpPr>
              <p:cNvPr id="6152"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s-EC" sz="2400">
                  <a:latin typeface="Times New Roman" pitchFamily="18" charset="0"/>
                </a:endParaRPr>
              </a:p>
            </p:txBody>
          </p:sp>
          <p:sp>
            <p:nvSpPr>
              <p:cNvPr id="6153"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s-EC" sz="2400">
                  <a:latin typeface="Times New Roman" pitchFamily="18" charset="0"/>
                </a:endParaRPr>
              </a:p>
            </p:txBody>
          </p:sp>
          <p:sp>
            <p:nvSpPr>
              <p:cNvPr id="6154"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s-EC" sz="2400">
                  <a:latin typeface="Times New Roman" pitchFamily="18" charset="0"/>
                </a:endParaRPr>
              </a:p>
            </p:txBody>
          </p:sp>
          <p:sp>
            <p:nvSpPr>
              <p:cNvPr id="6155"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s-EC" sz="2400">
                  <a:latin typeface="Times New Roman" pitchFamily="18" charset="0"/>
                </a:endParaRPr>
              </a:p>
            </p:txBody>
          </p:sp>
          <p:sp>
            <p:nvSpPr>
              <p:cNvPr id="6156"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s-EC" sz="2400">
                  <a:latin typeface="Times New Roman" pitchFamily="18" charset="0"/>
                </a:endParaRPr>
              </a:p>
            </p:txBody>
          </p:sp>
          <p:sp>
            <p:nvSpPr>
              <p:cNvPr id="6157"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s-EC" sz="2400">
                  <a:latin typeface="Times New Roman" pitchFamily="18" charset="0"/>
                </a:endParaRPr>
              </a:p>
            </p:txBody>
          </p:sp>
          <p:sp>
            <p:nvSpPr>
              <p:cNvPr id="6158"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s-EC" sz="2400">
                  <a:latin typeface="Times New Roman" pitchFamily="18" charset="0"/>
                </a:endParaRPr>
              </a:p>
            </p:txBody>
          </p:sp>
          <p:sp>
            <p:nvSpPr>
              <p:cNvPr id="6159"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s-EC" sz="2400">
                  <a:latin typeface="Times New Roman" pitchFamily="18" charset="0"/>
                </a:endParaRPr>
              </a:p>
            </p:txBody>
          </p:sp>
        </p:grpSp>
      </p:grpSp>
      <p:sp>
        <p:nvSpPr>
          <p:cNvPr id="6160" name="Rectangle 16"/>
          <p:cNvSpPr>
            <a:spLocks noGrp="1" noChangeArrowheads="1"/>
          </p:cNvSpPr>
          <p:nvPr>
            <p:ph type="dt" sz="half" idx="2"/>
          </p:nvPr>
        </p:nvSpPr>
        <p:spPr>
          <a:xfrm>
            <a:off x="457200" y="6248400"/>
            <a:ext cx="2133600" cy="457200"/>
          </a:xfrm>
        </p:spPr>
        <p:txBody>
          <a:bodyPr/>
          <a:lstStyle>
            <a:lvl1pPr>
              <a:defRPr sz="1200"/>
            </a:lvl1pPr>
          </a:lstStyle>
          <a:p>
            <a:endParaRPr lang="es-ES"/>
          </a:p>
        </p:txBody>
      </p:sp>
      <p:sp>
        <p:nvSpPr>
          <p:cNvPr id="6161" name="Rectangle 17"/>
          <p:cNvSpPr>
            <a:spLocks noGrp="1" noChangeArrowheads="1"/>
          </p:cNvSpPr>
          <p:nvPr>
            <p:ph type="ftr" sz="quarter" idx="3"/>
          </p:nvPr>
        </p:nvSpPr>
        <p:spPr/>
        <p:txBody>
          <a:bodyPr/>
          <a:lstStyle>
            <a:lvl1pPr>
              <a:defRPr sz="1200"/>
            </a:lvl1pPr>
          </a:lstStyle>
          <a:p>
            <a:endParaRPr lang="es-ES"/>
          </a:p>
        </p:txBody>
      </p:sp>
      <p:sp>
        <p:nvSpPr>
          <p:cNvPr id="6162" name="Rectangle 18"/>
          <p:cNvSpPr>
            <a:spLocks noGrp="1" noChangeArrowheads="1"/>
          </p:cNvSpPr>
          <p:nvPr>
            <p:ph type="sldNum" sz="quarter" idx="4"/>
          </p:nvPr>
        </p:nvSpPr>
        <p:spPr/>
        <p:txBody>
          <a:bodyPr/>
          <a:lstStyle>
            <a:lvl1pPr>
              <a:defRPr sz="1200">
                <a:latin typeface="Arial Black" pitchFamily="34" charset="0"/>
              </a:defRPr>
            </a:lvl1pPr>
          </a:lstStyle>
          <a:p>
            <a:fld id="{BAC5A71C-49BC-43C7-A0D1-3DBEF7EC47A5}" type="slidenum">
              <a:rPr lang="es-ES"/>
              <a:pPr/>
              <a:t>‹Nº›</a:t>
            </a:fld>
            <a:endParaRPr lang="es-ES"/>
          </a:p>
        </p:txBody>
      </p:sp>
      <p:sp>
        <p:nvSpPr>
          <p:cNvPr id="6163" name="Rectangle 19"/>
          <p:cNvSpPr>
            <a:spLocks noGrp="1" noChangeArrowheads="1"/>
          </p:cNvSpPr>
          <p:nvPr>
            <p:ph type="ctrTitle"/>
          </p:nvPr>
        </p:nvSpPr>
        <p:spPr>
          <a:xfrm>
            <a:off x="2971800" y="1828800"/>
            <a:ext cx="6019800" cy="2209800"/>
          </a:xfrm>
        </p:spPr>
        <p:txBody>
          <a:bodyPr/>
          <a:lstStyle>
            <a:lvl1pPr>
              <a:defRPr sz="3300">
                <a:solidFill>
                  <a:srgbClr val="FFFFFF"/>
                </a:solidFill>
              </a:defRPr>
            </a:lvl1pPr>
          </a:lstStyle>
          <a:p>
            <a:r>
              <a:rPr lang="es-ES"/>
              <a:t>Haga clic para cambiar el estilo de título	</a:t>
            </a:r>
          </a:p>
        </p:txBody>
      </p:sp>
      <p:sp>
        <p:nvSpPr>
          <p:cNvPr id="616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100"/>
            </a:lvl1pPr>
          </a:lstStyle>
          <a:p>
            <a:r>
              <a:rPr lang="es-ES"/>
              <a:t>Haga clic para modificar el estilo de subtítulo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s-ES"/>
              <a:t>José V. Chang Gómez</a:t>
            </a:r>
          </a:p>
        </p:txBody>
      </p:sp>
      <p:sp>
        <p:nvSpPr>
          <p:cNvPr id="5" name="4 Marcador de número de diapositiva"/>
          <p:cNvSpPr>
            <a:spLocks noGrp="1"/>
          </p:cNvSpPr>
          <p:nvPr>
            <p:ph type="sldNum" sz="quarter" idx="11"/>
          </p:nvPr>
        </p:nvSpPr>
        <p:spPr/>
        <p:txBody>
          <a:bodyPr/>
          <a:lstStyle>
            <a:lvl1pPr>
              <a:defRPr/>
            </a:lvl1pPr>
          </a:lstStyle>
          <a:p>
            <a:fld id="{571DA0D6-D7DB-4827-84D6-88930BAE7436}"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Calidad de agua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s-ES"/>
              <a:t>José V. Chang Gómez</a:t>
            </a:r>
          </a:p>
        </p:txBody>
      </p:sp>
      <p:sp>
        <p:nvSpPr>
          <p:cNvPr id="5" name="4 Marcador de número de diapositiva"/>
          <p:cNvSpPr>
            <a:spLocks noGrp="1"/>
          </p:cNvSpPr>
          <p:nvPr>
            <p:ph type="sldNum" sz="quarter" idx="11"/>
          </p:nvPr>
        </p:nvSpPr>
        <p:spPr/>
        <p:txBody>
          <a:bodyPr/>
          <a:lstStyle>
            <a:lvl1pPr>
              <a:defRPr/>
            </a:lvl1pPr>
          </a:lstStyle>
          <a:p>
            <a:fld id="{84EAF753-DB48-4EB3-81B5-51F2696EF0D9}"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Calidad de agua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0005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0"/>
          </p:nvPr>
        </p:nvSpPr>
        <p:spPr>
          <a:xfrm>
            <a:off x="3124200" y="6248400"/>
            <a:ext cx="2895600" cy="457200"/>
          </a:xfrm>
        </p:spPr>
        <p:txBody>
          <a:bodyPr/>
          <a:lstStyle>
            <a:lvl1pPr>
              <a:defRPr/>
            </a:lvl1pPr>
          </a:lstStyle>
          <a:p>
            <a:r>
              <a:rPr lang="es-ES"/>
              <a:t>José V. Chang Gómez</a:t>
            </a:r>
          </a:p>
        </p:txBody>
      </p:sp>
      <p:sp>
        <p:nvSpPr>
          <p:cNvPr id="7" name="6 Marcador de número de diapositiva"/>
          <p:cNvSpPr>
            <a:spLocks noGrp="1"/>
          </p:cNvSpPr>
          <p:nvPr>
            <p:ph type="sldNum" sz="quarter" idx="11"/>
          </p:nvPr>
        </p:nvSpPr>
        <p:spPr>
          <a:xfrm>
            <a:off x="6553200" y="6248400"/>
            <a:ext cx="2133600" cy="457200"/>
          </a:xfrm>
        </p:spPr>
        <p:txBody>
          <a:bodyPr/>
          <a:lstStyle>
            <a:lvl1pPr>
              <a:defRPr/>
            </a:lvl1pPr>
          </a:lstStyle>
          <a:p>
            <a:fld id="{C84166A8-CCEA-4EF6-8BF1-240B33E5FE35}" type="slidenum">
              <a:rPr lang="es-ES"/>
              <a:pPr/>
              <a:t>‹Nº›</a:t>
            </a:fld>
            <a:endParaRPr lang="es-ES"/>
          </a:p>
        </p:txBody>
      </p:sp>
      <p:sp>
        <p:nvSpPr>
          <p:cNvPr id="8" name="7 Marcador de fecha"/>
          <p:cNvSpPr>
            <a:spLocks noGrp="1"/>
          </p:cNvSpPr>
          <p:nvPr>
            <p:ph type="dt" sz="half" idx="12"/>
          </p:nvPr>
        </p:nvSpPr>
        <p:spPr>
          <a:xfrm>
            <a:off x="457200" y="6245225"/>
            <a:ext cx="2133600" cy="476250"/>
          </a:xfrm>
        </p:spPr>
        <p:txBody>
          <a:bodyPr/>
          <a:lstStyle>
            <a:lvl1pPr>
              <a:defRPr/>
            </a:lvl1pPr>
          </a:lstStyle>
          <a:p>
            <a:r>
              <a:rPr lang="es-ES"/>
              <a:t>Calidad de agua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r>
              <a:rPr lang="es-ES"/>
              <a:t>José V. Chang Gómez</a:t>
            </a:r>
          </a:p>
        </p:txBody>
      </p:sp>
      <p:sp>
        <p:nvSpPr>
          <p:cNvPr id="6" name="5 Marcador de número de diapositiva"/>
          <p:cNvSpPr>
            <a:spLocks noGrp="1"/>
          </p:cNvSpPr>
          <p:nvPr>
            <p:ph type="sldNum" sz="quarter" idx="11"/>
          </p:nvPr>
        </p:nvSpPr>
        <p:spPr>
          <a:xfrm>
            <a:off x="6553200" y="6248400"/>
            <a:ext cx="2133600" cy="457200"/>
          </a:xfrm>
        </p:spPr>
        <p:txBody>
          <a:bodyPr/>
          <a:lstStyle>
            <a:lvl1pPr>
              <a:defRPr/>
            </a:lvl1pPr>
          </a:lstStyle>
          <a:p>
            <a:fld id="{E3AD8540-6060-409A-86F7-D165A7E3427B}" type="slidenum">
              <a:rPr lang="es-ES"/>
              <a:pPr/>
              <a:t>‹Nº›</a:t>
            </a:fld>
            <a:endParaRPr lang="es-ES"/>
          </a:p>
        </p:txBody>
      </p:sp>
      <p:sp>
        <p:nvSpPr>
          <p:cNvPr id="7" name="6 Marcador de fecha"/>
          <p:cNvSpPr>
            <a:spLocks noGrp="1"/>
          </p:cNvSpPr>
          <p:nvPr>
            <p:ph type="dt" sz="half" idx="12"/>
          </p:nvPr>
        </p:nvSpPr>
        <p:spPr>
          <a:xfrm>
            <a:off x="457200" y="6245225"/>
            <a:ext cx="2133600" cy="476250"/>
          </a:xfrm>
        </p:spPr>
        <p:txBody>
          <a:bodyPr/>
          <a:lstStyle>
            <a:lvl1pPr>
              <a:defRPr/>
            </a:lvl1pPr>
          </a:lstStyle>
          <a:p>
            <a:r>
              <a:rPr lang="es-ES"/>
              <a:t>Calidad de agua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8229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4000500"/>
            <a:ext cx="8229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r>
              <a:rPr lang="es-ES"/>
              <a:t>José V. Chang Gómez</a:t>
            </a:r>
          </a:p>
        </p:txBody>
      </p:sp>
      <p:sp>
        <p:nvSpPr>
          <p:cNvPr id="6" name="5 Marcador de número de diapositiva"/>
          <p:cNvSpPr>
            <a:spLocks noGrp="1"/>
          </p:cNvSpPr>
          <p:nvPr>
            <p:ph type="sldNum" sz="quarter" idx="11"/>
          </p:nvPr>
        </p:nvSpPr>
        <p:spPr>
          <a:xfrm>
            <a:off x="6553200" y="6248400"/>
            <a:ext cx="2133600" cy="457200"/>
          </a:xfrm>
        </p:spPr>
        <p:txBody>
          <a:bodyPr/>
          <a:lstStyle>
            <a:lvl1pPr>
              <a:defRPr/>
            </a:lvl1pPr>
          </a:lstStyle>
          <a:p>
            <a:fld id="{AE67DD95-2BCA-436E-806F-0BCBFAC2161F}" type="slidenum">
              <a:rPr lang="es-ES"/>
              <a:pPr/>
              <a:t>‹Nº›</a:t>
            </a:fld>
            <a:endParaRPr lang="es-ES"/>
          </a:p>
        </p:txBody>
      </p:sp>
      <p:sp>
        <p:nvSpPr>
          <p:cNvPr id="7" name="6 Marcador de fecha"/>
          <p:cNvSpPr>
            <a:spLocks noGrp="1"/>
          </p:cNvSpPr>
          <p:nvPr>
            <p:ph type="dt" sz="half" idx="12"/>
          </p:nvPr>
        </p:nvSpPr>
        <p:spPr>
          <a:xfrm>
            <a:off x="457200" y="6245225"/>
            <a:ext cx="2133600" cy="476250"/>
          </a:xfrm>
        </p:spPr>
        <p:txBody>
          <a:bodyPr/>
          <a:lstStyle>
            <a:lvl1pPr>
              <a:defRPr/>
            </a:lvl1pPr>
          </a:lstStyle>
          <a:p>
            <a:r>
              <a:rPr lang="es-ES"/>
              <a:t>Calidad de agua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s-ES"/>
              <a:t>José V. Chang Gómez</a:t>
            </a:r>
          </a:p>
        </p:txBody>
      </p:sp>
      <p:sp>
        <p:nvSpPr>
          <p:cNvPr id="5" name="4 Marcador de número de diapositiva"/>
          <p:cNvSpPr>
            <a:spLocks noGrp="1"/>
          </p:cNvSpPr>
          <p:nvPr>
            <p:ph type="sldNum" sz="quarter" idx="11"/>
          </p:nvPr>
        </p:nvSpPr>
        <p:spPr/>
        <p:txBody>
          <a:bodyPr/>
          <a:lstStyle>
            <a:lvl1pPr>
              <a:defRPr/>
            </a:lvl1pPr>
          </a:lstStyle>
          <a:p>
            <a:fld id="{69DAA5CD-5FCE-4520-A90B-A61BDA437EC3}"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Calidad de agua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r>
              <a:rPr lang="es-ES"/>
              <a:t>José V. Chang Gómez</a:t>
            </a:r>
          </a:p>
        </p:txBody>
      </p:sp>
      <p:sp>
        <p:nvSpPr>
          <p:cNvPr id="5" name="4 Marcador de número de diapositiva"/>
          <p:cNvSpPr>
            <a:spLocks noGrp="1"/>
          </p:cNvSpPr>
          <p:nvPr>
            <p:ph type="sldNum" sz="quarter" idx="11"/>
          </p:nvPr>
        </p:nvSpPr>
        <p:spPr/>
        <p:txBody>
          <a:bodyPr/>
          <a:lstStyle>
            <a:lvl1pPr>
              <a:defRPr/>
            </a:lvl1pPr>
          </a:lstStyle>
          <a:p>
            <a:fld id="{C006EF90-7BC8-470A-8732-C82A14B0265D}"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Calidad de agua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p:txBody>
          <a:bodyPr/>
          <a:lstStyle>
            <a:lvl1pPr>
              <a:defRPr/>
            </a:lvl1pPr>
          </a:lstStyle>
          <a:p>
            <a:r>
              <a:rPr lang="es-ES"/>
              <a:t>José V. Chang Gómez</a:t>
            </a:r>
          </a:p>
        </p:txBody>
      </p:sp>
      <p:sp>
        <p:nvSpPr>
          <p:cNvPr id="6" name="5 Marcador de número de diapositiva"/>
          <p:cNvSpPr>
            <a:spLocks noGrp="1"/>
          </p:cNvSpPr>
          <p:nvPr>
            <p:ph type="sldNum" sz="quarter" idx="11"/>
          </p:nvPr>
        </p:nvSpPr>
        <p:spPr/>
        <p:txBody>
          <a:bodyPr/>
          <a:lstStyle>
            <a:lvl1pPr>
              <a:defRPr/>
            </a:lvl1pPr>
          </a:lstStyle>
          <a:p>
            <a:fld id="{57F781E7-95A7-4123-89C6-A65B36384EB3}" type="slidenum">
              <a:rPr lang="es-ES"/>
              <a:pPr/>
              <a:t>‹Nº›</a:t>
            </a:fld>
            <a:endParaRPr lang="es-ES"/>
          </a:p>
        </p:txBody>
      </p:sp>
      <p:sp>
        <p:nvSpPr>
          <p:cNvPr id="7" name="6 Marcador de fecha"/>
          <p:cNvSpPr>
            <a:spLocks noGrp="1"/>
          </p:cNvSpPr>
          <p:nvPr>
            <p:ph type="dt" sz="half" idx="12"/>
          </p:nvPr>
        </p:nvSpPr>
        <p:spPr/>
        <p:txBody>
          <a:bodyPr/>
          <a:lstStyle>
            <a:lvl1pPr>
              <a:defRPr/>
            </a:lvl1pPr>
          </a:lstStyle>
          <a:p>
            <a:r>
              <a:rPr lang="es-ES"/>
              <a:t>Calidad de agua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0"/>
          </p:nvPr>
        </p:nvSpPr>
        <p:spPr/>
        <p:txBody>
          <a:bodyPr/>
          <a:lstStyle>
            <a:lvl1pPr>
              <a:defRPr/>
            </a:lvl1pPr>
          </a:lstStyle>
          <a:p>
            <a:r>
              <a:rPr lang="es-ES"/>
              <a:t>José V. Chang Gómez</a:t>
            </a:r>
          </a:p>
        </p:txBody>
      </p:sp>
      <p:sp>
        <p:nvSpPr>
          <p:cNvPr id="8" name="7 Marcador de número de diapositiva"/>
          <p:cNvSpPr>
            <a:spLocks noGrp="1"/>
          </p:cNvSpPr>
          <p:nvPr>
            <p:ph type="sldNum" sz="quarter" idx="11"/>
          </p:nvPr>
        </p:nvSpPr>
        <p:spPr/>
        <p:txBody>
          <a:bodyPr/>
          <a:lstStyle>
            <a:lvl1pPr>
              <a:defRPr/>
            </a:lvl1pPr>
          </a:lstStyle>
          <a:p>
            <a:fld id="{CA824B5C-5EDA-4737-A0EF-A6CA2FE3E1C5}" type="slidenum">
              <a:rPr lang="es-ES"/>
              <a:pPr/>
              <a:t>‹Nº›</a:t>
            </a:fld>
            <a:endParaRPr lang="es-ES"/>
          </a:p>
        </p:txBody>
      </p:sp>
      <p:sp>
        <p:nvSpPr>
          <p:cNvPr id="9" name="8 Marcador de fecha"/>
          <p:cNvSpPr>
            <a:spLocks noGrp="1"/>
          </p:cNvSpPr>
          <p:nvPr>
            <p:ph type="dt" sz="half" idx="12"/>
          </p:nvPr>
        </p:nvSpPr>
        <p:spPr/>
        <p:txBody>
          <a:bodyPr/>
          <a:lstStyle>
            <a:lvl1pPr>
              <a:defRPr/>
            </a:lvl1pPr>
          </a:lstStyle>
          <a:p>
            <a:r>
              <a:rPr lang="es-ES"/>
              <a:t>Calidad de agua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p:txBody>
          <a:bodyPr/>
          <a:lstStyle>
            <a:lvl1pPr>
              <a:defRPr/>
            </a:lvl1pPr>
          </a:lstStyle>
          <a:p>
            <a:r>
              <a:rPr lang="es-ES"/>
              <a:t>José V. Chang Gómez</a:t>
            </a:r>
          </a:p>
        </p:txBody>
      </p:sp>
      <p:sp>
        <p:nvSpPr>
          <p:cNvPr id="4" name="3 Marcador de número de diapositiva"/>
          <p:cNvSpPr>
            <a:spLocks noGrp="1"/>
          </p:cNvSpPr>
          <p:nvPr>
            <p:ph type="sldNum" sz="quarter" idx="11"/>
          </p:nvPr>
        </p:nvSpPr>
        <p:spPr/>
        <p:txBody>
          <a:bodyPr/>
          <a:lstStyle>
            <a:lvl1pPr>
              <a:defRPr/>
            </a:lvl1pPr>
          </a:lstStyle>
          <a:p>
            <a:fld id="{2C32993F-308F-489F-B252-81A465B4617A}" type="slidenum">
              <a:rPr lang="es-ES"/>
              <a:pPr/>
              <a:t>‹Nº›</a:t>
            </a:fld>
            <a:endParaRPr lang="es-ES"/>
          </a:p>
        </p:txBody>
      </p:sp>
      <p:sp>
        <p:nvSpPr>
          <p:cNvPr id="5" name="4 Marcador de fecha"/>
          <p:cNvSpPr>
            <a:spLocks noGrp="1"/>
          </p:cNvSpPr>
          <p:nvPr>
            <p:ph type="dt" sz="half" idx="12"/>
          </p:nvPr>
        </p:nvSpPr>
        <p:spPr/>
        <p:txBody>
          <a:bodyPr/>
          <a:lstStyle>
            <a:lvl1pPr>
              <a:defRPr/>
            </a:lvl1pPr>
          </a:lstStyle>
          <a:p>
            <a:r>
              <a:rPr lang="es-ES"/>
              <a:t>Calidad de agua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r>
              <a:rPr lang="es-ES"/>
              <a:t>José V. Chang Gómez</a:t>
            </a:r>
          </a:p>
        </p:txBody>
      </p:sp>
      <p:sp>
        <p:nvSpPr>
          <p:cNvPr id="3" name="2 Marcador de número de diapositiva"/>
          <p:cNvSpPr>
            <a:spLocks noGrp="1"/>
          </p:cNvSpPr>
          <p:nvPr>
            <p:ph type="sldNum" sz="quarter" idx="11"/>
          </p:nvPr>
        </p:nvSpPr>
        <p:spPr/>
        <p:txBody>
          <a:bodyPr/>
          <a:lstStyle>
            <a:lvl1pPr>
              <a:defRPr/>
            </a:lvl1pPr>
          </a:lstStyle>
          <a:p>
            <a:fld id="{A5531353-951E-475B-A37D-78D18975D25B}" type="slidenum">
              <a:rPr lang="es-ES"/>
              <a:pPr/>
              <a:t>‹Nº›</a:t>
            </a:fld>
            <a:endParaRPr lang="es-ES"/>
          </a:p>
        </p:txBody>
      </p:sp>
      <p:sp>
        <p:nvSpPr>
          <p:cNvPr id="4" name="3 Marcador de fecha"/>
          <p:cNvSpPr>
            <a:spLocks noGrp="1"/>
          </p:cNvSpPr>
          <p:nvPr>
            <p:ph type="dt" sz="half" idx="12"/>
          </p:nvPr>
        </p:nvSpPr>
        <p:spPr/>
        <p:txBody>
          <a:bodyPr/>
          <a:lstStyle>
            <a:lvl1pPr>
              <a:defRPr/>
            </a:lvl1pPr>
          </a:lstStyle>
          <a:p>
            <a:r>
              <a:rPr lang="es-ES"/>
              <a:t>Calidad de agua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s-ES"/>
              <a:t>José V. Chang Gómez</a:t>
            </a:r>
          </a:p>
        </p:txBody>
      </p:sp>
      <p:sp>
        <p:nvSpPr>
          <p:cNvPr id="6" name="5 Marcador de número de diapositiva"/>
          <p:cNvSpPr>
            <a:spLocks noGrp="1"/>
          </p:cNvSpPr>
          <p:nvPr>
            <p:ph type="sldNum" sz="quarter" idx="11"/>
          </p:nvPr>
        </p:nvSpPr>
        <p:spPr/>
        <p:txBody>
          <a:bodyPr/>
          <a:lstStyle>
            <a:lvl1pPr>
              <a:defRPr/>
            </a:lvl1pPr>
          </a:lstStyle>
          <a:p>
            <a:fld id="{926557BF-D547-44BC-8985-2B794720CA0A}" type="slidenum">
              <a:rPr lang="es-ES"/>
              <a:pPr/>
              <a:t>‹Nº›</a:t>
            </a:fld>
            <a:endParaRPr lang="es-ES"/>
          </a:p>
        </p:txBody>
      </p:sp>
      <p:sp>
        <p:nvSpPr>
          <p:cNvPr id="7" name="6 Marcador de fecha"/>
          <p:cNvSpPr>
            <a:spLocks noGrp="1"/>
          </p:cNvSpPr>
          <p:nvPr>
            <p:ph type="dt" sz="half" idx="12"/>
          </p:nvPr>
        </p:nvSpPr>
        <p:spPr/>
        <p:txBody>
          <a:bodyPr/>
          <a:lstStyle>
            <a:lvl1pPr>
              <a:defRPr/>
            </a:lvl1pPr>
          </a:lstStyle>
          <a:p>
            <a:r>
              <a:rPr lang="es-ES"/>
              <a:t>Calidad de agua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s-ES"/>
              <a:t>José V. Chang Gómez</a:t>
            </a:r>
          </a:p>
        </p:txBody>
      </p:sp>
      <p:sp>
        <p:nvSpPr>
          <p:cNvPr id="6" name="5 Marcador de número de diapositiva"/>
          <p:cNvSpPr>
            <a:spLocks noGrp="1"/>
          </p:cNvSpPr>
          <p:nvPr>
            <p:ph type="sldNum" sz="quarter" idx="11"/>
          </p:nvPr>
        </p:nvSpPr>
        <p:spPr/>
        <p:txBody>
          <a:bodyPr/>
          <a:lstStyle>
            <a:lvl1pPr>
              <a:defRPr/>
            </a:lvl1pPr>
          </a:lstStyle>
          <a:p>
            <a:fld id="{57B9F098-AE52-46F0-B579-78C1B8397DB5}" type="slidenum">
              <a:rPr lang="es-ES"/>
              <a:pPr/>
              <a:t>‹Nº›</a:t>
            </a:fld>
            <a:endParaRPr lang="es-ES"/>
          </a:p>
        </p:txBody>
      </p:sp>
      <p:sp>
        <p:nvSpPr>
          <p:cNvPr id="7" name="6 Marcador de fecha"/>
          <p:cNvSpPr>
            <a:spLocks noGrp="1"/>
          </p:cNvSpPr>
          <p:nvPr>
            <p:ph type="dt" sz="half" idx="12"/>
          </p:nvPr>
        </p:nvSpPr>
        <p:spPr/>
        <p:txBody>
          <a:bodyPr/>
          <a:lstStyle>
            <a:lvl1pPr>
              <a:defRPr/>
            </a:lvl1pPr>
          </a:lstStyle>
          <a:p>
            <a:r>
              <a:rPr lang="es-ES"/>
              <a:t>Calidad de agua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r>
              <a:rPr lang="es-ES"/>
              <a:t>José V. Chang Gómez</a:t>
            </a:r>
          </a:p>
        </p:txBody>
      </p:sp>
      <p:sp>
        <p:nvSpPr>
          <p:cNvPr id="512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473ED6B6-89AE-4E9A-8C0C-9109B1ED1BDA}" type="slidenum">
              <a:rPr lang="es-ES"/>
              <a:pPr/>
              <a:t>‹Nº›</a:t>
            </a:fld>
            <a:endParaRPr lang="es-ES"/>
          </a:p>
        </p:txBody>
      </p:sp>
      <p:grpSp>
        <p:nvGrpSpPr>
          <p:cNvPr id="5124" name="Group 4"/>
          <p:cNvGrpSpPr>
            <a:grpSpLocks/>
          </p:cNvGrpSpPr>
          <p:nvPr/>
        </p:nvGrpSpPr>
        <p:grpSpPr bwMode="auto">
          <a:xfrm>
            <a:off x="0" y="0"/>
            <a:ext cx="9144000" cy="546100"/>
            <a:chOff x="0" y="0"/>
            <a:chExt cx="5760" cy="344"/>
          </a:xfrm>
        </p:grpSpPr>
        <p:sp>
          <p:nvSpPr>
            <p:cNvPr id="512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s-EC" sz="2400">
                <a:latin typeface="Times New Roman" pitchFamily="18" charset="0"/>
              </a:endParaRPr>
            </a:p>
          </p:txBody>
        </p:sp>
        <p:sp>
          <p:nvSpPr>
            <p:cNvPr id="512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s-EC" sz="2400">
                <a:latin typeface="Times New Roman" pitchFamily="18" charset="0"/>
              </a:endParaRPr>
            </a:p>
          </p:txBody>
        </p:sp>
        <p:sp>
          <p:nvSpPr>
            <p:cNvPr id="512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s-EC">
                <a:solidFill>
                  <a:schemeClr val="hlink"/>
                </a:solidFill>
              </a:endParaRPr>
            </a:p>
          </p:txBody>
        </p:sp>
        <p:sp>
          <p:nvSpPr>
            <p:cNvPr id="512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s-EC">
                <a:solidFill>
                  <a:schemeClr val="hlink"/>
                </a:solidFill>
              </a:endParaRPr>
            </a:p>
          </p:txBody>
        </p:sp>
        <p:sp>
          <p:nvSpPr>
            <p:cNvPr id="512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s-EC">
                <a:solidFill>
                  <a:schemeClr val="accent2"/>
                </a:solidFill>
              </a:endParaRPr>
            </a:p>
          </p:txBody>
        </p:sp>
        <p:sp>
          <p:nvSpPr>
            <p:cNvPr id="513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s-EC">
                <a:solidFill>
                  <a:schemeClr val="hlink"/>
                </a:solidFill>
              </a:endParaRPr>
            </a:p>
          </p:txBody>
        </p:sp>
        <p:sp>
          <p:nvSpPr>
            <p:cNvPr id="513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s-EC" sz="2400">
                <a:latin typeface="Times New Roman" pitchFamily="18" charset="0"/>
              </a:endParaRPr>
            </a:p>
          </p:txBody>
        </p:sp>
        <p:sp>
          <p:nvSpPr>
            <p:cNvPr id="513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s-EC">
                <a:solidFill>
                  <a:schemeClr val="accent2"/>
                </a:solidFill>
              </a:endParaRPr>
            </a:p>
          </p:txBody>
        </p:sp>
        <p:sp>
          <p:nvSpPr>
            <p:cNvPr id="513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s-EC">
                <a:solidFill>
                  <a:schemeClr val="accent2"/>
                </a:solidFill>
              </a:endParaRPr>
            </a:p>
          </p:txBody>
        </p:sp>
      </p:grpSp>
      <p:sp>
        <p:nvSpPr>
          <p:cNvPr id="5134"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135"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3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r>
              <a:rPr lang="es-ES"/>
              <a:t>Calidad de agua</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Arial" charset="0"/>
        </a:defRPr>
      </a:lvl2pPr>
      <a:lvl3pPr algn="l" rtl="0" fontAlgn="base">
        <a:spcBef>
          <a:spcPct val="0"/>
        </a:spcBef>
        <a:spcAft>
          <a:spcPct val="0"/>
        </a:spcAft>
        <a:defRPr sz="2800">
          <a:solidFill>
            <a:schemeClr val="tx1"/>
          </a:solidFill>
          <a:latin typeface="Arial" charset="0"/>
        </a:defRPr>
      </a:lvl3pPr>
      <a:lvl4pPr algn="l" rtl="0" fontAlgn="base">
        <a:spcBef>
          <a:spcPct val="0"/>
        </a:spcBef>
        <a:spcAft>
          <a:spcPct val="0"/>
        </a:spcAft>
        <a:defRPr sz="2800">
          <a:solidFill>
            <a:schemeClr val="tx1"/>
          </a:solidFill>
          <a:latin typeface="Arial" charset="0"/>
        </a:defRPr>
      </a:lvl4pPr>
      <a:lvl5pPr algn="l" rtl="0" fontAlgn="base">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16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http://www.altercom.org/IMG/jpg/es-represa390.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77BE71A8-DF7C-48AC-A5AD-58F02C32C839}" type="slidenum">
              <a:rPr lang="es-ES"/>
              <a:pPr/>
              <a:t>1</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2052" name="Rectangle 4"/>
          <p:cNvSpPr>
            <a:spLocks noGrp="1" noChangeArrowheads="1"/>
          </p:cNvSpPr>
          <p:nvPr>
            <p:ph type="title"/>
          </p:nvPr>
        </p:nvSpPr>
        <p:spPr>
          <a:xfrm>
            <a:off x="457200" y="404813"/>
            <a:ext cx="8229600" cy="792162"/>
          </a:xfrm>
        </p:spPr>
        <p:txBody>
          <a:bodyPr/>
          <a:lstStyle/>
          <a:p>
            <a:r>
              <a:rPr lang="es-ES" sz="2400" b="1"/>
              <a:t>Unidad 11, 12, 13, 14 </a:t>
            </a:r>
            <a:br>
              <a:rPr lang="es-ES" sz="2400" b="1"/>
            </a:br>
            <a:r>
              <a:rPr lang="es-ES" sz="2400" b="1"/>
              <a:t>		Calidad de agua en lagos y embalses</a:t>
            </a:r>
          </a:p>
        </p:txBody>
      </p:sp>
      <p:sp>
        <p:nvSpPr>
          <p:cNvPr id="2053" name="Rectangle 5"/>
          <p:cNvSpPr>
            <a:spLocks noGrp="1" noChangeArrowheads="1"/>
          </p:cNvSpPr>
          <p:nvPr>
            <p:ph type="body" idx="1"/>
          </p:nvPr>
        </p:nvSpPr>
        <p:spPr>
          <a:xfrm>
            <a:off x="323850" y="1268413"/>
            <a:ext cx="8569325" cy="5184775"/>
          </a:xfrm>
        </p:spPr>
        <p:txBody>
          <a:bodyPr/>
          <a:lstStyle/>
          <a:p>
            <a:pPr>
              <a:lnSpc>
                <a:spcPct val="90000"/>
              </a:lnSpc>
              <a:buFont typeface="Wingdings" pitchFamily="2" charset="2"/>
              <a:buNone/>
            </a:pPr>
            <a:r>
              <a:rPr lang="es-ES"/>
              <a:t>Amplificación biológica de pesticidas en cadena trófica de un estuario</a:t>
            </a:r>
          </a:p>
          <a:p>
            <a:pPr>
              <a:lnSpc>
                <a:spcPct val="90000"/>
              </a:lnSpc>
              <a:spcBef>
                <a:spcPct val="30000"/>
              </a:spcBef>
              <a:buFont typeface="Wingdings" pitchFamily="2" charset="2"/>
              <a:buNone/>
            </a:pPr>
            <a:r>
              <a:rPr lang="es-ES"/>
              <a:t>Formación de lagos</a:t>
            </a:r>
          </a:p>
          <a:p>
            <a:pPr>
              <a:lnSpc>
                <a:spcPct val="90000"/>
              </a:lnSpc>
              <a:spcBef>
                <a:spcPct val="30000"/>
              </a:spcBef>
              <a:buFont typeface="Wingdings" pitchFamily="2" charset="2"/>
              <a:buNone/>
            </a:pPr>
            <a:r>
              <a:rPr lang="es-EC"/>
              <a:t>Ecosistemas en lagos y embalses: Luz y Zonificación </a:t>
            </a:r>
          </a:p>
          <a:p>
            <a:pPr>
              <a:lnSpc>
                <a:spcPct val="90000"/>
              </a:lnSpc>
              <a:spcBef>
                <a:spcPct val="30000"/>
              </a:spcBef>
              <a:buFont typeface="Wingdings" pitchFamily="2" charset="2"/>
              <a:buNone/>
            </a:pPr>
            <a:r>
              <a:rPr lang="es-ES"/>
              <a:t>Clasificación y tipos de lagos</a:t>
            </a:r>
          </a:p>
          <a:p>
            <a:pPr>
              <a:lnSpc>
                <a:spcPct val="90000"/>
              </a:lnSpc>
              <a:spcBef>
                <a:spcPct val="30000"/>
              </a:spcBef>
              <a:buFont typeface="Wingdings" pitchFamily="2" charset="2"/>
              <a:buNone/>
            </a:pPr>
            <a:r>
              <a:rPr lang="es-ES"/>
              <a:t>Densidad del agua y estratificación térmica.</a:t>
            </a:r>
          </a:p>
          <a:p>
            <a:pPr>
              <a:lnSpc>
                <a:spcPct val="90000"/>
              </a:lnSpc>
              <a:spcBef>
                <a:spcPct val="30000"/>
              </a:spcBef>
              <a:buFont typeface="Wingdings" pitchFamily="2" charset="2"/>
              <a:buNone/>
            </a:pPr>
            <a:r>
              <a:rPr lang="es-ES"/>
              <a:t>Perfiles de Temperatura del agua versus Profundidad.</a:t>
            </a:r>
          </a:p>
          <a:p>
            <a:pPr>
              <a:lnSpc>
                <a:spcPct val="90000"/>
              </a:lnSpc>
              <a:spcBef>
                <a:spcPct val="30000"/>
              </a:spcBef>
              <a:buFont typeface="Wingdings" pitchFamily="2" charset="2"/>
              <a:buNone/>
            </a:pPr>
            <a:r>
              <a:rPr lang="es-ES"/>
              <a:t>Perfiles de Oxígeno Disuelto versus Profundidad.</a:t>
            </a:r>
          </a:p>
          <a:p>
            <a:pPr>
              <a:lnSpc>
                <a:spcPct val="90000"/>
              </a:lnSpc>
              <a:spcBef>
                <a:spcPct val="30000"/>
              </a:spcBef>
              <a:buFont typeface="Wingdings" pitchFamily="2" charset="2"/>
              <a:buNone/>
            </a:pPr>
            <a:r>
              <a:rPr lang="es-ES"/>
              <a:t>Calidad de agua en lagos y embalses.</a:t>
            </a:r>
          </a:p>
          <a:p>
            <a:pPr>
              <a:lnSpc>
                <a:spcPct val="90000"/>
              </a:lnSpc>
              <a:spcBef>
                <a:spcPct val="30000"/>
              </a:spcBef>
              <a:buFont typeface="Wingdings" pitchFamily="2" charset="2"/>
              <a:buNone/>
            </a:pPr>
            <a:r>
              <a:rPr lang="es-EC"/>
              <a:t>Tipos de Estratificación: </a:t>
            </a:r>
            <a:r>
              <a:rPr lang="es-EC" sz="1600"/>
              <a:t>Número de Froude para Lagos</a:t>
            </a:r>
            <a:r>
              <a:rPr lang="es-EC" b="1"/>
              <a:t> </a:t>
            </a:r>
          </a:p>
          <a:p>
            <a:pPr>
              <a:lnSpc>
                <a:spcPct val="90000"/>
              </a:lnSpc>
              <a:spcBef>
                <a:spcPct val="30000"/>
              </a:spcBef>
              <a:buFont typeface="Wingdings" pitchFamily="2" charset="2"/>
              <a:buNone/>
            </a:pPr>
            <a:r>
              <a:rPr lang="es-ES"/>
              <a:t>Clasificación por Estabilidad: </a:t>
            </a:r>
            <a:r>
              <a:rPr lang="es-ES" sz="1600"/>
              <a:t>Número de Richardson</a:t>
            </a:r>
          </a:p>
          <a:p>
            <a:pPr>
              <a:lnSpc>
                <a:spcPct val="90000"/>
              </a:lnSpc>
              <a:spcBef>
                <a:spcPct val="30000"/>
              </a:spcBef>
              <a:buFont typeface="Wingdings" pitchFamily="2" charset="2"/>
              <a:buNone/>
            </a:pPr>
            <a:r>
              <a:rPr lang="es-EC"/>
              <a:t>Ejemplo para establecer categoría de estratificación de un lago</a:t>
            </a:r>
          </a:p>
          <a:p>
            <a:pPr>
              <a:lnSpc>
                <a:spcPct val="90000"/>
              </a:lnSpc>
              <a:spcBef>
                <a:spcPct val="30000"/>
              </a:spcBef>
              <a:buFont typeface="Wingdings" pitchFamily="2" charset="2"/>
              <a:buNone/>
            </a:pPr>
            <a:r>
              <a:rPr lang="es-ES"/>
              <a:t>Balance de Materia: Ejercicio sobre balance de fósforo en un lago</a:t>
            </a:r>
          </a:p>
          <a:p>
            <a:pPr>
              <a:lnSpc>
                <a:spcPct val="90000"/>
              </a:lnSpc>
              <a:spcBef>
                <a:spcPct val="30000"/>
              </a:spcBef>
              <a:buFont typeface="Wingdings" pitchFamily="2" charset="2"/>
              <a:buNone/>
            </a:pPr>
            <a:r>
              <a:rPr lang="es-ES"/>
              <a:t>Principios de dilución en un cuerpo de agua</a:t>
            </a:r>
          </a:p>
          <a:p>
            <a:pPr>
              <a:lnSpc>
                <a:spcPct val="90000"/>
              </a:lnSpc>
              <a:spcBef>
                <a:spcPct val="30000"/>
              </a:spcBef>
              <a:buFont typeface="Wingdings" pitchFamily="2" charset="2"/>
              <a:buNone/>
            </a:pPr>
            <a:r>
              <a:rPr lang="es-ES"/>
              <a:t>Ejercicios.</a:t>
            </a:r>
          </a:p>
          <a:p>
            <a:pPr>
              <a:lnSpc>
                <a:spcPct val="90000"/>
              </a:lnSpc>
            </a:pPr>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9D8299FB-9AB3-4B7E-BF74-B85DF34C9E6F}" type="slidenum">
              <a:rPr lang="es-ES"/>
              <a:pPr/>
              <a:t>10</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11266" name="Rectangle 2"/>
          <p:cNvSpPr>
            <a:spLocks noGrp="1" noChangeArrowheads="1"/>
          </p:cNvSpPr>
          <p:nvPr>
            <p:ph type="title"/>
          </p:nvPr>
        </p:nvSpPr>
        <p:spPr>
          <a:xfrm>
            <a:off x="457200" y="404813"/>
            <a:ext cx="8229600" cy="720725"/>
          </a:xfrm>
        </p:spPr>
        <p:txBody>
          <a:bodyPr/>
          <a:lstStyle/>
          <a:p>
            <a:r>
              <a:rPr lang="es-EC" b="1"/>
              <a:t>Perfiles Temperatura vs. Profundidad</a:t>
            </a:r>
            <a:br>
              <a:rPr lang="es-EC" b="1"/>
            </a:br>
            <a:r>
              <a:rPr lang="es-EC" sz="900" i="1"/>
              <a:t>Referencia: Ingeniería Ambiental, Gerard Kiely, Mc Graw Hill, 1999. </a:t>
            </a:r>
            <a:br>
              <a:rPr lang="es-EC" sz="900" i="1"/>
            </a:br>
            <a:endParaRPr lang="es-EC" sz="900" i="1"/>
          </a:p>
        </p:txBody>
      </p:sp>
      <p:pic>
        <p:nvPicPr>
          <p:cNvPr id="11267" name="Picture 3"/>
          <p:cNvPicPr>
            <a:picLocks noChangeAspect="1" noChangeArrowheads="1"/>
          </p:cNvPicPr>
          <p:nvPr>
            <p:ph idx="1"/>
          </p:nvPr>
        </p:nvPicPr>
        <p:blipFill>
          <a:blip r:embed="rId2"/>
          <a:srcRect/>
          <a:stretch>
            <a:fillRect/>
          </a:stretch>
        </p:blipFill>
        <p:spPr>
          <a:xfrm>
            <a:off x="323850" y="981075"/>
            <a:ext cx="8569325" cy="5472113"/>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8675925B-7AA3-438F-BF10-2F71E1A7B8A8}" type="slidenum">
              <a:rPr lang="es-ES"/>
              <a:pPr/>
              <a:t>11</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12290" name="Rectangle 2"/>
          <p:cNvSpPr>
            <a:spLocks noGrp="1" noChangeArrowheads="1"/>
          </p:cNvSpPr>
          <p:nvPr>
            <p:ph type="title"/>
          </p:nvPr>
        </p:nvSpPr>
        <p:spPr>
          <a:xfrm>
            <a:off x="827088" y="404813"/>
            <a:ext cx="8066087" cy="720725"/>
          </a:xfrm>
        </p:spPr>
        <p:txBody>
          <a:bodyPr/>
          <a:lstStyle/>
          <a:p>
            <a:r>
              <a:rPr lang="es-EC" b="1"/>
              <a:t>Perfiles Oxígeno Disuelto vs. Profundidad</a:t>
            </a:r>
            <a:br>
              <a:rPr lang="es-EC" b="1"/>
            </a:br>
            <a:r>
              <a:rPr lang="es-EC" sz="900" i="1"/>
              <a:t>Referencia: Ingeniería Ambiental, Gerard Kiely, Mc Graw Hill, 1999. </a:t>
            </a:r>
            <a:br>
              <a:rPr lang="es-EC" sz="900" i="1"/>
            </a:br>
            <a:endParaRPr lang="es-EC" sz="900" i="1"/>
          </a:p>
        </p:txBody>
      </p:sp>
      <p:pic>
        <p:nvPicPr>
          <p:cNvPr id="12291" name="Picture 3"/>
          <p:cNvPicPr>
            <a:picLocks noChangeAspect="1" noChangeArrowheads="1"/>
          </p:cNvPicPr>
          <p:nvPr>
            <p:ph idx="1"/>
          </p:nvPr>
        </p:nvPicPr>
        <p:blipFill>
          <a:blip r:embed="rId2"/>
          <a:srcRect/>
          <a:stretch>
            <a:fillRect/>
          </a:stretch>
        </p:blipFill>
        <p:spPr>
          <a:xfrm>
            <a:off x="468313" y="981075"/>
            <a:ext cx="8675687" cy="5543550"/>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351455EF-1E6E-40F7-A7D4-8775A0B9E997}" type="slidenum">
              <a:rPr lang="es-ES"/>
              <a:pPr/>
              <a:t>12</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13314" name="Rectangle 2"/>
          <p:cNvSpPr>
            <a:spLocks noGrp="1" noChangeArrowheads="1"/>
          </p:cNvSpPr>
          <p:nvPr>
            <p:ph type="title"/>
          </p:nvPr>
        </p:nvSpPr>
        <p:spPr>
          <a:xfrm>
            <a:off x="457200" y="549275"/>
            <a:ext cx="8229600" cy="431800"/>
          </a:xfrm>
        </p:spPr>
        <p:txBody>
          <a:bodyPr/>
          <a:lstStyle/>
          <a:p>
            <a:r>
              <a:rPr lang="es-EC" b="1"/>
              <a:t>Calidad de agua en lagos y embalses</a:t>
            </a:r>
          </a:p>
        </p:txBody>
      </p:sp>
      <p:sp>
        <p:nvSpPr>
          <p:cNvPr id="13315" name="Rectangle 3"/>
          <p:cNvSpPr>
            <a:spLocks noGrp="1" noChangeArrowheads="1"/>
          </p:cNvSpPr>
          <p:nvPr>
            <p:ph type="body" idx="1"/>
          </p:nvPr>
        </p:nvSpPr>
        <p:spPr>
          <a:xfrm>
            <a:off x="395288" y="1196975"/>
            <a:ext cx="8424862" cy="5472113"/>
          </a:xfrm>
        </p:spPr>
        <p:txBody>
          <a:bodyPr/>
          <a:lstStyle/>
          <a:p>
            <a:pPr>
              <a:lnSpc>
                <a:spcPct val="90000"/>
              </a:lnSpc>
              <a:buClr>
                <a:srgbClr val="FC1B0A"/>
              </a:buClr>
              <a:buSzTx/>
              <a:buFont typeface="Wingdings" pitchFamily="2" charset="2"/>
              <a:buNone/>
            </a:pPr>
            <a:r>
              <a:rPr lang="es-EC"/>
              <a:t>Usualmente los problemas de calidad de agua en lagos y embalses son debidos a procesos de eutroficación que son causados por:</a:t>
            </a:r>
          </a:p>
          <a:p>
            <a:pPr lvl="1">
              <a:lnSpc>
                <a:spcPct val="90000"/>
              </a:lnSpc>
              <a:spcBef>
                <a:spcPct val="45000"/>
              </a:spcBef>
              <a:buClr>
                <a:srgbClr val="FC1B0A"/>
              </a:buClr>
              <a:buSzPct val="75000"/>
              <a:buFont typeface="Wingdings" pitchFamily="2" charset="2"/>
              <a:buChar char="v"/>
            </a:pPr>
            <a:r>
              <a:rPr lang="es-EC" sz="2000"/>
              <a:t>Descargas de aguas residuales urbanas</a:t>
            </a:r>
          </a:p>
          <a:p>
            <a:pPr lvl="1">
              <a:lnSpc>
                <a:spcPct val="90000"/>
              </a:lnSpc>
              <a:spcBef>
                <a:spcPct val="45000"/>
              </a:spcBef>
              <a:buClr>
                <a:srgbClr val="FC1B0A"/>
              </a:buClr>
              <a:buSzPct val="75000"/>
              <a:buFont typeface="Wingdings" pitchFamily="2" charset="2"/>
              <a:buChar char="v"/>
            </a:pPr>
            <a:r>
              <a:rPr lang="es-EC" sz="2000"/>
              <a:t>Descargas de aguas residuales industriales</a:t>
            </a:r>
          </a:p>
          <a:p>
            <a:pPr lvl="1">
              <a:lnSpc>
                <a:spcPct val="90000"/>
              </a:lnSpc>
              <a:spcBef>
                <a:spcPct val="45000"/>
              </a:spcBef>
              <a:buClr>
                <a:srgbClr val="FC1B0A"/>
              </a:buClr>
              <a:buSzPct val="75000"/>
              <a:buFont typeface="Wingdings" pitchFamily="2" charset="2"/>
              <a:buChar char="v"/>
            </a:pPr>
            <a:r>
              <a:rPr lang="es-EC" sz="2000"/>
              <a:t>Escorrentía urbana</a:t>
            </a:r>
          </a:p>
          <a:p>
            <a:pPr lvl="1">
              <a:lnSpc>
                <a:spcPct val="90000"/>
              </a:lnSpc>
              <a:spcBef>
                <a:spcPct val="45000"/>
              </a:spcBef>
              <a:buClr>
                <a:srgbClr val="FC1B0A"/>
              </a:buClr>
              <a:buSzPct val="75000"/>
              <a:buFont typeface="Wingdings" pitchFamily="2" charset="2"/>
              <a:buChar char="v"/>
            </a:pPr>
            <a:r>
              <a:rPr lang="es-EC" sz="2000"/>
              <a:t>Escorrentía agrícola con fertilizantes naturales o artificiales que producen altas cargas de nutrientes</a:t>
            </a:r>
          </a:p>
          <a:p>
            <a:pPr lvl="1">
              <a:lnSpc>
                <a:spcPct val="90000"/>
              </a:lnSpc>
              <a:spcBef>
                <a:spcPct val="45000"/>
              </a:spcBef>
              <a:buClr>
                <a:srgbClr val="FC1B0A"/>
              </a:buClr>
              <a:buSzPct val="75000"/>
              <a:buFont typeface="Wingdings" pitchFamily="2" charset="2"/>
              <a:buChar char="v"/>
            </a:pPr>
            <a:r>
              <a:rPr lang="es-EC" sz="2000"/>
              <a:t>Biocidas procedentes de la acuicultura</a:t>
            </a:r>
          </a:p>
          <a:p>
            <a:pPr>
              <a:lnSpc>
                <a:spcPct val="90000"/>
              </a:lnSpc>
              <a:spcBef>
                <a:spcPct val="45000"/>
              </a:spcBef>
              <a:buClr>
                <a:srgbClr val="460DB7"/>
              </a:buClr>
              <a:buSzTx/>
              <a:buFont typeface="Wingdings" pitchFamily="2" charset="2"/>
              <a:buNone/>
            </a:pPr>
            <a:r>
              <a:rPr lang="es-EC"/>
              <a:t>Los parámetros físicos claves que afectan la calidad de agua en lagos son:</a:t>
            </a:r>
          </a:p>
          <a:p>
            <a:pPr lvl="1">
              <a:lnSpc>
                <a:spcPct val="90000"/>
              </a:lnSpc>
              <a:spcBef>
                <a:spcPct val="45000"/>
              </a:spcBef>
              <a:buClr>
                <a:srgbClr val="2E55C2"/>
              </a:buClr>
              <a:buSzPct val="70000"/>
              <a:buFont typeface="Wingdings" pitchFamily="2" charset="2"/>
              <a:buChar char="q"/>
            </a:pPr>
            <a:r>
              <a:rPr lang="es-EC" sz="2000"/>
              <a:t>Movimiento de los vientos</a:t>
            </a:r>
          </a:p>
          <a:p>
            <a:pPr lvl="1">
              <a:lnSpc>
                <a:spcPct val="90000"/>
              </a:lnSpc>
              <a:spcBef>
                <a:spcPct val="45000"/>
              </a:spcBef>
              <a:buClr>
                <a:srgbClr val="2E55C2"/>
              </a:buClr>
              <a:buSzPct val="70000"/>
              <a:buFont typeface="Wingdings" pitchFamily="2" charset="2"/>
              <a:buChar char="q"/>
            </a:pPr>
            <a:r>
              <a:rPr lang="es-EC" sz="2000"/>
              <a:t>Cambios de temperatura</a:t>
            </a:r>
          </a:p>
          <a:p>
            <a:pPr lvl="1">
              <a:lnSpc>
                <a:spcPct val="90000"/>
              </a:lnSpc>
              <a:spcBef>
                <a:spcPct val="45000"/>
              </a:spcBef>
              <a:buClr>
                <a:srgbClr val="2E55C2"/>
              </a:buClr>
              <a:buSzPct val="70000"/>
              <a:buFont typeface="Wingdings" pitchFamily="2" charset="2"/>
              <a:buChar char="q"/>
            </a:pPr>
            <a:r>
              <a:rPr lang="es-EC" sz="2000"/>
              <a:t>Aportes / descargas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19757AD0-2358-470A-9312-292D199E5619}" type="slidenum">
              <a:rPr lang="es-ES"/>
              <a:pPr/>
              <a:t>13</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14338" name="Rectangle 2"/>
          <p:cNvSpPr>
            <a:spLocks noGrp="1" noChangeArrowheads="1"/>
          </p:cNvSpPr>
          <p:nvPr>
            <p:ph type="title"/>
          </p:nvPr>
        </p:nvSpPr>
        <p:spPr>
          <a:xfrm>
            <a:off x="827088" y="404813"/>
            <a:ext cx="8066087" cy="863600"/>
          </a:xfrm>
        </p:spPr>
        <p:txBody>
          <a:bodyPr/>
          <a:lstStyle/>
          <a:p>
            <a:r>
              <a:rPr lang="es-EC" b="1"/>
              <a:t>Tendencias en nivel de agua, temperatura y radiación solar 		</a:t>
            </a:r>
            <a:r>
              <a:rPr lang="es-EC" sz="900" i="1"/>
              <a:t>Referencia: Ingeniería Ambiental, Gerard Kiely, Mc Graw Hill, 1999.</a:t>
            </a:r>
            <a:r>
              <a:rPr lang="es-EC" sz="1000" i="1"/>
              <a:t> </a:t>
            </a:r>
          </a:p>
        </p:txBody>
      </p:sp>
      <p:pic>
        <p:nvPicPr>
          <p:cNvPr id="14339" name="Picture 3"/>
          <p:cNvPicPr>
            <a:picLocks noChangeAspect="1" noChangeArrowheads="1"/>
          </p:cNvPicPr>
          <p:nvPr>
            <p:ph idx="1"/>
          </p:nvPr>
        </p:nvPicPr>
        <p:blipFill>
          <a:blip r:embed="rId2"/>
          <a:srcRect/>
          <a:stretch>
            <a:fillRect/>
          </a:stretch>
        </p:blipFill>
        <p:spPr>
          <a:xfrm>
            <a:off x="611188" y="1268413"/>
            <a:ext cx="8064500" cy="5256212"/>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2923CFA7-5399-416D-B7DF-9A34B1C43CED}" type="slidenum">
              <a:rPr lang="es-ES"/>
              <a:pPr/>
              <a:t>14</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15362" name="Rectangle 2"/>
          <p:cNvSpPr>
            <a:spLocks noGrp="1" noChangeArrowheads="1"/>
          </p:cNvSpPr>
          <p:nvPr>
            <p:ph type="title"/>
          </p:nvPr>
        </p:nvSpPr>
        <p:spPr>
          <a:xfrm>
            <a:off x="457200" y="649288"/>
            <a:ext cx="8229600" cy="647700"/>
          </a:xfrm>
        </p:spPr>
        <p:txBody>
          <a:bodyPr/>
          <a:lstStyle/>
          <a:p>
            <a:r>
              <a:rPr lang="es-EC" b="1"/>
              <a:t>Tipos de Estratificación  </a:t>
            </a:r>
            <a:br>
              <a:rPr lang="es-EC" b="1"/>
            </a:br>
            <a:r>
              <a:rPr lang="es-EC" sz="2000" b="1"/>
              <a:t>Número de Froude para Lagos</a:t>
            </a:r>
            <a:r>
              <a:rPr lang="es-EC" sz="1700" b="1"/>
              <a:t> 	</a:t>
            </a:r>
            <a:r>
              <a:rPr lang="es-EC" sz="900" i="1"/>
              <a:t>Referencia: Ingeniería Ambiental, Gerard Kiely, Mc Graw Hill, 1999. </a:t>
            </a:r>
            <a:br>
              <a:rPr lang="es-EC" sz="900" i="1"/>
            </a:br>
            <a:endParaRPr lang="es-EC" sz="900" i="1"/>
          </a:p>
        </p:txBody>
      </p:sp>
      <p:pic>
        <p:nvPicPr>
          <p:cNvPr id="15363" name="Picture 3"/>
          <p:cNvPicPr>
            <a:picLocks noChangeAspect="1" noChangeArrowheads="1"/>
          </p:cNvPicPr>
          <p:nvPr>
            <p:ph idx="1"/>
          </p:nvPr>
        </p:nvPicPr>
        <p:blipFill>
          <a:blip r:embed="rId2"/>
          <a:srcRect/>
          <a:stretch>
            <a:fillRect/>
          </a:stretch>
        </p:blipFill>
        <p:spPr>
          <a:xfrm>
            <a:off x="539750" y="1484313"/>
            <a:ext cx="8135938" cy="5184775"/>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3D38CB8D-F4EC-4D03-83A1-86E96C6E1175}" type="slidenum">
              <a:rPr lang="es-ES"/>
              <a:pPr/>
              <a:t>15</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16386" name="Rectangle 2"/>
          <p:cNvSpPr>
            <a:spLocks noGrp="1" noChangeArrowheads="1"/>
          </p:cNvSpPr>
          <p:nvPr>
            <p:ph type="title"/>
          </p:nvPr>
        </p:nvSpPr>
        <p:spPr>
          <a:xfrm>
            <a:off x="457200" y="404813"/>
            <a:ext cx="8229600" cy="1008062"/>
          </a:xfrm>
        </p:spPr>
        <p:txBody>
          <a:bodyPr/>
          <a:lstStyle/>
          <a:p>
            <a:r>
              <a:rPr lang="es-ES" b="1"/>
              <a:t>Clasificación por Estabilidad</a:t>
            </a:r>
            <a:r>
              <a:rPr lang="es-ES"/>
              <a:t/>
            </a:r>
            <a:br>
              <a:rPr lang="es-ES"/>
            </a:br>
            <a:r>
              <a:rPr lang="es-ES" sz="2000" b="1"/>
              <a:t>Número de Richardson</a:t>
            </a:r>
            <a:r>
              <a:rPr lang="es-ES"/>
              <a:t> 		</a:t>
            </a:r>
            <a:r>
              <a:rPr lang="es-EC" sz="900" i="1"/>
              <a:t>Referencia: Ingeniería Ambiental, Gerard Kiely, Mc Graw Hill, 1999. </a:t>
            </a:r>
            <a:endParaRPr lang="es-ES" sz="900" i="1"/>
          </a:p>
        </p:txBody>
      </p:sp>
      <p:pic>
        <p:nvPicPr>
          <p:cNvPr id="16387" name="Picture 3"/>
          <p:cNvPicPr>
            <a:picLocks noChangeAspect="1" noChangeArrowheads="1"/>
          </p:cNvPicPr>
          <p:nvPr>
            <p:ph idx="1"/>
          </p:nvPr>
        </p:nvPicPr>
        <p:blipFill>
          <a:blip r:embed="rId2"/>
          <a:srcRect/>
          <a:stretch>
            <a:fillRect/>
          </a:stretch>
        </p:blipFill>
        <p:spPr>
          <a:xfrm>
            <a:off x="468313" y="1412875"/>
            <a:ext cx="8280400" cy="5256213"/>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561F2418-9CD0-429C-9710-FCE813D25437}" type="slidenum">
              <a:rPr lang="es-ES"/>
              <a:pPr/>
              <a:t>16</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17410" name="Rectangle 2"/>
          <p:cNvSpPr>
            <a:spLocks noGrp="1" noChangeArrowheads="1"/>
          </p:cNvSpPr>
          <p:nvPr>
            <p:ph type="title"/>
          </p:nvPr>
        </p:nvSpPr>
        <p:spPr>
          <a:xfrm>
            <a:off x="323850" y="520700"/>
            <a:ext cx="8362950" cy="604838"/>
          </a:xfrm>
        </p:spPr>
        <p:txBody>
          <a:bodyPr/>
          <a:lstStyle/>
          <a:p>
            <a:r>
              <a:rPr lang="es-ES" b="1"/>
              <a:t>Perfiles de Temperatura en un lago estratificado</a:t>
            </a:r>
            <a:br>
              <a:rPr lang="es-ES" b="1"/>
            </a:br>
            <a:r>
              <a:rPr lang="es-EC" sz="900" i="1"/>
              <a:t>Referencia: Ingeniería Ambiental, Gerard Kiely, Mc Graw Hill, 1999. </a:t>
            </a:r>
            <a:br>
              <a:rPr lang="es-EC" sz="900" i="1"/>
            </a:br>
            <a:endParaRPr lang="es-ES" sz="900" i="1"/>
          </a:p>
        </p:txBody>
      </p:sp>
      <p:pic>
        <p:nvPicPr>
          <p:cNvPr id="17411" name="Picture 3"/>
          <p:cNvPicPr>
            <a:picLocks noChangeAspect="1" noChangeArrowheads="1"/>
          </p:cNvPicPr>
          <p:nvPr>
            <p:ph idx="1"/>
          </p:nvPr>
        </p:nvPicPr>
        <p:blipFill>
          <a:blip r:embed="rId2"/>
          <a:srcRect/>
          <a:stretch>
            <a:fillRect/>
          </a:stretch>
        </p:blipFill>
        <p:spPr>
          <a:xfrm>
            <a:off x="468313" y="1341438"/>
            <a:ext cx="8351837" cy="5327650"/>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1CBD61B2-A92A-4862-9930-9B35947C70C4}" type="slidenum">
              <a:rPr lang="es-ES"/>
              <a:pPr/>
              <a:t>17</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18434" name="Rectangle 2"/>
          <p:cNvSpPr>
            <a:spLocks noGrp="1" noChangeArrowheads="1"/>
          </p:cNvSpPr>
          <p:nvPr>
            <p:ph type="title"/>
          </p:nvPr>
        </p:nvSpPr>
        <p:spPr>
          <a:xfrm>
            <a:off x="900113" y="404813"/>
            <a:ext cx="7993062" cy="936625"/>
          </a:xfrm>
        </p:spPr>
        <p:txBody>
          <a:bodyPr/>
          <a:lstStyle/>
          <a:p>
            <a:pPr algn="ctr"/>
            <a:r>
              <a:rPr lang="es-EC" b="1"/>
              <a:t>Ejemplo para establecer categoría de estratificación de un lago</a:t>
            </a:r>
          </a:p>
        </p:txBody>
      </p:sp>
      <p:sp>
        <p:nvSpPr>
          <p:cNvPr id="18435" name="Rectangle 3"/>
          <p:cNvSpPr>
            <a:spLocks noGrp="1" noChangeArrowheads="1"/>
          </p:cNvSpPr>
          <p:nvPr>
            <p:ph type="body" idx="1"/>
          </p:nvPr>
        </p:nvSpPr>
        <p:spPr>
          <a:xfrm>
            <a:off x="611188" y="1484313"/>
            <a:ext cx="8208962" cy="4897437"/>
          </a:xfrm>
        </p:spPr>
        <p:txBody>
          <a:bodyPr/>
          <a:lstStyle/>
          <a:p>
            <a:pPr>
              <a:spcBef>
                <a:spcPct val="50000"/>
              </a:spcBef>
              <a:buClr>
                <a:srgbClr val="FC1B0A"/>
              </a:buClr>
              <a:buSzTx/>
              <a:buFont typeface="Wingdings" pitchFamily="2" charset="2"/>
              <a:buChar char="v"/>
            </a:pPr>
            <a:r>
              <a:rPr lang="es-EC" sz="2400"/>
              <a:t>Determinar la categoría de estratificación de un lago si sus dimensiones de altura, ancho y profundidad son 10 Km., 2 Km. y 25 m respectivamente. </a:t>
            </a:r>
          </a:p>
          <a:p>
            <a:pPr>
              <a:spcBef>
                <a:spcPct val="50000"/>
              </a:spcBef>
              <a:buClr>
                <a:srgbClr val="FC1B0A"/>
              </a:buClr>
              <a:buSzTx/>
              <a:buFont typeface="Wingdings" pitchFamily="2" charset="2"/>
              <a:buChar char="v"/>
            </a:pPr>
            <a:r>
              <a:rPr lang="es-EC" sz="2400"/>
              <a:t>El lago se vacía en verano a razón de un caudal = 10 m</a:t>
            </a:r>
            <a:r>
              <a:rPr lang="es-EC" sz="2400" baseline="30000"/>
              <a:t>3</a:t>
            </a:r>
            <a:r>
              <a:rPr lang="es-EC" sz="2400"/>
              <a:t>/s.</a:t>
            </a:r>
          </a:p>
          <a:p>
            <a:pPr>
              <a:spcBef>
                <a:spcPct val="50000"/>
              </a:spcBef>
              <a:buClr>
                <a:srgbClr val="FC1B0A"/>
              </a:buClr>
              <a:buSzTx/>
              <a:buFont typeface="Wingdings" pitchFamily="2" charset="2"/>
              <a:buChar char="v"/>
            </a:pPr>
            <a:r>
              <a:rPr lang="es-EC" sz="2400"/>
              <a:t>La temperatura de la superficie en verano es de 25 </a:t>
            </a:r>
            <a:r>
              <a:rPr lang="es-EC" sz="2400" baseline="30000"/>
              <a:t>o</a:t>
            </a:r>
            <a:r>
              <a:rPr lang="es-EC" sz="2400"/>
              <a:t>C</a:t>
            </a:r>
            <a:r>
              <a:rPr lang="es-EC" sz="1900"/>
              <a:t>. </a:t>
            </a:r>
          </a:p>
          <a:p>
            <a:pPr>
              <a:spcBef>
                <a:spcPct val="80000"/>
              </a:spcBef>
              <a:buClr>
                <a:srgbClr val="2E55C2"/>
              </a:buClr>
              <a:buSzTx/>
              <a:buFont typeface="Wingdings" pitchFamily="2" charset="2"/>
              <a:buChar char="q"/>
            </a:pPr>
            <a:r>
              <a:rPr lang="es-EC" sz="1000" i="1"/>
              <a:t>Referencia: Ingeniería Ambiental, Gerard Kiely, Mc Graw Hill, 1999. Capítulo7, Ejemplo 7.10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B3C75BD0-5A36-4F74-9618-F0182E0F9B88}" type="slidenum">
              <a:rPr lang="es-ES"/>
              <a:pPr/>
              <a:t>18</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19458" name="Rectangle 2"/>
          <p:cNvSpPr>
            <a:spLocks noGrp="1" noChangeArrowheads="1"/>
          </p:cNvSpPr>
          <p:nvPr>
            <p:ph type="title"/>
          </p:nvPr>
        </p:nvSpPr>
        <p:spPr>
          <a:xfrm>
            <a:off x="457200" y="457200"/>
            <a:ext cx="8229600" cy="523875"/>
          </a:xfrm>
        </p:spPr>
        <p:txBody>
          <a:bodyPr/>
          <a:lstStyle/>
          <a:p>
            <a:r>
              <a:rPr lang="es-EC" b="1"/>
              <a:t>Desarrollo del problema </a:t>
            </a:r>
            <a:r>
              <a:rPr lang="es-EC" sz="900" i="1"/>
              <a:t>Referencia: Ingeniería Ambiental, Gerard Kiely, Mc Graw Hill, 1999. </a:t>
            </a:r>
            <a:br>
              <a:rPr lang="es-EC" sz="900" i="1"/>
            </a:br>
            <a:endParaRPr lang="es-EC" sz="900" i="1"/>
          </a:p>
        </p:txBody>
      </p:sp>
      <p:pic>
        <p:nvPicPr>
          <p:cNvPr id="19459" name="Picture 3" descr="Ejemplo estratific 2"/>
          <p:cNvPicPr>
            <a:picLocks noChangeAspect="1" noChangeArrowheads="1"/>
          </p:cNvPicPr>
          <p:nvPr>
            <p:ph idx="1"/>
          </p:nvPr>
        </p:nvPicPr>
        <p:blipFill>
          <a:blip r:embed="rId2"/>
          <a:srcRect/>
          <a:stretch>
            <a:fillRect/>
          </a:stretch>
        </p:blipFill>
        <p:spPr>
          <a:xfrm>
            <a:off x="395288" y="981075"/>
            <a:ext cx="8497887" cy="5688013"/>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543D3B1C-BE73-48C6-B974-3AAD496581F5}" type="slidenum">
              <a:rPr lang="es-ES"/>
              <a:pPr/>
              <a:t>19</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20482" name="Rectangle 2"/>
          <p:cNvSpPr>
            <a:spLocks noGrp="1" noChangeArrowheads="1"/>
          </p:cNvSpPr>
          <p:nvPr>
            <p:ph type="title"/>
          </p:nvPr>
        </p:nvSpPr>
        <p:spPr>
          <a:xfrm>
            <a:off x="457200" y="649288"/>
            <a:ext cx="8229600" cy="517525"/>
          </a:xfrm>
        </p:spPr>
        <p:txBody>
          <a:bodyPr/>
          <a:lstStyle/>
          <a:p>
            <a:r>
              <a:rPr lang="es-ES" b="1"/>
              <a:t>Coeficiente de Difusión</a:t>
            </a:r>
          </a:p>
        </p:txBody>
      </p:sp>
      <p:pic>
        <p:nvPicPr>
          <p:cNvPr id="20483" name="Picture 3"/>
          <p:cNvPicPr>
            <a:picLocks noChangeAspect="1" noChangeArrowheads="1"/>
          </p:cNvPicPr>
          <p:nvPr>
            <p:ph idx="1"/>
          </p:nvPr>
        </p:nvPicPr>
        <p:blipFill>
          <a:blip r:embed="rId2"/>
          <a:srcRect/>
          <a:stretch>
            <a:fillRect/>
          </a:stretch>
        </p:blipFill>
        <p:spPr>
          <a:xfrm>
            <a:off x="395288" y="1196975"/>
            <a:ext cx="8280400" cy="5472113"/>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4A506E23-9BD5-42AD-B558-3AFF5BFE7E22}" type="slidenum">
              <a:rPr lang="es-ES"/>
              <a:pPr/>
              <a:t>2</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39938" name="Rectangle 2"/>
          <p:cNvSpPr>
            <a:spLocks noGrp="1" noChangeArrowheads="1"/>
          </p:cNvSpPr>
          <p:nvPr>
            <p:ph type="title"/>
          </p:nvPr>
        </p:nvSpPr>
        <p:spPr>
          <a:xfrm>
            <a:off x="468313" y="765175"/>
            <a:ext cx="8218487" cy="792163"/>
          </a:xfrm>
        </p:spPr>
        <p:txBody>
          <a:bodyPr/>
          <a:lstStyle/>
          <a:p>
            <a:r>
              <a:rPr lang="es-ES" sz="2400" b="1"/>
              <a:t>Amplificación biológica de pesticidas en cadena trófica de un estuario</a:t>
            </a:r>
            <a:br>
              <a:rPr lang="es-ES" sz="2400" b="1"/>
            </a:br>
            <a:endParaRPr lang="es-EC" sz="2400" b="1"/>
          </a:p>
        </p:txBody>
      </p:sp>
      <p:sp>
        <p:nvSpPr>
          <p:cNvPr id="39939" name="Rectangle 3"/>
          <p:cNvSpPr>
            <a:spLocks noGrp="1" noChangeArrowheads="1"/>
          </p:cNvSpPr>
          <p:nvPr>
            <p:ph type="body" idx="1"/>
          </p:nvPr>
        </p:nvSpPr>
        <p:spPr>
          <a:xfrm>
            <a:off x="250825" y="1557338"/>
            <a:ext cx="8642350" cy="5111750"/>
          </a:xfrm>
        </p:spPr>
        <p:txBody>
          <a:bodyPr/>
          <a:lstStyle/>
          <a:p>
            <a:pPr>
              <a:spcBef>
                <a:spcPct val="45000"/>
              </a:spcBef>
              <a:buClr>
                <a:srgbClr val="7A041A"/>
              </a:buClr>
              <a:buFont typeface="Wingdings" pitchFamily="2" charset="2"/>
              <a:buChar char="q"/>
            </a:pPr>
            <a:r>
              <a:rPr lang="es-ES" b="1"/>
              <a:t>Bioacumulación: </a:t>
            </a:r>
            <a:r>
              <a:rPr lang="es-ES"/>
              <a:t>Es el proceso mediante el cual una sustancia contaminante o tóxica es introducida en la cadena alimenticia.  </a:t>
            </a:r>
          </a:p>
          <a:p>
            <a:pPr>
              <a:spcBef>
                <a:spcPct val="45000"/>
              </a:spcBef>
              <a:buClr>
                <a:srgbClr val="7A041A"/>
              </a:buClr>
              <a:buFont typeface="Wingdings" pitchFamily="2" charset="2"/>
              <a:buChar char="q"/>
            </a:pPr>
            <a:r>
              <a:rPr lang="es-ES"/>
              <a:t>Dicha sustancia es retenida dentro del cuerpo del organismo que la consume y es concentrada en el siguiente nivel de la cadena biológica alimenticia que por lo general termina en el ser humano.</a:t>
            </a:r>
          </a:p>
          <a:p>
            <a:pPr>
              <a:spcBef>
                <a:spcPct val="45000"/>
              </a:spcBef>
              <a:buClr>
                <a:srgbClr val="7A041A"/>
              </a:buClr>
              <a:buFont typeface="Wingdings" pitchFamily="2" charset="2"/>
              <a:buChar char="q"/>
            </a:pPr>
            <a:r>
              <a:rPr lang="es-ES" b="1">
                <a:solidFill>
                  <a:srgbClr val="FF0000"/>
                </a:solidFill>
              </a:rPr>
              <a:t>B</a:t>
            </a:r>
            <a:r>
              <a:rPr lang="es-ES_tradnl" b="1">
                <a:solidFill>
                  <a:srgbClr val="FF0000"/>
                </a:solidFill>
              </a:rPr>
              <a:t>ioacumulación</a:t>
            </a:r>
            <a:r>
              <a:rPr lang="es-ES_tradnl"/>
              <a:t> (acumulación en el organismo) y </a:t>
            </a:r>
            <a:r>
              <a:rPr lang="es-ES_tradnl" b="1">
                <a:solidFill>
                  <a:schemeClr val="bg2"/>
                </a:solidFill>
              </a:rPr>
              <a:t>biomagnificación</a:t>
            </a:r>
            <a:r>
              <a:rPr lang="es-ES_tradnl"/>
              <a:t> (pasar de nivel en la cadena trófica alimenticia).</a:t>
            </a:r>
            <a:endParaRPr lang="es-ES"/>
          </a:p>
          <a:p>
            <a:pPr>
              <a:spcBef>
                <a:spcPct val="45000"/>
              </a:spcBef>
              <a:buFont typeface="Wingdings" pitchFamily="2" charset="2"/>
              <a:buNone/>
            </a:pPr>
            <a:r>
              <a:rPr lang="es-EC"/>
              <a:t>En la figura siguiente se presenta un ejemplo de bioacumulación / biomagnificación por pesticidas (DDT) en la cadena trófica en un estuario.</a:t>
            </a:r>
          </a:p>
          <a:p>
            <a:pPr>
              <a:spcBef>
                <a:spcPct val="45000"/>
              </a:spcBef>
              <a:buFont typeface="Wingdings" pitchFamily="2" charset="2"/>
              <a:buNone/>
            </a:pPr>
            <a:r>
              <a:rPr lang="es-EC"/>
              <a:t>Obsérvese cómo la concentración inicial del DDT en el agua y sedimento, del orden de 0,0000003 ppm, puede llegar a valores de cerca de 25 ppm, a nivel de los depredadores mayores que se alimentan de peces, en la cúspide esta cadena trófica.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59A5108D-7044-4ADB-A682-1C03132378D2}" type="slidenum">
              <a:rPr lang="es-ES"/>
              <a:pPr/>
              <a:t>20</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21506" name="Rectangle 2"/>
          <p:cNvSpPr>
            <a:spLocks noGrp="1" noChangeArrowheads="1"/>
          </p:cNvSpPr>
          <p:nvPr>
            <p:ph type="title"/>
          </p:nvPr>
        </p:nvSpPr>
        <p:spPr>
          <a:xfrm>
            <a:off x="457200" y="457200"/>
            <a:ext cx="8229600" cy="644525"/>
          </a:xfrm>
        </p:spPr>
        <p:txBody>
          <a:bodyPr/>
          <a:lstStyle/>
          <a:p>
            <a:r>
              <a:rPr lang="es-ES" b="1"/>
              <a:t>Balance de Materia       	</a:t>
            </a:r>
            <a:r>
              <a:rPr lang="es-EC" sz="900" i="1"/>
              <a:t>Referencia: Ingeniería Ambiental, Gerard Kiely, Mc Graw Hill, 1999. </a:t>
            </a:r>
            <a:r>
              <a:rPr lang="es-EC" sz="1000" i="1"/>
              <a:t/>
            </a:r>
            <a:br>
              <a:rPr lang="es-EC" sz="1000" i="1"/>
            </a:br>
            <a:endParaRPr lang="es-ES" sz="1000" i="1"/>
          </a:p>
        </p:txBody>
      </p:sp>
      <p:pic>
        <p:nvPicPr>
          <p:cNvPr id="21507" name="Picture 3"/>
          <p:cNvPicPr>
            <a:picLocks noChangeAspect="1" noChangeArrowheads="1"/>
          </p:cNvPicPr>
          <p:nvPr>
            <p:ph type="body" idx="1"/>
          </p:nvPr>
        </p:nvPicPr>
        <p:blipFill>
          <a:blip r:embed="rId2"/>
          <a:srcRect/>
          <a:stretch>
            <a:fillRect/>
          </a:stretch>
        </p:blipFill>
        <p:spPr>
          <a:xfrm>
            <a:off x="323850" y="1052513"/>
            <a:ext cx="8640763" cy="56165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95FEB125-2755-4B7C-9DC2-8771F53326FC}" type="slidenum">
              <a:rPr lang="es-ES"/>
              <a:pPr/>
              <a:t>21</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22530" name="Rectangle 2"/>
          <p:cNvSpPr>
            <a:spLocks noGrp="1" noChangeArrowheads="1"/>
          </p:cNvSpPr>
          <p:nvPr>
            <p:ph type="title"/>
          </p:nvPr>
        </p:nvSpPr>
        <p:spPr>
          <a:xfrm>
            <a:off x="457200" y="620713"/>
            <a:ext cx="8229600" cy="720725"/>
          </a:xfrm>
        </p:spPr>
        <p:txBody>
          <a:bodyPr/>
          <a:lstStyle/>
          <a:p>
            <a:r>
              <a:rPr lang="es-ES" b="1"/>
              <a:t>Ecuación de Balance de Materia</a:t>
            </a:r>
            <a:r>
              <a:rPr lang="es-ES" sz="1700" b="1"/>
              <a:t> </a:t>
            </a:r>
            <a:br>
              <a:rPr lang="es-ES" sz="1700" b="1"/>
            </a:br>
            <a:r>
              <a:rPr lang="es-EC" sz="900" i="1"/>
              <a:t>Referencia: Ingeniería Ambiental, Gerard Kiely, Mc Graw Hill, 1999. </a:t>
            </a:r>
            <a:br>
              <a:rPr lang="es-EC" sz="900" i="1"/>
            </a:br>
            <a:endParaRPr lang="es-ES" sz="900" i="1"/>
          </a:p>
        </p:txBody>
      </p:sp>
      <p:pic>
        <p:nvPicPr>
          <p:cNvPr id="22531" name="Picture 3"/>
          <p:cNvPicPr>
            <a:picLocks noChangeAspect="1" noChangeArrowheads="1"/>
          </p:cNvPicPr>
          <p:nvPr>
            <p:ph idx="1"/>
          </p:nvPr>
        </p:nvPicPr>
        <p:blipFill>
          <a:blip r:embed="rId2"/>
          <a:srcRect/>
          <a:stretch>
            <a:fillRect/>
          </a:stretch>
        </p:blipFill>
        <p:spPr>
          <a:xfrm>
            <a:off x="684213" y="1341438"/>
            <a:ext cx="7991475" cy="5111750"/>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pie de página"/>
          <p:cNvSpPr>
            <a:spLocks noGrp="1"/>
          </p:cNvSpPr>
          <p:nvPr>
            <p:ph type="ftr" sz="quarter" idx="10"/>
          </p:nvPr>
        </p:nvSpPr>
        <p:spPr/>
        <p:txBody>
          <a:bodyPr/>
          <a:lstStyle/>
          <a:p>
            <a:r>
              <a:rPr lang="es-ES"/>
              <a:t>José V. Chang Gómez</a:t>
            </a:r>
          </a:p>
        </p:txBody>
      </p:sp>
      <p:sp>
        <p:nvSpPr>
          <p:cNvPr id="4" name="2 Marcador de número de diapositiva"/>
          <p:cNvSpPr>
            <a:spLocks noGrp="1"/>
          </p:cNvSpPr>
          <p:nvPr>
            <p:ph type="sldNum" sz="quarter" idx="11"/>
          </p:nvPr>
        </p:nvSpPr>
        <p:spPr/>
        <p:txBody>
          <a:bodyPr/>
          <a:lstStyle/>
          <a:p>
            <a:fld id="{367AF4E0-4CEB-4FE5-B93E-BB95A42C9AF8}" type="slidenum">
              <a:rPr lang="es-ES"/>
              <a:pPr/>
              <a:t>22</a:t>
            </a:fld>
            <a:endParaRPr lang="es-ES"/>
          </a:p>
        </p:txBody>
      </p:sp>
      <p:sp>
        <p:nvSpPr>
          <p:cNvPr id="5" name="3 Marcador de fecha"/>
          <p:cNvSpPr>
            <a:spLocks noGrp="1"/>
          </p:cNvSpPr>
          <p:nvPr>
            <p:ph type="dt" sz="half" idx="12"/>
          </p:nvPr>
        </p:nvSpPr>
        <p:spPr/>
        <p:txBody>
          <a:bodyPr/>
          <a:lstStyle/>
          <a:p>
            <a:r>
              <a:rPr lang="es-ES"/>
              <a:t>Calidad de agua</a:t>
            </a:r>
          </a:p>
        </p:txBody>
      </p:sp>
      <p:pic>
        <p:nvPicPr>
          <p:cNvPr id="23554" name="Picture 2"/>
          <p:cNvPicPr>
            <a:picLocks noChangeAspect="1" noChangeArrowheads="1"/>
          </p:cNvPicPr>
          <p:nvPr/>
        </p:nvPicPr>
        <p:blipFill>
          <a:blip r:embed="rId2"/>
          <a:srcRect/>
          <a:stretch>
            <a:fillRect/>
          </a:stretch>
        </p:blipFill>
        <p:spPr bwMode="auto">
          <a:xfrm>
            <a:off x="611188" y="404813"/>
            <a:ext cx="8137525" cy="645318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4 Marcador de pie de página"/>
          <p:cNvSpPr>
            <a:spLocks noGrp="1"/>
          </p:cNvSpPr>
          <p:nvPr>
            <p:ph type="ftr" sz="quarter" idx="10"/>
          </p:nvPr>
        </p:nvSpPr>
        <p:spPr/>
        <p:txBody>
          <a:bodyPr/>
          <a:lstStyle/>
          <a:p>
            <a:r>
              <a:rPr lang="es-ES"/>
              <a:t>José V. Chang Gómez</a:t>
            </a:r>
          </a:p>
        </p:txBody>
      </p:sp>
      <p:sp>
        <p:nvSpPr>
          <p:cNvPr id="10" name="5 Marcador de número de diapositiva"/>
          <p:cNvSpPr>
            <a:spLocks noGrp="1"/>
          </p:cNvSpPr>
          <p:nvPr>
            <p:ph type="sldNum" sz="quarter" idx="11"/>
          </p:nvPr>
        </p:nvSpPr>
        <p:spPr/>
        <p:txBody>
          <a:bodyPr/>
          <a:lstStyle/>
          <a:p>
            <a:fld id="{FF221604-73CB-4E92-B835-9021B44EF6FE}" type="slidenum">
              <a:rPr lang="es-ES"/>
              <a:pPr/>
              <a:t>23</a:t>
            </a:fld>
            <a:endParaRPr lang="es-ES"/>
          </a:p>
        </p:txBody>
      </p:sp>
      <p:sp>
        <p:nvSpPr>
          <p:cNvPr id="11" name="6 Marcador de fecha"/>
          <p:cNvSpPr>
            <a:spLocks noGrp="1"/>
          </p:cNvSpPr>
          <p:nvPr>
            <p:ph type="dt" sz="half" idx="12"/>
          </p:nvPr>
        </p:nvSpPr>
        <p:spPr/>
        <p:txBody>
          <a:bodyPr/>
          <a:lstStyle/>
          <a:p>
            <a:r>
              <a:rPr lang="es-ES"/>
              <a:t>Calidad de agua</a:t>
            </a:r>
          </a:p>
        </p:txBody>
      </p:sp>
      <p:sp>
        <p:nvSpPr>
          <p:cNvPr id="28683" name="Rectangle 11"/>
          <p:cNvSpPr>
            <a:spLocks noGrp="1" noChangeArrowheads="1"/>
          </p:cNvSpPr>
          <p:nvPr>
            <p:ph type="title"/>
          </p:nvPr>
        </p:nvSpPr>
        <p:spPr>
          <a:xfrm>
            <a:off x="457200" y="457200"/>
            <a:ext cx="8229600" cy="739775"/>
          </a:xfrm>
        </p:spPr>
        <p:txBody>
          <a:bodyPr/>
          <a:lstStyle/>
          <a:p>
            <a:r>
              <a:rPr lang="es-ES" b="1"/>
              <a:t>Principios de dilución en un cuerpo de agua</a:t>
            </a:r>
          </a:p>
        </p:txBody>
      </p:sp>
      <p:sp>
        <p:nvSpPr>
          <p:cNvPr id="28675" name="Rectangle 3"/>
          <p:cNvSpPr>
            <a:spLocks noGrp="1" noChangeArrowheads="1"/>
          </p:cNvSpPr>
          <p:nvPr>
            <p:ph type="body" sz="half" idx="1"/>
          </p:nvPr>
        </p:nvSpPr>
        <p:spPr>
          <a:xfrm>
            <a:off x="457200" y="1341438"/>
            <a:ext cx="4038600" cy="4525962"/>
          </a:xfrm>
        </p:spPr>
        <p:txBody>
          <a:bodyPr/>
          <a:lstStyle/>
          <a:p>
            <a:pPr algn="just">
              <a:spcBef>
                <a:spcPct val="35000"/>
              </a:spcBef>
              <a:buFont typeface="Wingdings" pitchFamily="2" charset="2"/>
              <a:buNone/>
            </a:pPr>
            <a:r>
              <a:rPr lang="es-ES" b="1">
                <a:solidFill>
                  <a:srgbClr val="000000"/>
                </a:solidFill>
                <a:cs typeface="Times New Roman" pitchFamily="18" charset="0"/>
              </a:rPr>
              <a:t>Dilución Inicial </a:t>
            </a:r>
          </a:p>
          <a:p>
            <a:pPr algn="just">
              <a:spcBef>
                <a:spcPct val="30000"/>
              </a:spcBef>
              <a:buFont typeface="Wingdings" pitchFamily="2" charset="2"/>
              <a:buChar char="q"/>
            </a:pPr>
            <a:r>
              <a:rPr lang="es-ES">
                <a:solidFill>
                  <a:srgbClr val="000000"/>
                </a:solidFill>
                <a:cs typeface="Times New Roman" pitchFamily="18" charset="0"/>
              </a:rPr>
              <a:t>Cuando los desperdicios con un constituyente en concentración C</a:t>
            </a:r>
            <a:r>
              <a:rPr lang="es-ES" baseline="-30000">
                <a:solidFill>
                  <a:srgbClr val="000000"/>
                </a:solidFill>
                <a:cs typeface="Times New Roman" pitchFamily="18" charset="0"/>
              </a:rPr>
              <a:t>W</a:t>
            </a:r>
            <a:r>
              <a:rPr lang="es-ES">
                <a:solidFill>
                  <a:srgbClr val="000000"/>
                </a:solidFill>
                <a:cs typeface="Times New Roman" pitchFamily="18" charset="0"/>
              </a:rPr>
              <a:t> son descargados en un curso de caudal Q</a:t>
            </a:r>
            <a:r>
              <a:rPr lang="es-ES" baseline="-30000">
                <a:solidFill>
                  <a:srgbClr val="000000"/>
                </a:solidFill>
                <a:cs typeface="Times New Roman" pitchFamily="18" charset="0"/>
              </a:rPr>
              <a:t>W</a:t>
            </a:r>
            <a:r>
              <a:rPr lang="es-ES">
                <a:solidFill>
                  <a:srgbClr val="000000"/>
                </a:solidFill>
                <a:cs typeface="Times New Roman" pitchFamily="18" charset="0"/>
              </a:rPr>
              <a:t>  dentro de un riachuelo que contiene los mismos constituyentes en concentración C</a:t>
            </a:r>
            <a:r>
              <a:rPr lang="es-ES" baseline="-30000">
                <a:solidFill>
                  <a:srgbClr val="000000"/>
                </a:solidFill>
                <a:cs typeface="Times New Roman" pitchFamily="18" charset="0"/>
              </a:rPr>
              <a:t>R </a:t>
            </a:r>
            <a:r>
              <a:rPr lang="es-ES">
                <a:solidFill>
                  <a:srgbClr val="000000"/>
                </a:solidFill>
                <a:cs typeface="Times New Roman" pitchFamily="18" charset="0"/>
              </a:rPr>
              <a:t>cuyo caudal Q</a:t>
            </a:r>
            <a:r>
              <a:rPr lang="es-ES" baseline="-30000">
                <a:solidFill>
                  <a:srgbClr val="000000"/>
                </a:solidFill>
                <a:cs typeface="Times New Roman" pitchFamily="18" charset="0"/>
              </a:rPr>
              <a:t>R. </a:t>
            </a:r>
            <a:r>
              <a:rPr lang="es-ES">
                <a:solidFill>
                  <a:srgbClr val="000000"/>
                </a:solidFill>
                <a:cs typeface="Times New Roman" pitchFamily="18" charset="0"/>
              </a:rPr>
              <a:t>la concentración de la mezcla resultante está dada por el balance de los siguientes componentes</a:t>
            </a:r>
          </a:p>
          <a:p>
            <a:pPr algn="ctr">
              <a:buFont typeface="Wingdings" pitchFamily="2" charset="2"/>
              <a:buNone/>
            </a:pPr>
            <a:endParaRPr lang="es-ES"/>
          </a:p>
        </p:txBody>
      </p:sp>
      <p:graphicFrame>
        <p:nvGraphicFramePr>
          <p:cNvPr id="28676" name="Object 4"/>
          <p:cNvGraphicFramePr>
            <a:graphicFrameLocks noChangeAspect="1"/>
          </p:cNvGraphicFramePr>
          <p:nvPr>
            <p:ph sz="half" idx="2"/>
          </p:nvPr>
        </p:nvGraphicFramePr>
        <p:xfrm>
          <a:off x="4716463" y="2060575"/>
          <a:ext cx="4176712" cy="544513"/>
        </p:xfrm>
        <a:graphic>
          <a:graphicData uri="http://schemas.openxmlformats.org/presentationml/2006/ole">
            <p:oleObj spid="_x0000_s28676" name="Ecuación" r:id="rId3" imgW="1752600" imgH="228600" progId="Equation.3">
              <p:embed/>
            </p:oleObj>
          </a:graphicData>
        </a:graphic>
      </p:graphicFrame>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
        <p:nvSpPr>
          <p:cNvPr id="28682"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
        <p:nvSpPr>
          <p:cNvPr id="28685" name="Rectangle 13"/>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28684" name="Object 12"/>
          <p:cNvGraphicFramePr>
            <a:graphicFrameLocks noChangeAspect="1"/>
          </p:cNvGraphicFramePr>
          <p:nvPr/>
        </p:nvGraphicFramePr>
        <p:xfrm>
          <a:off x="5076825" y="3429000"/>
          <a:ext cx="3671888" cy="825500"/>
        </p:xfrm>
        <a:graphic>
          <a:graphicData uri="http://schemas.openxmlformats.org/presentationml/2006/ole">
            <p:oleObj spid="_x0000_s28684" name="Ecuación" r:id="rId4" imgW="1193760" imgH="431640" progId="Equation.3">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CEB8FF26-DA64-45EF-BF26-ACEE86E0A80A}" type="slidenum">
              <a:rPr lang="es-ES"/>
              <a:pPr/>
              <a:t>24</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31746" name="Rectangle 2"/>
          <p:cNvSpPr>
            <a:spLocks noGrp="1" noChangeArrowheads="1"/>
          </p:cNvSpPr>
          <p:nvPr>
            <p:ph type="title"/>
          </p:nvPr>
        </p:nvSpPr>
        <p:spPr>
          <a:xfrm>
            <a:off x="457200" y="457200"/>
            <a:ext cx="8229600" cy="1027113"/>
          </a:xfrm>
        </p:spPr>
        <p:txBody>
          <a:bodyPr/>
          <a:lstStyle/>
          <a:p>
            <a:r>
              <a:rPr lang="es-ES" b="1"/>
              <a:t>Concentración del Oxígeno disuelto en la mezcla</a:t>
            </a:r>
          </a:p>
        </p:txBody>
      </p:sp>
      <p:sp>
        <p:nvSpPr>
          <p:cNvPr id="31747" name="Rectangle 3"/>
          <p:cNvSpPr>
            <a:spLocks noGrp="1" noChangeArrowheads="1"/>
          </p:cNvSpPr>
          <p:nvPr>
            <p:ph type="body" idx="1"/>
          </p:nvPr>
        </p:nvSpPr>
        <p:spPr>
          <a:xfrm>
            <a:off x="457200" y="1628775"/>
            <a:ext cx="8229600" cy="4238625"/>
          </a:xfrm>
        </p:spPr>
        <p:txBody>
          <a:bodyPr/>
          <a:lstStyle/>
          <a:p>
            <a:pPr>
              <a:lnSpc>
                <a:spcPct val="90000"/>
              </a:lnSpc>
              <a:buFont typeface="Wingdings" pitchFamily="2" charset="2"/>
              <a:buNone/>
            </a:pPr>
            <a:r>
              <a:rPr lang="es-ES"/>
              <a:t>Si las aguas residuales con un contenido de Oxígeno Disuelto (OD) de 0.8mg/L es descargado con un flujo de 5 Mgal /día en un cuerpo de agua saturado con oxígeno (temperatura 12.77 </a:t>
            </a:r>
            <a:r>
              <a:rPr lang="es-ES" baseline="30000"/>
              <a:t>0</a:t>
            </a:r>
            <a:r>
              <a:rPr lang="es-ES"/>
              <a:t>C), cuya tasa de flujo es de 26 Mgal /día. </a:t>
            </a:r>
          </a:p>
          <a:p>
            <a:pPr>
              <a:lnSpc>
                <a:spcPct val="90000"/>
              </a:lnSpc>
              <a:buFont typeface="Wingdings" pitchFamily="2" charset="2"/>
              <a:buNone/>
            </a:pPr>
            <a:r>
              <a:rPr lang="es-ES"/>
              <a:t>a) Determine el contenido del oxígeno disuelto de la mezcla resultante. </a:t>
            </a:r>
          </a:p>
          <a:p>
            <a:pPr>
              <a:spcBef>
                <a:spcPct val="35000"/>
              </a:spcBef>
              <a:buFont typeface="Wingdings" pitchFamily="2" charset="2"/>
              <a:buNone/>
            </a:pPr>
            <a:r>
              <a:rPr lang="es-ES"/>
              <a:t>b) Si el caudal del riachuelo fuera de solamente 6.5 Mgal /día y su temperatura 26.6 </a:t>
            </a:r>
            <a:r>
              <a:rPr lang="es-ES" baseline="30000"/>
              <a:t>0</a:t>
            </a:r>
            <a:r>
              <a:rPr lang="es-ES"/>
              <a:t> C, ¿Cuál sería el contenido del oxígeno disuelto de la mezcla resultante?</a:t>
            </a:r>
          </a:p>
          <a:p>
            <a:pPr>
              <a:lnSpc>
                <a:spcPct val="90000"/>
              </a:lnSpc>
              <a:buFont typeface="Wingdings" pitchFamily="2" charset="2"/>
              <a:buNone/>
            </a:pPr>
            <a:endParaRPr lang="es-ES"/>
          </a:p>
          <a:p>
            <a:pPr>
              <a:lnSpc>
                <a:spcPct val="90000"/>
              </a:lnSpc>
              <a:buFont typeface="Wingdings" pitchFamily="2" charset="2"/>
              <a:buNone/>
            </a:pPr>
            <a:r>
              <a:rPr lang="es-ES"/>
              <a:t>Recuerde factores de conversión:</a:t>
            </a:r>
          </a:p>
          <a:p>
            <a:pPr>
              <a:lnSpc>
                <a:spcPct val="90000"/>
              </a:lnSpc>
              <a:buFont typeface="Wingdings" pitchFamily="2" charset="2"/>
              <a:buNone/>
            </a:pPr>
            <a:r>
              <a:rPr lang="es-ES"/>
              <a:t>Si tiene Mgal /d: multiplicar por 0.0438 para obtener m3/s</a:t>
            </a:r>
          </a:p>
          <a:p>
            <a:pPr>
              <a:lnSpc>
                <a:spcPct val="90000"/>
              </a:lnSpc>
              <a:buFont typeface="Wingdings" pitchFamily="2" charset="2"/>
              <a:buNone/>
            </a:pPr>
            <a:r>
              <a:rPr lang="es-ES"/>
              <a:t>Para unidades de temperatura: F = </a:t>
            </a:r>
            <a:r>
              <a:rPr lang="es-ES" baseline="30000"/>
              <a:t>0</a:t>
            </a:r>
            <a:r>
              <a:rPr lang="es-ES"/>
              <a:t>C x (9/5) + 32 </a:t>
            </a:r>
          </a:p>
          <a:p>
            <a:pPr>
              <a:lnSpc>
                <a:spcPct val="90000"/>
              </a:lnSpc>
              <a:buFont typeface="Wingdings" pitchFamily="2" charset="2"/>
              <a:buNone/>
            </a:pPr>
            <a:r>
              <a:rPr lang="es-ES"/>
              <a:t>					C = (</a:t>
            </a:r>
            <a:r>
              <a:rPr lang="es-ES" baseline="30000"/>
              <a:t>o </a:t>
            </a:r>
            <a:r>
              <a:rPr lang="es-ES"/>
              <a:t>F -32) x (5/9)</a:t>
            </a:r>
          </a:p>
          <a:p>
            <a:pPr>
              <a:lnSpc>
                <a:spcPct val="90000"/>
              </a:lnSpc>
              <a:buFont typeface="Wingdings" pitchFamily="2" charset="2"/>
              <a:buNone/>
            </a:pPr>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912199EF-1B4E-43CC-B770-E1C3B3D8AF76}" type="slidenum">
              <a:rPr lang="es-ES"/>
              <a:pPr/>
              <a:t>25</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35842" name="Rectangle 2"/>
          <p:cNvSpPr>
            <a:spLocks noGrp="1" noChangeArrowheads="1"/>
          </p:cNvSpPr>
          <p:nvPr>
            <p:ph type="title"/>
          </p:nvPr>
        </p:nvSpPr>
        <p:spPr>
          <a:xfrm>
            <a:off x="457200" y="457200"/>
            <a:ext cx="8229600" cy="811213"/>
          </a:xfrm>
        </p:spPr>
        <p:txBody>
          <a:bodyPr/>
          <a:lstStyle/>
          <a:p>
            <a:r>
              <a:rPr lang="es-ES"/>
              <a:t>Tabla de solubilidad del oxígeno</a:t>
            </a:r>
          </a:p>
        </p:txBody>
      </p:sp>
      <p:pic>
        <p:nvPicPr>
          <p:cNvPr id="35845" name="Picture 5"/>
          <p:cNvPicPr>
            <a:picLocks noChangeAspect="1" noChangeArrowheads="1"/>
          </p:cNvPicPr>
          <p:nvPr>
            <p:ph type="body" idx="1"/>
          </p:nvPr>
        </p:nvPicPr>
        <p:blipFill>
          <a:blip r:embed="rId2"/>
          <a:srcRect/>
          <a:stretch>
            <a:fillRect/>
          </a:stretch>
        </p:blipFill>
        <p:spPr>
          <a:xfrm>
            <a:off x="250825" y="1557338"/>
            <a:ext cx="8642350" cy="4176712"/>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pie de página"/>
          <p:cNvSpPr>
            <a:spLocks noGrp="1"/>
          </p:cNvSpPr>
          <p:nvPr>
            <p:ph type="ftr" sz="quarter" idx="10"/>
          </p:nvPr>
        </p:nvSpPr>
        <p:spPr/>
        <p:txBody>
          <a:bodyPr/>
          <a:lstStyle/>
          <a:p>
            <a:r>
              <a:rPr lang="es-ES"/>
              <a:t>José V. Chang Gómez</a:t>
            </a:r>
          </a:p>
        </p:txBody>
      </p:sp>
      <p:sp>
        <p:nvSpPr>
          <p:cNvPr id="11" name="5 Marcador de número de diapositiva"/>
          <p:cNvSpPr>
            <a:spLocks noGrp="1"/>
          </p:cNvSpPr>
          <p:nvPr>
            <p:ph type="sldNum" sz="quarter" idx="11"/>
          </p:nvPr>
        </p:nvSpPr>
        <p:spPr/>
        <p:txBody>
          <a:bodyPr/>
          <a:lstStyle/>
          <a:p>
            <a:fld id="{2D50CCE1-16D6-49F8-A49A-8D6DB8187CC6}" type="slidenum">
              <a:rPr lang="es-ES"/>
              <a:pPr/>
              <a:t>26</a:t>
            </a:fld>
            <a:endParaRPr lang="es-ES"/>
          </a:p>
        </p:txBody>
      </p:sp>
      <p:sp>
        <p:nvSpPr>
          <p:cNvPr id="12" name="6 Marcador de fecha"/>
          <p:cNvSpPr>
            <a:spLocks noGrp="1"/>
          </p:cNvSpPr>
          <p:nvPr>
            <p:ph type="dt" sz="half" idx="12"/>
          </p:nvPr>
        </p:nvSpPr>
        <p:spPr/>
        <p:txBody>
          <a:bodyPr/>
          <a:lstStyle/>
          <a:p>
            <a:r>
              <a:rPr lang="es-ES"/>
              <a:t>Calidad de agua</a:t>
            </a:r>
          </a:p>
        </p:txBody>
      </p:sp>
      <p:sp>
        <p:nvSpPr>
          <p:cNvPr id="32777" name="Rectangle 9"/>
          <p:cNvSpPr>
            <a:spLocks noGrp="1" noChangeArrowheads="1"/>
          </p:cNvSpPr>
          <p:nvPr>
            <p:ph type="title"/>
          </p:nvPr>
        </p:nvSpPr>
        <p:spPr>
          <a:xfrm>
            <a:off x="457200" y="457200"/>
            <a:ext cx="8229600" cy="811213"/>
          </a:xfrm>
        </p:spPr>
        <p:txBody>
          <a:bodyPr/>
          <a:lstStyle/>
          <a:p>
            <a:r>
              <a:rPr lang="es-ES" b="1"/>
              <a:t>Solución</a:t>
            </a:r>
          </a:p>
        </p:txBody>
      </p:sp>
      <p:graphicFrame>
        <p:nvGraphicFramePr>
          <p:cNvPr id="32772" name="Object 4"/>
          <p:cNvGraphicFramePr>
            <a:graphicFrameLocks noChangeAspect="1"/>
          </p:cNvGraphicFramePr>
          <p:nvPr>
            <p:ph sz="half" idx="1"/>
          </p:nvPr>
        </p:nvGraphicFramePr>
        <p:xfrm>
          <a:off x="1476375" y="1552575"/>
          <a:ext cx="6335713" cy="1914525"/>
        </p:xfrm>
        <a:graphic>
          <a:graphicData uri="http://schemas.openxmlformats.org/presentationml/2006/ole">
            <p:oleObj spid="_x0000_s32772" name="Ecuación" r:id="rId3" imgW="3657600" imgH="1104900" progId="Equation.3">
              <p:embed/>
            </p:oleObj>
          </a:graphicData>
        </a:graphic>
      </p:graphicFrame>
      <p:sp>
        <p:nvSpPr>
          <p:cNvPr id="32778" name="Rectangle 10"/>
          <p:cNvSpPr>
            <a:spLocks noGrp="1" noChangeArrowheads="1"/>
          </p:cNvSpPr>
          <p:nvPr>
            <p:ph type="body" sz="half" idx="2"/>
          </p:nvPr>
        </p:nvSpPr>
        <p:spPr/>
        <p:txBody>
          <a:bodyPr/>
          <a:lstStyle/>
          <a:p>
            <a:r>
              <a:rPr lang="es-ES" sz="1800"/>
              <a:t>El contenido de oxígeno disuelto de la mezcla a 80</a:t>
            </a:r>
            <a:r>
              <a:rPr lang="es-ES" sz="1800" baseline="30000"/>
              <a:t>0</a:t>
            </a:r>
            <a:r>
              <a:rPr lang="es-ES" sz="1800"/>
              <a:t>F cuando el caudal del río es igual a 6.5 Mgal/día:</a:t>
            </a:r>
          </a:p>
          <a:p>
            <a:endParaRPr lang="es-ES" sz="1800"/>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
        <p:nvSpPr>
          <p:cNvPr id="32780"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2779" name="Object 11"/>
          <p:cNvGraphicFramePr>
            <a:graphicFrameLocks noChangeAspect="1"/>
          </p:cNvGraphicFramePr>
          <p:nvPr/>
        </p:nvGraphicFramePr>
        <p:xfrm>
          <a:off x="2987675" y="5445125"/>
          <a:ext cx="3600450" cy="625475"/>
        </p:xfrm>
        <a:graphic>
          <a:graphicData uri="http://schemas.openxmlformats.org/presentationml/2006/ole">
            <p:oleObj spid="_x0000_s32779" name="Ecuación" r:id="rId4" imgW="2247900" imgH="393700" progId="Equation.3">
              <p:embed/>
            </p:oleObj>
          </a:graphicData>
        </a:graphic>
      </p:graphicFrame>
      <p:sp>
        <p:nvSpPr>
          <p:cNvPr id="32782" name="Rectangle 14"/>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2781" name="Object 13"/>
          <p:cNvGraphicFramePr>
            <a:graphicFrameLocks noChangeAspect="1"/>
          </p:cNvGraphicFramePr>
          <p:nvPr/>
        </p:nvGraphicFramePr>
        <p:xfrm>
          <a:off x="4067175" y="3651250"/>
          <a:ext cx="1368425" cy="338138"/>
        </p:xfrm>
        <a:graphic>
          <a:graphicData uri="http://schemas.openxmlformats.org/presentationml/2006/ole">
            <p:oleObj spid="_x0000_s32781" name="Ecuación" r:id="rId5" imgW="812447" imgH="203112"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7AE117D7-97CB-41AB-B35D-89098273C818}" type="slidenum">
              <a:rPr lang="es-ES"/>
              <a:pPr/>
              <a:t>3</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40965" name="Rectangle 5"/>
          <p:cNvSpPr>
            <a:spLocks noGrp="1" noChangeArrowheads="1"/>
          </p:cNvSpPr>
          <p:nvPr>
            <p:ph type="title"/>
          </p:nvPr>
        </p:nvSpPr>
        <p:spPr>
          <a:xfrm>
            <a:off x="457200" y="476250"/>
            <a:ext cx="8229600" cy="865188"/>
          </a:xfrm>
        </p:spPr>
        <p:txBody>
          <a:bodyPr/>
          <a:lstStyle/>
          <a:p>
            <a:r>
              <a:rPr lang="es-ES" sz="2400" b="1"/>
              <a:t>Bioacumulación de Pesticidas en cadena Trófica de un Estuario 					</a:t>
            </a:r>
            <a:r>
              <a:rPr lang="es-ES" sz="1200"/>
              <a:t>Referencia: T. Miller, 1995</a:t>
            </a:r>
            <a:endParaRPr lang="es-EC" sz="1200"/>
          </a:p>
        </p:txBody>
      </p:sp>
      <p:pic>
        <p:nvPicPr>
          <p:cNvPr id="40964" name="Picture 4"/>
          <p:cNvPicPr>
            <a:picLocks noChangeAspect="1" noChangeArrowheads="1"/>
          </p:cNvPicPr>
          <p:nvPr>
            <p:ph idx="1"/>
          </p:nvPr>
        </p:nvPicPr>
        <p:blipFill>
          <a:blip r:embed="rId2"/>
          <a:srcRect/>
          <a:stretch>
            <a:fillRect/>
          </a:stretch>
        </p:blipFill>
        <p:spPr>
          <a:xfrm>
            <a:off x="0" y="1268413"/>
            <a:ext cx="9144000" cy="5256212"/>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0"/>
          </p:nvPr>
        </p:nvSpPr>
        <p:spPr/>
        <p:txBody>
          <a:bodyPr/>
          <a:lstStyle/>
          <a:p>
            <a:r>
              <a:rPr lang="es-ES"/>
              <a:t>José V. Chang Gómez</a:t>
            </a:r>
          </a:p>
        </p:txBody>
      </p:sp>
      <p:sp>
        <p:nvSpPr>
          <p:cNvPr id="7" name="6 Marcador de número de diapositiva"/>
          <p:cNvSpPr>
            <a:spLocks noGrp="1"/>
          </p:cNvSpPr>
          <p:nvPr>
            <p:ph type="sldNum" sz="quarter" idx="11"/>
          </p:nvPr>
        </p:nvSpPr>
        <p:spPr/>
        <p:txBody>
          <a:bodyPr/>
          <a:lstStyle/>
          <a:p>
            <a:fld id="{1D537E10-5D73-438D-ACB0-26EEE448CBB5}" type="slidenum">
              <a:rPr lang="es-ES"/>
              <a:pPr/>
              <a:t>4</a:t>
            </a:fld>
            <a:endParaRPr lang="es-ES"/>
          </a:p>
        </p:txBody>
      </p:sp>
      <p:sp>
        <p:nvSpPr>
          <p:cNvPr id="8" name="7 Marcador de fecha"/>
          <p:cNvSpPr>
            <a:spLocks noGrp="1"/>
          </p:cNvSpPr>
          <p:nvPr>
            <p:ph type="dt" sz="half" idx="12"/>
          </p:nvPr>
        </p:nvSpPr>
        <p:spPr/>
        <p:txBody>
          <a:bodyPr/>
          <a:lstStyle/>
          <a:p>
            <a:r>
              <a:rPr lang="es-ES"/>
              <a:t>Calidad de agua</a:t>
            </a:r>
          </a:p>
        </p:txBody>
      </p:sp>
      <p:sp>
        <p:nvSpPr>
          <p:cNvPr id="37890" name="Rectangle 2"/>
          <p:cNvSpPr>
            <a:spLocks noGrp="1" noChangeArrowheads="1"/>
          </p:cNvSpPr>
          <p:nvPr>
            <p:ph type="title"/>
          </p:nvPr>
        </p:nvSpPr>
        <p:spPr>
          <a:xfrm>
            <a:off x="457200" y="333375"/>
            <a:ext cx="8229600" cy="796925"/>
          </a:xfrm>
        </p:spPr>
        <p:txBody>
          <a:bodyPr/>
          <a:lstStyle/>
          <a:p>
            <a:r>
              <a:rPr lang="es-EC" sz="3200" b="1"/>
              <a:t>Formación de los Lagos </a:t>
            </a:r>
            <a:r>
              <a:rPr lang="es-EC" sz="1600" b="1"/>
              <a:t>(1)</a:t>
            </a:r>
            <a:r>
              <a:rPr lang="es-EC" sz="1600"/>
              <a:t>	</a:t>
            </a:r>
            <a:r>
              <a:rPr lang="es-EC" sz="1200"/>
              <a:t>Fuente: USGS/ EPA, 2005</a:t>
            </a:r>
          </a:p>
        </p:txBody>
      </p:sp>
      <p:sp>
        <p:nvSpPr>
          <p:cNvPr id="37891" name="Rectangle 3"/>
          <p:cNvSpPr>
            <a:spLocks noGrp="1" noChangeArrowheads="1"/>
          </p:cNvSpPr>
          <p:nvPr>
            <p:ph type="body" sz="half" idx="1"/>
          </p:nvPr>
        </p:nvSpPr>
        <p:spPr>
          <a:xfrm>
            <a:off x="0" y="1052513"/>
            <a:ext cx="5580063" cy="5184775"/>
          </a:xfrm>
        </p:spPr>
        <p:txBody>
          <a:bodyPr/>
          <a:lstStyle/>
          <a:p>
            <a:pPr>
              <a:spcBef>
                <a:spcPct val="50000"/>
              </a:spcBef>
              <a:buFont typeface="Wingdings" pitchFamily="2" charset="2"/>
              <a:buChar char="q"/>
            </a:pPr>
            <a:r>
              <a:rPr lang="es-EC"/>
              <a:t>Un lago es en realidad un componente más del agua superficial del planeta; es un lugar donde el agua superficial que procede de los escurrimientos de la lluvia, y de filtraciones del agua subterránea, se ha acumulado debido a una inclinación del terreno. </a:t>
            </a:r>
          </a:p>
          <a:p>
            <a:pPr>
              <a:spcBef>
                <a:spcPct val="50000"/>
              </a:spcBef>
              <a:buFont typeface="Wingdings" pitchFamily="2" charset="2"/>
              <a:buChar char="q"/>
            </a:pPr>
            <a:r>
              <a:rPr lang="es-EC"/>
              <a:t>Un depósito de agua es muy similar a un lago, aunque en realidad, es un lago hecho por el ser humano que se forma cuando se construye una represa en un río. </a:t>
            </a:r>
          </a:p>
          <a:p>
            <a:pPr>
              <a:spcBef>
                <a:spcPct val="50000"/>
              </a:spcBef>
              <a:buFont typeface="Wingdings" pitchFamily="2" charset="2"/>
              <a:buChar char="q"/>
            </a:pPr>
            <a:r>
              <a:rPr lang="es-EC"/>
              <a:t>El agua del río al acumularse detrás de la represa, forma un depósito o embalse.</a:t>
            </a:r>
          </a:p>
          <a:p>
            <a:pPr>
              <a:spcBef>
                <a:spcPct val="50000"/>
              </a:spcBef>
              <a:buFont typeface="Wingdings" pitchFamily="2" charset="2"/>
              <a:buChar char="q"/>
            </a:pPr>
            <a:r>
              <a:rPr lang="es-EC"/>
              <a:t>Obsérvese la represa de Chongón, ubicada en el Km. 25 de la vía a la Costa, con 280 Hm3 de capacidad de almacenamiento.</a:t>
            </a:r>
          </a:p>
        </p:txBody>
      </p:sp>
      <p:pic>
        <p:nvPicPr>
          <p:cNvPr id="37892" name="Picture 4"/>
          <p:cNvPicPr>
            <a:picLocks noGrp="1" noChangeAspect="1" noChangeArrowheads="1"/>
          </p:cNvPicPr>
          <p:nvPr>
            <p:ph sz="quarter" idx="2"/>
          </p:nvPr>
        </p:nvPicPr>
        <p:blipFill>
          <a:blip r:embed="rId2"/>
          <a:srcRect/>
          <a:stretch>
            <a:fillRect/>
          </a:stretch>
        </p:blipFill>
        <p:spPr>
          <a:xfrm>
            <a:off x="5508625" y="908050"/>
            <a:ext cx="3455988" cy="2562225"/>
          </a:xfrm>
          <a:ln/>
        </p:spPr>
      </p:pic>
      <p:pic>
        <p:nvPicPr>
          <p:cNvPr id="37893" name="Picture 5" descr="(JPEG)"/>
          <p:cNvPicPr>
            <a:picLocks noChangeAspect="1" noChangeArrowheads="1"/>
          </p:cNvPicPr>
          <p:nvPr>
            <p:ph sz="quarter" idx="3"/>
          </p:nvPr>
        </p:nvPicPr>
        <p:blipFill>
          <a:blip r:embed="rId3" r:link="rId4"/>
          <a:srcRect/>
          <a:stretch>
            <a:fillRect/>
          </a:stretch>
        </p:blipFill>
        <p:spPr>
          <a:xfrm>
            <a:off x="5580063" y="3644900"/>
            <a:ext cx="3241675" cy="2544763"/>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6E3C04BA-48A3-415D-A8F0-70A14AF3923B}" type="slidenum">
              <a:rPr lang="es-ES"/>
              <a:pPr/>
              <a:t>5</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38914" name="Rectangle 2"/>
          <p:cNvSpPr>
            <a:spLocks noGrp="1" noChangeArrowheads="1"/>
          </p:cNvSpPr>
          <p:nvPr>
            <p:ph type="title"/>
          </p:nvPr>
        </p:nvSpPr>
        <p:spPr>
          <a:xfrm>
            <a:off x="457200" y="457200"/>
            <a:ext cx="8229600" cy="595313"/>
          </a:xfrm>
        </p:spPr>
        <p:txBody>
          <a:bodyPr/>
          <a:lstStyle/>
          <a:p>
            <a:r>
              <a:rPr lang="es-EC" b="1"/>
              <a:t>Formación de los Lagos</a:t>
            </a:r>
            <a:r>
              <a:rPr lang="es-EC"/>
              <a:t> </a:t>
            </a:r>
            <a:r>
              <a:rPr lang="es-EC" sz="1400"/>
              <a:t>(2)</a:t>
            </a:r>
          </a:p>
        </p:txBody>
      </p:sp>
      <p:sp>
        <p:nvSpPr>
          <p:cNvPr id="38915" name="Rectangle 3"/>
          <p:cNvSpPr>
            <a:spLocks noGrp="1" noChangeArrowheads="1"/>
          </p:cNvSpPr>
          <p:nvPr>
            <p:ph type="body" idx="1"/>
          </p:nvPr>
        </p:nvSpPr>
        <p:spPr>
          <a:xfrm>
            <a:off x="179388" y="1052513"/>
            <a:ext cx="8713787" cy="5329237"/>
          </a:xfrm>
        </p:spPr>
        <p:txBody>
          <a:bodyPr/>
          <a:lstStyle/>
          <a:p>
            <a:pPr>
              <a:lnSpc>
                <a:spcPct val="90000"/>
              </a:lnSpc>
              <a:spcBef>
                <a:spcPct val="40000"/>
              </a:spcBef>
              <a:buFont typeface="Wingdings" pitchFamily="2" charset="2"/>
              <a:buChar char="q"/>
            </a:pPr>
            <a:r>
              <a:rPr lang="es-EC"/>
              <a:t>Existe variedad de lagos de agua fresca, desde estanques de pesca hasta el lago llamado "Lake Superior" (el lago más grande del mundo), con una superficie de 83.000 Km2.</a:t>
            </a:r>
          </a:p>
          <a:p>
            <a:pPr>
              <a:lnSpc>
                <a:spcPct val="90000"/>
              </a:lnSpc>
              <a:spcBef>
                <a:spcPct val="40000"/>
              </a:spcBef>
              <a:buFont typeface="Wingdings" pitchFamily="2" charset="2"/>
              <a:buChar char="q"/>
            </a:pPr>
            <a:r>
              <a:rPr lang="es-EC"/>
              <a:t>La mayoría de los lagos contienen agua fresca, pero algunos pueden ser salobres, como aquellos que no tienen filtraciones hacia ríos. </a:t>
            </a:r>
          </a:p>
          <a:p>
            <a:pPr>
              <a:lnSpc>
                <a:spcPct val="90000"/>
              </a:lnSpc>
              <a:spcBef>
                <a:spcPct val="40000"/>
              </a:spcBef>
              <a:buFont typeface="Wingdings" pitchFamily="2" charset="2"/>
              <a:buChar char="q"/>
            </a:pPr>
            <a:r>
              <a:rPr lang="es-EC"/>
              <a:t>Aún más, algunos lagos como el Gran Lago Salado (Great Salt Lake) son más salobres que los océanos (EPA, 2005). </a:t>
            </a:r>
          </a:p>
          <a:p>
            <a:pPr>
              <a:lnSpc>
                <a:spcPct val="90000"/>
              </a:lnSpc>
              <a:spcBef>
                <a:spcPct val="40000"/>
              </a:spcBef>
              <a:buFont typeface="Wingdings" pitchFamily="2" charset="2"/>
              <a:buChar char="q"/>
            </a:pPr>
            <a:r>
              <a:rPr lang="es-EC"/>
              <a:t>La mayoría de los lagos tienen una gran cantidad de vida acuática, pero no el Mar Muerto, ya que es demasiado salobre para tener vida acuática. </a:t>
            </a:r>
          </a:p>
          <a:p>
            <a:pPr>
              <a:lnSpc>
                <a:spcPct val="90000"/>
              </a:lnSpc>
              <a:spcBef>
                <a:spcPct val="40000"/>
              </a:spcBef>
              <a:buFont typeface="Wingdings" pitchFamily="2" charset="2"/>
              <a:buChar char="q"/>
            </a:pPr>
            <a:r>
              <a:rPr lang="es-EC"/>
              <a:t>Los lagos que fueron formados por la fuerza erosiva de los antiguos glaciares, como los Grandes Lagos, pueden tener miles de pies de profundidad. </a:t>
            </a:r>
          </a:p>
          <a:p>
            <a:pPr>
              <a:lnSpc>
                <a:spcPct val="90000"/>
              </a:lnSpc>
              <a:spcBef>
                <a:spcPct val="40000"/>
              </a:spcBef>
              <a:buFont typeface="Wingdings" pitchFamily="2" charset="2"/>
              <a:buChar char="q"/>
            </a:pPr>
            <a:r>
              <a:rPr lang="es-EC"/>
              <a:t>Sin embargo, algunos lagos grandes pueden tener sólo unos metros de profundidad, como el lago Pontchartrain en la ciudad de New Orleáns del Estado de Louisiana que tiene una profundidad de alrededor de 5 m.</a:t>
            </a:r>
          </a:p>
          <a:p>
            <a:pPr>
              <a:lnSpc>
                <a:spcPct val="80000"/>
              </a:lnSpc>
            </a:pPr>
            <a:endParaRPr lang="es-EC"/>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José V. Chang Gómez</a:t>
            </a:r>
          </a:p>
        </p:txBody>
      </p:sp>
      <p:sp>
        <p:nvSpPr>
          <p:cNvPr id="6" name="5 Marcador de número de diapositiva"/>
          <p:cNvSpPr>
            <a:spLocks noGrp="1"/>
          </p:cNvSpPr>
          <p:nvPr>
            <p:ph type="sldNum" sz="quarter" idx="11"/>
          </p:nvPr>
        </p:nvSpPr>
        <p:spPr/>
        <p:txBody>
          <a:bodyPr/>
          <a:lstStyle/>
          <a:p>
            <a:fld id="{AD99FB4A-090E-478E-8A01-0F3623CA2F8D}" type="slidenum">
              <a:rPr lang="es-ES"/>
              <a:pPr/>
              <a:t>6</a:t>
            </a:fld>
            <a:endParaRPr lang="es-ES"/>
          </a:p>
        </p:txBody>
      </p:sp>
      <p:sp>
        <p:nvSpPr>
          <p:cNvPr id="7" name="6 Marcador de fecha"/>
          <p:cNvSpPr>
            <a:spLocks noGrp="1"/>
          </p:cNvSpPr>
          <p:nvPr>
            <p:ph type="dt" sz="half" idx="12"/>
          </p:nvPr>
        </p:nvSpPr>
        <p:spPr/>
        <p:txBody>
          <a:bodyPr/>
          <a:lstStyle/>
          <a:p>
            <a:r>
              <a:rPr lang="es-ES"/>
              <a:t>Calidad de agua</a:t>
            </a:r>
          </a:p>
        </p:txBody>
      </p:sp>
      <p:sp>
        <p:nvSpPr>
          <p:cNvPr id="7170" name="Rectangle 2"/>
          <p:cNvSpPr>
            <a:spLocks noGrp="1" noChangeArrowheads="1"/>
          </p:cNvSpPr>
          <p:nvPr>
            <p:ph type="title"/>
          </p:nvPr>
        </p:nvSpPr>
        <p:spPr>
          <a:xfrm>
            <a:off x="468313" y="549275"/>
            <a:ext cx="8229600" cy="936625"/>
          </a:xfrm>
        </p:spPr>
        <p:txBody>
          <a:bodyPr/>
          <a:lstStyle/>
          <a:p>
            <a:r>
              <a:rPr lang="es-EC" b="1"/>
              <a:t>Ecosistemas en lagos y embalses</a:t>
            </a:r>
            <a:br>
              <a:rPr lang="es-EC" b="1"/>
            </a:br>
            <a:r>
              <a:rPr lang="es-EC" b="1"/>
              <a:t>					Luz y Zonificación </a:t>
            </a:r>
            <a:br>
              <a:rPr lang="es-EC" b="1"/>
            </a:br>
            <a:r>
              <a:rPr lang="es-EC" sz="900" i="1"/>
              <a:t>Referencia: Ingeniería Ambiental, Gerard Kiely, Mc Graw Hill, 1999. </a:t>
            </a:r>
            <a:br>
              <a:rPr lang="es-EC" sz="900" i="1"/>
            </a:br>
            <a:endParaRPr lang="es-EC" sz="900" i="1"/>
          </a:p>
        </p:txBody>
      </p:sp>
      <p:sp>
        <p:nvSpPr>
          <p:cNvPr id="7171" name="Rectangle 3"/>
          <p:cNvSpPr>
            <a:spLocks noGrp="1" noChangeArrowheads="1"/>
          </p:cNvSpPr>
          <p:nvPr>
            <p:ph type="body" sz="half" idx="1"/>
          </p:nvPr>
        </p:nvSpPr>
        <p:spPr>
          <a:xfrm>
            <a:off x="323850" y="1700213"/>
            <a:ext cx="3816350" cy="4752975"/>
          </a:xfrm>
        </p:spPr>
        <p:txBody>
          <a:bodyPr/>
          <a:lstStyle/>
          <a:p>
            <a:pPr>
              <a:spcBef>
                <a:spcPct val="50000"/>
              </a:spcBef>
              <a:buFont typeface="Wingdings" pitchFamily="2" charset="2"/>
              <a:buNone/>
            </a:pPr>
            <a:r>
              <a:rPr lang="es-EC" sz="1800"/>
              <a:t>La luz es un factor importante en el agua de lagos y ríos lentos.  </a:t>
            </a:r>
          </a:p>
          <a:p>
            <a:pPr>
              <a:spcBef>
                <a:spcPct val="50000"/>
              </a:spcBef>
              <a:buFont typeface="Wingdings" pitchFamily="2" charset="2"/>
              <a:buNone/>
            </a:pPr>
            <a:r>
              <a:rPr lang="es-EC" sz="1800"/>
              <a:t>La incidencia de la radiación en estas aguas es pobre y por tanto puede ser un factor que limita la fotosíntesis. </a:t>
            </a:r>
          </a:p>
          <a:p>
            <a:pPr>
              <a:spcBef>
                <a:spcPct val="50000"/>
              </a:spcBef>
              <a:buFont typeface="Wingdings" pitchFamily="2" charset="2"/>
              <a:buNone/>
            </a:pPr>
            <a:r>
              <a:rPr lang="es-EC" sz="1800"/>
              <a:t>Las plantas acuáticas están restringidas a profundidades pequeñas y son dependientes de la claridad de esta agua.</a:t>
            </a:r>
          </a:p>
          <a:p>
            <a:pPr>
              <a:spcBef>
                <a:spcPct val="50000"/>
              </a:spcBef>
              <a:buFont typeface="Wingdings" pitchFamily="2" charset="2"/>
              <a:buNone/>
            </a:pPr>
            <a:r>
              <a:rPr lang="es-EC" sz="1800"/>
              <a:t>Por esa razón existe una zonificación clara de las plantas en los lagos. </a:t>
            </a:r>
          </a:p>
          <a:p>
            <a:pPr>
              <a:lnSpc>
                <a:spcPct val="90000"/>
              </a:lnSpc>
            </a:pPr>
            <a:endParaRPr lang="es-EC" sz="1800"/>
          </a:p>
        </p:txBody>
      </p:sp>
      <p:pic>
        <p:nvPicPr>
          <p:cNvPr id="7172" name="Picture 4"/>
          <p:cNvPicPr>
            <a:picLocks noChangeAspect="1" noChangeArrowheads="1"/>
          </p:cNvPicPr>
          <p:nvPr>
            <p:ph sz="half" idx="2"/>
          </p:nvPr>
        </p:nvPicPr>
        <p:blipFill>
          <a:blip r:embed="rId2"/>
          <a:srcRect/>
          <a:stretch>
            <a:fillRect/>
          </a:stretch>
        </p:blipFill>
        <p:spPr>
          <a:xfrm>
            <a:off x="4284663" y="1412875"/>
            <a:ext cx="4535487" cy="5040313"/>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F4201483-760A-4640-9513-B58053CD916D}" type="slidenum">
              <a:rPr lang="es-ES"/>
              <a:pPr/>
              <a:t>7</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8194" name="Rectangle 2"/>
          <p:cNvSpPr>
            <a:spLocks noGrp="1" noChangeArrowheads="1"/>
          </p:cNvSpPr>
          <p:nvPr>
            <p:ph type="title"/>
          </p:nvPr>
        </p:nvSpPr>
        <p:spPr>
          <a:xfrm>
            <a:off x="468313" y="333375"/>
            <a:ext cx="8207375" cy="574675"/>
          </a:xfrm>
        </p:spPr>
        <p:txBody>
          <a:bodyPr/>
          <a:lstStyle/>
          <a:p>
            <a:r>
              <a:rPr lang="es-EC"/>
              <a:t/>
            </a:r>
            <a:br>
              <a:rPr lang="es-EC"/>
            </a:br>
            <a:r>
              <a:rPr lang="es-EC" b="1"/>
              <a:t>Clasificación de lagos</a:t>
            </a:r>
            <a:r>
              <a:rPr lang="es-EC" sz="1400"/>
              <a:t/>
            </a:r>
            <a:br>
              <a:rPr lang="es-EC" sz="1400"/>
            </a:br>
            <a:r>
              <a:rPr lang="es-EC" sz="1400"/>
              <a:t>				</a:t>
            </a:r>
            <a:r>
              <a:rPr lang="es-EC" sz="900" i="1"/>
              <a:t>Referencia: Ingeniería Ambiental, Gerard Kiely, Mc Graw Hill, 1999.</a:t>
            </a:r>
            <a:r>
              <a:rPr lang="es-EC" sz="1000" i="1"/>
              <a:t> </a:t>
            </a:r>
          </a:p>
        </p:txBody>
      </p:sp>
      <p:pic>
        <p:nvPicPr>
          <p:cNvPr id="8195" name="Picture 3"/>
          <p:cNvPicPr>
            <a:picLocks noChangeAspect="1" noChangeArrowheads="1"/>
          </p:cNvPicPr>
          <p:nvPr>
            <p:ph idx="1"/>
          </p:nvPr>
        </p:nvPicPr>
        <p:blipFill>
          <a:blip r:embed="rId3"/>
          <a:srcRect/>
          <a:stretch>
            <a:fillRect/>
          </a:stretch>
        </p:blipFill>
        <p:spPr>
          <a:xfrm>
            <a:off x="755650" y="1125538"/>
            <a:ext cx="8064500" cy="5399087"/>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B538935A-6BB2-41D7-8C89-966C8C89ED3F}" type="slidenum">
              <a:rPr lang="es-ES"/>
              <a:pPr/>
              <a:t>8</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9218" name="Rectangle 2"/>
          <p:cNvSpPr>
            <a:spLocks noGrp="1" noChangeArrowheads="1"/>
          </p:cNvSpPr>
          <p:nvPr>
            <p:ph type="title"/>
          </p:nvPr>
        </p:nvSpPr>
        <p:spPr>
          <a:xfrm>
            <a:off x="457200" y="457200"/>
            <a:ext cx="8229600" cy="668338"/>
          </a:xfrm>
        </p:spPr>
        <p:txBody>
          <a:bodyPr/>
          <a:lstStyle/>
          <a:p>
            <a:r>
              <a:rPr lang="es-EC" b="1"/>
              <a:t>Tipos característicos de lagos</a:t>
            </a:r>
            <a:br>
              <a:rPr lang="es-EC" b="1"/>
            </a:br>
            <a:r>
              <a:rPr lang="es-EC" sz="900" i="1"/>
              <a:t>Referencia: Ingeniería Ambiental, Gerard Kiely, Mc Graw Hill, 1999. </a:t>
            </a:r>
            <a:br>
              <a:rPr lang="es-EC" sz="900" i="1"/>
            </a:br>
            <a:endParaRPr lang="es-EC" sz="900" i="1"/>
          </a:p>
        </p:txBody>
      </p:sp>
      <p:pic>
        <p:nvPicPr>
          <p:cNvPr id="9219" name="Picture 3"/>
          <p:cNvPicPr>
            <a:picLocks noChangeAspect="1" noChangeArrowheads="1"/>
          </p:cNvPicPr>
          <p:nvPr>
            <p:ph idx="1"/>
          </p:nvPr>
        </p:nvPicPr>
        <p:blipFill>
          <a:blip r:embed="rId2"/>
          <a:srcRect/>
          <a:stretch>
            <a:fillRect/>
          </a:stretch>
        </p:blipFill>
        <p:spPr>
          <a:xfrm>
            <a:off x="250825" y="1052513"/>
            <a:ext cx="8893175" cy="5472112"/>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José V. Chang Gómez</a:t>
            </a:r>
          </a:p>
        </p:txBody>
      </p:sp>
      <p:sp>
        <p:nvSpPr>
          <p:cNvPr id="5" name="4 Marcador de número de diapositiva"/>
          <p:cNvSpPr>
            <a:spLocks noGrp="1"/>
          </p:cNvSpPr>
          <p:nvPr>
            <p:ph type="sldNum" sz="quarter" idx="11"/>
          </p:nvPr>
        </p:nvSpPr>
        <p:spPr/>
        <p:txBody>
          <a:bodyPr/>
          <a:lstStyle/>
          <a:p>
            <a:fld id="{FA31DD3D-3C25-4A5D-A7E2-B901C74E314C}" type="slidenum">
              <a:rPr lang="es-ES"/>
              <a:pPr/>
              <a:t>9</a:t>
            </a:fld>
            <a:endParaRPr lang="es-ES"/>
          </a:p>
        </p:txBody>
      </p:sp>
      <p:sp>
        <p:nvSpPr>
          <p:cNvPr id="6" name="5 Marcador de fecha"/>
          <p:cNvSpPr>
            <a:spLocks noGrp="1"/>
          </p:cNvSpPr>
          <p:nvPr>
            <p:ph type="dt" sz="half" idx="12"/>
          </p:nvPr>
        </p:nvSpPr>
        <p:spPr/>
        <p:txBody>
          <a:bodyPr/>
          <a:lstStyle/>
          <a:p>
            <a:r>
              <a:rPr lang="es-ES"/>
              <a:t>Calidad de agua</a:t>
            </a:r>
          </a:p>
        </p:txBody>
      </p:sp>
      <p:sp>
        <p:nvSpPr>
          <p:cNvPr id="10242" name="Rectangle 2"/>
          <p:cNvSpPr>
            <a:spLocks noGrp="1" noChangeArrowheads="1"/>
          </p:cNvSpPr>
          <p:nvPr>
            <p:ph type="title"/>
          </p:nvPr>
        </p:nvSpPr>
        <p:spPr>
          <a:xfrm>
            <a:off x="827088" y="476250"/>
            <a:ext cx="8066087" cy="576263"/>
          </a:xfrm>
        </p:spPr>
        <p:txBody>
          <a:bodyPr/>
          <a:lstStyle/>
          <a:p>
            <a:r>
              <a:rPr lang="es-EC" b="1"/>
              <a:t>Densidad del agua y Estratificación Térmica</a:t>
            </a:r>
            <a:br>
              <a:rPr lang="es-EC" b="1"/>
            </a:br>
            <a:r>
              <a:rPr lang="es-EC" sz="900" i="1"/>
              <a:t>Referencia: Ingeniería Ambiental, Gerard Kiely, Mc Graw Hill, 1999. </a:t>
            </a:r>
            <a:br>
              <a:rPr lang="es-EC" sz="900" i="1"/>
            </a:br>
            <a:endParaRPr lang="es-EC" sz="900" i="1"/>
          </a:p>
        </p:txBody>
      </p:sp>
      <p:pic>
        <p:nvPicPr>
          <p:cNvPr id="10243" name="Picture 3"/>
          <p:cNvPicPr>
            <a:picLocks noChangeAspect="1" noChangeArrowheads="1"/>
          </p:cNvPicPr>
          <p:nvPr>
            <p:ph idx="1"/>
          </p:nvPr>
        </p:nvPicPr>
        <p:blipFill>
          <a:blip r:embed="rId2"/>
          <a:srcRect/>
          <a:stretch>
            <a:fillRect/>
          </a:stretch>
        </p:blipFill>
        <p:spPr>
          <a:xfrm>
            <a:off x="395288" y="1125538"/>
            <a:ext cx="8424862" cy="5256212"/>
          </a:xfrm>
          <a:noFill/>
          <a:ln/>
        </p:spPr>
      </p:pic>
    </p:spTree>
  </p:cSld>
  <p:clrMapOvr>
    <a:masterClrMapping/>
  </p:clrMapOvr>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171</TotalTime>
  <Words>1363</Words>
  <Application>Microsoft Office PowerPoint</Application>
  <PresentationFormat>Presentación en pantalla (4:3)</PresentationFormat>
  <Paragraphs>162</Paragraphs>
  <Slides>26</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2" baseType="lpstr">
      <vt:lpstr>Arial</vt:lpstr>
      <vt:lpstr>Times New Roman</vt:lpstr>
      <vt:lpstr>Wingdings</vt:lpstr>
      <vt:lpstr>Arial Black</vt:lpstr>
      <vt:lpstr>Píxel</vt:lpstr>
      <vt:lpstr>Microsoft Editor de ecuaciones 3.0</vt:lpstr>
      <vt:lpstr>Unidad 11, 12, 13, 14    Calidad de agua en lagos y embalses</vt:lpstr>
      <vt:lpstr>Amplificación biológica de pesticidas en cadena trófica de un estuario </vt:lpstr>
      <vt:lpstr>Bioacumulación de Pesticidas en cadena Trófica de un Estuario      Referencia: T. Miller, 1995</vt:lpstr>
      <vt:lpstr>Formación de los Lagos (1) Fuente: USGS/ EPA, 2005</vt:lpstr>
      <vt:lpstr>Formación de los Lagos (2)</vt:lpstr>
      <vt:lpstr>Ecosistemas en lagos y embalses      Luz y Zonificación  Referencia: Ingeniería Ambiental, Gerard Kiely, Mc Graw Hill, 1999.  </vt:lpstr>
      <vt:lpstr> Clasificación de lagos     Referencia: Ingeniería Ambiental, Gerard Kiely, Mc Graw Hill, 1999. </vt:lpstr>
      <vt:lpstr>Tipos característicos de lagos Referencia: Ingeniería Ambiental, Gerard Kiely, Mc Graw Hill, 1999.  </vt:lpstr>
      <vt:lpstr>Densidad del agua y Estratificación Térmica Referencia: Ingeniería Ambiental, Gerard Kiely, Mc Graw Hill, 1999.  </vt:lpstr>
      <vt:lpstr>Perfiles Temperatura vs. Profundidad Referencia: Ingeniería Ambiental, Gerard Kiely, Mc Graw Hill, 1999.  </vt:lpstr>
      <vt:lpstr>Perfiles Oxígeno Disuelto vs. Profundidad Referencia: Ingeniería Ambiental, Gerard Kiely, Mc Graw Hill, 1999.  </vt:lpstr>
      <vt:lpstr>Calidad de agua en lagos y embalses</vt:lpstr>
      <vt:lpstr>Tendencias en nivel de agua, temperatura y radiación solar   Referencia: Ingeniería Ambiental, Gerard Kiely, Mc Graw Hill, 1999. </vt:lpstr>
      <vt:lpstr>Tipos de Estratificación   Número de Froude para Lagos  Referencia: Ingeniería Ambiental, Gerard Kiely, Mc Graw Hill, 1999.  </vt:lpstr>
      <vt:lpstr>Clasificación por Estabilidad Número de Richardson   Referencia: Ingeniería Ambiental, Gerard Kiely, Mc Graw Hill, 1999. </vt:lpstr>
      <vt:lpstr>Perfiles de Temperatura en un lago estratificado Referencia: Ingeniería Ambiental, Gerard Kiely, Mc Graw Hill, 1999.  </vt:lpstr>
      <vt:lpstr>Ejemplo para establecer categoría de estratificación de un lago</vt:lpstr>
      <vt:lpstr>Desarrollo del problema Referencia: Ingeniería Ambiental, Gerard Kiely, Mc Graw Hill, 1999.  </vt:lpstr>
      <vt:lpstr>Coeficiente de Difusión</vt:lpstr>
      <vt:lpstr>Balance de Materia        Referencia: Ingeniería Ambiental, Gerard Kiely, Mc Graw Hill, 1999.  </vt:lpstr>
      <vt:lpstr>Ecuación de Balance de Materia  Referencia: Ingeniería Ambiental, Gerard Kiely, Mc Graw Hill, 1999.  </vt:lpstr>
      <vt:lpstr>Diapositiva 22</vt:lpstr>
      <vt:lpstr>Principios de dilución en un cuerpo de agua</vt:lpstr>
      <vt:lpstr>Concentración del Oxígeno disuelto en la mezcla</vt:lpstr>
      <vt:lpstr>Tabla de solubilidad del oxígeno</vt:lpstr>
      <vt:lpstr>Solución</vt:lpstr>
    </vt:vector>
  </TitlesOfParts>
  <Company>fimcm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Calidad de agua en lagos y embalses (ejercicios)</dc:title>
  <dc:subject>Unidad 11,12,13,14 </dc:subject>
  <dc:creator>José V. Chang</dc:creator>
  <cp:lastModifiedBy>Administrador</cp:lastModifiedBy>
  <cp:revision>12</cp:revision>
  <dcterms:created xsi:type="dcterms:W3CDTF">2007-07-31T14:21:55Z</dcterms:created>
  <dcterms:modified xsi:type="dcterms:W3CDTF">2009-07-27T16:01:45Z</dcterms:modified>
</cp:coreProperties>
</file>