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0099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0899780-9FC6-4D7B-A9B6-FAFD5E3AEFEB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1F97E-B2B5-4FAB-A35A-52CEB31133D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0ADB3-5BFA-4F12-86CE-76343923783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A8CF3-946A-4B9C-9902-4ABB93670A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F60EF-31F0-4D39-B098-F5611CFC626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8F711-3EED-4005-A8B4-3B443DF656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7A72B-47DA-4DDA-8978-05BA688A5E4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DA178-E7C4-4372-88F5-E8054947F0C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0850B-3586-406F-A76C-AFB8072961C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A0988-B9BA-47A0-93A0-0528221CB78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4A1A3-B090-47C8-BA32-3A40E7961B2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09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410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410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s-E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s-E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88502D8-EDF2-425A-9B44-DBE349F26F7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755650" y="2349500"/>
            <a:ext cx="7772400" cy="1933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27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CCFF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alloon XBd BT"/>
              </a:rPr>
              <a:t>ALCALINIDAD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434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 t="19560" r="2403"/>
          <a:stretch>
            <a:fillRect/>
          </a:stretch>
        </p:blipFill>
        <p:spPr>
          <a:xfrm>
            <a:off x="250825" y="1773238"/>
            <a:ext cx="8675688" cy="32496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6130925"/>
          </a:xfrm>
        </p:spPr>
        <p:txBody>
          <a:bodyPr/>
          <a:lstStyle/>
          <a:p>
            <a:pPr marL="441325" algn="just">
              <a:lnSpc>
                <a:spcPct val="80000"/>
              </a:lnSpc>
            </a:pPr>
            <a:r>
              <a:rPr lang="es-ES" sz="1800">
                <a:solidFill>
                  <a:srgbClr val="003300"/>
                </a:solidFill>
              </a:rPr>
              <a:t>El procedimiento consiste en:</a:t>
            </a:r>
          </a:p>
          <a:p>
            <a:pPr marL="441325" algn="just">
              <a:lnSpc>
                <a:spcPct val="80000"/>
              </a:lnSpc>
            </a:pPr>
            <a:r>
              <a:rPr lang="es-ES" sz="1800">
                <a:solidFill>
                  <a:srgbClr val="003300"/>
                </a:solidFill>
              </a:rPr>
              <a:t>1)Colecte las muestras llenando completamente botellas de polietileno o de vidrio y almacénelas a 40C.  Evite la agitación y la aireación. Si se sospecha actividad biológica analice antes de seis horas.</a:t>
            </a:r>
          </a:p>
          <a:p>
            <a:pPr marL="441325" algn="just">
              <a:lnSpc>
                <a:spcPct val="80000"/>
              </a:lnSpc>
            </a:pPr>
            <a:r>
              <a:rPr lang="es-ES" sz="1800">
                <a:solidFill>
                  <a:srgbClr val="003300"/>
                </a:solidFill>
              </a:rPr>
              <a:t>Es preferible hacer una pretitulación para escoger la alicuata necesaria para consumir cerca de 10ml de titulante ácido  clorhídrico.</a:t>
            </a:r>
          </a:p>
          <a:p>
            <a:pPr marL="441325" algn="just">
              <a:lnSpc>
                <a:spcPct val="80000"/>
              </a:lnSpc>
            </a:pPr>
            <a:r>
              <a:rPr lang="es-ES" sz="1800">
                <a:solidFill>
                  <a:srgbClr val="003300"/>
                </a:solidFill>
              </a:rPr>
              <a:t>2) Tome la alícuota y si quedó cloro residual añada 2 gotas de sodio tiosulfato.</a:t>
            </a:r>
          </a:p>
          <a:p>
            <a:pPr marL="441325" algn="just">
              <a:lnSpc>
                <a:spcPct val="80000"/>
              </a:lnSpc>
            </a:pPr>
            <a:r>
              <a:rPr lang="es-ES" sz="1800">
                <a:solidFill>
                  <a:srgbClr val="003300"/>
                </a:solidFill>
              </a:rPr>
              <a:t>Para determinar por fenolftaleína, adicione 3 o 4 gotas a la alícuota y titule enseguida con el ácido. Al acercarse al punto final (viraje de incoloro a violeta rojizo),  haga pequeñas adiciones y asegurese que se ha alcanzado el equilibrio antes de adicionar otro  volumen.</a:t>
            </a:r>
          </a:p>
          <a:p>
            <a:pPr marL="441325" algn="just">
              <a:lnSpc>
                <a:spcPct val="80000"/>
              </a:lnSpc>
            </a:pPr>
            <a:r>
              <a:rPr lang="es-ES" sz="1800">
                <a:solidFill>
                  <a:srgbClr val="003300"/>
                </a:solidFill>
              </a:rPr>
              <a:t>Para determinar la alcalinidad total adicionar 3 o 4 gotas de verde bromocresol a la alícuota y titule de inmediato con el ácido clorhídrico. Al acercarse al punto final (viraje de azul a amarillo) haga pequeñas adiciones y asegurese que se ha alcanzado el equilibrio antes de adicionar otro  volumen.</a:t>
            </a:r>
          </a:p>
          <a:p>
            <a:pPr marL="441325" algn="just">
              <a:lnSpc>
                <a:spcPct val="80000"/>
              </a:lnSpc>
            </a:pPr>
            <a:r>
              <a:rPr lang="es-ES" sz="1800">
                <a:solidFill>
                  <a:srgbClr val="003300"/>
                </a:solidFill>
              </a:rPr>
              <a:t>El cálculo se lo obtiene de la fórmula:</a:t>
            </a:r>
          </a:p>
          <a:p>
            <a:pPr marL="441325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1800">
                <a:solidFill>
                  <a:srgbClr val="003300"/>
                </a:solidFill>
              </a:rPr>
              <a:t>     ALCALINIDAD = (A*N*50000)/ml de muestra   (mg CaCO3/L)</a:t>
            </a:r>
          </a:p>
          <a:p>
            <a:pPr marL="441325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1800">
                <a:solidFill>
                  <a:srgbClr val="003300"/>
                </a:solidFill>
              </a:rPr>
              <a:t>     A: ml de ácido consumido</a:t>
            </a:r>
          </a:p>
          <a:p>
            <a:pPr marL="441325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1800">
                <a:solidFill>
                  <a:srgbClr val="003300"/>
                </a:solidFill>
              </a:rPr>
              <a:t>     N: normalidad del ácido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rgbClr val="009900"/>
                </a:solidFill>
              </a:rPr>
              <a:t>Según su función o uso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8938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ES" sz="2000">
                <a:solidFill>
                  <a:srgbClr val="003300"/>
                </a:solidFill>
              </a:rPr>
              <a:t>En aguas superficiales en las que abundan las algas y donde se puede alcanzar un pH entre 9 y 10.</a:t>
            </a:r>
          </a:p>
          <a:p>
            <a:pPr algn="just">
              <a:lnSpc>
                <a:spcPct val="80000"/>
              </a:lnSpc>
            </a:pPr>
            <a:r>
              <a:rPr lang="es-ES" sz="2000">
                <a:solidFill>
                  <a:srgbClr val="003300"/>
                </a:solidFill>
              </a:rPr>
              <a:t>El agua del mar tiene menos de 1 ppm</a:t>
            </a:r>
          </a:p>
          <a:p>
            <a:pPr algn="just">
              <a:lnSpc>
                <a:spcPct val="80000"/>
              </a:lnSpc>
            </a:pPr>
            <a:r>
              <a:rPr lang="es-ES" sz="2000">
                <a:solidFill>
                  <a:srgbClr val="003300"/>
                </a:solidFill>
              </a:rPr>
              <a:t>Para uso industrial, ya que La mayoría de las Industrias y muchos  establecimientos comerciales necesitan Vapor. El Vapor es empleado en las fabricas textiles para producir , formar y teñir los productos . Los niveles de alcalinidad cuando se tienen calderas de baja presión , no deben de exceder las 700 ppm .</a:t>
            </a:r>
          </a:p>
          <a:p>
            <a:pPr algn="just">
              <a:lnSpc>
                <a:spcPct val="80000"/>
              </a:lnSpc>
            </a:pPr>
            <a:r>
              <a:rPr lang="es-ES" sz="2000">
                <a:solidFill>
                  <a:srgbClr val="003300"/>
                </a:solidFill>
              </a:rPr>
              <a:t>Para uso  de piscinas (para bañistas); la alcalinidad no debe ser muy baja pues resulta difícil la regulación del ph, ya que el agua está sujeta a ligeras variaciones. Además puede favorecer la corrosión y la aparición de manchas en las paredes, en cambio una alcalinidad excesivamente alta produce una agua turbia, ph elevado e irritación de la mucosa de los bañistas. Los valores aconsejable para las piscinas debe ser entre 125 -150 mg/L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rgbClr val="009900"/>
                </a:solidFill>
              </a:rPr>
              <a:t>Conclusión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s-ES" sz="2000">
                <a:solidFill>
                  <a:srgbClr val="003300"/>
                </a:solidFill>
              </a:rPr>
              <a:t>La alcalinidad de los cuerpos de agua es muy importante y no depende de un solo parámetro, como ya se ha visto está en función del ph, dureza, sales disueltas en el agua, actividad metabólica e incluso del lugar donde está situado el cuerpo de agua; sin nombrar las descargas de aguas residuales. </a:t>
            </a:r>
          </a:p>
          <a:p>
            <a:pPr algn="just">
              <a:lnSpc>
                <a:spcPct val="80000"/>
              </a:lnSpc>
            </a:pPr>
            <a:r>
              <a:rPr lang="es-ES" sz="2000">
                <a:solidFill>
                  <a:srgbClr val="003300"/>
                </a:solidFill>
              </a:rPr>
              <a:t>La alcalinidad es también un indicador de cómo está el agua y que problemas presenta y regulador del ph, puesto que es un ácido-neutralizador. Existen muchos métodos para determinar la alcalinidad pero se necesitan varios instrumentos para calcularlo, puesto no existe uno solo que haga todo el trabajo.</a:t>
            </a:r>
          </a:p>
          <a:p>
            <a:pPr algn="just">
              <a:lnSpc>
                <a:spcPct val="80000"/>
              </a:lnSpc>
            </a:pPr>
            <a:r>
              <a:rPr lang="es-ES" sz="2000">
                <a:solidFill>
                  <a:srgbClr val="003300"/>
                </a:solidFill>
              </a:rPr>
              <a:t>En fin, este parámetro es tan importante como el resto que nos permite calcular el índice de calidad de agua, incluso hasta para el uso industrial donde si este desciende o aumenta se presentaría un problema con la producción de vapor en las máquinas.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2195513" y="1773238"/>
            <a:ext cx="5184775" cy="2519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Freehand471 BT"/>
              </a:rPr>
              <a:t>Gracias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rgbClr val="669900"/>
                </a:solidFill>
              </a:rPr>
              <a:t>Introducción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095625"/>
          </a:xfrm>
        </p:spPr>
        <p:txBody>
          <a:bodyPr/>
          <a:lstStyle/>
          <a:p>
            <a:r>
              <a:rPr lang="es-ES">
                <a:solidFill>
                  <a:srgbClr val="003300"/>
                </a:solidFill>
              </a:rPr>
              <a:t>La alcalinidad significa la capacidad acidoneutralizante ( tapón ) de una sustancia química en solución acuosa ; la capacidad del agua de neutralizar. Evitar que los niveles de pH del agua lleguen a ser demasiado básico o ácido.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>
                <a:solidFill>
                  <a:srgbClr val="009900"/>
                </a:solidFill>
              </a:rPr>
              <a:t>Producción de alcalinidad:</a:t>
            </a:r>
            <a:endParaRPr lang="es-ES" b="1">
              <a:solidFill>
                <a:srgbClr val="0099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solidFill>
                  <a:srgbClr val="003300"/>
                </a:solidFill>
              </a:rPr>
              <a:t>Efecto de procesos metabólicos en la alcalinidad.</a:t>
            </a:r>
            <a:br>
              <a:rPr lang="es-ES" b="1">
                <a:solidFill>
                  <a:srgbClr val="003300"/>
                </a:solidFill>
              </a:rPr>
            </a:br>
            <a:endParaRPr lang="es-ES" b="1">
              <a:solidFill>
                <a:srgbClr val="003300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601913"/>
            <a:ext cx="6840538" cy="425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r>
              <a:rPr lang="es-ES" b="1" u="sng">
                <a:solidFill>
                  <a:srgbClr val="009900"/>
                </a:solidFill>
              </a:rPr>
              <a:t>Origen de carbonatos y bicarbonatos en agua dulce:</a:t>
            </a:r>
          </a:p>
          <a:p>
            <a:endParaRPr lang="es-ES" b="1" u="sng">
              <a:solidFill>
                <a:srgbClr val="009900"/>
              </a:solidFill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349500"/>
            <a:ext cx="6048375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u="sng">
                <a:solidFill>
                  <a:srgbClr val="003300"/>
                </a:solidFill>
              </a:rPr>
              <a:t>Origen de carbonatos y bicarbonatos en agua de mar:</a:t>
            </a:r>
          </a:p>
          <a:p>
            <a:endParaRPr lang="es-ES" b="1" u="sng">
              <a:solidFill>
                <a:srgbClr val="003300"/>
              </a:solidFill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2636838"/>
            <a:ext cx="7667625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rgbClr val="009900"/>
                </a:solidFill>
              </a:rPr>
              <a:t>Características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sz="2800">
                <a:solidFill>
                  <a:srgbClr val="003300"/>
                </a:solidFill>
              </a:rPr>
              <a:t>La alcalinidad indica la cantidad de cambio que ocurrirá en el pH con la adición de cantidades moderadas de ácido </a:t>
            </a:r>
          </a:p>
          <a:p>
            <a:pPr algn="just"/>
            <a:r>
              <a:rPr lang="es-ES" sz="2800">
                <a:solidFill>
                  <a:srgbClr val="003300"/>
                </a:solidFill>
              </a:rPr>
              <a:t>Propiedad impartida por carbonatos, bicarbonatos, hidróxidos Nitratos, Sulfatos, Cloruros y, ocasionalmente, boratos, silicatos y fosfatos. Se expresa en miligramos de carbonato cálcico equivalente por litro (mg CaCO3/l).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S" sz="2800">
                <a:solidFill>
                  <a:srgbClr val="003300"/>
                </a:solidFill>
              </a:rPr>
              <a:t>La alcalinidad da una guía para escoger el tratamiento adecuado para un agua cruda o un efluente. </a:t>
            </a:r>
          </a:p>
          <a:p>
            <a:pPr algn="just">
              <a:lnSpc>
                <a:spcPct val="90000"/>
              </a:lnSpc>
            </a:pPr>
            <a:r>
              <a:rPr lang="es-ES" sz="2800">
                <a:solidFill>
                  <a:srgbClr val="003300"/>
                </a:solidFill>
              </a:rPr>
              <a:t>Cada compuesto produce su alcalinidad específica, pero para los fines de calidad y/o tratamiento del agua se considera la suma de todas ellas (Alcalinidad Total)</a:t>
            </a:r>
          </a:p>
          <a:p>
            <a:pPr algn="just">
              <a:lnSpc>
                <a:spcPct val="90000"/>
              </a:lnSpc>
            </a:pPr>
            <a:r>
              <a:rPr lang="es-ES" sz="2800">
                <a:solidFill>
                  <a:srgbClr val="003300"/>
                </a:solidFill>
              </a:rPr>
              <a:t>Los carbonatos que están presentes naturalmente en el agua son la mayor causa de la alcalinidad. La alcalinidad protege el agua de cambios rápidos en el pH.</a:t>
            </a:r>
            <a:r>
              <a:rPr lang="es-E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>
                <a:solidFill>
                  <a:srgbClr val="003300"/>
                </a:solidFill>
              </a:rPr>
              <a:t>Si todas las sustancias básicas que constituyen la alcalinidad son sales de calcio y Magnesio, entonces la alcalinidad será igual a la dureza del agua. Una alcalinidad inferior a 10 mg/L no es deseable porque convierte el agua en muy corrosiva.</a:t>
            </a:r>
          </a:p>
          <a:p>
            <a:endParaRPr lang="es-ES">
              <a:solidFill>
                <a:srgbClr val="003300"/>
              </a:solidFill>
            </a:endParaRPr>
          </a:p>
        </p:txBody>
      </p:sp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4797425"/>
            <a:ext cx="4105275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rgbClr val="009900"/>
                </a:solidFill>
              </a:rPr>
              <a:t>Cómo Calcularlo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b="1" u="sng">
                <a:solidFill>
                  <a:srgbClr val="003300"/>
                </a:solidFill>
              </a:rPr>
              <a:t>Forma teórica</a:t>
            </a:r>
            <a:endParaRPr lang="es-ES">
              <a:solidFill>
                <a:srgbClr val="003300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s-ES">
                <a:solidFill>
                  <a:srgbClr val="003300"/>
                </a:solidFill>
              </a:rPr>
              <a:t>La alcalinidad del agua es la suma de las concentraciones de los iones carbonato (CO32-), bicarbonato (HCO3-)y e hidróxidos (OH-) siendo estos últimos despreciables frente al resto.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b="1" u="sng">
                <a:solidFill>
                  <a:srgbClr val="003300"/>
                </a:solidFill>
              </a:rPr>
              <a:t>Forma Manual-campo</a:t>
            </a:r>
            <a:endParaRPr lang="es-ES" u="sng">
              <a:solidFill>
                <a:srgbClr val="003300"/>
              </a:solidFill>
            </a:endParaRPr>
          </a:p>
          <a:p>
            <a:pPr>
              <a:lnSpc>
                <a:spcPct val="90000"/>
              </a:lnSpc>
            </a:pPr>
            <a:r>
              <a:rPr lang="es-ES" u="sng">
                <a:solidFill>
                  <a:srgbClr val="003300"/>
                </a:solidFill>
              </a:rPr>
              <a:t>USANDO TITULADOR DIGITAL</a:t>
            </a:r>
          </a:p>
          <a:p>
            <a:pPr>
              <a:lnSpc>
                <a:spcPct val="90000"/>
              </a:lnSpc>
            </a:pPr>
            <a:r>
              <a:rPr lang="es-ES" u="sng">
                <a:solidFill>
                  <a:srgbClr val="003300"/>
                </a:solidFill>
              </a:rPr>
              <a:t>USANDO SOLO REACTIVOS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uarela">
  <a:themeElements>
    <a:clrScheme name="Acuarela 13">
      <a:dk1>
        <a:srgbClr val="4C0000"/>
      </a:dk1>
      <a:lt1>
        <a:srgbClr val="FFFFFF"/>
      </a:lt1>
      <a:dk2>
        <a:srgbClr val="FEE6F7"/>
      </a:dk2>
      <a:lt2>
        <a:srgbClr val="FFFFFF"/>
      </a:lt2>
      <a:accent1>
        <a:srgbClr val="CC6600"/>
      </a:accent1>
      <a:accent2>
        <a:srgbClr val="8A2E00"/>
      </a:accent2>
      <a:accent3>
        <a:srgbClr val="FEF0FA"/>
      </a:accent3>
      <a:accent4>
        <a:srgbClr val="DADADA"/>
      </a:accent4>
      <a:accent5>
        <a:srgbClr val="E2B8AA"/>
      </a:accent5>
      <a:accent6>
        <a:srgbClr val="7D2900"/>
      </a:accent6>
      <a:hlink>
        <a:srgbClr val="FFCC00"/>
      </a:hlink>
      <a:folHlink>
        <a:srgbClr val="FF9900"/>
      </a:folHlink>
    </a:clrScheme>
    <a:fontScheme name="Acuare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uarel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10">
        <a:dk1>
          <a:srgbClr val="4C0000"/>
        </a:dk1>
        <a:lt1>
          <a:srgbClr val="FFFFFF"/>
        </a:lt1>
        <a:dk2>
          <a:srgbClr val="C93A07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E1AE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11">
        <a:dk1>
          <a:srgbClr val="4C0000"/>
        </a:dk1>
        <a:lt1>
          <a:srgbClr val="FFFFFF"/>
        </a:lt1>
        <a:dk2>
          <a:srgbClr val="FBAA8D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FDD2C5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12">
        <a:dk1>
          <a:srgbClr val="4C0000"/>
        </a:dk1>
        <a:lt1>
          <a:srgbClr val="FFFFFF"/>
        </a:lt1>
        <a:dk2>
          <a:srgbClr val="FED2F1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FEE5F7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13">
        <a:dk1>
          <a:srgbClr val="4C0000"/>
        </a:dk1>
        <a:lt1>
          <a:srgbClr val="FFFFFF"/>
        </a:lt1>
        <a:dk2>
          <a:srgbClr val="FEE6F7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FEF0F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30</TotalTime>
  <Words>844</Words>
  <Application>Microsoft Office PowerPoint</Application>
  <PresentationFormat>Presentación en pantalla (4:3)</PresentationFormat>
  <Paragraphs>40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Acuarela</vt:lpstr>
      <vt:lpstr>Diapositiva 1</vt:lpstr>
      <vt:lpstr>Introducción</vt:lpstr>
      <vt:lpstr>Producción de alcalinidad:</vt:lpstr>
      <vt:lpstr>Diapositiva 4</vt:lpstr>
      <vt:lpstr>Diapositiva 5</vt:lpstr>
      <vt:lpstr>Características</vt:lpstr>
      <vt:lpstr>Diapositiva 7</vt:lpstr>
      <vt:lpstr>Diapositiva 8</vt:lpstr>
      <vt:lpstr>Cómo Calcularlo</vt:lpstr>
      <vt:lpstr>Diapositiva 10</vt:lpstr>
      <vt:lpstr>Diapositiva 11</vt:lpstr>
      <vt:lpstr>Según su función o uso</vt:lpstr>
      <vt:lpstr>Conclusión</vt:lpstr>
      <vt:lpstr>Diapositiva 14</vt:lpstr>
    </vt:vector>
  </TitlesOfParts>
  <Company>Hogar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Ernesto Murrieta Franco</dc:creator>
  <cp:lastModifiedBy>Administrador</cp:lastModifiedBy>
  <cp:revision>2</cp:revision>
  <dcterms:created xsi:type="dcterms:W3CDTF">2007-06-26T02:33:13Z</dcterms:created>
  <dcterms:modified xsi:type="dcterms:W3CDTF">2009-07-27T17:03:47Z</dcterms:modified>
</cp:coreProperties>
</file>