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0" autoAdjust="0"/>
  </p:normalViewPr>
  <p:slideViewPr>
    <p:cSldViewPr>
      <p:cViewPr>
        <p:scale>
          <a:sx n="66" d="100"/>
          <a:sy n="66" d="100"/>
        </p:scale>
        <p:origin x="-4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542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BB72C4-A7E4-4CE3-8601-9D356CF15F10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381000" y="457200"/>
            <a:ext cx="8397875" cy="5562600"/>
            <a:chOff x="240" y="288"/>
            <a:chExt cx="5290" cy="3504"/>
          </a:xfrm>
        </p:grpSpPr>
        <p:sp>
          <p:nvSpPr>
            <p:cNvPr id="25602" name="Rectangle 2"/>
            <p:cNvSpPr>
              <a:spLocks noChangeArrowheads="1"/>
            </p:cNvSpPr>
            <p:nvPr/>
          </p:nvSpPr>
          <p:spPr bwMode="blackWhite">
            <a:xfrm>
              <a:off x="240" y="288"/>
              <a:ext cx="5290" cy="350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285" y="336"/>
              <a:ext cx="5184" cy="3408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25609" name="Line 9"/>
            <p:cNvSpPr>
              <a:spLocks noChangeShapeType="1"/>
            </p:cNvSpPr>
            <p:nvPr/>
          </p:nvSpPr>
          <p:spPr bwMode="auto">
            <a:xfrm>
              <a:off x="576" y="2256"/>
              <a:ext cx="4608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219200" y="838200"/>
            <a:ext cx="6781800" cy="2559050"/>
          </a:xfrm>
        </p:spPr>
        <p:txBody>
          <a:bodyPr anchorCtr="1"/>
          <a:lstStyle>
            <a:lvl1pPr algn="ctr">
              <a:defRPr sz="62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8732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536575" y="6248400"/>
            <a:ext cx="2054225" cy="457200"/>
          </a:xfrm>
        </p:spPr>
        <p:txBody>
          <a:bodyPr/>
          <a:lstStyle>
            <a:lvl1pPr>
              <a:defRPr/>
            </a:lvl1pPr>
          </a:lstStyle>
          <a:p>
            <a:fld id="{3237343C-CA5C-4234-8A82-01A54B6CF92B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251200" y="6248400"/>
            <a:ext cx="2887663" cy="4572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Calidad del Agua</a:t>
            </a:r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88150" y="62579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C229EC7-6534-42D0-BB30-79F37BA6735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9B68B3-359C-44DD-B1A9-371DFE1B098E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Calidad del Agua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2B74E5-C312-496C-AA5E-007D78A8E52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48450" y="473075"/>
            <a:ext cx="2038350" cy="53943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473075"/>
            <a:ext cx="5962650" cy="53943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BA4CE5-9F1C-4C89-ACCF-13284C8B3F3F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Calidad del Agua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B0813-AFC9-4DFF-AF82-DC6FE8D4FBA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A94CB-668B-4791-90BD-4D603863BF6E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Calidad del Agua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73635-E4B9-4DDC-B1BA-644E492EC32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2C007C-3AAB-4E1C-83FA-D8A992A7F734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Calidad del Agua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464E84-85DF-46A2-AF6D-E03B2BA9E4E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34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40005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43FD67-EC98-49CF-A3C7-BE65251FAA8F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Calidad del Agua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AA791-578B-4FF6-B1AF-963E3316253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306CF6-A224-487E-B2C0-FE8886325E18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Calidad del Agua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8D3F3-A31A-4512-BBD3-2D2875387D2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77BF18-7B54-41C6-ACDF-02DCF0F3DF26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Calidad del Agua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F9FDCF-EA1D-4D09-8C72-240107B9CEE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FFA38-7401-4FA7-A2DB-F441390B2D45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Calidad del Agua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816C8-48A7-49B3-845A-3EDEBF345FD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B37607-5B00-4864-A724-895D885D2850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Calidad del Agua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73331-5CE0-4812-AFC1-CA331CE8F8A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3934C9-BEE0-4CA4-8116-C2EE1672A444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Calidad del Agua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2713A-C722-4512-99CC-26A7C4531321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04" name="Group 28"/>
          <p:cNvGrpSpPr>
            <a:grpSpLocks/>
          </p:cNvGrpSpPr>
          <p:nvPr/>
        </p:nvGrpSpPr>
        <p:grpSpPr bwMode="auto">
          <a:xfrm>
            <a:off x="228600" y="228600"/>
            <a:ext cx="8686800" cy="5943600"/>
            <a:chOff x="144" y="144"/>
            <a:chExt cx="5472" cy="3744"/>
          </a:xfrm>
        </p:grpSpPr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144" y="144"/>
              <a:ext cx="5472" cy="3744"/>
            </a:xfrm>
            <a:prstGeom prst="rect">
              <a:avLst/>
            </a:prstGeom>
            <a:solidFill>
              <a:schemeClr val="bg1"/>
            </a:solidFill>
            <a:ln w="4445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24579" name="Rectangle 3"/>
            <p:cNvSpPr>
              <a:spLocks noChangeArrowheads="1"/>
            </p:cNvSpPr>
            <p:nvPr/>
          </p:nvSpPr>
          <p:spPr bwMode="blackWhite">
            <a:xfrm>
              <a:off x="193" y="193"/>
              <a:ext cx="5373" cy="363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ES" sz="2400">
                <a:latin typeface="Times New Roman" pitchFamily="18" charset="0"/>
              </a:endParaRPr>
            </a:p>
          </p:txBody>
        </p:sp>
        <p:sp>
          <p:nvSpPr>
            <p:cNvPr id="24585" name="Line 9"/>
            <p:cNvSpPr>
              <a:spLocks noChangeShapeType="1"/>
            </p:cNvSpPr>
            <p:nvPr/>
          </p:nvSpPr>
          <p:spPr bwMode="auto">
            <a:xfrm>
              <a:off x="336" y="1092"/>
              <a:ext cx="5136" cy="0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73075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828800"/>
            <a:ext cx="8153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2484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953D8FA9-B44A-4367-AE22-09969140633C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s-ES"/>
              <a:t>Calidad del Agua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140CC99-FA4D-4D17-AD20-56D526D830FA}" type="slidenum">
              <a:rPr lang="es-ES"/>
              <a:pPr/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908050"/>
            <a:ext cx="6781800" cy="2662238"/>
          </a:xfrm>
        </p:spPr>
        <p:txBody>
          <a:bodyPr/>
          <a:lstStyle/>
          <a:p>
            <a:r>
              <a:rPr lang="es-ES" sz="2800"/>
              <a:t>Escuela Superior Politécnica del Litoral</a:t>
            </a:r>
            <a:br>
              <a:rPr lang="es-ES" sz="2800"/>
            </a:br>
            <a:r>
              <a:rPr lang="es-ES" sz="2800"/>
              <a:t/>
            </a:r>
            <a:br>
              <a:rPr lang="es-ES" sz="2800"/>
            </a:br>
            <a:r>
              <a:rPr lang="es-ES" sz="2800"/>
              <a:t>Instituto de Ciencias Matemáticas</a:t>
            </a:r>
            <a:br>
              <a:rPr lang="es-ES" sz="2800"/>
            </a:br>
            <a:r>
              <a:rPr lang="es-ES" sz="2800"/>
              <a:t/>
            </a:r>
            <a:br>
              <a:rPr lang="es-ES" sz="2800"/>
            </a:br>
            <a:r>
              <a:rPr lang="es-ES" sz="2800"/>
              <a:t>Ingeniería en Auditoria y Control de Gestión</a:t>
            </a:r>
            <a:br>
              <a:rPr lang="es-ES" sz="2800"/>
            </a:br>
            <a:r>
              <a:rPr lang="es-ES" sz="2800"/>
              <a:t>Medio Ambiente</a:t>
            </a:r>
            <a:br>
              <a:rPr lang="es-ES" sz="2800"/>
            </a:br>
            <a:r>
              <a:rPr lang="es-ES" sz="2800"/>
              <a:t/>
            </a:r>
            <a:br>
              <a:rPr lang="es-ES" sz="2800"/>
            </a:br>
            <a:r>
              <a:rPr lang="es-ES" sz="2800"/>
              <a:t>Calidad del Agua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3716338"/>
            <a:ext cx="6800850" cy="1873250"/>
          </a:xfrm>
        </p:spPr>
        <p:txBody>
          <a:bodyPr/>
          <a:lstStyle/>
          <a:p>
            <a:r>
              <a:rPr lang="es-ES"/>
              <a:t>Celia María Castro Muñoz</a:t>
            </a:r>
          </a:p>
          <a:p>
            <a:endParaRPr lang="es-ES"/>
          </a:p>
          <a:p>
            <a:r>
              <a:rPr lang="es-ES">
                <a:solidFill>
                  <a:srgbClr val="FFCC99"/>
                </a:solidFill>
              </a:rPr>
              <a:t>COLIFORMES  TOTALES</a:t>
            </a:r>
          </a:p>
        </p:txBody>
      </p:sp>
      <p:pic>
        <p:nvPicPr>
          <p:cNvPr id="52230" name="Picture 6" descr="imagesCASN9YA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51725" y="765175"/>
            <a:ext cx="1104900" cy="781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7998-8669-4C5F-854E-541774045C85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Calidad del Agua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F9E0A-0748-42EA-B61A-64F08DB9ACDB}" type="slidenum">
              <a:rPr lang="es-ES"/>
              <a:pPr/>
              <a:t>10</a:t>
            </a:fld>
            <a:endParaRPr lang="es-E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Prueba de Coliformes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rgbClr val="FFCC99"/>
                </a:solidFill>
              </a:rPr>
              <a:t>MPN</a:t>
            </a:r>
            <a:r>
              <a:rPr lang="en-US" sz="2800"/>
              <a:t> emplea medio de cultivo liquido en tubos de ensayos a los cuales se añaden las muestra de H2O de bebidas. </a:t>
            </a:r>
          </a:p>
          <a:p>
            <a:r>
              <a:rPr lang="en-US" sz="2800">
                <a:solidFill>
                  <a:srgbClr val="FFCC99"/>
                </a:solidFill>
              </a:rPr>
              <a:t>MF </a:t>
            </a:r>
            <a:r>
              <a:rPr lang="en-US" sz="2800"/>
              <a:t>aqui  la muestra de H2O se pasa a través de un filtro de membrana estéril, que tiene las bacterias y luego el filtro se encuba en un medio de cultivo.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E0FC7-135D-411A-90FA-A974C3BA3866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Calidad del Agua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9D812-A37A-4072-938C-35D4856F1843}" type="slidenum">
              <a:rPr lang="es-ES"/>
              <a:pPr/>
              <a:t>11</a:t>
            </a:fld>
            <a:endParaRPr lang="es-E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/>
              <a:t>Conclusión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700"/>
              <a:t>La determinación de bacterias coliformes totales, pueden estar presentes tanto en los alimentos como en los sistemas de agua potable, ya que estos microorganismos se pueden transmitir a través de diferentes vías.</a:t>
            </a:r>
          </a:p>
          <a:p>
            <a:r>
              <a:rPr lang="es-EC" sz="2700" i="1"/>
              <a:t>Los coliformes totales así mismo nos ayudan a determinar si los productos alimenticios y el agua son actos para el debido consumo.</a:t>
            </a:r>
            <a:endParaRPr lang="es-ES" sz="2700" b="1" i="1"/>
          </a:p>
          <a:p>
            <a:endParaRPr lang="en-US" sz="27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1151-89C8-425B-B1A0-8C380BF8D813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Calidad del Agua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5579-CCA9-419D-82F4-E57479611689}" type="slidenum">
              <a:rPr lang="es-ES"/>
              <a:pPr/>
              <a:t>2</a:t>
            </a:fld>
            <a:endParaRPr lang="es-E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Coliformes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7921625" cy="40386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" sz="2400"/>
              <a:t>  </a:t>
            </a:r>
            <a:r>
              <a:rPr lang="es-ES" sz="2600"/>
              <a:t>La denominación genérica </a:t>
            </a:r>
            <a:r>
              <a:rPr lang="es-ES" sz="2600" b="1"/>
              <a:t>coliformes</a:t>
            </a:r>
            <a:r>
              <a:rPr lang="es-ES" sz="2600"/>
              <a:t> designa a un grupo de especies bacterianas que tienen ciertas características bioquímicas en común e importancia relevante como indicadores de contaminación del agua y los alimentos.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ES" sz="26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" sz="2600" i="1"/>
              <a:t>Coliforme</a:t>
            </a:r>
            <a:r>
              <a:rPr lang="es-ES" sz="2600"/>
              <a:t> significa </a:t>
            </a:r>
            <a:r>
              <a:rPr lang="es-ES" sz="2600" i="1"/>
              <a:t>con forma de coli</a:t>
            </a:r>
            <a:r>
              <a:rPr lang="es-ES" sz="2600"/>
              <a:t>, refiriéndose a la bacteria, la Escherichia coli, descubierta por el bacteriólogo alemán Theodor Von Escherich en 1860. </a:t>
            </a:r>
          </a:p>
        </p:txBody>
      </p:sp>
      <p:pic>
        <p:nvPicPr>
          <p:cNvPr id="53253" name="Picture 5" descr="e822410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333375"/>
            <a:ext cx="1008062" cy="151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B2C73-3427-4C59-92C4-977DA7CF9CD5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Calidad del Agua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ED83-447F-436D-980B-FE97AAB7059F}" type="slidenum">
              <a:rPr lang="es-ES"/>
              <a:pPr/>
              <a:t>3</a:t>
            </a:fld>
            <a:endParaRPr lang="es-E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Clasificación científica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773238"/>
            <a:ext cx="7056438" cy="42481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700"/>
              <a:t>Reino: Bacteria</a:t>
            </a:r>
          </a:p>
          <a:p>
            <a:pPr>
              <a:lnSpc>
                <a:spcPct val="80000"/>
              </a:lnSpc>
            </a:pPr>
            <a:r>
              <a:rPr lang="en-US" sz="2700"/>
              <a:t>Filo: Proteobacteria</a:t>
            </a:r>
          </a:p>
          <a:p>
            <a:pPr>
              <a:lnSpc>
                <a:spcPct val="80000"/>
              </a:lnSpc>
            </a:pPr>
            <a:r>
              <a:rPr lang="en-US" sz="2700"/>
              <a:t>Clase: Gamma Proteobacteria </a:t>
            </a:r>
          </a:p>
          <a:p>
            <a:pPr>
              <a:lnSpc>
                <a:spcPct val="80000"/>
              </a:lnSpc>
            </a:pPr>
            <a:r>
              <a:rPr lang="en-US" sz="2700"/>
              <a:t>Orden: Enterobacteriales</a:t>
            </a:r>
          </a:p>
          <a:p>
            <a:pPr>
              <a:lnSpc>
                <a:spcPct val="80000"/>
              </a:lnSpc>
            </a:pPr>
            <a:r>
              <a:rPr lang="en-US" sz="2700"/>
              <a:t>Familia: Enterobacteriaceae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 b="1">
                <a:solidFill>
                  <a:srgbClr val="FFCC99"/>
                </a:solidFill>
              </a:rPr>
              <a:t>Géneros</a:t>
            </a:r>
            <a:endParaRPr lang="en-US" sz="2700">
              <a:solidFill>
                <a:srgbClr val="FFCC99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700" i="1"/>
              <a:t>Escherichia</a:t>
            </a:r>
            <a:r>
              <a:rPr lang="en-US" sz="2700"/>
              <a:t> </a:t>
            </a:r>
          </a:p>
          <a:p>
            <a:pPr>
              <a:lnSpc>
                <a:spcPct val="80000"/>
              </a:lnSpc>
            </a:pPr>
            <a:r>
              <a:rPr lang="en-US" sz="2700" i="1"/>
              <a:t>Klebsiella</a:t>
            </a:r>
            <a:r>
              <a:rPr lang="en-US" sz="2700"/>
              <a:t> </a:t>
            </a:r>
          </a:p>
          <a:p>
            <a:pPr>
              <a:lnSpc>
                <a:spcPct val="80000"/>
              </a:lnSpc>
            </a:pPr>
            <a:r>
              <a:rPr lang="en-US" sz="2700" i="1"/>
              <a:t>Enterobacter</a:t>
            </a:r>
            <a:r>
              <a:rPr lang="en-US" sz="2700"/>
              <a:t> </a:t>
            </a:r>
          </a:p>
          <a:p>
            <a:pPr>
              <a:lnSpc>
                <a:spcPct val="80000"/>
              </a:lnSpc>
            </a:pPr>
            <a:r>
              <a:rPr lang="en-US" sz="2700" i="1"/>
              <a:t>Citrobacter</a:t>
            </a:r>
            <a:r>
              <a:rPr lang="en-US" sz="27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2CC67-FC8D-4D0D-8663-F7AB79EB4A4E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Calidad del Agua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82771-9622-447D-BBA5-6390BFDCF8D4}" type="slidenum">
              <a:rPr lang="es-ES"/>
              <a:pPr/>
              <a:t>4</a:t>
            </a:fld>
            <a:endParaRPr lang="es-E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b="1"/>
              <a:t>Caracteres bioquímicos</a:t>
            </a:r>
            <a:r>
              <a:rPr lang="es-ES"/>
              <a:t> </a:t>
            </a: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700"/>
              <a:t>    El grupo coliforme agrupa a todas las bacterias entéricas que se caracterizan por tener las siguientes propiedades bioquímicas: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700"/>
          </a:p>
          <a:p>
            <a:pPr>
              <a:lnSpc>
                <a:spcPct val="80000"/>
              </a:lnSpc>
            </a:pPr>
            <a:r>
              <a:rPr lang="es-ES" sz="2700"/>
              <a:t>Aerobias o anaerobias facultativas</a:t>
            </a:r>
            <a:endParaRPr lang="en-US" sz="2700"/>
          </a:p>
          <a:p>
            <a:pPr>
              <a:lnSpc>
                <a:spcPct val="80000"/>
              </a:lnSpc>
            </a:pPr>
            <a:r>
              <a:rPr lang="es-ES" sz="2700"/>
              <a:t>Bacilos Gram negativos</a:t>
            </a:r>
            <a:endParaRPr lang="en-US" sz="2700"/>
          </a:p>
          <a:p>
            <a:pPr>
              <a:lnSpc>
                <a:spcPct val="80000"/>
              </a:lnSpc>
            </a:pPr>
            <a:r>
              <a:rPr lang="es-ES" sz="2700"/>
              <a:t>Oxidasa negativos </a:t>
            </a:r>
            <a:endParaRPr lang="en-US" sz="2700"/>
          </a:p>
          <a:p>
            <a:pPr>
              <a:lnSpc>
                <a:spcPct val="80000"/>
              </a:lnSpc>
            </a:pPr>
            <a:r>
              <a:rPr lang="es-ES" sz="2700"/>
              <a:t>No ser esporógenas</a:t>
            </a:r>
            <a:endParaRPr lang="en-US" sz="2700"/>
          </a:p>
          <a:p>
            <a:pPr>
              <a:lnSpc>
                <a:spcPct val="80000"/>
              </a:lnSpc>
            </a:pPr>
            <a:r>
              <a:rPr lang="es-ES" sz="2700"/>
              <a:t>Fermentar la lactosa a 35 °C en 48 horas, produciendo ácido láctico y gas. </a:t>
            </a:r>
            <a:endParaRPr lang="en-US" sz="27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919D0-3D55-4E96-87AC-760DF17D4CE3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Calidad del Agua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D96EB-6081-4879-9D3B-F1B73EB290F4}" type="slidenum">
              <a:rPr lang="es-ES"/>
              <a:pPr/>
              <a:t>5</a:t>
            </a:fld>
            <a:endParaRPr lang="es-E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/>
              <a:t>Los coliformes son una familia de bacterias que se encuentran comúnmente en las plantas, el suelo y los animales, incluyendo a los humanos.</a:t>
            </a:r>
          </a:p>
          <a:p>
            <a:pPr>
              <a:buFont typeface="Wingdings" pitchFamily="2" charset="2"/>
              <a:buNone/>
            </a:pPr>
            <a:r>
              <a:rPr lang="es-ES" sz="3200">
                <a:solidFill>
                  <a:srgbClr val="FFCC99"/>
                </a:solidFill>
              </a:rPr>
              <a:t>Clasificación:</a:t>
            </a:r>
          </a:p>
          <a:p>
            <a:pPr>
              <a:buFont typeface="Wingdings" pitchFamily="2" charset="2"/>
              <a:buNone/>
            </a:pPr>
            <a:r>
              <a:rPr lang="es-ES" sz="3200">
                <a:solidFill>
                  <a:srgbClr val="FFCC99"/>
                </a:solidFill>
              </a:rPr>
              <a:t>            </a:t>
            </a:r>
            <a:r>
              <a:rPr lang="es-ES" sz="3200"/>
              <a:t>*   Coliformes Totales</a:t>
            </a:r>
          </a:p>
          <a:p>
            <a:pPr>
              <a:buFont typeface="Wingdings" pitchFamily="2" charset="2"/>
              <a:buNone/>
            </a:pPr>
            <a:r>
              <a:rPr lang="es-ES" sz="3200"/>
              <a:t>            *   Coliformes Fecales</a:t>
            </a:r>
            <a:r>
              <a:rPr lang="es-ES" sz="3200">
                <a:solidFill>
                  <a:srgbClr val="FFCC99"/>
                </a:solidFill>
              </a:rPr>
              <a:t> </a:t>
            </a:r>
          </a:p>
        </p:txBody>
      </p:sp>
      <p:pic>
        <p:nvPicPr>
          <p:cNvPr id="55300" name="Picture 4" descr="imagesCASN9YA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836613"/>
            <a:ext cx="1104900" cy="781050"/>
          </a:xfrm>
          <a:prstGeom prst="rect">
            <a:avLst/>
          </a:prstGeom>
          <a:noFill/>
        </p:spPr>
      </p:pic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684213" y="836613"/>
            <a:ext cx="61928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4000">
                <a:solidFill>
                  <a:schemeClr val="tx2"/>
                </a:solidFill>
              </a:rPr>
              <a:t>Coliformes Totales</a:t>
            </a:r>
            <a:endParaRPr lang="en-US" sz="4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BF62E-0B8C-4311-9A69-BDADC3C1EDAC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Calidad del Agua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9D049-A2C8-4CBC-91B3-4D944199F3E4}" type="slidenum">
              <a:rPr lang="es-ES"/>
              <a:pPr/>
              <a:t>6</a:t>
            </a:fld>
            <a:endParaRPr lang="es-E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Hábitat del grupo coliforme</a:t>
            </a:r>
            <a:endParaRPr lang="en-US" sz="40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2800"/>
              <a:t>   Se encuentran principalmente en el intestino de los humanos y de los animales de sangre caliente, pero también ampliamente distribuidas en la naturaleza, especialmente en suelos, semillas y vegetales.</a:t>
            </a:r>
            <a:endParaRPr lang="en-US" sz="2800"/>
          </a:p>
        </p:txBody>
      </p:sp>
      <p:pic>
        <p:nvPicPr>
          <p:cNvPr id="58372" name="Picture 4" descr="imagesCAA91D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4365625"/>
            <a:ext cx="2016125" cy="1490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8609-A17C-41A6-BD9A-F81F7D7B235B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Calidad del Agua</a:t>
            </a: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56E44-122B-4013-B9B2-C94BF2733EA7}" type="slidenum">
              <a:rPr lang="es-ES"/>
              <a:pPr/>
              <a:t>7</a:t>
            </a:fld>
            <a:endParaRPr lang="es-E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Coliformes Totales</a:t>
            </a: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ES" sz="2800"/>
              <a:t>   Se usan para evaluar la calidad de la leche pasteurizada, leche en polvo, helados, pastas frescas, fórmulas para lactantes, fideos y cereales para el desayuno.</a:t>
            </a:r>
            <a:r>
              <a:rPr lang="en-US" sz="2800"/>
              <a:t> </a:t>
            </a:r>
          </a:p>
          <a:p>
            <a:pPr>
              <a:buFont typeface="Wingdings" pitchFamily="2" charset="2"/>
              <a:buNone/>
            </a:pPr>
            <a:r>
              <a:rPr lang="es-ES" sz="2800"/>
              <a:t>   Se utiliza para determinar la calidad bacteriológica de los efluentes de los sistemas de tratamiento de aguas servidas</a:t>
            </a:r>
            <a:r>
              <a:rPr lang="en-US" sz="2800"/>
              <a:t> </a:t>
            </a:r>
          </a:p>
        </p:txBody>
      </p:sp>
      <p:pic>
        <p:nvPicPr>
          <p:cNvPr id="59396" name="Picture 4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6650" y="333375"/>
            <a:ext cx="1354138" cy="1366838"/>
          </a:xfrm>
          <a:prstGeom prst="rect">
            <a:avLst/>
          </a:prstGeom>
          <a:noFill/>
        </p:spPr>
      </p:pic>
      <p:pic>
        <p:nvPicPr>
          <p:cNvPr id="59397" name="Picture 5" descr="c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4941888"/>
            <a:ext cx="1076325" cy="110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CF12-1228-447A-BB09-D6F9FE901A09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Calidad del Agua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8EE9-44DD-4243-9786-C2E73FFBDDC7}" type="slidenum">
              <a:rPr lang="es-ES"/>
              <a:pPr/>
              <a:t>8</a:t>
            </a:fld>
            <a:endParaRPr lang="es-E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Coliformes Totales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/>
              <a:t>En  1920, se introdujo la utilización del grupo total de las bacteria del grupo coli-jerogenes o coliformes como marcadores en análisis microbiológico de la leche pasteurizada y de los helados, basándose en el principio de que un tratamiento térmico adecuado habría de eliminar todas las bacterias presentes en este grupo y de que el envasado debería impedir la recontaminación del producto.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07A00-4BE7-4493-860A-A4893D48DA83}" type="datetime1">
              <a:rPr lang="es-ES"/>
              <a:pPr/>
              <a:t>27/07/2009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Calidad del Agua</a:t>
            </a: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F480-8AA8-4C87-85B1-61DC530DBC97}" type="slidenum">
              <a:rPr lang="es-ES"/>
              <a:pPr/>
              <a:t>9</a:t>
            </a:fld>
            <a:endParaRPr lang="es-E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C"/>
              <a:t>Prueba de Coliformes</a:t>
            </a: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C" sz="2800"/>
              <a:t>El procedimiento del número más probable (MPN)</a:t>
            </a:r>
          </a:p>
          <a:p>
            <a:r>
              <a:rPr lang="es-EC" sz="2800"/>
              <a:t>Filtración a través  de una membrana  (MF)</a:t>
            </a:r>
            <a:endParaRPr lang="en-US" sz="2800"/>
          </a:p>
        </p:txBody>
      </p:sp>
      <p:pic>
        <p:nvPicPr>
          <p:cNvPr id="61445" name="Picture 5" descr="imagesCAW2FHW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3860800"/>
            <a:ext cx="1943100" cy="1463675"/>
          </a:xfrm>
          <a:prstGeom prst="rect">
            <a:avLst/>
          </a:prstGeom>
          <a:noFill/>
        </p:spPr>
      </p:pic>
      <p:pic>
        <p:nvPicPr>
          <p:cNvPr id="61446" name="Picture 6" descr="imag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3857625"/>
            <a:ext cx="1852612" cy="139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finado">
  <a:themeElements>
    <a:clrScheme name="Refinado 1">
      <a:dk1>
        <a:srgbClr val="666633"/>
      </a:dk1>
      <a:lt1>
        <a:srgbClr val="FFFFFF"/>
      </a:lt1>
      <a:dk2>
        <a:srgbClr val="000000"/>
      </a:dk2>
      <a:lt2>
        <a:srgbClr val="FFFFFF"/>
      </a:lt2>
      <a:accent1>
        <a:srgbClr val="666699"/>
      </a:accent1>
      <a:accent2>
        <a:srgbClr val="990000"/>
      </a:accent2>
      <a:accent3>
        <a:srgbClr val="AAAAAA"/>
      </a:accent3>
      <a:accent4>
        <a:srgbClr val="DADADA"/>
      </a:accent4>
      <a:accent5>
        <a:srgbClr val="B8B8CA"/>
      </a:accent5>
      <a:accent6>
        <a:srgbClr val="8A0000"/>
      </a:accent6>
      <a:hlink>
        <a:srgbClr val="999900"/>
      </a:hlink>
      <a:folHlink>
        <a:srgbClr val="FFFFFF"/>
      </a:folHlink>
    </a:clrScheme>
    <a:fontScheme name="Refinad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inado 1">
        <a:dk1>
          <a:srgbClr val="666633"/>
        </a:dk1>
        <a:lt1>
          <a:srgbClr val="FFFFFF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990000"/>
        </a:accent2>
        <a:accent3>
          <a:srgbClr val="AAAAAA"/>
        </a:accent3>
        <a:accent4>
          <a:srgbClr val="DADADA"/>
        </a:accent4>
        <a:accent5>
          <a:srgbClr val="B8B8CA"/>
        </a:accent5>
        <a:accent6>
          <a:srgbClr val="8A0000"/>
        </a:accent6>
        <a:hlink>
          <a:srgbClr val="99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ado 2">
        <a:dk1>
          <a:srgbClr val="4D4D4D"/>
        </a:dk1>
        <a:lt1>
          <a:srgbClr val="FFFFFF"/>
        </a:lt1>
        <a:dk2>
          <a:srgbClr val="4A1102"/>
        </a:dk2>
        <a:lt2>
          <a:srgbClr val="FFFFFF"/>
        </a:lt2>
        <a:accent1>
          <a:srgbClr val="CC3300"/>
        </a:accent1>
        <a:accent2>
          <a:srgbClr val="666699"/>
        </a:accent2>
        <a:accent3>
          <a:srgbClr val="B1AAAA"/>
        </a:accent3>
        <a:accent4>
          <a:srgbClr val="DADADA"/>
        </a:accent4>
        <a:accent5>
          <a:srgbClr val="E2ADAA"/>
        </a:accent5>
        <a:accent6>
          <a:srgbClr val="5C5C8A"/>
        </a:accent6>
        <a:hlink>
          <a:srgbClr val="FF99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ado 3">
        <a:dk1>
          <a:srgbClr val="666699"/>
        </a:dk1>
        <a:lt1>
          <a:srgbClr val="FFFFFF"/>
        </a:lt1>
        <a:dk2>
          <a:srgbClr val="400040"/>
        </a:dk2>
        <a:lt2>
          <a:srgbClr val="FFFFFF"/>
        </a:lt2>
        <a:accent1>
          <a:srgbClr val="FFCC00"/>
        </a:accent1>
        <a:accent2>
          <a:srgbClr val="FF3300"/>
        </a:accent2>
        <a:accent3>
          <a:srgbClr val="AFAAAF"/>
        </a:accent3>
        <a:accent4>
          <a:srgbClr val="DADADA"/>
        </a:accent4>
        <a:accent5>
          <a:srgbClr val="FFE2AA"/>
        </a:accent5>
        <a:accent6>
          <a:srgbClr val="E72D00"/>
        </a:accent6>
        <a:hlink>
          <a:srgbClr val="CC99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ado 4">
        <a:dk1>
          <a:srgbClr val="4D4D4D"/>
        </a:dk1>
        <a:lt1>
          <a:srgbClr val="FFFFFF"/>
        </a:lt1>
        <a:dk2>
          <a:srgbClr val="006699"/>
        </a:dk2>
        <a:lt2>
          <a:srgbClr val="CCECFF"/>
        </a:lt2>
        <a:accent1>
          <a:srgbClr val="339966"/>
        </a:accent1>
        <a:accent2>
          <a:srgbClr val="3366FF"/>
        </a:accent2>
        <a:accent3>
          <a:srgbClr val="AAB8CA"/>
        </a:accent3>
        <a:accent4>
          <a:srgbClr val="DADADA"/>
        </a:accent4>
        <a:accent5>
          <a:srgbClr val="ADCAB8"/>
        </a:accent5>
        <a:accent6>
          <a:srgbClr val="2D5CE7"/>
        </a:accent6>
        <a:hlink>
          <a:srgbClr val="33CC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inado 5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FF66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ado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C3300"/>
        </a:accent1>
        <a:accent2>
          <a:srgbClr val="666699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5C5C8A"/>
        </a:accent6>
        <a:hlink>
          <a:srgbClr val="999900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inado 7">
        <a:dk1>
          <a:srgbClr val="000000"/>
        </a:dk1>
        <a:lt1>
          <a:srgbClr val="FFFFFF"/>
        </a:lt1>
        <a:dk2>
          <a:srgbClr val="000066"/>
        </a:dk2>
        <a:lt2>
          <a:srgbClr val="333399"/>
        </a:lt2>
        <a:accent1>
          <a:srgbClr val="3399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8AE7"/>
        </a:accent6>
        <a:hlink>
          <a:srgbClr val="00CC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Refined</Template>
  <TotalTime>177</TotalTime>
  <Words>528</Words>
  <Application>Microsoft PowerPoint</Application>
  <PresentationFormat>Presentación en pantalla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Wingdings</vt:lpstr>
      <vt:lpstr>Refinado</vt:lpstr>
      <vt:lpstr>Escuela Superior Politécnica del Litoral  Instituto de Ciencias Matemáticas  Ingeniería en Auditoria y Control de Gestión Medio Ambiente  Calidad del Agua</vt:lpstr>
      <vt:lpstr>Coliformes</vt:lpstr>
      <vt:lpstr>Clasificación científica</vt:lpstr>
      <vt:lpstr>Caracteres bioquímicos </vt:lpstr>
      <vt:lpstr>Diapositiva 5</vt:lpstr>
      <vt:lpstr>Hábitat del grupo coliforme</vt:lpstr>
      <vt:lpstr>Coliformes Totales</vt:lpstr>
      <vt:lpstr>Coliformes Totales</vt:lpstr>
      <vt:lpstr>Prueba de Coliformes</vt:lpstr>
      <vt:lpstr>Prueba de Coliformes</vt:lpstr>
      <vt:lpstr>Conclusión</vt:lpstr>
    </vt:vector>
  </TitlesOfParts>
  <Company>SERVICOMPUT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Superior Politécnica del Litoral  Instituto de Ciencias Matemáticas  Ingeniería en Auditoria y Control de Gestión Medio Ambiente  Calidad del Agua</dc:title>
  <dc:creator>PETRILLO</dc:creator>
  <cp:lastModifiedBy>Administrador</cp:lastModifiedBy>
  <cp:revision>14</cp:revision>
  <cp:lastPrinted>1601-01-01T00:00:00Z</cp:lastPrinted>
  <dcterms:created xsi:type="dcterms:W3CDTF">2007-04-25T02:35:09Z</dcterms:created>
  <dcterms:modified xsi:type="dcterms:W3CDTF">2009-07-27T17:22:38Z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