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2" autoAdjust="0"/>
    <p:restoredTop sz="94617" autoAdjust="0"/>
  </p:normalViewPr>
  <p:slideViewPr>
    <p:cSldViewPr>
      <p:cViewPr varScale="1">
        <p:scale>
          <a:sx n="61" d="100"/>
          <a:sy n="61" d="100"/>
        </p:scale>
        <p:origin x="-57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B6B98F-31EF-4270-837C-0E4304DAA990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DCA6F8-6F64-4F95-AE99-24848023B47E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4E562A-F873-4B1C-8EC8-783B30FA147C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FE1DD6-84DB-4A79-8FCA-82C3420292E1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56CCD9-0056-4030-B60B-92050FC6174C}" type="slidenum">
              <a:rPr lang="en-US"/>
              <a:pPr/>
              <a:t>4</a:t>
            </a:fld>
            <a:endParaRPr lang="en-US"/>
          </a:p>
        </p:txBody>
      </p:sp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E962F9-0AF8-4042-865A-0222EA4F6D95}" type="slidenum">
              <a:rPr lang="en-US"/>
              <a:pPr/>
              <a:t>5</a:t>
            </a:fld>
            <a:endParaRPr lang="en-US"/>
          </a:p>
        </p:txBody>
      </p:sp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D4D799-E34C-4EA7-9DB1-C3874F4A13BD}" type="slidenum">
              <a:rPr lang="en-US"/>
              <a:pPr/>
              <a:t>6</a:t>
            </a:fld>
            <a:endParaRPr lang="en-US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8D0A1B-65E7-416B-910D-FDCFB242646F}" type="slidenum">
              <a:rPr lang="en-US"/>
              <a:pPr/>
              <a:t>7</a:t>
            </a:fld>
            <a:endParaRPr lang="en-US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6E4D6B-26DA-44DB-91A8-EB9EA03769A2}" type="slidenum">
              <a:rPr lang="en-US"/>
              <a:pPr/>
              <a:t>8</a:t>
            </a:fld>
            <a:endParaRPr lang="en-US"/>
          </a:p>
        </p:txBody>
      </p:sp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Haga clic para cambiar el estilo de título	</a:t>
            </a:r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Haga clic para modificar el estilo de subtítulo del patrón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8B23AB9-0257-45BD-A8A0-652B8DDD385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FF890-4069-4C72-AE0F-7FAC2B0C4AB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EC790-9B35-43E4-92A4-526AED6C509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BE4AEF98-655F-4F10-A0BE-07903AB0756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28F63D-8963-4423-9965-0D30581AF93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A659E4-ECCF-47FF-92F8-0B738D77B27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4A5C6-FE5E-4B57-8F5A-59F014D94A3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250DD9-0C48-458C-B701-2B08B414946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065ED0-0B3B-4CF9-AF50-34E450FB8F1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E2B17-AA17-4B86-8FEA-732C3BB62B3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BEC5F3-6544-42D5-A610-77424899A06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D4FA9-BDD6-4646-8056-E49A7CD36C7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cambiar el estilo de título	</a:t>
            </a:r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BCE2BD0-4E0C-4134-AE3E-4305017A1A91}" type="slidenum">
              <a:rPr lang="en-US"/>
              <a:pPr/>
              <a:t>‹Nº›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COLOR DEL AGUA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685800"/>
            <a:ext cx="8229600" cy="57912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s-ES" sz="7200" b="1"/>
              <a:t>Introduccion</a:t>
            </a:r>
            <a:endParaRPr lang="es-ES" sz="8000" b="1"/>
          </a:p>
          <a:p>
            <a:pPr>
              <a:buFont typeface="Wingdings" pitchFamily="2" charset="2"/>
              <a:buNone/>
            </a:pPr>
            <a:endParaRPr lang="es-ES" sz="3600"/>
          </a:p>
          <a:p>
            <a:r>
              <a:rPr lang="es-ES" sz="3600"/>
              <a:t>Sabemos desde la escuela que el agua es incolora</a:t>
            </a:r>
          </a:p>
          <a:p>
            <a:r>
              <a:rPr lang="es-ES" sz="3600"/>
              <a:t>El color aumenta  la sospecha del usuario sobre la existencia de materia indeseable.</a:t>
            </a:r>
          </a:p>
          <a:p>
            <a:endParaRPr lang="es-ES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676400"/>
            <a:ext cx="4191000" cy="442277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400" b="1"/>
              <a:t>Límites máximos permisibles para aguas de consumo humano y uso doméstico, que únicamente requieren tratamiento convencional</a:t>
            </a:r>
            <a:r>
              <a:rPr lang="en-US" sz="2400"/>
              <a:t>. </a:t>
            </a:r>
            <a:r>
              <a:rPr lang="en-US" sz="2400" b="1"/>
              <a:t>Parámetros Expresado Como UnidadLímite Máximo Permisible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2400"/>
              <a:t>		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en-US" sz="2400"/>
          </a:p>
        </p:txBody>
      </p:sp>
      <p:graphicFrame>
        <p:nvGraphicFramePr>
          <p:cNvPr id="7226" name="Group 58"/>
          <p:cNvGraphicFramePr>
            <a:graphicFrameLocks noGrp="1"/>
          </p:cNvGraphicFramePr>
          <p:nvPr>
            <p:ph sz="half" idx="2"/>
          </p:nvPr>
        </p:nvGraphicFramePr>
        <p:xfrm>
          <a:off x="4651375" y="2197100"/>
          <a:ext cx="4191000" cy="2832101"/>
        </p:xfrm>
        <a:graphic>
          <a:graphicData uri="http://schemas.openxmlformats.org/drawingml/2006/table">
            <a:tbl>
              <a:tblPr/>
              <a:tblGrid>
                <a:gridCol w="2095500"/>
                <a:gridCol w="2095500"/>
              </a:tblGrid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Parámetros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Color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Expresado Como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color real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Unidad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unidades de color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Límite Máximo Permisible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Aspectos del color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400" b="1"/>
              <a:t>Color aparente:</a:t>
            </a:r>
            <a:r>
              <a:rPr lang="en-US" sz="2400"/>
              <a:t>es producto de suspensiones no naturales que interfieren con la calidad del agua.</a:t>
            </a:r>
          </a:p>
          <a:p>
            <a:pPr>
              <a:lnSpc>
                <a:spcPct val="80000"/>
              </a:lnSpc>
            </a:pPr>
            <a:r>
              <a:rPr lang="en-US" sz="2400" b="1"/>
              <a:t>Color verdadero:</a:t>
            </a:r>
            <a:r>
              <a:rPr lang="en-US" sz="2400"/>
              <a:t>es el color causado por materia suspendida a nivel coloidal, propia de esa agua.</a:t>
            </a:r>
          </a:p>
          <a:p>
            <a:pPr>
              <a:lnSpc>
                <a:spcPct val="80000"/>
              </a:lnSpc>
            </a:pPr>
            <a:r>
              <a:rPr lang="en-US" sz="2400" b="1"/>
              <a:t>Turbidez:</a:t>
            </a:r>
            <a:r>
              <a:rPr lang="en-US" sz="2400"/>
              <a:t>es la decreciente habilidad del agua para transmitir la luz. Escausada por materia particulada en suspensión con dispersión desde muy pequeña hasta muy gruesa. </a:t>
            </a:r>
          </a:p>
          <a:p>
            <a:pPr>
              <a:lnSpc>
                <a:spcPct val="80000"/>
              </a:lnSpc>
            </a:pPr>
            <a:r>
              <a:rPr lang="en-US" sz="2400"/>
              <a:t>La turbidez y el color puede resultar de: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partículas: arcillas, sedimentos por escurrimiento,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materia orgánica: que es materia vegetal en descomposición,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plancton: por presencia de fertilizantes.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Color aparente.-</a:t>
            </a: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Se la puede hacer con disco Secchiy para ello hay rangos:</a:t>
            </a:r>
          </a:p>
          <a:p>
            <a:pPr>
              <a:lnSpc>
                <a:spcPct val="90000"/>
              </a:lnSpc>
            </a:pPr>
            <a:r>
              <a:rPr lang="en-US" sz="2400"/>
              <a:t>􀂉&lt; 0.20 m agua demasiado turbia (lodosa). Si es por fitoplancton elevada concentración de algas, con baja en el nivel de O2. Si es por turbidez, baja la producción.</a:t>
            </a:r>
          </a:p>
          <a:p>
            <a:pPr>
              <a:lnSpc>
                <a:spcPct val="90000"/>
              </a:lnSpc>
            </a:pPr>
            <a:r>
              <a:rPr lang="en-US" sz="2400"/>
              <a:t>􀂉0.20 –0.30 m rango intermedio (inicio de problemas)</a:t>
            </a:r>
          </a:p>
          <a:p>
            <a:pPr>
              <a:lnSpc>
                <a:spcPct val="90000"/>
              </a:lnSpc>
            </a:pPr>
            <a:r>
              <a:rPr lang="en-US" sz="2400"/>
              <a:t>􀂉0.30 –0.45 m si es por fitoplancton, rango óptimo</a:t>
            </a:r>
          </a:p>
          <a:p>
            <a:pPr>
              <a:lnSpc>
                <a:spcPct val="90000"/>
              </a:lnSpc>
            </a:pPr>
            <a:r>
              <a:rPr lang="en-US" sz="2400"/>
              <a:t>􀂉0.45 –0.60 m fitoplancton escaso</a:t>
            </a:r>
          </a:p>
          <a:p>
            <a:pPr>
              <a:lnSpc>
                <a:spcPct val="90000"/>
              </a:lnSpc>
            </a:pPr>
            <a:r>
              <a:rPr lang="en-US" sz="2400"/>
              <a:t>􀂉&gt; 0.60 m agua demasiado clara, productividad inadecuada hayel peligro de crecimiento de malezas acuáticas.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si hay mucho </a:t>
            </a:r>
            <a:r>
              <a:rPr lang="en-US" b="1"/>
              <a:t>humus en dilución</a:t>
            </a:r>
            <a:r>
              <a:rPr lang="en-US" sz="2800"/>
              <a:t>, da color café o té; si son partículas del suelo el color depende del tipo del suelo que posea. El color café también se da en bosques y zonas pantanosas o donde se fertiliza con excrementos. El hierro da coloración amarillenta. Si el color es café producido por humus con lecturas menores de 0.20 m de disco Secchi, la calidad del agua no es mala pero produce reducción en la entrada de luz y muerte de organismos bénticos.</a:t>
            </a:r>
          </a:p>
          <a:p>
            <a:pPr>
              <a:lnSpc>
                <a:spcPct val="80000"/>
              </a:lnSpc>
            </a:pPr>
            <a:r>
              <a:rPr lang="en-US" sz="2800"/>
              <a:t>El </a:t>
            </a:r>
            <a:r>
              <a:rPr lang="en-US" b="1"/>
              <a:t>fitoplancton</a:t>
            </a:r>
            <a:r>
              <a:rPr lang="en-US" sz="2800"/>
              <a:t> da color café, café-verdoso, café-amarillento, amarillo, verde. Colores indeseables son azul o azul-verdoso.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sz="2800"/>
          </a:p>
          <a:p>
            <a:r>
              <a:rPr lang="en-US" sz="2800"/>
              <a:t>La apariencia es muy importante y puede haber natas producidas por algas y el color de la nata da el color al agua: rojo, amarillo, verde, negro son producidas por plancton (dinoflagelados) y no dan problemas. </a:t>
            </a:r>
          </a:p>
          <a:p>
            <a:r>
              <a:rPr lang="en-US" sz="2800"/>
              <a:t>Si es azul-verdosa presencia de cianobacterias, hay necesidad de control de calidad de agua.</a:t>
            </a:r>
          </a:p>
          <a:p>
            <a:pPr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Recuerda</a:t>
            </a:r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s-AR" sz="4000" b="1"/>
              <a:t>¨Agua que no has de beber, déjala correr¨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ubes">
  <a:themeElements>
    <a:clrScheme name="Nube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Nub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ube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be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be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be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be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be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be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be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ube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34</TotalTime>
  <Words>451</Words>
  <Application>Microsoft Office PowerPoint</Application>
  <PresentationFormat>Presentación en pantalla (4:3)</PresentationFormat>
  <Paragraphs>50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Wingdings</vt:lpstr>
      <vt:lpstr>Nubes</vt:lpstr>
      <vt:lpstr>COLOR DEL AGUA</vt:lpstr>
      <vt:lpstr>Diapositiva 2</vt:lpstr>
      <vt:lpstr>Diapositiva 3</vt:lpstr>
      <vt:lpstr>Aspectos del color</vt:lpstr>
      <vt:lpstr>Color aparente.-</vt:lpstr>
      <vt:lpstr>Diapositiva 6</vt:lpstr>
      <vt:lpstr>Diapositiva 7</vt:lpstr>
      <vt:lpstr>Recuerda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 DEL AGUA</dc:title>
  <dc:creator>USER1</dc:creator>
  <cp:lastModifiedBy>Administrador</cp:lastModifiedBy>
  <cp:revision>2</cp:revision>
  <dcterms:created xsi:type="dcterms:W3CDTF">2007-06-26T17:08:32Z</dcterms:created>
  <dcterms:modified xsi:type="dcterms:W3CDTF">2009-07-27T17:32:56Z</dcterms:modified>
</cp:coreProperties>
</file>