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9933FF"/>
    <a:srgbClr val="FF6699"/>
    <a:srgbClr val="CC3399"/>
    <a:srgbClr val="0099FF"/>
    <a:srgbClr val="FF99FF"/>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4338" name="Group 2"/>
          <p:cNvGrpSpPr>
            <a:grpSpLocks/>
          </p:cNvGrpSpPr>
          <p:nvPr/>
        </p:nvGrpSpPr>
        <p:grpSpPr bwMode="auto">
          <a:xfrm>
            <a:off x="3175" y="4267200"/>
            <a:ext cx="9140825" cy="2590800"/>
            <a:chOff x="2" y="2688"/>
            <a:chExt cx="5758" cy="1632"/>
          </a:xfrm>
        </p:grpSpPr>
        <p:sp>
          <p:nvSpPr>
            <p:cNvPr id="14339"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grpSp>
          <p:nvGrpSpPr>
            <p:cNvPr id="14340" name="Group 4"/>
            <p:cNvGrpSpPr>
              <a:grpSpLocks/>
            </p:cNvGrpSpPr>
            <p:nvPr userDrawn="1"/>
          </p:nvGrpSpPr>
          <p:grpSpPr bwMode="auto">
            <a:xfrm>
              <a:off x="3528" y="3715"/>
              <a:ext cx="792" cy="521"/>
              <a:chOff x="3527" y="3715"/>
              <a:chExt cx="792" cy="521"/>
            </a:xfrm>
          </p:grpSpPr>
          <p:sp>
            <p:nvSpPr>
              <p:cNvPr id="1434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s-ES"/>
              </a:p>
            </p:txBody>
          </p:sp>
          <p:sp>
            <p:nvSpPr>
              <p:cNvPr id="1434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s-ES"/>
              </a:p>
            </p:txBody>
          </p:sp>
          <p:sp>
            <p:nvSpPr>
              <p:cNvPr id="1434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1434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sp>
            <p:nvSpPr>
              <p:cNvPr id="1434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14346"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s-ES"/>
              </a:p>
            </p:txBody>
          </p:sp>
          <p:sp>
            <p:nvSpPr>
              <p:cNvPr id="14347"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s-ES"/>
              </a:p>
            </p:txBody>
          </p:sp>
          <p:sp>
            <p:nvSpPr>
              <p:cNvPr id="14348"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14349"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s-ES"/>
              </a:p>
            </p:txBody>
          </p:sp>
          <p:sp>
            <p:nvSpPr>
              <p:cNvPr id="14350"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s-ES"/>
              </a:p>
            </p:txBody>
          </p:sp>
          <p:sp>
            <p:nvSpPr>
              <p:cNvPr id="1435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grpSp>
        <p:grpSp>
          <p:nvGrpSpPr>
            <p:cNvPr id="14352" name="Group 16"/>
            <p:cNvGrpSpPr>
              <a:grpSpLocks/>
            </p:cNvGrpSpPr>
            <p:nvPr userDrawn="1"/>
          </p:nvGrpSpPr>
          <p:grpSpPr bwMode="auto">
            <a:xfrm>
              <a:off x="1776" y="3631"/>
              <a:ext cx="1626" cy="683"/>
              <a:chOff x="1776" y="3631"/>
              <a:chExt cx="1626" cy="683"/>
            </a:xfrm>
          </p:grpSpPr>
          <p:sp>
            <p:nvSpPr>
              <p:cNvPr id="1435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s-ES"/>
              </a:p>
            </p:txBody>
          </p:sp>
          <p:sp>
            <p:nvSpPr>
              <p:cNvPr id="1435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s-ES"/>
              </a:p>
            </p:txBody>
          </p:sp>
          <p:sp>
            <p:nvSpPr>
              <p:cNvPr id="1435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s-ES"/>
              </a:p>
            </p:txBody>
          </p:sp>
          <p:sp>
            <p:nvSpPr>
              <p:cNvPr id="1435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1435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1435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1435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s-ES"/>
              </a:p>
            </p:txBody>
          </p:sp>
          <p:sp>
            <p:nvSpPr>
              <p:cNvPr id="1436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s-ES"/>
              </a:p>
            </p:txBody>
          </p:sp>
          <p:sp>
            <p:nvSpPr>
              <p:cNvPr id="14361"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s-ES"/>
              </a:p>
            </p:txBody>
          </p:sp>
          <p:sp>
            <p:nvSpPr>
              <p:cNvPr id="14362"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s-ES"/>
              </a:p>
            </p:txBody>
          </p:sp>
          <p:sp>
            <p:nvSpPr>
              <p:cNvPr id="14363"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s-ES"/>
              </a:p>
            </p:txBody>
          </p:sp>
          <p:sp>
            <p:nvSpPr>
              <p:cNvPr id="14364"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s-ES"/>
              </a:p>
            </p:txBody>
          </p:sp>
          <p:sp>
            <p:nvSpPr>
              <p:cNvPr id="14365"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s-ES"/>
              </a:p>
            </p:txBody>
          </p:sp>
          <p:sp>
            <p:nvSpPr>
              <p:cNvPr id="14366"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s-ES"/>
              </a:p>
            </p:txBody>
          </p:sp>
          <p:sp>
            <p:nvSpPr>
              <p:cNvPr id="14367"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14368"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14369"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14370"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s-ES"/>
              </a:p>
            </p:txBody>
          </p:sp>
        </p:grpSp>
        <p:grpSp>
          <p:nvGrpSpPr>
            <p:cNvPr id="14371" name="Group 35"/>
            <p:cNvGrpSpPr>
              <a:grpSpLocks/>
            </p:cNvGrpSpPr>
            <p:nvPr userDrawn="1"/>
          </p:nvGrpSpPr>
          <p:grpSpPr bwMode="auto">
            <a:xfrm>
              <a:off x="4128" y="3360"/>
              <a:ext cx="1351" cy="821"/>
              <a:chOff x="4128" y="3360"/>
              <a:chExt cx="1351" cy="821"/>
            </a:xfrm>
          </p:grpSpPr>
          <p:sp>
            <p:nvSpPr>
              <p:cNvPr id="1437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1437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1437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s-ES"/>
              </a:p>
            </p:txBody>
          </p:sp>
          <p:sp>
            <p:nvSpPr>
              <p:cNvPr id="1437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1437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1437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1437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1437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s-ES"/>
              </a:p>
            </p:txBody>
          </p:sp>
          <p:sp>
            <p:nvSpPr>
              <p:cNvPr id="1438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s-ES"/>
              </a:p>
            </p:txBody>
          </p:sp>
          <p:sp>
            <p:nvSpPr>
              <p:cNvPr id="1438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1438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1438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s-ES"/>
              </a:p>
            </p:txBody>
          </p:sp>
          <p:sp>
            <p:nvSpPr>
              <p:cNvPr id="1438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s-ES"/>
              </a:p>
            </p:txBody>
          </p:sp>
          <p:sp>
            <p:nvSpPr>
              <p:cNvPr id="1438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1438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1438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1438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grpSp>
        <p:grpSp>
          <p:nvGrpSpPr>
            <p:cNvPr id="14389" name="Group 53"/>
            <p:cNvGrpSpPr>
              <a:grpSpLocks/>
            </p:cNvGrpSpPr>
            <p:nvPr userDrawn="1"/>
          </p:nvGrpSpPr>
          <p:grpSpPr bwMode="auto">
            <a:xfrm>
              <a:off x="5280" y="3024"/>
              <a:ext cx="425" cy="258"/>
              <a:chOff x="5280" y="3024"/>
              <a:chExt cx="425" cy="258"/>
            </a:xfrm>
          </p:grpSpPr>
          <p:sp>
            <p:nvSpPr>
              <p:cNvPr id="1439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1439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1439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1439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1439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1439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1439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grpSp>
            <p:nvGrpSpPr>
              <p:cNvPr id="14397" name="Group 61"/>
              <p:cNvGrpSpPr>
                <a:grpSpLocks/>
              </p:cNvGrpSpPr>
              <p:nvPr/>
            </p:nvGrpSpPr>
            <p:grpSpPr bwMode="auto">
              <a:xfrm>
                <a:off x="5381" y="3085"/>
                <a:ext cx="227" cy="132"/>
                <a:chOff x="5381" y="3085"/>
                <a:chExt cx="227" cy="132"/>
              </a:xfrm>
            </p:grpSpPr>
            <p:sp>
              <p:nvSpPr>
                <p:cNvPr id="1439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1439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sp>
              <p:nvSpPr>
                <p:cNvPr id="1440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1440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grpSp>
        </p:grpSp>
      </p:grpSp>
      <p:sp>
        <p:nvSpPr>
          <p:cNvPr id="1440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1440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404" name="Rectangle 68"/>
          <p:cNvSpPr>
            <a:spLocks noGrp="1" noChangeArrowheads="1"/>
          </p:cNvSpPr>
          <p:nvPr>
            <p:ph type="dt" sz="quarter" idx="2"/>
          </p:nvPr>
        </p:nvSpPr>
        <p:spPr>
          <a:xfrm>
            <a:off x="457200" y="6248400"/>
            <a:ext cx="2133600" cy="457200"/>
          </a:xfrm>
        </p:spPr>
        <p:txBody>
          <a:bodyPr/>
          <a:lstStyle>
            <a:lvl1pPr>
              <a:defRPr/>
            </a:lvl1pPr>
          </a:lstStyle>
          <a:p>
            <a:endParaRPr lang="es-ES"/>
          </a:p>
        </p:txBody>
      </p:sp>
      <p:sp>
        <p:nvSpPr>
          <p:cNvPr id="14405" name="Rectangle 69"/>
          <p:cNvSpPr>
            <a:spLocks noGrp="1" noChangeArrowheads="1"/>
          </p:cNvSpPr>
          <p:nvPr>
            <p:ph type="ftr" sz="quarter" idx="3"/>
          </p:nvPr>
        </p:nvSpPr>
        <p:spPr>
          <a:xfrm>
            <a:off x="3124200" y="6248400"/>
            <a:ext cx="2895600" cy="457200"/>
          </a:xfrm>
        </p:spPr>
        <p:txBody>
          <a:bodyPr/>
          <a:lstStyle>
            <a:lvl1pPr>
              <a:defRPr/>
            </a:lvl1pPr>
          </a:lstStyle>
          <a:p>
            <a:endParaRPr lang="es-ES"/>
          </a:p>
        </p:txBody>
      </p:sp>
      <p:sp>
        <p:nvSpPr>
          <p:cNvPr id="14406" name="Rectangle 70"/>
          <p:cNvSpPr>
            <a:spLocks noGrp="1" noChangeArrowheads="1"/>
          </p:cNvSpPr>
          <p:nvPr>
            <p:ph type="sldNum" sz="quarter" idx="4"/>
          </p:nvPr>
        </p:nvSpPr>
        <p:spPr>
          <a:xfrm>
            <a:off x="6553200" y="6248400"/>
            <a:ext cx="2133600" cy="457200"/>
          </a:xfrm>
        </p:spPr>
        <p:txBody>
          <a:bodyPr/>
          <a:lstStyle>
            <a:lvl1pPr>
              <a:defRPr/>
            </a:lvl1pPr>
          </a:lstStyle>
          <a:p>
            <a:fld id="{FA175C7E-2754-4E63-9996-39425D34DDFE}" type="slidenum">
              <a:rPr lang="es-ES"/>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132726F-A521-49C5-8FB9-FC3134E80ACD}"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4A79D7B-3187-4AE2-B7A1-5A1B63B82656}"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AB8FE15-B084-4AC4-B694-F4DD509F0718}"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4EE7A6D-8ADD-4D09-B933-2C7009398FB0}"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A76F782-DEFE-4CA4-A0C8-C9692E8369BE}"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5FB1F3BA-43AF-4F77-8A0D-E130FD0DB17F}"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30F14BF5-3BCD-4385-982A-2DAC8FC3877C}"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3F178BF3-AC0C-43D4-8538-A8D315498D71}"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51B2C26-EF32-4AF1-9FE9-1B522D91AF82}"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7DEA759-BEBF-4E95-89E2-C0E1CA4AFDD2}"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s-ES"/>
          </a:p>
        </p:txBody>
      </p:sp>
      <p:grpSp>
        <p:nvGrpSpPr>
          <p:cNvPr id="13315" name="Group 3"/>
          <p:cNvGrpSpPr>
            <a:grpSpLocks/>
          </p:cNvGrpSpPr>
          <p:nvPr/>
        </p:nvGrpSpPr>
        <p:grpSpPr bwMode="auto">
          <a:xfrm>
            <a:off x="3175" y="4267200"/>
            <a:ext cx="9140825" cy="2590800"/>
            <a:chOff x="2" y="2688"/>
            <a:chExt cx="5758" cy="1632"/>
          </a:xfrm>
        </p:grpSpPr>
        <p:sp>
          <p:nvSpPr>
            <p:cNvPr id="1331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grpSp>
          <p:nvGrpSpPr>
            <p:cNvPr id="13317" name="Group 5"/>
            <p:cNvGrpSpPr>
              <a:grpSpLocks/>
            </p:cNvGrpSpPr>
            <p:nvPr userDrawn="1"/>
          </p:nvGrpSpPr>
          <p:grpSpPr bwMode="auto">
            <a:xfrm>
              <a:off x="3528" y="3715"/>
              <a:ext cx="792" cy="521"/>
              <a:chOff x="3527" y="3715"/>
              <a:chExt cx="792" cy="521"/>
            </a:xfrm>
          </p:grpSpPr>
          <p:sp>
            <p:nvSpPr>
              <p:cNvPr id="1331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s-ES"/>
              </a:p>
            </p:txBody>
          </p:sp>
          <p:sp>
            <p:nvSpPr>
              <p:cNvPr id="1331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s-ES"/>
              </a:p>
            </p:txBody>
          </p:sp>
          <p:sp>
            <p:nvSpPr>
              <p:cNvPr id="1332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1332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sp>
            <p:nvSpPr>
              <p:cNvPr id="1332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1332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s-ES"/>
              </a:p>
            </p:txBody>
          </p:sp>
          <p:sp>
            <p:nvSpPr>
              <p:cNvPr id="1332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s-ES"/>
              </a:p>
            </p:txBody>
          </p:sp>
          <p:sp>
            <p:nvSpPr>
              <p:cNvPr id="1332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1332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s-ES"/>
              </a:p>
            </p:txBody>
          </p:sp>
          <p:sp>
            <p:nvSpPr>
              <p:cNvPr id="1332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s-ES"/>
              </a:p>
            </p:txBody>
          </p:sp>
          <p:sp>
            <p:nvSpPr>
              <p:cNvPr id="1332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grpSp>
        <p:grpSp>
          <p:nvGrpSpPr>
            <p:cNvPr id="13329" name="Group 17"/>
            <p:cNvGrpSpPr>
              <a:grpSpLocks/>
            </p:cNvGrpSpPr>
            <p:nvPr userDrawn="1"/>
          </p:nvGrpSpPr>
          <p:grpSpPr bwMode="auto">
            <a:xfrm>
              <a:off x="1776" y="3631"/>
              <a:ext cx="1626" cy="683"/>
              <a:chOff x="1776" y="3631"/>
              <a:chExt cx="1626" cy="683"/>
            </a:xfrm>
          </p:grpSpPr>
          <p:sp>
            <p:nvSpPr>
              <p:cNvPr id="1333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s-ES"/>
              </a:p>
            </p:txBody>
          </p:sp>
          <p:sp>
            <p:nvSpPr>
              <p:cNvPr id="1333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s-ES"/>
              </a:p>
            </p:txBody>
          </p:sp>
          <p:sp>
            <p:nvSpPr>
              <p:cNvPr id="1333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s-ES"/>
              </a:p>
            </p:txBody>
          </p:sp>
          <p:sp>
            <p:nvSpPr>
              <p:cNvPr id="1333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1333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1333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1333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s-ES"/>
              </a:p>
            </p:txBody>
          </p:sp>
          <p:sp>
            <p:nvSpPr>
              <p:cNvPr id="1333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s-ES"/>
              </a:p>
            </p:txBody>
          </p:sp>
          <p:sp>
            <p:nvSpPr>
              <p:cNvPr id="1333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s-ES"/>
              </a:p>
            </p:txBody>
          </p:sp>
          <p:sp>
            <p:nvSpPr>
              <p:cNvPr id="1333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s-ES"/>
              </a:p>
            </p:txBody>
          </p:sp>
          <p:sp>
            <p:nvSpPr>
              <p:cNvPr id="1334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s-ES"/>
              </a:p>
            </p:txBody>
          </p:sp>
          <p:sp>
            <p:nvSpPr>
              <p:cNvPr id="1334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s-ES"/>
              </a:p>
            </p:txBody>
          </p:sp>
          <p:sp>
            <p:nvSpPr>
              <p:cNvPr id="1334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s-ES"/>
              </a:p>
            </p:txBody>
          </p:sp>
          <p:sp>
            <p:nvSpPr>
              <p:cNvPr id="1334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s-ES"/>
              </a:p>
            </p:txBody>
          </p:sp>
          <p:sp>
            <p:nvSpPr>
              <p:cNvPr id="1334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1334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1334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1334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s-ES"/>
              </a:p>
            </p:txBody>
          </p:sp>
        </p:grpSp>
        <p:grpSp>
          <p:nvGrpSpPr>
            <p:cNvPr id="13348" name="Group 36"/>
            <p:cNvGrpSpPr>
              <a:grpSpLocks/>
            </p:cNvGrpSpPr>
            <p:nvPr userDrawn="1"/>
          </p:nvGrpSpPr>
          <p:grpSpPr bwMode="auto">
            <a:xfrm>
              <a:off x="4128" y="3360"/>
              <a:ext cx="1351" cy="821"/>
              <a:chOff x="4128" y="3360"/>
              <a:chExt cx="1351" cy="821"/>
            </a:xfrm>
          </p:grpSpPr>
          <p:sp>
            <p:nvSpPr>
              <p:cNvPr id="1334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1335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1335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s-ES"/>
              </a:p>
            </p:txBody>
          </p:sp>
          <p:sp>
            <p:nvSpPr>
              <p:cNvPr id="1335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1335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1335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1335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1335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s-ES"/>
              </a:p>
            </p:txBody>
          </p:sp>
          <p:sp>
            <p:nvSpPr>
              <p:cNvPr id="1335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s-ES"/>
              </a:p>
            </p:txBody>
          </p:sp>
          <p:sp>
            <p:nvSpPr>
              <p:cNvPr id="1335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1335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1336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s-ES"/>
              </a:p>
            </p:txBody>
          </p:sp>
          <p:sp>
            <p:nvSpPr>
              <p:cNvPr id="1336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s-ES"/>
              </a:p>
            </p:txBody>
          </p:sp>
          <p:sp>
            <p:nvSpPr>
              <p:cNvPr id="1336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1336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1336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1336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grpSp>
        <p:grpSp>
          <p:nvGrpSpPr>
            <p:cNvPr id="13366" name="Group 54"/>
            <p:cNvGrpSpPr>
              <a:grpSpLocks/>
            </p:cNvGrpSpPr>
            <p:nvPr userDrawn="1"/>
          </p:nvGrpSpPr>
          <p:grpSpPr bwMode="auto">
            <a:xfrm>
              <a:off x="5280" y="3024"/>
              <a:ext cx="425" cy="258"/>
              <a:chOff x="5280" y="3024"/>
              <a:chExt cx="425" cy="258"/>
            </a:xfrm>
          </p:grpSpPr>
          <p:sp>
            <p:nvSpPr>
              <p:cNvPr id="1336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1336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1336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1337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1337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1337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1337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grpSp>
            <p:nvGrpSpPr>
              <p:cNvPr id="13374" name="Group 62"/>
              <p:cNvGrpSpPr>
                <a:grpSpLocks/>
              </p:cNvGrpSpPr>
              <p:nvPr/>
            </p:nvGrpSpPr>
            <p:grpSpPr bwMode="auto">
              <a:xfrm>
                <a:off x="5381" y="3085"/>
                <a:ext cx="227" cy="132"/>
                <a:chOff x="5381" y="3085"/>
                <a:chExt cx="227" cy="132"/>
              </a:xfrm>
            </p:grpSpPr>
            <p:sp>
              <p:nvSpPr>
                <p:cNvPr id="1337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1337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sp>
              <p:nvSpPr>
                <p:cNvPr id="1337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1337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grpSp>
        </p:grpSp>
      </p:grpSp>
      <p:sp>
        <p:nvSpPr>
          <p:cNvPr id="1337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1338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38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s-ES"/>
          </a:p>
        </p:txBody>
      </p:sp>
      <p:sp>
        <p:nvSpPr>
          <p:cNvPr id="1338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s-ES"/>
          </a:p>
        </p:txBody>
      </p:sp>
      <p:sp>
        <p:nvSpPr>
          <p:cNvPr id="1338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112EDF2C-037A-49D3-B830-187E9168B0F0}"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descr="Diagonal hacia arriba discontinua"/>
          <p:cNvSpPr>
            <a:spLocks noChangeArrowheads="1" noChangeShapeType="1" noTextEdit="1"/>
          </p:cNvSpPr>
          <p:nvPr/>
        </p:nvSpPr>
        <p:spPr bwMode="auto">
          <a:xfrm rot="-1290402">
            <a:off x="519113" y="2338388"/>
            <a:ext cx="8361362" cy="2095500"/>
          </a:xfrm>
          <a:prstGeom prst="rect">
            <a:avLst/>
          </a:prstGeom>
        </p:spPr>
        <p:txBody>
          <a:bodyPr wrap="none" fromWordArt="1">
            <a:prstTxWarp prst="textDeflate">
              <a:avLst>
                <a:gd name="adj" fmla="val 17190"/>
              </a:avLst>
            </a:prstTxWarp>
          </a:bodyPr>
          <a:lstStyle/>
          <a:p>
            <a:pPr algn="ctr"/>
            <a:r>
              <a:rPr lang="es-ES" sz="3600" kern="10" dirty="0" err="1">
                <a:ln w="9525">
                  <a:solidFill>
                    <a:srgbClr val="0000FF"/>
                  </a:solidFill>
                  <a:round/>
                  <a:headEnd/>
                  <a:tailEnd/>
                </a:ln>
                <a:pattFill prst="dashUpDiag">
                  <a:fgClr>
                    <a:srgbClr val="0099CC"/>
                  </a:fgClr>
                  <a:bgClr>
                    <a:srgbClr val="FF99CC"/>
                  </a:bgClr>
                </a:pattFill>
                <a:latin typeface="Hobo Medium"/>
              </a:rPr>
              <a:t>CoNdUcTiViDaD</a:t>
            </a:r>
            <a:r>
              <a:rPr lang="es-ES" sz="3600" kern="10" dirty="0">
                <a:ln w="9525">
                  <a:solidFill>
                    <a:srgbClr val="0000FF"/>
                  </a:solidFill>
                  <a:round/>
                  <a:headEnd/>
                  <a:tailEnd/>
                </a:ln>
                <a:pattFill prst="dashUpDiag">
                  <a:fgClr>
                    <a:srgbClr val="0099CC"/>
                  </a:fgClr>
                  <a:bgClr>
                    <a:srgbClr val="FF99CC"/>
                  </a:bgClr>
                </a:pattFill>
                <a:latin typeface="Hobo Medium"/>
              </a:rPr>
              <a:t> </a:t>
            </a:r>
            <a:r>
              <a:rPr lang="es-ES" sz="3600" kern="10" dirty="0" err="1">
                <a:ln w="9525">
                  <a:solidFill>
                    <a:srgbClr val="0000FF"/>
                  </a:solidFill>
                  <a:round/>
                  <a:headEnd/>
                  <a:tailEnd/>
                </a:ln>
                <a:pattFill prst="dashUpDiag">
                  <a:fgClr>
                    <a:srgbClr val="0099CC"/>
                  </a:fgClr>
                  <a:bgClr>
                    <a:srgbClr val="FF99CC"/>
                  </a:bgClr>
                </a:pattFill>
                <a:latin typeface="Hobo Medium"/>
              </a:rPr>
              <a:t>eLéCtRiCa</a:t>
            </a:r>
            <a:endParaRPr lang="es-ES" sz="3600" kern="10" dirty="0">
              <a:ln w="9525">
                <a:solidFill>
                  <a:srgbClr val="0000FF"/>
                </a:solidFill>
                <a:round/>
                <a:headEnd/>
                <a:tailEnd/>
              </a:ln>
              <a:pattFill prst="dashUpDiag">
                <a:fgClr>
                  <a:srgbClr val="0099CC"/>
                </a:fgClr>
                <a:bgClr>
                  <a:srgbClr val="FF99CC"/>
                </a:bgClr>
              </a:pattFill>
              <a:latin typeface="Hobo Medium"/>
            </a:endParaRPr>
          </a:p>
        </p:txBody>
      </p:sp>
    </p:spTree>
  </p:cSld>
  <p:clrMapOvr>
    <a:masterClrMapping/>
  </p:clrMapOvr>
  <p:transition spd="med">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395288" y="476250"/>
            <a:ext cx="1768475" cy="366713"/>
          </a:xfrm>
          <a:prstGeom prst="rect">
            <a:avLst/>
          </a:prstGeom>
          <a:noFill/>
          <a:ln w="9525">
            <a:noFill/>
            <a:miter lim="800000"/>
            <a:headEnd/>
            <a:tailEnd/>
          </a:ln>
          <a:effectLst/>
        </p:spPr>
        <p:txBody>
          <a:bodyPr wrap="none" anchor="ctr">
            <a:spAutoFit/>
          </a:bodyPr>
          <a:lstStyle/>
          <a:p>
            <a:pPr algn="just"/>
            <a:r>
              <a:rPr lang="es-ES" b="1">
                <a:solidFill>
                  <a:srgbClr val="FF99FF"/>
                </a:solidFill>
                <a:latin typeface="Tahoma" pitchFamily="34" charset="0"/>
                <a:cs typeface="Times New Roman" pitchFamily="18" charset="0"/>
              </a:rPr>
              <a:t>Por definición</a:t>
            </a:r>
          </a:p>
        </p:txBody>
      </p:sp>
      <p:pic>
        <p:nvPicPr>
          <p:cNvPr id="11268" name="Picture 4" descr="Ecuacion_5"/>
          <p:cNvPicPr>
            <a:picLocks noChangeAspect="1" noChangeArrowheads="1"/>
          </p:cNvPicPr>
          <p:nvPr/>
        </p:nvPicPr>
        <p:blipFill>
          <a:blip r:embed="rId2"/>
          <a:srcRect/>
          <a:stretch>
            <a:fillRect/>
          </a:stretch>
        </p:blipFill>
        <p:spPr bwMode="auto">
          <a:xfrm>
            <a:off x="395288" y="1052513"/>
            <a:ext cx="2160587" cy="723900"/>
          </a:xfrm>
          <a:prstGeom prst="rect">
            <a:avLst/>
          </a:prstGeom>
          <a:noFill/>
          <a:ln w="9525">
            <a:noFill/>
            <a:miter lim="800000"/>
            <a:headEnd/>
            <a:tailEnd/>
          </a:ln>
        </p:spPr>
      </p:pic>
      <p:pic>
        <p:nvPicPr>
          <p:cNvPr id="11269" name="Picture 5" descr="Ecuacion_6"/>
          <p:cNvPicPr>
            <a:picLocks noChangeAspect="1" noChangeArrowheads="1"/>
          </p:cNvPicPr>
          <p:nvPr/>
        </p:nvPicPr>
        <p:blipFill>
          <a:blip r:embed="rId3"/>
          <a:srcRect/>
          <a:stretch>
            <a:fillRect/>
          </a:stretch>
        </p:blipFill>
        <p:spPr bwMode="auto">
          <a:xfrm>
            <a:off x="395288" y="1989138"/>
            <a:ext cx="8208962" cy="879475"/>
          </a:xfrm>
          <a:prstGeom prst="rect">
            <a:avLst/>
          </a:prstGeom>
          <a:noFill/>
          <a:ln w="9525">
            <a:noFill/>
            <a:miter lim="800000"/>
            <a:headEnd/>
            <a:tailEnd/>
          </a:ln>
        </p:spPr>
      </p:pic>
      <p:sp>
        <p:nvSpPr>
          <p:cNvPr id="11270" name="Text Box 6"/>
          <p:cNvSpPr txBox="1">
            <a:spLocks noChangeArrowheads="1"/>
          </p:cNvSpPr>
          <p:nvPr/>
        </p:nvSpPr>
        <p:spPr bwMode="auto">
          <a:xfrm>
            <a:off x="395288" y="3284538"/>
            <a:ext cx="8208962" cy="2563812"/>
          </a:xfrm>
          <a:prstGeom prst="rect">
            <a:avLst/>
          </a:prstGeom>
          <a:noFill/>
          <a:ln w="9525">
            <a:noFill/>
            <a:miter lim="800000"/>
            <a:headEnd/>
            <a:tailEnd/>
          </a:ln>
          <a:effectLst/>
        </p:spPr>
        <p:txBody>
          <a:bodyPr>
            <a:spAutoFit/>
          </a:bodyPr>
          <a:lstStyle/>
          <a:p>
            <a:pPr>
              <a:spcBef>
                <a:spcPct val="50000"/>
              </a:spcBef>
            </a:pPr>
            <a:r>
              <a:rPr lang="es-ES" b="1">
                <a:solidFill>
                  <a:srgbClr val="FF99FF"/>
                </a:solidFill>
                <a:latin typeface="Tahoma" pitchFamily="34" charset="0"/>
                <a:cs typeface="Times New Roman" pitchFamily="18" charset="0"/>
              </a:rPr>
              <a:t>En esta ultima ecuación, It es la Conducción electrica, It/Vt es la Concductancia y la ecuación completa es la Conductividad. El ultimo término de la ecuación se denomina Constante de Celda y depende únicamente de la geometría de la celda y del espacio circundante. Cuando hay alguna pared o barrera que interrumpa el paso de la corriente por el espacio circundante, esta afectará también la Constante de Celda. Las unidades de la Constante de Celda son usualmente cm-1. En general, mientras mas separados se encuentren los electrodos, menor será el guarismo de la constante de celda.</a:t>
            </a:r>
          </a:p>
        </p:txBody>
      </p:sp>
    </p:spTree>
  </p:cSld>
  <p:clrMapOvr>
    <a:masterClrMapping/>
  </p:clrMapOvr>
  <p:transition spd="med">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79388" y="1484313"/>
            <a:ext cx="8496300" cy="2682875"/>
          </a:xfrm>
          <a:prstGeom prst="rect">
            <a:avLst/>
          </a:prstGeom>
          <a:noFill/>
          <a:ln w="9525">
            <a:noFill/>
            <a:miter lim="800000"/>
            <a:headEnd/>
            <a:tailEnd/>
          </a:ln>
          <a:effectLst/>
        </p:spPr>
        <p:txBody>
          <a:bodyPr>
            <a:spAutoFit/>
          </a:bodyPr>
          <a:lstStyle/>
          <a:p>
            <a:pPr>
              <a:spcBef>
                <a:spcPct val="50000"/>
              </a:spcBef>
            </a:pPr>
            <a:r>
              <a:rPr lang="es-ES" sz="2000">
                <a:latin typeface="Tahoma" pitchFamily="34" charset="0"/>
              </a:rPr>
              <a:t>Es la capacidad de un cuerpo de permitir el paso de la corriente eléctrica a través de sí. También es definida como la propiedad natural característica de cada cuerpo que representa la facilidad con la que los electrones pueden pasar por él. Varía con la temperatura. Es una de las características más importantes de No confundir con la conductancia, que es           (la inversa de la resistencia). </a:t>
            </a:r>
          </a:p>
          <a:p>
            <a:pPr>
              <a:spcBef>
                <a:spcPct val="50000"/>
              </a:spcBef>
            </a:pPr>
            <a:r>
              <a:rPr lang="es-ES" sz="2000">
                <a:latin typeface="Tahoma" pitchFamily="34" charset="0"/>
              </a:rPr>
              <a:t>La conductividad es la inversa de la resistividad, por tanto          , y su unidad es el S/m (siemens por metro).</a:t>
            </a:r>
          </a:p>
        </p:txBody>
      </p:sp>
      <p:pic>
        <p:nvPicPr>
          <p:cNvPr id="3075" name="Picture 3" descr="G = {1 \over R}"/>
          <p:cNvPicPr>
            <a:picLocks noChangeAspect="1" noChangeArrowheads="1"/>
          </p:cNvPicPr>
          <p:nvPr/>
        </p:nvPicPr>
        <p:blipFill>
          <a:blip r:embed="rId2"/>
          <a:srcRect/>
          <a:stretch>
            <a:fillRect/>
          </a:stretch>
        </p:blipFill>
        <p:spPr bwMode="auto">
          <a:xfrm>
            <a:off x="684213" y="3068638"/>
            <a:ext cx="561975" cy="398462"/>
          </a:xfrm>
          <a:prstGeom prst="rect">
            <a:avLst/>
          </a:prstGeom>
          <a:noFill/>
          <a:ln w="9525">
            <a:noFill/>
            <a:miter lim="800000"/>
            <a:headEnd/>
            <a:tailEnd/>
          </a:ln>
        </p:spPr>
      </p:pic>
      <p:pic>
        <p:nvPicPr>
          <p:cNvPr id="3076" name="Picture 4" descr="\sigma = {1 \over \rho}"/>
          <p:cNvPicPr>
            <a:picLocks noChangeAspect="1" noChangeArrowheads="1"/>
          </p:cNvPicPr>
          <p:nvPr/>
        </p:nvPicPr>
        <p:blipFill>
          <a:blip r:embed="rId3"/>
          <a:srcRect/>
          <a:stretch>
            <a:fillRect/>
          </a:stretch>
        </p:blipFill>
        <p:spPr bwMode="auto">
          <a:xfrm>
            <a:off x="6877050" y="3429000"/>
            <a:ext cx="576263" cy="512763"/>
          </a:xfrm>
          <a:prstGeom prst="rect">
            <a:avLst/>
          </a:prstGeom>
          <a:noFill/>
          <a:ln w="9525">
            <a:noFill/>
            <a:miter lim="800000"/>
            <a:headEnd/>
            <a:tailEnd/>
          </a:ln>
        </p:spPr>
      </p:pic>
    </p:spTree>
  </p:cSld>
  <p:clrMapOvr>
    <a:masterClrMapping/>
  </p:clrMapOvr>
  <p:transition spd="med">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rot="415267">
            <a:off x="684213" y="2997200"/>
            <a:ext cx="7559675" cy="1657350"/>
          </a:xfrm>
          <a:prstGeom prst="rect">
            <a:avLst/>
          </a:prstGeom>
        </p:spPr>
        <p:txBody>
          <a:bodyPr spcFirstLastPara="1" wrap="none" fromWordArt="1">
            <a:prstTxWarp prst="textArchUp">
              <a:avLst>
                <a:gd name="adj" fmla="val 10800000"/>
              </a:avLst>
            </a:prstTxWarp>
          </a:bodyPr>
          <a:lstStyle/>
          <a:p>
            <a:pPr algn="ctr"/>
            <a:r>
              <a:rPr lang="es-ES" sz="3600" kern="10">
                <a:ln w="9525">
                  <a:solidFill>
                    <a:srgbClr val="000000"/>
                  </a:solidFill>
                  <a:round/>
                  <a:headEnd/>
                  <a:tailEnd/>
                </a:ln>
                <a:gradFill rotWithShape="1">
                  <a:gsLst>
                    <a:gs pos="0">
                      <a:srgbClr val="5E9EFF"/>
                    </a:gs>
                    <a:gs pos="20000">
                      <a:srgbClr val="85C2FF"/>
                    </a:gs>
                    <a:gs pos="35000">
                      <a:srgbClr val="C4D6EB"/>
                    </a:gs>
                    <a:gs pos="50000">
                      <a:srgbClr val="FFEBFA"/>
                    </a:gs>
                    <a:gs pos="65000">
                      <a:srgbClr val="C4D6EB"/>
                    </a:gs>
                    <a:gs pos="80001">
                      <a:srgbClr val="85C2FF"/>
                    </a:gs>
                    <a:gs pos="100000">
                      <a:srgbClr val="5E9EFF"/>
                    </a:gs>
                  </a:gsLst>
                  <a:lin ang="18900000" scaled="1"/>
                </a:gradFill>
                <a:latin typeface="ArabBruD"/>
              </a:rPr>
              <a:t>eN mEdIoS lÍqUiDoS</a:t>
            </a:r>
          </a:p>
        </p:txBody>
      </p:sp>
    </p:spTree>
  </p:cSld>
  <p:clrMapOvr>
    <a:masterClrMapping/>
  </p:clrMapOvr>
  <p:transition spd="med">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68313" y="836613"/>
            <a:ext cx="8351837" cy="5730875"/>
          </a:xfrm>
          <a:prstGeom prst="rect">
            <a:avLst/>
          </a:prstGeom>
          <a:noFill/>
          <a:ln w="9525">
            <a:noFill/>
            <a:miter lim="800000"/>
            <a:headEnd/>
            <a:tailEnd/>
          </a:ln>
          <a:effectLst/>
        </p:spPr>
        <p:txBody>
          <a:bodyPr>
            <a:spAutoFit/>
          </a:bodyPr>
          <a:lstStyle/>
          <a:p>
            <a:pPr>
              <a:spcBef>
                <a:spcPct val="50000"/>
              </a:spcBef>
            </a:pPr>
            <a:r>
              <a:rPr lang="es-ES" sz="2000">
                <a:solidFill>
                  <a:srgbClr val="00CC66"/>
                </a:solidFill>
                <a:latin typeface="Tahoma" pitchFamily="34" charset="0"/>
              </a:rPr>
              <a:t>La conductividad en medios líquidos (Disolución) está relacionada con la presencia de sales en solución, cuya disociación genera iones positivos y negativos capaces de transportar la energía eléctrica si se somete el líquido a un campo eléctrico. Estos conductores iónicos se denominan electrolitos o conductores electrolíticos.</a:t>
            </a:r>
          </a:p>
          <a:p>
            <a:pPr>
              <a:spcBef>
                <a:spcPct val="50000"/>
              </a:spcBef>
            </a:pPr>
            <a:r>
              <a:rPr lang="es-ES" sz="2000">
                <a:solidFill>
                  <a:srgbClr val="00CC66"/>
                </a:solidFill>
                <a:latin typeface="Tahoma" pitchFamily="34" charset="0"/>
              </a:rPr>
              <a:t>Las determinaciones de la conductividad reciben el nombre de determinaciones </a:t>
            </a:r>
            <a:r>
              <a:rPr lang="es-ES" sz="2000" b="1">
                <a:solidFill>
                  <a:srgbClr val="00CC66"/>
                </a:solidFill>
                <a:effectLst>
                  <a:outerShdw blurRad="38100" dist="38100" dir="2700000" algn="tl">
                    <a:srgbClr val="000000"/>
                  </a:outerShdw>
                </a:effectLst>
                <a:latin typeface="Tahoma" pitchFamily="34" charset="0"/>
              </a:rPr>
              <a:t>conductométricas</a:t>
            </a:r>
            <a:r>
              <a:rPr lang="es-ES" sz="2000">
                <a:solidFill>
                  <a:srgbClr val="00CC66"/>
                </a:solidFill>
                <a:latin typeface="Tahoma" pitchFamily="34" charset="0"/>
              </a:rPr>
              <a:t> y tienen muchas aplicaciones como, por ejemplo:</a:t>
            </a:r>
          </a:p>
          <a:p>
            <a:pPr>
              <a:spcBef>
                <a:spcPct val="50000"/>
              </a:spcBef>
              <a:buFontTx/>
              <a:buChar char="•"/>
            </a:pPr>
            <a:r>
              <a:rPr lang="es-ES" sz="2000">
                <a:solidFill>
                  <a:srgbClr val="00CC66"/>
                </a:solidFill>
                <a:latin typeface="Tahoma" pitchFamily="34" charset="0"/>
              </a:rPr>
              <a:t>En la electrólisis, ya que el consumo de energía eléctrica en este proceso depende en gran medida de ella. </a:t>
            </a:r>
          </a:p>
          <a:p>
            <a:pPr>
              <a:spcBef>
                <a:spcPct val="50000"/>
              </a:spcBef>
              <a:buFontTx/>
              <a:buChar char="•"/>
            </a:pPr>
            <a:r>
              <a:rPr lang="es-ES" sz="2000">
                <a:solidFill>
                  <a:srgbClr val="00CC66"/>
                </a:solidFill>
                <a:latin typeface="Tahoma" pitchFamily="34" charset="0"/>
              </a:rPr>
              <a:t>En los estudios de laboratorio para determinar el contenido de sal de varias soluciones durante la evaporación del agua (por ejemplo en el agua de calderas o en la producción de leche condensada. </a:t>
            </a:r>
          </a:p>
          <a:p>
            <a:pPr>
              <a:spcBef>
                <a:spcPct val="50000"/>
              </a:spcBef>
              <a:buFontTx/>
              <a:buChar char="•"/>
            </a:pPr>
            <a:r>
              <a:rPr lang="es-ES" sz="2000">
                <a:solidFill>
                  <a:srgbClr val="00CC66"/>
                </a:solidFill>
                <a:latin typeface="Tahoma" pitchFamily="34" charset="0"/>
              </a:rPr>
              <a:t>En el estudio de las basicidades de los ácidos, puesto que pueden ser determinadas por mediciones de la conductividad. </a:t>
            </a:r>
          </a:p>
          <a:p>
            <a:pPr>
              <a:spcBef>
                <a:spcPct val="50000"/>
              </a:spcBef>
            </a:pPr>
            <a:endParaRPr lang="es-ES" sz="2000">
              <a:solidFill>
                <a:srgbClr val="00CC66"/>
              </a:solidFill>
              <a:latin typeface="Tahoma" pitchFamily="34" charset="0"/>
            </a:endParaRPr>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50825" y="188913"/>
            <a:ext cx="8642350" cy="6548437"/>
          </a:xfrm>
          <a:prstGeom prst="rect">
            <a:avLst/>
          </a:prstGeom>
          <a:noFill/>
          <a:ln w="9525">
            <a:noFill/>
            <a:miter lim="800000"/>
            <a:headEnd/>
            <a:tailEnd/>
          </a:ln>
          <a:effectLst/>
        </p:spPr>
        <p:txBody>
          <a:bodyPr>
            <a:spAutoFit/>
          </a:bodyPr>
          <a:lstStyle/>
          <a:p>
            <a:pPr>
              <a:spcBef>
                <a:spcPct val="50000"/>
              </a:spcBef>
            </a:pPr>
            <a:r>
              <a:rPr lang="es-ES">
                <a:solidFill>
                  <a:srgbClr val="CCFFFF"/>
                </a:solidFill>
                <a:latin typeface="Tahoma" pitchFamily="34" charset="0"/>
              </a:rPr>
              <a:t>Para determinar las solubilidades de electrólitos escasamente solubles y para hallar concentraciones de electrólitos en soluciones por titulación. </a:t>
            </a:r>
          </a:p>
          <a:p>
            <a:pPr>
              <a:spcBef>
                <a:spcPct val="50000"/>
              </a:spcBef>
            </a:pPr>
            <a:r>
              <a:rPr lang="es-ES">
                <a:solidFill>
                  <a:srgbClr val="CCFFFF"/>
                </a:solidFill>
                <a:latin typeface="Tahoma" pitchFamily="34" charset="0"/>
              </a:rPr>
              <a:t>La base de las determinaciones de la solubilidad es que las soluciones saturadas de electrólitos escasamente solubles pueden ser consideradas como infinitamente diluidas. Midiendo la conductividad específica de semejante solución y calculando la conductividad equivalente según ella, se halla la concentración del electrólito, es decir, su solubilidad.</a:t>
            </a:r>
          </a:p>
          <a:p>
            <a:pPr>
              <a:spcBef>
                <a:spcPct val="50000"/>
              </a:spcBef>
            </a:pPr>
            <a:r>
              <a:rPr lang="es-ES">
                <a:solidFill>
                  <a:srgbClr val="CCFFFF"/>
                </a:solidFill>
                <a:latin typeface="Tahoma" pitchFamily="34" charset="0"/>
              </a:rPr>
              <a:t>Un método práctico sumamente importante es el de la titulación conductométrica, o sea la determinación de la concentración de un electrólito en solución por la medición de su conductividad durante la titulación. Este método resulta especialmente valioso para las soluciones turbias o fuertemente coloreadas que con frecuencia no pueden ser tituladas con el empleo de indicadores.</a:t>
            </a:r>
          </a:p>
          <a:p>
            <a:pPr>
              <a:spcBef>
                <a:spcPct val="50000"/>
              </a:spcBef>
            </a:pPr>
            <a:r>
              <a:rPr lang="es-ES">
                <a:solidFill>
                  <a:srgbClr val="CCFFFF"/>
                </a:solidFill>
                <a:latin typeface="Tahoma" pitchFamily="34" charset="0"/>
              </a:rPr>
              <a:t>La conductividad eléctrica se utiliza para determinar la salinidad (contenido de sales) de suelos y substratos de cultivo, ya que se disuelven éstos en agua y se mide la conductividad del medio líquido resultante. Suele estar referenciada a 25 °C y el valor obtenido debe corregirse en función de la temperatura. Coexisten muchas unidades de expresión de la conductividad para este fin, aunque las más utilizadas son dS/m (deciSiemens por metro), mmhos/cm (milimhos por centímetro) y según los organismos de normalización europeos mS/m (miliSiemens por metro). El contenido de sales de un suelo o substrato también se puede expresar por la resistividad (se solía expresar así en Francia antes de la aplicación de las normas INEN).</a:t>
            </a: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descr="Papel carta"/>
          <p:cNvSpPr>
            <a:spLocks noChangeArrowheads="1" noChangeShapeType="1" noTextEdit="1"/>
          </p:cNvSpPr>
          <p:nvPr/>
        </p:nvSpPr>
        <p:spPr bwMode="auto">
          <a:xfrm rot="1001696">
            <a:off x="395288" y="0"/>
            <a:ext cx="3167062" cy="1285875"/>
          </a:xfrm>
          <a:prstGeom prst="rect">
            <a:avLst/>
          </a:prstGeom>
        </p:spPr>
        <p:txBody>
          <a:bodyPr wrap="none" fromWordArt="1">
            <a:prstTxWarp prst="textSlantUp">
              <a:avLst>
                <a:gd name="adj" fmla="val 55556"/>
              </a:avLst>
            </a:prstTxWarp>
          </a:bodyPr>
          <a:lstStyle/>
          <a:p>
            <a:pPr algn="ctr"/>
            <a:r>
              <a:rPr lang="es-ES" sz="3600" kern="10">
                <a:ln w="9525">
                  <a:solidFill>
                    <a:srgbClr val="FF9900"/>
                  </a:solidFill>
                  <a:round/>
                  <a:headEnd/>
                  <a:tailEnd/>
                </a:ln>
                <a:blipFill dpi="0" rotWithShape="1">
                  <a:blip r:embed="rId2"/>
                  <a:srcRect/>
                  <a:tile tx="0" ty="0" sx="100000" sy="100000" flip="none" algn="tl"/>
                </a:blipFill>
                <a:latin typeface="Bradley Hand ITC"/>
              </a:rPr>
              <a:t>de un medio</a:t>
            </a:r>
          </a:p>
        </p:txBody>
      </p:sp>
      <p:sp>
        <p:nvSpPr>
          <p:cNvPr id="7171" name="Text Box 3"/>
          <p:cNvSpPr txBox="1">
            <a:spLocks noChangeArrowheads="1"/>
          </p:cNvSpPr>
          <p:nvPr/>
        </p:nvSpPr>
        <p:spPr bwMode="auto">
          <a:xfrm>
            <a:off x="179388" y="1341438"/>
            <a:ext cx="4138612" cy="5035550"/>
          </a:xfrm>
          <a:prstGeom prst="rect">
            <a:avLst/>
          </a:prstGeom>
          <a:noFill/>
          <a:ln w="9525">
            <a:noFill/>
            <a:miter lim="800000"/>
            <a:headEnd/>
            <a:tailEnd/>
          </a:ln>
          <a:effectLst/>
        </p:spPr>
        <p:txBody>
          <a:bodyPr>
            <a:spAutoFit/>
          </a:bodyPr>
          <a:lstStyle/>
          <a:p>
            <a:pPr>
              <a:spcBef>
                <a:spcPct val="50000"/>
              </a:spcBef>
            </a:pPr>
            <a:r>
              <a:rPr lang="es-ES" b="1">
                <a:solidFill>
                  <a:srgbClr val="99CC00"/>
                </a:solidFill>
                <a:latin typeface="Tahoma" pitchFamily="34" charset="0"/>
                <a:cs typeface="Times New Roman" pitchFamily="18" charset="0"/>
              </a:rPr>
              <a:t>la capacidad que tienen el medio (que por lo general contiene las sales inorgánicas en solución o electrolitos) para conducir la corriente electrica. El agua pura, practicamente no conduce la corriente, sin embargo el agua con sales disueltas conduce la corriente eléctrica. Los iones cargados positiva y negativamente son los que conducen la corriente, y la cantidad conducida dependerá del número de iones presentes y de su movilidad. En la mayoría de las soluciones acuosas, entre mayor sea la cantidad de sales disueltas, mayor será la conductividad.</a:t>
            </a:r>
          </a:p>
        </p:txBody>
      </p:sp>
      <p:sp>
        <p:nvSpPr>
          <p:cNvPr id="7172" name="Text Box 4"/>
          <p:cNvSpPr txBox="1">
            <a:spLocks noChangeArrowheads="1"/>
          </p:cNvSpPr>
          <p:nvPr/>
        </p:nvSpPr>
        <p:spPr bwMode="auto">
          <a:xfrm>
            <a:off x="4284663" y="404813"/>
            <a:ext cx="4679950" cy="641350"/>
          </a:xfrm>
          <a:prstGeom prst="rect">
            <a:avLst/>
          </a:prstGeom>
          <a:noFill/>
          <a:ln w="9525">
            <a:noFill/>
            <a:miter lim="800000"/>
            <a:headEnd/>
            <a:tailEnd/>
          </a:ln>
          <a:effectLst/>
        </p:spPr>
        <p:txBody>
          <a:bodyPr>
            <a:spAutoFit/>
          </a:bodyPr>
          <a:lstStyle/>
          <a:p>
            <a:pPr algn="ctr">
              <a:spcBef>
                <a:spcPct val="50000"/>
              </a:spcBef>
            </a:pPr>
            <a:r>
              <a:rPr lang="es-ES" b="1">
                <a:solidFill>
                  <a:srgbClr val="FF66FF"/>
                </a:solidFill>
                <a:latin typeface="Tahoma" pitchFamily="34" charset="0"/>
                <a:cs typeface="Times New Roman" pitchFamily="18" charset="0"/>
              </a:rPr>
              <a:t>Valores de conductividad de algunas muestras típicas  </a:t>
            </a:r>
            <a:r>
              <a:rPr lang="es-ES" b="1">
                <a:solidFill>
                  <a:srgbClr val="FF66FF"/>
                </a:solidFill>
                <a:latin typeface="Tahoma" pitchFamily="34" charset="0"/>
              </a:rPr>
              <a:t> </a:t>
            </a:r>
          </a:p>
        </p:txBody>
      </p:sp>
      <p:sp>
        <p:nvSpPr>
          <p:cNvPr id="7173" name="Rectangle 5"/>
          <p:cNvSpPr>
            <a:spLocks noChangeArrowheads="1"/>
          </p:cNvSpPr>
          <p:nvPr/>
        </p:nvSpPr>
        <p:spPr bwMode="auto">
          <a:xfrm>
            <a:off x="0" y="2389188"/>
            <a:ext cx="5303838" cy="0"/>
          </a:xfrm>
          <a:prstGeom prst="rect">
            <a:avLst/>
          </a:prstGeom>
          <a:solidFill>
            <a:srgbClr val="99CCFF"/>
          </a:solidFill>
          <a:ln w="9525">
            <a:noFill/>
            <a:miter lim="800000"/>
            <a:headEnd/>
            <a:tailEnd/>
          </a:ln>
          <a:effectLst/>
        </p:spPr>
        <p:txBody>
          <a:bodyPr wrap="none" anchor="ctr">
            <a:spAutoFit/>
          </a:bodyPr>
          <a:lstStyle/>
          <a:p>
            <a:endParaRPr lang="es-ES"/>
          </a:p>
        </p:txBody>
      </p:sp>
      <p:graphicFrame>
        <p:nvGraphicFramePr>
          <p:cNvPr id="7262" name="Group 94"/>
          <p:cNvGraphicFramePr>
            <a:graphicFrameLocks noGrp="1"/>
          </p:cNvGraphicFramePr>
          <p:nvPr/>
        </p:nvGraphicFramePr>
        <p:xfrm>
          <a:off x="4500563" y="1196975"/>
          <a:ext cx="4319587" cy="5416552"/>
        </p:xfrm>
        <a:graphic>
          <a:graphicData uri="http://schemas.openxmlformats.org/drawingml/2006/table">
            <a:tbl>
              <a:tblPr/>
              <a:tblGrid>
                <a:gridCol w="2246312"/>
                <a:gridCol w="2073275"/>
              </a:tblGrid>
              <a:tr h="1279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s-ES" sz="1800" b="1" i="0" u="none" strike="noStrike" cap="none" normalizeH="0" baseline="0" smtClean="0">
                        <a:ln>
                          <a:noFill/>
                        </a:ln>
                        <a:solidFill>
                          <a:srgbClr val="009999"/>
                        </a:solidFill>
                        <a:effectLst>
                          <a:outerShdw blurRad="38100" dist="38100" dir="2700000" algn="tl">
                            <a:srgbClr val="000000"/>
                          </a:outerShdw>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Conductividad a 25°C </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r>
              <a:tr h="6461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Agua Ultra-pura</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0.05 µS/cm </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r>
              <a:tr h="6826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Agua de alimentación a calderas</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1 a 5 µS/cm </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r>
              <a:tr h="6445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Agua potable</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50 a 100 µS/cm </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r>
              <a:tr h="6429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Solución de Suelo</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0.5 - 2.5 mS/cm </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r>
              <a:tr h="6461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Agua de mar</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53.0 mS/cm </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r>
              <a:tr h="6429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5 % NaOH</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9999"/>
                          </a:solidFill>
                          <a:effectLst/>
                          <a:latin typeface="Tahoma" pitchFamily="34" charset="0"/>
                          <a:cs typeface="Times New Roman" pitchFamily="18" charset="0"/>
                        </a:rPr>
                        <a:t>223.0 mS/cm </a:t>
                      </a:r>
                      <a:endParaRPr kumimoji="0" lang="es-ES" sz="1800" b="1" i="0" u="none" strike="noStrike" cap="none" normalizeH="0" baseline="0" smtClean="0">
                        <a:ln>
                          <a:noFill/>
                        </a:ln>
                        <a:solidFill>
                          <a:srgbClr val="009999"/>
                        </a:solidFill>
                        <a:effectLst/>
                        <a:latin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66"/>
                    </a:solidFill>
                  </a:tcPr>
                </a:tc>
              </a:tr>
            </a:tbl>
          </a:graphicData>
        </a:graphic>
      </p:graphicFrame>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rot="-573484">
            <a:off x="0" y="2349500"/>
            <a:ext cx="8893175" cy="2016125"/>
          </a:xfrm>
          <a:prstGeom prst="rect">
            <a:avLst/>
          </a:prstGeom>
        </p:spPr>
        <p:txBody>
          <a:bodyPr wrap="none" fromWordArt="1">
            <a:prstTxWarp prst="textFadeUp">
              <a:avLst>
                <a:gd name="adj" fmla="val 9991"/>
              </a:avLst>
            </a:prstTxWarp>
          </a:bodyPr>
          <a:lstStyle/>
          <a:p>
            <a:pPr algn="ctr"/>
            <a:r>
              <a:rPr lang="es-ES" sz="3600" kern="10">
                <a:ln w="12700">
                  <a:solidFill>
                    <a:srgbClr val="FF66FF"/>
                  </a:solidFill>
                  <a:round/>
                  <a:headEnd/>
                  <a:tailEnd/>
                </a:ln>
                <a:gradFill rotWithShape="0">
                  <a:gsLst>
                    <a:gs pos="0">
                      <a:srgbClr val="99FFCC"/>
                    </a:gs>
                    <a:gs pos="100000">
                      <a:srgbClr val="FF99FF"/>
                    </a:gs>
                  </a:gsLst>
                  <a:lin ang="19473484" scaled="1"/>
                </a:gradFill>
                <a:effectLst>
                  <a:outerShdw dist="35921" dir="2700000" sy="50000" rotWithShape="0">
                    <a:srgbClr val="875B0D">
                      <a:alpha val="70000"/>
                    </a:srgbClr>
                  </a:outerShdw>
                </a:effectLst>
                <a:latin typeface="BlippoBlaD"/>
              </a:rPr>
              <a:t>Deducción de fórmulas</a:t>
            </a:r>
          </a:p>
        </p:txBody>
      </p:sp>
    </p:spTree>
  </p:cSld>
  <p:clrMapOvr>
    <a:masterClrMapping/>
  </p:clrMapOvr>
  <p:transition spd="med">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ibujo1"/>
          <p:cNvPicPr>
            <a:picLocks noChangeAspect="1" noChangeArrowheads="1"/>
          </p:cNvPicPr>
          <p:nvPr/>
        </p:nvPicPr>
        <p:blipFill>
          <a:blip r:embed="rId2"/>
          <a:srcRect/>
          <a:stretch>
            <a:fillRect/>
          </a:stretch>
        </p:blipFill>
        <p:spPr bwMode="auto">
          <a:xfrm>
            <a:off x="684213" y="188913"/>
            <a:ext cx="7705725" cy="3024187"/>
          </a:xfrm>
          <a:prstGeom prst="rect">
            <a:avLst/>
          </a:prstGeom>
          <a:noFill/>
          <a:ln w="9525">
            <a:noFill/>
            <a:miter lim="800000"/>
            <a:headEnd/>
            <a:tailEnd/>
          </a:ln>
        </p:spPr>
      </p:pic>
      <p:sp>
        <p:nvSpPr>
          <p:cNvPr id="9219" name="Text Box 3"/>
          <p:cNvSpPr txBox="1">
            <a:spLocks noChangeArrowheads="1"/>
          </p:cNvSpPr>
          <p:nvPr/>
        </p:nvSpPr>
        <p:spPr bwMode="auto">
          <a:xfrm>
            <a:off x="539750" y="3284538"/>
            <a:ext cx="8064500" cy="3387725"/>
          </a:xfrm>
          <a:prstGeom prst="rect">
            <a:avLst/>
          </a:prstGeom>
          <a:noFill/>
          <a:ln w="9525">
            <a:noFill/>
            <a:miter lim="800000"/>
            <a:headEnd/>
            <a:tailEnd/>
          </a:ln>
          <a:effectLst/>
        </p:spPr>
        <p:txBody>
          <a:bodyPr>
            <a:spAutoFit/>
          </a:bodyPr>
          <a:lstStyle/>
          <a:p>
            <a:r>
              <a:rPr lang="es-ES" b="1">
                <a:solidFill>
                  <a:srgbClr val="66FFFF"/>
                </a:solidFill>
                <a:latin typeface="Tahoma" pitchFamily="34" charset="0"/>
              </a:rPr>
              <a:t>Sean:</a:t>
            </a:r>
          </a:p>
          <a:p>
            <a:r>
              <a:rPr lang="es-ES" b="1">
                <a:solidFill>
                  <a:srgbClr val="66FFFF"/>
                </a:solidFill>
                <a:latin typeface="Tahoma" pitchFamily="34" charset="0"/>
              </a:rPr>
              <a:t>dA = Diferencial de Área. </a:t>
            </a:r>
            <a:br>
              <a:rPr lang="es-ES" b="1">
                <a:solidFill>
                  <a:srgbClr val="66FFFF"/>
                </a:solidFill>
                <a:latin typeface="Tahoma" pitchFamily="34" charset="0"/>
              </a:rPr>
            </a:br>
            <a:r>
              <a:rPr lang="es-ES" b="1">
                <a:solidFill>
                  <a:srgbClr val="66FFFF"/>
                </a:solidFill>
                <a:latin typeface="Tahoma" pitchFamily="34" charset="0"/>
              </a:rPr>
              <a:t>Lx = Camino o ruta de cada filamento de Corriente Eléctrica.</a:t>
            </a:r>
            <a:br>
              <a:rPr lang="es-ES" b="1">
                <a:solidFill>
                  <a:srgbClr val="66FFFF"/>
                </a:solidFill>
                <a:latin typeface="Tahoma" pitchFamily="34" charset="0"/>
              </a:rPr>
            </a:br>
            <a:r>
              <a:rPr lang="es-ES" b="1">
                <a:solidFill>
                  <a:srgbClr val="66FFFF"/>
                </a:solidFill>
                <a:latin typeface="Tahoma" pitchFamily="34" charset="0"/>
              </a:rPr>
              <a:t>Rx = Resistencia Eléctrica de cada ruta.</a:t>
            </a:r>
            <a:br>
              <a:rPr lang="es-ES" b="1">
                <a:solidFill>
                  <a:srgbClr val="66FFFF"/>
                </a:solidFill>
                <a:latin typeface="Tahoma" pitchFamily="34" charset="0"/>
              </a:rPr>
            </a:br>
            <a:r>
              <a:rPr lang="es-ES" b="1">
                <a:solidFill>
                  <a:srgbClr val="66FFFF"/>
                </a:solidFill>
                <a:latin typeface="Tahoma" pitchFamily="34" charset="0"/>
              </a:rPr>
              <a:t>Rt = Resistencia global de todas las rutas.</a:t>
            </a:r>
            <a:br>
              <a:rPr lang="es-ES" b="1">
                <a:solidFill>
                  <a:srgbClr val="66FFFF"/>
                </a:solidFill>
                <a:latin typeface="Tahoma" pitchFamily="34" charset="0"/>
              </a:rPr>
            </a:br>
            <a:r>
              <a:rPr lang="es-ES" b="1">
                <a:solidFill>
                  <a:srgbClr val="66FFFF"/>
                </a:solidFill>
                <a:latin typeface="Tahoma" pitchFamily="34" charset="0"/>
              </a:rPr>
              <a:t>r = Resistividad del Material</a:t>
            </a:r>
            <a:br>
              <a:rPr lang="es-ES" b="1">
                <a:solidFill>
                  <a:srgbClr val="66FFFF"/>
                </a:solidFill>
                <a:latin typeface="Tahoma" pitchFamily="34" charset="0"/>
              </a:rPr>
            </a:br>
            <a:r>
              <a:rPr lang="es-ES" b="1">
                <a:solidFill>
                  <a:srgbClr val="66FFFF"/>
                </a:solidFill>
                <a:latin typeface="Tahoma" pitchFamily="34" charset="0"/>
              </a:rPr>
              <a:t>C.E. = Conductividad del material</a:t>
            </a:r>
            <a:br>
              <a:rPr lang="es-ES" b="1">
                <a:solidFill>
                  <a:srgbClr val="66FFFF"/>
                </a:solidFill>
                <a:latin typeface="Tahoma" pitchFamily="34" charset="0"/>
              </a:rPr>
            </a:br>
            <a:r>
              <a:rPr lang="es-ES" b="1">
                <a:solidFill>
                  <a:srgbClr val="66FFFF"/>
                </a:solidFill>
                <a:latin typeface="Tahoma" pitchFamily="34" charset="0"/>
              </a:rPr>
              <a:t>It = Conducción; Intensidad total de corriente que pasa de una placa a la otra.</a:t>
            </a:r>
            <a:br>
              <a:rPr lang="es-ES" b="1">
                <a:solidFill>
                  <a:srgbClr val="66FFFF"/>
                </a:solidFill>
                <a:latin typeface="Tahoma" pitchFamily="34" charset="0"/>
              </a:rPr>
            </a:br>
            <a:r>
              <a:rPr lang="es-ES" b="1">
                <a:solidFill>
                  <a:srgbClr val="66FFFF"/>
                </a:solidFill>
                <a:latin typeface="Tahoma" pitchFamily="34" charset="0"/>
              </a:rPr>
              <a:t>Vt = Diferencia de Potencial entre las placas.</a:t>
            </a:r>
          </a:p>
          <a:p>
            <a:r>
              <a:rPr lang="es-ES" b="1">
                <a:solidFill>
                  <a:srgbClr val="66FFFF"/>
                </a:solidFill>
                <a:latin typeface="Tahoma" pitchFamily="34" charset="0"/>
              </a:rPr>
              <a:t>It/Vt = Conductancia, la cual es el inverso de la Resistencia o sea 1/Rt</a:t>
            </a:r>
          </a:p>
        </p:txBody>
      </p:sp>
    </p:spTree>
  </p:cSld>
  <p:clrMapOvr>
    <a:masterClrMapping/>
  </p:clrMapOvr>
  <p:transition spd="med">
    <p:wheel spokes="3"/>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Ecuacion_1"/>
          <p:cNvPicPr>
            <a:picLocks noChangeAspect="1" noChangeArrowheads="1"/>
          </p:cNvPicPr>
          <p:nvPr/>
        </p:nvPicPr>
        <p:blipFill>
          <a:blip r:embed="rId2"/>
          <a:srcRect/>
          <a:stretch>
            <a:fillRect/>
          </a:stretch>
        </p:blipFill>
        <p:spPr bwMode="auto">
          <a:xfrm>
            <a:off x="539750" y="476250"/>
            <a:ext cx="7993063" cy="911225"/>
          </a:xfrm>
          <a:prstGeom prst="rect">
            <a:avLst/>
          </a:prstGeom>
          <a:noFill/>
          <a:ln w="9525">
            <a:noFill/>
            <a:miter lim="800000"/>
            <a:headEnd/>
            <a:tailEnd/>
          </a:ln>
        </p:spPr>
      </p:pic>
      <p:pic>
        <p:nvPicPr>
          <p:cNvPr id="10243" name="Picture 3" descr="Ecuacion_2"/>
          <p:cNvPicPr>
            <a:picLocks noChangeAspect="1" noChangeArrowheads="1"/>
          </p:cNvPicPr>
          <p:nvPr/>
        </p:nvPicPr>
        <p:blipFill>
          <a:blip r:embed="rId3"/>
          <a:srcRect/>
          <a:stretch>
            <a:fillRect/>
          </a:stretch>
        </p:blipFill>
        <p:spPr bwMode="auto">
          <a:xfrm>
            <a:off x="539750" y="1700213"/>
            <a:ext cx="3527425" cy="1009650"/>
          </a:xfrm>
          <a:prstGeom prst="rect">
            <a:avLst/>
          </a:prstGeom>
          <a:noFill/>
          <a:ln w="9525">
            <a:noFill/>
            <a:miter lim="800000"/>
            <a:headEnd/>
            <a:tailEnd/>
          </a:ln>
        </p:spPr>
      </p:pic>
      <p:sp>
        <p:nvSpPr>
          <p:cNvPr id="10245" name="Rectangle 5"/>
          <p:cNvSpPr>
            <a:spLocks noChangeArrowheads="1"/>
          </p:cNvSpPr>
          <p:nvPr/>
        </p:nvSpPr>
        <p:spPr bwMode="auto">
          <a:xfrm>
            <a:off x="611188" y="2924175"/>
            <a:ext cx="1355725" cy="366713"/>
          </a:xfrm>
          <a:prstGeom prst="rect">
            <a:avLst/>
          </a:prstGeom>
          <a:noFill/>
          <a:ln w="9525">
            <a:noFill/>
            <a:miter lim="800000"/>
            <a:headEnd/>
            <a:tailEnd/>
          </a:ln>
          <a:effectLst/>
        </p:spPr>
        <p:txBody>
          <a:bodyPr wrap="none" anchor="ctr">
            <a:spAutoFit/>
          </a:bodyPr>
          <a:lstStyle/>
          <a:p>
            <a:pPr algn="just"/>
            <a:r>
              <a:rPr lang="es-ES" b="1">
                <a:solidFill>
                  <a:srgbClr val="FF99FF"/>
                </a:solidFill>
                <a:latin typeface="Tahoma" pitchFamily="34" charset="0"/>
                <a:cs typeface="Times New Roman" pitchFamily="18" charset="0"/>
              </a:rPr>
              <a:t>De donde</a:t>
            </a:r>
            <a:r>
              <a:rPr lang="es-ES" b="1">
                <a:solidFill>
                  <a:srgbClr val="CC3399"/>
                </a:solidFill>
                <a:latin typeface="Tahoma" pitchFamily="34" charset="0"/>
                <a:cs typeface="Times New Roman" pitchFamily="18" charset="0"/>
              </a:rPr>
              <a:t>:</a:t>
            </a:r>
          </a:p>
        </p:txBody>
      </p:sp>
      <p:pic>
        <p:nvPicPr>
          <p:cNvPr id="10246" name="Picture 6" descr="Ecuacion_3"/>
          <p:cNvPicPr>
            <a:picLocks noChangeAspect="1" noChangeArrowheads="1"/>
          </p:cNvPicPr>
          <p:nvPr/>
        </p:nvPicPr>
        <p:blipFill>
          <a:blip r:embed="rId4"/>
          <a:srcRect/>
          <a:stretch>
            <a:fillRect/>
          </a:stretch>
        </p:blipFill>
        <p:spPr bwMode="auto">
          <a:xfrm>
            <a:off x="611188" y="3573463"/>
            <a:ext cx="7921625" cy="825500"/>
          </a:xfrm>
          <a:prstGeom prst="rect">
            <a:avLst/>
          </a:prstGeom>
          <a:noFill/>
          <a:ln w="9525">
            <a:noFill/>
            <a:miter lim="800000"/>
            <a:headEnd/>
            <a:tailEnd/>
          </a:ln>
        </p:spPr>
      </p:pic>
      <p:pic>
        <p:nvPicPr>
          <p:cNvPr id="10247" name="Picture 7" descr="Ecuacion_4"/>
          <p:cNvPicPr>
            <a:picLocks noChangeAspect="1" noChangeArrowheads="1"/>
          </p:cNvPicPr>
          <p:nvPr/>
        </p:nvPicPr>
        <p:blipFill>
          <a:blip r:embed="rId5"/>
          <a:srcRect/>
          <a:stretch>
            <a:fillRect/>
          </a:stretch>
        </p:blipFill>
        <p:spPr bwMode="auto">
          <a:xfrm>
            <a:off x="611188" y="4724400"/>
            <a:ext cx="5113337" cy="968375"/>
          </a:xfrm>
          <a:prstGeom prst="rect">
            <a:avLst/>
          </a:prstGeom>
          <a:noFill/>
          <a:ln w="9525">
            <a:noFill/>
            <a:miter lim="800000"/>
            <a:headEnd/>
            <a:tailEnd/>
          </a:ln>
        </p:spPr>
      </p:pic>
    </p:spTree>
  </p:cSld>
  <p:clrMapOvr>
    <a:masterClrMapping/>
  </p:clrMapOvr>
  <p:transition spd="med">
    <p:wedge/>
  </p:transition>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42</TotalTime>
  <Words>778</Words>
  <Application>Microsoft Office PowerPoint</Application>
  <PresentationFormat>Presentación en pantalla (4:3)</PresentationFormat>
  <Paragraphs>36</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Wingdings</vt:lpstr>
      <vt:lpstr>Tahoma</vt:lpstr>
      <vt:lpstr>Times New Roman</vt:lpstr>
      <vt:lpstr>Onda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FAMILIA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GINA</dc:creator>
  <cp:lastModifiedBy>Administrador</cp:lastModifiedBy>
  <cp:revision>8</cp:revision>
  <dcterms:created xsi:type="dcterms:W3CDTF">2007-06-26T02:18:08Z</dcterms:created>
  <dcterms:modified xsi:type="dcterms:W3CDTF">2009-07-27T17:36:02Z</dcterms:modified>
</cp:coreProperties>
</file>