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DEB7E85-F6CA-4293-B928-2F895E1A27B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E6D8D-218F-4633-BE73-05C24E032943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0FD2C-07BF-4110-A0D2-39A7F166B075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694AB4-2299-4D91-985D-A85DA15EB4A7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2DD18-BD69-4717-9980-6AB4E6F4349D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DF2294-3CA1-438E-BD5C-47C524FAD1B9}" type="slidenum">
              <a:rPr lang="en-US"/>
              <a:pPr/>
              <a:t>13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C925E-9C2B-4AAC-8940-C2ED974263C2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B4804-744C-418F-9FBA-636D3BADB8FD}" type="slidenum">
              <a:rPr lang="en-US"/>
              <a:pPr/>
              <a:t>15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C4830-41C7-43F7-AC6A-813BC236B614}" type="slidenum">
              <a:rPr lang="en-US"/>
              <a:pPr/>
              <a:t>16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77CF9-1061-43C6-AF10-2BFE4B45D229}" type="slidenum">
              <a:rPr lang="en-US"/>
              <a:pPr/>
              <a:t>17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60BB6-C987-4697-A5AE-E0005AFCCC75}" type="slidenum">
              <a:rPr lang="en-US"/>
              <a:pPr/>
              <a:t>18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93A08-D0D2-4EAE-BB3F-B99C17D8BDF9}" type="slidenum">
              <a:rPr lang="en-US"/>
              <a:pPr/>
              <a:t>19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3048-1F7F-4BD6-9D6E-23C285819252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844C1-C53C-4099-98D5-4F0583F1A797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F2944-1A16-48C8-ACC9-C2ADD7F5C34B}" type="slidenum">
              <a:rPr lang="en-US"/>
              <a:pPr/>
              <a:t>21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AD58A-C0B5-4B31-84D2-27F9D4DB569E}" type="slidenum">
              <a:rPr lang="en-US"/>
              <a:pPr/>
              <a:t>22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8268A5-DBE9-4C93-BD32-9375EA45E951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FCBC1-3E74-45AA-9490-594186EFAC21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E8BCDF-0520-46CB-8CBE-83ECB250CB99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33847-0512-4215-843E-8F6E12C36360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92A6E-26A9-407C-B274-7E6DF9DA394C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541F4-09F9-4892-9705-774615636304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D678A-9448-40AC-97F5-AC69B1B0ECE0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cambiar el estilo de título	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56D5DB-0EFB-49BC-9C96-AD155C84AD7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D120-D336-43A5-93B9-2C69A42B84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CBA8-00A4-448B-B8D4-3DE95115CF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A8197-8B99-4E10-912D-BDC9DCD17C4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7B394-C4E0-4362-B2C9-01E8E530F76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81A4F-E2B8-44B3-802A-64AD84AF0D4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7E775-81CA-4665-B6A1-F26825160E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BA4EC-601F-423E-A4F5-9F9C9400D68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2A9C1-BB58-4AF6-9B36-392241D81BC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8F57D-6874-44DB-8F39-0FE5BB6B144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EDBBE-1CD0-4B63-82BF-DBCE64CB29B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BE8E306-A351-4244-9FA1-70BDA4E7927C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CALIDAD DEL AGUA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/>
          <a:lstStyle/>
          <a:p>
            <a:r>
              <a:rPr lang="en-US" sz="3600" dirty="0"/>
              <a:t>TEMA: DBO </a:t>
            </a:r>
          </a:p>
          <a:p>
            <a:r>
              <a:rPr lang="en-US" sz="3600" dirty="0" smtClean="0"/>
              <a:t>DEMANDA BIOQUIMICA DE OXIGENO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Método directo con electrodo: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Se ajusta la muestra a 20ºC y airearla por difusión hasta saturarla.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Se llenan varios recipientes con la muestra y se analizan tres muestras inmediatamente OD.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El resto de las muestras se incuban por cinco días a 20ºC.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A los cinco días se determina el OD de las muestras y se calcula la DBO</a:t>
            </a:r>
            <a:r>
              <a:rPr lang="es-CO" sz="2400" baseline="-25000">
                <a:latin typeface="Verdana" pitchFamily="34" charset="0"/>
              </a:rPr>
              <a:t>5</a:t>
            </a:r>
            <a:r>
              <a:rPr lang="es-CO" sz="24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Método de dilución: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Se considera que la velocidad de degradación bioquímica de la materia orgánica es directamente proporcional a la cantidad de material no oxidado que existe en el momento.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La velocidad a la que se utiliza el oxígeno en las diluciones del residuo esta en relación directa al porcentaje de residuo en la dilución. Una dilución al 10%, utiliza el oxígeno a una décima parte de la velocidad de una muestra al 100%.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553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Control de factores ambientales:</a:t>
            </a:r>
          </a:p>
          <a:p>
            <a:pPr algn="just">
              <a:spcBef>
                <a:spcPct val="50000"/>
              </a:spcBef>
            </a:pPr>
            <a:endParaRPr lang="es-CO" sz="1400" b="1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endParaRPr lang="es-CO" sz="1400" b="1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-Ausencia de materiales tóxicos.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-pH y condiciones osmóticas favorables.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-Disponibilidad de nutrientes.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-Temperatura estándar.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-Presencia de una población significativa de organismos mixtos del mismo origen.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672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El agua de dilución: </a:t>
            </a:r>
            <a:r>
              <a:rPr lang="es-CO" sz="2400">
                <a:latin typeface="Verdana" pitchFamily="34" charset="0"/>
              </a:rPr>
              <a:t>se realiza con agua desmineralizada o destilada ya que cumple con los factores ambientales.</a:t>
            </a: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Inoculo:</a:t>
            </a:r>
            <a:r>
              <a:rPr lang="es-CO" sz="2400">
                <a:latin typeface="Verdana" pitchFamily="34" charset="0"/>
              </a:rPr>
              <a:t> 2 mL de agua residual por litro de agua de dilución y airearla antes de su uso.</a:t>
            </a: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Blancos:</a:t>
            </a:r>
            <a:r>
              <a:rPr lang="es-CO" sz="2400">
                <a:latin typeface="Verdana" pitchFamily="34" charset="0"/>
              </a:rPr>
              <a:t> se deben tener mínimo tres por cada muestra y con la misma siembra del inoculo, 2mL.</a:t>
            </a: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Diluciones del residuo:</a:t>
            </a:r>
            <a:r>
              <a:rPr lang="es-CO" sz="2400">
                <a:latin typeface="Verdana" pitchFamily="34" charset="0"/>
              </a:rPr>
              <a:t> mínimo tres diferentes y deben cubrir un rango considerable. La DBO no es afectada por [O</a:t>
            </a:r>
            <a:r>
              <a:rPr lang="es-CO" sz="2400" baseline="-25000">
                <a:latin typeface="Verdana" pitchFamily="34" charset="0"/>
              </a:rPr>
              <a:t>2</a:t>
            </a:r>
            <a:r>
              <a:rPr lang="es-CO" sz="2400">
                <a:latin typeface="Verdana" pitchFamily="34" charset="0"/>
              </a:rPr>
              <a:t>] bajas como 0.5 mg/L de OD. No es confiable basar los valores de la DBO en diluciones que producen una disminución de O</a:t>
            </a:r>
            <a:r>
              <a:rPr lang="es-CO" sz="2400" baseline="-25000">
                <a:latin typeface="Verdana" pitchFamily="34" charset="0"/>
              </a:rPr>
              <a:t>2</a:t>
            </a:r>
            <a:r>
              <a:rPr lang="es-CO" sz="2400">
                <a:latin typeface="Verdana" pitchFamily="34" charset="0"/>
              </a:rPr>
              <a:t> menor que 2mg/L.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2400" b="1">
                <a:latin typeface="Comic Sans MS" pitchFamily="66" charset="0"/>
              </a:rPr>
              <a:t>Medición de la DBO con muestras de diferentes diluciones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981075"/>
            <a:ext cx="69850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0" y="5229225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CO" sz="2200" i="1">
                <a:latin typeface="Verdana" pitchFamily="34" charset="0"/>
              </a:rPr>
              <a:t>Para una DBO de 1.000 mg/L. Se debe utilizar una mezcla al 0.5%, si se incluye un mezcla al 0.2% y otra al 1.0% el intervalo de la DBO se extiende desde 200 a 3.500 mg/L, que debe compensar cualquier error en el calculo original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Recipiente de incubación: </a:t>
            </a:r>
            <a:r>
              <a:rPr lang="es-CO" sz="2400">
                <a:latin typeface="Verdana" pitchFamily="34" charset="0"/>
              </a:rPr>
              <a:t>de vidrio, con tapones esmerilados para evitar el atrapamiento del aire al momento de insertarlos y con cierre hidráulico que evite la entrada de aire durante la incubación. De color oscuro.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OD inicial:</a:t>
            </a:r>
            <a:r>
              <a:rPr lang="es-CO" sz="2400">
                <a:latin typeface="Verdana" pitchFamily="34" charset="0"/>
              </a:rPr>
              <a:t> el OD en DBO menores que 200mg/L debe ser mayor que el 1.0%. Si la dilución de la muestra es menor que el 20%, se lleva a 20ºC y se airea hasta saturar.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636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Calculo DBO: </a:t>
            </a:r>
            <a:r>
              <a:rPr lang="es-CO" sz="2400">
                <a:latin typeface="Verdana" pitchFamily="34" charset="0"/>
              </a:rPr>
              <a:t>por porcentaje de mezclas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DBO</a:t>
            </a:r>
            <a:r>
              <a:rPr lang="es-CO" sz="2400" b="1" baseline="-25000">
                <a:latin typeface="Verdana" pitchFamily="34" charset="0"/>
              </a:rPr>
              <a:t>(mg/L)</a:t>
            </a:r>
            <a:r>
              <a:rPr lang="es-CO" sz="2400" b="1">
                <a:latin typeface="Verdana" pitchFamily="34" charset="0"/>
              </a:rPr>
              <a:t>=[(OD</a:t>
            </a:r>
            <a:r>
              <a:rPr lang="es-CO" sz="2400" b="1" baseline="-25000">
                <a:latin typeface="Verdana" pitchFamily="34" charset="0"/>
              </a:rPr>
              <a:t>b</a:t>
            </a:r>
            <a:r>
              <a:rPr lang="es-CO" sz="2400" b="1">
                <a:latin typeface="Verdana" pitchFamily="34" charset="0"/>
              </a:rPr>
              <a:t>-OD</a:t>
            </a:r>
            <a:r>
              <a:rPr lang="es-CO" sz="2400" b="1" baseline="-25000">
                <a:latin typeface="Verdana" pitchFamily="34" charset="0"/>
              </a:rPr>
              <a:t>i</a:t>
            </a:r>
            <a:r>
              <a:rPr lang="es-CO" sz="2400" b="1">
                <a:latin typeface="Verdana" pitchFamily="34" charset="0"/>
              </a:rPr>
              <a:t>)100/%]-(Od</a:t>
            </a:r>
            <a:r>
              <a:rPr lang="es-CO" sz="2400" b="1" baseline="-25000">
                <a:latin typeface="Verdana" pitchFamily="34" charset="0"/>
              </a:rPr>
              <a:t>b</a:t>
            </a:r>
            <a:r>
              <a:rPr lang="es-CO" sz="2400" b="1">
                <a:latin typeface="Verdana" pitchFamily="34" charset="0"/>
              </a:rPr>
              <a:t>-OD</a:t>
            </a:r>
            <a:r>
              <a:rPr lang="es-CO" sz="2400" b="1" baseline="-25000">
                <a:latin typeface="Verdana" pitchFamily="34" charset="0"/>
              </a:rPr>
              <a:t>s</a:t>
            </a:r>
            <a:r>
              <a:rPr lang="es-CO" sz="2400" b="1">
                <a:latin typeface="Verdana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Verdana" pitchFamily="34" charset="0"/>
              </a:rPr>
              <a:t>Donde: b:botella, i: dolución, s: muestra original sin diluir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Error:</a:t>
            </a:r>
            <a:r>
              <a:rPr lang="es-CO" sz="2400">
                <a:latin typeface="Verdana" pitchFamily="34" charset="0"/>
              </a:rPr>
              <a:t> </a:t>
            </a:r>
            <a:r>
              <a:rPr lang="en-US" sz="2400">
                <a:latin typeface="Stylus BT" pitchFamily="34" charset="0"/>
              </a:rPr>
              <a:t>±5%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Verdan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Verdana" pitchFamily="34" charset="0"/>
              </a:rPr>
              <a:t>El valor más confiable:</a:t>
            </a:r>
            <a:r>
              <a:rPr lang="es-CO" sz="2400">
                <a:latin typeface="Verdana" pitchFamily="34" charset="0"/>
              </a:rPr>
              <a:t> la muestra que tiene el mayor valor de depleción del oxígeno es el mejor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  <a:endParaRPr lang="es-CO" sz="2400" b="1">
              <a:latin typeface="Comic Sans MS" pitchFamily="66" charset="0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620713"/>
            <a:ext cx="6335713" cy="579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  <a:endParaRPr lang="es-CO" sz="2400" b="1">
              <a:latin typeface="Comic Sans MS" pitchFamily="66" charset="0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095375"/>
            <a:ext cx="78486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  <a:endParaRPr lang="es-CO" sz="2400" b="1">
              <a:latin typeface="Comic Sans MS" pitchFamily="66" charset="0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836613"/>
            <a:ext cx="802957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2413" y="765175"/>
            <a:ext cx="8496300" cy="588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endParaRPr lang="es-CO" sz="40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800" b="1">
                <a:latin typeface="Comic Sans MS" pitchFamily="66" charset="0"/>
              </a:rPr>
              <a:t>Definición:</a:t>
            </a:r>
            <a:r>
              <a:rPr lang="es-CO" sz="2800">
                <a:latin typeface="Comic Sans MS" pitchFamily="66" charset="0"/>
              </a:rPr>
              <a:t> es la cantidad de oxígeno que requieren las bacterias durante la estabilización de la materia orgánica susceptible de descomposición en condiciones aerobias. </a:t>
            </a: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Parámetro que mide la contaminación orgánica por medio de la DBO</a:t>
            </a:r>
            <a:r>
              <a:rPr lang="es-CO" sz="2800" baseline="-25000">
                <a:latin typeface="Comic Sans MS" pitchFamily="66" charset="0"/>
              </a:rPr>
              <a:t>5</a:t>
            </a:r>
            <a:r>
              <a:rPr lang="es-CO" sz="2800">
                <a:latin typeface="Comic Sans MS" pitchFamily="66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Medición de la DBO</a:t>
            </a:r>
            <a:endParaRPr lang="es-CO" sz="2400" b="1">
              <a:latin typeface="Comic Sans MS" pitchFamily="66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981075"/>
            <a:ext cx="8135938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1600" b="1">
                <a:latin typeface="Comic Sans MS" pitchFamily="66" charset="0"/>
              </a:rPr>
              <a:t>Curva de deficit de oxígeno, zonas de calidad del agua que reflejan impactos en las condiciones físicas, y diversidad y abundancia de organismos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7913" y="549275"/>
            <a:ext cx="44704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Demanda Bioquímica de Oxígeno</a:t>
            </a:r>
            <a:endParaRPr lang="en-US" sz="4000" b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Sumerge el pequeño tubo (0125) en la muestra de agua. Con cuidado retira el tubo, manteniéndolo lleno hasta el tope. Tapa el tubo.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Envuelve el tubo en papel de aluminio y guárdalo en un lugar oscuro a temperatura ambiente por 5 días.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Desenvuelve el tubo. Agrega dos Tabletas de Prueba de Oxígeno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Disuelto (0976) al tubo.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Tapa el tubo. Verifica que no contenga burbujas de aire. Agita hasta que las tabletas se hayan desintegrado. Espera 5 minutos.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000"/>
              <a:t>Compara el color de la muestra con la tabla de colores del Oxígeno Disuelto. La diferencia en el nivel de Oxígeno Disuelto entre el tubo sin tapar y el tapado es la Demanda Bioquímica de Oxígeno (BOD) de la muestra de agua.</a:t>
            </a:r>
            <a:endParaRPr lang="en-US" sz="200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066800"/>
            <a:ext cx="7905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5334000"/>
            <a:ext cx="790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334000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5334000"/>
            <a:ext cx="6000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8800" y="5410200"/>
            <a:ext cx="6381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2413" y="765175"/>
            <a:ext cx="8496300" cy="717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endParaRPr lang="es-CO" sz="40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800" b="1">
                <a:latin typeface="Comic Sans MS" pitchFamily="66" charset="0"/>
              </a:rPr>
              <a:t>Aplicaciones:</a:t>
            </a:r>
          </a:p>
          <a:p>
            <a:pPr algn="just">
              <a:spcBef>
                <a:spcPct val="50000"/>
              </a:spcBef>
            </a:pPr>
            <a:endParaRPr lang="es-CO" sz="28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Se usa para determinar el poder contaminante de los residuos domésticos e industriales, en términos de la cantidad de oxígeno que requieren si son descargados a las corrientes naturales de agua</a:t>
            </a: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8497888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CO" sz="4000" b="1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endParaRPr lang="es-CO" sz="32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3600" b="1">
                <a:latin typeface="Comic Sans MS" pitchFamily="66" charset="0"/>
              </a:rPr>
              <a:t>Aplicaciones:</a:t>
            </a:r>
          </a:p>
          <a:p>
            <a:pPr algn="just">
              <a:spcBef>
                <a:spcPct val="50000"/>
              </a:spcBef>
            </a:pPr>
            <a:r>
              <a:rPr lang="es-CO" sz="3600">
                <a:latin typeface="Comic Sans MS" pitchFamily="66" charset="0"/>
              </a:rPr>
              <a:t>Determinar la cantidad aproximada de oxígeno que se requerirá para estabilizar biológicamente la materia orgánica.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8497888" cy="610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CO" sz="4000" b="1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r>
              <a:rPr lang="es-CO" sz="2800" b="1">
                <a:latin typeface="Comic Sans MS" pitchFamily="66" charset="0"/>
              </a:rPr>
              <a:t>Aplicaciones: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Se usa para establecer criterios de regulación.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Para realizar estudios que evalúan la capacidad de purificación de cuerpos de aguas receptores.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Dimensionar las instalaciones de tratamiento de agua residual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Medir</a:t>
            </a:r>
            <a:r>
              <a:rPr lang="es-CO"/>
              <a:t> </a:t>
            </a:r>
            <a:r>
              <a:rPr lang="es-CO" sz="2800">
                <a:latin typeface="Comic Sans MS" pitchFamily="66" charset="0"/>
              </a:rPr>
              <a:t>la eficacia de algunos procesos de transformación.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8497888" cy="65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s-CO" sz="4000" b="1"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r>
              <a:rPr lang="es-CO" sz="2800" b="1">
                <a:latin typeface="Comic Sans MS" pitchFamily="66" charset="0"/>
              </a:rPr>
              <a:t>Aplicaciones: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Controlar el cumplimiento de las limitaciones a que están sujetos los vertidos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Medir la concentración de la contaminación de los residuos domésticos e industriales, en terminos de oxígeno.</a:t>
            </a:r>
          </a:p>
          <a:p>
            <a:pPr algn="just">
              <a:spcBef>
                <a:spcPct val="50000"/>
              </a:spcBef>
            </a:pPr>
            <a:r>
              <a:rPr lang="es-CO" sz="2800">
                <a:latin typeface="Comic Sans MS" pitchFamily="66" charset="0"/>
              </a:rPr>
              <a:t>Contribución y costos por el tratamiento del AR o vertimiento</a:t>
            </a:r>
          </a:p>
          <a:p>
            <a:pPr algn="just">
              <a:spcBef>
                <a:spcPct val="50000"/>
              </a:spcBef>
            </a:pPr>
            <a:endParaRPr lang="es-CO" sz="28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476250"/>
            <a:ext cx="8029575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Demanda Bioquímica de Oxígeno</a:t>
            </a:r>
          </a:p>
          <a:p>
            <a:pPr algn="just">
              <a:spcBef>
                <a:spcPct val="50000"/>
              </a:spcBef>
            </a:pPr>
            <a:endParaRPr lang="es-CO" sz="32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3600" b="1" u="sng">
                <a:latin typeface="Comic Sans MS" pitchFamily="66" charset="0"/>
              </a:rPr>
              <a:t>Tiempo			% Oxidación M.O.</a:t>
            </a:r>
          </a:p>
          <a:p>
            <a:pPr algn="just">
              <a:spcBef>
                <a:spcPct val="50000"/>
              </a:spcBef>
            </a:pPr>
            <a:endParaRPr lang="es-CO" sz="3600" b="1" u="sng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3600">
                <a:latin typeface="Comic Sans MS" pitchFamily="66" charset="0"/>
              </a:rPr>
              <a:t>5</a:t>
            </a:r>
            <a:r>
              <a:rPr lang="es-CO" sz="3600" b="1">
                <a:latin typeface="Comic Sans MS" pitchFamily="66" charset="0"/>
              </a:rPr>
              <a:t> </a:t>
            </a:r>
            <a:r>
              <a:rPr lang="es-CO" sz="3600">
                <a:latin typeface="Comic Sans MS" pitchFamily="66" charset="0"/>
              </a:rPr>
              <a:t>días				60-70</a:t>
            </a:r>
          </a:p>
          <a:p>
            <a:pPr algn="just">
              <a:spcBef>
                <a:spcPct val="50000"/>
              </a:spcBef>
            </a:pPr>
            <a:r>
              <a:rPr lang="es-CO" sz="3600">
                <a:latin typeface="Comic Sans MS" pitchFamily="66" charset="0"/>
              </a:rPr>
              <a:t>20 días				95-99</a:t>
            </a:r>
          </a:p>
          <a:p>
            <a:pPr algn="just">
              <a:spcBef>
                <a:spcPct val="50000"/>
              </a:spcBef>
            </a:pPr>
            <a:endParaRPr lang="es-CO" sz="3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636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Cinética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Se considera que presenta una reacción de primer orden.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		</a:t>
            </a:r>
            <a:r>
              <a:rPr lang="es-CO" sz="2400" b="1">
                <a:latin typeface="Comic Sans MS" pitchFamily="66" charset="0"/>
              </a:rPr>
              <a:t>	</a:t>
            </a:r>
            <a:r>
              <a:rPr lang="es-CO" sz="3200" b="1">
                <a:latin typeface="Comic Sans MS" pitchFamily="66" charset="0"/>
              </a:rPr>
              <a:t>dL</a:t>
            </a:r>
            <a:r>
              <a:rPr lang="es-CO" sz="3200" b="1" baseline="-25000">
                <a:latin typeface="Comic Sans MS" pitchFamily="66" charset="0"/>
              </a:rPr>
              <a:t>t</a:t>
            </a:r>
            <a:r>
              <a:rPr lang="es-CO" sz="3200" b="1">
                <a:latin typeface="Comic Sans MS" pitchFamily="66" charset="0"/>
              </a:rPr>
              <a:t>/dt=-kL</a:t>
            </a:r>
            <a:r>
              <a:rPr lang="es-CO" sz="3200" b="1" baseline="-25000">
                <a:latin typeface="Comic Sans MS" pitchFamily="66" charset="0"/>
              </a:rPr>
              <a:t>t</a:t>
            </a:r>
            <a:endParaRPr lang="es-CO" sz="32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L</a:t>
            </a:r>
            <a:r>
              <a:rPr lang="es-CO" sz="2400" baseline="-25000">
                <a:latin typeface="Comic Sans MS" pitchFamily="66" charset="0"/>
              </a:rPr>
              <a:t>t</a:t>
            </a:r>
            <a:r>
              <a:rPr lang="es-CO" sz="2400">
                <a:latin typeface="Comic Sans MS" pitchFamily="66" charset="0"/>
              </a:rPr>
              <a:t>= DBO inicial a un tiempo t, k= cte de rx</a:t>
            </a:r>
          </a:p>
          <a:p>
            <a:pPr algn="just">
              <a:spcBef>
                <a:spcPct val="50000"/>
              </a:spcBef>
            </a:pPr>
            <a:endParaRPr lang="es-CO" sz="2400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Integrando de 0 a t y de L</a:t>
            </a:r>
            <a:r>
              <a:rPr lang="es-CO" sz="2400" baseline="-25000">
                <a:latin typeface="Comic Sans MS" pitchFamily="66" charset="0"/>
              </a:rPr>
              <a:t>t</a:t>
            </a:r>
            <a:r>
              <a:rPr lang="es-CO" sz="2400">
                <a:latin typeface="Comic Sans MS" pitchFamily="66" charset="0"/>
              </a:rPr>
              <a:t> a</a:t>
            </a:r>
            <a:r>
              <a:rPr lang="es-CO" sz="2400" baseline="-25000">
                <a:latin typeface="Comic Sans MS" pitchFamily="66" charset="0"/>
              </a:rPr>
              <a:t> </a:t>
            </a:r>
            <a:r>
              <a:rPr lang="es-CO" sz="2400">
                <a:latin typeface="Comic Sans MS" pitchFamily="66" charset="0"/>
              </a:rPr>
              <a:t>L produce: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		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			</a:t>
            </a:r>
            <a:r>
              <a:rPr lang="es-CO" sz="3200" b="1">
                <a:latin typeface="Comic Sans MS" pitchFamily="66" charset="0"/>
              </a:rPr>
              <a:t>L</a:t>
            </a:r>
            <a:r>
              <a:rPr lang="es-CO" sz="3200" b="1" baseline="-25000">
                <a:latin typeface="Comic Sans MS" pitchFamily="66" charset="0"/>
              </a:rPr>
              <a:t>t</a:t>
            </a:r>
            <a:r>
              <a:rPr lang="es-CO" sz="3200" b="1">
                <a:latin typeface="Comic Sans MS" pitchFamily="66" charset="0"/>
              </a:rPr>
              <a:t>=L(</a:t>
            </a:r>
            <a:r>
              <a:rPr lang="ru-RU" sz="3200" b="1">
                <a:latin typeface="Comic Sans MS" pitchFamily="66" charset="0"/>
              </a:rPr>
              <a:t>е</a:t>
            </a:r>
            <a:r>
              <a:rPr lang="es-ES" sz="3200" b="1" baseline="30000">
                <a:latin typeface="Comic Sans MS" pitchFamily="66" charset="0"/>
              </a:rPr>
              <a:t>-kt</a:t>
            </a:r>
            <a:r>
              <a:rPr lang="es-CO" sz="3200" b="1">
                <a:latin typeface="Comic Sans MS" pitchFamily="66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L= DBO al instante t=0, es decir la DBO</a:t>
            </a:r>
            <a:r>
              <a:rPr lang="es-CO" sz="2400" baseline="-25000">
                <a:latin typeface="Comic Sans MS" pitchFamily="66" charset="0"/>
              </a:rPr>
              <a:t>L</a:t>
            </a:r>
            <a:r>
              <a:rPr lang="es-CO" sz="2400">
                <a:latin typeface="Comic Sans MS" pitchFamily="66" charset="0"/>
              </a:rPr>
              <a:t> total o ultima</a:t>
            </a:r>
            <a:endParaRPr lang="es-CO" sz="3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23850" y="0"/>
            <a:ext cx="8031163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CO" sz="4000" b="1">
                <a:latin typeface="Comic Sans MS" pitchFamily="66" charset="0"/>
              </a:rPr>
              <a:t>Cinética de la DBO</a:t>
            </a: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Siendo y, la cantidad de DBO eliminada en el instante t:	</a:t>
            </a:r>
            <a:r>
              <a:rPr lang="es-CO" sz="2400" b="1">
                <a:latin typeface="Comic Sans MS" pitchFamily="66" charset="0"/>
              </a:rPr>
              <a:t>	</a:t>
            </a:r>
            <a:r>
              <a:rPr lang="es-CO" sz="2400">
                <a:latin typeface="Comic Sans MS" pitchFamily="66" charset="0"/>
              </a:rPr>
              <a:t>	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	</a:t>
            </a:r>
          </a:p>
          <a:p>
            <a:pPr algn="just">
              <a:spcBef>
                <a:spcPct val="50000"/>
              </a:spcBef>
            </a:pPr>
            <a:r>
              <a:rPr lang="es-CO" sz="2400">
                <a:latin typeface="Comic Sans MS" pitchFamily="66" charset="0"/>
              </a:rPr>
              <a:t>		</a:t>
            </a:r>
            <a:r>
              <a:rPr lang="es-CO" sz="3600">
                <a:latin typeface="Comic Sans MS" pitchFamily="66" charset="0"/>
              </a:rPr>
              <a:t>y</a:t>
            </a:r>
            <a:r>
              <a:rPr lang="es-CO" sz="3600" baseline="-25000">
                <a:latin typeface="Comic Sans MS" pitchFamily="66" charset="0"/>
              </a:rPr>
              <a:t>t</a:t>
            </a:r>
            <a:r>
              <a:rPr lang="es-CO" sz="3600">
                <a:latin typeface="Comic Sans MS" pitchFamily="66" charset="0"/>
              </a:rPr>
              <a:t>=L-L</a:t>
            </a:r>
            <a:r>
              <a:rPr lang="es-CO" sz="3600" baseline="-25000">
                <a:latin typeface="Comic Sans MS" pitchFamily="66" charset="0"/>
              </a:rPr>
              <a:t>t</a:t>
            </a:r>
            <a:r>
              <a:rPr lang="es-CO" sz="3600">
                <a:latin typeface="Comic Sans MS" pitchFamily="66" charset="0"/>
              </a:rPr>
              <a:t>=</a:t>
            </a:r>
            <a:r>
              <a:rPr lang="es-CO" sz="3600" b="1">
                <a:latin typeface="Comic Sans MS" pitchFamily="66" charset="0"/>
              </a:rPr>
              <a:t>L(</a:t>
            </a:r>
            <a:r>
              <a:rPr lang="ru-RU" sz="3600" b="1">
                <a:latin typeface="Comic Sans MS" pitchFamily="66" charset="0"/>
              </a:rPr>
              <a:t>е</a:t>
            </a:r>
            <a:r>
              <a:rPr lang="es-ES" sz="3600" b="1" baseline="30000">
                <a:latin typeface="Comic Sans MS" pitchFamily="66" charset="0"/>
              </a:rPr>
              <a:t>-kt</a:t>
            </a:r>
            <a:r>
              <a:rPr lang="es-CO" sz="3600" b="1">
                <a:latin typeface="Comic Sans MS" pitchFamily="66" charset="0"/>
              </a:rPr>
              <a:t>)</a:t>
            </a: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endParaRPr lang="es-CO" sz="2400" b="1">
              <a:latin typeface="Comic Sans MS" pitchFamily="66" charset="0"/>
            </a:endParaRP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Comic Sans MS" pitchFamily="66" charset="0"/>
              </a:rPr>
              <a:t>La DBO a los cinco días</a:t>
            </a:r>
          </a:p>
          <a:p>
            <a:pPr algn="just">
              <a:spcBef>
                <a:spcPct val="50000"/>
              </a:spcBef>
            </a:pPr>
            <a:r>
              <a:rPr lang="es-CO" sz="2400" b="1">
                <a:latin typeface="Comic Sans MS" pitchFamily="66" charset="0"/>
              </a:rPr>
              <a:t>	</a:t>
            </a:r>
            <a:r>
              <a:rPr lang="es-CO" sz="2400">
                <a:latin typeface="Comic Sans MS" pitchFamily="66" charset="0"/>
              </a:rPr>
              <a:t>	 </a:t>
            </a:r>
            <a:r>
              <a:rPr lang="es-CO" sz="3600">
                <a:latin typeface="Verdana" pitchFamily="34" charset="0"/>
              </a:rPr>
              <a:t>y</a:t>
            </a:r>
            <a:r>
              <a:rPr lang="es-CO" sz="3600" baseline="-25000">
                <a:latin typeface="Verdana" pitchFamily="34" charset="0"/>
              </a:rPr>
              <a:t>5</a:t>
            </a:r>
            <a:r>
              <a:rPr lang="es-CO" sz="3600">
                <a:latin typeface="Verdana" pitchFamily="34" charset="0"/>
              </a:rPr>
              <a:t>=L-L</a:t>
            </a:r>
            <a:r>
              <a:rPr lang="es-CO" sz="3600" baseline="-25000">
                <a:latin typeface="Verdana" pitchFamily="34" charset="0"/>
              </a:rPr>
              <a:t>5</a:t>
            </a:r>
            <a:r>
              <a:rPr lang="es-CO" sz="3600">
                <a:latin typeface="Verdana" pitchFamily="34" charset="0"/>
              </a:rPr>
              <a:t>=L(</a:t>
            </a:r>
            <a:r>
              <a:rPr lang="ru-RU" sz="3600">
                <a:latin typeface="Verdana" pitchFamily="34" charset="0"/>
              </a:rPr>
              <a:t>е</a:t>
            </a:r>
            <a:r>
              <a:rPr lang="es-ES" sz="3600">
                <a:latin typeface="Verdana" pitchFamily="34" charset="0"/>
              </a:rPr>
              <a:t>-</a:t>
            </a:r>
            <a:r>
              <a:rPr lang="es-ES" sz="3600" baseline="30000">
                <a:latin typeface="Verdana" pitchFamily="34" charset="0"/>
              </a:rPr>
              <a:t>5k</a:t>
            </a:r>
            <a:r>
              <a:rPr lang="es-CO" sz="3600">
                <a:latin typeface="Verdana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endParaRPr lang="es-CO" sz="36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39</TotalTime>
  <Words>948</Words>
  <Application>Microsoft Office PowerPoint</Application>
  <PresentationFormat>Presentación en pantalla (4:3)</PresentationFormat>
  <Paragraphs>137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9" baseType="lpstr">
      <vt:lpstr>Arial</vt:lpstr>
      <vt:lpstr>Tahoma</vt:lpstr>
      <vt:lpstr>Wingdings</vt:lpstr>
      <vt:lpstr>Comic Sans MS</vt:lpstr>
      <vt:lpstr>Verdana</vt:lpstr>
      <vt:lpstr>Stylus BT</vt:lpstr>
      <vt:lpstr>Textura</vt:lpstr>
      <vt:lpstr>CALIDAD DEL AGUA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Demanda Bioquímica de Oxígeno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CALIDAD DEL AGUA</dc:title>
  <dc:creator>USER1</dc:creator>
  <cp:lastModifiedBy>Administrador</cp:lastModifiedBy>
  <cp:revision>2</cp:revision>
  <dcterms:created xsi:type="dcterms:W3CDTF">2007-06-26T04:05:01Z</dcterms:created>
  <dcterms:modified xsi:type="dcterms:W3CDTF">2009-07-27T17:46:19Z</dcterms:modified>
</cp:coreProperties>
</file>