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5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737" autoAdjust="0"/>
  </p:normalViewPr>
  <p:slideViewPr>
    <p:cSldViewPr>
      <p:cViewPr varScale="1">
        <p:scale>
          <a:sx n="61" d="100"/>
          <a:sy n="61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357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C"/>
              <a:t>Haga clic para cambiar el estilo de título	</a:t>
            </a: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C"/>
              <a:t>Haga clic para modificar el estilo de subtítulo del patrón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F4DF8F9-FF96-4814-9C07-EED3040B0D4E}" type="slidenum">
              <a:rPr lang="es-EC"/>
              <a:pPr/>
              <a:t>‹Nº›</a:t>
            </a:fld>
            <a:endParaRPr lang="es-EC"/>
          </a:p>
        </p:txBody>
      </p:sp>
      <p:pic>
        <p:nvPicPr>
          <p:cNvPr id="23579" name="Picture 27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7777163" y="990600"/>
            <a:ext cx="13668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0385-80FD-40D0-9770-8B03E2F93E0C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01259-3976-4EAC-AE41-A1DCA4788058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548CF-AEAD-48CB-A0AC-1416402B7FAF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30659-E6CA-4FAB-9DBA-06F171F5EB37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43F2E-4C28-4D01-ACB2-FCB4DF94B0E7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CBF4A-C482-41C9-BB7B-9394A14296C8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D7436-40DA-48E5-9C71-71CFAE747010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AADA5-43F2-418B-A541-CF1ED21A78BC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34CFB-5888-4CDC-8753-02209CCB61B3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A92BE-9D99-47F6-858C-314D36CC6864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254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cambiar el estilo de título	</a:t>
            </a:r>
          </a:p>
        </p:txBody>
      </p:sp>
      <p:sp>
        <p:nvSpPr>
          <p:cNvPr id="225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modificar el estilo de texto del patrón</a:t>
            </a:r>
          </a:p>
          <a:p>
            <a:pPr lvl="1"/>
            <a:r>
              <a:rPr lang="es-EC" smtClean="0"/>
              <a:t>Segundo nivel</a:t>
            </a:r>
          </a:p>
          <a:p>
            <a:pPr lvl="2"/>
            <a:r>
              <a:rPr lang="es-EC" smtClean="0"/>
              <a:t>Tercer nivel</a:t>
            </a:r>
          </a:p>
          <a:p>
            <a:pPr lvl="3"/>
            <a:r>
              <a:rPr lang="es-EC" smtClean="0"/>
              <a:t>Cuarto nivel</a:t>
            </a:r>
          </a:p>
          <a:p>
            <a:pPr lvl="4"/>
            <a:r>
              <a:rPr lang="es-EC" smtClean="0"/>
              <a:t>Quinto nivel</a:t>
            </a: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C"/>
          </a:p>
        </p:txBody>
      </p:sp>
      <p:sp>
        <p:nvSpPr>
          <p:cNvPr id="225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C"/>
          </a:p>
        </p:txBody>
      </p:sp>
      <p:sp>
        <p:nvSpPr>
          <p:cNvPr id="2255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7E1EDAA-48C1-483E-8E80-1C46241A5374}" type="slidenum">
              <a:rPr lang="es-EC"/>
              <a:pPr/>
              <a:t>‹Nº›</a:t>
            </a:fld>
            <a:endParaRPr lang="es-EC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dvsa.com/lexico/museo/minerales/image/fosfatos.gi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ec/imgres?imgurl=http://www.edufuturo.com/imageBDE/EF/2883.image076.gif&amp;imgrefurl=http://www.edufuturo.com/imprime.php%3Fc%3D428%26inPMAIN%3D4&amp;h=395&amp;w=250&amp;sz=12&amp;hl=es&amp;start=180&amp;um=1&amp;tbnid=2vdD5M-KwH-V5M:&amp;tbnh=124&amp;tbnw=78&amp;prev=/images%3Fq%3Dfosfatos%26start%3D160%26ndsp%3D20%26svnum%3D10%26um%3D1%26hl%3Des%26sa%3D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images.google.com.ec/imgres?imgurl=http://efectomariposa.ixine.com/wp-content/uploads/2006/08/gorda.jpg&amp;imgrefurl=http://efectomariposa.ixine.com/category/todo-en-general/page/9/&amp;h=331&amp;w=271&amp;sz=29&amp;hl=es&amp;start=10&amp;um=1&amp;tbnid=nS5wUsLQkFG8_M:&amp;tbnh=119&amp;tbnw=97&amp;prev=/images%3Fq%3Dvacas%26svnum%3D10%26um%3D1%26hl%3Des%26sa%3D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.ec/imgres?imgurl=http://www.primainteramerica.com/images/Aditivos2.jpg&amp;imgrefurl=http://www.primainteramerica.com/products.asp%3Fcat%3D45&amp;h=533&amp;w=800&amp;sz=243&amp;hl=es&amp;start=45&amp;um=1&amp;tbnid=j-U889e-OKlfAM:&amp;tbnh=95&amp;tbnw=143&amp;prev=/images%3Fq%3Dfosfatos%26start%3D40%26ndsp%3D20%26svnum%3D10%26um%3D1%26hl%3Des%26sa%3D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7772400" cy="2235200"/>
          </a:xfrm>
        </p:spPr>
        <p:txBody>
          <a:bodyPr/>
          <a:lstStyle/>
          <a:p>
            <a:r>
              <a:rPr lang="es-ES" sz="4800"/>
              <a:t>Escuela Superior Politécnica del Litoral</a:t>
            </a:r>
            <a:br>
              <a:rPr lang="es-ES" sz="4800"/>
            </a:br>
            <a:endParaRPr lang="es-ES" sz="4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4797425"/>
            <a:ext cx="6400800" cy="1752600"/>
          </a:xfrm>
        </p:spPr>
        <p:txBody>
          <a:bodyPr/>
          <a:lstStyle/>
          <a:p>
            <a:r>
              <a:rPr lang="es-ES"/>
              <a:t>Expositor:</a:t>
            </a:r>
          </a:p>
          <a:p>
            <a:r>
              <a:rPr lang="es-ES"/>
              <a:t>Julio Villamar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356100" y="3716338"/>
            <a:ext cx="3346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Fosfatos Totales</a:t>
            </a:r>
            <a:endParaRPr lang="es-EC" sz="3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132138" y="3138488"/>
            <a:ext cx="1109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C" sz="3200"/>
              <a:t>Tema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411413" y="2276475"/>
            <a:ext cx="3851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C" sz="4000"/>
              <a:t>Calidad Del Agua</a:t>
            </a:r>
          </a:p>
        </p:txBody>
      </p:sp>
      <p:pic>
        <p:nvPicPr>
          <p:cNvPr id="2056" name="Picture 8" descr="fosfato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5278"/>
          <a:stretch>
            <a:fillRect/>
          </a:stretch>
        </p:blipFill>
        <p:spPr bwMode="auto">
          <a:xfrm>
            <a:off x="755650" y="3429000"/>
            <a:ext cx="1751013" cy="2592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Usos del Fosfato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Se añade en pastas de dientes con flúor. El difosfato es el más inerte de los fosfatos. Se utiliza como abrasivo puesto que no interfiere con los compuestos que contienen flúor. </a:t>
            </a:r>
          </a:p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Se ha utilizado en detergentes para ablandar el agua. </a:t>
            </a:r>
          </a:p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Evita que se formen espumas insolubles de jabón cuando se lava con aguas duras.</a:t>
            </a:r>
          </a:p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El trifosfato se utiliza como dispersante en fabricación de cementos y ladrillos.</a:t>
            </a:r>
          </a:p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También en perforaciones petrolíferas para mejorar las propiedades mecánicas de los suelos.</a:t>
            </a:r>
            <a:endParaRPr lang="es-EC" sz="2800"/>
          </a:p>
          <a:p>
            <a:pPr algn="just">
              <a:lnSpc>
                <a:spcPct val="80000"/>
              </a:lnSpc>
            </a:pPr>
            <a:endParaRPr lang="es-EC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FOSFATOS Y CALIDAD DEL AGUA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C">
                <a:latin typeface="Arial" charset="0"/>
                <a:cs typeface="Arial" charset="0"/>
              </a:rPr>
              <a:t>Los fosfatos son compuestos formados por fósforo, elemento cuyo átomo se encuentra rodeado en una disposición de átomos de oxígeno. </a:t>
            </a:r>
          </a:p>
          <a:p>
            <a:pPr algn="just"/>
            <a:r>
              <a:rPr lang="es-EC">
                <a:latin typeface="Arial" charset="0"/>
                <a:cs typeface="Arial" charset="0"/>
              </a:rPr>
              <a:t>Los fosfatos se encuentran en la naturaleza en forma de minerales y también son nutrimentos presentes en todos los seres vivientes.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7772400" cy="5105400"/>
          </a:xfrm>
        </p:spPr>
        <p:txBody>
          <a:bodyPr/>
          <a:lstStyle/>
          <a:p>
            <a:pPr algn="just"/>
            <a:r>
              <a:rPr lang="es-EC">
                <a:latin typeface="Arial" charset="0"/>
                <a:cs typeface="Arial" charset="0"/>
              </a:rPr>
              <a:t>Los científicos han determinado que cuando hay demasiado fosfato en un río o lago, las plantas crecen más. </a:t>
            </a:r>
          </a:p>
          <a:p>
            <a:pPr algn="just">
              <a:buFont typeface="Wingdings" pitchFamily="2" charset="2"/>
              <a:buNone/>
            </a:pPr>
            <a:endParaRPr lang="es-EC">
              <a:latin typeface="Arial" charset="0"/>
              <a:cs typeface="Arial" charset="0"/>
            </a:endParaRPr>
          </a:p>
          <a:p>
            <a:pPr algn="just"/>
            <a:r>
              <a:rPr lang="es-EC">
                <a:latin typeface="Arial" charset="0"/>
                <a:cs typeface="Arial" charset="0"/>
              </a:rPr>
              <a:t>Cuando el crecimiento de las plantas aumenta, el agua se pone turbia y de un color verdoso, el cual proviene de la clorofila que contienen las pequeñas plantas flotantes. </a:t>
            </a:r>
            <a:endParaRPr lang="en-US">
              <a:cs typeface="Times New Roman" pitchFamily="18" charset="0"/>
            </a:endParaRPr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Arial" charset="0"/>
              </a:rPr>
              <a:t>El exceso de plantas en el agua puede causar resultados negativos, ya que, cuando estas plantas mueren, lo cual es muy a menudo en el caso de plantas minúsculas como las algas, caen al fondo. </a:t>
            </a:r>
          </a:p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Arial" charset="0"/>
              </a:rPr>
              <a:t>Una vez allí, las bacterias descomponen las partes de las plantas muertas y consumen la mayor parte del oxígeno en el agua. </a:t>
            </a:r>
          </a:p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Arial" charset="0"/>
              </a:rPr>
              <a:t>Las bacterias consumen más oxígeno del que crean las plantas por medio de la fotosíntesis. Por este motivo, el exceso de plantas en el agua disminuye la cantidad de oxígeno</a:t>
            </a: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914400"/>
          </a:xfrm>
        </p:spPr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Resumen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C" sz="2400">
                <a:latin typeface="Arial" charset="0"/>
                <a:cs typeface="Arial" charset="0"/>
              </a:rPr>
              <a:t>Esto es lo que pasa cuando una cantidad excesiva de fosfatos entra al agua: </a:t>
            </a:r>
            <a:endParaRPr lang="en-US" sz="24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AutoNum type="arabicPeriod"/>
            </a:pPr>
            <a:r>
              <a:rPr lang="es-EC" sz="2400">
                <a:latin typeface="Arial" charset="0"/>
                <a:cs typeface="Arial" charset="0"/>
              </a:rPr>
              <a:t>Las plantas consumen los fosfatos y crecen desmedidamente, </a:t>
            </a:r>
            <a:endParaRPr lang="es-ES" sz="2400"/>
          </a:p>
          <a:p>
            <a:pPr algn="just">
              <a:lnSpc>
                <a:spcPct val="90000"/>
              </a:lnSpc>
              <a:buFontTx/>
              <a:buAutoNum type="arabicPeriod"/>
            </a:pPr>
            <a:r>
              <a:rPr lang="es-EC" sz="2400">
                <a:latin typeface="Arial" charset="0"/>
                <a:cs typeface="Arial" charset="0"/>
              </a:rPr>
              <a:t>Al morir una gran cantidad de diminutas algas cae al fondo, </a:t>
            </a:r>
            <a:endParaRPr lang="es-ES" sz="2400"/>
          </a:p>
          <a:p>
            <a:pPr algn="just">
              <a:lnSpc>
                <a:spcPct val="90000"/>
              </a:lnSpc>
              <a:buFontTx/>
              <a:buAutoNum type="arabicPeriod"/>
            </a:pPr>
            <a:r>
              <a:rPr lang="es-EC" sz="2400">
                <a:latin typeface="Arial" charset="0"/>
                <a:cs typeface="Arial" charset="0"/>
              </a:rPr>
              <a:t>Las bacterias que están en el fondo descomponen los restos de las plantas y, al hacer esto, consumen oxígeno, </a:t>
            </a:r>
            <a:endParaRPr lang="es-ES" sz="2400"/>
          </a:p>
          <a:p>
            <a:pPr algn="just">
              <a:lnSpc>
                <a:spcPct val="90000"/>
              </a:lnSpc>
              <a:buFontTx/>
              <a:buAutoNum type="arabicPeriod"/>
            </a:pPr>
            <a:r>
              <a:rPr lang="es-EC" sz="2400">
                <a:latin typeface="Arial" charset="0"/>
                <a:cs typeface="Arial" charset="0"/>
              </a:rPr>
              <a:t>Los niveles de oxígeno disminuyen, exterminando a los peces e insectos acuáticos, </a:t>
            </a:r>
            <a:endParaRPr lang="es-ES" sz="2400"/>
          </a:p>
          <a:p>
            <a:pPr algn="just">
              <a:lnSpc>
                <a:spcPct val="90000"/>
              </a:lnSpc>
              <a:buFontTx/>
              <a:buAutoNum type="arabicPeriod"/>
            </a:pPr>
            <a:r>
              <a:rPr lang="es-EC" sz="2400">
                <a:latin typeface="Arial" charset="0"/>
                <a:cs typeface="Arial" charset="0"/>
              </a:rPr>
              <a:t>Sigue habiendo un aporte de fosfatos al agua</a:t>
            </a:r>
          </a:p>
          <a:p>
            <a:pPr algn="just">
              <a:lnSpc>
                <a:spcPct val="90000"/>
              </a:lnSpc>
              <a:buFontTx/>
              <a:buAutoNum type="arabicPeriod"/>
            </a:pPr>
            <a:r>
              <a:rPr lang="es-EC" altLang="zh-SG" sz="2400">
                <a:latin typeface="Arial" charset="0"/>
                <a:ea typeface="宋体" charset="-122"/>
                <a:cs typeface="Arial" charset="0"/>
              </a:rPr>
              <a:t>El ciclo continúa y la calidad del agua se deteriora.</a:t>
            </a:r>
            <a:r>
              <a:rPr lang="es-ES" altLang="zh-SG" sz="2400">
                <a:ea typeface="宋体" charset="-122"/>
              </a:rPr>
              <a:t> 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Fosfatos y el Hombre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8458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2400">
                <a:latin typeface="Wingdings" pitchFamily="2" charset="2"/>
                <a:cs typeface="Times New Roman" pitchFamily="18" charset="0"/>
              </a:rPr>
              <a:t>v</a:t>
            </a:r>
            <a:r>
              <a:rPr lang="es-EC" sz="2400">
                <a:cs typeface="Times New Roman" pitchFamily="18" charset="0"/>
              </a:rPr>
              <a:t>     </a:t>
            </a:r>
            <a:r>
              <a:rPr lang="es-EC" sz="2400">
                <a:latin typeface="Arial" charset="0"/>
                <a:cs typeface="Times New Roman" pitchFamily="18" charset="0"/>
              </a:rPr>
              <a:t>Los fosfatos se encuentran presentes cuando se arrojan desechos humanos y animales a los cuerpos acuáticos, ya sea por medio de aguas negras que no han sido tratadas o por medio de tuberías rotas o de los escurrimientos. 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r>
              <a:rPr lang="es-EC" sz="2400">
                <a:latin typeface="Wingdings" pitchFamily="2" charset="2"/>
                <a:cs typeface="Times New Roman" pitchFamily="18" charset="0"/>
              </a:rPr>
              <a:t>v</a:t>
            </a:r>
            <a:r>
              <a:rPr lang="es-EC" sz="2400">
                <a:cs typeface="Times New Roman" pitchFamily="18" charset="0"/>
              </a:rPr>
              <a:t>     </a:t>
            </a:r>
            <a:r>
              <a:rPr lang="es-EC" sz="2400">
                <a:latin typeface="Arial" charset="0"/>
                <a:cs typeface="Times New Roman" pitchFamily="18" charset="0"/>
              </a:rPr>
              <a:t>Algunos residuos industriales también contienen fosfatos, los cuales caen en el agua. 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r>
              <a:rPr lang="es-EC" sz="2400">
                <a:latin typeface="Wingdings" pitchFamily="2" charset="2"/>
                <a:cs typeface="Times New Roman" pitchFamily="18" charset="0"/>
              </a:rPr>
              <a:t>v</a:t>
            </a:r>
            <a:r>
              <a:rPr lang="es-EC" sz="2400">
                <a:cs typeface="Times New Roman" pitchFamily="18" charset="0"/>
              </a:rPr>
              <a:t>     </a:t>
            </a:r>
            <a:r>
              <a:rPr lang="es-EC" sz="2400">
                <a:latin typeface="Arial" charset="0"/>
                <a:cs typeface="Times New Roman" pitchFamily="18" charset="0"/>
              </a:rPr>
              <a:t>La erosión de la tierra como resultado de la tala de árboles o el corte del césped, es otra causa de fosfato en el agua. Cuando llueve, gran parte del fosfato que contienen los fertilizantes usados en casas y en el campo, termina en los riachuelos. 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Especificaciones Legales en Ecuador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Times New Roman" pitchFamily="18" charset="0"/>
              </a:rPr>
              <a:t>Con respecto al Fosfato en  la Norma de Calidad Ambiental y Descarga de Efluentes solo la considera para:</a:t>
            </a:r>
          </a:p>
          <a:p>
            <a:pPr lvl="1" algn="just">
              <a:lnSpc>
                <a:spcPct val="90000"/>
              </a:lnSpc>
            </a:pPr>
            <a:r>
              <a:rPr lang="es-EC" sz="2400">
                <a:latin typeface="Arial" charset="0"/>
                <a:cs typeface="Times New Roman" pitchFamily="18" charset="0"/>
              </a:rPr>
              <a:t>los Limites de Descargas al Sistema de Alcantarillado Publico y menciona que el máximo que debe haber es 10 mg/l.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s-EC" sz="2400">
                <a:latin typeface="Arial" charset="0"/>
                <a:cs typeface="Times New Roman" pitchFamily="18" charset="0"/>
              </a:rPr>
              <a:t>El limite de descarga para cuerpos de agua dulce es de 10 mg/l.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s-EC" sz="2400">
                <a:latin typeface="Arial" charset="0"/>
                <a:cs typeface="Times New Roman" pitchFamily="18" charset="0"/>
              </a:rPr>
              <a:t>El limite de descarga a un cuerpo de agua marina es de 10 mg/l.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Exigencias Mexicanas para el Control de Calidad del Agua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C">
                <a:latin typeface="Arial" charset="0"/>
                <a:cs typeface="Times New Roman" pitchFamily="18" charset="0"/>
              </a:rPr>
              <a:t>Equipo de Seguridad:</a:t>
            </a:r>
            <a:endParaRPr lang="en-US">
              <a:latin typeface="Arial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C">
                <a:latin typeface="Wingdings" pitchFamily="2" charset="2"/>
                <a:cs typeface="Times New Roman" pitchFamily="18" charset="0"/>
              </a:rPr>
              <a:t>	v</a:t>
            </a:r>
            <a:r>
              <a:rPr lang="es-EC">
                <a:cs typeface="Times New Roman" pitchFamily="18" charset="0"/>
              </a:rPr>
              <a:t>     </a:t>
            </a:r>
            <a:r>
              <a:rPr lang="es-EC">
                <a:latin typeface="Arial" charset="0"/>
                <a:cs typeface="Times New Roman" pitchFamily="18" charset="0"/>
              </a:rPr>
              <a:t>Guantes de latex.</a:t>
            </a:r>
          </a:p>
          <a:p>
            <a:pPr algn="just">
              <a:buFont typeface="Wingdings" pitchFamily="2" charset="2"/>
              <a:buNone/>
            </a:pPr>
            <a:r>
              <a:rPr lang="es-EC">
                <a:latin typeface="Arial" charset="0"/>
                <a:cs typeface="Times New Roman" pitchFamily="18" charset="0"/>
              </a:rPr>
              <a:t>	</a:t>
            </a:r>
            <a:r>
              <a:rPr lang="es-EC">
                <a:latin typeface="Wingdings" pitchFamily="2" charset="2"/>
                <a:cs typeface="Times New Roman" pitchFamily="18" charset="0"/>
              </a:rPr>
              <a:t>v</a:t>
            </a:r>
            <a:r>
              <a:rPr lang="es-EC">
                <a:cs typeface="Times New Roman" pitchFamily="18" charset="0"/>
              </a:rPr>
              <a:t>  	   </a:t>
            </a:r>
            <a:r>
              <a:rPr lang="es-EC">
                <a:latin typeface="Arial" charset="0"/>
                <a:cs typeface="Times New Roman" pitchFamily="18" charset="0"/>
              </a:rPr>
              <a:t>Bata u overol</a:t>
            </a:r>
            <a:endParaRPr lang="en-US">
              <a:latin typeface="Arial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C">
                <a:latin typeface="Wingdings" pitchFamily="2" charset="2"/>
                <a:cs typeface="Times New Roman" pitchFamily="18" charset="0"/>
              </a:rPr>
              <a:t>	v</a:t>
            </a:r>
            <a:r>
              <a:rPr lang="es-EC">
                <a:cs typeface="Times New Roman" pitchFamily="18" charset="0"/>
              </a:rPr>
              <a:t>     </a:t>
            </a:r>
            <a:r>
              <a:rPr lang="es-EC">
                <a:latin typeface="Arial" charset="0"/>
                <a:cs typeface="Times New Roman" pitchFamily="18" charset="0"/>
              </a:rPr>
              <a:t>Botas de suela antiderrapante</a:t>
            </a:r>
            <a:endParaRPr lang="en-US">
              <a:latin typeface="Arial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C">
                <a:latin typeface="Wingdings" pitchFamily="2" charset="2"/>
                <a:cs typeface="Times New Roman" pitchFamily="18" charset="0"/>
              </a:rPr>
              <a:t>	v</a:t>
            </a:r>
            <a:r>
              <a:rPr lang="es-EC">
                <a:cs typeface="Times New Roman" pitchFamily="18" charset="0"/>
              </a:rPr>
              <a:t>     </a:t>
            </a:r>
            <a:r>
              <a:rPr lang="es-EC">
                <a:latin typeface="Arial" charset="0"/>
                <a:cs typeface="Times New Roman" pitchFamily="18" charset="0"/>
              </a:rPr>
              <a:t>Gorra o casco</a:t>
            </a:r>
            <a:endParaRPr lang="en-US">
              <a:latin typeface="Arial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C">
                <a:latin typeface="Wingdings" pitchFamily="2" charset="2"/>
                <a:cs typeface="Times New Roman" pitchFamily="18" charset="0"/>
              </a:rPr>
              <a:t>	v	</a:t>
            </a:r>
            <a:r>
              <a:rPr lang="es-EC">
                <a:cs typeface="Times New Roman" pitchFamily="18" charset="0"/>
              </a:rPr>
              <a:t>   </a:t>
            </a:r>
            <a:r>
              <a:rPr lang="es-EC">
                <a:latin typeface="Arial" charset="0"/>
                <a:cs typeface="Times New Roman" pitchFamily="18" charset="0"/>
              </a:rPr>
              <a:t>Mascarilla y lentes de protección</a:t>
            </a:r>
            <a:endParaRPr lang="en-US">
              <a:latin typeface="Arial" charset="0"/>
              <a:cs typeface="Times New Roman" pitchFamily="18" charset="0"/>
            </a:endParaRPr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/>
              <a:t>Exigencias Mexicanas para el Control de Calidad del Agua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871663" y="191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219200" y="2286000"/>
          <a:ext cx="7010400" cy="3962400"/>
        </p:xfrm>
        <a:graphic>
          <a:graphicData uri="http://schemas.openxmlformats.org/presentationml/2006/ole">
            <p:oleObj spid="_x0000_s19461" r:id="rId3" imgW="6590476" imgH="3696216" progId="Paint.Picture">
              <p:embed/>
            </p:oleObj>
          </a:graphicData>
        </a:graphic>
      </p:graphicFrame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9750" y="1700213"/>
            <a:ext cx="338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400"/>
              <a:t>Recolección de la muestra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C" sz="2800">
                <a:latin typeface="Arial" charset="0"/>
                <a:cs typeface="Times New Roman" pitchFamily="18" charset="0"/>
              </a:rPr>
              <a:t>la preservación:</a:t>
            </a:r>
          </a:p>
          <a:p>
            <a:pPr lvl="1" algn="just"/>
            <a:r>
              <a:rPr lang="es-EC" sz="2400">
                <a:latin typeface="Arial" charset="0"/>
                <a:cs typeface="Times New Roman" pitchFamily="18" charset="0"/>
              </a:rPr>
              <a:t>Para este parámetro se refrigera a 4</a:t>
            </a:r>
            <a:r>
              <a:rPr lang="es-EC" sz="2400" baseline="30000">
                <a:latin typeface="Arial" charset="0"/>
                <a:cs typeface="Times New Roman" pitchFamily="18" charset="0"/>
              </a:rPr>
              <a:t>0</a:t>
            </a:r>
            <a:r>
              <a:rPr lang="es-EC" sz="2400">
                <a:latin typeface="Arial" charset="0"/>
                <a:cs typeface="Times New Roman" pitchFamily="18" charset="0"/>
              </a:rPr>
              <a:t>C hasta su análisis.  Esta muestra es util hasta los 28 días de su almacenamiento.</a:t>
            </a:r>
            <a:endParaRPr lang="en-US" sz="2400">
              <a:latin typeface="Arial" charset="0"/>
              <a:cs typeface="Times New Roman" pitchFamily="18" charset="0"/>
            </a:endParaRPr>
          </a:p>
          <a:p>
            <a:pPr algn="just"/>
            <a:r>
              <a:rPr lang="es-EC" sz="2800">
                <a:latin typeface="Arial" charset="0"/>
                <a:cs typeface="Times New Roman" pitchFamily="18" charset="0"/>
              </a:rPr>
              <a:t>Transporte de la muestra</a:t>
            </a:r>
          </a:p>
          <a:p>
            <a:pPr lvl="1" algn="just"/>
            <a:r>
              <a:rPr lang="es-EC" sz="2400">
                <a:latin typeface="Arial" charset="0"/>
                <a:cs typeface="Times New Roman" pitchFamily="18" charset="0"/>
              </a:rPr>
              <a:t>Durante el transporte los envases deben permanecer en posición vertical y se acomodan de tal forma que no se golpeen unos con otros.  Se sugiere envolverlos en plásticos y mantenerlos  en una hielera.</a:t>
            </a:r>
            <a:endParaRPr lang="es-ES" sz="240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Exigencias Mexicanas para el Control de Calidad del Agua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Introducción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altLang="zh-SG">
                <a:latin typeface="Arial" charset="0"/>
                <a:ea typeface="宋体" charset="-122"/>
                <a:cs typeface="Times New Roman" pitchFamily="18" charset="0"/>
              </a:rPr>
              <a:t>Los ríos, lagos y mares recogen, desde tiempos inmemoriales, las basuras producidas por la actividad humana, por ejemplo, el rio Nilo.</a:t>
            </a:r>
          </a:p>
          <a:p>
            <a:pPr algn="just"/>
            <a:r>
              <a:rPr lang="es-EC">
                <a:latin typeface="Arial" charset="0"/>
                <a:ea typeface="宋体" charset="-122"/>
                <a:cs typeface="Times New Roman" pitchFamily="18" charset="0"/>
              </a:rPr>
              <a:t>Con la industrialización y el desarrollo económico este problema se ha ido trasladando a los países en vías de desarrollo.</a:t>
            </a:r>
            <a:endParaRPr lang="es-ES">
              <a:ea typeface="宋体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Antecedentes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419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Times New Roman" pitchFamily="18" charset="0"/>
              </a:rPr>
              <a:t>El  fósforo  es un elemento esencial para la célula, ya que forma parte de los ácidos nucleicos, de moléculas que almacenan energía química, y de moléculas como los fosfolípidos que forman las membranas celulares.</a:t>
            </a:r>
            <a:endParaRPr lang="en-US" sz="28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Times New Roman" pitchFamily="18" charset="0"/>
              </a:rPr>
              <a:t>Se encuentra en la naturaleza principalmente en forma de rocas fosfáticas y apatito. A partir de estas rocas, el fósforo se transforma en ion fosfato y queda disponible para que pueda ser absorbido por los vegetales.</a:t>
            </a: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Antecedentes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Times New Roman" pitchFamily="18" charset="0"/>
              </a:rPr>
              <a:t>A partir de las plantas, el fósforo pasa a los animales, volviendo de nuevo al medio tras la muerte de éstos y de los vegetales, así como por la eliminación continua de fosfatos en los excrementos. </a:t>
            </a:r>
          </a:p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Times New Roman" pitchFamily="18" charset="0"/>
              </a:rPr>
              <a:t>Un caso especial lo constituyen los excrementos de las aves, que en zonas donde son particularmente abundantes forman auténticos “yacimientos” de fósforo, conocidos como guano.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581400" y="304800"/>
            <a:ext cx="1876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Fósforo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3733800" y="2438400"/>
            <a:ext cx="1676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s-E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Fosfato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1524000" y="4191000"/>
            <a:ext cx="1876425" cy="10842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Plantas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5867400" y="4419600"/>
            <a:ext cx="2305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latin typeface="Arial Black"/>
              </a:rPr>
              <a:t>Animales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495800" y="1219200"/>
            <a:ext cx="0" cy="1066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2895600" y="3505200"/>
            <a:ext cx="838200" cy="838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3886200" y="4800600"/>
            <a:ext cx="1752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252" name="Arc 12"/>
          <p:cNvSpPr>
            <a:spLocks/>
          </p:cNvSpPr>
          <p:nvPr/>
        </p:nvSpPr>
        <p:spPr bwMode="auto">
          <a:xfrm>
            <a:off x="6096000" y="990600"/>
            <a:ext cx="1295400" cy="3200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54" name="Picture 14" descr="288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5373688"/>
            <a:ext cx="742950" cy="1181100"/>
          </a:xfrm>
          <a:prstGeom prst="rect">
            <a:avLst/>
          </a:prstGeom>
          <a:noFill/>
        </p:spPr>
      </p:pic>
      <p:pic>
        <p:nvPicPr>
          <p:cNvPr id="10256" name="Picture 16" descr="gorda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5300663"/>
            <a:ext cx="92392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El Fosfato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Arial" charset="0"/>
              </a:rPr>
              <a:t>El fósforo generalmente está presente en las aguas naturales en forma de fosfatos. </a:t>
            </a:r>
          </a:p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Arial" charset="0"/>
              </a:rPr>
              <a:t>Los fosfatos se encuentran en los fertilizantes y los detergentes y pueden llegar al agua con el escurrimiento agrícola, los desechos industriales y las descargas de aguas negras.</a:t>
            </a:r>
          </a:p>
          <a:p>
            <a:pPr algn="just">
              <a:lnSpc>
                <a:spcPct val="90000"/>
              </a:lnSpc>
            </a:pPr>
            <a:r>
              <a:rPr lang="es-EC" sz="2800">
                <a:latin typeface="Arial" charset="0"/>
                <a:cs typeface="Arial" charset="0"/>
              </a:rPr>
              <a:t> Los fosfatos, al igual que los nitratos, son nutrientes para las plantas. Cuando entra demasiado fosfato al agua, florece el crecimiento de las plantas.</a:t>
            </a: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Fosfatos y Salud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s-EC" altLang="zh-SG" sz="2200">
                <a:ea typeface="宋体" charset="-122"/>
              </a:rPr>
              <a:t>En el cuerpo, el fosfato es el anión intracelular más abundante. </a:t>
            </a:r>
          </a:p>
          <a:p>
            <a:pPr algn="just">
              <a:lnSpc>
                <a:spcPct val="80000"/>
              </a:lnSpc>
            </a:pPr>
            <a:r>
              <a:rPr lang="es-EC" altLang="zh-SG" sz="2200">
                <a:ea typeface="宋体" charset="-122"/>
              </a:rPr>
              <a:t>Almacenamiento de energía y el metabolismo, para la utilización de muchas vitaminas del complejo B.</a:t>
            </a:r>
          </a:p>
          <a:p>
            <a:pPr algn="just">
              <a:lnSpc>
                <a:spcPct val="80000"/>
              </a:lnSpc>
            </a:pPr>
            <a:r>
              <a:rPr lang="es-EC" altLang="zh-SG" sz="2200">
                <a:ea typeface="宋体" charset="-122"/>
              </a:rPr>
              <a:t>Para la función correcta de nervios y músculos y para mantener el equilibrio del calcio. </a:t>
            </a:r>
          </a:p>
          <a:p>
            <a:pPr algn="just">
              <a:lnSpc>
                <a:spcPct val="80000"/>
              </a:lnSpc>
            </a:pPr>
            <a:r>
              <a:rPr lang="es-EC" altLang="zh-SG" sz="2200">
                <a:ea typeface="宋体" charset="-122"/>
              </a:rPr>
              <a:t>Para la formación de huesos y dientes. </a:t>
            </a:r>
          </a:p>
          <a:p>
            <a:pPr algn="just">
              <a:lnSpc>
                <a:spcPct val="80000"/>
              </a:lnSpc>
            </a:pPr>
            <a:r>
              <a:rPr lang="es-EC" altLang="zh-SG" sz="2200">
                <a:ea typeface="宋体" charset="-122"/>
              </a:rPr>
              <a:t>Hipofosfatemia (bajos niveles de fosfato en sangre), pueden conducir a complicaciones a largo plazo que pueden ser serias. </a:t>
            </a:r>
          </a:p>
          <a:p>
            <a:pPr algn="just">
              <a:lnSpc>
                <a:spcPct val="80000"/>
              </a:lnSpc>
            </a:pPr>
            <a:r>
              <a:rPr lang="es-EC" altLang="zh-SG" sz="2200">
                <a:ea typeface="宋体" charset="-122"/>
              </a:rPr>
              <a:t>Hiperfosfatemia (niveles elevados de fósforo en sangre), algo que puede ocurrir especialmente en personas con función renal disminuida y puede conducir a desequilibrios de electrolitos que pueden ser serios.</a:t>
            </a:r>
            <a:endParaRPr lang="es-EC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Fosfatos y Salud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Demasiado  puede causar problemas de salud, como es daño a los riñones y osteoporosis. </a:t>
            </a:r>
          </a:p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La disminución de fosfato también puede ocurrir. Estas son causadas por uso extensivo de medicinas. </a:t>
            </a:r>
          </a:p>
          <a:p>
            <a:pPr algn="just">
              <a:lnSpc>
                <a:spcPct val="80000"/>
              </a:lnSpc>
            </a:pPr>
            <a:r>
              <a:rPr lang="es-EC" altLang="zh-SG" sz="2800">
                <a:ea typeface="宋体" charset="-122"/>
              </a:rPr>
              <a:t>También como suplementos de la dieta para pacientes que no pueden obtener suficiente fósforo en su dieta común, usualmente debido a ciertas enfermedades. </a:t>
            </a:r>
            <a:endParaRPr lang="es-ES" altLang="zh-SG" sz="2800">
              <a:ea typeface="宋体" charset="-122"/>
            </a:endParaRPr>
          </a:p>
          <a:p>
            <a:pPr algn="just">
              <a:lnSpc>
                <a:spcPct val="80000"/>
              </a:lnSpc>
            </a:pPr>
            <a:r>
              <a:rPr lang="es-ES" altLang="zh-SG" sz="2800">
                <a:ea typeface="宋体" charset="-122"/>
              </a:rPr>
              <a:t>Algunos fosfatos se usan para hacer que la orina sea más ácida, lo cual ayuda a tratar ciertas infecciones del tracto urinario. </a:t>
            </a:r>
          </a:p>
          <a:p>
            <a:pPr algn="just">
              <a:lnSpc>
                <a:spcPct val="80000"/>
              </a:lnSpc>
            </a:pPr>
            <a:r>
              <a:rPr lang="es-ES" altLang="zh-SG" sz="2800">
                <a:ea typeface="宋体" charset="-122"/>
              </a:rPr>
              <a:t>Algunos fosfatos se usan para prevenir la formación de cálculos de calcio en el tracto urinario</a:t>
            </a:r>
            <a:r>
              <a:rPr lang="en-US" altLang="zh-SG" sz="2800">
                <a:ea typeface="宋体" charset="-122"/>
              </a:rPr>
              <a:t> </a:t>
            </a:r>
            <a:endParaRPr lang="es-EC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Usos del Fosfato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C" altLang="zh-SG" sz="2800">
                <a:ea typeface="宋体" charset="-122"/>
              </a:rPr>
              <a:t>Agente de saponificación de grasas </a:t>
            </a:r>
          </a:p>
          <a:p>
            <a:pPr algn="just">
              <a:lnSpc>
                <a:spcPct val="90000"/>
              </a:lnSpc>
            </a:pPr>
            <a:r>
              <a:rPr lang="es-EC" altLang="zh-SG" sz="2800">
                <a:ea typeface="宋体" charset="-122"/>
              </a:rPr>
              <a:t>Decapante de pinturas debido a que en medio acuoso da disoluciones muy básicas. Se utiliza a nivel industrial para limpiar metales. </a:t>
            </a:r>
          </a:p>
          <a:p>
            <a:pPr algn="just">
              <a:lnSpc>
                <a:spcPct val="90000"/>
              </a:lnSpc>
            </a:pPr>
            <a:r>
              <a:rPr lang="es-EC" altLang="zh-SG" sz="2800">
                <a:ea typeface="宋体" charset="-122"/>
              </a:rPr>
              <a:t>En alimentación. Fabricación de quesos, emulsionante. </a:t>
            </a:r>
          </a:p>
          <a:p>
            <a:pPr algn="just">
              <a:lnSpc>
                <a:spcPct val="90000"/>
              </a:lnSpc>
            </a:pPr>
            <a:r>
              <a:rPr lang="es-EC" altLang="zh-SG" sz="2800">
                <a:ea typeface="宋体" charset="-122"/>
              </a:rPr>
              <a:t>Aditivo al jamón, evita pérdida de agua.</a:t>
            </a:r>
          </a:p>
          <a:p>
            <a:pPr algn="just">
              <a:lnSpc>
                <a:spcPct val="90000"/>
              </a:lnSpc>
            </a:pPr>
            <a:r>
              <a:rPr lang="es-EC" altLang="zh-SG" sz="2800">
                <a:ea typeface="宋体" charset="-122"/>
              </a:rPr>
              <a:t>En procesos de fosfatización de metales. Tratamiento anticorrosión previo a la pintura.</a:t>
            </a:r>
          </a:p>
          <a:p>
            <a:pPr algn="just">
              <a:lnSpc>
                <a:spcPct val="90000"/>
              </a:lnSpc>
            </a:pPr>
            <a:r>
              <a:rPr lang="es-EC" altLang="zh-SG" sz="2800">
                <a:ea typeface="宋体" charset="-122"/>
              </a:rPr>
              <a:t>Se utiliza como levadura artificial en panadería. </a:t>
            </a:r>
          </a:p>
        </p:txBody>
      </p:sp>
      <p:pic>
        <p:nvPicPr>
          <p:cNvPr id="28677" name="Picture 5" descr="Aditivos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692150"/>
            <a:ext cx="1362075" cy="904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ce">
  <a:themeElements>
    <a:clrScheme name="Arc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Ar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rc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55</TotalTime>
  <Words>1130</Words>
  <Application>Microsoft PowerPoint</Application>
  <PresentationFormat>Presentación en pantalla (4:3)</PresentationFormat>
  <Paragraphs>89</Paragraphs>
  <Slides>19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Times New Roman</vt:lpstr>
      <vt:lpstr>Wingdings</vt:lpstr>
      <vt:lpstr>Arial</vt:lpstr>
      <vt:lpstr>宋体</vt:lpstr>
      <vt:lpstr>Arce</vt:lpstr>
      <vt:lpstr>Imagen de mapa de bits</vt:lpstr>
      <vt:lpstr>Escuela Superior Politécnica del Litoral </vt:lpstr>
      <vt:lpstr>Introducción</vt:lpstr>
      <vt:lpstr>Antecedentes</vt:lpstr>
      <vt:lpstr>Antecedentes</vt:lpstr>
      <vt:lpstr>Diapositiva 5</vt:lpstr>
      <vt:lpstr>El Fosfato</vt:lpstr>
      <vt:lpstr>Fosfatos y Salud</vt:lpstr>
      <vt:lpstr>Fosfatos y Salud</vt:lpstr>
      <vt:lpstr>Usos del Fosfato</vt:lpstr>
      <vt:lpstr>Usos del Fosfato</vt:lpstr>
      <vt:lpstr>FOSFATOS Y CALIDAD DEL AGUA</vt:lpstr>
      <vt:lpstr>Diapositiva 12</vt:lpstr>
      <vt:lpstr>Diapositiva 13</vt:lpstr>
      <vt:lpstr>Resumen</vt:lpstr>
      <vt:lpstr>Fosfatos y el Hombre</vt:lpstr>
      <vt:lpstr>Especificaciones Legales en Ecuador</vt:lpstr>
      <vt:lpstr>Exigencias Mexicanas para el Control de Calidad del Agua</vt:lpstr>
      <vt:lpstr>Exigencias Mexicanas para el Control de Calidad del Agua</vt:lpstr>
      <vt:lpstr>Exigencias Mexicanas para el Control de Calidad del Agua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Fosfatos Totales</dc:title>
  <dc:creator>yajaira</dc:creator>
  <cp:lastModifiedBy>Administrador</cp:lastModifiedBy>
  <cp:revision>5</cp:revision>
  <dcterms:created xsi:type="dcterms:W3CDTF">2007-06-26T05:29:05Z</dcterms:created>
  <dcterms:modified xsi:type="dcterms:W3CDTF">2009-07-27T17:49:31Z</dcterms:modified>
</cp:coreProperties>
</file>