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59" r:id="rId3"/>
    <p:sldId id="258" r:id="rId4"/>
    <p:sldId id="261" r:id="rId5"/>
    <p:sldId id="262" r:id="rId6"/>
    <p:sldId id="264" r:id="rId7"/>
    <p:sldId id="266" r:id="rId8"/>
    <p:sldId id="267" r:id="rId9"/>
    <p:sldId id="268" r:id="rId10"/>
    <p:sldId id="269" r:id="rId11"/>
    <p:sldId id="270" r:id="rId12"/>
    <p:sldId id="271" r:id="rId13"/>
    <p:sldId id="272" r:id="rId14"/>
    <p:sldId id="273" r:id="rId15"/>
    <p:sldId id="274" r:id="rId1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72F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0" d="100"/>
          <a:sy n="60" d="100"/>
        </p:scale>
        <p:origin x="-60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177" name="Rectangle 9"/>
          <p:cNvSpPr>
            <a:spLocks noGrp="1" noChangeArrowheads="1"/>
          </p:cNvSpPr>
          <p:nvPr>
            <p:ph type="dt" sz="quarter" idx="2"/>
          </p:nvPr>
        </p:nvSpPr>
        <p:spPr/>
        <p:txBody>
          <a:bodyPr/>
          <a:lstStyle>
            <a:lvl1pPr>
              <a:defRPr>
                <a:solidFill>
                  <a:schemeClr val="bg1"/>
                </a:solidFill>
              </a:defRPr>
            </a:lvl1pPr>
          </a:lstStyle>
          <a:p>
            <a:endParaRPr lang="es-ES"/>
          </a:p>
        </p:txBody>
      </p:sp>
      <p:sp>
        <p:nvSpPr>
          <p:cNvPr id="7178" name="Rectangle 10"/>
          <p:cNvSpPr>
            <a:spLocks noGrp="1" noChangeArrowheads="1"/>
          </p:cNvSpPr>
          <p:nvPr>
            <p:ph type="ftr" sz="quarter" idx="3"/>
          </p:nvPr>
        </p:nvSpPr>
        <p:spPr>
          <a:xfrm>
            <a:off x="5364163" y="6237288"/>
            <a:ext cx="3529012" cy="474662"/>
          </a:xfrm>
        </p:spPr>
        <p:txBody>
          <a:bodyPr/>
          <a:lstStyle>
            <a:lvl1pPr>
              <a:defRPr/>
            </a:lvl1pPr>
          </a:lstStyle>
          <a:p>
            <a:r>
              <a:rPr lang="es-ES"/>
              <a:t>Calidad de Agua</a:t>
            </a:r>
          </a:p>
        </p:txBody>
      </p:sp>
      <p:sp>
        <p:nvSpPr>
          <p:cNvPr id="7179" name="Rectangle 11"/>
          <p:cNvSpPr>
            <a:spLocks noGrp="1" noChangeArrowheads="1"/>
          </p:cNvSpPr>
          <p:nvPr>
            <p:ph type="sldNum" sz="quarter" idx="4"/>
          </p:nvPr>
        </p:nvSpPr>
        <p:spPr>
          <a:xfrm>
            <a:off x="76200" y="6248400"/>
            <a:ext cx="587375" cy="488950"/>
          </a:xfrm>
        </p:spPr>
        <p:txBody>
          <a:bodyPr anchorCtr="0"/>
          <a:lstStyle>
            <a:lvl1pPr>
              <a:defRPr/>
            </a:lvl1pPr>
          </a:lstStyle>
          <a:p>
            <a:fld id="{812E2BD0-D869-416A-89CA-B3FBE6B4A9C6}" type="slidenum">
              <a:rPr lang="es-ES"/>
              <a:pPr/>
              <a:t>‹Nº›</a:t>
            </a:fld>
            <a:endParaRPr lang="es-ES"/>
          </a:p>
        </p:txBody>
      </p:sp>
      <p:sp>
        <p:nvSpPr>
          <p:cNvPr id="7184" name="WordArt 16"/>
          <p:cNvSpPr>
            <a:spLocks noChangeArrowheads="1" noChangeShapeType="1" noTextEdit="1"/>
          </p:cNvSpPr>
          <p:nvPr userDrawn="1"/>
        </p:nvSpPr>
        <p:spPr bwMode="auto">
          <a:xfrm rot="5400000">
            <a:off x="-2930525" y="3143250"/>
            <a:ext cx="6858000" cy="571500"/>
          </a:xfrm>
          <a:prstGeom prst="rect">
            <a:avLst/>
          </a:prstGeom>
        </p:spPr>
        <p:txBody>
          <a:bodyPr vert="wordArtVert" wrap="none" fromWordArt="1">
            <a:prstTxWarp prst="textWave4">
              <a:avLst>
                <a:gd name="adj1" fmla="val 20644"/>
                <a:gd name="adj2" fmla="val 292"/>
              </a:avLst>
            </a:prstTxWarp>
          </a:bodyPr>
          <a:lstStyle/>
          <a:p>
            <a:pPr algn="ctr" fontAlgn="auto"/>
            <a:r>
              <a:rPr lang="es-ES" sz="3600" kern="10">
                <a:ln w="9525">
                  <a:noFill/>
                  <a:round/>
                  <a:headEnd/>
                  <a:tailEnd/>
                </a:ln>
                <a:gradFill rotWithShape="0">
                  <a:gsLst>
                    <a:gs pos="0">
                      <a:srgbClr val="00FF00"/>
                    </a:gs>
                    <a:gs pos="100000">
                      <a:srgbClr val="00CCFF"/>
                    </a:gs>
                  </a:gsLst>
                  <a:lin ang="0" scaled="1"/>
                </a:gradFill>
                <a:effectLst>
                  <a:outerShdw dist="99190" dir="7788334" algn="ctr" rotWithShape="0">
                    <a:srgbClr val="000080">
                      <a:alpha val="80000"/>
                    </a:srgbClr>
                  </a:outerShdw>
                </a:effectLst>
                <a:latin typeface="Parchment"/>
              </a:rPr>
              <a:t>E</a:t>
            </a:r>
          </a:p>
        </p:txBody>
      </p:sp>
      <p:sp>
        <p:nvSpPr>
          <p:cNvPr id="7185" name="Line 17"/>
          <p:cNvSpPr>
            <a:spLocks noChangeShapeType="1"/>
          </p:cNvSpPr>
          <p:nvPr userDrawn="1"/>
        </p:nvSpPr>
        <p:spPr bwMode="auto">
          <a:xfrm>
            <a:off x="611188" y="1035050"/>
            <a:ext cx="8532812" cy="0"/>
          </a:xfrm>
          <a:prstGeom prst="line">
            <a:avLst/>
          </a:prstGeom>
          <a:noFill/>
          <a:ln w="57150">
            <a:solidFill>
              <a:srgbClr val="003366"/>
            </a:solidFill>
            <a:round/>
            <a:headEnd/>
            <a:tailEnd/>
          </a:ln>
        </p:spPr>
        <p:txBody>
          <a:bodyPr/>
          <a:lstStyle/>
          <a:p>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F4D5325E-8421-4037-B998-97BC5A3E8A28}"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05600" y="762000"/>
            <a:ext cx="1981200" cy="532447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762000" y="762000"/>
            <a:ext cx="5791200" cy="53244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C88A5688-AD63-4990-8AA6-3CFF6B540636}"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96E945AC-56C3-4F2F-8F71-CC44074DEDCA}"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1E8545AF-B0A3-4195-9DF0-A6452764696B}"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C9C0738D-D146-4A02-9818-860CCAEA6A82}"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E2252DA8-23D0-447C-B6B3-6DA42FECF0A4}"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2FE9DDB9-C4A7-44BE-958B-0A8CCB4FBB5D}"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64E8E41D-10CB-4BF5-B4AB-106FB559C1C8}"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EF73C1DF-CD28-4305-92EE-55CA81EC6E96}"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3ED49D64-F8DC-405F-9ACB-D524FFC07472}"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6153"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es-ES" smtClean="0"/>
              <a:t>Haga clic para cambiar el estilo de título	</a:t>
            </a:r>
          </a:p>
        </p:txBody>
      </p:sp>
      <p:sp>
        <p:nvSpPr>
          <p:cNvPr id="6154"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6155"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endParaRPr lang="es-ES"/>
          </a:p>
        </p:txBody>
      </p:sp>
      <p:sp>
        <p:nvSpPr>
          <p:cNvPr id="6156"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s-ES"/>
          </a:p>
        </p:txBody>
      </p:sp>
      <p:sp>
        <p:nvSpPr>
          <p:cNvPr id="6157"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fld id="{B1AFCF4B-0976-4C24-A830-3E2BA659C785}" type="slidenum">
              <a:rPr lang="es-ES"/>
              <a:pPr/>
              <a:t>‹Nº›</a:t>
            </a:fld>
            <a:endParaRPr lang="es-ES"/>
          </a:p>
        </p:txBody>
      </p:sp>
      <p:sp>
        <p:nvSpPr>
          <p:cNvPr id="6158" name="WordArt 14"/>
          <p:cNvSpPr>
            <a:spLocks noChangeArrowheads="1" noChangeShapeType="1" noTextEdit="1"/>
          </p:cNvSpPr>
          <p:nvPr userDrawn="1"/>
        </p:nvSpPr>
        <p:spPr bwMode="auto">
          <a:xfrm rot="5400000">
            <a:off x="-2892425" y="3143250"/>
            <a:ext cx="6858000" cy="571500"/>
          </a:xfrm>
          <a:prstGeom prst="rect">
            <a:avLst/>
          </a:prstGeom>
        </p:spPr>
        <p:txBody>
          <a:bodyPr vert="wordArtVert" wrap="none" fromWordArt="1">
            <a:prstTxWarp prst="textWave4">
              <a:avLst>
                <a:gd name="adj1" fmla="val 20644"/>
                <a:gd name="adj2" fmla="val 292"/>
              </a:avLst>
            </a:prstTxWarp>
          </a:bodyPr>
          <a:lstStyle/>
          <a:p>
            <a:pPr algn="ctr" fontAlgn="auto"/>
            <a:r>
              <a:rPr lang="es-ES" sz="3600" kern="10">
                <a:ln w="9525">
                  <a:noFill/>
                  <a:round/>
                  <a:headEnd/>
                  <a:tailEnd/>
                </a:ln>
                <a:gradFill rotWithShape="0">
                  <a:gsLst>
                    <a:gs pos="0">
                      <a:srgbClr val="00FF00"/>
                    </a:gs>
                    <a:gs pos="100000">
                      <a:srgbClr val="00CCFF"/>
                    </a:gs>
                  </a:gsLst>
                  <a:lin ang="0" scaled="1"/>
                </a:gradFill>
                <a:effectLst>
                  <a:outerShdw dist="99190" dir="7788334" algn="ctr" rotWithShape="0">
                    <a:srgbClr val="000080">
                      <a:alpha val="80000"/>
                    </a:srgbClr>
                  </a:outerShdw>
                </a:effectLst>
                <a:latin typeface="Parchment"/>
              </a:rPr>
              <a:t>E</a:t>
            </a:r>
          </a:p>
        </p:txBody>
      </p:sp>
      <p:sp>
        <p:nvSpPr>
          <p:cNvPr id="6159" name="Line 15"/>
          <p:cNvSpPr>
            <a:spLocks noChangeShapeType="1"/>
          </p:cNvSpPr>
          <p:nvPr userDrawn="1"/>
        </p:nvSpPr>
        <p:spPr bwMode="auto">
          <a:xfrm>
            <a:off x="611188" y="1196975"/>
            <a:ext cx="8532812" cy="0"/>
          </a:xfrm>
          <a:prstGeom prst="line">
            <a:avLst/>
          </a:prstGeom>
          <a:noFill/>
          <a:ln w="57150">
            <a:solidFill>
              <a:srgbClr val="003366"/>
            </a:solidFill>
            <a:round/>
            <a:headEnd/>
            <a:tailEnd/>
          </a:ln>
        </p:spPr>
        <p:txBody>
          <a:bodyPr/>
          <a:lstStyle/>
          <a:p>
            <a:endParaRPr lang="es-E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
          <p:cNvSpPr>
            <a:spLocks noGrp="1" noChangeArrowheads="1"/>
          </p:cNvSpPr>
          <p:nvPr>
            <p:ph type="ftr" sz="quarter" idx="3"/>
          </p:nvPr>
        </p:nvSpPr>
        <p:spPr/>
        <p:txBody>
          <a:bodyPr/>
          <a:lstStyle/>
          <a:p>
            <a:r>
              <a:rPr lang="es-ES"/>
              <a:t>Calidad de Agua</a:t>
            </a:r>
          </a:p>
        </p:txBody>
      </p:sp>
      <p:pic>
        <p:nvPicPr>
          <p:cNvPr id="2056" name="Picture 8" descr="salmonidos"/>
          <p:cNvPicPr>
            <a:picLocks noChangeAspect="1" noChangeArrowheads="1"/>
          </p:cNvPicPr>
          <p:nvPr/>
        </p:nvPicPr>
        <p:blipFill>
          <a:blip r:embed="rId2">
            <a:lum bright="70000" contrast="-70000"/>
          </a:blip>
          <a:srcRect/>
          <a:stretch>
            <a:fillRect/>
          </a:stretch>
        </p:blipFill>
        <p:spPr bwMode="auto">
          <a:xfrm>
            <a:off x="2051050" y="2205038"/>
            <a:ext cx="5545138" cy="3600450"/>
          </a:xfrm>
          <a:prstGeom prst="rect">
            <a:avLst/>
          </a:prstGeom>
          <a:noFill/>
          <a:ln w="9525">
            <a:noFill/>
            <a:miter lim="800000"/>
            <a:headEnd/>
            <a:tailEnd/>
          </a:ln>
        </p:spPr>
      </p:pic>
      <p:sp>
        <p:nvSpPr>
          <p:cNvPr id="2052" name="Rectangle 4"/>
          <p:cNvSpPr>
            <a:spLocks noChangeArrowheads="1"/>
          </p:cNvSpPr>
          <p:nvPr/>
        </p:nvSpPr>
        <p:spPr bwMode="auto">
          <a:xfrm>
            <a:off x="1187450" y="2708275"/>
            <a:ext cx="7129463" cy="3533775"/>
          </a:xfrm>
          <a:prstGeom prst="rect">
            <a:avLst/>
          </a:prstGeom>
          <a:noFill/>
          <a:ln w="9525">
            <a:noFill/>
            <a:miter lim="800000"/>
            <a:headEnd/>
            <a:tailEnd/>
          </a:ln>
          <a:effectLst/>
        </p:spPr>
        <p:txBody>
          <a:bodyPr>
            <a:spAutoFit/>
          </a:bodyPr>
          <a:lstStyle/>
          <a:p>
            <a:pPr algn="ctr"/>
            <a:r>
              <a:rPr lang="es-ES" sz="5400" dirty="0">
                <a:solidFill>
                  <a:schemeClr val="tx2"/>
                </a:solidFill>
                <a:latin typeface="Berlin Sans FB Demi" pitchFamily="34" charset="0"/>
              </a:rPr>
              <a:t>OXIGENO DISUELTO (OD)</a:t>
            </a:r>
          </a:p>
          <a:p>
            <a:pPr algn="ctr"/>
            <a:endParaRPr lang="es-ES" sz="5400" dirty="0">
              <a:solidFill>
                <a:schemeClr val="tx2"/>
              </a:solidFill>
              <a:latin typeface="Berlin Sans FB Demi" pitchFamily="34" charset="0"/>
            </a:endParaRPr>
          </a:p>
          <a:p>
            <a:r>
              <a:rPr lang="es-ES" sz="3200" b="1" dirty="0">
                <a:solidFill>
                  <a:srgbClr val="7B72F4"/>
                </a:solidFill>
              </a:rPr>
              <a:t>Integrante:</a:t>
            </a:r>
          </a:p>
          <a:p>
            <a:pPr algn="ctr"/>
            <a:r>
              <a:rPr lang="es-ES" sz="3200" b="1" dirty="0">
                <a:solidFill>
                  <a:srgbClr val="7B72F4"/>
                </a:solidFill>
              </a:rPr>
              <a:t>Evelyn Peña Pulla</a:t>
            </a:r>
          </a:p>
        </p:txBody>
      </p:sp>
      <p:sp>
        <p:nvSpPr>
          <p:cNvPr id="2055" name="Rectangle 7"/>
          <p:cNvSpPr>
            <a:spLocks noChangeArrowheads="1"/>
          </p:cNvSpPr>
          <p:nvPr/>
        </p:nvSpPr>
        <p:spPr bwMode="auto">
          <a:xfrm>
            <a:off x="684213" y="95250"/>
            <a:ext cx="7991475" cy="2066925"/>
          </a:xfrm>
          <a:prstGeom prst="rect">
            <a:avLst/>
          </a:prstGeom>
          <a:noFill/>
          <a:ln w="9525">
            <a:noFill/>
            <a:miter lim="800000"/>
            <a:headEnd/>
            <a:tailEnd/>
          </a:ln>
          <a:effectLst/>
        </p:spPr>
        <p:txBody>
          <a:bodyPr>
            <a:spAutoFit/>
          </a:bodyPr>
          <a:lstStyle/>
          <a:p>
            <a:pPr lvl="1" algn="ctr">
              <a:lnSpc>
                <a:spcPct val="90000"/>
              </a:lnSpc>
            </a:pPr>
            <a:r>
              <a:rPr lang="es-ES" sz="3200" b="1"/>
              <a:t>ESCUELA SUPERIOR POLITECNICA DEL LITORAL</a:t>
            </a:r>
          </a:p>
          <a:p>
            <a:pPr lvl="1" algn="ctr">
              <a:lnSpc>
                <a:spcPct val="90000"/>
              </a:lnSpc>
            </a:pPr>
            <a:endParaRPr lang="es-ES" sz="4000" b="1"/>
          </a:p>
          <a:p>
            <a:pPr lvl="1" algn="ctr">
              <a:lnSpc>
                <a:spcPct val="90000"/>
              </a:lnSpc>
            </a:pPr>
            <a:r>
              <a:rPr lang="es-ES" sz="4000" b="1"/>
              <a:t>CALIDAD DE AGUA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AutoShape 4" descr="Papel seda azul"/>
          <p:cNvSpPr>
            <a:spLocks noChangeArrowheads="1"/>
          </p:cNvSpPr>
          <p:nvPr>
            <p:ph type="title"/>
          </p:nvPr>
        </p:nvSpPr>
        <p:spPr>
          <a:xfrm>
            <a:off x="611188" y="333375"/>
            <a:ext cx="7993062" cy="711200"/>
          </a:xfrm>
          <a:prstGeom prst="roundRect">
            <a:avLst>
              <a:gd name="adj" fmla="val 0"/>
            </a:avLst>
          </a:prstGeom>
          <a:blipFill dpi="0" rotWithShape="1">
            <a:blip r:embed="rId2"/>
            <a:srcRect/>
            <a:tile tx="0" ty="0" sx="100000" sy="100000" flip="none" algn="tl"/>
          </a:blipFill>
          <a:ln/>
        </p:spPr>
        <p:txBody>
          <a:bodyPr/>
          <a:lstStyle/>
          <a:p>
            <a:pPr algn="ctr"/>
            <a:r>
              <a:rPr lang="es-ES" sz="3200"/>
              <a:t>MEDICIÓN DEL OXÍGENO DISUELTO</a:t>
            </a:r>
            <a:r>
              <a:rPr lang="es-ES"/>
              <a:t> </a:t>
            </a:r>
          </a:p>
        </p:txBody>
      </p:sp>
      <p:pic>
        <p:nvPicPr>
          <p:cNvPr id="22533" name="Picture 5"/>
          <p:cNvPicPr>
            <a:picLocks noChangeAspect="1" noChangeArrowheads="1"/>
          </p:cNvPicPr>
          <p:nvPr/>
        </p:nvPicPr>
        <p:blipFill>
          <a:blip r:embed="rId3"/>
          <a:srcRect/>
          <a:stretch>
            <a:fillRect/>
          </a:stretch>
        </p:blipFill>
        <p:spPr bwMode="auto">
          <a:xfrm>
            <a:off x="1042988" y="1341438"/>
            <a:ext cx="7273925" cy="5062537"/>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6" name="Picture 4"/>
          <p:cNvPicPr>
            <a:picLocks noChangeAspect="1" noChangeArrowheads="1"/>
          </p:cNvPicPr>
          <p:nvPr/>
        </p:nvPicPr>
        <p:blipFill>
          <a:blip r:embed="rId2"/>
          <a:srcRect/>
          <a:stretch>
            <a:fillRect/>
          </a:stretch>
        </p:blipFill>
        <p:spPr bwMode="auto">
          <a:xfrm>
            <a:off x="1331913" y="1412875"/>
            <a:ext cx="7272337" cy="4960938"/>
          </a:xfrm>
          <a:prstGeom prst="rect">
            <a:avLst/>
          </a:prstGeom>
          <a:noFill/>
          <a:ln w="9525">
            <a:noFill/>
            <a:miter lim="800000"/>
            <a:headEnd/>
            <a:tailEnd/>
          </a:ln>
          <a:effectLst/>
        </p:spPr>
      </p:pic>
      <p:sp>
        <p:nvSpPr>
          <p:cNvPr id="23557" name="AutoShape 5" descr="Papel seda azul"/>
          <p:cNvSpPr>
            <a:spLocks noChangeArrowheads="1"/>
          </p:cNvSpPr>
          <p:nvPr>
            <p:ph type="title"/>
          </p:nvPr>
        </p:nvSpPr>
        <p:spPr>
          <a:xfrm>
            <a:off x="611188" y="333375"/>
            <a:ext cx="7993062" cy="711200"/>
          </a:xfrm>
          <a:prstGeom prst="roundRect">
            <a:avLst>
              <a:gd name="adj" fmla="val 0"/>
            </a:avLst>
          </a:prstGeom>
          <a:blipFill dpi="0" rotWithShape="1">
            <a:blip r:embed="rId3"/>
            <a:srcRect/>
            <a:tile tx="0" ty="0" sx="100000" sy="100000" flip="none" algn="tl"/>
          </a:blipFill>
          <a:ln/>
        </p:spPr>
        <p:txBody>
          <a:bodyPr/>
          <a:lstStyle/>
          <a:p>
            <a:pPr algn="ctr"/>
            <a:r>
              <a:rPr lang="es-ES" sz="3200"/>
              <a:t>MEDICIÓN DEL OXÍGENO DISUELTO</a:t>
            </a:r>
            <a:r>
              <a:rPr lang="es-ES"/>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AutoShape 4" descr="Papel seda azul"/>
          <p:cNvSpPr>
            <a:spLocks noChangeArrowheads="1"/>
          </p:cNvSpPr>
          <p:nvPr>
            <p:ph type="title"/>
          </p:nvPr>
        </p:nvSpPr>
        <p:spPr>
          <a:xfrm>
            <a:off x="611188" y="333375"/>
            <a:ext cx="7993062" cy="711200"/>
          </a:xfrm>
          <a:prstGeom prst="roundRect">
            <a:avLst>
              <a:gd name="adj" fmla="val 0"/>
            </a:avLst>
          </a:prstGeom>
          <a:blipFill dpi="0" rotWithShape="1">
            <a:blip r:embed="rId2"/>
            <a:srcRect/>
            <a:tile tx="0" ty="0" sx="100000" sy="100000" flip="none" algn="tl"/>
          </a:blipFill>
          <a:ln/>
        </p:spPr>
        <p:txBody>
          <a:bodyPr/>
          <a:lstStyle/>
          <a:p>
            <a:pPr algn="ctr"/>
            <a:r>
              <a:rPr lang="es-ES" sz="3200"/>
              <a:t>MEDICIÓN DEL OXÍGENO DISUELTO</a:t>
            </a:r>
            <a:r>
              <a:rPr lang="es-ES"/>
              <a:t> </a:t>
            </a:r>
          </a:p>
        </p:txBody>
      </p:sp>
      <p:pic>
        <p:nvPicPr>
          <p:cNvPr id="24581" name="Picture 5"/>
          <p:cNvPicPr>
            <a:picLocks noChangeAspect="1" noChangeArrowheads="1"/>
          </p:cNvPicPr>
          <p:nvPr/>
        </p:nvPicPr>
        <p:blipFill>
          <a:blip r:embed="rId3"/>
          <a:srcRect/>
          <a:stretch>
            <a:fillRect/>
          </a:stretch>
        </p:blipFill>
        <p:spPr bwMode="auto">
          <a:xfrm>
            <a:off x="1116013" y="1412875"/>
            <a:ext cx="7127875" cy="5313363"/>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AutoShape 4" descr="Papel seda azul"/>
          <p:cNvSpPr>
            <a:spLocks noChangeArrowheads="1"/>
          </p:cNvSpPr>
          <p:nvPr>
            <p:ph type="title"/>
          </p:nvPr>
        </p:nvSpPr>
        <p:spPr>
          <a:xfrm>
            <a:off x="611188" y="333375"/>
            <a:ext cx="7993062" cy="711200"/>
          </a:xfrm>
          <a:prstGeom prst="roundRect">
            <a:avLst>
              <a:gd name="adj" fmla="val 0"/>
            </a:avLst>
          </a:prstGeom>
          <a:blipFill dpi="0" rotWithShape="1">
            <a:blip r:embed="rId2"/>
            <a:srcRect/>
            <a:tile tx="0" ty="0" sx="100000" sy="100000" flip="none" algn="tl"/>
          </a:blipFill>
          <a:ln/>
        </p:spPr>
        <p:txBody>
          <a:bodyPr/>
          <a:lstStyle/>
          <a:p>
            <a:pPr algn="ctr"/>
            <a:r>
              <a:rPr lang="es-ES" sz="3200"/>
              <a:t>MEDICIÓN DEL OXÍGENO DISUELTO</a:t>
            </a:r>
            <a:r>
              <a:rPr lang="es-ES"/>
              <a:t> </a:t>
            </a:r>
          </a:p>
        </p:txBody>
      </p:sp>
      <p:pic>
        <p:nvPicPr>
          <p:cNvPr id="25605" name="Picture 5"/>
          <p:cNvPicPr>
            <a:picLocks noChangeAspect="1" noChangeArrowheads="1"/>
          </p:cNvPicPr>
          <p:nvPr/>
        </p:nvPicPr>
        <p:blipFill>
          <a:blip r:embed="rId3"/>
          <a:srcRect/>
          <a:stretch>
            <a:fillRect/>
          </a:stretch>
        </p:blipFill>
        <p:spPr bwMode="auto">
          <a:xfrm>
            <a:off x="1547813" y="1341438"/>
            <a:ext cx="6913562" cy="521017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AutoShape 4" descr="Papel seda azul"/>
          <p:cNvSpPr>
            <a:spLocks noChangeArrowheads="1"/>
          </p:cNvSpPr>
          <p:nvPr>
            <p:ph type="title"/>
          </p:nvPr>
        </p:nvSpPr>
        <p:spPr>
          <a:xfrm>
            <a:off x="611188" y="333375"/>
            <a:ext cx="7993062" cy="711200"/>
          </a:xfrm>
          <a:prstGeom prst="roundRect">
            <a:avLst>
              <a:gd name="adj" fmla="val 0"/>
            </a:avLst>
          </a:prstGeom>
          <a:blipFill dpi="0" rotWithShape="1">
            <a:blip r:embed="rId2"/>
            <a:srcRect/>
            <a:tile tx="0" ty="0" sx="100000" sy="100000" flip="none" algn="tl"/>
          </a:blipFill>
          <a:ln/>
        </p:spPr>
        <p:txBody>
          <a:bodyPr/>
          <a:lstStyle/>
          <a:p>
            <a:pPr algn="ctr"/>
            <a:r>
              <a:rPr lang="es-ES" sz="3200"/>
              <a:t>MEDICIÓN DEL OXÍGENO DISUELTO</a:t>
            </a:r>
            <a:r>
              <a:rPr lang="es-ES"/>
              <a:t> </a:t>
            </a:r>
          </a:p>
        </p:txBody>
      </p:sp>
      <p:pic>
        <p:nvPicPr>
          <p:cNvPr id="26629" name="Picture 5"/>
          <p:cNvPicPr>
            <a:picLocks noChangeAspect="1" noChangeArrowheads="1"/>
          </p:cNvPicPr>
          <p:nvPr/>
        </p:nvPicPr>
        <p:blipFill>
          <a:blip r:embed="rId3"/>
          <a:srcRect/>
          <a:stretch>
            <a:fillRect/>
          </a:stretch>
        </p:blipFill>
        <p:spPr bwMode="auto">
          <a:xfrm>
            <a:off x="900113" y="1484313"/>
            <a:ext cx="7812087" cy="5040312"/>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AutoShape 4" descr="Papel seda azul"/>
          <p:cNvSpPr>
            <a:spLocks noChangeArrowheads="1"/>
          </p:cNvSpPr>
          <p:nvPr>
            <p:ph type="title"/>
          </p:nvPr>
        </p:nvSpPr>
        <p:spPr>
          <a:xfrm>
            <a:off x="611188" y="333375"/>
            <a:ext cx="7993062" cy="711200"/>
          </a:xfrm>
          <a:prstGeom prst="roundRect">
            <a:avLst>
              <a:gd name="adj" fmla="val 0"/>
            </a:avLst>
          </a:prstGeom>
          <a:blipFill dpi="0" rotWithShape="1">
            <a:blip r:embed="rId2"/>
            <a:srcRect/>
            <a:tile tx="0" ty="0" sx="100000" sy="100000" flip="none" algn="tl"/>
          </a:blipFill>
          <a:ln/>
        </p:spPr>
        <p:txBody>
          <a:bodyPr/>
          <a:lstStyle/>
          <a:p>
            <a:pPr algn="ctr"/>
            <a:r>
              <a:rPr lang="es-ES" sz="3200"/>
              <a:t>MEDICIÓN DEL OXÍGENO DISUELTO</a:t>
            </a:r>
            <a:r>
              <a:rPr lang="es-ES"/>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
          <p:cNvSpPr>
            <a:spLocks noGrp="1" noChangeArrowheads="1"/>
          </p:cNvSpPr>
          <p:nvPr>
            <p:ph type="ftr" sz="quarter" idx="3"/>
          </p:nvPr>
        </p:nvSpPr>
        <p:spPr/>
        <p:txBody>
          <a:bodyPr/>
          <a:lstStyle/>
          <a:p>
            <a:r>
              <a:rPr lang="es-ES"/>
              <a:t>Calidad de Agua</a:t>
            </a:r>
          </a:p>
        </p:txBody>
      </p:sp>
      <p:sp>
        <p:nvSpPr>
          <p:cNvPr id="11266" name="Rectangle 2" descr="Papel seda azul"/>
          <p:cNvSpPr>
            <a:spLocks noChangeArrowheads="1"/>
          </p:cNvSpPr>
          <p:nvPr>
            <p:ph type="ctrTitle"/>
          </p:nvPr>
        </p:nvSpPr>
        <p:spPr bwMode="auto">
          <a:xfrm>
            <a:off x="769938" y="260350"/>
            <a:ext cx="8123237" cy="576263"/>
          </a:xfrm>
          <a:prstGeom prst="rect">
            <a:avLst/>
          </a:prstGeom>
          <a:blipFill dpi="0" rotWithShape="1">
            <a:blip r:embed="rId2"/>
            <a:srcRect/>
            <a:tile tx="0" ty="0" sx="100000" sy="100000" flip="none" algn="tl"/>
          </a:blipFill>
          <a:ln>
            <a:miter lim="800000"/>
            <a:headEnd/>
            <a:tailEnd/>
          </a:ln>
        </p:spPr>
        <p:txBody>
          <a:bodyPr/>
          <a:lstStyle/>
          <a:p>
            <a:pPr algn="ctr"/>
            <a:r>
              <a:rPr lang="es-ES">
                <a:solidFill>
                  <a:schemeClr val="tx1"/>
                </a:solidFill>
                <a:latin typeface="Berlin Sans FB Demi" pitchFamily="34" charset="0"/>
              </a:rPr>
              <a:t>ANTECEDENTES</a:t>
            </a:r>
            <a:r>
              <a:rPr lang="es-ES">
                <a:solidFill>
                  <a:schemeClr val="tx1"/>
                </a:solidFill>
              </a:rPr>
              <a:t/>
            </a:r>
            <a:br>
              <a:rPr lang="es-ES">
                <a:solidFill>
                  <a:schemeClr val="tx1"/>
                </a:solidFill>
              </a:rPr>
            </a:br>
            <a:endParaRPr lang="es-ES" sz="2600">
              <a:solidFill>
                <a:schemeClr val="tx1"/>
              </a:solidFill>
            </a:endParaRPr>
          </a:p>
        </p:txBody>
      </p:sp>
      <p:sp>
        <p:nvSpPr>
          <p:cNvPr id="11273" name="Rectangle 9"/>
          <p:cNvSpPr>
            <a:spLocks noChangeArrowheads="1"/>
          </p:cNvSpPr>
          <p:nvPr/>
        </p:nvSpPr>
        <p:spPr bwMode="auto">
          <a:xfrm>
            <a:off x="971550" y="1112838"/>
            <a:ext cx="7704138" cy="4968875"/>
          </a:xfrm>
          <a:prstGeom prst="rect">
            <a:avLst/>
          </a:prstGeom>
          <a:noFill/>
          <a:ln w="9525">
            <a:noFill/>
            <a:miter lim="800000"/>
            <a:headEnd/>
            <a:tailEnd/>
          </a:ln>
          <a:effectLst/>
        </p:spPr>
        <p:txBody>
          <a:bodyPr>
            <a:spAutoFit/>
          </a:bodyPr>
          <a:lstStyle/>
          <a:p>
            <a:r>
              <a:rPr lang="es-ES" sz="2000" b="1"/>
              <a:t>El Oxígeno Disuelto (OD) es la cantidad de oxígeno que está disuelta en el agua y que es esencial para los riachuelos y lagos saludables. El nivel de oxígeno disuelto puede ser un indicador de cuán contaminada está el agua y cuán bien puede dar soporte esta agua a la vida vegetal y animal. Generalmente, un nivel más alto de oxígeno disuelto indica agua de mejor calidad. Si los niveles de oxígeno disuelto son demasiado bajos, algunos peces y otros organismos no pueden sobrevivir.</a:t>
            </a:r>
          </a:p>
          <a:p>
            <a:endParaRPr lang="es-ES" sz="2000" b="1"/>
          </a:p>
          <a:p>
            <a:r>
              <a:rPr lang="es-ES" sz="2000" b="1"/>
              <a:t>La concentración del OD en el agua es medida, usualmente, en partes por millón (ppm) o en miligramos por litro (mg/l)</a:t>
            </a:r>
            <a:r>
              <a:rPr lang="es-ES" sz="2000"/>
              <a:t> </a:t>
            </a:r>
          </a:p>
          <a:p>
            <a:endParaRPr lang="es-ES" sz="2000" b="1"/>
          </a:p>
          <a:p>
            <a:r>
              <a:rPr lang="es-ES" sz="2000" b="1"/>
              <a:t>5–6 ppm 	Suficiente para la mayor parte de las especies</a:t>
            </a:r>
          </a:p>
          <a:p>
            <a:r>
              <a:rPr lang="es-ES" sz="2000" b="1"/>
              <a:t>&lt;3 ppm	Dañino para la mayor parte de las especies  acuáticas</a:t>
            </a:r>
          </a:p>
          <a:p>
            <a:r>
              <a:rPr lang="es-ES" sz="2000" b="1"/>
              <a:t>&lt;2 ppm 	Fatal a la mayor parte de las especies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a:spLocks noGrp="1" noChangeArrowheads="1"/>
          </p:cNvSpPr>
          <p:nvPr>
            <p:ph type="ftr" sz="quarter" idx="3"/>
          </p:nvPr>
        </p:nvSpPr>
        <p:spPr/>
        <p:txBody>
          <a:bodyPr/>
          <a:lstStyle/>
          <a:p>
            <a:r>
              <a:rPr lang="es-ES"/>
              <a:t>Calidad de Agua</a:t>
            </a:r>
          </a:p>
        </p:txBody>
      </p:sp>
      <p:sp>
        <p:nvSpPr>
          <p:cNvPr id="10242" name="Rectangle 2" descr="Papel seda azul"/>
          <p:cNvSpPr>
            <a:spLocks noChangeArrowheads="1"/>
          </p:cNvSpPr>
          <p:nvPr>
            <p:ph type="ctrTitle"/>
          </p:nvPr>
        </p:nvSpPr>
        <p:spPr bwMode="auto">
          <a:xfrm>
            <a:off x="971550" y="396875"/>
            <a:ext cx="7761288" cy="511175"/>
          </a:xfrm>
          <a:prstGeom prst="rect">
            <a:avLst/>
          </a:prstGeom>
          <a:blipFill dpi="0" rotWithShape="1">
            <a:blip r:embed="rId2"/>
            <a:srcRect/>
            <a:tile tx="0" ty="0" sx="100000" sy="100000" flip="none" algn="tl"/>
          </a:blipFill>
          <a:ln>
            <a:miter lim="800000"/>
            <a:headEnd/>
            <a:tailEnd/>
          </a:ln>
        </p:spPr>
        <p:txBody>
          <a:bodyPr/>
          <a:lstStyle/>
          <a:p>
            <a:pPr algn="ctr"/>
            <a:r>
              <a:rPr lang="es-ES" sz="3200">
                <a:solidFill>
                  <a:schemeClr val="tx1"/>
                </a:solidFill>
              </a:rPr>
              <a:t>¿DE DÓNDE PROVIENE EL OXÍGENO?</a:t>
            </a:r>
          </a:p>
        </p:txBody>
      </p:sp>
      <p:sp>
        <p:nvSpPr>
          <p:cNvPr id="10255" name="Rectangle 15"/>
          <p:cNvSpPr>
            <a:spLocks noChangeArrowheads="1"/>
          </p:cNvSpPr>
          <p:nvPr/>
        </p:nvSpPr>
        <p:spPr bwMode="auto">
          <a:xfrm>
            <a:off x="971550" y="1196975"/>
            <a:ext cx="7705725" cy="2805113"/>
          </a:xfrm>
          <a:prstGeom prst="rect">
            <a:avLst/>
          </a:prstGeom>
          <a:noFill/>
          <a:ln w="9525">
            <a:noFill/>
            <a:miter lim="800000"/>
            <a:headEnd/>
            <a:tailEnd/>
          </a:ln>
          <a:effectLst/>
        </p:spPr>
        <p:txBody>
          <a:bodyPr anchor="ctr">
            <a:spAutoFit/>
          </a:bodyPr>
          <a:lstStyle/>
          <a:p>
            <a:r>
              <a:rPr lang="es-ES" sz="2000"/>
              <a:t>El oxígeno que se halla en el agua proviene de muchas fuentes, pero la principal es el oxígeno absorbido de la atmósfera. El movimiento de las olas permite que el agua absorba más oxígeno. Otra fuente de oxígeno son las plantas acuáticas, incluyendo las algas; durante la fotosíntesis, las plantas eliminan dióxido de carbono y lo reemplazan con oxígeno.</a:t>
            </a:r>
          </a:p>
          <a:p>
            <a:pPr algn="ctr"/>
            <a:r>
              <a:rPr lang="es-ES" sz="2000" b="1"/>
              <a:t>Absorción</a:t>
            </a:r>
          </a:p>
          <a:p>
            <a:pPr algn="ctr"/>
            <a:r>
              <a:rPr lang="es-ES" sz="2000" b="1"/>
              <a:t>Fotosíntesis</a:t>
            </a:r>
          </a:p>
          <a:p>
            <a:pPr eaLnBrk="0" hangingPunct="0"/>
            <a:endParaRPr lang="es-ES"/>
          </a:p>
        </p:txBody>
      </p:sp>
      <p:sp>
        <p:nvSpPr>
          <p:cNvPr id="10256" name="Rectangle 16" descr="Papel seda azul"/>
          <p:cNvSpPr>
            <a:spLocks noChangeArrowheads="1"/>
          </p:cNvSpPr>
          <p:nvPr/>
        </p:nvSpPr>
        <p:spPr bwMode="auto">
          <a:xfrm>
            <a:off x="755650" y="3860800"/>
            <a:ext cx="7761288" cy="511175"/>
          </a:xfrm>
          <a:prstGeom prst="rect">
            <a:avLst/>
          </a:prstGeom>
          <a:blipFill dpi="0" rotWithShape="1">
            <a:blip r:embed="rId2"/>
            <a:srcRect/>
            <a:tile tx="0" ty="0" sx="100000" sy="100000" flip="none" algn="tl"/>
          </a:blipFill>
          <a:ln w="9525">
            <a:noFill/>
            <a:miter lim="800000"/>
            <a:headEnd/>
            <a:tailEnd/>
          </a:ln>
        </p:spPr>
        <p:txBody>
          <a:bodyPr/>
          <a:lstStyle/>
          <a:p>
            <a:pPr algn="ctr">
              <a:lnSpc>
                <a:spcPct val="90000"/>
              </a:lnSpc>
            </a:pPr>
            <a:r>
              <a:rPr lang="es-ES" sz="3200" b="1"/>
              <a:t>¿A DÓNDE VA EL OXÍGENO?</a:t>
            </a:r>
          </a:p>
        </p:txBody>
      </p:sp>
      <p:sp>
        <p:nvSpPr>
          <p:cNvPr id="10257" name="Rectangle 17" descr="Papel seda azul"/>
          <p:cNvSpPr>
            <a:spLocks noChangeArrowheads="1"/>
          </p:cNvSpPr>
          <p:nvPr/>
        </p:nvSpPr>
        <p:spPr bwMode="auto">
          <a:xfrm>
            <a:off x="755650" y="4581525"/>
            <a:ext cx="7761288" cy="511175"/>
          </a:xfrm>
          <a:prstGeom prst="rect">
            <a:avLst/>
          </a:prstGeom>
          <a:blipFill dpi="0" rotWithShape="1">
            <a:blip r:embed="rId2"/>
            <a:srcRect/>
            <a:tile tx="0" ty="0" sx="100000" sy="100000" flip="none" algn="tl"/>
          </a:blipFill>
          <a:ln w="9525">
            <a:noFill/>
            <a:miter lim="800000"/>
            <a:headEnd/>
            <a:tailEnd/>
          </a:ln>
        </p:spPr>
        <p:txBody>
          <a:bodyPr/>
          <a:lstStyle/>
          <a:p>
            <a:pPr algn="ctr">
              <a:lnSpc>
                <a:spcPct val="90000"/>
              </a:lnSpc>
            </a:pPr>
            <a:r>
              <a:rPr lang="es-ES" sz="2000"/>
              <a:t>Una vez en el agua, el oxígeno es utilizado por la vida acuática. Los peces y otros animales acuáticos necesitan oxígeno para respirar. El oxígeno es consumido también por las bacterias de plantas y animales muertos o en descomposición.</a:t>
            </a:r>
            <a:br>
              <a:rPr lang="es-ES" sz="2000"/>
            </a:br>
            <a:r>
              <a:rPr lang="es-ES" sz="2000" b="1"/>
              <a:t>Respiración</a:t>
            </a:r>
            <a:br>
              <a:rPr lang="es-ES" sz="2000" b="1"/>
            </a:br>
            <a:r>
              <a:rPr lang="es-ES" sz="2000" b="1"/>
              <a:t>Descomposición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
          <p:cNvSpPr>
            <a:spLocks noGrp="1" noChangeArrowheads="1"/>
          </p:cNvSpPr>
          <p:nvPr>
            <p:ph type="ftr" sz="quarter" idx="3"/>
          </p:nvPr>
        </p:nvSpPr>
        <p:spPr/>
        <p:txBody>
          <a:bodyPr/>
          <a:lstStyle/>
          <a:p>
            <a:r>
              <a:rPr lang="es-ES"/>
              <a:t>Calidad de Agua</a:t>
            </a:r>
          </a:p>
        </p:txBody>
      </p:sp>
      <p:sp>
        <p:nvSpPr>
          <p:cNvPr id="13314" name="Rectangle 2" descr="Papel seda azul"/>
          <p:cNvSpPr>
            <a:spLocks noChangeArrowheads="1"/>
          </p:cNvSpPr>
          <p:nvPr>
            <p:ph type="ctrTitle"/>
          </p:nvPr>
        </p:nvSpPr>
        <p:spPr bwMode="auto">
          <a:xfrm>
            <a:off x="539750" y="1412875"/>
            <a:ext cx="8229600" cy="4608513"/>
          </a:xfrm>
          <a:prstGeom prst="rect">
            <a:avLst/>
          </a:prstGeom>
          <a:blipFill dpi="0" rotWithShape="1">
            <a:blip r:embed="rId2"/>
            <a:srcRect/>
            <a:tile tx="0" ty="0" sx="100000" sy="100000" flip="none" algn="tl"/>
          </a:blipFill>
          <a:ln>
            <a:miter lim="800000"/>
            <a:headEnd/>
            <a:tailEnd/>
          </a:ln>
        </p:spPr>
        <p:txBody>
          <a:bodyPr/>
          <a:lstStyle/>
          <a:p>
            <a:pPr algn="ctr"/>
            <a:r>
              <a:rPr lang="es-ES" sz="2800">
                <a:solidFill>
                  <a:schemeClr val="tx1"/>
                </a:solidFill>
              </a:rPr>
              <a:t>El nivel de oxígeno de un sistema acuoso no depende sólo de la producción y el consumo. Hay muchos otros factores que contribuyen a determinar el nivel potencial de oxígeno, incluyendo:</a:t>
            </a:r>
            <a:br>
              <a:rPr lang="es-ES" sz="2800">
                <a:solidFill>
                  <a:schemeClr val="tx1"/>
                </a:solidFill>
              </a:rPr>
            </a:br>
            <a:r>
              <a:rPr lang="es-ES" sz="2800">
                <a:solidFill>
                  <a:schemeClr val="tx1"/>
                </a:solidFill>
              </a:rPr>
              <a:t/>
            </a:r>
            <a:br>
              <a:rPr lang="es-ES" sz="2800">
                <a:solidFill>
                  <a:schemeClr val="tx1"/>
                </a:solidFill>
              </a:rPr>
            </a:br>
            <a:r>
              <a:rPr lang="es-ES" sz="2600">
                <a:solidFill>
                  <a:schemeClr val="tx1"/>
                </a:solidFill>
              </a:rPr>
              <a:t>• Agua dulce o salobre: El agua dulce puede contener más oxígeno que la salobre.</a:t>
            </a:r>
            <a:br>
              <a:rPr lang="es-ES" sz="2600">
                <a:solidFill>
                  <a:schemeClr val="tx1"/>
                </a:solidFill>
              </a:rPr>
            </a:br>
            <a:r>
              <a:rPr lang="es-ES" sz="2600">
                <a:solidFill>
                  <a:schemeClr val="tx1"/>
                </a:solidFill>
              </a:rPr>
              <a:t>• Temperatura: El agua fría puede contener más oxígeno que la caliente.</a:t>
            </a:r>
            <a:br>
              <a:rPr lang="es-ES" sz="2600">
                <a:solidFill>
                  <a:schemeClr val="tx1"/>
                </a:solidFill>
              </a:rPr>
            </a:br>
            <a:r>
              <a:rPr lang="es-ES" sz="2600">
                <a:solidFill>
                  <a:schemeClr val="tx1"/>
                </a:solidFill>
              </a:rPr>
              <a:t>• Presión atmosférica (Altitud): A mayor presión atmosférica, el agua contendrá más oxígeno.</a:t>
            </a:r>
          </a:p>
        </p:txBody>
      </p:sp>
      <p:sp>
        <p:nvSpPr>
          <p:cNvPr id="13322" name="Rectangle 10"/>
          <p:cNvSpPr>
            <a:spLocks noChangeArrowheads="1"/>
          </p:cNvSpPr>
          <p:nvPr/>
        </p:nvSpPr>
        <p:spPr bwMode="auto">
          <a:xfrm>
            <a:off x="2627313" y="260350"/>
            <a:ext cx="4103687" cy="579438"/>
          </a:xfrm>
          <a:prstGeom prst="rect">
            <a:avLst/>
          </a:prstGeom>
          <a:noFill/>
          <a:ln w="9525">
            <a:noFill/>
            <a:miter lim="800000"/>
            <a:headEnd/>
            <a:tailEnd/>
          </a:ln>
          <a:effectLst/>
        </p:spPr>
        <p:txBody>
          <a:bodyPr>
            <a:spAutoFit/>
          </a:bodyPr>
          <a:lstStyle/>
          <a:p>
            <a:r>
              <a:rPr lang="es-ES" sz="3200" b="1"/>
              <a:t>OTROS FACTORES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
          <p:cNvSpPr>
            <a:spLocks noGrp="1" noChangeArrowheads="1"/>
          </p:cNvSpPr>
          <p:nvPr>
            <p:ph type="ftr" sz="quarter" idx="3"/>
          </p:nvPr>
        </p:nvSpPr>
        <p:spPr/>
        <p:txBody>
          <a:bodyPr/>
          <a:lstStyle/>
          <a:p>
            <a:r>
              <a:rPr lang="es-ES"/>
              <a:t>Calidad de Agua</a:t>
            </a:r>
          </a:p>
        </p:txBody>
      </p:sp>
      <p:sp>
        <p:nvSpPr>
          <p:cNvPr id="14338" name="Rectangle 2" descr="Papel seda azul"/>
          <p:cNvSpPr>
            <a:spLocks noChangeArrowheads="1"/>
          </p:cNvSpPr>
          <p:nvPr>
            <p:ph type="ctrTitle"/>
          </p:nvPr>
        </p:nvSpPr>
        <p:spPr bwMode="auto">
          <a:xfrm>
            <a:off x="684213" y="161925"/>
            <a:ext cx="8229600" cy="647700"/>
          </a:xfrm>
          <a:prstGeom prst="rect">
            <a:avLst/>
          </a:prstGeom>
          <a:blipFill dpi="0" rotWithShape="1">
            <a:blip r:embed="rId2"/>
            <a:srcRect/>
            <a:tile tx="0" ty="0" sx="100000" sy="100000" flip="none" algn="tl"/>
          </a:blipFill>
          <a:ln>
            <a:miter lim="800000"/>
            <a:headEnd/>
            <a:tailEnd/>
          </a:ln>
        </p:spPr>
        <p:txBody>
          <a:bodyPr/>
          <a:lstStyle/>
          <a:p>
            <a:pPr algn="ctr"/>
            <a:r>
              <a:rPr lang="es-ES" sz="3000">
                <a:solidFill>
                  <a:schemeClr val="tx1"/>
                </a:solidFill>
              </a:rPr>
              <a:t>¿POR QUE ES IMPORTANTE EL OXIGENO DISUELTO?</a:t>
            </a:r>
          </a:p>
        </p:txBody>
      </p:sp>
      <p:sp>
        <p:nvSpPr>
          <p:cNvPr id="14351" name="Rectangle 15" descr="Papel seda azul"/>
          <p:cNvSpPr>
            <a:spLocks noChangeArrowheads="1"/>
          </p:cNvSpPr>
          <p:nvPr/>
        </p:nvSpPr>
        <p:spPr bwMode="auto">
          <a:xfrm>
            <a:off x="684213" y="1628775"/>
            <a:ext cx="8229600" cy="647700"/>
          </a:xfrm>
          <a:prstGeom prst="rect">
            <a:avLst/>
          </a:prstGeom>
          <a:blipFill dpi="0" rotWithShape="1">
            <a:blip r:embed="rId2"/>
            <a:srcRect/>
            <a:tile tx="0" ty="0" sx="100000" sy="100000" flip="none" algn="tl"/>
          </a:blipFill>
          <a:ln w="9525">
            <a:noFill/>
            <a:miter lim="800000"/>
            <a:headEnd/>
            <a:tailEnd/>
          </a:ln>
        </p:spPr>
        <p:txBody>
          <a:bodyPr/>
          <a:lstStyle/>
          <a:p>
            <a:pPr algn="ctr">
              <a:lnSpc>
                <a:spcPct val="90000"/>
              </a:lnSpc>
            </a:pPr>
            <a:r>
              <a:rPr lang="es-ES" sz="2500" b="1"/>
              <a:t>La importancia del oxigeno disuelto radica en el cultivo de especies marinas tales como peces (salmones, truchas), camarones, fitoplancton.</a:t>
            </a:r>
            <a:br>
              <a:rPr lang="es-ES" sz="2500" b="1"/>
            </a:br>
            <a:r>
              <a:rPr lang="es-ES" sz="2500" b="1"/>
              <a:t/>
            </a:r>
            <a:br>
              <a:rPr lang="es-ES" sz="2500" b="1"/>
            </a:br>
            <a:r>
              <a:rPr lang="es-ES" sz="2500" b="1"/>
              <a:t/>
            </a:r>
            <a:br>
              <a:rPr lang="es-ES" sz="2500" b="1"/>
            </a:br>
            <a:r>
              <a:rPr lang="es-ES" sz="2500"/>
              <a:t>Los niveles de OD disponibles en piscinas de producción del dependen del balance entre las fuentes (fotosíntesis y difusión) y los consumos (respiración y oxidación)</a:t>
            </a:r>
            <a:r>
              <a:rPr lang="es-ES" sz="2500" b="1"/>
              <a:t/>
            </a:r>
            <a:br>
              <a:rPr lang="es-ES" sz="2500" b="1"/>
            </a:br>
            <a:r>
              <a:rPr lang="es-ES" sz="2500" b="1"/>
              <a:t>La tasa de respiración de los organismos es proporcional a sus biomasas y esta influenciada por la temperatura del agua  </a:t>
            </a:r>
            <a:br>
              <a:rPr lang="es-ES" sz="2500" b="1"/>
            </a:br>
            <a:endParaRPr lang="es-ES" sz="2500"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a:spLocks noGrp="1" noChangeArrowheads="1"/>
          </p:cNvSpPr>
          <p:nvPr>
            <p:ph type="ftr" sz="quarter" idx="3"/>
          </p:nvPr>
        </p:nvSpPr>
        <p:spPr/>
        <p:txBody>
          <a:bodyPr/>
          <a:lstStyle/>
          <a:p>
            <a:r>
              <a:rPr lang="es-ES"/>
              <a:t>Calidad de Agua</a:t>
            </a:r>
          </a:p>
        </p:txBody>
      </p:sp>
      <p:sp>
        <p:nvSpPr>
          <p:cNvPr id="16386" name="Rectangle 2" descr="Papel seda azul"/>
          <p:cNvSpPr>
            <a:spLocks noChangeArrowheads="1"/>
          </p:cNvSpPr>
          <p:nvPr>
            <p:ph type="ctrTitle"/>
          </p:nvPr>
        </p:nvSpPr>
        <p:spPr bwMode="auto">
          <a:xfrm>
            <a:off x="684213" y="331788"/>
            <a:ext cx="8229600" cy="576262"/>
          </a:xfrm>
          <a:prstGeom prst="rect">
            <a:avLst/>
          </a:prstGeom>
          <a:blipFill dpi="0" rotWithShape="1">
            <a:blip r:embed="rId2"/>
            <a:srcRect/>
            <a:tile tx="0" ty="0" sx="100000" sy="100000" flip="none" algn="tl"/>
          </a:blipFill>
          <a:ln>
            <a:miter lim="800000"/>
            <a:headEnd/>
            <a:tailEnd/>
          </a:ln>
        </p:spPr>
        <p:txBody>
          <a:bodyPr/>
          <a:lstStyle/>
          <a:p>
            <a:pPr algn="ctr"/>
            <a:r>
              <a:rPr lang="es-ES" sz="3200">
                <a:solidFill>
                  <a:schemeClr val="tx1"/>
                </a:solidFill>
              </a:rPr>
              <a:t>MEDICIÓN DEL OXÍGENO DISUELTO</a:t>
            </a:r>
            <a:r>
              <a:rPr lang="es-ES">
                <a:solidFill>
                  <a:schemeClr val="tx1"/>
                </a:solidFill>
              </a:rPr>
              <a:t> </a:t>
            </a:r>
          </a:p>
        </p:txBody>
      </p:sp>
      <p:sp>
        <p:nvSpPr>
          <p:cNvPr id="16395" name="AutoShape 11" descr="Papel seda azul"/>
          <p:cNvSpPr>
            <a:spLocks/>
          </p:cNvSpPr>
          <p:nvPr/>
        </p:nvSpPr>
        <p:spPr bwMode="auto">
          <a:xfrm>
            <a:off x="2627313" y="1484313"/>
            <a:ext cx="6018212" cy="1079500"/>
          </a:xfrm>
          <a:prstGeom prst="accentCallout2">
            <a:avLst>
              <a:gd name="adj1" fmla="val 10588"/>
              <a:gd name="adj2" fmla="val -1264"/>
              <a:gd name="adj3" fmla="val 10588"/>
              <a:gd name="adj4" fmla="val -6648"/>
              <a:gd name="adj5" fmla="val 139560"/>
              <a:gd name="adj6" fmla="val -19731"/>
            </a:avLst>
          </a:prstGeom>
          <a:blipFill dpi="0" rotWithShape="1">
            <a:blip r:embed="rId2"/>
            <a:srcRect/>
            <a:tile tx="0" ty="0" sx="100000" sy="100000" flip="none" algn="tl"/>
          </a:blipFill>
          <a:ln w="41275">
            <a:solidFill>
              <a:srgbClr val="008000"/>
            </a:solidFill>
            <a:miter lim="800000"/>
            <a:headEnd/>
            <a:tailEnd/>
          </a:ln>
        </p:spPr>
        <p:txBody>
          <a:bodyPr lIns="59436" tIns="29718" rIns="59436" bIns="29718"/>
          <a:lstStyle/>
          <a:p>
            <a:r>
              <a:rPr lang="es-ES" sz="2800"/>
              <a:t>Método de Winkler apara la determinación del Oxigeno Disuelto</a:t>
            </a:r>
          </a:p>
        </p:txBody>
      </p:sp>
      <p:pic>
        <p:nvPicPr>
          <p:cNvPr id="16397" name="Picture 13"/>
          <p:cNvPicPr>
            <a:picLocks noChangeAspect="1" noChangeArrowheads="1"/>
          </p:cNvPicPr>
          <p:nvPr/>
        </p:nvPicPr>
        <p:blipFill>
          <a:blip r:embed="rId3"/>
          <a:srcRect/>
          <a:stretch>
            <a:fillRect/>
          </a:stretch>
        </p:blipFill>
        <p:spPr bwMode="auto">
          <a:xfrm>
            <a:off x="1258888" y="3141663"/>
            <a:ext cx="5905500" cy="522287"/>
          </a:xfrm>
          <a:prstGeom prst="rect">
            <a:avLst/>
          </a:prstGeom>
          <a:noFill/>
          <a:ln w="9525">
            <a:noFill/>
            <a:miter lim="800000"/>
            <a:headEnd/>
            <a:tailEnd/>
          </a:ln>
          <a:effectLst/>
        </p:spPr>
      </p:pic>
      <p:pic>
        <p:nvPicPr>
          <p:cNvPr id="16398" name="Picture 14"/>
          <p:cNvPicPr>
            <a:picLocks noChangeAspect="1" noChangeArrowheads="1"/>
          </p:cNvPicPr>
          <p:nvPr/>
        </p:nvPicPr>
        <p:blipFill>
          <a:blip r:embed="rId4"/>
          <a:srcRect/>
          <a:stretch>
            <a:fillRect/>
          </a:stretch>
        </p:blipFill>
        <p:spPr bwMode="auto">
          <a:xfrm>
            <a:off x="1403350" y="3789363"/>
            <a:ext cx="5761038" cy="2408237"/>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
          <p:cNvSpPr>
            <a:spLocks noGrp="1" noChangeArrowheads="1"/>
          </p:cNvSpPr>
          <p:nvPr>
            <p:ph type="ftr" sz="quarter" idx="3"/>
          </p:nvPr>
        </p:nvSpPr>
        <p:spPr/>
        <p:txBody>
          <a:bodyPr/>
          <a:lstStyle/>
          <a:p>
            <a:r>
              <a:rPr lang="es-ES"/>
              <a:t>Calidad de Agua</a:t>
            </a:r>
          </a:p>
        </p:txBody>
      </p:sp>
      <p:sp>
        <p:nvSpPr>
          <p:cNvPr id="18447" name="Rectangle 15" descr="Papel seda azul"/>
          <p:cNvSpPr>
            <a:spLocks noGrp="1" noChangeArrowheads="1"/>
          </p:cNvSpPr>
          <p:nvPr>
            <p:ph type="ctrTitle"/>
          </p:nvPr>
        </p:nvSpPr>
        <p:spPr bwMode="auto">
          <a:xfrm>
            <a:off x="684213" y="333375"/>
            <a:ext cx="7772400" cy="506413"/>
          </a:xfrm>
          <a:prstGeom prst="rect">
            <a:avLst/>
          </a:prstGeom>
          <a:noFill/>
          <a:ln>
            <a:miter lim="800000"/>
            <a:headEnd/>
            <a:tailEnd/>
          </a:ln>
        </p:spPr>
        <p:txBody>
          <a:bodyPr/>
          <a:lstStyle/>
          <a:p>
            <a:pPr algn="ctr"/>
            <a:r>
              <a:rPr lang="es-ES" sz="3200">
                <a:solidFill>
                  <a:schemeClr val="tx1"/>
                </a:solidFill>
              </a:rPr>
              <a:t>MEDICIÓN DEL OXÍGENO DISUELTO</a:t>
            </a:r>
            <a:r>
              <a:rPr lang="es-ES">
                <a:solidFill>
                  <a:schemeClr val="tx1"/>
                </a:solidFill>
              </a:rPr>
              <a:t> </a:t>
            </a:r>
          </a:p>
        </p:txBody>
      </p:sp>
      <p:pic>
        <p:nvPicPr>
          <p:cNvPr id="18448" name="Picture 16"/>
          <p:cNvPicPr>
            <a:picLocks noChangeAspect="1" noChangeArrowheads="1"/>
          </p:cNvPicPr>
          <p:nvPr/>
        </p:nvPicPr>
        <p:blipFill>
          <a:blip r:embed="rId2"/>
          <a:srcRect/>
          <a:stretch>
            <a:fillRect/>
          </a:stretch>
        </p:blipFill>
        <p:spPr bwMode="auto">
          <a:xfrm>
            <a:off x="1187450" y="1196975"/>
            <a:ext cx="6624638" cy="4992688"/>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AutoShape 4" descr="Papel seda azul"/>
          <p:cNvSpPr>
            <a:spLocks noChangeArrowheads="1"/>
          </p:cNvSpPr>
          <p:nvPr>
            <p:ph type="title"/>
          </p:nvPr>
        </p:nvSpPr>
        <p:spPr>
          <a:xfrm>
            <a:off x="611188" y="333375"/>
            <a:ext cx="7993062" cy="711200"/>
          </a:xfrm>
          <a:prstGeom prst="roundRect">
            <a:avLst>
              <a:gd name="adj" fmla="val 0"/>
            </a:avLst>
          </a:prstGeom>
          <a:blipFill dpi="0" rotWithShape="1">
            <a:blip r:embed="rId2"/>
            <a:srcRect/>
            <a:tile tx="0" ty="0" sx="100000" sy="100000" flip="none" algn="tl"/>
          </a:blipFill>
          <a:ln/>
        </p:spPr>
        <p:txBody>
          <a:bodyPr/>
          <a:lstStyle/>
          <a:p>
            <a:pPr algn="ctr"/>
            <a:r>
              <a:rPr lang="es-ES" sz="3200"/>
              <a:t>MEDICIÓN DEL OXÍGENO DISUELTO</a:t>
            </a:r>
            <a:r>
              <a:rPr lang="es-ES"/>
              <a:t> </a:t>
            </a:r>
          </a:p>
        </p:txBody>
      </p:sp>
      <p:pic>
        <p:nvPicPr>
          <p:cNvPr id="20485" name="Picture 5"/>
          <p:cNvPicPr>
            <a:picLocks noChangeAspect="1" noChangeArrowheads="1"/>
          </p:cNvPicPr>
          <p:nvPr/>
        </p:nvPicPr>
        <p:blipFill>
          <a:blip r:embed="rId3"/>
          <a:srcRect/>
          <a:stretch>
            <a:fillRect/>
          </a:stretch>
        </p:blipFill>
        <p:spPr bwMode="auto">
          <a:xfrm>
            <a:off x="971550" y="1412875"/>
            <a:ext cx="7848600" cy="4929188"/>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8" name="Picture 4"/>
          <p:cNvPicPr>
            <a:picLocks noChangeAspect="1" noChangeArrowheads="1"/>
          </p:cNvPicPr>
          <p:nvPr/>
        </p:nvPicPr>
        <p:blipFill>
          <a:blip r:embed="rId2"/>
          <a:srcRect/>
          <a:stretch>
            <a:fillRect/>
          </a:stretch>
        </p:blipFill>
        <p:spPr bwMode="auto">
          <a:xfrm>
            <a:off x="1116013" y="1484313"/>
            <a:ext cx="7488237" cy="4935537"/>
          </a:xfrm>
          <a:prstGeom prst="rect">
            <a:avLst/>
          </a:prstGeom>
          <a:noFill/>
          <a:ln w="9525">
            <a:noFill/>
            <a:miter lim="800000"/>
            <a:headEnd/>
            <a:tailEnd/>
          </a:ln>
          <a:effectLst/>
        </p:spPr>
      </p:pic>
      <p:sp>
        <p:nvSpPr>
          <p:cNvPr id="21509" name="AutoShape 5" descr="Papel seda azul"/>
          <p:cNvSpPr>
            <a:spLocks noChangeArrowheads="1"/>
          </p:cNvSpPr>
          <p:nvPr>
            <p:ph type="title"/>
          </p:nvPr>
        </p:nvSpPr>
        <p:spPr>
          <a:xfrm>
            <a:off x="611188" y="333375"/>
            <a:ext cx="7993062" cy="711200"/>
          </a:xfrm>
          <a:prstGeom prst="roundRect">
            <a:avLst>
              <a:gd name="adj" fmla="val 0"/>
            </a:avLst>
          </a:prstGeom>
          <a:blipFill dpi="0" rotWithShape="1">
            <a:blip r:embed="rId3"/>
            <a:srcRect/>
            <a:tile tx="0" ty="0" sx="100000" sy="100000" flip="none" algn="tl"/>
          </a:blipFill>
          <a:ln/>
        </p:spPr>
        <p:txBody>
          <a:bodyPr/>
          <a:lstStyle/>
          <a:p>
            <a:pPr algn="ctr"/>
            <a:r>
              <a:rPr lang="es-ES" sz="3200"/>
              <a:t>MEDICIÓN DEL OXÍGENO DISUELTO</a:t>
            </a:r>
            <a:r>
              <a:rPr lang="es-ES"/>
              <a:t> </a:t>
            </a:r>
          </a:p>
        </p:txBody>
      </p:sp>
    </p:spTree>
  </p:cSld>
  <p:clrMapOvr>
    <a:masterClrMapping/>
  </p:clrMapOvr>
</p:sld>
</file>

<file path=ppt/theme/theme1.xml><?xml version="1.0" encoding="utf-8"?>
<a:theme xmlns:a="http://schemas.openxmlformats.org/drawingml/2006/main" name="Cápsulas">
  <a:themeElements>
    <a:clrScheme name="Cápsula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ápsu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ápsula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ápsula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ápsula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ápsula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ápsula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ápsula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ápsula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ápsula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82</TotalTime>
  <Words>404</Words>
  <Application>Microsoft Office PowerPoint</Application>
  <PresentationFormat>Presentación en pantalla (4:3)</PresentationFormat>
  <Paragraphs>43</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Arial</vt:lpstr>
      <vt:lpstr>Wingdings</vt:lpstr>
      <vt:lpstr>Berlin Sans FB Demi</vt:lpstr>
      <vt:lpstr>Cápsulas</vt:lpstr>
      <vt:lpstr>Diapositiva 1</vt:lpstr>
      <vt:lpstr>ANTECEDENTES </vt:lpstr>
      <vt:lpstr>¿DE DÓNDE PROVIENE EL OXÍGENO?</vt:lpstr>
      <vt:lpstr>El nivel de oxígeno de un sistema acuoso no depende sólo de la producción y el consumo. Hay muchos otros factores que contribuyen a determinar el nivel potencial de oxígeno, incluyendo:  • Agua dulce o salobre: El agua dulce puede contener más oxígeno que la salobre. • Temperatura: El agua fría puede contener más oxígeno que la caliente. • Presión atmosférica (Altitud): A mayor presión atmosférica, el agua contendrá más oxígeno.</vt:lpstr>
      <vt:lpstr>¿POR QUE ES IMPORTANTE EL OXIGENO DISUELTO?</vt:lpstr>
      <vt:lpstr>MEDICIÓN DEL OXÍGENO DISUELTO </vt:lpstr>
      <vt:lpstr>MEDICIÓN DEL OXÍGENO DISUELTO </vt:lpstr>
      <vt:lpstr>MEDICIÓN DEL OXÍGENO DISUELTO </vt:lpstr>
      <vt:lpstr>MEDICIÓN DEL OXÍGENO DISUELTO </vt:lpstr>
      <vt:lpstr>MEDICIÓN DEL OXÍGENO DISUELTO </vt:lpstr>
      <vt:lpstr>MEDICIÓN DEL OXÍGENO DISUELTO </vt:lpstr>
      <vt:lpstr>MEDICIÓN DEL OXÍGENO DISUELTO </vt:lpstr>
      <vt:lpstr>MEDICIÓN DEL OXÍGENO DISUELTO </vt:lpstr>
      <vt:lpstr>MEDICIÓN DEL OXÍGENO DISUELTO </vt:lpstr>
      <vt:lpstr>MEDICIÓN DEL OXÍGENO DISUELTO </vt:lpstr>
    </vt:vector>
  </TitlesOfParts>
  <Company>Windows XP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Auditoria de Sistemas de Gestión</dc:title>
  <dc:creator>Usuario Final</dc:creator>
  <cp:lastModifiedBy>Administrador</cp:lastModifiedBy>
  <cp:revision>9</cp:revision>
  <dcterms:created xsi:type="dcterms:W3CDTF">2006-11-04T20:36:09Z</dcterms:created>
  <dcterms:modified xsi:type="dcterms:W3CDTF">2009-07-27T18:05:54Z</dcterms:modified>
</cp:coreProperties>
</file>