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58" r:id="rId4"/>
    <p:sldId id="265" r:id="rId5"/>
    <p:sldId id="266" r:id="rId6"/>
    <p:sldId id="261" r:id="rId7"/>
    <p:sldId id="267" r:id="rId8"/>
    <p:sldId id="257" r:id="rId9"/>
    <p:sldId id="268" r:id="rId10"/>
    <p:sldId id="271" r:id="rId11"/>
    <p:sldId id="270" r:id="rId12"/>
    <p:sldId id="273" r:id="rId13"/>
    <p:sldId id="259" r:id="rId14"/>
    <p:sldId id="272" r:id="rId15"/>
    <p:sldId id="263" r:id="rId16"/>
    <p:sldId id="274" r:id="rId17"/>
    <p:sldId id="276" r:id="rId18"/>
    <p:sldId id="279" r:id="rId19"/>
    <p:sldId id="281" r:id="rId20"/>
    <p:sldId id="282" r:id="rId21"/>
    <p:sldId id="283" r:id="rId22"/>
    <p:sldId id="286" r:id="rId23"/>
    <p:sldId id="275"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4" autoAdjust="0"/>
    <p:restoredTop sz="94660"/>
  </p:normalViewPr>
  <p:slideViewPr>
    <p:cSldViewPr>
      <p:cViewPr varScale="1">
        <p:scale>
          <a:sx n="60" d="100"/>
          <a:sy n="60" d="100"/>
        </p:scale>
        <p:origin x="-63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2F011D6D-BA3C-48FF-8867-8F8A3F6BAD6C}" type="datetimeFigureOut">
              <a:rPr lang="es-ES"/>
              <a:pPr>
                <a:defRPr/>
              </a:pPr>
              <a:t>28/07/2009</a:t>
            </a:fld>
            <a:endParaRPr lang="es-E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ECADDE0-5E12-4811-A85F-D15F527F0DD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DA8FA71-8062-4AF3-870F-F928580BF3BD}" type="datetimeFigureOut">
              <a:rPr lang="es-ES"/>
              <a:pPr>
                <a:defRPr/>
              </a:pPr>
              <a:t>28/07/2009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A5C9EC33-95AC-4225-AFCB-353A2CBE8B9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fld id="{209CBA5D-3AB1-4EE3-B738-DF6502043C6F}" type="datetimeFigureOut">
              <a:rPr lang="es-ES"/>
              <a:pPr>
                <a:defRPr/>
              </a:pPr>
              <a:t>28/07/2009</a:t>
            </a:fld>
            <a:endParaRPr lang="es-ES"/>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C560A4EF-E70A-4616-8929-7689063253D9}"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981B890-6CA8-41BD-B550-244FC8098143}" type="datetimeFigureOut">
              <a:rPr lang="es-ES"/>
              <a:pPr>
                <a:defRPr/>
              </a:pPr>
              <a:t>28/07/2009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BAD86ED-3465-45BA-8338-68D5412D374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3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488A2FC6-4F53-4808-8F8D-D710DD76F028}" type="datetimeFigureOut">
              <a:rPr lang="es-ES"/>
              <a:pPr>
                <a:defRPr/>
              </a:pPr>
              <a:t>28/07/2009</a:t>
            </a:fld>
            <a:endParaRPr lang="es-ES"/>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75902FAD-F092-4159-B005-F77455417583}" type="slidenum">
              <a:rPr lang="es-ES"/>
              <a:pPr>
                <a:defRPr/>
              </a:pPr>
              <a:t>‹Nº›</a:t>
            </a:fld>
            <a:endParaRPr lang="es-ES"/>
          </a:p>
        </p:txBody>
      </p:sp>
      <p:sp>
        <p:nvSpPr>
          <p:cNvPr id="9" name="13 Marcador de pie de página"/>
          <p:cNvSpPr>
            <a:spLocks noGrp="1"/>
          </p:cNvSpPr>
          <p:nvPr>
            <p:ph type="ftr" sz="quarter" idx="12"/>
          </p:nvPr>
        </p:nvSpPr>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F92580FF-B78D-4CD7-A652-D4F2B2FE941B}" type="datetimeFigureOut">
              <a:rPr lang="es-ES"/>
              <a:pPr>
                <a:defRPr/>
              </a:pPr>
              <a:t>28/07/2009</a:t>
            </a:fld>
            <a:endParaRPr lang="es-ES"/>
          </a:p>
        </p:txBody>
      </p:sp>
      <p:sp>
        <p:nvSpPr>
          <p:cNvPr id="6" name="9 Marcador de número de diapositiva"/>
          <p:cNvSpPr>
            <a:spLocks noGrp="1"/>
          </p:cNvSpPr>
          <p:nvPr>
            <p:ph type="sldNum" sz="quarter" idx="11"/>
          </p:nvPr>
        </p:nvSpPr>
        <p:spPr/>
        <p:txBody>
          <a:bodyPr rtlCol="0"/>
          <a:lstStyle>
            <a:lvl1pPr>
              <a:defRPr/>
            </a:lvl1pPr>
          </a:lstStyle>
          <a:p>
            <a:pPr>
              <a:defRPr/>
            </a:pPr>
            <a:fld id="{5116C9C2-11B4-4DAC-8D75-9895BE6BB7FA}" type="slidenum">
              <a:rPr lang="es-ES"/>
              <a:pPr>
                <a:defRPr/>
              </a:pPr>
              <a:t>‹Nº›</a:t>
            </a:fld>
            <a:endParaRPr lang="es-ES"/>
          </a:p>
        </p:txBody>
      </p:sp>
      <p:sp>
        <p:nvSpPr>
          <p:cNvPr id="7" name="11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0C2CD3CA-B06D-47FB-A083-F9F74C6C9BFB}" type="datetimeFigureOut">
              <a:rPr lang="es-ES"/>
              <a:pPr>
                <a:defRPr/>
              </a:pPr>
              <a:t>28/07/2009</a:t>
            </a:fld>
            <a:endParaRPr lang="es-ES"/>
          </a:p>
        </p:txBody>
      </p:sp>
      <p:sp>
        <p:nvSpPr>
          <p:cNvPr id="8" name="11 Marcador de número de diapositiva"/>
          <p:cNvSpPr>
            <a:spLocks noGrp="1"/>
          </p:cNvSpPr>
          <p:nvPr>
            <p:ph type="sldNum" sz="quarter" idx="11"/>
          </p:nvPr>
        </p:nvSpPr>
        <p:spPr/>
        <p:txBody>
          <a:bodyPr rtlCol="0"/>
          <a:lstStyle>
            <a:lvl1pPr>
              <a:defRPr/>
            </a:lvl1pPr>
          </a:lstStyle>
          <a:p>
            <a:pPr>
              <a:defRPr/>
            </a:pPr>
            <a:fld id="{1A843954-ACC1-45C9-A403-61449F50D189}" type="slidenum">
              <a:rPr lang="es-ES"/>
              <a:pPr>
                <a:defRPr/>
              </a:pPr>
              <a:t>‹Nº›</a:t>
            </a:fld>
            <a:endParaRPr lang="es-ES"/>
          </a:p>
        </p:txBody>
      </p:sp>
      <p:sp>
        <p:nvSpPr>
          <p:cNvPr id="9" name="13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E74A1D0E-7E00-428F-8D3D-655AB8C4ED37}" type="datetimeFigureOut">
              <a:rPr lang="es-ES"/>
              <a:pPr>
                <a:defRPr/>
              </a:pPr>
              <a:t>28/07/2009</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1CE334D1-3E28-4ED8-A9FF-5F0D666547D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9EF9F8CF-858F-4798-97E8-7634FBFD718C}" type="datetimeFigureOut">
              <a:rPr lang="es-ES"/>
              <a:pPr>
                <a:defRPr/>
              </a:pPr>
              <a:t>28/07/2009</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22CF9D2-9ED5-4642-8536-B73B5F42964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7A26F1DD-44B8-4104-AB08-CA9E36B8E177}" type="datetimeFigureOut">
              <a:rPr lang="es-ES"/>
              <a:pPr>
                <a:defRPr/>
              </a:pPr>
              <a:t>28/07/2009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8288BEB4-12B3-41AF-B379-0DD91F5353A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4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fld id="{152C792E-6754-4BA4-9F28-63596EBC2996}" type="datetimeFigureOut">
              <a:rPr lang="es-ES"/>
              <a:pPr>
                <a:defRPr/>
              </a:pPr>
              <a:t>28/07/2009</a:t>
            </a:fld>
            <a:endParaRPr lang="es-ES"/>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smtClean="0"/>
            </a:lvl1pPr>
          </a:lstStyle>
          <a:p>
            <a:pPr>
              <a:defRPr/>
            </a:pPr>
            <a:fld id="{FD401B90-17B5-4FB3-A0C5-E96DA76CFA58}" type="slidenum">
              <a:rPr lang="es-ES"/>
              <a:pPr>
                <a:defRPr/>
              </a:pPr>
              <a:t>‹Nº›</a:t>
            </a:fld>
            <a:endParaRPr lang="es-E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9BA5960A-C063-4C95-A8CE-57FF8BABD1CD}" type="datetimeFigureOut">
              <a:rPr lang="es-ES"/>
              <a:pPr>
                <a:defRPr/>
              </a:pPr>
              <a:t>28/07/2009</a:t>
            </a:fld>
            <a:endParaRPr lang="es-ES"/>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ES"/>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5C70E1D7-D946-4EEC-8DE3-E12D75E605E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67" r:id="rId1"/>
    <p:sldLayoutId id="2147483763" r:id="rId2"/>
    <p:sldLayoutId id="2147483768" r:id="rId3"/>
    <p:sldLayoutId id="2147483769" r:id="rId4"/>
    <p:sldLayoutId id="2147483770" r:id="rId5"/>
    <p:sldLayoutId id="2147483764" r:id="rId6"/>
    <p:sldLayoutId id="2147483771" r:id="rId7"/>
    <p:sldLayoutId id="2147483765" r:id="rId8"/>
    <p:sldLayoutId id="2147483772" r:id="rId9"/>
    <p:sldLayoutId id="2147483766" r:id="rId10"/>
    <p:sldLayoutId id="2147483773"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FEB80A"/>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00ADD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fontAlgn="auto">
              <a:spcAft>
                <a:spcPts val="0"/>
              </a:spcAft>
              <a:defRPr/>
            </a:pPr>
            <a:r>
              <a:rPr lang="es-ES" dirty="0" smtClean="0"/>
              <a:t>Demanda bioquímica de oxigeno</a:t>
            </a:r>
            <a:endParaRPr lang="es-ES" dirty="0"/>
          </a:p>
        </p:txBody>
      </p:sp>
      <p:sp>
        <p:nvSpPr>
          <p:cNvPr id="9219" name="2 Subtítulo"/>
          <p:cNvSpPr>
            <a:spLocks noGrp="1"/>
          </p:cNvSpPr>
          <p:nvPr>
            <p:ph type="subTitle" idx="1"/>
          </p:nvPr>
        </p:nvSpPr>
        <p:spPr>
          <a:xfrm>
            <a:off x="2362200" y="6049963"/>
            <a:ext cx="6705600" cy="685800"/>
          </a:xfrm>
        </p:spPr>
        <p:txBody>
          <a:bodyPr/>
          <a:lstStyle/>
          <a:p>
            <a:r>
              <a:rPr lang="es-ES" smtClean="0"/>
              <a:t>Calidad del Agua – Ninoschtka Freire Morán</a:t>
            </a:r>
          </a:p>
        </p:txBody>
      </p:sp>
      <p:pic>
        <p:nvPicPr>
          <p:cNvPr id="2050" name="Picture 2"/>
          <p:cNvPicPr>
            <a:picLocks noChangeAspect="1" noChangeArrowheads="1"/>
          </p:cNvPicPr>
          <p:nvPr/>
        </p:nvPicPr>
        <p:blipFill>
          <a:blip r:embed="rId2"/>
          <a:srcRect/>
          <a:stretch>
            <a:fillRect/>
          </a:stretch>
        </p:blipFill>
        <p:spPr bwMode="auto">
          <a:xfrm>
            <a:off x="2286000" y="714375"/>
            <a:ext cx="4762500" cy="35718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612775" y="228600"/>
            <a:ext cx="8153400" cy="990600"/>
          </a:xfrm>
        </p:spPr>
        <p:txBody>
          <a:bodyPr/>
          <a:lstStyle/>
          <a:p>
            <a:r>
              <a:rPr lang="es-ES" smtClean="0"/>
              <a:t>Sólidos disueltos</a:t>
            </a:r>
          </a:p>
        </p:txBody>
      </p:sp>
      <p:sp>
        <p:nvSpPr>
          <p:cNvPr id="3" name="2 Marcador de contenido"/>
          <p:cNvSpPr>
            <a:spLocks noGrp="1"/>
          </p:cNvSpPr>
          <p:nvPr>
            <p:ph sz="quarter" idx="1"/>
          </p:nvPr>
        </p:nvSpPr>
        <p:spPr>
          <a:xfrm>
            <a:off x="612775" y="1600200"/>
            <a:ext cx="8153400" cy="4495800"/>
          </a:xfrm>
        </p:spPr>
        <p:txBody>
          <a:bodyPr>
            <a:normAutofit fontScale="92500"/>
          </a:bodyPr>
          <a:lstStyle/>
          <a:p>
            <a:pPr marL="320040" indent="-320040" algn="just" fontAlgn="auto">
              <a:spcAft>
                <a:spcPts val="0"/>
              </a:spcAft>
              <a:buFont typeface="Wingdings"/>
              <a:buChar char=""/>
              <a:defRPr/>
            </a:pPr>
            <a:r>
              <a:rPr lang="es-ES" dirty="0" smtClean="0"/>
              <a:t>Los sólidos disueltos pueden afectar adversamente la calidad de un cuerpo de agua o un efluente de varias formas. </a:t>
            </a:r>
          </a:p>
          <a:p>
            <a:pPr marL="320040" indent="-320040" algn="just" fontAlgn="auto">
              <a:spcAft>
                <a:spcPts val="0"/>
              </a:spcAft>
              <a:buFont typeface="Wingdings"/>
              <a:buChar char=""/>
              <a:defRPr/>
            </a:pPr>
            <a:r>
              <a:rPr lang="es-ES" dirty="0" smtClean="0"/>
              <a:t>Aguas para el consumo humano, con un alto contenido de sólidos disueltos, son por lo general de mal agrado para el paladar y pueden inducir una reacción fisiológica adversa en el consumidor.</a:t>
            </a:r>
          </a:p>
          <a:p>
            <a:pPr marL="320040" indent="-320040" fontAlgn="auto">
              <a:spcAft>
                <a:spcPts val="0"/>
              </a:spcAft>
              <a:buFont typeface="Wingdings"/>
              <a:buChar char=""/>
              <a:defRPr/>
            </a:pPr>
            <a:r>
              <a:rPr lang="es-ES" dirty="0" smtClean="0"/>
              <a:t>Los análisis de sólidos disueltos son también importantes como indicadores de la efectividad de procesos de tratamiento biológico y físico de aguas usadas.</a:t>
            </a:r>
          </a:p>
          <a:p>
            <a:pPr marL="320040" indent="-320040" fontAlgn="auto">
              <a:spcAft>
                <a:spcPts val="0"/>
              </a:spcAft>
              <a:buFont typeface="Wingdings"/>
              <a:buChar char=""/>
              <a:defRPr/>
            </a:pP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357188"/>
            <a:ext cx="8153400" cy="990600"/>
          </a:xfrm>
        </p:spPr>
        <p:txBody>
          <a:bodyPr>
            <a:normAutofit fontScale="90000"/>
          </a:bodyPr>
          <a:lstStyle/>
          <a:p>
            <a:pPr fontAlgn="auto">
              <a:spcAft>
                <a:spcPts val="0"/>
              </a:spcAft>
              <a:defRPr/>
            </a:pPr>
            <a:r>
              <a:rPr lang="es-ES" sz="4000" b="1" dirty="0" smtClean="0"/>
              <a:t>Medidas de sólidos disueltos en varios ambientes.</a:t>
            </a:r>
            <a:r>
              <a:rPr lang="es-ES" b="1" dirty="0" smtClean="0"/>
              <a:t/>
            </a:r>
            <a:br>
              <a:rPr lang="es-ES" b="1" dirty="0" smtClean="0"/>
            </a:br>
            <a:endParaRPr lang="es-ES" dirty="0"/>
          </a:p>
        </p:txBody>
      </p:sp>
      <p:pic>
        <p:nvPicPr>
          <p:cNvPr id="19459" name="Picture 2"/>
          <p:cNvPicPr>
            <a:picLocks noGrp="1" noChangeAspect="1" noChangeArrowheads="1"/>
          </p:cNvPicPr>
          <p:nvPr>
            <p:ph sz="quarter" idx="1"/>
          </p:nvPr>
        </p:nvPicPr>
        <p:blipFill>
          <a:blip r:embed="rId2"/>
          <a:srcRect l="11096" t="29555" r="10249" b="21185"/>
          <a:stretch>
            <a:fillRect/>
          </a:stretch>
        </p:blipFill>
        <p:spPr>
          <a:xfrm>
            <a:off x="714375" y="2214563"/>
            <a:ext cx="7453313" cy="35004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3328988"/>
          </a:xfrm>
        </p:spPr>
        <p:txBody>
          <a:bodyPr>
            <a:normAutofit fontScale="25000" lnSpcReduction="20000"/>
          </a:bodyPr>
          <a:lstStyle/>
          <a:p>
            <a:pPr algn="just" fontAlgn="auto">
              <a:spcAft>
                <a:spcPts val="0"/>
              </a:spcAft>
              <a:buFont typeface="Wingdings"/>
              <a:buNone/>
              <a:defRPr/>
            </a:pPr>
            <a:r>
              <a:rPr lang="es-ES" sz="11200" dirty="0" smtClean="0"/>
              <a:t>Un método alterno y más sencillo consiste en estimar los sólidos disueltos totales</a:t>
            </a:r>
          </a:p>
          <a:p>
            <a:pPr algn="just" fontAlgn="auto">
              <a:spcAft>
                <a:spcPts val="0"/>
              </a:spcAft>
              <a:buFont typeface="Wingdings"/>
              <a:buNone/>
              <a:defRPr/>
            </a:pPr>
            <a:r>
              <a:rPr lang="es-ES" sz="11200" dirty="0" smtClean="0"/>
              <a:t>utilizando la medida de conductividad del agua. Se ha encontrado que existe una</a:t>
            </a:r>
          </a:p>
          <a:p>
            <a:pPr algn="just" fontAlgn="auto">
              <a:spcAft>
                <a:spcPts val="0"/>
              </a:spcAft>
              <a:buFont typeface="Wingdings"/>
              <a:buNone/>
              <a:defRPr/>
            </a:pPr>
            <a:r>
              <a:rPr lang="es-ES" sz="11200" dirty="0" smtClean="0"/>
              <a:t>correlación directa entre conductividad y concentración de sólidos disueltos totales</a:t>
            </a:r>
          </a:p>
          <a:p>
            <a:pPr algn="just" fontAlgn="auto">
              <a:spcAft>
                <a:spcPts val="0"/>
              </a:spcAft>
              <a:buFont typeface="Wingdings"/>
              <a:buNone/>
              <a:defRPr/>
            </a:pPr>
            <a:r>
              <a:rPr lang="es-ES" sz="11200" dirty="0" smtClean="0"/>
              <a:t>(TDS, por sus siglas en inglés) para cuerpos de agua dulce y salobres.</a:t>
            </a:r>
          </a:p>
          <a:p>
            <a:pPr fontAlgn="auto">
              <a:spcAft>
                <a:spcPts val="0"/>
              </a:spcAft>
              <a:buFont typeface="Wingdings"/>
              <a:buNone/>
              <a:defRPr/>
            </a:pPr>
            <a:endParaRPr lang="es-ES" dirty="0"/>
          </a:p>
        </p:txBody>
      </p:sp>
      <p:sp>
        <p:nvSpPr>
          <p:cNvPr id="20483" name="2 Título"/>
          <p:cNvSpPr>
            <a:spLocks noGrp="1"/>
          </p:cNvSpPr>
          <p:nvPr>
            <p:ph type="title"/>
          </p:nvPr>
        </p:nvSpPr>
        <p:spPr/>
        <p:txBody>
          <a:bodyPr/>
          <a:lstStyle/>
          <a:p>
            <a:r>
              <a:rPr lang="es-ES" smtClean="0"/>
              <a:t>Sólidos disueltos totales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50" y="4000500"/>
            <a:ext cx="6477000" cy="1828800"/>
          </a:xfrm>
        </p:spPr>
        <p:txBody>
          <a:bodyPr>
            <a:normAutofit/>
          </a:bodyPr>
          <a:lstStyle/>
          <a:p>
            <a:pPr fontAlgn="auto">
              <a:spcAft>
                <a:spcPts val="0"/>
              </a:spcAft>
              <a:defRPr/>
            </a:pPr>
            <a:r>
              <a:rPr lang="es-ES" dirty="0" smtClean="0"/>
              <a:t>Sólidos suspendidos</a:t>
            </a:r>
            <a:endParaRPr lang="es-ES" dirty="0"/>
          </a:p>
        </p:txBody>
      </p:sp>
      <p:sp>
        <p:nvSpPr>
          <p:cNvPr id="21507" name="2 Subtítulo"/>
          <p:cNvSpPr>
            <a:spLocks noGrp="1"/>
          </p:cNvSpPr>
          <p:nvPr>
            <p:ph type="subTitle" idx="1"/>
          </p:nvPr>
        </p:nvSpPr>
        <p:spPr>
          <a:xfrm>
            <a:off x="2362200" y="6049963"/>
            <a:ext cx="6705600" cy="685800"/>
          </a:xfrm>
        </p:spPr>
        <p:txBody>
          <a:bodyPr/>
          <a:lstStyle/>
          <a:p>
            <a:r>
              <a:rPr lang="es-ES" smtClean="0"/>
              <a:t>Calidad del Agua – Ninoschtka Freire Morán</a:t>
            </a:r>
          </a:p>
        </p:txBody>
      </p:sp>
      <p:pic>
        <p:nvPicPr>
          <p:cNvPr id="21508" name="Picture 2"/>
          <p:cNvPicPr>
            <a:picLocks noChangeAspect="1" noChangeArrowheads="1"/>
          </p:cNvPicPr>
          <p:nvPr/>
        </p:nvPicPr>
        <p:blipFill>
          <a:blip r:embed="rId2"/>
          <a:srcRect b="1852"/>
          <a:stretch>
            <a:fillRect/>
          </a:stretch>
        </p:blipFill>
        <p:spPr bwMode="auto">
          <a:xfrm>
            <a:off x="4286250" y="785813"/>
            <a:ext cx="32861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12775" y="228600"/>
            <a:ext cx="8153400" cy="990600"/>
          </a:xfrm>
        </p:spPr>
        <p:txBody>
          <a:bodyPr/>
          <a:lstStyle/>
          <a:p>
            <a:r>
              <a:rPr lang="es-ES" smtClean="0"/>
              <a:t>Sólidos suspendidos</a:t>
            </a:r>
          </a:p>
        </p:txBody>
      </p:sp>
      <p:sp>
        <p:nvSpPr>
          <p:cNvPr id="22531" name="2 Marcador de contenido"/>
          <p:cNvSpPr>
            <a:spLocks noGrp="1"/>
          </p:cNvSpPr>
          <p:nvPr>
            <p:ph sz="quarter" idx="1"/>
          </p:nvPr>
        </p:nvSpPr>
        <p:spPr>
          <a:xfrm>
            <a:off x="612775" y="1600200"/>
            <a:ext cx="8153400" cy="4495800"/>
          </a:xfrm>
        </p:spPr>
        <p:txBody>
          <a:bodyPr/>
          <a:lstStyle/>
          <a:p>
            <a:r>
              <a:rPr lang="es-ES" smtClean="0"/>
              <a:t>Son los materiales suspendidos y disueltos en un agua. Se obtienen después de someter al agua a un proceso de evaporación a temperaturas comprendidas entre 103 y 105 ºC.. La porción filtrable representa a los Sólidos Coloidales Totales Disueltos y la no - filtrable son los Sólidos Totales en Suspensión.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texto"/>
          <p:cNvSpPr>
            <a:spLocks noGrp="1"/>
          </p:cNvSpPr>
          <p:nvPr>
            <p:ph type="body" sz="half" idx="2"/>
          </p:nvPr>
        </p:nvSpPr>
        <p:spPr/>
        <p:txBody>
          <a:bodyPr/>
          <a:lstStyle/>
          <a:p>
            <a:pPr algn="just"/>
            <a:r>
              <a:rPr lang="es-ES" sz="1600" smtClean="0"/>
              <a:t>Cerca del 75% de los sólidos en suspensión y del 40% de los sólidos filtrables de un agua residual de concentración media son de naturaleza orgánica. Son sólidos que provienen de los reinos animal y vegetal, así como de las actividades humanas relacionadas con la síntesis de compuestos orgánicos. </a:t>
            </a:r>
          </a:p>
        </p:txBody>
      </p:sp>
      <p:sp>
        <p:nvSpPr>
          <p:cNvPr id="23555" name="2 Título"/>
          <p:cNvSpPr>
            <a:spLocks noGrp="1"/>
          </p:cNvSpPr>
          <p:nvPr>
            <p:ph type="title"/>
          </p:nvPr>
        </p:nvSpPr>
        <p:spPr/>
        <p:txBody>
          <a:bodyPr/>
          <a:lstStyle/>
          <a:p>
            <a:r>
              <a:rPr lang="es-ES" smtClean="0"/>
              <a:t>Sólidos Suspendidos</a:t>
            </a:r>
          </a:p>
        </p:txBody>
      </p:sp>
      <p:pic>
        <p:nvPicPr>
          <p:cNvPr id="23556" name="Picture 2"/>
          <p:cNvPicPr>
            <a:picLocks noGrp="1" noChangeAspect="1" noChangeArrowheads="1"/>
          </p:cNvPicPr>
          <p:nvPr>
            <p:ph type="pic" idx="1"/>
          </p:nvPr>
        </p:nvPicPr>
        <p:blipFill>
          <a:blip r:embed="rId2"/>
          <a:srcRect l="8961" r="8961"/>
          <a:stretch>
            <a:fillRect/>
          </a:stretch>
        </p:blipFill>
        <p:spPr>
          <a:xfrm>
            <a:off x="2643188" y="928688"/>
            <a:ext cx="4860925" cy="292893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S" smtClean="0"/>
              <a:t>Calidad del Agua.</a:t>
            </a:r>
          </a:p>
        </p:txBody>
      </p:sp>
      <p:sp>
        <p:nvSpPr>
          <p:cNvPr id="24579" name="2 Marcador de texto"/>
          <p:cNvSpPr>
            <a:spLocks noGrp="1"/>
          </p:cNvSpPr>
          <p:nvPr>
            <p:ph type="body" idx="2"/>
          </p:nvPr>
        </p:nvSpPr>
        <p:spPr>
          <a:xfrm>
            <a:off x="5929313" y="1857375"/>
            <a:ext cx="2214562" cy="4343400"/>
          </a:xfrm>
        </p:spPr>
        <p:txBody>
          <a:bodyPr/>
          <a:lstStyle/>
          <a:p>
            <a:pPr algn="just"/>
            <a:r>
              <a:rPr lang="es-ES" sz="2000" smtClean="0">
                <a:solidFill>
                  <a:srgbClr val="FFFFFF"/>
                </a:solidFill>
              </a:rPr>
              <a:t>En la mayoría de los casos el incremento de DBO5, Sólidos disueltos y suspendidos, son parámetros que indican la calidad del agua, para este caso, sería un agua con mala calidad.</a:t>
            </a:r>
          </a:p>
        </p:txBody>
      </p:sp>
      <p:pic>
        <p:nvPicPr>
          <p:cNvPr id="24580" name="Picture 2"/>
          <p:cNvPicPr>
            <a:picLocks noGrp="1" noChangeAspect="1" noChangeArrowheads="1"/>
          </p:cNvPicPr>
          <p:nvPr>
            <p:ph sz="quarter" idx="1"/>
          </p:nvPr>
        </p:nvPicPr>
        <p:blipFill>
          <a:blip r:embed="rId2"/>
          <a:srcRect/>
          <a:stretch>
            <a:fillRect/>
          </a:stretch>
        </p:blipFill>
        <p:spPr>
          <a:xfrm>
            <a:off x="1928813" y="2143125"/>
            <a:ext cx="3400425" cy="36480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fontAlgn="auto">
              <a:spcAft>
                <a:spcPts val="0"/>
              </a:spcAft>
              <a:defRPr/>
            </a:pPr>
            <a:r>
              <a:rPr lang="es-ES" dirty="0" smtClean="0"/>
              <a:t>Análisis de los parámetros bajo la metodología del </a:t>
            </a:r>
            <a:r>
              <a:rPr lang="es-ES" dirty="0" err="1" smtClean="0"/>
              <a:t>ica</a:t>
            </a:r>
            <a:endParaRPr lang="es-ES" dirty="0"/>
          </a:p>
        </p:txBody>
      </p:sp>
      <p:sp>
        <p:nvSpPr>
          <p:cNvPr id="25603" name="2 Subtítulo"/>
          <p:cNvSpPr>
            <a:spLocks noGrp="1"/>
          </p:cNvSpPr>
          <p:nvPr>
            <p:ph type="subTitle" idx="1"/>
          </p:nvPr>
        </p:nvSpPr>
        <p:spPr>
          <a:xfrm>
            <a:off x="2362200" y="6049963"/>
            <a:ext cx="6705600" cy="685800"/>
          </a:xfrm>
        </p:spPr>
        <p:txBody>
          <a:bodyPr/>
          <a:lstStyle/>
          <a:p>
            <a:r>
              <a:rPr lang="es-ES" smtClean="0"/>
              <a:t>Índice de Calidad del Agua</a:t>
            </a:r>
          </a:p>
        </p:txBody>
      </p:sp>
      <p:pic>
        <p:nvPicPr>
          <p:cNvPr id="25605" name="Picture 5"/>
          <p:cNvPicPr>
            <a:picLocks noChangeAspect="1" noChangeArrowheads="1"/>
          </p:cNvPicPr>
          <p:nvPr/>
        </p:nvPicPr>
        <p:blipFill>
          <a:blip r:embed="rId2"/>
          <a:srcRect/>
          <a:stretch>
            <a:fillRect/>
          </a:stretch>
        </p:blipFill>
        <p:spPr bwMode="auto">
          <a:xfrm>
            <a:off x="4714876" y="571480"/>
            <a:ext cx="3095644" cy="30956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 smtClean="0"/>
              <a:t>Índice de Calidad del Agua</a:t>
            </a:r>
          </a:p>
        </p:txBody>
      </p:sp>
      <p:sp>
        <p:nvSpPr>
          <p:cNvPr id="26627" name="2 Marcador de texto"/>
          <p:cNvSpPr>
            <a:spLocks noGrp="1"/>
          </p:cNvSpPr>
          <p:nvPr>
            <p:ph type="body" idx="2"/>
          </p:nvPr>
        </p:nvSpPr>
        <p:spPr/>
        <p:txBody>
          <a:bodyPr/>
          <a:lstStyle/>
          <a:p>
            <a:r>
              <a:rPr lang="es-ES" smtClean="0">
                <a:solidFill>
                  <a:srgbClr val="FFFFFF"/>
                </a:solidFill>
              </a:rPr>
              <a:t>Para el análisis de la calidad del agua en este caso se ha elegido los parámetro DBO5, sólidos suspendidos y ph</a:t>
            </a:r>
          </a:p>
        </p:txBody>
      </p:sp>
      <p:graphicFrame>
        <p:nvGraphicFramePr>
          <p:cNvPr id="6" name="5 Marcador de contenido"/>
          <p:cNvGraphicFramePr>
            <a:graphicFrameLocks noGrp="1"/>
          </p:cNvGraphicFramePr>
          <p:nvPr>
            <p:ph sz="quarter" idx="1"/>
          </p:nvPr>
        </p:nvGraphicFramePr>
        <p:xfrm>
          <a:off x="2362200" y="1752600"/>
          <a:ext cx="6400800" cy="1483360"/>
        </p:xfrm>
        <a:graphic>
          <a:graphicData uri="http://schemas.openxmlformats.org/drawingml/2006/table">
            <a:tbl>
              <a:tblPr firstRow="1" bandRow="1">
                <a:tableStyleId>{5C22544A-7EE6-4342-B048-85BDC9FD1C3A}</a:tableStyleId>
              </a:tblPr>
              <a:tblGrid>
                <a:gridCol w="2133600"/>
                <a:gridCol w="2133600"/>
                <a:gridCol w="2133600"/>
              </a:tblGrid>
              <a:tr h="370840">
                <a:tc>
                  <a:txBody>
                    <a:bodyPr/>
                    <a:lstStyle/>
                    <a:p>
                      <a:pPr algn="ctr"/>
                      <a:r>
                        <a:rPr lang="es-ES" dirty="0" smtClean="0"/>
                        <a:t>Parámetro</a:t>
                      </a:r>
                      <a:endParaRPr lang="es-ES" dirty="0"/>
                    </a:p>
                  </a:txBody>
                  <a:tcPr/>
                </a:tc>
                <a:tc>
                  <a:txBody>
                    <a:bodyPr/>
                    <a:lstStyle/>
                    <a:p>
                      <a:pPr algn="ctr"/>
                      <a:r>
                        <a:rPr lang="es-ES" dirty="0" smtClean="0"/>
                        <a:t>Unidad</a:t>
                      </a:r>
                      <a:endParaRPr lang="es-ES" dirty="0"/>
                    </a:p>
                  </a:txBody>
                  <a:tcPr/>
                </a:tc>
                <a:tc>
                  <a:txBody>
                    <a:bodyPr/>
                    <a:lstStyle/>
                    <a:p>
                      <a:pPr algn="ctr"/>
                      <a:r>
                        <a:rPr lang="es-ES" dirty="0" smtClean="0"/>
                        <a:t>Muestra</a:t>
                      </a:r>
                      <a:endParaRPr lang="es-ES" dirty="0"/>
                    </a:p>
                  </a:txBody>
                  <a:tcPr/>
                </a:tc>
              </a:tr>
              <a:tr h="370840">
                <a:tc>
                  <a:txBody>
                    <a:bodyPr/>
                    <a:lstStyle/>
                    <a:p>
                      <a:pPr algn="ctr"/>
                      <a:r>
                        <a:rPr kumimoji="0" lang="es-ES" sz="1800" kern="1200" dirty="0" smtClean="0">
                          <a:solidFill>
                            <a:schemeClr val="dk1"/>
                          </a:solidFill>
                          <a:latin typeface="+mn-lt"/>
                          <a:ea typeface="+mn-ea"/>
                          <a:cs typeface="+mn-cs"/>
                        </a:rPr>
                        <a:t>pH</a:t>
                      </a:r>
                      <a:endParaRPr lang="es-ES" dirty="0"/>
                    </a:p>
                  </a:txBody>
                  <a:tcPr/>
                </a:tc>
                <a:tc>
                  <a:txBody>
                    <a:bodyPr/>
                    <a:lstStyle/>
                    <a:p>
                      <a:pPr algn="ctr"/>
                      <a:r>
                        <a:rPr kumimoji="0" lang="es-ES" sz="1800" kern="1200" baseline="0" dirty="0" smtClean="0">
                          <a:solidFill>
                            <a:schemeClr val="dk1"/>
                          </a:solidFill>
                          <a:latin typeface="+mn-lt"/>
                          <a:ea typeface="+mn-ea"/>
                          <a:cs typeface="+mn-cs"/>
                        </a:rPr>
                        <a:t> - </a:t>
                      </a:r>
                      <a:endParaRPr lang="es-ES" dirty="0"/>
                    </a:p>
                  </a:txBody>
                  <a:tcPr/>
                </a:tc>
                <a:tc>
                  <a:txBody>
                    <a:bodyPr/>
                    <a:lstStyle/>
                    <a:p>
                      <a:pPr algn="ctr"/>
                      <a:r>
                        <a:rPr lang="es-ES" dirty="0" smtClean="0"/>
                        <a:t>7,40</a:t>
                      </a:r>
                    </a:p>
                  </a:txBody>
                  <a:tcPr/>
                </a:tc>
              </a:tr>
              <a:tr h="370840">
                <a:tc>
                  <a:txBody>
                    <a:bodyPr/>
                    <a:lstStyle/>
                    <a:p>
                      <a:pPr algn="ctr"/>
                      <a:r>
                        <a:rPr kumimoji="0" lang="es-ES" sz="1800" kern="1200" dirty="0" smtClean="0">
                          <a:solidFill>
                            <a:schemeClr val="dk1"/>
                          </a:solidFill>
                          <a:latin typeface="+mn-lt"/>
                          <a:ea typeface="+mn-ea"/>
                          <a:cs typeface="+mn-cs"/>
                        </a:rPr>
                        <a:t>Sólidos Suspendidos</a:t>
                      </a:r>
                      <a:endParaRPr lang="es-ES" dirty="0"/>
                    </a:p>
                  </a:txBody>
                  <a:tcPr/>
                </a:tc>
                <a:tc>
                  <a:txBody>
                    <a:bodyPr/>
                    <a:lstStyle/>
                    <a:p>
                      <a:pPr algn="ctr"/>
                      <a:r>
                        <a:rPr kumimoji="0" lang="es-ES" sz="1800" kern="1200" dirty="0" smtClean="0">
                          <a:solidFill>
                            <a:schemeClr val="dk1"/>
                          </a:solidFill>
                          <a:latin typeface="+mn-lt"/>
                          <a:ea typeface="+mn-ea"/>
                          <a:cs typeface="+mn-cs"/>
                        </a:rPr>
                        <a:t>mg/l</a:t>
                      </a:r>
                      <a:endParaRPr lang="es-ES" dirty="0"/>
                    </a:p>
                  </a:txBody>
                  <a:tcPr/>
                </a:tc>
                <a:tc>
                  <a:txBody>
                    <a:bodyPr/>
                    <a:lstStyle/>
                    <a:p>
                      <a:pPr algn="ctr"/>
                      <a:r>
                        <a:rPr lang="es-ES" dirty="0" smtClean="0"/>
                        <a:t>12,4</a:t>
                      </a:r>
                      <a:endParaRPr lang="es-ES" dirty="0"/>
                    </a:p>
                  </a:txBody>
                  <a:tcPr/>
                </a:tc>
              </a:tr>
              <a:tr h="370840">
                <a:tc>
                  <a:txBody>
                    <a:bodyPr/>
                    <a:lstStyle/>
                    <a:p>
                      <a:pPr algn="ctr"/>
                      <a:r>
                        <a:rPr kumimoji="0" lang="es-ES" sz="1800" kern="1200" dirty="0" smtClean="0">
                          <a:solidFill>
                            <a:schemeClr val="dk1"/>
                          </a:solidFill>
                          <a:latin typeface="+mn-lt"/>
                          <a:ea typeface="+mn-ea"/>
                          <a:cs typeface="+mn-cs"/>
                        </a:rPr>
                        <a:t>DBO</a:t>
                      </a:r>
                      <a:r>
                        <a:rPr kumimoji="0" lang="es-ES" sz="1800" kern="1200" baseline="-25000" dirty="0" smtClean="0">
                          <a:solidFill>
                            <a:schemeClr val="dk1"/>
                          </a:solidFill>
                          <a:latin typeface="+mn-lt"/>
                          <a:ea typeface="+mn-ea"/>
                          <a:cs typeface="+mn-cs"/>
                        </a:rPr>
                        <a:t>5</a:t>
                      </a:r>
                      <a:endParaRPr lang="es-ES" dirty="0"/>
                    </a:p>
                  </a:txBody>
                  <a:tcPr/>
                </a:tc>
                <a:tc>
                  <a:txBody>
                    <a:bodyPr/>
                    <a:lstStyle/>
                    <a:p>
                      <a:pPr algn="ctr"/>
                      <a:r>
                        <a:rPr kumimoji="0" lang="es-ES" sz="1800" kern="1200" dirty="0" smtClean="0">
                          <a:solidFill>
                            <a:schemeClr val="dk1"/>
                          </a:solidFill>
                          <a:latin typeface="+mn-lt"/>
                          <a:ea typeface="+mn-ea"/>
                          <a:cs typeface="+mn-cs"/>
                        </a:rPr>
                        <a:t>mgO</a:t>
                      </a:r>
                      <a:r>
                        <a:rPr kumimoji="0" lang="es-ES" sz="1800" kern="1200" baseline="-25000" dirty="0" smtClean="0">
                          <a:solidFill>
                            <a:schemeClr val="dk1"/>
                          </a:solidFill>
                          <a:latin typeface="+mn-lt"/>
                          <a:ea typeface="+mn-ea"/>
                          <a:cs typeface="+mn-cs"/>
                        </a:rPr>
                        <a:t>2</a:t>
                      </a:r>
                      <a:r>
                        <a:rPr kumimoji="0" lang="es-ES" sz="1800" kern="1200" dirty="0" smtClean="0">
                          <a:solidFill>
                            <a:schemeClr val="dk1"/>
                          </a:solidFill>
                          <a:latin typeface="+mn-lt"/>
                          <a:ea typeface="+mn-ea"/>
                          <a:cs typeface="+mn-cs"/>
                        </a:rPr>
                        <a:t>/l</a:t>
                      </a:r>
                      <a:endParaRPr lang="es-ES" dirty="0"/>
                    </a:p>
                  </a:txBody>
                  <a:tcPr/>
                </a:tc>
                <a:tc>
                  <a:txBody>
                    <a:bodyPr/>
                    <a:lstStyle/>
                    <a:p>
                      <a:pPr algn="ctr"/>
                      <a:r>
                        <a:rPr lang="es-ES" dirty="0" smtClean="0"/>
                        <a:t>4,5</a:t>
                      </a:r>
                      <a:endParaRPr lang="es-E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r>
              <a:rPr lang="es-ES" smtClean="0"/>
              <a:t>Índice de Calidad del Agua</a:t>
            </a:r>
          </a:p>
        </p:txBody>
      </p:sp>
      <p:graphicFrame>
        <p:nvGraphicFramePr>
          <p:cNvPr id="3" name="2 Tabla"/>
          <p:cNvGraphicFramePr>
            <a:graphicFrameLocks noGrp="1"/>
          </p:cNvGraphicFramePr>
          <p:nvPr/>
        </p:nvGraphicFramePr>
        <p:xfrm>
          <a:off x="1214438" y="2214563"/>
          <a:ext cx="6530280" cy="3000398"/>
        </p:xfrm>
        <a:graphic>
          <a:graphicData uri="http://schemas.openxmlformats.org/drawingml/2006/table">
            <a:tbl>
              <a:tblPr/>
              <a:tblGrid>
                <a:gridCol w="1560639"/>
                <a:gridCol w="111749"/>
                <a:gridCol w="2359566"/>
                <a:gridCol w="885963"/>
                <a:gridCol w="111749"/>
                <a:gridCol w="720295"/>
                <a:gridCol w="780319"/>
              </a:tblGrid>
              <a:tr h="582112">
                <a:tc>
                  <a:txBody>
                    <a:bodyPr/>
                    <a:lstStyle/>
                    <a:p>
                      <a:pPr algn="l">
                        <a:lnSpc>
                          <a:spcPct val="115000"/>
                        </a:lnSpc>
                      </a:pPr>
                      <a:endParaRPr lang="es-ES" sz="1000" dirty="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4">
                  <a:txBody>
                    <a:bodyPr/>
                    <a:lstStyle/>
                    <a:p>
                      <a:pPr algn="l">
                        <a:lnSpc>
                          <a:spcPct val="115000"/>
                        </a:lnSpc>
                        <a:spcAft>
                          <a:spcPts val="0"/>
                        </a:spcAft>
                      </a:pPr>
                      <a:r>
                        <a:rPr lang="es-ES" sz="2300" dirty="0">
                          <a:latin typeface="Arial"/>
                          <a:ea typeface="Times New Roman"/>
                          <a:cs typeface="Times New Roman"/>
                        </a:rPr>
                        <a:t>CALCULOS DE DBO</a:t>
                      </a:r>
                      <a:endParaRPr lang="es-ES" sz="1000" dirty="0">
                        <a:latin typeface="Calibri"/>
                        <a:ea typeface="Calibri"/>
                        <a:cs typeface="Times New Roman"/>
                      </a:endParaRPr>
                    </a:p>
                  </a:txBody>
                  <a:tcPr marL="39507" marR="3950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453428">
                <a:tc>
                  <a:txBody>
                    <a:bodyPr/>
                    <a:lstStyle/>
                    <a:p>
                      <a:pPr algn="l">
                        <a:lnSpc>
                          <a:spcPct val="115000"/>
                        </a:lnSpc>
                        <a:spcAft>
                          <a:spcPts val="0"/>
                        </a:spcAft>
                      </a:pPr>
                      <a:r>
                        <a:rPr lang="es-ES" sz="900" b="1">
                          <a:solidFill>
                            <a:srgbClr val="FF0000"/>
                          </a:solidFill>
                          <a:latin typeface="Arial"/>
                          <a:ea typeface="Times New Roman"/>
                          <a:cs typeface="Times New Roman"/>
                        </a:rPr>
                        <a:t>INGRESE ESTE DATO</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a:lnSpc>
                          <a:spcPct val="115000"/>
                        </a:lnSpc>
                        <a:spcAft>
                          <a:spcPts val="0"/>
                        </a:spcAft>
                      </a:pPr>
                      <a:r>
                        <a:rPr lang="es-ES" sz="900">
                          <a:latin typeface="Arial"/>
                          <a:ea typeface="Times New Roman"/>
                          <a:cs typeface="Times New Roman"/>
                        </a:rPr>
                        <a:t>VALOR MEDIDO DE DBO</a:t>
                      </a:r>
                      <a:endParaRPr lang="es-ES" sz="1000">
                        <a:latin typeface="Calibri"/>
                        <a:ea typeface="Calibri"/>
                        <a:cs typeface="Times New Roman"/>
                      </a:endParaRPr>
                    </a:p>
                  </a:txBody>
                  <a:tcPr marL="39507" marR="39507"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0"/>
                        </a:spcAft>
                      </a:pPr>
                      <a:r>
                        <a:rPr lang="es-ES" sz="900">
                          <a:latin typeface="Arial"/>
                          <a:ea typeface="Times New Roman"/>
                          <a:cs typeface="Times New Roman"/>
                        </a:rPr>
                        <a:t>4,5</a:t>
                      </a:r>
                      <a:endParaRPr lang="es-ES" sz="1000">
                        <a:latin typeface="Calibri"/>
                        <a:ea typeface="Calibri"/>
                        <a:cs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spcAft>
                          <a:spcPts val="0"/>
                        </a:spcAft>
                      </a:pPr>
                      <a:r>
                        <a:rPr lang="es-ES" sz="900">
                          <a:latin typeface="Arial"/>
                          <a:ea typeface="Times New Roman"/>
                          <a:cs typeface="Times New Roman"/>
                        </a:rPr>
                        <a:t>DBO&lt;1.311</a:t>
                      </a:r>
                      <a:endParaRPr lang="es-ES" sz="1000">
                        <a:latin typeface="Calibri"/>
                        <a:ea typeface="Calibri"/>
                        <a:cs typeface="Times New Roman"/>
                      </a:endParaRPr>
                    </a:p>
                  </a:txBody>
                  <a:tcPr marL="39507" marR="39507"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100,0</a:t>
                      </a:r>
                      <a:endParaRPr lang="es-ES" sz="1000">
                        <a:latin typeface="Calibri"/>
                        <a:ea typeface="Calibri"/>
                        <a:cs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453428">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spcAft>
                          <a:spcPts val="0"/>
                        </a:spcAft>
                      </a:pPr>
                      <a:r>
                        <a:rPr lang="es-ES" sz="900">
                          <a:latin typeface="Arial"/>
                          <a:ea typeface="Times New Roman"/>
                          <a:cs typeface="Times New Roman"/>
                        </a:rPr>
                        <a:t>DBO&gt;1.311</a:t>
                      </a:r>
                      <a:endParaRPr lang="es-ES" sz="1000">
                        <a:latin typeface="Calibri"/>
                        <a:ea typeface="Calibri"/>
                        <a:cs typeface="Times New Roman"/>
                      </a:endParaRPr>
                    </a:p>
                  </a:txBody>
                  <a:tcPr marL="39507" marR="39507"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43,6</a:t>
                      </a:r>
                      <a:endParaRPr lang="es-ES" sz="1000">
                        <a:latin typeface="Calibri"/>
                        <a:ea typeface="Calibri"/>
                        <a:cs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spcAft>
                          <a:spcPts val="0"/>
                        </a:spcAft>
                      </a:pPr>
                      <a:r>
                        <a:rPr lang="es-ES" sz="900">
                          <a:latin typeface="Arial"/>
                          <a:ea typeface="Times New Roman"/>
                          <a:cs typeface="Times New Roman"/>
                        </a:rPr>
                        <a:t>CRITERIOS</a:t>
                      </a:r>
                      <a:endParaRPr lang="es-ES" sz="1000">
                        <a:latin typeface="Calibri"/>
                        <a:ea typeface="Calibri"/>
                        <a:cs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900">
                          <a:latin typeface="Arial"/>
                          <a:ea typeface="Times New Roman"/>
                          <a:cs typeface="Times New Roman"/>
                        </a:rPr>
                        <a:t>0,0</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900">
                          <a:latin typeface="Arial"/>
                          <a:ea typeface="Times New Roman"/>
                          <a:cs typeface="Times New Roman"/>
                        </a:rPr>
                        <a:t>43,6</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a:noFill/>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a:noFill/>
                    </a:lnB>
                  </a:tcPr>
                </a:tc>
              </a:tr>
              <a:tr h="251905">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I(DBO)=</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43,6</a:t>
                      </a:r>
                      <a:endParaRPr lang="es-ES" sz="1000">
                        <a:latin typeface="Calibri"/>
                        <a:ea typeface="Calibri"/>
                        <a:cs typeface="Times New Roman"/>
                      </a:endParaRPr>
                    </a:p>
                  </a:txBody>
                  <a:tcPr marL="39507" marR="395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Times New Roman"/>
                      </a:endParaRPr>
                    </a:p>
                  </a:txBody>
                  <a:tcPr marL="39507" marR="395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dirty="0">
                        <a:latin typeface="Calibri"/>
                        <a:ea typeface="Times New Roman"/>
                      </a:endParaRPr>
                    </a:p>
                  </a:txBody>
                  <a:tcPr marL="39507" marR="3950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t>¿Cómo se mide la contaminación del agua?</a:t>
            </a:r>
            <a:endParaRPr lang="es-ES" dirty="0"/>
          </a:p>
        </p:txBody>
      </p:sp>
      <p:sp>
        <p:nvSpPr>
          <p:cNvPr id="10243" name="2 Marcador de texto"/>
          <p:cNvSpPr>
            <a:spLocks noGrp="1"/>
          </p:cNvSpPr>
          <p:nvPr>
            <p:ph type="body" idx="2"/>
          </p:nvPr>
        </p:nvSpPr>
        <p:spPr>
          <a:xfrm>
            <a:off x="642938" y="1785938"/>
            <a:ext cx="2786062" cy="4343400"/>
          </a:xfrm>
        </p:spPr>
        <p:txBody>
          <a:bodyPr/>
          <a:lstStyle/>
          <a:p>
            <a:pPr algn="just"/>
            <a:r>
              <a:rPr lang="es-ES" sz="1600" smtClean="0">
                <a:solidFill>
                  <a:srgbClr val="FFFFFF"/>
                </a:solidFill>
              </a:rPr>
              <a:t>El principal parámetro para medir la contaminación de las aguas es la Demanda Bioquímica de Oxigeno (DBO), ya que sería muy complicado medir cada una de las substancias que arrojamos al alcantarillado: detergentes, papel higiénico, residuos de comida, orina y materia fecal, pelos, residuos industriales, etc. Un río con alta DBO tiene poco contenido de oxígeno.</a:t>
            </a:r>
          </a:p>
        </p:txBody>
      </p:sp>
      <p:pic>
        <p:nvPicPr>
          <p:cNvPr id="10244" name="Picture 2"/>
          <p:cNvPicPr>
            <a:picLocks noGrp="1" noChangeAspect="1" noChangeArrowheads="1"/>
          </p:cNvPicPr>
          <p:nvPr>
            <p:ph sz="quarter" idx="1"/>
          </p:nvPr>
        </p:nvPicPr>
        <p:blipFill>
          <a:blip r:embed="rId2"/>
          <a:srcRect/>
          <a:stretch>
            <a:fillRect/>
          </a:stretch>
        </p:blipFill>
        <p:spPr>
          <a:xfrm>
            <a:off x="3643313" y="2500313"/>
            <a:ext cx="5143500" cy="24098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ES" smtClean="0"/>
              <a:t>Índice de Calidad del Agua</a:t>
            </a:r>
          </a:p>
        </p:txBody>
      </p:sp>
      <p:graphicFrame>
        <p:nvGraphicFramePr>
          <p:cNvPr id="4" name="3 Tabla"/>
          <p:cNvGraphicFramePr>
            <a:graphicFrameLocks noGrp="1"/>
          </p:cNvGraphicFramePr>
          <p:nvPr/>
        </p:nvGraphicFramePr>
        <p:xfrm>
          <a:off x="928688" y="1736725"/>
          <a:ext cx="7000923" cy="4479060"/>
        </p:xfrm>
        <a:graphic>
          <a:graphicData uri="http://schemas.openxmlformats.org/drawingml/2006/table">
            <a:tbl>
              <a:tblPr/>
              <a:tblGrid>
                <a:gridCol w="1691673"/>
                <a:gridCol w="564758"/>
                <a:gridCol w="1708589"/>
                <a:gridCol w="704647"/>
                <a:gridCol w="704647"/>
                <a:gridCol w="780772"/>
                <a:gridCol w="845837"/>
              </a:tblGrid>
              <a:tr h="537797">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4">
                  <a:txBody>
                    <a:bodyPr/>
                    <a:lstStyle/>
                    <a:p>
                      <a:pPr>
                        <a:lnSpc>
                          <a:spcPct val="115000"/>
                        </a:lnSpc>
                        <a:spcAft>
                          <a:spcPts val="0"/>
                        </a:spcAft>
                      </a:pPr>
                      <a:r>
                        <a:rPr lang="es-ES" sz="2300">
                          <a:latin typeface="Arial"/>
                          <a:ea typeface="Times New Roman"/>
                          <a:cs typeface="Times New Roman"/>
                        </a:rPr>
                        <a:t>CALCULOS DE PH</a:t>
                      </a:r>
                      <a:endParaRPr lang="es-ES" sz="1000">
                        <a:latin typeface="Calibri"/>
                        <a:ea typeface="Calibri"/>
                        <a:cs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spcAft>
                          <a:spcPts val="0"/>
                        </a:spcAft>
                      </a:pPr>
                      <a:r>
                        <a:rPr lang="es-ES" sz="900" b="1">
                          <a:solidFill>
                            <a:srgbClr val="FF0000"/>
                          </a:solidFill>
                          <a:latin typeface="Arial"/>
                          <a:ea typeface="Times New Roman"/>
                          <a:cs typeface="Times New Roman"/>
                        </a:rPr>
                        <a:t>INGRESE ESTE DATO</a:t>
                      </a:r>
                      <a:endParaRPr lang="es-ES" sz="1000">
                        <a:latin typeface="Calibri"/>
                        <a:ea typeface="Calibri"/>
                        <a:cs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PH=</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7,4</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15000"/>
                        </a:lnSpc>
                        <a:spcAft>
                          <a:spcPts val="0"/>
                        </a:spcAft>
                      </a:pPr>
                      <a:r>
                        <a:rPr lang="es-ES" sz="900">
                          <a:latin typeface="Arial"/>
                          <a:ea typeface="Times New Roman"/>
                          <a:cs typeface="Times New Roman"/>
                        </a:rPr>
                        <a:t>SI EL PH ES MENOR QUE 6.7</a:t>
                      </a:r>
                      <a:endParaRPr lang="es-ES" sz="1000">
                        <a:latin typeface="Calibri"/>
                        <a:ea typeface="Calibri"/>
                        <a:cs typeface="Times New Roman"/>
                      </a:endParaRPr>
                    </a:p>
                  </a:txBody>
                  <a:tcPr marL="39658" marR="39658" marT="0" marB="0" anchor="b">
                    <a:lnL>
                      <a:noFill/>
                    </a:lnL>
                    <a:lnR>
                      <a:noFill/>
                    </a:lnR>
                    <a:lnT>
                      <a:noFill/>
                    </a:lnT>
                    <a:lnB>
                      <a:noFill/>
                    </a:lnB>
                  </a:tcPr>
                </a:tc>
                <a:tc hMerge="1">
                  <a:txBody>
                    <a:bodyPr/>
                    <a:lstStyle/>
                    <a:p>
                      <a:endParaRPr lang="es-ES"/>
                    </a:p>
                  </a:txBody>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2,2</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nSpc>
                          <a:spcPct val="115000"/>
                        </a:lnSpc>
                        <a:spcAft>
                          <a:spcPts val="0"/>
                        </a:spcAft>
                      </a:pPr>
                      <a:r>
                        <a:rPr lang="es-ES" sz="900">
                          <a:latin typeface="Arial"/>
                          <a:ea typeface="Times New Roman"/>
                          <a:cs typeface="Times New Roman"/>
                        </a:rPr>
                        <a:t>SI EL PH ESTA ENTRE 6.7 Y 7.3</a:t>
                      </a:r>
                      <a:endParaRPr lang="es-ES" sz="1000">
                        <a:latin typeface="Calibri"/>
                        <a:ea typeface="Calibri"/>
                        <a:cs typeface="Times New Roman"/>
                      </a:endParaRPr>
                    </a:p>
                  </a:txBody>
                  <a:tcPr marL="39658" marR="39658"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900">
                          <a:latin typeface="Arial"/>
                          <a:ea typeface="Times New Roman"/>
                          <a:cs typeface="Times New Roman"/>
                        </a:rPr>
                        <a:t>100,0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15000"/>
                        </a:lnSpc>
                        <a:spcAft>
                          <a:spcPts val="0"/>
                        </a:spcAft>
                      </a:pPr>
                      <a:r>
                        <a:rPr lang="es-ES" sz="900">
                          <a:latin typeface="Arial"/>
                          <a:ea typeface="Times New Roman"/>
                          <a:cs typeface="Times New Roman"/>
                        </a:rPr>
                        <a:t>SI EL PH ES MAYOR QUE 7.3</a:t>
                      </a:r>
                      <a:endParaRPr lang="es-ES" sz="1000">
                        <a:latin typeface="Calibri"/>
                        <a:ea typeface="Calibri"/>
                        <a:cs typeface="Times New Roman"/>
                      </a:endParaRPr>
                    </a:p>
                  </a:txBody>
                  <a:tcPr marL="39658" marR="39658" marT="0" marB="0" anchor="b">
                    <a:lnL>
                      <a:noFill/>
                    </a:lnL>
                    <a:lnR>
                      <a:noFill/>
                    </a:lnR>
                    <a:lnT>
                      <a:noFill/>
                    </a:lnT>
                    <a:lnB>
                      <a:noFill/>
                    </a:lnB>
                  </a:tcPr>
                </a:tc>
                <a:tc hMerge="1">
                  <a:txBody>
                    <a:bodyPr/>
                    <a:lstStyle/>
                    <a:p>
                      <a:endParaRPr lang="es-ES"/>
                    </a:p>
                  </a:txBody>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2,1</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spcAft>
                          <a:spcPts val="0"/>
                        </a:spcAft>
                      </a:pPr>
                      <a:r>
                        <a:rPr lang="es-ES" sz="900">
                          <a:latin typeface="Arial"/>
                          <a:ea typeface="Times New Roman"/>
                          <a:cs typeface="Times New Roman"/>
                        </a:rPr>
                        <a:t>I(PH)&lt;6.7</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147,2</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spcAft>
                          <a:spcPts val="0"/>
                        </a:spcAft>
                      </a:pPr>
                      <a:r>
                        <a:rPr lang="es-ES" sz="900">
                          <a:latin typeface="Arial"/>
                          <a:ea typeface="Times New Roman"/>
                          <a:cs typeface="Times New Roman"/>
                        </a:rPr>
                        <a:t>6.7&lt;I(PH)&lt;7.3</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100,0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spcAft>
                          <a:spcPts val="0"/>
                        </a:spcAft>
                      </a:pPr>
                      <a:r>
                        <a:rPr lang="es-ES" sz="900">
                          <a:latin typeface="Arial"/>
                          <a:ea typeface="Times New Roman"/>
                          <a:cs typeface="Times New Roman"/>
                        </a:rPr>
                        <a:t>I(PH)&gt;7.3</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112,7</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gridSpan="3">
                  <a:txBody>
                    <a:bodyPr/>
                    <a:lstStyle/>
                    <a:p>
                      <a:pPr>
                        <a:lnSpc>
                          <a:spcPct val="115000"/>
                        </a:lnSpc>
                        <a:spcAft>
                          <a:spcPts val="0"/>
                        </a:spcAft>
                      </a:pPr>
                      <a:r>
                        <a:rPr lang="es-ES" sz="900">
                          <a:latin typeface="Arial"/>
                          <a:ea typeface="Times New Roman"/>
                          <a:cs typeface="Times New Roman"/>
                        </a:rPr>
                        <a:t>VALORES DE COMPARACION</a:t>
                      </a:r>
                      <a:endParaRPr lang="es-ES" sz="1000">
                        <a:latin typeface="Calibri"/>
                        <a:ea typeface="Calibri"/>
                        <a:cs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hMerge="1">
                  <a:txBody>
                    <a:bodyPr/>
                    <a:lstStyle/>
                    <a:p>
                      <a:endParaRPr lang="es-ES"/>
                    </a:p>
                  </a:txBody>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0,0</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112,7</a:t>
                      </a:r>
                      <a:endParaRPr lang="es-ES" sz="1000">
                        <a:latin typeface="Calibri"/>
                        <a:ea typeface="Calibri"/>
                        <a:cs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r">
                        <a:lnSpc>
                          <a:spcPct val="115000"/>
                        </a:lnSpc>
                        <a:spcAft>
                          <a:spcPts val="0"/>
                        </a:spcAft>
                      </a:pPr>
                      <a:r>
                        <a:rPr lang="es-ES" sz="900" b="1">
                          <a:latin typeface="Arial"/>
                          <a:ea typeface="Times New Roman"/>
                          <a:cs typeface="Times New Roman"/>
                        </a:rPr>
                        <a:t>COMO RESULTADO TENEMOS I(PH)=</a:t>
                      </a:r>
                      <a:endParaRPr lang="es-ES" sz="1000">
                        <a:latin typeface="Calibri"/>
                        <a:ea typeface="Calibri"/>
                        <a:cs typeface="Times New Roman"/>
                      </a:endParaRPr>
                    </a:p>
                  </a:txBody>
                  <a:tcPr marL="39658" marR="39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900" b="1">
                          <a:latin typeface="Arial"/>
                          <a:ea typeface="Times New Roman"/>
                          <a:cs typeface="Times New Roman"/>
                        </a:rPr>
                        <a:t>112,7</a:t>
                      </a:r>
                      <a:endParaRPr lang="es-ES" sz="1000">
                        <a:latin typeface="Calibri"/>
                        <a:ea typeface="Calibri"/>
                        <a:cs typeface="Times New Roman"/>
                      </a:endParaRPr>
                    </a:p>
                  </a:txBody>
                  <a:tcPr marL="39658" marR="396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00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a:noFill/>
                    </a:lnB>
                  </a:tcPr>
                </a:tc>
              </a:tr>
              <a:tr h="231839">
                <a:tc>
                  <a:txBody>
                    <a:bodyPr/>
                    <a:lstStyle/>
                    <a:p>
                      <a:pPr>
                        <a:lnSpc>
                          <a:spcPct val="115000"/>
                        </a:lnSpc>
                      </a:pPr>
                      <a:endParaRPr lang="es-ES" sz="1000">
                        <a:latin typeface="Calibri"/>
                        <a:ea typeface="Times New Roman"/>
                      </a:endParaRPr>
                    </a:p>
                  </a:txBody>
                  <a:tcPr marL="39658" marR="3965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658" marR="396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dirty="0">
                        <a:latin typeface="Calibri"/>
                        <a:ea typeface="Times New Roman"/>
                      </a:endParaRPr>
                    </a:p>
                  </a:txBody>
                  <a:tcPr marL="39658" marR="3965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ES" smtClean="0"/>
              <a:t>Índice de Calidad del Agua</a:t>
            </a:r>
          </a:p>
        </p:txBody>
      </p:sp>
      <p:graphicFrame>
        <p:nvGraphicFramePr>
          <p:cNvPr id="3" name="2 Tabla"/>
          <p:cNvGraphicFramePr>
            <a:graphicFrameLocks noGrp="1"/>
          </p:cNvGraphicFramePr>
          <p:nvPr/>
        </p:nvGraphicFramePr>
        <p:xfrm>
          <a:off x="1357313" y="2071688"/>
          <a:ext cx="6588881" cy="3537792"/>
        </p:xfrm>
        <a:graphic>
          <a:graphicData uri="http://schemas.openxmlformats.org/drawingml/2006/table">
            <a:tbl>
              <a:tblPr/>
              <a:tblGrid>
                <a:gridCol w="2303462"/>
                <a:gridCol w="1209574"/>
                <a:gridCol w="574325"/>
                <a:gridCol w="124812"/>
                <a:gridCol w="1241064"/>
                <a:gridCol w="574325"/>
                <a:gridCol w="561319"/>
              </a:tblGrid>
              <a:tr h="1218312">
                <a:tc gridSpan="6">
                  <a:txBody>
                    <a:bodyPr/>
                    <a:lstStyle/>
                    <a:p>
                      <a:pPr algn="ctr">
                        <a:lnSpc>
                          <a:spcPct val="115000"/>
                        </a:lnSpc>
                        <a:spcAft>
                          <a:spcPts val="0"/>
                        </a:spcAft>
                      </a:pPr>
                      <a:r>
                        <a:rPr lang="es-ES" sz="2600" dirty="0">
                          <a:latin typeface="Arial"/>
                          <a:ea typeface="Times New Roman"/>
                          <a:cs typeface="Times New Roman"/>
                        </a:rPr>
                        <a:t>CALCULOS DE SOLIDOS SUSPENDIDOS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7720">
                <a:tc>
                  <a:txBody>
                    <a:bodyPr/>
                    <a:lstStyle/>
                    <a:p>
                      <a:pPr>
                        <a:lnSpc>
                          <a:spcPct val="115000"/>
                        </a:lnSpc>
                      </a:pPr>
                      <a:endParaRPr lang="es-ES" sz="11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spcAft>
                          <a:spcPts val="0"/>
                        </a:spcAft>
                      </a:pPr>
                      <a:r>
                        <a:rPr lang="es-ES" sz="1000" b="1">
                          <a:solidFill>
                            <a:srgbClr val="FF0000"/>
                          </a:solidFill>
                          <a:latin typeface="Arial"/>
                          <a:ea typeface="Times New Roman"/>
                          <a:cs typeface="Times New Roman"/>
                        </a:rPr>
                        <a:t>INGRESE ESTE DATO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TSS=</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12,4</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S" sz="1000">
                          <a:latin typeface="Arial"/>
                          <a:ea typeface="Times New Roman"/>
                          <a:cs typeface="Times New Roman"/>
                        </a:rPr>
                        <a:t>TSS&lt;14.144</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100,0</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ES" sz="1000">
                          <a:latin typeface="Arial"/>
                          <a:ea typeface="Times New Roman"/>
                          <a:cs typeface="Times New Roman"/>
                        </a:rPr>
                        <a:t>TSS&gt;14.44</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000">
                          <a:latin typeface="Arial"/>
                          <a:ea typeface="Times New Roman"/>
                          <a:cs typeface="Times New Roman"/>
                        </a:rPr>
                        <a:t>105,0</a:t>
                      </a:r>
                      <a:endParaRPr lang="es-ES" sz="11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ctr">
                        <a:lnSpc>
                          <a:spcPct val="115000"/>
                        </a:lnSpc>
                        <a:spcAft>
                          <a:spcPts val="0"/>
                        </a:spcAft>
                      </a:pPr>
                      <a:r>
                        <a:rPr lang="es-ES" sz="1000">
                          <a:latin typeface="Arial"/>
                          <a:ea typeface="Times New Roman"/>
                          <a:cs typeface="Times New Roman"/>
                        </a:rPr>
                        <a:t>CRITERIOS</a:t>
                      </a:r>
                      <a:endParaRPr lang="es-ES" sz="11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latin typeface="Arial"/>
                          <a:ea typeface="Times New Roman"/>
                          <a:cs typeface="Times New Roman"/>
                        </a:rPr>
                        <a:t>100,0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s-ES"/>
                    </a:p>
                  </a:txBody>
                  <a:tcPr/>
                </a:tc>
                <a:tc>
                  <a:txBody>
                    <a:bodyPr/>
                    <a:lstStyle/>
                    <a:p>
                      <a:pPr algn="r">
                        <a:lnSpc>
                          <a:spcPct val="115000"/>
                        </a:lnSpc>
                        <a:spcAft>
                          <a:spcPts val="0"/>
                        </a:spcAft>
                      </a:pPr>
                      <a:r>
                        <a:rPr lang="es-ES" sz="1000">
                          <a:latin typeface="Arial"/>
                          <a:ea typeface="Times New Roman"/>
                          <a:cs typeface="Times New Roman"/>
                        </a:rPr>
                        <a:t>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latin typeface="Arial"/>
                          <a:ea typeface="Times New Roman"/>
                          <a:cs typeface="Times New Roman"/>
                        </a:rPr>
                        <a:t>I</a:t>
                      </a:r>
                      <a:r>
                        <a:rPr lang="es-ES" sz="750" b="1" baseline="-25000">
                          <a:latin typeface="Arial"/>
                          <a:ea typeface="Times New Roman"/>
                          <a:cs typeface="Times New Roman"/>
                        </a:rPr>
                        <a:t>SS</a:t>
                      </a:r>
                      <a:r>
                        <a:rPr lang="es-ES" sz="1000" b="1">
                          <a:latin typeface="Arial"/>
                          <a:ea typeface="Times New Roman"/>
                          <a:cs typeface="Times New Roman"/>
                        </a:rPr>
                        <a:t>=</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latin typeface="Arial"/>
                          <a:ea typeface="Times New Roman"/>
                          <a:cs typeface="Times New Roman"/>
                        </a:rPr>
                        <a:t>100,0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c>
                  <a:txBody>
                    <a:bodyPr/>
                    <a:lstStyle/>
                    <a:p>
                      <a:pPr>
                        <a:lnSpc>
                          <a:spcPct val="115000"/>
                        </a:lnSpc>
                      </a:pPr>
                      <a:endParaRPr lang="es-ES" sz="1100" dirty="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57720">
                <a:tc>
                  <a:txBody>
                    <a:bodyPr/>
                    <a:lstStyle/>
                    <a:p>
                      <a:pPr>
                        <a:lnSpc>
                          <a:spcPct val="115000"/>
                        </a:lnSpc>
                      </a:pPr>
                      <a:endParaRPr lang="es-ES"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latin typeface="Calibri"/>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dirty="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612775" y="228600"/>
            <a:ext cx="8153400" cy="990600"/>
          </a:xfrm>
        </p:spPr>
        <p:txBody>
          <a:bodyPr/>
          <a:lstStyle/>
          <a:p>
            <a:endParaRPr lang="es-ES" smtClean="0"/>
          </a:p>
        </p:txBody>
      </p:sp>
      <p:graphicFrame>
        <p:nvGraphicFramePr>
          <p:cNvPr id="4" name="3 Marcador de contenido"/>
          <p:cNvGraphicFramePr>
            <a:graphicFrameLocks noGrp="1"/>
          </p:cNvGraphicFramePr>
          <p:nvPr>
            <p:ph sz="quarter" idx="1"/>
          </p:nvPr>
        </p:nvGraphicFramePr>
        <p:xfrm>
          <a:off x="612775" y="1600200"/>
          <a:ext cx="8153400" cy="185420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r>
                        <a:rPr lang="es-ES" dirty="0" smtClean="0"/>
                        <a:t>resultados</a:t>
                      </a:r>
                      <a:endParaRPr lang="es-ES" dirty="0"/>
                    </a:p>
                  </a:txBody>
                  <a:tcPr/>
                </a:tc>
                <a:tc>
                  <a:txBody>
                    <a:bodyPr/>
                    <a:lstStyle/>
                    <a:p>
                      <a:r>
                        <a:rPr lang="es-ES" dirty="0" smtClean="0"/>
                        <a:t>importancia</a:t>
                      </a:r>
                      <a:endParaRPr lang="es-ES" dirty="0"/>
                    </a:p>
                  </a:txBody>
                  <a:tcPr/>
                </a:tc>
                <a:tc>
                  <a:txBody>
                    <a:bodyPr/>
                    <a:lstStyle/>
                    <a:p>
                      <a:r>
                        <a:rPr lang="es-ES" dirty="0" smtClean="0"/>
                        <a:t>I</a:t>
                      </a:r>
                      <a:endParaRPr lang="es-ES" dirty="0"/>
                    </a:p>
                  </a:txBody>
                  <a:tcPr/>
                </a:tc>
                <a:tc>
                  <a:txBody>
                    <a:bodyPr/>
                    <a:lstStyle/>
                    <a:p>
                      <a:r>
                        <a:rPr lang="es-ES" dirty="0" smtClean="0"/>
                        <a:t>I-W</a:t>
                      </a:r>
                      <a:endParaRPr lang="es-ES" dirty="0"/>
                    </a:p>
                  </a:txBody>
                  <a:tcPr/>
                </a:tc>
              </a:tr>
              <a:tr h="370840">
                <a:tc>
                  <a:txBody>
                    <a:bodyPr/>
                    <a:lstStyle/>
                    <a:p>
                      <a:r>
                        <a:rPr lang="es-ES" dirty="0" err="1" smtClean="0"/>
                        <a:t>Ph</a:t>
                      </a:r>
                      <a:endParaRPr lang="es-ES" dirty="0"/>
                    </a:p>
                  </a:txBody>
                  <a:tcPr/>
                </a:tc>
                <a:tc>
                  <a:txBody>
                    <a:bodyPr/>
                    <a:lstStyle/>
                    <a:p>
                      <a:r>
                        <a:rPr lang="es-ES" dirty="0" smtClean="0"/>
                        <a:t>1</a:t>
                      </a:r>
                      <a:endParaRPr lang="es-ES" dirty="0"/>
                    </a:p>
                  </a:txBody>
                  <a:tcPr/>
                </a:tc>
                <a:tc>
                  <a:txBody>
                    <a:bodyPr/>
                    <a:lstStyle/>
                    <a:p>
                      <a:r>
                        <a:rPr lang="es-ES" dirty="0" smtClean="0"/>
                        <a:t>112,7</a:t>
                      </a:r>
                      <a:endParaRPr lang="es-ES" dirty="0"/>
                    </a:p>
                  </a:txBody>
                  <a:tcPr/>
                </a:tc>
                <a:tc>
                  <a:txBody>
                    <a:bodyPr/>
                    <a:lstStyle/>
                    <a:p>
                      <a:r>
                        <a:rPr lang="es-ES" dirty="0" smtClean="0"/>
                        <a:t>112,7</a:t>
                      </a:r>
                      <a:endParaRPr lang="es-ES" dirty="0"/>
                    </a:p>
                  </a:txBody>
                  <a:tcPr/>
                </a:tc>
              </a:tr>
              <a:tr h="370840">
                <a:tc>
                  <a:txBody>
                    <a:bodyPr/>
                    <a:lstStyle/>
                    <a:p>
                      <a:r>
                        <a:rPr lang="es-ES" dirty="0" smtClean="0"/>
                        <a:t>Sólidos suspendidos</a:t>
                      </a:r>
                      <a:endParaRPr lang="es-ES" dirty="0"/>
                    </a:p>
                  </a:txBody>
                  <a:tcPr/>
                </a:tc>
                <a:tc>
                  <a:txBody>
                    <a:bodyPr/>
                    <a:lstStyle/>
                    <a:p>
                      <a:r>
                        <a:rPr lang="es-ES" dirty="0" smtClean="0"/>
                        <a:t>1</a:t>
                      </a:r>
                      <a:endParaRPr lang="es-ES" dirty="0"/>
                    </a:p>
                  </a:txBody>
                  <a:tcPr/>
                </a:tc>
                <a:tc>
                  <a:txBody>
                    <a:bodyPr/>
                    <a:lstStyle/>
                    <a:p>
                      <a:r>
                        <a:rPr lang="es-ES" dirty="0" smtClean="0"/>
                        <a:t>100</a:t>
                      </a:r>
                      <a:endParaRPr lang="es-ES" dirty="0"/>
                    </a:p>
                  </a:txBody>
                  <a:tcPr/>
                </a:tc>
                <a:tc>
                  <a:txBody>
                    <a:bodyPr/>
                    <a:lstStyle/>
                    <a:p>
                      <a:r>
                        <a:rPr lang="es-ES" dirty="0" smtClean="0"/>
                        <a:t>100</a:t>
                      </a:r>
                      <a:endParaRPr lang="es-ES" dirty="0"/>
                    </a:p>
                  </a:txBody>
                  <a:tcPr/>
                </a:tc>
              </a:tr>
              <a:tr h="370840">
                <a:tc>
                  <a:txBody>
                    <a:bodyPr/>
                    <a:lstStyle/>
                    <a:p>
                      <a:r>
                        <a:rPr lang="es-ES" dirty="0" smtClean="0"/>
                        <a:t>DBO5</a:t>
                      </a:r>
                      <a:endParaRPr lang="es-ES" dirty="0"/>
                    </a:p>
                  </a:txBody>
                  <a:tcPr/>
                </a:tc>
                <a:tc>
                  <a:txBody>
                    <a:bodyPr/>
                    <a:lstStyle/>
                    <a:p>
                      <a:r>
                        <a:rPr lang="es-ES" dirty="0" smtClean="0"/>
                        <a:t>5</a:t>
                      </a:r>
                      <a:endParaRPr lang="es-ES" dirty="0"/>
                    </a:p>
                  </a:txBody>
                  <a:tcPr/>
                </a:tc>
                <a:tc>
                  <a:txBody>
                    <a:bodyPr/>
                    <a:lstStyle/>
                    <a:p>
                      <a:r>
                        <a:rPr lang="es-ES" dirty="0" smtClean="0"/>
                        <a:t>43,6</a:t>
                      </a:r>
                      <a:endParaRPr lang="es-ES" dirty="0"/>
                    </a:p>
                  </a:txBody>
                  <a:tcPr/>
                </a:tc>
                <a:tc>
                  <a:txBody>
                    <a:bodyPr/>
                    <a:lstStyle/>
                    <a:p>
                      <a:r>
                        <a:rPr lang="es-ES" dirty="0" smtClean="0"/>
                        <a:t>218,0</a:t>
                      </a:r>
                      <a:endParaRPr lang="es-ES" dirty="0"/>
                    </a:p>
                  </a:txBody>
                  <a:tcPr/>
                </a:tc>
              </a:tr>
              <a:tr h="370840">
                <a:tc>
                  <a:txBody>
                    <a:bodyPr/>
                    <a:lstStyle/>
                    <a:p>
                      <a:r>
                        <a:rPr lang="es-ES" dirty="0" smtClean="0"/>
                        <a:t>Peso Total</a:t>
                      </a:r>
                      <a:endParaRPr lang="es-ES" dirty="0"/>
                    </a:p>
                  </a:txBody>
                  <a:tcPr/>
                </a:tc>
                <a:tc>
                  <a:txBody>
                    <a:bodyPr/>
                    <a:lstStyle/>
                    <a:p>
                      <a:r>
                        <a:rPr lang="es-ES" dirty="0" smtClean="0"/>
                        <a:t>7</a:t>
                      </a:r>
                      <a:endParaRPr lang="es-ES" dirty="0"/>
                    </a:p>
                  </a:txBody>
                  <a:tcPr/>
                </a:tc>
                <a:tc>
                  <a:txBody>
                    <a:bodyPr/>
                    <a:lstStyle/>
                    <a:p>
                      <a:endParaRPr lang="es-ES"/>
                    </a:p>
                  </a:txBody>
                  <a:tcPr/>
                </a:tc>
                <a:tc>
                  <a:txBody>
                    <a:bodyPr/>
                    <a:lstStyle/>
                    <a:p>
                      <a:r>
                        <a:rPr lang="es-ES" dirty="0" smtClean="0"/>
                        <a:t>430,7</a:t>
                      </a:r>
                      <a:endParaRPr lang="es-ES" dirty="0"/>
                    </a:p>
                  </a:txBody>
                  <a:tcPr/>
                </a:tc>
              </a:tr>
            </a:tbl>
          </a:graphicData>
        </a:graphic>
      </p:graphicFrame>
      <p:graphicFrame>
        <p:nvGraphicFramePr>
          <p:cNvPr id="5" name="4 Tabla"/>
          <p:cNvGraphicFramePr>
            <a:graphicFrameLocks noGrp="1"/>
          </p:cNvGraphicFramePr>
          <p:nvPr/>
        </p:nvGraphicFramePr>
        <p:xfrm>
          <a:off x="1071563" y="4714875"/>
          <a:ext cx="3214709" cy="1000132"/>
        </p:xfrm>
        <a:graphic>
          <a:graphicData uri="http://schemas.openxmlformats.org/drawingml/2006/table">
            <a:tbl>
              <a:tblPr/>
              <a:tblGrid>
                <a:gridCol w="923431"/>
                <a:gridCol w="1153328"/>
                <a:gridCol w="1137950"/>
              </a:tblGrid>
              <a:tr h="1000132">
                <a:tc>
                  <a:txBody>
                    <a:bodyPr/>
                    <a:lstStyle/>
                    <a:p>
                      <a:pPr>
                        <a:lnSpc>
                          <a:spcPct val="115000"/>
                        </a:lnSpc>
                        <a:spcAft>
                          <a:spcPts val="0"/>
                        </a:spcAft>
                      </a:pPr>
                      <a:r>
                        <a:rPr lang="es-ES" sz="2600" dirty="0">
                          <a:latin typeface="Arial"/>
                          <a:ea typeface="Times New Roman"/>
                          <a:cs typeface="Times New Roman"/>
                        </a:rPr>
                        <a:t>ICA=</a:t>
                      </a:r>
                      <a:endParaRPr lang="es-ES" sz="11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800" b="1" dirty="0">
                          <a:solidFill>
                            <a:schemeClr val="tx1"/>
                          </a:solidFill>
                          <a:latin typeface="Arial"/>
                          <a:ea typeface="Times New Roman"/>
                          <a:cs typeface="Times New Roman"/>
                        </a:rPr>
                        <a:t>61,5</a:t>
                      </a:r>
                      <a:endParaRPr lang="es-ES" sz="2800" dirty="0">
                        <a:solidFill>
                          <a:schemeClr val="tx1"/>
                        </a:solidFill>
                        <a:latin typeface="Calibri"/>
                        <a:ea typeface="Calibri"/>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s-ES" sz="1000" b="1" dirty="0">
                          <a:solidFill>
                            <a:srgbClr val="FFFFFF"/>
                          </a:solidFill>
                          <a:latin typeface="Arial"/>
                          <a:ea typeface="Times New Roman"/>
                          <a:cs typeface="Times New Roman"/>
                        </a:rPr>
                        <a:t>61,52991173</a:t>
                      </a:r>
                      <a:endParaRPr lang="es-ES" sz="11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5000625" y="3857625"/>
          <a:ext cx="3357586" cy="1785949"/>
        </p:xfrm>
        <a:graphic>
          <a:graphicData uri="http://schemas.openxmlformats.org/drawingml/2006/table">
            <a:tbl>
              <a:tblPr/>
              <a:tblGrid>
                <a:gridCol w="2207036"/>
                <a:gridCol w="1150550"/>
              </a:tblGrid>
              <a:tr h="297658">
                <a:tc>
                  <a:txBody>
                    <a:bodyPr/>
                    <a:lstStyle/>
                    <a:p>
                      <a:pPr algn="ctr">
                        <a:lnSpc>
                          <a:spcPct val="115000"/>
                        </a:lnSpc>
                        <a:spcAft>
                          <a:spcPts val="0"/>
                        </a:spcAft>
                      </a:pPr>
                      <a:r>
                        <a:rPr lang="es-ES" sz="1000" b="1">
                          <a:solidFill>
                            <a:srgbClr val="FFFFFF"/>
                          </a:solidFill>
                          <a:latin typeface="Arial"/>
                          <a:ea typeface="Times New Roman"/>
                          <a:cs typeface="Times New Roman"/>
                        </a:rPr>
                        <a:t>NO CONTAMINADO</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85-100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297658">
                <a:tc>
                  <a:txBody>
                    <a:bodyPr/>
                    <a:lstStyle/>
                    <a:p>
                      <a:pPr algn="ctr">
                        <a:lnSpc>
                          <a:spcPct val="115000"/>
                        </a:lnSpc>
                        <a:spcAft>
                          <a:spcPts val="0"/>
                        </a:spcAft>
                      </a:pPr>
                      <a:r>
                        <a:rPr lang="es-ES" sz="1000" b="1">
                          <a:solidFill>
                            <a:srgbClr val="FFFFFF"/>
                          </a:solidFill>
                          <a:latin typeface="Arial"/>
                          <a:ea typeface="Times New Roman"/>
                          <a:cs typeface="Times New Roman"/>
                        </a:rPr>
                        <a:t>ACEPTABLE</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70-84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97658">
                <a:tc>
                  <a:txBody>
                    <a:bodyPr/>
                    <a:lstStyle/>
                    <a:p>
                      <a:pPr algn="ctr">
                        <a:lnSpc>
                          <a:spcPct val="115000"/>
                        </a:lnSpc>
                        <a:spcAft>
                          <a:spcPts val="0"/>
                        </a:spcAft>
                      </a:pPr>
                      <a:r>
                        <a:rPr lang="es-ES" sz="1000" b="1" dirty="0">
                          <a:solidFill>
                            <a:srgbClr val="FFFFFF"/>
                          </a:solidFill>
                          <a:latin typeface="Arial"/>
                          <a:ea typeface="Times New Roman"/>
                          <a:cs typeface="Times New Roman"/>
                        </a:rPr>
                        <a:t>POCO CONTAMINADO</a:t>
                      </a:r>
                      <a:endParaRPr lang="es-ES" sz="11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50-69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297658">
                <a:tc>
                  <a:txBody>
                    <a:bodyPr/>
                    <a:lstStyle/>
                    <a:p>
                      <a:pPr algn="ctr">
                        <a:lnSpc>
                          <a:spcPct val="115000"/>
                        </a:lnSpc>
                        <a:spcAft>
                          <a:spcPts val="0"/>
                        </a:spcAft>
                      </a:pPr>
                      <a:r>
                        <a:rPr lang="es-ES" sz="1000" b="1">
                          <a:solidFill>
                            <a:srgbClr val="FFFFFF"/>
                          </a:solidFill>
                          <a:latin typeface="Arial"/>
                          <a:ea typeface="Times New Roman"/>
                          <a:cs typeface="Times New Roman"/>
                        </a:rPr>
                        <a:t>CONTAMINADO</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1000" b="1">
                          <a:solidFill>
                            <a:srgbClr val="FFFFFF"/>
                          </a:solidFill>
                          <a:latin typeface="Arial"/>
                          <a:ea typeface="Times New Roman"/>
                          <a:cs typeface="Times New Roman"/>
                        </a:rPr>
                        <a:t>30-49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95317">
                <a:tc>
                  <a:txBody>
                    <a:bodyPr/>
                    <a:lstStyle/>
                    <a:p>
                      <a:pPr algn="ctr">
                        <a:lnSpc>
                          <a:spcPct val="115000"/>
                        </a:lnSpc>
                        <a:spcAft>
                          <a:spcPts val="0"/>
                        </a:spcAft>
                      </a:pPr>
                      <a:r>
                        <a:rPr lang="es-ES" sz="1000" b="1">
                          <a:solidFill>
                            <a:srgbClr val="FFFFFF"/>
                          </a:solidFill>
                          <a:latin typeface="Arial"/>
                          <a:ea typeface="Times New Roman"/>
                          <a:cs typeface="Times New Roman"/>
                        </a:rPr>
                        <a:t>ALTAMENTE CONTAMINADO</a:t>
                      </a:r>
                      <a:endParaRPr lang="es-ES" sz="11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000" b="1" dirty="0">
                          <a:solidFill>
                            <a:srgbClr val="FFFFFF"/>
                          </a:solidFill>
                          <a:latin typeface="Arial"/>
                          <a:ea typeface="Times New Roman"/>
                          <a:cs typeface="Times New Roman"/>
                        </a:rPr>
                        <a:t>0-29</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bl>
          </a:graphicData>
        </a:graphic>
      </p:graphicFrame>
      <p:sp>
        <p:nvSpPr>
          <p:cNvPr id="3078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fontAlgn="auto">
              <a:spcAft>
                <a:spcPts val="0"/>
              </a:spcAft>
              <a:defRPr/>
            </a:pPr>
            <a:r>
              <a:rPr lang="es-ES" sz="6000" dirty="0" smtClean="0"/>
              <a:t>GRACIAS!!!</a:t>
            </a:r>
            <a:endParaRPr lang="es-ES" sz="6000" dirty="0"/>
          </a:p>
        </p:txBody>
      </p:sp>
      <p:sp>
        <p:nvSpPr>
          <p:cNvPr id="31747" name="2 Subtítulo"/>
          <p:cNvSpPr>
            <a:spLocks noGrp="1"/>
          </p:cNvSpPr>
          <p:nvPr>
            <p:ph type="subTitle" idx="1"/>
          </p:nvPr>
        </p:nvSpPr>
        <p:spPr>
          <a:xfrm>
            <a:off x="2362200" y="6049963"/>
            <a:ext cx="6705600" cy="685800"/>
          </a:xfrm>
        </p:spPr>
        <p:txBody>
          <a:bodyPr/>
          <a:lstStyle/>
          <a:p>
            <a:endParaRPr lang="es-ES" smtClean="0"/>
          </a:p>
        </p:txBody>
      </p:sp>
      <p:pic>
        <p:nvPicPr>
          <p:cNvPr id="31748" name="Picture 3"/>
          <p:cNvPicPr>
            <a:picLocks noChangeAspect="1" noChangeArrowheads="1"/>
          </p:cNvPicPr>
          <p:nvPr/>
        </p:nvPicPr>
        <p:blipFill>
          <a:blip r:embed="rId2"/>
          <a:srcRect/>
          <a:stretch>
            <a:fillRect/>
          </a:stretch>
        </p:blipFill>
        <p:spPr bwMode="auto">
          <a:xfrm>
            <a:off x="2071688" y="1500188"/>
            <a:ext cx="5024437" cy="31765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612775" y="228600"/>
            <a:ext cx="8153400" cy="990600"/>
          </a:xfrm>
        </p:spPr>
        <p:txBody>
          <a:bodyPr/>
          <a:lstStyle/>
          <a:p>
            <a:r>
              <a:rPr lang="es-ES" smtClean="0"/>
              <a:t>Demanda bioquímica de Oxígeno</a:t>
            </a:r>
          </a:p>
        </p:txBody>
      </p:sp>
      <p:sp>
        <p:nvSpPr>
          <p:cNvPr id="3" name="2 Marcador de contenido"/>
          <p:cNvSpPr>
            <a:spLocks noGrp="1"/>
          </p:cNvSpPr>
          <p:nvPr>
            <p:ph sz="quarter" idx="1"/>
          </p:nvPr>
        </p:nvSpPr>
        <p:spPr>
          <a:xfrm>
            <a:off x="612775" y="1600200"/>
            <a:ext cx="8153400" cy="4495800"/>
          </a:xfrm>
        </p:spPr>
        <p:txBody>
          <a:bodyPr>
            <a:normAutofit lnSpcReduction="10000"/>
          </a:bodyPr>
          <a:lstStyle/>
          <a:p>
            <a:pPr marL="320040" indent="-320040" algn="just" fontAlgn="auto">
              <a:spcAft>
                <a:spcPts val="0"/>
              </a:spcAft>
              <a:buFont typeface="Wingdings"/>
              <a:buChar char=""/>
              <a:defRPr/>
            </a:pPr>
            <a:r>
              <a:rPr lang="es-ES" dirty="0" smtClean="0"/>
              <a:t>La demanda bioquímica de oxígeno (DBO) es una prueba usada para la determinación de los requerimientos de oxígeno para la degradación bioquímica de la materia orgánica en las aguas municipales, industriales y en general residuales; su aplicación permite calcular los efectos de las descargas de los efluentes domésticos e industriales sobre la calidad de las aguas de los cuerpos receptores. Los datos de la prueba de la DBO se utilizan en ingeniería para diseñar las plantas de tratamiento de aguas residuales. </a:t>
            </a:r>
          </a:p>
          <a:p>
            <a:pPr marL="320040" indent="-320040" fontAlgn="auto">
              <a:spcAft>
                <a:spcPts val="0"/>
              </a:spcAft>
              <a:buFont typeface="Wingdings"/>
              <a:buChar char=""/>
              <a:defRPr/>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2614613"/>
          </a:xfrm>
        </p:spPr>
        <p:txBody>
          <a:bodyPr>
            <a:normAutofit fontScale="85000" lnSpcReduction="20000"/>
          </a:bodyPr>
          <a:lstStyle/>
          <a:p>
            <a:pPr algn="just" fontAlgn="auto">
              <a:spcAft>
                <a:spcPts val="0"/>
              </a:spcAft>
              <a:buFont typeface="Wingdings"/>
              <a:buNone/>
              <a:defRPr/>
            </a:pPr>
            <a:r>
              <a:rPr lang="es-ES" dirty="0" smtClean="0"/>
              <a:t>La DBO es afectada por la temperatura del medio, por las clases de microorganismos presentes, por la cantidad y tipo de elementos nutritivos presentes. Si estos factores son constantes, la velocidad de oxidación de la materia orgánica se puede expresar en términos del tiempo de vida media (tiempo en que descompone la mitad de la cantidad inicial de materia orgánica) del elemento nutritivo. </a:t>
            </a:r>
            <a:endParaRPr lang="es-ES" dirty="0"/>
          </a:p>
        </p:txBody>
      </p:sp>
      <p:sp>
        <p:nvSpPr>
          <p:cNvPr id="12291" name="2 Título"/>
          <p:cNvSpPr>
            <a:spLocks noGrp="1"/>
          </p:cNvSpPr>
          <p:nvPr>
            <p:ph type="title"/>
          </p:nvPr>
        </p:nvSpPr>
        <p:spPr/>
        <p:txBody>
          <a:bodyPr/>
          <a:lstStyle/>
          <a:p>
            <a:r>
              <a:rPr lang="es-ES" smtClean="0"/>
              <a:t>DBO</a:t>
            </a:r>
            <a:r>
              <a:rPr lang="es-ES" sz="3200" smtClean="0"/>
              <a:t>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S" smtClean="0"/>
              <a:t>Demanda bioquímica de Oxígeno</a:t>
            </a:r>
          </a:p>
        </p:txBody>
      </p:sp>
      <p:sp>
        <p:nvSpPr>
          <p:cNvPr id="13315" name="2 Marcador de texto"/>
          <p:cNvSpPr>
            <a:spLocks noGrp="1"/>
          </p:cNvSpPr>
          <p:nvPr>
            <p:ph type="body" idx="2"/>
          </p:nvPr>
        </p:nvSpPr>
        <p:spPr>
          <a:xfrm>
            <a:off x="4429125" y="1714500"/>
            <a:ext cx="4286250" cy="4343400"/>
          </a:xfrm>
        </p:spPr>
        <p:txBody>
          <a:bodyPr/>
          <a:lstStyle/>
          <a:p>
            <a:pPr algn="just"/>
            <a:r>
              <a:rPr lang="es-ES" sz="2000" smtClean="0">
                <a:solidFill>
                  <a:srgbClr val="FFFFFF"/>
                </a:solidFill>
              </a:rPr>
              <a:t>La demanda bioquímica de oxígeno se expresa en partes por millón (ppm) de oxígeno y se determina midiendo el proceso de reducción del oxígeno disuelto en la muestra de agua manteniendo la temperatura a 20 ºC en un periodo de 5 días. Una DBO grande indica que se requiere una gran cantidad de oxígeno para descomponer la materia orgánica contenida en el agua.</a:t>
            </a:r>
          </a:p>
        </p:txBody>
      </p:sp>
      <p:pic>
        <p:nvPicPr>
          <p:cNvPr id="13316" name="Picture 2"/>
          <p:cNvPicPr>
            <a:picLocks noGrp="1" noChangeAspect="1" noChangeArrowheads="1"/>
          </p:cNvPicPr>
          <p:nvPr>
            <p:ph sz="quarter" idx="1"/>
          </p:nvPr>
        </p:nvPicPr>
        <p:blipFill>
          <a:blip r:embed="rId2"/>
          <a:srcRect/>
          <a:stretch>
            <a:fillRect/>
          </a:stretch>
        </p:blipFill>
        <p:spPr>
          <a:xfrm>
            <a:off x="571500" y="1714500"/>
            <a:ext cx="3314700" cy="4419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12775" y="228600"/>
            <a:ext cx="8153400" cy="990600"/>
          </a:xfrm>
        </p:spPr>
        <p:txBody>
          <a:bodyPr/>
          <a:lstStyle/>
          <a:p>
            <a:r>
              <a:rPr lang="es-ES" smtClean="0"/>
              <a:t>Demanda bioquímica de Oxígeno</a:t>
            </a:r>
          </a:p>
        </p:txBody>
      </p:sp>
      <p:sp>
        <p:nvSpPr>
          <p:cNvPr id="14339" name="2 Marcador de contenido"/>
          <p:cNvSpPr>
            <a:spLocks noGrp="1"/>
          </p:cNvSpPr>
          <p:nvPr>
            <p:ph sz="quarter" idx="1"/>
          </p:nvPr>
        </p:nvSpPr>
        <p:spPr>
          <a:xfrm>
            <a:off x="612775" y="1600200"/>
            <a:ext cx="8153400" cy="4495800"/>
          </a:xfrm>
        </p:spPr>
        <p:txBody>
          <a:bodyPr/>
          <a:lstStyle/>
          <a:p>
            <a:r>
              <a:rPr lang="es-ES" smtClean="0"/>
              <a:t>El agua potable tiene una DBO de 0.75 a 1.5 ppm de oxígeno y se considera que el agua está contaminada si la DBO es mayor de 5 ppm. Las aguas negra municipales contienen entre 100 y 400 ppm pero los desechos industriales y los agrícolas contienen niveles de DBO del orden de miles de ppm. La reducción de los niveles de DBO se hace mediante tratamiento de aguas negras.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texto"/>
          <p:cNvSpPr>
            <a:spLocks noGrp="1"/>
          </p:cNvSpPr>
          <p:nvPr>
            <p:ph type="body" idx="1"/>
          </p:nvPr>
        </p:nvSpPr>
        <p:spPr>
          <a:xfrm>
            <a:off x="1371600" y="2743200"/>
            <a:ext cx="7123113" cy="3257550"/>
          </a:xfrm>
        </p:spPr>
        <p:txBody>
          <a:bodyPr/>
          <a:lstStyle/>
          <a:p>
            <a:r>
              <a:rPr lang="es-ES" smtClean="0"/>
              <a:t>Tipo de agua  			DBO mg/L </a:t>
            </a:r>
          </a:p>
          <a:p>
            <a:r>
              <a:rPr lang="es-ES" smtClean="0"/>
              <a:t>Agua potable 			0.75 a 1.5 </a:t>
            </a:r>
          </a:p>
          <a:p>
            <a:r>
              <a:rPr lang="es-ES" smtClean="0"/>
              <a:t>Agua poco contaminada 		5 a 50 </a:t>
            </a:r>
          </a:p>
          <a:p>
            <a:r>
              <a:rPr lang="es-ES" smtClean="0"/>
              <a:t>Agua potable negra municipal 	100 a 400 </a:t>
            </a:r>
          </a:p>
          <a:p>
            <a:r>
              <a:rPr lang="es-ES" smtClean="0"/>
              <a:t>Residuos industriales 		5 00 a 10 000</a:t>
            </a:r>
          </a:p>
        </p:txBody>
      </p:sp>
      <p:sp>
        <p:nvSpPr>
          <p:cNvPr id="15363" name="2 Título"/>
          <p:cNvSpPr>
            <a:spLocks noGrp="1"/>
          </p:cNvSpPr>
          <p:nvPr>
            <p:ph type="title"/>
          </p:nvPr>
        </p:nvSpPr>
        <p:spPr>
          <a:xfrm>
            <a:off x="1371600" y="1571625"/>
            <a:ext cx="7620000" cy="1019175"/>
          </a:xfrm>
        </p:spPr>
        <p:txBody>
          <a:bodyPr/>
          <a:lstStyle/>
          <a:p>
            <a:r>
              <a:rPr lang="es-ES" sz="3200" smtClean="0"/>
              <a:t>Valores típicos de Demanda Bioquímica de Oxígeno para aguas de diferente calidad.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pPr fontAlgn="auto">
              <a:spcAft>
                <a:spcPts val="0"/>
              </a:spcAft>
              <a:defRPr/>
            </a:pPr>
            <a:r>
              <a:rPr lang="es-ES" dirty="0" smtClean="0"/>
              <a:t>Sólidos disueltos</a:t>
            </a:r>
            <a:endParaRPr lang="es-ES" dirty="0"/>
          </a:p>
        </p:txBody>
      </p:sp>
      <p:sp>
        <p:nvSpPr>
          <p:cNvPr id="5" name="4 Subtítulo"/>
          <p:cNvSpPr>
            <a:spLocks noGrp="1"/>
          </p:cNvSpPr>
          <p:nvPr>
            <p:ph type="subTitle" idx="1"/>
          </p:nvPr>
        </p:nvSpPr>
        <p:spPr>
          <a:xfrm>
            <a:off x="2362200" y="6049963"/>
            <a:ext cx="6705600" cy="685800"/>
          </a:xfrm>
        </p:spPr>
        <p:txBody>
          <a:bodyPr>
            <a:normAutofit fontScale="55000" lnSpcReduction="20000"/>
          </a:bodyPr>
          <a:lstStyle/>
          <a:p>
            <a:pPr fontAlgn="auto">
              <a:spcAft>
                <a:spcPts val="0"/>
              </a:spcAft>
              <a:buFont typeface="Wingdings"/>
              <a:buNone/>
              <a:defRPr/>
            </a:pPr>
            <a:endParaRPr lang="es-ES" dirty="0" smtClean="0"/>
          </a:p>
          <a:p>
            <a:pPr fontAlgn="auto">
              <a:spcAft>
                <a:spcPts val="0"/>
              </a:spcAft>
              <a:buFont typeface="Wingdings"/>
              <a:buNone/>
              <a:defRPr/>
            </a:pPr>
            <a:r>
              <a:rPr lang="es-ES" sz="4700" dirty="0" smtClean="0"/>
              <a:t>Calidad del Agua – Ninoschtka Freire Morán</a:t>
            </a:r>
          </a:p>
          <a:p>
            <a:pPr fontAlgn="auto">
              <a:spcAft>
                <a:spcPts val="0"/>
              </a:spcAft>
              <a:buFont typeface="Wingdings"/>
              <a:buNone/>
              <a:defRPr/>
            </a:pPr>
            <a:endParaRPr lang="es-ES" dirty="0"/>
          </a:p>
        </p:txBody>
      </p:sp>
      <p:pic>
        <p:nvPicPr>
          <p:cNvPr id="16388" name="Picture 3"/>
          <p:cNvPicPr>
            <a:picLocks noChangeAspect="1" noChangeArrowheads="1"/>
          </p:cNvPicPr>
          <p:nvPr/>
        </p:nvPicPr>
        <p:blipFill>
          <a:blip r:embed="rId2"/>
          <a:srcRect/>
          <a:stretch>
            <a:fillRect/>
          </a:stretch>
        </p:blipFill>
        <p:spPr bwMode="auto">
          <a:xfrm>
            <a:off x="2876550" y="1984375"/>
            <a:ext cx="3838575" cy="25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smtClean="0"/>
              <a:t>Sólidos disueltos</a:t>
            </a:r>
          </a:p>
        </p:txBody>
      </p:sp>
      <p:sp>
        <p:nvSpPr>
          <p:cNvPr id="17411" name="2 Marcador de texto"/>
          <p:cNvSpPr>
            <a:spLocks noGrp="1"/>
          </p:cNvSpPr>
          <p:nvPr>
            <p:ph type="body" idx="2"/>
          </p:nvPr>
        </p:nvSpPr>
        <p:spPr/>
        <p:txBody>
          <a:bodyPr/>
          <a:lstStyle/>
          <a:p>
            <a:endParaRPr lang="es-ES" smtClean="0">
              <a:solidFill>
                <a:srgbClr val="FFFFFF"/>
              </a:solidFill>
            </a:endParaRPr>
          </a:p>
        </p:txBody>
      </p:sp>
      <p:sp>
        <p:nvSpPr>
          <p:cNvPr id="17412" name="3 Marcador de contenido"/>
          <p:cNvSpPr>
            <a:spLocks noGrp="1"/>
          </p:cNvSpPr>
          <p:nvPr>
            <p:ph sz="quarter" idx="1"/>
          </p:nvPr>
        </p:nvSpPr>
        <p:spPr/>
        <p:txBody>
          <a:bodyPr/>
          <a:lstStyle/>
          <a:p>
            <a:r>
              <a:rPr lang="es-ES" smtClean="0"/>
              <a:t>EL término sólidos hace alusión a materia suspendida o disuelta en un medio acuoso. La determinación de sólidos disueltos totales mide específicamente el total de residuos sólidos filtrables (sales y residuos orgánicos) a través de una membrana con poros de 2.0 µm (o más pequeños).</a:t>
            </a:r>
          </a:p>
          <a:p>
            <a:endParaRPr lang="es-E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Median</Template>
  <TotalTime>207</TotalTime>
  <Words>989</Words>
  <Application>Microsoft Office PowerPoint</Application>
  <PresentationFormat>Presentación en pantalla (4:3)</PresentationFormat>
  <Paragraphs>141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Intermedio</vt:lpstr>
      <vt:lpstr>Demanda bioquímica de oxigeno</vt:lpstr>
      <vt:lpstr>¿Cómo se mide la contaminación del agua?</vt:lpstr>
      <vt:lpstr>Demanda bioquímica de Oxígeno</vt:lpstr>
      <vt:lpstr>DBO5</vt:lpstr>
      <vt:lpstr>Demanda bioquímica de Oxígeno</vt:lpstr>
      <vt:lpstr>Demanda bioquímica de Oxígeno</vt:lpstr>
      <vt:lpstr>Valores típicos de Demanda Bioquímica de Oxígeno para aguas de diferente calidad. </vt:lpstr>
      <vt:lpstr>Sólidos disueltos</vt:lpstr>
      <vt:lpstr>Sólidos disueltos</vt:lpstr>
      <vt:lpstr>Sólidos disueltos</vt:lpstr>
      <vt:lpstr>Medidas de sólidos disueltos en varios ambientes. </vt:lpstr>
      <vt:lpstr>Sólidos disueltos totales</vt:lpstr>
      <vt:lpstr>Sólidos suspendidos</vt:lpstr>
      <vt:lpstr>Sólidos suspendidos</vt:lpstr>
      <vt:lpstr>Sólidos Suspendidos</vt:lpstr>
      <vt:lpstr>Calidad del Agua.</vt:lpstr>
      <vt:lpstr>Análisis de los parámetros bajo la metodología del ica</vt:lpstr>
      <vt:lpstr>Índice de Calidad del Agua</vt:lpstr>
      <vt:lpstr>Índice de Calidad del Agua</vt:lpstr>
      <vt:lpstr>Índice de Calidad del Agua</vt:lpstr>
      <vt:lpstr>Índice de Calidad del Agua</vt:lpstr>
      <vt:lpstr>Diapositiva 22</vt:lpstr>
      <vt:lpstr>GRACIAS!!!</vt:lpstr>
    </vt:vector>
  </TitlesOfParts>
  <Company>Jucarzu 099-649510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Administrador</cp:lastModifiedBy>
  <cp:revision>21</cp:revision>
  <dcterms:created xsi:type="dcterms:W3CDTF">2009-06-30T03:38:28Z</dcterms:created>
  <dcterms:modified xsi:type="dcterms:W3CDTF">2009-07-28T14:51:08Z</dcterms:modified>
</cp:coreProperties>
</file>